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7"/>
  </p:notesMasterIdLst>
  <p:sldIdLst>
    <p:sldId id="298" r:id="rId2"/>
    <p:sldId id="772" r:id="rId3"/>
    <p:sldId id="796" r:id="rId4"/>
    <p:sldId id="797" r:id="rId5"/>
    <p:sldId id="798" r:id="rId6"/>
    <p:sldId id="799" r:id="rId7"/>
    <p:sldId id="574" r:id="rId8"/>
    <p:sldId id="584" r:id="rId9"/>
    <p:sldId id="771" r:id="rId10"/>
    <p:sldId id="795" r:id="rId11"/>
    <p:sldId id="587" r:id="rId12"/>
    <p:sldId id="596" r:id="rId13"/>
    <p:sldId id="590" r:id="rId14"/>
    <p:sldId id="591" r:id="rId15"/>
    <p:sldId id="598" r:id="rId16"/>
    <p:sldId id="592" r:id="rId17"/>
    <p:sldId id="616" r:id="rId18"/>
    <p:sldId id="595" r:id="rId19"/>
    <p:sldId id="581" r:id="rId20"/>
    <p:sldId id="588" r:id="rId21"/>
    <p:sldId id="775" r:id="rId22"/>
    <p:sldId id="777" r:id="rId23"/>
    <p:sldId id="778" r:id="rId24"/>
    <p:sldId id="597" r:id="rId25"/>
    <p:sldId id="763" r:id="rId26"/>
    <p:sldId id="761" r:id="rId27"/>
    <p:sldId id="762" r:id="rId28"/>
    <p:sldId id="601" r:id="rId29"/>
    <p:sldId id="602" r:id="rId30"/>
    <p:sldId id="600" r:id="rId31"/>
    <p:sldId id="603" r:id="rId32"/>
    <p:sldId id="608" r:id="rId33"/>
    <p:sldId id="610" r:id="rId34"/>
    <p:sldId id="790" r:id="rId35"/>
    <p:sldId id="707" r:id="rId36"/>
    <p:sldId id="731" r:id="rId37"/>
    <p:sldId id="710" r:id="rId38"/>
    <p:sldId id="714" r:id="rId39"/>
    <p:sldId id="713" r:id="rId40"/>
    <p:sldId id="715" r:id="rId41"/>
    <p:sldId id="717" r:id="rId42"/>
    <p:sldId id="718" r:id="rId43"/>
    <p:sldId id="720" r:id="rId44"/>
    <p:sldId id="722" r:id="rId45"/>
    <p:sldId id="723" r:id="rId46"/>
    <p:sldId id="733" r:id="rId47"/>
    <p:sldId id="725" r:id="rId48"/>
    <p:sldId id="726" r:id="rId49"/>
    <p:sldId id="727" r:id="rId50"/>
    <p:sldId id="734" r:id="rId51"/>
    <p:sldId id="735" r:id="rId52"/>
    <p:sldId id="618" r:id="rId53"/>
    <p:sldId id="340" r:id="rId54"/>
    <p:sldId id="759" r:id="rId55"/>
    <p:sldId id="760" r:id="rId56"/>
    <p:sldId id="342" r:id="rId57"/>
    <p:sldId id="343" r:id="rId58"/>
    <p:sldId id="344" r:id="rId59"/>
    <p:sldId id="345" r:id="rId60"/>
    <p:sldId id="346" r:id="rId61"/>
    <p:sldId id="347" r:id="rId62"/>
    <p:sldId id="348" r:id="rId63"/>
    <p:sldId id="349" r:id="rId64"/>
    <p:sldId id="351" r:id="rId65"/>
    <p:sldId id="352" r:id="rId66"/>
    <p:sldId id="353" r:id="rId67"/>
    <p:sldId id="619" r:id="rId68"/>
    <p:sldId id="631" r:id="rId69"/>
    <p:sldId id="623" r:id="rId70"/>
    <p:sldId id="624" r:id="rId71"/>
    <p:sldId id="625" r:id="rId72"/>
    <p:sldId id="626" r:id="rId73"/>
    <p:sldId id="627" r:id="rId74"/>
    <p:sldId id="628" r:id="rId75"/>
    <p:sldId id="629" r:id="rId76"/>
    <p:sldId id="630" r:id="rId77"/>
    <p:sldId id="632" r:id="rId78"/>
    <p:sldId id="633" r:id="rId79"/>
    <p:sldId id="636" r:id="rId80"/>
    <p:sldId id="637" r:id="rId81"/>
    <p:sldId id="639" r:id="rId82"/>
    <p:sldId id="640" r:id="rId83"/>
    <p:sldId id="641" r:id="rId84"/>
    <p:sldId id="642" r:id="rId85"/>
    <p:sldId id="643" r:id="rId86"/>
    <p:sldId id="646" r:id="rId87"/>
    <p:sldId id="647" r:id="rId88"/>
    <p:sldId id="648" r:id="rId89"/>
    <p:sldId id="649" r:id="rId90"/>
    <p:sldId id="650" r:id="rId91"/>
    <p:sldId id="651" r:id="rId92"/>
    <p:sldId id="652" r:id="rId93"/>
    <p:sldId id="653" r:id="rId94"/>
    <p:sldId id="655" r:id="rId95"/>
    <p:sldId id="620" r:id="rId96"/>
    <p:sldId id="780" r:id="rId97"/>
    <p:sldId id="779" r:id="rId98"/>
    <p:sldId id="457" r:id="rId99"/>
    <p:sldId id="458" r:id="rId100"/>
    <p:sldId id="459" r:id="rId101"/>
    <p:sldId id="460" r:id="rId102"/>
    <p:sldId id="461" r:id="rId103"/>
    <p:sldId id="462" r:id="rId104"/>
    <p:sldId id="463" r:id="rId105"/>
    <p:sldId id="464" r:id="rId106"/>
    <p:sldId id="687" r:id="rId107"/>
    <p:sldId id="465" r:id="rId108"/>
    <p:sldId id="621" r:id="rId109"/>
    <p:sldId id="466" r:id="rId110"/>
    <p:sldId id="467" r:id="rId111"/>
    <p:sldId id="468" r:id="rId112"/>
    <p:sldId id="469" r:id="rId113"/>
    <p:sldId id="470" r:id="rId114"/>
    <p:sldId id="471" r:id="rId115"/>
    <p:sldId id="794" r:id="rId116"/>
    <p:sldId id="472" r:id="rId117"/>
    <p:sldId id="473" r:id="rId118"/>
    <p:sldId id="474" r:id="rId119"/>
    <p:sldId id="747" r:id="rId120"/>
    <p:sldId id="475" r:id="rId121"/>
    <p:sldId id="479" r:id="rId122"/>
    <p:sldId id="661" r:id="rId123"/>
    <p:sldId id="662" r:id="rId124"/>
    <p:sldId id="663" r:id="rId125"/>
    <p:sldId id="664" r:id="rId126"/>
    <p:sldId id="665" r:id="rId127"/>
    <p:sldId id="666" r:id="rId128"/>
    <p:sldId id="667" r:id="rId129"/>
    <p:sldId id="668" r:id="rId130"/>
    <p:sldId id="670" r:id="rId131"/>
    <p:sldId id="671" r:id="rId132"/>
    <p:sldId id="672" r:id="rId133"/>
    <p:sldId id="673" r:id="rId134"/>
    <p:sldId id="674" r:id="rId135"/>
    <p:sldId id="675" r:id="rId136"/>
    <p:sldId id="677" r:id="rId137"/>
    <p:sldId id="679" r:id="rId138"/>
    <p:sldId id="680" r:id="rId139"/>
    <p:sldId id="682" r:id="rId140"/>
    <p:sldId id="683" r:id="rId141"/>
    <p:sldId id="685" r:id="rId142"/>
    <p:sldId id="686" r:id="rId143"/>
    <p:sldId id="656" r:id="rId144"/>
    <p:sldId id="657" r:id="rId145"/>
    <p:sldId id="791" r:id="rId146"/>
    <p:sldId id="792" r:id="rId147"/>
    <p:sldId id="491" r:id="rId148"/>
    <p:sldId id="492" r:id="rId149"/>
    <p:sldId id="493" r:id="rId150"/>
    <p:sldId id="494" r:id="rId151"/>
    <p:sldId id="495" r:id="rId152"/>
    <p:sldId id="496" r:id="rId153"/>
    <p:sldId id="497" r:id="rId154"/>
    <p:sldId id="498" r:id="rId155"/>
    <p:sldId id="499" r:id="rId156"/>
    <p:sldId id="500" r:id="rId157"/>
    <p:sldId id="501" r:id="rId158"/>
    <p:sldId id="502" r:id="rId159"/>
    <p:sldId id="503" r:id="rId160"/>
    <p:sldId id="504" r:id="rId161"/>
    <p:sldId id="658" r:id="rId162"/>
    <p:sldId id="505" r:id="rId163"/>
    <p:sldId id="506" r:id="rId164"/>
    <p:sldId id="507" r:id="rId165"/>
    <p:sldId id="508" r:id="rId166"/>
    <p:sldId id="509" r:id="rId167"/>
    <p:sldId id="510" r:id="rId168"/>
    <p:sldId id="511" r:id="rId169"/>
    <p:sldId id="512" r:id="rId170"/>
    <p:sldId id="659" r:id="rId171"/>
    <p:sldId id="513" r:id="rId172"/>
    <p:sldId id="514" r:id="rId173"/>
    <p:sldId id="515" r:id="rId174"/>
    <p:sldId id="516" r:id="rId175"/>
    <p:sldId id="517" r:id="rId176"/>
    <p:sldId id="518" r:id="rId177"/>
    <p:sldId id="519" r:id="rId178"/>
    <p:sldId id="520" r:id="rId179"/>
    <p:sldId id="521" r:id="rId180"/>
    <p:sldId id="522" r:id="rId181"/>
    <p:sldId id="523" r:id="rId182"/>
    <p:sldId id="524" r:id="rId183"/>
    <p:sldId id="525" r:id="rId184"/>
    <p:sldId id="756" r:id="rId185"/>
    <p:sldId id="526" r:id="rId186"/>
    <p:sldId id="749" r:id="rId187"/>
    <p:sldId id="755" r:id="rId188"/>
    <p:sldId id="754" r:id="rId189"/>
    <p:sldId id="750" r:id="rId190"/>
    <p:sldId id="751" r:id="rId191"/>
    <p:sldId id="752" r:id="rId192"/>
    <p:sldId id="753" r:id="rId193"/>
    <p:sldId id="527" r:id="rId194"/>
    <p:sldId id="528" r:id="rId195"/>
    <p:sldId id="529" r:id="rId196"/>
    <p:sldId id="530" r:id="rId197"/>
    <p:sldId id="531" r:id="rId198"/>
    <p:sldId id="773" r:id="rId199"/>
    <p:sldId id="688" r:id="rId200"/>
    <p:sldId id="689" r:id="rId201"/>
    <p:sldId id="737" r:id="rId202"/>
    <p:sldId id="736" r:id="rId203"/>
    <p:sldId id="690" r:id="rId204"/>
    <p:sldId id="738" r:id="rId205"/>
    <p:sldId id="739" r:id="rId206"/>
    <p:sldId id="692" r:id="rId207"/>
    <p:sldId id="748" r:id="rId208"/>
    <p:sldId id="693" r:id="rId209"/>
    <p:sldId id="694" r:id="rId210"/>
    <p:sldId id="695" r:id="rId211"/>
    <p:sldId id="696" r:id="rId212"/>
    <p:sldId id="781" r:id="rId213"/>
    <p:sldId id="698" r:id="rId214"/>
    <p:sldId id="699" r:id="rId215"/>
    <p:sldId id="700" r:id="rId216"/>
    <p:sldId id="702" r:id="rId217"/>
    <p:sldId id="701" r:id="rId218"/>
    <p:sldId id="782" r:id="rId219"/>
    <p:sldId id="783" r:id="rId220"/>
    <p:sldId id="706" r:id="rId221"/>
    <p:sldId id="705" r:id="rId222"/>
    <p:sldId id="704" r:id="rId223"/>
    <p:sldId id="691" r:id="rId224"/>
    <p:sldId id="784" r:id="rId225"/>
    <p:sldId id="785" r:id="rId226"/>
    <p:sldId id="786" r:id="rId227"/>
    <p:sldId id="787" r:id="rId228"/>
    <p:sldId id="740" r:id="rId229"/>
    <p:sldId id="744" r:id="rId230"/>
    <p:sldId id="741" r:id="rId231"/>
    <p:sldId id="743" r:id="rId232"/>
    <p:sldId id="745" r:id="rId233"/>
    <p:sldId id="746" r:id="rId234"/>
    <p:sldId id="757" r:id="rId235"/>
    <p:sldId id="742" r:id="rId236"/>
    <p:sldId id="758" r:id="rId237"/>
    <p:sldId id="562" r:id="rId238"/>
    <p:sldId id="563" r:id="rId239"/>
    <p:sldId id="566" r:id="rId240"/>
    <p:sldId id="565" r:id="rId241"/>
    <p:sldId id="765" r:id="rId242"/>
    <p:sldId id="770" r:id="rId243"/>
    <p:sldId id="766" r:id="rId244"/>
    <p:sldId id="767" r:id="rId245"/>
    <p:sldId id="768" r:id="rId246"/>
    <p:sldId id="769" r:id="rId247"/>
    <p:sldId id="570" r:id="rId248"/>
    <p:sldId id="571" r:id="rId249"/>
    <p:sldId id="764" r:id="rId250"/>
    <p:sldId id="789" r:id="rId251"/>
    <p:sldId id="793" r:id="rId252"/>
    <p:sldId id="788" r:id="rId253"/>
    <p:sldId id="553" r:id="rId254"/>
    <p:sldId id="554" r:id="rId255"/>
    <p:sldId id="774" r:id="rId2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90000"/>
    <a:srgbClr val="A50021"/>
    <a:srgbClr val="000066"/>
    <a:srgbClr val="000099"/>
    <a:srgbClr val="FFCC99"/>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7" autoAdjust="0"/>
    <p:restoredTop sz="82383" autoAdjust="0"/>
  </p:normalViewPr>
  <p:slideViewPr>
    <p:cSldViewPr>
      <p:cViewPr varScale="1">
        <p:scale>
          <a:sx n="84" d="100"/>
          <a:sy n="84" d="100"/>
        </p:scale>
        <p:origin x="902" y="8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75" d="100"/>
          <a:sy n="75" d="100"/>
        </p:scale>
        <p:origin x="-339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charts/_rels/chart1.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tx>
        <c:rich>
          <a:bodyPr/>
          <a:lstStyle/>
          <a:p>
            <a:pPr>
              <a:defRPr sz="1600"/>
            </a:pPr>
            <a:r>
              <a:rPr lang="fr-FR" sz="1600" dirty="0"/>
              <a:t>Dans ce cours, les objectifs, le contenu, les activités d’apprentissage et l’évaluation sont étroitement </a:t>
            </a:r>
            <a:r>
              <a:rPr lang="fr-FR" sz="1600" dirty="0" smtClean="0"/>
              <a:t> reliés </a:t>
            </a:r>
            <a:r>
              <a:rPr lang="fr-FR" sz="1600" dirty="0"/>
              <a:t>les uns aux autres</a:t>
            </a:r>
            <a:endParaRPr lang="fr-BE" sz="1600" dirty="0"/>
          </a:p>
        </c:rich>
      </c:tx>
      <c:overlay val="0"/>
    </c:title>
    <c:autoTitleDeleted val="0"/>
    <c:plotArea>
      <c:layout/>
      <c:barChart>
        <c:barDir val="col"/>
        <c:grouping val="clustered"/>
        <c:varyColors val="0"/>
        <c:ser>
          <c:idx val="0"/>
          <c:order val="0"/>
          <c:invertIfNegative val="0"/>
          <c:cat>
            <c:strRef>
              <c:f>Feuil1!$A$19:$A$23</c:f>
              <c:strCache>
                <c:ptCount val="5"/>
                <c:pt idx="0">
                  <c:v>Tout à fait d'accord</c:v>
                </c:pt>
                <c:pt idx="1">
                  <c:v>D'accord</c:v>
                </c:pt>
                <c:pt idx="2">
                  <c:v>Pas d'accord</c:v>
                </c:pt>
                <c:pt idx="3">
                  <c:v>Pas du tout d'accord</c:v>
                </c:pt>
                <c:pt idx="4">
                  <c:v>Sans réponse</c:v>
                </c:pt>
              </c:strCache>
            </c:strRef>
          </c:cat>
          <c:val>
            <c:numRef>
              <c:f>Feuil1!$B$19:$B$23</c:f>
              <c:numCache>
                <c:formatCode>0.00%</c:formatCode>
                <c:ptCount val="5"/>
                <c:pt idx="0" formatCode="0%">
                  <c:v>0.3</c:v>
                </c:pt>
                <c:pt idx="1">
                  <c:v>0.62222</c:v>
                </c:pt>
                <c:pt idx="2">
                  <c:v>3.8890000000000001E-2</c:v>
                </c:pt>
                <c:pt idx="3" formatCode="0%">
                  <c:v>0</c:v>
                </c:pt>
                <c:pt idx="4">
                  <c:v>3.8890000000000001E-2</c:v>
                </c:pt>
              </c:numCache>
            </c:numRef>
          </c:val>
        </c:ser>
        <c:dLbls>
          <c:showLegendKey val="0"/>
          <c:showVal val="0"/>
          <c:showCatName val="0"/>
          <c:showSerName val="0"/>
          <c:showPercent val="0"/>
          <c:showBubbleSize val="0"/>
        </c:dLbls>
        <c:gapWidth val="150"/>
        <c:axId val="-1771932496"/>
        <c:axId val="-1771942288"/>
      </c:barChart>
      <c:catAx>
        <c:axId val="-1771932496"/>
        <c:scaling>
          <c:orientation val="minMax"/>
        </c:scaling>
        <c:delete val="0"/>
        <c:axPos val="b"/>
        <c:numFmt formatCode="General" sourceLinked="0"/>
        <c:majorTickMark val="none"/>
        <c:minorTickMark val="none"/>
        <c:tickLblPos val="nextTo"/>
        <c:crossAx val="-1771942288"/>
        <c:crosses val="autoZero"/>
        <c:auto val="1"/>
        <c:lblAlgn val="ctr"/>
        <c:lblOffset val="100"/>
        <c:noMultiLvlLbl val="0"/>
      </c:catAx>
      <c:valAx>
        <c:axId val="-1771942288"/>
        <c:scaling>
          <c:orientation val="minMax"/>
        </c:scaling>
        <c:delete val="0"/>
        <c:axPos val="l"/>
        <c:majorGridlines/>
        <c:numFmt formatCode="0%" sourceLinked="1"/>
        <c:majorTickMark val="none"/>
        <c:minorTickMark val="none"/>
        <c:tickLblPos val="nextTo"/>
        <c:txPr>
          <a:bodyPr/>
          <a:lstStyle/>
          <a:p>
            <a:pPr>
              <a:defRPr sz="1600"/>
            </a:pPr>
            <a:endParaRPr lang="fr-FR"/>
          </a:p>
        </c:txPr>
        <c:crossAx val="-1771932496"/>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tx>
        <c:rich>
          <a:bodyPr/>
          <a:lstStyle/>
          <a:p>
            <a:pPr>
              <a:defRPr/>
            </a:pPr>
            <a:r>
              <a:rPr lang="fr-FR" sz="2400" dirty="0"/>
              <a:t>En moyenne, j’ai assisté à </a:t>
            </a:r>
            <a:endParaRPr lang="fr-BE" sz="2400" dirty="0"/>
          </a:p>
        </c:rich>
      </c:tx>
      <c:overlay val="0"/>
    </c:title>
    <c:autoTitleDeleted val="0"/>
    <c:plotArea>
      <c:layout/>
      <c:barChart>
        <c:barDir val="col"/>
        <c:grouping val="clustered"/>
        <c:varyColors val="0"/>
        <c:ser>
          <c:idx val="0"/>
          <c:order val="0"/>
          <c:invertIfNegative val="0"/>
          <c:cat>
            <c:strRef>
              <c:f>Feuil1!$A$5:$A$10</c:f>
              <c:strCache>
                <c:ptCount val="6"/>
                <c:pt idx="0">
                  <c:v>0 % des cours</c:v>
                </c:pt>
                <c:pt idx="1">
                  <c:v>25 % des cours</c:v>
                </c:pt>
                <c:pt idx="2">
                  <c:v>50 % des cours</c:v>
                </c:pt>
                <c:pt idx="3">
                  <c:v>75 % des cours</c:v>
                </c:pt>
                <c:pt idx="4">
                  <c:v>100 % des cours</c:v>
                </c:pt>
                <c:pt idx="5">
                  <c:v>Sans réponse</c:v>
                </c:pt>
              </c:strCache>
            </c:strRef>
          </c:cat>
          <c:val>
            <c:numRef>
              <c:f>Feuil1!$B$5:$B$10</c:f>
              <c:numCache>
                <c:formatCode>0.00%</c:formatCode>
                <c:ptCount val="6"/>
                <c:pt idx="0">
                  <c:v>6.1109999999999998E-2</c:v>
                </c:pt>
                <c:pt idx="1">
                  <c:v>0.13333</c:v>
                </c:pt>
                <c:pt idx="2" formatCode="0%">
                  <c:v>0.1</c:v>
                </c:pt>
                <c:pt idx="3">
                  <c:v>0.25556000000000001</c:v>
                </c:pt>
                <c:pt idx="4">
                  <c:v>0.41666999999999998</c:v>
                </c:pt>
                <c:pt idx="5">
                  <c:v>3.3329999999999999E-2</c:v>
                </c:pt>
              </c:numCache>
            </c:numRef>
          </c:val>
        </c:ser>
        <c:dLbls>
          <c:showLegendKey val="0"/>
          <c:showVal val="0"/>
          <c:showCatName val="0"/>
          <c:showSerName val="0"/>
          <c:showPercent val="0"/>
          <c:showBubbleSize val="0"/>
        </c:dLbls>
        <c:gapWidth val="150"/>
        <c:axId val="-1771929232"/>
        <c:axId val="-1771928688"/>
      </c:barChart>
      <c:catAx>
        <c:axId val="-1771929232"/>
        <c:scaling>
          <c:orientation val="minMax"/>
        </c:scaling>
        <c:delete val="0"/>
        <c:axPos val="b"/>
        <c:numFmt formatCode="General" sourceLinked="0"/>
        <c:majorTickMark val="none"/>
        <c:minorTickMark val="none"/>
        <c:tickLblPos val="nextTo"/>
        <c:crossAx val="-1771928688"/>
        <c:crosses val="autoZero"/>
        <c:auto val="1"/>
        <c:lblAlgn val="ctr"/>
        <c:lblOffset val="100"/>
        <c:noMultiLvlLbl val="0"/>
      </c:catAx>
      <c:valAx>
        <c:axId val="-1771928688"/>
        <c:scaling>
          <c:orientation val="minMax"/>
        </c:scaling>
        <c:delete val="0"/>
        <c:axPos val="l"/>
        <c:majorGridlines/>
        <c:numFmt formatCode="0.00%" sourceLinked="1"/>
        <c:majorTickMark val="none"/>
        <c:minorTickMark val="none"/>
        <c:tickLblPos val="nextTo"/>
        <c:txPr>
          <a:bodyPr/>
          <a:lstStyle/>
          <a:p>
            <a:pPr>
              <a:defRPr sz="1600"/>
            </a:pPr>
            <a:endParaRPr lang="fr-FR"/>
          </a:p>
        </c:txPr>
        <c:crossAx val="-1771929232"/>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BE"/>
              <a:t>Le professeur a demandé cette année aux étudiant(e)s de rédiger une question de compréhension. Ils pouvaient ce faisant bénéficier d'une valorisation de 1 à 2 points. La rédaction de cette question a contribué à renforcer ma  compréhension des contenus du</a:t>
            </a:r>
          </a:p>
        </c:rich>
      </c:tx>
      <c:overlay val="0"/>
    </c:title>
    <c:autoTitleDeleted val="0"/>
    <c:plotArea>
      <c:layout/>
      <c:barChart>
        <c:barDir val="col"/>
        <c:grouping val="clustered"/>
        <c:varyColors val="0"/>
        <c:ser>
          <c:idx val="0"/>
          <c:order val="0"/>
          <c:invertIfNegative val="0"/>
          <c:cat>
            <c:strRef>
              <c:f>Feuil1!$A$46:$A$51</c:f>
              <c:strCache>
                <c:ptCount val="6"/>
                <c:pt idx="0">
                  <c:v>Tout à fait d'accord</c:v>
                </c:pt>
                <c:pt idx="1">
                  <c:v>D'accord</c:v>
                </c:pt>
                <c:pt idx="2">
                  <c:v>Pas d'accord</c:v>
                </c:pt>
                <c:pt idx="3">
                  <c:v>Pas du tout d'accord</c:v>
                </c:pt>
                <c:pt idx="4">
                  <c:v>Sans objet, je n'ai pas rédigé de question.</c:v>
                </c:pt>
                <c:pt idx="5">
                  <c:v>Sans réponse</c:v>
                </c:pt>
              </c:strCache>
            </c:strRef>
          </c:cat>
          <c:val>
            <c:numRef>
              <c:f>Feuil1!$B$46:$B$51</c:f>
              <c:numCache>
                <c:formatCode>0.00%</c:formatCode>
                <c:ptCount val="6"/>
                <c:pt idx="0">
                  <c:v>0.11667</c:v>
                </c:pt>
                <c:pt idx="1">
                  <c:v>0.48332999999999998</c:v>
                </c:pt>
                <c:pt idx="2">
                  <c:v>0.25556000000000001</c:v>
                </c:pt>
                <c:pt idx="3">
                  <c:v>8.8889999999999997E-2</c:v>
                </c:pt>
                <c:pt idx="4">
                  <c:v>1.6670000000000001E-2</c:v>
                </c:pt>
                <c:pt idx="5">
                  <c:v>3.8890000000000001E-2</c:v>
                </c:pt>
              </c:numCache>
            </c:numRef>
          </c:val>
        </c:ser>
        <c:dLbls>
          <c:showLegendKey val="0"/>
          <c:showVal val="0"/>
          <c:showCatName val="0"/>
          <c:showSerName val="0"/>
          <c:showPercent val="0"/>
          <c:showBubbleSize val="0"/>
        </c:dLbls>
        <c:gapWidth val="150"/>
        <c:axId val="-1771937936"/>
        <c:axId val="-1771928144"/>
      </c:barChart>
      <c:catAx>
        <c:axId val="-1771937936"/>
        <c:scaling>
          <c:orientation val="minMax"/>
        </c:scaling>
        <c:delete val="0"/>
        <c:axPos val="b"/>
        <c:numFmt formatCode="General" sourceLinked="0"/>
        <c:majorTickMark val="none"/>
        <c:minorTickMark val="none"/>
        <c:tickLblPos val="nextTo"/>
        <c:crossAx val="-1771928144"/>
        <c:crosses val="autoZero"/>
        <c:auto val="1"/>
        <c:lblAlgn val="ctr"/>
        <c:lblOffset val="100"/>
        <c:noMultiLvlLbl val="0"/>
      </c:catAx>
      <c:valAx>
        <c:axId val="-1771928144"/>
        <c:scaling>
          <c:orientation val="minMax"/>
        </c:scaling>
        <c:delete val="0"/>
        <c:axPos val="l"/>
        <c:majorGridlines/>
        <c:numFmt formatCode="0.00%" sourceLinked="1"/>
        <c:majorTickMark val="none"/>
        <c:minorTickMark val="none"/>
        <c:tickLblPos val="nextTo"/>
        <c:txPr>
          <a:bodyPr/>
          <a:lstStyle/>
          <a:p>
            <a:pPr>
              <a:defRPr sz="1500"/>
            </a:pPr>
            <a:endParaRPr lang="fr-FR"/>
          </a:p>
        </c:txPr>
        <c:crossAx val="-1771937936"/>
        <c:crosses val="autoZero"/>
        <c:crossBetween val="between"/>
      </c:valAx>
      <c:dTable>
        <c:showHorzBorder val="1"/>
        <c:showVertBorder val="1"/>
        <c:showOutline val="1"/>
        <c:showKeys val="1"/>
        <c:txPr>
          <a:bodyPr/>
          <a:lstStyle/>
          <a:p>
            <a:pPr rtl="0">
              <a:defRPr sz="1500"/>
            </a:pPr>
            <a:endParaRPr lang="fr-FR"/>
          </a:p>
        </c:txPr>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fr-BE" dirty="0"/>
              <a:t>Le </a:t>
            </a:r>
            <a:r>
              <a:rPr lang="fr-BE" dirty="0" err="1"/>
              <a:t>pretest</a:t>
            </a:r>
            <a:r>
              <a:rPr lang="fr-BE" dirty="0"/>
              <a:t> de 60 questions VRAI/FAUX sur les contenus d’anatomie, physiologie et sémiologie en </a:t>
            </a:r>
            <a:r>
              <a:rPr lang="fr-BE" dirty="0" err="1"/>
              <a:t>Thériogenologie</a:t>
            </a:r>
            <a:r>
              <a:rPr lang="fr-BE" dirty="0"/>
              <a:t> </a:t>
            </a:r>
            <a:r>
              <a:rPr lang="fr-BE" dirty="0" smtClean="0"/>
              <a:t>réalisé </a:t>
            </a:r>
            <a:r>
              <a:rPr lang="fr-BE" dirty="0"/>
              <a:t>avant le cours m’ont incité à revoir ces contenus.</a:t>
            </a:r>
          </a:p>
        </c:rich>
      </c:tx>
      <c:overlay val="0"/>
    </c:title>
    <c:autoTitleDeleted val="0"/>
    <c:plotArea>
      <c:layout/>
      <c:barChart>
        <c:barDir val="col"/>
        <c:grouping val="clustered"/>
        <c:varyColors val="0"/>
        <c:ser>
          <c:idx val="0"/>
          <c:order val="0"/>
          <c:spPr>
            <a:solidFill>
              <a:schemeClr val="accent3">
                <a:lumMod val="50000"/>
              </a:schemeClr>
            </a:solidFill>
          </c:spPr>
          <c:invertIfNegative val="0"/>
          <c:cat>
            <c:strRef>
              <c:f>Feuil1!$A$77:$A$81</c:f>
              <c:strCache>
                <c:ptCount val="5"/>
                <c:pt idx="0">
                  <c:v>Tout à fait d'accord</c:v>
                </c:pt>
                <c:pt idx="1">
                  <c:v>D'accord</c:v>
                </c:pt>
                <c:pt idx="2">
                  <c:v>Pas d'accord</c:v>
                </c:pt>
                <c:pt idx="3">
                  <c:v>Pas du tout d'accord</c:v>
                </c:pt>
                <c:pt idx="4">
                  <c:v>Sans réponse</c:v>
                </c:pt>
              </c:strCache>
            </c:strRef>
          </c:cat>
          <c:val>
            <c:numRef>
              <c:f>Feuil1!$B$77:$B$81</c:f>
              <c:numCache>
                <c:formatCode>0.00%</c:formatCode>
                <c:ptCount val="5"/>
                <c:pt idx="0">
                  <c:v>0.16667000000000001</c:v>
                </c:pt>
                <c:pt idx="1">
                  <c:v>0.56667000000000001</c:v>
                </c:pt>
                <c:pt idx="2">
                  <c:v>0.19444</c:v>
                </c:pt>
                <c:pt idx="3">
                  <c:v>3.3329999999999999E-2</c:v>
                </c:pt>
                <c:pt idx="4">
                  <c:v>3.8890000000000001E-2</c:v>
                </c:pt>
              </c:numCache>
            </c:numRef>
          </c:val>
        </c:ser>
        <c:dLbls>
          <c:showLegendKey val="0"/>
          <c:showVal val="0"/>
          <c:showCatName val="0"/>
          <c:showSerName val="0"/>
          <c:showPercent val="0"/>
          <c:showBubbleSize val="0"/>
        </c:dLbls>
        <c:gapWidth val="150"/>
        <c:axId val="-1771939024"/>
        <c:axId val="-1849616848"/>
      </c:barChart>
      <c:catAx>
        <c:axId val="-1771939024"/>
        <c:scaling>
          <c:orientation val="minMax"/>
        </c:scaling>
        <c:delete val="0"/>
        <c:axPos val="b"/>
        <c:numFmt formatCode="General" sourceLinked="0"/>
        <c:majorTickMark val="none"/>
        <c:minorTickMark val="none"/>
        <c:tickLblPos val="nextTo"/>
        <c:crossAx val="-1849616848"/>
        <c:crosses val="autoZero"/>
        <c:auto val="1"/>
        <c:lblAlgn val="ctr"/>
        <c:lblOffset val="100"/>
        <c:noMultiLvlLbl val="0"/>
      </c:catAx>
      <c:valAx>
        <c:axId val="-1849616848"/>
        <c:scaling>
          <c:orientation val="minMax"/>
        </c:scaling>
        <c:delete val="0"/>
        <c:axPos val="l"/>
        <c:majorGridlines/>
        <c:numFmt formatCode="0.00%" sourceLinked="1"/>
        <c:majorTickMark val="none"/>
        <c:minorTickMark val="none"/>
        <c:tickLblPos val="nextTo"/>
        <c:txPr>
          <a:bodyPr/>
          <a:lstStyle/>
          <a:p>
            <a:pPr>
              <a:defRPr sz="1500"/>
            </a:pPr>
            <a:endParaRPr lang="fr-FR"/>
          </a:p>
        </c:txPr>
        <c:crossAx val="-1771939024"/>
        <c:crosses val="autoZero"/>
        <c:crossBetween val="between"/>
      </c:valAx>
      <c:dTable>
        <c:showHorzBorder val="1"/>
        <c:showVertBorder val="1"/>
        <c:showOutline val="1"/>
        <c:showKeys val="1"/>
        <c:txPr>
          <a:bodyPr/>
          <a:lstStyle/>
          <a:p>
            <a:pPr rtl="0">
              <a:defRPr sz="1500"/>
            </a:pPr>
            <a:endParaRPr lang="fr-FR"/>
          </a:p>
        </c:txPr>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fr-BE" sz="1800" b="1" i="0" u="none" strike="noStrike" baseline="0" dirty="0">
                <a:effectLst/>
              </a:rPr>
              <a:t>A chacun son tour. Si vous deviez m’attribuer une cote pour l’ensemble des cours théoriques de </a:t>
            </a:r>
            <a:r>
              <a:rPr lang="fr-BE" sz="1800" b="1" i="0" u="none" strike="noStrike" baseline="0" dirty="0" err="1">
                <a:effectLst/>
              </a:rPr>
              <a:t>Theriogenologie</a:t>
            </a:r>
            <a:r>
              <a:rPr lang="fr-BE" sz="1800" b="1" i="0" u="none" strike="noStrike" baseline="0" dirty="0">
                <a:effectLst/>
              </a:rPr>
              <a:t> des animaux de production, elle serait (sur 20) </a:t>
            </a:r>
            <a:endParaRPr lang="fr-BE" sz="1800" dirty="0"/>
          </a:p>
        </c:rich>
      </c:tx>
      <c:overlay val="0"/>
    </c:title>
    <c:autoTitleDeleted val="0"/>
    <c:plotArea>
      <c:layout/>
      <c:barChart>
        <c:barDir val="col"/>
        <c:grouping val="clustered"/>
        <c:varyColors val="0"/>
        <c:ser>
          <c:idx val="0"/>
          <c:order val="0"/>
          <c:invertIfNegative val="0"/>
          <c:cat>
            <c:strRef>
              <c:f>Feuil1!$A$117:$A$121</c:f>
              <c:strCache>
                <c:ptCount val="5"/>
                <c:pt idx="0">
                  <c:v>inférieure à 8 .</c:v>
                </c:pt>
                <c:pt idx="1">
                  <c:v>comprise entre 8 et 11.</c:v>
                </c:pt>
                <c:pt idx="2">
                  <c:v>comprise entre 12 et 15.</c:v>
                </c:pt>
                <c:pt idx="3">
                  <c:v>supérieure à 15.</c:v>
                </c:pt>
                <c:pt idx="4">
                  <c:v>Sans réponse</c:v>
                </c:pt>
              </c:strCache>
            </c:strRef>
          </c:cat>
          <c:val>
            <c:numRef>
              <c:f>Feuil1!$B$117:$B$121</c:f>
              <c:numCache>
                <c:formatCode>0.00%</c:formatCode>
                <c:ptCount val="5"/>
                <c:pt idx="0">
                  <c:v>1.6670000000000001E-2</c:v>
                </c:pt>
                <c:pt idx="1">
                  <c:v>4.444E-2</c:v>
                </c:pt>
                <c:pt idx="2">
                  <c:v>0.55556000000000005</c:v>
                </c:pt>
                <c:pt idx="3">
                  <c:v>0.33333000000000002</c:v>
                </c:pt>
                <c:pt idx="4" formatCode="0%">
                  <c:v>0.05</c:v>
                </c:pt>
              </c:numCache>
            </c:numRef>
          </c:val>
        </c:ser>
        <c:dLbls>
          <c:showLegendKey val="0"/>
          <c:showVal val="0"/>
          <c:showCatName val="0"/>
          <c:showSerName val="0"/>
          <c:showPercent val="0"/>
          <c:showBubbleSize val="0"/>
        </c:dLbls>
        <c:gapWidth val="150"/>
        <c:axId val="-1768815328"/>
        <c:axId val="-1768816960"/>
      </c:barChart>
      <c:catAx>
        <c:axId val="-1768815328"/>
        <c:scaling>
          <c:orientation val="minMax"/>
        </c:scaling>
        <c:delete val="0"/>
        <c:axPos val="b"/>
        <c:numFmt formatCode="General" sourceLinked="0"/>
        <c:majorTickMark val="none"/>
        <c:minorTickMark val="none"/>
        <c:tickLblPos val="nextTo"/>
        <c:crossAx val="-1768816960"/>
        <c:crosses val="autoZero"/>
        <c:auto val="1"/>
        <c:lblAlgn val="ctr"/>
        <c:lblOffset val="100"/>
        <c:noMultiLvlLbl val="0"/>
      </c:catAx>
      <c:valAx>
        <c:axId val="-1768816960"/>
        <c:scaling>
          <c:orientation val="minMax"/>
        </c:scaling>
        <c:delete val="0"/>
        <c:axPos val="l"/>
        <c:majorGridlines/>
        <c:numFmt formatCode="0.00%" sourceLinked="1"/>
        <c:majorTickMark val="none"/>
        <c:minorTickMark val="none"/>
        <c:tickLblPos val="nextTo"/>
        <c:txPr>
          <a:bodyPr/>
          <a:lstStyle/>
          <a:p>
            <a:pPr>
              <a:defRPr sz="1600"/>
            </a:pPr>
            <a:endParaRPr lang="fr-FR"/>
          </a:p>
        </c:txPr>
        <c:crossAx val="-1768815328"/>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6DA877C-0FE9-4241-9308-9242A3B060A4}" type="datetimeFigureOut">
              <a:rPr lang="en-US"/>
              <a:pPr>
                <a:defRPr/>
              </a:pPr>
              <a:t>11/5/2017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3B69B2D-57F7-40B3-94AB-AA944652BBE7}" type="slidenum">
              <a:rPr lang="en-US"/>
              <a:pPr>
                <a:defRPr/>
              </a:pPr>
              <a:t>‹N°›</a:t>
            </a:fld>
            <a:endParaRPr lang="en-US"/>
          </a:p>
        </p:txBody>
      </p:sp>
    </p:spTree>
    <p:extLst>
      <p:ext uri="{BB962C8B-B14F-4D97-AF65-F5344CB8AC3E}">
        <p14:creationId xmlns:p14="http://schemas.microsoft.com/office/powerpoint/2010/main" val="446955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err="1" smtClean="0">
                <a:solidFill>
                  <a:schemeClr val="tx1"/>
                </a:solidFill>
                <a:effectLst/>
                <a:latin typeface="+mn-lt"/>
                <a:ea typeface="+mn-ea"/>
                <a:cs typeface="+mn-cs"/>
              </a:rPr>
              <a:t>Benucha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Birenbaum</a:t>
            </a:r>
            <a:r>
              <a:rPr lang="fr-FR" sz="1200" kern="1200" dirty="0" smtClean="0">
                <a:solidFill>
                  <a:schemeClr val="tx1"/>
                </a:solidFill>
                <a:effectLst/>
                <a:latin typeface="+mn-lt"/>
                <a:ea typeface="+mn-ea"/>
                <a:cs typeface="+mn-cs"/>
              </a:rPr>
              <a:t> (1996, p. 6) distingue deux types de culture d’évaluation : « de </a:t>
            </a:r>
            <a:r>
              <a:rPr lang="fr-FR" sz="1200" i="1"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 et « d’</a:t>
            </a:r>
            <a:r>
              <a:rPr lang="fr-FR" sz="1200" i="1" kern="1200" dirty="0" err="1" smtClean="0">
                <a:solidFill>
                  <a:schemeClr val="tx1"/>
                </a:solidFill>
                <a:effectLst/>
                <a:latin typeface="+mn-lt"/>
                <a:ea typeface="+mn-ea"/>
                <a:cs typeface="+mn-cs"/>
              </a:rPr>
              <a:t>assessment</a:t>
            </a:r>
            <a:r>
              <a:rPr lang="fr-FR" sz="1200" kern="1200" dirty="0" smtClean="0">
                <a:solidFill>
                  <a:schemeClr val="tx1"/>
                </a:solidFill>
                <a:effectLst/>
                <a:latin typeface="+mn-lt"/>
                <a:ea typeface="+mn-ea"/>
                <a:cs typeface="+mn-cs"/>
              </a:rPr>
              <a:t> », notant (p.5) que le latin </a:t>
            </a:r>
            <a:r>
              <a:rPr lang="fr-FR" sz="1200" i="1" kern="1200" dirty="0" err="1" smtClean="0">
                <a:solidFill>
                  <a:schemeClr val="tx1"/>
                </a:solidFill>
                <a:effectLst/>
                <a:latin typeface="+mn-lt"/>
                <a:ea typeface="+mn-ea"/>
                <a:cs typeface="+mn-cs"/>
              </a:rPr>
              <a:t>testum</a:t>
            </a:r>
            <a:r>
              <a:rPr lang="fr-FR" sz="1200" kern="1200" dirty="0" smtClean="0">
                <a:solidFill>
                  <a:schemeClr val="tx1"/>
                </a:solidFill>
                <a:effectLst/>
                <a:latin typeface="+mn-lt"/>
                <a:ea typeface="+mn-ea"/>
                <a:cs typeface="+mn-cs"/>
              </a:rPr>
              <a:t> désigne un instrument pour vérifier la pureté du métal, alors que </a:t>
            </a:r>
            <a:r>
              <a:rPr lang="fr-FR" sz="1200" i="1" kern="1200" dirty="0" err="1" smtClean="0">
                <a:solidFill>
                  <a:schemeClr val="tx1"/>
                </a:solidFill>
                <a:effectLst/>
                <a:latin typeface="+mn-lt"/>
                <a:ea typeface="+mn-ea"/>
                <a:cs typeface="+mn-cs"/>
              </a:rPr>
              <a:t>assidere</a:t>
            </a:r>
            <a:r>
              <a:rPr lang="fr-FR" sz="1200" kern="1200" dirty="0" smtClean="0">
                <a:solidFill>
                  <a:schemeClr val="tx1"/>
                </a:solidFill>
                <a:effectLst/>
                <a:latin typeface="+mn-lt"/>
                <a:ea typeface="+mn-ea"/>
                <a:cs typeface="+mn-cs"/>
              </a:rPr>
              <a:t> (d’où vient « </a:t>
            </a:r>
            <a:r>
              <a:rPr lang="fr-FR" sz="1200" i="1" kern="1200" dirty="0" err="1" smtClean="0">
                <a:solidFill>
                  <a:schemeClr val="tx1"/>
                </a:solidFill>
                <a:effectLst/>
                <a:latin typeface="+mn-lt"/>
                <a:ea typeface="+mn-ea"/>
                <a:cs typeface="+mn-cs"/>
              </a:rPr>
              <a:t>assessment</a:t>
            </a:r>
            <a:r>
              <a:rPr lang="fr-FR" sz="1200" kern="1200" dirty="0" smtClean="0">
                <a:solidFill>
                  <a:schemeClr val="tx1"/>
                </a:solidFill>
                <a:effectLst/>
                <a:latin typeface="+mn-lt"/>
                <a:ea typeface="+mn-ea"/>
                <a:cs typeface="+mn-cs"/>
              </a:rPr>
              <a:t> ») est un verbe qui signifie « s’asseoir à côté de quelqu’un ».</a:t>
            </a:r>
          </a:p>
          <a:p>
            <a:pPr marL="0" marR="0" indent="0" algn="l" defTabSz="914400" rtl="0" eaLnBrk="0" fontAlgn="base" latinLnBrk="0" hangingPunct="0">
              <a:lnSpc>
                <a:spcPct val="100000"/>
              </a:lnSpc>
              <a:spcBef>
                <a:spcPct val="30000"/>
              </a:spcBef>
              <a:spcAft>
                <a:spcPct val="0"/>
              </a:spcAft>
              <a:buClrTx/>
              <a:buSzTx/>
              <a:buFontTx/>
              <a:buNone/>
              <a:tabLst/>
              <a:defRPr/>
            </a:pPr>
            <a:endParaRPr lang="fr-BE"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 culture de la taille » </a:t>
            </a:r>
            <a:endParaRPr lang="fr-BE"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en évaluation</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une culture «de </a:t>
            </a:r>
            <a:r>
              <a:rPr lang="fr-FR" sz="1200"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ou de la taille on mesure la capacité de restituer ce qui a été enseigné ou la performance dont l’excellence est définie par des critères externes (experts, autorités). Pour les uns, cette culture est menacée par une « pollution de l’enseignement par les tests » (où les enseignants forment à répondre aux tests ou pire encore, enseignent les tests). Pour les autres, la perspective des tests donne une idée très précise du but à atteindre, qui oriente, comme un pôle magnétique, les cours eux-mêmes ; c’est ce que l’on appelle un </a:t>
            </a:r>
            <a:r>
              <a:rPr lang="fr-FR" sz="1200" i="1" kern="1200" dirty="0" smtClean="0">
                <a:solidFill>
                  <a:schemeClr val="tx1"/>
                </a:solidFill>
                <a:effectLst/>
                <a:latin typeface="+mn-lt"/>
                <a:ea typeface="+mn-ea"/>
                <a:cs typeface="+mn-cs"/>
              </a:rPr>
              <a:t>« test </a:t>
            </a:r>
            <a:r>
              <a:rPr lang="fr-FR" sz="1200" i="1" kern="1200" dirty="0" err="1" smtClean="0">
                <a:solidFill>
                  <a:schemeClr val="tx1"/>
                </a:solidFill>
                <a:effectLst/>
                <a:latin typeface="+mn-lt"/>
                <a:ea typeface="+mn-ea"/>
                <a:cs typeface="+mn-cs"/>
              </a:rPr>
              <a:t>driven</a:t>
            </a:r>
            <a:r>
              <a:rPr lang="fr-FR" sz="1200" i="1" kern="1200" dirty="0" smtClean="0">
                <a:solidFill>
                  <a:schemeClr val="tx1"/>
                </a:solidFill>
                <a:effectLst/>
                <a:latin typeface="+mn-lt"/>
                <a:ea typeface="+mn-ea"/>
                <a:cs typeface="+mn-cs"/>
              </a:rPr>
              <a:t> curriculum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une telle perspective, la formation et l’évaluation sont considérées comme deux opérations distinctes menées par des organismes différents.</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point de vue culmine dans les systèmes d’évaluation « externe » par exemple le Baccalauréat français et, aux USA, les tests comme le SAT (</a:t>
            </a:r>
            <a:r>
              <a:rPr lang="fr-FR" sz="1200" i="1" kern="1200" dirty="0" err="1" smtClean="0">
                <a:solidFill>
                  <a:schemeClr val="tx1"/>
                </a:solidFill>
                <a:effectLst/>
                <a:latin typeface="+mn-lt"/>
                <a:ea typeface="+mn-ea"/>
                <a:cs typeface="+mn-cs"/>
              </a:rPr>
              <a:t>Scholastic</a:t>
            </a:r>
            <a:r>
              <a:rPr lang="fr-FR" sz="1200" i="1" kern="1200" dirty="0" smtClean="0">
                <a:solidFill>
                  <a:schemeClr val="tx1"/>
                </a:solidFill>
                <a:effectLst/>
                <a:latin typeface="+mn-lt"/>
                <a:ea typeface="+mn-ea"/>
                <a:cs typeface="+mn-cs"/>
              </a:rPr>
              <a:t> Aptitude Test</a:t>
            </a:r>
            <a:r>
              <a:rPr lang="fr-FR" sz="1200" kern="1200" dirty="0" smtClean="0">
                <a:solidFill>
                  <a:schemeClr val="tx1"/>
                </a:solidFill>
                <a:effectLst/>
                <a:latin typeface="+mn-lt"/>
                <a:ea typeface="+mn-ea"/>
                <a:cs typeface="+mn-cs"/>
              </a:rPr>
              <a:t>) appliqué par </a:t>
            </a:r>
            <a:r>
              <a:rPr lang="fr-FR" sz="1200" i="1" kern="1200" dirty="0" err="1" smtClean="0">
                <a:solidFill>
                  <a:schemeClr val="tx1"/>
                </a:solidFill>
                <a:effectLst/>
                <a:latin typeface="+mn-lt"/>
                <a:ea typeface="+mn-ea"/>
                <a:cs typeface="+mn-cs"/>
              </a:rPr>
              <a:t>Educational</a:t>
            </a:r>
            <a:r>
              <a:rPr lang="fr-FR" sz="1200"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Service</a:t>
            </a:r>
            <a:r>
              <a:rPr lang="fr-FR" sz="1200" kern="1200" dirty="0" smtClean="0">
                <a:solidFill>
                  <a:schemeClr val="tx1"/>
                </a:solidFill>
                <a:effectLst/>
                <a:latin typeface="+mn-lt"/>
                <a:ea typeface="+mn-ea"/>
                <a:cs typeface="+mn-cs"/>
              </a:rPr>
              <a:t> (ETS) à la fin du secondaire.</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Vues à travers ce prisme, les épreuves totalement fermées (par ex. les QCM sans commentaires ou justifications de l’apprenant) apparaissent comme partant du principe que le professeur n’a rien à apprendre de nouveau de chaque élève. Le caractère « fermé » de ce mode d’évaluation indique que nous sommes ici dans la culture « de </a:t>
            </a:r>
            <a:r>
              <a:rPr lang="fr-FR" sz="1200"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Les « socles de compétences » s’ancrent dans « les programmes élaborés ou approuvés par le pouvoir normatif et subsidiant » (Mahoux, 1994, p. 15).</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Où l’évaluation n’est pas pratiquée par ceux qui ont formé (voir C11 ci-après).</a:t>
            </a:r>
            <a:endParaRPr lang="fr-BE" sz="1200" kern="1200" dirty="0" smtClean="0">
              <a:solidFill>
                <a:schemeClr val="tx1"/>
              </a:solidFill>
              <a:effectLst/>
              <a:latin typeface="+mn-lt"/>
              <a:ea typeface="+mn-ea"/>
              <a:cs typeface="+mn-cs"/>
            </a:endParaRPr>
          </a:p>
          <a:p>
            <a:endParaRPr lang="fr-BE" dirty="0" smtClean="0"/>
          </a:p>
          <a:p>
            <a:endParaRPr lang="fr-BE" dirty="0" smtClean="0"/>
          </a:p>
          <a:p>
            <a:r>
              <a:rPr lang="fr-FR" sz="1200" b="1" kern="1200" dirty="0" smtClean="0">
                <a:solidFill>
                  <a:schemeClr val="tx1"/>
                </a:solidFill>
                <a:effectLst/>
                <a:latin typeface="+mn-lt"/>
                <a:ea typeface="+mn-ea"/>
                <a:cs typeface="+mn-cs"/>
              </a:rPr>
              <a:t>La « culture du sextant» </a:t>
            </a:r>
            <a:endParaRPr lang="fr-BE"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en évaluation</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culture d’« </a:t>
            </a:r>
            <a:r>
              <a:rPr lang="fr-FR" sz="1200" i="1" kern="1200" dirty="0" err="1" smtClean="0">
                <a:solidFill>
                  <a:schemeClr val="tx1"/>
                </a:solidFill>
                <a:effectLst/>
                <a:latin typeface="+mn-lt"/>
                <a:ea typeface="+mn-ea"/>
                <a:cs typeface="+mn-cs"/>
              </a:rPr>
              <a:t>assessment</a:t>
            </a:r>
            <a:r>
              <a:rPr lang="fr-FR" sz="1200" kern="1200" dirty="0" smtClean="0">
                <a:solidFill>
                  <a:schemeClr val="tx1"/>
                </a:solidFill>
                <a:effectLst/>
                <a:latin typeface="+mn-lt"/>
                <a:ea typeface="+mn-ea"/>
                <a:cs typeface="+mn-cs"/>
              </a:rPr>
              <a:t> » (comme l’appellent Wolf et al., 1991 et </a:t>
            </a:r>
            <a:r>
              <a:rPr lang="fr-FR" sz="1200" kern="1200" dirty="0" err="1" smtClean="0">
                <a:solidFill>
                  <a:schemeClr val="tx1"/>
                </a:solidFill>
                <a:effectLst/>
                <a:latin typeface="+mn-lt"/>
                <a:ea typeface="+mn-ea"/>
                <a:cs typeface="+mn-cs"/>
              </a:rPr>
              <a:t>Kleinsasser</a:t>
            </a:r>
            <a:r>
              <a:rPr lang="fr-FR" sz="1200" kern="1200" dirty="0" smtClean="0">
                <a:solidFill>
                  <a:schemeClr val="tx1"/>
                </a:solidFill>
                <a:effectLst/>
                <a:latin typeface="+mn-lt"/>
                <a:ea typeface="+mn-ea"/>
                <a:cs typeface="+mn-cs"/>
              </a:rPr>
              <a:t> et al., 1993) mêle plus l’apprentissage et l’enseignement car « </a:t>
            </a:r>
            <a:r>
              <a:rPr lang="fr-FR" sz="1200" i="1" kern="1200" dirty="0" smtClean="0">
                <a:solidFill>
                  <a:schemeClr val="tx1"/>
                </a:solidFill>
                <a:effectLst/>
                <a:latin typeface="+mn-lt"/>
                <a:ea typeface="+mn-ea"/>
                <a:cs typeface="+mn-cs"/>
              </a:rPr>
              <a:t>des évaluations non standardisées et non </a:t>
            </a:r>
            <a:r>
              <a:rPr lang="fr-FR" sz="1200" i="1" kern="1200" dirty="0" err="1" smtClean="0">
                <a:solidFill>
                  <a:schemeClr val="tx1"/>
                </a:solidFill>
                <a:effectLst/>
                <a:latin typeface="+mn-lt"/>
                <a:ea typeface="+mn-ea"/>
                <a:cs typeface="+mn-cs"/>
              </a:rPr>
              <a:t>sanctionnantes</a:t>
            </a:r>
            <a:r>
              <a:rPr lang="fr-FR" sz="1200" i="1" kern="1200" dirty="0" smtClean="0">
                <a:solidFill>
                  <a:schemeClr val="tx1"/>
                </a:solidFill>
                <a:effectLst/>
                <a:latin typeface="+mn-lt"/>
                <a:ea typeface="+mn-ea"/>
                <a:cs typeface="+mn-cs"/>
              </a:rPr>
              <a:t> sont mêlées à la formation</a:t>
            </a:r>
            <a:r>
              <a:rPr lang="fr-FR" sz="1200" kern="1200" dirty="0" smtClean="0">
                <a:solidFill>
                  <a:schemeClr val="tx1"/>
                </a:solidFill>
                <a:effectLst/>
                <a:latin typeface="+mn-lt"/>
                <a:ea typeface="+mn-ea"/>
                <a:cs typeface="+mn-cs"/>
              </a:rPr>
              <a:t> » (</a:t>
            </a:r>
            <a:r>
              <a:rPr lang="fr-FR" sz="1200" kern="1200" dirty="0" err="1" smtClean="0">
                <a:solidFill>
                  <a:schemeClr val="tx1"/>
                </a:solidFill>
                <a:effectLst/>
                <a:latin typeface="+mn-lt"/>
                <a:ea typeface="+mn-ea"/>
                <a:cs typeface="+mn-cs"/>
              </a:rPr>
              <a:t>Koretz</a:t>
            </a:r>
            <a:r>
              <a:rPr lang="fr-FR" sz="1200" kern="1200" dirty="0" smtClean="0">
                <a:solidFill>
                  <a:schemeClr val="tx1"/>
                </a:solidFill>
                <a:effectLst/>
                <a:latin typeface="+mn-lt"/>
                <a:ea typeface="+mn-ea"/>
                <a:cs typeface="+mn-cs"/>
              </a:rPr>
              <a:t> et al., 1994). Au lieu d’y être, comme dans la culture de </a:t>
            </a:r>
            <a:r>
              <a:rPr lang="fr-FR" sz="1200"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passif, impuissant, opprimé par le processus, l’apprenant en partage la responsabilité, participe à son déroulement, pratique l’auto-évaluation et la réflexion dans un dialogue constant avec le formateur, sans contrainte de temps (</a:t>
            </a:r>
            <a:r>
              <a:rPr lang="fr-FR" sz="1200" i="1" kern="1200" dirty="0" smtClean="0">
                <a:solidFill>
                  <a:schemeClr val="tx1"/>
                </a:solidFill>
                <a:effectLst/>
                <a:latin typeface="+mn-lt"/>
                <a:ea typeface="+mn-ea"/>
                <a:cs typeface="+mn-cs"/>
              </a:rPr>
              <a:t>no</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time pressure</a:t>
            </a:r>
            <a:r>
              <a:rPr lang="fr-FR" sz="1200" kern="1200" dirty="0" smtClean="0">
                <a:solidFill>
                  <a:schemeClr val="tx1"/>
                </a:solidFill>
                <a:effectLst/>
                <a:latin typeface="+mn-lt"/>
                <a:ea typeface="+mn-ea"/>
                <a:cs typeface="+mn-cs"/>
              </a:rPr>
              <a:t>).</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le cas dans une épreuve ouverte (examen oral, rapport écrit...) où peut se produire un DIALOGUE EVALUATIF.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Perkins et </a:t>
            </a:r>
            <a:r>
              <a:rPr lang="fr-FR" sz="1200" kern="1200" dirty="0" err="1" smtClean="0">
                <a:solidFill>
                  <a:schemeClr val="tx1"/>
                </a:solidFill>
                <a:effectLst/>
                <a:latin typeface="+mn-lt"/>
                <a:ea typeface="+mn-ea"/>
                <a:cs typeface="+mn-cs"/>
              </a:rPr>
              <a:t>Blythe</a:t>
            </a:r>
            <a:r>
              <a:rPr lang="fr-FR" sz="1200" kern="1200" dirty="0" smtClean="0">
                <a:solidFill>
                  <a:schemeClr val="tx1"/>
                </a:solidFill>
                <a:effectLst/>
                <a:latin typeface="+mn-lt"/>
                <a:ea typeface="+mn-ea"/>
                <a:cs typeface="+mn-cs"/>
              </a:rPr>
              <a:t> (1994, p. 7), ce type d’évaluation se caractérise par </a:t>
            </a:r>
            <a:r>
              <a:rPr lang="fr-FR" sz="1200" i="1" kern="1200" dirty="0" smtClean="0">
                <a:solidFill>
                  <a:schemeClr val="tx1"/>
                </a:solidFill>
                <a:effectLst/>
                <a:latin typeface="+mn-lt"/>
                <a:ea typeface="+mn-ea"/>
                <a:cs typeface="+mn-cs"/>
              </a:rPr>
              <a:t>« des critères publics et partagés, des feed-back réguliers et une réflexion constante tout au long du processus d’apprentissage ».</a:t>
            </a:r>
            <a:endParaRPr lang="fr-BE"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cette même perspective, l’évaluation par les pairs peut être très bénéfique, même si ceux-ci ont une tendance générale à être plus généreux que les enseignants (</a:t>
            </a:r>
            <a:r>
              <a:rPr lang="fr-FR" sz="1200" kern="1200" dirty="0" err="1" smtClean="0">
                <a:solidFill>
                  <a:schemeClr val="tx1"/>
                </a:solidFill>
                <a:effectLst/>
                <a:latin typeface="+mn-lt"/>
                <a:ea typeface="+mn-ea"/>
                <a:cs typeface="+mn-cs"/>
              </a:rPr>
              <a:t>Falchikov</a:t>
            </a:r>
            <a:r>
              <a:rPr lang="fr-FR" sz="1200" kern="1200" dirty="0" smtClean="0">
                <a:solidFill>
                  <a:schemeClr val="tx1"/>
                </a:solidFill>
                <a:effectLst/>
                <a:latin typeface="+mn-lt"/>
                <a:ea typeface="+mn-ea"/>
                <a:cs typeface="+mn-cs"/>
              </a:rPr>
              <a:t>, 1986 ; </a:t>
            </a:r>
            <a:r>
              <a:rPr lang="fr-FR" sz="1200" kern="1200" dirty="0" err="1" smtClean="0">
                <a:solidFill>
                  <a:schemeClr val="tx1"/>
                </a:solidFill>
                <a:effectLst/>
                <a:latin typeface="+mn-lt"/>
                <a:ea typeface="+mn-ea"/>
                <a:cs typeface="+mn-cs"/>
              </a:rPr>
              <a:t>Falchikon</a:t>
            </a:r>
            <a:r>
              <a:rPr lang="fr-FR" sz="1200" kern="1200" dirty="0" smtClean="0">
                <a:solidFill>
                  <a:schemeClr val="tx1"/>
                </a:solidFill>
                <a:effectLst/>
                <a:latin typeface="+mn-lt"/>
                <a:ea typeface="+mn-ea"/>
                <a:cs typeface="+mn-cs"/>
              </a:rPr>
              <a:t> et Bud, 1989) et à répugner à mettre des « points » à leurs condisciples (</a:t>
            </a:r>
            <a:r>
              <a:rPr lang="fr-FR" sz="1200" kern="1200" dirty="0" err="1" smtClean="0">
                <a:solidFill>
                  <a:schemeClr val="tx1"/>
                </a:solidFill>
                <a:effectLst/>
                <a:latin typeface="+mn-lt"/>
                <a:ea typeface="+mn-ea"/>
                <a:cs typeface="+mn-cs"/>
              </a:rPr>
              <a:t>Falchikov</a:t>
            </a:r>
            <a:r>
              <a:rPr lang="fr-FR" sz="1200" kern="1200" dirty="0" smtClean="0">
                <a:solidFill>
                  <a:schemeClr val="tx1"/>
                </a:solidFill>
                <a:effectLst/>
                <a:latin typeface="+mn-lt"/>
                <a:ea typeface="+mn-ea"/>
                <a:cs typeface="+mn-cs"/>
              </a:rPr>
              <a:t>, 1995, 32, 2, 181).</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13</a:t>
            </a:fld>
            <a:endParaRPr lang="en-US"/>
          </a:p>
        </p:txBody>
      </p:sp>
    </p:spTree>
    <p:extLst>
      <p:ext uri="{BB962C8B-B14F-4D97-AF65-F5344CB8AC3E}">
        <p14:creationId xmlns:p14="http://schemas.microsoft.com/office/powerpoint/2010/main" val="262943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b="0" i="0" u="none" strike="noStrike" kern="1200" baseline="0" dirty="0" smtClean="0">
                <a:solidFill>
                  <a:schemeClr val="tx1"/>
                </a:solidFill>
                <a:latin typeface="+mn-lt"/>
                <a:ea typeface="+mn-ea"/>
                <a:cs typeface="+mn-cs"/>
              </a:rPr>
              <a:t>(Piéron, 1963) a montré que les corrections de copies par des</a:t>
            </a:r>
          </a:p>
          <a:p>
            <a:r>
              <a:rPr lang="fr-BE" sz="1200" b="0" i="0" u="none" strike="noStrike" kern="1200" baseline="0" dirty="0" smtClean="0">
                <a:solidFill>
                  <a:schemeClr val="tx1"/>
                </a:solidFill>
                <a:latin typeface="+mn-lt"/>
                <a:ea typeface="+mn-ea"/>
                <a:cs typeface="+mn-cs"/>
              </a:rPr>
              <a:t>juges sont l’objet non seulement de non concordance </a:t>
            </a:r>
            <a:r>
              <a:rPr lang="fr-BE" sz="1200" b="0" i="0" u="none" strike="noStrike" kern="1200" baseline="0" dirty="0" err="1" smtClean="0">
                <a:solidFill>
                  <a:schemeClr val="tx1"/>
                </a:solidFill>
                <a:latin typeface="+mn-lt"/>
                <a:ea typeface="+mn-ea"/>
                <a:cs typeface="+mn-cs"/>
              </a:rPr>
              <a:t>interjuges</a:t>
            </a:r>
            <a:r>
              <a:rPr lang="fr-BE" sz="1200" b="0" i="0" u="none" strike="noStrike" kern="1200" baseline="0" dirty="0" smtClean="0">
                <a:solidFill>
                  <a:schemeClr val="tx1"/>
                </a:solidFill>
                <a:latin typeface="+mn-lt"/>
                <a:ea typeface="+mn-ea"/>
                <a:cs typeface="+mn-cs"/>
              </a:rPr>
              <a:t>, de non</a:t>
            </a:r>
          </a:p>
          <a:p>
            <a:r>
              <a:rPr lang="fr-BE" sz="1200" b="0" i="0" u="none" strike="noStrike" kern="1200" baseline="0" dirty="0" smtClean="0">
                <a:solidFill>
                  <a:schemeClr val="tx1"/>
                </a:solidFill>
                <a:latin typeface="+mn-lt"/>
                <a:ea typeface="+mn-ea"/>
                <a:cs typeface="+mn-cs"/>
              </a:rPr>
              <a:t>constance </a:t>
            </a:r>
            <a:r>
              <a:rPr lang="fr-BE" sz="1200" b="0" i="0" u="none" strike="noStrike" kern="1200" baseline="0" dirty="0" err="1" smtClean="0">
                <a:solidFill>
                  <a:schemeClr val="tx1"/>
                </a:solidFill>
                <a:latin typeface="+mn-lt"/>
                <a:ea typeface="+mn-ea"/>
                <a:cs typeface="+mn-cs"/>
              </a:rPr>
              <a:t>intrajuge</a:t>
            </a:r>
            <a:r>
              <a:rPr lang="fr-BE" sz="1200" b="0" i="0" u="none" strike="noStrike" kern="1200" baseline="0" dirty="0" smtClean="0">
                <a:solidFill>
                  <a:schemeClr val="tx1"/>
                </a:solidFill>
                <a:latin typeface="+mn-lt"/>
                <a:ea typeface="+mn-ea"/>
                <a:cs typeface="+mn-cs"/>
              </a:rPr>
              <a:t>, mais d’autres effets regrettables (de contraste, de</a:t>
            </a:r>
          </a:p>
          <a:p>
            <a:r>
              <a:rPr lang="fr-BE" sz="1200" b="0" i="0" u="none" strike="noStrike" kern="1200" baseline="0" dirty="0" smtClean="0">
                <a:solidFill>
                  <a:schemeClr val="tx1"/>
                </a:solidFill>
                <a:latin typeface="+mn-lt"/>
                <a:ea typeface="+mn-ea"/>
                <a:cs typeface="+mn-cs"/>
              </a:rPr>
              <a:t>sévérité du correcteur, de halo, d’effet </a:t>
            </a:r>
            <a:r>
              <a:rPr lang="fr-BE" sz="1200" b="0" i="0" u="none" strike="noStrike" kern="1200" baseline="0" dirty="0" err="1" smtClean="0">
                <a:solidFill>
                  <a:schemeClr val="tx1"/>
                </a:solidFill>
                <a:latin typeface="+mn-lt"/>
                <a:ea typeface="+mn-ea"/>
                <a:cs typeface="+mn-cs"/>
              </a:rPr>
              <a:t>Posthumus</a:t>
            </a:r>
            <a:r>
              <a:rPr lang="fr-BE" sz="1200" b="0" i="0" u="none" strike="noStrike" kern="1200" baseline="0" dirty="0" smtClean="0">
                <a:solidFill>
                  <a:schemeClr val="tx1"/>
                </a:solidFill>
                <a:latin typeface="+mn-lt"/>
                <a:ea typeface="+mn-ea"/>
                <a:cs typeface="+mn-cs"/>
              </a:rPr>
              <a:t>, etc.) qui sont</a:t>
            </a:r>
          </a:p>
          <a:p>
            <a:r>
              <a:rPr lang="fr-BE" sz="1200" b="0" i="0" u="none" strike="noStrike" kern="1200" baseline="0" dirty="0" smtClean="0">
                <a:solidFill>
                  <a:schemeClr val="tx1"/>
                </a:solidFill>
                <a:latin typeface="+mn-lt"/>
                <a:ea typeface="+mn-ea"/>
                <a:cs typeface="+mn-cs"/>
              </a:rPr>
              <a:t>largement évités par le recours aux QCM. Par ailleurs, les droits des</a:t>
            </a:r>
          </a:p>
          <a:p>
            <a:r>
              <a:rPr lang="fr-BE" sz="1200" b="0" i="0" u="none" strike="noStrike" kern="1200" baseline="0" dirty="0" smtClean="0">
                <a:solidFill>
                  <a:schemeClr val="tx1"/>
                </a:solidFill>
                <a:latin typeface="+mn-lt"/>
                <a:ea typeface="+mn-ea"/>
                <a:cs typeface="+mn-cs"/>
              </a:rPr>
              <a:t>étudiants étant de plus en plus (et à bon droit) reconnus, les systèmes</a:t>
            </a:r>
          </a:p>
          <a:p>
            <a:r>
              <a:rPr lang="fr-BE" sz="1200" b="0" i="0" u="none" strike="noStrike" kern="1200" baseline="0" dirty="0" smtClean="0">
                <a:solidFill>
                  <a:schemeClr val="tx1"/>
                </a:solidFill>
                <a:latin typeface="+mn-lt"/>
                <a:ea typeface="+mn-ea"/>
                <a:cs typeface="+mn-cs"/>
              </a:rPr>
              <a:t>d’évaluation garantissent de plus en plus la transparence de l’évaluation</a:t>
            </a:r>
          </a:p>
          <a:p>
            <a:r>
              <a:rPr lang="fr-BE" sz="1200" b="0" i="0" u="none" strike="noStrike" kern="1200" baseline="0" dirty="0" smtClean="0">
                <a:solidFill>
                  <a:schemeClr val="tx1"/>
                </a:solidFill>
                <a:latin typeface="+mn-lt"/>
                <a:ea typeface="+mn-ea"/>
                <a:cs typeface="+mn-cs"/>
              </a:rPr>
              <a:t>en termes de </a:t>
            </a:r>
            <a:r>
              <a:rPr lang="fr-BE" sz="1200" b="0" i="0" u="none" strike="noStrike" kern="1200" baseline="0" dirty="0" err="1" smtClean="0">
                <a:solidFill>
                  <a:schemeClr val="tx1"/>
                </a:solidFill>
                <a:latin typeface="+mn-lt"/>
                <a:ea typeface="+mn-ea"/>
                <a:cs typeface="+mn-cs"/>
              </a:rPr>
              <a:t>recalculabilité</a:t>
            </a:r>
            <a:r>
              <a:rPr lang="fr-BE" sz="1200" b="0" i="0" u="none" strike="noStrike" kern="1200" baseline="0" dirty="0" smtClean="0">
                <a:solidFill>
                  <a:schemeClr val="tx1"/>
                </a:solidFill>
                <a:latin typeface="+mn-lt"/>
                <a:ea typeface="+mn-ea"/>
                <a:cs typeface="+mn-cs"/>
              </a:rPr>
              <a:t> de la note à partie de la copie brute, de</a:t>
            </a:r>
          </a:p>
          <a:p>
            <a:r>
              <a:rPr lang="fr-BE" sz="1200" b="0" i="0" u="none" strike="noStrike" kern="1200" baseline="0" dirty="0" smtClean="0">
                <a:solidFill>
                  <a:schemeClr val="tx1"/>
                </a:solidFill>
                <a:latin typeface="+mn-lt"/>
                <a:ea typeface="+mn-ea"/>
                <a:cs typeface="+mn-cs"/>
              </a:rPr>
              <a:t>contrôlabilité du processus, ce que les QCM permettent.</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93</a:t>
            </a:fld>
            <a:endParaRPr lang="en-US"/>
          </a:p>
        </p:txBody>
      </p:sp>
    </p:spTree>
    <p:extLst>
      <p:ext uri="{BB962C8B-B14F-4D97-AF65-F5344CB8AC3E}">
        <p14:creationId xmlns:p14="http://schemas.microsoft.com/office/powerpoint/2010/main" val="155643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96</a:t>
            </a:fld>
            <a:endParaRPr lang="en-US"/>
          </a:p>
        </p:txBody>
      </p:sp>
    </p:spTree>
    <p:extLst>
      <p:ext uri="{BB962C8B-B14F-4D97-AF65-F5344CB8AC3E}">
        <p14:creationId xmlns:p14="http://schemas.microsoft.com/office/powerpoint/2010/main" val="1441454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7158FEA-E4D5-42DC-AD53-960D8F9CBB71}" type="slidenum">
              <a:rPr lang="fr-FR" altLang="fr-FR" smtClean="0"/>
              <a:pPr eaLnBrk="1" hangingPunct="1">
                <a:spcBef>
                  <a:spcPct val="0"/>
                </a:spcBef>
              </a:pPr>
              <a:t>148</a:t>
            </a:fld>
            <a:endParaRPr lang="fr-FR" altLang="fr-FR" smtClean="0"/>
          </a:p>
        </p:txBody>
      </p:sp>
      <p:sp>
        <p:nvSpPr>
          <p:cNvPr id="57347" name="Rectangle 2"/>
          <p:cNvSpPr>
            <a:spLocks noGrp="1" noRot="1" noChangeAspect="1" noChangeArrowheads="1" noTextEdit="1"/>
          </p:cNvSpPr>
          <p:nvPr>
            <p:ph type="sldImg"/>
          </p:nvPr>
        </p:nvSpPr>
        <p:spPr>
          <a:xfrm>
            <a:off x="1143000" y="693738"/>
            <a:ext cx="4575175" cy="3432175"/>
          </a:xfrm>
          <a:ln/>
        </p:spPr>
      </p:sp>
      <p:sp>
        <p:nvSpPr>
          <p:cNvPr id="57348" name="Text Box 3"/>
          <p:cNvSpPr>
            <a:spLocks noGrp="1" noChangeArrowheads="1"/>
          </p:cNvSpPr>
          <p:nvPr>
            <p:ph type="body" idx="1"/>
          </p:nvPr>
        </p:nvSpPr>
        <p:spPr>
          <a:noFill/>
          <a:extLst>
            <a:ext uri="{91240B29-F687-4F45-9708-019B960494DF}">
              <a14:hiddenLine xmlns:a14="http://schemas.microsoft.com/office/drawing/2010/main" w="9525">
                <a:solidFill>
                  <a:schemeClr val="tx1"/>
                </a:solidFill>
                <a:round/>
                <a:headEnd/>
                <a:tailEnd/>
              </a14:hiddenLine>
            </a:ext>
          </a:extLst>
        </p:spPr>
        <p:txBody>
          <a:bodyPr wrap="none" lIns="83786" tIns="41893" rIns="83786" bIns="41893" anchor="ctr"/>
          <a:lstStyle/>
          <a:p>
            <a:pPr eaLnBrk="1" hangingPunct="1"/>
            <a:r>
              <a:rPr lang="fr-BE" altLang="fr-FR" smtClean="0"/>
              <a:t>Il est important de focaliser l’attention sur le cycle. Celui-ci permettra de donner la structure de la formation. « Voici les étapes qui seront envisagées tout au long de la journée. Chaque étape sera envisagée en fonction des outils disponibles au SMART : Les plateformes, les BVE, etc.</a:t>
            </a:r>
            <a:endParaRPr lang="fr-FR" altLang="fr-FR" smtClean="0"/>
          </a:p>
        </p:txBody>
      </p:sp>
    </p:spTree>
    <p:extLst>
      <p:ext uri="{BB962C8B-B14F-4D97-AF65-F5344CB8AC3E}">
        <p14:creationId xmlns:p14="http://schemas.microsoft.com/office/powerpoint/2010/main" val="3271050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0EE95CC-70A2-4071-A3B3-93331BC1CE8B}" type="slidenum">
              <a:rPr lang="fr-FR" altLang="fr-FR" smtClean="0"/>
              <a:pPr eaLnBrk="1" hangingPunct="1">
                <a:spcBef>
                  <a:spcPct val="0"/>
                </a:spcBef>
              </a:pPr>
              <a:t>167</a:t>
            </a:fld>
            <a:endParaRPr lang="fr-FR" altLang="fr-FR"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fr-FR" altLang="fr-FR" smtClean="0"/>
          </a:p>
        </p:txBody>
      </p:sp>
    </p:spTree>
    <p:extLst>
      <p:ext uri="{BB962C8B-B14F-4D97-AF65-F5344CB8AC3E}">
        <p14:creationId xmlns:p14="http://schemas.microsoft.com/office/powerpoint/2010/main" val="29645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254</a:t>
            </a:fld>
            <a:endParaRPr lang="en-US"/>
          </a:p>
        </p:txBody>
      </p:sp>
    </p:spTree>
    <p:extLst>
      <p:ext uri="{BB962C8B-B14F-4D97-AF65-F5344CB8AC3E}">
        <p14:creationId xmlns:p14="http://schemas.microsoft.com/office/powerpoint/2010/main" val="375588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255</a:t>
            </a:fld>
            <a:endParaRPr lang="en-US"/>
          </a:p>
        </p:txBody>
      </p:sp>
    </p:spTree>
    <p:extLst>
      <p:ext uri="{BB962C8B-B14F-4D97-AF65-F5344CB8AC3E}">
        <p14:creationId xmlns:p14="http://schemas.microsoft.com/office/powerpoint/2010/main" val="375588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Exercice 1</a:t>
            </a:r>
          </a:p>
          <a:p>
            <a:endParaRPr lang="fr-BE" dirty="0" smtClean="0"/>
          </a:p>
          <a:p>
            <a:r>
              <a:rPr lang="fr-BE" dirty="0" smtClean="0"/>
              <a:t>Sur un tableau répartir ces mots clés par groupe : copie, évalué, évaluateur , autres </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19</a:t>
            </a:fld>
            <a:endParaRPr lang="en-US"/>
          </a:p>
        </p:txBody>
      </p:sp>
    </p:spTree>
    <p:extLst>
      <p:ext uri="{BB962C8B-B14F-4D97-AF65-F5344CB8AC3E}">
        <p14:creationId xmlns:p14="http://schemas.microsoft.com/office/powerpoint/2010/main" val="427061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20</a:t>
            </a:fld>
            <a:endParaRPr lang="en-US"/>
          </a:p>
        </p:txBody>
      </p:sp>
    </p:spTree>
    <p:extLst>
      <p:ext uri="{BB962C8B-B14F-4D97-AF65-F5344CB8AC3E}">
        <p14:creationId xmlns:p14="http://schemas.microsoft.com/office/powerpoint/2010/main" val="302907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Domaine cognitif</a:t>
            </a:r>
          </a:p>
          <a:p>
            <a:r>
              <a:rPr lang="fr-BE" dirty="0" smtClean="0"/>
              <a:t>Rétention : il s’agit de mémoriser des faits sou des procédures</a:t>
            </a:r>
          </a:p>
          <a:p>
            <a:r>
              <a:rPr lang="fr-BE" dirty="0" smtClean="0"/>
              <a:t>Compréhension : applications de procédures à des cas particuliers ou analyse de faits e suivant un modèle</a:t>
            </a:r>
          </a:p>
          <a:p>
            <a:r>
              <a:rPr lang="fr-BE" dirty="0" smtClean="0"/>
              <a:t>Réflexion : synthèses personnelles ou d’évaluations de faits</a:t>
            </a:r>
          </a:p>
          <a:p>
            <a:endParaRPr lang="fr-BE" dirty="0" smtClean="0"/>
          </a:p>
          <a:p>
            <a:r>
              <a:rPr lang="fr-BE" dirty="0" smtClean="0"/>
              <a:t>Domaine affectif</a:t>
            </a:r>
          </a:p>
          <a:p>
            <a:r>
              <a:rPr lang="fr-BE" dirty="0" smtClean="0"/>
              <a:t>Réception : sensibilisation</a:t>
            </a:r>
            <a:r>
              <a:rPr lang="fr-BE" baseline="0" dirty="0" smtClean="0"/>
              <a:t> à une </a:t>
            </a:r>
            <a:r>
              <a:rPr lang="fr-BE" baseline="0" dirty="0" err="1" smtClean="0"/>
              <a:t>problèmatique</a:t>
            </a:r>
            <a:r>
              <a:rPr lang="fr-BE" baseline="0" dirty="0" smtClean="0"/>
              <a:t> (ex déchets)</a:t>
            </a:r>
          </a:p>
          <a:p>
            <a:r>
              <a:rPr lang="fr-BE" baseline="0" dirty="0" smtClean="0"/>
              <a:t>Valorisation : promouvoir des attitudes ou valeurs importantes </a:t>
            </a:r>
          </a:p>
          <a:p>
            <a:r>
              <a:rPr lang="fr-BE" baseline="0" dirty="0" smtClean="0"/>
              <a:t>Adoption : engagement personnel</a:t>
            </a:r>
          </a:p>
          <a:p>
            <a:endParaRPr lang="fr-BE" baseline="0" dirty="0" smtClean="0"/>
          </a:p>
          <a:p>
            <a:r>
              <a:rPr lang="fr-BE" baseline="0" dirty="0" smtClean="0"/>
              <a:t>Domaine psychomoteur</a:t>
            </a:r>
          </a:p>
          <a:p>
            <a:r>
              <a:rPr lang="fr-BE" baseline="0" dirty="0" smtClean="0"/>
              <a:t>Perception : reconnaître des gestes professionnels dans une situation</a:t>
            </a:r>
          </a:p>
          <a:p>
            <a:r>
              <a:rPr lang="fr-BE" baseline="0" dirty="0" smtClean="0"/>
              <a:t>Reproduction  : poser des gestes professionnels</a:t>
            </a:r>
          </a:p>
          <a:p>
            <a:r>
              <a:rPr lang="fr-BE" baseline="0" dirty="0" smtClean="0"/>
              <a:t>Perfectionnement  : développement de techniques personnelles</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23</a:t>
            </a:fld>
            <a:endParaRPr lang="en-US"/>
          </a:p>
        </p:txBody>
      </p:sp>
    </p:spTree>
    <p:extLst>
      <p:ext uri="{BB962C8B-B14F-4D97-AF65-F5344CB8AC3E}">
        <p14:creationId xmlns:p14="http://schemas.microsoft.com/office/powerpoint/2010/main" val="180211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 réalisation d’un travail implique éventuellement des consignes : importance des objectifs dans l’apprentissage pour procéder à une évaluation de qualité </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24</a:t>
            </a:fld>
            <a:endParaRPr lang="en-US"/>
          </a:p>
        </p:txBody>
      </p:sp>
    </p:spTree>
    <p:extLst>
      <p:ext uri="{BB962C8B-B14F-4D97-AF65-F5344CB8AC3E}">
        <p14:creationId xmlns:p14="http://schemas.microsoft.com/office/powerpoint/2010/main" val="392504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27</a:t>
            </a:fld>
            <a:endParaRPr lang="en-US"/>
          </a:p>
        </p:txBody>
      </p:sp>
    </p:spTree>
    <p:extLst>
      <p:ext uri="{BB962C8B-B14F-4D97-AF65-F5344CB8AC3E}">
        <p14:creationId xmlns:p14="http://schemas.microsoft.com/office/powerpoint/2010/main" val="921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Inviter l’un ou l’autre participant à venir présenter un objectif rédigé et critique par les autres participants </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67</a:t>
            </a:fld>
            <a:endParaRPr lang="en-US"/>
          </a:p>
        </p:txBody>
      </p:sp>
    </p:spTree>
    <p:extLst>
      <p:ext uri="{BB962C8B-B14F-4D97-AF65-F5344CB8AC3E}">
        <p14:creationId xmlns:p14="http://schemas.microsoft.com/office/powerpoint/2010/main" val="3787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b="0" i="0" u="none" strike="noStrike" kern="1200" baseline="0" dirty="0" smtClean="0">
                <a:solidFill>
                  <a:schemeClr val="tx1"/>
                </a:solidFill>
                <a:latin typeface="+mn-lt"/>
                <a:ea typeface="+mn-ea"/>
                <a:cs typeface="+mn-cs"/>
              </a:rPr>
              <a:t>validité de contenu : tout ce qu’il faut tester l’est-il ? </a:t>
            </a:r>
          </a:p>
          <a:p>
            <a:r>
              <a:rPr lang="fr-BE" sz="1200" b="0" i="0" u="none" strike="noStrike" kern="1200" baseline="0" dirty="0" smtClean="0">
                <a:solidFill>
                  <a:schemeClr val="tx1"/>
                </a:solidFill>
                <a:latin typeface="+mn-lt"/>
                <a:ea typeface="+mn-ea"/>
                <a:cs typeface="+mn-cs"/>
              </a:rPr>
              <a:t>validité de </a:t>
            </a:r>
            <a:r>
              <a:rPr lang="fr-BE" sz="1200" b="0" i="0" u="none" strike="noStrike" kern="1200" baseline="0" dirty="0" err="1" smtClean="0">
                <a:solidFill>
                  <a:schemeClr val="tx1"/>
                </a:solidFill>
                <a:latin typeface="+mn-lt"/>
                <a:ea typeface="+mn-ea"/>
                <a:cs typeface="+mn-cs"/>
              </a:rPr>
              <a:t>construct</a:t>
            </a:r>
            <a:r>
              <a:rPr lang="fr-BE" sz="1200" b="0" i="0" u="none" strike="noStrike" kern="1200" baseline="0" dirty="0" smtClean="0">
                <a:solidFill>
                  <a:schemeClr val="tx1"/>
                </a:solidFill>
                <a:latin typeface="+mn-lt"/>
                <a:ea typeface="+mn-ea"/>
                <a:cs typeface="+mn-cs"/>
              </a:rPr>
              <a:t> : le Système d’Evaluation est-il fondé sur un modèle crédible, scientifiquement fondé, par exemple des processus mentaux ?</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79</a:t>
            </a:fld>
            <a:endParaRPr lang="en-US"/>
          </a:p>
        </p:txBody>
      </p:sp>
    </p:spTree>
    <p:extLst>
      <p:ext uri="{BB962C8B-B14F-4D97-AF65-F5344CB8AC3E}">
        <p14:creationId xmlns:p14="http://schemas.microsoft.com/office/powerpoint/2010/main" val="152289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b="0" i="0" u="none" strike="noStrike" kern="1200" baseline="0" dirty="0" smtClean="0">
                <a:solidFill>
                  <a:schemeClr val="tx1"/>
                </a:solidFill>
                <a:latin typeface="+mn-lt"/>
                <a:ea typeface="+mn-ea"/>
                <a:cs typeface="+mn-cs"/>
              </a:rPr>
              <a:t>Ainsi, il a été démontré (Leclercq, 1986) que plus l’étudiant est familier</a:t>
            </a:r>
          </a:p>
          <a:p>
            <a:r>
              <a:rPr lang="fr-BE" sz="1200" b="0" i="0" u="none" strike="noStrike" kern="1200" baseline="0" dirty="0" smtClean="0">
                <a:solidFill>
                  <a:schemeClr val="tx1"/>
                </a:solidFill>
                <a:latin typeface="+mn-lt"/>
                <a:ea typeface="+mn-ea"/>
                <a:cs typeface="+mn-cs"/>
              </a:rPr>
              <a:t>avec les procédures de </a:t>
            </a:r>
            <a:r>
              <a:rPr lang="fr-BE" sz="1200" b="0" i="1" u="none" strike="noStrike" kern="1200" baseline="0" dirty="0" err="1" smtClean="0">
                <a:solidFill>
                  <a:schemeClr val="tx1"/>
                </a:solidFill>
                <a:latin typeface="+mn-lt"/>
                <a:ea typeface="+mn-ea"/>
                <a:cs typeface="+mn-cs"/>
              </a:rPr>
              <a:t>testing</a:t>
            </a:r>
            <a:r>
              <a:rPr lang="fr-BE" sz="1200" b="0" i="0" u="none" strike="noStrike" kern="1200" baseline="0" dirty="0" smtClean="0">
                <a:solidFill>
                  <a:schemeClr val="tx1"/>
                </a:solidFill>
                <a:latin typeface="+mn-lt"/>
                <a:ea typeface="+mn-ea"/>
                <a:cs typeface="+mn-cs"/>
              </a:rPr>
              <a:t>, avec les barèmes de cotation, plus il est</a:t>
            </a:r>
          </a:p>
          <a:p>
            <a:r>
              <a:rPr lang="fr-BE" sz="1200" b="0" i="0" u="none" strike="noStrike" kern="1200" baseline="0" dirty="0" smtClean="0">
                <a:solidFill>
                  <a:schemeClr val="tx1"/>
                </a:solidFill>
                <a:latin typeface="+mn-lt"/>
                <a:ea typeface="+mn-ea"/>
                <a:cs typeface="+mn-cs"/>
              </a:rPr>
              <a:t>« aguerri aux tests » (en anglais </a:t>
            </a:r>
            <a:r>
              <a:rPr lang="fr-BE" sz="1200" b="0" i="1" u="none" strike="noStrike" kern="1200" baseline="0" dirty="0" smtClean="0">
                <a:solidFill>
                  <a:schemeClr val="tx1"/>
                </a:solidFill>
                <a:latin typeface="+mn-lt"/>
                <a:ea typeface="+mn-ea"/>
                <a:cs typeface="+mn-cs"/>
              </a:rPr>
              <a:t>test </a:t>
            </a:r>
            <a:r>
              <a:rPr lang="fr-BE" sz="1200" b="0" i="1" u="none" strike="noStrike" kern="1200" baseline="0" dirty="0" err="1" smtClean="0">
                <a:solidFill>
                  <a:schemeClr val="tx1"/>
                </a:solidFill>
                <a:latin typeface="+mn-lt"/>
                <a:ea typeface="+mn-ea"/>
                <a:cs typeface="+mn-cs"/>
              </a:rPr>
              <a:t>wiseness</a:t>
            </a:r>
            <a:r>
              <a:rPr lang="fr-BE" sz="1200" b="0" i="0" u="none" strike="noStrike" kern="1200" baseline="0" dirty="0" smtClean="0">
                <a:solidFill>
                  <a:schemeClr val="tx1"/>
                </a:solidFill>
                <a:latin typeface="+mn-lt"/>
                <a:ea typeface="+mn-ea"/>
                <a:cs typeface="+mn-cs"/>
              </a:rPr>
              <a:t>) et plus ses chances de</a:t>
            </a:r>
          </a:p>
          <a:p>
            <a:r>
              <a:rPr lang="fr-BE" sz="1200" b="0" i="0" u="none" strike="noStrike" kern="1200" baseline="0" dirty="0" smtClean="0">
                <a:solidFill>
                  <a:schemeClr val="tx1"/>
                </a:solidFill>
                <a:latin typeface="+mn-lt"/>
                <a:ea typeface="+mn-ea"/>
                <a:cs typeface="+mn-cs"/>
              </a:rPr>
              <a:t>réussite sont élevées, tout spécialement avec les QCM.</a:t>
            </a:r>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92</a:t>
            </a:fld>
            <a:endParaRPr lang="en-US"/>
          </a:p>
        </p:txBody>
      </p:sp>
    </p:spTree>
    <p:extLst>
      <p:ext uri="{BB962C8B-B14F-4D97-AF65-F5344CB8AC3E}">
        <p14:creationId xmlns:p14="http://schemas.microsoft.com/office/powerpoint/2010/main" val="71773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a:defRPr/>
            </a:pPr>
            <a:fld id="{5E8C940D-EBAA-4413-AA59-2EEA02721EB3}" type="datetimeFigureOut">
              <a:rPr lang="en-US"/>
              <a:pPr>
                <a:defRPr/>
              </a:pPr>
              <a:t>11/5/2017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52E2519-218F-4640-81E1-62ACF55A1879}"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E71A14CF-E001-4814-9DC1-D2C5FC8125FA}" type="datetimeFigureOut">
              <a:rPr lang="en-US"/>
              <a:pPr>
                <a:defRPr/>
              </a:pPr>
              <a:t>11/5/2017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D33A184-1F70-4EB7-ACC4-7456D4D4DD80}"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CC92A68C-7A25-46E7-975E-CB2354A8075A}" type="datetimeFigureOut">
              <a:rPr lang="en-US"/>
              <a:pPr>
                <a:defRPr/>
              </a:pPr>
              <a:t>11/5/2017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0C86B48-9D8A-4790-A9E4-C8915B726B07}"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ableau 2"/>
          <p:cNvSpPr>
            <a:spLocks noGrp="1"/>
          </p:cNvSpPr>
          <p:nvPr>
            <p:ph type="tbl" idx="1"/>
          </p:nvPr>
        </p:nvSpPr>
        <p:spPr>
          <a:xfrm>
            <a:off x="395288" y="1341438"/>
            <a:ext cx="8424862" cy="4754562"/>
          </a:xfrm>
        </p:spPr>
        <p:txBody>
          <a:bodyPr/>
          <a:lstStyle/>
          <a:p>
            <a:pPr lvl="0"/>
            <a:endParaRPr lang="fr-B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6" name="Rectangle 6"/>
          <p:cNvSpPr>
            <a:spLocks noGrp="1" noChangeArrowheads="1"/>
          </p:cNvSpPr>
          <p:nvPr>
            <p:ph type="sldNum" sz="quarter" idx="12"/>
          </p:nvPr>
        </p:nvSpPr>
        <p:spPr>
          <a:ln/>
        </p:spPr>
        <p:txBody>
          <a:bodyPr/>
          <a:lstStyle>
            <a:lvl1pPr>
              <a:defRPr/>
            </a:lvl1pPr>
          </a:lstStyle>
          <a:p>
            <a:pPr>
              <a:defRPr/>
            </a:pPr>
            <a:fld id="{FF54BA35-D947-4269-A856-2FE2189EB849}" type="slidenum">
              <a:rPr lang="fr-FR" altLang="fr-FR"/>
              <a:pPr>
                <a:defRPr/>
              </a:pPr>
              <a:t>‹N°›</a:t>
            </a:fld>
            <a:endParaRPr lang="fr-FR" altLang="fr-FR"/>
          </a:p>
        </p:txBody>
      </p:sp>
    </p:spTree>
    <p:extLst>
      <p:ext uri="{BB962C8B-B14F-4D97-AF65-F5344CB8AC3E}">
        <p14:creationId xmlns:p14="http://schemas.microsoft.com/office/powerpoint/2010/main" val="342206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395288" y="1341438"/>
            <a:ext cx="4135437"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élément multimédia 3"/>
          <p:cNvSpPr>
            <a:spLocks noGrp="1"/>
          </p:cNvSpPr>
          <p:nvPr>
            <p:ph type="media" sz="half" idx="2"/>
          </p:nvPr>
        </p:nvSpPr>
        <p:spPr>
          <a:xfrm>
            <a:off x="4683125" y="1341438"/>
            <a:ext cx="4137025" cy="4754562"/>
          </a:xfrm>
        </p:spPr>
        <p:txBody>
          <a:bodyPr/>
          <a:lstStyle/>
          <a:p>
            <a:pPr lvl="0"/>
            <a:endParaRPr lang="fr-BE"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7" name="Rectangle 6"/>
          <p:cNvSpPr>
            <a:spLocks noGrp="1" noChangeArrowheads="1"/>
          </p:cNvSpPr>
          <p:nvPr>
            <p:ph type="sldNum" sz="quarter" idx="12"/>
          </p:nvPr>
        </p:nvSpPr>
        <p:spPr>
          <a:ln/>
        </p:spPr>
        <p:txBody>
          <a:bodyPr/>
          <a:lstStyle>
            <a:lvl1pPr>
              <a:defRPr/>
            </a:lvl1pPr>
          </a:lstStyle>
          <a:p>
            <a:pPr>
              <a:defRPr/>
            </a:pPr>
            <a:fld id="{61C83029-ADCC-4EA1-B2A8-C38F38566A44}" type="slidenum">
              <a:rPr lang="fr-FR" altLang="fr-FR"/>
              <a:pPr>
                <a:defRPr/>
              </a:pPr>
              <a:t>‹N°›</a:t>
            </a:fld>
            <a:endParaRPr lang="fr-FR" altLang="fr-FR"/>
          </a:p>
        </p:txBody>
      </p:sp>
    </p:spTree>
    <p:extLst>
      <p:ext uri="{BB962C8B-B14F-4D97-AF65-F5344CB8AC3E}">
        <p14:creationId xmlns:p14="http://schemas.microsoft.com/office/powerpoint/2010/main" val="2105192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395288" y="1341438"/>
            <a:ext cx="4135437"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83125" y="1341438"/>
            <a:ext cx="4137025"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7" name="Rectangle 6"/>
          <p:cNvSpPr>
            <a:spLocks noGrp="1" noChangeArrowheads="1"/>
          </p:cNvSpPr>
          <p:nvPr>
            <p:ph type="sldNum" sz="quarter" idx="12"/>
          </p:nvPr>
        </p:nvSpPr>
        <p:spPr>
          <a:ln/>
        </p:spPr>
        <p:txBody>
          <a:bodyPr/>
          <a:lstStyle>
            <a:lvl1pPr>
              <a:defRPr/>
            </a:lvl1pPr>
          </a:lstStyle>
          <a:p>
            <a:pPr>
              <a:defRPr/>
            </a:pPr>
            <a:fld id="{62678E8B-CC14-41F1-AD52-6C9BFE5AA49A}" type="slidenum">
              <a:rPr lang="fr-FR" altLang="fr-FR"/>
              <a:pPr>
                <a:defRPr/>
              </a:pPr>
              <a:t>‹N°›</a:t>
            </a:fld>
            <a:endParaRPr lang="fr-FR" altLang="fr-FR"/>
          </a:p>
        </p:txBody>
      </p:sp>
    </p:spTree>
    <p:extLst>
      <p:ext uri="{BB962C8B-B14F-4D97-AF65-F5344CB8AC3E}">
        <p14:creationId xmlns:p14="http://schemas.microsoft.com/office/powerpoint/2010/main" val="3534726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re et puces">
    <p:spTree>
      <p:nvGrpSpPr>
        <p:cNvPr id="1" name=""/>
        <p:cNvGrpSpPr/>
        <p:nvPr/>
      </p:nvGrpSpPr>
      <p:grpSpPr>
        <a:xfrm>
          <a:off x="0" y="0"/>
          <a:ext cx="0" cy="0"/>
          <a:chOff x="0" y="0"/>
          <a:chExt cx="0" cy="0"/>
        </a:xfrm>
      </p:grpSpPr>
      <p:sp>
        <p:nvSpPr>
          <p:cNvPr id="8" name="Shape 8"/>
          <p:cNvSpPr/>
          <p:nvPr/>
        </p:nvSpPr>
        <p:spPr>
          <a:xfrm>
            <a:off x="471041" y="1252389"/>
            <a:ext cx="8151689" cy="4302994"/>
          </a:xfrm>
          <a:prstGeom prst="roundRect">
            <a:avLst>
              <a:gd name="adj" fmla="val 16602"/>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pic>
        <p:nvPicPr>
          <p:cNvPr id="9" name="image.png"/>
          <p:cNvPicPr/>
          <p:nvPr/>
        </p:nvPicPr>
        <p:blipFill>
          <a:blip r:embed="rId2">
            <a:extLst/>
          </a:blip>
          <a:stretch>
            <a:fillRect/>
          </a:stretch>
        </p:blipFill>
        <p:spPr>
          <a:xfrm>
            <a:off x="7820174" y="210964"/>
            <a:ext cx="1055936" cy="760140"/>
          </a:xfrm>
          <a:prstGeom prst="rect">
            <a:avLst/>
          </a:prstGeom>
          <a:ln w="12700">
            <a:miter lim="400000"/>
          </a:ln>
        </p:spPr>
      </p:pic>
      <p:sp>
        <p:nvSpPr>
          <p:cNvPr id="10" name="Shape 10"/>
          <p:cNvSpPr>
            <a:spLocks noGrp="1"/>
          </p:cNvSpPr>
          <p:nvPr>
            <p:ph type="title"/>
          </p:nvPr>
        </p:nvSpPr>
        <p:spPr>
          <a:xfrm>
            <a:off x="457647" y="91976"/>
            <a:ext cx="8228707" cy="1508224"/>
          </a:xfrm>
          <a:prstGeom prst="rect">
            <a:avLst/>
          </a:prstGeom>
        </p:spPr>
        <p:txBody>
          <a:bodyPr lIns="35717" tIns="35717" rIns="35717" bIns="35717">
            <a:noAutofit/>
          </a:bodyPr>
          <a:lstStyle>
            <a:lvl1pPr marL="28573" marR="28573">
              <a:lnSpc>
                <a:spcPct val="100000"/>
              </a:lnSpc>
              <a:defRPr sz="42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4200">
                <a:solidFill>
                  <a:srgbClr val="005764"/>
                </a:solidFill>
                <a:uFill>
                  <a:solidFill>
                    <a:srgbClr val="005764"/>
                  </a:solidFill>
                </a:uFill>
              </a:rPr>
              <a:t>Texte du titre</a:t>
            </a:r>
          </a:p>
        </p:txBody>
      </p:sp>
      <p:pic>
        <p:nvPicPr>
          <p:cNvPr id="11" name="pasted-image.pdf"/>
          <p:cNvPicPr/>
          <p:nvPr/>
        </p:nvPicPr>
        <p:blipFill>
          <a:blip r:embed="rId3">
            <a:extLst/>
          </a:blip>
          <a:stretch>
            <a:fillRect/>
          </a:stretch>
        </p:blipFill>
        <p:spPr>
          <a:xfrm>
            <a:off x="101614" y="343715"/>
            <a:ext cx="1590709" cy="494638"/>
          </a:xfrm>
          <a:prstGeom prst="rect">
            <a:avLst/>
          </a:prstGeom>
          <a:ln w="25400">
            <a:round/>
          </a:ln>
        </p:spPr>
      </p:pic>
    </p:spTree>
    <p:extLst>
      <p:ext uri="{BB962C8B-B14F-4D97-AF65-F5344CB8AC3E}">
        <p14:creationId xmlns:p14="http://schemas.microsoft.com/office/powerpoint/2010/main" val="378031523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5_Titre et puces">
    <p:spTree>
      <p:nvGrpSpPr>
        <p:cNvPr id="1" name=""/>
        <p:cNvGrpSpPr/>
        <p:nvPr/>
      </p:nvGrpSpPr>
      <p:grpSpPr>
        <a:xfrm>
          <a:off x="0" y="0"/>
          <a:ext cx="0" cy="0"/>
          <a:chOff x="0" y="0"/>
          <a:chExt cx="0" cy="0"/>
        </a:xfrm>
      </p:grpSpPr>
      <p:sp>
        <p:nvSpPr>
          <p:cNvPr id="30" name="Shape 30"/>
          <p:cNvSpPr>
            <a:spLocks noGrp="1"/>
          </p:cNvSpPr>
          <p:nvPr>
            <p:ph type="title"/>
          </p:nvPr>
        </p:nvSpPr>
        <p:spPr>
          <a:xfrm>
            <a:off x="892969" y="169356"/>
            <a:ext cx="7358063" cy="1732975"/>
          </a:xfrm>
          <a:prstGeom prst="rect">
            <a:avLst/>
          </a:prstGeom>
        </p:spPr>
        <p:txBody>
          <a:bodyPr/>
          <a:lstStyle>
            <a:lvl1pPr>
              <a:lnSpc>
                <a:spcPct val="100000"/>
              </a:lnSpc>
              <a:defRPr sz="5900">
                <a:latin typeface="+mn-lt"/>
                <a:ea typeface="+mn-ea"/>
                <a:cs typeface="+mn-cs"/>
                <a:sym typeface="Gill Sans"/>
              </a:defRPr>
            </a:lvl1pPr>
          </a:lstStyle>
          <a:p>
            <a:pPr lvl="0">
              <a:defRPr sz="1800">
                <a:uFillTx/>
              </a:defRPr>
            </a:pPr>
            <a:r>
              <a:rPr sz="5900">
                <a:uFill>
                  <a:solidFill/>
                </a:uFill>
              </a:rPr>
              <a:t>Texte du titre</a:t>
            </a:r>
          </a:p>
        </p:txBody>
      </p:sp>
      <p:sp>
        <p:nvSpPr>
          <p:cNvPr id="31" name="Shape 31"/>
          <p:cNvSpPr>
            <a:spLocks noGrp="1"/>
          </p:cNvSpPr>
          <p:nvPr>
            <p:ph type="body" idx="1"/>
          </p:nvPr>
        </p:nvSpPr>
        <p:spPr>
          <a:xfrm>
            <a:off x="892969" y="1894700"/>
            <a:ext cx="7358063" cy="4122304"/>
          </a:xfrm>
          <a:prstGeom prst="rect">
            <a:avLst/>
          </a:prstGeom>
        </p:spPr>
        <p:txBody>
          <a:bodyPr anchor="ctr"/>
          <a:lstStyle>
            <a:lvl1pPr marL="589338" indent="-401822">
              <a:lnSpc>
                <a:spcPct val="100000"/>
              </a:lnSpc>
              <a:spcBef>
                <a:spcPts val="1687"/>
              </a:spcBef>
              <a:buClr>
                <a:srgbClr val="000000"/>
              </a:buClr>
              <a:buSzPct val="171000"/>
              <a:buFont typeface="Gill Sans"/>
              <a:buChar char="•"/>
              <a:defRPr sz="3000">
                <a:latin typeface="+mn-lt"/>
                <a:ea typeface="+mn-ea"/>
                <a:cs typeface="+mn-cs"/>
                <a:sym typeface="Gill Sans"/>
              </a:defRPr>
            </a:lvl1pPr>
            <a:lvl2pPr marL="901866" indent="-401822">
              <a:lnSpc>
                <a:spcPct val="100000"/>
              </a:lnSpc>
              <a:spcBef>
                <a:spcPts val="1687"/>
              </a:spcBef>
              <a:buClr>
                <a:srgbClr val="000000"/>
              </a:buClr>
              <a:buSzPct val="171000"/>
              <a:buFont typeface="Gill Sans"/>
              <a:buChar char="•"/>
              <a:defRPr sz="3000">
                <a:latin typeface="+mn-lt"/>
                <a:ea typeface="+mn-ea"/>
                <a:cs typeface="+mn-cs"/>
                <a:sym typeface="Gill Sans"/>
              </a:defRPr>
            </a:lvl2pPr>
            <a:lvl3pPr marL="1214394" indent="-401822">
              <a:lnSpc>
                <a:spcPct val="100000"/>
              </a:lnSpc>
              <a:spcBef>
                <a:spcPts val="1687"/>
              </a:spcBef>
              <a:buClr>
                <a:srgbClr val="000000"/>
              </a:buClr>
              <a:buSzPct val="171000"/>
              <a:buFont typeface="Gill Sans"/>
              <a:buChar char="•"/>
              <a:defRPr sz="3000">
                <a:latin typeface="+mn-lt"/>
                <a:ea typeface="+mn-ea"/>
                <a:cs typeface="+mn-cs"/>
                <a:sym typeface="Gill Sans"/>
              </a:defRPr>
            </a:lvl3pPr>
            <a:lvl4pPr marL="1526922" indent="-401822">
              <a:lnSpc>
                <a:spcPct val="100000"/>
              </a:lnSpc>
              <a:spcBef>
                <a:spcPts val="1687"/>
              </a:spcBef>
              <a:buClr>
                <a:srgbClr val="000000"/>
              </a:buClr>
              <a:buSzPct val="171000"/>
              <a:buFont typeface="Gill Sans"/>
              <a:buChar char="•"/>
              <a:defRPr sz="3000">
                <a:latin typeface="+mn-lt"/>
                <a:ea typeface="+mn-ea"/>
                <a:cs typeface="+mn-cs"/>
                <a:sym typeface="Gill Sans"/>
              </a:defRPr>
            </a:lvl4pPr>
            <a:lvl5pPr marL="1839450" indent="-401822">
              <a:lnSpc>
                <a:spcPct val="100000"/>
              </a:lnSpc>
              <a:spcBef>
                <a:spcPts val="1687"/>
              </a:spcBef>
              <a:buClr>
                <a:srgbClr val="000000"/>
              </a:buClr>
              <a:buSzPct val="171000"/>
              <a:buFont typeface="Gill Sans"/>
              <a:buChar char="•"/>
              <a:defRPr sz="3000">
                <a:latin typeface="+mn-lt"/>
                <a:ea typeface="+mn-ea"/>
                <a:cs typeface="+mn-cs"/>
                <a:sym typeface="Gill Sans"/>
              </a:defRPr>
            </a:lvl5pPr>
          </a:lstStyle>
          <a:p>
            <a:pPr lvl="0">
              <a:defRPr sz="1800">
                <a:uFillTx/>
              </a:defRPr>
            </a:pPr>
            <a:r>
              <a:rPr sz="3000">
                <a:uFill>
                  <a:solidFill/>
                </a:uFill>
              </a:rPr>
              <a:t>Texte niveau 1</a:t>
            </a:r>
          </a:p>
          <a:p>
            <a:pPr lvl="1">
              <a:defRPr sz="1800">
                <a:uFillTx/>
              </a:defRPr>
            </a:pPr>
            <a:r>
              <a:rPr sz="3000">
                <a:uFill>
                  <a:solidFill/>
                </a:uFill>
              </a:rPr>
              <a:t>Texte niveau 2</a:t>
            </a:r>
          </a:p>
          <a:p>
            <a:pPr lvl="2">
              <a:defRPr sz="1800">
                <a:uFillTx/>
              </a:defRPr>
            </a:pPr>
            <a:r>
              <a:rPr sz="3000">
                <a:uFill>
                  <a:solidFill/>
                </a:uFill>
              </a:rPr>
              <a:t>Texte niveau 3</a:t>
            </a:r>
          </a:p>
          <a:p>
            <a:pPr lvl="3">
              <a:defRPr sz="1800">
                <a:uFillTx/>
              </a:defRPr>
            </a:pPr>
            <a:r>
              <a:rPr sz="3000">
                <a:uFill>
                  <a:solidFill/>
                </a:uFill>
              </a:rPr>
              <a:t>Texte niveau 4</a:t>
            </a:r>
          </a:p>
          <a:p>
            <a:pPr lvl="4">
              <a:defRPr sz="1800">
                <a:uFillTx/>
              </a:defRPr>
            </a:pPr>
            <a:r>
              <a:rPr sz="3000">
                <a:uFill>
                  <a:solidFill/>
                </a:uFill>
              </a:rPr>
              <a:t>Texte niveau 5</a:t>
            </a:r>
          </a:p>
        </p:txBody>
      </p:sp>
    </p:spTree>
    <p:extLst>
      <p:ext uri="{BB962C8B-B14F-4D97-AF65-F5344CB8AC3E}">
        <p14:creationId xmlns:p14="http://schemas.microsoft.com/office/powerpoint/2010/main" val="5077001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10FCEE53-7880-4A37-9912-DD8E975C2F82}" type="datetimeFigureOut">
              <a:rPr lang="en-US"/>
              <a:pPr>
                <a:defRPr/>
              </a:pPr>
              <a:t>11/5/2017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89F4083-3178-46E5-8A58-E8749ABA9A37}" type="slidenum">
              <a:rPr lang="en-US"/>
              <a:pPr>
                <a:defRPr/>
              </a:pPr>
              <a:t>‹N°›</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94668FB-7CDA-4BF8-9C96-F1A766A46A60}" type="datetimeFigureOut">
              <a:rPr lang="en-US"/>
              <a:pPr>
                <a:defRPr/>
              </a:pPr>
              <a:t>11/5/2017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140FC6D-1AA0-4924-A56E-8EAA3556B559}"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a:defRPr/>
            </a:pPr>
            <a:fld id="{BBA27CB8-1B4F-4045-B773-B817D2F54750}" type="datetimeFigureOut">
              <a:rPr lang="en-US"/>
              <a:pPr>
                <a:defRPr/>
              </a:pPr>
              <a:t>11/5/2017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9B3394E1-E899-42DD-AA1A-4BB075CCA27E}"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a:defRPr/>
            </a:pPr>
            <a:fld id="{37795C16-92C4-4665-9D98-D04AE055653C}" type="datetimeFigureOut">
              <a:rPr lang="en-US"/>
              <a:pPr>
                <a:defRPr/>
              </a:pPr>
              <a:t>11/5/2017</a:t>
            </a:fld>
            <a:endParaRPr lang="en-US"/>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9AFAE5E0-94E5-4C56-AED7-45C5216F489A}"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fld id="{A46E05F6-D9D5-4BFD-AB02-6534F3EBDD2C}" type="datetimeFigureOut">
              <a:rPr lang="en-US"/>
              <a:pPr>
                <a:defRPr/>
              </a:pPr>
              <a:t>11/5/2017</a:t>
            </a:fld>
            <a:endParaRPr lang="en-US"/>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10B4A40D-FA7C-4358-9425-09F814E86E86}"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4C5B969-1337-4D1D-886A-4DCC0434C73A}" type="datetimeFigureOut">
              <a:rPr lang="en-US"/>
              <a:pPr>
                <a:defRPr/>
              </a:pPr>
              <a:t>11/5/2017</a:t>
            </a:fld>
            <a:endParaRPr lang="en-US"/>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fld id="{B3523E75-A28C-4060-9330-B2BE6DE0F8E2}"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5149013-11FE-485C-B2F0-0339705DF4B1}" type="datetimeFigureOut">
              <a:rPr lang="en-US"/>
              <a:pPr>
                <a:defRPr/>
              </a:pPr>
              <a:t>11/5/2017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0D34547A-DA6A-4857-B211-44F8A24C616F}"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F231BCE-9432-473F-9C46-F115DE3E77DF}" type="datetimeFigureOut">
              <a:rPr lang="en-US"/>
              <a:pPr>
                <a:defRPr/>
              </a:pPr>
              <a:t>11/5/2017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68F34E9C-440F-4E9C-A16C-7FC236001583}"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A6DB6E-C5E9-4235-97B7-4141B8B024BF}" type="datetimeFigureOut">
              <a:rPr lang="en-US"/>
              <a:pPr>
                <a:defRPr/>
              </a:pPr>
              <a:t>11/5/2017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B560B00-9DA1-4EE7-A81F-EA5369596D1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hdl.handle.net/2268/210317"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psyef-smart13.fapse.ulg.ac.be/examsweb/index.php?page=ecqcst&amp;hl=fr_FR" TargetMode="Externa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hyperlink" Target="https://www.ulg.ac.be/cms/c_5034155/fr/accueil-evalens" TargetMode="External"/><Relationship Id="rId2" Type="http://schemas.openxmlformats.org/officeDocument/2006/relationships/hyperlink" Target="https://hal.inria.fr/hal-01121444/document" TargetMode="External"/><Relationship Id="rId1" Type="http://schemas.openxmlformats.org/officeDocument/2006/relationships/slideLayout" Target="../slideLayouts/slideLayout7.xml"/><Relationship Id="rId4" Type="http://schemas.openxmlformats.org/officeDocument/2006/relationships/hyperlink" Target="https://rechercheformation.revues.org/1387"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8" Type="http://schemas.openxmlformats.org/officeDocument/2006/relationships/hyperlink" Target="http://www.scoop.it/t/outils-et-logiciels-de-la-curiosite-a-l-indispensable" TargetMode="External"/><Relationship Id="rId3" Type="http://schemas.openxmlformats.org/officeDocument/2006/relationships/hyperlink" Target="http://ripes.revues.org/" TargetMode="External"/><Relationship Id="rId7" Type="http://schemas.openxmlformats.org/officeDocument/2006/relationships/hyperlink" Target="http://digital-society-forum.orange.com/fr/" TargetMode="External"/><Relationship Id="rId2" Type="http://schemas.openxmlformats.org/officeDocument/2006/relationships/hyperlink" Target="http://www.scoop.it/i/education-technology" TargetMode="External"/><Relationship Id="rId1" Type="http://schemas.openxmlformats.org/officeDocument/2006/relationships/slideLayout" Target="../slideLayouts/slideLayout2.xml"/><Relationship Id="rId6" Type="http://schemas.openxmlformats.org/officeDocument/2006/relationships/hyperlink" Target="http://www.formavox.com/" TargetMode="External"/><Relationship Id="rId5" Type="http://schemas.openxmlformats.org/officeDocument/2006/relationships/hyperlink" Target="http://www.utpjournals.com/jvme/jvme.html" TargetMode="External"/><Relationship Id="rId4" Type="http://schemas.openxmlformats.org/officeDocument/2006/relationships/hyperlink" Target="http://www.unamur.be/det/spu/revue-reseau"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www.formasup.ulg.ac.be/portail/" TargetMode="External"/><Relationship Id="rId3" Type="http://schemas.openxmlformats.org/officeDocument/2006/relationships/hyperlink" Target="http://format30.com/2013/12/16/quest-ce-quun-logiciel-de-mindmapping/" TargetMode="External"/><Relationship Id="rId7" Type="http://schemas.openxmlformats.org/officeDocument/2006/relationships/hyperlink" Target="http://www.edutic.ch/"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labset.ulg.ac.be/portail/" TargetMode="External"/><Relationship Id="rId5" Type="http://schemas.openxmlformats.org/officeDocument/2006/relationships/hyperlink" Target="http://www.ifres.ulg.ac.be/portail/" TargetMode="External"/><Relationship Id="rId10" Type="http://schemas.openxmlformats.org/officeDocument/2006/relationships/hyperlink" Target="http://www.aipu-ameriques.org/" TargetMode="External"/><Relationship Id="rId4" Type="http://schemas.openxmlformats.org/officeDocument/2006/relationships/hyperlink" Target="http://www.refad.ca/" TargetMode="External"/><Relationship Id="rId9" Type="http://schemas.openxmlformats.org/officeDocument/2006/relationships/hyperlink" Target="http://www.admee.org/"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s://theconversation.com/les-classes-inversees-vers-une-approche-systemique-2-67324" TargetMode="External"/><Relationship Id="rId3" Type="http://schemas.openxmlformats.org/officeDocument/2006/relationships/hyperlink" Target="http://cursus.edu/article/21625/scenarisation-pedagogique-5-etapes-cles/#.Wfbl_XaDOUm" TargetMode="External"/><Relationship Id="rId7" Type="http://schemas.openxmlformats.org/officeDocument/2006/relationships/hyperlink" Target="https://outilstice.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cursus.edu/article/21625/scenarisation-pedagogique-5-etapes-cles/#.WfwnMnaDOUm" TargetMode="External"/><Relationship Id="rId5" Type="http://schemas.openxmlformats.org/officeDocument/2006/relationships/hyperlink" Target="https://www.edutopia.org/" TargetMode="External"/><Relationship Id="rId4" Type="http://schemas.openxmlformats.org/officeDocument/2006/relationships/hyperlink" Target="https://uclouvain.be/fr/etudier/lll/memos-du-louvain-learning-lab.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uliege.be/cms/c_8699436/fr/portail-uliege"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hyperlink" Target="http://www.formavox.com/definir-objectifs-pedagogiques-formation-taxonomie-bloom-methode-smar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www.ifres.ulg.ac.be/portail/"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hdl.handle.net/2268/10124" TargetMode="Externa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57647" y="332656"/>
            <a:ext cx="8022951" cy="1080120"/>
          </a:xfrm>
          <a:solidFill>
            <a:srgbClr val="002060"/>
          </a:solidFill>
          <a:ln>
            <a:solidFill>
              <a:schemeClr val="tx2">
                <a:lumMod val="75000"/>
              </a:schemeClr>
            </a:solidFill>
          </a:ln>
        </p:spPr>
        <p:txBody>
          <a:bodyPr>
            <a:normAutofit/>
          </a:bodyPr>
          <a:lstStyle/>
          <a:p>
            <a:pPr eaLnBrk="1" hangingPunct="1">
              <a:defRPr/>
            </a:pPr>
            <a:r>
              <a:rPr lang="fr-BE" sz="2400" dirty="0" smtClean="0">
                <a:solidFill>
                  <a:schemeClr val="bg1"/>
                </a:solidFill>
                <a:latin typeface="Arial Narrow" pitchFamily="34" charset="0"/>
              </a:rPr>
              <a:t>Université de Djibouti</a:t>
            </a:r>
            <a:br>
              <a:rPr lang="fr-BE" sz="2400" dirty="0" smtClean="0">
                <a:solidFill>
                  <a:schemeClr val="bg1"/>
                </a:solidFill>
                <a:latin typeface="Arial Narrow" pitchFamily="34" charset="0"/>
              </a:rPr>
            </a:br>
            <a:r>
              <a:rPr lang="fr-BE" sz="2400" dirty="0">
                <a:solidFill>
                  <a:schemeClr val="bg1"/>
                </a:solidFill>
                <a:latin typeface="Arial Narrow" panose="020B0606020202030204" pitchFamily="34" charset="0"/>
              </a:rPr>
              <a:t>CAPE (Centre d'Appui à la Pédagogie et à l'Enseignement)</a:t>
            </a:r>
            <a:endParaRPr lang="en-US" sz="2400" dirty="0" smtClean="0">
              <a:solidFill>
                <a:schemeClr val="bg1"/>
              </a:solidFill>
              <a:latin typeface="Arial Narrow" panose="020B0606020202030204" pitchFamily="34" charset="0"/>
            </a:endParaRPr>
          </a:p>
        </p:txBody>
      </p:sp>
      <p:sp>
        <p:nvSpPr>
          <p:cNvPr id="4" name="Rectangle 24"/>
          <p:cNvSpPr>
            <a:spLocks noChangeArrowheads="1"/>
          </p:cNvSpPr>
          <p:nvPr/>
        </p:nvSpPr>
        <p:spPr bwMode="auto">
          <a:xfrm>
            <a:off x="554583" y="3953962"/>
            <a:ext cx="8280920" cy="255454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dirty="0" err="1" smtClean="0">
                <a:solidFill>
                  <a:srgbClr val="002060"/>
                </a:solidFill>
                <a:latin typeface="Arial Narrow" panose="020B0606020202030204" pitchFamily="34" charset="0"/>
              </a:rPr>
              <a:t>Professeur</a:t>
            </a:r>
            <a:r>
              <a:rPr lang="en-GB" altLang="fr-FR" dirty="0" smtClean="0">
                <a:solidFill>
                  <a:srgbClr val="002060"/>
                </a:solidFill>
                <a:latin typeface="Arial Narrow" panose="020B0606020202030204" pitchFamily="34" charset="0"/>
              </a:rPr>
              <a:t>  </a:t>
            </a:r>
            <a:r>
              <a:rPr lang="en-GB" altLang="fr-FR" dirty="0">
                <a:solidFill>
                  <a:srgbClr val="002060"/>
                </a:solidFill>
                <a:latin typeface="Arial Narrow" panose="020B0606020202030204" pitchFamily="34" charset="0"/>
              </a:rPr>
              <a:t>Ch. Hanzen</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Université</a:t>
            </a:r>
            <a:r>
              <a:rPr lang="en-GB" altLang="fr-FR" dirty="0">
                <a:solidFill>
                  <a:srgbClr val="002060"/>
                </a:solidFill>
                <a:latin typeface="Arial Narrow" panose="020B0606020202030204" pitchFamily="34" charset="0"/>
              </a:rPr>
              <a:t> de Liège</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Faculté</a:t>
            </a:r>
            <a:r>
              <a:rPr lang="en-GB" altLang="fr-FR" dirty="0">
                <a:solidFill>
                  <a:srgbClr val="002060"/>
                </a:solidFill>
                <a:latin typeface="Arial Narrow" panose="020B0606020202030204" pitchFamily="34" charset="0"/>
              </a:rPr>
              <a:t> de </a:t>
            </a:r>
            <a:r>
              <a:rPr lang="en-GB" altLang="fr-FR" dirty="0" err="1">
                <a:solidFill>
                  <a:srgbClr val="002060"/>
                </a:solidFill>
                <a:latin typeface="Arial Narrow" panose="020B0606020202030204" pitchFamily="34" charset="0"/>
              </a:rPr>
              <a:t>médecine</a:t>
            </a:r>
            <a:r>
              <a:rPr lang="en-GB" altLang="fr-FR" dirty="0">
                <a:solidFill>
                  <a:srgbClr val="002060"/>
                </a:solidFill>
                <a:latin typeface="Arial Narrow" panose="020B0606020202030204" pitchFamily="34" charset="0"/>
              </a:rPr>
              <a:t> </a:t>
            </a:r>
            <a:r>
              <a:rPr lang="en-GB" altLang="fr-FR" dirty="0" err="1" smtClean="0">
                <a:solidFill>
                  <a:srgbClr val="002060"/>
                </a:solidFill>
                <a:latin typeface="Arial Narrow" panose="020B0606020202030204" pitchFamily="34" charset="0"/>
              </a:rPr>
              <a:t>vétérinaire</a:t>
            </a:r>
            <a:endParaRPr lang="en-GB" altLang="fr-FR" dirty="0" smtClean="0">
              <a:solidFill>
                <a:srgbClr val="002060"/>
              </a:solidFill>
              <a:latin typeface="Arial Narrow" panose="020B0606020202030204" pitchFamily="34" charset="0"/>
            </a:endParaRPr>
          </a:p>
          <a:p>
            <a:pPr algn="ctr" eaLnBrk="1" hangingPunct="1"/>
            <a:r>
              <a:rPr lang="en-GB" altLang="fr-FR" dirty="0" smtClean="0">
                <a:solidFill>
                  <a:srgbClr val="002060"/>
                </a:solidFill>
                <a:latin typeface="Arial Narrow" panose="020B0606020202030204" pitchFamily="34" charset="0"/>
              </a:rPr>
              <a:t>Service de </a:t>
            </a:r>
            <a:r>
              <a:rPr lang="en-GB" altLang="fr-FR" dirty="0" err="1" smtClean="0">
                <a:solidFill>
                  <a:srgbClr val="002060"/>
                </a:solidFill>
                <a:latin typeface="Arial Narrow" panose="020B0606020202030204" pitchFamily="34" charset="0"/>
              </a:rPr>
              <a:t>Thériogenologie</a:t>
            </a:r>
            <a:r>
              <a:rPr lang="en-GB" altLang="fr-FR" dirty="0" smtClean="0">
                <a:solidFill>
                  <a:srgbClr val="002060"/>
                </a:solidFill>
                <a:latin typeface="Arial Narrow" panose="020B0606020202030204" pitchFamily="34" charset="0"/>
              </a:rPr>
              <a:t> des </a:t>
            </a:r>
            <a:r>
              <a:rPr lang="en-GB" altLang="fr-FR" dirty="0" err="1" smtClean="0">
                <a:solidFill>
                  <a:srgbClr val="002060"/>
                </a:solidFill>
                <a:latin typeface="Arial Narrow" panose="020B0606020202030204" pitchFamily="34" charset="0"/>
              </a:rPr>
              <a:t>animaux</a:t>
            </a:r>
            <a:r>
              <a:rPr lang="en-GB" altLang="fr-FR" dirty="0" smtClean="0">
                <a:solidFill>
                  <a:srgbClr val="002060"/>
                </a:solidFill>
                <a:latin typeface="Arial Narrow" panose="020B0606020202030204" pitchFamily="34" charset="0"/>
              </a:rPr>
              <a:t> de production </a:t>
            </a:r>
            <a:endParaRPr lang="fr-FR" altLang="fr-FR" dirty="0" smtClean="0">
              <a:solidFill>
                <a:srgbClr val="002060"/>
              </a:solidFill>
              <a:latin typeface="Arial Narrow" panose="020B0606020202030204" pitchFamily="34" charset="0"/>
            </a:endParaRPr>
          </a:p>
          <a:p>
            <a:pPr algn="ctr" eaLnBrk="1" hangingPunct="1"/>
            <a:r>
              <a:rPr lang="da-DK" altLang="fr-FR" dirty="0" smtClean="0">
                <a:solidFill>
                  <a:srgbClr val="002060"/>
                </a:solidFill>
                <a:latin typeface="Arial Narrow" panose="020B0606020202030204" pitchFamily="34" charset="0"/>
              </a:rPr>
              <a:t>B42 </a:t>
            </a:r>
            <a:r>
              <a:rPr lang="da-DK" altLang="fr-FR" dirty="0">
                <a:solidFill>
                  <a:srgbClr val="002060"/>
                </a:solidFill>
                <a:latin typeface="Arial Narrow" panose="020B0606020202030204" pitchFamily="34" charset="0"/>
              </a:rPr>
              <a:t>Sart Tilman, 4000 Liège</a:t>
            </a:r>
            <a:endParaRPr lang="fr-FR" altLang="fr-FR" dirty="0">
              <a:solidFill>
                <a:srgbClr val="002060"/>
              </a:solidFill>
              <a:latin typeface="Arial Narrow" panose="020B0606020202030204" pitchFamily="34" charset="0"/>
            </a:endParaRPr>
          </a:p>
          <a:p>
            <a:pPr algn="ctr" eaLnBrk="1" hangingPunct="1"/>
            <a:r>
              <a:rPr lang="de-DE" altLang="fr-FR" dirty="0" err="1">
                <a:solidFill>
                  <a:srgbClr val="002060"/>
                </a:solidFill>
                <a:latin typeface="Arial Narrow" panose="020B0606020202030204" pitchFamily="34" charset="0"/>
              </a:rPr>
              <a:t>E-mail</a:t>
            </a:r>
            <a:r>
              <a:rPr lang="de-DE" altLang="fr-FR" dirty="0">
                <a:solidFill>
                  <a:srgbClr val="002060"/>
                </a:solidFill>
                <a:latin typeface="Arial Narrow" panose="020B0606020202030204" pitchFamily="34" charset="0"/>
              </a:rPr>
              <a:t> </a:t>
            </a:r>
            <a:r>
              <a:rPr lang="de-DE" altLang="fr-FR" dirty="0" smtClean="0">
                <a:solidFill>
                  <a:srgbClr val="002060"/>
                </a:solidFill>
                <a:latin typeface="Arial Narrow" panose="020B0606020202030204" pitchFamily="34" charset="0"/>
              </a:rPr>
              <a:t>: </a:t>
            </a:r>
            <a:r>
              <a:rPr lang="de-DE" altLang="fr-FR" dirty="0" smtClean="0">
                <a:solidFill>
                  <a:srgbClr val="CC0000"/>
                </a:solidFill>
                <a:latin typeface="Arial Narrow" panose="020B0606020202030204" pitchFamily="34" charset="0"/>
              </a:rPr>
              <a:t>christian.hanzen@ulg.ac.be </a:t>
            </a:r>
            <a:r>
              <a:rPr lang="de-DE" altLang="fr-FR" dirty="0" smtClean="0">
                <a:solidFill>
                  <a:srgbClr val="002060"/>
                </a:solidFill>
                <a:latin typeface="Arial Narrow" panose="020B0606020202030204" pitchFamily="34" charset="0"/>
              </a:rPr>
              <a:t> </a:t>
            </a:r>
          </a:p>
          <a:p>
            <a:pPr algn="ctr" eaLnBrk="1" hangingPunct="1"/>
            <a:r>
              <a:rPr lang="fr-FR" dirty="0" smtClean="0">
                <a:solidFill>
                  <a:srgbClr val="002060"/>
                </a:solidFill>
                <a:latin typeface="Arial Narrow" panose="020B0606020202030204" pitchFamily="34" charset="0"/>
              </a:rPr>
              <a:t>Bibliographie </a:t>
            </a:r>
            <a:r>
              <a:rPr lang="fr-FR" dirty="0" smtClean="0">
                <a:solidFill>
                  <a:srgbClr val="CC0000"/>
                </a:solidFill>
                <a:latin typeface="Arial Narrow" panose="020B0606020202030204" pitchFamily="34" charset="0"/>
              </a:rPr>
              <a:t>: http://orbi.ulg.ac.be/</a:t>
            </a:r>
          </a:p>
          <a:p>
            <a:pPr algn="ctr" eaLnBrk="1" hangingPunct="1"/>
            <a:r>
              <a:rPr lang="fr-FR" dirty="0" smtClean="0">
                <a:solidFill>
                  <a:srgbClr val="002060"/>
                </a:solidFill>
                <a:latin typeface="Arial Narrow" panose="020B0606020202030204" pitchFamily="34" charset="0"/>
              </a:rPr>
              <a:t>Page face book : </a:t>
            </a:r>
            <a:r>
              <a:rPr lang="fr-FR" dirty="0" smtClean="0">
                <a:solidFill>
                  <a:srgbClr val="CC0000"/>
                </a:solidFill>
                <a:latin typeface="Arial Narrow" panose="020B0606020202030204" pitchFamily="34" charset="0"/>
              </a:rPr>
              <a:t>www.facebook.com/theriogenologie</a:t>
            </a:r>
            <a:r>
              <a:rPr lang="fr-FR" dirty="0" smtClean="0">
                <a:solidFill>
                  <a:srgbClr val="002060"/>
                </a:solidFill>
                <a:latin typeface="Arial Narrow" panose="020B0606020202030204" pitchFamily="34" charset="0"/>
              </a:rPr>
              <a:t>  </a:t>
            </a:r>
          </a:p>
        </p:txBody>
      </p:sp>
      <p:sp>
        <p:nvSpPr>
          <p:cNvPr id="5" name="Titre 1"/>
          <p:cNvSpPr txBox="1">
            <a:spLocks/>
          </p:cNvSpPr>
          <p:nvPr/>
        </p:nvSpPr>
        <p:spPr bwMode="auto">
          <a:xfrm>
            <a:off x="676300" y="1772816"/>
            <a:ext cx="8022951" cy="1080120"/>
          </a:xfrm>
          <a:prstGeom prst="rect">
            <a:avLst/>
          </a:prstGeom>
          <a:solidFill>
            <a:srgbClr val="990000"/>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2400" dirty="0" smtClean="0">
                <a:solidFill>
                  <a:schemeClr val="bg1"/>
                </a:solidFill>
                <a:latin typeface="Arial Narrow" pitchFamily="34" charset="0"/>
              </a:rPr>
              <a:t>Approche pluridimensionnelle de l’évaluation </a:t>
            </a:r>
          </a:p>
          <a:p>
            <a:pPr eaLnBrk="1" hangingPunct="1">
              <a:defRPr/>
            </a:pPr>
            <a:r>
              <a:rPr lang="fr-BE" sz="2400" dirty="0" smtClean="0">
                <a:solidFill>
                  <a:schemeClr val="bg1"/>
                </a:solidFill>
                <a:latin typeface="Arial Narrow" pitchFamily="34" charset="0"/>
              </a:rPr>
              <a:t>en enseignement supérieur</a:t>
            </a:r>
            <a:endParaRPr lang="en-US" sz="2400" dirty="0" smtClean="0">
              <a:solidFill>
                <a:schemeClr val="bg1"/>
              </a:solidFill>
            </a:endParaRPr>
          </a:p>
        </p:txBody>
      </p:sp>
      <p:sp>
        <p:nvSpPr>
          <p:cNvPr id="6" name="Titre 1"/>
          <p:cNvSpPr txBox="1">
            <a:spLocks/>
          </p:cNvSpPr>
          <p:nvPr/>
        </p:nvSpPr>
        <p:spPr bwMode="auto">
          <a:xfrm>
            <a:off x="655365" y="3140968"/>
            <a:ext cx="8022951" cy="540060"/>
          </a:xfrm>
          <a:prstGeom prst="rect">
            <a:avLst/>
          </a:prstGeom>
          <a:solidFill>
            <a:schemeClr val="accent3">
              <a:lumMod val="75000"/>
            </a:schemeClr>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2400" dirty="0" smtClean="0">
                <a:solidFill>
                  <a:schemeClr val="bg1"/>
                </a:solidFill>
                <a:latin typeface="Arial Narrow" pitchFamily="34" charset="0"/>
              </a:rPr>
              <a:t>4 au 11 novembre 2017</a:t>
            </a:r>
            <a:endParaRPr lang="en-US" sz="2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296585"/>
            <a:ext cx="8640960" cy="5544616"/>
          </a:xfrm>
        </p:spPr>
        <p:txBody>
          <a:bodyPr/>
          <a:lstStyle/>
          <a:p>
            <a:pPr marL="84138" marR="28573" indent="0">
              <a:lnSpc>
                <a:spcPct val="150000"/>
              </a:lnSpc>
              <a:spcBef>
                <a:spcPts val="1687"/>
              </a:spcBef>
              <a:buClr>
                <a:srgbClr val="007878"/>
              </a:buClr>
              <a:buSzPct val="100000"/>
              <a:buNone/>
              <a:defRPr sz="1800">
                <a:uFillTx/>
              </a:defRPr>
            </a:pP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8.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énoncer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trois aspects de la concordance</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9. </a:t>
            </a:r>
            <a: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f</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aire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 choix d’un type d’évaluation adaptée aux domaines et niveaux </a:t>
            </a:r>
            <a: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a:r>
            <a:b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10.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créer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une question QCM</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11.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commenter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 </a:t>
            </a:r>
            <a:r>
              <a:rPr lang="fr-BE" sz="2000" dirty="0" err="1"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barême</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d’évaluation d’une QCM SGI DC</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12.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énoncer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différentes étapes d’un cycle de qualité d’une évaluation</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13.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comparer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avantages et inconvénients des QROL, QROC et oraux</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14.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expliquer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l’intérêt d’une évaluation de l’enseignement par les étudiants</a:t>
            </a:r>
          </a:p>
          <a:p>
            <a:pPr marL="457200" indent="-457200">
              <a:lnSpc>
                <a:spcPct val="150000"/>
              </a:lnSpc>
              <a:buFont typeface="+mj-lt"/>
              <a:buAutoNum type="arabicPeriod"/>
            </a:pP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323528" y="188640"/>
            <a:ext cx="7704856" cy="792088"/>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ea typeface="Tahoma" panose="020B0604030504040204" pitchFamily="34" charset="0"/>
                <a:cs typeface="Tahoma" panose="020B0604030504040204" pitchFamily="34" charset="0"/>
              </a:rPr>
              <a:t>Plus objectivement, vous devriez être capables de </a:t>
            </a:r>
            <a:endParaRPr lang="fr-BE" sz="2800" dirty="0"/>
          </a:p>
        </p:txBody>
      </p:sp>
    </p:spTree>
    <p:extLst>
      <p:ext uri="{BB962C8B-B14F-4D97-AF65-F5344CB8AC3E}">
        <p14:creationId xmlns:p14="http://schemas.microsoft.com/office/powerpoint/2010/main" val="32487649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3CB04406-1C47-45AB-86D8-51F893F38696}" type="slidenum">
              <a:rPr lang="fr-FR" altLang="fr-FR"/>
              <a:pPr>
                <a:defRPr/>
              </a:pPr>
              <a:t>100</a:t>
            </a:fld>
            <a:endParaRPr lang="fr-FR" altLang="fr-FR"/>
          </a:p>
        </p:txBody>
      </p:sp>
      <p:sp>
        <p:nvSpPr>
          <p:cNvPr id="16387" name="Rectangle 4"/>
          <p:cNvSpPr>
            <a:spLocks noGrp="1" noChangeArrowheads="1"/>
          </p:cNvSpPr>
          <p:nvPr>
            <p:ph type="ctrTitle"/>
          </p:nvPr>
        </p:nvSpPr>
        <p:spPr>
          <a:xfrm>
            <a:off x="323528" y="332656"/>
            <a:ext cx="7772587" cy="936104"/>
          </a:xfrm>
          <a:solidFill>
            <a:schemeClr val="accent1">
              <a:lumMod val="40000"/>
              <a:lumOff val="60000"/>
            </a:schemeClr>
          </a:solidFill>
          <a:ln>
            <a:solidFill>
              <a:schemeClr val="tx1"/>
            </a:solidFill>
          </a:ln>
        </p:spPr>
        <p:txBody>
          <a:bodyPr/>
          <a:lstStyle/>
          <a:p>
            <a:pPr algn="l" eaLnBrk="1" hangingPunct="1"/>
            <a:r>
              <a:rPr lang="fr-BE" altLang="fr-FR" sz="3200" dirty="0" smtClean="0">
                <a:latin typeface="Arial Narrow" panose="020B0606020202030204" pitchFamily="34" charset="0"/>
              </a:rPr>
              <a:t>Les </a:t>
            </a:r>
            <a:r>
              <a:rPr lang="fr-BE" altLang="fr-FR" sz="3200" dirty="0" err="1" smtClean="0">
                <a:latin typeface="Arial Narrow" panose="020B0606020202030204" pitchFamily="34" charset="0"/>
              </a:rPr>
              <a:t>SG</a:t>
            </a:r>
            <a:r>
              <a:rPr lang="fr-BE" altLang="fr-FR" sz="3200" dirty="0" smtClean="0">
                <a:latin typeface="Arial Narrow" panose="020B0606020202030204" pitchFamily="34" charset="0"/>
              </a:rPr>
              <a:t> sont dites implicites car </a:t>
            </a:r>
            <a:endParaRPr lang="fr-FR" altLang="fr-FR" sz="3200" dirty="0" smtClean="0">
              <a:latin typeface="Arial Narrow" panose="020B0606020202030204" pitchFamily="34" charset="0"/>
            </a:endParaRPr>
          </a:p>
        </p:txBody>
      </p:sp>
      <p:sp>
        <p:nvSpPr>
          <p:cNvPr id="31749" name="Rectangle 5"/>
          <p:cNvSpPr>
            <a:spLocks noGrp="1" noChangeArrowheads="1"/>
          </p:cNvSpPr>
          <p:nvPr>
            <p:ph type="subTitle" idx="1"/>
          </p:nvPr>
        </p:nvSpPr>
        <p:spPr>
          <a:xfrm>
            <a:off x="395288" y="1773238"/>
            <a:ext cx="8209160" cy="4320058"/>
          </a:xfrm>
          <a:ln>
            <a:solidFill>
              <a:schemeClr val="accent6">
                <a:lumMod val="50000"/>
              </a:schemeClr>
            </a:solidFill>
          </a:ln>
        </p:spPr>
        <p:txBody>
          <a:bodyPr/>
          <a:lstStyle/>
          <a:p>
            <a:pPr algn="l" eaLnBrk="1" hangingPunct="1">
              <a:defRPr/>
            </a:pPr>
            <a:r>
              <a:rPr lang="fr-BE" altLang="fr-FR" dirty="0" smtClean="0">
                <a:solidFill>
                  <a:schemeClr val="accent4">
                    <a:lumMod val="10000"/>
                  </a:schemeClr>
                </a:solidFill>
                <a:latin typeface="Arial Narrow" panose="020B0606020202030204" pitchFamily="34" charset="0"/>
              </a:rPr>
              <a:t>Elles accompagnent systématiquement chaque question posée</a:t>
            </a:r>
          </a:p>
          <a:p>
            <a:pPr algn="l" eaLnBrk="1" hangingPunct="1">
              <a:defRPr/>
            </a:pPr>
            <a:endParaRPr lang="fr-BE" altLang="fr-FR" dirty="0" smtClean="0">
              <a:solidFill>
                <a:schemeClr val="accent4">
                  <a:lumMod val="10000"/>
                </a:schemeClr>
              </a:solidFill>
              <a:latin typeface="Arial Narrow" panose="020B0606020202030204" pitchFamily="34" charset="0"/>
            </a:endParaRPr>
          </a:p>
          <a:p>
            <a:pPr algn="l" eaLnBrk="1" hangingPunct="1">
              <a:defRPr/>
            </a:pPr>
            <a:r>
              <a:rPr lang="fr-BE" altLang="fr-FR" dirty="0" smtClean="0">
                <a:solidFill>
                  <a:srgbClr val="CC0000"/>
                </a:solidFill>
                <a:latin typeface="Arial Narrow" panose="020B0606020202030204" pitchFamily="34" charset="0"/>
              </a:rPr>
              <a:t>- 6 ou NUL ou REJET</a:t>
            </a:r>
          </a:p>
          <a:p>
            <a:pPr algn="l" eaLnBrk="1" hangingPunct="1">
              <a:defRPr/>
            </a:pPr>
            <a:r>
              <a:rPr lang="fr-BE" altLang="fr-FR" dirty="0" smtClean="0">
                <a:solidFill>
                  <a:srgbClr val="CC0000"/>
                </a:solidFill>
                <a:latin typeface="Arial Narrow" panose="020B0606020202030204" pitchFamily="34" charset="0"/>
              </a:rPr>
              <a:t>- 7 ou TOUTES</a:t>
            </a:r>
          </a:p>
          <a:p>
            <a:pPr algn="l" eaLnBrk="1" hangingPunct="1">
              <a:defRPr/>
            </a:pPr>
            <a:r>
              <a:rPr lang="fr-BE" altLang="fr-FR" dirty="0" smtClean="0">
                <a:solidFill>
                  <a:srgbClr val="CC0000"/>
                </a:solidFill>
                <a:latin typeface="Arial Narrow" panose="020B0606020202030204" pitchFamily="34" charset="0"/>
              </a:rPr>
              <a:t>- 8 ou MANQUE</a:t>
            </a:r>
          </a:p>
          <a:p>
            <a:pPr algn="l" eaLnBrk="1" hangingPunct="1">
              <a:defRPr/>
            </a:pPr>
            <a:r>
              <a:rPr lang="fr-BE" altLang="fr-FR" dirty="0" smtClean="0">
                <a:solidFill>
                  <a:srgbClr val="CC0000"/>
                </a:solidFill>
                <a:latin typeface="Arial Narrow" panose="020B0606020202030204" pitchFamily="34" charset="0"/>
              </a:rPr>
              <a:t>- 9 ou ABSURDITE </a:t>
            </a:r>
            <a:endParaRPr lang="fr-FR" altLang="fr-FR"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1496636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4314C251-3580-430D-9985-0AC04FEF9C3D}" type="slidenum">
              <a:rPr lang="fr-FR" altLang="fr-FR"/>
              <a:pPr>
                <a:defRPr/>
              </a:pPr>
              <a:t>101</a:t>
            </a:fld>
            <a:endParaRPr lang="fr-FR" altLang="fr-FR" dirty="0"/>
          </a:p>
        </p:txBody>
      </p:sp>
      <p:sp>
        <p:nvSpPr>
          <p:cNvPr id="6148" name="Rectangle 2"/>
          <p:cNvSpPr>
            <a:spLocks noGrp="1" noChangeArrowheads="1"/>
          </p:cNvSpPr>
          <p:nvPr>
            <p:ph type="title"/>
          </p:nvPr>
        </p:nvSpPr>
        <p:spPr>
          <a:xfrm>
            <a:off x="457200" y="274638"/>
            <a:ext cx="8229600" cy="778098"/>
          </a:xfrm>
          <a:solidFill>
            <a:schemeClr val="accent1">
              <a:lumMod val="40000"/>
              <a:lumOff val="60000"/>
            </a:schemeClr>
          </a:solidFill>
          <a:ln>
            <a:solidFill>
              <a:schemeClr val="tx1"/>
            </a:solidFill>
          </a:ln>
        </p:spPr>
        <p:txBody>
          <a:bodyPr/>
          <a:lstStyle/>
          <a:p>
            <a:pPr algn="l" eaLnBrk="1" hangingPunct="1">
              <a:defRPr/>
            </a:pPr>
            <a:r>
              <a:rPr lang="fr-BE" altLang="fr-FR" sz="4000" dirty="0" smtClean="0">
                <a:latin typeface="Arial Narrow" panose="020B0606020202030204" pitchFamily="34" charset="0"/>
              </a:rPr>
              <a:t>Avantages des QCM</a:t>
            </a:r>
          </a:p>
        </p:txBody>
      </p:sp>
      <p:sp>
        <p:nvSpPr>
          <p:cNvPr id="6149" name="Rectangle 3"/>
          <p:cNvSpPr>
            <a:spLocks noGrp="1" noChangeArrowheads="1"/>
          </p:cNvSpPr>
          <p:nvPr>
            <p:ph type="body" idx="1"/>
          </p:nvPr>
        </p:nvSpPr>
        <p:spPr>
          <a:xfrm>
            <a:off x="395288" y="1628800"/>
            <a:ext cx="8569325" cy="4467200"/>
          </a:xfrm>
        </p:spPr>
        <p:txBody>
          <a:bodyPr/>
          <a:lstStyle/>
          <a:p>
            <a:pPr eaLnBrk="1" hangingPunct="1">
              <a:lnSpc>
                <a:spcPct val="120000"/>
              </a:lnSpc>
            </a:pPr>
            <a:r>
              <a:rPr lang="fr-BE" altLang="fr-FR" sz="2200" dirty="0" smtClean="0">
                <a:latin typeface="Arial Narrow" panose="020B0606020202030204" pitchFamily="34" charset="0"/>
              </a:rPr>
              <a:t>Évaluation possible de plusieurs niveaux d’activité mentale : mémoire / compréhension / mise en pratique /</a:t>
            </a:r>
          </a:p>
          <a:p>
            <a:pPr eaLnBrk="1" hangingPunct="1">
              <a:lnSpc>
                <a:spcPct val="120000"/>
              </a:lnSpc>
            </a:pPr>
            <a:r>
              <a:rPr lang="fr-BE" altLang="fr-FR" sz="2200" dirty="0" smtClean="0">
                <a:latin typeface="Arial Narrow" panose="020B0606020202030204" pitchFamily="34" charset="0"/>
              </a:rPr>
              <a:t> Précision des exigences (consignes et éventuellement contrat docimologique)</a:t>
            </a:r>
          </a:p>
          <a:p>
            <a:pPr eaLnBrk="1" hangingPunct="1">
              <a:lnSpc>
                <a:spcPct val="120000"/>
              </a:lnSpc>
            </a:pPr>
            <a:r>
              <a:rPr lang="fr-BE" altLang="fr-FR" sz="2200" dirty="0" smtClean="0">
                <a:latin typeface="Arial Narrow" panose="020B0606020202030204" pitchFamily="34" charset="0"/>
              </a:rPr>
              <a:t>Couverture de la matière plus large</a:t>
            </a:r>
          </a:p>
          <a:p>
            <a:pPr eaLnBrk="1" hangingPunct="1">
              <a:lnSpc>
                <a:spcPct val="120000"/>
              </a:lnSpc>
            </a:pPr>
            <a:r>
              <a:rPr lang="fr-BE" altLang="fr-FR" sz="2200" dirty="0" smtClean="0">
                <a:latin typeface="Arial Narrow" panose="020B0606020202030204" pitchFamily="34" charset="0"/>
              </a:rPr>
              <a:t>Objectivité (les effets liés au correcteur sont  supprimés)</a:t>
            </a:r>
          </a:p>
          <a:p>
            <a:pPr eaLnBrk="1" hangingPunct="1">
              <a:lnSpc>
                <a:spcPct val="120000"/>
              </a:lnSpc>
            </a:pPr>
            <a:r>
              <a:rPr lang="fr-BE" altLang="fr-FR" sz="2200" dirty="0" smtClean="0">
                <a:latin typeface="Arial Narrow" panose="020B0606020202030204" pitchFamily="34" charset="0"/>
              </a:rPr>
              <a:t>Rapidité de la correction grâce aux </a:t>
            </a:r>
            <a:r>
              <a:rPr lang="fr-BE" altLang="fr-FR" sz="2200" dirty="0" err="1" smtClean="0">
                <a:latin typeface="Arial Narrow" panose="020B0606020202030204" pitchFamily="34" charset="0"/>
              </a:rPr>
              <a:t>formuloms</a:t>
            </a:r>
            <a:r>
              <a:rPr lang="fr-BE" altLang="fr-FR" sz="2200" dirty="0" smtClean="0">
                <a:latin typeface="Arial Narrow" panose="020B0606020202030204" pitchFamily="34" charset="0"/>
              </a:rPr>
              <a:t> : rétroactions rapides possibles pour l’étudiant voire pour l’amphi par le recours aux boîtiers électroniques</a:t>
            </a:r>
          </a:p>
          <a:p>
            <a:pPr eaLnBrk="1" hangingPunct="1">
              <a:lnSpc>
                <a:spcPct val="120000"/>
              </a:lnSpc>
            </a:pPr>
            <a:r>
              <a:rPr lang="fr-BE" altLang="fr-FR" sz="2200" dirty="0" err="1" smtClean="0">
                <a:latin typeface="Arial Narrow" panose="020B0606020202030204" pitchFamily="34" charset="0"/>
              </a:rPr>
              <a:t>Auto-régulation</a:t>
            </a:r>
            <a:r>
              <a:rPr lang="fr-BE" altLang="fr-FR" sz="2200" dirty="0" smtClean="0">
                <a:latin typeface="Arial Narrow" panose="020B0606020202030204" pitchFamily="34" charset="0"/>
              </a:rPr>
              <a:t> du cours possible pour l’enseignant; </a:t>
            </a:r>
          </a:p>
          <a:p>
            <a:pPr eaLnBrk="1" hangingPunct="1">
              <a:lnSpc>
                <a:spcPct val="120000"/>
              </a:lnSpc>
            </a:pPr>
            <a:r>
              <a:rPr lang="fr-BE" altLang="fr-FR" sz="2200" dirty="0" err="1" smtClean="0">
                <a:latin typeface="Arial Narrow" panose="020B0606020202030204" pitchFamily="34" charset="0"/>
              </a:rPr>
              <a:t>Ré-évaluation</a:t>
            </a:r>
            <a:r>
              <a:rPr lang="fr-BE" altLang="fr-FR" sz="2200" dirty="0" smtClean="0">
                <a:latin typeface="Arial Narrow" panose="020B0606020202030204" pitchFamily="34" charset="0"/>
              </a:rPr>
              <a:t> du questionnaire lui-même.</a:t>
            </a:r>
          </a:p>
        </p:txBody>
      </p:sp>
    </p:spTree>
    <p:extLst>
      <p:ext uri="{BB962C8B-B14F-4D97-AF65-F5344CB8AC3E}">
        <p14:creationId xmlns:p14="http://schemas.microsoft.com/office/powerpoint/2010/main" val="32814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F661286B-D22D-4CC2-8339-FA7D8972F1A9}" type="slidenum">
              <a:rPr lang="fr-FR" altLang="fr-FR"/>
              <a:pPr>
                <a:defRPr/>
              </a:pPr>
              <a:t>102</a:t>
            </a:fld>
            <a:endParaRPr lang="fr-FR" altLang="fr-FR"/>
          </a:p>
        </p:txBody>
      </p:sp>
      <p:sp>
        <p:nvSpPr>
          <p:cNvPr id="7172" name="Rectangle 2"/>
          <p:cNvSpPr>
            <a:spLocks noGrp="1" noChangeArrowheads="1"/>
          </p:cNvSpPr>
          <p:nvPr>
            <p:ph type="title"/>
          </p:nvPr>
        </p:nvSpPr>
        <p:spPr>
          <a:xfrm>
            <a:off x="323850" y="188913"/>
            <a:ext cx="7992566" cy="719807"/>
          </a:xfrm>
          <a:solidFill>
            <a:schemeClr val="accent1">
              <a:lumMod val="40000"/>
              <a:lumOff val="60000"/>
            </a:schemeClr>
          </a:solidFill>
          <a:ln>
            <a:solidFill>
              <a:schemeClr val="tx1"/>
            </a:solidFill>
          </a:ln>
        </p:spPr>
        <p:txBody>
          <a:bodyPr/>
          <a:lstStyle/>
          <a:p>
            <a:pPr algn="l" eaLnBrk="1" hangingPunct="1">
              <a:defRPr/>
            </a:pPr>
            <a:r>
              <a:rPr lang="fr-BE" altLang="fr-FR" sz="3800" dirty="0" smtClean="0">
                <a:latin typeface="Arial Narrow" panose="020B0606020202030204" pitchFamily="34" charset="0"/>
              </a:rPr>
              <a:t>Désavantages des QCM</a:t>
            </a:r>
          </a:p>
        </p:txBody>
      </p:sp>
      <p:sp>
        <p:nvSpPr>
          <p:cNvPr id="7173" name="Rectangle 3"/>
          <p:cNvSpPr>
            <a:spLocks noGrp="1" noChangeArrowheads="1"/>
          </p:cNvSpPr>
          <p:nvPr>
            <p:ph type="body" idx="1"/>
          </p:nvPr>
        </p:nvSpPr>
        <p:spPr>
          <a:xfrm>
            <a:off x="395288" y="1052513"/>
            <a:ext cx="8424862" cy="5688012"/>
          </a:xfrm>
        </p:spPr>
        <p:txBody>
          <a:bodyPr/>
          <a:lstStyle/>
          <a:p>
            <a:pPr eaLnBrk="1" hangingPunct="1">
              <a:lnSpc>
                <a:spcPct val="90000"/>
              </a:lnSpc>
            </a:pPr>
            <a:r>
              <a:rPr lang="fr-BE" altLang="fr-FR" sz="2100" dirty="0" smtClean="0">
                <a:latin typeface="Arial Narrow" panose="020B0606020202030204" pitchFamily="34" charset="0"/>
              </a:rPr>
              <a:t>Durée du travail de rédaction imposé par le cycle de qualité </a:t>
            </a:r>
          </a:p>
          <a:p>
            <a:pPr eaLnBrk="1" hangingPunct="1">
              <a:lnSpc>
                <a:spcPct val="90000"/>
              </a:lnSpc>
            </a:pPr>
            <a:r>
              <a:rPr lang="fr-BE" altLang="fr-FR" sz="2100" dirty="0" smtClean="0">
                <a:latin typeface="Arial Narrow" panose="020B0606020202030204" pitchFamily="34" charset="0"/>
              </a:rPr>
              <a:t>Chaque mot compte : les questions ne peuvent pas servir à un examen oral</a:t>
            </a:r>
          </a:p>
          <a:p>
            <a:pPr eaLnBrk="1" hangingPunct="1">
              <a:lnSpc>
                <a:spcPct val="90000"/>
              </a:lnSpc>
            </a:pPr>
            <a:r>
              <a:rPr lang="fr-BE" altLang="fr-FR" sz="2100" dirty="0" smtClean="0">
                <a:latin typeface="Arial Narrow" panose="020B0606020202030204" pitchFamily="34" charset="0"/>
              </a:rPr>
              <a:t>Tendance à faire des questions de détail plutôt que d’avis</a:t>
            </a:r>
          </a:p>
          <a:p>
            <a:pPr eaLnBrk="1" hangingPunct="1">
              <a:lnSpc>
                <a:spcPct val="90000"/>
              </a:lnSpc>
            </a:pPr>
            <a:r>
              <a:rPr lang="fr-BE" altLang="fr-FR" sz="2100" dirty="0" smtClean="0">
                <a:latin typeface="Arial Narrow" panose="020B0606020202030204" pitchFamily="34" charset="0"/>
              </a:rPr>
              <a:t>Possibilité de choix « heureux » au hasard reste possible mais systèmes adaptatifs possibles lors de la correction </a:t>
            </a:r>
          </a:p>
          <a:p>
            <a:pPr lvl="1" eaLnBrk="1" hangingPunct="1">
              <a:lnSpc>
                <a:spcPct val="90000"/>
              </a:lnSpc>
            </a:pPr>
            <a:r>
              <a:rPr lang="fr-BE" altLang="fr-FR" sz="2100" dirty="0" smtClean="0">
                <a:latin typeface="Arial Narrow" panose="020B0606020202030204" pitchFamily="34" charset="0"/>
              </a:rPr>
              <a:t>correction for </a:t>
            </a:r>
            <a:r>
              <a:rPr lang="fr-BE" altLang="fr-FR" sz="2100" dirty="0" err="1" smtClean="0">
                <a:latin typeface="Arial Narrow" panose="020B0606020202030204" pitchFamily="34" charset="0"/>
              </a:rPr>
              <a:t>guessing</a:t>
            </a:r>
            <a:r>
              <a:rPr lang="fr-BE" altLang="fr-FR" sz="2100" dirty="0" smtClean="0">
                <a:latin typeface="Arial Narrow" panose="020B0606020202030204" pitchFamily="34" charset="0"/>
              </a:rPr>
              <a:t> </a:t>
            </a:r>
          </a:p>
          <a:p>
            <a:pPr lvl="1" eaLnBrk="1" hangingPunct="1">
              <a:lnSpc>
                <a:spcPct val="90000"/>
              </a:lnSpc>
            </a:pPr>
            <a:r>
              <a:rPr lang="fr-BE" altLang="fr-FR" sz="2100" dirty="0" smtClean="0">
                <a:latin typeface="Arial Narrow" panose="020B0606020202030204" pitchFamily="34" charset="0"/>
              </a:rPr>
              <a:t>augmentation du nombre de propositions </a:t>
            </a:r>
          </a:p>
          <a:p>
            <a:pPr lvl="1" eaLnBrk="1" hangingPunct="1">
              <a:lnSpc>
                <a:spcPct val="90000"/>
              </a:lnSpc>
            </a:pPr>
            <a:r>
              <a:rPr lang="fr-BE" altLang="fr-FR" sz="2100" dirty="0" smtClean="0">
                <a:latin typeface="Arial Narrow" panose="020B0606020202030204" pitchFamily="34" charset="0"/>
              </a:rPr>
              <a:t>recours aux solutions générales implicites </a:t>
            </a:r>
          </a:p>
          <a:p>
            <a:pPr lvl="1" eaLnBrk="1" hangingPunct="1">
              <a:lnSpc>
                <a:spcPct val="90000"/>
              </a:lnSpc>
            </a:pPr>
            <a:r>
              <a:rPr lang="fr-BE" altLang="fr-FR" sz="2100" dirty="0" smtClean="0">
                <a:latin typeface="Arial Narrow" panose="020B0606020202030204" pitchFamily="34" charset="0"/>
              </a:rPr>
              <a:t>degrés de certitudes </a:t>
            </a:r>
          </a:p>
          <a:p>
            <a:pPr lvl="1" eaLnBrk="1" hangingPunct="1">
              <a:lnSpc>
                <a:spcPct val="90000"/>
              </a:lnSpc>
            </a:pPr>
            <a:r>
              <a:rPr lang="fr-BE" altLang="fr-FR" sz="2100" dirty="0" smtClean="0">
                <a:latin typeface="Arial Narrow" panose="020B0606020202030204" pitchFamily="34" charset="0"/>
              </a:rPr>
              <a:t>pénalités accordées aux réponses inexactes ou aux omissions.</a:t>
            </a:r>
          </a:p>
          <a:p>
            <a:pPr eaLnBrk="1" hangingPunct="1">
              <a:lnSpc>
                <a:spcPct val="90000"/>
              </a:lnSpc>
            </a:pPr>
            <a:r>
              <a:rPr lang="fr-BE" altLang="fr-FR" sz="2100" dirty="0" smtClean="0">
                <a:latin typeface="Arial Narrow" panose="020B0606020202030204" pitchFamily="34" charset="0"/>
              </a:rPr>
              <a:t>Facilité de fraude mais dispositifs de lutte possibles en amphi (multiplier les questionnaires et les mélanger)</a:t>
            </a:r>
          </a:p>
          <a:p>
            <a:pPr eaLnBrk="1" hangingPunct="1">
              <a:lnSpc>
                <a:spcPct val="90000"/>
              </a:lnSpc>
            </a:pPr>
            <a:r>
              <a:rPr lang="fr-BE" altLang="fr-FR" sz="2100" dirty="0" smtClean="0">
                <a:latin typeface="Arial Narrow" panose="020B0606020202030204" pitchFamily="34" charset="0"/>
              </a:rPr>
              <a:t>Pas d’évaluation possible de l’expression, de la création et donc de la personnalité mais recours possibles aux feuilles de justifications</a:t>
            </a:r>
          </a:p>
          <a:p>
            <a:pPr eaLnBrk="1" hangingPunct="1">
              <a:lnSpc>
                <a:spcPct val="90000"/>
              </a:lnSpc>
            </a:pPr>
            <a:r>
              <a:rPr lang="fr-BE" altLang="fr-FR" sz="2100" dirty="0" smtClean="0">
                <a:latin typeface="Arial Narrow" panose="020B0606020202030204" pitchFamily="34" charset="0"/>
              </a:rPr>
              <a:t>Présentation de réponses fausses risque d’engendrer leur mémorisation mais recours aux rétroactions sitôt l’examen terminé</a:t>
            </a:r>
          </a:p>
        </p:txBody>
      </p:sp>
    </p:spTree>
    <p:extLst>
      <p:ext uri="{BB962C8B-B14F-4D97-AF65-F5344CB8AC3E}">
        <p14:creationId xmlns:p14="http://schemas.microsoft.com/office/powerpoint/2010/main" val="3159718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173">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173">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17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7FECFCC8-840A-4E76-9590-554E9BED1908}" type="slidenum">
              <a:rPr lang="fr-FR" altLang="fr-FR"/>
              <a:pPr>
                <a:defRPr/>
              </a:pPr>
              <a:t>103</a:t>
            </a:fld>
            <a:endParaRPr lang="fr-FR" altLang="fr-FR"/>
          </a:p>
        </p:txBody>
      </p:sp>
      <p:sp>
        <p:nvSpPr>
          <p:cNvPr id="8196" name="Rectangle 2"/>
          <p:cNvSpPr>
            <a:spLocks noGrp="1" noChangeArrowheads="1"/>
          </p:cNvSpPr>
          <p:nvPr>
            <p:ph type="title"/>
          </p:nvPr>
        </p:nvSpPr>
        <p:spPr>
          <a:xfrm>
            <a:off x="457200" y="274638"/>
            <a:ext cx="8075240" cy="778098"/>
          </a:xfrm>
          <a:solidFill>
            <a:schemeClr val="accent1">
              <a:lumMod val="40000"/>
              <a:lumOff val="60000"/>
            </a:schemeClr>
          </a:solidFill>
          <a:ln>
            <a:solidFill>
              <a:schemeClr val="tx1"/>
            </a:solidFill>
          </a:ln>
        </p:spPr>
        <p:txBody>
          <a:bodyPr/>
          <a:lstStyle/>
          <a:p>
            <a:pPr algn="l" eaLnBrk="1" hangingPunct="1">
              <a:defRPr/>
            </a:pPr>
            <a:r>
              <a:rPr lang="fr-BE" altLang="fr-FR" sz="3200" dirty="0" smtClean="0">
                <a:latin typeface="Arial Narrow" panose="020B0606020202030204" pitchFamily="34" charset="0"/>
              </a:rPr>
              <a:t>Pourquoi on n’aime pas les QCM …</a:t>
            </a:r>
          </a:p>
        </p:txBody>
      </p:sp>
      <p:sp>
        <p:nvSpPr>
          <p:cNvPr id="19460" name="Rectangle 3"/>
          <p:cNvSpPr>
            <a:spLocks noGrp="1" noChangeArrowheads="1"/>
          </p:cNvSpPr>
          <p:nvPr>
            <p:ph type="body" idx="1"/>
          </p:nvPr>
        </p:nvSpPr>
        <p:spPr>
          <a:xfrm>
            <a:off x="395536" y="1484784"/>
            <a:ext cx="8424862" cy="4968875"/>
          </a:xfrm>
        </p:spPr>
        <p:txBody>
          <a:bodyPr/>
          <a:lstStyle/>
          <a:p>
            <a:pPr eaLnBrk="1" hangingPunct="1">
              <a:lnSpc>
                <a:spcPct val="90000"/>
              </a:lnSpc>
            </a:pPr>
            <a:r>
              <a:rPr lang="fr-BE" altLang="fr-FR" sz="2400" dirty="0" smtClean="0">
                <a:latin typeface="Arial Narrow" panose="020B0606020202030204" pitchFamily="34" charset="0"/>
              </a:rPr>
              <a:t>Impuissance à mesurer l’expression spontanée, la façon de rédiger et d’exprimer sa pensée</a:t>
            </a:r>
          </a:p>
          <a:p>
            <a:pPr eaLnBrk="1" hangingPunct="1">
              <a:lnSpc>
                <a:spcPct val="90000"/>
              </a:lnSpc>
            </a:pPr>
            <a:r>
              <a:rPr lang="fr-BE" altLang="fr-FR" sz="2400" dirty="0" smtClean="0">
                <a:latin typeface="Arial Narrow" panose="020B0606020202030204" pitchFamily="34" charset="0"/>
              </a:rPr>
              <a:t>Les étudiants se souviennent des solutions erronées sauf si les solutions correctes sont données juste après le test</a:t>
            </a:r>
          </a:p>
          <a:p>
            <a:pPr eaLnBrk="1" hangingPunct="1">
              <a:lnSpc>
                <a:spcPct val="90000"/>
              </a:lnSpc>
            </a:pPr>
            <a:r>
              <a:rPr lang="fr-BE" altLang="fr-FR" sz="2400" dirty="0" smtClean="0">
                <a:latin typeface="Arial Narrow" panose="020B0606020202030204" pitchFamily="34" charset="0"/>
              </a:rPr>
              <a:t>Pas d’entraînement à formuler des réponses</a:t>
            </a:r>
          </a:p>
          <a:p>
            <a:pPr eaLnBrk="1" hangingPunct="1">
              <a:lnSpc>
                <a:spcPct val="90000"/>
              </a:lnSpc>
            </a:pPr>
            <a:r>
              <a:rPr lang="fr-BE" altLang="fr-FR" sz="2400" dirty="0" smtClean="0">
                <a:latin typeface="Arial Narrow" panose="020B0606020202030204" pitchFamily="34" charset="0"/>
              </a:rPr>
              <a:t>Réticence des étudiants (car impossible de «parler de ce qu’il sait en évitant de parler de ce qu’il connaît moins bien») </a:t>
            </a:r>
          </a:p>
          <a:p>
            <a:pPr eaLnBrk="1" hangingPunct="1">
              <a:lnSpc>
                <a:spcPct val="90000"/>
              </a:lnSpc>
            </a:pPr>
            <a:r>
              <a:rPr lang="fr-BE" altLang="fr-FR" sz="2400" dirty="0" smtClean="0">
                <a:latin typeface="Arial Narrow" panose="020B0606020202030204" pitchFamily="34" charset="0"/>
              </a:rPr>
              <a:t>Réticence des enseignants : </a:t>
            </a:r>
          </a:p>
          <a:p>
            <a:pPr lvl="1" eaLnBrk="1" hangingPunct="1">
              <a:lnSpc>
                <a:spcPct val="90000"/>
              </a:lnSpc>
            </a:pPr>
            <a:r>
              <a:rPr lang="fr-BE" altLang="fr-FR" sz="2400" dirty="0" smtClean="0">
                <a:latin typeface="Arial Narrow" panose="020B0606020202030204" pitchFamily="34" charset="0"/>
              </a:rPr>
              <a:t>réduction des QCM à des vrais-faux, </a:t>
            </a:r>
          </a:p>
          <a:p>
            <a:pPr lvl="1" eaLnBrk="1" hangingPunct="1">
              <a:lnSpc>
                <a:spcPct val="90000"/>
              </a:lnSpc>
            </a:pPr>
            <a:r>
              <a:rPr lang="fr-BE" altLang="fr-FR" sz="2400" dirty="0" smtClean="0">
                <a:latin typeface="Arial Narrow" panose="020B0606020202030204" pitchFamily="34" charset="0"/>
              </a:rPr>
              <a:t>mauvaises informations sur les progrès en pédagogie</a:t>
            </a:r>
          </a:p>
          <a:p>
            <a:pPr lvl="1" eaLnBrk="1" hangingPunct="1">
              <a:lnSpc>
                <a:spcPct val="90000"/>
              </a:lnSpc>
            </a:pPr>
            <a:r>
              <a:rPr lang="fr-BE" altLang="fr-FR" sz="2400" dirty="0" smtClean="0">
                <a:latin typeface="Arial Narrow" panose="020B0606020202030204" pitchFamily="34" charset="0"/>
              </a:rPr>
              <a:t>travail demandé</a:t>
            </a:r>
          </a:p>
        </p:txBody>
      </p:sp>
    </p:spTree>
    <p:extLst>
      <p:ext uri="{BB962C8B-B14F-4D97-AF65-F5344CB8AC3E}">
        <p14:creationId xmlns:p14="http://schemas.microsoft.com/office/powerpoint/2010/main" val="8522367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4"/>
          <p:cNvSpPr>
            <a:spLocks noGrp="1"/>
          </p:cNvSpPr>
          <p:nvPr>
            <p:ph type="sldNum" sz="quarter" idx="12"/>
          </p:nvPr>
        </p:nvSpPr>
        <p:spPr/>
        <p:txBody>
          <a:bodyPr/>
          <a:lstStyle/>
          <a:p>
            <a:pPr>
              <a:defRPr/>
            </a:pPr>
            <a:fld id="{64968B43-B3A0-499B-9DA9-A73B42490AAE}" type="slidenum">
              <a:rPr lang="fr-FR" altLang="fr-FR"/>
              <a:pPr>
                <a:defRPr/>
              </a:pPr>
              <a:t>104</a:t>
            </a:fld>
            <a:endParaRPr lang="fr-FR" altLang="fr-FR"/>
          </a:p>
        </p:txBody>
      </p:sp>
      <p:sp>
        <p:nvSpPr>
          <p:cNvPr id="9220" name="Rectangle 2"/>
          <p:cNvSpPr>
            <a:spLocks noGrp="1" noChangeArrowheads="1"/>
          </p:cNvSpPr>
          <p:nvPr>
            <p:ph type="title"/>
          </p:nvPr>
        </p:nvSpPr>
        <p:spPr>
          <a:xfrm>
            <a:off x="457200" y="274638"/>
            <a:ext cx="7931224" cy="706090"/>
          </a:xfrm>
          <a:solidFill>
            <a:schemeClr val="accent1">
              <a:lumMod val="40000"/>
              <a:lumOff val="60000"/>
            </a:schemeClr>
          </a:solidFill>
          <a:ln>
            <a:solidFill>
              <a:schemeClr val="tx1"/>
            </a:solidFill>
          </a:ln>
        </p:spPr>
        <p:txBody>
          <a:bodyPr/>
          <a:lstStyle/>
          <a:p>
            <a:pPr algn="l" eaLnBrk="1" hangingPunct="1">
              <a:defRPr/>
            </a:pPr>
            <a:r>
              <a:rPr lang="fr-BE" altLang="fr-FR" sz="3200" smtClean="0">
                <a:solidFill>
                  <a:schemeClr val="accent4">
                    <a:lumMod val="10000"/>
                  </a:schemeClr>
                </a:solidFill>
                <a:latin typeface="Arial Narrow" panose="020B0606020202030204" pitchFamily="34" charset="0"/>
              </a:rPr>
              <a:t>Les 3 constituants possibles d’une QCM</a:t>
            </a:r>
          </a:p>
        </p:txBody>
      </p:sp>
      <p:sp>
        <p:nvSpPr>
          <p:cNvPr id="580611" name="Text Box 3"/>
          <p:cNvSpPr txBox="1">
            <a:spLocks noChangeArrowheads="1"/>
          </p:cNvSpPr>
          <p:nvPr/>
        </p:nvSpPr>
        <p:spPr bwMode="auto">
          <a:xfrm>
            <a:off x="900113" y="2349500"/>
            <a:ext cx="72723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Narrow" pitchFamily="34" charset="0"/>
              <a:buChar char="●"/>
              <a:defRPr sz="2600">
                <a:solidFill>
                  <a:srgbClr val="161616"/>
                </a:solidFill>
                <a:latin typeface="Arial Narrow" pitchFamily="34" charset="0"/>
              </a:defRPr>
            </a:lvl1pPr>
            <a:lvl2pPr marL="914400" indent="-457200" eaLnBrk="0" hangingPunct="0">
              <a:spcBef>
                <a:spcPct val="20000"/>
              </a:spcBef>
              <a:buFont typeface="Wingdings" pitchFamily="2" charset="2"/>
              <a:buChar char="§"/>
              <a:defRPr sz="2400">
                <a:solidFill>
                  <a:srgbClr val="161616"/>
                </a:solidFill>
                <a:latin typeface="Arial Narrow" pitchFamily="34" charset="0"/>
              </a:defRPr>
            </a:lvl2pPr>
            <a:lvl3pPr marL="1371600" indent="-457200" eaLnBrk="0" hangingPunct="0">
              <a:spcBef>
                <a:spcPct val="20000"/>
              </a:spcBef>
              <a:buChar char="•"/>
              <a:defRPr sz="2000">
                <a:solidFill>
                  <a:srgbClr val="161616"/>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FR" altLang="fr-FR" sz="2400">
                <a:solidFill>
                  <a:srgbClr val="006600"/>
                </a:solidFill>
              </a:rPr>
              <a:t>est un facteur de risque d’infécondité.</a:t>
            </a:r>
          </a:p>
          <a:p>
            <a:pPr eaLnBrk="1" hangingPunct="1">
              <a:spcBef>
                <a:spcPct val="0"/>
              </a:spcBef>
              <a:buFontTx/>
              <a:buAutoNum type="arabicPeriod"/>
            </a:pPr>
            <a:r>
              <a:rPr lang="fr-FR" altLang="fr-FR" sz="2400">
                <a:solidFill>
                  <a:srgbClr val="006600"/>
                </a:solidFill>
              </a:rPr>
              <a:t>peut se traiter par l’injection d’une PGF2a.</a:t>
            </a:r>
          </a:p>
          <a:p>
            <a:pPr eaLnBrk="1" hangingPunct="1">
              <a:spcBef>
                <a:spcPct val="0"/>
              </a:spcBef>
              <a:buFontTx/>
              <a:buAutoNum type="arabicPeriod"/>
            </a:pPr>
            <a:r>
              <a:rPr lang="fr-FR" altLang="fr-FR" sz="2400">
                <a:solidFill>
                  <a:srgbClr val="006600"/>
                </a:solidFill>
              </a:rPr>
              <a:t>est un processus aseptique.</a:t>
            </a:r>
          </a:p>
          <a:p>
            <a:pPr eaLnBrk="1" hangingPunct="1">
              <a:spcBef>
                <a:spcPct val="0"/>
              </a:spcBef>
              <a:buFontTx/>
              <a:buAutoNum type="arabicPeriod"/>
            </a:pPr>
            <a:r>
              <a:rPr lang="fr-FR" altLang="fr-FR" sz="2400">
                <a:solidFill>
                  <a:srgbClr val="006600"/>
                </a:solidFill>
              </a:rPr>
              <a:t>risque d’allonger la gestation.</a:t>
            </a:r>
            <a:endParaRPr lang="fr-BE" altLang="fr-FR" sz="2400">
              <a:solidFill>
                <a:srgbClr val="006600"/>
              </a:solidFill>
            </a:endParaRPr>
          </a:p>
          <a:p>
            <a:pPr eaLnBrk="1" hangingPunct="1">
              <a:spcBef>
                <a:spcPct val="0"/>
              </a:spcBef>
              <a:buFontTx/>
              <a:buNone/>
            </a:pPr>
            <a:endParaRPr lang="fr-BE" altLang="fr-FR" sz="2400">
              <a:solidFill>
                <a:srgbClr val="006600"/>
              </a:solidFill>
            </a:endParaRPr>
          </a:p>
        </p:txBody>
      </p:sp>
      <p:sp>
        <p:nvSpPr>
          <p:cNvPr id="580612" name="Text Box 4"/>
          <p:cNvSpPr txBox="1">
            <a:spLocks noChangeArrowheads="1"/>
          </p:cNvSpPr>
          <p:nvPr/>
        </p:nvSpPr>
        <p:spPr bwMode="auto">
          <a:xfrm>
            <a:off x="827088" y="4437063"/>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latin typeface="Times New Roman" pitchFamily="18" charset="0"/>
              </a:rPr>
              <a:t> </a:t>
            </a:r>
          </a:p>
        </p:txBody>
      </p:sp>
      <p:sp>
        <p:nvSpPr>
          <p:cNvPr id="20486" name="Rectangle 5"/>
          <p:cNvSpPr>
            <a:spLocks noChangeArrowheads="1"/>
          </p:cNvSpPr>
          <p:nvPr/>
        </p:nvSpPr>
        <p:spPr bwMode="auto">
          <a:xfrm>
            <a:off x="827088" y="1341438"/>
            <a:ext cx="4897437" cy="792162"/>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7" name="Rectangle 6"/>
          <p:cNvSpPr>
            <a:spLocks noChangeArrowheads="1"/>
          </p:cNvSpPr>
          <p:nvPr/>
        </p:nvSpPr>
        <p:spPr bwMode="auto">
          <a:xfrm>
            <a:off x="827088" y="2276475"/>
            <a:ext cx="5616575" cy="1800225"/>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8" name="Rectangle 7"/>
          <p:cNvSpPr>
            <a:spLocks noChangeArrowheads="1"/>
          </p:cNvSpPr>
          <p:nvPr/>
        </p:nvSpPr>
        <p:spPr bwMode="auto">
          <a:xfrm>
            <a:off x="827088" y="4365625"/>
            <a:ext cx="7705725" cy="503238"/>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9" name="Text Box 8"/>
          <p:cNvSpPr txBox="1">
            <a:spLocks noChangeArrowheads="1"/>
          </p:cNvSpPr>
          <p:nvPr/>
        </p:nvSpPr>
        <p:spPr bwMode="auto">
          <a:xfrm>
            <a:off x="303213" y="1344613"/>
            <a:ext cx="4016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1.</a:t>
            </a:r>
          </a:p>
        </p:txBody>
      </p:sp>
      <p:sp>
        <p:nvSpPr>
          <p:cNvPr id="20490" name="Text Box 9"/>
          <p:cNvSpPr txBox="1">
            <a:spLocks noChangeArrowheads="1"/>
          </p:cNvSpPr>
          <p:nvPr/>
        </p:nvSpPr>
        <p:spPr bwMode="auto">
          <a:xfrm>
            <a:off x="250825" y="2349500"/>
            <a:ext cx="4016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2.</a:t>
            </a:r>
          </a:p>
        </p:txBody>
      </p:sp>
      <p:sp>
        <p:nvSpPr>
          <p:cNvPr id="20491" name="Text Box 10"/>
          <p:cNvSpPr txBox="1">
            <a:spLocks noChangeArrowheads="1"/>
          </p:cNvSpPr>
          <p:nvPr/>
        </p:nvSpPr>
        <p:spPr bwMode="auto">
          <a:xfrm>
            <a:off x="250825" y="4437063"/>
            <a:ext cx="4016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3.</a:t>
            </a:r>
          </a:p>
        </p:txBody>
      </p:sp>
      <p:sp>
        <p:nvSpPr>
          <p:cNvPr id="580619" name="Text Box 11"/>
          <p:cNvSpPr txBox="1">
            <a:spLocks noChangeArrowheads="1"/>
          </p:cNvSpPr>
          <p:nvPr/>
        </p:nvSpPr>
        <p:spPr bwMode="auto">
          <a:xfrm>
            <a:off x="6659563" y="2276475"/>
            <a:ext cx="22812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Les propositions</a:t>
            </a:r>
          </a:p>
        </p:txBody>
      </p:sp>
      <p:sp>
        <p:nvSpPr>
          <p:cNvPr id="580620" name="Text Box 12"/>
          <p:cNvSpPr txBox="1">
            <a:spLocks noChangeArrowheads="1"/>
          </p:cNvSpPr>
          <p:nvPr/>
        </p:nvSpPr>
        <p:spPr bwMode="auto">
          <a:xfrm>
            <a:off x="6084888" y="1484313"/>
            <a:ext cx="13414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L’amorce</a:t>
            </a:r>
          </a:p>
        </p:txBody>
      </p:sp>
      <p:sp>
        <p:nvSpPr>
          <p:cNvPr id="580621" name="Text Box 13"/>
          <p:cNvSpPr txBox="1">
            <a:spLocks noChangeArrowheads="1"/>
          </p:cNvSpPr>
          <p:nvPr/>
        </p:nvSpPr>
        <p:spPr bwMode="auto">
          <a:xfrm>
            <a:off x="900113" y="5084763"/>
            <a:ext cx="44259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Les solutions générales implicites</a:t>
            </a:r>
          </a:p>
        </p:txBody>
      </p:sp>
      <p:sp>
        <p:nvSpPr>
          <p:cNvPr id="580622" name="Text Box 14"/>
          <p:cNvSpPr txBox="1">
            <a:spLocks noChangeArrowheads="1"/>
          </p:cNvSpPr>
          <p:nvPr/>
        </p:nvSpPr>
        <p:spPr bwMode="auto">
          <a:xfrm>
            <a:off x="971550" y="1484313"/>
            <a:ext cx="7272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400">
                <a:solidFill>
                  <a:srgbClr val="006600"/>
                </a:solidFill>
              </a:rPr>
              <a:t>La momification fœtale chez la vache </a:t>
            </a:r>
          </a:p>
        </p:txBody>
      </p:sp>
    </p:spTree>
    <p:extLst>
      <p:ext uri="{BB962C8B-B14F-4D97-AF65-F5344CB8AC3E}">
        <p14:creationId xmlns:p14="http://schemas.microsoft.com/office/powerpoint/2010/main" val="417522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06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06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06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06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0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p:bldP spid="580612" grpId="0"/>
      <p:bldP spid="580619" grpId="0"/>
      <p:bldP spid="580620" grpId="0"/>
      <p:bldP spid="580621" grpId="0"/>
      <p:bldP spid="58062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9C1B3E01-8F6A-40E0-B3D9-5DE9479B43B7}" type="slidenum">
              <a:rPr lang="fr-FR" altLang="fr-FR"/>
              <a:pPr>
                <a:defRPr/>
              </a:pPr>
              <a:t>105</a:t>
            </a:fld>
            <a:endParaRPr lang="fr-FR" altLang="fr-FR"/>
          </a:p>
        </p:txBody>
      </p:sp>
      <p:sp>
        <p:nvSpPr>
          <p:cNvPr id="10244" name="Rectangle 2"/>
          <p:cNvSpPr>
            <a:spLocks noGrp="1" noChangeArrowheads="1"/>
          </p:cNvSpPr>
          <p:nvPr>
            <p:ph type="title"/>
          </p:nvPr>
        </p:nvSpPr>
        <p:spPr>
          <a:xfrm>
            <a:off x="323850" y="260350"/>
            <a:ext cx="8353425" cy="649288"/>
          </a:xfrm>
          <a:solidFill>
            <a:schemeClr val="accent1">
              <a:lumMod val="40000"/>
              <a:lumOff val="60000"/>
            </a:schemeClr>
          </a:solidFill>
          <a:ln>
            <a:solidFill>
              <a:schemeClr val="tx1"/>
            </a:solidFill>
          </a:ln>
        </p:spPr>
        <p:txBody>
          <a:bodyPr/>
          <a:lstStyle/>
          <a:p>
            <a:pPr algn="l" eaLnBrk="1" hangingPunct="1">
              <a:defRPr/>
            </a:pPr>
            <a:r>
              <a:rPr lang="fr-BE" altLang="fr-FR" sz="3200" dirty="0" smtClean="0">
                <a:latin typeface="Arial Narrow" panose="020B0606020202030204" pitchFamily="34" charset="0"/>
              </a:rPr>
              <a:t>Les solutions générales implicites ou </a:t>
            </a:r>
            <a:r>
              <a:rPr lang="fr-BE" altLang="fr-FR" sz="3200" dirty="0" err="1" smtClean="0">
                <a:latin typeface="Arial Narrow" panose="020B0606020202030204" pitchFamily="34" charset="0"/>
              </a:rPr>
              <a:t>SGI</a:t>
            </a:r>
            <a:r>
              <a:rPr lang="fr-BE" altLang="fr-FR" sz="3200" dirty="0" smtClean="0">
                <a:latin typeface="Arial Narrow" panose="020B0606020202030204" pitchFamily="34" charset="0"/>
              </a:rPr>
              <a:t> </a:t>
            </a:r>
          </a:p>
        </p:txBody>
      </p:sp>
      <p:sp>
        <p:nvSpPr>
          <p:cNvPr id="10245" name="Rectangle 3"/>
          <p:cNvSpPr>
            <a:spLocks noGrp="1" noChangeArrowheads="1"/>
          </p:cNvSpPr>
          <p:nvPr>
            <p:ph type="body" idx="1"/>
          </p:nvPr>
        </p:nvSpPr>
        <p:spPr>
          <a:xfrm>
            <a:off x="395288" y="1268413"/>
            <a:ext cx="8424862" cy="4827587"/>
          </a:xfrm>
        </p:spPr>
        <p:txBody>
          <a:bodyPr/>
          <a:lstStyle/>
          <a:p>
            <a:pPr eaLnBrk="1" hangingPunct="1">
              <a:lnSpc>
                <a:spcPct val="90000"/>
              </a:lnSpc>
            </a:pPr>
            <a:r>
              <a:rPr lang="fr-BE" altLang="fr-FR" sz="2200" b="1" dirty="0" smtClean="0">
                <a:latin typeface="Arial Narrow" panose="020B0606020202030204" pitchFamily="34" charset="0"/>
              </a:rPr>
              <a:t>Objectifs</a:t>
            </a:r>
            <a:r>
              <a:rPr lang="fr-BE" altLang="fr-FR" sz="2200" dirty="0" smtClean="0">
                <a:latin typeface="Arial Narrow" panose="020B0606020202030204" pitchFamily="34" charset="0"/>
              </a:rPr>
              <a:t> </a:t>
            </a:r>
          </a:p>
          <a:p>
            <a:pPr lvl="1" eaLnBrk="1" hangingPunct="1">
              <a:lnSpc>
                <a:spcPct val="90000"/>
              </a:lnSpc>
            </a:pPr>
            <a:r>
              <a:rPr lang="fr-BE" altLang="fr-FR" sz="2200" dirty="0" smtClean="0">
                <a:latin typeface="Arial Narrow" panose="020B0606020202030204" pitchFamily="34" charset="0"/>
              </a:rPr>
              <a:t>mesurer autre chose que la connaissance pure</a:t>
            </a:r>
          </a:p>
          <a:p>
            <a:pPr lvl="1" eaLnBrk="1" hangingPunct="1">
              <a:lnSpc>
                <a:spcPct val="90000"/>
              </a:lnSpc>
            </a:pPr>
            <a:r>
              <a:rPr lang="fr-BE" altLang="fr-FR" sz="2200" dirty="0" smtClean="0">
                <a:latin typeface="Arial Narrow" panose="020B0606020202030204" pitchFamily="34" charset="0"/>
              </a:rPr>
              <a:t>limiter le facteur «hasard» (augmentation du nombre de propositions)</a:t>
            </a:r>
          </a:p>
          <a:p>
            <a:pPr lvl="1" eaLnBrk="1" hangingPunct="1">
              <a:lnSpc>
                <a:spcPct val="90000"/>
              </a:lnSpc>
            </a:pPr>
            <a:r>
              <a:rPr lang="fr-BE" altLang="fr-FR" sz="2200" dirty="0" smtClean="0">
                <a:latin typeface="Arial Narrow" panose="020B0606020202030204" pitchFamily="34" charset="0"/>
              </a:rPr>
              <a:t>forcer la réflexion et la vigilance cognitive</a:t>
            </a:r>
          </a:p>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BE" altLang="fr-FR" sz="2200" b="1" dirty="0" smtClean="0">
                <a:latin typeface="Arial Narrow" panose="020B0606020202030204" pitchFamily="34" charset="0"/>
              </a:rPr>
              <a:t>Implicites</a:t>
            </a:r>
            <a:r>
              <a:rPr lang="fr-BE" altLang="fr-FR" sz="2200" dirty="0" smtClean="0">
                <a:latin typeface="Arial Narrow" panose="020B0606020202030204" pitchFamily="34" charset="0"/>
              </a:rPr>
              <a:t> car elles s'appliquent systématiquement à chaque question d’évaluation</a:t>
            </a:r>
          </a:p>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BE" altLang="fr-FR" sz="2200" b="1" dirty="0" smtClean="0">
                <a:latin typeface="Arial Narrow" panose="020B0606020202030204" pitchFamily="34" charset="0"/>
              </a:rPr>
              <a:t>Par convention </a:t>
            </a:r>
          </a:p>
          <a:p>
            <a:pPr lvl="1" eaLnBrk="1" hangingPunct="1">
              <a:lnSpc>
                <a:spcPct val="90000"/>
              </a:lnSpc>
            </a:pPr>
            <a:r>
              <a:rPr lang="fr-BE" altLang="fr-FR" sz="2200" b="1" dirty="0" smtClean="0">
                <a:latin typeface="Arial Narrow" panose="020B0606020202030204" pitchFamily="34" charset="0"/>
              </a:rPr>
              <a:t>6</a:t>
            </a:r>
            <a:r>
              <a:rPr lang="fr-BE" altLang="fr-FR" sz="2200" dirty="0" smtClean="0">
                <a:latin typeface="Arial Narrow" panose="020B0606020202030204" pitchFamily="34" charset="0"/>
              </a:rPr>
              <a:t> pour aucune des solutions proposées n'est correcte ;</a:t>
            </a:r>
          </a:p>
          <a:p>
            <a:pPr lvl="1" eaLnBrk="1" hangingPunct="1">
              <a:lnSpc>
                <a:spcPct val="90000"/>
              </a:lnSpc>
            </a:pPr>
            <a:r>
              <a:rPr lang="fr-BE" altLang="fr-FR" sz="2200" b="1" dirty="0" smtClean="0">
                <a:latin typeface="Arial Narrow" panose="020B0606020202030204" pitchFamily="34" charset="0"/>
              </a:rPr>
              <a:t>7</a:t>
            </a:r>
            <a:r>
              <a:rPr lang="fr-BE" altLang="fr-FR" sz="2200" dirty="0" smtClean="0">
                <a:latin typeface="Arial Narrow" panose="020B0606020202030204" pitchFamily="34" charset="0"/>
              </a:rPr>
              <a:t> pour toutes les solutions proposées sont correctes simultanément ;</a:t>
            </a:r>
          </a:p>
          <a:p>
            <a:pPr lvl="1" eaLnBrk="1" hangingPunct="1">
              <a:lnSpc>
                <a:spcPct val="90000"/>
              </a:lnSpc>
            </a:pPr>
            <a:r>
              <a:rPr lang="fr-BE" altLang="fr-FR" sz="2200" b="1" dirty="0" smtClean="0">
                <a:latin typeface="Arial Narrow" panose="020B0606020202030204" pitchFamily="34" charset="0"/>
              </a:rPr>
              <a:t>8</a:t>
            </a:r>
            <a:r>
              <a:rPr lang="fr-BE" altLang="fr-FR" sz="2200" dirty="0" smtClean="0">
                <a:latin typeface="Arial Narrow" panose="020B0606020202030204" pitchFamily="34" charset="0"/>
              </a:rPr>
              <a:t> pour manque d’information dans l’énoncé de la question ;</a:t>
            </a:r>
          </a:p>
          <a:p>
            <a:pPr lvl="1" eaLnBrk="1" hangingPunct="1">
              <a:lnSpc>
                <a:spcPct val="90000"/>
              </a:lnSpc>
            </a:pPr>
            <a:r>
              <a:rPr lang="fr-BE" altLang="fr-FR" sz="2200" b="1" dirty="0" smtClean="0">
                <a:latin typeface="Arial Narrow" panose="020B0606020202030204" pitchFamily="34" charset="0"/>
              </a:rPr>
              <a:t>9</a:t>
            </a:r>
            <a:r>
              <a:rPr lang="fr-BE" altLang="fr-FR" sz="2200" dirty="0" smtClean="0">
                <a:latin typeface="Arial Narrow" panose="020B0606020202030204" pitchFamily="34" charset="0"/>
              </a:rPr>
              <a:t> pour une absurdité ou une contre-vérité dans l’énoncé de la question.</a:t>
            </a:r>
            <a:br>
              <a:rPr lang="fr-BE" altLang="fr-FR" sz="2200" dirty="0" smtClean="0">
                <a:latin typeface="Arial Narrow" panose="020B0606020202030204" pitchFamily="34" charset="0"/>
              </a:rPr>
            </a:br>
            <a:endParaRPr lang="fr-BE" altLang="fr-FR" sz="2200" dirty="0" smtClean="0">
              <a:latin typeface="Arial Narrow" panose="020B0606020202030204" pitchFamily="34" charset="0"/>
            </a:endParaRPr>
          </a:p>
        </p:txBody>
      </p:sp>
    </p:spTree>
    <p:extLst>
      <p:ext uri="{BB962C8B-B14F-4D97-AF65-F5344CB8AC3E}">
        <p14:creationId xmlns:p14="http://schemas.microsoft.com/office/powerpoint/2010/main" val="1621139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5"/>
          <p:cNvSpPr>
            <a:spLocks noGrp="1"/>
          </p:cNvSpPr>
          <p:nvPr>
            <p:ph type="sldNum" sz="quarter" idx="12"/>
          </p:nvPr>
        </p:nvSpPr>
        <p:spPr/>
        <p:txBody>
          <a:bodyPr/>
          <a:lstStyle/>
          <a:p>
            <a:pPr>
              <a:defRPr/>
            </a:pPr>
            <a:fld id="{953110FA-9B68-482D-A1E9-3AA92664DDC0}" type="slidenum">
              <a:rPr lang="fr-FR" altLang="fr-FR"/>
              <a:pPr>
                <a:defRPr/>
              </a:pPr>
              <a:t>106</a:t>
            </a:fld>
            <a:endParaRPr lang="fr-FR" altLang="fr-FR"/>
          </a:p>
        </p:txBody>
      </p:sp>
      <p:sp>
        <p:nvSpPr>
          <p:cNvPr id="47108" name="Rectangle 2"/>
          <p:cNvSpPr>
            <a:spLocks noGrp="1" noChangeArrowheads="1"/>
          </p:cNvSpPr>
          <p:nvPr>
            <p:ph type="title"/>
          </p:nvPr>
        </p:nvSpPr>
        <p:spPr>
          <a:xfrm>
            <a:off x="457200" y="274638"/>
            <a:ext cx="8229600" cy="562074"/>
          </a:xfrm>
          <a:solidFill>
            <a:schemeClr val="accent1">
              <a:lumMod val="40000"/>
              <a:lumOff val="60000"/>
            </a:schemeClr>
          </a:solidFill>
          <a:ln>
            <a:solidFill>
              <a:schemeClr val="tx1"/>
            </a:solidFill>
          </a:ln>
        </p:spPr>
        <p:txBody>
          <a:bodyPr/>
          <a:lstStyle/>
          <a:p>
            <a:pPr eaLnBrk="1" hangingPunct="1">
              <a:defRPr/>
            </a:pPr>
            <a:r>
              <a:rPr lang="fr-BE" altLang="fr-FR" sz="3200" dirty="0" smtClean="0">
                <a:latin typeface="Arial Narrow" panose="020B0606020202030204" pitchFamily="34" charset="0"/>
              </a:rPr>
              <a:t>Un exemple de QCM</a:t>
            </a:r>
          </a:p>
        </p:txBody>
      </p:sp>
      <p:sp>
        <p:nvSpPr>
          <p:cNvPr id="35845" name="Text Box 3"/>
          <p:cNvSpPr txBox="1">
            <a:spLocks noChangeArrowheads="1"/>
          </p:cNvSpPr>
          <p:nvPr/>
        </p:nvSpPr>
        <p:spPr bwMode="auto">
          <a:xfrm>
            <a:off x="323850" y="1196975"/>
            <a:ext cx="72151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Narrow" pitchFamily="34" charset="0"/>
              <a:buChar char="●"/>
              <a:defRPr sz="2600">
                <a:solidFill>
                  <a:srgbClr val="161616"/>
                </a:solidFill>
                <a:latin typeface="Arial Narrow" pitchFamily="34" charset="0"/>
              </a:defRPr>
            </a:lvl1pPr>
            <a:lvl2pPr marL="914400" indent="-457200" eaLnBrk="0" hangingPunct="0">
              <a:spcBef>
                <a:spcPct val="20000"/>
              </a:spcBef>
              <a:buFont typeface="Wingdings" pitchFamily="2" charset="2"/>
              <a:buChar char="§"/>
              <a:defRPr sz="2400">
                <a:solidFill>
                  <a:srgbClr val="161616"/>
                </a:solidFill>
                <a:latin typeface="Arial Narrow" pitchFamily="34" charset="0"/>
              </a:defRPr>
            </a:lvl2pPr>
            <a:lvl3pPr marL="1371600" indent="-457200" eaLnBrk="0" hangingPunct="0">
              <a:spcBef>
                <a:spcPct val="20000"/>
              </a:spcBef>
              <a:buChar char="•"/>
              <a:defRPr sz="2000">
                <a:solidFill>
                  <a:srgbClr val="161616"/>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6600"/>
                </a:solidFill>
              </a:rPr>
              <a:t>Chez la vache, les endométrites cliniques</a:t>
            </a:r>
          </a:p>
          <a:p>
            <a:pPr eaLnBrk="1" hangingPunct="1">
              <a:spcBef>
                <a:spcPct val="0"/>
              </a:spcBef>
              <a:buFontTx/>
              <a:buNone/>
            </a:pPr>
            <a:endParaRPr lang="fr-BE" altLang="fr-FR" sz="2000">
              <a:solidFill>
                <a:srgbClr val="006600"/>
              </a:solidFill>
            </a:endParaRPr>
          </a:p>
          <a:p>
            <a:pPr eaLnBrk="1" hangingPunct="1">
              <a:spcBef>
                <a:spcPct val="0"/>
              </a:spcBef>
              <a:buFontTx/>
              <a:buNone/>
            </a:pPr>
            <a:r>
              <a:rPr lang="fr-FR" altLang="fr-FR" sz="2000">
                <a:solidFill>
                  <a:srgbClr val="006600"/>
                </a:solidFill>
              </a:rPr>
              <a:t>1. s’observent dans la semaine qui suit un vêlage dystocique ou normal.</a:t>
            </a:r>
          </a:p>
          <a:p>
            <a:pPr eaLnBrk="1" hangingPunct="1">
              <a:spcBef>
                <a:spcPct val="0"/>
              </a:spcBef>
              <a:buFontTx/>
              <a:buNone/>
            </a:pPr>
            <a:r>
              <a:rPr lang="fr-FR" altLang="fr-FR" sz="2000">
                <a:solidFill>
                  <a:srgbClr val="006600"/>
                </a:solidFill>
              </a:rPr>
              <a:t>2. se traitent systématiquement au moyen d’une PGF2alpha injectée en IM.</a:t>
            </a:r>
          </a:p>
          <a:p>
            <a:pPr eaLnBrk="1" hangingPunct="1">
              <a:spcBef>
                <a:spcPct val="0"/>
              </a:spcBef>
              <a:buFontTx/>
              <a:buNone/>
            </a:pPr>
            <a:r>
              <a:rPr lang="fr-FR" altLang="fr-FR" sz="2000">
                <a:solidFill>
                  <a:srgbClr val="006600"/>
                </a:solidFill>
              </a:rPr>
              <a:t>3. s’accompagnent le plus souvent d’une diminution de la production laitière.</a:t>
            </a:r>
          </a:p>
          <a:p>
            <a:pPr eaLnBrk="1" hangingPunct="1">
              <a:spcBef>
                <a:spcPct val="0"/>
              </a:spcBef>
              <a:buFontTx/>
              <a:buNone/>
            </a:pPr>
            <a:r>
              <a:rPr lang="fr-FR" altLang="fr-FR" sz="2000">
                <a:solidFill>
                  <a:srgbClr val="006600"/>
                </a:solidFill>
              </a:rPr>
              <a:t>4. sont un facteur de risque d’augmentation de la période d’attente.</a:t>
            </a:r>
            <a:endParaRPr lang="fr-BE"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p:txBody>
      </p:sp>
      <p:sp>
        <p:nvSpPr>
          <p:cNvPr id="594948" name="Rectangle 4"/>
          <p:cNvSpPr>
            <a:spLocks noChangeArrowheads="1"/>
          </p:cNvSpPr>
          <p:nvPr/>
        </p:nvSpPr>
        <p:spPr bwMode="auto">
          <a:xfrm>
            <a:off x="395288" y="1196975"/>
            <a:ext cx="4105275"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49" name="Rectangle 5"/>
          <p:cNvSpPr>
            <a:spLocks noChangeArrowheads="1"/>
          </p:cNvSpPr>
          <p:nvPr/>
        </p:nvSpPr>
        <p:spPr bwMode="auto">
          <a:xfrm>
            <a:off x="323850" y="1773238"/>
            <a:ext cx="7416800"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5848" name="Text Box 6"/>
          <p:cNvSpPr txBox="1">
            <a:spLocks noChangeArrowheads="1"/>
          </p:cNvSpPr>
          <p:nvPr/>
        </p:nvSpPr>
        <p:spPr bwMode="auto">
          <a:xfrm>
            <a:off x="323850" y="3357563"/>
            <a:ext cx="7723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latin typeface="Times New Roman" pitchFamily="18" charset="0"/>
              </a:rPr>
              <a:t> </a:t>
            </a:r>
          </a:p>
        </p:txBody>
      </p:sp>
      <p:sp>
        <p:nvSpPr>
          <p:cNvPr id="35849" name="Text Box 7"/>
          <p:cNvSpPr txBox="1">
            <a:spLocks noChangeArrowheads="1"/>
          </p:cNvSpPr>
          <p:nvPr/>
        </p:nvSpPr>
        <p:spPr bwMode="auto">
          <a:xfrm>
            <a:off x="323850" y="3860800"/>
            <a:ext cx="85947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dirty="0">
                <a:solidFill>
                  <a:srgbClr val="006600"/>
                </a:solidFill>
              </a:rPr>
              <a:t>RC4</a:t>
            </a:r>
          </a:p>
          <a:p>
            <a:pPr eaLnBrk="1" hangingPunct="1">
              <a:spcBef>
                <a:spcPct val="0"/>
              </a:spcBef>
              <a:buFontTx/>
              <a:buNone/>
            </a:pPr>
            <a:endParaRPr lang="fr-FR" altLang="fr-FR" sz="2000" dirty="0">
              <a:solidFill>
                <a:srgbClr val="006600"/>
              </a:solidFill>
            </a:endParaRPr>
          </a:p>
          <a:p>
            <a:pPr eaLnBrk="1" hangingPunct="1">
              <a:spcBef>
                <a:spcPct val="0"/>
              </a:spcBef>
              <a:buFontTx/>
              <a:buNone/>
            </a:pPr>
            <a:r>
              <a:rPr lang="fr-FR" altLang="fr-FR" sz="2000" dirty="0">
                <a:solidFill>
                  <a:srgbClr val="006600"/>
                </a:solidFill>
              </a:rPr>
              <a:t>FB Par définition, une endométrite clinique se diagnostique au-delà des trois premières </a:t>
            </a:r>
          </a:p>
          <a:p>
            <a:pPr eaLnBrk="1" hangingPunct="1">
              <a:spcBef>
                <a:spcPct val="0"/>
              </a:spcBef>
              <a:buFontTx/>
              <a:buNone/>
            </a:pPr>
            <a:r>
              <a:rPr lang="fr-FR" altLang="fr-FR" sz="2000" dirty="0">
                <a:solidFill>
                  <a:srgbClr val="006600"/>
                </a:solidFill>
              </a:rPr>
              <a:t>semaines du postpartum. L’injection d’une PGF2a se trouve indiquée si elle s’accompagne </a:t>
            </a:r>
          </a:p>
          <a:p>
            <a:pPr eaLnBrk="1" hangingPunct="1">
              <a:spcBef>
                <a:spcPct val="0"/>
              </a:spcBef>
              <a:buFontTx/>
              <a:buNone/>
            </a:pPr>
            <a:r>
              <a:rPr lang="fr-FR" altLang="fr-FR" sz="2000" dirty="0">
                <a:solidFill>
                  <a:srgbClr val="006600"/>
                </a:solidFill>
              </a:rPr>
              <a:t>de la présence d’un corps jaune. A la différence d’une endométrite aigue, ses effets </a:t>
            </a:r>
          </a:p>
          <a:p>
            <a:pPr eaLnBrk="1" hangingPunct="1">
              <a:spcBef>
                <a:spcPct val="0"/>
              </a:spcBef>
              <a:buFontTx/>
              <a:buNone/>
            </a:pPr>
            <a:r>
              <a:rPr lang="fr-FR" altLang="fr-FR" sz="2000" dirty="0">
                <a:solidFill>
                  <a:srgbClr val="006600"/>
                </a:solidFill>
              </a:rPr>
              <a:t>sur la production laitière sont relativement limités.  Par contre, en l’absence </a:t>
            </a:r>
          </a:p>
          <a:p>
            <a:pPr eaLnBrk="1" hangingPunct="1">
              <a:spcBef>
                <a:spcPct val="0"/>
              </a:spcBef>
              <a:buFontTx/>
              <a:buNone/>
            </a:pPr>
            <a:r>
              <a:rPr lang="fr-FR" altLang="fr-FR" sz="2000" dirty="0">
                <a:solidFill>
                  <a:srgbClr val="006600"/>
                </a:solidFill>
              </a:rPr>
              <a:t>de traitement efficace, elle peut contribuer à postposer le moment de la première </a:t>
            </a:r>
          </a:p>
          <a:p>
            <a:pPr eaLnBrk="1" hangingPunct="1">
              <a:spcBef>
                <a:spcPct val="0"/>
              </a:spcBef>
              <a:buFontTx/>
              <a:buNone/>
            </a:pPr>
            <a:r>
              <a:rPr lang="fr-FR" altLang="fr-FR" sz="2000" dirty="0">
                <a:solidFill>
                  <a:srgbClr val="006600"/>
                </a:solidFill>
              </a:rPr>
              <a:t>insémination et donc à allonger la période d’attente. </a:t>
            </a:r>
            <a:endParaRPr lang="fr-BE" altLang="fr-FR" sz="2000" dirty="0">
              <a:solidFill>
                <a:srgbClr val="006600"/>
              </a:solidFill>
            </a:endParaRPr>
          </a:p>
          <a:p>
            <a:pPr eaLnBrk="1" hangingPunct="1">
              <a:spcBef>
                <a:spcPct val="0"/>
              </a:spcBef>
              <a:buFontTx/>
              <a:buNone/>
            </a:pPr>
            <a:endParaRPr lang="fr-BE" altLang="fr-FR" sz="2000" dirty="0">
              <a:solidFill>
                <a:srgbClr val="006600"/>
              </a:solidFill>
            </a:endParaRPr>
          </a:p>
        </p:txBody>
      </p:sp>
      <p:sp>
        <p:nvSpPr>
          <p:cNvPr id="594952" name="Rectangle 8"/>
          <p:cNvSpPr>
            <a:spLocks noChangeArrowheads="1"/>
          </p:cNvSpPr>
          <p:nvPr/>
        </p:nvSpPr>
        <p:spPr bwMode="auto">
          <a:xfrm>
            <a:off x="323850" y="3284538"/>
            <a:ext cx="7848600"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53" name="Rectangle 9"/>
          <p:cNvSpPr>
            <a:spLocks noChangeArrowheads="1"/>
          </p:cNvSpPr>
          <p:nvPr/>
        </p:nvSpPr>
        <p:spPr bwMode="auto">
          <a:xfrm>
            <a:off x="323850" y="3860800"/>
            <a:ext cx="647700"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54" name="Rectangle 10"/>
          <p:cNvSpPr>
            <a:spLocks noChangeArrowheads="1"/>
          </p:cNvSpPr>
          <p:nvPr/>
        </p:nvSpPr>
        <p:spPr bwMode="auto">
          <a:xfrm>
            <a:off x="323850" y="4437063"/>
            <a:ext cx="8640763" cy="1944687"/>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5853" name="Text Box 11"/>
          <p:cNvSpPr txBox="1">
            <a:spLocks noChangeArrowheads="1"/>
          </p:cNvSpPr>
          <p:nvPr/>
        </p:nvSpPr>
        <p:spPr bwMode="auto">
          <a:xfrm>
            <a:off x="2967038" y="3857625"/>
            <a:ext cx="2317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6600"/>
                </a:solidFill>
              </a:rPr>
              <a:t>Type : compréhension</a:t>
            </a:r>
            <a:r>
              <a:rPr lang="fr-BE" altLang="fr-FR" sz="2000">
                <a:solidFill>
                  <a:schemeClr val="tx1"/>
                </a:solidFill>
                <a:latin typeface="Times New Roman" pitchFamily="18" charset="0"/>
              </a:rPr>
              <a:t> </a:t>
            </a:r>
          </a:p>
        </p:txBody>
      </p:sp>
      <p:sp>
        <p:nvSpPr>
          <p:cNvPr id="594956" name="Rectangle 12"/>
          <p:cNvSpPr>
            <a:spLocks noChangeArrowheads="1"/>
          </p:cNvSpPr>
          <p:nvPr/>
        </p:nvSpPr>
        <p:spPr bwMode="auto">
          <a:xfrm>
            <a:off x="2916238" y="3860800"/>
            <a:ext cx="2303462"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2306886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9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49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49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49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4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8" grpId="0" animBg="1"/>
      <p:bldP spid="594949" grpId="0" animBg="1"/>
      <p:bldP spid="594952" grpId="0" animBg="1"/>
      <p:bldP spid="594953" grpId="0" animBg="1"/>
      <p:bldP spid="594954" grpId="0" animBg="1"/>
      <p:bldP spid="59495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p:txBody>
          <a:bodyPr/>
          <a:lstStyle/>
          <a:p>
            <a:pPr>
              <a:defRPr/>
            </a:pPr>
            <a:fld id="{A596124A-D524-4AEA-B74A-870652AB077C}" type="slidenum">
              <a:rPr lang="fr-FR" altLang="fr-FR"/>
              <a:pPr>
                <a:defRPr/>
              </a:pPr>
              <a:t>107</a:t>
            </a:fld>
            <a:endParaRPr lang="fr-FR" altLang="fr-FR"/>
          </a:p>
        </p:txBody>
      </p:sp>
      <p:sp>
        <p:nvSpPr>
          <p:cNvPr id="22532" name="Rectangle 2"/>
          <p:cNvSpPr>
            <a:spLocks noGrp="1" noChangeArrowheads="1"/>
          </p:cNvSpPr>
          <p:nvPr>
            <p:ph type="title"/>
          </p:nvPr>
        </p:nvSpPr>
        <p:spPr>
          <a:xfrm>
            <a:off x="539750" y="1916113"/>
            <a:ext cx="7848600" cy="1143000"/>
          </a:xfrm>
          <a:ln>
            <a:solidFill>
              <a:schemeClr val="tx1"/>
            </a:solidFill>
          </a:ln>
        </p:spPr>
        <p:txBody>
          <a:bodyPr/>
          <a:lstStyle/>
          <a:p>
            <a:pPr eaLnBrk="1" hangingPunct="1"/>
            <a:r>
              <a:rPr lang="fr-BE" altLang="fr-FR" sz="6000" dirty="0" smtClean="0">
                <a:latin typeface="Arial Narrow" panose="020B0606020202030204" pitchFamily="34" charset="0"/>
              </a:rPr>
              <a:t>Un petit test …</a:t>
            </a:r>
          </a:p>
        </p:txBody>
      </p:sp>
    </p:spTree>
    <p:extLst>
      <p:ext uri="{BB962C8B-B14F-4D97-AF65-F5344CB8AC3E}">
        <p14:creationId xmlns:p14="http://schemas.microsoft.com/office/powerpoint/2010/main" val="41049463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773293"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3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Quelques questions pour s’assurer de votre compréhension</a:t>
            </a:r>
            <a:endParaRPr lang="fr-FR" altLang="fr-FR" sz="32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267744" y="121296"/>
            <a:ext cx="4392488" cy="715416"/>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8</a:t>
            </a:r>
          </a:p>
        </p:txBody>
      </p:sp>
    </p:spTree>
    <p:extLst>
      <p:ext uri="{BB962C8B-B14F-4D97-AF65-F5344CB8AC3E}">
        <p14:creationId xmlns:p14="http://schemas.microsoft.com/office/powerpoint/2010/main" val="301018312"/>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1060DDC-91A8-4E96-94E7-2A152B5925CB}" type="slidenum">
              <a:rPr lang="fr-FR" altLang="fr-FR"/>
              <a:pPr>
                <a:defRPr/>
              </a:pPr>
              <a:t>109</a:t>
            </a:fld>
            <a:endParaRPr lang="fr-FR" altLang="fr-FR"/>
          </a:p>
        </p:txBody>
      </p:sp>
      <p:sp>
        <p:nvSpPr>
          <p:cNvPr id="583682" name="Rectangle 2"/>
          <p:cNvSpPr>
            <a:spLocks noGrp="1" noChangeArrowheads="1"/>
          </p:cNvSpPr>
          <p:nvPr>
            <p:ph type="body" idx="1"/>
          </p:nvPr>
        </p:nvSpPr>
        <p:spPr>
          <a:xfrm>
            <a:off x="395288" y="981075"/>
            <a:ext cx="8424862" cy="2520950"/>
          </a:xfrm>
        </p:spPr>
        <p:txBody>
          <a:bodyPr/>
          <a:lstStyle/>
          <a:p>
            <a:pPr marL="0" indent="0" eaLnBrk="1" hangingPunct="1">
              <a:buFont typeface="Arial Narrow" pitchFamily="34" charset="0"/>
              <a:buNone/>
            </a:pPr>
            <a:r>
              <a:rPr lang="fr-BE" altLang="fr-FR" smtClean="0">
                <a:latin typeface="Arial Narrow" panose="020B0606020202030204" pitchFamily="34" charset="0"/>
              </a:rPr>
              <a:t>Quel âge avait Rimbaud ?</a:t>
            </a:r>
          </a:p>
          <a:p>
            <a:pPr lvl="1" eaLnBrk="1" hangingPunct="1"/>
            <a:r>
              <a:rPr lang="fr-BE" altLang="fr-FR" smtClean="0">
                <a:latin typeface="Arial Narrow" panose="020B0606020202030204" pitchFamily="34" charset="0"/>
              </a:rPr>
              <a:t>1. 	2 ans</a:t>
            </a:r>
          </a:p>
          <a:p>
            <a:pPr lvl="1" eaLnBrk="1" hangingPunct="1"/>
            <a:r>
              <a:rPr lang="fr-BE" altLang="fr-FR" smtClean="0">
                <a:latin typeface="Arial Narrow" panose="020B0606020202030204" pitchFamily="34" charset="0"/>
              </a:rPr>
              <a:t>2. 	10 ans</a:t>
            </a:r>
          </a:p>
          <a:p>
            <a:pPr lvl="1" eaLnBrk="1" hangingPunct="1"/>
            <a:r>
              <a:rPr lang="fr-BE" altLang="fr-FR" smtClean="0">
                <a:latin typeface="Arial Narrow" panose="020B0606020202030204" pitchFamily="34" charset="0"/>
              </a:rPr>
              <a:t>3. 	23 ans</a:t>
            </a:r>
            <a:br>
              <a:rPr lang="fr-BE" altLang="fr-FR" smtClean="0">
                <a:latin typeface="Arial Narrow" panose="020B0606020202030204" pitchFamily="34" charset="0"/>
              </a:rPr>
            </a:br>
            <a:endParaRPr lang="fr-BE" altLang="fr-FR" smtClean="0">
              <a:latin typeface="Arial Narrow" panose="020B0606020202030204" pitchFamily="34" charset="0"/>
            </a:endParaRPr>
          </a:p>
        </p:txBody>
      </p:sp>
      <p:sp>
        <p:nvSpPr>
          <p:cNvPr id="583683" name="Text Box 3"/>
          <p:cNvSpPr txBox="1">
            <a:spLocks noChangeArrowheads="1"/>
          </p:cNvSpPr>
          <p:nvPr/>
        </p:nvSpPr>
        <p:spPr bwMode="auto">
          <a:xfrm>
            <a:off x="539750" y="3500438"/>
            <a:ext cx="8397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8</a:t>
            </a:r>
            <a:r>
              <a:rPr lang="fr-BE" altLang="fr-FR" sz="2000">
                <a:solidFill>
                  <a:schemeClr val="tx1"/>
                </a:solidFill>
              </a:rPr>
              <a:t> </a:t>
            </a:r>
          </a:p>
        </p:txBody>
      </p:sp>
      <p:sp>
        <p:nvSpPr>
          <p:cNvPr id="583684" name="Text Box 4"/>
          <p:cNvSpPr txBox="1">
            <a:spLocks noChangeArrowheads="1"/>
          </p:cNvSpPr>
          <p:nvPr/>
        </p:nvSpPr>
        <p:spPr bwMode="auto">
          <a:xfrm>
            <a:off x="611188" y="3933825"/>
            <a:ext cx="83296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Il manque en effet une information.</a:t>
            </a:r>
          </a:p>
          <a:p>
            <a:pPr eaLnBrk="1" hangingPunct="1">
              <a:spcBef>
                <a:spcPct val="0"/>
              </a:spcBef>
              <a:buFontTx/>
              <a:buNone/>
            </a:pPr>
            <a:r>
              <a:rPr lang="fr-BE" altLang="fr-FR" sz="2000" b="1">
                <a:solidFill>
                  <a:srgbClr val="336600"/>
                </a:solidFill>
              </a:rPr>
              <a:t>La SGI 8 offre plusieurs avantages </a:t>
            </a:r>
          </a:p>
          <a:p>
            <a:pPr eaLnBrk="1" hangingPunct="1">
              <a:spcBef>
                <a:spcPct val="0"/>
              </a:spcBef>
              <a:buFontTx/>
              <a:buChar char="-"/>
            </a:pPr>
            <a:r>
              <a:rPr lang="fr-BE" altLang="fr-FR" sz="2000" b="1">
                <a:solidFill>
                  <a:srgbClr val="336600"/>
                </a:solidFill>
              </a:rPr>
              <a:t> Elle diminue les chances de trouver la solution par hasard </a:t>
            </a:r>
          </a:p>
          <a:p>
            <a:pPr eaLnBrk="1" hangingPunct="1">
              <a:spcBef>
                <a:spcPct val="0"/>
              </a:spcBef>
              <a:buFontTx/>
              <a:buChar char="-"/>
            </a:pPr>
            <a:r>
              <a:rPr lang="fr-BE" altLang="fr-FR" sz="2000" b="1">
                <a:solidFill>
                  <a:srgbClr val="336600"/>
                </a:solidFill>
              </a:rPr>
              <a:t> Elle mesure la vigilance cognitive</a:t>
            </a:r>
          </a:p>
          <a:p>
            <a:pPr eaLnBrk="1" hangingPunct="1">
              <a:spcBef>
                <a:spcPct val="0"/>
              </a:spcBef>
              <a:buFontTx/>
              <a:buChar char="-"/>
            </a:pPr>
            <a:r>
              <a:rPr lang="fr-BE" altLang="fr-FR" sz="2000" b="1">
                <a:solidFill>
                  <a:srgbClr val="336600"/>
                </a:solidFill>
              </a:rPr>
              <a:t> Elle lutte contre l'idée que toute question posée par une autorité est bien posée.  </a:t>
            </a:r>
          </a:p>
          <a:p>
            <a:pPr eaLnBrk="1" hangingPunct="1">
              <a:spcBef>
                <a:spcPct val="0"/>
              </a:spcBef>
              <a:buFontTx/>
              <a:buNone/>
            </a:pPr>
            <a:endParaRPr lang="fr-BE" altLang="fr-FR" sz="2000" b="1">
              <a:solidFill>
                <a:srgbClr val="336600"/>
              </a:solidFill>
            </a:endParaRPr>
          </a:p>
        </p:txBody>
      </p:sp>
      <p:sp>
        <p:nvSpPr>
          <p:cNvPr id="23558" name="Text Box 5"/>
          <p:cNvSpPr txBox="1">
            <a:spLocks noChangeArrowheads="1"/>
          </p:cNvSpPr>
          <p:nvPr/>
        </p:nvSpPr>
        <p:spPr bwMode="auto">
          <a:xfrm>
            <a:off x="684213" y="587692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1877789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p:bldP spid="5836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aluation.jpg"/>
          <p:cNvPicPr>
            <a:picLocks noChangeAspect="1"/>
          </p:cNvPicPr>
          <p:nvPr/>
        </p:nvPicPr>
        <p:blipFill>
          <a:blip r:embed="rId2">
            <a:extLst/>
          </a:blip>
          <a:stretch>
            <a:fillRect/>
          </a:stretch>
        </p:blipFill>
        <p:spPr>
          <a:xfrm>
            <a:off x="755576" y="2276872"/>
            <a:ext cx="3780281" cy="2886289"/>
          </a:xfrm>
          <a:prstGeom prst="rect">
            <a:avLst/>
          </a:prstGeom>
          <a:ln w="12700">
            <a:miter lim="400000"/>
          </a:ln>
        </p:spPr>
      </p:pic>
      <p:pic>
        <p:nvPicPr>
          <p:cNvPr id="4" name="Obligation_de_resultat_pour_les_profs.jpg"/>
          <p:cNvPicPr>
            <a:picLocks noChangeAspect="1"/>
          </p:cNvPicPr>
          <p:nvPr/>
        </p:nvPicPr>
        <p:blipFill>
          <a:blip r:embed="rId3">
            <a:extLst/>
          </a:blip>
          <a:stretch>
            <a:fillRect/>
          </a:stretch>
        </p:blipFill>
        <p:spPr>
          <a:xfrm>
            <a:off x="4788024" y="1700808"/>
            <a:ext cx="3488438" cy="2785820"/>
          </a:xfrm>
          <a:prstGeom prst="rect">
            <a:avLst/>
          </a:prstGeom>
          <a:ln w="12700">
            <a:miter lim="400000"/>
          </a:ln>
        </p:spPr>
      </p:pic>
      <p:sp>
        <p:nvSpPr>
          <p:cNvPr id="5" name="Rectangle 4"/>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7471927"/>
      </p:ext>
    </p:extLst>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FF3F6E5F-29A5-42D7-8D4D-2E0267B4A0B5}" type="slidenum">
              <a:rPr lang="fr-FR" altLang="fr-FR">
                <a:latin typeface="Arial Narrow" panose="020B0606020202030204" pitchFamily="34" charset="0"/>
              </a:rPr>
              <a:pPr>
                <a:defRPr/>
              </a:pPr>
              <a:t>110</a:t>
            </a:fld>
            <a:endParaRPr lang="fr-FR" altLang="fr-FR">
              <a:latin typeface="Arial Narrow" panose="020B0606020202030204" pitchFamily="34" charset="0"/>
            </a:endParaRPr>
          </a:p>
        </p:txBody>
      </p:sp>
      <p:sp>
        <p:nvSpPr>
          <p:cNvPr id="584706" name="Rectangle 2"/>
          <p:cNvSpPr>
            <a:spLocks noGrp="1" noChangeArrowheads="1"/>
          </p:cNvSpPr>
          <p:nvPr>
            <p:ph type="body" idx="1"/>
          </p:nvPr>
        </p:nvSpPr>
        <p:spPr>
          <a:xfrm>
            <a:off x="468313" y="981075"/>
            <a:ext cx="4392612" cy="2376488"/>
          </a:xfrm>
        </p:spPr>
        <p:txBody>
          <a:bodyPr/>
          <a:lstStyle/>
          <a:p>
            <a:pPr marL="0" indent="0" eaLnBrk="1" hangingPunct="1">
              <a:buFont typeface="Arial Narrow" pitchFamily="34" charset="0"/>
              <a:buNone/>
            </a:pPr>
            <a:r>
              <a:rPr lang="fr-BE" altLang="fr-FR" smtClean="0">
                <a:latin typeface="Arial Narrow" panose="020B0606020202030204" pitchFamily="34" charset="0"/>
              </a:rPr>
              <a:t>La capitale de l’Italie est</a:t>
            </a:r>
          </a:p>
          <a:p>
            <a:pPr lvl="1" eaLnBrk="1" hangingPunct="1"/>
            <a:r>
              <a:rPr lang="fr-BE" altLang="fr-FR" smtClean="0">
                <a:latin typeface="Arial Narrow" panose="020B0606020202030204" pitchFamily="34" charset="0"/>
              </a:rPr>
              <a:t>1. 	Berlin</a:t>
            </a:r>
          </a:p>
          <a:p>
            <a:pPr lvl="1" eaLnBrk="1" hangingPunct="1"/>
            <a:r>
              <a:rPr lang="fr-BE" altLang="fr-FR" smtClean="0">
                <a:latin typeface="Arial Narrow" panose="020B0606020202030204" pitchFamily="34" charset="0"/>
              </a:rPr>
              <a:t>2. 	Prague</a:t>
            </a:r>
          </a:p>
          <a:p>
            <a:pPr lvl="1" eaLnBrk="1" hangingPunct="1"/>
            <a:r>
              <a:rPr lang="fr-BE" altLang="fr-FR" smtClean="0">
                <a:latin typeface="Arial Narrow" panose="020B0606020202030204" pitchFamily="34" charset="0"/>
              </a:rPr>
              <a:t>3. 	Tokyo</a:t>
            </a:r>
          </a:p>
        </p:txBody>
      </p:sp>
      <p:sp>
        <p:nvSpPr>
          <p:cNvPr id="584707" name="Text Box 3"/>
          <p:cNvSpPr txBox="1">
            <a:spLocks noChangeArrowheads="1"/>
          </p:cNvSpPr>
          <p:nvPr/>
        </p:nvSpPr>
        <p:spPr bwMode="auto">
          <a:xfrm>
            <a:off x="827088" y="3429000"/>
            <a:ext cx="8397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6</a:t>
            </a:r>
            <a:r>
              <a:rPr lang="fr-BE" altLang="fr-FR" sz="2000">
                <a:solidFill>
                  <a:schemeClr val="tx1"/>
                </a:solidFill>
              </a:rPr>
              <a:t> </a:t>
            </a:r>
          </a:p>
        </p:txBody>
      </p:sp>
      <p:sp>
        <p:nvSpPr>
          <p:cNvPr id="24581" name="Text Box 4"/>
          <p:cNvSpPr txBox="1">
            <a:spLocks noChangeArrowheads="1"/>
          </p:cNvSpPr>
          <p:nvPr/>
        </p:nvSpPr>
        <p:spPr bwMode="auto">
          <a:xfrm>
            <a:off x="6135688" y="2274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endParaRPr>
          </a:p>
        </p:txBody>
      </p:sp>
      <p:sp>
        <p:nvSpPr>
          <p:cNvPr id="584709" name="Text Box 5"/>
          <p:cNvSpPr txBox="1">
            <a:spLocks noChangeArrowheads="1"/>
          </p:cNvSpPr>
          <p:nvPr/>
        </p:nvSpPr>
        <p:spPr bwMode="auto">
          <a:xfrm>
            <a:off x="827088" y="4149725"/>
            <a:ext cx="64690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Cette SGI réduit la part du hasard à trouver la solution correcte.</a:t>
            </a:r>
          </a:p>
          <a:p>
            <a:pPr eaLnBrk="1" hangingPunct="1">
              <a:spcBef>
                <a:spcPct val="0"/>
              </a:spcBef>
              <a:buFontTx/>
              <a:buNone/>
            </a:pPr>
            <a:r>
              <a:rPr lang="fr-BE" altLang="fr-FR" sz="2000" b="1">
                <a:solidFill>
                  <a:srgbClr val="336600"/>
                </a:solidFill>
              </a:rPr>
              <a:t>Il faudra par ailleurs une certaine volonté à l’étudiant pour dire </a:t>
            </a:r>
          </a:p>
          <a:p>
            <a:pPr eaLnBrk="1" hangingPunct="1">
              <a:spcBef>
                <a:spcPct val="0"/>
              </a:spcBef>
              <a:buFontTx/>
              <a:buNone/>
            </a:pPr>
            <a:r>
              <a:rPr lang="fr-BE" altLang="fr-FR" sz="2000" b="1">
                <a:solidFill>
                  <a:srgbClr val="336600"/>
                </a:solidFill>
              </a:rPr>
              <a:t>à l'évaluateur qu'aucune des propositions n'est correcte.</a:t>
            </a:r>
            <a:br>
              <a:rPr lang="fr-BE" altLang="fr-FR" sz="2000" b="1">
                <a:solidFill>
                  <a:srgbClr val="336600"/>
                </a:solidFill>
              </a:rPr>
            </a:br>
            <a:endParaRPr lang="fr-BE" altLang="fr-FR" sz="2000" b="1">
              <a:solidFill>
                <a:srgbClr val="336600"/>
              </a:solidFill>
            </a:endParaRPr>
          </a:p>
        </p:txBody>
      </p:sp>
      <p:sp>
        <p:nvSpPr>
          <p:cNvPr id="24583" name="Text Box 6"/>
          <p:cNvSpPr txBox="1">
            <a:spLocks noChangeArrowheads="1"/>
          </p:cNvSpPr>
          <p:nvPr/>
        </p:nvSpPr>
        <p:spPr bwMode="auto">
          <a:xfrm>
            <a:off x="900113" y="565467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2058937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47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4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p:bldP spid="58470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D5EA8201-3F1A-4039-A996-5CFBEA48A7A7}" type="slidenum">
              <a:rPr lang="fr-FR" altLang="fr-FR"/>
              <a:pPr>
                <a:defRPr/>
              </a:pPr>
              <a:t>111</a:t>
            </a:fld>
            <a:endParaRPr lang="fr-FR" altLang="fr-FR"/>
          </a:p>
        </p:txBody>
      </p:sp>
      <p:sp>
        <p:nvSpPr>
          <p:cNvPr id="585730" name="Rectangle 2"/>
          <p:cNvSpPr>
            <a:spLocks noGrp="1" noChangeArrowheads="1"/>
          </p:cNvSpPr>
          <p:nvPr>
            <p:ph type="body" idx="1"/>
          </p:nvPr>
        </p:nvSpPr>
        <p:spPr>
          <a:xfrm>
            <a:off x="468313" y="981075"/>
            <a:ext cx="8154987" cy="5043488"/>
          </a:xfrm>
        </p:spPr>
        <p:txBody>
          <a:bodyPr/>
          <a:lstStyle/>
          <a:p>
            <a:pPr marL="0" indent="0" eaLnBrk="1" hangingPunct="1">
              <a:buFont typeface="Arial Narrow" pitchFamily="34" charset="0"/>
              <a:buNone/>
            </a:pPr>
            <a:r>
              <a:rPr lang="fr-BE" altLang="fr-FR" smtClean="0">
                <a:latin typeface="Arial Narrow" panose="020B0606020202030204" pitchFamily="34" charset="0"/>
              </a:rPr>
              <a:t>La Grande Bretagne comprend :</a:t>
            </a:r>
          </a:p>
          <a:p>
            <a:pPr lvl="1" eaLnBrk="1" hangingPunct="1"/>
            <a:r>
              <a:rPr lang="fr-BE" altLang="fr-FR" smtClean="0">
                <a:latin typeface="Arial Narrow" panose="020B0606020202030204" pitchFamily="34" charset="0"/>
              </a:rPr>
              <a:t>1. 	L’Angleterre</a:t>
            </a:r>
          </a:p>
          <a:p>
            <a:pPr lvl="1" eaLnBrk="1" hangingPunct="1"/>
            <a:r>
              <a:rPr lang="fr-BE" altLang="fr-FR" smtClean="0">
                <a:latin typeface="Arial Narrow" panose="020B0606020202030204" pitchFamily="34" charset="0"/>
              </a:rPr>
              <a:t>2. 	L’Écosse</a:t>
            </a:r>
          </a:p>
          <a:p>
            <a:pPr lvl="1" eaLnBrk="1" hangingPunct="1"/>
            <a:r>
              <a:rPr lang="fr-BE" altLang="fr-FR" smtClean="0">
                <a:latin typeface="Arial Narrow" panose="020B0606020202030204" pitchFamily="34" charset="0"/>
              </a:rPr>
              <a:t>3. 	Le Pays de Galles</a:t>
            </a:r>
            <a:br>
              <a:rPr lang="fr-BE" altLang="fr-FR" smtClean="0">
                <a:latin typeface="Arial Narrow" panose="020B0606020202030204" pitchFamily="34" charset="0"/>
              </a:rPr>
            </a:br>
            <a:endParaRPr lang="fr-BE" altLang="fr-FR" smtClean="0">
              <a:latin typeface="Arial Narrow" panose="020B0606020202030204" pitchFamily="34" charset="0"/>
            </a:endParaRPr>
          </a:p>
        </p:txBody>
      </p:sp>
      <p:sp>
        <p:nvSpPr>
          <p:cNvPr id="585731" name="Text Box 3"/>
          <p:cNvSpPr txBox="1">
            <a:spLocks noChangeArrowheads="1"/>
          </p:cNvSpPr>
          <p:nvPr/>
        </p:nvSpPr>
        <p:spPr bwMode="auto">
          <a:xfrm>
            <a:off x="611188" y="4076700"/>
            <a:ext cx="8397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7</a:t>
            </a:r>
            <a:r>
              <a:rPr lang="fr-BE" altLang="fr-FR" sz="2000">
                <a:solidFill>
                  <a:schemeClr val="tx1"/>
                </a:solidFill>
              </a:rPr>
              <a:t> </a:t>
            </a:r>
          </a:p>
        </p:txBody>
      </p:sp>
      <p:sp>
        <p:nvSpPr>
          <p:cNvPr id="25606" name="Text Box 4"/>
          <p:cNvSpPr txBox="1">
            <a:spLocks noChangeArrowheads="1"/>
          </p:cNvSpPr>
          <p:nvPr/>
        </p:nvSpPr>
        <p:spPr bwMode="auto">
          <a:xfrm>
            <a:off x="6135688" y="2274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endParaRPr>
          </a:p>
        </p:txBody>
      </p:sp>
      <p:sp>
        <p:nvSpPr>
          <p:cNvPr id="585733" name="Text Box 5"/>
          <p:cNvSpPr txBox="1">
            <a:spLocks noChangeArrowheads="1"/>
          </p:cNvSpPr>
          <p:nvPr/>
        </p:nvSpPr>
        <p:spPr bwMode="auto">
          <a:xfrm>
            <a:off x="611188" y="4652963"/>
            <a:ext cx="7921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Cette SGI a surtout pour intérêt de forcer l'étudiant à évaluer </a:t>
            </a:r>
          </a:p>
          <a:p>
            <a:pPr eaLnBrk="1" hangingPunct="1">
              <a:spcBef>
                <a:spcPct val="0"/>
              </a:spcBef>
              <a:buFontTx/>
              <a:buNone/>
            </a:pPr>
            <a:r>
              <a:rPr lang="fr-BE" altLang="fr-FR" sz="2000" b="1">
                <a:solidFill>
                  <a:srgbClr val="336600"/>
                </a:solidFill>
              </a:rPr>
              <a:t>chacune des propositions</a:t>
            </a:r>
          </a:p>
        </p:txBody>
      </p:sp>
      <p:sp>
        <p:nvSpPr>
          <p:cNvPr id="25608" name="Text Box 6"/>
          <p:cNvSpPr txBox="1">
            <a:spLocks noChangeArrowheads="1"/>
          </p:cNvSpPr>
          <p:nvPr/>
        </p:nvSpPr>
        <p:spPr bwMode="auto">
          <a:xfrm>
            <a:off x="900113" y="565467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1564976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57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5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1" grpId="0"/>
      <p:bldP spid="58573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42C4361A-8689-4A1E-BB99-5A0690C22BFD}" type="slidenum">
              <a:rPr lang="fr-FR" altLang="fr-FR"/>
              <a:pPr>
                <a:defRPr/>
              </a:pPr>
              <a:t>112</a:t>
            </a:fld>
            <a:endParaRPr lang="fr-FR" altLang="fr-FR"/>
          </a:p>
        </p:txBody>
      </p:sp>
      <p:sp>
        <p:nvSpPr>
          <p:cNvPr id="586754" name="Rectangle 2"/>
          <p:cNvSpPr>
            <a:spLocks noGrp="1" noChangeArrowheads="1"/>
          </p:cNvSpPr>
          <p:nvPr>
            <p:ph type="body" idx="1"/>
          </p:nvPr>
        </p:nvSpPr>
        <p:spPr>
          <a:xfrm>
            <a:off x="395288" y="1052513"/>
            <a:ext cx="8313737" cy="2736850"/>
          </a:xfrm>
        </p:spPr>
        <p:txBody>
          <a:bodyPr/>
          <a:lstStyle/>
          <a:p>
            <a:pPr marL="0" indent="0" eaLnBrk="1" hangingPunct="1">
              <a:buFont typeface="Arial Narrow" pitchFamily="34" charset="0"/>
              <a:buNone/>
              <a:defRPr/>
            </a:pPr>
            <a:r>
              <a:rPr lang="fr-BE" altLang="fr-FR" sz="2200" dirty="0" smtClean="0">
                <a:solidFill>
                  <a:schemeClr val="accent4">
                    <a:lumMod val="10000"/>
                  </a:schemeClr>
                </a:solidFill>
                <a:latin typeface="Arial Narrow" panose="020B0606020202030204" pitchFamily="34" charset="0"/>
              </a:rPr>
              <a:t>En quelle année Jules César </a:t>
            </a:r>
            <a:r>
              <a:rPr lang="fr-BE" altLang="fr-FR" sz="2200" dirty="0" err="1" smtClean="0">
                <a:solidFill>
                  <a:schemeClr val="accent4">
                    <a:lumMod val="10000"/>
                  </a:schemeClr>
                </a:solidFill>
                <a:latin typeface="Arial Narrow" panose="020B0606020202030204" pitchFamily="34" charset="0"/>
              </a:rPr>
              <a:t>a-t-il</a:t>
            </a:r>
            <a:r>
              <a:rPr lang="fr-BE" altLang="fr-FR" sz="2200" dirty="0" smtClean="0">
                <a:solidFill>
                  <a:schemeClr val="accent4">
                    <a:lumMod val="10000"/>
                  </a:schemeClr>
                </a:solidFill>
                <a:latin typeface="Arial Narrow" panose="020B0606020202030204" pitchFamily="34" charset="0"/>
              </a:rPr>
              <a:t> rencontré Napoléon Bonaparte ?</a:t>
            </a:r>
          </a:p>
          <a:p>
            <a:pPr eaLnBrk="1" hangingPunct="1">
              <a:defRPr/>
            </a:pPr>
            <a:endParaRPr lang="fr-BE" altLang="fr-FR" sz="2200" dirty="0" smtClean="0">
              <a:solidFill>
                <a:schemeClr val="accent4">
                  <a:lumMod val="10000"/>
                </a:schemeClr>
              </a:solidFill>
              <a:latin typeface="Arial Narrow" panose="020B0606020202030204" pitchFamily="34" charset="0"/>
            </a:endParaRPr>
          </a:p>
          <a:p>
            <a:pPr lvl="1" eaLnBrk="1" hangingPunct="1">
              <a:defRPr/>
            </a:pPr>
            <a:r>
              <a:rPr lang="fr-BE" altLang="fr-FR" sz="2000" dirty="0" smtClean="0">
                <a:solidFill>
                  <a:schemeClr val="accent4">
                    <a:lumMod val="10000"/>
                  </a:schemeClr>
                </a:solidFill>
                <a:latin typeface="Arial Narrow" panose="020B0606020202030204" pitchFamily="34" charset="0"/>
              </a:rPr>
              <a:t>1. 	1850</a:t>
            </a:r>
          </a:p>
          <a:p>
            <a:pPr lvl="1" eaLnBrk="1" hangingPunct="1">
              <a:defRPr/>
            </a:pPr>
            <a:r>
              <a:rPr lang="fr-BE" altLang="fr-FR" sz="2000" dirty="0" smtClean="0">
                <a:solidFill>
                  <a:schemeClr val="accent4">
                    <a:lumMod val="10000"/>
                  </a:schemeClr>
                </a:solidFill>
                <a:latin typeface="Arial Narrow" panose="020B0606020202030204" pitchFamily="34" charset="0"/>
              </a:rPr>
              <a:t>2. 	1915</a:t>
            </a:r>
          </a:p>
          <a:p>
            <a:pPr lvl="1" eaLnBrk="1" hangingPunct="1">
              <a:defRPr/>
            </a:pPr>
            <a:r>
              <a:rPr lang="fr-BE" altLang="fr-FR" sz="2000" dirty="0" smtClean="0">
                <a:solidFill>
                  <a:schemeClr val="accent4">
                    <a:lumMod val="10000"/>
                  </a:schemeClr>
                </a:solidFill>
                <a:latin typeface="Arial Narrow" panose="020B0606020202030204" pitchFamily="34" charset="0"/>
              </a:rPr>
              <a:t>3. 	1945</a:t>
            </a:r>
            <a:br>
              <a:rPr lang="fr-BE" altLang="fr-FR" sz="2000" dirty="0" smtClean="0">
                <a:solidFill>
                  <a:schemeClr val="accent4">
                    <a:lumMod val="10000"/>
                  </a:schemeClr>
                </a:solidFill>
                <a:latin typeface="Arial Narrow" panose="020B0606020202030204" pitchFamily="34" charset="0"/>
              </a:rPr>
            </a:br>
            <a:endParaRPr lang="fr-BE" altLang="fr-FR" sz="2000" dirty="0" smtClean="0">
              <a:solidFill>
                <a:schemeClr val="accent4">
                  <a:lumMod val="10000"/>
                </a:schemeClr>
              </a:solidFill>
              <a:latin typeface="Arial Narrow" panose="020B0606020202030204" pitchFamily="34" charset="0"/>
            </a:endParaRPr>
          </a:p>
        </p:txBody>
      </p:sp>
      <p:sp>
        <p:nvSpPr>
          <p:cNvPr id="586755" name="Text Box 3"/>
          <p:cNvSpPr txBox="1">
            <a:spLocks noChangeArrowheads="1"/>
          </p:cNvSpPr>
          <p:nvPr/>
        </p:nvSpPr>
        <p:spPr bwMode="auto">
          <a:xfrm>
            <a:off x="755650" y="3500438"/>
            <a:ext cx="8397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9</a:t>
            </a:r>
            <a:r>
              <a:rPr lang="fr-BE" altLang="fr-FR" sz="2000">
                <a:solidFill>
                  <a:schemeClr val="tx1"/>
                </a:solidFill>
              </a:rPr>
              <a:t> </a:t>
            </a:r>
          </a:p>
        </p:txBody>
      </p:sp>
      <p:sp>
        <p:nvSpPr>
          <p:cNvPr id="586756" name="Text Box 4"/>
          <p:cNvSpPr txBox="1">
            <a:spLocks noChangeArrowheads="1"/>
          </p:cNvSpPr>
          <p:nvPr/>
        </p:nvSpPr>
        <p:spPr bwMode="auto">
          <a:xfrm>
            <a:off x="468313" y="4149725"/>
            <a:ext cx="82407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Une absurdité ou une contre-vérité dans l’énoncé rend cette question sans objet </a:t>
            </a:r>
          </a:p>
          <a:p>
            <a:pPr eaLnBrk="1" hangingPunct="1">
              <a:spcBef>
                <a:spcPct val="0"/>
              </a:spcBef>
              <a:buFontTx/>
              <a:buNone/>
            </a:pPr>
            <a:r>
              <a:rPr lang="fr-BE" altLang="fr-FR" sz="2000" b="1">
                <a:solidFill>
                  <a:srgbClr val="336600"/>
                </a:solidFill>
              </a:rPr>
              <a:t>- Cette SGI permet de lutter contre le manque de vigilance factuelle : l'évalué doit </a:t>
            </a:r>
          </a:p>
          <a:p>
            <a:pPr eaLnBrk="1" hangingPunct="1">
              <a:spcBef>
                <a:spcPct val="0"/>
              </a:spcBef>
              <a:buFontTx/>
              <a:buNone/>
            </a:pPr>
            <a:r>
              <a:rPr lang="fr-BE" altLang="fr-FR" sz="2000" b="1">
                <a:solidFill>
                  <a:srgbClr val="336600"/>
                </a:solidFill>
              </a:rPr>
              <a:t>détecter une erreur alors que la question ne lui est pas posée directement. </a:t>
            </a:r>
          </a:p>
          <a:p>
            <a:pPr eaLnBrk="1" hangingPunct="1">
              <a:spcBef>
                <a:spcPct val="0"/>
              </a:spcBef>
              <a:buFontTx/>
              <a:buNone/>
            </a:pPr>
            <a:r>
              <a:rPr lang="fr-BE" altLang="fr-FR" sz="2000" b="1">
                <a:solidFill>
                  <a:srgbClr val="336600"/>
                </a:solidFill>
              </a:rPr>
              <a:t>- Elle diminue également les chances de répondre correctement par hasard.</a:t>
            </a:r>
          </a:p>
        </p:txBody>
      </p:sp>
      <p:sp>
        <p:nvSpPr>
          <p:cNvPr id="26631" name="Text Box 5"/>
          <p:cNvSpPr txBox="1">
            <a:spLocks noChangeArrowheads="1"/>
          </p:cNvSpPr>
          <p:nvPr/>
        </p:nvSpPr>
        <p:spPr bwMode="auto">
          <a:xfrm>
            <a:off x="684213" y="587692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4048788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67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6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5" grpId="0"/>
      <p:bldP spid="58675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935EFF43-46B0-4713-BACC-73C4C5154DEC}" type="slidenum">
              <a:rPr lang="fr-FR" altLang="fr-FR"/>
              <a:pPr>
                <a:defRPr/>
              </a:pPr>
              <a:t>113</a:t>
            </a:fld>
            <a:endParaRPr lang="fr-FR" altLang="fr-FR"/>
          </a:p>
        </p:txBody>
      </p:sp>
      <p:sp>
        <p:nvSpPr>
          <p:cNvPr id="16388" name="Rectangle 2"/>
          <p:cNvSpPr>
            <a:spLocks noGrp="1" noChangeArrowheads="1"/>
          </p:cNvSpPr>
          <p:nvPr>
            <p:ph type="title"/>
          </p:nvPr>
        </p:nvSpPr>
        <p:spPr>
          <a:xfrm>
            <a:off x="468313" y="188913"/>
            <a:ext cx="8137525" cy="1655762"/>
          </a:xfrm>
          <a:solidFill>
            <a:schemeClr val="accent1">
              <a:lumMod val="40000"/>
              <a:lumOff val="60000"/>
            </a:schemeClr>
          </a:solidFill>
          <a:ln>
            <a:solidFill>
              <a:schemeClr val="tx1"/>
            </a:solidFill>
          </a:ln>
        </p:spPr>
        <p:txBody>
          <a:bodyPr/>
          <a:lstStyle/>
          <a:p>
            <a:pPr eaLnBrk="1" hangingPunct="1">
              <a:defRPr/>
            </a:pPr>
            <a:r>
              <a:rPr lang="fr-BE" altLang="fr-FR" sz="3200" dirty="0" smtClean="0">
                <a:latin typeface="Arial Narrow" panose="020B0606020202030204" pitchFamily="34" charset="0"/>
              </a:rPr>
              <a:t>Le principe de priorité</a:t>
            </a:r>
            <a:br>
              <a:rPr lang="fr-BE" altLang="fr-FR" sz="3200" dirty="0" smtClean="0">
                <a:latin typeface="Arial Narrow" panose="020B0606020202030204" pitchFamily="34" charset="0"/>
              </a:rPr>
            </a:br>
            <a:r>
              <a:rPr lang="fr-BE" altLang="fr-FR" sz="3200" dirty="0" smtClean="0">
                <a:latin typeface="Arial Narrow" panose="020B0606020202030204" pitchFamily="34" charset="0"/>
              </a:rPr>
              <a:t>Plus le numéro d’une réponse est élevé et plus il est prioritaire :  &lt; 6 &lt; 7 &lt; 8 &lt; 9</a:t>
            </a:r>
          </a:p>
        </p:txBody>
      </p:sp>
      <p:sp>
        <p:nvSpPr>
          <p:cNvPr id="27653" name="Rectangle 3"/>
          <p:cNvSpPr>
            <a:spLocks noGrp="1" noChangeArrowheads="1"/>
          </p:cNvSpPr>
          <p:nvPr>
            <p:ph type="body" idx="1"/>
          </p:nvPr>
        </p:nvSpPr>
        <p:spPr>
          <a:xfrm>
            <a:off x="395288" y="1989138"/>
            <a:ext cx="8424862" cy="4448175"/>
          </a:xfrm>
        </p:spPr>
        <p:txBody>
          <a:bodyPr/>
          <a:lstStyle/>
          <a:p>
            <a:pPr eaLnBrk="1" hangingPunct="1">
              <a:lnSpc>
                <a:spcPct val="90000"/>
              </a:lnSpc>
            </a:pPr>
            <a:r>
              <a:rPr lang="fr-BE" altLang="fr-FR" sz="2400" dirty="0" smtClean="0">
                <a:latin typeface="Arial Narrow" panose="020B0606020202030204" pitchFamily="34" charset="0"/>
              </a:rPr>
              <a:t>Exemple 1 : En quelle année Jules César </a:t>
            </a:r>
            <a:r>
              <a:rPr lang="fr-BE" altLang="fr-FR" sz="2400" dirty="0" err="1" smtClean="0">
                <a:latin typeface="Arial Narrow" panose="020B0606020202030204" pitchFamily="34" charset="0"/>
              </a:rPr>
              <a:t>a-t-il</a:t>
            </a:r>
            <a:r>
              <a:rPr lang="fr-BE" altLang="fr-FR" sz="2400" dirty="0" smtClean="0">
                <a:latin typeface="Arial Narrow" panose="020B0606020202030204" pitchFamily="34" charset="0"/>
              </a:rPr>
              <a:t> rencontré Napoléon Bonaparte ?</a:t>
            </a:r>
          </a:p>
          <a:p>
            <a:pPr lvl="2" eaLnBrk="1" hangingPunct="1">
              <a:lnSpc>
                <a:spcPct val="90000"/>
              </a:lnSpc>
            </a:pPr>
            <a:r>
              <a:rPr lang="fr-BE" altLang="fr-FR" sz="2400" dirty="0" smtClean="0">
                <a:latin typeface="Arial Narrow" panose="020B0606020202030204" pitchFamily="34" charset="0"/>
              </a:rPr>
              <a:t>1. 1850</a:t>
            </a:r>
          </a:p>
          <a:p>
            <a:pPr lvl="2" eaLnBrk="1" hangingPunct="1">
              <a:lnSpc>
                <a:spcPct val="90000"/>
              </a:lnSpc>
            </a:pPr>
            <a:r>
              <a:rPr lang="fr-BE" altLang="fr-FR" sz="2400" dirty="0" smtClean="0">
                <a:latin typeface="Arial Narrow" panose="020B0606020202030204" pitchFamily="34" charset="0"/>
              </a:rPr>
              <a:t>2. 1915</a:t>
            </a:r>
          </a:p>
          <a:p>
            <a:pPr lvl="2" eaLnBrk="1" hangingPunct="1">
              <a:lnSpc>
                <a:spcPct val="90000"/>
              </a:lnSpc>
            </a:pPr>
            <a:r>
              <a:rPr lang="fr-BE" altLang="fr-FR" sz="2400" dirty="0" smtClean="0">
                <a:latin typeface="Arial Narrow" panose="020B0606020202030204" pitchFamily="34" charset="0"/>
              </a:rPr>
              <a:t>3. 1945</a:t>
            </a:r>
          </a:p>
          <a:p>
            <a:pPr eaLnBrk="1" hangingPunct="1">
              <a:lnSpc>
                <a:spcPct val="90000"/>
              </a:lnSpc>
            </a:pPr>
            <a:r>
              <a:rPr lang="fr-BE" altLang="fr-FR" sz="2400" dirty="0" smtClean="0">
                <a:latin typeface="Arial Narrow" panose="020B0606020202030204" pitchFamily="34" charset="0"/>
              </a:rPr>
              <a:t>La réponse pourrait être 6 puisque les deux empereurs ne se sont rencontrés ni en 1850, ni en 1915, ni en 1945. </a:t>
            </a:r>
          </a:p>
          <a:p>
            <a:pPr eaLnBrk="1" hangingPunct="1">
              <a:lnSpc>
                <a:spcPct val="90000"/>
              </a:lnSpc>
            </a:pPr>
            <a:r>
              <a:rPr lang="fr-BE" altLang="fr-FR" sz="2400" dirty="0" smtClean="0">
                <a:latin typeface="Arial Narrow" panose="020B0606020202030204" pitchFamily="34" charset="0"/>
              </a:rPr>
              <a:t>Mais le fait que l'énoncé est absurde est évident et devrait convaincre l'évalué de ne pas lire les propositions. </a:t>
            </a:r>
          </a:p>
          <a:p>
            <a:pPr eaLnBrk="1" hangingPunct="1">
              <a:lnSpc>
                <a:spcPct val="90000"/>
              </a:lnSpc>
            </a:pPr>
            <a:r>
              <a:rPr lang="fr-BE" altLang="fr-FR" sz="2400" dirty="0" smtClean="0">
                <a:latin typeface="Arial Narrow" panose="020B0606020202030204" pitchFamily="34" charset="0"/>
              </a:rPr>
              <a:t>Mais en plus 6 &lt; 9. </a:t>
            </a:r>
          </a:p>
          <a:p>
            <a:pPr eaLnBrk="1" hangingPunct="1">
              <a:lnSpc>
                <a:spcPct val="90000"/>
              </a:lnSpc>
            </a:pPr>
            <a:endParaRPr lang="fr-BE" altLang="fr-FR" dirty="0" smtClean="0">
              <a:latin typeface="Arial Narrow" panose="020B0606020202030204" pitchFamily="34" charset="0"/>
            </a:endParaRPr>
          </a:p>
        </p:txBody>
      </p:sp>
    </p:spTree>
    <p:extLst>
      <p:ext uri="{BB962C8B-B14F-4D97-AF65-F5344CB8AC3E}">
        <p14:creationId xmlns:p14="http://schemas.microsoft.com/office/powerpoint/2010/main" val="10911193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E75AA755-0801-4863-8AC2-F9558A58867B}" type="slidenum">
              <a:rPr lang="fr-FR" altLang="fr-FR"/>
              <a:pPr>
                <a:defRPr/>
              </a:pPr>
              <a:t>114</a:t>
            </a:fld>
            <a:endParaRPr lang="fr-FR" altLang="fr-FR"/>
          </a:p>
        </p:txBody>
      </p:sp>
      <p:sp>
        <p:nvSpPr>
          <p:cNvPr id="17412" name="Rectangle 2"/>
          <p:cNvSpPr>
            <a:spLocks noGrp="1" noChangeArrowheads="1"/>
          </p:cNvSpPr>
          <p:nvPr>
            <p:ph type="title"/>
          </p:nvPr>
        </p:nvSpPr>
        <p:spPr>
          <a:xfrm>
            <a:off x="467544" y="260648"/>
            <a:ext cx="8208962" cy="1584325"/>
          </a:xfrm>
          <a:solidFill>
            <a:schemeClr val="accent1">
              <a:lumMod val="40000"/>
              <a:lumOff val="60000"/>
            </a:schemeClr>
          </a:solidFill>
          <a:ln>
            <a:solidFill>
              <a:schemeClr val="tx1"/>
            </a:solidFill>
          </a:ln>
        </p:spPr>
        <p:txBody>
          <a:bodyPr/>
          <a:lstStyle/>
          <a:p>
            <a:pPr eaLnBrk="1" hangingPunct="1">
              <a:defRPr/>
            </a:pPr>
            <a:r>
              <a:rPr lang="fr-BE" altLang="fr-FR" sz="2800" dirty="0" smtClean="0">
                <a:latin typeface="Arial Narrow" panose="020B0606020202030204" pitchFamily="34" charset="0"/>
              </a:rPr>
              <a:t>Le principe de priorité</a:t>
            </a:r>
            <a:br>
              <a:rPr lang="fr-BE" altLang="fr-FR" sz="2800" dirty="0" smtClean="0">
                <a:latin typeface="Arial Narrow" panose="020B0606020202030204" pitchFamily="34" charset="0"/>
              </a:rPr>
            </a:br>
            <a:r>
              <a:rPr lang="fr-BE" altLang="fr-FR" sz="2800" dirty="0" smtClean="0">
                <a:latin typeface="Arial Narrow" panose="020B0606020202030204" pitchFamily="34" charset="0"/>
              </a:rPr>
              <a:t>Plus le numéro d’une réponse est élevé et plus il est prioritaire en cas de double choix possible :  &lt; 6 &lt; 7 &lt; 8 &lt; 9</a:t>
            </a:r>
          </a:p>
        </p:txBody>
      </p:sp>
      <p:sp>
        <p:nvSpPr>
          <p:cNvPr id="28677" name="Rectangle 3"/>
          <p:cNvSpPr>
            <a:spLocks noGrp="1" noChangeArrowheads="1"/>
          </p:cNvSpPr>
          <p:nvPr>
            <p:ph type="body" idx="1"/>
          </p:nvPr>
        </p:nvSpPr>
        <p:spPr>
          <a:xfrm>
            <a:off x="395536" y="2132856"/>
            <a:ext cx="8424862" cy="4370387"/>
          </a:xfrm>
        </p:spPr>
        <p:txBody>
          <a:bodyPr/>
          <a:lstStyle/>
          <a:p>
            <a:pPr eaLnBrk="1" hangingPunct="1"/>
            <a:r>
              <a:rPr lang="fr-BE" altLang="fr-FR" sz="2600" dirty="0" smtClean="0">
                <a:latin typeface="Arial Narrow" panose="020B0606020202030204" pitchFamily="34" charset="0"/>
              </a:rPr>
              <a:t>Exemple 2 : Quel âge avait Rimbaud ?</a:t>
            </a:r>
          </a:p>
          <a:p>
            <a:pPr lvl="1" eaLnBrk="1" hangingPunct="1"/>
            <a:r>
              <a:rPr lang="fr-BE" altLang="fr-FR" sz="2600" dirty="0" smtClean="0">
                <a:latin typeface="Arial Narrow" panose="020B0606020202030204" pitchFamily="34" charset="0"/>
              </a:rPr>
              <a:t>1. 2 ans</a:t>
            </a:r>
          </a:p>
          <a:p>
            <a:pPr lvl="1" eaLnBrk="1" hangingPunct="1"/>
            <a:r>
              <a:rPr lang="fr-BE" altLang="fr-FR" sz="2600" dirty="0" smtClean="0">
                <a:latin typeface="Arial Narrow" panose="020B0606020202030204" pitchFamily="34" charset="0"/>
              </a:rPr>
              <a:t>2. 10 ans</a:t>
            </a:r>
          </a:p>
          <a:p>
            <a:pPr lvl="1" eaLnBrk="1" hangingPunct="1"/>
            <a:r>
              <a:rPr lang="fr-BE" altLang="fr-FR" sz="2600" dirty="0" smtClean="0">
                <a:latin typeface="Arial Narrow" panose="020B0606020202030204" pitchFamily="34" charset="0"/>
              </a:rPr>
              <a:t>3. 23 ans</a:t>
            </a:r>
          </a:p>
          <a:p>
            <a:pPr eaLnBrk="1" hangingPunct="1"/>
            <a:r>
              <a:rPr lang="fr-BE" altLang="fr-FR" sz="2600" dirty="0" smtClean="0">
                <a:latin typeface="Arial Narrow" panose="020B0606020202030204" pitchFamily="34" charset="0"/>
              </a:rPr>
              <a:t>La réponse pourrait être 7 puisque Rimbaud a eu 2 ans, 10 ans et 23 ans. </a:t>
            </a:r>
          </a:p>
          <a:p>
            <a:pPr eaLnBrk="1" hangingPunct="1"/>
            <a:r>
              <a:rPr lang="fr-BE" altLang="fr-FR" sz="2600" dirty="0" smtClean="0">
                <a:latin typeface="Arial Narrow" panose="020B0606020202030204" pitchFamily="34" charset="0"/>
              </a:rPr>
              <a:t>Mais le manque de données est évident et devrait convaincre l'évalué de ne pas lire les propositions. </a:t>
            </a:r>
          </a:p>
          <a:p>
            <a:pPr eaLnBrk="1" hangingPunct="1"/>
            <a:r>
              <a:rPr lang="fr-BE" altLang="fr-FR" sz="2600" dirty="0" smtClean="0">
                <a:latin typeface="Arial Narrow" panose="020B0606020202030204" pitchFamily="34" charset="0"/>
              </a:rPr>
              <a:t>Mais en plus 7&lt; 8 </a:t>
            </a:r>
          </a:p>
        </p:txBody>
      </p:sp>
    </p:spTree>
    <p:extLst>
      <p:ext uri="{BB962C8B-B14F-4D97-AF65-F5344CB8AC3E}">
        <p14:creationId xmlns:p14="http://schemas.microsoft.com/office/powerpoint/2010/main" val="36628775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332656"/>
            <a:ext cx="8136904" cy="223224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Les degrés de certitude</a:t>
            </a:r>
          </a:p>
          <a:p>
            <a:pPr algn="ctr"/>
            <a:r>
              <a:rPr lang="fr-BE" sz="2800" dirty="0" smtClean="0"/>
              <a:t>Quelques données générales</a:t>
            </a:r>
          </a:p>
          <a:p>
            <a:pPr algn="ctr"/>
            <a:r>
              <a:rPr lang="fr-BE" sz="2000" dirty="0" smtClean="0"/>
              <a:t>Adapté de D Leclercq 2017   </a:t>
            </a:r>
            <a:r>
              <a:rPr lang="fr-BE" sz="2000" dirty="0"/>
              <a:t>Leclercq, D. (2017). Une mata-analyse des degrés de certitude exprimés en mots. </a:t>
            </a:r>
            <a:r>
              <a:rPr lang="fr-BE" sz="2000" i="1" dirty="0"/>
              <a:t>Evaluer. Journal international de Recherche en Education et Formation, 2</a:t>
            </a:r>
            <a:r>
              <a:rPr lang="fr-BE" sz="2000" dirty="0"/>
              <a:t>(3), pp. 69-105. </a:t>
            </a:r>
            <a:r>
              <a:rPr lang="fr-BE" sz="2000" dirty="0" smtClean="0">
                <a:hlinkClick r:id="rId2"/>
              </a:rPr>
              <a:t>http</a:t>
            </a:r>
            <a:r>
              <a:rPr lang="fr-BE" sz="2000" dirty="0">
                <a:hlinkClick r:id="rId2"/>
              </a:rPr>
              <a:t>://</a:t>
            </a:r>
            <a:r>
              <a:rPr lang="fr-BE" sz="2000" dirty="0" smtClean="0">
                <a:hlinkClick r:id="rId2"/>
              </a:rPr>
              <a:t>hdl.handle.net/2268/210317</a:t>
            </a:r>
            <a:r>
              <a:rPr lang="fr-BE" sz="2000" dirty="0" smtClean="0"/>
              <a:t>  </a:t>
            </a:r>
            <a:endParaRPr lang="fr-BE" sz="2000" dirty="0"/>
          </a:p>
        </p:txBody>
      </p:sp>
      <p:sp>
        <p:nvSpPr>
          <p:cNvPr id="3" name="Rectangle 2"/>
          <p:cNvSpPr/>
          <p:nvPr/>
        </p:nvSpPr>
        <p:spPr>
          <a:xfrm>
            <a:off x="611560" y="3284984"/>
            <a:ext cx="8064896" cy="1569660"/>
          </a:xfrm>
          <a:prstGeom prst="rect">
            <a:avLst/>
          </a:prstGeom>
        </p:spPr>
        <p:txBody>
          <a:bodyPr wrap="square">
            <a:spAutoFit/>
          </a:bodyPr>
          <a:lstStyle/>
          <a:p>
            <a:r>
              <a:rPr lang="fr-BE" sz="2400" dirty="0">
                <a:latin typeface="Arial Narrow" panose="020B0606020202030204" pitchFamily="34" charset="0"/>
              </a:rPr>
              <a:t>« un degré de certitude est l’expression par une personne (un étudiant par exemple), pour chacune de ses réponses (à un test par exemple) de sa probabilité subjective (allant de nulle à totale) que sa réponse sera jugée correcte par le correcteur (l’enseignant par exemple) ». </a:t>
            </a:r>
          </a:p>
        </p:txBody>
      </p:sp>
      <p:sp>
        <p:nvSpPr>
          <p:cNvPr id="4" name="ZoneTexte 3"/>
          <p:cNvSpPr txBox="1"/>
          <p:nvPr/>
        </p:nvSpPr>
        <p:spPr>
          <a:xfrm>
            <a:off x="611560" y="5373216"/>
            <a:ext cx="5702202" cy="461665"/>
          </a:xfrm>
          <a:prstGeom prst="rect">
            <a:avLst/>
          </a:prstGeom>
          <a:noFill/>
        </p:spPr>
        <p:txBody>
          <a:bodyPr wrap="none" rtlCol="0">
            <a:spAutoFit/>
          </a:bodyPr>
          <a:lstStyle/>
          <a:p>
            <a:r>
              <a:rPr lang="fr-BE" sz="2400" dirty="0" smtClean="0">
                <a:latin typeface="Arial Narrow" panose="020B0606020202030204" pitchFamily="34" charset="0"/>
              </a:rPr>
              <a:t>Les % expriment mieux la certitude que les mots </a:t>
            </a:r>
            <a:endParaRPr lang="fr-BE" sz="2400" dirty="0">
              <a:latin typeface="Arial Narrow" panose="020B0606020202030204" pitchFamily="34" charset="0"/>
            </a:endParaRPr>
          </a:p>
        </p:txBody>
      </p:sp>
    </p:spTree>
    <p:extLst>
      <p:ext uri="{BB962C8B-B14F-4D97-AF65-F5344CB8AC3E}">
        <p14:creationId xmlns:p14="http://schemas.microsoft.com/office/powerpoint/2010/main" val="10016463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E3E0EEB5-E9C1-4AE3-A562-7BC284DF721A}" type="slidenum">
              <a:rPr lang="fr-FR" altLang="fr-FR"/>
              <a:pPr>
                <a:defRPr/>
              </a:pPr>
              <a:t>116</a:t>
            </a:fld>
            <a:endParaRPr lang="fr-FR" altLang="fr-FR"/>
          </a:p>
        </p:txBody>
      </p:sp>
      <p:sp>
        <p:nvSpPr>
          <p:cNvPr id="18436" name="Rectangle 2"/>
          <p:cNvSpPr>
            <a:spLocks noGrp="1" noChangeArrowheads="1"/>
          </p:cNvSpPr>
          <p:nvPr>
            <p:ph type="title"/>
          </p:nvPr>
        </p:nvSpPr>
        <p:spPr>
          <a:xfrm>
            <a:off x="388938" y="188640"/>
            <a:ext cx="7848600" cy="935038"/>
          </a:xfrm>
          <a:ln>
            <a:solidFill>
              <a:schemeClr val="tx1"/>
            </a:solidFill>
          </a:ln>
        </p:spPr>
        <p:txBody>
          <a:bodyPr/>
          <a:lstStyle/>
          <a:p>
            <a:pPr eaLnBrk="1" hangingPunct="1">
              <a:defRPr/>
            </a:pPr>
            <a:r>
              <a:rPr lang="fr-FR" altLang="fr-FR" sz="2600" dirty="0" smtClean="0">
                <a:latin typeface="Arial Narrow" panose="020B0606020202030204" pitchFamily="34" charset="0"/>
              </a:rPr>
              <a:t>Les degrés de certitude : enjeux de leur utilisation</a:t>
            </a:r>
            <a:br>
              <a:rPr lang="fr-FR" altLang="fr-FR" sz="2600" dirty="0" smtClean="0">
                <a:latin typeface="Arial Narrow" panose="020B0606020202030204" pitchFamily="34" charset="0"/>
              </a:rPr>
            </a:br>
            <a:r>
              <a:rPr lang="fr-FR" altLang="fr-FR" sz="2600" dirty="0" smtClean="0">
                <a:latin typeface="Arial Narrow" panose="020B0606020202030204" pitchFamily="34" charset="0"/>
              </a:rPr>
              <a:t>D’après Leclercq et Gilles http://www.smart.ulg.ac.be    </a:t>
            </a:r>
          </a:p>
        </p:txBody>
      </p:sp>
      <p:pic>
        <p:nvPicPr>
          <p:cNvPr id="29701" name="Picture 3" descr="DC100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1412875"/>
            <a:ext cx="8424862" cy="1152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4" descr="DC3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38" y="2708275"/>
            <a:ext cx="8351837" cy="1057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5" descr="DC40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3860800"/>
            <a:ext cx="8351837" cy="1055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6" descr="DC50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084763"/>
            <a:ext cx="8280400" cy="129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4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6C9A5240-AF63-4F0D-ADCB-E88EA977C8A8}" type="slidenum">
              <a:rPr lang="fr-FR" altLang="fr-FR"/>
              <a:pPr>
                <a:defRPr/>
              </a:pPr>
              <a:t>117</a:t>
            </a:fld>
            <a:endParaRPr lang="fr-FR" altLang="fr-FR"/>
          </a:p>
        </p:txBody>
      </p:sp>
      <p:pic>
        <p:nvPicPr>
          <p:cNvPr id="30724" name="Picture 3" descr="DC60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692150"/>
            <a:ext cx="8351837" cy="1833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4" descr="DC7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8" y="2852738"/>
            <a:ext cx="8135937" cy="156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5" descr="DC2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652963"/>
            <a:ext cx="8064500" cy="1039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89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AB7208A6-707E-4DB2-B61F-11B9801F5A31}" type="slidenum">
              <a:rPr lang="fr-FR" altLang="fr-FR"/>
              <a:pPr>
                <a:defRPr/>
              </a:pPr>
              <a:t>118</a:t>
            </a:fld>
            <a:endParaRPr lang="fr-FR" altLang="fr-FR"/>
          </a:p>
        </p:txBody>
      </p:sp>
      <p:sp>
        <p:nvSpPr>
          <p:cNvPr id="31748" name="Rectangle 2"/>
          <p:cNvSpPr>
            <a:spLocks noGrp="1" noChangeArrowheads="1"/>
          </p:cNvSpPr>
          <p:nvPr>
            <p:ph type="title"/>
          </p:nvPr>
        </p:nvSpPr>
        <p:spPr>
          <a:xfrm>
            <a:off x="1116013" y="2420938"/>
            <a:ext cx="7416800" cy="1439862"/>
          </a:xfrm>
          <a:solidFill>
            <a:srgbClr val="92D050"/>
          </a:solidFill>
          <a:ln>
            <a:solidFill>
              <a:schemeClr val="tx1"/>
            </a:solidFill>
          </a:ln>
        </p:spPr>
        <p:txBody>
          <a:bodyPr/>
          <a:lstStyle/>
          <a:p>
            <a:pPr algn="ctr" eaLnBrk="1" hangingPunct="1"/>
            <a:r>
              <a:rPr lang="fr-BE" altLang="fr-FR" sz="4400" dirty="0" smtClean="0">
                <a:solidFill>
                  <a:srgbClr val="161616"/>
                </a:solidFill>
                <a:latin typeface="Arial Narrow" panose="020B0606020202030204" pitchFamily="34" charset="0"/>
              </a:rPr>
              <a:t>Et maintenant comment attribuer </a:t>
            </a:r>
            <a:br>
              <a:rPr lang="fr-BE" altLang="fr-FR" sz="4400" dirty="0" smtClean="0">
                <a:solidFill>
                  <a:srgbClr val="161616"/>
                </a:solidFill>
                <a:latin typeface="Arial Narrow" panose="020B0606020202030204" pitchFamily="34" charset="0"/>
              </a:rPr>
            </a:br>
            <a:r>
              <a:rPr lang="fr-BE" altLang="fr-FR" sz="4400" dirty="0" smtClean="0">
                <a:solidFill>
                  <a:srgbClr val="161616"/>
                </a:solidFill>
                <a:latin typeface="Arial Narrow" panose="020B0606020202030204" pitchFamily="34" charset="0"/>
              </a:rPr>
              <a:t>les points ? </a:t>
            </a:r>
          </a:p>
        </p:txBody>
      </p:sp>
    </p:spTree>
    <p:extLst>
      <p:ext uri="{BB962C8B-B14F-4D97-AF65-F5344CB8AC3E}">
        <p14:creationId xmlns:p14="http://schemas.microsoft.com/office/powerpoint/2010/main" val="28316765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8959"/>
            <a:ext cx="8424936" cy="6247864"/>
          </a:xfrm>
          <a:prstGeom prst="rect">
            <a:avLst/>
          </a:prstGeom>
        </p:spPr>
        <p:txBody>
          <a:bodyPr wrap="square">
            <a:spAutoFit/>
          </a:bodyPr>
          <a:lstStyle/>
          <a:p>
            <a:r>
              <a:rPr lang="fr-BE" sz="2400" u="sng" dirty="0">
                <a:latin typeface="Arial Narrow" panose="020B0606020202030204" pitchFamily="34" charset="0"/>
              </a:rPr>
              <a:t>C</a:t>
            </a:r>
            <a:r>
              <a:rPr lang="fr-BE" sz="2400" u="sng" dirty="0" smtClean="0">
                <a:latin typeface="Arial Narrow" panose="020B0606020202030204" pitchFamily="34" charset="0"/>
              </a:rPr>
              <a:t>orrection for </a:t>
            </a:r>
            <a:r>
              <a:rPr lang="fr-BE" sz="2400" u="sng" dirty="0" err="1" smtClean="0">
                <a:latin typeface="Arial Narrow" panose="020B0606020202030204" pitchFamily="34" charset="0"/>
              </a:rPr>
              <a:t>guessing</a:t>
            </a:r>
            <a:endParaRPr lang="fr-BE" sz="2400" u="sng" dirty="0" smtClean="0">
              <a:latin typeface="Arial Narrow" panose="020B0606020202030204" pitchFamily="34" charset="0"/>
            </a:endParaRPr>
          </a:p>
          <a:p>
            <a:r>
              <a:rPr lang="fr-BE" sz="2400" u="sng" dirty="0" smtClean="0">
                <a:latin typeface="Arial Narrow" panose="020B0606020202030204" pitchFamily="34" charset="0"/>
              </a:rPr>
              <a:t>Question de type Vrai/Faux (2 propositions)</a:t>
            </a:r>
            <a:endParaRPr lang="fr-BE" sz="2400" u="sng" dirty="0">
              <a:latin typeface="Arial Narrow" panose="020B0606020202030204" pitchFamily="34" charset="0"/>
            </a:endParaRPr>
          </a:p>
          <a:p>
            <a:r>
              <a:rPr lang="fr-BE" sz="2400" dirty="0" smtClean="0">
                <a:latin typeface="Arial Narrow" panose="020B0606020202030204" pitchFamily="34" charset="0"/>
              </a:rPr>
              <a:t>+   1 point en </a:t>
            </a:r>
            <a:r>
              <a:rPr lang="fr-BE" sz="2400" dirty="0">
                <a:latin typeface="Arial Narrow" panose="020B0606020202030204" pitchFamily="34" charset="0"/>
              </a:rPr>
              <a:t>cas de réponse correcte (RC) </a:t>
            </a:r>
            <a:endParaRPr lang="fr-BE" sz="2400" dirty="0" smtClean="0">
              <a:latin typeface="Arial Narrow" panose="020B0606020202030204" pitchFamily="34" charset="0"/>
            </a:endParaRPr>
          </a:p>
          <a:p>
            <a:pPr marL="342900" indent="-342900">
              <a:buFontTx/>
              <a:buChar char="-"/>
            </a:pPr>
            <a:r>
              <a:rPr lang="fr-BE" sz="2400" dirty="0" smtClean="0">
                <a:latin typeface="Arial Narrow" panose="020B0606020202030204" pitchFamily="34" charset="0"/>
              </a:rPr>
              <a:t>1 point en </a:t>
            </a:r>
            <a:r>
              <a:rPr lang="fr-BE" sz="2400" dirty="0">
                <a:latin typeface="Arial Narrow" panose="020B0606020202030204" pitchFamily="34" charset="0"/>
              </a:rPr>
              <a:t>cas de réponse incorrecte (RI). </a:t>
            </a:r>
            <a:endParaRPr lang="fr-BE" sz="2400" dirty="0" smtClean="0">
              <a:latin typeface="Arial Narrow" panose="020B0606020202030204" pitchFamily="34" charset="0"/>
            </a:endParaRPr>
          </a:p>
          <a:p>
            <a:r>
              <a:rPr lang="fr-BE" sz="2400" dirty="0" smtClean="0">
                <a:latin typeface="Arial Narrow" panose="020B0606020202030204" pitchFamily="34" charset="0"/>
              </a:rPr>
              <a:t>0 en </a:t>
            </a:r>
            <a:r>
              <a:rPr lang="fr-BE" sz="2400" dirty="0">
                <a:latin typeface="Arial Narrow" panose="020B0606020202030204" pitchFamily="34" charset="0"/>
              </a:rPr>
              <a:t>cas </a:t>
            </a:r>
            <a:r>
              <a:rPr lang="fr-BE" sz="2400" dirty="0" smtClean="0">
                <a:latin typeface="Arial Narrow" panose="020B0606020202030204" pitchFamily="34" charset="0"/>
              </a:rPr>
              <a:t>d’omission (certains pénalisent l’omission : -1). </a:t>
            </a:r>
          </a:p>
          <a:p>
            <a:r>
              <a:rPr lang="fr-BE" sz="2000" dirty="0" smtClean="0">
                <a:latin typeface="Arial Narrow" panose="020B0606020202030204" pitchFamily="34" charset="0"/>
              </a:rPr>
              <a:t>                        (Un étudiant qui ne sait pas et qui donc va choisir au hasard ses réponses          </a:t>
            </a:r>
            <a:br>
              <a:rPr lang="fr-BE" sz="2000" dirty="0" smtClean="0">
                <a:latin typeface="Arial Narrow" panose="020B0606020202030204" pitchFamily="34" charset="0"/>
              </a:rPr>
            </a:br>
            <a:r>
              <a:rPr lang="fr-BE" sz="2000" dirty="0" smtClean="0">
                <a:latin typeface="Arial Narrow" panose="020B0606020202030204" pitchFamily="34" charset="0"/>
              </a:rPr>
              <a:t>                          obtiendra </a:t>
            </a:r>
            <a:r>
              <a:rPr lang="fr-BE" sz="2000" dirty="0">
                <a:latin typeface="Arial Narrow" panose="020B0606020202030204" pitchFamily="34" charset="0"/>
              </a:rPr>
              <a:t>un score proche de </a:t>
            </a:r>
            <a:r>
              <a:rPr lang="fr-BE" sz="2000" dirty="0" smtClean="0">
                <a:latin typeface="Arial Narrow" panose="020B0606020202030204" pitchFamily="34" charset="0"/>
              </a:rPr>
              <a:t>0). </a:t>
            </a:r>
          </a:p>
          <a:p>
            <a:r>
              <a:rPr lang="fr-BE" sz="2400" u="sng" dirty="0" smtClean="0">
                <a:latin typeface="Arial Narrow" panose="020B0606020202030204" pitchFamily="34" charset="0"/>
              </a:rPr>
              <a:t>Si plusieurs propositions de réponses</a:t>
            </a:r>
          </a:p>
          <a:p>
            <a:r>
              <a:rPr lang="fr-BE" sz="2400" dirty="0">
                <a:latin typeface="Arial Narrow" panose="020B0606020202030204" pitchFamily="34" charset="0"/>
              </a:rPr>
              <a:t>+   1 point en cas de réponse correcte (RC</a:t>
            </a:r>
            <a:r>
              <a:rPr lang="fr-BE" sz="2400" dirty="0" smtClean="0">
                <a:latin typeface="Arial Narrow" panose="020B0606020202030204" pitchFamily="34" charset="0"/>
              </a:rPr>
              <a:t>)</a:t>
            </a:r>
          </a:p>
          <a:p>
            <a:pPr marL="342900" indent="-342900">
              <a:buFontTx/>
              <a:buChar char="-"/>
            </a:pPr>
            <a:r>
              <a:rPr lang="fr-BE" sz="2400" dirty="0" smtClean="0">
                <a:latin typeface="Arial Narrow" panose="020B0606020202030204" pitchFamily="34" charset="0"/>
              </a:rPr>
              <a:t>1/5ème </a:t>
            </a:r>
            <a:r>
              <a:rPr lang="fr-BE" sz="2400" dirty="0">
                <a:latin typeface="Arial Narrow" panose="020B0606020202030204" pitchFamily="34" charset="0"/>
              </a:rPr>
              <a:t>de point (1/n-1), n (= 6) représentant le nombre total de propositions y compris les deux </a:t>
            </a:r>
            <a:r>
              <a:rPr lang="fr-BE" sz="2400" dirty="0" err="1">
                <a:latin typeface="Arial Narrow" panose="020B0606020202030204" pitchFamily="34" charset="0"/>
              </a:rPr>
              <a:t>SGI</a:t>
            </a:r>
            <a:r>
              <a:rPr lang="fr-BE" sz="2400" dirty="0">
                <a:latin typeface="Arial Narrow" panose="020B0606020202030204" pitchFamily="34" charset="0"/>
              </a:rPr>
              <a:t>. </a:t>
            </a:r>
            <a:endParaRPr lang="fr-BE" sz="2400" dirty="0" smtClean="0">
              <a:latin typeface="Arial Narrow" panose="020B0606020202030204" pitchFamily="34" charset="0"/>
            </a:endParaRPr>
          </a:p>
          <a:p>
            <a:pPr marL="342900" indent="-342900">
              <a:buFontTx/>
              <a:buChar char="-"/>
            </a:pPr>
            <a:r>
              <a:rPr lang="fr-BE" sz="2400" dirty="0">
                <a:latin typeface="Arial Narrow" panose="020B0606020202030204" pitchFamily="34" charset="0"/>
              </a:rPr>
              <a:t>0 en cas </a:t>
            </a:r>
            <a:r>
              <a:rPr lang="fr-BE" sz="2400" dirty="0" smtClean="0">
                <a:latin typeface="Arial Narrow" panose="020B0606020202030204" pitchFamily="34" charset="0"/>
              </a:rPr>
              <a:t>d’omission</a:t>
            </a:r>
          </a:p>
          <a:p>
            <a:pPr marL="342900" indent="-342900">
              <a:buFontTx/>
              <a:buChar char="-"/>
            </a:pPr>
            <a:endParaRPr lang="fr-BE" sz="2400" dirty="0">
              <a:latin typeface="Arial Narrow" panose="020B0606020202030204" pitchFamily="34" charset="0"/>
            </a:endParaRPr>
          </a:p>
          <a:p>
            <a:r>
              <a:rPr lang="fr-BE" sz="2400" dirty="0" smtClean="0">
                <a:latin typeface="Arial Narrow" panose="020B0606020202030204" pitchFamily="34" charset="0"/>
              </a:rPr>
              <a:t> Ce type de correction est injuste (non déontologique) car elle empêche les étudiants d’exprimer leur doute. Elle manque par ailleurs de validité informative (elle n’apprend rien de plus à l’enseignant). Elle est peu </a:t>
            </a:r>
            <a:r>
              <a:rPr lang="fr-BE" sz="2400" dirty="0" err="1" smtClean="0">
                <a:latin typeface="Arial Narrow" panose="020B0606020202030204" pitchFamily="34" charset="0"/>
              </a:rPr>
              <a:t>conséquentielle</a:t>
            </a:r>
            <a:r>
              <a:rPr lang="fr-BE" sz="2400" dirty="0" smtClean="0">
                <a:latin typeface="Arial Narrow" panose="020B0606020202030204" pitchFamily="34" charset="0"/>
              </a:rPr>
              <a:t> car l’étudiant ne change que peu son comportement.    </a:t>
            </a:r>
            <a:endParaRPr lang="fr-BE" sz="2400" dirty="0">
              <a:latin typeface="Arial Narrow" panose="020B0606020202030204" pitchFamily="34" charset="0"/>
            </a:endParaRPr>
          </a:p>
        </p:txBody>
      </p:sp>
    </p:spTree>
    <p:extLst>
      <p:ext uri="{BB962C8B-B14F-4D97-AF65-F5344CB8AC3E}">
        <p14:creationId xmlns:p14="http://schemas.microsoft.com/office/powerpoint/2010/main" val="2961721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38014" y="1340768"/>
            <a:ext cx="7920880" cy="381642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latin typeface="Tahoma" panose="020B0604030504040204" pitchFamily="34" charset="0"/>
                <a:ea typeface="Tahoma" panose="020B0604030504040204" pitchFamily="34" charset="0"/>
                <a:cs typeface="Tahoma" panose="020B0604030504040204" pitchFamily="34" charset="0"/>
              </a:rPr>
              <a:t>De quoi parle-t-on ?</a:t>
            </a:r>
          </a:p>
          <a:p>
            <a:pPr algn="ctr"/>
            <a:endParaRPr lang="fr-BE" sz="4800" dirty="0">
              <a:latin typeface="Tahoma" panose="020B0604030504040204" pitchFamily="34" charset="0"/>
              <a:ea typeface="Tahoma" panose="020B0604030504040204" pitchFamily="34" charset="0"/>
              <a:cs typeface="Tahoma" panose="020B0604030504040204" pitchFamily="34" charset="0"/>
            </a:endParaRPr>
          </a:p>
          <a:p>
            <a:pPr algn="ctr"/>
            <a:r>
              <a:rPr lang="fr-BE" sz="4800" dirty="0" smtClean="0">
                <a:latin typeface="Tahoma" panose="020B0604030504040204" pitchFamily="34" charset="0"/>
                <a:ea typeface="Tahoma" panose="020B0604030504040204" pitchFamily="34" charset="0"/>
                <a:cs typeface="Tahoma" panose="020B0604030504040204" pitchFamily="34" charset="0"/>
              </a:rPr>
              <a:t>Quelques définitions en entrée  </a:t>
            </a:r>
            <a:endParaRPr lang="fr-BE" sz="4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270834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486775" y="6343650"/>
            <a:ext cx="565150" cy="457200"/>
          </a:xfrm>
        </p:spPr>
        <p:txBody>
          <a:bodyPr/>
          <a:lstStyle/>
          <a:p>
            <a:pPr>
              <a:defRPr/>
            </a:pPr>
            <a:fld id="{823FC069-71E5-4824-B580-0747DA4E1A42}" type="slidenum">
              <a:rPr lang="fr-FR" altLang="fr-FR" smtClean="0"/>
              <a:pPr>
                <a:defRPr/>
              </a:pPr>
              <a:t>120</a:t>
            </a:fld>
            <a:endParaRPr lang="fr-FR" altLang="fr-FR" dirty="0"/>
          </a:p>
        </p:txBody>
      </p:sp>
      <p:sp>
        <p:nvSpPr>
          <p:cNvPr id="4" name="Line 3"/>
          <p:cNvSpPr>
            <a:spLocks noChangeShapeType="1"/>
          </p:cNvSpPr>
          <p:nvPr/>
        </p:nvSpPr>
        <p:spPr bwMode="auto">
          <a:xfrm>
            <a:off x="225425" y="3036888"/>
            <a:ext cx="87344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5" name="Line 4"/>
          <p:cNvSpPr>
            <a:spLocks noChangeShapeType="1"/>
          </p:cNvSpPr>
          <p:nvPr/>
        </p:nvSpPr>
        <p:spPr bwMode="auto">
          <a:xfrm flipH="1">
            <a:off x="2114550" y="2133600"/>
            <a:ext cx="3175" cy="202723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8" name="Line 7"/>
          <p:cNvSpPr>
            <a:spLocks noChangeShapeType="1"/>
          </p:cNvSpPr>
          <p:nvPr/>
        </p:nvSpPr>
        <p:spPr bwMode="auto">
          <a:xfrm flipH="1">
            <a:off x="7213600" y="2943225"/>
            <a:ext cx="0" cy="2381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11" name="Line 10"/>
          <p:cNvSpPr>
            <a:spLocks noChangeShapeType="1"/>
          </p:cNvSpPr>
          <p:nvPr/>
        </p:nvSpPr>
        <p:spPr bwMode="auto">
          <a:xfrm>
            <a:off x="4054475"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12" name="Text Box 11"/>
          <p:cNvSpPr txBox="1">
            <a:spLocks noChangeArrowheads="1"/>
          </p:cNvSpPr>
          <p:nvPr/>
        </p:nvSpPr>
        <p:spPr bwMode="auto">
          <a:xfrm>
            <a:off x="2674938" y="134938"/>
            <a:ext cx="3352800" cy="503237"/>
          </a:xfrm>
          <a:prstGeom prst="rect">
            <a:avLst/>
          </a:prstGeom>
          <a:solidFill>
            <a:srgbClr val="92D05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600" b="1" dirty="0" smtClean="0">
                <a:solidFill>
                  <a:schemeClr val="accent4">
                    <a:lumMod val="10000"/>
                  </a:schemeClr>
                </a:solidFill>
                <a:latin typeface="Calibri" panose="020F0502020204030204" pitchFamily="34" charset="0"/>
              </a:rPr>
              <a:t>REPONSE CORRECTE</a:t>
            </a:r>
            <a:endParaRPr lang="fr-FR" altLang="fr-FR" sz="2600" b="1" dirty="0" smtClean="0">
              <a:solidFill>
                <a:schemeClr val="accent4">
                  <a:lumMod val="10000"/>
                </a:schemeClr>
              </a:solidFill>
              <a:latin typeface="Calibri" panose="020F0502020204030204" pitchFamily="34" charset="0"/>
            </a:endParaRPr>
          </a:p>
        </p:txBody>
      </p:sp>
      <p:sp>
        <p:nvSpPr>
          <p:cNvPr id="22" name="AutoShape 21"/>
          <p:cNvSpPr>
            <a:spLocks noChangeArrowheads="1"/>
          </p:cNvSpPr>
          <p:nvPr/>
        </p:nvSpPr>
        <p:spPr bwMode="auto">
          <a:xfrm>
            <a:off x="327025" y="1035050"/>
            <a:ext cx="3597275"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ignorée</a:t>
            </a:r>
            <a:endParaRPr lang="fr-FR" altLang="fr-FR" smtClean="0">
              <a:solidFill>
                <a:schemeClr val="accent4">
                  <a:lumMod val="10000"/>
                </a:schemeClr>
              </a:solidFill>
            </a:endParaRPr>
          </a:p>
        </p:txBody>
      </p:sp>
      <p:sp>
        <p:nvSpPr>
          <p:cNvPr id="23" name="AutoShape 22"/>
          <p:cNvSpPr>
            <a:spLocks noChangeArrowheads="1"/>
          </p:cNvSpPr>
          <p:nvPr/>
        </p:nvSpPr>
        <p:spPr bwMode="auto">
          <a:xfrm>
            <a:off x="4140200" y="4357688"/>
            <a:ext cx="2952750" cy="857250"/>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partielle</a:t>
            </a:r>
            <a:endParaRPr lang="fr-FR" altLang="fr-FR" smtClean="0">
              <a:solidFill>
                <a:schemeClr val="accent4">
                  <a:lumMod val="10000"/>
                </a:schemeClr>
              </a:solidFill>
            </a:endParaRPr>
          </a:p>
        </p:txBody>
      </p:sp>
      <p:sp>
        <p:nvSpPr>
          <p:cNvPr id="24" name="AutoShape 23"/>
          <p:cNvSpPr>
            <a:spLocks noChangeArrowheads="1"/>
          </p:cNvSpPr>
          <p:nvPr/>
        </p:nvSpPr>
        <p:spPr bwMode="auto">
          <a:xfrm>
            <a:off x="4140200" y="1035050"/>
            <a:ext cx="2952750"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partielle</a:t>
            </a:r>
            <a:endParaRPr lang="fr-FR" altLang="fr-FR" smtClean="0">
              <a:solidFill>
                <a:schemeClr val="accent4">
                  <a:lumMod val="10000"/>
                </a:schemeClr>
              </a:solidFill>
            </a:endParaRPr>
          </a:p>
        </p:txBody>
      </p:sp>
      <p:sp>
        <p:nvSpPr>
          <p:cNvPr id="26" name="AutoShape 25"/>
          <p:cNvSpPr>
            <a:spLocks noChangeArrowheads="1"/>
          </p:cNvSpPr>
          <p:nvPr/>
        </p:nvSpPr>
        <p:spPr bwMode="auto">
          <a:xfrm>
            <a:off x="7319963" y="4357688"/>
            <a:ext cx="1539875" cy="936625"/>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ignorée</a:t>
            </a:r>
            <a:endParaRPr lang="fr-FR" altLang="fr-FR" smtClean="0">
              <a:solidFill>
                <a:schemeClr val="accent4">
                  <a:lumMod val="10000"/>
                </a:schemeClr>
              </a:solidFill>
            </a:endParaRPr>
          </a:p>
        </p:txBody>
      </p:sp>
      <p:sp>
        <p:nvSpPr>
          <p:cNvPr id="27" name="AutoShape 26"/>
          <p:cNvSpPr>
            <a:spLocks noChangeArrowheads="1"/>
          </p:cNvSpPr>
          <p:nvPr/>
        </p:nvSpPr>
        <p:spPr bwMode="auto">
          <a:xfrm>
            <a:off x="74613" y="4160838"/>
            <a:ext cx="8961437" cy="1273175"/>
          </a:xfrm>
          <a:prstGeom prst="flowChartAlternateProcess">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BE">
              <a:solidFill>
                <a:schemeClr val="accent4">
                  <a:lumMod val="10000"/>
                </a:schemeClr>
              </a:solidFill>
            </a:endParaRPr>
          </a:p>
        </p:txBody>
      </p:sp>
      <p:sp>
        <p:nvSpPr>
          <p:cNvPr id="28" name="AutoShape 27"/>
          <p:cNvSpPr>
            <a:spLocks noChangeArrowheads="1"/>
          </p:cNvSpPr>
          <p:nvPr/>
        </p:nvSpPr>
        <p:spPr bwMode="auto">
          <a:xfrm>
            <a:off x="50800" y="836613"/>
            <a:ext cx="8985250" cy="1296987"/>
          </a:xfrm>
          <a:prstGeom prst="flowChartAlternateProcess">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BE">
              <a:solidFill>
                <a:schemeClr val="accent4">
                  <a:lumMod val="10000"/>
                </a:schemeClr>
              </a:solidFill>
            </a:endParaRPr>
          </a:p>
        </p:txBody>
      </p:sp>
      <p:sp>
        <p:nvSpPr>
          <p:cNvPr id="29" name="Text Box 11"/>
          <p:cNvSpPr txBox="1">
            <a:spLocks noChangeArrowheads="1"/>
          </p:cNvSpPr>
          <p:nvPr/>
        </p:nvSpPr>
        <p:spPr bwMode="auto">
          <a:xfrm>
            <a:off x="2700338" y="5589588"/>
            <a:ext cx="3327400" cy="501650"/>
          </a:xfrm>
          <a:prstGeom prst="rect">
            <a:avLst/>
          </a:prstGeom>
          <a:solidFill>
            <a:srgbClr val="FF99FF"/>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600" b="1" dirty="0" smtClean="0">
                <a:solidFill>
                  <a:schemeClr val="accent4">
                    <a:lumMod val="10000"/>
                  </a:schemeClr>
                </a:solidFill>
                <a:latin typeface="Calibri" panose="020F0502020204030204" pitchFamily="34" charset="0"/>
              </a:rPr>
              <a:t>REPONSE INCORRECTE</a:t>
            </a:r>
            <a:endParaRPr lang="fr-FR" altLang="fr-FR" sz="2600" b="1" dirty="0" smtClean="0">
              <a:solidFill>
                <a:schemeClr val="accent4">
                  <a:lumMod val="10000"/>
                </a:schemeClr>
              </a:solidFill>
              <a:latin typeface="Calibri" panose="020F0502020204030204" pitchFamily="34" charset="0"/>
            </a:endParaRPr>
          </a:p>
        </p:txBody>
      </p:sp>
      <p:sp>
        <p:nvSpPr>
          <p:cNvPr id="30" name="Line 4"/>
          <p:cNvSpPr>
            <a:spLocks noChangeShapeType="1"/>
          </p:cNvSpPr>
          <p:nvPr/>
        </p:nvSpPr>
        <p:spPr bwMode="auto">
          <a:xfrm>
            <a:off x="225425" y="836613"/>
            <a:ext cx="0" cy="45974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2" name="Line 10"/>
          <p:cNvSpPr>
            <a:spLocks noChangeShapeType="1"/>
          </p:cNvSpPr>
          <p:nvPr/>
        </p:nvSpPr>
        <p:spPr bwMode="auto">
          <a:xfrm>
            <a:off x="7213600"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3" name="Line 10"/>
          <p:cNvSpPr>
            <a:spLocks noChangeShapeType="1"/>
          </p:cNvSpPr>
          <p:nvPr/>
        </p:nvSpPr>
        <p:spPr bwMode="auto">
          <a:xfrm>
            <a:off x="6000750" y="2133600"/>
            <a:ext cx="0" cy="2016125"/>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5" name="AutoShape 20"/>
          <p:cNvSpPr>
            <a:spLocks noChangeArrowheads="1"/>
          </p:cNvSpPr>
          <p:nvPr/>
        </p:nvSpPr>
        <p:spPr bwMode="auto">
          <a:xfrm>
            <a:off x="441325" y="4371975"/>
            <a:ext cx="3408363" cy="850900"/>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reconnue</a:t>
            </a:r>
            <a:endParaRPr lang="fr-FR" altLang="fr-FR" smtClean="0">
              <a:solidFill>
                <a:schemeClr val="accent4">
                  <a:lumMod val="10000"/>
                </a:schemeClr>
              </a:solidFill>
            </a:endParaRPr>
          </a:p>
        </p:txBody>
      </p:sp>
      <p:sp>
        <p:nvSpPr>
          <p:cNvPr id="38" name="Line 10"/>
          <p:cNvSpPr>
            <a:spLocks noChangeShapeType="1"/>
          </p:cNvSpPr>
          <p:nvPr/>
        </p:nvSpPr>
        <p:spPr bwMode="auto">
          <a:xfrm>
            <a:off x="8113713" y="2133600"/>
            <a:ext cx="25400" cy="2027238"/>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9" name="Line 10"/>
          <p:cNvSpPr>
            <a:spLocks noChangeShapeType="1"/>
          </p:cNvSpPr>
          <p:nvPr/>
        </p:nvSpPr>
        <p:spPr bwMode="auto">
          <a:xfrm>
            <a:off x="8959850"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grpSp>
        <p:nvGrpSpPr>
          <p:cNvPr id="72" name="Groupe 71"/>
          <p:cNvGrpSpPr>
            <a:grpSpLocks/>
          </p:cNvGrpSpPr>
          <p:nvPr/>
        </p:nvGrpSpPr>
        <p:grpSpPr bwMode="auto">
          <a:xfrm>
            <a:off x="50800" y="2794000"/>
            <a:ext cx="8936038" cy="485775"/>
            <a:chOff x="51417" y="2794621"/>
            <a:chExt cx="8935615" cy="485611"/>
          </a:xfrm>
        </p:grpSpPr>
        <p:sp>
          <p:nvSpPr>
            <p:cNvPr id="15" name="Text Box 14"/>
            <p:cNvSpPr txBox="1">
              <a:spLocks noChangeArrowheads="1"/>
            </p:cNvSpPr>
            <p:nvPr/>
          </p:nvSpPr>
          <p:spPr bwMode="auto">
            <a:xfrm>
              <a:off x="1854732" y="2843817"/>
              <a:ext cx="514326" cy="436415"/>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25</a:t>
              </a:r>
              <a:endParaRPr lang="fr-FR" altLang="fr-FR" sz="2200" smtClean="0">
                <a:solidFill>
                  <a:schemeClr val="accent4">
                    <a:lumMod val="10000"/>
                  </a:schemeClr>
                </a:solidFill>
              </a:endParaRPr>
            </a:p>
          </p:txBody>
        </p:sp>
        <p:sp>
          <p:nvSpPr>
            <p:cNvPr id="16" name="Text Box 15"/>
            <p:cNvSpPr txBox="1">
              <a:spLocks noChangeArrowheads="1"/>
            </p:cNvSpPr>
            <p:nvPr/>
          </p:nvSpPr>
          <p:spPr bwMode="auto">
            <a:xfrm>
              <a:off x="3696144" y="2807317"/>
              <a:ext cx="634970" cy="439590"/>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50</a:t>
              </a:r>
              <a:endParaRPr lang="fr-FR" altLang="fr-FR" sz="2200" smtClean="0">
                <a:solidFill>
                  <a:schemeClr val="accent4">
                    <a:lumMod val="10000"/>
                  </a:schemeClr>
                </a:solidFill>
              </a:endParaRPr>
            </a:p>
          </p:txBody>
        </p:sp>
        <p:sp>
          <p:nvSpPr>
            <p:cNvPr id="31" name="Text Box 13"/>
            <p:cNvSpPr txBox="1">
              <a:spLocks noChangeArrowheads="1"/>
            </p:cNvSpPr>
            <p:nvPr/>
          </p:nvSpPr>
          <p:spPr bwMode="auto">
            <a:xfrm>
              <a:off x="51417" y="2816838"/>
              <a:ext cx="395269" cy="436416"/>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36" name="Text Box 17"/>
            <p:cNvSpPr txBox="1">
              <a:spLocks noChangeArrowheads="1"/>
            </p:cNvSpPr>
            <p:nvPr/>
          </p:nvSpPr>
          <p:spPr bwMode="auto">
            <a:xfrm>
              <a:off x="6863058" y="2816838"/>
              <a:ext cx="557186"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85</a:t>
              </a:r>
              <a:endParaRPr lang="fr-FR" altLang="fr-FR" sz="2200" smtClean="0">
                <a:solidFill>
                  <a:schemeClr val="accent4">
                    <a:lumMod val="10000"/>
                  </a:schemeClr>
                </a:solidFill>
              </a:endParaRPr>
            </a:p>
          </p:txBody>
        </p:sp>
        <p:sp>
          <p:nvSpPr>
            <p:cNvPr id="37" name="Text Box 16"/>
            <p:cNvSpPr txBox="1">
              <a:spLocks noChangeArrowheads="1"/>
            </p:cNvSpPr>
            <p:nvPr/>
          </p:nvSpPr>
          <p:spPr bwMode="auto">
            <a:xfrm>
              <a:off x="5664551" y="2818426"/>
              <a:ext cx="555599"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70</a:t>
              </a:r>
              <a:endParaRPr lang="fr-FR" altLang="fr-FR" sz="2200" smtClean="0">
                <a:solidFill>
                  <a:schemeClr val="accent4">
                    <a:lumMod val="10000"/>
                  </a:schemeClr>
                </a:solidFill>
              </a:endParaRPr>
            </a:p>
          </p:txBody>
        </p:sp>
        <p:sp>
          <p:nvSpPr>
            <p:cNvPr id="40" name="Text Box 19"/>
            <p:cNvSpPr txBox="1">
              <a:spLocks noChangeArrowheads="1"/>
            </p:cNvSpPr>
            <p:nvPr/>
          </p:nvSpPr>
          <p:spPr bwMode="auto">
            <a:xfrm>
              <a:off x="8299677" y="2810491"/>
              <a:ext cx="687355" cy="441176"/>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100</a:t>
              </a:r>
              <a:endParaRPr lang="fr-FR" altLang="fr-FR" sz="2200" smtClean="0">
                <a:solidFill>
                  <a:schemeClr val="accent4">
                    <a:lumMod val="10000"/>
                  </a:schemeClr>
                </a:solidFill>
              </a:endParaRPr>
            </a:p>
          </p:txBody>
        </p:sp>
        <p:sp>
          <p:nvSpPr>
            <p:cNvPr id="41" name="Text Box 18"/>
            <p:cNvSpPr txBox="1">
              <a:spLocks noChangeArrowheads="1"/>
            </p:cNvSpPr>
            <p:nvPr/>
          </p:nvSpPr>
          <p:spPr bwMode="auto">
            <a:xfrm>
              <a:off x="7709154" y="2794621"/>
              <a:ext cx="557187"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95</a:t>
              </a:r>
              <a:endParaRPr lang="fr-FR" altLang="fr-FR" sz="2200" smtClean="0">
                <a:solidFill>
                  <a:schemeClr val="accent4">
                    <a:lumMod val="10000"/>
                  </a:schemeClr>
                </a:solidFill>
              </a:endParaRPr>
            </a:p>
          </p:txBody>
        </p:sp>
      </p:grpSp>
      <p:sp>
        <p:nvSpPr>
          <p:cNvPr id="42" name="AutoShape 24"/>
          <p:cNvSpPr>
            <a:spLocks noChangeArrowheads="1"/>
          </p:cNvSpPr>
          <p:nvPr/>
        </p:nvSpPr>
        <p:spPr bwMode="auto">
          <a:xfrm>
            <a:off x="7319963" y="1035050"/>
            <a:ext cx="1587500"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assurée</a:t>
            </a:r>
            <a:endParaRPr lang="fr-FR" altLang="fr-FR" smtClean="0">
              <a:solidFill>
                <a:schemeClr val="accent4">
                  <a:lumMod val="10000"/>
                </a:schemeClr>
              </a:solidFill>
            </a:endParaRPr>
          </a:p>
        </p:txBody>
      </p:sp>
      <p:sp>
        <p:nvSpPr>
          <p:cNvPr id="43" name="Text Box 26"/>
          <p:cNvSpPr txBox="1">
            <a:spLocks noChangeArrowheads="1"/>
          </p:cNvSpPr>
          <p:nvPr/>
        </p:nvSpPr>
        <p:spPr bwMode="auto">
          <a:xfrm>
            <a:off x="665163" y="2276475"/>
            <a:ext cx="712787"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+13</a:t>
            </a:r>
            <a:endParaRPr lang="fr-FR" altLang="fr-FR" sz="2400" b="1" dirty="0" smtClean="0">
              <a:solidFill>
                <a:schemeClr val="bg1"/>
              </a:solidFill>
              <a:latin typeface="+mn-lt"/>
            </a:endParaRPr>
          </a:p>
        </p:txBody>
      </p:sp>
      <p:sp>
        <p:nvSpPr>
          <p:cNvPr id="44" name="Text Box 26"/>
          <p:cNvSpPr txBox="1">
            <a:spLocks noChangeArrowheads="1"/>
          </p:cNvSpPr>
          <p:nvPr/>
        </p:nvSpPr>
        <p:spPr bwMode="auto">
          <a:xfrm>
            <a:off x="8180388" y="2276475"/>
            <a:ext cx="712787"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+20</a:t>
            </a:r>
            <a:endParaRPr lang="fr-FR" altLang="fr-FR" sz="2400" b="1" dirty="0" smtClean="0">
              <a:solidFill>
                <a:schemeClr val="bg1"/>
              </a:solidFill>
              <a:latin typeface="+mn-lt"/>
            </a:endParaRPr>
          </a:p>
        </p:txBody>
      </p:sp>
      <p:sp>
        <p:nvSpPr>
          <p:cNvPr id="45" name="Text Box 26"/>
          <p:cNvSpPr txBox="1">
            <a:spLocks noChangeArrowheads="1"/>
          </p:cNvSpPr>
          <p:nvPr/>
        </p:nvSpPr>
        <p:spPr bwMode="auto">
          <a:xfrm>
            <a:off x="73152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+19</a:t>
            </a:r>
            <a:endParaRPr lang="fr-FR" altLang="fr-FR" sz="2400" b="1" dirty="0" smtClean="0">
              <a:solidFill>
                <a:schemeClr val="bg1"/>
              </a:solidFill>
              <a:latin typeface="+mn-lt"/>
            </a:endParaRPr>
          </a:p>
        </p:txBody>
      </p:sp>
      <p:sp>
        <p:nvSpPr>
          <p:cNvPr id="46" name="Text Box 26"/>
          <p:cNvSpPr txBox="1">
            <a:spLocks noChangeArrowheads="1"/>
          </p:cNvSpPr>
          <p:nvPr/>
        </p:nvSpPr>
        <p:spPr bwMode="auto">
          <a:xfrm>
            <a:off x="6181725"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+18</a:t>
            </a:r>
            <a:endParaRPr lang="fr-FR" altLang="fr-FR" sz="2400" b="1" dirty="0" smtClean="0">
              <a:solidFill>
                <a:schemeClr val="bg1"/>
              </a:solidFill>
              <a:latin typeface="+mn-lt"/>
            </a:endParaRPr>
          </a:p>
        </p:txBody>
      </p:sp>
      <p:sp>
        <p:nvSpPr>
          <p:cNvPr id="47" name="Text Box 26"/>
          <p:cNvSpPr txBox="1">
            <a:spLocks noChangeArrowheads="1"/>
          </p:cNvSpPr>
          <p:nvPr/>
        </p:nvSpPr>
        <p:spPr bwMode="auto">
          <a:xfrm>
            <a:off x="45339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+17</a:t>
            </a:r>
            <a:endParaRPr lang="fr-FR" altLang="fr-FR" sz="2400" b="1" dirty="0" smtClean="0">
              <a:solidFill>
                <a:schemeClr val="bg1"/>
              </a:solidFill>
              <a:latin typeface="+mn-lt"/>
            </a:endParaRPr>
          </a:p>
        </p:txBody>
      </p:sp>
      <p:sp>
        <p:nvSpPr>
          <p:cNvPr id="48" name="Text Box 26"/>
          <p:cNvSpPr txBox="1">
            <a:spLocks noChangeArrowheads="1"/>
          </p:cNvSpPr>
          <p:nvPr/>
        </p:nvSpPr>
        <p:spPr bwMode="auto">
          <a:xfrm>
            <a:off x="26289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+16</a:t>
            </a:r>
            <a:endParaRPr lang="fr-FR" altLang="fr-FR" sz="2400" b="1" dirty="0" smtClean="0">
              <a:solidFill>
                <a:schemeClr val="bg1"/>
              </a:solidFill>
              <a:latin typeface="+mn-lt"/>
            </a:endParaRPr>
          </a:p>
        </p:txBody>
      </p:sp>
      <p:sp>
        <p:nvSpPr>
          <p:cNvPr id="49" name="Text Box 26"/>
          <p:cNvSpPr txBox="1">
            <a:spLocks noChangeArrowheads="1"/>
          </p:cNvSpPr>
          <p:nvPr/>
        </p:nvSpPr>
        <p:spPr bwMode="auto">
          <a:xfrm>
            <a:off x="696913"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+ 4</a:t>
            </a:r>
            <a:endParaRPr lang="fr-FR" altLang="fr-FR" sz="2400" b="1" dirty="0" smtClean="0">
              <a:solidFill>
                <a:schemeClr val="bg1"/>
              </a:solidFill>
              <a:latin typeface="+mn-lt"/>
            </a:endParaRPr>
          </a:p>
        </p:txBody>
      </p:sp>
      <p:sp>
        <p:nvSpPr>
          <p:cNvPr id="50" name="Text Box 26"/>
          <p:cNvSpPr txBox="1">
            <a:spLocks noChangeArrowheads="1"/>
          </p:cNvSpPr>
          <p:nvPr/>
        </p:nvSpPr>
        <p:spPr bwMode="auto">
          <a:xfrm>
            <a:off x="8212138"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- 20</a:t>
            </a:r>
            <a:endParaRPr lang="fr-FR" altLang="fr-FR" sz="2400" b="1" dirty="0" smtClean="0">
              <a:solidFill>
                <a:schemeClr val="bg1"/>
              </a:solidFill>
              <a:latin typeface="+mn-lt"/>
            </a:endParaRPr>
          </a:p>
        </p:txBody>
      </p:sp>
      <p:sp>
        <p:nvSpPr>
          <p:cNvPr id="51" name="Text Box 26"/>
          <p:cNvSpPr txBox="1">
            <a:spLocks noChangeArrowheads="1"/>
          </p:cNvSpPr>
          <p:nvPr/>
        </p:nvSpPr>
        <p:spPr bwMode="auto">
          <a:xfrm>
            <a:off x="7346950" y="3357563"/>
            <a:ext cx="712788"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- 6</a:t>
            </a:r>
            <a:endParaRPr lang="fr-FR" altLang="fr-FR" sz="2400" b="1" dirty="0" smtClean="0">
              <a:solidFill>
                <a:schemeClr val="bg1"/>
              </a:solidFill>
              <a:latin typeface="+mn-lt"/>
            </a:endParaRPr>
          </a:p>
        </p:txBody>
      </p:sp>
      <p:sp>
        <p:nvSpPr>
          <p:cNvPr id="52" name="Text Box 26"/>
          <p:cNvSpPr txBox="1">
            <a:spLocks noChangeArrowheads="1"/>
          </p:cNvSpPr>
          <p:nvPr/>
        </p:nvSpPr>
        <p:spPr bwMode="auto">
          <a:xfrm>
            <a:off x="6215063"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+ 0</a:t>
            </a:r>
            <a:endParaRPr lang="fr-FR" altLang="fr-FR" sz="2400" b="1" dirty="0" smtClean="0">
              <a:solidFill>
                <a:schemeClr val="bg1"/>
              </a:solidFill>
              <a:latin typeface="+mn-lt"/>
            </a:endParaRPr>
          </a:p>
        </p:txBody>
      </p:sp>
      <p:sp>
        <p:nvSpPr>
          <p:cNvPr id="53" name="Text Box 26"/>
          <p:cNvSpPr txBox="1">
            <a:spLocks noChangeArrowheads="1"/>
          </p:cNvSpPr>
          <p:nvPr/>
        </p:nvSpPr>
        <p:spPr bwMode="auto">
          <a:xfrm>
            <a:off x="4567238"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+ 2</a:t>
            </a:r>
            <a:endParaRPr lang="fr-FR" altLang="fr-FR" sz="2400" b="1" dirty="0" smtClean="0">
              <a:solidFill>
                <a:schemeClr val="bg1"/>
              </a:solidFill>
              <a:latin typeface="+mn-lt"/>
            </a:endParaRPr>
          </a:p>
        </p:txBody>
      </p:sp>
      <p:sp>
        <p:nvSpPr>
          <p:cNvPr id="54" name="Text Box 26"/>
          <p:cNvSpPr txBox="1">
            <a:spLocks noChangeArrowheads="1"/>
          </p:cNvSpPr>
          <p:nvPr/>
        </p:nvSpPr>
        <p:spPr bwMode="auto">
          <a:xfrm>
            <a:off x="2660650" y="3357563"/>
            <a:ext cx="712788"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+ 3</a:t>
            </a:r>
            <a:endParaRPr lang="fr-FR" altLang="fr-FR" sz="2400" b="1" dirty="0" smtClean="0">
              <a:solidFill>
                <a:schemeClr val="bg1"/>
              </a:solidFill>
              <a:latin typeface="+mn-lt"/>
            </a:endParaRPr>
          </a:p>
        </p:txBody>
      </p:sp>
      <p:sp>
        <p:nvSpPr>
          <p:cNvPr id="56" name="Line 3"/>
          <p:cNvSpPr>
            <a:spLocks noChangeShapeType="1"/>
          </p:cNvSpPr>
          <p:nvPr/>
        </p:nvSpPr>
        <p:spPr bwMode="auto">
          <a:xfrm>
            <a:off x="249238" y="6488113"/>
            <a:ext cx="87344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grpSp>
        <p:nvGrpSpPr>
          <p:cNvPr id="13" name="Groupe 12"/>
          <p:cNvGrpSpPr>
            <a:grpSpLocks/>
          </p:cNvGrpSpPr>
          <p:nvPr/>
        </p:nvGrpSpPr>
        <p:grpSpPr bwMode="auto">
          <a:xfrm>
            <a:off x="76200" y="6245225"/>
            <a:ext cx="8934450" cy="439738"/>
            <a:chOff x="75452" y="6244911"/>
            <a:chExt cx="8935615" cy="440333"/>
          </a:xfrm>
        </p:grpSpPr>
        <p:sp>
          <p:nvSpPr>
            <p:cNvPr id="57" name="Text Box 14"/>
            <p:cNvSpPr txBox="1">
              <a:spLocks noChangeArrowheads="1"/>
            </p:cNvSpPr>
            <p:nvPr/>
          </p:nvSpPr>
          <p:spPr bwMode="auto">
            <a:xfrm>
              <a:off x="1879087" y="6244911"/>
              <a:ext cx="514417" cy="437154"/>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25</a:t>
              </a:r>
              <a:endParaRPr lang="fr-FR" altLang="fr-FR" sz="2200" smtClean="0">
                <a:solidFill>
                  <a:schemeClr val="accent4">
                    <a:lumMod val="10000"/>
                  </a:schemeClr>
                </a:solidFill>
              </a:endParaRPr>
            </a:p>
          </p:txBody>
        </p:sp>
        <p:sp>
          <p:nvSpPr>
            <p:cNvPr id="58" name="Text Box 15"/>
            <p:cNvSpPr txBox="1">
              <a:spLocks noChangeArrowheads="1"/>
            </p:cNvSpPr>
            <p:nvPr/>
          </p:nvSpPr>
          <p:spPr bwMode="auto">
            <a:xfrm>
              <a:off x="3720827" y="6244911"/>
              <a:ext cx="635083" cy="44033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50</a:t>
              </a:r>
              <a:endParaRPr lang="fr-FR" altLang="fr-FR" sz="2200" smtClean="0">
                <a:solidFill>
                  <a:schemeClr val="accent4">
                    <a:lumMod val="10000"/>
                  </a:schemeClr>
                </a:solidFill>
              </a:endParaRPr>
            </a:p>
          </p:txBody>
        </p:sp>
        <p:sp>
          <p:nvSpPr>
            <p:cNvPr id="59" name="Text Box 13"/>
            <p:cNvSpPr txBox="1">
              <a:spLocks noChangeArrowheads="1"/>
            </p:cNvSpPr>
            <p:nvPr/>
          </p:nvSpPr>
          <p:spPr bwMode="auto">
            <a:xfrm>
              <a:off x="75452" y="6244911"/>
              <a:ext cx="395340" cy="437154"/>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60" name="Text Box 17"/>
            <p:cNvSpPr txBox="1">
              <a:spLocks noChangeArrowheads="1"/>
            </p:cNvSpPr>
            <p:nvPr/>
          </p:nvSpPr>
          <p:spPr bwMode="auto">
            <a:xfrm>
              <a:off x="6886715" y="6244911"/>
              <a:ext cx="557286"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85</a:t>
              </a:r>
              <a:endParaRPr lang="fr-FR" altLang="fr-FR" sz="2200" smtClean="0">
                <a:solidFill>
                  <a:schemeClr val="accent4">
                    <a:lumMod val="10000"/>
                  </a:schemeClr>
                </a:solidFill>
              </a:endParaRPr>
            </a:p>
          </p:txBody>
        </p:sp>
        <p:sp>
          <p:nvSpPr>
            <p:cNvPr id="61" name="Text Box 16"/>
            <p:cNvSpPr txBox="1">
              <a:spLocks noChangeArrowheads="1"/>
            </p:cNvSpPr>
            <p:nvPr/>
          </p:nvSpPr>
          <p:spPr bwMode="auto">
            <a:xfrm>
              <a:off x="5687997" y="6244911"/>
              <a:ext cx="555697"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70</a:t>
              </a:r>
              <a:endParaRPr lang="fr-FR" altLang="fr-FR" sz="2200" smtClean="0">
                <a:solidFill>
                  <a:schemeClr val="accent4">
                    <a:lumMod val="10000"/>
                  </a:schemeClr>
                </a:solidFill>
              </a:endParaRPr>
            </a:p>
          </p:txBody>
        </p:sp>
        <p:sp>
          <p:nvSpPr>
            <p:cNvPr id="62" name="Text Box 19"/>
            <p:cNvSpPr txBox="1">
              <a:spLocks noChangeArrowheads="1"/>
            </p:cNvSpPr>
            <p:nvPr/>
          </p:nvSpPr>
          <p:spPr bwMode="auto">
            <a:xfrm>
              <a:off x="8323590" y="6244911"/>
              <a:ext cx="687477" cy="44033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100</a:t>
              </a:r>
              <a:endParaRPr lang="fr-FR" altLang="fr-FR" sz="2200" smtClean="0">
                <a:solidFill>
                  <a:schemeClr val="accent4">
                    <a:lumMod val="10000"/>
                  </a:schemeClr>
                </a:solidFill>
              </a:endParaRPr>
            </a:p>
          </p:txBody>
        </p:sp>
        <p:sp>
          <p:nvSpPr>
            <p:cNvPr id="63" name="Text Box 18"/>
            <p:cNvSpPr txBox="1">
              <a:spLocks noChangeArrowheads="1"/>
            </p:cNvSpPr>
            <p:nvPr/>
          </p:nvSpPr>
          <p:spPr bwMode="auto">
            <a:xfrm>
              <a:off x="7732963" y="6244911"/>
              <a:ext cx="557285"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95</a:t>
              </a:r>
              <a:endParaRPr lang="fr-FR" altLang="fr-FR" sz="2200" smtClean="0">
                <a:solidFill>
                  <a:schemeClr val="accent4">
                    <a:lumMod val="10000"/>
                  </a:schemeClr>
                </a:solidFill>
              </a:endParaRPr>
            </a:p>
          </p:txBody>
        </p:sp>
      </p:grpSp>
      <p:grpSp>
        <p:nvGrpSpPr>
          <p:cNvPr id="71" name="Groupe 70"/>
          <p:cNvGrpSpPr>
            <a:grpSpLocks/>
          </p:cNvGrpSpPr>
          <p:nvPr/>
        </p:nvGrpSpPr>
        <p:grpSpPr bwMode="auto">
          <a:xfrm>
            <a:off x="1014413" y="5664200"/>
            <a:ext cx="7493000" cy="1057275"/>
            <a:chOff x="1014309" y="5664588"/>
            <a:chExt cx="7492341" cy="1057403"/>
          </a:xfrm>
        </p:grpSpPr>
        <p:sp>
          <p:nvSpPr>
            <p:cNvPr id="64" name="Text Box 13"/>
            <p:cNvSpPr txBox="1">
              <a:spLocks noChangeArrowheads="1"/>
            </p:cNvSpPr>
            <p:nvPr/>
          </p:nvSpPr>
          <p:spPr bwMode="auto">
            <a:xfrm>
              <a:off x="1014309" y="6285376"/>
              <a:ext cx="395252" cy="436615"/>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65" name="Text Box 13"/>
            <p:cNvSpPr txBox="1">
              <a:spLocks noChangeArrowheads="1"/>
            </p:cNvSpPr>
            <p:nvPr/>
          </p:nvSpPr>
          <p:spPr bwMode="auto">
            <a:xfrm>
              <a:off x="7373275" y="5664588"/>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4</a:t>
              </a:r>
              <a:endParaRPr lang="fr-FR" altLang="fr-FR" sz="2200" dirty="0" smtClean="0">
                <a:solidFill>
                  <a:schemeClr val="accent4">
                    <a:lumMod val="10000"/>
                  </a:schemeClr>
                </a:solidFill>
              </a:endParaRPr>
            </a:p>
          </p:txBody>
        </p:sp>
        <p:sp>
          <p:nvSpPr>
            <p:cNvPr id="66" name="Text Box 13"/>
            <p:cNvSpPr txBox="1">
              <a:spLocks noChangeArrowheads="1"/>
            </p:cNvSpPr>
            <p:nvPr/>
          </p:nvSpPr>
          <p:spPr bwMode="auto">
            <a:xfrm>
              <a:off x="6373238" y="6248859"/>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3</a:t>
              </a:r>
              <a:endParaRPr lang="fr-FR" altLang="fr-FR" sz="2200" dirty="0" smtClean="0">
                <a:solidFill>
                  <a:schemeClr val="accent4">
                    <a:lumMod val="10000"/>
                  </a:schemeClr>
                </a:solidFill>
              </a:endParaRPr>
            </a:p>
          </p:txBody>
        </p:sp>
        <p:sp>
          <p:nvSpPr>
            <p:cNvPr id="67" name="Text Box 13"/>
            <p:cNvSpPr txBox="1">
              <a:spLocks noChangeArrowheads="1"/>
            </p:cNvSpPr>
            <p:nvPr/>
          </p:nvSpPr>
          <p:spPr bwMode="auto">
            <a:xfrm>
              <a:off x="4833498" y="6274262"/>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2</a:t>
              </a:r>
              <a:endParaRPr lang="fr-FR" altLang="fr-FR" sz="2200" dirty="0" smtClean="0">
                <a:solidFill>
                  <a:schemeClr val="accent4">
                    <a:lumMod val="10000"/>
                  </a:schemeClr>
                </a:solidFill>
              </a:endParaRPr>
            </a:p>
          </p:txBody>
        </p:sp>
        <p:sp>
          <p:nvSpPr>
            <p:cNvPr id="68" name="Text Box 13"/>
            <p:cNvSpPr txBox="1">
              <a:spLocks noChangeArrowheads="1"/>
            </p:cNvSpPr>
            <p:nvPr/>
          </p:nvSpPr>
          <p:spPr bwMode="auto">
            <a:xfrm>
              <a:off x="2946126" y="6267911"/>
              <a:ext cx="395253"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1</a:t>
              </a:r>
              <a:endParaRPr lang="fr-FR" altLang="fr-FR" sz="2200" dirty="0" smtClean="0">
                <a:solidFill>
                  <a:schemeClr val="accent4">
                    <a:lumMod val="10000"/>
                  </a:schemeClr>
                </a:solidFill>
              </a:endParaRPr>
            </a:p>
          </p:txBody>
        </p:sp>
        <p:sp>
          <p:nvSpPr>
            <p:cNvPr id="69" name="Text Box 13"/>
            <p:cNvSpPr txBox="1">
              <a:spLocks noChangeArrowheads="1"/>
            </p:cNvSpPr>
            <p:nvPr/>
          </p:nvSpPr>
          <p:spPr bwMode="auto">
            <a:xfrm>
              <a:off x="8111397" y="5664588"/>
              <a:ext cx="395253"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5</a:t>
              </a:r>
              <a:endParaRPr lang="fr-FR" altLang="fr-FR" sz="2200" dirty="0" smtClean="0">
                <a:solidFill>
                  <a:schemeClr val="accent4">
                    <a:lumMod val="10000"/>
                  </a:schemeClr>
                </a:solidFill>
              </a:endParaRPr>
            </a:p>
          </p:txBody>
        </p:sp>
      </p:grpSp>
      <p:sp>
        <p:nvSpPr>
          <p:cNvPr id="70" name="Text Box 13"/>
          <p:cNvSpPr txBox="1">
            <a:spLocks noChangeArrowheads="1"/>
          </p:cNvSpPr>
          <p:nvPr/>
        </p:nvSpPr>
        <p:spPr bwMode="auto">
          <a:xfrm>
            <a:off x="441325" y="5659438"/>
            <a:ext cx="769938" cy="441325"/>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DC</a:t>
            </a:r>
            <a:endParaRPr lang="fr-FR" altLang="fr-FR" sz="2200" dirty="0" smtClean="0">
              <a:solidFill>
                <a:schemeClr val="accent4">
                  <a:lumMod val="10000"/>
                </a:schemeClr>
              </a:solidFill>
            </a:endParaRPr>
          </a:p>
        </p:txBody>
      </p:sp>
    </p:spTree>
    <p:extLst>
      <p:ext uri="{BB962C8B-B14F-4D97-AF65-F5344CB8AC3E}">
        <p14:creationId xmlns:p14="http://schemas.microsoft.com/office/powerpoint/2010/main" val="3004113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animBg="1"/>
      <p:bldP spid="26" grpId="0" animBg="1"/>
      <p:bldP spid="29" grpId="0" animBg="1"/>
      <p:bldP spid="3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7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l">
              <a:defRPr/>
            </a:pPr>
            <a:fld id="{B1118E41-4F02-4090-B2AD-16AEBCD2C138}" type="slidenum">
              <a:rPr lang="fr-FR" altLang="fr-FR"/>
              <a:pPr algn="l">
                <a:defRPr/>
              </a:pPr>
              <a:t>121</a:t>
            </a:fld>
            <a:endParaRPr lang="fr-FR" altLang="fr-FR"/>
          </a:p>
        </p:txBody>
      </p:sp>
      <p:pic>
        <p:nvPicPr>
          <p:cNvPr id="36869" name="Picture 5" descr="Conception des QCM 1986 Lab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16161"/>
            <a:ext cx="3754437"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à coins arrondis 2"/>
          <p:cNvSpPr/>
          <p:nvPr/>
        </p:nvSpPr>
        <p:spPr>
          <a:xfrm>
            <a:off x="4283968" y="1340768"/>
            <a:ext cx="3888432" cy="720080"/>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bg1"/>
                </a:solidFill>
              </a:rPr>
              <a:t>Adéquation </a:t>
            </a:r>
            <a:r>
              <a:rPr lang="fr-BE" sz="2400" dirty="0">
                <a:solidFill>
                  <a:schemeClr val="bg1"/>
                </a:solidFill>
              </a:rPr>
              <a:t>aux objectifs</a:t>
            </a:r>
          </a:p>
        </p:txBody>
      </p:sp>
      <p:sp>
        <p:nvSpPr>
          <p:cNvPr id="7" name="Rectangle à coins arrondis 6"/>
          <p:cNvSpPr/>
          <p:nvPr/>
        </p:nvSpPr>
        <p:spPr>
          <a:xfrm>
            <a:off x="4211960" y="5373216"/>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
        <p:nvSpPr>
          <p:cNvPr id="8" name="Rectangle à coins arrondis 7"/>
          <p:cNvSpPr/>
          <p:nvPr/>
        </p:nvSpPr>
        <p:spPr>
          <a:xfrm>
            <a:off x="4283968" y="4029066"/>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
        <p:nvSpPr>
          <p:cNvPr id="9" name="Rectangle à coins arrondis 8"/>
          <p:cNvSpPr/>
          <p:nvPr/>
        </p:nvSpPr>
        <p:spPr>
          <a:xfrm>
            <a:off x="4283968" y="2684917"/>
            <a:ext cx="4608512" cy="720080"/>
          </a:xfrm>
          <a:prstGeom prst="round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9424" eaLnBrk="0">
              <a:tabLst>
                <a:tab pos="250555" algn="l"/>
              </a:tabLst>
            </a:pPr>
            <a:r>
              <a:rPr lang="fr-BE" sz="2400" dirty="0" smtClean="0">
                <a:solidFill>
                  <a:schemeClr val="tx1"/>
                </a:solidFill>
              </a:rPr>
              <a:t>Valeur </a:t>
            </a:r>
            <a:r>
              <a:rPr lang="fr-BE" sz="2400" dirty="0">
                <a:solidFill>
                  <a:schemeClr val="tx1"/>
                </a:solidFill>
              </a:rPr>
              <a:t>diagnostique de la réponse</a:t>
            </a:r>
          </a:p>
        </p:txBody>
      </p:sp>
      <p:sp>
        <p:nvSpPr>
          <p:cNvPr id="10" name="Rectangle à coins arrondis 9"/>
          <p:cNvSpPr/>
          <p:nvPr/>
        </p:nvSpPr>
        <p:spPr>
          <a:xfrm>
            <a:off x="827584" y="173435"/>
            <a:ext cx="2883768" cy="72008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4 groupes de règles</a:t>
            </a:r>
            <a:endParaRPr lang="fr-BE" sz="2400" dirty="0">
              <a:solidFill>
                <a:schemeClr val="tx1"/>
              </a:solidFill>
            </a:endParaRPr>
          </a:p>
        </p:txBody>
      </p:sp>
    </p:spTree>
    <p:extLst>
      <p:ext uri="{BB962C8B-B14F-4D97-AF65-F5344CB8AC3E}">
        <p14:creationId xmlns:p14="http://schemas.microsoft.com/office/powerpoint/2010/main" val="111015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456481" y="5193185"/>
            <a:ext cx="8087040" cy="1099415"/>
          </a:xfrm>
          <a:prstGeom prst="rect">
            <a:avLst/>
          </a:prstGeom>
          <a:noFill/>
          <a:ln w="9525">
            <a:noFill/>
            <a:miter lim="800000"/>
            <a:headEnd/>
            <a:tailEnd/>
          </a:ln>
          <a:effectLst/>
        </p:spPr>
        <p:txBody>
          <a:bodyPr lIns="82943" tIns="41471" rIns="82943" bIns="41471">
            <a:spAutoFit/>
          </a:bodyPr>
          <a:lstStyle/>
          <a:p>
            <a:pPr algn="ctr" eaLnBrk="0">
              <a:lnSpc>
                <a:spcPct val="100000"/>
              </a:lnSpc>
              <a:buClrTx/>
              <a:buSzTx/>
              <a:buFontTx/>
              <a:buNone/>
              <a:defRPr/>
            </a:pPr>
            <a:r>
              <a:rPr lang="fr-BE" sz="2200" b="1">
                <a:solidFill>
                  <a:srgbClr val="000000"/>
                </a:solidFill>
                <a:latin typeface="+mn-lt"/>
              </a:rPr>
              <a:t>N ’utilisez la QCM que si c’est le type de question le plus</a:t>
            </a:r>
          </a:p>
          <a:p>
            <a:pPr algn="ctr" eaLnBrk="0">
              <a:lnSpc>
                <a:spcPct val="100000"/>
              </a:lnSpc>
              <a:buClrTx/>
              <a:buSzTx/>
              <a:buFontTx/>
              <a:buNone/>
              <a:defRPr/>
            </a:pPr>
            <a:r>
              <a:rPr lang="fr-BE" sz="2200" b="1">
                <a:solidFill>
                  <a:srgbClr val="000000"/>
                </a:solidFill>
                <a:latin typeface="+mn-lt"/>
              </a:rPr>
              <a:t>approprié à mesurer ce que l’on vise.</a:t>
            </a:r>
          </a:p>
          <a:p>
            <a:pPr algn="ctr" eaLnBrk="0">
              <a:lnSpc>
                <a:spcPct val="100000"/>
              </a:lnSpc>
              <a:buClrTx/>
              <a:buSzTx/>
              <a:buFontTx/>
              <a:buNone/>
              <a:defRPr/>
            </a:pPr>
            <a:r>
              <a:rPr lang="fr-BE" sz="2200" b="1">
                <a:solidFill>
                  <a:srgbClr val="000000"/>
                </a:solidFill>
                <a:latin typeface="+mn-lt"/>
              </a:rPr>
              <a:t>Dans ce cas, la QROC serait plus pertinente.</a:t>
            </a:r>
            <a:r>
              <a:rPr lang="fr-BE" sz="2200">
                <a:solidFill>
                  <a:srgbClr val="000000"/>
                </a:solidFill>
                <a:latin typeface="+mn-lt"/>
              </a:rPr>
              <a:t> </a:t>
            </a:r>
          </a:p>
        </p:txBody>
      </p:sp>
      <p:sp>
        <p:nvSpPr>
          <p:cNvPr id="261125" name="Text Box 5"/>
          <p:cNvSpPr txBox="1">
            <a:spLocks noChangeArrowheads="1"/>
          </p:cNvSpPr>
          <p:nvPr/>
        </p:nvSpPr>
        <p:spPr bwMode="auto">
          <a:xfrm>
            <a:off x="456481" y="946180"/>
            <a:ext cx="5094720" cy="473285"/>
          </a:xfrm>
          <a:prstGeom prst="rect">
            <a:avLst/>
          </a:prstGeom>
          <a:solidFill>
            <a:schemeClr val="accent3">
              <a:lumMod val="40000"/>
              <a:lumOff val="60000"/>
            </a:schemeClr>
          </a:solidFill>
          <a:ln w="9525">
            <a:solidFill>
              <a:schemeClr val="tx1"/>
            </a:solid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 </a:t>
            </a:r>
            <a:r>
              <a:rPr lang="fr-BE" sz="2500" dirty="0">
                <a:solidFill>
                  <a:srgbClr val="000000"/>
                </a:solidFill>
                <a:latin typeface="+mn-lt"/>
              </a:rPr>
              <a:t>Respecter l’objectif</a:t>
            </a:r>
            <a:endParaRPr lang="fr-FR" sz="2500" dirty="0">
              <a:solidFill>
                <a:srgbClr val="000000"/>
              </a:solidFill>
              <a:latin typeface="+mn-lt"/>
            </a:endParaRPr>
          </a:p>
        </p:txBody>
      </p:sp>
      <p:grpSp>
        <p:nvGrpSpPr>
          <p:cNvPr id="2" name="Group 6"/>
          <p:cNvGrpSpPr>
            <a:grpSpLocks/>
          </p:cNvGrpSpPr>
          <p:nvPr/>
        </p:nvGrpSpPr>
        <p:grpSpPr bwMode="auto">
          <a:xfrm>
            <a:off x="456481" y="1467516"/>
            <a:ext cx="7944479" cy="3477966"/>
            <a:chOff x="317" y="1019"/>
            <a:chExt cx="5517" cy="2415"/>
          </a:xfrm>
        </p:grpSpPr>
        <p:sp>
          <p:nvSpPr>
            <p:cNvPr id="261127" name="Text Box 7"/>
            <p:cNvSpPr txBox="1">
              <a:spLocks noChangeArrowheads="1"/>
            </p:cNvSpPr>
            <p:nvPr/>
          </p:nvSpPr>
          <p:spPr bwMode="auto">
            <a:xfrm>
              <a:off x="723" y="1387"/>
              <a:ext cx="4020" cy="876"/>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dirty="0">
                  <a:solidFill>
                    <a:srgbClr val="000000"/>
                  </a:solidFill>
                  <a:latin typeface="+mn-lt"/>
                </a:rPr>
                <a:t>Inventez un nom de poudre à lessiver en insistant sur l ’une </a:t>
              </a:r>
            </a:p>
            <a:p>
              <a:pPr eaLnBrk="0">
                <a:lnSpc>
                  <a:spcPct val="100000"/>
                </a:lnSpc>
                <a:buClrTx/>
                <a:buSzTx/>
                <a:buFontTx/>
                <a:buNone/>
                <a:defRPr/>
              </a:pPr>
              <a:r>
                <a:rPr lang="fr-BE" dirty="0">
                  <a:solidFill>
                    <a:srgbClr val="000000"/>
                  </a:solidFill>
                  <a:latin typeface="+mn-lt"/>
                </a:rPr>
                <a:t>de ses qualités : mousse abondante, propreté du linge, peu </a:t>
              </a:r>
            </a:p>
            <a:p>
              <a:pPr eaLnBrk="0">
                <a:lnSpc>
                  <a:spcPct val="100000"/>
                </a:lnSpc>
                <a:buClrTx/>
                <a:buSzTx/>
                <a:buFontTx/>
                <a:buNone/>
                <a:defRPr/>
              </a:pPr>
              <a:r>
                <a:rPr lang="fr-BE" dirty="0">
                  <a:solidFill>
                    <a:srgbClr val="000000"/>
                  </a:solidFill>
                  <a:latin typeface="+mn-lt"/>
                </a:rPr>
                <a:t>coûteuse, enlève toutes les taches …</a:t>
              </a:r>
            </a:p>
            <a:p>
              <a:pPr eaLnBrk="0">
                <a:lnSpc>
                  <a:spcPct val="100000"/>
                </a:lnSpc>
                <a:buClrTx/>
                <a:buSzTx/>
                <a:buFontTx/>
                <a:buNone/>
                <a:defRPr/>
              </a:pPr>
              <a:r>
                <a:rPr lang="fr-BE" dirty="0">
                  <a:solidFill>
                    <a:srgbClr val="000000"/>
                  </a:solidFill>
                  <a:latin typeface="+mn-lt"/>
                </a:rPr>
                <a:t>Choisissez le nom qui vous plaît le mieux.</a:t>
              </a:r>
              <a:r>
                <a:rPr lang="fr-BE" sz="2200" dirty="0">
                  <a:solidFill>
                    <a:srgbClr val="000000"/>
                  </a:solidFill>
                  <a:latin typeface="+mn-lt"/>
                </a:rPr>
                <a:t> </a:t>
              </a:r>
            </a:p>
          </p:txBody>
        </p:sp>
        <p:sp>
          <p:nvSpPr>
            <p:cNvPr id="261128" name="Text Box 8"/>
            <p:cNvSpPr txBox="1">
              <a:spLocks noChangeArrowheads="1"/>
            </p:cNvSpPr>
            <p:nvPr/>
          </p:nvSpPr>
          <p:spPr bwMode="auto">
            <a:xfrm>
              <a:off x="675" y="2301"/>
              <a:ext cx="1342" cy="1133"/>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2000" dirty="0">
                  <a:solidFill>
                    <a:srgbClr val="000000"/>
                  </a:solidFill>
                  <a:latin typeface="+mn-lt"/>
                </a:rPr>
                <a:t>1. ECONOMOUS</a:t>
              </a:r>
            </a:p>
            <a:p>
              <a:pPr algn="l" eaLnBrk="0">
                <a:lnSpc>
                  <a:spcPct val="100000"/>
                </a:lnSpc>
                <a:buClrTx/>
                <a:buSzTx/>
                <a:buFontTx/>
                <a:buNone/>
                <a:defRPr/>
              </a:pPr>
              <a:r>
                <a:rPr lang="fr-BE" sz="2000" dirty="0">
                  <a:solidFill>
                    <a:srgbClr val="000000"/>
                  </a:solidFill>
                  <a:latin typeface="+mn-lt"/>
                </a:rPr>
                <a:t>2. KIMOUSS</a:t>
              </a:r>
            </a:p>
            <a:p>
              <a:pPr algn="l" eaLnBrk="0">
                <a:lnSpc>
                  <a:spcPct val="100000"/>
                </a:lnSpc>
                <a:buClrTx/>
                <a:buSzTx/>
                <a:buFontTx/>
                <a:buNone/>
                <a:defRPr/>
              </a:pPr>
              <a:r>
                <a:rPr lang="fr-BE" sz="2000" dirty="0">
                  <a:solidFill>
                    <a:srgbClr val="000000"/>
                  </a:solidFill>
                  <a:latin typeface="+mn-lt"/>
                </a:rPr>
                <a:t>3. MOUSPACHER</a:t>
              </a:r>
            </a:p>
            <a:p>
              <a:pPr algn="l" eaLnBrk="0">
                <a:lnSpc>
                  <a:spcPct val="100000"/>
                </a:lnSpc>
                <a:buClrTx/>
                <a:buSzTx/>
                <a:buFontTx/>
                <a:buNone/>
                <a:defRPr/>
              </a:pPr>
              <a:r>
                <a:rPr lang="fr-BE" sz="2000" dirty="0">
                  <a:solidFill>
                    <a:srgbClr val="000000"/>
                  </a:solidFill>
                  <a:latin typeface="+mn-lt"/>
                </a:rPr>
                <a:t>4. MOUSTACH</a:t>
              </a:r>
            </a:p>
            <a:p>
              <a:pPr algn="l" eaLnBrk="0">
                <a:lnSpc>
                  <a:spcPct val="100000"/>
                </a:lnSpc>
                <a:buClrTx/>
                <a:buSzTx/>
                <a:buFontTx/>
                <a:buNone/>
                <a:defRPr/>
              </a:pPr>
              <a:r>
                <a:rPr lang="fr-BE" sz="2000" dirty="0">
                  <a:solidFill>
                    <a:srgbClr val="000000"/>
                  </a:solidFill>
                  <a:latin typeface="+mn-lt"/>
                </a:rPr>
                <a:t>5. SANTACH</a:t>
              </a:r>
            </a:p>
          </p:txBody>
        </p:sp>
        <p:sp>
          <p:nvSpPr>
            <p:cNvPr id="261129" name="Rectangle 9"/>
            <p:cNvSpPr>
              <a:spLocks noChangeArrowheads="1"/>
            </p:cNvSpPr>
            <p:nvPr/>
          </p:nvSpPr>
          <p:spPr bwMode="auto">
            <a:xfrm>
              <a:off x="554" y="1383"/>
              <a:ext cx="5280" cy="2041"/>
            </a:xfrm>
            <a:prstGeom prst="rect">
              <a:avLst/>
            </a:prstGeom>
            <a:noFill/>
            <a:ln w="9525">
              <a:solidFill>
                <a:schemeClr val="bg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61130" name="Text Box 10"/>
            <p:cNvSpPr txBox="1">
              <a:spLocks noChangeArrowheads="1"/>
            </p:cNvSpPr>
            <p:nvPr/>
          </p:nvSpPr>
          <p:spPr bwMode="auto">
            <a:xfrm>
              <a:off x="317" y="1019"/>
              <a:ext cx="1585"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grpSp>
      <p:sp>
        <p:nvSpPr>
          <p:cNvPr id="11" name="Rectangle à coins arrondis 10"/>
          <p:cNvSpPr/>
          <p:nvPr/>
        </p:nvSpPr>
        <p:spPr>
          <a:xfrm>
            <a:off x="316368" y="63365"/>
            <a:ext cx="3888432" cy="720080"/>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bg1"/>
                </a:solidFill>
              </a:rPr>
              <a:t>Adéquation </a:t>
            </a:r>
            <a:r>
              <a:rPr lang="fr-BE" sz="2400" dirty="0">
                <a:solidFill>
                  <a:schemeClr val="bg1"/>
                </a:solidFill>
              </a:rPr>
              <a:t>aux objectifs</a:t>
            </a:r>
          </a:p>
        </p:txBody>
      </p:sp>
    </p:spTree>
    <p:extLst>
      <p:ext uri="{BB962C8B-B14F-4D97-AF65-F5344CB8AC3E}">
        <p14:creationId xmlns:p14="http://schemas.microsoft.com/office/powerpoint/2010/main" val="2990477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P spid="26112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2149" name="Text Box 5"/>
          <p:cNvSpPr txBox="1">
            <a:spLocks noChangeArrowheads="1"/>
          </p:cNvSpPr>
          <p:nvPr/>
        </p:nvSpPr>
        <p:spPr bwMode="auto">
          <a:xfrm>
            <a:off x="456481" y="946180"/>
            <a:ext cx="3592799" cy="473285"/>
          </a:xfrm>
          <a:prstGeom prst="rect">
            <a:avLst/>
          </a:prstGeom>
          <a:solidFill>
            <a:schemeClr val="accent3">
              <a:lumMod val="40000"/>
              <a:lumOff val="60000"/>
            </a:schemeClr>
          </a:solidFill>
          <a:ln w="9525">
            <a:solidFill>
              <a:schemeClr val="tx1"/>
            </a:solid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 </a:t>
            </a:r>
            <a:r>
              <a:rPr lang="fr-BE" sz="2500" dirty="0">
                <a:solidFill>
                  <a:srgbClr val="000000"/>
                </a:solidFill>
                <a:latin typeface="+mn-lt"/>
              </a:rPr>
              <a:t>Coller à l’objectif</a:t>
            </a:r>
            <a:endParaRPr lang="fr-FR" sz="2500" dirty="0">
              <a:solidFill>
                <a:srgbClr val="000000"/>
              </a:solidFill>
              <a:latin typeface="+mn-lt"/>
            </a:endParaRPr>
          </a:p>
        </p:txBody>
      </p:sp>
      <p:grpSp>
        <p:nvGrpSpPr>
          <p:cNvPr id="2" name="Group 6"/>
          <p:cNvGrpSpPr>
            <a:grpSpLocks/>
          </p:cNvGrpSpPr>
          <p:nvPr/>
        </p:nvGrpSpPr>
        <p:grpSpPr bwMode="auto">
          <a:xfrm>
            <a:off x="446400" y="1467515"/>
            <a:ext cx="7780321" cy="3702629"/>
            <a:chOff x="310" y="1019"/>
            <a:chExt cx="5403" cy="2571"/>
          </a:xfrm>
        </p:grpSpPr>
        <p:sp>
          <p:nvSpPr>
            <p:cNvPr id="86024" name="Text Box 7"/>
            <p:cNvSpPr txBox="1">
              <a:spLocks noChangeArrowheads="1"/>
            </p:cNvSpPr>
            <p:nvPr/>
          </p:nvSpPr>
          <p:spPr bwMode="auto">
            <a:xfrm>
              <a:off x="310" y="1019"/>
              <a:ext cx="140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62152" name="Text Box 8"/>
            <p:cNvSpPr txBox="1">
              <a:spLocks noChangeArrowheads="1"/>
            </p:cNvSpPr>
            <p:nvPr/>
          </p:nvSpPr>
          <p:spPr bwMode="auto">
            <a:xfrm>
              <a:off x="583" y="1474"/>
              <a:ext cx="2268" cy="2116"/>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a:solidFill>
                    <a:srgbClr val="000000"/>
                  </a:solidFill>
                  <a:latin typeface="+mn-lt"/>
                </a:rPr>
                <a:t>(a) Où est la tanche ? </a:t>
              </a: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a:p>
              <a:pPr>
                <a:lnSpc>
                  <a:spcPct val="100000"/>
                </a:lnSpc>
                <a:buClrTx/>
                <a:buSzTx/>
                <a:buFontTx/>
                <a:buNone/>
              </a:pPr>
              <a:endParaRPr lang="fr-BE">
                <a:solidFill>
                  <a:srgbClr val="000000"/>
                </a:solidFill>
                <a:latin typeface="+mn-lt"/>
              </a:endParaRPr>
            </a:p>
          </p:txBody>
        </p:sp>
        <p:pic>
          <p:nvPicPr>
            <p:cNvPr id="86026" name="Picture 9" descr="tan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791"/>
              <a:ext cx="1656" cy="1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6027" name="Group 10"/>
            <p:cNvGrpSpPr>
              <a:grpSpLocks/>
            </p:cNvGrpSpPr>
            <p:nvPr/>
          </p:nvGrpSpPr>
          <p:grpSpPr bwMode="auto">
            <a:xfrm>
              <a:off x="3447" y="1111"/>
              <a:ext cx="2266" cy="2415"/>
              <a:chOff x="3312" y="528"/>
              <a:chExt cx="2266" cy="2415"/>
            </a:xfrm>
          </p:grpSpPr>
          <p:sp>
            <p:nvSpPr>
              <p:cNvPr id="262155" name="Text Box 11"/>
              <p:cNvSpPr txBox="1">
                <a:spLocks noChangeArrowheads="1"/>
              </p:cNvSpPr>
              <p:nvPr/>
            </p:nvSpPr>
            <p:spPr bwMode="auto">
              <a:xfrm>
                <a:off x="3312" y="528"/>
                <a:ext cx="2266" cy="2415"/>
              </a:xfrm>
              <a:prstGeom prst="rect">
                <a:avLst/>
              </a:prstGeom>
              <a:noFill/>
              <a:ln w="9525">
                <a:solidFill>
                  <a:schemeClr val="bg1"/>
                </a:solidFill>
                <a:miter lim="800000"/>
                <a:headEnd/>
                <a:tailEnd/>
              </a:ln>
              <a:effectLst/>
            </p:spPr>
            <p:txBody>
              <a:bodyPr>
                <a:spAutoFit/>
              </a:bodyPr>
              <a:lstStyle/>
              <a:p>
                <a:pPr eaLnBrk="0">
                  <a:lnSpc>
                    <a:spcPct val="100000"/>
                  </a:lnSpc>
                  <a:buClrTx/>
                  <a:buSzTx/>
                  <a:buFontTx/>
                  <a:buNone/>
                  <a:defRPr/>
                </a:pPr>
                <a:r>
                  <a:rPr lang="fr-BE" sz="2200" dirty="0">
                    <a:solidFill>
                      <a:srgbClr val="000000"/>
                    </a:solidFill>
                    <a:latin typeface="+mn-lt"/>
                  </a:rPr>
                  <a:t>(b) Ce poisson est </a:t>
                </a:r>
              </a:p>
              <a:p>
                <a:pPr eaLnBrk="0">
                  <a:lnSpc>
                    <a:spcPct val="100000"/>
                  </a:lnSpc>
                  <a:buClrTx/>
                  <a:buSzTx/>
                  <a:buFontTx/>
                  <a:buNone/>
                  <a:defRPr/>
                </a:pPr>
                <a:endParaRPr lang="fr-BE" sz="2200" dirty="0">
                  <a:solidFill>
                    <a:srgbClr val="000000"/>
                  </a:solidFill>
                  <a:latin typeface="+mn-lt"/>
                </a:endParaRPr>
              </a:p>
              <a:p>
                <a:pPr eaLnBrk="0">
                  <a:lnSpc>
                    <a:spcPct val="100000"/>
                  </a:lnSpc>
                  <a:buClrTx/>
                  <a:buSzTx/>
                  <a:buFontTx/>
                  <a:buNone/>
                  <a:defRPr/>
                </a:pPr>
                <a:endParaRPr lang="fr-BE" sz="2200" dirty="0">
                  <a:solidFill>
                    <a:srgbClr val="000000"/>
                  </a:solidFill>
                  <a:latin typeface="+mn-lt"/>
                </a:endParaRPr>
              </a:p>
              <a:p>
                <a:pPr eaLnBrk="0">
                  <a:lnSpc>
                    <a:spcPct val="100000"/>
                  </a:lnSpc>
                  <a:buClrTx/>
                  <a:buSzTx/>
                  <a:buFontTx/>
                  <a:buNone/>
                  <a:defRPr/>
                </a:pPr>
                <a:endParaRPr lang="fr-BE" sz="2200" dirty="0">
                  <a:solidFill>
                    <a:srgbClr val="000000"/>
                  </a:solidFill>
                  <a:latin typeface="+mn-lt"/>
                </a:endParaRPr>
              </a:p>
              <a:p>
                <a:pPr eaLnBrk="0">
                  <a:lnSpc>
                    <a:spcPct val="100000"/>
                  </a:lnSpc>
                  <a:buClrTx/>
                  <a:buSzTx/>
                  <a:buFontTx/>
                  <a:buNone/>
                  <a:defRPr/>
                </a:pPr>
                <a:endParaRPr lang="fr-BE" sz="2200" dirty="0">
                  <a:solidFill>
                    <a:srgbClr val="000000"/>
                  </a:solidFill>
                  <a:latin typeface="+mn-lt"/>
                </a:endParaRPr>
              </a:p>
              <a:p>
                <a:pPr eaLnBrk="0">
                  <a:lnSpc>
                    <a:spcPct val="100000"/>
                  </a:lnSpc>
                  <a:buClrTx/>
                  <a:buSzTx/>
                  <a:buFontTx/>
                  <a:buNone/>
                  <a:defRPr/>
                </a:pPr>
                <a:endParaRPr lang="fr-BE" sz="2200" dirty="0">
                  <a:solidFill>
                    <a:srgbClr val="000000"/>
                  </a:solidFill>
                  <a:latin typeface="+mn-lt"/>
                </a:endParaRPr>
              </a:p>
              <a:p>
                <a:pPr algn="l" eaLnBrk="0">
                  <a:lnSpc>
                    <a:spcPct val="100000"/>
                  </a:lnSpc>
                  <a:buClrTx/>
                  <a:buSzTx/>
                  <a:buFontTx/>
                  <a:buNone/>
                  <a:defRPr/>
                </a:pPr>
                <a:r>
                  <a:rPr lang="fr-BE" sz="2200" dirty="0">
                    <a:solidFill>
                      <a:srgbClr val="000000"/>
                    </a:solidFill>
                    <a:latin typeface="+mn-lt"/>
                  </a:rPr>
                  <a:t>1. Un brochet</a:t>
                </a:r>
              </a:p>
              <a:p>
                <a:pPr algn="l" eaLnBrk="0">
                  <a:lnSpc>
                    <a:spcPct val="100000"/>
                  </a:lnSpc>
                  <a:buClrTx/>
                  <a:buSzTx/>
                  <a:buFontTx/>
                  <a:buNone/>
                  <a:defRPr/>
                </a:pPr>
                <a:r>
                  <a:rPr lang="fr-BE" sz="2200" dirty="0">
                    <a:solidFill>
                      <a:srgbClr val="000000"/>
                    </a:solidFill>
                    <a:latin typeface="+mn-lt"/>
                  </a:rPr>
                  <a:t>2. Une carpe</a:t>
                </a:r>
              </a:p>
              <a:p>
                <a:pPr algn="l" eaLnBrk="0">
                  <a:lnSpc>
                    <a:spcPct val="100000"/>
                  </a:lnSpc>
                  <a:buClrTx/>
                  <a:buSzTx/>
                  <a:buFontTx/>
                  <a:buNone/>
                  <a:defRPr/>
                </a:pPr>
                <a:r>
                  <a:rPr lang="fr-BE" sz="2200" dirty="0">
                    <a:solidFill>
                      <a:srgbClr val="000000"/>
                    </a:solidFill>
                    <a:latin typeface="+mn-lt"/>
                  </a:rPr>
                  <a:t>3. Une tanche</a:t>
                </a:r>
              </a:p>
              <a:p>
                <a:pPr algn="l" eaLnBrk="0">
                  <a:lnSpc>
                    <a:spcPct val="100000"/>
                  </a:lnSpc>
                  <a:buClrTx/>
                  <a:buSzTx/>
                  <a:buFontTx/>
                  <a:buNone/>
                  <a:defRPr/>
                </a:pPr>
                <a:r>
                  <a:rPr lang="fr-BE" sz="2200" dirty="0">
                    <a:solidFill>
                      <a:srgbClr val="000000"/>
                    </a:solidFill>
                    <a:latin typeface="+mn-lt"/>
                  </a:rPr>
                  <a:t>4. Une truite</a:t>
                </a:r>
              </a:p>
            </p:txBody>
          </p:sp>
          <p:pic>
            <p:nvPicPr>
              <p:cNvPr id="86029" name="Picture 12" descr="Ce poisson 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068"/>
                <a:ext cx="1421"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62157" name="Text Box 13"/>
          <p:cNvSpPr txBox="1">
            <a:spLocks noChangeArrowheads="1"/>
          </p:cNvSpPr>
          <p:nvPr/>
        </p:nvSpPr>
        <p:spPr bwMode="auto">
          <a:xfrm>
            <a:off x="718561" y="5449533"/>
            <a:ext cx="8017920" cy="1228449"/>
          </a:xfrm>
          <a:prstGeom prst="rect">
            <a:avLst/>
          </a:prstGeom>
          <a:noFill/>
          <a:ln w="9525">
            <a:noFill/>
            <a:miter lim="800000"/>
            <a:headEnd/>
            <a:tailEnd/>
          </a:ln>
          <a:effectLst/>
        </p:spPr>
        <p:txBody>
          <a:bodyPr lIns="82943" tIns="41471" rIns="82943" bIns="41471">
            <a:spAutoFit/>
          </a:bodyPr>
          <a:lstStyle/>
          <a:p>
            <a:pPr algn="ctr" eaLnBrk="0">
              <a:lnSpc>
                <a:spcPct val="100000"/>
              </a:lnSpc>
              <a:buClrTx/>
              <a:buSzTx/>
              <a:buFontTx/>
              <a:buNone/>
              <a:defRPr/>
            </a:pPr>
            <a:r>
              <a:rPr lang="fr-BE" sz="2200" b="1" dirty="0">
                <a:solidFill>
                  <a:srgbClr val="000000"/>
                </a:solidFill>
                <a:latin typeface="+mn-lt"/>
              </a:rPr>
              <a:t>La QCM doit correspondre à l’objectif visé, </a:t>
            </a:r>
          </a:p>
          <a:p>
            <a:pPr algn="ctr" eaLnBrk="0">
              <a:lnSpc>
                <a:spcPct val="100000"/>
              </a:lnSpc>
              <a:buClrTx/>
              <a:buSzTx/>
              <a:buFontTx/>
              <a:buNone/>
              <a:defRPr/>
            </a:pPr>
            <a:r>
              <a:rPr lang="fr-BE" sz="2200" b="1" dirty="0">
                <a:solidFill>
                  <a:srgbClr val="000000"/>
                </a:solidFill>
                <a:latin typeface="+mn-lt"/>
              </a:rPr>
              <a:t>au comportement à évaluer … </a:t>
            </a:r>
          </a:p>
          <a:p>
            <a:pPr algn="ctr" eaLnBrk="0">
              <a:lnSpc>
                <a:spcPct val="100000"/>
              </a:lnSpc>
              <a:buClrTx/>
              <a:buSzTx/>
              <a:buFontTx/>
              <a:buNone/>
              <a:defRPr/>
            </a:pPr>
            <a:endParaRPr lang="fr-BE" sz="900" b="1" dirty="0">
              <a:solidFill>
                <a:srgbClr val="000000"/>
              </a:solidFill>
              <a:latin typeface="+mn-lt"/>
            </a:endParaRPr>
          </a:p>
          <a:p>
            <a:pPr algn="ctr" eaLnBrk="0">
              <a:lnSpc>
                <a:spcPct val="100000"/>
              </a:lnSpc>
              <a:buClrTx/>
              <a:buSzTx/>
              <a:buFontTx/>
              <a:buNone/>
              <a:defRPr/>
            </a:pPr>
            <a:r>
              <a:rPr lang="fr-BE" sz="2200" b="1" dirty="0">
                <a:solidFill>
                  <a:srgbClr val="000000"/>
                </a:solidFill>
                <a:latin typeface="+mn-lt"/>
              </a:rPr>
              <a:t>celui d’un poissonnier (a) ou d’un pêcheur (b) ?</a:t>
            </a:r>
          </a:p>
        </p:txBody>
      </p:sp>
      <p:sp>
        <p:nvSpPr>
          <p:cNvPr id="14" name="Rectangle à coins arrondis 13"/>
          <p:cNvSpPr/>
          <p:nvPr/>
        </p:nvSpPr>
        <p:spPr>
          <a:xfrm>
            <a:off x="316368" y="63365"/>
            <a:ext cx="3888432" cy="720080"/>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bg1"/>
                </a:solidFill>
              </a:rPr>
              <a:t>Adéquation </a:t>
            </a:r>
            <a:r>
              <a:rPr lang="fr-BE" sz="2400" dirty="0">
                <a:solidFill>
                  <a:schemeClr val="bg1"/>
                </a:solidFill>
              </a:rPr>
              <a:t>aux objectifs</a:t>
            </a:r>
          </a:p>
        </p:txBody>
      </p:sp>
    </p:spTree>
    <p:extLst>
      <p:ext uri="{BB962C8B-B14F-4D97-AF65-F5344CB8AC3E}">
        <p14:creationId xmlns:p14="http://schemas.microsoft.com/office/powerpoint/2010/main" val="3764344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21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2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nimBg="1"/>
      <p:bldP spid="262157"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Text Box 4"/>
          <p:cNvSpPr txBox="1">
            <a:spLocks noChangeArrowheads="1"/>
          </p:cNvSpPr>
          <p:nvPr/>
        </p:nvSpPr>
        <p:spPr bwMode="auto">
          <a:xfrm>
            <a:off x="456481" y="946180"/>
            <a:ext cx="5051623"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a:solidFill>
                  <a:srgbClr val="000000"/>
                </a:solidFill>
                <a:latin typeface="+mn-lt"/>
              </a:rPr>
              <a:t>R3: </a:t>
            </a:r>
            <a:r>
              <a:rPr lang="fr-BE" sz="2500">
                <a:solidFill>
                  <a:srgbClr val="000000"/>
                </a:solidFill>
                <a:latin typeface="+mn-lt"/>
              </a:rPr>
              <a:t>Ne pas perturber l’apprentissage</a:t>
            </a:r>
            <a:endParaRPr lang="fr-FR" sz="2500">
              <a:solidFill>
                <a:srgbClr val="000000"/>
              </a:solidFill>
              <a:latin typeface="+mn-lt"/>
            </a:endParaRPr>
          </a:p>
        </p:txBody>
      </p:sp>
      <p:grpSp>
        <p:nvGrpSpPr>
          <p:cNvPr id="2" name="Group 5"/>
          <p:cNvGrpSpPr>
            <a:grpSpLocks/>
          </p:cNvGrpSpPr>
          <p:nvPr/>
        </p:nvGrpSpPr>
        <p:grpSpPr bwMode="auto">
          <a:xfrm>
            <a:off x="1" y="1467515"/>
            <a:ext cx="8752320" cy="2621075"/>
            <a:chOff x="0" y="1019"/>
            <a:chExt cx="6078" cy="1820"/>
          </a:xfrm>
        </p:grpSpPr>
        <p:sp>
          <p:nvSpPr>
            <p:cNvPr id="263174" name="Text Box 6"/>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grpSp>
          <p:nvGrpSpPr>
            <p:cNvPr id="87050" name="Group 7"/>
            <p:cNvGrpSpPr>
              <a:grpSpLocks/>
            </p:cNvGrpSpPr>
            <p:nvPr/>
          </p:nvGrpSpPr>
          <p:grpSpPr bwMode="auto">
            <a:xfrm>
              <a:off x="0" y="1383"/>
              <a:ext cx="6078" cy="1456"/>
              <a:chOff x="0" y="1560"/>
              <a:chExt cx="6078" cy="1456"/>
            </a:xfrm>
          </p:grpSpPr>
          <p:sp>
            <p:nvSpPr>
              <p:cNvPr id="263176" name="Text Box 8"/>
              <p:cNvSpPr txBox="1">
                <a:spLocks noChangeArrowheads="1"/>
              </p:cNvSpPr>
              <p:nvPr/>
            </p:nvSpPr>
            <p:spPr bwMode="auto">
              <a:xfrm>
                <a:off x="0" y="1882"/>
                <a:ext cx="6078" cy="256"/>
              </a:xfrm>
              <a:prstGeom prst="rect">
                <a:avLst/>
              </a:prstGeom>
              <a:noFill/>
              <a:ln w="9525">
                <a:noFill/>
                <a:miter lim="800000"/>
                <a:headEnd/>
                <a:tailEnd/>
              </a:ln>
              <a:effectLst/>
            </p:spPr>
            <p:txBody>
              <a:bodyPr>
                <a:spAutoFit/>
              </a:bodyPr>
              <a:lstStyle/>
              <a:p>
                <a:pPr>
                  <a:spcBef>
                    <a:spcPct val="50000"/>
                  </a:spcBef>
                  <a:defRPr/>
                </a:pPr>
                <a:endParaRPr lang="fr-FR" dirty="0">
                  <a:solidFill>
                    <a:srgbClr val="000000"/>
                  </a:solidFill>
                  <a:latin typeface="+mn-lt"/>
                  <a:ea typeface="+mn-ea"/>
                  <a:cs typeface="+mn-cs"/>
                </a:endParaRPr>
              </a:p>
            </p:txBody>
          </p:sp>
          <p:sp>
            <p:nvSpPr>
              <p:cNvPr id="263177" name="Text Box 9"/>
              <p:cNvSpPr txBox="1">
                <a:spLocks noChangeArrowheads="1"/>
              </p:cNvSpPr>
              <p:nvPr/>
            </p:nvSpPr>
            <p:spPr bwMode="auto">
              <a:xfrm>
                <a:off x="1380" y="1560"/>
                <a:ext cx="2756" cy="299"/>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2200" dirty="0">
                    <a:solidFill>
                      <a:srgbClr val="000000"/>
                    </a:solidFill>
                    <a:latin typeface="+mn-lt"/>
                  </a:rPr>
                  <a:t>Choisissez l’orthographe correcte</a:t>
                </a:r>
              </a:p>
            </p:txBody>
          </p:sp>
          <p:sp>
            <p:nvSpPr>
              <p:cNvPr id="263178" name="Text Box 10"/>
              <p:cNvSpPr txBox="1">
                <a:spLocks noChangeArrowheads="1"/>
              </p:cNvSpPr>
              <p:nvPr/>
            </p:nvSpPr>
            <p:spPr bwMode="auto">
              <a:xfrm>
                <a:off x="1820" y="1837"/>
                <a:ext cx="1068" cy="1133"/>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2000" dirty="0">
                    <a:solidFill>
                      <a:srgbClr val="000000"/>
                    </a:solidFill>
                    <a:latin typeface="+mn-lt"/>
                  </a:rPr>
                  <a:t>1. Horkidée</a:t>
                </a:r>
              </a:p>
              <a:p>
                <a:pPr algn="l" eaLnBrk="0">
                  <a:lnSpc>
                    <a:spcPct val="100000"/>
                  </a:lnSpc>
                  <a:buClrTx/>
                  <a:buSzTx/>
                  <a:buFontTx/>
                  <a:buNone/>
                  <a:defRPr/>
                </a:pPr>
                <a:r>
                  <a:rPr lang="fr-BE" sz="2000" dirty="0">
                    <a:solidFill>
                      <a:srgbClr val="000000"/>
                    </a:solidFill>
                    <a:latin typeface="+mn-lt"/>
                  </a:rPr>
                  <a:t>2. Horquidée</a:t>
                </a:r>
              </a:p>
              <a:p>
                <a:pPr algn="l" eaLnBrk="0">
                  <a:lnSpc>
                    <a:spcPct val="100000"/>
                  </a:lnSpc>
                  <a:buClrTx/>
                  <a:buSzTx/>
                  <a:buFontTx/>
                  <a:buNone/>
                  <a:defRPr/>
                </a:pPr>
                <a:r>
                  <a:rPr lang="fr-BE" sz="2000" dirty="0">
                    <a:solidFill>
                      <a:srgbClr val="000000"/>
                    </a:solidFill>
                    <a:latin typeface="+mn-lt"/>
                  </a:rPr>
                  <a:t>3. Orchidée</a:t>
                </a:r>
              </a:p>
              <a:p>
                <a:pPr algn="l" eaLnBrk="0">
                  <a:lnSpc>
                    <a:spcPct val="100000"/>
                  </a:lnSpc>
                  <a:buClrTx/>
                  <a:buSzTx/>
                  <a:buFontTx/>
                  <a:buNone/>
                  <a:defRPr/>
                </a:pPr>
                <a:r>
                  <a:rPr lang="fr-BE" sz="2000" dirty="0">
                    <a:solidFill>
                      <a:srgbClr val="000000"/>
                    </a:solidFill>
                    <a:latin typeface="+mn-lt"/>
                  </a:rPr>
                  <a:t>4. Orkidée </a:t>
                </a:r>
              </a:p>
              <a:p>
                <a:pPr algn="l" eaLnBrk="0">
                  <a:lnSpc>
                    <a:spcPct val="100000"/>
                  </a:lnSpc>
                  <a:buClrTx/>
                  <a:buSzTx/>
                  <a:buFontTx/>
                  <a:buNone/>
                  <a:defRPr/>
                </a:pPr>
                <a:r>
                  <a:rPr lang="fr-BE" sz="2000" dirty="0">
                    <a:solidFill>
                      <a:srgbClr val="000000"/>
                    </a:solidFill>
                    <a:latin typeface="+mn-lt"/>
                  </a:rPr>
                  <a:t>5. Orquidée</a:t>
                </a:r>
              </a:p>
            </p:txBody>
          </p:sp>
          <p:sp>
            <p:nvSpPr>
              <p:cNvPr id="263179" name="Rectangle 11"/>
              <p:cNvSpPr>
                <a:spLocks noChangeArrowheads="1"/>
              </p:cNvSpPr>
              <p:nvPr/>
            </p:nvSpPr>
            <p:spPr bwMode="auto">
              <a:xfrm>
                <a:off x="1225" y="1565"/>
                <a:ext cx="3674" cy="1451"/>
              </a:xfrm>
              <a:prstGeom prst="rect">
                <a:avLst/>
              </a:prstGeom>
              <a:noFill/>
              <a:ln w="9525">
                <a:solidFill>
                  <a:schemeClr val="bg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4" name="Group 12"/>
          <p:cNvGrpSpPr>
            <a:grpSpLocks/>
          </p:cNvGrpSpPr>
          <p:nvPr/>
        </p:nvGrpSpPr>
        <p:grpSpPr bwMode="auto">
          <a:xfrm>
            <a:off x="416161" y="4343494"/>
            <a:ext cx="8336159" cy="2125663"/>
            <a:chOff x="289" y="3016"/>
            <a:chExt cx="5789" cy="1476"/>
          </a:xfrm>
        </p:grpSpPr>
        <p:sp>
          <p:nvSpPr>
            <p:cNvPr id="263181" name="Text Box 13"/>
            <p:cNvSpPr txBox="1">
              <a:spLocks noChangeArrowheads="1"/>
            </p:cNvSpPr>
            <p:nvPr/>
          </p:nvSpPr>
          <p:spPr bwMode="auto">
            <a:xfrm>
              <a:off x="317" y="3016"/>
              <a:ext cx="5761" cy="534"/>
            </a:xfrm>
            <a:prstGeom prst="rect">
              <a:avLst/>
            </a:prstGeom>
            <a:noFill/>
            <a:ln w="9525">
              <a:noFill/>
              <a:miter lim="800000"/>
              <a:headEnd/>
              <a:tailEnd/>
            </a:ln>
            <a:effectLst/>
          </p:spPr>
          <p:txBody>
            <a:bodyPr>
              <a:spAutoFit/>
            </a:bodyPr>
            <a:lstStyle/>
            <a:p>
              <a:pPr algn="ctr" eaLnBrk="0">
                <a:lnSpc>
                  <a:spcPct val="100000"/>
                </a:lnSpc>
                <a:buClrTx/>
                <a:buSzTx/>
                <a:buFontTx/>
                <a:buNone/>
                <a:defRPr/>
              </a:pPr>
              <a:r>
                <a:rPr lang="fr-BE" sz="2200" b="1" dirty="0">
                  <a:solidFill>
                    <a:srgbClr val="000000"/>
                  </a:solidFill>
                  <a:latin typeface="+mn-lt"/>
                </a:rPr>
                <a:t>La QCM ne doit pas perturber les apprentissages </a:t>
              </a:r>
            </a:p>
            <a:p>
              <a:pPr algn="ctr" eaLnBrk="0">
                <a:lnSpc>
                  <a:spcPct val="100000"/>
                </a:lnSpc>
                <a:buClrTx/>
                <a:buSzTx/>
                <a:buFontTx/>
                <a:buNone/>
                <a:defRPr/>
              </a:pPr>
              <a:r>
                <a:rPr lang="fr-BE" sz="2200" b="1" dirty="0">
                  <a:solidFill>
                    <a:srgbClr val="000000"/>
                  </a:solidFill>
                  <a:latin typeface="+mn-lt"/>
                </a:rPr>
                <a:t>(sur des données perceptives visuelles ou sonores)</a:t>
              </a:r>
            </a:p>
          </p:txBody>
        </p:sp>
        <p:sp>
          <p:nvSpPr>
            <p:cNvPr id="263182" name="Text Box 14"/>
            <p:cNvSpPr txBox="1">
              <a:spLocks noChangeArrowheads="1"/>
            </p:cNvSpPr>
            <p:nvPr/>
          </p:nvSpPr>
          <p:spPr bwMode="auto">
            <a:xfrm>
              <a:off x="289" y="3787"/>
              <a:ext cx="4152" cy="705"/>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sz="2000" b="1" dirty="0">
                  <a:solidFill>
                    <a:srgbClr val="000000"/>
                  </a:solidFill>
                  <a:latin typeface="+mn-lt"/>
                </a:rPr>
                <a:t>Pour les autres apprentissages, Karraker a démontré</a:t>
              </a:r>
            </a:p>
            <a:p>
              <a:pPr eaLnBrk="0">
                <a:lnSpc>
                  <a:spcPct val="100000"/>
                </a:lnSpc>
                <a:buClrTx/>
                <a:buSzTx/>
                <a:buFontTx/>
                <a:buNone/>
                <a:defRPr/>
              </a:pPr>
              <a:r>
                <a:rPr lang="fr-BE" sz="2000" b="1" dirty="0">
                  <a:solidFill>
                    <a:srgbClr val="000000"/>
                  </a:solidFill>
                  <a:latin typeface="+mn-lt"/>
                </a:rPr>
                <a:t>que les distracteurs ne se fixent pas si on communique</a:t>
              </a:r>
            </a:p>
            <a:p>
              <a:pPr eaLnBrk="0">
                <a:lnSpc>
                  <a:spcPct val="100000"/>
                </a:lnSpc>
                <a:buClrTx/>
                <a:buSzTx/>
                <a:buFontTx/>
                <a:buNone/>
                <a:defRPr/>
              </a:pPr>
              <a:r>
                <a:rPr lang="fr-BE" sz="2000" b="1" dirty="0">
                  <a:solidFill>
                    <a:srgbClr val="000000"/>
                  </a:solidFill>
                  <a:latin typeface="+mn-lt"/>
                </a:rPr>
                <a:t>les RC dans les plus brefs délais.</a:t>
              </a:r>
            </a:p>
          </p:txBody>
        </p:sp>
      </p:grpSp>
      <p:sp>
        <p:nvSpPr>
          <p:cNvPr id="15" name="Rectangle à coins arrondis 14"/>
          <p:cNvSpPr/>
          <p:nvPr/>
        </p:nvSpPr>
        <p:spPr>
          <a:xfrm>
            <a:off x="316368" y="63365"/>
            <a:ext cx="3888432" cy="720080"/>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bg1"/>
                </a:solidFill>
              </a:rPr>
              <a:t>Adéquation </a:t>
            </a:r>
            <a:r>
              <a:rPr lang="fr-BE" sz="2400" dirty="0">
                <a:solidFill>
                  <a:schemeClr val="bg1"/>
                </a:solidFill>
              </a:rPr>
              <a:t>aux objectifs</a:t>
            </a:r>
          </a:p>
        </p:txBody>
      </p:sp>
    </p:spTree>
    <p:extLst>
      <p:ext uri="{BB962C8B-B14F-4D97-AF65-F5344CB8AC3E}">
        <p14:creationId xmlns:p14="http://schemas.microsoft.com/office/powerpoint/2010/main" val="4151567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3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4197" name="Text Box 5"/>
          <p:cNvSpPr txBox="1">
            <a:spLocks noChangeArrowheads="1"/>
          </p:cNvSpPr>
          <p:nvPr/>
        </p:nvSpPr>
        <p:spPr bwMode="auto">
          <a:xfrm>
            <a:off x="456481" y="946180"/>
            <a:ext cx="4865293" cy="473285"/>
          </a:xfrm>
          <a:prstGeom prst="rect">
            <a:avLst/>
          </a:prstGeom>
          <a:solidFill>
            <a:schemeClr val="accent3">
              <a:lumMod val="60000"/>
              <a:lumOff val="4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Arial" charset="0"/>
              </a:rPr>
              <a:t>R4: </a:t>
            </a:r>
            <a:r>
              <a:rPr lang="fr-BE" sz="2500" dirty="0">
                <a:solidFill>
                  <a:srgbClr val="000000"/>
                </a:solidFill>
                <a:latin typeface="Arial" charset="0"/>
              </a:rPr>
              <a:t>Révéler le processus mental</a:t>
            </a:r>
            <a:endParaRPr lang="fr-FR" sz="2500" dirty="0">
              <a:solidFill>
                <a:srgbClr val="000000"/>
              </a:solidFill>
              <a:latin typeface="Arial" charset="0"/>
            </a:endParaRPr>
          </a:p>
        </p:txBody>
      </p:sp>
      <p:sp>
        <p:nvSpPr>
          <p:cNvPr id="264198" name="Text Box 6"/>
          <p:cNvSpPr txBox="1">
            <a:spLocks noChangeArrowheads="1"/>
          </p:cNvSpPr>
          <p:nvPr/>
        </p:nvSpPr>
        <p:spPr bwMode="auto">
          <a:xfrm>
            <a:off x="690333" y="5949280"/>
            <a:ext cx="7951680" cy="822416"/>
          </a:xfrm>
          <a:prstGeom prst="rect">
            <a:avLst/>
          </a:prstGeom>
          <a:noFill/>
          <a:ln w="9525">
            <a:no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b="1" dirty="0">
                <a:solidFill>
                  <a:srgbClr val="000000"/>
                </a:solidFill>
                <a:latin typeface="+mn-lt"/>
              </a:rPr>
              <a:t>La QCM doit renseigner l’enseignant sur le processus mental utilisé par l’apprenant.</a:t>
            </a:r>
            <a:endParaRPr lang="fr-BE" dirty="0">
              <a:solidFill>
                <a:srgbClr val="000000"/>
              </a:solidFill>
              <a:latin typeface="+mn-lt"/>
            </a:endParaRPr>
          </a:p>
        </p:txBody>
      </p:sp>
      <p:grpSp>
        <p:nvGrpSpPr>
          <p:cNvPr id="2" name="Group 7"/>
          <p:cNvGrpSpPr>
            <a:grpSpLocks/>
          </p:cNvGrpSpPr>
          <p:nvPr/>
        </p:nvGrpSpPr>
        <p:grpSpPr bwMode="auto">
          <a:xfrm>
            <a:off x="456481" y="1467515"/>
            <a:ext cx="6923520" cy="4310373"/>
            <a:chOff x="317" y="1019"/>
            <a:chExt cx="4808" cy="2993"/>
          </a:xfrm>
        </p:grpSpPr>
        <p:grpSp>
          <p:nvGrpSpPr>
            <p:cNvPr id="88073" name="Group 8"/>
            <p:cNvGrpSpPr>
              <a:grpSpLocks/>
            </p:cNvGrpSpPr>
            <p:nvPr/>
          </p:nvGrpSpPr>
          <p:grpSpPr bwMode="auto">
            <a:xfrm>
              <a:off x="1179" y="1383"/>
              <a:ext cx="3946" cy="2629"/>
              <a:chOff x="612" y="663"/>
              <a:chExt cx="3854" cy="2676"/>
            </a:xfrm>
          </p:grpSpPr>
          <p:grpSp>
            <p:nvGrpSpPr>
              <p:cNvPr id="88075" name="Group 9"/>
              <p:cNvGrpSpPr>
                <a:grpSpLocks/>
              </p:cNvGrpSpPr>
              <p:nvPr/>
            </p:nvGrpSpPr>
            <p:grpSpPr bwMode="auto">
              <a:xfrm>
                <a:off x="612" y="663"/>
                <a:ext cx="3854" cy="2676"/>
                <a:chOff x="614" y="650"/>
                <a:chExt cx="3854" cy="2676"/>
              </a:xfrm>
            </p:grpSpPr>
            <p:sp>
              <p:nvSpPr>
                <p:cNvPr id="264202" name="Text Box 10"/>
                <p:cNvSpPr txBox="1">
                  <a:spLocks noChangeArrowheads="1"/>
                </p:cNvSpPr>
                <p:nvPr/>
              </p:nvSpPr>
              <p:spPr bwMode="auto">
                <a:xfrm>
                  <a:off x="614" y="650"/>
                  <a:ext cx="3854" cy="2676"/>
                </a:xfrm>
                <a:prstGeom prst="rect">
                  <a:avLst/>
                </a:prstGeom>
                <a:noFill/>
                <a:ln w="9525">
                  <a:solidFill>
                    <a:schemeClr val="tx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800" dirty="0">
                      <a:solidFill>
                        <a:srgbClr val="000000"/>
                      </a:solidFill>
                      <a:latin typeface="Arial" charset="0"/>
                    </a:rPr>
                    <a:t>Quelle est la surface de la figure ci-dessous ?</a:t>
                  </a: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dirty="0">
                    <a:solidFill>
                      <a:srgbClr val="000000"/>
                    </a:solidFill>
                    <a:latin typeface="Arial" charset="0"/>
                  </a:endParaRPr>
                </a:p>
                <a:p>
                  <a:pPr>
                    <a:lnSpc>
                      <a:spcPct val="100000"/>
                    </a:lnSpc>
                    <a:buClrTx/>
                    <a:buSzTx/>
                    <a:buFontTx/>
                    <a:buNone/>
                  </a:pPr>
                  <a:endParaRPr lang="fr-BE" sz="1500" dirty="0">
                    <a:solidFill>
                      <a:srgbClr val="000000"/>
                    </a:solidFill>
                    <a:latin typeface="Arial" charset="0"/>
                  </a:endParaRPr>
                </a:p>
                <a:p>
                  <a:pPr>
                    <a:lnSpc>
                      <a:spcPct val="100000"/>
                    </a:lnSpc>
                    <a:buClrTx/>
                    <a:buSzTx/>
                    <a:buFontTx/>
                    <a:buNone/>
                  </a:pPr>
                  <a:endParaRPr lang="fr-BE" sz="1500" dirty="0">
                    <a:solidFill>
                      <a:srgbClr val="000000"/>
                    </a:solidFill>
                    <a:latin typeface="Arial" charset="0"/>
                  </a:endParaRPr>
                </a:p>
              </p:txBody>
            </p:sp>
            <p:sp>
              <p:nvSpPr>
                <p:cNvPr id="264203" name="Line 11"/>
                <p:cNvSpPr>
                  <a:spLocks noChangeShapeType="1"/>
                </p:cNvSpPr>
                <p:nvPr/>
              </p:nvSpPr>
              <p:spPr bwMode="auto">
                <a:xfrm>
                  <a:off x="864" y="1056"/>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4" name="Line 12"/>
                <p:cNvSpPr>
                  <a:spLocks noChangeShapeType="1"/>
                </p:cNvSpPr>
                <p:nvPr/>
              </p:nvSpPr>
              <p:spPr bwMode="auto">
                <a:xfrm>
                  <a:off x="912" y="1344"/>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5" name="Line 13"/>
                <p:cNvSpPr>
                  <a:spLocks noChangeShapeType="1"/>
                </p:cNvSpPr>
                <p:nvPr/>
              </p:nvSpPr>
              <p:spPr bwMode="auto">
                <a:xfrm>
                  <a:off x="960" y="1632"/>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6" name="Line 14"/>
                <p:cNvSpPr>
                  <a:spLocks noChangeShapeType="1"/>
                </p:cNvSpPr>
                <p:nvPr/>
              </p:nvSpPr>
              <p:spPr bwMode="auto">
                <a:xfrm>
                  <a:off x="960" y="1920"/>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7" name="Line 15"/>
                <p:cNvSpPr>
                  <a:spLocks noChangeShapeType="1"/>
                </p:cNvSpPr>
                <p:nvPr/>
              </p:nvSpPr>
              <p:spPr bwMode="auto">
                <a:xfrm>
                  <a:off x="960" y="2208"/>
                  <a:ext cx="3216" cy="0"/>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8" name="Line 16"/>
                <p:cNvSpPr>
                  <a:spLocks noChangeShapeType="1"/>
                </p:cNvSpPr>
                <p:nvPr/>
              </p:nvSpPr>
              <p:spPr bwMode="auto">
                <a:xfrm>
                  <a:off x="1392"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09" name="Line 17"/>
                <p:cNvSpPr>
                  <a:spLocks noChangeShapeType="1"/>
                </p:cNvSpPr>
                <p:nvPr/>
              </p:nvSpPr>
              <p:spPr bwMode="auto">
                <a:xfrm>
                  <a:off x="2400"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0" name="Line 18"/>
                <p:cNvSpPr>
                  <a:spLocks noChangeShapeType="1"/>
                </p:cNvSpPr>
                <p:nvPr/>
              </p:nvSpPr>
              <p:spPr bwMode="auto">
                <a:xfrm>
                  <a:off x="2736"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1" name="Line 19"/>
                <p:cNvSpPr>
                  <a:spLocks noChangeShapeType="1"/>
                </p:cNvSpPr>
                <p:nvPr/>
              </p:nvSpPr>
              <p:spPr bwMode="auto">
                <a:xfrm>
                  <a:off x="3072"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2" name="Line 20"/>
                <p:cNvSpPr>
                  <a:spLocks noChangeShapeType="1"/>
                </p:cNvSpPr>
                <p:nvPr/>
              </p:nvSpPr>
              <p:spPr bwMode="auto">
                <a:xfrm>
                  <a:off x="3408" y="960"/>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3" name="Line 21"/>
                <p:cNvSpPr>
                  <a:spLocks noChangeShapeType="1"/>
                </p:cNvSpPr>
                <p:nvPr/>
              </p:nvSpPr>
              <p:spPr bwMode="auto">
                <a:xfrm>
                  <a:off x="3742" y="981"/>
                  <a:ext cx="2" cy="1323"/>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4" name="Line 22"/>
                <p:cNvSpPr>
                  <a:spLocks noChangeShapeType="1"/>
                </p:cNvSpPr>
                <p:nvPr/>
              </p:nvSpPr>
              <p:spPr bwMode="auto">
                <a:xfrm>
                  <a:off x="1728"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5" name="Line 23"/>
                <p:cNvSpPr>
                  <a:spLocks noChangeShapeType="1"/>
                </p:cNvSpPr>
                <p:nvPr/>
              </p:nvSpPr>
              <p:spPr bwMode="auto">
                <a:xfrm>
                  <a:off x="2064"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6" name="Line 24"/>
                <p:cNvSpPr>
                  <a:spLocks noChangeShapeType="1"/>
                </p:cNvSpPr>
                <p:nvPr/>
              </p:nvSpPr>
              <p:spPr bwMode="auto">
                <a:xfrm>
                  <a:off x="1056" y="1008"/>
                  <a:ext cx="0" cy="1344"/>
                </a:xfrm>
                <a:prstGeom prst="line">
                  <a:avLst/>
                </a:prstGeom>
                <a:no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7" name="Line 25"/>
                <p:cNvSpPr>
                  <a:spLocks noChangeShapeType="1"/>
                </p:cNvSpPr>
                <p:nvPr/>
              </p:nvSpPr>
              <p:spPr bwMode="auto">
                <a:xfrm>
                  <a:off x="2064" y="1344"/>
                  <a:ext cx="672" cy="0"/>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8" name="Line 26"/>
                <p:cNvSpPr>
                  <a:spLocks noChangeShapeType="1"/>
                </p:cNvSpPr>
                <p:nvPr/>
              </p:nvSpPr>
              <p:spPr bwMode="auto">
                <a:xfrm>
                  <a:off x="1392" y="1920"/>
                  <a:ext cx="1680" cy="0"/>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19" name="Line 27"/>
                <p:cNvSpPr>
                  <a:spLocks noChangeShapeType="1"/>
                </p:cNvSpPr>
                <p:nvPr/>
              </p:nvSpPr>
              <p:spPr bwMode="auto">
                <a:xfrm flipV="1">
                  <a:off x="1392" y="1344"/>
                  <a:ext cx="672" cy="576"/>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64220" name="Line 28"/>
                <p:cNvSpPr>
                  <a:spLocks noChangeShapeType="1"/>
                </p:cNvSpPr>
                <p:nvPr/>
              </p:nvSpPr>
              <p:spPr bwMode="auto">
                <a:xfrm>
                  <a:off x="2736" y="1344"/>
                  <a:ext cx="336" cy="576"/>
                </a:xfrm>
                <a:prstGeom prst="line">
                  <a:avLst/>
                </a:prstGeom>
                <a:noFill/>
                <a:ln w="635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sp>
            <p:nvSpPr>
              <p:cNvPr id="264221" name="Text Box 29"/>
              <p:cNvSpPr txBox="1">
                <a:spLocks noChangeArrowheads="1"/>
              </p:cNvSpPr>
              <p:nvPr/>
            </p:nvSpPr>
            <p:spPr bwMode="auto">
              <a:xfrm>
                <a:off x="998" y="2447"/>
                <a:ext cx="725" cy="653"/>
              </a:xfrm>
              <a:prstGeom prst="rect">
                <a:avLst/>
              </a:prstGeom>
              <a:noFill/>
              <a:ln w="9525">
                <a:noFill/>
                <a:miter lim="800000"/>
                <a:headEnd/>
                <a:tailEnd/>
              </a:ln>
              <a:effectLst/>
            </p:spPr>
            <p:txBody>
              <a:bodyPr wrap="none">
                <a:spAutoFit/>
              </a:bodyPr>
              <a:lstStyle/>
              <a:p>
                <a:pPr eaLnBrk="0">
                  <a:lnSpc>
                    <a:spcPct val="100000"/>
                  </a:lnSpc>
                  <a:buClrTx/>
                  <a:buSzTx/>
                  <a:buFontTx/>
                  <a:buNone/>
                  <a:defRPr/>
                </a:pPr>
                <a:r>
                  <a:rPr lang="fr-BE" dirty="0">
                    <a:solidFill>
                      <a:srgbClr val="000000"/>
                    </a:solidFill>
                  </a:rPr>
                  <a:t>1. 5 cm2</a:t>
                </a:r>
              </a:p>
              <a:p>
                <a:pPr eaLnBrk="0">
                  <a:lnSpc>
                    <a:spcPct val="100000"/>
                  </a:lnSpc>
                  <a:buClrTx/>
                  <a:buSzTx/>
                  <a:buFontTx/>
                  <a:buNone/>
                  <a:defRPr/>
                </a:pPr>
                <a:r>
                  <a:rPr lang="fr-BE" dirty="0">
                    <a:solidFill>
                      <a:srgbClr val="000000"/>
                    </a:solidFill>
                  </a:rPr>
                  <a:t>2. 6 cm2</a:t>
                </a:r>
              </a:p>
              <a:p>
                <a:pPr eaLnBrk="0">
                  <a:lnSpc>
                    <a:spcPct val="100000"/>
                  </a:lnSpc>
                  <a:buClrTx/>
                  <a:buSzTx/>
                  <a:buFontTx/>
                  <a:buNone/>
                  <a:defRPr/>
                </a:pPr>
                <a:r>
                  <a:rPr lang="fr-BE" dirty="0">
                    <a:solidFill>
                      <a:srgbClr val="000000"/>
                    </a:solidFill>
                  </a:rPr>
                  <a:t>3. 7 cm2</a:t>
                </a:r>
              </a:p>
            </p:txBody>
          </p:sp>
        </p:grpSp>
        <p:sp>
          <p:nvSpPr>
            <p:cNvPr id="264222" name="Text Box 30"/>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Arial" charset="0"/>
                </a:rPr>
                <a:t>Exemple :</a:t>
              </a:r>
              <a:endParaRPr lang="fr-FR" sz="2000">
                <a:solidFill>
                  <a:srgbClr val="000000"/>
                </a:solidFill>
                <a:latin typeface="Arial" charset="0"/>
              </a:endParaRPr>
            </a:p>
          </p:txBody>
        </p:sp>
      </p:grpSp>
      <p:sp>
        <p:nvSpPr>
          <p:cNvPr id="31" name="Rectangle à coins arrondis 30"/>
          <p:cNvSpPr/>
          <p:nvPr/>
        </p:nvSpPr>
        <p:spPr>
          <a:xfrm>
            <a:off x="92760" y="116632"/>
            <a:ext cx="4608512" cy="576064"/>
          </a:xfrm>
          <a:prstGeom prst="round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9424" eaLnBrk="0">
              <a:tabLst>
                <a:tab pos="250555" algn="l"/>
              </a:tabLst>
            </a:pPr>
            <a:r>
              <a:rPr lang="fr-BE" sz="2400" dirty="0" smtClean="0">
                <a:solidFill>
                  <a:schemeClr val="tx1"/>
                </a:solidFill>
              </a:rPr>
              <a:t>Valeur </a:t>
            </a:r>
            <a:r>
              <a:rPr lang="fr-BE" sz="2400" dirty="0">
                <a:solidFill>
                  <a:schemeClr val="tx1"/>
                </a:solidFill>
              </a:rPr>
              <a:t>diagnostique de la réponse</a:t>
            </a:r>
          </a:p>
        </p:txBody>
      </p:sp>
    </p:spTree>
    <p:extLst>
      <p:ext uri="{BB962C8B-B14F-4D97-AF65-F5344CB8AC3E}">
        <p14:creationId xmlns:p14="http://schemas.microsoft.com/office/powerpoint/2010/main" val="2372974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4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nimBg="1"/>
      <p:bldP spid="264198"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5221" name="Text Box 5"/>
          <p:cNvSpPr txBox="1">
            <a:spLocks noChangeArrowheads="1"/>
          </p:cNvSpPr>
          <p:nvPr/>
        </p:nvSpPr>
        <p:spPr bwMode="auto">
          <a:xfrm>
            <a:off x="456481" y="946180"/>
            <a:ext cx="4147919"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R5: </a:t>
            </a:r>
            <a:r>
              <a:rPr lang="fr-BE" sz="2500" dirty="0">
                <a:solidFill>
                  <a:srgbClr val="000000"/>
                </a:solidFill>
                <a:latin typeface="+mn-lt"/>
              </a:rPr>
              <a:t>Indiquer l’erreur commise</a:t>
            </a:r>
            <a:endParaRPr lang="fr-FR" sz="2500" dirty="0">
              <a:solidFill>
                <a:srgbClr val="000000"/>
              </a:solidFill>
              <a:latin typeface="+mn-lt"/>
            </a:endParaRPr>
          </a:p>
        </p:txBody>
      </p:sp>
      <p:grpSp>
        <p:nvGrpSpPr>
          <p:cNvPr id="2" name="Group 6"/>
          <p:cNvGrpSpPr>
            <a:grpSpLocks/>
          </p:cNvGrpSpPr>
          <p:nvPr/>
        </p:nvGrpSpPr>
        <p:grpSpPr bwMode="auto">
          <a:xfrm>
            <a:off x="391680" y="1467515"/>
            <a:ext cx="8123041" cy="3938814"/>
            <a:chOff x="272" y="1019"/>
            <a:chExt cx="5641" cy="2735"/>
          </a:xfrm>
        </p:grpSpPr>
        <p:sp>
          <p:nvSpPr>
            <p:cNvPr id="265223"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grpSp>
          <p:nvGrpSpPr>
            <p:cNvPr id="89097" name="Group 8"/>
            <p:cNvGrpSpPr>
              <a:grpSpLocks/>
            </p:cNvGrpSpPr>
            <p:nvPr/>
          </p:nvGrpSpPr>
          <p:grpSpPr bwMode="auto">
            <a:xfrm>
              <a:off x="272" y="1292"/>
              <a:ext cx="5641" cy="2462"/>
              <a:chOff x="272" y="1394"/>
              <a:chExt cx="5641" cy="2462"/>
            </a:xfrm>
          </p:grpSpPr>
          <p:sp>
            <p:nvSpPr>
              <p:cNvPr id="265225" name="Text Box 9"/>
              <p:cNvSpPr txBox="1">
                <a:spLocks noChangeArrowheads="1"/>
              </p:cNvSpPr>
              <p:nvPr/>
            </p:nvSpPr>
            <p:spPr bwMode="auto">
              <a:xfrm>
                <a:off x="272" y="1394"/>
                <a:ext cx="5641" cy="2372"/>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2000" dirty="0">
                    <a:solidFill>
                      <a:srgbClr val="000000"/>
                    </a:solidFill>
                    <a:latin typeface="+mn-lt"/>
                  </a:rPr>
                  <a:t>Un spécialiste en oto-rhino-laryngologie indique généralement</a:t>
                </a:r>
              </a:p>
              <a:p>
                <a:pPr>
                  <a:lnSpc>
                    <a:spcPct val="100000"/>
                  </a:lnSpc>
                  <a:buClrTx/>
                  <a:buSzTx/>
                  <a:buFontTx/>
                  <a:buNone/>
                </a:pPr>
                <a:r>
                  <a:rPr lang="fr-BE" sz="2000" dirty="0">
                    <a:solidFill>
                      <a:srgbClr val="000000"/>
                    </a:solidFill>
                    <a:latin typeface="+mn-lt"/>
                  </a:rPr>
                  <a:t>sur sa plaque « nez-gorge-oreilles </a:t>
                </a:r>
                <a:r>
                  <a:rPr lang="fr-BE" sz="2000" dirty="0" smtClean="0">
                    <a:solidFill>
                      <a:srgbClr val="000000"/>
                    </a:solidFill>
                    <a:latin typeface="+mn-lt"/>
                  </a:rPr>
                  <a:t>». Le </a:t>
                </a:r>
                <a:r>
                  <a:rPr lang="fr-BE" sz="2000" dirty="0">
                    <a:solidFill>
                      <a:srgbClr val="000000"/>
                    </a:solidFill>
                    <a:latin typeface="+mn-lt"/>
                  </a:rPr>
                  <a:t>rhinocéros a une corne à l’avant du museau</a:t>
                </a:r>
                <a:r>
                  <a:rPr lang="fr-BE" sz="2000" dirty="0" smtClean="0">
                    <a:solidFill>
                      <a:srgbClr val="000000"/>
                    </a:solidFill>
                    <a:latin typeface="+mn-lt"/>
                  </a:rPr>
                  <a:t>. Celui </a:t>
                </a:r>
                <a:r>
                  <a:rPr lang="fr-BE" sz="2000" dirty="0">
                    <a:solidFill>
                      <a:srgbClr val="000000"/>
                    </a:solidFill>
                    <a:latin typeface="+mn-lt"/>
                  </a:rPr>
                  <a:t>qui souffre de rhinite se mouche fréquemment.</a:t>
                </a:r>
                <a:r>
                  <a:rPr lang="fr-BE" dirty="0">
                    <a:solidFill>
                      <a:srgbClr val="000000"/>
                    </a:solidFill>
                    <a:latin typeface="+mn-lt"/>
                  </a:rPr>
                  <a:t>  </a:t>
                </a:r>
              </a:p>
              <a:p>
                <a:pPr>
                  <a:lnSpc>
                    <a:spcPct val="100000"/>
                  </a:lnSpc>
                  <a:buClrTx/>
                  <a:buSzTx/>
                  <a:buFontTx/>
                  <a:buNone/>
                </a:pPr>
                <a:endParaRPr lang="fr-BE" dirty="0">
                  <a:solidFill>
                    <a:srgbClr val="000000"/>
                  </a:solidFill>
                  <a:latin typeface="+mn-lt"/>
                </a:endParaRPr>
              </a:p>
              <a:p>
                <a:pPr>
                  <a:lnSpc>
                    <a:spcPct val="100000"/>
                  </a:lnSpc>
                  <a:buClrTx/>
                  <a:buSzTx/>
                  <a:buFontTx/>
                  <a:buNone/>
                </a:pPr>
                <a:endParaRPr lang="fr-BE" dirty="0">
                  <a:solidFill>
                    <a:srgbClr val="000000"/>
                  </a:solidFill>
                  <a:latin typeface="+mn-lt"/>
                </a:endParaRPr>
              </a:p>
              <a:p>
                <a:pPr>
                  <a:lnSpc>
                    <a:spcPct val="100000"/>
                  </a:lnSpc>
                  <a:buClrTx/>
                  <a:buSzTx/>
                  <a:buFontTx/>
                  <a:buNone/>
                </a:pPr>
                <a:endParaRPr lang="fr-BE" dirty="0">
                  <a:solidFill>
                    <a:srgbClr val="000000"/>
                  </a:solidFill>
                  <a:latin typeface="+mn-lt"/>
                </a:endParaRPr>
              </a:p>
              <a:p>
                <a:pPr>
                  <a:lnSpc>
                    <a:spcPct val="100000"/>
                  </a:lnSpc>
                  <a:buClrTx/>
                  <a:buSzTx/>
                  <a:buFontTx/>
                  <a:buNone/>
                </a:pPr>
                <a:endParaRPr lang="fr-BE" dirty="0">
                  <a:solidFill>
                    <a:srgbClr val="000000"/>
                  </a:solidFill>
                  <a:latin typeface="+mn-lt"/>
                </a:endParaRPr>
              </a:p>
              <a:p>
                <a:pPr>
                  <a:lnSpc>
                    <a:spcPct val="100000"/>
                  </a:lnSpc>
                  <a:buClrTx/>
                  <a:buSzTx/>
                  <a:buFontTx/>
                  <a:buNone/>
                </a:pPr>
                <a:endParaRPr lang="fr-BE" sz="3200" dirty="0">
                  <a:solidFill>
                    <a:srgbClr val="000000"/>
                  </a:solidFill>
                  <a:latin typeface="+mn-lt"/>
                </a:endParaRPr>
              </a:p>
              <a:p>
                <a:pPr>
                  <a:lnSpc>
                    <a:spcPct val="100000"/>
                  </a:lnSpc>
                  <a:buClrTx/>
                  <a:buSzTx/>
                  <a:buFontTx/>
                  <a:buNone/>
                </a:pPr>
                <a:endParaRPr lang="fr-BE" dirty="0">
                  <a:solidFill>
                    <a:srgbClr val="000000"/>
                  </a:solidFill>
                  <a:latin typeface="+mn-lt"/>
                </a:endParaRPr>
              </a:p>
            </p:txBody>
          </p:sp>
          <p:sp>
            <p:nvSpPr>
              <p:cNvPr id="265226" name="Text Box 10"/>
              <p:cNvSpPr txBox="1">
                <a:spLocks noChangeArrowheads="1"/>
              </p:cNvSpPr>
              <p:nvPr/>
            </p:nvSpPr>
            <p:spPr bwMode="auto">
              <a:xfrm>
                <a:off x="396" y="2381"/>
                <a:ext cx="2765" cy="1475"/>
              </a:xfrm>
              <a:prstGeom prst="rect">
                <a:avLst/>
              </a:prstGeom>
              <a:noFill/>
              <a:ln w="9525">
                <a:no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Le mot grec </a:t>
                </a:r>
                <a:r>
                  <a:rPr lang="fr-BE" sz="2200" b="1" dirty="0">
                    <a:solidFill>
                      <a:srgbClr val="000000"/>
                    </a:solidFill>
                    <a:latin typeface="+mn-lt"/>
                  </a:rPr>
                  <a:t>rhis</a:t>
                </a:r>
                <a:r>
                  <a:rPr lang="fr-BE" sz="2200" dirty="0">
                    <a:solidFill>
                      <a:srgbClr val="000000"/>
                    </a:solidFill>
                    <a:latin typeface="+mn-lt"/>
                  </a:rPr>
                  <a:t>, </a:t>
                </a:r>
                <a:r>
                  <a:rPr lang="fr-BE" sz="2200" b="1" dirty="0">
                    <a:solidFill>
                      <a:srgbClr val="000000"/>
                    </a:solidFill>
                    <a:latin typeface="+mn-lt"/>
                  </a:rPr>
                  <a:t>rhinos</a:t>
                </a:r>
                <a:r>
                  <a:rPr lang="fr-BE" sz="2200" dirty="0">
                    <a:solidFill>
                      <a:srgbClr val="000000"/>
                    </a:solidFill>
                    <a:latin typeface="+mn-lt"/>
                  </a:rPr>
                  <a:t>, signifie :</a:t>
                </a:r>
              </a:p>
              <a:p>
                <a:pPr algn="l" eaLnBrk="0">
                  <a:lnSpc>
                    <a:spcPct val="100000"/>
                  </a:lnSpc>
                  <a:buClrTx/>
                  <a:buSzTx/>
                  <a:buFontTx/>
                  <a:buNone/>
                  <a:defRPr/>
                </a:pPr>
                <a:r>
                  <a:rPr lang="fr-BE" sz="2200" dirty="0">
                    <a:solidFill>
                      <a:srgbClr val="000000"/>
                    </a:solidFill>
                    <a:latin typeface="+mn-lt"/>
                  </a:rPr>
                  <a:t>	1. Corne</a:t>
                </a:r>
              </a:p>
              <a:p>
                <a:pPr algn="l" eaLnBrk="0">
                  <a:lnSpc>
                    <a:spcPct val="100000"/>
                  </a:lnSpc>
                  <a:buClrTx/>
                  <a:buSzTx/>
                  <a:buFontTx/>
                  <a:buNone/>
                  <a:defRPr/>
                </a:pPr>
                <a:r>
                  <a:rPr lang="fr-BE" sz="2200" dirty="0">
                    <a:solidFill>
                      <a:srgbClr val="000000"/>
                    </a:solidFill>
                    <a:latin typeface="+mn-lt"/>
                  </a:rPr>
                  <a:t>	2. Gorge</a:t>
                </a:r>
              </a:p>
              <a:p>
                <a:pPr algn="l" eaLnBrk="0">
                  <a:lnSpc>
                    <a:spcPct val="100000"/>
                  </a:lnSpc>
                  <a:buClrTx/>
                  <a:buSzTx/>
                  <a:buFontTx/>
                  <a:buNone/>
                  <a:defRPr/>
                </a:pPr>
                <a:r>
                  <a:rPr lang="fr-BE" sz="2200" dirty="0">
                    <a:solidFill>
                      <a:srgbClr val="000000"/>
                    </a:solidFill>
                    <a:latin typeface="+mn-lt"/>
                  </a:rPr>
                  <a:t>	3. Maladie</a:t>
                </a:r>
              </a:p>
              <a:p>
                <a:pPr algn="l" eaLnBrk="0">
                  <a:lnSpc>
                    <a:spcPct val="100000"/>
                  </a:lnSpc>
                  <a:buClrTx/>
                  <a:buSzTx/>
                  <a:buFontTx/>
                  <a:buNone/>
                  <a:defRPr/>
                </a:pPr>
                <a:r>
                  <a:rPr lang="fr-BE" sz="2200" dirty="0">
                    <a:solidFill>
                      <a:srgbClr val="000000"/>
                    </a:solidFill>
                    <a:latin typeface="+mn-lt"/>
                  </a:rPr>
                  <a:t>	4. Nez</a:t>
                </a:r>
              </a:p>
              <a:p>
                <a:pPr algn="l" eaLnBrk="0">
                  <a:lnSpc>
                    <a:spcPct val="100000"/>
                  </a:lnSpc>
                  <a:buClrTx/>
                  <a:buSzTx/>
                  <a:buFontTx/>
                  <a:buNone/>
                  <a:defRPr/>
                </a:pPr>
                <a:r>
                  <a:rPr lang="fr-BE" sz="2200" dirty="0">
                    <a:solidFill>
                      <a:srgbClr val="000000"/>
                    </a:solidFill>
                    <a:latin typeface="+mn-lt"/>
                  </a:rPr>
                  <a:t>	5. Visage</a:t>
                </a:r>
              </a:p>
            </p:txBody>
          </p:sp>
        </p:grpSp>
      </p:grpSp>
      <p:sp>
        <p:nvSpPr>
          <p:cNvPr id="265227" name="Text Box 11"/>
          <p:cNvSpPr txBox="1">
            <a:spLocks noChangeArrowheads="1"/>
          </p:cNvSpPr>
          <p:nvPr/>
        </p:nvSpPr>
        <p:spPr bwMode="auto">
          <a:xfrm>
            <a:off x="260641" y="5649714"/>
            <a:ext cx="8687519" cy="1005225"/>
          </a:xfrm>
          <a:prstGeom prst="rect">
            <a:avLst/>
          </a:prstGeom>
          <a:noFill/>
          <a:ln w="9525">
            <a:noFill/>
            <a:miter lim="800000"/>
            <a:headEnd/>
            <a:tailEnd/>
          </a:ln>
          <a:effectLst/>
        </p:spPr>
        <p:txBody>
          <a:bodyPr lIns="82943" tIns="41471" rIns="82943" bIns="41471">
            <a:spAutoFit/>
          </a:bodyPr>
          <a:lstStyle/>
          <a:p>
            <a:pPr algn="ctr" eaLnBrk="0">
              <a:lnSpc>
                <a:spcPct val="100000"/>
              </a:lnSpc>
              <a:buClrTx/>
              <a:buSzTx/>
              <a:buFontTx/>
              <a:buNone/>
              <a:defRPr/>
            </a:pPr>
            <a:r>
              <a:rPr lang="fr-BE" sz="2000" b="1">
                <a:solidFill>
                  <a:srgbClr val="000000"/>
                </a:solidFill>
                <a:latin typeface="+mn-lt"/>
              </a:rPr>
              <a:t>Les distracteurs doivent indiquer le type d’erreur commise ou le cheminement incorrect suivi par l’apprenant …</a:t>
            </a:r>
          </a:p>
          <a:p>
            <a:pPr algn="ctr" eaLnBrk="0">
              <a:lnSpc>
                <a:spcPct val="100000"/>
              </a:lnSpc>
              <a:buClrTx/>
              <a:buSzTx/>
              <a:buFontTx/>
              <a:buNone/>
              <a:defRPr/>
            </a:pPr>
            <a:r>
              <a:rPr lang="fr-BE" sz="2000" b="1">
                <a:solidFill>
                  <a:srgbClr val="000000"/>
                </a:solidFill>
                <a:latin typeface="+mn-lt"/>
              </a:rPr>
              <a:t>D’où le recours à leurs propres erreurs en QROC.</a:t>
            </a:r>
          </a:p>
        </p:txBody>
      </p:sp>
      <p:sp>
        <p:nvSpPr>
          <p:cNvPr id="12" name="Rectangle à coins arrondis 11"/>
          <p:cNvSpPr/>
          <p:nvPr/>
        </p:nvSpPr>
        <p:spPr>
          <a:xfrm>
            <a:off x="92760" y="116632"/>
            <a:ext cx="4608512" cy="576064"/>
          </a:xfrm>
          <a:prstGeom prst="round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9424" eaLnBrk="0">
              <a:tabLst>
                <a:tab pos="250555" algn="l"/>
              </a:tabLst>
            </a:pPr>
            <a:r>
              <a:rPr lang="fr-BE" sz="2400" dirty="0" smtClean="0">
                <a:solidFill>
                  <a:schemeClr val="tx1"/>
                </a:solidFill>
              </a:rPr>
              <a:t>Valeur </a:t>
            </a:r>
            <a:r>
              <a:rPr lang="fr-BE" sz="2400" dirty="0">
                <a:solidFill>
                  <a:schemeClr val="tx1"/>
                </a:solidFill>
              </a:rPr>
              <a:t>diagnostique de la réponse</a:t>
            </a:r>
          </a:p>
        </p:txBody>
      </p:sp>
    </p:spTree>
    <p:extLst>
      <p:ext uri="{BB962C8B-B14F-4D97-AF65-F5344CB8AC3E}">
        <p14:creationId xmlns:p14="http://schemas.microsoft.com/office/powerpoint/2010/main" val="395302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1" grpId="0" animBg="1"/>
      <p:bldP spid="265227"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Text Box 4"/>
          <p:cNvSpPr txBox="1">
            <a:spLocks noChangeArrowheads="1"/>
          </p:cNvSpPr>
          <p:nvPr/>
        </p:nvSpPr>
        <p:spPr bwMode="auto">
          <a:xfrm>
            <a:off x="456481" y="946181"/>
            <a:ext cx="7643911" cy="453084"/>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R6: Préciser sur quelle partie de l’énoncé porte la question</a:t>
            </a:r>
            <a:endParaRPr lang="fr-FR" dirty="0">
              <a:solidFill>
                <a:srgbClr val="000000"/>
              </a:solidFill>
              <a:latin typeface="+mn-lt"/>
            </a:endParaRPr>
          </a:p>
        </p:txBody>
      </p:sp>
      <p:grpSp>
        <p:nvGrpSpPr>
          <p:cNvPr id="2" name="Group 5"/>
          <p:cNvGrpSpPr>
            <a:grpSpLocks/>
          </p:cNvGrpSpPr>
          <p:nvPr/>
        </p:nvGrpSpPr>
        <p:grpSpPr bwMode="auto">
          <a:xfrm>
            <a:off x="456481" y="1867877"/>
            <a:ext cx="7008480" cy="2432416"/>
            <a:chOff x="317" y="1297"/>
            <a:chExt cx="4867" cy="1689"/>
          </a:xfrm>
        </p:grpSpPr>
        <p:sp>
          <p:nvSpPr>
            <p:cNvPr id="266246" name="Text Box 6"/>
            <p:cNvSpPr txBox="1">
              <a:spLocks noChangeArrowheads="1"/>
            </p:cNvSpPr>
            <p:nvPr/>
          </p:nvSpPr>
          <p:spPr bwMode="auto">
            <a:xfrm>
              <a:off x="317" y="1297"/>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66247" name="Text Box 7"/>
            <p:cNvSpPr txBox="1">
              <a:spLocks noChangeArrowheads="1"/>
            </p:cNvSpPr>
            <p:nvPr/>
          </p:nvSpPr>
          <p:spPr bwMode="auto">
            <a:xfrm>
              <a:off x="678" y="1746"/>
              <a:ext cx="4506" cy="1240"/>
            </a:xfrm>
            <a:prstGeom prst="rect">
              <a:avLst/>
            </a:prstGeom>
            <a:noFill/>
            <a:ln w="9525">
              <a:solidFill>
                <a:schemeClr val="bg1"/>
              </a:solidFill>
              <a:miter lim="800000"/>
              <a:headEnd/>
              <a:tailEnd/>
            </a:ln>
            <a:effectLst/>
          </p:spPr>
          <p:txBody>
            <a:bodyPr wrap="none">
              <a:spAutoFit/>
            </a:bodyPr>
            <a:lstStyle/>
            <a:p>
              <a:pPr eaLnBrk="0">
                <a:lnSpc>
                  <a:spcPct val="100000"/>
                </a:lnSpc>
                <a:buClrTx/>
                <a:buSzTx/>
                <a:buFontTx/>
                <a:buNone/>
                <a:defRPr/>
              </a:pPr>
              <a:r>
                <a:rPr lang="fr-BE" sz="2200">
                  <a:solidFill>
                    <a:srgbClr val="000000"/>
                  </a:solidFill>
                  <a:latin typeface="+mn-lt"/>
                </a:rPr>
                <a:t>En 1452, voguant sur la Santa Maria, la Pinta et la Nina,</a:t>
              </a:r>
            </a:p>
            <a:p>
              <a:pPr eaLnBrk="0">
                <a:lnSpc>
                  <a:spcPct val="100000"/>
                </a:lnSpc>
                <a:buClrTx/>
                <a:buSzTx/>
                <a:buFontTx/>
                <a:buNone/>
                <a:defRPr/>
              </a:pPr>
              <a:r>
                <a:rPr lang="fr-BE" sz="2200">
                  <a:solidFill>
                    <a:srgbClr val="000000"/>
                  </a:solidFill>
                  <a:latin typeface="+mn-lt"/>
                </a:rPr>
                <a:t>Christophe Colomb a découvert l’Amérique du Sud.</a:t>
              </a:r>
            </a:p>
            <a:p>
              <a:pPr eaLnBrk="0">
                <a:lnSpc>
                  <a:spcPct val="100000"/>
                </a:lnSpc>
                <a:buClrTx/>
                <a:buSzTx/>
                <a:buFontTx/>
                <a:buNone/>
                <a:defRPr/>
              </a:pPr>
              <a:endParaRPr lang="fr-BE" sz="2200">
                <a:solidFill>
                  <a:srgbClr val="000000"/>
                </a:solidFill>
                <a:latin typeface="+mn-lt"/>
              </a:endParaRPr>
            </a:p>
            <a:p>
              <a:pPr eaLnBrk="0">
                <a:lnSpc>
                  <a:spcPct val="100000"/>
                </a:lnSpc>
                <a:buClrTx/>
                <a:buSzTx/>
                <a:buFontTx/>
                <a:buNone/>
                <a:defRPr/>
              </a:pPr>
              <a:r>
                <a:rPr lang="fr-BE" sz="2200">
                  <a:solidFill>
                    <a:srgbClr val="000000"/>
                  </a:solidFill>
                  <a:latin typeface="+mn-lt"/>
                </a:rPr>
                <a:t>	1. Vrai     </a:t>
              </a:r>
            </a:p>
            <a:p>
              <a:pPr eaLnBrk="0">
                <a:lnSpc>
                  <a:spcPct val="100000"/>
                </a:lnSpc>
                <a:buClrTx/>
                <a:buSzTx/>
                <a:buFontTx/>
                <a:buNone/>
                <a:defRPr/>
              </a:pPr>
              <a:r>
                <a:rPr lang="fr-BE" sz="2200">
                  <a:solidFill>
                    <a:srgbClr val="000000"/>
                  </a:solidFill>
                  <a:latin typeface="+mn-lt"/>
                </a:rPr>
                <a:t>	2. Faux </a:t>
              </a:r>
            </a:p>
          </p:txBody>
        </p:sp>
      </p:grpSp>
      <p:sp>
        <p:nvSpPr>
          <p:cNvPr id="266248" name="Text Box 8"/>
          <p:cNvSpPr txBox="1">
            <a:spLocks noChangeArrowheads="1"/>
          </p:cNvSpPr>
          <p:nvPr/>
        </p:nvSpPr>
        <p:spPr bwMode="auto">
          <a:xfrm>
            <a:off x="652321" y="4866271"/>
            <a:ext cx="7587359" cy="422306"/>
          </a:xfrm>
          <a:prstGeom prst="rect">
            <a:avLst/>
          </a:prstGeom>
          <a:noFill/>
          <a:ln w="9525">
            <a:noFill/>
            <a:miter lim="800000"/>
            <a:headEnd/>
            <a:tailEnd/>
          </a:ln>
          <a:effectLst/>
        </p:spPr>
        <p:txBody>
          <a:bodyPr lIns="82943" tIns="41471" rIns="82943" bIns="41471">
            <a:spAutoFit/>
          </a:bodyPr>
          <a:lstStyle/>
          <a:p>
            <a:pPr algn="ctr" eaLnBrk="0">
              <a:lnSpc>
                <a:spcPct val="100000"/>
              </a:lnSpc>
              <a:buClrTx/>
              <a:buSzTx/>
              <a:buFontTx/>
              <a:buNone/>
              <a:defRPr/>
            </a:pPr>
            <a:r>
              <a:rPr lang="fr-BE" sz="2200" b="1">
                <a:solidFill>
                  <a:srgbClr val="000000"/>
                </a:solidFill>
                <a:latin typeface="+mn-lt"/>
              </a:rPr>
              <a:t>On doit préciser sur quelle partie de l’énoncé porte la  question</a:t>
            </a:r>
          </a:p>
        </p:txBody>
      </p:sp>
      <p:sp>
        <p:nvSpPr>
          <p:cNvPr id="9" name="Rectangle à coins arrondis 8"/>
          <p:cNvSpPr/>
          <p:nvPr/>
        </p:nvSpPr>
        <p:spPr>
          <a:xfrm>
            <a:off x="92760" y="116632"/>
            <a:ext cx="4608512" cy="576064"/>
          </a:xfrm>
          <a:prstGeom prst="roundRect">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9424" eaLnBrk="0">
              <a:tabLst>
                <a:tab pos="250555" algn="l"/>
              </a:tabLst>
            </a:pPr>
            <a:r>
              <a:rPr lang="fr-BE" sz="2400" dirty="0" smtClean="0">
                <a:solidFill>
                  <a:schemeClr val="tx1"/>
                </a:solidFill>
              </a:rPr>
              <a:t>Valeur </a:t>
            </a:r>
            <a:r>
              <a:rPr lang="fr-BE" sz="2400" dirty="0">
                <a:solidFill>
                  <a:schemeClr val="tx1"/>
                </a:solidFill>
              </a:rPr>
              <a:t>diagnostique de la réponse</a:t>
            </a:r>
          </a:p>
        </p:txBody>
      </p:sp>
    </p:spTree>
    <p:extLst>
      <p:ext uri="{BB962C8B-B14F-4D97-AF65-F5344CB8AC3E}">
        <p14:creationId xmlns:p14="http://schemas.microsoft.com/office/powerpoint/2010/main" val="3382739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nimBg="1"/>
      <p:bldP spid="266248"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7269" name="Text Box 5"/>
          <p:cNvSpPr txBox="1">
            <a:spLocks noChangeArrowheads="1"/>
          </p:cNvSpPr>
          <p:nvPr/>
        </p:nvSpPr>
        <p:spPr bwMode="auto">
          <a:xfrm>
            <a:off x="456481" y="946180"/>
            <a:ext cx="3828959"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R7: </a:t>
            </a:r>
            <a:r>
              <a:rPr lang="fr-BE" sz="2500" dirty="0">
                <a:solidFill>
                  <a:srgbClr val="000000"/>
                </a:solidFill>
                <a:latin typeface="+mn-lt"/>
              </a:rPr>
              <a:t>Respecter la consigne</a:t>
            </a:r>
            <a:endParaRPr lang="fr-FR" sz="2500" dirty="0">
              <a:solidFill>
                <a:srgbClr val="000000"/>
              </a:solidFill>
              <a:latin typeface="+mn-lt"/>
            </a:endParaRPr>
          </a:p>
        </p:txBody>
      </p:sp>
      <p:grpSp>
        <p:nvGrpSpPr>
          <p:cNvPr id="2" name="Group 6"/>
          <p:cNvGrpSpPr>
            <a:grpSpLocks/>
          </p:cNvGrpSpPr>
          <p:nvPr/>
        </p:nvGrpSpPr>
        <p:grpSpPr bwMode="auto">
          <a:xfrm>
            <a:off x="456481" y="1674177"/>
            <a:ext cx="6900479" cy="2546911"/>
            <a:chOff x="317" y="1019"/>
            <a:chExt cx="4792" cy="1839"/>
          </a:xfrm>
        </p:grpSpPr>
        <p:sp>
          <p:nvSpPr>
            <p:cNvPr id="267271"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67272" name="Text Box 8"/>
            <p:cNvSpPr txBox="1">
              <a:spLocks noChangeArrowheads="1"/>
            </p:cNvSpPr>
            <p:nvPr/>
          </p:nvSpPr>
          <p:spPr bwMode="auto">
            <a:xfrm>
              <a:off x="847" y="1383"/>
              <a:ext cx="4262" cy="1475"/>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Lequel des aliments ci-dessous apporte des lipides ?</a:t>
              </a:r>
            </a:p>
            <a:p>
              <a:pPr algn="l" eaLnBrk="0">
                <a:lnSpc>
                  <a:spcPct val="100000"/>
                </a:lnSpc>
                <a:buClrTx/>
                <a:buSzTx/>
                <a:buFontTx/>
                <a:buNone/>
                <a:defRPr/>
              </a:pPr>
              <a:endParaRPr lang="fr-BE" sz="2200" dirty="0">
                <a:solidFill>
                  <a:srgbClr val="000000"/>
                </a:solidFill>
                <a:latin typeface="+mn-lt"/>
              </a:endParaRPr>
            </a:p>
            <a:p>
              <a:pPr algn="l" eaLnBrk="0">
                <a:lnSpc>
                  <a:spcPct val="100000"/>
                </a:lnSpc>
                <a:buClrTx/>
                <a:buSzTx/>
                <a:buFontTx/>
                <a:buNone/>
                <a:defRPr/>
              </a:pPr>
              <a:r>
                <a:rPr lang="fr-BE" sz="2200" dirty="0">
                  <a:solidFill>
                    <a:srgbClr val="000000"/>
                  </a:solidFill>
                  <a:latin typeface="+mn-lt"/>
                </a:rPr>
                <a:t>	1. Eau</a:t>
              </a:r>
            </a:p>
            <a:p>
              <a:pPr algn="l" eaLnBrk="0">
                <a:lnSpc>
                  <a:spcPct val="100000"/>
                </a:lnSpc>
                <a:buClrTx/>
                <a:buSzTx/>
                <a:buFontTx/>
                <a:buNone/>
                <a:defRPr/>
              </a:pPr>
              <a:r>
                <a:rPr lang="fr-BE" sz="2200" dirty="0">
                  <a:solidFill>
                    <a:srgbClr val="000000"/>
                  </a:solidFill>
                  <a:latin typeface="+mn-lt"/>
                </a:rPr>
                <a:t>	2. Huile</a:t>
              </a:r>
            </a:p>
            <a:p>
              <a:pPr algn="l" eaLnBrk="0">
                <a:lnSpc>
                  <a:spcPct val="100000"/>
                </a:lnSpc>
                <a:buClrTx/>
                <a:buSzTx/>
                <a:buFontTx/>
                <a:buNone/>
                <a:defRPr/>
              </a:pPr>
              <a:r>
                <a:rPr lang="fr-BE" sz="2200" dirty="0">
                  <a:solidFill>
                    <a:srgbClr val="000000"/>
                  </a:solidFill>
                  <a:latin typeface="+mn-lt"/>
                </a:rPr>
                <a:t>	3. Œuf</a:t>
              </a:r>
            </a:p>
            <a:p>
              <a:pPr algn="l" eaLnBrk="0">
                <a:lnSpc>
                  <a:spcPct val="100000"/>
                </a:lnSpc>
                <a:buClrTx/>
                <a:buSzTx/>
                <a:buFontTx/>
                <a:buNone/>
                <a:defRPr/>
              </a:pPr>
              <a:r>
                <a:rPr lang="fr-BE" sz="2200" dirty="0">
                  <a:solidFill>
                    <a:srgbClr val="000000"/>
                  </a:solidFill>
                  <a:latin typeface="+mn-lt"/>
                </a:rPr>
                <a:t>	4. Viande</a:t>
              </a:r>
            </a:p>
          </p:txBody>
        </p:sp>
      </p:grpSp>
      <p:sp>
        <p:nvSpPr>
          <p:cNvPr id="267273" name="Text Box 9"/>
          <p:cNvSpPr txBox="1">
            <a:spLocks noChangeArrowheads="1"/>
          </p:cNvSpPr>
          <p:nvPr/>
        </p:nvSpPr>
        <p:spPr bwMode="auto">
          <a:xfrm>
            <a:off x="849600" y="4604164"/>
            <a:ext cx="7259041" cy="1145581"/>
          </a:xfrm>
          <a:prstGeom prst="rect">
            <a:avLst/>
          </a:prstGeom>
          <a:noFill/>
          <a:ln w="9525">
            <a:no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b="1">
                <a:solidFill>
                  <a:srgbClr val="000000"/>
                </a:solidFill>
                <a:latin typeface="+mn-lt"/>
              </a:rPr>
              <a:t>La question doit être compatible avec la consigne.</a:t>
            </a:r>
          </a:p>
          <a:p>
            <a:pPr algn="ctr">
              <a:lnSpc>
                <a:spcPct val="100000"/>
              </a:lnSpc>
              <a:buClrTx/>
              <a:buSzTx/>
              <a:buFontTx/>
              <a:buNone/>
            </a:pPr>
            <a:endParaRPr lang="fr-BE" sz="900" b="1">
              <a:solidFill>
                <a:srgbClr val="000000"/>
              </a:solidFill>
              <a:latin typeface="+mn-lt"/>
            </a:endParaRPr>
          </a:p>
          <a:p>
            <a:pPr algn="ctr">
              <a:lnSpc>
                <a:spcPct val="100000"/>
              </a:lnSpc>
              <a:buClrTx/>
              <a:buSzTx/>
              <a:buFontTx/>
              <a:buNone/>
            </a:pPr>
            <a:r>
              <a:rPr lang="fr-BE" sz="1800" b="1">
                <a:solidFill>
                  <a:srgbClr val="000000"/>
                </a:solidFill>
                <a:latin typeface="+mn-lt"/>
              </a:rPr>
              <a:t>Ici, la question annonce qu’une seule solution est correcte, alors que plusieurs des aliments cités contiennent des lipides.</a:t>
            </a:r>
            <a:endParaRPr lang="fr-BE" sz="1800">
              <a:solidFill>
                <a:srgbClr val="000000"/>
              </a:solidFill>
              <a:latin typeface="+mn-lt"/>
            </a:endParaRPr>
          </a:p>
        </p:txBody>
      </p:sp>
      <p:sp>
        <p:nvSpPr>
          <p:cNvPr id="10" name="Rectangle à coins arrondis 9"/>
          <p:cNvSpPr/>
          <p:nvPr/>
        </p:nvSpPr>
        <p:spPr>
          <a:xfrm>
            <a:off x="107504" y="11663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239677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7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animBg="1"/>
      <p:bldP spid="267273"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8293" name="Text Box 5"/>
          <p:cNvSpPr txBox="1">
            <a:spLocks noChangeArrowheads="1"/>
          </p:cNvSpPr>
          <p:nvPr/>
        </p:nvSpPr>
        <p:spPr bwMode="auto">
          <a:xfrm>
            <a:off x="456481" y="946180"/>
            <a:ext cx="7355879"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Arial" charset="0"/>
              </a:rPr>
              <a:t>R8:</a:t>
            </a:r>
            <a:r>
              <a:rPr lang="fr-BE" sz="2500" dirty="0">
                <a:solidFill>
                  <a:srgbClr val="000000"/>
                </a:solidFill>
                <a:latin typeface="Arial" charset="0"/>
              </a:rPr>
              <a:t> Proposer une phrase syntaxiquement correcte</a:t>
            </a:r>
            <a:endParaRPr lang="fr-FR" sz="2500" dirty="0">
              <a:solidFill>
                <a:srgbClr val="000000"/>
              </a:solidFill>
              <a:latin typeface="Arial" charset="0"/>
            </a:endParaRPr>
          </a:p>
        </p:txBody>
      </p:sp>
      <p:grpSp>
        <p:nvGrpSpPr>
          <p:cNvPr id="2" name="Group 6"/>
          <p:cNvGrpSpPr>
            <a:grpSpLocks/>
          </p:cNvGrpSpPr>
          <p:nvPr/>
        </p:nvGrpSpPr>
        <p:grpSpPr bwMode="auto">
          <a:xfrm>
            <a:off x="480961" y="1687858"/>
            <a:ext cx="7094879" cy="2690203"/>
            <a:chOff x="334" y="1172"/>
            <a:chExt cx="4927" cy="1868"/>
          </a:xfrm>
        </p:grpSpPr>
        <p:sp>
          <p:nvSpPr>
            <p:cNvPr id="268295" name="Text Box 7"/>
            <p:cNvSpPr txBox="1">
              <a:spLocks noChangeArrowheads="1"/>
            </p:cNvSpPr>
            <p:nvPr/>
          </p:nvSpPr>
          <p:spPr bwMode="auto">
            <a:xfrm>
              <a:off x="334" y="1172"/>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68296" name="Text Box 8"/>
            <p:cNvSpPr txBox="1">
              <a:spLocks noChangeArrowheads="1"/>
            </p:cNvSpPr>
            <p:nvPr/>
          </p:nvSpPr>
          <p:spPr bwMode="auto">
            <a:xfrm>
              <a:off x="506" y="1565"/>
              <a:ext cx="4755" cy="1475"/>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On appelle translation le mouvement que la terre effectue</a:t>
              </a:r>
            </a:p>
            <a:p>
              <a:pPr algn="l" eaLnBrk="0">
                <a:lnSpc>
                  <a:spcPct val="100000"/>
                </a:lnSpc>
                <a:buClrTx/>
                <a:buSzTx/>
                <a:buFontTx/>
                <a:buNone/>
                <a:defRPr/>
              </a:pPr>
              <a:r>
                <a:rPr lang="fr-BE" sz="2200" dirty="0">
                  <a:solidFill>
                    <a:srgbClr val="000000"/>
                  </a:solidFill>
                  <a:latin typeface="+mn-lt"/>
                </a:rPr>
                <a:t> </a:t>
              </a:r>
            </a:p>
            <a:p>
              <a:pPr algn="l" eaLnBrk="0">
                <a:lnSpc>
                  <a:spcPct val="100000"/>
                </a:lnSpc>
                <a:buClrTx/>
                <a:buSzTx/>
                <a:buFontTx/>
                <a:buNone/>
                <a:defRPr/>
              </a:pPr>
              <a:r>
                <a:rPr lang="fr-BE" sz="2200" dirty="0">
                  <a:solidFill>
                    <a:srgbClr val="000000"/>
                  </a:solidFill>
                  <a:latin typeface="+mn-lt"/>
                </a:rPr>
                <a:t>1. d’une durée d ’un jour (soit 24 heures).</a:t>
              </a:r>
            </a:p>
            <a:p>
              <a:pPr algn="l" eaLnBrk="0">
                <a:lnSpc>
                  <a:spcPct val="100000"/>
                </a:lnSpc>
                <a:buClrTx/>
                <a:buSzTx/>
                <a:buFontTx/>
                <a:buNone/>
                <a:defRPr/>
              </a:pPr>
              <a:r>
                <a:rPr lang="fr-BE" sz="2200" dirty="0">
                  <a:solidFill>
                    <a:srgbClr val="000000"/>
                  </a:solidFill>
                  <a:latin typeface="+mn-lt"/>
                </a:rPr>
                <a:t>2. en 365 jours (soit un an).</a:t>
              </a:r>
            </a:p>
            <a:p>
              <a:pPr algn="l" eaLnBrk="0">
                <a:lnSpc>
                  <a:spcPct val="100000"/>
                </a:lnSpc>
                <a:buClrTx/>
                <a:buSzTx/>
                <a:buFontTx/>
                <a:buNone/>
                <a:defRPr/>
              </a:pPr>
              <a:r>
                <a:rPr lang="fr-BE" sz="2200" dirty="0">
                  <a:solidFill>
                    <a:srgbClr val="000000"/>
                  </a:solidFill>
                  <a:latin typeface="+mn-lt"/>
                </a:rPr>
                <a:t>3. dont la durée est de 1440 minutes.</a:t>
              </a:r>
            </a:p>
            <a:p>
              <a:pPr algn="l" eaLnBrk="0">
                <a:lnSpc>
                  <a:spcPct val="100000"/>
                </a:lnSpc>
                <a:buClrTx/>
                <a:buSzTx/>
                <a:buFontTx/>
                <a:buNone/>
                <a:defRPr/>
              </a:pPr>
              <a:r>
                <a:rPr lang="fr-BE" sz="2200" dirty="0">
                  <a:solidFill>
                    <a:srgbClr val="000000"/>
                  </a:solidFill>
                  <a:latin typeface="+mn-lt"/>
                </a:rPr>
                <a:t>4. sur elle-même autour de l’axe Nord-Sud. </a:t>
              </a:r>
            </a:p>
          </p:txBody>
        </p:sp>
      </p:grpSp>
      <p:sp>
        <p:nvSpPr>
          <p:cNvPr id="12" name="Rectangle à coins arrondis 11"/>
          <p:cNvSpPr/>
          <p:nvPr/>
        </p:nvSpPr>
        <p:spPr>
          <a:xfrm>
            <a:off x="251520" y="11663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5342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020" y="1052736"/>
            <a:ext cx="8255024" cy="707886"/>
          </a:xfrm>
          <a:prstGeom prst="rect">
            <a:avLst/>
          </a:prstGeom>
          <a:ln>
            <a:solidFill>
              <a:schemeClr val="tx1"/>
            </a:solidFill>
          </a:ln>
        </p:spPr>
        <p:txBody>
          <a:bodyPr wrap="square">
            <a:spAutoFit/>
          </a:bodyPr>
          <a:lstStyle/>
          <a:p>
            <a: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Evaluer c’est recueillir de l’information sur laquelle sera posée un jugement afin de prendre des décisions (</a:t>
            </a:r>
            <a:r>
              <a:rPr lang="fr-BE" sz="2000" dirty="0" err="1"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Stufflebeam</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1981)</a:t>
            </a:r>
            <a:endPar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endParaRPr>
          </a:p>
        </p:txBody>
      </p:sp>
      <p:sp>
        <p:nvSpPr>
          <p:cNvPr id="6" name="Rectangle 5"/>
          <p:cNvSpPr/>
          <p:nvPr/>
        </p:nvSpPr>
        <p:spPr>
          <a:xfrm>
            <a:off x="294706" y="2060848"/>
            <a:ext cx="8208912" cy="1015663"/>
          </a:xfrm>
          <a:prstGeom prst="rect">
            <a:avLst/>
          </a:prstGeom>
          <a:ln>
            <a:solidFill>
              <a:schemeClr val="tx1"/>
            </a:solidFill>
          </a:ln>
        </p:spPr>
        <p:txBody>
          <a:bodyPr wrap="square">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Il </a:t>
            </a:r>
            <a:r>
              <a:rPr lang="fr-BE" sz="2000" dirty="0">
                <a:latin typeface="Tahoma" panose="020B0604030504040204" pitchFamily="34" charset="0"/>
                <a:ea typeface="Tahoma" panose="020B0604030504040204" pitchFamily="34" charset="0"/>
                <a:cs typeface="Tahoma" panose="020B0604030504040204" pitchFamily="34" charset="0"/>
              </a:rPr>
              <a:t>y a évaluation dès que se forme dans </a:t>
            </a:r>
            <a:r>
              <a:rPr lang="fr-BE" sz="2000" dirty="0" smtClean="0">
                <a:latin typeface="Tahoma" panose="020B0604030504040204" pitchFamily="34" charset="0"/>
                <a:ea typeface="Tahoma" panose="020B0604030504040204" pitchFamily="34" charset="0"/>
                <a:cs typeface="Tahoma" panose="020B0604030504040204" pitchFamily="34" charset="0"/>
              </a:rPr>
              <a:t>l’esprit du </a:t>
            </a:r>
            <a:r>
              <a:rPr lang="fr-BE" sz="2000" dirty="0">
                <a:latin typeface="Tahoma" panose="020B0604030504040204" pitchFamily="34" charset="0"/>
                <a:ea typeface="Tahoma" panose="020B0604030504040204" pitchFamily="34" charset="0"/>
                <a:cs typeface="Tahoma" panose="020B0604030504040204" pitchFamily="34" charset="0"/>
              </a:rPr>
              <a:t>maître </a:t>
            </a:r>
            <a:r>
              <a:rPr lang="fr-BE" sz="2000" dirty="0" smtClean="0">
                <a:latin typeface="Tahoma" panose="020B0604030504040204" pitchFamily="34" charset="0"/>
                <a:ea typeface="Tahoma" panose="020B0604030504040204" pitchFamily="34" charset="0"/>
                <a:cs typeface="Tahoma" panose="020B0604030504040204" pitchFamily="34" charset="0"/>
              </a:rPr>
              <a:t>un jugement </a:t>
            </a:r>
            <a:r>
              <a:rPr lang="fr-BE" sz="2000" dirty="0">
                <a:latin typeface="Tahoma" panose="020B0604030504040204" pitchFamily="34" charset="0"/>
                <a:ea typeface="Tahoma" panose="020B0604030504040204" pitchFamily="34" charset="0"/>
                <a:cs typeface="Tahoma" panose="020B0604030504040204" pitchFamily="34" charset="0"/>
              </a:rPr>
              <a:t>de valeur sur la compétence d’un élève, son intelligence, sa</a:t>
            </a:r>
          </a:p>
          <a:p>
            <a:r>
              <a:rPr lang="fr-BE" sz="2000" dirty="0">
                <a:latin typeface="Tahoma" panose="020B0604030504040204" pitchFamily="34" charset="0"/>
                <a:ea typeface="Tahoma" panose="020B0604030504040204" pitchFamily="34" charset="0"/>
                <a:cs typeface="Tahoma" panose="020B0604030504040204" pitchFamily="34" charset="0"/>
              </a:rPr>
              <a:t>personnalité, sa conduite » </a:t>
            </a:r>
            <a:r>
              <a:rPr lang="fr-BE" sz="2000" dirty="0" smtClean="0">
                <a:latin typeface="Tahoma" panose="020B0604030504040204" pitchFamily="34" charset="0"/>
                <a:ea typeface="Tahoma" panose="020B0604030504040204" pitchFamily="34" charset="0"/>
                <a:cs typeface="Tahoma" panose="020B0604030504040204" pitchFamily="34" charset="0"/>
              </a:rPr>
              <a:t>(P</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smtClean="0">
                <a:latin typeface="Tahoma" panose="020B0604030504040204" pitchFamily="34" charset="0"/>
                <a:ea typeface="Tahoma" panose="020B0604030504040204" pitchFamily="34" charset="0"/>
                <a:cs typeface="Tahoma" panose="020B0604030504040204" pitchFamily="34" charset="0"/>
              </a:rPr>
              <a:t>Perrenoud 1979)</a:t>
            </a:r>
          </a:p>
        </p:txBody>
      </p:sp>
      <p:sp>
        <p:nvSpPr>
          <p:cNvPr id="7" name="Rectangle 6"/>
          <p:cNvSpPr/>
          <p:nvPr/>
        </p:nvSpPr>
        <p:spPr>
          <a:xfrm>
            <a:off x="284076" y="3284984"/>
            <a:ext cx="8208912" cy="400110"/>
          </a:xfrm>
          <a:prstGeom prst="rect">
            <a:avLst/>
          </a:prstGeom>
          <a:ln>
            <a:solidFill>
              <a:schemeClr val="tx1"/>
            </a:solidFill>
          </a:ln>
        </p:spPr>
        <p:txBody>
          <a:bodyPr wrap="square">
            <a:spAutoFit/>
          </a:bodyPr>
          <a:lstStyle/>
          <a:p>
            <a:r>
              <a:rPr lang="fr-BE" sz="2000" dirty="0">
                <a:latin typeface="Tahoma" panose="020B0604030504040204" pitchFamily="34" charset="0"/>
                <a:ea typeface="Tahoma" panose="020B0604030504040204" pitchFamily="34" charset="0"/>
                <a:cs typeface="Tahoma" panose="020B0604030504040204" pitchFamily="34" charset="0"/>
              </a:rPr>
              <a:t>E</a:t>
            </a:r>
            <a:r>
              <a:rPr lang="fr-BE" sz="2000" dirty="0" smtClean="0">
                <a:latin typeface="Tahoma" panose="020B0604030504040204" pitchFamily="34" charset="0"/>
                <a:ea typeface="Tahoma" panose="020B0604030504040204" pitchFamily="34" charset="0"/>
                <a:cs typeface="Tahoma" panose="020B0604030504040204" pitchFamily="34" charset="0"/>
              </a:rPr>
              <a:t>nseigner</a:t>
            </a:r>
            <a:r>
              <a:rPr lang="fr-BE" sz="2000" dirty="0">
                <a:latin typeface="Tahoma" panose="020B0604030504040204" pitchFamily="34" charset="0"/>
                <a:ea typeface="Tahoma" panose="020B0604030504040204" pitchFamily="34" charset="0"/>
                <a:cs typeface="Tahoma" panose="020B0604030504040204" pitchFamily="34" charset="0"/>
              </a:rPr>
              <a:t>, c’est évaluer ; évaluer</a:t>
            </a:r>
            <a:r>
              <a:rPr lang="fr-BE" sz="2000" dirty="0" smtClean="0">
                <a:latin typeface="Tahoma" panose="020B0604030504040204" pitchFamily="34" charset="0"/>
                <a:ea typeface="Tahoma" panose="020B0604030504040204" pitchFamily="34" charset="0"/>
                <a:cs typeface="Tahoma" panose="020B0604030504040204" pitchFamily="34" charset="0"/>
              </a:rPr>
              <a:t>, c’est </a:t>
            </a:r>
            <a:r>
              <a:rPr lang="fr-BE" sz="2000" dirty="0">
                <a:latin typeface="Tahoma" panose="020B0604030504040204" pitchFamily="34" charset="0"/>
                <a:ea typeface="Tahoma" panose="020B0604030504040204" pitchFamily="34" charset="0"/>
                <a:cs typeface="Tahoma" panose="020B0604030504040204" pitchFamily="34" charset="0"/>
              </a:rPr>
              <a:t>enseigner </a:t>
            </a:r>
            <a:r>
              <a:rPr lang="fr-BE" sz="2000" dirty="0" smtClean="0">
                <a:latin typeface="Tahoma" panose="020B0604030504040204" pitchFamily="34" charset="0"/>
                <a:ea typeface="Tahoma" panose="020B0604030504040204" pitchFamily="34" charset="0"/>
                <a:cs typeface="Tahoma" panose="020B0604030504040204" pitchFamily="34" charset="0"/>
              </a:rPr>
              <a:t>(</a:t>
            </a:r>
            <a:r>
              <a:rPr lang="fr-BE" sz="2000" dirty="0" err="1" smtClean="0">
                <a:latin typeface="Tahoma" panose="020B0604030504040204" pitchFamily="34" charset="0"/>
                <a:ea typeface="Tahoma" panose="020B0604030504040204" pitchFamily="34" charset="0"/>
                <a:cs typeface="Tahoma" panose="020B0604030504040204" pitchFamily="34" charset="0"/>
              </a:rPr>
              <a:t>Rogiers</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smtClean="0">
                <a:latin typeface="Tahoma" panose="020B0604030504040204" pitchFamily="34" charset="0"/>
                <a:ea typeface="Tahoma" panose="020B0604030504040204" pitchFamily="34" charset="0"/>
                <a:cs typeface="Tahoma" panose="020B0604030504040204" pitchFamily="34" charset="0"/>
              </a:rPr>
              <a:t>1972)</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94706" y="4869160"/>
            <a:ext cx="8208912" cy="1323439"/>
          </a:xfrm>
          <a:prstGeom prst="rect">
            <a:avLst/>
          </a:prstGeom>
          <a:ln>
            <a:solidFill>
              <a:schemeClr val="tx1"/>
            </a:solidFill>
          </a:ln>
        </p:spPr>
        <p:txBody>
          <a:bodyPr wrap="square">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Savoir distinguer (</a:t>
            </a:r>
            <a:r>
              <a:rPr lang="fr-BE" sz="2000" dirty="0" err="1" smtClean="0">
                <a:latin typeface="Tahoma" panose="020B0604030504040204" pitchFamily="34" charset="0"/>
                <a:ea typeface="Tahoma" panose="020B0604030504040204" pitchFamily="34" charset="0"/>
                <a:cs typeface="Tahoma" panose="020B0604030504040204" pitchFamily="34" charset="0"/>
              </a:rPr>
              <a:t>Rege</a:t>
            </a:r>
            <a:r>
              <a:rPr lang="fr-BE" sz="2000" dirty="0" smtClean="0">
                <a:latin typeface="Tahoma" panose="020B0604030504040204" pitchFamily="34" charset="0"/>
                <a:ea typeface="Tahoma" panose="020B0604030504040204" pitchFamily="34" charset="0"/>
                <a:cs typeface="Tahoma" panose="020B0604030504040204" pitchFamily="34" charset="0"/>
              </a:rPr>
              <a:t> Colet et </a:t>
            </a:r>
            <a:r>
              <a:rPr lang="fr-BE" sz="2000" dirty="0" err="1" smtClean="0">
                <a:latin typeface="Tahoma" panose="020B0604030504040204" pitchFamily="34" charset="0"/>
                <a:ea typeface="Tahoma" panose="020B0604030504040204" pitchFamily="34" charset="0"/>
                <a:cs typeface="Tahoma" panose="020B0604030504040204" pitchFamily="34" charset="0"/>
              </a:rPr>
              <a:t>Berthiaume</a:t>
            </a:r>
            <a:r>
              <a:rPr lang="fr-BE" sz="2000" dirty="0" smtClean="0">
                <a:latin typeface="Tahoma" panose="020B0604030504040204" pitchFamily="34" charset="0"/>
                <a:ea typeface="Tahoma" panose="020B0604030504040204" pitchFamily="34" charset="0"/>
                <a:cs typeface="Tahoma" panose="020B0604030504040204" pitchFamily="34" charset="0"/>
              </a:rPr>
              <a:t> 2013</a:t>
            </a:r>
          </a:p>
          <a:p>
            <a:pPr marL="342900" indent="-342900">
              <a:buFontTx/>
              <a:buChar char="-"/>
            </a:pPr>
            <a:r>
              <a:rPr lang="fr-BE" sz="2000" dirty="0" smtClean="0">
                <a:latin typeface="Tahoma" panose="020B0604030504040204" pitchFamily="34" charset="0"/>
                <a:ea typeface="Tahoma" panose="020B0604030504040204" pitchFamily="34" charset="0"/>
                <a:cs typeface="Tahoma" panose="020B0604030504040204" pitchFamily="34" charset="0"/>
              </a:rPr>
              <a:t>Mesurer : aspect quantitatif (valeur numérique ou alphabétique</a:t>
            </a:r>
          </a:p>
          <a:p>
            <a:pPr marL="342900" indent="-342900">
              <a:buFontTx/>
              <a:buChar char="-"/>
            </a:pPr>
            <a:r>
              <a:rPr lang="fr-BE" sz="2000" dirty="0" smtClean="0">
                <a:latin typeface="Tahoma" panose="020B0604030504040204" pitchFamily="34" charset="0"/>
                <a:ea typeface="Tahoma" panose="020B0604030504040204" pitchFamily="34" charset="0"/>
                <a:cs typeface="Tahoma" panose="020B0604030504040204" pitchFamily="34" charset="0"/>
              </a:rPr>
              <a:t>Evaluer : aspect qualitatif (il faut observer, interpréter et prendre position)</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59355" y="188640"/>
            <a:ext cx="8255024" cy="400110"/>
          </a:xfrm>
          <a:prstGeom prst="rect">
            <a:avLst/>
          </a:prstGeom>
          <a:ln>
            <a:solidFill>
              <a:schemeClr val="tx1"/>
            </a:solidFill>
          </a:ln>
        </p:spPr>
        <p:txBody>
          <a:bodyPr wrap="square">
            <a:spAutoFit/>
          </a:bodyPr>
          <a:lstStyle/>
          <a:p>
            <a: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Evaluer c’est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attribuer une valeur à quelque chose.</a:t>
            </a:r>
            <a:endPar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endParaRPr>
          </a:p>
        </p:txBody>
      </p:sp>
      <p:sp>
        <p:nvSpPr>
          <p:cNvPr id="9" name="Rectangle 8"/>
          <p:cNvSpPr/>
          <p:nvPr/>
        </p:nvSpPr>
        <p:spPr>
          <a:xfrm>
            <a:off x="305467" y="3933056"/>
            <a:ext cx="8208912" cy="707886"/>
          </a:xfrm>
          <a:prstGeom prst="rect">
            <a:avLst/>
          </a:prstGeom>
          <a:ln>
            <a:solidFill>
              <a:schemeClr val="tx1"/>
            </a:solidFill>
          </a:ln>
        </p:spPr>
        <p:txBody>
          <a:bodyPr wrap="square">
            <a:spAutoFit/>
          </a:bodyPr>
          <a:lstStyle/>
          <a:p>
            <a:r>
              <a:rPr lang="fr-BE" sz="2000" dirty="0" smtClean="0">
                <a:latin typeface="Tahoma" panose="020B0604030504040204" pitchFamily="34" charset="0"/>
                <a:ea typeface="Tahoma" panose="020B0604030504040204" pitchFamily="34" charset="0"/>
                <a:cs typeface="Tahoma" panose="020B0604030504040204" pitchFamily="34" charset="0"/>
              </a:rPr>
              <a:t>Savoir distinguer l’évaluation spontanée et l’évaluation instituée </a:t>
            </a:r>
            <a:r>
              <a:rPr lang="fr-BE" sz="2000" dirty="0" err="1" smtClean="0">
                <a:latin typeface="Tahoma" panose="020B0604030504040204" pitchFamily="34" charset="0"/>
                <a:ea typeface="Tahoma" panose="020B0604030504040204" pitchFamily="34" charset="0"/>
                <a:cs typeface="Tahoma" panose="020B0604030504040204" pitchFamily="34" charset="0"/>
              </a:rPr>
              <a:t>cad</a:t>
            </a:r>
            <a:r>
              <a:rPr lang="fr-BE" sz="2000" dirty="0" smtClean="0">
                <a:latin typeface="Tahoma" panose="020B0604030504040204" pitchFamily="34" charset="0"/>
                <a:ea typeface="Tahoma" panose="020B0604030504040204" pitchFamily="34" charset="0"/>
                <a:cs typeface="Tahoma" panose="020B0604030504040204" pitchFamily="34" charset="0"/>
              </a:rPr>
              <a:t> délibérément et socialement organisée</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81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69317" name="Text Box 5"/>
          <p:cNvSpPr txBox="1">
            <a:spLocks noChangeArrowheads="1"/>
          </p:cNvSpPr>
          <p:nvPr/>
        </p:nvSpPr>
        <p:spPr bwMode="auto">
          <a:xfrm>
            <a:off x="179512" y="1052736"/>
            <a:ext cx="4403551"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R9: </a:t>
            </a:r>
            <a:r>
              <a:rPr lang="fr-BE" sz="2500" dirty="0">
                <a:solidFill>
                  <a:srgbClr val="000000"/>
                </a:solidFill>
                <a:latin typeface="+mn-lt"/>
              </a:rPr>
              <a:t>Éviter les termes vagues</a:t>
            </a:r>
            <a:endParaRPr lang="fr-FR" sz="2500" dirty="0">
              <a:solidFill>
                <a:srgbClr val="000000"/>
              </a:solidFill>
              <a:latin typeface="+mn-lt"/>
            </a:endParaRPr>
          </a:p>
        </p:txBody>
      </p:sp>
      <p:grpSp>
        <p:nvGrpSpPr>
          <p:cNvPr id="2" name="Group 6"/>
          <p:cNvGrpSpPr>
            <a:grpSpLocks/>
          </p:cNvGrpSpPr>
          <p:nvPr/>
        </p:nvGrpSpPr>
        <p:grpSpPr bwMode="auto">
          <a:xfrm>
            <a:off x="456481" y="1767069"/>
            <a:ext cx="6855839" cy="2165987"/>
            <a:chOff x="317" y="1019"/>
            <a:chExt cx="4761" cy="1504"/>
          </a:xfrm>
        </p:grpSpPr>
        <p:sp>
          <p:nvSpPr>
            <p:cNvPr id="269319"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69320" name="Text Box 8"/>
            <p:cNvSpPr txBox="1">
              <a:spLocks noChangeArrowheads="1"/>
            </p:cNvSpPr>
            <p:nvPr/>
          </p:nvSpPr>
          <p:spPr bwMode="auto">
            <a:xfrm>
              <a:off x="750" y="1519"/>
              <a:ext cx="4328" cy="1004"/>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Quel est l’élément du sang qui transporte l’oxygène ?</a:t>
              </a:r>
            </a:p>
            <a:p>
              <a:pPr algn="l" eaLnBrk="0">
                <a:lnSpc>
                  <a:spcPct val="100000"/>
                </a:lnSpc>
                <a:buClrTx/>
                <a:buSzTx/>
                <a:buFontTx/>
                <a:buNone/>
                <a:defRPr/>
              </a:pPr>
              <a:r>
                <a:rPr lang="fr-BE" sz="2200" dirty="0">
                  <a:solidFill>
                    <a:srgbClr val="000000"/>
                  </a:solidFill>
                  <a:latin typeface="+mn-lt"/>
                </a:rPr>
                <a:t>	1. Le fer</a:t>
              </a:r>
            </a:p>
            <a:p>
              <a:pPr algn="l" eaLnBrk="0">
                <a:lnSpc>
                  <a:spcPct val="100000"/>
                </a:lnSpc>
                <a:buClrTx/>
                <a:buSzTx/>
                <a:buFontTx/>
                <a:buNone/>
                <a:defRPr/>
              </a:pPr>
              <a:r>
                <a:rPr lang="fr-BE" sz="2200" dirty="0">
                  <a:solidFill>
                    <a:srgbClr val="000000"/>
                  </a:solidFill>
                  <a:latin typeface="+mn-lt"/>
                </a:rPr>
                <a:t>	2. L’hémoglobine</a:t>
              </a:r>
            </a:p>
            <a:p>
              <a:pPr algn="l" eaLnBrk="0">
                <a:lnSpc>
                  <a:spcPct val="100000"/>
                </a:lnSpc>
                <a:buClrTx/>
                <a:buSzTx/>
                <a:buFontTx/>
                <a:buNone/>
                <a:defRPr/>
              </a:pPr>
              <a:r>
                <a:rPr lang="fr-BE" sz="2200" dirty="0">
                  <a:solidFill>
                    <a:srgbClr val="000000"/>
                  </a:solidFill>
                  <a:latin typeface="+mn-lt"/>
                </a:rPr>
                <a:t>	3. Les globules rouges</a:t>
              </a:r>
            </a:p>
          </p:txBody>
        </p:sp>
      </p:grpSp>
      <p:sp>
        <p:nvSpPr>
          <p:cNvPr id="269321" name="Text Box 9"/>
          <p:cNvSpPr txBox="1">
            <a:spLocks noChangeArrowheads="1"/>
          </p:cNvSpPr>
          <p:nvPr/>
        </p:nvSpPr>
        <p:spPr bwMode="auto">
          <a:xfrm>
            <a:off x="774335" y="4797152"/>
            <a:ext cx="6376513" cy="453084"/>
          </a:xfrm>
          <a:prstGeom prst="rect">
            <a:avLst/>
          </a:prstGeom>
          <a:noFill/>
          <a:ln w="9525">
            <a:noFill/>
            <a:miter lim="800000"/>
            <a:headEnd/>
            <a:tailEnd/>
          </a:ln>
          <a:effectLst/>
        </p:spPr>
        <p:txBody>
          <a:bodyPr wrap="non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b="1" dirty="0">
                <a:solidFill>
                  <a:srgbClr val="000000"/>
                </a:solidFill>
                <a:latin typeface="+mn-lt"/>
              </a:rPr>
              <a:t>RC = Toutes, si « élément » est pris au sens large.</a:t>
            </a:r>
            <a:endParaRPr lang="fr-BE" dirty="0">
              <a:solidFill>
                <a:srgbClr val="000000"/>
              </a:solidFill>
              <a:latin typeface="+mn-lt"/>
            </a:endParaRPr>
          </a:p>
        </p:txBody>
      </p:sp>
      <p:sp>
        <p:nvSpPr>
          <p:cNvPr id="10" name="Rectangle à coins arrondis 9"/>
          <p:cNvSpPr/>
          <p:nvPr/>
        </p:nvSpPr>
        <p:spPr>
          <a:xfrm>
            <a:off x="179512" y="11663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367062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93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21"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0341" name="Text Box 5"/>
          <p:cNvSpPr txBox="1">
            <a:spLocks noChangeArrowheads="1"/>
          </p:cNvSpPr>
          <p:nvPr/>
        </p:nvSpPr>
        <p:spPr bwMode="auto">
          <a:xfrm>
            <a:off x="119336" y="1052736"/>
            <a:ext cx="3876600" cy="473285"/>
          </a:xfrm>
          <a:prstGeom prst="rect">
            <a:avLst/>
          </a:prstGeom>
          <a:solidFill>
            <a:schemeClr val="accent3">
              <a:lumMod val="40000"/>
              <a:lumOff val="60000"/>
            </a:schemeClr>
          </a:solidFill>
          <a:ln>
            <a:solidFill>
              <a:schemeClr val="tx1"/>
            </a:solidFill>
          </a:ln>
          <a:ex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R10: </a:t>
            </a:r>
            <a:r>
              <a:rPr lang="fr-BE" sz="2500" dirty="0">
                <a:solidFill>
                  <a:srgbClr val="000000"/>
                </a:solidFill>
                <a:latin typeface="+mn-lt"/>
              </a:rPr>
              <a:t>Éviter les négations</a:t>
            </a:r>
            <a:endParaRPr lang="fr-FR" sz="2500" dirty="0">
              <a:solidFill>
                <a:srgbClr val="000000"/>
              </a:solidFill>
              <a:latin typeface="+mn-lt"/>
            </a:endParaRPr>
          </a:p>
        </p:txBody>
      </p:sp>
      <p:grpSp>
        <p:nvGrpSpPr>
          <p:cNvPr id="2" name="Group 6"/>
          <p:cNvGrpSpPr>
            <a:grpSpLocks/>
          </p:cNvGrpSpPr>
          <p:nvPr/>
        </p:nvGrpSpPr>
        <p:grpSpPr bwMode="auto">
          <a:xfrm>
            <a:off x="456480" y="1664815"/>
            <a:ext cx="7247521" cy="2379130"/>
            <a:chOff x="317" y="1019"/>
            <a:chExt cx="5033" cy="1652"/>
          </a:xfrm>
        </p:grpSpPr>
        <p:sp>
          <p:nvSpPr>
            <p:cNvPr id="270343"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70344" name="Text Box 8"/>
            <p:cNvSpPr txBox="1">
              <a:spLocks noChangeArrowheads="1"/>
            </p:cNvSpPr>
            <p:nvPr/>
          </p:nvSpPr>
          <p:spPr bwMode="auto">
            <a:xfrm>
              <a:off x="385" y="1474"/>
              <a:ext cx="4965" cy="1197"/>
            </a:xfrm>
            <a:prstGeom prst="rect">
              <a:avLst/>
            </a:prstGeom>
            <a:noFill/>
            <a:ln w="9525">
              <a:solidFill>
                <a:schemeClr val="bg1"/>
              </a:solidFill>
              <a:miter lim="800000"/>
              <a:headEnd/>
              <a:tailEnd/>
            </a:ln>
            <a:effectLst/>
          </p:spPr>
          <p:txBody>
            <a:bodyPr wrap="none">
              <a:spAutoFit/>
            </a:bodyPr>
            <a:lstStyle/>
            <a:p>
              <a:pPr eaLnBrk="0">
                <a:lnSpc>
                  <a:spcPct val="100000"/>
                </a:lnSpc>
                <a:buClrTx/>
                <a:buSzTx/>
                <a:buFontTx/>
                <a:buNone/>
                <a:defRPr/>
              </a:pPr>
              <a:r>
                <a:rPr lang="fr-BE" sz="2000" dirty="0">
                  <a:solidFill>
                    <a:srgbClr val="000000"/>
                  </a:solidFill>
                  <a:latin typeface="+mn-lt"/>
                </a:rPr>
                <a:t>N ’est-il pas faux de nier que l’absence d’arrêt à un signal STOP</a:t>
              </a:r>
            </a:p>
            <a:p>
              <a:pPr eaLnBrk="0">
                <a:lnSpc>
                  <a:spcPct val="100000"/>
                </a:lnSpc>
                <a:buClrTx/>
                <a:buSzTx/>
                <a:buFontTx/>
                <a:buNone/>
                <a:defRPr/>
              </a:pPr>
              <a:r>
                <a:rPr lang="fr-BE" sz="2000" dirty="0">
                  <a:solidFill>
                    <a:srgbClr val="000000"/>
                  </a:solidFill>
                  <a:latin typeface="+mn-lt"/>
                </a:rPr>
                <a:t>n’entraîne pas automatiquement le retrait du permis de conduire ?</a:t>
              </a:r>
            </a:p>
            <a:p>
              <a:pPr eaLnBrk="0">
                <a:lnSpc>
                  <a:spcPct val="100000"/>
                </a:lnSpc>
                <a:buClrTx/>
                <a:buSzTx/>
                <a:buFontTx/>
                <a:buNone/>
                <a:defRPr/>
              </a:pPr>
              <a:endParaRPr lang="fr-BE" sz="2200" dirty="0">
                <a:solidFill>
                  <a:srgbClr val="000000"/>
                </a:solidFill>
                <a:latin typeface="+mn-lt"/>
              </a:endParaRPr>
            </a:p>
            <a:p>
              <a:pPr eaLnBrk="0">
                <a:lnSpc>
                  <a:spcPct val="100000"/>
                </a:lnSpc>
                <a:buClrTx/>
                <a:buSzTx/>
                <a:buFontTx/>
                <a:buNone/>
                <a:defRPr/>
              </a:pPr>
              <a:r>
                <a:rPr lang="fr-BE" sz="2200" dirty="0">
                  <a:solidFill>
                    <a:srgbClr val="000000"/>
                  </a:solidFill>
                  <a:latin typeface="+mn-lt"/>
                </a:rPr>
                <a:t>	1. Oui</a:t>
              </a:r>
            </a:p>
            <a:p>
              <a:pPr eaLnBrk="0">
                <a:lnSpc>
                  <a:spcPct val="100000"/>
                </a:lnSpc>
                <a:buClrTx/>
                <a:buSzTx/>
                <a:buFontTx/>
                <a:buNone/>
                <a:defRPr/>
              </a:pPr>
              <a:r>
                <a:rPr lang="fr-BE" sz="2200" dirty="0">
                  <a:solidFill>
                    <a:srgbClr val="000000"/>
                  </a:solidFill>
                  <a:latin typeface="+mn-lt"/>
                </a:rPr>
                <a:t>	2. Non</a:t>
              </a:r>
            </a:p>
          </p:txBody>
        </p:sp>
      </p:grpSp>
      <p:sp>
        <p:nvSpPr>
          <p:cNvPr id="270345" name="Text Box 9"/>
          <p:cNvSpPr txBox="1">
            <a:spLocks noChangeArrowheads="1"/>
          </p:cNvSpPr>
          <p:nvPr/>
        </p:nvSpPr>
        <p:spPr bwMode="auto">
          <a:xfrm>
            <a:off x="276480" y="4572480"/>
            <a:ext cx="8242560" cy="1191748"/>
          </a:xfrm>
          <a:prstGeom prst="rect">
            <a:avLst/>
          </a:prstGeom>
          <a:noFill/>
          <a:ln w="9525">
            <a:no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b="1" dirty="0">
                <a:solidFill>
                  <a:srgbClr val="000000"/>
                </a:solidFill>
                <a:latin typeface="+mn-lt"/>
              </a:rPr>
              <a:t>Éviter les formes négatives (syntaxiques et sémantiques</a:t>
            </a:r>
            <a:r>
              <a:rPr lang="fr-BE" b="1" dirty="0" smtClean="0">
                <a:solidFill>
                  <a:srgbClr val="000000"/>
                </a:solidFill>
                <a:latin typeface="+mn-lt"/>
              </a:rPr>
              <a:t>), a </a:t>
            </a:r>
            <a:r>
              <a:rPr lang="fr-BE" b="1" dirty="0">
                <a:solidFill>
                  <a:srgbClr val="000000"/>
                </a:solidFill>
                <a:latin typeface="+mn-lt"/>
              </a:rPr>
              <a:t>fortiori proscrire leur accumulation.</a:t>
            </a:r>
          </a:p>
          <a:p>
            <a:pPr>
              <a:lnSpc>
                <a:spcPct val="100000"/>
              </a:lnSpc>
              <a:buClrTx/>
              <a:buSzTx/>
              <a:buFontTx/>
              <a:buNone/>
            </a:pPr>
            <a:endParaRPr lang="fr-BE" dirty="0">
              <a:solidFill>
                <a:srgbClr val="000000"/>
              </a:solidFill>
              <a:latin typeface="+mn-lt"/>
            </a:endParaRPr>
          </a:p>
        </p:txBody>
      </p:sp>
      <p:sp>
        <p:nvSpPr>
          <p:cNvPr id="10" name="Rectangle à coins arrondis 9"/>
          <p:cNvSpPr/>
          <p:nvPr/>
        </p:nvSpPr>
        <p:spPr>
          <a:xfrm>
            <a:off x="107504" y="11663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4061805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03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animBg="1"/>
      <p:bldP spid="270345"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1365" name="Text Box 5"/>
          <p:cNvSpPr txBox="1">
            <a:spLocks noChangeArrowheads="1"/>
          </p:cNvSpPr>
          <p:nvPr/>
        </p:nvSpPr>
        <p:spPr bwMode="auto">
          <a:xfrm>
            <a:off x="190217" y="980728"/>
            <a:ext cx="5886720"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R11: </a:t>
            </a:r>
            <a:r>
              <a:rPr lang="fr-BE" sz="2500" dirty="0">
                <a:solidFill>
                  <a:srgbClr val="000000"/>
                </a:solidFill>
                <a:latin typeface="+mn-lt"/>
              </a:rPr>
              <a:t>Séparer l’information et questions</a:t>
            </a:r>
            <a:endParaRPr lang="fr-FR" sz="2500" dirty="0">
              <a:solidFill>
                <a:srgbClr val="000000"/>
              </a:solidFill>
              <a:latin typeface="+mn-lt"/>
            </a:endParaRPr>
          </a:p>
        </p:txBody>
      </p:sp>
      <p:grpSp>
        <p:nvGrpSpPr>
          <p:cNvPr id="2" name="Group 6"/>
          <p:cNvGrpSpPr>
            <a:grpSpLocks/>
          </p:cNvGrpSpPr>
          <p:nvPr/>
        </p:nvGrpSpPr>
        <p:grpSpPr bwMode="auto">
          <a:xfrm>
            <a:off x="233281" y="1530884"/>
            <a:ext cx="8752320" cy="2258156"/>
            <a:chOff x="162" y="978"/>
            <a:chExt cx="6078" cy="1568"/>
          </a:xfrm>
        </p:grpSpPr>
        <p:grpSp>
          <p:nvGrpSpPr>
            <p:cNvPr id="96352" name="Group 7"/>
            <p:cNvGrpSpPr>
              <a:grpSpLocks/>
            </p:cNvGrpSpPr>
            <p:nvPr/>
          </p:nvGrpSpPr>
          <p:grpSpPr bwMode="auto">
            <a:xfrm>
              <a:off x="162" y="978"/>
              <a:ext cx="6078" cy="1529"/>
              <a:chOff x="162" y="978"/>
              <a:chExt cx="6078" cy="1529"/>
            </a:xfrm>
          </p:grpSpPr>
          <p:sp>
            <p:nvSpPr>
              <p:cNvPr id="271368" name="Text Box 8"/>
              <p:cNvSpPr txBox="1">
                <a:spLocks noChangeArrowheads="1"/>
              </p:cNvSpPr>
              <p:nvPr/>
            </p:nvSpPr>
            <p:spPr bwMode="auto">
              <a:xfrm>
                <a:off x="240" y="978"/>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71369" name="Text Box 9"/>
              <p:cNvSpPr txBox="1">
                <a:spLocks noChangeArrowheads="1"/>
              </p:cNvSpPr>
              <p:nvPr/>
            </p:nvSpPr>
            <p:spPr bwMode="auto">
              <a:xfrm>
                <a:off x="162" y="1257"/>
                <a:ext cx="6078" cy="1250"/>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00" dirty="0">
                    <a:solidFill>
                      <a:srgbClr val="000000"/>
                    </a:solidFill>
                    <a:latin typeface="+mn-lt"/>
                  </a:rPr>
                  <a:t>Lequel des 3 dessins ci-dessous représente une embarcation armée en pointe (le rameur tire l’aviron des deux mains) avec barreur (l’équipier qui tient la barre du gouvernail) ? Dans une embarcation armée en couple, il y a deux avirons </a:t>
                </a:r>
                <a:r>
                  <a:rPr lang="fr-BE" sz="1600" dirty="0" smtClean="0">
                    <a:solidFill>
                      <a:srgbClr val="000000"/>
                    </a:solidFill>
                    <a:latin typeface="+mn-lt"/>
                  </a:rPr>
                  <a:t>par barreur</a:t>
                </a:r>
                <a:r>
                  <a:rPr lang="fr-BE" sz="1600" dirty="0">
                    <a:solidFill>
                      <a:srgbClr val="000000"/>
                    </a:solidFill>
                    <a:latin typeface="+mn-lt"/>
                  </a:rPr>
                  <a:t>. La définition d’aviron, est « rame élargie à un bout en forme de pelle ». Le mot « aviron » vient de l ’ancien français « </a:t>
                </a:r>
                <a:r>
                  <a:rPr lang="fr-BE" sz="1600" dirty="0" err="1">
                    <a:solidFill>
                      <a:srgbClr val="000000"/>
                    </a:solidFill>
                    <a:latin typeface="+mn-lt"/>
                  </a:rPr>
                  <a:t>viron</a:t>
                </a:r>
                <a:r>
                  <a:rPr lang="fr-BE" sz="1600" dirty="0">
                    <a:solidFill>
                      <a:srgbClr val="000000"/>
                    </a:solidFill>
                    <a:latin typeface="+mn-lt"/>
                  </a:rPr>
                  <a:t> », qui signifiait « tour ».</a:t>
                </a:r>
              </a:p>
              <a:p>
                <a:pPr>
                  <a:lnSpc>
                    <a:spcPct val="100000"/>
                  </a:lnSpc>
                  <a:buClrTx/>
                  <a:buSzTx/>
                  <a:buFontTx/>
                  <a:buNone/>
                </a:pPr>
                <a:endParaRPr lang="fr-BE" sz="1600" dirty="0">
                  <a:solidFill>
                    <a:srgbClr val="000000"/>
                  </a:solidFill>
                  <a:latin typeface="+mn-lt"/>
                </a:endParaRPr>
              </a:p>
              <a:p>
                <a:pPr>
                  <a:lnSpc>
                    <a:spcPct val="100000"/>
                  </a:lnSpc>
                  <a:buClrTx/>
                  <a:buSzTx/>
                  <a:buFontTx/>
                  <a:buNone/>
                </a:pPr>
                <a:endParaRPr lang="fr-BE" sz="1600" dirty="0">
                  <a:solidFill>
                    <a:srgbClr val="000000"/>
                  </a:solidFill>
                  <a:latin typeface="+mn-lt"/>
                </a:endParaRPr>
              </a:p>
              <a:p>
                <a:pPr>
                  <a:lnSpc>
                    <a:spcPct val="100000"/>
                  </a:lnSpc>
                  <a:buClrTx/>
                  <a:buSzTx/>
                  <a:buFontTx/>
                  <a:buNone/>
                </a:pPr>
                <a:endParaRPr lang="fr-BE" sz="1500" dirty="0">
                  <a:solidFill>
                    <a:srgbClr val="000000"/>
                  </a:solidFill>
                  <a:latin typeface="+mn-lt"/>
                </a:endParaRPr>
              </a:p>
            </p:txBody>
          </p:sp>
        </p:grpSp>
        <p:grpSp>
          <p:nvGrpSpPr>
            <p:cNvPr id="96353" name="Group 10"/>
            <p:cNvGrpSpPr>
              <a:grpSpLocks/>
            </p:cNvGrpSpPr>
            <p:nvPr/>
          </p:nvGrpSpPr>
          <p:grpSpPr bwMode="auto">
            <a:xfrm>
              <a:off x="2359" y="2018"/>
              <a:ext cx="1200" cy="528"/>
              <a:chOff x="1920" y="2064"/>
              <a:chExt cx="1200" cy="528"/>
            </a:xfrm>
          </p:grpSpPr>
          <p:grpSp>
            <p:nvGrpSpPr>
              <p:cNvPr id="96405" name="Group 11"/>
              <p:cNvGrpSpPr>
                <a:grpSpLocks/>
              </p:cNvGrpSpPr>
              <p:nvPr/>
            </p:nvGrpSpPr>
            <p:grpSpPr bwMode="auto">
              <a:xfrm>
                <a:off x="1920" y="2064"/>
                <a:ext cx="1200" cy="528"/>
                <a:chOff x="1920" y="1488"/>
                <a:chExt cx="1200" cy="528"/>
              </a:xfrm>
            </p:grpSpPr>
            <p:sp>
              <p:nvSpPr>
                <p:cNvPr id="271372" name="AutoShape 12"/>
                <p:cNvSpPr>
                  <a:spLocks noChangeArrowheads="1"/>
                </p:cNvSpPr>
                <p:nvPr/>
              </p:nvSpPr>
              <p:spPr bwMode="auto">
                <a:xfrm>
                  <a:off x="1920" y="1680"/>
                  <a:ext cx="1104"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3" name="Oval 13"/>
                <p:cNvSpPr>
                  <a:spLocks noChangeArrowheads="1"/>
                </p:cNvSpPr>
                <p:nvPr/>
              </p:nvSpPr>
              <p:spPr bwMode="auto">
                <a:xfrm>
                  <a:off x="201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4" name="Oval 14"/>
                <p:cNvSpPr>
                  <a:spLocks noChangeArrowheads="1"/>
                </p:cNvSpPr>
                <p:nvPr/>
              </p:nvSpPr>
              <p:spPr bwMode="auto">
                <a:xfrm>
                  <a:off x="240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5" name="Oval 15"/>
                <p:cNvSpPr>
                  <a:spLocks noChangeArrowheads="1"/>
                </p:cNvSpPr>
                <p:nvPr/>
              </p:nvSpPr>
              <p:spPr bwMode="auto">
                <a:xfrm>
                  <a:off x="25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6" name="Oval 16"/>
                <p:cNvSpPr>
                  <a:spLocks noChangeArrowheads="1"/>
                </p:cNvSpPr>
                <p:nvPr/>
              </p:nvSpPr>
              <p:spPr bwMode="auto">
                <a:xfrm>
                  <a:off x="27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77" name="Oval 17"/>
                <p:cNvSpPr>
                  <a:spLocks noChangeArrowheads="1"/>
                </p:cNvSpPr>
                <p:nvPr/>
              </p:nvSpPr>
              <p:spPr bwMode="auto">
                <a:xfrm>
                  <a:off x="220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418" name="Group 18"/>
                <p:cNvGrpSpPr>
                  <a:grpSpLocks/>
                </p:cNvGrpSpPr>
                <p:nvPr/>
              </p:nvGrpSpPr>
              <p:grpSpPr bwMode="auto">
                <a:xfrm>
                  <a:off x="2448" y="1488"/>
                  <a:ext cx="288" cy="192"/>
                  <a:chOff x="1008" y="1488"/>
                  <a:chExt cx="288" cy="192"/>
                </a:xfrm>
              </p:grpSpPr>
              <p:sp>
                <p:nvSpPr>
                  <p:cNvPr id="271379" name="Line 1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0" name="AutoShape 2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19" name="Group 21"/>
                <p:cNvGrpSpPr>
                  <a:grpSpLocks/>
                </p:cNvGrpSpPr>
                <p:nvPr/>
              </p:nvGrpSpPr>
              <p:grpSpPr bwMode="auto">
                <a:xfrm>
                  <a:off x="2640" y="1488"/>
                  <a:ext cx="288" cy="192"/>
                  <a:chOff x="1008" y="1488"/>
                  <a:chExt cx="288" cy="192"/>
                </a:xfrm>
              </p:grpSpPr>
              <p:sp>
                <p:nvSpPr>
                  <p:cNvPr id="271382" name="Line 2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3" name="AutoShape 2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0" name="Group 24"/>
                <p:cNvGrpSpPr>
                  <a:grpSpLocks/>
                </p:cNvGrpSpPr>
                <p:nvPr/>
              </p:nvGrpSpPr>
              <p:grpSpPr bwMode="auto">
                <a:xfrm>
                  <a:off x="2832" y="1488"/>
                  <a:ext cx="288" cy="192"/>
                  <a:chOff x="1008" y="1488"/>
                  <a:chExt cx="288" cy="192"/>
                </a:xfrm>
              </p:grpSpPr>
              <p:sp>
                <p:nvSpPr>
                  <p:cNvPr id="271385" name="Line 2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6" name="AutoShape 2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1" name="Group 27"/>
                <p:cNvGrpSpPr>
                  <a:grpSpLocks/>
                </p:cNvGrpSpPr>
                <p:nvPr/>
              </p:nvGrpSpPr>
              <p:grpSpPr bwMode="auto">
                <a:xfrm>
                  <a:off x="2256" y="1488"/>
                  <a:ext cx="288" cy="192"/>
                  <a:chOff x="1008" y="1488"/>
                  <a:chExt cx="288" cy="192"/>
                </a:xfrm>
              </p:grpSpPr>
              <p:sp>
                <p:nvSpPr>
                  <p:cNvPr id="271388" name="Line 2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89" name="AutoShape 2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2" name="Group 30"/>
                <p:cNvGrpSpPr>
                  <a:grpSpLocks/>
                </p:cNvGrpSpPr>
                <p:nvPr/>
              </p:nvGrpSpPr>
              <p:grpSpPr bwMode="auto">
                <a:xfrm>
                  <a:off x="2640" y="1776"/>
                  <a:ext cx="240" cy="240"/>
                  <a:chOff x="1008" y="1776"/>
                  <a:chExt cx="240" cy="240"/>
                </a:xfrm>
              </p:grpSpPr>
              <p:sp>
                <p:nvSpPr>
                  <p:cNvPr id="271391" name="Line 3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2" name="AutoShape 3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23" name="Group 33"/>
                <p:cNvGrpSpPr>
                  <a:grpSpLocks/>
                </p:cNvGrpSpPr>
                <p:nvPr/>
              </p:nvGrpSpPr>
              <p:grpSpPr bwMode="auto">
                <a:xfrm>
                  <a:off x="2832" y="1776"/>
                  <a:ext cx="240" cy="240"/>
                  <a:chOff x="1008" y="1776"/>
                  <a:chExt cx="240" cy="240"/>
                </a:xfrm>
              </p:grpSpPr>
              <p:sp>
                <p:nvSpPr>
                  <p:cNvPr id="271394" name="Line 3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5" name="AutoShape 3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406" name="Group 36"/>
              <p:cNvGrpSpPr>
                <a:grpSpLocks/>
              </p:cNvGrpSpPr>
              <p:nvPr/>
            </p:nvGrpSpPr>
            <p:grpSpPr bwMode="auto">
              <a:xfrm>
                <a:off x="2448" y="2352"/>
                <a:ext cx="240" cy="240"/>
                <a:chOff x="1008" y="1776"/>
                <a:chExt cx="240" cy="240"/>
              </a:xfrm>
            </p:grpSpPr>
            <p:sp>
              <p:nvSpPr>
                <p:cNvPr id="271397" name="Line 3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398" name="AutoShape 3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407" name="Group 39"/>
              <p:cNvGrpSpPr>
                <a:grpSpLocks/>
              </p:cNvGrpSpPr>
              <p:nvPr/>
            </p:nvGrpSpPr>
            <p:grpSpPr bwMode="auto">
              <a:xfrm>
                <a:off x="2256" y="2352"/>
                <a:ext cx="240" cy="240"/>
                <a:chOff x="1008" y="1776"/>
                <a:chExt cx="240" cy="240"/>
              </a:xfrm>
            </p:grpSpPr>
            <p:sp>
              <p:nvSpPr>
                <p:cNvPr id="271400" name="Line 40"/>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1" name="AutoShape 41"/>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354" name="Group 42"/>
            <p:cNvGrpSpPr>
              <a:grpSpLocks/>
            </p:cNvGrpSpPr>
            <p:nvPr/>
          </p:nvGrpSpPr>
          <p:grpSpPr bwMode="auto">
            <a:xfrm>
              <a:off x="3946" y="2018"/>
              <a:ext cx="2064" cy="528"/>
              <a:chOff x="3408" y="1488"/>
              <a:chExt cx="2064" cy="528"/>
            </a:xfrm>
          </p:grpSpPr>
          <p:sp>
            <p:nvSpPr>
              <p:cNvPr id="271403" name="AutoShape 43"/>
              <p:cNvSpPr>
                <a:spLocks noChangeArrowheads="1"/>
              </p:cNvSpPr>
              <p:nvPr/>
            </p:nvSpPr>
            <p:spPr bwMode="auto">
              <a:xfrm>
                <a:off x="3408" y="1680"/>
                <a:ext cx="2016"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4" name="Oval 44"/>
              <p:cNvSpPr>
                <a:spLocks noChangeArrowheads="1"/>
              </p:cNvSpPr>
              <p:nvPr/>
            </p:nvSpPr>
            <p:spPr bwMode="auto">
              <a:xfrm>
                <a:off x="51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5" name="Oval 45"/>
              <p:cNvSpPr>
                <a:spLocks noChangeArrowheads="1"/>
              </p:cNvSpPr>
              <p:nvPr/>
            </p:nvSpPr>
            <p:spPr bwMode="auto">
              <a:xfrm>
                <a:off x="49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6" name="Oval 46"/>
              <p:cNvSpPr>
                <a:spLocks noChangeArrowheads="1"/>
              </p:cNvSpPr>
              <p:nvPr/>
            </p:nvSpPr>
            <p:spPr bwMode="auto">
              <a:xfrm>
                <a:off x="456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7" name="Oval 47"/>
              <p:cNvSpPr>
                <a:spLocks noChangeArrowheads="1"/>
              </p:cNvSpPr>
              <p:nvPr/>
            </p:nvSpPr>
            <p:spPr bwMode="auto">
              <a:xfrm>
                <a:off x="436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8" name="Oval 48"/>
              <p:cNvSpPr>
                <a:spLocks noChangeArrowheads="1"/>
              </p:cNvSpPr>
              <p:nvPr/>
            </p:nvSpPr>
            <p:spPr bwMode="auto">
              <a:xfrm>
                <a:off x="417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09" name="Oval 49"/>
              <p:cNvSpPr>
                <a:spLocks noChangeArrowheads="1"/>
              </p:cNvSpPr>
              <p:nvPr/>
            </p:nvSpPr>
            <p:spPr bwMode="auto">
              <a:xfrm>
                <a:off x="39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0" name="Oval 50"/>
              <p:cNvSpPr>
                <a:spLocks noChangeArrowheads="1"/>
              </p:cNvSpPr>
              <p:nvPr/>
            </p:nvSpPr>
            <p:spPr bwMode="auto">
              <a:xfrm>
                <a:off x="35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1" name="Oval 51"/>
              <p:cNvSpPr>
                <a:spLocks noChangeArrowheads="1"/>
              </p:cNvSpPr>
              <p:nvPr/>
            </p:nvSpPr>
            <p:spPr bwMode="auto">
              <a:xfrm>
                <a:off x="37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2" name="Oval 52"/>
              <p:cNvSpPr>
                <a:spLocks noChangeArrowheads="1"/>
              </p:cNvSpPr>
              <p:nvPr/>
            </p:nvSpPr>
            <p:spPr bwMode="auto">
              <a:xfrm>
                <a:off x="47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81" name="Group 53"/>
              <p:cNvGrpSpPr>
                <a:grpSpLocks/>
              </p:cNvGrpSpPr>
              <p:nvPr/>
            </p:nvGrpSpPr>
            <p:grpSpPr bwMode="auto">
              <a:xfrm>
                <a:off x="3840" y="1488"/>
                <a:ext cx="288" cy="192"/>
                <a:chOff x="1008" y="1488"/>
                <a:chExt cx="288" cy="192"/>
              </a:xfrm>
            </p:grpSpPr>
            <p:sp>
              <p:nvSpPr>
                <p:cNvPr id="271414" name="Line 54"/>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5" name="AutoShape 55"/>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2" name="Group 56"/>
              <p:cNvGrpSpPr>
                <a:grpSpLocks/>
              </p:cNvGrpSpPr>
              <p:nvPr/>
            </p:nvGrpSpPr>
            <p:grpSpPr bwMode="auto">
              <a:xfrm>
                <a:off x="4224" y="1488"/>
                <a:ext cx="288" cy="192"/>
                <a:chOff x="1008" y="1488"/>
                <a:chExt cx="288" cy="192"/>
              </a:xfrm>
            </p:grpSpPr>
            <p:sp>
              <p:nvSpPr>
                <p:cNvPr id="271417" name="Line 57"/>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18" name="AutoShape 58"/>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3" name="Group 59"/>
              <p:cNvGrpSpPr>
                <a:grpSpLocks/>
              </p:cNvGrpSpPr>
              <p:nvPr/>
            </p:nvGrpSpPr>
            <p:grpSpPr bwMode="auto">
              <a:xfrm>
                <a:off x="4656" y="1488"/>
                <a:ext cx="288" cy="192"/>
                <a:chOff x="1008" y="1488"/>
                <a:chExt cx="288" cy="192"/>
              </a:xfrm>
            </p:grpSpPr>
            <p:sp>
              <p:nvSpPr>
                <p:cNvPr id="271420" name="Line 60"/>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1" name="AutoShape 61"/>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4" name="Group 62"/>
              <p:cNvGrpSpPr>
                <a:grpSpLocks/>
              </p:cNvGrpSpPr>
              <p:nvPr/>
            </p:nvGrpSpPr>
            <p:grpSpPr bwMode="auto">
              <a:xfrm>
                <a:off x="5040" y="1488"/>
                <a:ext cx="288" cy="192"/>
                <a:chOff x="1008" y="1488"/>
                <a:chExt cx="288" cy="192"/>
              </a:xfrm>
            </p:grpSpPr>
            <p:sp>
              <p:nvSpPr>
                <p:cNvPr id="271423" name="Line 63"/>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4" name="AutoShape 64"/>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5" name="Group 65"/>
              <p:cNvGrpSpPr>
                <a:grpSpLocks/>
              </p:cNvGrpSpPr>
              <p:nvPr/>
            </p:nvGrpSpPr>
            <p:grpSpPr bwMode="auto">
              <a:xfrm>
                <a:off x="4032" y="1776"/>
                <a:ext cx="240" cy="240"/>
                <a:chOff x="1008" y="1776"/>
                <a:chExt cx="240" cy="240"/>
              </a:xfrm>
            </p:grpSpPr>
            <p:sp>
              <p:nvSpPr>
                <p:cNvPr id="271426" name="Line 66"/>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27" name="AutoShape 67"/>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6" name="Group 68"/>
              <p:cNvGrpSpPr>
                <a:grpSpLocks/>
              </p:cNvGrpSpPr>
              <p:nvPr/>
            </p:nvGrpSpPr>
            <p:grpSpPr bwMode="auto">
              <a:xfrm>
                <a:off x="4416" y="1776"/>
                <a:ext cx="240" cy="240"/>
                <a:chOff x="1008" y="1776"/>
                <a:chExt cx="240" cy="240"/>
              </a:xfrm>
            </p:grpSpPr>
            <p:sp>
              <p:nvSpPr>
                <p:cNvPr id="271429" name="Line 69"/>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0" name="AutoShape 70"/>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7" name="Group 71"/>
              <p:cNvGrpSpPr>
                <a:grpSpLocks/>
              </p:cNvGrpSpPr>
              <p:nvPr/>
            </p:nvGrpSpPr>
            <p:grpSpPr bwMode="auto">
              <a:xfrm>
                <a:off x="4848" y="1776"/>
                <a:ext cx="240" cy="240"/>
                <a:chOff x="1008" y="1776"/>
                <a:chExt cx="240" cy="240"/>
              </a:xfrm>
            </p:grpSpPr>
            <p:sp>
              <p:nvSpPr>
                <p:cNvPr id="271432" name="Line 72"/>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3" name="AutoShape 73"/>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88" name="Group 74"/>
              <p:cNvGrpSpPr>
                <a:grpSpLocks/>
              </p:cNvGrpSpPr>
              <p:nvPr/>
            </p:nvGrpSpPr>
            <p:grpSpPr bwMode="auto">
              <a:xfrm>
                <a:off x="5232" y="1776"/>
                <a:ext cx="240" cy="240"/>
                <a:chOff x="1008" y="1776"/>
                <a:chExt cx="240" cy="240"/>
              </a:xfrm>
            </p:grpSpPr>
            <p:sp>
              <p:nvSpPr>
                <p:cNvPr id="271435" name="Line 75"/>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6" name="AutoShape 76"/>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355" name="Group 77"/>
            <p:cNvGrpSpPr>
              <a:grpSpLocks/>
            </p:cNvGrpSpPr>
            <p:nvPr/>
          </p:nvGrpSpPr>
          <p:grpSpPr bwMode="auto">
            <a:xfrm>
              <a:off x="907" y="1973"/>
              <a:ext cx="816" cy="528"/>
              <a:chOff x="720" y="1490"/>
              <a:chExt cx="816" cy="528"/>
            </a:xfrm>
          </p:grpSpPr>
          <p:sp>
            <p:nvSpPr>
              <p:cNvPr id="271438" name="AutoShape 78"/>
              <p:cNvSpPr>
                <a:spLocks noChangeArrowheads="1"/>
              </p:cNvSpPr>
              <p:nvPr/>
            </p:nvSpPr>
            <p:spPr bwMode="auto">
              <a:xfrm>
                <a:off x="720" y="1682"/>
                <a:ext cx="768"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39" name="Oval 79"/>
              <p:cNvSpPr>
                <a:spLocks noChangeArrowheads="1"/>
              </p:cNvSpPr>
              <p:nvPr/>
            </p:nvSpPr>
            <p:spPr bwMode="auto">
              <a:xfrm>
                <a:off x="960"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0" name="Oval 80"/>
              <p:cNvSpPr>
                <a:spLocks noChangeArrowheads="1"/>
              </p:cNvSpPr>
              <p:nvPr/>
            </p:nvSpPr>
            <p:spPr bwMode="auto">
              <a:xfrm>
                <a:off x="1152"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59" name="Group 81"/>
              <p:cNvGrpSpPr>
                <a:grpSpLocks/>
              </p:cNvGrpSpPr>
              <p:nvPr/>
            </p:nvGrpSpPr>
            <p:grpSpPr bwMode="auto">
              <a:xfrm>
                <a:off x="1008" y="1490"/>
                <a:ext cx="288" cy="192"/>
                <a:chOff x="1008" y="1488"/>
                <a:chExt cx="288" cy="192"/>
              </a:xfrm>
            </p:grpSpPr>
            <p:sp>
              <p:nvSpPr>
                <p:cNvPr id="271442" name="Line 8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3" name="AutoShape 8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0" name="Group 84"/>
              <p:cNvGrpSpPr>
                <a:grpSpLocks/>
              </p:cNvGrpSpPr>
              <p:nvPr/>
            </p:nvGrpSpPr>
            <p:grpSpPr bwMode="auto">
              <a:xfrm>
                <a:off x="1248" y="1490"/>
                <a:ext cx="288" cy="192"/>
                <a:chOff x="1008" y="1488"/>
                <a:chExt cx="288" cy="192"/>
              </a:xfrm>
            </p:grpSpPr>
            <p:sp>
              <p:nvSpPr>
                <p:cNvPr id="271445" name="Line 8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6" name="AutoShape 8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1" name="Group 87"/>
              <p:cNvGrpSpPr>
                <a:grpSpLocks/>
              </p:cNvGrpSpPr>
              <p:nvPr/>
            </p:nvGrpSpPr>
            <p:grpSpPr bwMode="auto">
              <a:xfrm>
                <a:off x="1008" y="1778"/>
                <a:ext cx="240" cy="240"/>
                <a:chOff x="1008" y="1776"/>
                <a:chExt cx="240" cy="240"/>
              </a:xfrm>
            </p:grpSpPr>
            <p:sp>
              <p:nvSpPr>
                <p:cNvPr id="271448" name="Line 88"/>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49" name="AutoShape 89"/>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62" name="Group 90"/>
              <p:cNvGrpSpPr>
                <a:grpSpLocks/>
              </p:cNvGrpSpPr>
              <p:nvPr/>
            </p:nvGrpSpPr>
            <p:grpSpPr bwMode="auto">
              <a:xfrm>
                <a:off x="1200" y="1778"/>
                <a:ext cx="240" cy="240"/>
                <a:chOff x="1008" y="1776"/>
                <a:chExt cx="240" cy="240"/>
              </a:xfrm>
            </p:grpSpPr>
            <p:sp>
              <p:nvSpPr>
                <p:cNvPr id="271451" name="Line 9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2" name="AutoShape 9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grpSp>
        <p:nvGrpSpPr>
          <p:cNvPr id="28" name="Group 93"/>
          <p:cNvGrpSpPr>
            <a:grpSpLocks/>
          </p:cNvGrpSpPr>
          <p:nvPr/>
        </p:nvGrpSpPr>
        <p:grpSpPr bwMode="auto">
          <a:xfrm>
            <a:off x="195840" y="3760255"/>
            <a:ext cx="8687521" cy="2981113"/>
            <a:chOff x="136" y="2517"/>
            <a:chExt cx="6033" cy="2070"/>
          </a:xfrm>
        </p:grpSpPr>
        <p:grpSp>
          <p:nvGrpSpPr>
            <p:cNvPr id="96264" name="Group 94"/>
            <p:cNvGrpSpPr>
              <a:grpSpLocks/>
            </p:cNvGrpSpPr>
            <p:nvPr/>
          </p:nvGrpSpPr>
          <p:grpSpPr bwMode="auto">
            <a:xfrm>
              <a:off x="3901" y="4014"/>
              <a:ext cx="2064" cy="528"/>
              <a:chOff x="3408" y="1488"/>
              <a:chExt cx="2064" cy="528"/>
            </a:xfrm>
          </p:grpSpPr>
          <p:sp>
            <p:nvSpPr>
              <p:cNvPr id="271455" name="AutoShape 95"/>
              <p:cNvSpPr>
                <a:spLocks noChangeArrowheads="1"/>
              </p:cNvSpPr>
              <p:nvPr/>
            </p:nvSpPr>
            <p:spPr bwMode="auto">
              <a:xfrm>
                <a:off x="3408" y="1680"/>
                <a:ext cx="2016"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6" name="Oval 96"/>
              <p:cNvSpPr>
                <a:spLocks noChangeArrowheads="1"/>
              </p:cNvSpPr>
              <p:nvPr/>
            </p:nvSpPr>
            <p:spPr bwMode="auto">
              <a:xfrm>
                <a:off x="51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7" name="Oval 97"/>
              <p:cNvSpPr>
                <a:spLocks noChangeArrowheads="1"/>
              </p:cNvSpPr>
              <p:nvPr/>
            </p:nvSpPr>
            <p:spPr bwMode="auto">
              <a:xfrm>
                <a:off x="49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8" name="Oval 98"/>
              <p:cNvSpPr>
                <a:spLocks noChangeArrowheads="1"/>
              </p:cNvSpPr>
              <p:nvPr/>
            </p:nvSpPr>
            <p:spPr bwMode="auto">
              <a:xfrm>
                <a:off x="456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59" name="Oval 99"/>
              <p:cNvSpPr>
                <a:spLocks noChangeArrowheads="1"/>
              </p:cNvSpPr>
              <p:nvPr/>
            </p:nvSpPr>
            <p:spPr bwMode="auto">
              <a:xfrm>
                <a:off x="436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0" name="Oval 100"/>
              <p:cNvSpPr>
                <a:spLocks noChangeArrowheads="1"/>
              </p:cNvSpPr>
              <p:nvPr/>
            </p:nvSpPr>
            <p:spPr bwMode="auto">
              <a:xfrm>
                <a:off x="417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1" name="Oval 101"/>
              <p:cNvSpPr>
                <a:spLocks noChangeArrowheads="1"/>
              </p:cNvSpPr>
              <p:nvPr/>
            </p:nvSpPr>
            <p:spPr bwMode="auto">
              <a:xfrm>
                <a:off x="39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2" name="Oval 102"/>
              <p:cNvSpPr>
                <a:spLocks noChangeArrowheads="1"/>
              </p:cNvSpPr>
              <p:nvPr/>
            </p:nvSpPr>
            <p:spPr bwMode="auto">
              <a:xfrm>
                <a:off x="35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3" name="Oval 103"/>
              <p:cNvSpPr>
                <a:spLocks noChangeArrowheads="1"/>
              </p:cNvSpPr>
              <p:nvPr/>
            </p:nvSpPr>
            <p:spPr bwMode="auto">
              <a:xfrm>
                <a:off x="37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4" name="Oval 104"/>
              <p:cNvSpPr>
                <a:spLocks noChangeArrowheads="1"/>
              </p:cNvSpPr>
              <p:nvPr/>
            </p:nvSpPr>
            <p:spPr bwMode="auto">
              <a:xfrm>
                <a:off x="475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28" name="Group 105"/>
              <p:cNvGrpSpPr>
                <a:grpSpLocks/>
              </p:cNvGrpSpPr>
              <p:nvPr/>
            </p:nvGrpSpPr>
            <p:grpSpPr bwMode="auto">
              <a:xfrm>
                <a:off x="3840" y="1488"/>
                <a:ext cx="288" cy="192"/>
                <a:chOff x="1008" y="1488"/>
                <a:chExt cx="288" cy="192"/>
              </a:xfrm>
            </p:grpSpPr>
            <p:sp>
              <p:nvSpPr>
                <p:cNvPr id="271466" name="Line 106"/>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67" name="AutoShape 107"/>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29" name="Group 108"/>
              <p:cNvGrpSpPr>
                <a:grpSpLocks/>
              </p:cNvGrpSpPr>
              <p:nvPr/>
            </p:nvGrpSpPr>
            <p:grpSpPr bwMode="auto">
              <a:xfrm>
                <a:off x="4224" y="1488"/>
                <a:ext cx="288" cy="192"/>
                <a:chOff x="1008" y="1488"/>
                <a:chExt cx="288" cy="192"/>
              </a:xfrm>
            </p:grpSpPr>
            <p:sp>
              <p:nvSpPr>
                <p:cNvPr id="271469" name="Line 10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0" name="AutoShape 11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0" name="Group 111"/>
              <p:cNvGrpSpPr>
                <a:grpSpLocks/>
              </p:cNvGrpSpPr>
              <p:nvPr/>
            </p:nvGrpSpPr>
            <p:grpSpPr bwMode="auto">
              <a:xfrm>
                <a:off x="4656" y="1488"/>
                <a:ext cx="288" cy="192"/>
                <a:chOff x="1008" y="1488"/>
                <a:chExt cx="288" cy="192"/>
              </a:xfrm>
            </p:grpSpPr>
            <p:sp>
              <p:nvSpPr>
                <p:cNvPr id="271472" name="Line 11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3" name="AutoShape 11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1" name="Group 114"/>
              <p:cNvGrpSpPr>
                <a:grpSpLocks/>
              </p:cNvGrpSpPr>
              <p:nvPr/>
            </p:nvGrpSpPr>
            <p:grpSpPr bwMode="auto">
              <a:xfrm>
                <a:off x="5040" y="1488"/>
                <a:ext cx="288" cy="192"/>
                <a:chOff x="1008" y="1488"/>
                <a:chExt cx="288" cy="192"/>
              </a:xfrm>
            </p:grpSpPr>
            <p:sp>
              <p:nvSpPr>
                <p:cNvPr id="271475" name="Line 11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6" name="AutoShape 11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2" name="Group 117"/>
              <p:cNvGrpSpPr>
                <a:grpSpLocks/>
              </p:cNvGrpSpPr>
              <p:nvPr/>
            </p:nvGrpSpPr>
            <p:grpSpPr bwMode="auto">
              <a:xfrm>
                <a:off x="4032" y="1776"/>
                <a:ext cx="240" cy="240"/>
                <a:chOff x="1008" y="1776"/>
                <a:chExt cx="240" cy="240"/>
              </a:xfrm>
            </p:grpSpPr>
            <p:sp>
              <p:nvSpPr>
                <p:cNvPr id="271478" name="Line 118"/>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79" name="AutoShape 119"/>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3" name="Group 120"/>
              <p:cNvGrpSpPr>
                <a:grpSpLocks/>
              </p:cNvGrpSpPr>
              <p:nvPr/>
            </p:nvGrpSpPr>
            <p:grpSpPr bwMode="auto">
              <a:xfrm>
                <a:off x="4416" y="1776"/>
                <a:ext cx="240" cy="240"/>
                <a:chOff x="1008" y="1776"/>
                <a:chExt cx="240" cy="240"/>
              </a:xfrm>
            </p:grpSpPr>
            <p:sp>
              <p:nvSpPr>
                <p:cNvPr id="271481" name="Line 12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2" name="AutoShape 12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4" name="Group 123"/>
              <p:cNvGrpSpPr>
                <a:grpSpLocks/>
              </p:cNvGrpSpPr>
              <p:nvPr/>
            </p:nvGrpSpPr>
            <p:grpSpPr bwMode="auto">
              <a:xfrm>
                <a:off x="4848" y="1776"/>
                <a:ext cx="240" cy="240"/>
                <a:chOff x="1008" y="1776"/>
                <a:chExt cx="240" cy="240"/>
              </a:xfrm>
            </p:grpSpPr>
            <p:sp>
              <p:nvSpPr>
                <p:cNvPr id="271484" name="Line 12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5" name="AutoShape 12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35" name="Group 126"/>
              <p:cNvGrpSpPr>
                <a:grpSpLocks/>
              </p:cNvGrpSpPr>
              <p:nvPr/>
            </p:nvGrpSpPr>
            <p:grpSpPr bwMode="auto">
              <a:xfrm>
                <a:off x="5232" y="1776"/>
                <a:ext cx="240" cy="240"/>
                <a:chOff x="1008" y="1776"/>
                <a:chExt cx="240" cy="240"/>
              </a:xfrm>
            </p:grpSpPr>
            <p:sp>
              <p:nvSpPr>
                <p:cNvPr id="271487" name="Line 12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88" name="AutoShape 12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5" name="Group 129"/>
            <p:cNvGrpSpPr>
              <a:grpSpLocks/>
            </p:cNvGrpSpPr>
            <p:nvPr/>
          </p:nvGrpSpPr>
          <p:grpSpPr bwMode="auto">
            <a:xfrm>
              <a:off x="136" y="2517"/>
              <a:ext cx="6033" cy="2070"/>
              <a:chOff x="136" y="2517"/>
              <a:chExt cx="6033" cy="2070"/>
            </a:xfrm>
          </p:grpSpPr>
          <p:grpSp>
            <p:nvGrpSpPr>
              <p:cNvPr id="96266" name="Group 130"/>
              <p:cNvGrpSpPr>
                <a:grpSpLocks/>
              </p:cNvGrpSpPr>
              <p:nvPr/>
            </p:nvGrpSpPr>
            <p:grpSpPr bwMode="auto">
              <a:xfrm>
                <a:off x="2313" y="4014"/>
                <a:ext cx="1200" cy="528"/>
                <a:chOff x="1920" y="2064"/>
                <a:chExt cx="1200" cy="528"/>
              </a:xfrm>
            </p:grpSpPr>
            <p:grpSp>
              <p:nvGrpSpPr>
                <p:cNvPr id="96287" name="Group 131"/>
                <p:cNvGrpSpPr>
                  <a:grpSpLocks/>
                </p:cNvGrpSpPr>
                <p:nvPr/>
              </p:nvGrpSpPr>
              <p:grpSpPr bwMode="auto">
                <a:xfrm>
                  <a:off x="1920" y="2064"/>
                  <a:ext cx="1200" cy="528"/>
                  <a:chOff x="1920" y="1488"/>
                  <a:chExt cx="1200" cy="528"/>
                </a:xfrm>
              </p:grpSpPr>
              <p:sp>
                <p:nvSpPr>
                  <p:cNvPr id="271492" name="AutoShape 132"/>
                  <p:cNvSpPr>
                    <a:spLocks noChangeArrowheads="1"/>
                  </p:cNvSpPr>
                  <p:nvPr/>
                </p:nvSpPr>
                <p:spPr bwMode="auto">
                  <a:xfrm>
                    <a:off x="1920" y="1680"/>
                    <a:ext cx="1104"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3" name="Oval 133"/>
                  <p:cNvSpPr>
                    <a:spLocks noChangeArrowheads="1"/>
                  </p:cNvSpPr>
                  <p:nvPr/>
                </p:nvSpPr>
                <p:spPr bwMode="auto">
                  <a:xfrm>
                    <a:off x="2016"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4" name="Oval 134"/>
                  <p:cNvSpPr>
                    <a:spLocks noChangeArrowheads="1"/>
                  </p:cNvSpPr>
                  <p:nvPr/>
                </p:nvSpPr>
                <p:spPr bwMode="auto">
                  <a:xfrm>
                    <a:off x="2400"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5" name="Oval 135"/>
                  <p:cNvSpPr>
                    <a:spLocks noChangeArrowheads="1"/>
                  </p:cNvSpPr>
                  <p:nvPr/>
                </p:nvSpPr>
                <p:spPr bwMode="auto">
                  <a:xfrm>
                    <a:off x="2592"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6" name="Oval 136"/>
                  <p:cNvSpPr>
                    <a:spLocks noChangeArrowheads="1"/>
                  </p:cNvSpPr>
                  <p:nvPr/>
                </p:nvSpPr>
                <p:spPr bwMode="auto">
                  <a:xfrm>
                    <a:off x="2784"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497" name="Oval 137"/>
                  <p:cNvSpPr>
                    <a:spLocks noChangeArrowheads="1"/>
                  </p:cNvSpPr>
                  <p:nvPr/>
                </p:nvSpPr>
                <p:spPr bwMode="auto">
                  <a:xfrm>
                    <a:off x="2208" y="1680"/>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300" name="Group 138"/>
                  <p:cNvGrpSpPr>
                    <a:grpSpLocks/>
                  </p:cNvGrpSpPr>
                  <p:nvPr/>
                </p:nvGrpSpPr>
                <p:grpSpPr bwMode="auto">
                  <a:xfrm>
                    <a:off x="2448" y="1488"/>
                    <a:ext cx="288" cy="192"/>
                    <a:chOff x="1008" y="1488"/>
                    <a:chExt cx="288" cy="192"/>
                  </a:xfrm>
                </p:grpSpPr>
                <p:sp>
                  <p:nvSpPr>
                    <p:cNvPr id="271499" name="Line 139"/>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0" name="AutoShape 140"/>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1" name="Group 141"/>
                  <p:cNvGrpSpPr>
                    <a:grpSpLocks/>
                  </p:cNvGrpSpPr>
                  <p:nvPr/>
                </p:nvGrpSpPr>
                <p:grpSpPr bwMode="auto">
                  <a:xfrm>
                    <a:off x="2640" y="1488"/>
                    <a:ext cx="288" cy="192"/>
                    <a:chOff x="1008" y="1488"/>
                    <a:chExt cx="288" cy="192"/>
                  </a:xfrm>
                </p:grpSpPr>
                <p:sp>
                  <p:nvSpPr>
                    <p:cNvPr id="271502" name="Line 142"/>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3" name="AutoShape 143"/>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2" name="Group 144"/>
                  <p:cNvGrpSpPr>
                    <a:grpSpLocks/>
                  </p:cNvGrpSpPr>
                  <p:nvPr/>
                </p:nvGrpSpPr>
                <p:grpSpPr bwMode="auto">
                  <a:xfrm>
                    <a:off x="2832" y="1488"/>
                    <a:ext cx="288" cy="192"/>
                    <a:chOff x="1008" y="1488"/>
                    <a:chExt cx="288" cy="192"/>
                  </a:xfrm>
                </p:grpSpPr>
                <p:sp>
                  <p:nvSpPr>
                    <p:cNvPr id="271505" name="Line 145"/>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6" name="AutoShape 146"/>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3" name="Group 147"/>
                  <p:cNvGrpSpPr>
                    <a:grpSpLocks/>
                  </p:cNvGrpSpPr>
                  <p:nvPr/>
                </p:nvGrpSpPr>
                <p:grpSpPr bwMode="auto">
                  <a:xfrm>
                    <a:off x="2256" y="1488"/>
                    <a:ext cx="288" cy="192"/>
                    <a:chOff x="1008" y="1488"/>
                    <a:chExt cx="288" cy="192"/>
                  </a:xfrm>
                </p:grpSpPr>
                <p:sp>
                  <p:nvSpPr>
                    <p:cNvPr id="271508" name="Line 14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09" name="AutoShape 14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4" name="Group 150"/>
                  <p:cNvGrpSpPr>
                    <a:grpSpLocks/>
                  </p:cNvGrpSpPr>
                  <p:nvPr/>
                </p:nvGrpSpPr>
                <p:grpSpPr bwMode="auto">
                  <a:xfrm>
                    <a:off x="2640" y="1776"/>
                    <a:ext cx="240" cy="240"/>
                    <a:chOff x="1008" y="1776"/>
                    <a:chExt cx="240" cy="240"/>
                  </a:xfrm>
                </p:grpSpPr>
                <p:sp>
                  <p:nvSpPr>
                    <p:cNvPr id="271511" name="Line 151"/>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2" name="AutoShape 152"/>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305" name="Group 153"/>
                  <p:cNvGrpSpPr>
                    <a:grpSpLocks/>
                  </p:cNvGrpSpPr>
                  <p:nvPr/>
                </p:nvGrpSpPr>
                <p:grpSpPr bwMode="auto">
                  <a:xfrm>
                    <a:off x="2832" y="1776"/>
                    <a:ext cx="240" cy="240"/>
                    <a:chOff x="1008" y="1776"/>
                    <a:chExt cx="240" cy="240"/>
                  </a:xfrm>
                </p:grpSpPr>
                <p:sp>
                  <p:nvSpPr>
                    <p:cNvPr id="271514" name="Line 15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5" name="AutoShape 15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88" name="Group 156"/>
                <p:cNvGrpSpPr>
                  <a:grpSpLocks/>
                </p:cNvGrpSpPr>
                <p:nvPr/>
              </p:nvGrpSpPr>
              <p:grpSpPr bwMode="auto">
                <a:xfrm>
                  <a:off x="2448" y="2352"/>
                  <a:ext cx="240" cy="240"/>
                  <a:chOff x="1008" y="1776"/>
                  <a:chExt cx="240" cy="240"/>
                </a:xfrm>
              </p:grpSpPr>
              <p:sp>
                <p:nvSpPr>
                  <p:cNvPr id="271517" name="Line 15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18" name="AutoShape 15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89" name="Group 159"/>
                <p:cNvGrpSpPr>
                  <a:grpSpLocks/>
                </p:cNvGrpSpPr>
                <p:nvPr/>
              </p:nvGrpSpPr>
              <p:grpSpPr bwMode="auto">
                <a:xfrm>
                  <a:off x="2256" y="2352"/>
                  <a:ext cx="240" cy="240"/>
                  <a:chOff x="1008" y="1776"/>
                  <a:chExt cx="240" cy="240"/>
                </a:xfrm>
              </p:grpSpPr>
              <p:sp>
                <p:nvSpPr>
                  <p:cNvPr id="271520" name="Line 160"/>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1" name="AutoShape 161"/>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7" name="Group 162"/>
              <p:cNvGrpSpPr>
                <a:grpSpLocks/>
              </p:cNvGrpSpPr>
              <p:nvPr/>
            </p:nvGrpSpPr>
            <p:grpSpPr bwMode="auto">
              <a:xfrm>
                <a:off x="136" y="2517"/>
                <a:ext cx="6033" cy="2070"/>
                <a:chOff x="136" y="2517"/>
                <a:chExt cx="6033" cy="2070"/>
              </a:xfrm>
            </p:grpSpPr>
            <p:grpSp>
              <p:nvGrpSpPr>
                <p:cNvPr id="96268" name="Group 163"/>
                <p:cNvGrpSpPr>
                  <a:grpSpLocks/>
                </p:cNvGrpSpPr>
                <p:nvPr/>
              </p:nvGrpSpPr>
              <p:grpSpPr bwMode="auto">
                <a:xfrm>
                  <a:off x="907" y="4059"/>
                  <a:ext cx="816" cy="528"/>
                  <a:chOff x="720" y="1490"/>
                  <a:chExt cx="816" cy="528"/>
                </a:xfrm>
              </p:grpSpPr>
              <p:sp>
                <p:nvSpPr>
                  <p:cNvPr id="271524" name="AutoShape 164"/>
                  <p:cNvSpPr>
                    <a:spLocks noChangeArrowheads="1"/>
                  </p:cNvSpPr>
                  <p:nvPr/>
                </p:nvSpPr>
                <p:spPr bwMode="auto">
                  <a:xfrm>
                    <a:off x="720" y="1682"/>
                    <a:ext cx="768" cy="96"/>
                  </a:xfrm>
                  <a:prstGeom prst="flowChartTerminator">
                    <a:avLst/>
                  </a:prstGeom>
                  <a:solidFill>
                    <a:schemeClr val="accent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5" name="Oval 165"/>
                  <p:cNvSpPr>
                    <a:spLocks noChangeArrowheads="1"/>
                  </p:cNvSpPr>
                  <p:nvPr/>
                </p:nvSpPr>
                <p:spPr bwMode="auto">
                  <a:xfrm>
                    <a:off x="960"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6" name="Oval 166"/>
                  <p:cNvSpPr>
                    <a:spLocks noChangeArrowheads="1"/>
                  </p:cNvSpPr>
                  <p:nvPr/>
                </p:nvSpPr>
                <p:spPr bwMode="auto">
                  <a:xfrm>
                    <a:off x="1152" y="1682"/>
                    <a:ext cx="96" cy="96"/>
                  </a:xfrm>
                  <a:prstGeom prst="ellipse">
                    <a:avLst/>
                  </a:prstGeom>
                  <a:solidFill>
                    <a:srgbClr val="000000"/>
                  </a:solidFill>
                  <a:ln w="952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grpSp>
                <p:nvGrpSpPr>
                  <p:cNvPr id="96275" name="Group 167"/>
                  <p:cNvGrpSpPr>
                    <a:grpSpLocks/>
                  </p:cNvGrpSpPr>
                  <p:nvPr/>
                </p:nvGrpSpPr>
                <p:grpSpPr bwMode="auto">
                  <a:xfrm>
                    <a:off x="1008" y="1490"/>
                    <a:ext cx="288" cy="192"/>
                    <a:chOff x="1008" y="1488"/>
                    <a:chExt cx="288" cy="192"/>
                  </a:xfrm>
                </p:grpSpPr>
                <p:sp>
                  <p:nvSpPr>
                    <p:cNvPr id="271528" name="Line 168"/>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29" name="AutoShape 169"/>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6" name="Group 170"/>
                  <p:cNvGrpSpPr>
                    <a:grpSpLocks/>
                  </p:cNvGrpSpPr>
                  <p:nvPr/>
                </p:nvGrpSpPr>
                <p:grpSpPr bwMode="auto">
                  <a:xfrm>
                    <a:off x="1248" y="1490"/>
                    <a:ext cx="288" cy="192"/>
                    <a:chOff x="1008" y="1488"/>
                    <a:chExt cx="288" cy="192"/>
                  </a:xfrm>
                </p:grpSpPr>
                <p:sp>
                  <p:nvSpPr>
                    <p:cNvPr id="271531" name="Line 171"/>
                    <p:cNvSpPr>
                      <a:spLocks noChangeShapeType="1"/>
                    </p:cNvSpPr>
                    <p:nvPr/>
                  </p:nvSpPr>
                  <p:spPr bwMode="auto">
                    <a:xfrm flipV="1">
                      <a:off x="1008" y="1536"/>
                      <a:ext cx="144" cy="144"/>
                    </a:xfrm>
                    <a:prstGeom prst="line">
                      <a:avLst/>
                    </a:prstGeom>
                    <a:noFill/>
                    <a:ln w="38100">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2" name="AutoShape 172"/>
                    <p:cNvSpPr>
                      <a:spLocks noChangeArrowheads="1"/>
                    </p:cNvSpPr>
                    <p:nvPr/>
                  </p:nvSpPr>
                  <p:spPr bwMode="auto">
                    <a:xfrm>
                      <a:off x="1056" y="1488"/>
                      <a:ext cx="240" cy="96"/>
                    </a:xfrm>
                    <a:prstGeom prst="parallelogram">
                      <a:avLst>
                        <a:gd name="adj" fmla="val 156250"/>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7" name="Group 173"/>
                  <p:cNvGrpSpPr>
                    <a:grpSpLocks/>
                  </p:cNvGrpSpPr>
                  <p:nvPr/>
                </p:nvGrpSpPr>
                <p:grpSpPr bwMode="auto">
                  <a:xfrm>
                    <a:off x="1008" y="1778"/>
                    <a:ext cx="240" cy="240"/>
                    <a:chOff x="1008" y="1776"/>
                    <a:chExt cx="240" cy="240"/>
                  </a:xfrm>
                </p:grpSpPr>
                <p:sp>
                  <p:nvSpPr>
                    <p:cNvPr id="271534" name="Line 174"/>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5" name="AutoShape 175"/>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nvGrpSpPr>
                  <p:cNvPr id="96278" name="Group 176"/>
                  <p:cNvGrpSpPr>
                    <a:grpSpLocks/>
                  </p:cNvGrpSpPr>
                  <p:nvPr/>
                </p:nvGrpSpPr>
                <p:grpSpPr bwMode="auto">
                  <a:xfrm>
                    <a:off x="1200" y="1778"/>
                    <a:ext cx="240" cy="240"/>
                    <a:chOff x="1008" y="1776"/>
                    <a:chExt cx="240" cy="240"/>
                  </a:xfrm>
                </p:grpSpPr>
                <p:sp>
                  <p:nvSpPr>
                    <p:cNvPr id="271537" name="Line 177"/>
                    <p:cNvSpPr>
                      <a:spLocks noChangeShapeType="1"/>
                    </p:cNvSpPr>
                    <p:nvPr/>
                  </p:nvSpPr>
                  <p:spPr bwMode="auto">
                    <a:xfrm>
                      <a:off x="1008" y="1776"/>
                      <a:ext cx="96" cy="96"/>
                    </a:xfrm>
                    <a:prstGeom prst="line">
                      <a:avLst/>
                    </a:prstGeom>
                    <a:noFill/>
                    <a:ln w="41275">
                      <a:solidFill>
                        <a:schemeClr val="tx1"/>
                      </a:solidFill>
                      <a:round/>
                      <a:headEnd/>
                      <a:tailEnd/>
                    </a:ln>
                    <a:effectLst/>
                  </p:spPr>
                  <p:txBody>
                    <a:bodyPr wrap="none" anchor="ctr"/>
                    <a:lstStyle/>
                    <a:p>
                      <a:pPr>
                        <a:defRPr/>
                      </a:pPr>
                      <a:endParaRPr lang="fr-FR" dirty="0">
                        <a:solidFill>
                          <a:srgbClr val="000000"/>
                        </a:solidFill>
                        <a:latin typeface="+mn-lt"/>
                        <a:ea typeface="+mn-ea"/>
                        <a:cs typeface="+mn-cs"/>
                      </a:endParaRPr>
                    </a:p>
                  </p:txBody>
                </p:sp>
                <p:sp>
                  <p:nvSpPr>
                    <p:cNvPr id="271538" name="AutoShape 178"/>
                    <p:cNvSpPr>
                      <a:spLocks noChangeArrowheads="1"/>
                    </p:cNvSpPr>
                    <p:nvPr/>
                  </p:nvSpPr>
                  <p:spPr bwMode="auto">
                    <a:xfrm rot="5114182">
                      <a:off x="1080" y="1848"/>
                      <a:ext cx="192" cy="144"/>
                    </a:xfrm>
                    <a:prstGeom prst="parallelogram">
                      <a:avLst>
                        <a:gd name="adj" fmla="val 82407"/>
                      </a:avLst>
                    </a:prstGeom>
                    <a:solidFill>
                      <a:schemeClr val="tx1"/>
                    </a:solidFill>
                    <a:ln w="9525">
                      <a:solidFill>
                        <a:schemeClr val="tx1"/>
                      </a:solidFill>
                      <a:miter lim="800000"/>
                      <a:headEnd/>
                      <a:tailEnd/>
                    </a:ln>
                    <a:effectLst/>
                  </p:spPr>
                  <p:txBody>
                    <a:bodyPr wrap="none" anchor="ctr"/>
                    <a:lstStyle/>
                    <a:p>
                      <a:pPr>
                        <a:defRPr/>
                      </a:pPr>
                      <a:endParaRPr lang="fr-FR" dirty="0">
                        <a:solidFill>
                          <a:srgbClr val="000000"/>
                        </a:solidFill>
                        <a:latin typeface="+mn-lt"/>
                        <a:ea typeface="+mn-ea"/>
                        <a:cs typeface="+mn-cs"/>
                      </a:endParaRPr>
                    </a:p>
                  </p:txBody>
                </p:sp>
              </p:grpSp>
            </p:grpSp>
            <p:grpSp>
              <p:nvGrpSpPr>
                <p:cNvPr id="96269" name="Group 179"/>
                <p:cNvGrpSpPr>
                  <a:grpSpLocks/>
                </p:cNvGrpSpPr>
                <p:nvPr/>
              </p:nvGrpSpPr>
              <p:grpSpPr bwMode="auto">
                <a:xfrm>
                  <a:off x="136" y="2517"/>
                  <a:ext cx="6033" cy="1701"/>
                  <a:chOff x="136" y="2562"/>
                  <a:chExt cx="6033" cy="1701"/>
                </a:xfrm>
              </p:grpSpPr>
              <p:sp>
                <p:nvSpPr>
                  <p:cNvPr id="271540" name="Text Box 180"/>
                  <p:cNvSpPr txBox="1">
                    <a:spLocks noChangeArrowheads="1"/>
                  </p:cNvSpPr>
                  <p:nvPr/>
                </p:nvSpPr>
                <p:spPr bwMode="auto">
                  <a:xfrm>
                    <a:off x="499" y="2835"/>
                    <a:ext cx="5670" cy="1428"/>
                  </a:xfrm>
                  <a:prstGeom prst="rect">
                    <a:avLst/>
                  </a:prstGeom>
                  <a:noFill/>
                  <a:ln w="9525">
                    <a:solidFill>
                      <a:schemeClr val="bg1"/>
                    </a:solid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nSpc>
                        <a:spcPct val="100000"/>
                      </a:lnSpc>
                      <a:buClrTx/>
                      <a:buSzTx/>
                      <a:buFontTx/>
                      <a:buNone/>
                    </a:pPr>
                    <a:r>
                      <a:rPr lang="fr-BE" sz="1600" b="1" i="1" dirty="0">
                        <a:solidFill>
                          <a:srgbClr val="000000"/>
                        </a:solidFill>
                        <a:latin typeface="+mn-lt"/>
                      </a:rPr>
                      <a:t>Dans une embarcation armée</a:t>
                    </a:r>
                  </a:p>
                  <a:p>
                    <a:pPr>
                      <a:lnSpc>
                        <a:spcPct val="100000"/>
                      </a:lnSpc>
                      <a:buClrTx/>
                      <a:buSzTx/>
                      <a:buFontTx/>
                      <a:buNone/>
                    </a:pPr>
                    <a:r>
                      <a:rPr lang="fr-BE" sz="1600" b="1" i="1" dirty="0">
                        <a:solidFill>
                          <a:srgbClr val="000000"/>
                        </a:solidFill>
                        <a:latin typeface="+mn-lt"/>
                      </a:rPr>
                      <a:t>	- en pointe, le rameur tire un aviron des deux mains</a:t>
                    </a:r>
                  </a:p>
                  <a:p>
                    <a:pPr>
                      <a:lnSpc>
                        <a:spcPct val="100000"/>
                      </a:lnSpc>
                      <a:buClrTx/>
                      <a:buSzTx/>
                      <a:buFontTx/>
                      <a:buNone/>
                    </a:pPr>
                    <a:r>
                      <a:rPr lang="fr-BE" sz="1600" b="1" i="1" dirty="0">
                        <a:solidFill>
                          <a:srgbClr val="000000"/>
                        </a:solidFill>
                        <a:latin typeface="+mn-lt"/>
                      </a:rPr>
                      <a:t>	- en couple, chaque rameur a deux avirons.</a:t>
                    </a:r>
                    <a:endParaRPr lang="fr-BE" b="1" i="1" dirty="0">
                      <a:solidFill>
                        <a:srgbClr val="000000"/>
                      </a:solidFill>
                      <a:latin typeface="+mn-lt"/>
                    </a:endParaRPr>
                  </a:p>
                  <a:p>
                    <a:pPr>
                      <a:lnSpc>
                        <a:spcPct val="100000"/>
                      </a:lnSpc>
                      <a:buClrTx/>
                      <a:buSzTx/>
                      <a:buFontTx/>
                      <a:buNone/>
                    </a:pPr>
                    <a:r>
                      <a:rPr lang="fr-BE" sz="1600" b="1" i="1" dirty="0">
                        <a:solidFill>
                          <a:srgbClr val="000000"/>
                        </a:solidFill>
                        <a:latin typeface="+mn-lt"/>
                      </a:rPr>
                      <a:t>La définition d’aviron, est « rame élargie à un bout en forme de pelle ».</a:t>
                    </a:r>
                  </a:p>
                  <a:p>
                    <a:pPr>
                      <a:lnSpc>
                        <a:spcPct val="100000"/>
                      </a:lnSpc>
                      <a:buClrTx/>
                      <a:buSzTx/>
                      <a:buFontTx/>
                      <a:buNone/>
                    </a:pPr>
                    <a:r>
                      <a:rPr lang="fr-BE" sz="1600" b="1" i="1" dirty="0">
                        <a:solidFill>
                          <a:srgbClr val="000000"/>
                        </a:solidFill>
                        <a:latin typeface="+mn-lt"/>
                      </a:rPr>
                      <a:t>Lequel des 3 dessins représente une embarcation armée en pointe avec barreur ?</a:t>
                    </a:r>
                  </a:p>
                  <a:p>
                    <a:pPr>
                      <a:lnSpc>
                        <a:spcPct val="100000"/>
                      </a:lnSpc>
                      <a:buClrTx/>
                      <a:buSzTx/>
                      <a:buFontTx/>
                      <a:buNone/>
                    </a:pPr>
                    <a:endParaRPr lang="fr-BE" sz="1600" b="1" i="1" dirty="0">
                      <a:solidFill>
                        <a:srgbClr val="000000"/>
                      </a:solidFill>
                      <a:latin typeface="+mn-lt"/>
                    </a:endParaRPr>
                  </a:p>
                  <a:p>
                    <a:pPr>
                      <a:lnSpc>
                        <a:spcPct val="100000"/>
                      </a:lnSpc>
                      <a:buClrTx/>
                      <a:buSzTx/>
                      <a:buFontTx/>
                      <a:buNone/>
                    </a:pPr>
                    <a:endParaRPr lang="fr-BE" sz="1600" dirty="0">
                      <a:solidFill>
                        <a:srgbClr val="000000"/>
                      </a:solidFill>
                      <a:latin typeface="+mn-lt"/>
                    </a:endParaRPr>
                  </a:p>
                  <a:p>
                    <a:pPr>
                      <a:lnSpc>
                        <a:spcPct val="100000"/>
                      </a:lnSpc>
                      <a:buClrTx/>
                      <a:buSzTx/>
                      <a:buFontTx/>
                      <a:buNone/>
                    </a:pPr>
                    <a:endParaRPr lang="fr-BE" sz="1600" dirty="0">
                      <a:solidFill>
                        <a:srgbClr val="000000"/>
                      </a:solidFill>
                      <a:latin typeface="+mn-lt"/>
                    </a:endParaRPr>
                  </a:p>
                </p:txBody>
              </p:sp>
              <p:sp>
                <p:nvSpPr>
                  <p:cNvPr id="271541" name="Text Box 181"/>
                  <p:cNvSpPr txBox="1">
                    <a:spLocks noChangeArrowheads="1"/>
                  </p:cNvSpPr>
                  <p:nvPr/>
                </p:nvSpPr>
                <p:spPr bwMode="auto">
                  <a:xfrm>
                    <a:off x="136" y="2562"/>
                    <a:ext cx="816"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i="1">
                        <a:solidFill>
                          <a:srgbClr val="000000"/>
                        </a:solidFill>
                        <a:latin typeface="+mn-lt"/>
                      </a:rPr>
                      <a:t>MAIS</a:t>
                    </a:r>
                    <a:endParaRPr lang="fr-FR" b="1" i="1">
                      <a:solidFill>
                        <a:srgbClr val="000000"/>
                      </a:solidFill>
                      <a:latin typeface="+mn-lt"/>
                    </a:endParaRPr>
                  </a:p>
                </p:txBody>
              </p:sp>
            </p:grpSp>
          </p:grpSp>
        </p:grpSp>
      </p:grpSp>
      <p:sp>
        <p:nvSpPr>
          <p:cNvPr id="182" name="Rectangle à coins arrondis 181"/>
          <p:cNvSpPr/>
          <p:nvPr/>
        </p:nvSpPr>
        <p:spPr>
          <a:xfrm>
            <a:off x="180181" y="8695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310767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2389" name="Text Box 5"/>
          <p:cNvSpPr txBox="1">
            <a:spLocks noChangeArrowheads="1"/>
          </p:cNvSpPr>
          <p:nvPr/>
        </p:nvSpPr>
        <p:spPr bwMode="auto">
          <a:xfrm>
            <a:off x="456481" y="946180"/>
            <a:ext cx="7067847" cy="853193"/>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R12: </a:t>
            </a:r>
            <a:r>
              <a:rPr lang="fr-BE" sz="2500" dirty="0">
                <a:solidFill>
                  <a:srgbClr val="000000"/>
                </a:solidFill>
                <a:latin typeface="+mn-lt"/>
              </a:rPr>
              <a:t>Regrouper dans l’amorce les éléments commun </a:t>
            </a:r>
            <a:r>
              <a:rPr lang="fr-BE" sz="2500" dirty="0" smtClean="0">
                <a:solidFill>
                  <a:srgbClr val="000000"/>
                </a:solidFill>
                <a:latin typeface="+mn-lt"/>
              </a:rPr>
              <a:t/>
            </a:r>
            <a:br>
              <a:rPr lang="fr-BE" sz="2500" dirty="0" smtClean="0">
                <a:solidFill>
                  <a:srgbClr val="000000"/>
                </a:solidFill>
                <a:latin typeface="+mn-lt"/>
              </a:rPr>
            </a:br>
            <a:r>
              <a:rPr lang="fr-BE" sz="2500" dirty="0" smtClean="0">
                <a:solidFill>
                  <a:srgbClr val="000000"/>
                </a:solidFill>
                <a:latin typeface="+mn-lt"/>
              </a:rPr>
              <a:t>         aux </a:t>
            </a:r>
            <a:r>
              <a:rPr lang="fr-BE" sz="2500" dirty="0">
                <a:solidFill>
                  <a:srgbClr val="000000"/>
                </a:solidFill>
                <a:latin typeface="+mn-lt"/>
              </a:rPr>
              <a:t>solutions proposées</a:t>
            </a:r>
            <a:endParaRPr lang="fr-FR" sz="2500" dirty="0">
              <a:solidFill>
                <a:srgbClr val="000000"/>
              </a:solidFill>
              <a:latin typeface="+mn-lt"/>
            </a:endParaRPr>
          </a:p>
        </p:txBody>
      </p:sp>
      <p:grpSp>
        <p:nvGrpSpPr>
          <p:cNvPr id="2" name="Group 6"/>
          <p:cNvGrpSpPr>
            <a:grpSpLocks/>
          </p:cNvGrpSpPr>
          <p:nvPr/>
        </p:nvGrpSpPr>
        <p:grpSpPr bwMode="auto">
          <a:xfrm>
            <a:off x="408961" y="1893800"/>
            <a:ext cx="7777440" cy="2145826"/>
            <a:chOff x="284" y="1315"/>
            <a:chExt cx="5401" cy="1490"/>
          </a:xfrm>
        </p:grpSpPr>
        <p:sp>
          <p:nvSpPr>
            <p:cNvPr id="272391" name="Text Box 7"/>
            <p:cNvSpPr txBox="1">
              <a:spLocks noChangeArrowheads="1"/>
            </p:cNvSpPr>
            <p:nvPr/>
          </p:nvSpPr>
          <p:spPr bwMode="auto">
            <a:xfrm>
              <a:off x="284" y="1315"/>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72392" name="Text Box 8"/>
            <p:cNvSpPr txBox="1">
              <a:spLocks noChangeArrowheads="1"/>
            </p:cNvSpPr>
            <p:nvPr/>
          </p:nvSpPr>
          <p:spPr bwMode="auto">
            <a:xfrm>
              <a:off x="310" y="1565"/>
              <a:ext cx="5375" cy="1240"/>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La température de solidification d ’une matière est :</a:t>
              </a:r>
            </a:p>
            <a:p>
              <a:pPr algn="l" eaLnBrk="0">
                <a:lnSpc>
                  <a:spcPct val="100000"/>
                </a:lnSpc>
                <a:buClrTx/>
                <a:buSzTx/>
                <a:buFontTx/>
                <a:buNone/>
                <a:defRPr/>
              </a:pPr>
              <a:endParaRPr lang="fr-BE" sz="2200" dirty="0">
                <a:solidFill>
                  <a:srgbClr val="000000"/>
                </a:solidFill>
                <a:latin typeface="+mn-lt"/>
              </a:endParaRPr>
            </a:p>
            <a:p>
              <a:pPr algn="l" eaLnBrk="0">
                <a:lnSpc>
                  <a:spcPct val="100000"/>
                </a:lnSpc>
                <a:buClrTx/>
                <a:buSzTx/>
                <a:buFontTx/>
                <a:buNone/>
                <a:defRPr/>
              </a:pPr>
              <a:r>
                <a:rPr lang="fr-BE" sz="2200" dirty="0">
                  <a:solidFill>
                    <a:srgbClr val="000000"/>
                  </a:solidFill>
                  <a:latin typeface="+mn-lt"/>
                </a:rPr>
                <a:t>	1. inférieure à la température de fusion de cette matière.</a:t>
              </a:r>
            </a:p>
            <a:p>
              <a:pPr algn="l" eaLnBrk="0">
                <a:lnSpc>
                  <a:spcPct val="100000"/>
                </a:lnSpc>
                <a:buClrTx/>
                <a:buSzTx/>
                <a:buFontTx/>
                <a:buNone/>
                <a:defRPr/>
              </a:pPr>
              <a:r>
                <a:rPr lang="fr-BE" sz="2200" dirty="0">
                  <a:solidFill>
                    <a:srgbClr val="000000"/>
                  </a:solidFill>
                  <a:latin typeface="+mn-lt"/>
                </a:rPr>
                <a:t>	2. égale à la température de fusion de cette matière.</a:t>
              </a:r>
            </a:p>
            <a:p>
              <a:pPr algn="l" eaLnBrk="0">
                <a:lnSpc>
                  <a:spcPct val="100000"/>
                </a:lnSpc>
                <a:buClrTx/>
                <a:buSzTx/>
                <a:buFontTx/>
                <a:buNone/>
                <a:defRPr/>
              </a:pPr>
              <a:r>
                <a:rPr lang="fr-BE" sz="2200" dirty="0">
                  <a:solidFill>
                    <a:srgbClr val="000000"/>
                  </a:solidFill>
                  <a:latin typeface="+mn-lt"/>
                </a:rPr>
                <a:t>	3. supérieure à la température de fusion de cette matière.</a:t>
              </a:r>
            </a:p>
          </p:txBody>
        </p:sp>
      </p:grpSp>
      <p:grpSp>
        <p:nvGrpSpPr>
          <p:cNvPr id="3" name="Group 9"/>
          <p:cNvGrpSpPr>
            <a:grpSpLocks/>
          </p:cNvGrpSpPr>
          <p:nvPr/>
        </p:nvGrpSpPr>
        <p:grpSpPr bwMode="auto">
          <a:xfrm>
            <a:off x="260641" y="4147635"/>
            <a:ext cx="8519040" cy="2308563"/>
            <a:chOff x="181" y="2880"/>
            <a:chExt cx="5916" cy="1603"/>
          </a:xfrm>
        </p:grpSpPr>
        <p:sp>
          <p:nvSpPr>
            <p:cNvPr id="272394" name="Text Box 10"/>
            <p:cNvSpPr txBox="1">
              <a:spLocks noChangeArrowheads="1"/>
            </p:cNvSpPr>
            <p:nvPr/>
          </p:nvSpPr>
          <p:spPr bwMode="auto">
            <a:xfrm>
              <a:off x="408" y="3243"/>
              <a:ext cx="5689" cy="1240"/>
            </a:xfrm>
            <a:prstGeom prst="rect">
              <a:avLst/>
            </a:prstGeom>
            <a:noFill/>
            <a:ln w="9525">
              <a:noFill/>
              <a:miter lim="800000"/>
              <a:headEnd/>
              <a:tailEnd/>
            </a:ln>
            <a:effectLst/>
          </p:spPr>
          <p:txBody>
            <a:bodyPr>
              <a:spAutoFit/>
            </a:bodyPr>
            <a:lstStyle/>
            <a:p>
              <a:pPr algn="l" eaLnBrk="0">
                <a:lnSpc>
                  <a:spcPct val="100000"/>
                </a:lnSpc>
                <a:buClrTx/>
                <a:buSzTx/>
                <a:buFontTx/>
                <a:buNone/>
                <a:defRPr/>
              </a:pPr>
              <a:r>
                <a:rPr lang="fr-BE" sz="2200" b="1" i="1" dirty="0">
                  <a:solidFill>
                    <a:srgbClr val="000000"/>
                  </a:solidFill>
                  <a:latin typeface="+mn-lt"/>
                </a:rPr>
                <a:t>La température de solidification d’une matière est </a:t>
              </a:r>
            </a:p>
            <a:p>
              <a:pPr algn="l" eaLnBrk="0">
                <a:lnSpc>
                  <a:spcPct val="100000"/>
                </a:lnSpc>
                <a:buClrTx/>
                <a:buSzTx/>
                <a:buFontTx/>
                <a:buNone/>
                <a:defRPr/>
              </a:pPr>
              <a:r>
                <a:rPr lang="fr-BE" sz="2200" b="1" i="1" dirty="0">
                  <a:solidFill>
                    <a:srgbClr val="000000"/>
                  </a:solidFill>
                  <a:latin typeface="+mn-lt"/>
                </a:rPr>
                <a:t>	1. inférieure</a:t>
              </a:r>
            </a:p>
            <a:p>
              <a:pPr algn="l" eaLnBrk="0">
                <a:lnSpc>
                  <a:spcPct val="100000"/>
                </a:lnSpc>
                <a:buClrTx/>
                <a:buSzTx/>
                <a:buFontTx/>
                <a:buNone/>
                <a:defRPr/>
              </a:pPr>
              <a:r>
                <a:rPr lang="fr-BE" sz="2200" b="1" i="1" dirty="0">
                  <a:solidFill>
                    <a:srgbClr val="000000"/>
                  </a:solidFill>
                  <a:latin typeface="+mn-lt"/>
                </a:rPr>
                <a:t>	2. égale</a:t>
              </a:r>
            </a:p>
            <a:p>
              <a:pPr algn="l" eaLnBrk="0">
                <a:lnSpc>
                  <a:spcPct val="100000"/>
                </a:lnSpc>
                <a:buClrTx/>
                <a:buSzTx/>
                <a:buFontTx/>
                <a:buNone/>
                <a:defRPr/>
              </a:pPr>
              <a:r>
                <a:rPr lang="fr-BE" sz="2200" b="1" i="1" dirty="0">
                  <a:solidFill>
                    <a:srgbClr val="000000"/>
                  </a:solidFill>
                  <a:latin typeface="+mn-lt"/>
                </a:rPr>
                <a:t>	3. supérieure</a:t>
              </a:r>
            </a:p>
            <a:p>
              <a:pPr algn="l" eaLnBrk="0">
                <a:lnSpc>
                  <a:spcPct val="100000"/>
                </a:lnSpc>
                <a:buClrTx/>
                <a:buSzTx/>
                <a:buFontTx/>
                <a:buNone/>
                <a:defRPr/>
              </a:pPr>
              <a:r>
                <a:rPr lang="fr-BE" sz="2200" b="1" i="1" dirty="0">
                  <a:solidFill>
                    <a:srgbClr val="000000"/>
                  </a:solidFill>
                  <a:latin typeface="+mn-lt"/>
                </a:rPr>
                <a:t> à sa température de fusion.</a:t>
              </a:r>
            </a:p>
          </p:txBody>
        </p:sp>
        <p:sp>
          <p:nvSpPr>
            <p:cNvPr id="272395" name="Text Box 11"/>
            <p:cNvSpPr txBox="1">
              <a:spLocks noChangeArrowheads="1"/>
            </p:cNvSpPr>
            <p:nvPr/>
          </p:nvSpPr>
          <p:spPr bwMode="auto">
            <a:xfrm>
              <a:off x="181" y="2880"/>
              <a:ext cx="953"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i="1">
                  <a:solidFill>
                    <a:srgbClr val="000000"/>
                  </a:solidFill>
                  <a:latin typeface="+mn-lt"/>
                </a:rPr>
                <a:t>MAIS</a:t>
              </a:r>
              <a:endParaRPr lang="fr-FR" b="1" i="1">
                <a:solidFill>
                  <a:srgbClr val="000000"/>
                </a:solidFill>
                <a:latin typeface="+mn-lt"/>
              </a:endParaRPr>
            </a:p>
          </p:txBody>
        </p:sp>
      </p:grpSp>
      <p:sp>
        <p:nvSpPr>
          <p:cNvPr id="12" name="Rectangle à coins arrondis 11"/>
          <p:cNvSpPr/>
          <p:nvPr/>
        </p:nvSpPr>
        <p:spPr>
          <a:xfrm>
            <a:off x="260641" y="116632"/>
            <a:ext cx="3888432" cy="720080"/>
          </a:xfrm>
          <a:prstGeom prst="roundRect">
            <a:avLst/>
          </a:prstGeom>
          <a:solidFill>
            <a:schemeClr val="tx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sur la forme</a:t>
            </a:r>
          </a:p>
        </p:txBody>
      </p:sp>
    </p:spTree>
    <p:extLst>
      <p:ext uri="{BB962C8B-B14F-4D97-AF65-F5344CB8AC3E}">
        <p14:creationId xmlns:p14="http://schemas.microsoft.com/office/powerpoint/2010/main" val="1979889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3413" name="Text Box 5"/>
          <p:cNvSpPr txBox="1">
            <a:spLocks noChangeArrowheads="1"/>
          </p:cNvSpPr>
          <p:nvPr/>
        </p:nvSpPr>
        <p:spPr bwMode="auto">
          <a:xfrm>
            <a:off x="456481" y="946180"/>
            <a:ext cx="6131743"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R13: </a:t>
            </a:r>
            <a:r>
              <a:rPr lang="fr-BE" sz="2500" dirty="0">
                <a:solidFill>
                  <a:srgbClr val="000000"/>
                </a:solidFill>
                <a:latin typeface="+mn-lt"/>
              </a:rPr>
              <a:t>Indépendance syntaxique des solutions</a:t>
            </a:r>
            <a:endParaRPr lang="fr-FR" sz="2500" dirty="0">
              <a:solidFill>
                <a:srgbClr val="000000"/>
              </a:solidFill>
              <a:latin typeface="+mn-lt"/>
            </a:endParaRPr>
          </a:p>
        </p:txBody>
      </p:sp>
      <p:grpSp>
        <p:nvGrpSpPr>
          <p:cNvPr id="2" name="Group 6"/>
          <p:cNvGrpSpPr>
            <a:grpSpLocks/>
          </p:cNvGrpSpPr>
          <p:nvPr/>
        </p:nvGrpSpPr>
        <p:grpSpPr bwMode="auto">
          <a:xfrm>
            <a:off x="456481" y="1967258"/>
            <a:ext cx="7773120" cy="3333950"/>
            <a:chOff x="317" y="1019"/>
            <a:chExt cx="5398" cy="2315"/>
          </a:xfrm>
        </p:grpSpPr>
        <p:sp>
          <p:nvSpPr>
            <p:cNvPr id="273415"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grpSp>
          <p:nvGrpSpPr>
            <p:cNvPr id="98312" name="Group 8"/>
            <p:cNvGrpSpPr>
              <a:grpSpLocks/>
            </p:cNvGrpSpPr>
            <p:nvPr/>
          </p:nvGrpSpPr>
          <p:grpSpPr bwMode="auto">
            <a:xfrm>
              <a:off x="499" y="1519"/>
              <a:ext cx="5216" cy="1815"/>
              <a:chOff x="249" y="769"/>
              <a:chExt cx="5216" cy="1815"/>
            </a:xfrm>
          </p:grpSpPr>
          <p:sp>
            <p:nvSpPr>
              <p:cNvPr id="273417" name="Text Box 9"/>
              <p:cNvSpPr txBox="1">
                <a:spLocks noChangeArrowheads="1"/>
              </p:cNvSpPr>
              <p:nvPr/>
            </p:nvSpPr>
            <p:spPr bwMode="auto">
              <a:xfrm>
                <a:off x="249" y="769"/>
                <a:ext cx="5216" cy="1710"/>
              </a:xfrm>
              <a:prstGeom prst="rect">
                <a:avLst/>
              </a:prstGeom>
              <a:noFill/>
              <a:ln w="9525">
                <a:solidFill>
                  <a:schemeClr val="bg1"/>
                </a:solidFill>
                <a:miter lim="800000"/>
                <a:headEnd/>
                <a:tailEnd/>
              </a:ln>
              <a:effectLst/>
            </p:spPr>
            <p:txBody>
              <a:bodyPr>
                <a:spAutoFit/>
              </a:bodyPr>
              <a:lstStyle/>
              <a:p>
                <a:pPr algn="l" eaLnBrk="0">
                  <a:lnSpc>
                    <a:spcPct val="100000"/>
                  </a:lnSpc>
                  <a:buClrTx/>
                  <a:buSzTx/>
                  <a:buFontTx/>
                  <a:buNone/>
                  <a:defRPr/>
                </a:pPr>
                <a:r>
                  <a:rPr lang="fr-BE" sz="2200" dirty="0">
                    <a:solidFill>
                      <a:srgbClr val="000000"/>
                    </a:solidFill>
                    <a:latin typeface="+mn-lt"/>
                  </a:rPr>
                  <a:t>Le muscle du bras dont la </a:t>
                </a:r>
                <a:r>
                  <a:rPr lang="fr-BE" sz="2200" dirty="0" smtClean="0">
                    <a:solidFill>
                      <a:srgbClr val="000000"/>
                    </a:solidFill>
                    <a:latin typeface="+mn-lt"/>
                  </a:rPr>
                  <a:t>contraction </a:t>
                </a:r>
                <a:r>
                  <a:rPr lang="fr-BE" sz="2200" dirty="0">
                    <a:solidFill>
                      <a:srgbClr val="000000"/>
                    </a:solidFill>
                    <a:latin typeface="+mn-lt"/>
                  </a:rPr>
                  <a:t>permet d’effectuer </a:t>
                </a:r>
              </a:p>
              <a:p>
                <a:pPr algn="l" eaLnBrk="0">
                  <a:lnSpc>
                    <a:spcPct val="100000"/>
                  </a:lnSpc>
                  <a:buClrTx/>
                  <a:buSzTx/>
                  <a:buFontTx/>
                  <a:buNone/>
                  <a:defRPr/>
                </a:pPr>
                <a:r>
                  <a:rPr lang="fr-BE" sz="2200" dirty="0">
                    <a:solidFill>
                      <a:srgbClr val="000000"/>
                    </a:solidFill>
                    <a:latin typeface="+mn-lt"/>
                  </a:rPr>
                  <a:t>le mouvement représenté ci-contre est</a:t>
                </a:r>
              </a:p>
              <a:p>
                <a:pPr algn="l" eaLnBrk="0">
                  <a:lnSpc>
                    <a:spcPct val="100000"/>
                  </a:lnSpc>
                  <a:buClrTx/>
                  <a:buSzTx/>
                  <a:buFontTx/>
                  <a:buNone/>
                  <a:defRPr/>
                </a:pPr>
                <a:r>
                  <a:rPr lang="fr-BE" sz="2200" dirty="0">
                    <a:solidFill>
                      <a:srgbClr val="000000"/>
                    </a:solidFill>
                    <a:latin typeface="+mn-lt"/>
                  </a:rPr>
                  <a:t> </a:t>
                </a:r>
              </a:p>
              <a:p>
                <a:pPr algn="l" eaLnBrk="0">
                  <a:lnSpc>
                    <a:spcPct val="100000"/>
                  </a:lnSpc>
                  <a:buClrTx/>
                  <a:buSzTx/>
                  <a:buFontTx/>
                  <a:buNone/>
                  <a:defRPr/>
                </a:pPr>
                <a:r>
                  <a:rPr lang="fr-BE" sz="2200" dirty="0">
                    <a:solidFill>
                      <a:srgbClr val="000000"/>
                    </a:solidFill>
                    <a:latin typeface="+mn-lt"/>
                  </a:rPr>
                  <a:t>1. Le deltoïde</a:t>
                </a:r>
              </a:p>
              <a:p>
                <a:pPr algn="l" eaLnBrk="0">
                  <a:lnSpc>
                    <a:spcPct val="100000"/>
                  </a:lnSpc>
                  <a:buClrTx/>
                  <a:buSzTx/>
                  <a:buFontTx/>
                  <a:buNone/>
                  <a:defRPr/>
                </a:pPr>
                <a:r>
                  <a:rPr lang="fr-BE" sz="2200" dirty="0">
                    <a:solidFill>
                      <a:srgbClr val="000000"/>
                    </a:solidFill>
                    <a:latin typeface="+mn-lt"/>
                  </a:rPr>
                  <a:t>2. Le triceps</a:t>
                </a:r>
              </a:p>
              <a:p>
                <a:pPr algn="l" eaLnBrk="0">
                  <a:lnSpc>
                    <a:spcPct val="100000"/>
                  </a:lnSpc>
                  <a:buClrTx/>
                  <a:buSzTx/>
                  <a:buFontTx/>
                  <a:buNone/>
                  <a:defRPr/>
                </a:pPr>
                <a:r>
                  <a:rPr lang="fr-BE" sz="2200" dirty="0">
                    <a:solidFill>
                      <a:srgbClr val="000000"/>
                    </a:solidFill>
                    <a:latin typeface="+mn-lt"/>
                  </a:rPr>
                  <a:t>3. Au contraire, le biceps</a:t>
                </a:r>
              </a:p>
              <a:p>
                <a:pPr algn="l" eaLnBrk="0">
                  <a:lnSpc>
                    <a:spcPct val="100000"/>
                  </a:lnSpc>
                  <a:buClrTx/>
                  <a:buSzTx/>
                  <a:buFontTx/>
                  <a:buNone/>
                  <a:defRPr/>
                </a:pPr>
                <a:r>
                  <a:rPr lang="fr-BE" sz="2200" dirty="0">
                    <a:solidFill>
                      <a:srgbClr val="000000"/>
                    </a:solidFill>
                    <a:latin typeface="+mn-lt"/>
                  </a:rPr>
                  <a:t>4. En plus, le cubitus de la main.</a:t>
                </a:r>
              </a:p>
            </p:txBody>
          </p:sp>
          <p:pic>
            <p:nvPicPr>
              <p:cNvPr id="98314" name="Picture 10" descr="Mus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 y="1207"/>
                <a:ext cx="1071" cy="13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11" name="Rectangle à coins arrondis 10"/>
          <p:cNvSpPr/>
          <p:nvPr/>
        </p:nvSpPr>
        <p:spPr>
          <a:xfrm>
            <a:off x="179512"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198500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4437" name="Text Box 5"/>
          <p:cNvSpPr txBox="1">
            <a:spLocks noChangeArrowheads="1"/>
          </p:cNvSpPr>
          <p:nvPr/>
        </p:nvSpPr>
        <p:spPr bwMode="auto">
          <a:xfrm>
            <a:off x="456481" y="946180"/>
            <a:ext cx="6203751"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R14: </a:t>
            </a:r>
            <a:r>
              <a:rPr lang="fr-BE" sz="2500" dirty="0">
                <a:solidFill>
                  <a:srgbClr val="000000"/>
                </a:solidFill>
                <a:latin typeface="+mn-lt"/>
              </a:rPr>
              <a:t>Indépendance sémantique des solutions</a:t>
            </a:r>
            <a:endParaRPr lang="fr-FR" sz="2500" dirty="0">
              <a:solidFill>
                <a:srgbClr val="000000"/>
              </a:solidFill>
              <a:latin typeface="+mn-lt"/>
            </a:endParaRPr>
          </a:p>
        </p:txBody>
      </p:sp>
      <p:sp>
        <p:nvSpPr>
          <p:cNvPr id="274439" name="Text Box 7"/>
          <p:cNvSpPr txBox="1">
            <a:spLocks noChangeArrowheads="1"/>
          </p:cNvSpPr>
          <p:nvPr/>
        </p:nvSpPr>
        <p:spPr bwMode="auto">
          <a:xfrm>
            <a:off x="456481" y="2135624"/>
            <a:ext cx="3828960" cy="400362"/>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10" name="Rectangle à coins arrondis 9"/>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
        <p:nvSpPr>
          <p:cNvPr id="3" name="Rectangle 2"/>
          <p:cNvSpPr/>
          <p:nvPr/>
        </p:nvSpPr>
        <p:spPr>
          <a:xfrm>
            <a:off x="456480" y="2661880"/>
            <a:ext cx="6347767" cy="1631216"/>
          </a:xfrm>
          <a:prstGeom prst="rect">
            <a:avLst/>
          </a:prstGeom>
        </p:spPr>
        <p:txBody>
          <a:bodyPr wrap="square">
            <a:spAutoFit/>
          </a:bodyPr>
          <a:lstStyle/>
          <a:p>
            <a:pPr defTabSz="449272" eaLnBrk="0">
              <a:defRPr/>
            </a:pPr>
            <a:r>
              <a:rPr lang="fr-BE" sz="2000" dirty="0">
                <a:solidFill>
                  <a:srgbClr val="000000"/>
                </a:solidFill>
                <a:latin typeface="+mn-lt"/>
              </a:rPr>
              <a:t>La population de la ville de </a:t>
            </a:r>
            <a:r>
              <a:rPr lang="fr-BE" sz="2000" dirty="0" err="1">
                <a:solidFill>
                  <a:srgbClr val="000000"/>
                </a:solidFill>
                <a:latin typeface="+mn-lt"/>
              </a:rPr>
              <a:t>Frankton</a:t>
            </a:r>
            <a:r>
              <a:rPr lang="fr-BE" sz="2000" dirty="0">
                <a:solidFill>
                  <a:srgbClr val="000000"/>
                </a:solidFill>
                <a:latin typeface="+mn-lt"/>
              </a:rPr>
              <a:t> est inférieure à</a:t>
            </a:r>
          </a:p>
          <a:p>
            <a:pPr defTabSz="449272" eaLnBrk="0">
              <a:defRPr/>
            </a:pPr>
            <a:r>
              <a:rPr lang="fr-BE" sz="2000" dirty="0">
                <a:solidFill>
                  <a:srgbClr val="000000"/>
                </a:solidFill>
                <a:latin typeface="+mn-lt"/>
              </a:rPr>
              <a:t>	1. 50 mille habitants</a:t>
            </a:r>
          </a:p>
          <a:p>
            <a:pPr defTabSz="449272" eaLnBrk="0">
              <a:defRPr/>
            </a:pPr>
            <a:r>
              <a:rPr lang="fr-BE" sz="2000" dirty="0">
                <a:solidFill>
                  <a:srgbClr val="000000"/>
                </a:solidFill>
                <a:latin typeface="+mn-lt"/>
              </a:rPr>
              <a:t>	2. 60 mille habitants</a:t>
            </a:r>
          </a:p>
          <a:p>
            <a:pPr defTabSz="449272" eaLnBrk="0">
              <a:defRPr/>
            </a:pPr>
            <a:r>
              <a:rPr lang="fr-BE" sz="2000" dirty="0">
                <a:solidFill>
                  <a:srgbClr val="000000"/>
                </a:solidFill>
                <a:latin typeface="+mn-lt"/>
              </a:rPr>
              <a:t>	3. 70 mille habitants</a:t>
            </a:r>
          </a:p>
          <a:p>
            <a:pPr defTabSz="449272" eaLnBrk="0">
              <a:defRPr/>
            </a:pPr>
            <a:r>
              <a:rPr lang="fr-BE" sz="2000" dirty="0">
                <a:solidFill>
                  <a:srgbClr val="000000"/>
                </a:solidFill>
                <a:latin typeface="+mn-lt"/>
              </a:rPr>
              <a:t>	4. 80 mille habitants</a:t>
            </a:r>
          </a:p>
        </p:txBody>
      </p:sp>
    </p:spTree>
    <p:extLst>
      <p:ext uri="{BB962C8B-B14F-4D97-AF65-F5344CB8AC3E}">
        <p14:creationId xmlns:p14="http://schemas.microsoft.com/office/powerpoint/2010/main" val="273231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5461" name="Text Box 5"/>
          <p:cNvSpPr txBox="1">
            <a:spLocks noChangeArrowheads="1"/>
          </p:cNvSpPr>
          <p:nvPr/>
        </p:nvSpPr>
        <p:spPr bwMode="auto">
          <a:xfrm>
            <a:off x="323527" y="1052736"/>
            <a:ext cx="7704857" cy="422306"/>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200" dirty="0">
                <a:solidFill>
                  <a:srgbClr val="000000"/>
                </a:solidFill>
                <a:latin typeface="Arial" charset="0"/>
              </a:rPr>
              <a:t>R15: Égalité des mots communs à la </a:t>
            </a:r>
            <a:r>
              <a:rPr lang="fr-BE" sz="2200" dirty="0" smtClean="0">
                <a:solidFill>
                  <a:srgbClr val="000000"/>
                </a:solidFill>
                <a:latin typeface="Arial" charset="0"/>
              </a:rPr>
              <a:t>solution et </a:t>
            </a:r>
            <a:r>
              <a:rPr lang="fr-BE" sz="2200" dirty="0">
                <a:solidFill>
                  <a:srgbClr val="000000"/>
                </a:solidFill>
                <a:latin typeface="Arial" charset="0"/>
              </a:rPr>
              <a:t>à </a:t>
            </a:r>
            <a:r>
              <a:rPr lang="fr-BE" sz="2200" dirty="0" smtClean="0">
                <a:solidFill>
                  <a:srgbClr val="000000"/>
                </a:solidFill>
                <a:latin typeface="Arial" charset="0"/>
              </a:rPr>
              <a:t>l’amorce</a:t>
            </a:r>
            <a:endParaRPr lang="fr-FR" sz="2200" dirty="0">
              <a:solidFill>
                <a:srgbClr val="000000"/>
              </a:solidFill>
              <a:latin typeface="Arial" charset="0"/>
            </a:endParaRPr>
          </a:p>
        </p:txBody>
      </p:sp>
      <p:grpSp>
        <p:nvGrpSpPr>
          <p:cNvPr id="2" name="Group 6"/>
          <p:cNvGrpSpPr>
            <a:grpSpLocks/>
          </p:cNvGrpSpPr>
          <p:nvPr/>
        </p:nvGrpSpPr>
        <p:grpSpPr bwMode="auto">
          <a:xfrm>
            <a:off x="456481" y="1860675"/>
            <a:ext cx="7122239" cy="2910546"/>
            <a:chOff x="317" y="1019"/>
            <a:chExt cx="4946" cy="2021"/>
          </a:xfrm>
        </p:grpSpPr>
        <p:sp>
          <p:nvSpPr>
            <p:cNvPr id="275463"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j-lt"/>
                </a:rPr>
                <a:t>Exemple :</a:t>
              </a:r>
              <a:endParaRPr lang="fr-FR" sz="2000">
                <a:solidFill>
                  <a:srgbClr val="000000"/>
                </a:solidFill>
                <a:latin typeface="+mj-lt"/>
              </a:endParaRPr>
            </a:p>
          </p:txBody>
        </p:sp>
        <p:sp>
          <p:nvSpPr>
            <p:cNvPr id="275464" name="Text Box 8"/>
            <p:cNvSpPr txBox="1">
              <a:spLocks noChangeArrowheads="1"/>
            </p:cNvSpPr>
            <p:nvPr/>
          </p:nvSpPr>
          <p:spPr bwMode="auto">
            <a:xfrm>
              <a:off x="617" y="1565"/>
              <a:ext cx="4646" cy="1475"/>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j-lt"/>
                </a:rPr>
                <a:t>Quel est le nom de l’organisme de police internationale ?</a:t>
              </a:r>
            </a:p>
            <a:p>
              <a:pPr algn="l" eaLnBrk="0">
                <a:lnSpc>
                  <a:spcPct val="100000"/>
                </a:lnSpc>
                <a:buClrTx/>
                <a:buSzTx/>
                <a:buFontTx/>
                <a:buNone/>
                <a:defRPr/>
              </a:pPr>
              <a:endParaRPr lang="fr-BE" sz="2200" dirty="0">
                <a:solidFill>
                  <a:srgbClr val="000000"/>
                </a:solidFill>
                <a:latin typeface="+mj-lt"/>
              </a:endParaRPr>
            </a:p>
            <a:p>
              <a:pPr algn="l" eaLnBrk="0">
                <a:lnSpc>
                  <a:spcPct val="100000"/>
                </a:lnSpc>
                <a:buClrTx/>
                <a:buSzTx/>
                <a:buFontTx/>
                <a:buNone/>
                <a:defRPr/>
              </a:pPr>
              <a:r>
                <a:rPr lang="fr-BE" sz="2200" dirty="0">
                  <a:solidFill>
                    <a:srgbClr val="000000"/>
                  </a:solidFill>
                  <a:latin typeface="+mj-lt"/>
                </a:rPr>
                <a:t>	1. CIA</a:t>
              </a:r>
            </a:p>
            <a:p>
              <a:pPr algn="l" eaLnBrk="0">
                <a:lnSpc>
                  <a:spcPct val="100000"/>
                </a:lnSpc>
                <a:buClrTx/>
                <a:buSzTx/>
                <a:buFontTx/>
                <a:buNone/>
                <a:defRPr/>
              </a:pPr>
              <a:r>
                <a:rPr lang="fr-BE" sz="2200" dirty="0">
                  <a:solidFill>
                    <a:srgbClr val="000000"/>
                  </a:solidFill>
                  <a:latin typeface="+mj-lt"/>
                </a:rPr>
                <a:t>	2. FBI</a:t>
              </a:r>
            </a:p>
            <a:p>
              <a:pPr algn="l" eaLnBrk="0">
                <a:lnSpc>
                  <a:spcPct val="100000"/>
                </a:lnSpc>
                <a:buClrTx/>
                <a:buSzTx/>
                <a:buFontTx/>
                <a:buNone/>
                <a:defRPr/>
              </a:pPr>
              <a:r>
                <a:rPr lang="fr-BE" sz="2200" dirty="0">
                  <a:solidFill>
                    <a:srgbClr val="000000"/>
                  </a:solidFill>
                  <a:latin typeface="+mj-lt"/>
                </a:rPr>
                <a:t>	3. Interpol</a:t>
              </a:r>
            </a:p>
            <a:p>
              <a:pPr algn="l" eaLnBrk="0">
                <a:lnSpc>
                  <a:spcPct val="100000"/>
                </a:lnSpc>
                <a:buClrTx/>
                <a:buSzTx/>
                <a:buFontTx/>
                <a:buNone/>
                <a:defRPr/>
              </a:pPr>
              <a:r>
                <a:rPr lang="fr-BE" sz="2200" dirty="0">
                  <a:solidFill>
                    <a:srgbClr val="000000"/>
                  </a:solidFill>
                  <a:latin typeface="+mj-lt"/>
                </a:rPr>
                <a:t>	4. SAS</a:t>
              </a:r>
            </a:p>
          </p:txBody>
        </p:sp>
      </p:grpSp>
      <p:sp>
        <p:nvSpPr>
          <p:cNvPr id="275465" name="Text Box 9"/>
          <p:cNvSpPr txBox="1">
            <a:spLocks noChangeArrowheads="1"/>
          </p:cNvSpPr>
          <p:nvPr/>
        </p:nvSpPr>
        <p:spPr bwMode="auto">
          <a:xfrm>
            <a:off x="1170721" y="5257993"/>
            <a:ext cx="5492160" cy="422306"/>
          </a:xfrm>
          <a:prstGeom prst="rect">
            <a:avLst/>
          </a:prstGeom>
          <a:noFill/>
          <a:ln w="9525">
            <a:noFill/>
            <a:miter lim="800000"/>
            <a:headEnd/>
            <a:tailEnd/>
          </a:ln>
          <a:effectLst/>
        </p:spPr>
        <p:txBody>
          <a:bodyPr lIns="82943" tIns="41471" rIns="82943" bIns="41471">
            <a:spAutoFit/>
          </a:bodyPr>
          <a:lstStyle/>
          <a:p>
            <a:pPr algn="ctr" eaLnBrk="0">
              <a:lnSpc>
                <a:spcPct val="100000"/>
              </a:lnSpc>
              <a:buClrTx/>
              <a:buSzTx/>
              <a:buFontTx/>
              <a:buNone/>
              <a:defRPr/>
            </a:pPr>
            <a:r>
              <a:rPr lang="fr-BE" sz="2200" b="1" dirty="0">
                <a:solidFill>
                  <a:srgbClr val="000000"/>
                </a:solidFill>
                <a:latin typeface="+mj-lt"/>
              </a:rPr>
              <a:t>Mêmes mots communs avec l’amorce.</a:t>
            </a:r>
          </a:p>
        </p:txBody>
      </p:sp>
      <p:sp>
        <p:nvSpPr>
          <p:cNvPr id="11" name="Rectangle à coins arrondis 10"/>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3584459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54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5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animBg="1"/>
      <p:bldP spid="275465"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6485" name="Text Box 5"/>
          <p:cNvSpPr txBox="1">
            <a:spLocks noChangeArrowheads="1"/>
          </p:cNvSpPr>
          <p:nvPr/>
        </p:nvSpPr>
        <p:spPr bwMode="auto">
          <a:xfrm>
            <a:off x="298724" y="1164012"/>
            <a:ext cx="6655038"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a:solidFill>
                  <a:srgbClr val="000000"/>
                </a:solidFill>
                <a:latin typeface="+mn-lt"/>
              </a:rPr>
              <a:t>R16: </a:t>
            </a:r>
            <a:r>
              <a:rPr lang="fr-BE" sz="2500">
                <a:solidFill>
                  <a:srgbClr val="000000"/>
                </a:solidFill>
                <a:latin typeface="+mn-lt"/>
              </a:rPr>
              <a:t>Égalité de vraisemblance des solutions </a:t>
            </a:r>
            <a:endParaRPr lang="fr-FR" sz="2500">
              <a:solidFill>
                <a:srgbClr val="000000"/>
              </a:solidFill>
              <a:latin typeface="+mn-lt"/>
            </a:endParaRPr>
          </a:p>
        </p:txBody>
      </p:sp>
      <p:grpSp>
        <p:nvGrpSpPr>
          <p:cNvPr id="2" name="Group 6"/>
          <p:cNvGrpSpPr>
            <a:grpSpLocks/>
          </p:cNvGrpSpPr>
          <p:nvPr/>
        </p:nvGrpSpPr>
        <p:grpSpPr bwMode="auto">
          <a:xfrm>
            <a:off x="456481" y="2190483"/>
            <a:ext cx="6497280" cy="3182733"/>
            <a:chOff x="317" y="1019"/>
            <a:chExt cx="4512" cy="2210"/>
          </a:xfrm>
        </p:grpSpPr>
        <p:sp>
          <p:nvSpPr>
            <p:cNvPr id="276487"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76488" name="Text Box 8"/>
            <p:cNvSpPr txBox="1">
              <a:spLocks noChangeArrowheads="1"/>
            </p:cNvSpPr>
            <p:nvPr/>
          </p:nvSpPr>
          <p:spPr bwMode="auto">
            <a:xfrm>
              <a:off x="846" y="1519"/>
              <a:ext cx="3983" cy="1710"/>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Quel groupe sanguin est « receveur universel » ?</a:t>
              </a:r>
            </a:p>
            <a:p>
              <a:pPr algn="l" eaLnBrk="0">
                <a:lnSpc>
                  <a:spcPct val="100000"/>
                </a:lnSpc>
                <a:buClrTx/>
                <a:buSzTx/>
                <a:buFontTx/>
                <a:buNone/>
                <a:defRPr/>
              </a:pPr>
              <a:r>
                <a:rPr lang="fr-BE" sz="2200" dirty="0">
                  <a:solidFill>
                    <a:srgbClr val="000000"/>
                  </a:solidFill>
                  <a:latin typeface="+mn-lt"/>
                </a:rPr>
                <a:t> </a:t>
              </a:r>
            </a:p>
            <a:p>
              <a:pPr algn="l" eaLnBrk="0">
                <a:lnSpc>
                  <a:spcPct val="100000"/>
                </a:lnSpc>
                <a:buClrTx/>
                <a:buSzTx/>
                <a:buFontTx/>
                <a:buNone/>
                <a:defRPr/>
              </a:pPr>
              <a:r>
                <a:rPr lang="fr-BE" sz="2200" dirty="0">
                  <a:solidFill>
                    <a:srgbClr val="000000"/>
                  </a:solidFill>
                  <a:latin typeface="+mn-lt"/>
                </a:rPr>
                <a:t>1. A</a:t>
              </a:r>
            </a:p>
            <a:p>
              <a:pPr algn="l" eaLnBrk="0">
                <a:lnSpc>
                  <a:spcPct val="100000"/>
                </a:lnSpc>
                <a:buClrTx/>
                <a:buSzTx/>
                <a:buFontTx/>
                <a:buNone/>
                <a:defRPr/>
              </a:pPr>
              <a:r>
                <a:rPr lang="fr-BE" sz="2200" dirty="0">
                  <a:solidFill>
                    <a:srgbClr val="000000"/>
                  </a:solidFill>
                  <a:latin typeface="+mn-lt"/>
                </a:rPr>
                <a:t>2. B</a:t>
              </a:r>
            </a:p>
            <a:p>
              <a:pPr algn="l" eaLnBrk="0">
                <a:lnSpc>
                  <a:spcPct val="100000"/>
                </a:lnSpc>
                <a:buClrTx/>
                <a:buSzTx/>
                <a:buFontTx/>
                <a:buNone/>
                <a:defRPr/>
              </a:pPr>
              <a:r>
                <a:rPr lang="fr-BE" sz="2200" dirty="0">
                  <a:solidFill>
                    <a:srgbClr val="000000"/>
                  </a:solidFill>
                  <a:latin typeface="+mn-lt"/>
                </a:rPr>
                <a:t>3. AB</a:t>
              </a:r>
            </a:p>
            <a:p>
              <a:pPr algn="l" eaLnBrk="0">
                <a:lnSpc>
                  <a:spcPct val="100000"/>
                </a:lnSpc>
                <a:buClrTx/>
                <a:buSzTx/>
                <a:buFontTx/>
                <a:buNone/>
                <a:defRPr/>
              </a:pPr>
              <a:r>
                <a:rPr lang="fr-BE" sz="2200" dirty="0">
                  <a:solidFill>
                    <a:srgbClr val="000000"/>
                  </a:solidFill>
                  <a:latin typeface="+mn-lt"/>
                </a:rPr>
                <a:t>4. O</a:t>
              </a:r>
            </a:p>
            <a:p>
              <a:pPr algn="l" eaLnBrk="0">
                <a:lnSpc>
                  <a:spcPct val="100000"/>
                </a:lnSpc>
                <a:buClrTx/>
                <a:buSzTx/>
                <a:buFontTx/>
                <a:buNone/>
                <a:defRPr/>
              </a:pPr>
              <a:r>
                <a:rPr lang="fr-BE" sz="2200" dirty="0">
                  <a:solidFill>
                    <a:srgbClr val="000000"/>
                  </a:solidFill>
                  <a:latin typeface="+mn-lt"/>
                </a:rPr>
                <a:t>5. AO</a:t>
              </a:r>
            </a:p>
          </p:txBody>
        </p:sp>
      </p:grpSp>
      <p:sp>
        <p:nvSpPr>
          <p:cNvPr id="9" name="Rectangle à coins arrondis 8"/>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408839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7509" name="Text Box 5"/>
          <p:cNvSpPr txBox="1">
            <a:spLocks noChangeArrowheads="1"/>
          </p:cNvSpPr>
          <p:nvPr/>
        </p:nvSpPr>
        <p:spPr bwMode="auto">
          <a:xfrm>
            <a:off x="456481" y="946180"/>
            <a:ext cx="6491783"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R17: </a:t>
            </a:r>
            <a:r>
              <a:rPr lang="fr-BE" sz="2500" dirty="0">
                <a:solidFill>
                  <a:srgbClr val="000000"/>
                </a:solidFill>
                <a:latin typeface="+mn-lt"/>
              </a:rPr>
              <a:t>Même longueur pour toutes les solutions </a:t>
            </a:r>
            <a:endParaRPr lang="fr-FR" sz="2500" dirty="0">
              <a:solidFill>
                <a:srgbClr val="000000"/>
              </a:solidFill>
              <a:latin typeface="+mn-lt"/>
            </a:endParaRPr>
          </a:p>
        </p:txBody>
      </p:sp>
      <p:grpSp>
        <p:nvGrpSpPr>
          <p:cNvPr id="2" name="Group 6"/>
          <p:cNvGrpSpPr>
            <a:grpSpLocks/>
          </p:cNvGrpSpPr>
          <p:nvPr/>
        </p:nvGrpSpPr>
        <p:grpSpPr bwMode="auto">
          <a:xfrm>
            <a:off x="456481" y="1467515"/>
            <a:ext cx="7803359" cy="3390116"/>
            <a:chOff x="317" y="1019"/>
            <a:chExt cx="5419" cy="2354"/>
          </a:xfrm>
        </p:grpSpPr>
        <p:sp>
          <p:nvSpPr>
            <p:cNvPr id="277511"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77512" name="Text Box 8"/>
            <p:cNvSpPr txBox="1">
              <a:spLocks noChangeArrowheads="1"/>
            </p:cNvSpPr>
            <p:nvPr/>
          </p:nvSpPr>
          <p:spPr bwMode="auto">
            <a:xfrm>
              <a:off x="590" y="1428"/>
              <a:ext cx="5146" cy="1945"/>
            </a:xfrm>
            <a:prstGeom prst="rect">
              <a:avLst/>
            </a:prstGeom>
            <a:noFill/>
            <a:ln w="9525">
              <a:solidFill>
                <a:schemeClr val="bg1"/>
              </a:solidFill>
              <a:miter lim="800000"/>
              <a:headEnd/>
              <a:tailEnd/>
            </a:ln>
            <a:effectLst/>
          </p:spPr>
          <p:txBody>
            <a:bodyPr>
              <a:spAutoFit/>
            </a:bodyPr>
            <a:lstStyle/>
            <a:p>
              <a:pPr marL="259195" indent="-259195" defTabSz="829424" eaLnBrk="0">
                <a:defRPr/>
              </a:pPr>
              <a:r>
                <a:rPr lang="fr-BE" sz="2200" dirty="0">
                  <a:solidFill>
                    <a:srgbClr val="000000"/>
                  </a:solidFill>
                  <a:latin typeface="+mn-lt"/>
                </a:rPr>
                <a:t>Le mot « spinaker » désigne : </a:t>
              </a:r>
            </a:p>
            <a:p>
              <a:pPr marL="259195" indent="-259195" defTabSz="829424" eaLnBrk="0">
                <a:defRPr/>
              </a:pPr>
              <a:endParaRPr lang="fr-BE" sz="2200" dirty="0">
                <a:solidFill>
                  <a:srgbClr val="000000"/>
                </a:solidFill>
                <a:latin typeface="+mn-lt"/>
              </a:endParaRPr>
            </a:p>
            <a:p>
              <a:pPr marL="259195" indent="-259195" defTabSz="829424" eaLnBrk="0">
                <a:defRPr/>
              </a:pPr>
              <a:r>
                <a:rPr lang="fr-BE" sz="2200" dirty="0">
                  <a:solidFill>
                    <a:srgbClr val="000000"/>
                  </a:solidFill>
                  <a:latin typeface="+mn-lt"/>
                </a:rPr>
                <a:t>1. Un chien écossais</a:t>
              </a:r>
            </a:p>
            <a:p>
              <a:pPr marL="259195" indent="-259195" defTabSz="829424" eaLnBrk="0">
                <a:defRPr/>
              </a:pPr>
              <a:r>
                <a:rPr lang="fr-BE" sz="2200" dirty="0">
                  <a:solidFill>
                    <a:srgbClr val="000000"/>
                  </a:solidFill>
                  <a:latin typeface="+mn-lt"/>
                </a:rPr>
                <a:t>2. Une voile triangulaire de grande surface, légère et très creuse, que les yachts envoient dans la marche au vent arrière</a:t>
              </a:r>
            </a:p>
            <a:p>
              <a:pPr marL="259195" indent="-259195" defTabSz="829424" eaLnBrk="0">
                <a:defRPr/>
              </a:pPr>
              <a:r>
                <a:rPr lang="fr-BE" sz="2200" dirty="0">
                  <a:solidFill>
                    <a:srgbClr val="000000"/>
                  </a:solidFill>
                  <a:latin typeface="+mn-lt"/>
                </a:rPr>
                <a:t>3. Un chant tyrolien</a:t>
              </a:r>
            </a:p>
            <a:p>
              <a:pPr marL="259195" indent="-259195" defTabSz="829424" eaLnBrk="0">
                <a:defRPr/>
              </a:pPr>
              <a:r>
                <a:rPr lang="fr-BE" sz="2200" dirty="0">
                  <a:solidFill>
                    <a:srgbClr val="000000"/>
                  </a:solidFill>
                  <a:latin typeface="+mn-lt"/>
                </a:rPr>
                <a:t>4. Un instrument de musique</a:t>
              </a:r>
            </a:p>
          </p:txBody>
        </p:sp>
      </p:grpSp>
      <p:sp>
        <p:nvSpPr>
          <p:cNvPr id="277513" name="Text Box 9"/>
          <p:cNvSpPr txBox="1">
            <a:spLocks noChangeArrowheads="1"/>
          </p:cNvSpPr>
          <p:nvPr/>
        </p:nvSpPr>
        <p:spPr bwMode="auto">
          <a:xfrm>
            <a:off x="511201" y="5165823"/>
            <a:ext cx="7653599" cy="822416"/>
          </a:xfrm>
          <a:prstGeom prst="rect">
            <a:avLst/>
          </a:prstGeom>
          <a:noFill/>
          <a:ln w="9525">
            <a:noFill/>
            <a:miter lim="800000"/>
            <a:headEnd/>
            <a:tailEnd/>
          </a:ln>
          <a:effectLst/>
        </p:spPr>
        <p:txBody>
          <a:bodyPr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a:lnSpc>
                <a:spcPct val="100000"/>
              </a:lnSpc>
              <a:buClrTx/>
              <a:buSzTx/>
              <a:buFontTx/>
              <a:buNone/>
            </a:pPr>
            <a:r>
              <a:rPr lang="fr-BE" b="1">
                <a:solidFill>
                  <a:srgbClr val="000000"/>
                </a:solidFill>
                <a:latin typeface="+mn-lt"/>
              </a:rPr>
              <a:t>La solution correcte ne doit pas être </a:t>
            </a:r>
          </a:p>
          <a:p>
            <a:pPr algn="ctr">
              <a:lnSpc>
                <a:spcPct val="100000"/>
              </a:lnSpc>
              <a:buClrTx/>
              <a:buSzTx/>
              <a:buFontTx/>
              <a:buNone/>
            </a:pPr>
            <a:r>
              <a:rPr lang="fr-BE" b="1">
                <a:solidFill>
                  <a:srgbClr val="000000"/>
                </a:solidFill>
                <a:latin typeface="+mn-lt"/>
              </a:rPr>
              <a:t>systématiquement plus longue que les autres.</a:t>
            </a:r>
            <a:endParaRPr lang="fr-BE">
              <a:solidFill>
                <a:srgbClr val="000000"/>
              </a:solidFill>
              <a:latin typeface="+mn-lt"/>
            </a:endParaRPr>
          </a:p>
        </p:txBody>
      </p:sp>
      <p:sp>
        <p:nvSpPr>
          <p:cNvPr id="10" name="Rectangle à coins arrondis 9"/>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563859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animBg="1"/>
      <p:bldP spid="277513"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8533" name="Text Box 5"/>
          <p:cNvSpPr txBox="1">
            <a:spLocks noChangeArrowheads="1"/>
          </p:cNvSpPr>
          <p:nvPr/>
        </p:nvSpPr>
        <p:spPr bwMode="auto">
          <a:xfrm>
            <a:off x="323529" y="1182822"/>
            <a:ext cx="6624736" cy="473285"/>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R18: </a:t>
            </a:r>
            <a:r>
              <a:rPr lang="fr-BE" sz="2500" dirty="0">
                <a:solidFill>
                  <a:srgbClr val="000000"/>
                </a:solidFill>
                <a:latin typeface="+mn-lt"/>
              </a:rPr>
              <a:t>Même complexité pour toutes les solutions </a:t>
            </a:r>
            <a:endParaRPr lang="fr-FR" sz="2500" dirty="0">
              <a:solidFill>
                <a:srgbClr val="000000"/>
              </a:solidFill>
              <a:latin typeface="+mn-lt"/>
            </a:endParaRPr>
          </a:p>
        </p:txBody>
      </p:sp>
      <p:grpSp>
        <p:nvGrpSpPr>
          <p:cNvPr id="2" name="Group 6"/>
          <p:cNvGrpSpPr>
            <a:grpSpLocks/>
          </p:cNvGrpSpPr>
          <p:nvPr/>
        </p:nvGrpSpPr>
        <p:grpSpPr bwMode="auto">
          <a:xfrm>
            <a:off x="456481" y="1996062"/>
            <a:ext cx="8218079" cy="3521170"/>
            <a:chOff x="317" y="1019"/>
            <a:chExt cx="5707" cy="2445"/>
          </a:xfrm>
        </p:grpSpPr>
        <p:sp>
          <p:nvSpPr>
            <p:cNvPr id="278535"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278536" name="Text Box 8"/>
            <p:cNvSpPr txBox="1">
              <a:spLocks noChangeArrowheads="1"/>
            </p:cNvSpPr>
            <p:nvPr/>
          </p:nvSpPr>
          <p:spPr bwMode="auto">
            <a:xfrm>
              <a:off x="408" y="1519"/>
              <a:ext cx="5616" cy="1945"/>
            </a:xfrm>
            <a:prstGeom prst="rect">
              <a:avLst/>
            </a:prstGeom>
            <a:noFill/>
            <a:ln w="9525">
              <a:solidFill>
                <a:schemeClr val="bg1"/>
              </a:solidFill>
              <a:miter lim="800000"/>
              <a:headEnd/>
              <a:tailEnd/>
            </a:ln>
            <a:effectLst/>
          </p:spPr>
          <p:txBody>
            <a:bodyPr>
              <a:spAutoFit/>
            </a:bodyPr>
            <a:lstStyle/>
            <a:p>
              <a:pPr eaLnBrk="0">
                <a:lnSpc>
                  <a:spcPct val="100000"/>
                </a:lnSpc>
                <a:buClrTx/>
                <a:buSzTx/>
                <a:buFontTx/>
                <a:buNone/>
                <a:defRPr/>
              </a:pPr>
              <a:r>
                <a:rPr lang="fr-BE" sz="2200" dirty="0">
                  <a:solidFill>
                    <a:srgbClr val="000000"/>
                  </a:solidFill>
                  <a:latin typeface="+mn-lt"/>
                </a:rPr>
                <a:t>Un incendie se déclare dans une cuisine. L’occupant n’arrive pas à le maîtriser. Que doit-il faire ?</a:t>
              </a:r>
            </a:p>
            <a:p>
              <a:pPr eaLnBrk="0">
                <a:lnSpc>
                  <a:spcPct val="100000"/>
                </a:lnSpc>
                <a:buClrTx/>
                <a:buSzTx/>
                <a:buFontTx/>
                <a:buNone/>
                <a:defRPr/>
              </a:pPr>
              <a:endParaRPr lang="fr-BE" sz="2200" dirty="0">
                <a:solidFill>
                  <a:srgbClr val="000000"/>
                </a:solidFill>
                <a:latin typeface="+mn-lt"/>
              </a:endParaRPr>
            </a:p>
            <a:p>
              <a:pPr algn="l" eaLnBrk="0">
                <a:lnSpc>
                  <a:spcPct val="100000"/>
                </a:lnSpc>
                <a:buClrTx/>
                <a:buSzTx/>
                <a:buFontTx/>
                <a:buNone/>
                <a:defRPr/>
              </a:pPr>
              <a:r>
                <a:rPr lang="fr-BE" sz="2200" dirty="0">
                  <a:solidFill>
                    <a:srgbClr val="000000"/>
                  </a:solidFill>
                  <a:latin typeface="+mn-lt"/>
                </a:rPr>
                <a:t>	1. Couper l’arrivée du gaz au compteur</a:t>
              </a:r>
            </a:p>
            <a:p>
              <a:pPr algn="l" eaLnBrk="0">
                <a:lnSpc>
                  <a:spcPct val="100000"/>
                </a:lnSpc>
                <a:buClrTx/>
                <a:buSzTx/>
                <a:buFontTx/>
                <a:buNone/>
                <a:defRPr/>
              </a:pPr>
              <a:r>
                <a:rPr lang="fr-BE" sz="2200" dirty="0">
                  <a:solidFill>
                    <a:srgbClr val="000000"/>
                  </a:solidFill>
                  <a:latin typeface="+mn-lt"/>
                </a:rPr>
                <a:t>	2. Téléphoner aux pompiers</a:t>
              </a:r>
            </a:p>
            <a:p>
              <a:pPr algn="l" eaLnBrk="0">
                <a:lnSpc>
                  <a:spcPct val="100000"/>
                </a:lnSpc>
                <a:buClrTx/>
                <a:buSzTx/>
                <a:buFontTx/>
                <a:buNone/>
                <a:defRPr/>
              </a:pPr>
              <a:r>
                <a:rPr lang="fr-BE" sz="2200" dirty="0">
                  <a:solidFill>
                    <a:srgbClr val="000000"/>
                  </a:solidFill>
                  <a:latin typeface="+mn-lt"/>
                </a:rPr>
                <a:t>	3. Evacuer les enfants</a:t>
              </a:r>
            </a:p>
            <a:p>
              <a:pPr algn="l" eaLnBrk="0">
                <a:lnSpc>
                  <a:spcPct val="100000"/>
                </a:lnSpc>
                <a:buClrTx/>
                <a:buSzTx/>
                <a:buFontTx/>
                <a:buNone/>
                <a:defRPr/>
              </a:pPr>
              <a:r>
                <a:rPr lang="fr-BE" sz="2200" dirty="0">
                  <a:solidFill>
                    <a:srgbClr val="000000"/>
                  </a:solidFill>
                  <a:latin typeface="+mn-lt"/>
                </a:rPr>
                <a:t>	4. 1 et 2</a:t>
              </a:r>
            </a:p>
            <a:p>
              <a:pPr algn="l" eaLnBrk="0">
                <a:lnSpc>
                  <a:spcPct val="100000"/>
                </a:lnSpc>
                <a:buClrTx/>
                <a:buSzTx/>
                <a:buFontTx/>
                <a:buNone/>
                <a:defRPr/>
              </a:pPr>
              <a:r>
                <a:rPr lang="fr-BE" sz="2200" dirty="0">
                  <a:solidFill>
                    <a:srgbClr val="000000"/>
                  </a:solidFill>
                  <a:latin typeface="+mn-lt"/>
                </a:rPr>
                <a:t>	5. 1, 2 et 3</a:t>
              </a:r>
            </a:p>
          </p:txBody>
        </p:sp>
      </p:grpSp>
      <p:sp>
        <p:nvSpPr>
          <p:cNvPr id="9" name="Rectangle à coins arrondis 8"/>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4075914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117440" y="3601833"/>
            <a:ext cx="5086672" cy="1114239"/>
          </a:xfrm>
          <a:prstGeom prst="roundRect">
            <a:avLst/>
          </a:prstGeom>
          <a:solidFill>
            <a:schemeClr val="accent6">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Evaluation </a:t>
            </a:r>
            <a:r>
              <a:rPr lang="fr-BE" sz="2000" dirty="0" err="1" smtClean="0">
                <a:latin typeface="Tahoma" panose="020B0604030504040204" pitchFamily="34" charset="0"/>
                <a:ea typeface="Tahoma" panose="020B0604030504040204" pitchFamily="34" charset="0"/>
                <a:cs typeface="Tahoma" panose="020B0604030504040204" pitchFamily="34" charset="0"/>
              </a:rPr>
              <a:t>cad</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FR" sz="2000" dirty="0">
                <a:latin typeface="Tahoma" panose="020B0604030504040204" pitchFamily="34" charset="0"/>
                <a:ea typeface="Tahoma" panose="020B0604030504040204" pitchFamily="34" charset="0"/>
                <a:cs typeface="Tahoma" panose="020B0604030504040204" pitchFamily="34" charset="0"/>
              </a:rPr>
              <a:t>jugement (ou décision), par comparaison entre les observations (la réalité) et le but (le niveau à atteindre).</a:t>
            </a:r>
            <a:r>
              <a:rPr lang="fr-BE" sz="2000" dirty="0" smtClean="0">
                <a:latin typeface="Tahoma" panose="020B0604030504040204" pitchFamily="34" charset="0"/>
                <a:ea typeface="Tahoma" panose="020B0604030504040204" pitchFamily="34" charset="0"/>
                <a:cs typeface="Tahoma" panose="020B0604030504040204" pitchFamily="34" charset="0"/>
              </a:rPr>
              <a:t> </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à coins arrondis 4"/>
          <p:cNvSpPr/>
          <p:nvPr/>
        </p:nvSpPr>
        <p:spPr>
          <a:xfrm>
            <a:off x="168499" y="2700404"/>
            <a:ext cx="2459285" cy="664947"/>
          </a:xfrm>
          <a:prstGeom prst="roundRect">
            <a:avLst/>
          </a:prstGeom>
          <a:solidFill>
            <a:schemeClr val="accent3">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Observation</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à coins arrondis 5"/>
          <p:cNvSpPr/>
          <p:nvPr/>
        </p:nvSpPr>
        <p:spPr>
          <a:xfrm>
            <a:off x="5148064" y="2132856"/>
            <a:ext cx="3779912" cy="1135099"/>
          </a:xfrm>
          <a:prstGeom prst="roundRect">
            <a:avLst/>
          </a:prstGeom>
          <a:solidFill>
            <a:srgbClr val="C0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Retroaction</a:t>
            </a: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ou feedback </a:t>
            </a: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cad</a:t>
            </a: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dirty="0">
                <a:latin typeface="Tahoma" panose="020B0604030504040204" pitchFamily="34" charset="0"/>
                <a:ea typeface="Tahoma" panose="020B0604030504040204" pitchFamily="34" charset="0"/>
                <a:cs typeface="Tahoma" panose="020B0604030504040204" pitchFamily="34" charset="0"/>
              </a:rPr>
              <a:t>un effet qui réagit sur la cause qui l’a produite </a:t>
            </a: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1115616" y="116632"/>
            <a:ext cx="7344816" cy="936104"/>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Evaluation = composante de la régulation </a:t>
            </a:r>
            <a:r>
              <a:rPr lang="fr-BE" sz="2000" dirty="0" err="1" smtClean="0">
                <a:latin typeface="Tahoma" panose="020B0604030504040204" pitchFamily="34" charset="0"/>
                <a:ea typeface="Tahoma" panose="020B0604030504040204" pitchFamily="34" charset="0"/>
                <a:cs typeface="Tahoma" panose="020B0604030504040204" pitchFamily="34" charset="0"/>
              </a:rPr>
              <a:t>cad</a:t>
            </a:r>
            <a:r>
              <a:rPr lang="fr-BE" sz="2000" dirty="0" smtClean="0">
                <a:latin typeface="Tahoma" panose="020B0604030504040204" pitchFamily="34" charset="0"/>
                <a:ea typeface="Tahoma" panose="020B0604030504040204" pitchFamily="34" charset="0"/>
                <a:cs typeface="Tahoma" panose="020B0604030504040204" pitchFamily="34" charset="0"/>
              </a:rPr>
              <a:t> processus de rectification mis en place pour atteindre un but donné </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8" name="Virage 7"/>
          <p:cNvSpPr/>
          <p:nvPr/>
        </p:nvSpPr>
        <p:spPr>
          <a:xfrm rot="10800000" flipH="1">
            <a:off x="946312" y="3365351"/>
            <a:ext cx="1135327" cy="1148750"/>
          </a:xfrm>
          <a:prstGeom prst="bentArrow">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Virage 8"/>
          <p:cNvSpPr/>
          <p:nvPr/>
        </p:nvSpPr>
        <p:spPr>
          <a:xfrm rot="5400000" flipH="1">
            <a:off x="7426320" y="3045746"/>
            <a:ext cx="994689" cy="1439106"/>
          </a:xfrm>
          <a:prstGeom prst="bentArrow">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 name="Rectangle à coins arrondis 11"/>
          <p:cNvSpPr/>
          <p:nvPr/>
        </p:nvSpPr>
        <p:spPr>
          <a:xfrm>
            <a:off x="474068" y="5445223"/>
            <a:ext cx="3240360" cy="1011882"/>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Assessment</a:t>
            </a: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 de </a:t>
            </a:r>
            <a:r>
              <a:rPr lang="fr-FR" i="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assidere</a:t>
            </a:r>
            <a:r>
              <a:rPr lang="fr-FR"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cad</a:t>
            </a:r>
            <a:r>
              <a:rPr lang="fr-FR" dirty="0" smtClean="0">
                <a:solidFill>
                  <a:schemeClr val="tx1"/>
                </a:solidFill>
                <a:latin typeface="Tahoma" panose="020B0604030504040204" pitchFamily="34" charset="0"/>
                <a:ea typeface="Tahoma" panose="020B0604030504040204" pitchFamily="34" charset="0"/>
                <a:cs typeface="Tahoma" panose="020B0604030504040204" pitchFamily="34" charset="0"/>
              </a:rPr>
              <a:t> « s’asseoir </a:t>
            </a:r>
            <a:r>
              <a:rPr lang="fr-FR" dirty="0">
                <a:solidFill>
                  <a:schemeClr val="tx1"/>
                </a:solidFill>
                <a:latin typeface="Tahoma" panose="020B0604030504040204" pitchFamily="34" charset="0"/>
                <a:ea typeface="Tahoma" panose="020B0604030504040204" pitchFamily="34" charset="0"/>
                <a:cs typeface="Tahoma" panose="020B0604030504040204" pitchFamily="34" charset="0"/>
              </a:rPr>
              <a:t>à côté de </a:t>
            </a:r>
            <a:r>
              <a:rPr lang="fr-FR" dirty="0" smtClean="0">
                <a:solidFill>
                  <a:schemeClr val="tx1"/>
                </a:solidFill>
                <a:latin typeface="Tahoma" panose="020B0604030504040204" pitchFamily="34" charset="0"/>
                <a:ea typeface="Tahoma" panose="020B0604030504040204" pitchFamily="34" charset="0"/>
                <a:cs typeface="Tahoma" panose="020B0604030504040204" pitchFamily="34" charset="0"/>
              </a:rPr>
              <a:t>quelqu’un »</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5607124" y="5267088"/>
            <a:ext cx="2915816" cy="1368152"/>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Testing</a:t>
            </a:r>
            <a:endPar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fr-FR" i="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fr-FR" i="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testum</a:t>
            </a:r>
            <a:r>
              <a:rPr lang="fr-FR" dirty="0" smtClean="0">
                <a:solidFill>
                  <a:schemeClr val="tx1"/>
                </a:solidFill>
                <a:latin typeface="Tahoma" panose="020B0604030504040204" pitchFamily="34" charset="0"/>
                <a:ea typeface="Tahoma" panose="020B0604030504040204" pitchFamily="34" charset="0"/>
                <a:cs typeface="Tahoma" panose="020B0604030504040204" pitchFamily="34" charset="0"/>
              </a:rPr>
              <a:t>  = instrument </a:t>
            </a:r>
            <a:r>
              <a:rPr lang="fr-FR" dirty="0">
                <a:solidFill>
                  <a:schemeClr val="tx1"/>
                </a:solidFill>
                <a:latin typeface="Tahoma" panose="020B0604030504040204" pitchFamily="34" charset="0"/>
                <a:ea typeface="Tahoma" panose="020B0604030504040204" pitchFamily="34" charset="0"/>
                <a:cs typeface="Tahoma" panose="020B0604030504040204" pitchFamily="34" charset="0"/>
              </a:rPr>
              <a:t>pour vérifier la pureté du </a:t>
            </a:r>
            <a:r>
              <a:rPr lang="fr-FR" dirty="0" smtClean="0">
                <a:solidFill>
                  <a:schemeClr val="tx1"/>
                </a:solidFill>
                <a:latin typeface="Tahoma" panose="020B0604030504040204" pitchFamily="34" charset="0"/>
                <a:ea typeface="Tahoma" panose="020B0604030504040204" pitchFamily="34" charset="0"/>
                <a:cs typeface="Tahoma" panose="020B0604030504040204" pitchFamily="34" charset="0"/>
              </a:rPr>
              <a:t>métal)</a:t>
            </a:r>
            <a:endParaRPr lang="fr-B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à coins arrondis 13"/>
          <p:cNvSpPr/>
          <p:nvPr/>
        </p:nvSpPr>
        <p:spPr>
          <a:xfrm>
            <a:off x="3714428" y="5662190"/>
            <a:ext cx="1892696" cy="577949"/>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latin typeface="Tahoma" panose="020B0604030504040204" pitchFamily="34" charset="0"/>
                <a:ea typeface="Tahoma" panose="020B0604030504040204" pitchFamily="34" charset="0"/>
                <a:cs typeface="Tahoma" panose="020B0604030504040204" pitchFamily="34" charset="0"/>
              </a:rPr>
              <a:t>Double aspec</a:t>
            </a:r>
            <a:r>
              <a:rPr lang="fr-BE" dirty="0">
                <a:solidFill>
                  <a:schemeClr val="tx1"/>
                </a:solidFill>
                <a:latin typeface="Tahoma" panose="020B0604030504040204" pitchFamily="34" charset="0"/>
                <a:ea typeface="Tahoma" panose="020B0604030504040204" pitchFamily="34" charset="0"/>
                <a:cs typeface="Tahoma" panose="020B0604030504040204" pitchFamily="34" charset="0"/>
              </a:rPr>
              <a:t>t</a:t>
            </a:r>
          </a:p>
        </p:txBody>
      </p:sp>
      <p:sp>
        <p:nvSpPr>
          <p:cNvPr id="16" name="Flèche vers le bas 15"/>
          <p:cNvSpPr/>
          <p:nvPr/>
        </p:nvSpPr>
        <p:spPr>
          <a:xfrm>
            <a:off x="4283968" y="4716072"/>
            <a:ext cx="720080" cy="946118"/>
          </a:xfrm>
          <a:prstGeom prst="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à coins arrondis 16"/>
          <p:cNvSpPr/>
          <p:nvPr/>
        </p:nvSpPr>
        <p:spPr>
          <a:xfrm>
            <a:off x="312515" y="1196752"/>
            <a:ext cx="2315269" cy="648072"/>
          </a:xfrm>
          <a:prstGeom prst="roundRect">
            <a:avLst/>
          </a:prstGeom>
          <a:solidFill>
            <a:schemeClr val="accent3">
              <a:lumMod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Action et effets</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Flèche gauche 17"/>
          <p:cNvSpPr/>
          <p:nvPr/>
        </p:nvSpPr>
        <p:spPr>
          <a:xfrm rot="16200000">
            <a:off x="518522" y="2020586"/>
            <a:ext cx="855580" cy="504056"/>
          </a:xfrm>
          <a:prstGeom prst="leftArrow">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Virage 18"/>
          <p:cNvSpPr/>
          <p:nvPr/>
        </p:nvSpPr>
        <p:spPr>
          <a:xfrm flipH="1">
            <a:off x="2627784" y="1196752"/>
            <a:ext cx="3183890" cy="936104"/>
          </a:xfrm>
          <a:prstGeom prst="bentArrow">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842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2" grpId="0" animBg="1"/>
      <p:bldP spid="13" grpId="0" animBg="1"/>
      <p:bldP spid="14" grpId="0" animBg="1"/>
      <p:bldP spid="16" grpId="0" animBg="1"/>
      <p:bldP spid="17" grpId="0" animBg="1"/>
      <p:bldP spid="18" grpId="0" animBg="1"/>
      <p:bldP spid="1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79557" name="Text Box 5"/>
          <p:cNvSpPr txBox="1">
            <a:spLocks noChangeArrowheads="1"/>
          </p:cNvSpPr>
          <p:nvPr/>
        </p:nvSpPr>
        <p:spPr bwMode="auto">
          <a:xfrm>
            <a:off x="411692" y="1182822"/>
            <a:ext cx="7544684" cy="468473"/>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R19: </a:t>
            </a:r>
            <a:r>
              <a:rPr lang="fr-BE" sz="2500" dirty="0">
                <a:solidFill>
                  <a:srgbClr val="000000"/>
                </a:solidFill>
                <a:latin typeface="+mn-lt"/>
              </a:rPr>
              <a:t>Même degré de </a:t>
            </a:r>
            <a:r>
              <a:rPr lang="fr-BE" sz="2500" dirty="0" smtClean="0">
                <a:solidFill>
                  <a:srgbClr val="000000"/>
                </a:solidFill>
                <a:latin typeface="+mn-lt"/>
              </a:rPr>
              <a:t>généralité dans les propositions </a:t>
            </a:r>
            <a:endParaRPr lang="fr-FR" sz="2500" dirty="0">
              <a:solidFill>
                <a:srgbClr val="000000"/>
              </a:solidFill>
              <a:latin typeface="+mn-lt"/>
            </a:endParaRPr>
          </a:p>
        </p:txBody>
      </p:sp>
      <p:sp>
        <p:nvSpPr>
          <p:cNvPr id="279559" name="Text Box 7"/>
          <p:cNvSpPr txBox="1">
            <a:spLocks noChangeArrowheads="1"/>
          </p:cNvSpPr>
          <p:nvPr/>
        </p:nvSpPr>
        <p:spPr bwMode="auto">
          <a:xfrm>
            <a:off x="587521" y="2540974"/>
            <a:ext cx="3828960" cy="400362"/>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a:solidFill>
                  <a:srgbClr val="000000"/>
                </a:solidFill>
                <a:latin typeface="+mn-lt"/>
              </a:rPr>
              <a:t>Exemple :</a:t>
            </a:r>
            <a:endParaRPr lang="fr-FR" sz="2000">
              <a:solidFill>
                <a:srgbClr val="000000"/>
              </a:solidFill>
              <a:latin typeface="+mn-lt"/>
            </a:endParaRPr>
          </a:p>
        </p:txBody>
      </p:sp>
      <p:sp>
        <p:nvSpPr>
          <p:cNvPr id="10" name="Rectangle à coins arrondis 9"/>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
        <p:nvSpPr>
          <p:cNvPr id="11" name="Text Box 3"/>
          <p:cNvSpPr txBox="1">
            <a:spLocks noChangeArrowheads="1"/>
          </p:cNvSpPr>
          <p:nvPr/>
        </p:nvSpPr>
        <p:spPr bwMode="auto">
          <a:xfrm>
            <a:off x="587521" y="3034709"/>
            <a:ext cx="6933599" cy="25545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1427" tIns="45713" rIns="91427" bIns="45713">
            <a:spAutoFit/>
          </a:bodyPr>
          <a:lstStyle>
            <a:lvl1pPr defTabSz="495300" eaLnBrk="0">
              <a:defRPr sz="2400">
                <a:solidFill>
                  <a:schemeClr val="tx1"/>
                </a:solidFill>
                <a:latin typeface="LondonTwo" charset="0"/>
                <a:ea typeface="ＭＳ Ｐゴシック" charset="0"/>
                <a:cs typeface="ＭＳ Ｐゴシック" charset="0"/>
              </a:defRPr>
            </a:lvl1pPr>
            <a:lvl2pPr marL="37931725" indent="-37474525" defTabSz="495300"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l">
              <a:lnSpc>
                <a:spcPct val="100000"/>
              </a:lnSpc>
              <a:buClrTx/>
              <a:buSzTx/>
              <a:buFontTx/>
              <a:buNone/>
            </a:pPr>
            <a:r>
              <a:rPr lang="fr-BE" sz="2000" dirty="0">
                <a:solidFill>
                  <a:srgbClr val="000000"/>
                </a:solidFill>
                <a:latin typeface="+mn-lt"/>
              </a:rPr>
              <a:t>Herman Klavemann est célèbre parce que</a:t>
            </a:r>
          </a:p>
          <a:p>
            <a:pPr algn="l">
              <a:lnSpc>
                <a:spcPct val="100000"/>
              </a:lnSpc>
              <a:buClrTx/>
              <a:buSzTx/>
              <a:buFontTx/>
              <a:buNone/>
            </a:pPr>
            <a:endParaRPr lang="fr-BE" sz="2000" dirty="0">
              <a:solidFill>
                <a:srgbClr val="000000"/>
              </a:solidFill>
              <a:latin typeface="+mn-lt"/>
            </a:endParaRPr>
          </a:p>
          <a:p>
            <a:pPr algn="l">
              <a:lnSpc>
                <a:spcPct val="100000"/>
              </a:lnSpc>
              <a:buClrTx/>
              <a:buSzTx/>
              <a:buFontTx/>
              <a:buNone/>
            </a:pPr>
            <a:r>
              <a:rPr lang="fr-BE" sz="2000" dirty="0">
                <a:solidFill>
                  <a:srgbClr val="000000"/>
                </a:solidFill>
                <a:latin typeface="+mn-lt"/>
              </a:rPr>
              <a:t>1. Il a développé toutes les échelles musicales utilisées en occident.</a:t>
            </a:r>
          </a:p>
          <a:p>
            <a:pPr algn="l">
              <a:lnSpc>
                <a:spcPct val="100000"/>
              </a:lnSpc>
              <a:buClrTx/>
              <a:buSzTx/>
              <a:buFontTx/>
              <a:buNone/>
            </a:pPr>
            <a:r>
              <a:rPr lang="fr-BE" sz="2000" dirty="0">
                <a:solidFill>
                  <a:srgbClr val="000000"/>
                </a:solidFill>
                <a:latin typeface="+mn-lt"/>
              </a:rPr>
              <a:t>2. Il a composé toutes les sonates pendant la période romantique.</a:t>
            </a:r>
          </a:p>
          <a:p>
            <a:pPr algn="l">
              <a:lnSpc>
                <a:spcPct val="100000"/>
              </a:lnSpc>
              <a:buClrTx/>
              <a:buSzTx/>
              <a:buFontTx/>
              <a:buNone/>
            </a:pPr>
            <a:r>
              <a:rPr lang="fr-BE" sz="2000" dirty="0">
                <a:solidFill>
                  <a:srgbClr val="000000"/>
                </a:solidFill>
                <a:latin typeface="+mn-lt"/>
              </a:rPr>
              <a:t>3. Il a traduit tous les classiques russes en anglais.</a:t>
            </a:r>
          </a:p>
          <a:p>
            <a:pPr algn="l">
              <a:lnSpc>
                <a:spcPct val="100000"/>
              </a:lnSpc>
              <a:buClrTx/>
              <a:buSzTx/>
              <a:buFontTx/>
              <a:buNone/>
            </a:pPr>
            <a:r>
              <a:rPr lang="fr-BE" sz="2000" dirty="0">
                <a:solidFill>
                  <a:srgbClr val="000000"/>
                </a:solidFill>
                <a:latin typeface="+mn-lt"/>
              </a:rPr>
              <a:t>4. Il a inventé l’épingle de sûreté.</a:t>
            </a:r>
          </a:p>
        </p:txBody>
      </p:sp>
    </p:spTree>
    <p:extLst>
      <p:ext uri="{BB962C8B-B14F-4D97-AF65-F5344CB8AC3E}">
        <p14:creationId xmlns:p14="http://schemas.microsoft.com/office/powerpoint/2010/main" val="30592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sp>
        <p:nvSpPr>
          <p:cNvPr id="280581" name="Text Box 5"/>
          <p:cNvSpPr txBox="1">
            <a:spLocks noChangeArrowheads="1"/>
          </p:cNvSpPr>
          <p:nvPr/>
        </p:nvSpPr>
        <p:spPr bwMode="auto">
          <a:xfrm>
            <a:off x="345534" y="1052736"/>
            <a:ext cx="8546945" cy="468473"/>
          </a:xfrm>
          <a:prstGeom prst="rect">
            <a:avLst/>
          </a:prstGeom>
          <a:solidFill>
            <a:schemeClr val="accent3">
              <a:lumMod val="40000"/>
              <a:lumOff val="60000"/>
            </a:schemeClr>
          </a:solidFill>
          <a:ln w="9525">
            <a:solidFill>
              <a:schemeClr val="tx1"/>
            </a:solidFill>
            <a:miter lim="800000"/>
            <a:headEnd/>
            <a:tailEnd/>
          </a:ln>
          <a:effectLst/>
        </p:spPr>
        <p:txBody>
          <a:bodyPr wrap="square" lIns="82943" tIns="41471" rIns="82943" bIns="41471">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R20: </a:t>
            </a:r>
            <a:r>
              <a:rPr lang="fr-BE" sz="2500" dirty="0">
                <a:solidFill>
                  <a:srgbClr val="000000"/>
                </a:solidFill>
                <a:latin typeface="+mn-lt"/>
              </a:rPr>
              <a:t>Même degré de </a:t>
            </a:r>
            <a:r>
              <a:rPr lang="fr-BE" sz="2500" dirty="0" smtClean="0">
                <a:solidFill>
                  <a:srgbClr val="000000"/>
                </a:solidFill>
                <a:latin typeface="+mn-lt"/>
              </a:rPr>
              <a:t>technicité du vocabulaire dans les solutions </a:t>
            </a:r>
            <a:endParaRPr lang="fr-FR" sz="2500" dirty="0">
              <a:solidFill>
                <a:srgbClr val="000000"/>
              </a:solidFill>
              <a:latin typeface="+mn-lt"/>
            </a:endParaRPr>
          </a:p>
        </p:txBody>
      </p:sp>
      <p:grpSp>
        <p:nvGrpSpPr>
          <p:cNvPr id="2" name="Group 6"/>
          <p:cNvGrpSpPr>
            <a:grpSpLocks/>
          </p:cNvGrpSpPr>
          <p:nvPr/>
        </p:nvGrpSpPr>
        <p:grpSpPr bwMode="auto">
          <a:xfrm>
            <a:off x="456481" y="1873644"/>
            <a:ext cx="5912640" cy="2779492"/>
            <a:chOff x="317" y="1019"/>
            <a:chExt cx="4106" cy="1930"/>
          </a:xfrm>
        </p:grpSpPr>
        <p:sp>
          <p:nvSpPr>
            <p:cNvPr id="280583" name="Text Box 7"/>
            <p:cNvSpPr txBox="1">
              <a:spLocks noChangeArrowheads="1"/>
            </p:cNvSpPr>
            <p:nvPr/>
          </p:nvSpPr>
          <p:spPr bwMode="auto">
            <a:xfrm>
              <a:off x="317" y="1019"/>
              <a:ext cx="2659" cy="278"/>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000" dirty="0">
                  <a:solidFill>
                    <a:srgbClr val="000000"/>
                  </a:solidFill>
                  <a:latin typeface="+mn-lt"/>
                </a:rPr>
                <a:t>Exemple :</a:t>
              </a:r>
              <a:endParaRPr lang="fr-FR" sz="2000" dirty="0">
                <a:solidFill>
                  <a:srgbClr val="000000"/>
                </a:solidFill>
                <a:latin typeface="+mn-lt"/>
              </a:endParaRPr>
            </a:p>
          </p:txBody>
        </p:sp>
        <p:sp>
          <p:nvSpPr>
            <p:cNvPr id="280584" name="Text Box 8"/>
            <p:cNvSpPr txBox="1">
              <a:spLocks noChangeArrowheads="1"/>
            </p:cNvSpPr>
            <p:nvPr/>
          </p:nvSpPr>
          <p:spPr bwMode="auto">
            <a:xfrm>
              <a:off x="1521" y="1474"/>
              <a:ext cx="2902" cy="1475"/>
            </a:xfrm>
            <a:prstGeom prst="rect">
              <a:avLst/>
            </a:prstGeom>
            <a:noFill/>
            <a:ln w="9525">
              <a:solidFill>
                <a:schemeClr val="bg1"/>
              </a:solidFill>
              <a:miter lim="800000"/>
              <a:headEnd/>
              <a:tailEnd/>
            </a:ln>
            <a:effectLst/>
          </p:spPr>
          <p:txBody>
            <a:bodyPr wrap="none">
              <a:spAutoFit/>
            </a:bodyPr>
            <a:lstStyle/>
            <a:p>
              <a:pPr algn="l" eaLnBrk="0">
                <a:lnSpc>
                  <a:spcPct val="100000"/>
                </a:lnSpc>
                <a:buClrTx/>
                <a:buSzTx/>
                <a:buFontTx/>
                <a:buNone/>
                <a:defRPr/>
              </a:pPr>
              <a:r>
                <a:rPr lang="fr-BE" sz="2200" dirty="0">
                  <a:solidFill>
                    <a:srgbClr val="000000"/>
                  </a:solidFill>
                  <a:latin typeface="+mn-lt"/>
                </a:rPr>
                <a:t>Dans l’islam chiite, un ayatollah est</a:t>
              </a:r>
            </a:p>
            <a:p>
              <a:pPr algn="l" eaLnBrk="0">
                <a:lnSpc>
                  <a:spcPct val="100000"/>
                </a:lnSpc>
                <a:buClrTx/>
                <a:buSzTx/>
                <a:buFontTx/>
                <a:buNone/>
                <a:defRPr/>
              </a:pPr>
              <a:r>
                <a:rPr lang="fr-BE" sz="2200" dirty="0">
                  <a:solidFill>
                    <a:srgbClr val="000000"/>
                  </a:solidFill>
                  <a:latin typeface="+mn-lt"/>
                </a:rPr>
                <a:t> </a:t>
              </a:r>
            </a:p>
            <a:p>
              <a:pPr algn="l" eaLnBrk="0">
                <a:lnSpc>
                  <a:spcPct val="100000"/>
                </a:lnSpc>
                <a:buClrTx/>
                <a:buSzTx/>
                <a:buFontTx/>
                <a:buNone/>
                <a:defRPr/>
              </a:pPr>
              <a:r>
                <a:rPr lang="fr-BE" sz="2200" dirty="0">
                  <a:solidFill>
                    <a:srgbClr val="000000"/>
                  </a:solidFill>
                  <a:latin typeface="+mn-lt"/>
                </a:rPr>
                <a:t>	1. Un imam</a:t>
              </a:r>
            </a:p>
            <a:p>
              <a:pPr algn="l" eaLnBrk="0">
                <a:lnSpc>
                  <a:spcPct val="100000"/>
                </a:lnSpc>
                <a:buClrTx/>
                <a:buSzTx/>
                <a:buFontTx/>
                <a:buNone/>
                <a:defRPr/>
              </a:pPr>
              <a:r>
                <a:rPr lang="fr-BE" sz="2200" dirty="0">
                  <a:solidFill>
                    <a:srgbClr val="000000"/>
                  </a:solidFill>
                  <a:latin typeface="+mn-lt"/>
                </a:rPr>
                <a:t>	2. Un uléma</a:t>
              </a:r>
            </a:p>
            <a:p>
              <a:pPr algn="l" eaLnBrk="0">
                <a:lnSpc>
                  <a:spcPct val="100000"/>
                </a:lnSpc>
                <a:buClrTx/>
                <a:buSzTx/>
                <a:buFontTx/>
                <a:buNone/>
                <a:defRPr/>
              </a:pPr>
              <a:r>
                <a:rPr lang="fr-BE" sz="2200" dirty="0">
                  <a:solidFill>
                    <a:srgbClr val="000000"/>
                  </a:solidFill>
                  <a:latin typeface="+mn-lt"/>
                </a:rPr>
                <a:t>	3. Une autorité religieuse</a:t>
              </a:r>
            </a:p>
            <a:p>
              <a:pPr algn="l" eaLnBrk="0">
                <a:lnSpc>
                  <a:spcPct val="100000"/>
                </a:lnSpc>
                <a:buClrTx/>
                <a:buSzTx/>
                <a:buFontTx/>
                <a:buNone/>
                <a:defRPr/>
              </a:pPr>
              <a:r>
                <a:rPr lang="fr-BE" sz="2200" dirty="0">
                  <a:solidFill>
                    <a:srgbClr val="000000"/>
                  </a:solidFill>
                  <a:latin typeface="+mn-lt"/>
                </a:rPr>
                <a:t>	4. Un derviche</a:t>
              </a:r>
            </a:p>
          </p:txBody>
        </p:sp>
      </p:grpSp>
      <p:sp>
        <p:nvSpPr>
          <p:cNvPr id="10" name="Rectangle à coins arrondis 9"/>
          <p:cNvSpPr/>
          <p:nvPr/>
        </p:nvSpPr>
        <p:spPr>
          <a:xfrm>
            <a:off x="323528" y="116632"/>
            <a:ext cx="4824536" cy="720080"/>
          </a:xfrm>
          <a:prstGeom prst="round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Rédaction </a:t>
            </a:r>
            <a:r>
              <a:rPr lang="fr-BE" sz="2400" dirty="0">
                <a:solidFill>
                  <a:schemeClr val="tx1"/>
                </a:solidFill>
              </a:rPr>
              <a:t>des solutions proposées</a:t>
            </a:r>
          </a:p>
        </p:txBody>
      </p:sp>
    </p:spTree>
    <p:extLst>
      <p:ext uri="{BB962C8B-B14F-4D97-AF65-F5344CB8AC3E}">
        <p14:creationId xmlns:p14="http://schemas.microsoft.com/office/powerpoint/2010/main" val="42014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Text Box 3"/>
          <p:cNvSpPr txBox="1">
            <a:spLocks noChangeArrowheads="1"/>
          </p:cNvSpPr>
          <p:nvPr/>
        </p:nvSpPr>
        <p:spPr bwMode="auto">
          <a:xfrm>
            <a:off x="1" y="2710365"/>
            <a:ext cx="8752320" cy="360751"/>
          </a:xfrm>
          <a:prstGeom prst="rect">
            <a:avLst/>
          </a:prstGeom>
          <a:noFill/>
          <a:ln w="9525">
            <a:noFill/>
            <a:miter lim="800000"/>
            <a:headEnd/>
            <a:tailEnd/>
          </a:ln>
          <a:effectLst/>
        </p:spPr>
        <p:txBody>
          <a:bodyPr lIns="82943" tIns="41471" rIns="82943" bIns="41471">
            <a:spAutoFit/>
          </a:bodyPr>
          <a:lstStyle/>
          <a:p>
            <a:pPr>
              <a:spcBef>
                <a:spcPct val="50000"/>
              </a:spcBef>
              <a:defRPr/>
            </a:pPr>
            <a:endParaRPr lang="fr-FR" dirty="0">
              <a:solidFill>
                <a:srgbClr val="000000"/>
              </a:solidFill>
              <a:latin typeface="+mn-lt"/>
              <a:ea typeface="+mn-ea"/>
              <a:cs typeface="+mn-cs"/>
            </a:endParaRPr>
          </a:p>
        </p:txBody>
      </p:sp>
      <p:grpSp>
        <p:nvGrpSpPr>
          <p:cNvPr id="2" name="Group 5"/>
          <p:cNvGrpSpPr>
            <a:grpSpLocks/>
          </p:cNvGrpSpPr>
          <p:nvPr/>
        </p:nvGrpSpPr>
        <p:grpSpPr bwMode="auto">
          <a:xfrm>
            <a:off x="391681" y="1273095"/>
            <a:ext cx="8752320" cy="2291281"/>
            <a:chOff x="272" y="884"/>
            <a:chExt cx="6078" cy="1591"/>
          </a:xfrm>
        </p:grpSpPr>
        <p:sp>
          <p:nvSpPr>
            <p:cNvPr id="281606" name="Text Box 6"/>
            <p:cNvSpPr txBox="1">
              <a:spLocks noChangeArrowheads="1"/>
            </p:cNvSpPr>
            <p:nvPr/>
          </p:nvSpPr>
          <p:spPr bwMode="auto">
            <a:xfrm>
              <a:off x="272" y="1519"/>
              <a:ext cx="4718"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a:solidFill>
                    <a:srgbClr val="000000"/>
                  </a:solidFill>
                  <a:latin typeface="+mn-lt"/>
                </a:rPr>
                <a:t>R22: Signes en toutes lettres</a:t>
              </a:r>
              <a:endParaRPr lang="fr-FR">
                <a:solidFill>
                  <a:srgbClr val="000000"/>
                </a:solidFill>
                <a:latin typeface="+mn-lt"/>
              </a:endParaRPr>
            </a:p>
          </p:txBody>
        </p:sp>
        <p:sp>
          <p:nvSpPr>
            <p:cNvPr id="281607" name="Text Box 7"/>
            <p:cNvSpPr txBox="1">
              <a:spLocks noChangeArrowheads="1"/>
            </p:cNvSpPr>
            <p:nvPr/>
          </p:nvSpPr>
          <p:spPr bwMode="auto">
            <a:xfrm>
              <a:off x="272" y="1202"/>
              <a:ext cx="5625"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R21: Ordre croissant et décroissant</a:t>
              </a:r>
              <a:endParaRPr lang="fr-FR" dirty="0">
                <a:solidFill>
                  <a:srgbClr val="000000"/>
                </a:solidFill>
                <a:latin typeface="+mn-lt"/>
              </a:endParaRPr>
            </a:p>
          </p:txBody>
        </p:sp>
        <p:sp>
          <p:nvSpPr>
            <p:cNvPr id="281608" name="Text Box 8"/>
            <p:cNvSpPr txBox="1">
              <a:spLocks noChangeArrowheads="1"/>
            </p:cNvSpPr>
            <p:nvPr/>
          </p:nvSpPr>
          <p:spPr bwMode="auto">
            <a:xfrm>
              <a:off x="272" y="884"/>
              <a:ext cx="4718"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u="sng" dirty="0">
                  <a:solidFill>
                    <a:srgbClr val="000000"/>
                  </a:solidFill>
                  <a:latin typeface="+mn-lt"/>
                </a:rPr>
                <a:t>Règles de cohérence dans le test</a:t>
              </a:r>
              <a:endParaRPr lang="fr-FR" b="1" u="sng" dirty="0">
                <a:solidFill>
                  <a:srgbClr val="000000"/>
                </a:solidFill>
                <a:latin typeface="+mn-lt"/>
              </a:endParaRPr>
            </a:p>
          </p:txBody>
        </p:sp>
        <p:sp>
          <p:nvSpPr>
            <p:cNvPr id="281609" name="Text Box 9"/>
            <p:cNvSpPr txBox="1">
              <a:spLocks noChangeArrowheads="1"/>
            </p:cNvSpPr>
            <p:nvPr/>
          </p:nvSpPr>
          <p:spPr bwMode="auto">
            <a:xfrm>
              <a:off x="272" y="1837"/>
              <a:ext cx="5851"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a:solidFill>
                    <a:srgbClr val="000000"/>
                  </a:solidFill>
                  <a:latin typeface="+mn-lt"/>
                </a:rPr>
                <a:t>R26: Uniformisation des ponctuations dans le test</a:t>
              </a:r>
              <a:endParaRPr lang="fr-FR">
                <a:solidFill>
                  <a:srgbClr val="000000"/>
                </a:solidFill>
                <a:latin typeface="+mn-lt"/>
              </a:endParaRPr>
            </a:p>
          </p:txBody>
        </p:sp>
        <p:sp>
          <p:nvSpPr>
            <p:cNvPr id="281610" name="Text Box 10"/>
            <p:cNvSpPr txBox="1">
              <a:spLocks noChangeArrowheads="1"/>
            </p:cNvSpPr>
            <p:nvPr/>
          </p:nvSpPr>
          <p:spPr bwMode="auto">
            <a:xfrm>
              <a:off x="272" y="2154"/>
              <a:ext cx="6078"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R28: Ne pas induire la réponse à une autre </a:t>
              </a:r>
              <a:r>
                <a:rPr lang="fr-BE" dirty="0" smtClean="0">
                  <a:solidFill>
                    <a:srgbClr val="000000"/>
                  </a:solidFill>
                  <a:latin typeface="+mn-lt"/>
                </a:rPr>
                <a:t>question </a:t>
              </a:r>
              <a:r>
                <a:rPr lang="fr-BE" dirty="0">
                  <a:solidFill>
                    <a:srgbClr val="000000"/>
                  </a:solidFill>
                  <a:latin typeface="+mn-lt"/>
                </a:rPr>
                <a:t>du test</a:t>
              </a:r>
              <a:endParaRPr lang="fr-FR" dirty="0">
                <a:solidFill>
                  <a:srgbClr val="000000"/>
                </a:solidFill>
                <a:latin typeface="+mn-lt"/>
              </a:endParaRPr>
            </a:p>
          </p:txBody>
        </p:sp>
      </p:grpSp>
      <p:grpSp>
        <p:nvGrpSpPr>
          <p:cNvPr id="3" name="Group 11"/>
          <p:cNvGrpSpPr>
            <a:grpSpLocks/>
          </p:cNvGrpSpPr>
          <p:nvPr/>
        </p:nvGrpSpPr>
        <p:grpSpPr bwMode="auto">
          <a:xfrm>
            <a:off x="391681" y="3689669"/>
            <a:ext cx="8752320" cy="2400733"/>
            <a:chOff x="272" y="2562"/>
            <a:chExt cx="6078" cy="1667"/>
          </a:xfrm>
        </p:grpSpPr>
        <p:sp>
          <p:nvSpPr>
            <p:cNvPr id="281612" name="Text Box 12"/>
            <p:cNvSpPr txBox="1">
              <a:spLocks noChangeArrowheads="1"/>
            </p:cNvSpPr>
            <p:nvPr/>
          </p:nvSpPr>
          <p:spPr bwMode="auto">
            <a:xfrm>
              <a:off x="272" y="2880"/>
              <a:ext cx="5534"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R23: Termes identiques pour une même idée</a:t>
              </a:r>
              <a:endParaRPr lang="fr-FR" dirty="0">
                <a:solidFill>
                  <a:srgbClr val="000000"/>
                </a:solidFill>
                <a:latin typeface="+mn-lt"/>
              </a:endParaRPr>
            </a:p>
          </p:txBody>
        </p:sp>
        <p:sp>
          <p:nvSpPr>
            <p:cNvPr id="281613" name="Text Box 13"/>
            <p:cNvSpPr txBox="1">
              <a:spLocks noChangeArrowheads="1"/>
            </p:cNvSpPr>
            <p:nvPr/>
          </p:nvSpPr>
          <p:spPr bwMode="auto">
            <a:xfrm>
              <a:off x="272" y="2562"/>
              <a:ext cx="4718"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u="sng" dirty="0">
                  <a:solidFill>
                    <a:srgbClr val="000000"/>
                  </a:solidFill>
                  <a:latin typeface="+mn-lt"/>
                </a:rPr>
                <a:t>Règles des solutions proposées</a:t>
              </a:r>
              <a:endParaRPr lang="fr-FR" b="1" u="sng" dirty="0">
                <a:solidFill>
                  <a:srgbClr val="000000"/>
                </a:solidFill>
                <a:latin typeface="+mn-lt"/>
              </a:endParaRPr>
            </a:p>
          </p:txBody>
        </p:sp>
        <p:sp>
          <p:nvSpPr>
            <p:cNvPr id="281614" name="Text Box 14"/>
            <p:cNvSpPr txBox="1">
              <a:spLocks noChangeArrowheads="1"/>
            </p:cNvSpPr>
            <p:nvPr/>
          </p:nvSpPr>
          <p:spPr bwMode="auto">
            <a:xfrm>
              <a:off x="272" y="3197"/>
              <a:ext cx="6078"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R24: Consensus sur le caractère correct ou incorrect des solutions</a:t>
              </a:r>
              <a:endParaRPr lang="fr-FR" dirty="0">
                <a:solidFill>
                  <a:srgbClr val="000000"/>
                </a:solidFill>
                <a:latin typeface="+mn-lt"/>
              </a:endParaRPr>
            </a:p>
          </p:txBody>
        </p:sp>
        <p:sp>
          <p:nvSpPr>
            <p:cNvPr id="281615" name="Text Box 15"/>
            <p:cNvSpPr txBox="1">
              <a:spLocks noChangeArrowheads="1"/>
            </p:cNvSpPr>
            <p:nvPr/>
          </p:nvSpPr>
          <p:spPr bwMode="auto">
            <a:xfrm>
              <a:off x="272" y="3581"/>
              <a:ext cx="5761"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a:solidFill>
                    <a:srgbClr val="000000"/>
                  </a:solidFill>
                  <a:latin typeface="+mn-lt"/>
                </a:rPr>
                <a:t>R25: Équilibre entre les solutions positives et négatives</a:t>
              </a:r>
              <a:endParaRPr lang="fr-FR">
                <a:solidFill>
                  <a:srgbClr val="000000"/>
                </a:solidFill>
                <a:latin typeface="+mn-lt"/>
              </a:endParaRPr>
            </a:p>
          </p:txBody>
        </p:sp>
        <p:sp>
          <p:nvSpPr>
            <p:cNvPr id="281616" name="Text Box 16"/>
            <p:cNvSpPr txBox="1">
              <a:spLocks noChangeArrowheads="1"/>
            </p:cNvSpPr>
            <p:nvPr/>
          </p:nvSpPr>
          <p:spPr bwMode="auto">
            <a:xfrm>
              <a:off x="284" y="3908"/>
              <a:ext cx="5761" cy="321"/>
            </a:xfrm>
            <a:prstGeom prst="rect">
              <a:avLst/>
            </a:prstGeom>
            <a:noFill/>
            <a:ln w="9525">
              <a:noFill/>
              <a:miter lim="800000"/>
              <a:headEnd/>
              <a:tailEnd/>
            </a:ln>
            <a:effectLst/>
          </p:spPr>
          <p:txBody>
            <a:bodyPr>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dirty="0">
                  <a:solidFill>
                    <a:srgbClr val="000000"/>
                  </a:solidFill>
                  <a:latin typeface="+mn-lt"/>
                </a:rPr>
                <a:t>R27: Éviter de connoter les solutions</a:t>
              </a:r>
              <a:endParaRPr lang="fr-FR" dirty="0">
                <a:solidFill>
                  <a:srgbClr val="000000"/>
                </a:solidFill>
                <a:latin typeface="+mn-lt"/>
              </a:endParaRPr>
            </a:p>
          </p:txBody>
        </p:sp>
      </p:grpSp>
      <p:sp>
        <p:nvSpPr>
          <p:cNvPr id="17" name="Rectangle à coins arrondis 16"/>
          <p:cNvSpPr/>
          <p:nvPr/>
        </p:nvSpPr>
        <p:spPr>
          <a:xfrm>
            <a:off x="323528" y="116632"/>
            <a:ext cx="1512168" cy="720080"/>
          </a:xfrm>
          <a:prstGeom prst="round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bg1"/>
                </a:solidFill>
              </a:rPr>
              <a:t>Et aussi </a:t>
            </a:r>
            <a:endParaRPr lang="fr-BE" sz="2400" dirty="0">
              <a:solidFill>
                <a:schemeClr val="bg1"/>
              </a:solidFill>
            </a:endParaRPr>
          </a:p>
        </p:txBody>
      </p:sp>
    </p:spTree>
    <p:extLst>
      <p:ext uri="{BB962C8B-B14F-4D97-AF65-F5344CB8AC3E}">
        <p14:creationId xmlns:p14="http://schemas.microsoft.com/office/powerpoint/2010/main" val="140679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919094"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Choisir un </a:t>
            </a: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objectif de connaissance, de compréhension ou d’application de votre cours et rédiger une question QCM </a:t>
            </a:r>
            <a:r>
              <a:rPr lang="fr-BE" altLang="fr-FR" sz="2200" kern="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SGI</a:t>
            </a: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en mentionnant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l’amorce</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les 4 propositions</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la réponse correcte</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la justification de la bonne réponse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A faire chez soi</a:t>
            </a:r>
            <a:b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 Présentation de 3 questions tirées au sort</a:t>
            </a:r>
            <a:b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 Discussion par le reste du groupe</a:t>
            </a:r>
            <a:endParaRPr lang="fr-FR"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116632"/>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699792" y="193304"/>
            <a:ext cx="4392488" cy="715416"/>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9</a:t>
            </a:r>
          </a:p>
        </p:txBody>
      </p:sp>
    </p:spTree>
    <p:extLst>
      <p:ext uri="{BB962C8B-B14F-4D97-AF65-F5344CB8AC3E}">
        <p14:creationId xmlns:p14="http://schemas.microsoft.com/office/powerpoint/2010/main" val="3940480769"/>
      </p:ext>
    </p:extLst>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1700808"/>
            <a:ext cx="7920880" cy="374441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4400" dirty="0" smtClean="0">
                <a:solidFill>
                  <a:schemeClr val="bg1"/>
                </a:solidFill>
                <a:latin typeface="Arial Narrow" panose="020B0606020202030204" pitchFamily="34" charset="0"/>
              </a:rPr>
              <a:t>Evaluer mais selon un protocole</a:t>
            </a:r>
          </a:p>
          <a:p>
            <a:pPr algn="ctr"/>
            <a:r>
              <a:rPr lang="fr-FR" altLang="fr-FR" sz="4400" dirty="0" smtClean="0">
                <a:solidFill>
                  <a:schemeClr val="bg1"/>
                </a:solidFill>
                <a:latin typeface="Arial Narrow" panose="020B0606020202030204" pitchFamily="34" charset="0"/>
              </a:rPr>
              <a:t>Le </a:t>
            </a:r>
            <a:r>
              <a:rPr lang="fr-FR" altLang="fr-FR" sz="4400" dirty="0">
                <a:solidFill>
                  <a:schemeClr val="bg1"/>
                </a:solidFill>
                <a:latin typeface="Arial Narrow" panose="020B0606020202030204" pitchFamily="34" charset="0"/>
              </a:rPr>
              <a:t>cycle de qualité d’une évaluation</a:t>
            </a:r>
            <a:br>
              <a:rPr lang="fr-FR" altLang="fr-FR" sz="4400" dirty="0">
                <a:solidFill>
                  <a:schemeClr val="bg1"/>
                </a:solidFill>
                <a:latin typeface="Arial Narrow" panose="020B0606020202030204" pitchFamily="34" charset="0"/>
              </a:rPr>
            </a:br>
            <a:r>
              <a:rPr lang="fr-FR" altLang="fr-FR" sz="4400" dirty="0" smtClean="0">
                <a:solidFill>
                  <a:schemeClr val="bg1"/>
                </a:solidFill>
                <a:latin typeface="Arial Narrow" panose="020B0606020202030204" pitchFamily="34" charset="0"/>
              </a:rPr>
              <a:t>Ses étapes illustrées</a:t>
            </a:r>
            <a:endParaRPr lang="fr-BE" sz="4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18103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980728"/>
            <a:ext cx="8712968" cy="3168352"/>
          </a:xfrm>
        </p:spPr>
        <p:txBody>
          <a:bodyPr/>
          <a:lstStyle/>
          <a:p>
            <a:pPr marL="630238" marR="40639" indent="-569913" algn="just">
              <a:spcBef>
                <a:spcPts val="2400"/>
              </a:spcBef>
              <a:buClr>
                <a:srgbClr val="007878"/>
              </a:buClr>
              <a:buSzPct val="100000"/>
              <a:buFont typeface="Wingdings"/>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Evaluer les élèves est quelque chose de complexe qui doit être pris au sérieux et nécessite une compétence scientifique (docimologique) forte. Contrairement à notre intuition, nous sommes des évaluateurs très subjectifs, surtout quand nous sommes engagés d’un point de vue émotionnel, ce qui est le cas quand nous évaluons les étudiants qui sont nos élèves, ou quand nous évaluons nos enfants</a:t>
            </a:r>
          </a:p>
          <a:p>
            <a:pPr marL="630238" marR="40639" indent="-569913">
              <a:spcBef>
                <a:spcPts val="2400"/>
              </a:spcBef>
              <a:buClr>
                <a:srgbClr val="007878"/>
              </a:buClr>
              <a:buSzPct val="100000"/>
              <a:buFont typeface="Wingdings"/>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Nous avons besoin d’outils et de </a:t>
            </a: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méthodes : </a:t>
            </a:r>
            <a:r>
              <a:rPr lang="fr-BE" sz="2200" dirty="0" smtClean="0">
                <a:solidFill>
                  <a:srgbClr val="FF0000"/>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 cycle de qualité</a:t>
            </a:r>
            <a:endParaRPr lang="fr-BE" sz="2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2915816" y="260648"/>
            <a:ext cx="2756123"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A méditer </a:t>
            </a:r>
            <a:endParaRPr lang="fr-BE" sz="3200" dirty="0"/>
          </a:p>
        </p:txBody>
      </p:sp>
      <p:pic>
        <p:nvPicPr>
          <p:cNvPr id="5" name="image.png"/>
          <p:cNvPicPr/>
          <p:nvPr/>
        </p:nvPicPr>
        <p:blipFill>
          <a:blip r:embed="rId2">
            <a:extLst/>
          </a:blip>
          <a:stretch>
            <a:fillRect/>
          </a:stretch>
        </p:blipFill>
        <p:spPr>
          <a:xfrm>
            <a:off x="323528" y="4077072"/>
            <a:ext cx="2910347" cy="2545371"/>
          </a:xfrm>
          <a:prstGeom prst="rect">
            <a:avLst/>
          </a:prstGeom>
          <a:ln w="12700">
            <a:miter lim="400000"/>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154047"/>
            <a:ext cx="3453110" cy="2434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180777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B095144-F44A-4E5C-AF98-5A2E504D02E2}" type="slidenum">
              <a:rPr lang="fr-FR" altLang="fr-FR"/>
              <a:pPr>
                <a:defRPr/>
              </a:pPr>
              <a:t>146</a:t>
            </a:fld>
            <a:endParaRPr lang="fr-FR" altLang="fr-FR"/>
          </a:p>
        </p:txBody>
      </p:sp>
      <p:sp>
        <p:nvSpPr>
          <p:cNvPr id="5124" name="Rectangle 5"/>
          <p:cNvSpPr>
            <a:spLocks noGrp="1" noChangeArrowheads="1"/>
          </p:cNvSpPr>
          <p:nvPr>
            <p:ph type="body" idx="1"/>
          </p:nvPr>
        </p:nvSpPr>
        <p:spPr>
          <a:xfrm>
            <a:off x="395536" y="1268760"/>
            <a:ext cx="8229600" cy="4525963"/>
          </a:xfrm>
        </p:spPr>
        <p:txBody>
          <a:bodyPr/>
          <a:lstStyle/>
          <a:p>
            <a:pPr eaLnBrk="1" hangingPunct="1"/>
            <a:r>
              <a:rPr lang="fr-FR" altLang="fr-FR" sz="2200" dirty="0" smtClean="0">
                <a:latin typeface="Arial Narrow" panose="020B0606020202030204" pitchFamily="34" charset="0"/>
              </a:rPr>
              <a:t>Recommandations de la norme internationale ISO 9004-2 </a:t>
            </a:r>
            <a:r>
              <a:rPr lang="fr-FR" altLang="fr-FR" sz="1600" dirty="0" smtClean="0">
                <a:latin typeface="Arial Narrow" panose="020B0606020202030204" pitchFamily="34" charset="0"/>
              </a:rPr>
              <a:t>(</a:t>
            </a:r>
            <a:r>
              <a:rPr lang="fr-FR" altLang="fr-FR" sz="1600" i="1" dirty="0" smtClean="0">
                <a:latin typeface="Arial Narrow" panose="020B0606020202030204" pitchFamily="34" charset="0"/>
              </a:rPr>
              <a:t>Gestion de la qualité et éléments de système qualité – Partie 2 : Lignes directrices pour les services</a:t>
            </a:r>
            <a:r>
              <a:rPr lang="fr-FR" altLang="fr-FR" sz="1600" dirty="0" smtClean="0">
                <a:latin typeface="Arial Narrow" panose="020B0606020202030204" pitchFamily="34" charset="0"/>
              </a:rPr>
              <a:t>, Organisation internationale de normalisation, Case postale 56, CH-1211 Genève 20, Suisse. Numéro de référence : ISO 9004-2 :1991(F). Première édition, 1991-08-01, corrigée et réimprimée 1993-05-01).</a:t>
            </a:r>
          </a:p>
          <a:p>
            <a:pPr eaLnBrk="1" hangingPunct="1"/>
            <a:r>
              <a:rPr lang="fr-FR" altLang="fr-FR" sz="2200" dirty="0" smtClean="0">
                <a:latin typeface="Arial Narrow" panose="020B0606020202030204" pitchFamily="34" charset="0"/>
              </a:rPr>
              <a:t>Trois aspects </a:t>
            </a:r>
          </a:p>
          <a:p>
            <a:pPr lvl="1" eaLnBrk="1" hangingPunct="1"/>
            <a:r>
              <a:rPr lang="fr-FR" altLang="fr-FR" sz="2000" dirty="0" smtClean="0">
                <a:latin typeface="Arial Narrow" panose="020B0606020202030204" pitchFamily="34" charset="0"/>
              </a:rPr>
              <a:t>Réponse aux besoins des parties prenantes de l’évaluation </a:t>
            </a:r>
          </a:p>
          <a:p>
            <a:pPr lvl="2" eaLnBrk="1" hangingPunct="1"/>
            <a:r>
              <a:rPr lang="fr-FR" altLang="fr-FR" sz="1800" dirty="0" smtClean="0">
                <a:latin typeface="Arial Narrow" panose="020B0606020202030204" pitchFamily="34" charset="0"/>
              </a:rPr>
              <a:t>Évalués</a:t>
            </a:r>
          </a:p>
          <a:p>
            <a:pPr lvl="2" eaLnBrk="1" hangingPunct="1"/>
            <a:r>
              <a:rPr lang="fr-FR" altLang="fr-FR" sz="1800" dirty="0" smtClean="0">
                <a:latin typeface="Arial Narrow" panose="020B0606020202030204" pitchFamily="34" charset="0"/>
              </a:rPr>
              <a:t>Evaluateurs</a:t>
            </a:r>
          </a:p>
          <a:p>
            <a:pPr lvl="2" eaLnBrk="1" hangingPunct="1"/>
            <a:r>
              <a:rPr lang="fr-FR" altLang="fr-FR" sz="1800" dirty="0" smtClean="0">
                <a:latin typeface="Arial Narrow" panose="020B0606020202030204" pitchFamily="34" charset="0"/>
              </a:rPr>
              <a:t>Employeurs, famille, société</a:t>
            </a:r>
          </a:p>
          <a:p>
            <a:pPr lvl="1" eaLnBrk="1" hangingPunct="1"/>
            <a:r>
              <a:rPr lang="fr-FR" altLang="fr-FR" sz="2000" dirty="0" smtClean="0">
                <a:latin typeface="Arial Narrow" panose="020B0606020202030204" pitchFamily="34" charset="0"/>
              </a:rPr>
              <a:t>Respecter les </a:t>
            </a:r>
            <a:r>
              <a:rPr lang="fr-FR" altLang="fr-FR" sz="2000" dirty="0" smtClean="0">
                <a:solidFill>
                  <a:srgbClr val="FF0000"/>
                </a:solidFill>
                <a:latin typeface="Arial Narrow" panose="020B0606020202030204" pitchFamily="34" charset="0"/>
              </a:rPr>
              <a:t>critères de qualité </a:t>
            </a:r>
            <a:r>
              <a:rPr lang="fr-FR" altLang="fr-FR" sz="2000" dirty="0" smtClean="0">
                <a:latin typeface="Arial Narrow" panose="020B0606020202030204" pitchFamily="34" charset="0"/>
              </a:rPr>
              <a:t>d’une évaluation à savoir validité, fidélité, sensibilité, </a:t>
            </a:r>
            <a:r>
              <a:rPr lang="fr-FR" altLang="fr-FR" sz="2000" dirty="0" err="1" smtClean="0">
                <a:latin typeface="Arial Narrow" panose="020B0606020202030204" pitchFamily="34" charset="0"/>
              </a:rPr>
              <a:t>diagnosticité</a:t>
            </a:r>
            <a:r>
              <a:rPr lang="fr-FR" altLang="fr-FR" sz="2000" dirty="0" smtClean="0">
                <a:latin typeface="Arial Narrow" panose="020B0606020202030204" pitchFamily="34" charset="0"/>
              </a:rPr>
              <a:t>, équité, </a:t>
            </a:r>
            <a:r>
              <a:rPr lang="fr-FR" altLang="fr-FR" sz="2000" dirty="0" err="1" smtClean="0">
                <a:latin typeface="Arial Narrow" panose="020B0606020202030204" pitchFamily="34" charset="0"/>
              </a:rPr>
              <a:t>practicabilité</a:t>
            </a:r>
            <a:r>
              <a:rPr lang="fr-FR" altLang="fr-FR" sz="2000" dirty="0" smtClean="0">
                <a:latin typeface="Arial Narrow" panose="020B0606020202030204" pitchFamily="34" charset="0"/>
              </a:rPr>
              <a:t>, communicabilité, authenticité, impact pédagogique, acceptabilité</a:t>
            </a:r>
          </a:p>
          <a:p>
            <a:pPr lvl="1" eaLnBrk="1" hangingPunct="1"/>
            <a:r>
              <a:rPr lang="fr-FR" altLang="fr-FR" sz="2000" dirty="0" smtClean="0">
                <a:latin typeface="Arial Narrow" panose="020B0606020202030204" pitchFamily="34" charset="0"/>
              </a:rPr>
              <a:t>Etre élaboré dans le respect d’un modèle d’action docimologique (Gilles et Leclercq 1995, Gilles 2002). </a:t>
            </a:r>
          </a:p>
          <a:p>
            <a:pPr lvl="1" eaLnBrk="1" hangingPunct="1"/>
            <a:endParaRPr lang="fr-FR" altLang="fr-FR" sz="2000" dirty="0" smtClean="0">
              <a:latin typeface="Arial Narrow" panose="020B0606020202030204" pitchFamily="34" charset="0"/>
            </a:endParaRPr>
          </a:p>
          <a:p>
            <a:pPr eaLnBrk="1" hangingPunct="1">
              <a:spcBef>
                <a:spcPct val="0"/>
              </a:spcBef>
              <a:buFontTx/>
              <a:buNone/>
            </a:pPr>
            <a:endParaRPr lang="fr-FR" altLang="fr-FR" sz="2200" dirty="0" smtClean="0">
              <a:latin typeface="Arial Narrow" panose="020B0606020202030204" pitchFamily="34" charset="0"/>
            </a:endParaRPr>
          </a:p>
        </p:txBody>
      </p:sp>
      <p:sp>
        <p:nvSpPr>
          <p:cNvPr id="6" name="Rectangle à coins arrondis 5"/>
          <p:cNvSpPr/>
          <p:nvPr/>
        </p:nvSpPr>
        <p:spPr>
          <a:xfrm>
            <a:off x="539552" y="260648"/>
            <a:ext cx="777686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2400" dirty="0" smtClean="0">
                <a:latin typeface="Tahoma" panose="020B0604030504040204" pitchFamily="34" charset="0"/>
                <a:ea typeface="Tahoma" panose="020B0604030504040204" pitchFamily="34" charset="0"/>
                <a:cs typeface="Tahoma" panose="020B0604030504040204" pitchFamily="34" charset="0"/>
              </a:rPr>
              <a:t>La qualité </a:t>
            </a:r>
            <a:r>
              <a:rPr lang="fr-FR" altLang="fr-FR" sz="2400" dirty="0">
                <a:latin typeface="Tahoma" panose="020B0604030504040204" pitchFamily="34" charset="0"/>
                <a:ea typeface="Tahoma" panose="020B0604030504040204" pitchFamily="34" charset="0"/>
                <a:cs typeface="Tahoma" panose="020B0604030504040204" pitchFamily="34" charset="0"/>
              </a:rPr>
              <a:t>d’une évaluation</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8752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p:txBody>
          <a:bodyPr/>
          <a:lstStyle/>
          <a:p>
            <a:pPr>
              <a:defRPr/>
            </a:pPr>
            <a:fld id="{2FEBBD93-4B39-4755-874A-028023C919E4}" type="slidenum">
              <a:rPr lang="fr-FR" altLang="fr-FR"/>
              <a:pPr>
                <a:defRPr/>
              </a:pPr>
              <a:t>147</a:t>
            </a:fld>
            <a:endParaRPr lang="fr-FR" altLang="fr-FR"/>
          </a:p>
        </p:txBody>
      </p:sp>
      <p:sp>
        <p:nvSpPr>
          <p:cNvPr id="14340" name="Rectangle 2"/>
          <p:cNvSpPr>
            <a:spLocks noGrp="1" noChangeArrowheads="1"/>
          </p:cNvSpPr>
          <p:nvPr>
            <p:ph type="title"/>
          </p:nvPr>
        </p:nvSpPr>
        <p:spPr>
          <a:xfrm>
            <a:off x="539750" y="1341438"/>
            <a:ext cx="8064500" cy="4607842"/>
          </a:xfrm>
          <a:noFill/>
          <a:ln>
            <a:solidFill>
              <a:schemeClr val="tx1"/>
            </a:solidFill>
          </a:ln>
        </p:spPr>
        <p:txBody>
          <a:bodyPr/>
          <a:lstStyle/>
          <a:p>
            <a:pPr eaLnBrk="1" hangingPunct="1">
              <a:defRPr/>
            </a:pPr>
            <a:r>
              <a:rPr lang="fr-FR" altLang="fr-FR" sz="2800" dirty="0" smtClean="0">
                <a:latin typeface="Tahoma" panose="020B0604030504040204" pitchFamily="34" charset="0"/>
                <a:ea typeface="Tahoma" panose="020B0604030504040204" pitchFamily="34" charset="0"/>
                <a:cs typeface="Tahoma" panose="020B0604030504040204" pitchFamily="34" charset="0"/>
              </a:rPr>
              <a:t>Modèle de Construction et de Gestion Qualité des Tests Standardisés</a:t>
            </a:r>
            <a:br>
              <a:rPr lang="fr-FR" altLang="fr-FR" sz="2800" dirty="0" smtClean="0">
                <a:latin typeface="Tahoma" panose="020B0604030504040204" pitchFamily="34" charset="0"/>
                <a:ea typeface="Tahoma" panose="020B0604030504040204" pitchFamily="34" charset="0"/>
                <a:cs typeface="Tahoma" panose="020B0604030504040204" pitchFamily="34" charset="0"/>
              </a:rPr>
            </a:br>
            <a:r>
              <a:rPr lang="fr-FR" altLang="fr-FR" sz="2800" u="sng" dirty="0" smtClean="0">
                <a:latin typeface="Tahoma" panose="020B0604030504040204" pitchFamily="34" charset="0"/>
                <a:ea typeface="Tahoma" panose="020B0604030504040204" pitchFamily="34" charset="0"/>
                <a:cs typeface="Tahoma" panose="020B0604030504040204" pitchFamily="34" charset="0"/>
              </a:rPr>
              <a:t>La plateforme </a:t>
            </a:r>
            <a:r>
              <a:rPr lang="fr-FR" altLang="fr-FR" sz="2800" u="sng" dirty="0" err="1" smtClean="0">
                <a:latin typeface="Tahoma" panose="020B0604030504040204" pitchFamily="34" charset="0"/>
                <a:ea typeface="Tahoma" panose="020B0604030504040204" pitchFamily="34" charset="0"/>
                <a:cs typeface="Tahoma" panose="020B0604030504040204" pitchFamily="34" charset="0"/>
              </a:rPr>
              <a:t>exAMS</a:t>
            </a:r>
            <a:r>
              <a:rPr lang="fr-FR" altLang="fr-FR" sz="2800" dirty="0" smtClean="0">
                <a:latin typeface="Tahoma" panose="020B0604030504040204" pitchFamily="34" charset="0"/>
                <a:ea typeface="Tahoma" panose="020B0604030504040204" pitchFamily="34" charset="0"/>
                <a:cs typeface="Tahoma" panose="020B0604030504040204" pitchFamily="34" charset="0"/>
              </a:rPr>
              <a:t> </a:t>
            </a:r>
            <a:br>
              <a:rPr lang="fr-FR" altLang="fr-FR" sz="2800" dirty="0" smtClean="0">
                <a:latin typeface="Tahoma" panose="020B0604030504040204" pitchFamily="34" charset="0"/>
                <a:ea typeface="Tahoma" panose="020B0604030504040204" pitchFamily="34" charset="0"/>
                <a:cs typeface="Tahoma" panose="020B0604030504040204" pitchFamily="34" charset="0"/>
              </a:rPr>
            </a:br>
            <a:r>
              <a:rPr lang="fr-FR" altLang="fr-FR" sz="2400" dirty="0" smtClean="0">
                <a:latin typeface="Tahoma" panose="020B0604030504040204" pitchFamily="34" charset="0"/>
                <a:ea typeface="Tahoma" panose="020B0604030504040204" pitchFamily="34" charset="0"/>
                <a:cs typeface="Tahoma" panose="020B0604030504040204" pitchFamily="34" charset="0"/>
              </a:rPr>
              <a:t>(</a:t>
            </a:r>
            <a:r>
              <a:rPr lang="fr-FR" altLang="fr-FR" sz="2400" dirty="0" err="1" smtClean="0">
                <a:latin typeface="Tahoma" panose="020B0604030504040204" pitchFamily="34" charset="0"/>
                <a:ea typeface="Tahoma" panose="020B0604030504040204" pitchFamily="34" charset="0"/>
                <a:cs typeface="Tahoma" panose="020B0604030504040204" pitchFamily="34" charset="0"/>
              </a:rPr>
              <a:t>examination</a:t>
            </a:r>
            <a:r>
              <a:rPr lang="fr-FR" altLang="fr-FR" sz="2400" dirty="0" smtClean="0">
                <a:latin typeface="Tahoma" panose="020B0604030504040204" pitchFamily="34" charset="0"/>
                <a:ea typeface="Tahoma" panose="020B0604030504040204" pitchFamily="34" charset="0"/>
                <a:cs typeface="Tahoma" panose="020B0604030504040204" pitchFamily="34" charset="0"/>
              </a:rPr>
              <a:t> </a:t>
            </a:r>
            <a:r>
              <a:rPr lang="fr-FR" altLang="fr-FR" sz="2400" dirty="0" err="1" smtClean="0">
                <a:latin typeface="Tahoma" panose="020B0604030504040204" pitchFamily="34" charset="0"/>
                <a:ea typeface="Tahoma" panose="020B0604030504040204" pitchFamily="34" charset="0"/>
                <a:cs typeface="Tahoma" panose="020B0604030504040204" pitchFamily="34" charset="0"/>
              </a:rPr>
              <a:t>Assessment</a:t>
            </a:r>
            <a:r>
              <a:rPr lang="fr-FR" altLang="fr-FR" sz="2400" dirty="0" smtClean="0">
                <a:latin typeface="Tahoma" panose="020B0604030504040204" pitchFamily="34" charset="0"/>
                <a:ea typeface="Tahoma" panose="020B0604030504040204" pitchFamily="34" charset="0"/>
                <a:cs typeface="Tahoma" panose="020B0604030504040204" pitchFamily="34" charset="0"/>
              </a:rPr>
              <a:t> Management System) </a:t>
            </a:r>
            <a:br>
              <a:rPr lang="fr-FR" altLang="fr-FR" sz="2400" dirty="0" smtClean="0">
                <a:latin typeface="Tahoma" panose="020B0604030504040204" pitchFamily="34" charset="0"/>
                <a:ea typeface="Tahoma" panose="020B0604030504040204" pitchFamily="34" charset="0"/>
                <a:cs typeface="Tahoma" panose="020B0604030504040204" pitchFamily="34" charset="0"/>
              </a:rPr>
            </a:br>
            <a:r>
              <a:rPr lang="fr-FR" altLang="fr-FR" sz="2400" dirty="0">
                <a:latin typeface="Tahoma" panose="020B0604030504040204" pitchFamily="34" charset="0"/>
                <a:ea typeface="Tahoma" panose="020B0604030504040204" pitchFamily="34" charset="0"/>
                <a:cs typeface="Tahoma" panose="020B0604030504040204" pitchFamily="34" charset="0"/>
              </a:rPr>
              <a:t/>
            </a:r>
            <a:br>
              <a:rPr lang="fr-FR" altLang="fr-FR" sz="2400" dirty="0">
                <a:latin typeface="Tahoma" panose="020B0604030504040204" pitchFamily="34" charset="0"/>
                <a:ea typeface="Tahoma" panose="020B0604030504040204" pitchFamily="34" charset="0"/>
                <a:cs typeface="Tahoma" panose="020B0604030504040204" pitchFamily="34" charset="0"/>
              </a:rPr>
            </a:br>
            <a:r>
              <a:rPr lang="fr-FR" altLang="fr-FR" sz="2600" dirty="0" smtClean="0">
                <a:latin typeface="Tahoma" panose="020B0604030504040204" pitchFamily="34" charset="0"/>
                <a:ea typeface="Tahoma" panose="020B0604030504040204" pitchFamily="34" charset="0"/>
                <a:cs typeface="Tahoma" panose="020B0604030504040204" pitchFamily="34" charset="0"/>
                <a:hlinkClick r:id="rId2"/>
              </a:rPr>
              <a:t>http</a:t>
            </a:r>
            <a:r>
              <a:rPr lang="fr-FR" altLang="fr-FR" sz="2600" dirty="0">
                <a:latin typeface="Tahoma" panose="020B0604030504040204" pitchFamily="34" charset="0"/>
                <a:ea typeface="Tahoma" panose="020B0604030504040204" pitchFamily="34" charset="0"/>
                <a:cs typeface="Tahoma" panose="020B0604030504040204" pitchFamily="34" charset="0"/>
                <a:hlinkClick r:id="rId2"/>
              </a:rPr>
              <a:t>://</a:t>
            </a:r>
            <a:r>
              <a:rPr lang="fr-FR" altLang="fr-FR" sz="2600" dirty="0" smtClean="0">
                <a:latin typeface="Tahoma" panose="020B0604030504040204" pitchFamily="34" charset="0"/>
                <a:ea typeface="Tahoma" panose="020B0604030504040204" pitchFamily="34" charset="0"/>
                <a:cs typeface="Tahoma" panose="020B0604030504040204" pitchFamily="34" charset="0"/>
                <a:hlinkClick r:id="rId2"/>
              </a:rPr>
              <a:t>psyef-smart13.fapse.ulg.ac.be/examsweb/index.php?page=ecqcst&amp;hl=fr_FR</a:t>
            </a:r>
            <a:r>
              <a:rPr lang="fr-FR" altLang="fr-FR" sz="2600" dirty="0" smtClean="0">
                <a:latin typeface="Tahoma" panose="020B0604030504040204" pitchFamily="34" charset="0"/>
                <a:ea typeface="Tahoma" panose="020B0604030504040204" pitchFamily="34" charset="0"/>
                <a:cs typeface="Tahoma" panose="020B0604030504040204" pitchFamily="34" charset="0"/>
              </a:rPr>
              <a:t> </a:t>
            </a:r>
            <a:endParaRPr lang="fr-FR" altLang="fr-FR" sz="24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65428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pic>
        <p:nvPicPr>
          <p:cNvPr id="153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6335713"/>
            <a:ext cx="727075" cy="48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3" y="6262688"/>
            <a:ext cx="728662" cy="569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75" y="750888"/>
            <a:ext cx="7991475" cy="5634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Text Box 5"/>
          <p:cNvSpPr txBox="1">
            <a:spLocks noChangeArrowheads="1"/>
          </p:cNvSpPr>
          <p:nvPr/>
        </p:nvSpPr>
        <p:spPr bwMode="auto">
          <a:xfrm>
            <a:off x="3101975" y="6532563"/>
            <a:ext cx="33305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07988" eaLnBrk="0" hangingPunct="0">
              <a:spcBef>
                <a:spcPct val="20000"/>
              </a:spcBef>
              <a:buFont typeface="Arial Narrow" pitchFamily="34" charset="0"/>
              <a:buChar char="●"/>
              <a:tabLst>
                <a:tab pos="657225" algn="l"/>
                <a:tab pos="1312863" algn="l"/>
                <a:tab pos="1970088" algn="l"/>
                <a:tab pos="2627313" algn="l"/>
                <a:tab pos="3282950"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9pPr>
          </a:lstStyle>
          <a:p>
            <a:pPr algn="ctr" eaLnBrk="1">
              <a:lnSpc>
                <a:spcPct val="105000"/>
              </a:lnSpc>
              <a:spcBef>
                <a:spcPct val="0"/>
              </a:spcBef>
              <a:buClr>
                <a:srgbClr val="000000"/>
              </a:buClr>
              <a:buSzPct val="45000"/>
              <a:buFont typeface="StarSymbol" charset="0"/>
              <a:buNone/>
            </a:pPr>
            <a:r>
              <a:rPr lang="en-GB" altLang="fr-FR" sz="1500">
                <a:solidFill>
                  <a:srgbClr val="FFFFFF"/>
                </a:solidFill>
                <a:latin typeface="LondonBetween" pitchFamily="2" charset="0"/>
              </a:rPr>
              <a:t> Gilles 2002; Gilles &amp; al. 2004-2005</a:t>
            </a:r>
          </a:p>
        </p:txBody>
      </p:sp>
      <p:sp>
        <p:nvSpPr>
          <p:cNvPr id="15367" name="AutoShape 6"/>
          <p:cNvSpPr>
            <a:spLocks noChangeArrowheads="1"/>
          </p:cNvSpPr>
          <p:nvPr/>
        </p:nvSpPr>
        <p:spPr bwMode="auto">
          <a:xfrm>
            <a:off x="0" y="0"/>
            <a:ext cx="9144000" cy="488950"/>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eaLnBrk="1">
              <a:lnSpc>
                <a:spcPct val="105000"/>
              </a:lnSpc>
              <a:spcBef>
                <a:spcPct val="0"/>
              </a:spcBef>
              <a:buClr>
                <a:srgbClr val="000000"/>
              </a:buClr>
              <a:buSzPct val="45000"/>
              <a:buFont typeface="StarSymbol" charset="0"/>
              <a:buNone/>
            </a:pPr>
            <a:r>
              <a:rPr lang="en-GB" altLang="fr-FR" sz="2000">
                <a:solidFill>
                  <a:srgbClr val="003399"/>
                </a:solidFill>
                <a:latin typeface="LondonBetween" pitchFamily="2" charset="0"/>
              </a:rPr>
              <a:t>La méthode</a:t>
            </a:r>
            <a:r>
              <a:rPr lang="en-GB" altLang="fr-FR" sz="2000">
                <a:solidFill>
                  <a:srgbClr val="800000"/>
                </a:solidFill>
                <a:latin typeface="LondonBetween" pitchFamily="2" charset="0"/>
              </a:rPr>
              <a:t> : CGQTS</a:t>
            </a:r>
          </a:p>
        </p:txBody>
      </p:sp>
    </p:spTree>
    <p:extLst>
      <p:ext uri="{BB962C8B-B14F-4D97-AF65-F5344CB8AC3E}">
        <p14:creationId xmlns:p14="http://schemas.microsoft.com/office/powerpoint/2010/main" val="18063045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7" name="Espace réservé du numéro de diapositive 5"/>
          <p:cNvSpPr>
            <a:spLocks noGrp="1"/>
          </p:cNvSpPr>
          <p:nvPr>
            <p:ph type="sldNum" sz="quarter" idx="10"/>
          </p:nvPr>
        </p:nvSpPr>
        <p:spPr/>
        <p:txBody>
          <a:bodyPr/>
          <a:lstStyle/>
          <a:p>
            <a:pPr>
              <a:defRPr/>
            </a:pPr>
            <a:fld id="{1666985A-D1E4-4545-B0DA-B73E6E8E14BC}" type="slidenum">
              <a:rPr lang="fr-FR" altLang="fr-FR"/>
              <a:pPr>
                <a:defRPr/>
              </a:pPr>
              <a:t>149</a:t>
            </a:fld>
            <a:endParaRPr lang="fr-FR" altLang="fr-FR"/>
          </a:p>
        </p:txBody>
      </p:sp>
      <p:sp>
        <p:nvSpPr>
          <p:cNvPr id="16388" name="Rectangle 2"/>
          <p:cNvSpPr>
            <a:spLocks noChangeArrowheads="1"/>
          </p:cNvSpPr>
          <p:nvPr/>
        </p:nvSpPr>
        <p:spPr bwMode="auto">
          <a:xfrm>
            <a:off x="457200" y="273050"/>
            <a:ext cx="8228013"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FR" altLang="fr-FR" sz="2100">
              <a:solidFill>
                <a:schemeClr val="bg1"/>
              </a:solidFill>
            </a:endParaRPr>
          </a:p>
        </p:txBody>
      </p:sp>
      <p:sp>
        <p:nvSpPr>
          <p:cNvPr id="16389" name="AutoShape 3"/>
          <p:cNvSpPr>
            <a:spLocks noChangeArrowheads="1"/>
          </p:cNvSpPr>
          <p:nvPr/>
        </p:nvSpPr>
        <p:spPr bwMode="auto">
          <a:xfrm>
            <a:off x="0" y="0"/>
            <a:ext cx="9144000" cy="750888"/>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algn="ctr" eaLnBrk="1">
              <a:lnSpc>
                <a:spcPct val="105000"/>
              </a:lnSpc>
              <a:spcBef>
                <a:spcPct val="0"/>
              </a:spcBef>
              <a:buClr>
                <a:srgbClr val="000000"/>
              </a:buClr>
              <a:buSzPct val="45000"/>
              <a:buFont typeface="StarSymbol" charset="0"/>
              <a:buNone/>
            </a:pPr>
            <a:r>
              <a:rPr lang="en-GB" altLang="fr-FR" sz="2000">
                <a:solidFill>
                  <a:srgbClr val="003399"/>
                </a:solidFill>
                <a:latin typeface="LondonBetween" pitchFamily="2" charset="0"/>
              </a:rPr>
              <a:t>L’outil </a:t>
            </a:r>
            <a:r>
              <a:rPr lang="en-GB" altLang="fr-FR" sz="2000">
                <a:solidFill>
                  <a:srgbClr val="800000"/>
                </a:solidFill>
                <a:latin typeface="LondonBetween" pitchFamily="2" charset="0"/>
              </a:rPr>
              <a:t>: la plate-forme ExAMS : </a:t>
            </a:r>
          </a:p>
          <a:p>
            <a:pPr algn="ctr" eaLnBrk="1">
              <a:lnSpc>
                <a:spcPct val="105000"/>
              </a:lnSpc>
              <a:spcBef>
                <a:spcPct val="0"/>
              </a:spcBef>
              <a:buClr>
                <a:srgbClr val="000000"/>
              </a:buClr>
              <a:buSzPct val="45000"/>
              <a:buFont typeface="StarSymbol" charset="0"/>
              <a:buNone/>
            </a:pPr>
            <a:r>
              <a:rPr lang="en-GB" altLang="fr-FR" sz="2000">
                <a:solidFill>
                  <a:srgbClr val="800000"/>
                </a:solidFill>
                <a:latin typeface="LondonBetween" pitchFamily="2" charset="0"/>
              </a:rPr>
              <a:t>Un outil en ligne pour construire et gérer les évaluations</a:t>
            </a:r>
          </a:p>
        </p:txBody>
      </p:sp>
      <p:pic>
        <p:nvPicPr>
          <p:cNvPr id="16390" name="Picture 4" descr="Accue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8463"/>
            <a:ext cx="9144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457200" y="881063"/>
            <a:ext cx="8491538" cy="495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spcBef>
                <a:spcPct val="20000"/>
              </a:spcBef>
              <a:buFont typeface="Arial Narrow" pitchFamily="34" charset="0"/>
              <a:buChar char="●"/>
              <a:defRPr sz="2600">
                <a:solidFill>
                  <a:srgbClr val="CC3300"/>
                </a:solidFill>
                <a:latin typeface="Arial Narrow" pitchFamily="34" charset="0"/>
              </a:defRPr>
            </a:lvl1pPr>
            <a:lvl2pPr marL="742950" indent="-285750" defTabSz="828675" eaLnBrk="0" hangingPunct="0">
              <a:spcBef>
                <a:spcPct val="20000"/>
              </a:spcBef>
              <a:buFont typeface="Wingdings" pitchFamily="2" charset="2"/>
              <a:buChar char="§"/>
              <a:defRPr sz="2400">
                <a:solidFill>
                  <a:srgbClr val="CC3300"/>
                </a:solidFill>
                <a:latin typeface="Arial Narrow" pitchFamily="34" charset="0"/>
              </a:defRPr>
            </a:lvl2pPr>
            <a:lvl3pPr marL="1143000" indent="-228600" defTabSz="828675" eaLnBrk="0" hangingPunct="0">
              <a:spcBef>
                <a:spcPct val="20000"/>
              </a:spcBef>
              <a:buChar char="•"/>
              <a:defRPr sz="2000">
                <a:solidFill>
                  <a:srgbClr val="CC3300"/>
                </a:solidFill>
                <a:latin typeface="Arial Narrow" pitchFamily="34" charset="0"/>
              </a:defRPr>
            </a:lvl3pPr>
            <a:lvl4pPr marL="1600200" indent="-228600" defTabSz="828675" eaLnBrk="0" hangingPunct="0">
              <a:spcBef>
                <a:spcPct val="20000"/>
              </a:spcBef>
              <a:buChar char="–"/>
              <a:defRPr sz="2000">
                <a:solidFill>
                  <a:srgbClr val="336600"/>
                </a:solidFill>
                <a:latin typeface="Arial Narrow" pitchFamily="34" charset="0"/>
              </a:defRPr>
            </a:lvl4pPr>
            <a:lvl5pPr marL="2057400" indent="-228600" defTabSz="828675" eaLnBrk="0" hangingPunct="0">
              <a:spcBef>
                <a:spcPct val="20000"/>
              </a:spcBef>
              <a:buChar char="»"/>
              <a:defRPr sz="2000">
                <a:solidFill>
                  <a:srgbClr val="336600"/>
                </a:solidFill>
                <a:latin typeface="Arial Narrow" pitchFamily="34" charset="0"/>
              </a:defRPr>
            </a:lvl5pPr>
            <a:lvl6pPr marL="2514600" indent="-228600" defTabSz="828675" eaLnBrk="0" fontAlgn="base" hangingPunct="0">
              <a:spcBef>
                <a:spcPct val="20000"/>
              </a:spcBef>
              <a:spcAft>
                <a:spcPct val="0"/>
              </a:spcAft>
              <a:buChar char="»"/>
              <a:defRPr sz="2000">
                <a:solidFill>
                  <a:srgbClr val="336600"/>
                </a:solidFill>
                <a:latin typeface="Arial Narrow" pitchFamily="34" charset="0"/>
              </a:defRPr>
            </a:lvl6pPr>
            <a:lvl7pPr marL="2971800" indent="-228600" defTabSz="828675" eaLnBrk="0" fontAlgn="base" hangingPunct="0">
              <a:spcBef>
                <a:spcPct val="20000"/>
              </a:spcBef>
              <a:spcAft>
                <a:spcPct val="0"/>
              </a:spcAft>
              <a:buChar char="»"/>
              <a:defRPr sz="2000">
                <a:solidFill>
                  <a:srgbClr val="336600"/>
                </a:solidFill>
                <a:latin typeface="Arial Narrow" pitchFamily="34" charset="0"/>
              </a:defRPr>
            </a:lvl7pPr>
            <a:lvl8pPr marL="3429000" indent="-228600" defTabSz="828675" eaLnBrk="0" fontAlgn="base" hangingPunct="0">
              <a:spcBef>
                <a:spcPct val="20000"/>
              </a:spcBef>
              <a:spcAft>
                <a:spcPct val="0"/>
              </a:spcAft>
              <a:buChar char="»"/>
              <a:defRPr sz="2000">
                <a:solidFill>
                  <a:srgbClr val="336600"/>
                </a:solidFill>
                <a:latin typeface="Arial Narrow" pitchFamily="34" charset="0"/>
              </a:defRPr>
            </a:lvl8pPr>
            <a:lvl9pPr marL="3886200" indent="-228600" defTabSz="828675" eaLnBrk="0" fontAlgn="base" hangingPunct="0">
              <a:spcBef>
                <a:spcPct val="20000"/>
              </a:spcBef>
              <a:spcAft>
                <a:spcPct val="0"/>
              </a:spcAft>
              <a:buChar char="»"/>
              <a:defRPr sz="2000">
                <a:solidFill>
                  <a:srgbClr val="336600"/>
                </a:solidFill>
                <a:latin typeface="Arial Narrow" pitchFamily="34" charset="0"/>
              </a:defRPr>
            </a:lvl9pPr>
          </a:lstStyle>
          <a:p>
            <a:pPr algn="ctr" eaLnBrk="1">
              <a:lnSpc>
                <a:spcPct val="93000"/>
              </a:lnSpc>
              <a:spcBef>
                <a:spcPct val="50000"/>
              </a:spcBef>
              <a:buClr>
                <a:srgbClr val="000000"/>
              </a:buClr>
              <a:buSzPct val="45000"/>
              <a:buFont typeface="StarSymbol" charset="0"/>
              <a:buNone/>
            </a:pPr>
            <a:r>
              <a:rPr lang="fr-BE" altLang="fr-FR" sz="2900" b="1">
                <a:solidFill>
                  <a:srgbClr val="003399"/>
                </a:solidFill>
                <a:latin typeface="LondonBetween" pitchFamily="2" charset="0"/>
              </a:rPr>
              <a:t>Site: www.exams.be</a:t>
            </a:r>
            <a:endParaRPr lang="fr-FR" altLang="fr-FR" sz="2900" b="1">
              <a:solidFill>
                <a:srgbClr val="003399"/>
              </a:solidFill>
              <a:latin typeface="LondonBetween" pitchFamily="2" charset="0"/>
            </a:endParaRPr>
          </a:p>
        </p:txBody>
      </p:sp>
    </p:spTree>
    <p:extLst>
      <p:ext uri="{BB962C8B-B14F-4D97-AF65-F5344CB8AC3E}">
        <p14:creationId xmlns:p14="http://schemas.microsoft.com/office/powerpoint/2010/main" val="1315030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627211" y="3015897"/>
            <a:ext cx="1973696" cy="557119"/>
          </a:xfrm>
          <a:prstGeom prst="roundRect">
            <a:avLst/>
          </a:prstGeom>
          <a:solidFill>
            <a:schemeClr val="accent6">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Evaluation</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à coins arrondis 11"/>
          <p:cNvSpPr/>
          <p:nvPr/>
        </p:nvSpPr>
        <p:spPr>
          <a:xfrm>
            <a:off x="310494" y="1291754"/>
            <a:ext cx="2376264" cy="784292"/>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Instrument </a:t>
            </a:r>
          </a:p>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 mesure </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6287158" y="1326288"/>
            <a:ext cx="2385442" cy="806568"/>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Instrument </a:t>
            </a:r>
          </a:p>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de gestion</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à coins arrondis 13"/>
          <p:cNvSpPr/>
          <p:nvPr/>
        </p:nvSpPr>
        <p:spPr>
          <a:xfrm>
            <a:off x="3678202" y="1319020"/>
            <a:ext cx="1892696" cy="729761"/>
          </a:xfrm>
          <a:prstGeom prst="roundRect">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Double aspec</a:t>
            </a:r>
            <a:r>
              <a:rPr lang="fr-BE" sz="2400" dirty="0">
                <a:solidFill>
                  <a:schemeClr val="bg1"/>
                </a:solidFill>
                <a:latin typeface="Tahoma" panose="020B0604030504040204" pitchFamily="34" charset="0"/>
                <a:ea typeface="Tahoma" panose="020B0604030504040204" pitchFamily="34" charset="0"/>
                <a:cs typeface="Tahoma" panose="020B0604030504040204" pitchFamily="34" charset="0"/>
              </a:rPr>
              <a:t>t</a:t>
            </a:r>
          </a:p>
        </p:txBody>
      </p:sp>
      <p:sp>
        <p:nvSpPr>
          <p:cNvPr id="16" name="Flèche vers le bas 15"/>
          <p:cNvSpPr/>
          <p:nvPr/>
        </p:nvSpPr>
        <p:spPr>
          <a:xfrm>
            <a:off x="4254019" y="3681667"/>
            <a:ext cx="720080" cy="683437"/>
          </a:xfrm>
          <a:prstGeom prst="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3610236" y="4437112"/>
            <a:ext cx="1892696" cy="1246200"/>
          </a:xfrm>
          <a:prstGeom prst="roundRect">
            <a:avLst/>
          </a:prstGeom>
          <a:solidFill>
            <a:schemeClr val="tx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bg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Deux modèles de l’évaluation</a:t>
            </a:r>
            <a:endParaRPr lang="fr-BE"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à coins arrondis 17"/>
          <p:cNvSpPr/>
          <p:nvPr/>
        </p:nvSpPr>
        <p:spPr>
          <a:xfrm>
            <a:off x="6300192" y="4523414"/>
            <a:ext cx="2169418" cy="961580"/>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tx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la régulation systémique</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à coins arrondis 18"/>
          <p:cNvSpPr/>
          <p:nvPr/>
        </p:nvSpPr>
        <p:spPr>
          <a:xfrm>
            <a:off x="251520" y="4597128"/>
            <a:ext cx="2396752" cy="814152"/>
          </a:xfrm>
          <a:prstGeom prst="roundRect">
            <a:avLst/>
          </a:prstGeom>
          <a:solidFill>
            <a:schemeClr val="bg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tx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la régulation cybernétique</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Connecteur droit avec flèche 10"/>
          <p:cNvCxnSpPr>
            <a:stCxn id="14" idx="3"/>
          </p:cNvCxnSpPr>
          <p:nvPr/>
        </p:nvCxnSpPr>
        <p:spPr>
          <a:xfrm flipV="1">
            <a:off x="5570898" y="1683900"/>
            <a:ext cx="71626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flipV="1">
            <a:off x="2699792" y="4995354"/>
            <a:ext cx="883482"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2686758" y="1683900"/>
            <a:ext cx="910444" cy="101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5502932" y="4963231"/>
            <a:ext cx="78422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10494" y="5691882"/>
            <a:ext cx="2664296" cy="923330"/>
          </a:xfrm>
          <a:prstGeom prst="rect">
            <a:avLst/>
          </a:prstGeom>
          <a:ln>
            <a:solidFill>
              <a:schemeClr val="tx1"/>
            </a:solidFill>
          </a:ln>
        </p:spPr>
        <p:txBody>
          <a:bodyPr wrap="square">
            <a:spAutoFit/>
          </a:bodyPr>
          <a:lstStyle/>
          <a:p>
            <a:r>
              <a:rPr lang="fr-BE" dirty="0" smtClean="0"/>
              <a:t>priorité aux procédures</a:t>
            </a:r>
            <a:endParaRPr lang="fr-BE" dirty="0"/>
          </a:p>
          <a:p>
            <a:r>
              <a:rPr lang="fr-BE" dirty="0"/>
              <a:t>pour </a:t>
            </a:r>
            <a:r>
              <a:rPr lang="fr-BE" dirty="0" smtClean="0"/>
              <a:t>fabriquer </a:t>
            </a:r>
          </a:p>
          <a:p>
            <a:r>
              <a:rPr lang="fr-BE" dirty="0" smtClean="0"/>
              <a:t>les « produits » </a:t>
            </a:r>
            <a:endParaRPr lang="fr-BE" dirty="0"/>
          </a:p>
        </p:txBody>
      </p:sp>
      <p:sp>
        <p:nvSpPr>
          <p:cNvPr id="34" name="Rectangle 33"/>
          <p:cNvSpPr/>
          <p:nvPr/>
        </p:nvSpPr>
        <p:spPr>
          <a:xfrm>
            <a:off x="6142725" y="5679604"/>
            <a:ext cx="2674308" cy="923330"/>
          </a:xfrm>
          <a:prstGeom prst="rect">
            <a:avLst/>
          </a:prstGeom>
          <a:ln>
            <a:solidFill>
              <a:schemeClr val="tx1"/>
            </a:solidFill>
          </a:ln>
        </p:spPr>
        <p:txBody>
          <a:bodyPr wrap="square">
            <a:spAutoFit/>
          </a:bodyPr>
          <a:lstStyle/>
          <a:p>
            <a:r>
              <a:rPr lang="fr-BE" dirty="0" smtClean="0"/>
              <a:t>Exploitation des erreurs </a:t>
            </a:r>
          </a:p>
          <a:p>
            <a:r>
              <a:rPr lang="fr-BE" dirty="0" smtClean="0"/>
              <a:t>par implications </a:t>
            </a:r>
          </a:p>
          <a:p>
            <a:r>
              <a:rPr lang="fr-BE" dirty="0" smtClean="0"/>
              <a:t>des acteurs</a:t>
            </a:r>
            <a:endParaRPr lang="fr-BE" dirty="0"/>
          </a:p>
        </p:txBody>
      </p:sp>
      <p:sp>
        <p:nvSpPr>
          <p:cNvPr id="35" name="Flèche vers le bas 34"/>
          <p:cNvSpPr/>
          <p:nvPr/>
        </p:nvSpPr>
        <p:spPr>
          <a:xfrm rot="10800000">
            <a:off x="4196544" y="2132856"/>
            <a:ext cx="720080" cy="732676"/>
          </a:xfrm>
          <a:prstGeom prst="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37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P spid="19" grpId="0" animBg="1"/>
      <p:bldP spid="33" grpId="0" animBg="1"/>
      <p:bldP spid="3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numéro de diapositive 5"/>
          <p:cNvSpPr>
            <a:spLocks noGrp="1"/>
          </p:cNvSpPr>
          <p:nvPr>
            <p:ph type="sldNum" sz="quarter" idx="10"/>
          </p:nvPr>
        </p:nvSpPr>
        <p:spPr/>
        <p:txBody>
          <a:bodyPr/>
          <a:lstStyle/>
          <a:p>
            <a:pPr>
              <a:defRPr/>
            </a:pPr>
            <a:fld id="{731BD1CF-832F-49AC-A8BD-3EF5DE194EDC}" type="slidenum">
              <a:rPr lang="fr-FR" altLang="fr-FR"/>
              <a:pPr>
                <a:defRPr/>
              </a:pPr>
              <a:t>150</a:t>
            </a:fld>
            <a:endParaRPr lang="fr-FR" altLang="fr-FR"/>
          </a:p>
        </p:txBody>
      </p:sp>
      <p:sp>
        <p:nvSpPr>
          <p:cNvPr id="17412" name="Rectangle 2"/>
          <p:cNvSpPr>
            <a:spLocks noGrp="1" noChangeArrowheads="1"/>
          </p:cNvSpPr>
          <p:nvPr>
            <p:ph type="title"/>
          </p:nvPr>
        </p:nvSpPr>
        <p:spPr>
          <a:xfrm>
            <a:off x="323850" y="188913"/>
            <a:ext cx="7848600" cy="504825"/>
          </a:xfrm>
          <a:solidFill>
            <a:schemeClr val="accent1">
              <a:lumMod val="40000"/>
              <a:lumOff val="60000"/>
            </a:schemeClr>
          </a:solidFill>
          <a:ln>
            <a:solidFill>
              <a:schemeClr val="tx1"/>
            </a:solidFill>
            <a:miter lim="800000"/>
            <a:headEnd/>
            <a:tailEnd/>
          </a:ln>
        </p:spPr>
        <p:txBody>
          <a:bodyPr/>
          <a:lstStyle/>
          <a:p>
            <a:pPr eaLnBrk="1" hangingPunct="1">
              <a:defRPr/>
            </a:pPr>
            <a:r>
              <a:rPr lang="fr-BE" altLang="fr-FR" sz="2800" dirty="0" smtClean="0">
                <a:latin typeface="Arial Narrow" panose="020B0606020202030204" pitchFamily="34" charset="0"/>
              </a:rPr>
              <a:t>Le cycle de qualité d’une évaluation</a:t>
            </a:r>
          </a:p>
        </p:txBody>
      </p:sp>
      <p:sp>
        <p:nvSpPr>
          <p:cNvPr id="2" name="Freeform 3"/>
          <p:cNvSpPr>
            <a:spLocks/>
          </p:cNvSpPr>
          <p:nvPr/>
        </p:nvSpPr>
        <p:spPr bwMode="auto">
          <a:xfrm>
            <a:off x="6588125" y="3284538"/>
            <a:ext cx="1917700" cy="417512"/>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17413"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17414" name="Freeform 5"/>
          <p:cNvSpPr>
            <a:spLocks/>
          </p:cNvSpPr>
          <p:nvPr/>
        </p:nvSpPr>
        <p:spPr bwMode="auto">
          <a:xfrm>
            <a:off x="468313" y="1412875"/>
            <a:ext cx="2159000" cy="792163"/>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566278" name="Rectangle 6"/>
          <p:cNvSpPr>
            <a:spLocks noChangeArrowheads="1"/>
          </p:cNvSpPr>
          <p:nvPr/>
        </p:nvSpPr>
        <p:spPr bwMode="auto">
          <a:xfrm>
            <a:off x="611188" y="1484313"/>
            <a:ext cx="18145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17416" name="Freeform 7"/>
          <p:cNvSpPr>
            <a:spLocks/>
          </p:cNvSpPr>
          <p:nvPr/>
        </p:nvSpPr>
        <p:spPr bwMode="auto">
          <a:xfrm>
            <a:off x="3492500" y="1341438"/>
            <a:ext cx="2232025" cy="10795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006600">
              <a:alpha val="16078"/>
            </a:srgbClr>
          </a:solidFill>
          <a:ln w="12700">
            <a:solidFill>
              <a:srgbClr val="000000"/>
            </a:solidFill>
            <a:prstDash val="solid"/>
            <a:round/>
            <a:headEnd/>
            <a:tailEnd/>
          </a:ln>
        </p:spPr>
        <p:txBody>
          <a:bodyPr/>
          <a:lstStyle/>
          <a:p>
            <a:endParaRPr lang="fr-BE"/>
          </a:p>
        </p:txBody>
      </p:sp>
      <p:sp>
        <p:nvSpPr>
          <p:cNvPr id="17417"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18"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19"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0" name="Freeform 11"/>
          <p:cNvSpPr>
            <a:spLocks/>
          </p:cNvSpPr>
          <p:nvPr/>
        </p:nvSpPr>
        <p:spPr bwMode="auto">
          <a:xfrm>
            <a:off x="6877050" y="4724400"/>
            <a:ext cx="1366838" cy="649288"/>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17421"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2"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3"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4" name="Freeform 15"/>
          <p:cNvSpPr>
            <a:spLocks/>
          </p:cNvSpPr>
          <p:nvPr/>
        </p:nvSpPr>
        <p:spPr bwMode="auto">
          <a:xfrm>
            <a:off x="3779838" y="4724400"/>
            <a:ext cx="1871662" cy="865188"/>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17425"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6"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27" name="Freeform 18"/>
          <p:cNvSpPr>
            <a:spLocks/>
          </p:cNvSpPr>
          <p:nvPr/>
        </p:nvSpPr>
        <p:spPr bwMode="auto">
          <a:xfrm>
            <a:off x="684213" y="4941888"/>
            <a:ext cx="1800225" cy="647700"/>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17428"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17429" name="Freeform 20"/>
          <p:cNvSpPr>
            <a:spLocks/>
          </p:cNvSpPr>
          <p:nvPr/>
        </p:nvSpPr>
        <p:spPr bwMode="auto">
          <a:xfrm>
            <a:off x="1042988" y="2205038"/>
            <a:ext cx="504825" cy="1152525"/>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w="57150" cmpd="sng">
            <a:solidFill>
              <a:srgbClr val="000000"/>
            </a:solidFill>
            <a:round/>
            <a:headEnd/>
            <a:tailEnd/>
          </a:ln>
        </p:spPr>
        <p:txBody>
          <a:bodyPr/>
          <a:lstStyle/>
          <a:p>
            <a:endParaRPr lang="fr-BE"/>
          </a:p>
        </p:txBody>
      </p:sp>
      <p:sp>
        <p:nvSpPr>
          <p:cNvPr id="17430" name="Freeform 21"/>
          <p:cNvSpPr>
            <a:spLocks/>
          </p:cNvSpPr>
          <p:nvPr/>
        </p:nvSpPr>
        <p:spPr bwMode="auto">
          <a:xfrm>
            <a:off x="7235825" y="2205038"/>
            <a:ext cx="504825" cy="1079500"/>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w="57150" cmpd="sng">
            <a:solidFill>
              <a:srgbClr val="000000"/>
            </a:solidFill>
            <a:round/>
            <a:headEnd/>
            <a:tailEnd/>
          </a:ln>
        </p:spPr>
        <p:txBody>
          <a:bodyPr/>
          <a:lstStyle/>
          <a:p>
            <a:endParaRPr lang="fr-BE"/>
          </a:p>
        </p:txBody>
      </p:sp>
      <p:sp>
        <p:nvSpPr>
          <p:cNvPr id="17431" name="Freeform 22"/>
          <p:cNvSpPr>
            <a:spLocks/>
          </p:cNvSpPr>
          <p:nvPr/>
        </p:nvSpPr>
        <p:spPr bwMode="auto">
          <a:xfrm>
            <a:off x="5651500" y="4797425"/>
            <a:ext cx="1225550" cy="506413"/>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w="57150" cmpd="sng">
            <a:solidFill>
              <a:srgbClr val="000000"/>
            </a:solidFill>
            <a:round/>
            <a:headEnd/>
            <a:tailEnd/>
          </a:ln>
        </p:spPr>
        <p:txBody>
          <a:bodyPr/>
          <a:lstStyle/>
          <a:p>
            <a:endParaRPr lang="fr-BE"/>
          </a:p>
        </p:txBody>
      </p:sp>
      <p:sp>
        <p:nvSpPr>
          <p:cNvPr id="17432" name="Freeform 23"/>
          <p:cNvSpPr>
            <a:spLocks/>
          </p:cNvSpPr>
          <p:nvPr/>
        </p:nvSpPr>
        <p:spPr bwMode="auto">
          <a:xfrm>
            <a:off x="2484438" y="4941888"/>
            <a:ext cx="1223962" cy="506412"/>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w="57150" cmpd="sng">
            <a:solidFill>
              <a:srgbClr val="000000"/>
            </a:solidFill>
            <a:round/>
            <a:headEnd/>
            <a:tailEnd/>
          </a:ln>
        </p:spPr>
        <p:txBody>
          <a:bodyPr/>
          <a:lstStyle/>
          <a:p>
            <a:endParaRPr lang="fr-BE"/>
          </a:p>
        </p:txBody>
      </p:sp>
      <p:sp>
        <p:nvSpPr>
          <p:cNvPr id="17433" name="Freeform 24"/>
          <p:cNvSpPr>
            <a:spLocks/>
          </p:cNvSpPr>
          <p:nvPr/>
        </p:nvSpPr>
        <p:spPr bwMode="auto">
          <a:xfrm>
            <a:off x="5724525" y="1628775"/>
            <a:ext cx="863600" cy="506413"/>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w="57150" cmpd="sng">
            <a:solidFill>
              <a:srgbClr val="000000"/>
            </a:solidFill>
            <a:round/>
            <a:headEnd/>
            <a:tailEnd/>
          </a:ln>
        </p:spPr>
        <p:txBody>
          <a:bodyPr/>
          <a:lstStyle/>
          <a:p>
            <a:endParaRPr lang="fr-BE"/>
          </a:p>
        </p:txBody>
      </p:sp>
      <p:sp>
        <p:nvSpPr>
          <p:cNvPr id="17434" name="Freeform 25"/>
          <p:cNvSpPr>
            <a:spLocks/>
          </p:cNvSpPr>
          <p:nvPr/>
        </p:nvSpPr>
        <p:spPr bwMode="auto">
          <a:xfrm>
            <a:off x="2627313" y="1557338"/>
            <a:ext cx="865187" cy="5048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w="57150" cmpd="sng">
            <a:solidFill>
              <a:srgbClr val="000000"/>
            </a:solidFill>
            <a:round/>
            <a:headEnd/>
            <a:tailEnd/>
          </a:ln>
        </p:spPr>
        <p:txBody>
          <a:bodyPr/>
          <a:lstStyle/>
          <a:p>
            <a:endParaRPr lang="fr-BE"/>
          </a:p>
        </p:txBody>
      </p:sp>
      <p:sp>
        <p:nvSpPr>
          <p:cNvPr id="17435" name="Freeform 26"/>
          <p:cNvSpPr>
            <a:spLocks/>
          </p:cNvSpPr>
          <p:nvPr/>
        </p:nvSpPr>
        <p:spPr bwMode="auto">
          <a:xfrm>
            <a:off x="971550" y="4005263"/>
            <a:ext cx="576263" cy="936625"/>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w="57150" cmpd="sng">
            <a:solidFill>
              <a:srgbClr val="000000"/>
            </a:solidFill>
            <a:round/>
            <a:headEnd/>
            <a:tailEnd/>
          </a:ln>
        </p:spPr>
        <p:txBody>
          <a:bodyPr/>
          <a:lstStyle/>
          <a:p>
            <a:endParaRPr lang="fr-BE"/>
          </a:p>
        </p:txBody>
      </p:sp>
      <p:sp>
        <p:nvSpPr>
          <p:cNvPr id="17436" name="Freeform 27"/>
          <p:cNvSpPr>
            <a:spLocks/>
          </p:cNvSpPr>
          <p:nvPr/>
        </p:nvSpPr>
        <p:spPr bwMode="auto">
          <a:xfrm>
            <a:off x="7164388" y="3716338"/>
            <a:ext cx="576262" cy="10080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w="57150" cmpd="sng">
            <a:solidFill>
              <a:srgbClr val="000000"/>
            </a:solidFill>
            <a:round/>
            <a:headEnd/>
            <a:tailEnd/>
          </a:ln>
        </p:spPr>
        <p:txBody>
          <a:bodyPr/>
          <a:lstStyle/>
          <a:p>
            <a:endParaRPr lang="fr-BE"/>
          </a:p>
        </p:txBody>
      </p:sp>
      <p:sp>
        <p:nvSpPr>
          <p:cNvPr id="566300" name="Text Box 28"/>
          <p:cNvSpPr txBox="1">
            <a:spLocks noChangeArrowheads="1"/>
          </p:cNvSpPr>
          <p:nvPr/>
        </p:nvSpPr>
        <p:spPr bwMode="auto">
          <a:xfrm>
            <a:off x="6877050" y="4797425"/>
            <a:ext cx="1214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566301" name="Text Box 29"/>
          <p:cNvSpPr txBox="1">
            <a:spLocks noChangeArrowheads="1"/>
          </p:cNvSpPr>
          <p:nvPr/>
        </p:nvSpPr>
        <p:spPr bwMode="auto">
          <a:xfrm>
            <a:off x="6659563" y="3284538"/>
            <a:ext cx="174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17439" name="Freeform 30"/>
          <p:cNvSpPr>
            <a:spLocks/>
          </p:cNvSpPr>
          <p:nvPr/>
        </p:nvSpPr>
        <p:spPr bwMode="auto">
          <a:xfrm>
            <a:off x="6588125" y="1341438"/>
            <a:ext cx="1871663"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566303" name="Text Box 31"/>
          <p:cNvSpPr txBox="1">
            <a:spLocks noChangeArrowheads="1"/>
          </p:cNvSpPr>
          <p:nvPr/>
        </p:nvSpPr>
        <p:spPr bwMode="auto">
          <a:xfrm>
            <a:off x="6659563" y="1412875"/>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p:txBody>
      </p:sp>
      <p:sp>
        <p:nvSpPr>
          <p:cNvPr id="566304" name="Text Box 32"/>
          <p:cNvSpPr txBox="1">
            <a:spLocks noChangeArrowheads="1"/>
          </p:cNvSpPr>
          <p:nvPr/>
        </p:nvSpPr>
        <p:spPr bwMode="auto">
          <a:xfrm>
            <a:off x="3779838" y="1412875"/>
            <a:ext cx="1800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Design : </a:t>
            </a:r>
          </a:p>
          <a:p>
            <a:pPr eaLnBrk="1" hangingPunct="1">
              <a:spcBef>
                <a:spcPct val="0"/>
              </a:spcBef>
              <a:buFontTx/>
              <a:buNone/>
            </a:pPr>
            <a:r>
              <a:rPr lang="fr-BE" altLang="fr-FR" sz="2000" b="1">
                <a:solidFill>
                  <a:srgbClr val="000000"/>
                </a:solidFill>
              </a:rPr>
              <a:t>Mise en forme </a:t>
            </a:r>
          </a:p>
          <a:p>
            <a:pPr eaLnBrk="1" hangingPunct="1">
              <a:spcBef>
                <a:spcPct val="0"/>
              </a:spcBef>
              <a:buFontTx/>
              <a:buNone/>
            </a:pPr>
            <a:r>
              <a:rPr lang="fr-BE" altLang="fr-FR" sz="2000" b="1">
                <a:solidFill>
                  <a:srgbClr val="000000"/>
                </a:solidFill>
              </a:rPr>
              <a:t>de l’épreuve. </a:t>
            </a:r>
            <a:endParaRPr lang="fr-BE" altLang="fr-FR" sz="1600">
              <a:solidFill>
                <a:srgbClr val="000000"/>
              </a:solidFill>
            </a:endParaRPr>
          </a:p>
        </p:txBody>
      </p:sp>
      <p:sp>
        <p:nvSpPr>
          <p:cNvPr id="566305" name="Text Box 33"/>
          <p:cNvSpPr txBox="1">
            <a:spLocks noChangeArrowheads="1"/>
          </p:cNvSpPr>
          <p:nvPr/>
        </p:nvSpPr>
        <p:spPr bwMode="auto">
          <a:xfrm>
            <a:off x="539750" y="3500438"/>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566306" name="Text Box 34"/>
          <p:cNvSpPr txBox="1">
            <a:spLocks noChangeArrowheads="1"/>
          </p:cNvSpPr>
          <p:nvPr/>
        </p:nvSpPr>
        <p:spPr bwMode="auto">
          <a:xfrm>
            <a:off x="37084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566307" name="Text Box 35"/>
          <p:cNvSpPr txBox="1">
            <a:spLocks noChangeArrowheads="1"/>
          </p:cNvSpPr>
          <p:nvPr/>
        </p:nvSpPr>
        <p:spPr bwMode="auto">
          <a:xfrm>
            <a:off x="755650" y="5084763"/>
            <a:ext cx="1871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pic>
        <p:nvPicPr>
          <p:cNvPr id="17445" name="Picture 36" descr="cycle_exams_we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92500" y="2781300"/>
            <a:ext cx="2233613" cy="149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061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62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63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3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63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63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63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630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8" grpId="0"/>
      <p:bldP spid="566300" grpId="0"/>
      <p:bldP spid="566301" grpId="0"/>
      <p:bldP spid="566303" grpId="0"/>
      <p:bldP spid="566304" grpId="0"/>
      <p:bldP spid="566305" grpId="0"/>
      <p:bldP spid="566306" grpId="0"/>
      <p:bldP spid="56630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AA474C8C-670D-454F-AE95-29F536527851}" type="slidenum">
              <a:rPr lang="fr-FR" altLang="fr-FR"/>
              <a:pPr>
                <a:defRPr/>
              </a:pPr>
              <a:t>151</a:t>
            </a:fld>
            <a:endParaRPr lang="fr-FR" altLang="fr-FR"/>
          </a:p>
        </p:txBody>
      </p:sp>
      <p:sp>
        <p:nvSpPr>
          <p:cNvPr id="2" name="Freeform 11"/>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18437" name="Rectangle 13"/>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18438" name="Freeform 18"/>
          <p:cNvSpPr>
            <a:spLocks/>
          </p:cNvSpPr>
          <p:nvPr/>
        </p:nvSpPr>
        <p:spPr bwMode="auto">
          <a:xfrm>
            <a:off x="250825" y="908050"/>
            <a:ext cx="2592388" cy="2016125"/>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CC0000">
              <a:alpha val="5882"/>
            </a:srgbClr>
          </a:solidFill>
          <a:ln w="12700">
            <a:solidFill>
              <a:srgbClr val="000000"/>
            </a:solidFill>
            <a:prstDash val="solid"/>
            <a:round/>
            <a:headEnd/>
            <a:tailEnd/>
          </a:ln>
        </p:spPr>
        <p:txBody>
          <a:bodyPr/>
          <a:lstStyle/>
          <a:p>
            <a:endParaRPr lang="fr-BE"/>
          </a:p>
        </p:txBody>
      </p:sp>
      <p:sp>
        <p:nvSpPr>
          <p:cNvPr id="423955" name="Rectangle 19"/>
          <p:cNvSpPr>
            <a:spLocks noChangeArrowheads="1"/>
          </p:cNvSpPr>
          <p:nvPr/>
        </p:nvSpPr>
        <p:spPr bwMode="auto">
          <a:xfrm>
            <a:off x="395288" y="981075"/>
            <a:ext cx="21971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p>
          <a:p>
            <a:pPr eaLnBrk="1" hangingPunct="1">
              <a:spcBef>
                <a:spcPct val="0"/>
              </a:spcBef>
              <a:buFontTx/>
              <a:buNone/>
            </a:pPr>
            <a:r>
              <a:rPr lang="fr-BE" altLang="fr-FR" sz="1600">
                <a:solidFill>
                  <a:srgbClr val="000000"/>
                </a:solidFill>
              </a:rPr>
              <a:t>- Points enseignés (PE)</a:t>
            </a:r>
          </a:p>
          <a:p>
            <a:pPr eaLnBrk="1" hangingPunct="1">
              <a:spcBef>
                <a:spcPct val="0"/>
              </a:spcBef>
              <a:buFontTx/>
              <a:buNone/>
            </a:pPr>
            <a:r>
              <a:rPr lang="fr-BE" altLang="fr-FR" sz="1600">
                <a:solidFill>
                  <a:srgbClr val="000000"/>
                </a:solidFill>
              </a:rPr>
              <a:t>- Importance des points </a:t>
            </a:r>
          </a:p>
          <a:p>
            <a:pPr eaLnBrk="1" hangingPunct="1">
              <a:spcBef>
                <a:spcPct val="0"/>
              </a:spcBef>
              <a:buFontTx/>
              <a:buNone/>
            </a:pPr>
            <a:r>
              <a:rPr lang="fr-BE" altLang="fr-FR" sz="1600">
                <a:solidFill>
                  <a:srgbClr val="000000"/>
                </a:solidFill>
              </a:rPr>
              <a:t>enseignés (IPE)</a:t>
            </a:r>
          </a:p>
          <a:p>
            <a:pPr eaLnBrk="1" hangingPunct="1">
              <a:spcBef>
                <a:spcPct val="0"/>
              </a:spcBef>
              <a:buFontTx/>
              <a:buNone/>
            </a:pPr>
            <a:r>
              <a:rPr lang="fr-BE" altLang="fr-FR" sz="1600">
                <a:solidFill>
                  <a:srgbClr val="000000"/>
                </a:solidFill>
              </a:rPr>
              <a:t>- Catégories de performances</a:t>
            </a:r>
          </a:p>
          <a:p>
            <a:pPr eaLnBrk="1" hangingPunct="1">
              <a:spcBef>
                <a:spcPct val="0"/>
              </a:spcBef>
              <a:buFontTx/>
              <a:buNone/>
            </a:pPr>
            <a:r>
              <a:rPr lang="fr-BE" altLang="fr-FR" sz="1800">
                <a:solidFill>
                  <a:srgbClr val="000000"/>
                </a:solidFill>
              </a:rPr>
              <a:t>- Liaisons IPE x CP</a:t>
            </a:r>
          </a:p>
        </p:txBody>
      </p:sp>
      <p:sp>
        <p:nvSpPr>
          <p:cNvPr id="18440" name="Freeform 30"/>
          <p:cNvSpPr>
            <a:spLocks/>
          </p:cNvSpPr>
          <p:nvPr/>
        </p:nvSpPr>
        <p:spPr bwMode="auto">
          <a:xfrm>
            <a:off x="3492500" y="1341438"/>
            <a:ext cx="22320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006600">
              <a:alpha val="16078"/>
            </a:srgbClr>
          </a:solidFill>
          <a:ln w="12700">
            <a:solidFill>
              <a:srgbClr val="000000"/>
            </a:solidFill>
            <a:prstDash val="solid"/>
            <a:round/>
            <a:headEnd/>
            <a:tailEnd/>
          </a:ln>
        </p:spPr>
        <p:txBody>
          <a:bodyPr/>
          <a:lstStyle/>
          <a:p>
            <a:endParaRPr lang="fr-BE"/>
          </a:p>
        </p:txBody>
      </p:sp>
      <p:sp>
        <p:nvSpPr>
          <p:cNvPr id="18441" name="Rectangle 42"/>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42" name="Rectangle 43"/>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43" name="Rectangle 45"/>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4" name="Freeform 56"/>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18445" name="Rectangle 59"/>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6" name="Rectangle 6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7" name="Rectangle 71"/>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8" name="Freeform 7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18449" name="Rectangle 8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50" name="Rectangle 8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51" name="Freeform 94"/>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18452" name="Freeform 1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18453" name="Freeform 126"/>
          <p:cNvSpPr>
            <a:spLocks/>
          </p:cNvSpPr>
          <p:nvPr/>
        </p:nvSpPr>
        <p:spPr bwMode="auto">
          <a:xfrm>
            <a:off x="1042988" y="2924175"/>
            <a:ext cx="649287" cy="4333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4" name="Freeform 127"/>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5" name="Freeform 128"/>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6" name="Freeform 129"/>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7" name="Freeform 130"/>
          <p:cNvSpPr>
            <a:spLocks/>
          </p:cNvSpPr>
          <p:nvPr/>
        </p:nvSpPr>
        <p:spPr bwMode="auto">
          <a:xfrm>
            <a:off x="5724525" y="1484313"/>
            <a:ext cx="503238"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8" name="Freeform 131"/>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9" name="Freeform 132"/>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60" name="Freeform 133"/>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24070" name="Text Box 1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424071" name="Text Box 135"/>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18463" name="Freeform 41"/>
          <p:cNvSpPr>
            <a:spLocks/>
          </p:cNvSpPr>
          <p:nvPr/>
        </p:nvSpPr>
        <p:spPr bwMode="auto">
          <a:xfrm>
            <a:off x="6227763" y="1412875"/>
            <a:ext cx="1873250"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424072" name="Text Box 136"/>
          <p:cNvSpPr txBox="1">
            <a:spLocks noChangeArrowheads="1"/>
          </p:cNvSpPr>
          <p:nvPr/>
        </p:nvSpPr>
        <p:spPr bwMode="auto">
          <a:xfrm>
            <a:off x="6372225" y="1484313"/>
            <a:ext cx="1766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424073" name="Text Box 137"/>
          <p:cNvSpPr txBox="1">
            <a:spLocks noChangeArrowheads="1"/>
          </p:cNvSpPr>
          <p:nvPr/>
        </p:nvSpPr>
        <p:spPr bwMode="auto">
          <a:xfrm>
            <a:off x="3563938" y="1412875"/>
            <a:ext cx="23352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endParaRPr lang="fr-BE" altLang="fr-FR" sz="1600">
              <a:solidFill>
                <a:srgbClr val="000000"/>
              </a:solidFill>
            </a:endParaRPr>
          </a:p>
        </p:txBody>
      </p:sp>
      <p:sp>
        <p:nvSpPr>
          <p:cNvPr id="424074" name="Text Box 138"/>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424075" name="Text Box 139"/>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424076" name="Text Box 140"/>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Tree>
    <p:extLst>
      <p:ext uri="{BB962C8B-B14F-4D97-AF65-F5344CB8AC3E}">
        <p14:creationId xmlns:p14="http://schemas.microsoft.com/office/powerpoint/2010/main" val="3744258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3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space réservé du numéro de diapositive 5"/>
          <p:cNvSpPr>
            <a:spLocks noGrp="1"/>
          </p:cNvSpPr>
          <p:nvPr>
            <p:ph type="sldNum" sz="quarter" idx="10"/>
          </p:nvPr>
        </p:nvSpPr>
        <p:spPr/>
        <p:txBody>
          <a:bodyPr/>
          <a:lstStyle/>
          <a:p>
            <a:pPr>
              <a:defRPr/>
            </a:pPr>
            <a:fld id="{BA47BC41-9BD1-4AFD-A16F-30EBBB54A460}" type="slidenum">
              <a:rPr lang="fr-FR" altLang="fr-FR"/>
              <a:pPr>
                <a:defRPr/>
              </a:pPr>
              <a:t>152</a:t>
            </a:fld>
            <a:endParaRPr lang="fr-FR" altLang="fr-FR"/>
          </a:p>
        </p:txBody>
      </p:sp>
      <p:sp>
        <p:nvSpPr>
          <p:cNvPr id="2" name="Freeform 5"/>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19461" name="Rectangle 6"/>
          <p:cNvSpPr>
            <a:spLocks noChangeArrowheads="1"/>
          </p:cNvSpPr>
          <p:nvPr/>
        </p:nvSpPr>
        <p:spPr bwMode="auto">
          <a:xfrm>
            <a:off x="395288" y="981075"/>
            <a:ext cx="612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p>
          <a:p>
            <a:pPr eaLnBrk="1" hangingPunct="1">
              <a:spcBef>
                <a:spcPct val="0"/>
              </a:spcBef>
              <a:buFontTx/>
              <a:buNone/>
            </a:pPr>
            <a:r>
              <a:rPr lang="fr-BE" altLang="fr-FR" sz="1600">
                <a:solidFill>
                  <a:srgbClr val="000000"/>
                </a:solidFill>
              </a:rPr>
              <a:t>    </a:t>
            </a:r>
            <a:endParaRPr lang="fr-FR" altLang="fr-FR" sz="1800">
              <a:solidFill>
                <a:srgbClr val="000000"/>
              </a:solidFill>
            </a:endParaRPr>
          </a:p>
        </p:txBody>
      </p:sp>
      <p:sp>
        <p:nvSpPr>
          <p:cNvPr id="19462"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9463"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9464" name="Rectangle 11"/>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9465"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427492" name="Group 484"/>
          <p:cNvGraphicFramePr>
            <a:graphicFrameLocks noGrp="1"/>
          </p:cNvGraphicFramePr>
          <p:nvPr>
            <p:ph idx="1"/>
          </p:nvPr>
        </p:nvGraphicFramePr>
        <p:xfrm>
          <a:off x="900113" y="3141663"/>
          <a:ext cx="6911975" cy="2682872"/>
        </p:xfrm>
        <a:graphic>
          <a:graphicData uri="http://schemas.openxmlformats.org/drawingml/2006/table">
            <a:tbl>
              <a:tblPr/>
              <a:tblGrid>
                <a:gridCol w="1403350"/>
                <a:gridCol w="2806700"/>
                <a:gridCol w="2701925"/>
              </a:tblGrid>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Points d‘évaluations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504" name="Rectangle 485"/>
          <p:cNvSpPr>
            <a:spLocks noChangeArrowheads="1"/>
          </p:cNvSpPr>
          <p:nvPr/>
        </p:nvSpPr>
        <p:spPr bwMode="auto">
          <a:xfrm>
            <a:off x="323850" y="1628775"/>
            <a:ext cx="741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99"/>
                </a:solidFill>
              </a:rPr>
              <a:t>1.1. Isoler au sein de chaque domaine (chapitre), les thèmes (paragraphes) </a:t>
            </a:r>
          </a:p>
          <a:p>
            <a:pPr eaLnBrk="1" hangingPunct="1">
              <a:spcBef>
                <a:spcPct val="0"/>
              </a:spcBef>
              <a:buFontTx/>
              <a:buNone/>
            </a:pPr>
            <a:r>
              <a:rPr lang="fr-FR" altLang="fr-FR" sz="2000">
                <a:solidFill>
                  <a:srgbClr val="000099"/>
                </a:solidFill>
              </a:rPr>
              <a:t>et les points d’évaluations (PE) assez importants que pour en justifier l’évaluation : assurer ainsi la </a:t>
            </a:r>
            <a:r>
              <a:rPr lang="fr-FR" altLang="fr-FR" sz="2000" u="sng">
                <a:solidFill>
                  <a:srgbClr val="000099"/>
                </a:solidFill>
              </a:rPr>
              <a:t>validité</a:t>
            </a:r>
            <a:r>
              <a:rPr lang="fr-FR" altLang="fr-FR" sz="2000">
                <a:solidFill>
                  <a:srgbClr val="000099"/>
                </a:solidFill>
              </a:rPr>
              <a:t> de contenu</a:t>
            </a:r>
          </a:p>
        </p:txBody>
      </p:sp>
    </p:spTree>
    <p:extLst>
      <p:ext uri="{BB962C8B-B14F-4D97-AF65-F5344CB8AC3E}">
        <p14:creationId xmlns:p14="http://schemas.microsoft.com/office/powerpoint/2010/main" val="32555993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Espace réservé du numéro de diapositive 5"/>
          <p:cNvSpPr>
            <a:spLocks noGrp="1"/>
          </p:cNvSpPr>
          <p:nvPr>
            <p:ph type="sldNum" sz="quarter" idx="10"/>
          </p:nvPr>
        </p:nvSpPr>
        <p:spPr/>
        <p:txBody>
          <a:bodyPr/>
          <a:lstStyle/>
          <a:p>
            <a:pPr>
              <a:defRPr/>
            </a:pPr>
            <a:fld id="{CEEE36A5-6E27-491B-AD39-3E8264D0FC1F}" type="slidenum">
              <a:rPr lang="fr-FR" altLang="fr-FR"/>
              <a:pPr>
                <a:defRPr/>
              </a:pPr>
              <a:t>153</a:t>
            </a:fld>
            <a:endParaRPr lang="fr-FR" altLang="fr-FR"/>
          </a:p>
        </p:txBody>
      </p:sp>
      <p:sp>
        <p:nvSpPr>
          <p:cNvPr id="20485" name="Freeform 3"/>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0486" name="Rectangle 4"/>
          <p:cNvSpPr>
            <a:spLocks noChangeArrowheads="1"/>
          </p:cNvSpPr>
          <p:nvPr/>
        </p:nvSpPr>
        <p:spPr bwMode="auto">
          <a:xfrm>
            <a:off x="395288" y="981075"/>
            <a:ext cx="68405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p>
          <a:p>
            <a:pPr eaLnBrk="1" hangingPunct="1">
              <a:spcBef>
                <a:spcPct val="0"/>
              </a:spcBef>
              <a:buFontTx/>
              <a:buNone/>
            </a:pPr>
            <a:r>
              <a:rPr lang="fr-BE" altLang="fr-FR" sz="1600">
                <a:solidFill>
                  <a:srgbClr val="000000"/>
                </a:solidFill>
              </a:rPr>
              <a:t>    </a:t>
            </a:r>
            <a:endParaRPr lang="fr-BE" altLang="fr-FR" sz="1800">
              <a:solidFill>
                <a:schemeClr val="tx1"/>
              </a:solidFill>
            </a:endParaRPr>
          </a:p>
        </p:txBody>
      </p:sp>
      <p:sp>
        <p:nvSpPr>
          <p:cNvPr id="20487"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0488"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0489"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0490"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533561" name="Group 57"/>
          <p:cNvGraphicFramePr>
            <a:graphicFrameLocks noGrp="1"/>
          </p:cNvGraphicFramePr>
          <p:nvPr>
            <p:ph idx="1"/>
          </p:nvPr>
        </p:nvGraphicFramePr>
        <p:xfrm>
          <a:off x="684213" y="2420938"/>
          <a:ext cx="7416800" cy="2682872"/>
        </p:xfrm>
        <a:graphic>
          <a:graphicData uri="http://schemas.openxmlformats.org/drawingml/2006/table">
            <a:tbl>
              <a:tblPr/>
              <a:tblGrid>
                <a:gridCol w="1389062"/>
                <a:gridCol w="2782888"/>
                <a:gridCol w="2676525"/>
                <a:gridCol w="568325"/>
              </a:tblGrid>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Points d'enseignement</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IPE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38" name="Rectangle 58"/>
          <p:cNvSpPr>
            <a:spLocks noChangeArrowheads="1"/>
          </p:cNvSpPr>
          <p:nvPr/>
        </p:nvSpPr>
        <p:spPr bwMode="auto">
          <a:xfrm>
            <a:off x="323850" y="1700213"/>
            <a:ext cx="738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1.2. Evaluer (échelle de 0 à 3) l’importance de chaque point d’évaluation (IPE)</a:t>
            </a:r>
          </a:p>
        </p:txBody>
      </p:sp>
    </p:spTree>
    <p:extLst>
      <p:ext uri="{BB962C8B-B14F-4D97-AF65-F5344CB8AC3E}">
        <p14:creationId xmlns:p14="http://schemas.microsoft.com/office/powerpoint/2010/main" val="34180110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3"/>
          <p:cNvSpPr>
            <a:spLocks noGrp="1"/>
          </p:cNvSpPr>
          <p:nvPr>
            <p:ph type="sldNum" sz="quarter" idx="12"/>
          </p:nvPr>
        </p:nvSpPr>
        <p:spPr/>
        <p:txBody>
          <a:bodyPr/>
          <a:lstStyle/>
          <a:p>
            <a:pPr>
              <a:defRPr/>
            </a:pPr>
            <a:fld id="{9B077E44-8059-4211-9726-E81DFC2A54D8}" type="slidenum">
              <a:rPr lang="fr-FR" altLang="fr-FR"/>
              <a:pPr>
                <a:defRPr/>
              </a:pPr>
              <a:t>154</a:t>
            </a:fld>
            <a:endParaRPr lang="fr-FR" altLang="fr-FR"/>
          </a:p>
        </p:txBody>
      </p:sp>
      <p:pic>
        <p:nvPicPr>
          <p:cNvPr id="21508" name="Picture 9" descr="Exams PE"/>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755650" y="260350"/>
            <a:ext cx="7596188" cy="6075363"/>
          </a:xfrm>
        </p:spPr>
      </p:pic>
      <p:sp>
        <p:nvSpPr>
          <p:cNvPr id="568330" name="Rectangle 10"/>
          <p:cNvSpPr>
            <a:spLocks noChangeArrowheads="1"/>
          </p:cNvSpPr>
          <p:nvPr/>
        </p:nvSpPr>
        <p:spPr bwMode="auto">
          <a:xfrm>
            <a:off x="2555875" y="1557338"/>
            <a:ext cx="1584325" cy="215900"/>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1" name="Rectangle 11"/>
          <p:cNvSpPr>
            <a:spLocks noChangeArrowheads="1"/>
          </p:cNvSpPr>
          <p:nvPr/>
        </p:nvSpPr>
        <p:spPr bwMode="auto">
          <a:xfrm>
            <a:off x="2700338" y="3933825"/>
            <a:ext cx="3167062" cy="288925"/>
          </a:xfrm>
          <a:prstGeom prst="rect">
            <a:avLst/>
          </a:prstGeom>
          <a:noFill/>
          <a:ln w="1905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2" name="Rectangle 12"/>
          <p:cNvSpPr>
            <a:spLocks noChangeArrowheads="1"/>
          </p:cNvSpPr>
          <p:nvPr/>
        </p:nvSpPr>
        <p:spPr bwMode="auto">
          <a:xfrm>
            <a:off x="2700338" y="2420938"/>
            <a:ext cx="863600" cy="215900"/>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3" name="Text Box 13"/>
          <p:cNvSpPr txBox="1">
            <a:spLocks noChangeArrowheads="1"/>
          </p:cNvSpPr>
          <p:nvPr/>
        </p:nvSpPr>
        <p:spPr bwMode="auto">
          <a:xfrm>
            <a:off x="1187450" y="1412875"/>
            <a:ext cx="1017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FF0000"/>
                </a:solidFill>
              </a:rPr>
              <a:t>Domaine</a:t>
            </a:r>
            <a:endParaRPr lang="fr-FR" altLang="fr-FR" sz="2000">
              <a:solidFill>
                <a:srgbClr val="FF0000"/>
              </a:solidFill>
            </a:endParaRPr>
          </a:p>
        </p:txBody>
      </p:sp>
      <p:sp>
        <p:nvSpPr>
          <p:cNvPr id="568334" name="Text Box 14"/>
          <p:cNvSpPr txBox="1">
            <a:spLocks noChangeArrowheads="1"/>
          </p:cNvSpPr>
          <p:nvPr/>
        </p:nvSpPr>
        <p:spPr bwMode="auto">
          <a:xfrm>
            <a:off x="1187450" y="2276475"/>
            <a:ext cx="831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chemeClr val="accent2"/>
                </a:solidFill>
              </a:rPr>
              <a:t>Thème</a:t>
            </a:r>
            <a:endParaRPr lang="fr-FR" altLang="fr-FR" sz="2000">
              <a:solidFill>
                <a:schemeClr val="accent2"/>
              </a:solidFill>
            </a:endParaRPr>
          </a:p>
        </p:txBody>
      </p:sp>
      <p:sp>
        <p:nvSpPr>
          <p:cNvPr id="568335" name="Text Box 15"/>
          <p:cNvSpPr txBox="1">
            <a:spLocks noChangeArrowheads="1"/>
          </p:cNvSpPr>
          <p:nvPr/>
        </p:nvSpPr>
        <p:spPr bwMode="auto">
          <a:xfrm>
            <a:off x="1116013" y="3716338"/>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FF33CC"/>
                </a:solidFill>
              </a:rPr>
              <a:t>Point </a:t>
            </a:r>
          </a:p>
          <a:p>
            <a:pPr eaLnBrk="1" hangingPunct="1">
              <a:spcBef>
                <a:spcPct val="0"/>
              </a:spcBef>
              <a:buFontTx/>
              <a:buNone/>
            </a:pPr>
            <a:r>
              <a:rPr lang="fr-BE" altLang="fr-FR" sz="2000">
                <a:solidFill>
                  <a:srgbClr val="FF33CC"/>
                </a:solidFill>
              </a:rPr>
              <a:t>d’évaluation</a:t>
            </a:r>
            <a:endParaRPr lang="fr-FR" altLang="fr-FR" sz="2000">
              <a:solidFill>
                <a:srgbClr val="FF33CC"/>
              </a:solidFill>
            </a:endParaRPr>
          </a:p>
        </p:txBody>
      </p:sp>
    </p:spTree>
    <p:extLst>
      <p:ext uri="{BB962C8B-B14F-4D97-AF65-F5344CB8AC3E}">
        <p14:creationId xmlns:p14="http://schemas.microsoft.com/office/powerpoint/2010/main" val="3157851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8330"/>
                                        </p:tgtEl>
                                        <p:attrNameLst>
                                          <p:attrName>style.visibility</p:attrName>
                                        </p:attrNameLst>
                                      </p:cBhvr>
                                      <p:to>
                                        <p:strVal val="visible"/>
                                      </p:to>
                                    </p:set>
                                    <p:anim calcmode="lin" valueType="num">
                                      <p:cBhvr additive="base">
                                        <p:cTn id="7" dur="500" fill="hold"/>
                                        <p:tgtEl>
                                          <p:spTgt spid="568330"/>
                                        </p:tgtEl>
                                        <p:attrNameLst>
                                          <p:attrName>ppt_x</p:attrName>
                                        </p:attrNameLst>
                                      </p:cBhvr>
                                      <p:tavLst>
                                        <p:tav tm="0">
                                          <p:val>
                                            <p:strVal val="#ppt_x"/>
                                          </p:val>
                                        </p:tav>
                                        <p:tav tm="100000">
                                          <p:val>
                                            <p:strVal val="#ppt_x"/>
                                          </p:val>
                                        </p:tav>
                                      </p:tavLst>
                                    </p:anim>
                                    <p:anim calcmode="lin" valueType="num">
                                      <p:cBhvr additive="base">
                                        <p:cTn id="8" dur="500" fill="hold"/>
                                        <p:tgtEl>
                                          <p:spTgt spid="5683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8333"/>
                                        </p:tgtEl>
                                        <p:attrNameLst>
                                          <p:attrName>style.visibility</p:attrName>
                                        </p:attrNameLst>
                                      </p:cBhvr>
                                      <p:to>
                                        <p:strVal val="visible"/>
                                      </p:to>
                                    </p:set>
                                    <p:anim calcmode="lin" valueType="num">
                                      <p:cBhvr additive="base">
                                        <p:cTn id="11" dur="500" fill="hold"/>
                                        <p:tgtEl>
                                          <p:spTgt spid="568333"/>
                                        </p:tgtEl>
                                        <p:attrNameLst>
                                          <p:attrName>ppt_x</p:attrName>
                                        </p:attrNameLst>
                                      </p:cBhvr>
                                      <p:tavLst>
                                        <p:tav tm="0">
                                          <p:val>
                                            <p:strVal val="#ppt_x"/>
                                          </p:val>
                                        </p:tav>
                                        <p:tav tm="100000">
                                          <p:val>
                                            <p:strVal val="#ppt_x"/>
                                          </p:val>
                                        </p:tav>
                                      </p:tavLst>
                                    </p:anim>
                                    <p:anim calcmode="lin" valueType="num">
                                      <p:cBhvr additive="base">
                                        <p:cTn id="12" dur="500" fill="hold"/>
                                        <p:tgtEl>
                                          <p:spTgt spid="56833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8334"/>
                                        </p:tgtEl>
                                        <p:attrNameLst>
                                          <p:attrName>style.visibility</p:attrName>
                                        </p:attrNameLst>
                                      </p:cBhvr>
                                      <p:to>
                                        <p:strVal val="visible"/>
                                      </p:to>
                                    </p:set>
                                    <p:anim calcmode="lin" valueType="num">
                                      <p:cBhvr additive="base">
                                        <p:cTn id="17" dur="500" fill="hold"/>
                                        <p:tgtEl>
                                          <p:spTgt spid="568334"/>
                                        </p:tgtEl>
                                        <p:attrNameLst>
                                          <p:attrName>ppt_x</p:attrName>
                                        </p:attrNameLst>
                                      </p:cBhvr>
                                      <p:tavLst>
                                        <p:tav tm="0">
                                          <p:val>
                                            <p:strVal val="#ppt_x"/>
                                          </p:val>
                                        </p:tav>
                                        <p:tav tm="100000">
                                          <p:val>
                                            <p:strVal val="#ppt_x"/>
                                          </p:val>
                                        </p:tav>
                                      </p:tavLst>
                                    </p:anim>
                                    <p:anim calcmode="lin" valueType="num">
                                      <p:cBhvr additive="base">
                                        <p:cTn id="18" dur="500" fill="hold"/>
                                        <p:tgtEl>
                                          <p:spTgt spid="5683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8332"/>
                                        </p:tgtEl>
                                        <p:attrNameLst>
                                          <p:attrName>style.visibility</p:attrName>
                                        </p:attrNameLst>
                                      </p:cBhvr>
                                      <p:to>
                                        <p:strVal val="visible"/>
                                      </p:to>
                                    </p:set>
                                    <p:anim calcmode="lin" valueType="num">
                                      <p:cBhvr additive="base">
                                        <p:cTn id="21" dur="500" fill="hold"/>
                                        <p:tgtEl>
                                          <p:spTgt spid="568332"/>
                                        </p:tgtEl>
                                        <p:attrNameLst>
                                          <p:attrName>ppt_x</p:attrName>
                                        </p:attrNameLst>
                                      </p:cBhvr>
                                      <p:tavLst>
                                        <p:tav tm="0">
                                          <p:val>
                                            <p:strVal val="#ppt_x"/>
                                          </p:val>
                                        </p:tav>
                                        <p:tav tm="100000">
                                          <p:val>
                                            <p:strVal val="#ppt_x"/>
                                          </p:val>
                                        </p:tav>
                                      </p:tavLst>
                                    </p:anim>
                                    <p:anim calcmode="lin" valueType="num">
                                      <p:cBhvr additive="base">
                                        <p:cTn id="22" dur="500" fill="hold"/>
                                        <p:tgtEl>
                                          <p:spTgt spid="56833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68335"/>
                                        </p:tgtEl>
                                        <p:attrNameLst>
                                          <p:attrName>style.visibility</p:attrName>
                                        </p:attrNameLst>
                                      </p:cBhvr>
                                      <p:to>
                                        <p:strVal val="visible"/>
                                      </p:to>
                                    </p:set>
                                    <p:anim calcmode="lin" valueType="num">
                                      <p:cBhvr additive="base">
                                        <p:cTn id="27" dur="500" fill="hold"/>
                                        <p:tgtEl>
                                          <p:spTgt spid="568335"/>
                                        </p:tgtEl>
                                        <p:attrNameLst>
                                          <p:attrName>ppt_x</p:attrName>
                                        </p:attrNameLst>
                                      </p:cBhvr>
                                      <p:tavLst>
                                        <p:tav tm="0">
                                          <p:val>
                                            <p:strVal val="#ppt_x"/>
                                          </p:val>
                                        </p:tav>
                                        <p:tav tm="100000">
                                          <p:val>
                                            <p:strVal val="#ppt_x"/>
                                          </p:val>
                                        </p:tav>
                                      </p:tavLst>
                                    </p:anim>
                                    <p:anim calcmode="lin" valueType="num">
                                      <p:cBhvr additive="base">
                                        <p:cTn id="28" dur="500" fill="hold"/>
                                        <p:tgtEl>
                                          <p:spTgt spid="5683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8331"/>
                                        </p:tgtEl>
                                        <p:attrNameLst>
                                          <p:attrName>style.visibility</p:attrName>
                                        </p:attrNameLst>
                                      </p:cBhvr>
                                      <p:to>
                                        <p:strVal val="visible"/>
                                      </p:to>
                                    </p:set>
                                    <p:anim calcmode="lin" valueType="num">
                                      <p:cBhvr additive="base">
                                        <p:cTn id="31" dur="500" fill="hold"/>
                                        <p:tgtEl>
                                          <p:spTgt spid="568331"/>
                                        </p:tgtEl>
                                        <p:attrNameLst>
                                          <p:attrName>ppt_x</p:attrName>
                                        </p:attrNameLst>
                                      </p:cBhvr>
                                      <p:tavLst>
                                        <p:tav tm="0">
                                          <p:val>
                                            <p:strVal val="#ppt_x"/>
                                          </p:val>
                                        </p:tav>
                                        <p:tav tm="100000">
                                          <p:val>
                                            <p:strVal val="#ppt_x"/>
                                          </p:val>
                                        </p:tav>
                                      </p:tavLst>
                                    </p:anim>
                                    <p:anim calcmode="lin" valueType="num">
                                      <p:cBhvr additive="base">
                                        <p:cTn id="32" dur="500" fill="hold"/>
                                        <p:tgtEl>
                                          <p:spTgt spid="568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30" grpId="0" animBg="1"/>
      <p:bldP spid="568331" grpId="0" animBg="1"/>
      <p:bldP spid="568332" grpId="0" animBg="1"/>
      <p:bldP spid="568333" grpId="0"/>
      <p:bldP spid="568334" grpId="0"/>
      <p:bldP spid="56833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p:txBody>
          <a:bodyPr/>
          <a:lstStyle/>
          <a:p>
            <a:pPr>
              <a:defRPr/>
            </a:pPr>
            <a:fld id="{5DB90FB1-B081-4753-88E0-4BC70490AF19}" type="slidenum">
              <a:rPr lang="fr-FR" altLang="fr-FR"/>
              <a:pPr>
                <a:defRPr/>
              </a:pPr>
              <a:t>155</a:t>
            </a:fld>
            <a:endParaRPr lang="fr-FR" altLang="fr-FR"/>
          </a:p>
        </p:txBody>
      </p:sp>
      <p:pic>
        <p:nvPicPr>
          <p:cNvPr id="22532" name="Picture 3" descr="Exams I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88913"/>
            <a:ext cx="76327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6" name="Rectangle 4"/>
          <p:cNvSpPr>
            <a:spLocks noChangeArrowheads="1"/>
          </p:cNvSpPr>
          <p:nvPr/>
        </p:nvSpPr>
        <p:spPr bwMode="auto">
          <a:xfrm>
            <a:off x="5940425" y="1628775"/>
            <a:ext cx="503238" cy="4464050"/>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983136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0"/>
          </p:nvPr>
        </p:nvSpPr>
        <p:spPr/>
        <p:txBody>
          <a:bodyPr/>
          <a:lstStyle/>
          <a:p>
            <a:pPr>
              <a:defRPr/>
            </a:pPr>
            <a:fld id="{63BC9016-EFC2-4B7F-AC70-1CF96903C65F}" type="slidenum">
              <a:rPr lang="fr-FR" altLang="fr-FR"/>
              <a:pPr>
                <a:defRPr/>
              </a:pPr>
              <a:t>156</a:t>
            </a:fld>
            <a:endParaRPr lang="fr-FR" altLang="fr-FR"/>
          </a:p>
        </p:txBody>
      </p:sp>
      <p:sp>
        <p:nvSpPr>
          <p:cNvPr id="2" name="Freeform 3"/>
          <p:cNvSpPr>
            <a:spLocks/>
          </p:cNvSpPr>
          <p:nvPr/>
        </p:nvSpPr>
        <p:spPr bwMode="auto">
          <a:xfrm>
            <a:off x="252413" y="9890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3557" name="Rectangle 4"/>
          <p:cNvSpPr>
            <a:spLocks noChangeArrowheads="1"/>
          </p:cNvSpPr>
          <p:nvPr/>
        </p:nvSpPr>
        <p:spPr bwMode="auto">
          <a:xfrm>
            <a:off x="468313" y="1133475"/>
            <a:ext cx="612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endParaRPr lang="fr-BE" altLang="fr-FR" sz="1800">
              <a:solidFill>
                <a:schemeClr val="tx1"/>
              </a:solidFill>
            </a:endParaRPr>
          </a:p>
        </p:txBody>
      </p:sp>
      <p:sp>
        <p:nvSpPr>
          <p:cNvPr id="23558"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59"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60"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3561"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62" name="Rectangle 83"/>
          <p:cNvSpPr>
            <a:spLocks noChangeArrowheads="1"/>
          </p:cNvSpPr>
          <p:nvPr/>
        </p:nvSpPr>
        <p:spPr bwMode="auto">
          <a:xfrm>
            <a:off x="827088" y="2636838"/>
            <a:ext cx="7831137" cy="333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600" b="1">
                <a:solidFill>
                  <a:srgbClr val="000000"/>
                </a:solidFill>
              </a:rPr>
              <a:t>Les catégories de performance sont dites de connaissance, de compréhension ou d’application.</a:t>
            </a:r>
            <a:r>
              <a:rPr lang="fr-FR" altLang="fr-FR" sz="1600">
                <a:solidFill>
                  <a:srgbClr val="000000"/>
                </a:solidFill>
              </a:rPr>
              <a:t> </a:t>
            </a:r>
          </a:p>
          <a:p>
            <a:pPr eaLnBrk="1" hangingPunct="1">
              <a:spcBef>
                <a:spcPct val="0"/>
              </a:spcBef>
              <a:buFontTx/>
              <a:buNone/>
            </a:pPr>
            <a:r>
              <a:rPr lang="fr-FR" altLang="fr-FR" sz="1600">
                <a:solidFill>
                  <a:srgbClr val="000000"/>
                </a:solidFill>
              </a:rPr>
              <a:t>Par </a:t>
            </a:r>
            <a:r>
              <a:rPr lang="fr-FR" altLang="fr-FR" sz="1600" u="sng">
                <a:solidFill>
                  <a:srgbClr val="000000"/>
                </a:solidFill>
              </a:rPr>
              <a:t>connaissance</a:t>
            </a:r>
            <a:r>
              <a:rPr lang="fr-FR" altLang="fr-FR" sz="1600">
                <a:solidFill>
                  <a:srgbClr val="000000"/>
                </a:solidFill>
              </a:rPr>
              <a:t> il faut entendre la capacité de connaître une série de faits </a:t>
            </a:r>
          </a:p>
          <a:p>
            <a:pPr eaLnBrk="1" hangingPunct="1">
              <a:spcBef>
                <a:spcPct val="0"/>
              </a:spcBef>
              <a:buFontTx/>
              <a:buNone/>
            </a:pPr>
            <a:r>
              <a:rPr lang="fr-FR" altLang="fr-FR" sz="1600">
                <a:solidFill>
                  <a:srgbClr val="000000"/>
                </a:solidFill>
              </a:rPr>
              <a:t>ou d’énoncer des définitions.</a:t>
            </a:r>
          </a:p>
          <a:p>
            <a:pPr eaLnBrk="1" hangingPunct="1">
              <a:spcBef>
                <a:spcPct val="0"/>
              </a:spcBef>
              <a:buFontTx/>
              <a:buNone/>
            </a:pPr>
            <a:r>
              <a:rPr lang="fr-FR" altLang="fr-FR" sz="1600">
                <a:solidFill>
                  <a:srgbClr val="000000"/>
                </a:solidFill>
              </a:rPr>
              <a:t>Par </a:t>
            </a:r>
            <a:r>
              <a:rPr lang="fr-FR" altLang="fr-FR" sz="1600" u="sng">
                <a:solidFill>
                  <a:srgbClr val="000000"/>
                </a:solidFill>
              </a:rPr>
              <a:t>compréhension</a:t>
            </a:r>
            <a:r>
              <a:rPr lang="fr-FR" altLang="fr-FR" sz="1600">
                <a:solidFill>
                  <a:srgbClr val="000000"/>
                </a:solidFill>
              </a:rPr>
              <a:t>, il faut comprendre la capacité à interpréter des symptômes, </a:t>
            </a:r>
          </a:p>
          <a:p>
            <a:pPr eaLnBrk="1" hangingPunct="1">
              <a:spcBef>
                <a:spcPct val="0"/>
              </a:spcBef>
              <a:buFontTx/>
              <a:buNone/>
            </a:pPr>
            <a:r>
              <a:rPr lang="fr-FR" altLang="fr-FR" sz="1600">
                <a:solidFill>
                  <a:srgbClr val="000000"/>
                </a:solidFill>
              </a:rPr>
              <a:t>et relations de ou entre l’une ou l’autre pathologie de reproduction obstétricale </a:t>
            </a:r>
          </a:p>
          <a:p>
            <a:pPr eaLnBrk="1" hangingPunct="1">
              <a:spcBef>
                <a:spcPct val="0"/>
              </a:spcBef>
              <a:buFontTx/>
              <a:buNone/>
            </a:pPr>
            <a:r>
              <a:rPr lang="fr-FR" altLang="fr-FR" sz="1600">
                <a:solidFill>
                  <a:srgbClr val="000000"/>
                </a:solidFill>
              </a:rPr>
              <a:t>ou mammaire ou encore la capacité à extrapoler le sens d’un message, enj saisir la nature</a:t>
            </a:r>
          </a:p>
          <a:p>
            <a:pPr eaLnBrk="1" hangingPunct="1">
              <a:spcBef>
                <a:spcPct val="0"/>
              </a:spcBef>
              <a:buFontTx/>
              <a:buNone/>
            </a:pPr>
            <a:r>
              <a:rPr lang="fr-BE" altLang="fr-FR" sz="1600">
                <a:solidFill>
                  <a:srgbClr val="000000"/>
                </a:solidFill>
              </a:rPr>
              <a:t>et la signification profonde.</a:t>
            </a:r>
            <a:endParaRPr lang="fr-FR" altLang="fr-FR" sz="1600">
              <a:solidFill>
                <a:srgbClr val="000000"/>
              </a:solidFill>
            </a:endParaRPr>
          </a:p>
          <a:p>
            <a:pPr eaLnBrk="1" hangingPunct="1">
              <a:spcBef>
                <a:spcPct val="0"/>
              </a:spcBef>
              <a:buFontTx/>
              <a:buNone/>
            </a:pPr>
            <a:r>
              <a:rPr lang="fr-FR" altLang="fr-FR" sz="1600">
                <a:solidFill>
                  <a:srgbClr val="000000"/>
                </a:solidFill>
              </a:rPr>
              <a:t>Par </a:t>
            </a:r>
            <a:r>
              <a:rPr lang="fr-FR" altLang="fr-FR" sz="1600" u="sng">
                <a:solidFill>
                  <a:srgbClr val="000000"/>
                </a:solidFill>
              </a:rPr>
              <a:t>application</a:t>
            </a:r>
            <a:r>
              <a:rPr lang="fr-FR" altLang="fr-FR" sz="1600">
                <a:solidFill>
                  <a:srgbClr val="000000"/>
                </a:solidFill>
              </a:rPr>
              <a:t>, il faut comprendre la capacité de mettre en œuvre l’un ou l’autre </a:t>
            </a:r>
          </a:p>
          <a:p>
            <a:pPr eaLnBrk="1" hangingPunct="1">
              <a:spcBef>
                <a:spcPct val="0"/>
              </a:spcBef>
              <a:buFontTx/>
              <a:buNone/>
            </a:pPr>
            <a:r>
              <a:rPr lang="fr-FR" altLang="fr-FR" sz="1600">
                <a:solidFill>
                  <a:srgbClr val="000000"/>
                </a:solidFill>
              </a:rPr>
              <a:t>traitement individuel ou collectif.</a:t>
            </a:r>
          </a:p>
          <a:p>
            <a:pPr eaLnBrk="1" hangingPunct="1">
              <a:spcBef>
                <a:spcPct val="0"/>
              </a:spcBef>
              <a:buFontTx/>
              <a:buNone/>
            </a:pPr>
            <a:r>
              <a:rPr lang="fr-BE" altLang="fr-FR" sz="1600">
                <a:solidFill>
                  <a:srgbClr val="000000"/>
                </a:solidFill>
              </a:rPr>
              <a:t>Par </a:t>
            </a:r>
            <a:r>
              <a:rPr lang="fr-BE" altLang="fr-FR" sz="1600" u="sng">
                <a:solidFill>
                  <a:srgbClr val="000000"/>
                </a:solidFill>
              </a:rPr>
              <a:t>analyse</a:t>
            </a:r>
            <a:r>
              <a:rPr lang="fr-BE" altLang="fr-FR" sz="1600">
                <a:solidFill>
                  <a:srgbClr val="000000"/>
                </a:solidFill>
              </a:rPr>
              <a:t>, on peut comprendre la capacité à découper une structure selon ses parties, </a:t>
            </a:r>
          </a:p>
          <a:p>
            <a:pPr eaLnBrk="1" hangingPunct="1">
              <a:spcBef>
                <a:spcPct val="0"/>
              </a:spcBef>
              <a:buFontTx/>
              <a:buNone/>
            </a:pPr>
            <a:r>
              <a:rPr lang="fr-BE" altLang="fr-FR" sz="1600">
                <a:solidFill>
                  <a:srgbClr val="000000"/>
                </a:solidFill>
              </a:rPr>
              <a:t>À distinguer les faits des hypothèses en vue d’en expliquer le fonctionnement.</a:t>
            </a:r>
          </a:p>
          <a:p>
            <a:pPr eaLnBrk="1" hangingPunct="1">
              <a:spcBef>
                <a:spcPct val="0"/>
              </a:spcBef>
              <a:buFontTx/>
              <a:buNone/>
            </a:pPr>
            <a:endParaRPr lang="fr-FR" altLang="fr-FR" sz="2000">
              <a:solidFill>
                <a:schemeClr val="bg1"/>
              </a:solidFill>
              <a:latin typeface="Times New Roman" pitchFamily="18" charset="0"/>
            </a:endParaRPr>
          </a:p>
          <a:p>
            <a:pPr eaLnBrk="1" hangingPunct="1">
              <a:spcBef>
                <a:spcPct val="0"/>
              </a:spcBef>
              <a:buFontTx/>
              <a:buNone/>
            </a:pPr>
            <a:endParaRPr lang="fr-FR" altLang="fr-FR" sz="1600">
              <a:solidFill>
                <a:srgbClr val="000000"/>
              </a:solidFill>
            </a:endParaRPr>
          </a:p>
        </p:txBody>
      </p:sp>
      <p:sp>
        <p:nvSpPr>
          <p:cNvPr id="23563" name="Rectangle 85"/>
          <p:cNvSpPr>
            <a:spLocks noChangeArrowheads="1"/>
          </p:cNvSpPr>
          <p:nvPr/>
        </p:nvSpPr>
        <p:spPr bwMode="auto">
          <a:xfrm>
            <a:off x="755650" y="2636838"/>
            <a:ext cx="7993063" cy="2879725"/>
          </a:xfrm>
          <a:prstGeom prst="rect">
            <a:avLst/>
          </a:prstGeom>
          <a:noFill/>
          <a:ln w="1905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3564" name="Rectangle 86"/>
          <p:cNvSpPr>
            <a:spLocks noChangeArrowheads="1"/>
          </p:cNvSpPr>
          <p:nvPr/>
        </p:nvSpPr>
        <p:spPr bwMode="auto">
          <a:xfrm>
            <a:off x="423863" y="1876425"/>
            <a:ext cx="4640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1.3. Définir les catégories de performances (CP)</a:t>
            </a:r>
          </a:p>
        </p:txBody>
      </p:sp>
    </p:spTree>
    <p:extLst>
      <p:ext uri="{BB962C8B-B14F-4D97-AF65-F5344CB8AC3E}">
        <p14:creationId xmlns:p14="http://schemas.microsoft.com/office/powerpoint/2010/main" val="23816749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85" name="Espace réservé du numéro de diapositive 5"/>
          <p:cNvSpPr>
            <a:spLocks noGrp="1"/>
          </p:cNvSpPr>
          <p:nvPr>
            <p:ph type="sldNum" sz="quarter" idx="10"/>
          </p:nvPr>
        </p:nvSpPr>
        <p:spPr/>
        <p:txBody>
          <a:bodyPr/>
          <a:lstStyle/>
          <a:p>
            <a:pPr>
              <a:defRPr/>
            </a:pPr>
            <a:fld id="{F698A2A2-DB5B-46D8-B957-E720F3C65CD2}" type="slidenum">
              <a:rPr lang="fr-FR" altLang="fr-FR"/>
              <a:pPr>
                <a:defRPr/>
              </a:pPr>
              <a:t>157</a:t>
            </a:fld>
            <a:endParaRPr lang="fr-FR" altLang="fr-FR"/>
          </a:p>
        </p:txBody>
      </p:sp>
      <p:sp>
        <p:nvSpPr>
          <p:cNvPr id="24581" name="Freeform 3"/>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4582" name="Rectangle 4"/>
          <p:cNvSpPr>
            <a:spLocks noChangeArrowheads="1"/>
          </p:cNvSpPr>
          <p:nvPr/>
        </p:nvSpPr>
        <p:spPr bwMode="auto">
          <a:xfrm>
            <a:off x="395288" y="981075"/>
            <a:ext cx="6408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endParaRPr lang="fr-BE" altLang="fr-FR" sz="1800">
              <a:solidFill>
                <a:srgbClr val="000000"/>
              </a:solidFill>
            </a:endParaRPr>
          </a:p>
        </p:txBody>
      </p:sp>
      <p:sp>
        <p:nvSpPr>
          <p:cNvPr id="24583"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4584"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4585"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4586"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532489" name="Group 9"/>
          <p:cNvGraphicFramePr>
            <a:graphicFrameLocks noGrp="1"/>
          </p:cNvGraphicFramePr>
          <p:nvPr>
            <p:ph idx="1"/>
          </p:nvPr>
        </p:nvGraphicFramePr>
        <p:xfrm>
          <a:off x="179388" y="2781300"/>
          <a:ext cx="8569325" cy="2360614"/>
        </p:xfrm>
        <a:graphic>
          <a:graphicData uri="http://schemas.openxmlformats.org/drawingml/2006/table">
            <a:tbl>
              <a:tblPr/>
              <a:tblGrid>
                <a:gridCol w="1079500"/>
                <a:gridCol w="2160587"/>
                <a:gridCol w="2079625"/>
                <a:gridCol w="441325"/>
                <a:gridCol w="935038"/>
                <a:gridCol w="1008062"/>
                <a:gridCol w="865188"/>
              </a:tblGrid>
              <a:tr h="287415">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Points d'enseignement</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IPE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Connaissance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Compréhension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Application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35">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r>
            </a:tbl>
          </a:graphicData>
        </a:graphic>
      </p:graphicFrame>
      <p:sp>
        <p:nvSpPr>
          <p:cNvPr id="24661" name="Rectangle 94"/>
          <p:cNvSpPr>
            <a:spLocks noChangeArrowheads="1"/>
          </p:cNvSpPr>
          <p:nvPr/>
        </p:nvSpPr>
        <p:spPr bwMode="auto">
          <a:xfrm>
            <a:off x="250825" y="1841500"/>
            <a:ext cx="6184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99"/>
                </a:solidFill>
              </a:rPr>
              <a:t>1.4. Définition d’un binôme en reliant les Points Enseignés (PE) </a:t>
            </a:r>
          </a:p>
          <a:p>
            <a:pPr eaLnBrk="1" hangingPunct="1">
              <a:spcBef>
                <a:spcPct val="0"/>
              </a:spcBef>
              <a:buFontTx/>
              <a:buNone/>
            </a:pPr>
            <a:r>
              <a:rPr lang="fr-FR" altLang="fr-FR" sz="2000">
                <a:solidFill>
                  <a:srgbClr val="000099"/>
                </a:solidFill>
              </a:rPr>
              <a:t>       et les Catégories de Performance (CP) : </a:t>
            </a:r>
            <a:r>
              <a:rPr lang="fr-FR" altLang="fr-FR" sz="2000" u="sng">
                <a:solidFill>
                  <a:srgbClr val="000099"/>
                </a:solidFill>
              </a:rPr>
              <a:t>validité de construct</a:t>
            </a:r>
            <a:endParaRPr lang="fr-BE" altLang="fr-FR" sz="2000" u="sng">
              <a:solidFill>
                <a:srgbClr val="000099"/>
              </a:solidFill>
            </a:endParaRPr>
          </a:p>
        </p:txBody>
      </p:sp>
    </p:spTree>
    <p:extLst>
      <p:ext uri="{BB962C8B-B14F-4D97-AF65-F5344CB8AC3E}">
        <p14:creationId xmlns:p14="http://schemas.microsoft.com/office/powerpoint/2010/main" val="26088473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2"/>
          </p:nvPr>
        </p:nvSpPr>
        <p:spPr/>
        <p:txBody>
          <a:bodyPr/>
          <a:lstStyle/>
          <a:p>
            <a:pPr>
              <a:defRPr/>
            </a:pPr>
            <a:fld id="{1872B9B3-0D35-4592-BEBB-C17B14BDDE04}" type="slidenum">
              <a:rPr lang="fr-FR" altLang="fr-FR"/>
              <a:pPr>
                <a:defRPr/>
              </a:pPr>
              <a:t>158</a:t>
            </a:fld>
            <a:endParaRPr lang="fr-FR" altLang="fr-FR"/>
          </a:p>
        </p:txBody>
      </p:sp>
      <p:pic>
        <p:nvPicPr>
          <p:cNvPr id="25603" name="Picture 4" descr="Exams Croisement PE C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312738"/>
            <a:ext cx="6624637"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1" name="Rectangle 5"/>
          <p:cNvSpPr>
            <a:spLocks noChangeArrowheads="1"/>
          </p:cNvSpPr>
          <p:nvPr/>
        </p:nvSpPr>
        <p:spPr bwMode="auto">
          <a:xfrm>
            <a:off x="5148263" y="1628775"/>
            <a:ext cx="503237" cy="35877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72422" name="Rectangle 6"/>
          <p:cNvSpPr>
            <a:spLocks noChangeArrowheads="1"/>
          </p:cNvSpPr>
          <p:nvPr/>
        </p:nvSpPr>
        <p:spPr bwMode="auto">
          <a:xfrm>
            <a:off x="5148263" y="2997200"/>
            <a:ext cx="1584325" cy="28892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72423" name="Rectangle 7"/>
          <p:cNvSpPr>
            <a:spLocks noChangeArrowheads="1"/>
          </p:cNvSpPr>
          <p:nvPr/>
        </p:nvSpPr>
        <p:spPr bwMode="auto">
          <a:xfrm>
            <a:off x="5148263" y="4508500"/>
            <a:ext cx="1079500" cy="287338"/>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2699933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2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2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1" grpId="0" animBg="1"/>
      <p:bldP spid="572422" grpId="0" animBg="1"/>
      <p:bldP spid="57242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1ED1CE45-5A0B-4BA5-A338-EEDCDFA6042D}" type="slidenum">
              <a:rPr lang="fr-FR" altLang="fr-FR"/>
              <a:pPr>
                <a:defRPr/>
              </a:pPr>
              <a:t>159</a:t>
            </a:fld>
            <a:endParaRPr lang="fr-FR" altLang="fr-FR"/>
          </a:p>
        </p:txBody>
      </p:sp>
      <p:sp>
        <p:nvSpPr>
          <p:cNvPr id="26629"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26630"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26631"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5430"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26633" name="Freeform 7"/>
          <p:cNvSpPr>
            <a:spLocks/>
          </p:cNvSpPr>
          <p:nvPr/>
        </p:nvSpPr>
        <p:spPr bwMode="auto">
          <a:xfrm>
            <a:off x="3492500" y="908050"/>
            <a:ext cx="2303463" cy="2160588"/>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CC0000">
              <a:alpha val="16078"/>
            </a:srgbClr>
          </a:solidFill>
          <a:ln w="12700">
            <a:solidFill>
              <a:srgbClr val="000099"/>
            </a:solidFill>
            <a:prstDash val="solid"/>
            <a:round/>
            <a:headEnd/>
            <a:tailEnd/>
          </a:ln>
        </p:spPr>
        <p:txBody>
          <a:bodyPr/>
          <a:lstStyle/>
          <a:p>
            <a:endParaRPr lang="fr-BE"/>
          </a:p>
        </p:txBody>
      </p:sp>
      <p:sp>
        <p:nvSpPr>
          <p:cNvPr id="26634"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35"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36"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37"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26638"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39"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0"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1"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26642"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3"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44"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26645"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26646"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7"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8"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9"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0"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1"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2"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3"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5452"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5453"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26656" name="Freeform 30"/>
          <p:cNvSpPr>
            <a:spLocks/>
          </p:cNvSpPr>
          <p:nvPr/>
        </p:nvSpPr>
        <p:spPr bwMode="auto">
          <a:xfrm>
            <a:off x="6227763" y="1412875"/>
            <a:ext cx="1873250"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615455" name="Text Box 31"/>
          <p:cNvSpPr txBox="1">
            <a:spLocks noChangeArrowheads="1"/>
          </p:cNvSpPr>
          <p:nvPr/>
        </p:nvSpPr>
        <p:spPr bwMode="auto">
          <a:xfrm>
            <a:off x="6372225" y="1484313"/>
            <a:ext cx="1766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5457" name="Text Box 33"/>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5458" name="Text Box 34"/>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5459" name="Text Box 35"/>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5460" name="Text Box 36"/>
          <p:cNvSpPr txBox="1">
            <a:spLocks noChangeArrowheads="1"/>
          </p:cNvSpPr>
          <p:nvPr/>
        </p:nvSpPr>
        <p:spPr bwMode="auto">
          <a:xfrm>
            <a:off x="3563938" y="981075"/>
            <a:ext cx="2335212"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Char char="-"/>
            </a:pPr>
            <a:r>
              <a:rPr lang="fr-BE" altLang="fr-FR" sz="1600">
                <a:solidFill>
                  <a:srgbClr val="000000"/>
                </a:solidFill>
              </a:rPr>
              <a:t> Définition des modalités </a:t>
            </a:r>
          </a:p>
          <a:p>
            <a:pPr eaLnBrk="1" hangingPunct="1">
              <a:spcBef>
                <a:spcPct val="0"/>
              </a:spcBef>
              <a:buFontTx/>
              <a:buNone/>
            </a:pPr>
            <a:r>
              <a:rPr lang="fr-BE" altLang="fr-FR" sz="1600">
                <a:solidFill>
                  <a:srgbClr val="000000"/>
                </a:solidFill>
              </a:rPr>
              <a:t>de questionnement (MQ) : oral vs écrit, pratique, stage, QCM, travaux</a:t>
            </a:r>
          </a:p>
          <a:p>
            <a:pPr eaLnBrk="1" hangingPunct="1">
              <a:spcBef>
                <a:spcPct val="0"/>
              </a:spcBef>
              <a:buFontTx/>
              <a:buNone/>
            </a:pPr>
            <a:r>
              <a:rPr lang="fr-BE" altLang="fr-FR" sz="1600">
                <a:solidFill>
                  <a:srgbClr val="000000"/>
                </a:solidFill>
              </a:rPr>
              <a:t>- Equilibrage de l’épreuve</a:t>
            </a:r>
          </a:p>
        </p:txBody>
      </p:sp>
    </p:spTree>
    <p:extLst>
      <p:ext uri="{BB962C8B-B14F-4D97-AF65-F5344CB8AC3E}">
        <p14:creationId xmlns:p14="http://schemas.microsoft.com/office/powerpoint/2010/main" val="4222949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519" y="4445051"/>
            <a:ext cx="7883921" cy="923330"/>
          </a:xfrm>
          <a:prstGeom prst="rect">
            <a:avLst/>
          </a:prstGeom>
          <a:ln>
            <a:solidFill>
              <a:schemeClr val="tx1"/>
            </a:solidFill>
          </a:ln>
        </p:spPr>
        <p:txBody>
          <a:bodyPr wrap="square">
            <a:spAutoFit/>
          </a:bodyPr>
          <a:lstStyle/>
          <a:p>
            <a:r>
              <a:rPr lang="fr-BE" dirty="0"/>
              <a:t>La </a:t>
            </a:r>
            <a:r>
              <a:rPr lang="fr-BE" b="1" dirty="0"/>
              <a:t>performance </a:t>
            </a:r>
            <a:r>
              <a:rPr lang="fr-BE" dirty="0"/>
              <a:t>(la traduction de ce mot anglo-saxon n’est pas "exploit" </a:t>
            </a:r>
            <a:r>
              <a:rPr lang="fr-BE" dirty="0" smtClean="0"/>
              <a:t>mais "</a:t>
            </a:r>
            <a:r>
              <a:rPr lang="fr-BE" dirty="0"/>
              <a:t>action" !) est donc ce qu’a produit cette capacité associée à un objet ou contenu : c’est ce </a:t>
            </a:r>
            <a:r>
              <a:rPr lang="fr-BE" dirty="0" smtClean="0"/>
              <a:t>qui vient </a:t>
            </a:r>
            <a:r>
              <a:rPr lang="fr-BE" dirty="0"/>
              <a:t>d’être (plus ou moins bien) </a:t>
            </a:r>
            <a:r>
              <a:rPr lang="fr-BE" b="1" i="1" dirty="0"/>
              <a:t>fait</a:t>
            </a:r>
            <a:r>
              <a:rPr lang="fr-BE" dirty="0"/>
              <a:t>.</a:t>
            </a:r>
          </a:p>
        </p:txBody>
      </p:sp>
      <p:sp>
        <p:nvSpPr>
          <p:cNvPr id="5" name="Rectangle 4"/>
          <p:cNvSpPr/>
          <p:nvPr/>
        </p:nvSpPr>
        <p:spPr>
          <a:xfrm>
            <a:off x="648519" y="3634767"/>
            <a:ext cx="7849295" cy="646331"/>
          </a:xfrm>
          <a:prstGeom prst="rect">
            <a:avLst/>
          </a:prstGeom>
          <a:ln>
            <a:solidFill>
              <a:schemeClr val="tx1"/>
            </a:solidFill>
          </a:ln>
        </p:spPr>
        <p:txBody>
          <a:bodyPr wrap="square">
            <a:spAutoFit/>
          </a:bodyPr>
          <a:lstStyle/>
          <a:p>
            <a:r>
              <a:rPr lang="fr-BE" dirty="0"/>
              <a:t>La </a:t>
            </a:r>
            <a:r>
              <a:rPr lang="fr-BE" b="1" dirty="0"/>
              <a:t>capacité </a:t>
            </a:r>
            <a:r>
              <a:rPr lang="fr-BE" dirty="0" smtClean="0"/>
              <a:t>traduit l’aptitude </a:t>
            </a:r>
            <a:r>
              <a:rPr lang="fr-BE" dirty="0"/>
              <a:t>à faire et réussir quelque </a:t>
            </a:r>
            <a:r>
              <a:rPr lang="fr-BE" dirty="0" smtClean="0"/>
              <a:t>chose. Elle doit engager </a:t>
            </a:r>
            <a:r>
              <a:rPr lang="fr-BE" dirty="0"/>
              <a:t>de l’initiative et de </a:t>
            </a:r>
            <a:r>
              <a:rPr lang="fr-BE" dirty="0" smtClean="0"/>
              <a:t>la compréhension</a:t>
            </a:r>
            <a:r>
              <a:rPr lang="fr-BE" dirty="0"/>
              <a:t>. </a:t>
            </a:r>
          </a:p>
        </p:txBody>
      </p:sp>
      <p:sp>
        <p:nvSpPr>
          <p:cNvPr id="6" name="Rectangle 5"/>
          <p:cNvSpPr/>
          <p:nvPr/>
        </p:nvSpPr>
        <p:spPr>
          <a:xfrm>
            <a:off x="648519" y="2824483"/>
            <a:ext cx="7837437" cy="646331"/>
          </a:xfrm>
          <a:prstGeom prst="rect">
            <a:avLst/>
          </a:prstGeom>
          <a:ln>
            <a:solidFill>
              <a:schemeClr val="tx1"/>
            </a:solidFill>
          </a:ln>
        </p:spPr>
        <p:txBody>
          <a:bodyPr wrap="square">
            <a:spAutoFit/>
          </a:bodyPr>
          <a:lstStyle/>
          <a:p>
            <a:r>
              <a:rPr lang="fr-BE" dirty="0"/>
              <a:t>L</a:t>
            </a:r>
            <a:r>
              <a:rPr lang="fr-BE" dirty="0" smtClean="0"/>
              <a:t>e </a:t>
            </a:r>
            <a:r>
              <a:rPr lang="fr-BE" b="1" dirty="0"/>
              <a:t>savoir </a:t>
            </a:r>
            <a:r>
              <a:rPr lang="fr-BE" dirty="0"/>
              <a:t>désigne les références et </a:t>
            </a:r>
            <a:r>
              <a:rPr lang="fr-BE" dirty="0" smtClean="0"/>
              <a:t>informations constituées ou </a:t>
            </a:r>
            <a:r>
              <a:rPr lang="fr-BE" dirty="0"/>
              <a:t>bien </a:t>
            </a:r>
            <a:r>
              <a:rPr lang="fr-BE" dirty="0" smtClean="0"/>
              <a:t>le savoir </a:t>
            </a:r>
            <a:r>
              <a:rPr lang="fr-BE" dirty="0"/>
              <a:t>apprêté par l’institution scolaire </a:t>
            </a:r>
            <a:r>
              <a:rPr lang="fr-BE" dirty="0" smtClean="0"/>
              <a:t>pour </a:t>
            </a:r>
            <a:r>
              <a:rPr lang="fr-BE" dirty="0"/>
              <a:t>être enseignable</a:t>
            </a:r>
          </a:p>
        </p:txBody>
      </p:sp>
      <p:sp>
        <p:nvSpPr>
          <p:cNvPr id="7" name="Rectangle 6"/>
          <p:cNvSpPr/>
          <p:nvPr/>
        </p:nvSpPr>
        <p:spPr>
          <a:xfrm>
            <a:off x="648519" y="2014199"/>
            <a:ext cx="7837437" cy="646331"/>
          </a:xfrm>
          <a:prstGeom prst="rect">
            <a:avLst/>
          </a:prstGeom>
          <a:ln>
            <a:solidFill>
              <a:schemeClr val="tx1"/>
            </a:solidFill>
          </a:ln>
        </p:spPr>
        <p:txBody>
          <a:bodyPr wrap="square">
            <a:spAutoFit/>
          </a:bodyPr>
          <a:lstStyle/>
          <a:p>
            <a:r>
              <a:rPr lang="fr-BE" dirty="0"/>
              <a:t>L</a:t>
            </a:r>
            <a:r>
              <a:rPr lang="fr-BE" dirty="0" smtClean="0"/>
              <a:t>es </a:t>
            </a:r>
            <a:r>
              <a:rPr lang="fr-BE" b="1" dirty="0"/>
              <a:t>connaissances </a:t>
            </a:r>
            <a:r>
              <a:rPr lang="fr-BE" dirty="0"/>
              <a:t>sont ce qu’acquiert un sujet à la suite d’un processus </a:t>
            </a:r>
            <a:r>
              <a:rPr lang="fr-BE" dirty="0" smtClean="0"/>
              <a:t>de découverte </a:t>
            </a:r>
            <a:r>
              <a:rPr lang="fr-BE" dirty="0"/>
              <a:t>ou d’inculcation.</a:t>
            </a:r>
          </a:p>
        </p:txBody>
      </p:sp>
      <p:sp>
        <p:nvSpPr>
          <p:cNvPr id="10" name="Rectangle 9"/>
          <p:cNvSpPr/>
          <p:nvPr/>
        </p:nvSpPr>
        <p:spPr>
          <a:xfrm>
            <a:off x="606797" y="5532333"/>
            <a:ext cx="7920880" cy="1200329"/>
          </a:xfrm>
          <a:prstGeom prst="rect">
            <a:avLst/>
          </a:prstGeom>
          <a:ln>
            <a:solidFill>
              <a:schemeClr val="tx1"/>
            </a:solidFill>
          </a:ln>
        </p:spPr>
        <p:txBody>
          <a:bodyPr wrap="square">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Selon Tardif J, </a:t>
            </a:r>
            <a:r>
              <a:rPr lang="fr-BE" b="1" dirty="0" smtClean="0">
                <a:latin typeface="Tahoma" panose="020B0604030504040204" pitchFamily="34" charset="0"/>
                <a:ea typeface="Tahoma" panose="020B0604030504040204" pitchFamily="34" charset="0"/>
                <a:cs typeface="Tahoma" panose="020B0604030504040204" pitchFamily="34" charset="0"/>
              </a:rPr>
              <a:t>la compétence </a:t>
            </a:r>
            <a:r>
              <a:rPr lang="fr-BE" dirty="0" smtClean="0">
                <a:latin typeface="Tahoma" panose="020B0604030504040204" pitchFamily="34" charset="0"/>
                <a:ea typeface="Tahoma" panose="020B0604030504040204" pitchFamily="34" charset="0"/>
                <a:cs typeface="Tahoma" panose="020B0604030504040204" pitchFamily="34" charset="0"/>
              </a:rPr>
              <a:t>est un savoir-agir </a:t>
            </a:r>
            <a:r>
              <a:rPr lang="fr-BE" dirty="0">
                <a:latin typeface="Tahoma" panose="020B0604030504040204" pitchFamily="34" charset="0"/>
                <a:ea typeface="Tahoma" panose="020B0604030504040204" pitchFamily="34" charset="0"/>
                <a:cs typeface="Tahoma" panose="020B0604030504040204" pitchFamily="34" charset="0"/>
              </a:rPr>
              <a:t>complexe, prenant appui sur la mobilisation et la combinaison efficaces d'une variété de ressources internes et externes à l'intérieur d'une famille de situations» (Jacques Tardif, 2006).</a:t>
            </a:r>
            <a:r>
              <a:rPr lang="fr-FR" dirty="0">
                <a:latin typeface="Tahoma" panose="020B0604030504040204" pitchFamily="34" charset="0"/>
                <a:ea typeface="Tahoma" panose="020B0604030504040204" pitchFamily="34" charset="0"/>
                <a:cs typeface="Tahoma" panose="020B0604030504040204" pitchFamily="34" charset="0"/>
              </a:rPr>
              <a:t>  </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648518" y="116632"/>
            <a:ext cx="7837437" cy="923330"/>
          </a:xfrm>
          <a:prstGeom prst="rect">
            <a:avLst/>
          </a:prstGeom>
          <a:ln>
            <a:solidFill>
              <a:schemeClr val="tx1"/>
            </a:solidFill>
          </a:ln>
        </p:spPr>
        <p:txBody>
          <a:bodyPr wrap="square">
            <a:spAutoFit/>
          </a:bodyPr>
          <a:lstStyle/>
          <a:p>
            <a:r>
              <a:rPr lang="fr-BE"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La </a:t>
            </a:r>
            <a:r>
              <a:rPr lang="fr-BE"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docimologie </a:t>
            </a:r>
            <a:r>
              <a:rPr lang="fr-BE"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a:t>
            </a:r>
            <a:r>
              <a:rPr lang="fr-BE" dirty="0" smtClean="0">
                <a:latin typeface="Tahoma" panose="020B0604030504040204" pitchFamily="34" charset="0"/>
                <a:ea typeface="Tahoma" panose="020B0604030504040204" pitchFamily="34" charset="0"/>
                <a:cs typeface="Tahoma" panose="020B0604030504040204" pitchFamily="34" charset="0"/>
              </a:rPr>
              <a:t>Étude </a:t>
            </a:r>
            <a:r>
              <a:rPr lang="fr-BE" dirty="0">
                <a:latin typeface="Tahoma" panose="020B0604030504040204" pitchFamily="34" charset="0"/>
                <a:ea typeface="Tahoma" panose="020B0604030504040204" pitchFamily="34" charset="0"/>
                <a:cs typeface="Tahoma" panose="020B0604030504040204" pitchFamily="34" charset="0"/>
              </a:rPr>
              <a:t>systématique des facteurs déterminant la notation des examens et des concours (Larousse). Du grec </a:t>
            </a:r>
            <a:r>
              <a:rPr lang="fr-BE" i="1" dirty="0" err="1">
                <a:latin typeface="Tahoma" panose="020B0604030504040204" pitchFamily="34" charset="0"/>
                <a:ea typeface="Tahoma" panose="020B0604030504040204" pitchFamily="34" charset="0"/>
                <a:cs typeface="Tahoma" panose="020B0604030504040204" pitchFamily="34" charset="0"/>
              </a:rPr>
              <a:t>dokimé</a:t>
            </a:r>
            <a:r>
              <a:rPr lang="fr-BE" i="1" dirty="0">
                <a:latin typeface="Tahoma" panose="020B0604030504040204" pitchFamily="34" charset="0"/>
                <a:ea typeface="Tahoma" panose="020B0604030504040204" pitchFamily="34" charset="0"/>
                <a:cs typeface="Tahoma" panose="020B0604030504040204" pitchFamily="34" charset="0"/>
              </a:rPr>
              <a:t> </a:t>
            </a:r>
            <a:r>
              <a:rPr lang="fr-BE" dirty="0">
                <a:latin typeface="Tahoma" panose="020B0604030504040204" pitchFamily="34" charset="0"/>
                <a:ea typeface="Tahoma" panose="020B0604030504040204" pitchFamily="34" charset="0"/>
                <a:cs typeface="Tahoma" panose="020B0604030504040204" pitchFamily="34" charset="0"/>
              </a:rPr>
              <a:t>: épreuve. </a:t>
            </a:r>
            <a:r>
              <a:rPr lang="fr-BE" dirty="0" smtClean="0">
                <a:latin typeface="Tahoma" panose="020B0604030504040204" pitchFamily="34" charset="0"/>
                <a:ea typeface="Tahoma" panose="020B0604030504040204" pitchFamily="34" charset="0"/>
                <a:cs typeface="Tahoma" panose="020B0604030504040204" pitchFamily="34" charset="0"/>
              </a:rPr>
              <a:t>Mot forgé en 1922 par H</a:t>
            </a:r>
            <a:r>
              <a:rPr lang="fr-BE" dirty="0">
                <a:latin typeface="Tahoma" panose="020B0604030504040204" pitchFamily="34" charset="0"/>
                <a:ea typeface="Tahoma" panose="020B0604030504040204" pitchFamily="34" charset="0"/>
                <a:cs typeface="Tahoma" panose="020B0604030504040204" pitchFamily="34" charset="0"/>
              </a:rPr>
              <a:t>. Piéron en 1922 pour nommer l’étude des </a:t>
            </a:r>
            <a:r>
              <a:rPr lang="fr-BE" dirty="0" smtClean="0">
                <a:latin typeface="Tahoma" panose="020B0604030504040204" pitchFamily="34" charset="0"/>
                <a:ea typeface="Tahoma" panose="020B0604030504040204" pitchFamily="34" charset="0"/>
                <a:cs typeface="Tahoma" panose="020B0604030504040204" pitchFamily="34" charset="0"/>
              </a:rPr>
              <a:t>examens</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06797" y="1203915"/>
            <a:ext cx="7879158" cy="646331"/>
          </a:xfrm>
          <a:prstGeom prst="rect">
            <a:avLst/>
          </a:prstGeom>
          <a:ln>
            <a:solidFill>
              <a:schemeClr val="tx1"/>
            </a:solidFill>
          </a:ln>
        </p:spPr>
        <p:txBody>
          <a:bodyPr wrap="square">
            <a:spAutoFit/>
          </a:bodyPr>
          <a:lstStyle/>
          <a:p>
            <a:r>
              <a:rPr lang="fr-BE" dirty="0" err="1" smtClean="0">
                <a:latin typeface="Tahoma" panose="020B0604030504040204" pitchFamily="34" charset="0"/>
                <a:ea typeface="Tahoma" panose="020B0604030504040204" pitchFamily="34" charset="0"/>
                <a:cs typeface="Tahoma" panose="020B0604030504040204" pitchFamily="34" charset="0"/>
              </a:rPr>
              <a:t>Edumétrie</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Carver</a:t>
            </a:r>
            <a:r>
              <a:rPr lang="fr-BE" dirty="0" smtClean="0">
                <a:latin typeface="Tahoma" panose="020B0604030504040204" pitchFamily="34" charset="0"/>
                <a:ea typeface="Tahoma" panose="020B0604030504040204" pitchFamily="34" charset="0"/>
                <a:cs typeface="Tahoma" panose="020B0604030504040204" pitchFamily="34" charset="0"/>
              </a:rPr>
              <a:t> 1974</a:t>
            </a:r>
            <a:r>
              <a:rPr lang="fr-BE" dirty="0">
                <a:latin typeface="Tahoma" panose="020B0604030504040204" pitchFamily="34" charset="0"/>
                <a:ea typeface="Tahoma" panose="020B0604030504040204" pitchFamily="34" charset="0"/>
                <a:cs typeface="Tahoma" panose="020B0604030504040204" pitchFamily="34" charset="0"/>
              </a:rPr>
              <a:t>) désigne l’étude quantitative des variables relatives aux apprentissages suscités par </a:t>
            </a:r>
            <a:r>
              <a:rPr lang="fr-BE" dirty="0" smtClean="0">
                <a:latin typeface="Tahoma" panose="020B0604030504040204" pitchFamily="34" charset="0"/>
                <a:ea typeface="Tahoma" panose="020B0604030504040204" pitchFamily="34" charset="0"/>
                <a:cs typeface="Tahoma" panose="020B0604030504040204" pitchFamily="34" charset="0"/>
              </a:rPr>
              <a:t>l’éducation.</a:t>
            </a:r>
            <a:endParaRPr lang="fr-BE" dirty="0"/>
          </a:p>
        </p:txBody>
      </p:sp>
    </p:spTree>
    <p:extLst>
      <p:ext uri="{BB962C8B-B14F-4D97-AF65-F5344CB8AC3E}">
        <p14:creationId xmlns:p14="http://schemas.microsoft.com/office/powerpoint/2010/main" val="19407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CB43A987-A104-4DD3-B037-94552D1E331E}" type="slidenum">
              <a:rPr lang="fr-FR" altLang="fr-FR"/>
              <a:pPr>
                <a:defRPr/>
              </a:pPr>
              <a:t>160</a:t>
            </a:fld>
            <a:endParaRPr lang="fr-FR" altLang="fr-FR"/>
          </a:p>
        </p:txBody>
      </p:sp>
      <p:sp>
        <p:nvSpPr>
          <p:cNvPr id="429092" name="Rectangle 36"/>
          <p:cNvSpPr>
            <a:spLocks noGrp="1" noChangeArrowheads="1"/>
          </p:cNvSpPr>
          <p:nvPr>
            <p:ph type="body" idx="1"/>
          </p:nvPr>
        </p:nvSpPr>
        <p:spPr>
          <a:xfrm>
            <a:off x="395288" y="1700213"/>
            <a:ext cx="8424862" cy="4679950"/>
          </a:xfrm>
        </p:spPr>
        <p:txBody>
          <a:bodyPr/>
          <a:lstStyle/>
          <a:p>
            <a:pPr eaLnBrk="1" hangingPunct="1"/>
            <a:r>
              <a:rPr lang="fr-BE" altLang="fr-FR" sz="2600" dirty="0" smtClean="0">
                <a:latin typeface="Arial Narrow" panose="020B0606020202030204" pitchFamily="34" charset="0"/>
              </a:rPr>
              <a:t>Définir les modalités de questionnement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a:t>
            </a:r>
          </a:p>
          <a:p>
            <a:pPr lvl="1" eaLnBrk="1" hangingPunct="1"/>
            <a:r>
              <a:rPr lang="fr-BE" altLang="fr-FR" sz="2600" dirty="0" smtClean="0">
                <a:latin typeface="Arial Narrow" panose="020B0606020202030204" pitchFamily="34" charset="0"/>
              </a:rPr>
              <a:t>Choix du questionnement : V/F, QCM, </a:t>
            </a:r>
            <a:r>
              <a:rPr lang="fr-BE" altLang="fr-FR" sz="2600" dirty="0" err="1" smtClean="0">
                <a:latin typeface="Arial Narrow" panose="020B0606020202030204" pitchFamily="34" charset="0"/>
              </a:rPr>
              <a:t>QROC</a:t>
            </a:r>
            <a:r>
              <a:rPr lang="fr-BE" altLang="fr-FR" sz="2600" dirty="0" smtClean="0">
                <a:latin typeface="Arial Narrow" panose="020B0606020202030204" pitchFamily="34" charset="0"/>
              </a:rPr>
              <a:t>, </a:t>
            </a:r>
            <a:r>
              <a:rPr lang="fr-BE" altLang="fr-FR" sz="2600" dirty="0" err="1" smtClean="0">
                <a:latin typeface="Arial Narrow" panose="020B0606020202030204" pitchFamily="34" charset="0"/>
              </a:rPr>
              <a:t>QROL</a:t>
            </a:r>
            <a:r>
              <a:rPr lang="fr-BE" altLang="fr-FR" sz="2600" dirty="0" smtClean="0">
                <a:latin typeface="Arial Narrow" panose="020B0606020202030204" pitchFamily="34" charset="0"/>
              </a:rPr>
              <a:t>, oral ….</a:t>
            </a:r>
          </a:p>
          <a:p>
            <a:pPr lvl="1" eaLnBrk="1" hangingPunct="1"/>
            <a:r>
              <a:rPr lang="fr-BE" altLang="fr-FR" sz="2600" dirty="0" smtClean="0">
                <a:latin typeface="Arial Narrow" panose="020B0606020202030204" pitchFamily="34" charset="0"/>
              </a:rPr>
              <a:t>Choix des conditions : avec ou sans DC, avec ou sans </a:t>
            </a:r>
            <a:r>
              <a:rPr lang="fr-BE" altLang="fr-FR" sz="2600" dirty="0" err="1" smtClean="0">
                <a:latin typeface="Arial Narrow" panose="020B0606020202030204" pitchFamily="34" charset="0"/>
              </a:rPr>
              <a:t>SGI</a:t>
            </a:r>
            <a:r>
              <a:rPr lang="fr-BE" altLang="fr-FR" sz="2600" dirty="0" smtClean="0">
                <a:latin typeface="Arial Narrow" panose="020B0606020202030204" pitchFamily="34" charset="0"/>
              </a:rPr>
              <a:t> </a:t>
            </a:r>
          </a:p>
          <a:p>
            <a:pPr eaLnBrk="1" hangingPunct="1"/>
            <a:r>
              <a:rPr lang="fr-BE" altLang="fr-FR" sz="2600" dirty="0" smtClean="0">
                <a:latin typeface="Arial Narrow" panose="020B0606020202030204" pitchFamily="34" charset="0"/>
              </a:rPr>
              <a:t>Définition d’un nouveau binôme par croisement entre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et catégories de performances (CP) :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x CP</a:t>
            </a:r>
          </a:p>
          <a:p>
            <a:pPr eaLnBrk="1" hangingPunct="1"/>
            <a:r>
              <a:rPr lang="fr-BE" altLang="fr-FR" sz="2600" dirty="0" smtClean="0">
                <a:latin typeface="Arial Narrow" panose="020B0606020202030204" pitchFamily="34" charset="0"/>
              </a:rPr>
              <a:t>Définition d’un trinôme reliant PE x CP x </a:t>
            </a:r>
            <a:r>
              <a:rPr lang="fr-BE" altLang="fr-FR" sz="2600" dirty="0" err="1" smtClean="0">
                <a:latin typeface="Arial Narrow" panose="020B0606020202030204" pitchFamily="34" charset="0"/>
              </a:rPr>
              <a:t>MQ</a:t>
            </a:r>
            <a:endParaRPr lang="fr-BE" altLang="fr-FR" sz="2600" dirty="0" smtClean="0">
              <a:latin typeface="Arial Narrow" panose="020B0606020202030204" pitchFamily="34" charset="0"/>
            </a:endParaRPr>
          </a:p>
          <a:p>
            <a:pPr eaLnBrk="1" hangingPunct="1"/>
            <a:r>
              <a:rPr lang="fr-BE" altLang="fr-FR" sz="2600" dirty="0" smtClean="0">
                <a:latin typeface="Arial Narrow" panose="020B0606020202030204" pitchFamily="34" charset="0"/>
              </a:rPr>
              <a:t>Equilibrage de l’épreuve : définir la proportion de questions en fonction de la catégorie de performances.</a:t>
            </a:r>
          </a:p>
        </p:txBody>
      </p:sp>
      <p:sp>
        <p:nvSpPr>
          <p:cNvPr id="27653"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27655"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6"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7" name="Rectangle 11"/>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8" name="Rectangle 13"/>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9" name="Rectangle 14"/>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0" name="Rectangle 15"/>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1" name="Rectangle 17"/>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2"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63" name="Text Box 32"/>
          <p:cNvSpPr txBox="1">
            <a:spLocks noChangeArrowheads="1"/>
          </p:cNvSpPr>
          <p:nvPr/>
        </p:nvSpPr>
        <p:spPr bwMode="auto">
          <a:xfrm>
            <a:off x="539552" y="404664"/>
            <a:ext cx="5904656" cy="523220"/>
          </a:xfrm>
          <a:prstGeom prst="rect">
            <a:avLst/>
          </a:prstGeom>
          <a:solidFill>
            <a:schemeClr val="accent2">
              <a:lumMod val="20000"/>
              <a:lumOff val="80000"/>
            </a:schemeClr>
          </a:solidFill>
          <a:ln>
            <a:solidFill>
              <a:schemeClr val="tx1"/>
            </a:solidFill>
          </a:ln>
          <a:effectLst/>
        </p:spPr>
        <p:txBody>
          <a:bodyPr wrap="squar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800" dirty="0">
                <a:solidFill>
                  <a:srgbClr val="000000"/>
                </a:solidFill>
              </a:rPr>
              <a:t>2. </a:t>
            </a:r>
            <a:r>
              <a:rPr lang="fr-BE" altLang="fr-FR" sz="2800" u="sng" dirty="0">
                <a:solidFill>
                  <a:srgbClr val="000000"/>
                </a:solidFill>
              </a:rPr>
              <a:t>Design</a:t>
            </a:r>
            <a:r>
              <a:rPr lang="fr-BE" altLang="fr-FR" sz="2800" dirty="0">
                <a:solidFill>
                  <a:srgbClr val="000000"/>
                </a:solidFill>
              </a:rPr>
              <a:t> : Mise en forme de </a:t>
            </a:r>
            <a:r>
              <a:rPr lang="fr-BE" altLang="fr-FR" sz="2800" dirty="0" smtClean="0">
                <a:solidFill>
                  <a:srgbClr val="000000"/>
                </a:solidFill>
              </a:rPr>
              <a:t>l’épreuve </a:t>
            </a:r>
            <a:endParaRPr lang="fr-BE" altLang="fr-FR" sz="2800" dirty="0">
              <a:solidFill>
                <a:srgbClr val="000000"/>
              </a:solidFill>
            </a:endParaRPr>
          </a:p>
        </p:txBody>
      </p:sp>
    </p:spTree>
    <p:extLst>
      <p:ext uri="{BB962C8B-B14F-4D97-AF65-F5344CB8AC3E}">
        <p14:creationId xmlns:p14="http://schemas.microsoft.com/office/powerpoint/2010/main" val="383770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90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909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909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909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90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92"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CB43A987-A104-4DD3-B037-94552D1E331E}" type="slidenum">
              <a:rPr lang="fr-FR" altLang="fr-FR"/>
              <a:pPr>
                <a:defRPr/>
              </a:pPr>
              <a:t>161</a:t>
            </a:fld>
            <a:endParaRPr lang="fr-FR" altLang="fr-FR"/>
          </a:p>
        </p:txBody>
      </p:sp>
      <p:sp>
        <p:nvSpPr>
          <p:cNvPr id="429092" name="Rectangle 36"/>
          <p:cNvSpPr>
            <a:spLocks noGrp="1" noChangeArrowheads="1"/>
          </p:cNvSpPr>
          <p:nvPr>
            <p:ph type="body" idx="1"/>
          </p:nvPr>
        </p:nvSpPr>
        <p:spPr>
          <a:xfrm>
            <a:off x="351632" y="1365250"/>
            <a:ext cx="8424862" cy="4679950"/>
          </a:xfrm>
        </p:spPr>
        <p:txBody>
          <a:bodyPr/>
          <a:lstStyle/>
          <a:p>
            <a:pPr marL="401637" marR="40639" lvl="1" indent="-342900" algn="just">
              <a:spcBef>
                <a:spcPts val="2400"/>
              </a:spcBef>
              <a:buClr>
                <a:srgbClr val="007878"/>
              </a:buClr>
              <a:buSzPct val="100000"/>
              <a:buFont typeface="Arial" panose="020B0604020202020204" pitchFamily="34" charset="0"/>
              <a:buChar char="•"/>
              <a:defRPr sz="1800">
                <a:uFillTx/>
              </a:defRPr>
            </a:pP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Multiplier </a:t>
            </a: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méthodes d’évaluation</a:t>
            </a:r>
          </a:p>
          <a:p>
            <a:pPr marL="401637" marR="40639" lvl="1" indent="-342900" algn="just">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Evaluer à l’aide de grilles les performances les plus complexes</a:t>
            </a:r>
          </a:p>
          <a:p>
            <a:pPr marL="401637" marR="40639" lvl="1" indent="-342900" algn="just">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L’oral prend du temps, favorise l’erreur aléatoire, est souvent faible en terme de validité de contenu, rend difficile la traçabilité</a:t>
            </a:r>
          </a:p>
          <a:p>
            <a:pPr marL="401637" marR="40639" lvl="1" indent="-342900" algn="just">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L’oral permet l’évaluation de compétences langagières, peut être diagnostique et formatif, favorise la validité de processus de réponse</a:t>
            </a:r>
          </a:p>
        </p:txBody>
      </p:sp>
      <p:sp>
        <p:nvSpPr>
          <p:cNvPr id="27653"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27655"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6"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7" name="Rectangle 11"/>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8" name="Rectangle 13"/>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9" name="Rectangle 14"/>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0" name="Rectangle 15"/>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1" name="Rectangle 17"/>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2"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63" name="Text Box 32"/>
          <p:cNvSpPr txBox="1">
            <a:spLocks noChangeArrowheads="1"/>
          </p:cNvSpPr>
          <p:nvPr/>
        </p:nvSpPr>
        <p:spPr bwMode="auto">
          <a:xfrm>
            <a:off x="539552" y="404664"/>
            <a:ext cx="3168352" cy="523220"/>
          </a:xfrm>
          <a:prstGeom prst="rect">
            <a:avLst/>
          </a:prstGeom>
          <a:solidFill>
            <a:schemeClr val="accent2">
              <a:lumMod val="20000"/>
              <a:lumOff val="80000"/>
            </a:schemeClr>
          </a:solidFill>
          <a:ln>
            <a:solidFill>
              <a:schemeClr val="tx1"/>
            </a:solidFill>
          </a:ln>
          <a:effectLst/>
        </p:spPr>
        <p:txBody>
          <a:bodyPr wrap="squar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800" dirty="0" smtClean="0">
                <a:solidFill>
                  <a:srgbClr val="000000"/>
                </a:solidFill>
              </a:rPr>
              <a:t>Quelques remarques</a:t>
            </a:r>
            <a:endParaRPr lang="fr-BE" altLang="fr-FR" sz="2800" dirty="0">
              <a:solidFill>
                <a:srgbClr val="000000"/>
              </a:solidFill>
            </a:endParaRPr>
          </a:p>
        </p:txBody>
      </p:sp>
    </p:spTree>
    <p:extLst>
      <p:ext uri="{BB962C8B-B14F-4D97-AF65-F5344CB8AC3E}">
        <p14:creationId xmlns:p14="http://schemas.microsoft.com/office/powerpoint/2010/main" val="8516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90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909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90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92"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Espace réservé du numéro de diapositive 5"/>
          <p:cNvSpPr>
            <a:spLocks noGrp="1"/>
          </p:cNvSpPr>
          <p:nvPr>
            <p:ph type="sldNum" sz="quarter" idx="12"/>
          </p:nvPr>
        </p:nvSpPr>
        <p:spPr/>
        <p:txBody>
          <a:bodyPr/>
          <a:lstStyle/>
          <a:p>
            <a:pPr>
              <a:defRPr/>
            </a:pPr>
            <a:fld id="{6D176F25-7438-4A19-81FB-3E3AE3CBD155}" type="slidenum">
              <a:rPr lang="fr-FR" altLang="fr-FR"/>
              <a:pPr>
                <a:defRPr/>
              </a:pPr>
              <a:t>162</a:t>
            </a:fld>
            <a:endParaRPr lang="fr-FR" altLang="fr-FR"/>
          </a:p>
        </p:txBody>
      </p:sp>
      <p:sp>
        <p:nvSpPr>
          <p:cNvPr id="30724" name="Rectangle 159"/>
          <p:cNvSpPr>
            <a:spLocks noGrp="1" noChangeArrowheads="1"/>
          </p:cNvSpPr>
          <p:nvPr>
            <p:ph type="title"/>
          </p:nvPr>
        </p:nvSpPr>
        <p:spPr>
          <a:xfrm>
            <a:off x="395288" y="260350"/>
            <a:ext cx="7921625" cy="863600"/>
          </a:xfrm>
          <a:solidFill>
            <a:srgbClr val="FFFFCC"/>
          </a:solidFill>
          <a:ln>
            <a:solidFill>
              <a:schemeClr val="accent6">
                <a:lumMod val="50000"/>
              </a:schemeClr>
            </a:solidFill>
          </a:ln>
        </p:spPr>
        <p:txBody>
          <a:bodyPr/>
          <a:lstStyle/>
          <a:p>
            <a:pPr eaLnBrk="1" hangingPunct="1">
              <a:defRPr/>
            </a:pPr>
            <a:r>
              <a:rPr lang="fr-BE" altLang="fr-FR" sz="2600" dirty="0" smtClean="0">
                <a:solidFill>
                  <a:schemeClr val="accent6">
                    <a:lumMod val="50000"/>
                  </a:schemeClr>
                </a:solidFill>
                <a:latin typeface="Arial Narrow" panose="020B0606020202030204" pitchFamily="34" charset="0"/>
              </a:rPr>
              <a:t>Définir les modalités du questionnement en fonction de l’objectif cognitif poursuivi (exemple taxonomique de Bloom)</a:t>
            </a:r>
            <a:endParaRPr lang="fr-FR" altLang="fr-FR" sz="2600" dirty="0" smtClean="0">
              <a:solidFill>
                <a:schemeClr val="accent6">
                  <a:lumMod val="50000"/>
                </a:schemeClr>
              </a:solidFill>
              <a:latin typeface="Arial Narrow" panose="020B0606020202030204" pitchFamily="34" charset="0"/>
            </a:endParaRPr>
          </a:p>
        </p:txBody>
      </p:sp>
      <p:graphicFrame>
        <p:nvGraphicFramePr>
          <p:cNvPr id="631030" name="Group 246"/>
          <p:cNvGraphicFramePr>
            <a:graphicFrameLocks noGrp="1"/>
          </p:cNvGraphicFramePr>
          <p:nvPr>
            <p:ph type="tbl" idx="1"/>
            <p:extLst>
              <p:ext uri="{D42A27DB-BD31-4B8C-83A1-F6EECF244321}">
                <p14:modId xmlns:p14="http://schemas.microsoft.com/office/powerpoint/2010/main" val="3629584374"/>
              </p:ext>
            </p:extLst>
          </p:nvPr>
        </p:nvGraphicFramePr>
        <p:xfrm>
          <a:off x="1116010" y="1556793"/>
          <a:ext cx="7056389" cy="4139157"/>
        </p:xfrm>
        <a:graphic>
          <a:graphicData uri="http://schemas.openxmlformats.org/drawingml/2006/table">
            <a:tbl>
              <a:tblPr/>
              <a:tblGrid>
                <a:gridCol w="2245456"/>
                <a:gridCol w="882269"/>
                <a:gridCol w="961833"/>
                <a:gridCol w="1444518"/>
                <a:gridCol w="800938"/>
                <a:gridCol w="721375"/>
              </a:tblGrid>
              <a:tr h="595313">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QRO</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QCM</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QCM SGI</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DC</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Oral</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635115">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dirty="0" smtClean="0">
                          <a:ln>
                            <a:noFill/>
                          </a:ln>
                          <a:solidFill>
                            <a:schemeClr val="bg1"/>
                          </a:solidFill>
                          <a:effectLst/>
                          <a:latin typeface="Arial Narrow" pitchFamily="34" charset="0"/>
                        </a:rPr>
                        <a:t>Créer</a:t>
                      </a: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r>
              <a:tr h="580497">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dirty="0" smtClean="0">
                          <a:ln>
                            <a:noFill/>
                          </a:ln>
                          <a:solidFill>
                            <a:schemeClr val="bg1"/>
                          </a:solidFill>
                          <a:effectLst/>
                          <a:latin typeface="Arial Narrow" pitchFamily="34" charset="0"/>
                        </a:rPr>
                        <a:t>Evaluer</a:t>
                      </a: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r>
              <a:tr h="58361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Analyse</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058">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Application</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497">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Compréhension</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058">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Connaissance</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2084609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4"/>
          <p:cNvSpPr>
            <a:spLocks noGrp="1"/>
          </p:cNvSpPr>
          <p:nvPr>
            <p:ph type="sldNum" sz="quarter" idx="12"/>
          </p:nvPr>
        </p:nvSpPr>
        <p:spPr/>
        <p:txBody>
          <a:bodyPr/>
          <a:lstStyle/>
          <a:p>
            <a:pPr>
              <a:defRPr/>
            </a:pPr>
            <a:fld id="{2E7B8D6F-DD84-4009-8668-E2D5B9B514A3}" type="slidenum">
              <a:rPr lang="fr-FR" altLang="fr-FR"/>
              <a:pPr>
                <a:defRPr/>
              </a:pPr>
              <a:t>163</a:t>
            </a:fld>
            <a:endParaRPr lang="fr-FR" altLang="fr-FR"/>
          </a:p>
        </p:txBody>
      </p:sp>
      <p:sp>
        <p:nvSpPr>
          <p:cNvPr id="29700" name="Rectangle 4"/>
          <p:cNvSpPr>
            <a:spLocks noGrp="1" noChangeArrowheads="1"/>
          </p:cNvSpPr>
          <p:nvPr>
            <p:ph type="title"/>
          </p:nvPr>
        </p:nvSpPr>
        <p:spPr>
          <a:xfrm>
            <a:off x="457200" y="274638"/>
            <a:ext cx="2242592" cy="562074"/>
          </a:xfrm>
          <a:ln>
            <a:solidFill>
              <a:schemeClr val="tx1"/>
            </a:solidFill>
          </a:ln>
        </p:spPr>
        <p:txBody>
          <a:bodyPr/>
          <a:lstStyle/>
          <a:p>
            <a:pPr eaLnBrk="1" hangingPunct="1"/>
            <a:r>
              <a:rPr lang="fr-BE" altLang="fr-FR" sz="2600" dirty="0" smtClean="0">
                <a:latin typeface="Arial Narrow" panose="020B0606020202030204" pitchFamily="34" charset="0"/>
              </a:rPr>
              <a:t>Croisements</a:t>
            </a:r>
            <a:endParaRPr lang="fr-FR" altLang="fr-FR" sz="2600" dirty="0" smtClean="0">
              <a:latin typeface="Arial Narrow" panose="020B0606020202030204" pitchFamily="34" charset="0"/>
            </a:endParaRPr>
          </a:p>
        </p:txBody>
      </p:sp>
      <p:pic>
        <p:nvPicPr>
          <p:cNvPr id="29701" name="Picture 5" descr="ScreenShot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125538"/>
            <a:ext cx="78692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Oval 6"/>
          <p:cNvSpPr>
            <a:spLocks noChangeArrowheads="1"/>
          </p:cNvSpPr>
          <p:nvPr/>
        </p:nvSpPr>
        <p:spPr bwMode="auto">
          <a:xfrm>
            <a:off x="4932363" y="2781300"/>
            <a:ext cx="935037" cy="503238"/>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9703" name="Text Box 7"/>
          <p:cNvSpPr txBox="1">
            <a:spLocks noChangeArrowheads="1"/>
          </p:cNvSpPr>
          <p:nvPr/>
        </p:nvSpPr>
        <p:spPr bwMode="auto">
          <a:xfrm>
            <a:off x="5003800" y="2276475"/>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CC0000"/>
                </a:solidFill>
              </a:rPr>
              <a:t>Binôme CP x MQ</a:t>
            </a:r>
            <a:r>
              <a:rPr lang="fr-BE" altLang="fr-FR" sz="2000">
                <a:solidFill>
                  <a:schemeClr val="tx1"/>
                </a:solidFill>
                <a:latin typeface="Times New Roman" pitchFamily="18" charset="0"/>
              </a:rPr>
              <a:t> </a:t>
            </a:r>
            <a:endParaRPr lang="fr-FR" altLang="fr-FR" sz="2000">
              <a:solidFill>
                <a:schemeClr val="tx1"/>
              </a:solidFill>
              <a:latin typeface="Times New Roman" pitchFamily="18" charset="0"/>
            </a:endParaRPr>
          </a:p>
        </p:txBody>
      </p:sp>
      <p:sp>
        <p:nvSpPr>
          <p:cNvPr id="29704" name="Line 8"/>
          <p:cNvSpPr>
            <a:spLocks noChangeShapeType="1"/>
          </p:cNvSpPr>
          <p:nvPr/>
        </p:nvSpPr>
        <p:spPr bwMode="auto">
          <a:xfrm flipV="1">
            <a:off x="5364163" y="2636838"/>
            <a:ext cx="0" cy="1444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5" name="Oval 9"/>
          <p:cNvSpPr>
            <a:spLocks noChangeArrowheads="1"/>
          </p:cNvSpPr>
          <p:nvPr/>
        </p:nvSpPr>
        <p:spPr bwMode="auto">
          <a:xfrm>
            <a:off x="5148263" y="4652963"/>
            <a:ext cx="719137" cy="288925"/>
          </a:xfrm>
          <a:prstGeom prst="ellipse">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9706" name="Line 11"/>
          <p:cNvSpPr>
            <a:spLocks noChangeShapeType="1"/>
          </p:cNvSpPr>
          <p:nvPr/>
        </p:nvSpPr>
        <p:spPr bwMode="auto">
          <a:xfrm>
            <a:off x="5724525" y="3213100"/>
            <a:ext cx="0" cy="1439863"/>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7" name="Line 12"/>
          <p:cNvSpPr>
            <a:spLocks noChangeShapeType="1"/>
          </p:cNvSpPr>
          <p:nvPr/>
        </p:nvSpPr>
        <p:spPr bwMode="auto">
          <a:xfrm>
            <a:off x="3059113" y="4868863"/>
            <a:ext cx="2017712" cy="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8" name="Text Box 13"/>
          <p:cNvSpPr txBox="1">
            <a:spLocks noChangeArrowheads="1"/>
          </p:cNvSpPr>
          <p:nvPr/>
        </p:nvSpPr>
        <p:spPr bwMode="auto">
          <a:xfrm>
            <a:off x="4572000" y="5013325"/>
            <a:ext cx="287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Trinôme PE x CP x MQ</a:t>
            </a:r>
            <a:r>
              <a:rPr lang="fr-BE" altLang="fr-FR" sz="2000">
                <a:solidFill>
                  <a:schemeClr val="tx1"/>
                </a:solidFill>
                <a:latin typeface="Times New Roman" pitchFamily="18" charset="0"/>
              </a:rPr>
              <a:t> </a:t>
            </a:r>
            <a:endParaRPr lang="fr-FR" altLang="fr-FR" sz="2000">
              <a:solidFill>
                <a:schemeClr val="tx1"/>
              </a:solidFill>
              <a:latin typeface="Times New Roman" pitchFamily="18" charset="0"/>
            </a:endParaRPr>
          </a:p>
        </p:txBody>
      </p:sp>
    </p:spTree>
    <p:extLst>
      <p:ext uri="{BB962C8B-B14F-4D97-AF65-F5344CB8AC3E}">
        <p14:creationId xmlns:p14="http://schemas.microsoft.com/office/powerpoint/2010/main" val="219261952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9097AB30-EE53-4B29-B1AB-BBE59D042578}" type="slidenum">
              <a:rPr lang="fr-FR" altLang="fr-FR"/>
              <a:pPr>
                <a:defRPr/>
              </a:pPr>
              <a:t>164</a:t>
            </a:fld>
            <a:endParaRPr lang="fr-FR" altLang="fr-FR"/>
          </a:p>
        </p:txBody>
      </p:sp>
      <p:sp>
        <p:nvSpPr>
          <p:cNvPr id="30724"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30725"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0726"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6454"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0728"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0729"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0"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1"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2"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30733"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4"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5"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6"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0737"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8"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9"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0740"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0741"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2" name="Freeform 21"/>
          <p:cNvSpPr>
            <a:spLocks/>
          </p:cNvSpPr>
          <p:nvPr/>
        </p:nvSpPr>
        <p:spPr bwMode="auto">
          <a:xfrm>
            <a:off x="7092950" y="2708275"/>
            <a:ext cx="647700" cy="5048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3"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4"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5"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6"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7"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8"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6476"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6477"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0751" name="Freeform 30"/>
          <p:cNvSpPr>
            <a:spLocks/>
          </p:cNvSpPr>
          <p:nvPr/>
        </p:nvSpPr>
        <p:spPr bwMode="auto">
          <a:xfrm>
            <a:off x="6227763" y="620713"/>
            <a:ext cx="2736850" cy="2016125"/>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CC0000">
              <a:alpha val="25098"/>
            </a:srgbClr>
          </a:solidFill>
          <a:ln w="12700">
            <a:solidFill>
              <a:srgbClr val="000000"/>
            </a:solidFill>
            <a:prstDash val="solid"/>
            <a:round/>
            <a:headEnd/>
            <a:tailEnd/>
          </a:ln>
        </p:spPr>
        <p:txBody>
          <a:bodyPr/>
          <a:lstStyle/>
          <a:p>
            <a:endParaRPr lang="fr-BE"/>
          </a:p>
        </p:txBody>
      </p:sp>
      <p:sp>
        <p:nvSpPr>
          <p:cNvPr id="616480" name="Text Box 32"/>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6481" name="Text Box 33"/>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6482" name="Text Box 34"/>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6483" name="Text Box 35"/>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6484" name="Text Box 36"/>
          <p:cNvSpPr txBox="1">
            <a:spLocks noChangeArrowheads="1"/>
          </p:cNvSpPr>
          <p:nvPr/>
        </p:nvSpPr>
        <p:spPr bwMode="auto">
          <a:xfrm>
            <a:off x="6300788" y="765175"/>
            <a:ext cx="2657475"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a:p>
            <a:pPr eaLnBrk="1" hangingPunct="1">
              <a:spcBef>
                <a:spcPct val="0"/>
              </a:spcBef>
              <a:buFontTx/>
              <a:buChar char="-"/>
            </a:pPr>
            <a:r>
              <a:rPr lang="fr-BE" altLang="fr-FR" sz="1600">
                <a:solidFill>
                  <a:srgbClr val="000000"/>
                </a:solidFill>
              </a:rPr>
              <a:t> Rédaction des questions</a:t>
            </a:r>
          </a:p>
          <a:p>
            <a:pPr eaLnBrk="1" hangingPunct="1">
              <a:spcBef>
                <a:spcPct val="0"/>
              </a:spcBef>
              <a:buFontTx/>
              <a:buChar char="-"/>
            </a:pPr>
            <a:r>
              <a:rPr lang="fr-BE" altLang="fr-FR" sz="1600">
                <a:solidFill>
                  <a:srgbClr val="000000"/>
                </a:solidFill>
              </a:rPr>
              <a:t> Barêmes et tarifs</a:t>
            </a:r>
          </a:p>
          <a:p>
            <a:pPr eaLnBrk="1" hangingPunct="1">
              <a:spcBef>
                <a:spcPct val="0"/>
              </a:spcBef>
              <a:buFontTx/>
              <a:buChar char="-"/>
            </a:pPr>
            <a:r>
              <a:rPr lang="fr-BE" altLang="fr-FR" sz="1600">
                <a:solidFill>
                  <a:srgbClr val="000000"/>
                </a:solidFill>
              </a:rPr>
              <a:t> Contrôle de qualité à priori</a:t>
            </a:r>
          </a:p>
          <a:p>
            <a:pPr eaLnBrk="1" hangingPunct="1">
              <a:spcBef>
                <a:spcPct val="0"/>
              </a:spcBef>
              <a:buFontTx/>
              <a:buChar char="-"/>
            </a:pPr>
            <a:r>
              <a:rPr lang="fr-BE" altLang="fr-FR" sz="1600">
                <a:solidFill>
                  <a:srgbClr val="000000"/>
                </a:solidFill>
              </a:rPr>
              <a:t> Gestion de la base de questions</a:t>
            </a:r>
          </a:p>
        </p:txBody>
      </p:sp>
    </p:spTree>
    <p:extLst>
      <p:ext uri="{BB962C8B-B14F-4D97-AF65-F5344CB8AC3E}">
        <p14:creationId xmlns:p14="http://schemas.microsoft.com/office/powerpoint/2010/main" val="308207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8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6"/>
          <p:cNvSpPr>
            <a:spLocks noGrp="1"/>
          </p:cNvSpPr>
          <p:nvPr>
            <p:ph type="sldNum" sz="quarter" idx="12"/>
          </p:nvPr>
        </p:nvSpPr>
        <p:spPr/>
        <p:txBody>
          <a:bodyPr/>
          <a:lstStyle/>
          <a:p>
            <a:pPr>
              <a:defRPr/>
            </a:pPr>
            <a:fld id="{772E54E2-7F10-43DB-9375-ED4970DB2EB2}" type="slidenum">
              <a:rPr lang="fr-FR" altLang="fr-FR"/>
              <a:pPr>
                <a:defRPr/>
              </a:pPr>
              <a:t>165</a:t>
            </a:fld>
            <a:endParaRPr lang="fr-FR" altLang="fr-FR"/>
          </a:p>
        </p:txBody>
      </p:sp>
      <p:sp>
        <p:nvSpPr>
          <p:cNvPr id="431140" name="Rectangle 36"/>
          <p:cNvSpPr>
            <a:spLocks noGrp="1" noChangeArrowheads="1"/>
          </p:cNvSpPr>
          <p:nvPr>
            <p:ph type="body" sz="half" idx="1"/>
          </p:nvPr>
        </p:nvSpPr>
        <p:spPr>
          <a:xfrm>
            <a:off x="5292725" y="2312988"/>
            <a:ext cx="3595688" cy="1908175"/>
          </a:xfrm>
          <a:ln>
            <a:solidFill>
              <a:schemeClr val="tx1"/>
            </a:solidFill>
          </a:ln>
        </p:spPr>
        <p:txBody>
          <a:bodyPr/>
          <a:lstStyle/>
          <a:p>
            <a:pPr eaLnBrk="1" hangingPunct="1">
              <a:lnSpc>
                <a:spcPct val="80000"/>
              </a:lnSpc>
              <a:defRPr/>
            </a:pPr>
            <a:r>
              <a:rPr lang="fr-BE" altLang="fr-FR" sz="2000" dirty="0" smtClean="0">
                <a:latin typeface="Arial Narrow" panose="020B0606020202030204" pitchFamily="34" charset="0"/>
              </a:rPr>
              <a:t>Rédaction des questions</a:t>
            </a:r>
          </a:p>
          <a:p>
            <a:pPr lvl="1" eaLnBrk="1" hangingPunct="1">
              <a:lnSpc>
                <a:spcPct val="80000"/>
              </a:lnSpc>
              <a:defRPr/>
            </a:pPr>
            <a:r>
              <a:rPr lang="fr-BE" altLang="fr-FR" sz="2000" dirty="0" smtClean="0">
                <a:latin typeface="Arial Narrow" panose="020B0606020202030204" pitchFamily="34" charset="0"/>
              </a:rPr>
              <a:t>Le professeur</a:t>
            </a:r>
          </a:p>
          <a:p>
            <a:pPr lvl="1" eaLnBrk="1" hangingPunct="1">
              <a:lnSpc>
                <a:spcPct val="80000"/>
              </a:lnSpc>
              <a:defRPr/>
            </a:pPr>
            <a:r>
              <a:rPr lang="fr-BE" altLang="fr-FR" sz="2000" dirty="0" smtClean="0">
                <a:latin typeface="Arial Narrow" panose="020B0606020202030204" pitchFamily="34" charset="0"/>
              </a:rPr>
              <a:t>Les assistants</a:t>
            </a:r>
          </a:p>
          <a:p>
            <a:pPr lvl="1" eaLnBrk="1" hangingPunct="1">
              <a:lnSpc>
                <a:spcPct val="80000"/>
              </a:lnSpc>
              <a:defRPr/>
            </a:pPr>
            <a:r>
              <a:rPr lang="fr-BE" altLang="fr-FR" sz="2000" dirty="0" smtClean="0">
                <a:latin typeface="Arial Narrow" panose="020B0606020202030204" pitchFamily="34" charset="0"/>
              </a:rPr>
              <a:t>Les étudiants ????</a:t>
            </a:r>
          </a:p>
          <a:p>
            <a:pPr eaLnBrk="1" hangingPunct="1">
              <a:lnSpc>
                <a:spcPct val="80000"/>
              </a:lnSpc>
              <a:defRPr/>
            </a:pPr>
            <a:r>
              <a:rPr lang="fr-BE" altLang="fr-FR" sz="2000" dirty="0" smtClean="0">
                <a:latin typeface="Arial Narrow" panose="020B0606020202030204" pitchFamily="34" charset="0"/>
              </a:rPr>
              <a:t>Respect des conditions de qualité de l’évaluation</a:t>
            </a:r>
          </a:p>
          <a:p>
            <a:pPr lvl="1" eaLnBrk="1" hangingPunct="1">
              <a:lnSpc>
                <a:spcPct val="80000"/>
              </a:lnSpc>
              <a:defRPr/>
            </a:pPr>
            <a:endParaRPr lang="fr-BE" altLang="fr-FR" sz="2000" dirty="0" smtClean="0">
              <a:latin typeface="Arial Narrow" panose="020B0606020202030204" pitchFamily="34" charset="0"/>
            </a:endParaRPr>
          </a:p>
          <a:p>
            <a:pPr lvl="1" eaLnBrk="1" hangingPunct="1">
              <a:lnSpc>
                <a:spcPct val="80000"/>
              </a:lnSpc>
              <a:defRPr/>
            </a:pPr>
            <a:endParaRPr lang="fr-BE" altLang="fr-FR" sz="2000" dirty="0" smtClean="0">
              <a:latin typeface="Arial Narrow" panose="020B0606020202030204" pitchFamily="34" charset="0"/>
            </a:endParaRPr>
          </a:p>
          <a:p>
            <a:pPr lvl="1" eaLnBrk="1" hangingPunct="1">
              <a:lnSpc>
                <a:spcPct val="80000"/>
              </a:lnSpc>
              <a:defRPr/>
            </a:pPr>
            <a:endParaRPr lang="fr-BE" altLang="fr-FR" sz="2000" dirty="0" smtClean="0">
              <a:latin typeface="Arial Narrow" panose="020B0606020202030204" pitchFamily="34" charset="0"/>
            </a:endParaRPr>
          </a:p>
        </p:txBody>
      </p:sp>
      <p:sp>
        <p:nvSpPr>
          <p:cNvPr id="431141" name="Rectangle 37"/>
          <p:cNvSpPr>
            <a:spLocks noGrp="1" noChangeArrowheads="1"/>
          </p:cNvSpPr>
          <p:nvPr>
            <p:ph type="body" sz="half" idx="2"/>
          </p:nvPr>
        </p:nvSpPr>
        <p:spPr>
          <a:xfrm>
            <a:off x="179388" y="1822450"/>
            <a:ext cx="4824412" cy="4106863"/>
          </a:xfrm>
          <a:ln>
            <a:solidFill>
              <a:schemeClr val="tx1"/>
            </a:solidFill>
          </a:ln>
        </p:spPr>
        <p:txBody>
          <a:bodyPr/>
          <a:lstStyle/>
          <a:p>
            <a:pPr eaLnBrk="1" hangingPunct="1">
              <a:lnSpc>
                <a:spcPct val="80000"/>
              </a:lnSpc>
              <a:defRPr/>
            </a:pPr>
            <a:r>
              <a:rPr lang="fr-BE" altLang="fr-FR" sz="1800" dirty="0" smtClean="0">
                <a:latin typeface="Arial Narrow" panose="020B0606020202030204" pitchFamily="34" charset="0"/>
              </a:rPr>
              <a:t>Tarification de la « correction for </a:t>
            </a:r>
            <a:r>
              <a:rPr lang="fr-BE" altLang="fr-FR" sz="1800" dirty="0" err="1" smtClean="0">
                <a:latin typeface="Arial Narrow" panose="020B0606020202030204" pitchFamily="34" charset="0"/>
              </a:rPr>
              <a:t>guessing</a:t>
            </a:r>
            <a:r>
              <a:rPr lang="fr-BE" altLang="fr-FR" sz="1800" dirty="0" smtClean="0">
                <a:latin typeface="Arial Narrow" panose="020B0606020202030204" pitchFamily="34" charset="0"/>
              </a:rPr>
              <a:t> » qui est le plus souvent utilisée pour contrer les effets des réponses correctes dues au hasard :</a:t>
            </a:r>
          </a:p>
          <a:p>
            <a:pPr eaLnBrk="1" hangingPunct="1">
              <a:lnSpc>
                <a:spcPct val="80000"/>
              </a:lnSpc>
              <a:buFont typeface="Arial Narrow" pitchFamily="34" charset="0"/>
              <a:buNone/>
              <a:defRPr/>
            </a:pPr>
            <a:r>
              <a:rPr lang="fr-BE" altLang="fr-FR" sz="1800" dirty="0" smtClean="0">
                <a:latin typeface="Arial Narrow" panose="020B0606020202030204" pitchFamily="34" charset="0"/>
              </a:rPr>
              <a:t>	(1/ NSP-1)  (</a:t>
            </a:r>
            <a:r>
              <a:rPr lang="fr-BE" altLang="fr-FR" sz="1800" dirty="0" err="1" smtClean="0">
                <a:latin typeface="Arial Narrow" panose="020B0606020202030204" pitchFamily="34" charset="0"/>
              </a:rPr>
              <a:t>NSP</a:t>
            </a:r>
            <a:r>
              <a:rPr lang="fr-BE" altLang="fr-FR" sz="1800" dirty="0" smtClean="0">
                <a:latin typeface="Arial Narrow" panose="020B0606020202030204" pitchFamily="34" charset="0"/>
              </a:rPr>
              <a:t> = </a:t>
            </a:r>
            <a:r>
              <a:rPr lang="fr-BE" altLang="fr-FR" sz="1800" dirty="0" err="1" smtClean="0">
                <a:latin typeface="Arial Narrow" panose="020B0606020202030204" pitchFamily="34" charset="0"/>
              </a:rPr>
              <a:t>Nbre</a:t>
            </a:r>
            <a:r>
              <a:rPr lang="fr-BE" altLang="fr-FR" sz="1800" dirty="0" smtClean="0">
                <a:latin typeface="Arial Narrow" panose="020B0606020202030204" pitchFamily="34" charset="0"/>
              </a:rPr>
              <a:t> de solutions proposées)</a:t>
            </a:r>
          </a:p>
          <a:p>
            <a:pPr eaLnBrk="1" hangingPunct="1">
              <a:lnSpc>
                <a:spcPct val="80000"/>
              </a:lnSpc>
              <a:buFont typeface="Arial Narrow" pitchFamily="34" charset="0"/>
              <a:buNone/>
              <a:defRPr/>
            </a:pPr>
            <a:r>
              <a:rPr lang="fr-BE" altLang="fr-FR" sz="1800" dirty="0" smtClean="0">
                <a:latin typeface="Arial Narrow" panose="020B0606020202030204" pitchFamily="34" charset="0"/>
              </a:rPr>
              <a:t>      (Un étudiant qui répondrait au hasard à toutes les questions aurait un score nul). </a:t>
            </a:r>
          </a:p>
          <a:p>
            <a:pPr eaLnBrk="1" hangingPunct="1">
              <a:lnSpc>
                <a:spcPct val="80000"/>
              </a:lnSpc>
              <a:defRPr/>
            </a:pPr>
            <a:r>
              <a:rPr lang="fr-BE" altLang="fr-FR" sz="1800" dirty="0" smtClean="0">
                <a:latin typeface="Arial Narrow" panose="020B0606020202030204" pitchFamily="34" charset="0"/>
              </a:rPr>
              <a:t>Questions Vrai-Faux </a:t>
            </a:r>
          </a:p>
          <a:p>
            <a:pPr lvl="1" eaLnBrk="1" hangingPunct="1">
              <a:lnSpc>
                <a:spcPct val="80000"/>
              </a:lnSpc>
              <a:defRPr/>
            </a:pPr>
            <a:r>
              <a:rPr lang="fr-BE" altLang="fr-FR" sz="1800" dirty="0" smtClean="0">
                <a:latin typeface="Arial Narrow" panose="020B0606020202030204" pitchFamily="34" charset="0"/>
              </a:rPr>
              <a:t>En cas de réponse correcte : + 1</a:t>
            </a:r>
          </a:p>
          <a:p>
            <a:pPr lvl="1" eaLnBrk="1" hangingPunct="1">
              <a:lnSpc>
                <a:spcPct val="80000"/>
              </a:lnSpc>
              <a:defRPr/>
            </a:pPr>
            <a:r>
              <a:rPr lang="fr-BE" altLang="fr-FR" sz="1800" dirty="0" smtClean="0">
                <a:latin typeface="Arial Narrow" panose="020B0606020202030204" pitchFamily="34" charset="0"/>
              </a:rPr>
              <a:t>En cas de réponse incorrecte : (1/2-1) : - 1</a:t>
            </a:r>
          </a:p>
          <a:p>
            <a:pPr lvl="1" eaLnBrk="1" hangingPunct="1">
              <a:lnSpc>
                <a:spcPct val="80000"/>
              </a:lnSpc>
              <a:defRPr/>
            </a:pPr>
            <a:r>
              <a:rPr lang="fr-BE" altLang="fr-FR" sz="1800" dirty="0" smtClean="0">
                <a:latin typeface="Arial Narrow" panose="020B0606020202030204" pitchFamily="34" charset="0"/>
              </a:rPr>
              <a:t>En cas d’omission : 0</a:t>
            </a:r>
          </a:p>
          <a:p>
            <a:pPr eaLnBrk="1" hangingPunct="1">
              <a:lnSpc>
                <a:spcPct val="80000"/>
              </a:lnSpc>
              <a:defRPr/>
            </a:pPr>
            <a:r>
              <a:rPr lang="fr-BE" altLang="fr-FR" sz="1800" dirty="0" smtClean="0">
                <a:latin typeface="Arial Narrow" panose="020B0606020202030204" pitchFamily="34" charset="0"/>
              </a:rPr>
              <a:t>Questions QCM </a:t>
            </a:r>
            <a:r>
              <a:rPr lang="fr-BE" altLang="fr-FR" sz="1800" dirty="0" err="1" smtClean="0">
                <a:latin typeface="Arial Narrow" panose="020B0606020202030204" pitchFamily="34" charset="0"/>
              </a:rPr>
              <a:t>SGI</a:t>
            </a:r>
            <a:endParaRPr lang="fr-BE" altLang="fr-FR" sz="1800" dirty="0" smtClean="0">
              <a:latin typeface="Arial Narrow" panose="020B0606020202030204" pitchFamily="34" charset="0"/>
            </a:endParaRPr>
          </a:p>
          <a:p>
            <a:pPr lvl="1" eaLnBrk="1" hangingPunct="1">
              <a:lnSpc>
                <a:spcPct val="80000"/>
              </a:lnSpc>
              <a:defRPr/>
            </a:pPr>
            <a:r>
              <a:rPr lang="fr-BE" altLang="fr-FR" sz="1800" dirty="0" smtClean="0">
                <a:latin typeface="Arial Narrow" panose="020B0606020202030204" pitchFamily="34" charset="0"/>
              </a:rPr>
              <a:t>En cas de réponse correcte :  + 1</a:t>
            </a:r>
          </a:p>
          <a:p>
            <a:pPr lvl="1" eaLnBrk="1" hangingPunct="1">
              <a:lnSpc>
                <a:spcPct val="80000"/>
              </a:lnSpc>
              <a:defRPr/>
            </a:pPr>
            <a:r>
              <a:rPr lang="fr-BE" altLang="fr-FR" sz="1800" dirty="0" smtClean="0">
                <a:latin typeface="Arial Narrow" panose="020B0606020202030204" pitchFamily="34" charset="0"/>
              </a:rPr>
              <a:t>En cas de réponse incorrecte : (1/8-1) :  - 0.15</a:t>
            </a:r>
          </a:p>
          <a:p>
            <a:pPr lvl="1" eaLnBrk="1" hangingPunct="1">
              <a:lnSpc>
                <a:spcPct val="80000"/>
              </a:lnSpc>
              <a:defRPr/>
            </a:pPr>
            <a:r>
              <a:rPr lang="fr-BE" altLang="fr-FR" sz="1800" dirty="0" smtClean="0">
                <a:latin typeface="Arial Narrow" panose="020B0606020202030204" pitchFamily="34" charset="0"/>
              </a:rPr>
              <a:t>En cas d’omission : 0</a:t>
            </a:r>
          </a:p>
          <a:p>
            <a:pPr eaLnBrk="1" hangingPunct="1">
              <a:lnSpc>
                <a:spcPct val="80000"/>
              </a:lnSpc>
              <a:defRPr/>
            </a:pPr>
            <a:r>
              <a:rPr lang="fr-BE" altLang="fr-FR" sz="1800" dirty="0" smtClean="0">
                <a:latin typeface="Arial Narrow" panose="020B0606020202030204" pitchFamily="34" charset="0"/>
              </a:rPr>
              <a:t>Alternatives existantes</a:t>
            </a:r>
          </a:p>
          <a:p>
            <a:pPr lvl="1" eaLnBrk="1" hangingPunct="1">
              <a:lnSpc>
                <a:spcPct val="80000"/>
              </a:lnSpc>
              <a:defRPr/>
            </a:pPr>
            <a:endParaRPr lang="fr-BE" altLang="fr-FR" sz="1800" dirty="0" smtClean="0">
              <a:latin typeface="Arial Narrow" panose="020B0606020202030204" pitchFamily="34" charset="0"/>
            </a:endParaRPr>
          </a:p>
          <a:p>
            <a:pPr eaLnBrk="1" hangingPunct="1">
              <a:lnSpc>
                <a:spcPct val="80000"/>
              </a:lnSpc>
              <a:defRPr/>
            </a:pPr>
            <a:endParaRPr lang="fr-BE" altLang="fr-FR" sz="1800" dirty="0" smtClean="0">
              <a:latin typeface="Arial Narrow" panose="020B0606020202030204" pitchFamily="34" charset="0"/>
            </a:endParaRPr>
          </a:p>
        </p:txBody>
      </p:sp>
      <p:sp>
        <p:nvSpPr>
          <p:cNvPr id="31749"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0"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1"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2" name="Freeform 42"/>
          <p:cNvSpPr>
            <a:spLocks/>
          </p:cNvSpPr>
          <p:nvPr/>
        </p:nvSpPr>
        <p:spPr bwMode="auto">
          <a:xfrm>
            <a:off x="6588125" y="260350"/>
            <a:ext cx="2376488" cy="1512888"/>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CC0000">
              <a:alpha val="25098"/>
            </a:srgbClr>
          </a:solidFill>
          <a:ln w="12700">
            <a:solidFill>
              <a:srgbClr val="000000"/>
            </a:solidFill>
            <a:prstDash val="solid"/>
            <a:round/>
            <a:headEnd/>
            <a:tailEnd/>
          </a:ln>
        </p:spPr>
        <p:txBody>
          <a:bodyPr/>
          <a:lstStyle/>
          <a:p>
            <a:endParaRPr lang="fr-BE"/>
          </a:p>
        </p:txBody>
      </p:sp>
      <p:sp>
        <p:nvSpPr>
          <p:cNvPr id="31753" name="Text Box 43"/>
          <p:cNvSpPr txBox="1">
            <a:spLocks noChangeArrowheads="1"/>
          </p:cNvSpPr>
          <p:nvPr/>
        </p:nvSpPr>
        <p:spPr bwMode="auto">
          <a:xfrm>
            <a:off x="6659563" y="260350"/>
            <a:ext cx="222885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a:p>
            <a:pPr eaLnBrk="1" hangingPunct="1">
              <a:spcBef>
                <a:spcPct val="0"/>
              </a:spcBef>
              <a:buFontTx/>
              <a:buChar char="-"/>
            </a:pPr>
            <a:r>
              <a:rPr lang="fr-BE" altLang="fr-FR" sz="1600">
                <a:solidFill>
                  <a:srgbClr val="000000"/>
                </a:solidFill>
              </a:rPr>
              <a:t> Barêmes et tarifs</a:t>
            </a:r>
            <a:r>
              <a:rPr lang="fr-BE" altLang="fr-FR" sz="2000">
                <a:solidFill>
                  <a:schemeClr val="tx1"/>
                </a:solidFill>
                <a:latin typeface="Times New Roman" pitchFamily="18" charset="0"/>
              </a:rPr>
              <a:t> </a:t>
            </a:r>
          </a:p>
          <a:p>
            <a:pPr eaLnBrk="1" hangingPunct="1">
              <a:spcBef>
                <a:spcPct val="0"/>
              </a:spcBef>
              <a:buFontTx/>
              <a:buChar char="-"/>
            </a:pPr>
            <a:r>
              <a:rPr lang="fr-BE" altLang="fr-FR" sz="1600">
                <a:solidFill>
                  <a:srgbClr val="000000"/>
                </a:solidFill>
              </a:rPr>
              <a:t> Rédaction des questions</a:t>
            </a:r>
          </a:p>
          <a:p>
            <a:pPr eaLnBrk="1" hangingPunct="1">
              <a:spcBef>
                <a:spcPct val="0"/>
              </a:spcBef>
              <a:buFontTx/>
              <a:buChar char="-"/>
            </a:pPr>
            <a:r>
              <a:rPr lang="fr-BE" altLang="fr-FR" sz="1600">
                <a:solidFill>
                  <a:srgbClr val="000000"/>
                </a:solidFill>
              </a:rPr>
              <a:t> Contrôle de qualité à priori</a:t>
            </a:r>
          </a:p>
        </p:txBody>
      </p:sp>
      <p:sp>
        <p:nvSpPr>
          <p:cNvPr id="431154" name="Line 50"/>
          <p:cNvSpPr>
            <a:spLocks noChangeShapeType="1"/>
          </p:cNvSpPr>
          <p:nvPr/>
        </p:nvSpPr>
        <p:spPr bwMode="auto">
          <a:xfrm flipH="1">
            <a:off x="2916238" y="1052513"/>
            <a:ext cx="0" cy="72231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5" name="Line 51"/>
          <p:cNvSpPr>
            <a:spLocks noChangeShapeType="1"/>
          </p:cNvSpPr>
          <p:nvPr/>
        </p:nvSpPr>
        <p:spPr bwMode="auto">
          <a:xfrm>
            <a:off x="2916238" y="1052513"/>
            <a:ext cx="3600450" cy="0"/>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6" name="Line 52"/>
          <p:cNvSpPr>
            <a:spLocks noChangeShapeType="1"/>
          </p:cNvSpPr>
          <p:nvPr/>
        </p:nvSpPr>
        <p:spPr bwMode="auto">
          <a:xfrm>
            <a:off x="8459788" y="1773238"/>
            <a:ext cx="0" cy="273526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7" name="Line 53"/>
          <p:cNvSpPr>
            <a:spLocks noChangeShapeType="1"/>
          </p:cNvSpPr>
          <p:nvPr/>
        </p:nvSpPr>
        <p:spPr bwMode="auto">
          <a:xfrm flipH="1">
            <a:off x="5651500" y="1341438"/>
            <a:ext cx="936625" cy="0"/>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8" name="Line 54"/>
          <p:cNvSpPr>
            <a:spLocks noChangeShapeType="1"/>
          </p:cNvSpPr>
          <p:nvPr/>
        </p:nvSpPr>
        <p:spPr bwMode="auto">
          <a:xfrm>
            <a:off x="5651500" y="1341438"/>
            <a:ext cx="0" cy="935037"/>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9" name="Rectangle 55"/>
          <p:cNvSpPr>
            <a:spLocks noChangeArrowheads="1"/>
          </p:cNvSpPr>
          <p:nvPr/>
        </p:nvSpPr>
        <p:spPr bwMode="auto">
          <a:xfrm>
            <a:off x="5216525" y="4508500"/>
            <a:ext cx="3671888"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defRPr/>
            </a:pPr>
            <a:r>
              <a:rPr lang="fr-BE" altLang="fr-FR" sz="2000" dirty="0" smtClean="0">
                <a:solidFill>
                  <a:schemeClr val="tx1"/>
                </a:solidFill>
              </a:rPr>
              <a:t>Contrôle à priori </a:t>
            </a:r>
          </a:p>
          <a:p>
            <a:pPr lvl="1" eaLnBrk="1" hangingPunct="1">
              <a:spcBef>
                <a:spcPct val="0"/>
              </a:spcBef>
              <a:buFontTx/>
              <a:buNone/>
              <a:defRPr/>
            </a:pPr>
            <a:r>
              <a:rPr lang="fr-BE" altLang="fr-FR" sz="2000" dirty="0" smtClean="0">
                <a:solidFill>
                  <a:schemeClr val="tx1"/>
                </a:solidFill>
              </a:rPr>
              <a:t>- Réponse aux questions par les divers rédacteurs</a:t>
            </a:r>
          </a:p>
          <a:p>
            <a:pPr lvl="1" eaLnBrk="1" hangingPunct="1">
              <a:spcBef>
                <a:spcPct val="0"/>
              </a:spcBef>
              <a:buFontTx/>
              <a:buNone/>
              <a:defRPr/>
            </a:pPr>
            <a:r>
              <a:rPr lang="fr-BE" altLang="fr-FR" sz="2000" dirty="0" smtClean="0">
                <a:solidFill>
                  <a:schemeClr val="tx1"/>
                </a:solidFill>
              </a:rPr>
              <a:t>- Rejet si problèmes</a:t>
            </a:r>
          </a:p>
        </p:txBody>
      </p:sp>
    </p:spTree>
    <p:extLst>
      <p:ext uri="{BB962C8B-B14F-4D97-AF65-F5344CB8AC3E}">
        <p14:creationId xmlns:p14="http://schemas.microsoft.com/office/powerpoint/2010/main" val="3803293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1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1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114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11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11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11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11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1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0" grpId="0" animBg="1"/>
      <p:bldP spid="431141" grpId="0" animBg="1"/>
      <p:bldP spid="431154" grpId="0" animBg="1"/>
      <p:bldP spid="431155" grpId="0" animBg="1"/>
      <p:bldP spid="431156" grpId="0" animBg="1"/>
      <p:bldP spid="431157" grpId="0" animBg="1"/>
      <p:bldP spid="431158" grpId="0" animBg="1"/>
      <p:bldP spid="43115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1B9B2045-A8A4-475D-B223-2323C1F20563}" type="slidenum">
              <a:rPr lang="fr-FR" altLang="fr-FR"/>
              <a:pPr>
                <a:defRPr/>
              </a:pPr>
              <a:t>166</a:t>
            </a:fld>
            <a:endParaRPr lang="fr-FR" altLang="fr-FR"/>
          </a:p>
        </p:txBody>
      </p:sp>
      <p:sp>
        <p:nvSpPr>
          <p:cNvPr id="38916" name="Rectangle 4"/>
          <p:cNvSpPr>
            <a:spLocks noGrp="1" noChangeArrowheads="1"/>
          </p:cNvSpPr>
          <p:nvPr>
            <p:ph type="title"/>
          </p:nvPr>
        </p:nvSpPr>
        <p:spPr>
          <a:xfrm>
            <a:off x="457200" y="274638"/>
            <a:ext cx="8229600" cy="562074"/>
          </a:xfrm>
          <a:solidFill>
            <a:srgbClr val="FFFFCC"/>
          </a:solidFill>
          <a:ln>
            <a:solidFill>
              <a:schemeClr val="tx1"/>
            </a:solidFill>
          </a:ln>
        </p:spPr>
        <p:txBody>
          <a:bodyPr/>
          <a:lstStyle/>
          <a:p>
            <a:pPr eaLnBrk="1" hangingPunct="1">
              <a:defRPr/>
            </a:pPr>
            <a:r>
              <a:rPr lang="fr-BE" altLang="fr-FR" sz="2600" dirty="0" smtClean="0"/>
              <a:t>Rédaction des questions</a:t>
            </a:r>
            <a:endParaRPr lang="fr-FR" altLang="fr-FR" sz="2600" dirty="0" smtClean="0"/>
          </a:p>
        </p:txBody>
      </p:sp>
      <p:pic>
        <p:nvPicPr>
          <p:cNvPr id="32773" name="Picture 5" descr="ScreenShot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268413"/>
            <a:ext cx="84550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val 6"/>
          <p:cNvSpPr>
            <a:spLocks noChangeArrowheads="1"/>
          </p:cNvSpPr>
          <p:nvPr/>
        </p:nvSpPr>
        <p:spPr bwMode="auto">
          <a:xfrm>
            <a:off x="7885113" y="4652963"/>
            <a:ext cx="574675" cy="431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2775" name="Oval 7"/>
          <p:cNvSpPr>
            <a:spLocks noChangeArrowheads="1"/>
          </p:cNvSpPr>
          <p:nvPr/>
        </p:nvSpPr>
        <p:spPr bwMode="auto">
          <a:xfrm>
            <a:off x="6877050" y="1916113"/>
            <a:ext cx="574675" cy="431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62215232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E5206E3-5CDC-4822-A44F-35D075FAAE96}" type="slidenum">
              <a:rPr lang="fr-FR" altLang="fr-FR"/>
              <a:pPr>
                <a:defRPr/>
              </a:pPr>
              <a:t>167</a:t>
            </a:fld>
            <a:endParaRPr lang="fr-FR" altLang="fr-FR"/>
          </a:p>
        </p:txBody>
      </p:sp>
      <p:pic>
        <p:nvPicPr>
          <p:cNvPr id="33795" name="Picture 4" descr="Exams add ques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333375"/>
            <a:ext cx="76327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28354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C74413A9-3A0C-43EE-AB8A-4CE3744E8CEE}" type="slidenum">
              <a:rPr lang="fr-FR" altLang="fr-FR"/>
              <a:pPr>
                <a:defRPr/>
              </a:pPr>
              <a:t>168</a:t>
            </a:fld>
            <a:endParaRPr lang="fr-FR" altLang="fr-FR"/>
          </a:p>
        </p:txBody>
      </p:sp>
      <p:sp>
        <p:nvSpPr>
          <p:cNvPr id="34821"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CC0000">
              <a:alpha val="34901"/>
            </a:srgbClr>
          </a:solidFill>
          <a:ln w="12700">
            <a:solidFill>
              <a:srgbClr val="000000"/>
            </a:solidFill>
            <a:prstDash val="solid"/>
            <a:round/>
            <a:headEnd/>
            <a:tailEnd/>
          </a:ln>
        </p:spPr>
        <p:txBody>
          <a:bodyPr/>
          <a:lstStyle/>
          <a:p>
            <a:endParaRPr lang="fr-BE"/>
          </a:p>
        </p:txBody>
      </p:sp>
      <p:sp>
        <p:nvSpPr>
          <p:cNvPr id="34822"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4823"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7478"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4825"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4826"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27"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28"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29"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34830"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1"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2"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3"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4834"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5"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36"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4837"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4838"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39"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0"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1"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2"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3"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4"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5"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7500"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7501"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4848" name="Freeform 30"/>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7503" name="Text Box 31"/>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7504" name="Text Box 32"/>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7505" name="Text Box 33"/>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7506" name="Text Box 34"/>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7507" name="Text Box 35"/>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Tree>
    <p:extLst>
      <p:ext uri="{BB962C8B-B14F-4D97-AF65-F5344CB8AC3E}">
        <p14:creationId xmlns:p14="http://schemas.microsoft.com/office/powerpoint/2010/main" val="1561202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0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50132DC5-6698-439F-816C-D85C3F26574B}" type="slidenum">
              <a:rPr lang="fr-FR" altLang="fr-FR"/>
              <a:pPr>
                <a:defRPr/>
              </a:pPr>
              <a:t>169</a:t>
            </a:fld>
            <a:endParaRPr lang="fr-FR" altLang="fr-FR"/>
          </a:p>
        </p:txBody>
      </p:sp>
      <p:sp>
        <p:nvSpPr>
          <p:cNvPr id="35845"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5846"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7"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8"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9" name="Freeform 3"/>
          <p:cNvSpPr>
            <a:spLocks/>
          </p:cNvSpPr>
          <p:nvPr/>
        </p:nvSpPr>
        <p:spPr bwMode="auto">
          <a:xfrm>
            <a:off x="6300788" y="476250"/>
            <a:ext cx="1917700" cy="41751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CC0000">
              <a:alpha val="34901"/>
            </a:srgbClr>
          </a:solidFill>
          <a:ln w="12700">
            <a:solidFill>
              <a:srgbClr val="000000"/>
            </a:solidFill>
            <a:prstDash val="solid"/>
            <a:round/>
            <a:headEnd/>
            <a:tailEnd/>
          </a:ln>
        </p:spPr>
        <p:txBody>
          <a:bodyPr/>
          <a:lstStyle/>
          <a:p>
            <a:endParaRPr lang="fr-BE"/>
          </a:p>
        </p:txBody>
      </p:sp>
      <p:sp>
        <p:nvSpPr>
          <p:cNvPr id="35850" name="Text Box 29"/>
          <p:cNvSpPr txBox="1">
            <a:spLocks noChangeArrowheads="1"/>
          </p:cNvSpPr>
          <p:nvPr/>
        </p:nvSpPr>
        <p:spPr bwMode="auto">
          <a:xfrm>
            <a:off x="6372225" y="476250"/>
            <a:ext cx="174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pic>
        <p:nvPicPr>
          <p:cNvPr id="35851" name="Picture 36" descr="ques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8313" y="981075"/>
            <a:ext cx="8207375" cy="410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52" name="Freeform 38"/>
          <p:cNvSpPr>
            <a:spLocks/>
          </p:cNvSpPr>
          <p:nvPr/>
        </p:nvSpPr>
        <p:spPr bwMode="auto">
          <a:xfrm>
            <a:off x="1331913" y="5373688"/>
            <a:ext cx="574675" cy="215900"/>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34215" name="Text Box 39"/>
          <p:cNvSpPr txBox="1">
            <a:spLocks noChangeArrowheads="1"/>
          </p:cNvSpPr>
          <p:nvPr/>
        </p:nvSpPr>
        <p:spPr bwMode="auto">
          <a:xfrm>
            <a:off x="2051050" y="5229225"/>
            <a:ext cx="66595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dirty="0">
                <a:solidFill>
                  <a:srgbClr val="CC0000"/>
                </a:solidFill>
              </a:rPr>
              <a:t>Amélioration de la communicabilité au travers de la mise à disposition </a:t>
            </a:r>
          </a:p>
          <a:p>
            <a:pPr eaLnBrk="1" hangingPunct="1">
              <a:spcBef>
                <a:spcPct val="0"/>
              </a:spcBef>
              <a:buFontTx/>
              <a:buNone/>
            </a:pPr>
            <a:r>
              <a:rPr lang="fr-FR" altLang="fr-FR" sz="2000" dirty="0">
                <a:solidFill>
                  <a:srgbClr val="CC0000"/>
                </a:solidFill>
              </a:rPr>
              <a:t>d’une table de spécification, de </a:t>
            </a:r>
            <a:r>
              <a:rPr lang="fr-FR" altLang="fr-FR" sz="2000" dirty="0" err="1">
                <a:solidFill>
                  <a:srgbClr val="CC0000"/>
                </a:solidFill>
              </a:rPr>
              <a:t>barêmes</a:t>
            </a:r>
            <a:r>
              <a:rPr lang="fr-FR" altLang="fr-FR" sz="2000" dirty="0">
                <a:solidFill>
                  <a:srgbClr val="CC0000"/>
                </a:solidFill>
              </a:rPr>
              <a:t> de correction, de feedbacks, </a:t>
            </a:r>
          </a:p>
          <a:p>
            <a:pPr eaLnBrk="1" hangingPunct="1">
              <a:spcBef>
                <a:spcPct val="0"/>
              </a:spcBef>
              <a:buFontTx/>
              <a:buNone/>
            </a:pPr>
            <a:r>
              <a:rPr lang="fr-FR" altLang="fr-FR" sz="2000" dirty="0">
                <a:solidFill>
                  <a:srgbClr val="CC0000"/>
                </a:solidFill>
              </a:rPr>
              <a:t>de tests formatifs</a:t>
            </a:r>
            <a:r>
              <a:rPr lang="fr-FR" altLang="fr-FR" sz="2000" dirty="0">
                <a:solidFill>
                  <a:schemeClr val="tx1"/>
                </a:solidFill>
              </a:rPr>
              <a:t> </a:t>
            </a:r>
          </a:p>
        </p:txBody>
      </p:sp>
      <p:sp>
        <p:nvSpPr>
          <p:cNvPr id="434216" name="Rectangle 40"/>
          <p:cNvSpPr>
            <a:spLocks noChangeArrowheads="1"/>
          </p:cNvSpPr>
          <p:nvPr/>
        </p:nvSpPr>
        <p:spPr bwMode="auto">
          <a:xfrm>
            <a:off x="539750" y="1916113"/>
            <a:ext cx="5761038" cy="360362"/>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4217" name="Rectangle 41"/>
          <p:cNvSpPr>
            <a:spLocks noChangeArrowheads="1"/>
          </p:cNvSpPr>
          <p:nvPr/>
        </p:nvSpPr>
        <p:spPr bwMode="auto">
          <a:xfrm>
            <a:off x="539750" y="2276475"/>
            <a:ext cx="3960813" cy="1081088"/>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4218" name="Rectangle 42"/>
          <p:cNvSpPr>
            <a:spLocks noChangeArrowheads="1"/>
          </p:cNvSpPr>
          <p:nvPr/>
        </p:nvSpPr>
        <p:spPr bwMode="auto">
          <a:xfrm>
            <a:off x="539750" y="3357563"/>
            <a:ext cx="936625" cy="1081087"/>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250312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42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42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15" grpId="0"/>
      <p:bldP spid="434216" grpId="0" animBg="1"/>
      <p:bldP spid="434217" grpId="0" animBg="1"/>
      <p:bldP spid="4342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352928" cy="2086725"/>
          </a:xfrm>
          <a:prstGeom prst="rect">
            <a:avLst/>
          </a:prstGeom>
          <a:ln>
            <a:solidFill>
              <a:schemeClr val="tx1"/>
            </a:solidFill>
          </a:ln>
        </p:spPr>
        <p:txBody>
          <a:bodyPr wrap="square">
            <a:spAutoFit/>
          </a:bodyPr>
          <a:lstStyle/>
          <a:p>
            <a:pPr eaLnBrk="1" hangingPunct="1">
              <a:lnSpc>
                <a:spcPct val="90000"/>
              </a:lnSpc>
            </a:pPr>
            <a:r>
              <a:rPr lang="fr-FR" altLang="fr-FR" dirty="0" smtClean="0">
                <a:latin typeface="Tahoma" panose="020B0604030504040204" pitchFamily="34" charset="0"/>
                <a:ea typeface="Tahoma" panose="020B0604030504040204" pitchFamily="34" charset="0"/>
                <a:cs typeface="Tahoma" panose="020B0604030504040204" pitchFamily="34" charset="0"/>
              </a:rPr>
              <a:t>Evaluation formative </a:t>
            </a:r>
            <a:r>
              <a:rPr lang="fr-FR" altLang="fr-FR" dirty="0">
                <a:latin typeface="Tahoma" panose="020B0604030504040204" pitchFamily="34" charset="0"/>
                <a:ea typeface="Tahoma" panose="020B0604030504040204" pitchFamily="34" charset="0"/>
                <a:cs typeface="Tahoma" panose="020B0604030504040204" pitchFamily="34" charset="0"/>
              </a:rPr>
              <a:t>: </a:t>
            </a:r>
            <a:r>
              <a:rPr lang="fr-FR" altLang="fr-FR" dirty="0">
                <a:solidFill>
                  <a:srgbClr val="CC0000"/>
                </a:solidFill>
                <a:latin typeface="Tahoma" panose="020B0604030504040204" pitchFamily="34" charset="0"/>
                <a:ea typeface="Tahoma" panose="020B0604030504040204" pitchFamily="34" charset="0"/>
                <a:cs typeface="Tahoma" panose="020B0604030504040204" pitchFamily="34" charset="0"/>
              </a:rPr>
              <a:t>centrée sur </a:t>
            </a:r>
            <a:r>
              <a:rPr lang="fr-FR" altLang="fr-FR" dirty="0" smtClean="0">
                <a:solidFill>
                  <a:srgbClr val="CC0000"/>
                </a:solidFill>
                <a:latin typeface="Tahoma" panose="020B0604030504040204" pitchFamily="34" charset="0"/>
                <a:ea typeface="Tahoma" panose="020B0604030504040204" pitchFamily="34" charset="0"/>
                <a:cs typeface="Tahoma" panose="020B0604030504040204" pitchFamily="34" charset="0"/>
              </a:rPr>
              <a:t>l’apprenant</a:t>
            </a:r>
          </a:p>
          <a:p>
            <a:pPr eaLnBrk="1" hangingPunct="1">
              <a:lnSpc>
                <a:spcPct val="90000"/>
              </a:lnSpc>
            </a:pPr>
            <a:endParaRPr lang="fr-FR" altLang="fr-FR" dirty="0" smtClean="0">
              <a:solidFill>
                <a:srgbClr val="CC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pPr>
            <a:r>
              <a:rPr lang="fr-FR" altLang="fr-FR" dirty="0" smtClean="0">
                <a:latin typeface="Tahoma" panose="020B0604030504040204" pitchFamily="34" charset="0"/>
                <a:ea typeface="Tahoma" panose="020B0604030504040204" pitchFamily="34" charset="0"/>
                <a:cs typeface="Tahoma" panose="020B0604030504040204" pitchFamily="34" charset="0"/>
              </a:rPr>
              <a:t>Évaluation </a:t>
            </a:r>
            <a:r>
              <a:rPr lang="fr-FR" altLang="fr-FR" dirty="0">
                <a:latin typeface="Tahoma" panose="020B0604030504040204" pitchFamily="34" charset="0"/>
                <a:ea typeface="Tahoma" panose="020B0604030504040204" pitchFamily="34" charset="0"/>
                <a:cs typeface="Tahoma" panose="020B0604030504040204" pitchFamily="34" charset="0"/>
              </a:rPr>
              <a:t>destinée avant tout à offrir à un apprenant l’occasion de s’exercer à rechercher et récupérer des informations dans sa mémoire et à fournir un feed-back prescriptif (items, classes et/ou questionnaires). 	</a:t>
            </a:r>
            <a:endParaRPr lang="fr-FR" altLang="fr-FR"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pPr>
            <a:endParaRPr lang="fr-FR" altLang="fr-FR"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pPr>
            <a:r>
              <a:rPr lang="fr-FR" altLang="fr-FR" dirty="0" smtClean="0">
                <a:latin typeface="Tahoma" panose="020B0604030504040204" pitchFamily="34" charset="0"/>
                <a:ea typeface="Tahoma" panose="020B0604030504040204" pitchFamily="34" charset="0"/>
                <a:cs typeface="Tahoma" panose="020B0604030504040204" pitchFamily="34" charset="0"/>
              </a:rPr>
              <a:t>= </a:t>
            </a:r>
            <a:r>
              <a:rPr lang="fr-FR" altLang="fr-FR" dirty="0">
                <a:latin typeface="Tahoma" panose="020B0604030504040204" pitchFamily="34" charset="0"/>
                <a:ea typeface="Tahoma" panose="020B0604030504040204" pitchFamily="34" charset="0"/>
                <a:cs typeface="Tahoma" panose="020B0604030504040204" pitchFamily="34" charset="0"/>
              </a:rPr>
              <a:t>tests d’entraînement pour </a:t>
            </a:r>
            <a:r>
              <a:rPr lang="fr-FR" altLang="fr-FR" dirty="0" smtClean="0">
                <a:latin typeface="Tahoma" panose="020B0604030504040204" pitchFamily="34" charset="0"/>
                <a:ea typeface="Tahoma" panose="020B0604030504040204" pitchFamily="34" charset="0"/>
                <a:cs typeface="Tahoma" panose="020B0604030504040204" pitchFamily="34" charset="0"/>
              </a:rPr>
              <a:t>rassurer </a:t>
            </a:r>
            <a:r>
              <a:rPr lang="fr-FR" altLang="fr-FR" dirty="0">
                <a:latin typeface="Tahoma" panose="020B0604030504040204" pitchFamily="34" charset="0"/>
                <a:ea typeface="Tahoma" panose="020B0604030504040204" pitchFamily="34" charset="0"/>
                <a:cs typeface="Tahoma" panose="020B0604030504040204" pitchFamily="34" charset="0"/>
              </a:rPr>
              <a:t>les </a:t>
            </a:r>
            <a:r>
              <a:rPr lang="fr-FR" altLang="fr-FR" dirty="0" smtClean="0">
                <a:latin typeface="Tahoma" panose="020B0604030504040204" pitchFamily="34" charset="0"/>
                <a:ea typeface="Tahoma" panose="020B0604030504040204" pitchFamily="34" charset="0"/>
                <a:cs typeface="Tahoma" panose="020B0604030504040204" pitchFamily="34" charset="0"/>
              </a:rPr>
              <a:t>apprenants et </a:t>
            </a:r>
            <a:r>
              <a:rPr lang="fr-BE" altLang="fr-FR" dirty="0" smtClean="0">
                <a:latin typeface="Tahoma" panose="020B0604030504040204" pitchFamily="34" charset="0"/>
                <a:ea typeface="Tahoma" panose="020B0604030504040204" pitchFamily="34" charset="0"/>
                <a:cs typeface="Tahoma" panose="020B0604030504040204" pitchFamily="34" charset="0"/>
              </a:rPr>
              <a:t>leur </a:t>
            </a:r>
            <a:r>
              <a:rPr lang="fr-BE" altLang="fr-FR" dirty="0">
                <a:latin typeface="Tahoma" panose="020B0604030504040204" pitchFamily="34" charset="0"/>
                <a:ea typeface="Tahoma" panose="020B0604030504040204" pitchFamily="34" charset="0"/>
                <a:cs typeface="Tahoma" panose="020B0604030504040204" pitchFamily="34" charset="0"/>
              </a:rPr>
              <a:t>faire prendre conscience de leurs acquis ou insuffisances</a:t>
            </a:r>
          </a:p>
        </p:txBody>
      </p:sp>
      <p:sp>
        <p:nvSpPr>
          <p:cNvPr id="3" name="Rectangle 2"/>
          <p:cNvSpPr/>
          <p:nvPr/>
        </p:nvSpPr>
        <p:spPr>
          <a:xfrm>
            <a:off x="323528" y="2636912"/>
            <a:ext cx="8352928" cy="2031325"/>
          </a:xfrm>
          <a:prstGeom prst="rect">
            <a:avLst/>
          </a:prstGeom>
          <a:ln>
            <a:solidFill>
              <a:schemeClr val="tx1"/>
            </a:solidFill>
          </a:ln>
        </p:spPr>
        <p:txBody>
          <a:bodyPr wrap="square">
            <a:spAutoFit/>
          </a:bodyPr>
          <a:lstStyle/>
          <a:p>
            <a:pPr eaLnBrk="1" hangingPunct="1"/>
            <a:r>
              <a:rPr lang="fr-FR" altLang="fr-FR" dirty="0">
                <a:latin typeface="Tahoma" panose="020B0604030504040204" pitchFamily="34" charset="0"/>
                <a:ea typeface="Tahoma" panose="020B0604030504040204" pitchFamily="34" charset="0"/>
                <a:cs typeface="Tahoma" panose="020B0604030504040204" pitchFamily="34" charset="0"/>
              </a:rPr>
              <a:t>Sommative (Certificative) : </a:t>
            </a:r>
            <a:r>
              <a:rPr lang="fr-FR" altLang="fr-FR" dirty="0">
                <a:solidFill>
                  <a:srgbClr val="CC0000"/>
                </a:solidFill>
                <a:latin typeface="Tahoma" panose="020B0604030504040204" pitchFamily="34" charset="0"/>
                <a:ea typeface="Tahoma" panose="020B0604030504040204" pitchFamily="34" charset="0"/>
                <a:cs typeface="Tahoma" panose="020B0604030504040204" pitchFamily="34" charset="0"/>
              </a:rPr>
              <a:t>centrée sur l’apprenant </a:t>
            </a:r>
            <a:r>
              <a:rPr lang="fr-FR" altLang="fr-FR" dirty="0">
                <a:latin typeface="Tahoma" panose="020B0604030504040204" pitchFamily="34" charset="0"/>
                <a:ea typeface="Tahoma" panose="020B0604030504040204" pitchFamily="34" charset="0"/>
                <a:cs typeface="Tahoma" panose="020B0604030504040204" pitchFamily="34" charset="0"/>
              </a:rPr>
              <a:t>	</a:t>
            </a:r>
            <a:endParaRPr lang="fr-FR" altLang="fr-FR" dirty="0" smtClean="0">
              <a:latin typeface="Tahoma" panose="020B0604030504040204" pitchFamily="34" charset="0"/>
              <a:ea typeface="Tahoma" panose="020B0604030504040204" pitchFamily="34" charset="0"/>
              <a:cs typeface="Tahoma" panose="020B0604030504040204" pitchFamily="34" charset="0"/>
            </a:endParaRPr>
          </a:p>
          <a:p>
            <a:pPr eaLnBrk="1" hangingPunct="1"/>
            <a:endParaRPr lang="fr-FR" altLang="fr-FR" dirty="0">
              <a:latin typeface="Tahoma" panose="020B0604030504040204" pitchFamily="34" charset="0"/>
              <a:ea typeface="Tahoma" panose="020B0604030504040204" pitchFamily="34" charset="0"/>
              <a:cs typeface="Tahoma" panose="020B0604030504040204" pitchFamily="34" charset="0"/>
            </a:endParaRPr>
          </a:p>
          <a:p>
            <a:pPr eaLnBrk="1" hangingPunct="1"/>
            <a:r>
              <a:rPr lang="fr-FR" altLang="fr-FR" dirty="0" smtClean="0">
                <a:latin typeface="Tahoma" panose="020B0604030504040204" pitchFamily="34" charset="0"/>
                <a:ea typeface="Tahoma" panose="020B0604030504040204" pitchFamily="34" charset="0"/>
                <a:cs typeface="Tahoma" panose="020B0604030504040204" pitchFamily="34" charset="0"/>
              </a:rPr>
              <a:t>Évaluation</a:t>
            </a:r>
            <a:r>
              <a:rPr lang="fr-FR" altLang="fr-FR" dirty="0">
                <a:latin typeface="Tahoma" panose="020B0604030504040204" pitchFamily="34" charset="0"/>
                <a:ea typeface="Tahoma" panose="020B0604030504040204" pitchFamily="34" charset="0"/>
                <a:cs typeface="Tahoma" panose="020B0604030504040204" pitchFamily="34" charset="0"/>
              </a:rPr>
              <a:t>, généralement quantitative, dont l’objectif principal consiste à remettre une note définitive et/ou à juger les progrès accomplis par le participant. Si cette évaluation atteste que le participant a satisfait à une norme établie indiquant qu’il possède des connaissances spécialisées, une « certification » peut être remise. </a:t>
            </a:r>
          </a:p>
        </p:txBody>
      </p:sp>
      <p:sp>
        <p:nvSpPr>
          <p:cNvPr id="4" name="Rectangle 3"/>
          <p:cNvSpPr/>
          <p:nvPr/>
        </p:nvSpPr>
        <p:spPr>
          <a:xfrm>
            <a:off x="323528" y="4869160"/>
            <a:ext cx="8352928" cy="1754326"/>
          </a:xfrm>
          <a:prstGeom prst="rect">
            <a:avLst/>
          </a:prstGeom>
          <a:ln>
            <a:solidFill>
              <a:schemeClr val="tx1"/>
            </a:solidFill>
          </a:ln>
        </p:spPr>
        <p:txBody>
          <a:bodyPr wrap="square">
            <a:spAutoFit/>
          </a:bodyPr>
          <a:lstStyle/>
          <a:p>
            <a:pPr eaLnBrk="1" hangingPunct="1"/>
            <a:r>
              <a:rPr lang="fr-FR" altLang="fr-FR" dirty="0">
                <a:latin typeface="Tahoma" panose="020B0604030504040204" pitchFamily="34" charset="0"/>
                <a:ea typeface="Tahoma" panose="020B0604030504040204" pitchFamily="34" charset="0"/>
                <a:cs typeface="Tahoma" panose="020B0604030504040204" pitchFamily="34" charset="0"/>
              </a:rPr>
              <a:t>Évaluation des réactions (Questionnaire de satisfaction) : </a:t>
            </a:r>
            <a:r>
              <a:rPr lang="fr-FR" altLang="fr-FR" dirty="0">
                <a:solidFill>
                  <a:srgbClr val="CC0000"/>
                </a:solidFill>
                <a:latin typeface="Tahoma" panose="020B0604030504040204" pitchFamily="34" charset="0"/>
                <a:ea typeface="Tahoma" panose="020B0604030504040204" pitchFamily="34" charset="0"/>
                <a:cs typeface="Tahoma" panose="020B0604030504040204" pitchFamily="34" charset="0"/>
              </a:rPr>
              <a:t>centrée sur l’enseignant</a:t>
            </a:r>
            <a:r>
              <a:rPr lang="fr-FR" altLang="fr-FR" dirty="0">
                <a:latin typeface="Tahoma" panose="020B0604030504040204" pitchFamily="34" charset="0"/>
                <a:ea typeface="Tahoma" panose="020B0604030504040204" pitchFamily="34" charset="0"/>
                <a:cs typeface="Tahoma" panose="020B0604030504040204" pitchFamily="34" charset="0"/>
              </a:rPr>
              <a:t>	</a:t>
            </a:r>
            <a:endParaRPr lang="fr-FR" altLang="fr-FR" dirty="0" smtClean="0">
              <a:latin typeface="Tahoma" panose="020B0604030504040204" pitchFamily="34" charset="0"/>
              <a:ea typeface="Tahoma" panose="020B0604030504040204" pitchFamily="34" charset="0"/>
              <a:cs typeface="Tahoma" panose="020B0604030504040204" pitchFamily="34" charset="0"/>
            </a:endParaRPr>
          </a:p>
          <a:p>
            <a:pPr eaLnBrk="1" hangingPunct="1"/>
            <a:endParaRPr lang="fr-FR" altLang="fr-FR" dirty="0">
              <a:latin typeface="Tahoma" panose="020B0604030504040204" pitchFamily="34" charset="0"/>
              <a:ea typeface="Tahoma" panose="020B0604030504040204" pitchFamily="34" charset="0"/>
              <a:cs typeface="Tahoma" panose="020B0604030504040204" pitchFamily="34" charset="0"/>
            </a:endParaRPr>
          </a:p>
          <a:p>
            <a:pPr eaLnBrk="1" hangingPunct="1"/>
            <a:r>
              <a:rPr lang="fr-FR" altLang="fr-FR" dirty="0" smtClean="0">
                <a:latin typeface="Tahoma" panose="020B0604030504040204" pitchFamily="34" charset="0"/>
                <a:ea typeface="Tahoma" panose="020B0604030504040204" pitchFamily="34" charset="0"/>
                <a:cs typeface="Tahoma" panose="020B0604030504040204" pitchFamily="34" charset="0"/>
              </a:rPr>
              <a:t>Évaluation </a:t>
            </a:r>
            <a:r>
              <a:rPr lang="fr-FR" altLang="fr-FR" dirty="0">
                <a:latin typeface="Tahoma" panose="020B0604030504040204" pitchFamily="34" charset="0"/>
                <a:ea typeface="Tahoma" panose="020B0604030504040204" pitchFamily="34" charset="0"/>
                <a:cs typeface="Tahoma" panose="020B0604030504040204" pitchFamily="34" charset="0"/>
              </a:rPr>
              <a:t>permettant de déterminer le degré de satisfaction d’un apprentissage ou d’une épreuve. Elles sont réalisées à la fin d’un apprentissage ou d’une certification. </a:t>
            </a:r>
          </a:p>
        </p:txBody>
      </p:sp>
    </p:spTree>
    <p:extLst>
      <p:ext uri="{BB962C8B-B14F-4D97-AF65-F5344CB8AC3E}">
        <p14:creationId xmlns:p14="http://schemas.microsoft.com/office/powerpoint/2010/main" val="19882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332656"/>
            <a:ext cx="6707088" cy="922114"/>
          </a:xfrm>
          <a:ln>
            <a:solidFill>
              <a:schemeClr val="tx1"/>
            </a:solidFill>
          </a:ln>
        </p:spPr>
        <p:txBody>
          <a:bodyPr/>
          <a:lstStyle/>
          <a:p>
            <a:r>
              <a:rPr lang="fr-BE" sz="2400" dirty="0" smtClean="0">
                <a:latin typeface="Tahoma" panose="020B0604030504040204" pitchFamily="34" charset="0"/>
                <a:ea typeface="Tahoma" panose="020B0604030504040204" pitchFamily="34" charset="0"/>
                <a:cs typeface="Tahoma" panose="020B0604030504040204" pitchFamily="34" charset="0"/>
              </a:rPr>
              <a:t>Entrainement et communication </a:t>
            </a:r>
            <a:br>
              <a:rPr lang="fr-BE" sz="2400" dirty="0" smtClean="0">
                <a:latin typeface="Tahoma" panose="020B0604030504040204" pitchFamily="34" charset="0"/>
                <a:ea typeface="Tahoma" panose="020B0604030504040204" pitchFamily="34" charset="0"/>
                <a:cs typeface="Tahoma" panose="020B0604030504040204" pitchFamily="34" charset="0"/>
              </a:rPr>
            </a:br>
            <a:r>
              <a:rPr lang="fr-BE" sz="2400" dirty="0" smtClean="0">
                <a:latin typeface="Tahoma" panose="020B0604030504040204" pitchFamily="34" charset="0"/>
                <a:ea typeface="Tahoma" panose="020B0604030504040204" pitchFamily="34" charset="0"/>
                <a:cs typeface="Tahoma" panose="020B0604030504040204" pitchFamily="34" charset="0"/>
              </a:rPr>
              <a:t>(voir engagement pédagogique)</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contenu 2"/>
          <p:cNvSpPr>
            <a:spLocks noGrp="1"/>
          </p:cNvSpPr>
          <p:nvPr>
            <p:ph idx="1"/>
          </p:nvPr>
        </p:nvSpPr>
        <p:spPr>
          <a:xfrm>
            <a:off x="395536" y="1340768"/>
            <a:ext cx="8229600" cy="4968552"/>
          </a:xfrm>
        </p:spPr>
        <p:txBody>
          <a:bodyPr/>
          <a:lstStyle/>
          <a:p>
            <a:pPr marR="40639" lvl="1" indent="0" algn="just">
              <a:lnSpc>
                <a:spcPct val="100000"/>
              </a:lnSpc>
              <a:spcBef>
                <a:spcPts val="2400"/>
              </a:spcBef>
              <a:buNone/>
              <a:defRPr sz="1800">
                <a:uFillTx/>
              </a:defRPr>
            </a:pP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communiquer </a:t>
            </a: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aux étudiants...</a:t>
            </a:r>
          </a:p>
          <a:p>
            <a:pPr marL="542925" marR="40639" lvl="1" indent="-541338" algn="just">
              <a:lnSpc>
                <a:spcPct val="100000"/>
              </a:lnSpc>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informations sur le test (quand, comment, avec quelles modalités d’évaluation, sous quelles conditions, </a:t>
            </a: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t>
            </a:r>
          </a:p>
          <a:p>
            <a:pPr marL="542925" marR="40639" lvl="1" indent="-541338" algn="just">
              <a:lnSpc>
                <a:spcPct val="100000"/>
              </a:lnSpc>
              <a:spcBef>
                <a:spcPts val="2400"/>
              </a:spcBef>
              <a:buClr>
                <a:srgbClr val="007878"/>
              </a:buClr>
              <a:buSzPct val="100000"/>
              <a:buFont typeface="Arial" panose="020B0604020202020204" pitchFamily="34" charset="0"/>
              <a:buChar char="•"/>
              <a:defRPr sz="1800">
                <a:uFillTx/>
              </a:defRPr>
            </a:pP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ce </a:t>
            </a: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que comprend le test et sur quoi il se concentre particulièrement</a:t>
            </a:r>
          </a:p>
          <a:p>
            <a:pPr marL="542925" marR="40639" lvl="1" indent="-541338" algn="just">
              <a:lnSpc>
                <a:spcPct val="100000"/>
              </a:lnSpc>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des outils leur permettant de s’entraîner à fournir les performances attendues</a:t>
            </a:r>
          </a:p>
          <a:p>
            <a:pPr marL="542925" marR="40639" lvl="1" indent="-541338" algn="just">
              <a:lnSpc>
                <a:spcPct val="100000"/>
              </a:lnSpc>
              <a:spcBef>
                <a:spcPts val="2400"/>
              </a:spcBef>
              <a:buClr>
                <a:srgbClr val="007878"/>
              </a:buClr>
              <a:buSzPct val="100000"/>
              <a:buFont typeface="Arial" panose="020B0604020202020204" pitchFamily="34" charset="0"/>
              <a:buChar char="•"/>
              <a:defRPr sz="1800">
                <a:uFillTx/>
              </a:defRPr>
            </a:pP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des moyens de gérer leur anxiété </a:t>
            </a:r>
            <a:endPar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endParaRPr>
          </a:p>
          <a:p>
            <a:pPr marL="542925" marR="40639" lvl="1" indent="-541338" algn="just">
              <a:lnSpc>
                <a:spcPct val="100000"/>
              </a:lnSpc>
              <a:spcBef>
                <a:spcPts val="2400"/>
              </a:spcBef>
              <a:buClr>
                <a:srgbClr val="007878"/>
              </a:buClr>
              <a:buSzPct val="100000"/>
              <a:buFont typeface="Arial" panose="020B0604020202020204" pitchFamily="34" charset="0"/>
              <a:buChar char="•"/>
              <a:defRPr sz="1800">
                <a:uFillTx/>
              </a:defRPr>
            </a:pPr>
            <a:r>
              <a:rPr lang="fr-BE" sz="22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certaines </a:t>
            </a:r>
            <a:r>
              <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compétences pour gérer les modalités de </a:t>
            </a:r>
            <a:r>
              <a:rPr lang="fr-BE" sz="2200" dirty="0" err="1">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testing</a:t>
            </a:r>
            <a:endParaRPr lang="fr-BE" sz="22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endParaRPr>
          </a:p>
          <a:p>
            <a:endParaRPr lang="fr-BE" dirty="0"/>
          </a:p>
        </p:txBody>
      </p:sp>
    </p:spTree>
    <p:extLst>
      <p:ext uri="{BB962C8B-B14F-4D97-AF65-F5344CB8AC3E}">
        <p14:creationId xmlns:p14="http://schemas.microsoft.com/office/powerpoint/2010/main" val="25611759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p:txBody>
          <a:bodyPr/>
          <a:lstStyle/>
          <a:p>
            <a:pPr>
              <a:defRPr/>
            </a:pPr>
            <a:fld id="{2F18FD98-94CF-449C-95F9-563A51277544}" type="slidenum">
              <a:rPr lang="fr-FR" altLang="fr-FR"/>
              <a:pPr>
                <a:defRPr/>
              </a:pPr>
              <a:t>171</a:t>
            </a:fld>
            <a:endParaRPr lang="fr-FR" altLang="fr-FR"/>
          </a:p>
        </p:txBody>
      </p:sp>
      <p:pic>
        <p:nvPicPr>
          <p:cNvPr id="36867" name="Picture 4" descr="Exams 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0350"/>
            <a:ext cx="820896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1" name="Rectangle 5"/>
          <p:cNvSpPr>
            <a:spLocks noChangeArrowheads="1"/>
          </p:cNvSpPr>
          <p:nvPr/>
        </p:nvSpPr>
        <p:spPr bwMode="auto">
          <a:xfrm>
            <a:off x="684213" y="2997200"/>
            <a:ext cx="7343775" cy="28892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322636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98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1" grpId="0" animBg="1"/>
      <p:bldP spid="598021"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7" name="Espace réservé du numéro de diapositive 5"/>
          <p:cNvSpPr>
            <a:spLocks noGrp="1"/>
          </p:cNvSpPr>
          <p:nvPr>
            <p:ph type="sldNum" sz="quarter" idx="10"/>
          </p:nvPr>
        </p:nvSpPr>
        <p:spPr/>
        <p:txBody>
          <a:bodyPr/>
          <a:lstStyle/>
          <a:p>
            <a:pPr>
              <a:defRPr/>
            </a:pPr>
            <a:fld id="{BC870D00-BFCF-4923-9128-74C83651398C}" type="slidenum">
              <a:rPr lang="fr-FR" altLang="fr-FR"/>
              <a:pPr>
                <a:defRPr/>
              </a:pPr>
              <a:t>172</a:t>
            </a:fld>
            <a:endParaRPr lang="fr-FR" altLang="fr-FR"/>
          </a:p>
        </p:txBody>
      </p:sp>
      <p:sp>
        <p:nvSpPr>
          <p:cNvPr id="37892" name="AutoShape 2"/>
          <p:cNvSpPr>
            <a:spLocks noChangeArrowheads="1"/>
          </p:cNvSpPr>
          <p:nvPr/>
        </p:nvSpPr>
        <p:spPr bwMode="auto">
          <a:xfrm>
            <a:off x="0" y="0"/>
            <a:ext cx="9144000" cy="488950"/>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eaLnBrk="1">
              <a:lnSpc>
                <a:spcPct val="105000"/>
              </a:lnSpc>
              <a:spcBef>
                <a:spcPct val="0"/>
              </a:spcBef>
              <a:buClr>
                <a:srgbClr val="000000"/>
              </a:buClr>
              <a:buSzPct val="45000"/>
              <a:buFont typeface="StarSymbol" charset="0"/>
              <a:buNone/>
            </a:pPr>
            <a:r>
              <a:rPr lang="en-GB" altLang="fr-FR" sz="2000">
                <a:solidFill>
                  <a:srgbClr val="800000"/>
                </a:solidFill>
                <a:latin typeface="LondonBetween" pitchFamily="2" charset="0"/>
              </a:rPr>
              <a:t>Entraînement via TIMI</a:t>
            </a:r>
          </a:p>
        </p:txBody>
      </p:sp>
      <p:pic>
        <p:nvPicPr>
          <p:cNvPr id="3789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113" y="1141413"/>
            <a:ext cx="7996237"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4"/>
          <p:cNvSpPr txBox="1">
            <a:spLocks noChangeArrowheads="1"/>
          </p:cNvSpPr>
          <p:nvPr/>
        </p:nvSpPr>
        <p:spPr bwMode="auto">
          <a:xfrm>
            <a:off x="392113" y="568325"/>
            <a:ext cx="8294687"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spcBef>
                <a:spcPct val="20000"/>
              </a:spcBef>
              <a:buFont typeface="Arial Narrow" pitchFamily="34" charset="0"/>
              <a:buChar char="●"/>
              <a:defRPr sz="2600">
                <a:solidFill>
                  <a:srgbClr val="CC3300"/>
                </a:solidFill>
                <a:latin typeface="Arial Narrow" pitchFamily="34" charset="0"/>
              </a:defRPr>
            </a:lvl1pPr>
            <a:lvl2pPr marL="742950" indent="-285750" defTabSz="828675" eaLnBrk="0" hangingPunct="0">
              <a:spcBef>
                <a:spcPct val="20000"/>
              </a:spcBef>
              <a:buFont typeface="Wingdings" pitchFamily="2" charset="2"/>
              <a:buChar char="§"/>
              <a:defRPr sz="2400">
                <a:solidFill>
                  <a:srgbClr val="CC3300"/>
                </a:solidFill>
                <a:latin typeface="Arial Narrow" pitchFamily="34" charset="0"/>
              </a:defRPr>
            </a:lvl2pPr>
            <a:lvl3pPr marL="1143000" indent="-228600" defTabSz="828675" eaLnBrk="0" hangingPunct="0">
              <a:spcBef>
                <a:spcPct val="20000"/>
              </a:spcBef>
              <a:buChar char="•"/>
              <a:defRPr sz="2000">
                <a:solidFill>
                  <a:srgbClr val="CC3300"/>
                </a:solidFill>
                <a:latin typeface="Arial Narrow" pitchFamily="34" charset="0"/>
              </a:defRPr>
            </a:lvl3pPr>
            <a:lvl4pPr marL="1600200" indent="-228600" defTabSz="828675" eaLnBrk="0" hangingPunct="0">
              <a:spcBef>
                <a:spcPct val="20000"/>
              </a:spcBef>
              <a:buChar char="–"/>
              <a:defRPr sz="2000">
                <a:solidFill>
                  <a:srgbClr val="336600"/>
                </a:solidFill>
                <a:latin typeface="Arial Narrow" pitchFamily="34" charset="0"/>
              </a:defRPr>
            </a:lvl4pPr>
            <a:lvl5pPr marL="2057400" indent="-228600" defTabSz="828675" eaLnBrk="0" hangingPunct="0">
              <a:spcBef>
                <a:spcPct val="20000"/>
              </a:spcBef>
              <a:buChar char="»"/>
              <a:defRPr sz="2000">
                <a:solidFill>
                  <a:srgbClr val="336600"/>
                </a:solidFill>
                <a:latin typeface="Arial Narrow" pitchFamily="34" charset="0"/>
              </a:defRPr>
            </a:lvl5pPr>
            <a:lvl6pPr marL="2514600" indent="-228600" defTabSz="828675" eaLnBrk="0" fontAlgn="base" hangingPunct="0">
              <a:spcBef>
                <a:spcPct val="20000"/>
              </a:spcBef>
              <a:spcAft>
                <a:spcPct val="0"/>
              </a:spcAft>
              <a:buChar char="»"/>
              <a:defRPr sz="2000">
                <a:solidFill>
                  <a:srgbClr val="336600"/>
                </a:solidFill>
                <a:latin typeface="Arial Narrow" pitchFamily="34" charset="0"/>
              </a:defRPr>
            </a:lvl6pPr>
            <a:lvl7pPr marL="2971800" indent="-228600" defTabSz="828675" eaLnBrk="0" fontAlgn="base" hangingPunct="0">
              <a:spcBef>
                <a:spcPct val="20000"/>
              </a:spcBef>
              <a:spcAft>
                <a:spcPct val="0"/>
              </a:spcAft>
              <a:buChar char="»"/>
              <a:defRPr sz="2000">
                <a:solidFill>
                  <a:srgbClr val="336600"/>
                </a:solidFill>
                <a:latin typeface="Arial Narrow" pitchFamily="34" charset="0"/>
              </a:defRPr>
            </a:lvl7pPr>
            <a:lvl8pPr marL="3429000" indent="-228600" defTabSz="828675" eaLnBrk="0" fontAlgn="base" hangingPunct="0">
              <a:spcBef>
                <a:spcPct val="20000"/>
              </a:spcBef>
              <a:spcAft>
                <a:spcPct val="0"/>
              </a:spcAft>
              <a:buChar char="»"/>
              <a:defRPr sz="2000">
                <a:solidFill>
                  <a:srgbClr val="336600"/>
                </a:solidFill>
                <a:latin typeface="Arial Narrow" pitchFamily="34" charset="0"/>
              </a:defRPr>
            </a:lvl8pPr>
            <a:lvl9pPr marL="3886200" indent="-228600" defTabSz="828675" eaLnBrk="0" fontAlgn="base" hangingPunct="0">
              <a:spcBef>
                <a:spcPct val="20000"/>
              </a:spcBef>
              <a:spcAft>
                <a:spcPct val="0"/>
              </a:spcAft>
              <a:buChar char="»"/>
              <a:defRPr sz="2000">
                <a:solidFill>
                  <a:srgbClr val="336600"/>
                </a:solidFill>
                <a:latin typeface="Arial Narrow" pitchFamily="34" charset="0"/>
              </a:defRPr>
            </a:lvl9pPr>
          </a:lstStyle>
          <a:p>
            <a:pPr algn="ctr" eaLnBrk="1">
              <a:lnSpc>
                <a:spcPct val="93000"/>
              </a:lnSpc>
              <a:spcBef>
                <a:spcPct val="50000"/>
              </a:spcBef>
              <a:buClr>
                <a:srgbClr val="000000"/>
              </a:buClr>
              <a:buSzPct val="45000"/>
              <a:buFont typeface="StarSymbol" charset="0"/>
              <a:buNone/>
            </a:pPr>
            <a:r>
              <a:rPr lang="fr-FR" altLang="fr-FR" sz="2000">
                <a:solidFill>
                  <a:srgbClr val="CC0000"/>
                </a:solidFill>
              </a:rPr>
              <a:t>http://www.smart-ulg.net/timi2/etud/index.php</a:t>
            </a:r>
          </a:p>
        </p:txBody>
      </p:sp>
    </p:spTree>
    <p:extLst>
      <p:ext uri="{BB962C8B-B14F-4D97-AF65-F5344CB8AC3E}">
        <p14:creationId xmlns:p14="http://schemas.microsoft.com/office/powerpoint/2010/main" val="308493017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F2C01F34-89D7-41B3-AC15-5B9E22C0CB75}" type="slidenum">
              <a:rPr lang="fr-FR" altLang="fr-FR"/>
              <a:pPr>
                <a:defRPr/>
              </a:pPr>
              <a:t>173</a:t>
            </a:fld>
            <a:endParaRPr lang="fr-FR" altLang="fr-FR"/>
          </a:p>
        </p:txBody>
      </p:sp>
      <p:sp>
        <p:nvSpPr>
          <p:cNvPr id="38917"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38918"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8919"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8502"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8921"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8922"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23"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24"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5" name="Freeform 11"/>
          <p:cNvSpPr>
            <a:spLocks/>
          </p:cNvSpPr>
          <p:nvPr/>
        </p:nvSpPr>
        <p:spPr bwMode="auto">
          <a:xfrm>
            <a:off x="6516688" y="4797425"/>
            <a:ext cx="2232025" cy="15843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CC0000">
              <a:alpha val="45097"/>
            </a:srgbClr>
          </a:solidFill>
          <a:ln w="12700">
            <a:solidFill>
              <a:srgbClr val="000000"/>
            </a:solidFill>
            <a:prstDash val="solid"/>
            <a:round/>
            <a:headEnd/>
            <a:tailEnd/>
          </a:ln>
        </p:spPr>
        <p:txBody>
          <a:bodyPr/>
          <a:lstStyle/>
          <a:p>
            <a:endParaRPr lang="fr-BE"/>
          </a:p>
        </p:txBody>
      </p:sp>
      <p:sp>
        <p:nvSpPr>
          <p:cNvPr id="38926"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7"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8"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9"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8930"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31"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32"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8933"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8934"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5"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6"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7"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8"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9"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40"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41"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8525"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8943" name="Freeform 30"/>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8527" name="Text Box 31"/>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8528" name="Text Box 32"/>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8529" name="Text Box 33"/>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8530" name="Text Box 34"/>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8531" name="Text Box 35"/>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8532" name="Text Box 36"/>
          <p:cNvSpPr txBox="1">
            <a:spLocks noChangeArrowheads="1"/>
          </p:cNvSpPr>
          <p:nvPr/>
        </p:nvSpPr>
        <p:spPr bwMode="auto">
          <a:xfrm>
            <a:off x="6588125" y="4868863"/>
            <a:ext cx="2135188"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p>
          <a:p>
            <a:pPr eaLnBrk="1" hangingPunct="1">
              <a:spcBef>
                <a:spcPct val="0"/>
              </a:spcBef>
              <a:buFontTx/>
              <a:buNone/>
            </a:pPr>
            <a:r>
              <a:rPr lang="fr-BE" altLang="fr-FR" sz="1600">
                <a:solidFill>
                  <a:srgbClr val="000000"/>
                </a:solidFill>
              </a:rPr>
              <a:t>- Préparation du matériel, </a:t>
            </a:r>
          </a:p>
          <a:p>
            <a:pPr eaLnBrk="1" hangingPunct="1">
              <a:spcBef>
                <a:spcPct val="0"/>
              </a:spcBef>
              <a:buFontTx/>
              <a:buNone/>
            </a:pPr>
            <a:r>
              <a:rPr lang="fr-BE" altLang="fr-FR" sz="1600">
                <a:solidFill>
                  <a:srgbClr val="000000"/>
                </a:solidFill>
              </a:rPr>
              <a:t>des locaux, des consignes</a:t>
            </a:r>
          </a:p>
          <a:p>
            <a:pPr eaLnBrk="1" hangingPunct="1">
              <a:spcBef>
                <a:spcPct val="0"/>
              </a:spcBef>
              <a:buFontTx/>
              <a:buNone/>
            </a:pPr>
            <a:r>
              <a:rPr lang="fr-BE" altLang="fr-FR" sz="1600">
                <a:solidFill>
                  <a:srgbClr val="000000"/>
                </a:solidFill>
              </a:rPr>
              <a:t>- Vérification du timing</a:t>
            </a:r>
          </a:p>
          <a:p>
            <a:pPr eaLnBrk="1" hangingPunct="1">
              <a:spcBef>
                <a:spcPct val="0"/>
              </a:spcBef>
              <a:buFontTx/>
              <a:buNone/>
            </a:pPr>
            <a:r>
              <a:rPr lang="fr-BE" altLang="fr-FR" sz="1600">
                <a:solidFill>
                  <a:srgbClr val="000000"/>
                </a:solidFill>
              </a:rPr>
              <a:t>- Procédures anti-fraude</a:t>
            </a:r>
          </a:p>
        </p:txBody>
      </p:sp>
    </p:spTree>
    <p:extLst>
      <p:ext uri="{BB962C8B-B14F-4D97-AF65-F5344CB8AC3E}">
        <p14:creationId xmlns:p14="http://schemas.microsoft.com/office/powerpoint/2010/main" val="245800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3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0"/>
          </p:nvPr>
        </p:nvSpPr>
        <p:spPr/>
        <p:txBody>
          <a:bodyPr/>
          <a:lstStyle/>
          <a:p>
            <a:pPr>
              <a:defRPr/>
            </a:pPr>
            <a:fld id="{4CDB7CCB-3E87-42BB-99B5-F320CAD90AB6}" type="slidenum">
              <a:rPr lang="fr-FR" altLang="fr-FR"/>
              <a:pPr>
                <a:defRPr/>
              </a:pPr>
              <a:t>174</a:t>
            </a:fld>
            <a:endParaRPr lang="fr-FR" altLang="fr-FR"/>
          </a:p>
        </p:txBody>
      </p:sp>
      <p:sp>
        <p:nvSpPr>
          <p:cNvPr id="435236" name="Rectangle 36"/>
          <p:cNvSpPr>
            <a:spLocks noGrp="1" noChangeArrowheads="1"/>
          </p:cNvSpPr>
          <p:nvPr>
            <p:ph type="body" idx="1"/>
          </p:nvPr>
        </p:nvSpPr>
        <p:spPr>
          <a:xfrm>
            <a:off x="395288" y="1125538"/>
            <a:ext cx="5905500" cy="4970462"/>
          </a:xfrm>
        </p:spPr>
        <p:txBody>
          <a:bodyPr/>
          <a:lstStyle/>
          <a:p>
            <a:pPr marL="495300" indent="-495300" eaLnBrk="1" hangingPunct="1">
              <a:buFont typeface="Arial Narrow" pitchFamily="34" charset="0"/>
              <a:buNone/>
            </a:pPr>
            <a:endParaRPr lang="fr-FR" altLang="fr-FR" sz="2400" dirty="0" smtClean="0">
              <a:latin typeface="Arial Narrow" panose="020B0606020202030204" pitchFamily="34" charset="0"/>
            </a:endParaRPr>
          </a:p>
          <a:p>
            <a:pPr marL="495300" indent="-495300" eaLnBrk="1" hangingPunct="1"/>
            <a:r>
              <a:rPr lang="fr-FR" altLang="fr-FR" sz="2400" dirty="0" smtClean="0">
                <a:latin typeface="Arial Narrow" panose="020B0606020202030204" pitchFamily="34" charset="0"/>
              </a:rPr>
              <a:t>4 documents pour les étudiants</a:t>
            </a:r>
          </a:p>
          <a:p>
            <a:pPr marL="914400" lvl="1" indent="-457200" eaLnBrk="1" hangingPunct="1">
              <a:buFont typeface="Arial Narrow" pitchFamily="34" charset="0"/>
              <a:buAutoNum type="arabicPeriod"/>
            </a:pPr>
            <a:r>
              <a:rPr lang="fr-FR" altLang="fr-FR" sz="2400" dirty="0" smtClean="0">
                <a:latin typeface="Arial Narrow" panose="020B0606020202030204" pitchFamily="34" charset="0"/>
              </a:rPr>
              <a:t>Questionnaire</a:t>
            </a:r>
          </a:p>
          <a:p>
            <a:pPr marL="914400" lvl="1" indent="-457200" eaLnBrk="1" hangingPunct="1">
              <a:buFont typeface="Arial Narrow" pitchFamily="34" charset="0"/>
              <a:buAutoNum type="arabicPeriod"/>
            </a:pPr>
            <a:r>
              <a:rPr lang="fr-FR" altLang="fr-FR" sz="2400" u="sng" dirty="0" smtClean="0">
                <a:latin typeface="Arial Narrow" panose="020B0606020202030204" pitchFamily="34" charset="0"/>
              </a:rPr>
              <a:t>Consignes</a:t>
            </a:r>
            <a:r>
              <a:rPr lang="fr-FR" altLang="fr-FR" sz="2400" dirty="0" smtClean="0">
                <a:latin typeface="Arial Narrow" panose="020B0606020202030204" pitchFamily="34" charset="0"/>
              </a:rPr>
              <a:t> </a:t>
            </a:r>
          </a:p>
          <a:p>
            <a:pPr marL="914400" lvl="1" indent="-457200" eaLnBrk="1" hangingPunct="1">
              <a:buFont typeface="Arial Narrow" pitchFamily="34" charset="0"/>
              <a:buAutoNum type="arabicPeriod"/>
            </a:pPr>
            <a:r>
              <a:rPr lang="fr-FR" altLang="fr-FR" sz="2400" dirty="0" err="1" smtClean="0">
                <a:latin typeface="Arial Narrow" panose="020B0606020202030204" pitchFamily="34" charset="0"/>
              </a:rPr>
              <a:t>Formulom</a:t>
            </a:r>
            <a:endParaRPr lang="fr-FR" altLang="fr-FR" sz="2400" dirty="0" smtClean="0">
              <a:latin typeface="Arial Narrow" panose="020B0606020202030204" pitchFamily="34" charset="0"/>
            </a:endParaRPr>
          </a:p>
          <a:p>
            <a:pPr marL="914400" lvl="1" indent="-457200" eaLnBrk="1" hangingPunct="1">
              <a:buFont typeface="Arial Narrow" pitchFamily="34" charset="0"/>
              <a:buAutoNum type="arabicPeriod"/>
            </a:pPr>
            <a:r>
              <a:rPr lang="fr-FR" altLang="fr-FR" sz="2400" dirty="0" smtClean="0">
                <a:latin typeface="Arial Narrow" panose="020B0606020202030204" pitchFamily="34" charset="0"/>
              </a:rPr>
              <a:t>Feuille de justification</a:t>
            </a:r>
          </a:p>
          <a:p>
            <a:pPr marL="495300" indent="-495300" eaLnBrk="1" hangingPunct="1"/>
            <a:endParaRPr lang="fr-FR" altLang="fr-FR" sz="2400" dirty="0" smtClean="0">
              <a:latin typeface="Arial Narrow" panose="020B0606020202030204" pitchFamily="34" charset="0"/>
            </a:endParaRPr>
          </a:p>
          <a:p>
            <a:pPr marL="495300" indent="-495300" eaLnBrk="1" hangingPunct="1"/>
            <a:r>
              <a:rPr lang="fr-FR" altLang="fr-FR" sz="2400" dirty="0" smtClean="0">
                <a:latin typeface="Arial Narrow" panose="020B0606020202030204" pitchFamily="34" charset="0"/>
              </a:rPr>
              <a:t>3 places à réserver par étudiant</a:t>
            </a:r>
          </a:p>
          <a:p>
            <a:pPr marL="495300" indent="-495300" eaLnBrk="1" hangingPunct="1"/>
            <a:r>
              <a:rPr lang="fr-FR" altLang="fr-FR" sz="2400" dirty="0" smtClean="0">
                <a:latin typeface="Arial Narrow" panose="020B0606020202030204" pitchFamily="34" charset="0"/>
              </a:rPr>
              <a:t>4 questionnaires différents en terme de présentation des questions</a:t>
            </a:r>
          </a:p>
          <a:p>
            <a:pPr marL="495300" indent="-495300" eaLnBrk="1" hangingPunct="1"/>
            <a:endParaRPr lang="fr-FR" altLang="fr-FR" sz="2400" dirty="0" smtClean="0">
              <a:latin typeface="Arial Narrow" panose="020B0606020202030204" pitchFamily="34" charset="0"/>
            </a:endParaRPr>
          </a:p>
          <a:p>
            <a:pPr marL="495300" indent="-495300" eaLnBrk="1" hangingPunct="1"/>
            <a:endParaRPr lang="fr-BE" altLang="fr-FR" sz="2400" dirty="0" smtClean="0">
              <a:latin typeface="Arial Narrow" panose="020B0606020202030204" pitchFamily="34" charset="0"/>
            </a:endParaRPr>
          </a:p>
        </p:txBody>
      </p:sp>
      <p:sp>
        <p:nvSpPr>
          <p:cNvPr id="39941"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2"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3" name="Freeform 11"/>
          <p:cNvSpPr>
            <a:spLocks/>
          </p:cNvSpPr>
          <p:nvPr/>
        </p:nvSpPr>
        <p:spPr bwMode="auto">
          <a:xfrm>
            <a:off x="6516688" y="4508500"/>
            <a:ext cx="2303462" cy="20161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CC0000">
              <a:alpha val="45097"/>
            </a:srgbClr>
          </a:solidFill>
          <a:ln w="12700">
            <a:solidFill>
              <a:srgbClr val="000000"/>
            </a:solidFill>
            <a:prstDash val="solid"/>
            <a:round/>
            <a:headEnd/>
            <a:tailEnd/>
          </a:ln>
        </p:spPr>
        <p:txBody>
          <a:bodyPr/>
          <a:lstStyle/>
          <a:p>
            <a:endParaRPr lang="fr-BE"/>
          </a:p>
        </p:txBody>
      </p:sp>
      <p:sp>
        <p:nvSpPr>
          <p:cNvPr id="39944"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5" name="Text Box 28"/>
          <p:cNvSpPr txBox="1">
            <a:spLocks noChangeArrowheads="1"/>
          </p:cNvSpPr>
          <p:nvPr/>
        </p:nvSpPr>
        <p:spPr bwMode="auto">
          <a:xfrm>
            <a:off x="6588125" y="4508500"/>
            <a:ext cx="2135188" cy="18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p>
          <a:p>
            <a:pPr eaLnBrk="1" hangingPunct="1">
              <a:spcBef>
                <a:spcPct val="0"/>
              </a:spcBef>
              <a:buFontTx/>
              <a:buNone/>
            </a:pPr>
            <a:r>
              <a:rPr lang="fr-BE" altLang="fr-FR" sz="1600">
                <a:solidFill>
                  <a:srgbClr val="000000"/>
                </a:solidFill>
              </a:rPr>
              <a:t>- Préparation du matériel, </a:t>
            </a:r>
          </a:p>
          <a:p>
            <a:pPr eaLnBrk="1" hangingPunct="1">
              <a:spcBef>
                <a:spcPct val="0"/>
              </a:spcBef>
              <a:buFontTx/>
              <a:buNone/>
            </a:pPr>
            <a:r>
              <a:rPr lang="fr-BE" altLang="fr-FR" sz="1600">
                <a:solidFill>
                  <a:srgbClr val="000000"/>
                </a:solidFill>
              </a:rPr>
              <a:t>des locaux, des consignes</a:t>
            </a:r>
          </a:p>
          <a:p>
            <a:pPr eaLnBrk="1" hangingPunct="1">
              <a:spcBef>
                <a:spcPct val="0"/>
              </a:spcBef>
              <a:buFontTx/>
              <a:buChar char="-"/>
            </a:pPr>
            <a:r>
              <a:rPr lang="fr-BE" altLang="fr-FR" sz="1800">
                <a:solidFill>
                  <a:srgbClr val="000000"/>
                </a:solidFill>
              </a:rPr>
              <a:t> </a:t>
            </a:r>
            <a:r>
              <a:rPr lang="fr-BE" altLang="fr-FR" sz="1600">
                <a:solidFill>
                  <a:srgbClr val="000000"/>
                </a:solidFill>
              </a:rPr>
              <a:t>Procédures anti-fraude</a:t>
            </a:r>
            <a:r>
              <a:rPr lang="fr-BE" altLang="fr-FR" sz="1800">
                <a:solidFill>
                  <a:schemeClr val="tx1"/>
                </a:solidFill>
              </a:rPr>
              <a:t> </a:t>
            </a:r>
          </a:p>
          <a:p>
            <a:pPr eaLnBrk="1" hangingPunct="1">
              <a:spcBef>
                <a:spcPct val="0"/>
              </a:spcBef>
              <a:buFontTx/>
              <a:buChar char="-"/>
            </a:pPr>
            <a:r>
              <a:rPr lang="fr-BE" altLang="fr-FR" sz="1600">
                <a:solidFill>
                  <a:srgbClr val="000000"/>
                </a:solidFill>
              </a:rPr>
              <a:t> Vérification du timing</a:t>
            </a:r>
          </a:p>
          <a:p>
            <a:pPr eaLnBrk="1" hangingPunct="1">
              <a:spcBef>
                <a:spcPct val="0"/>
              </a:spcBef>
              <a:buFontTx/>
              <a:buChar char="-"/>
            </a:pPr>
            <a:r>
              <a:rPr lang="fr-BE" altLang="fr-FR" sz="1600">
                <a:solidFill>
                  <a:srgbClr val="000000"/>
                </a:solidFill>
              </a:rPr>
              <a:t> Encodage des réponses </a:t>
            </a:r>
          </a:p>
          <a:p>
            <a:pPr eaLnBrk="1" hangingPunct="1">
              <a:spcBef>
                <a:spcPct val="0"/>
              </a:spcBef>
              <a:buFontTx/>
              <a:buNone/>
            </a:pPr>
            <a:r>
              <a:rPr lang="fr-BE" altLang="fr-FR" sz="1600">
                <a:solidFill>
                  <a:srgbClr val="000000"/>
                </a:solidFill>
              </a:rPr>
              <a:t> (Formulom)</a:t>
            </a:r>
          </a:p>
        </p:txBody>
      </p:sp>
      <p:sp>
        <p:nvSpPr>
          <p:cNvPr id="435238" name="Rectangle 38"/>
          <p:cNvSpPr>
            <a:spLocks noChangeArrowheads="1"/>
          </p:cNvSpPr>
          <p:nvPr/>
        </p:nvSpPr>
        <p:spPr bwMode="auto">
          <a:xfrm>
            <a:off x="395288" y="1412875"/>
            <a:ext cx="4681537" cy="252095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5239" name="Rectangle 39"/>
          <p:cNvSpPr>
            <a:spLocks noChangeArrowheads="1"/>
          </p:cNvSpPr>
          <p:nvPr/>
        </p:nvSpPr>
        <p:spPr bwMode="auto">
          <a:xfrm>
            <a:off x="395288" y="4149080"/>
            <a:ext cx="5472112" cy="1396058"/>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5240" name="Line 40"/>
          <p:cNvSpPr>
            <a:spLocks noChangeShapeType="1"/>
          </p:cNvSpPr>
          <p:nvPr/>
        </p:nvSpPr>
        <p:spPr bwMode="auto">
          <a:xfrm flipV="1">
            <a:off x="8243888" y="1916113"/>
            <a:ext cx="0" cy="2592387"/>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5241" name="Line 41"/>
          <p:cNvSpPr>
            <a:spLocks noChangeShapeType="1"/>
          </p:cNvSpPr>
          <p:nvPr/>
        </p:nvSpPr>
        <p:spPr bwMode="auto">
          <a:xfrm flipH="1">
            <a:off x="5076825" y="1916113"/>
            <a:ext cx="3167063" cy="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5242" name="Line 42"/>
          <p:cNvSpPr>
            <a:spLocks noChangeShapeType="1"/>
          </p:cNvSpPr>
          <p:nvPr/>
        </p:nvSpPr>
        <p:spPr bwMode="auto">
          <a:xfrm flipH="1">
            <a:off x="5867400" y="5229200"/>
            <a:ext cx="649288" cy="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Tree>
    <p:extLst>
      <p:ext uri="{BB962C8B-B14F-4D97-AF65-F5344CB8AC3E}">
        <p14:creationId xmlns:p14="http://schemas.microsoft.com/office/powerpoint/2010/main" val="1099371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5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52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523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523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523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523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523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5236">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5236">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52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36" grpId="0" build="p"/>
      <p:bldP spid="435238" grpId="0" animBg="1"/>
      <p:bldP spid="435239" grpId="0" animBg="1"/>
      <p:bldP spid="435240" grpId="0" animBg="1"/>
      <p:bldP spid="435241" grpId="0" animBg="1"/>
      <p:bldP spid="43524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1BD1E7C-25F1-4AA0-9626-AA6CA92EAC5B}" type="slidenum">
              <a:rPr lang="fr-FR" altLang="fr-FR"/>
              <a:pPr>
                <a:defRPr/>
              </a:pPr>
              <a:t>175</a:t>
            </a:fld>
            <a:endParaRPr lang="fr-FR" altLang="fr-FR"/>
          </a:p>
        </p:txBody>
      </p:sp>
      <p:sp>
        <p:nvSpPr>
          <p:cNvPr id="47108" name="Rectangle 2"/>
          <p:cNvSpPr>
            <a:spLocks noGrp="1" noChangeArrowheads="1"/>
          </p:cNvSpPr>
          <p:nvPr>
            <p:ph type="title"/>
          </p:nvPr>
        </p:nvSpPr>
        <p:spPr>
          <a:xfrm>
            <a:off x="468313" y="188913"/>
            <a:ext cx="6911999" cy="576262"/>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3200" dirty="0" smtClean="0">
                <a:latin typeface="Arial Narrow" panose="020B0606020202030204" pitchFamily="34" charset="0"/>
              </a:rPr>
              <a:t>Consignes (exemple)</a:t>
            </a:r>
          </a:p>
        </p:txBody>
      </p:sp>
      <p:sp>
        <p:nvSpPr>
          <p:cNvPr id="40965" name="Rectangle 3"/>
          <p:cNvSpPr>
            <a:spLocks noGrp="1" noChangeArrowheads="1"/>
          </p:cNvSpPr>
          <p:nvPr>
            <p:ph type="body" idx="1"/>
          </p:nvPr>
        </p:nvSpPr>
        <p:spPr>
          <a:xfrm>
            <a:off x="395288" y="981075"/>
            <a:ext cx="8424862" cy="5400675"/>
          </a:xfrm>
        </p:spPr>
        <p:txBody>
          <a:bodyPr/>
          <a:lstStyle/>
          <a:p>
            <a:pPr eaLnBrk="1" hangingPunct="1">
              <a:lnSpc>
                <a:spcPct val="80000"/>
              </a:lnSpc>
            </a:pPr>
            <a:r>
              <a:rPr lang="fr-FR" altLang="fr-FR" sz="1500" dirty="0" smtClean="0"/>
              <a:t>Test Certificatif du 10 février 2005</a:t>
            </a:r>
          </a:p>
          <a:p>
            <a:pPr eaLnBrk="1" hangingPunct="1">
              <a:lnSpc>
                <a:spcPct val="80000"/>
              </a:lnSpc>
            </a:pPr>
            <a:r>
              <a:rPr lang="fr-FR" altLang="fr-FR" sz="1500" dirty="0" smtClean="0"/>
              <a:t>Vous disposez de </a:t>
            </a:r>
            <a:r>
              <a:rPr lang="fr-FR" altLang="fr-FR" sz="1500" b="1" dirty="0" smtClean="0"/>
              <a:t>2 heures</a:t>
            </a:r>
            <a:r>
              <a:rPr lang="fr-FR" altLang="fr-FR" sz="1500" dirty="0" smtClean="0"/>
              <a:t> pour répondre. Le test comporte 40 QCM et 3 </a:t>
            </a:r>
            <a:r>
              <a:rPr lang="fr-FR" altLang="fr-FR" sz="1500" dirty="0" err="1" smtClean="0"/>
              <a:t>QROL</a:t>
            </a:r>
            <a:r>
              <a:rPr lang="fr-FR" altLang="fr-FR" sz="1500" dirty="0" smtClean="0"/>
              <a:t>. Toutes les feuilles rouges (</a:t>
            </a:r>
            <a:r>
              <a:rPr lang="fr-FR" altLang="fr-FR" sz="1500" dirty="0" err="1" smtClean="0"/>
              <a:t>formuloms</a:t>
            </a:r>
            <a:r>
              <a:rPr lang="fr-FR" altLang="fr-FR" sz="1500" dirty="0" smtClean="0"/>
              <a:t>) et toutes les </a:t>
            </a:r>
            <a:r>
              <a:rPr lang="fr-FR" altLang="fr-FR" sz="1500" dirty="0" err="1" smtClean="0"/>
              <a:t>QROL</a:t>
            </a:r>
            <a:r>
              <a:rPr lang="fr-FR" altLang="fr-FR" sz="1500" dirty="0" smtClean="0"/>
              <a:t> sont ramassées en même temps au bout des 2 heures. Aucune sortie préalable ne sera autorisée. Toute tricherie active </a:t>
            </a:r>
            <a:r>
              <a:rPr lang="fr-FR" altLang="fr-FR" sz="1500" u="sng" dirty="0" smtClean="0"/>
              <a:t>ou passive</a:t>
            </a:r>
            <a:r>
              <a:rPr lang="fr-FR" altLang="fr-FR" sz="1500" dirty="0" smtClean="0"/>
              <a:t> sera sanctionnée par une note de 0/20.</a:t>
            </a:r>
            <a:endParaRPr lang="fr-FR" altLang="fr-FR" sz="1500" b="1" u="sng" dirty="0" smtClean="0"/>
          </a:p>
          <a:p>
            <a:pPr eaLnBrk="1" hangingPunct="1">
              <a:lnSpc>
                <a:spcPct val="80000"/>
              </a:lnSpc>
            </a:pPr>
            <a:r>
              <a:rPr lang="fr-FR" altLang="fr-FR" sz="1500" b="1" u="sng" dirty="0" smtClean="0"/>
              <a:t>QCM </a:t>
            </a:r>
            <a:r>
              <a:rPr lang="fr-FR" altLang="fr-FR" sz="1500" b="1" dirty="0" smtClean="0"/>
              <a:t>: Vous pouvez conserver les QCM (feuilles blanches) et vous en servir comme feuilles de brouillon (mais vous devez rendre les </a:t>
            </a:r>
            <a:r>
              <a:rPr lang="fr-FR" altLang="fr-FR" sz="1500" b="1" dirty="0" err="1" smtClean="0"/>
              <a:t>QROL</a:t>
            </a:r>
            <a:r>
              <a:rPr lang="fr-FR" altLang="fr-FR" sz="1500" b="1" dirty="0" smtClean="0"/>
              <a:t>)</a:t>
            </a:r>
            <a:r>
              <a:rPr lang="fr-FR" altLang="fr-FR" sz="1500" dirty="0" smtClean="0"/>
              <a:t>.</a:t>
            </a:r>
          </a:p>
          <a:p>
            <a:pPr eaLnBrk="1" hangingPunct="1">
              <a:lnSpc>
                <a:spcPct val="80000"/>
              </a:lnSpc>
            </a:pPr>
            <a:r>
              <a:rPr lang="fr-FR" altLang="fr-FR" sz="1500" dirty="0" smtClean="0"/>
              <a:t>Pour remplir les cases du </a:t>
            </a:r>
            <a:r>
              <a:rPr lang="fr-FR" altLang="fr-FR" sz="1500" dirty="0" err="1" smtClean="0"/>
              <a:t>formulom</a:t>
            </a:r>
            <a:r>
              <a:rPr lang="fr-FR" altLang="fr-FR" sz="1500" dirty="0" smtClean="0"/>
              <a:t>, n’utilisez qu’un </a:t>
            </a:r>
            <a:r>
              <a:rPr lang="fr-FR" altLang="fr-FR" sz="1500" b="1" u="sng" dirty="0" err="1" smtClean="0"/>
              <a:t>bic</a:t>
            </a:r>
            <a:r>
              <a:rPr lang="fr-FR" altLang="fr-FR" sz="1500" b="1" u="sng" dirty="0" smtClean="0"/>
              <a:t> noir</a:t>
            </a:r>
            <a:r>
              <a:rPr lang="fr-FR" altLang="fr-FR" sz="1500" dirty="0" smtClean="0"/>
              <a:t> ou bleu (faites </a:t>
            </a:r>
            <a:r>
              <a:rPr lang="fr-FR" altLang="fr-FR" sz="1500" dirty="0" smtClean="0">
                <a:sym typeface="Wingdings" pitchFamily="2" charset="2"/>
              </a:rPr>
              <a:t></a:t>
            </a:r>
            <a:r>
              <a:rPr lang="fr-FR" altLang="fr-FR" sz="1500" dirty="0" smtClean="0"/>
              <a:t> et non </a:t>
            </a:r>
            <a:r>
              <a:rPr lang="fr-FR" altLang="fr-FR" sz="1500" dirty="0" smtClean="0">
                <a:sym typeface="Wingdings" pitchFamily="2" charset="2"/>
              </a:rPr>
              <a:t></a:t>
            </a:r>
            <a:r>
              <a:rPr lang="fr-FR" altLang="fr-FR" sz="1500" dirty="0" smtClean="0"/>
              <a:t> ou </a:t>
            </a:r>
            <a:r>
              <a:rPr lang="fr-FR" altLang="fr-FR" sz="1500" dirty="0" smtClean="0">
                <a:sym typeface="Wingdings" pitchFamily="2" charset="2"/>
              </a:rPr>
              <a:t></a:t>
            </a:r>
            <a:r>
              <a:rPr lang="fr-FR" altLang="fr-FR" sz="1500" dirty="0" smtClean="0"/>
              <a:t>). N’utilisez ni feutre ni crayon ni stylo. Commencez par inscrire </a:t>
            </a:r>
            <a:r>
              <a:rPr lang="fr-FR" altLang="fr-FR" sz="1500" u="sng" dirty="0" smtClean="0"/>
              <a:t>lisiblement</a:t>
            </a:r>
            <a:r>
              <a:rPr lang="fr-FR" altLang="fr-FR" sz="1500" dirty="0" smtClean="0"/>
              <a:t> sur votre </a:t>
            </a:r>
            <a:r>
              <a:rPr lang="fr-FR" altLang="fr-FR" sz="1500" dirty="0" err="1" smtClean="0"/>
              <a:t>formulom</a:t>
            </a:r>
            <a:r>
              <a:rPr lang="fr-FR" altLang="fr-FR" sz="1500" dirty="0" smtClean="0"/>
              <a:t> et votre feuille de justification (feuille verte) vos nom et prénom. Remplissez </a:t>
            </a:r>
            <a:r>
              <a:rPr lang="fr-FR" altLang="fr-FR" sz="1500" u="sng" dirty="0" smtClean="0"/>
              <a:t>les deux cases de codage</a:t>
            </a:r>
            <a:r>
              <a:rPr lang="fr-FR" altLang="fr-FR" sz="1500" dirty="0" smtClean="0"/>
              <a:t> de votre questionnaire (en-tête de votre questionnaire à recopier sur l’en-tête de votre </a:t>
            </a:r>
            <a:r>
              <a:rPr lang="fr-FR" altLang="fr-FR" sz="1500" dirty="0" err="1" smtClean="0"/>
              <a:t>formulom</a:t>
            </a:r>
            <a:r>
              <a:rPr lang="fr-FR" altLang="fr-FR" sz="1500" dirty="0" smtClean="0"/>
              <a:t> ET de la feuille de justification). Sans codage, ni votre </a:t>
            </a:r>
            <a:r>
              <a:rPr lang="fr-FR" altLang="fr-FR" sz="1500" dirty="0" err="1" smtClean="0"/>
              <a:t>formulom</a:t>
            </a:r>
            <a:r>
              <a:rPr lang="fr-FR" altLang="fr-FR" sz="1500" dirty="0" smtClean="0"/>
              <a:t> ni vos justifications ne pourront être corrigés. Sur le </a:t>
            </a:r>
            <a:r>
              <a:rPr lang="fr-FR" altLang="fr-FR" sz="1500" dirty="0" err="1" smtClean="0"/>
              <a:t>formulom</a:t>
            </a:r>
            <a:r>
              <a:rPr lang="fr-FR" altLang="fr-FR" sz="1500" dirty="0" smtClean="0"/>
              <a:t>, remplissez les 6 derniers chiffres de votre numéro de matricule </a:t>
            </a:r>
            <a:r>
              <a:rPr lang="fr-FR" altLang="fr-FR" sz="1500" dirty="0" err="1" smtClean="0"/>
              <a:t>ULg</a:t>
            </a:r>
            <a:r>
              <a:rPr lang="fr-FR" altLang="fr-FR" sz="1500" dirty="0" smtClean="0"/>
              <a:t>.</a:t>
            </a:r>
            <a:endParaRPr lang="fr-FR" altLang="fr-FR" sz="1500" u="sng" dirty="0" smtClean="0"/>
          </a:p>
          <a:p>
            <a:pPr eaLnBrk="1" hangingPunct="1">
              <a:lnSpc>
                <a:spcPct val="80000"/>
              </a:lnSpc>
            </a:pPr>
            <a:r>
              <a:rPr lang="fr-FR" altLang="fr-FR" sz="1500" u="sng" dirty="0" smtClean="0"/>
              <a:t>Solutions générales implicites</a:t>
            </a:r>
            <a:r>
              <a:rPr lang="fr-FR" altLang="fr-FR" sz="1500" dirty="0" smtClean="0"/>
              <a:t> : 6 (aucune) 7 (toutes) 8 (Manque) et 9 (Absurde)</a:t>
            </a:r>
            <a:endParaRPr lang="fr-FR" altLang="fr-FR" sz="1500" u="sng" dirty="0" smtClean="0"/>
          </a:p>
          <a:p>
            <a:pPr eaLnBrk="1" hangingPunct="1">
              <a:lnSpc>
                <a:spcPct val="80000"/>
              </a:lnSpc>
            </a:pPr>
            <a:r>
              <a:rPr lang="fr-FR" altLang="fr-FR" sz="1500" u="sng" dirty="0" smtClean="0"/>
              <a:t>Tarif </a:t>
            </a:r>
            <a:r>
              <a:rPr lang="fr-FR" altLang="fr-FR" sz="1500" dirty="0" smtClean="0"/>
              <a:t>:	réponse correcte = + 1;  omission : -0,25;  réponse erronée = - 0,50</a:t>
            </a:r>
            <a:endParaRPr lang="fr-FR" altLang="fr-FR" sz="1500" u="sng" dirty="0" smtClean="0"/>
          </a:p>
          <a:p>
            <a:pPr eaLnBrk="1" hangingPunct="1">
              <a:lnSpc>
                <a:spcPct val="80000"/>
              </a:lnSpc>
            </a:pPr>
            <a:r>
              <a:rPr lang="fr-FR" altLang="fr-FR" sz="1500" u="sng" dirty="0" smtClean="0"/>
              <a:t>Degrés de certitude</a:t>
            </a:r>
            <a:r>
              <a:rPr lang="fr-FR" altLang="fr-FR" sz="1500" dirty="0" smtClean="0"/>
              <a:t> : n’influence pas le cote de ce test. Les réponses correctes (RC) seront affichées au service d’</a:t>
            </a:r>
            <a:r>
              <a:rPr lang="fr-FR" altLang="fr-FR" sz="1500" dirty="0" err="1" smtClean="0"/>
              <a:t>OGA</a:t>
            </a:r>
            <a:r>
              <a:rPr lang="fr-FR" altLang="fr-FR" sz="1500" dirty="0" smtClean="0"/>
              <a:t>. Un commentaire explicatif pourra accompagner la RC. La personne à contacter pour toute remarque concernant les QCM ou les justifications est Mr Hanzen. La personne à contacter pour toute remarque concernant les degrés de certitude est Mr </a:t>
            </a:r>
            <a:r>
              <a:rPr lang="fr-FR" altLang="fr-FR" sz="1500" dirty="0" err="1" smtClean="0"/>
              <a:t>Castaigne</a:t>
            </a:r>
            <a:r>
              <a:rPr lang="fr-FR" altLang="fr-FR" sz="1500" dirty="0" smtClean="0"/>
              <a:t>. </a:t>
            </a:r>
            <a:endParaRPr lang="fr-FR" altLang="fr-FR" sz="1500" b="1" u="sng" dirty="0" smtClean="0"/>
          </a:p>
          <a:p>
            <a:pPr eaLnBrk="1" hangingPunct="1">
              <a:lnSpc>
                <a:spcPct val="80000"/>
              </a:lnSpc>
            </a:pPr>
            <a:r>
              <a:rPr lang="fr-FR" altLang="fr-FR" sz="1500" b="1" u="sng" dirty="0" err="1" smtClean="0"/>
              <a:t>QROL</a:t>
            </a:r>
            <a:r>
              <a:rPr lang="fr-FR" altLang="fr-FR" sz="1500" b="1" u="sng" dirty="0" smtClean="0"/>
              <a:t> </a:t>
            </a:r>
            <a:r>
              <a:rPr lang="fr-FR" altLang="fr-FR" sz="1500" dirty="0" smtClean="0"/>
              <a:t>: </a:t>
            </a:r>
            <a:r>
              <a:rPr lang="fr-FR" altLang="fr-FR" sz="1500" u="sng" dirty="0" smtClean="0"/>
              <a:t>Sur chaque feuille</a:t>
            </a:r>
            <a:r>
              <a:rPr lang="fr-FR" altLang="fr-FR" sz="1500" dirty="0" smtClean="0"/>
              <a:t>, notez impérativement et lisiblement vos nom, prénom et numéro matricule. </a:t>
            </a:r>
            <a:r>
              <a:rPr lang="fr-FR" altLang="fr-FR" sz="1500" b="1" dirty="0" smtClean="0"/>
              <a:t>Il n’est pas toujours nécessaire de remplir toutes les cases pour les </a:t>
            </a:r>
            <a:r>
              <a:rPr lang="fr-FR" altLang="fr-FR" sz="1500" b="1" dirty="0" err="1" smtClean="0"/>
              <a:t>QROL</a:t>
            </a:r>
            <a:r>
              <a:rPr lang="fr-FR" altLang="fr-FR" sz="1500" dirty="0" smtClean="0"/>
              <a:t>. Aucune réponse en dehors des cadres réservés à cet effet ne sera corrigé. La personne à contacter pour toute remarque concernant chaque </a:t>
            </a:r>
            <a:r>
              <a:rPr lang="fr-FR" altLang="fr-FR" sz="1500" dirty="0" err="1" smtClean="0"/>
              <a:t>QROL</a:t>
            </a:r>
            <a:r>
              <a:rPr lang="fr-FR" altLang="fr-FR" sz="1500" dirty="0" smtClean="0"/>
              <a:t> est mentionnée ci-dessous avec le poids respectifs des différentes parties.</a:t>
            </a:r>
            <a:endParaRPr lang="en-GB" altLang="fr-FR" sz="1500" b="1" u="sng" dirty="0" smtClean="0"/>
          </a:p>
          <a:p>
            <a:pPr eaLnBrk="1" hangingPunct="1">
              <a:lnSpc>
                <a:spcPct val="80000"/>
              </a:lnSpc>
            </a:pPr>
            <a:r>
              <a:rPr lang="en-GB" altLang="fr-FR" sz="1500" b="1" u="sng" dirty="0" err="1" smtClean="0"/>
              <a:t>Pondération</a:t>
            </a:r>
            <a:endParaRPr lang="en-GB" altLang="fr-FR" sz="1500" b="1" dirty="0" smtClean="0"/>
          </a:p>
          <a:p>
            <a:pPr eaLnBrk="1" hangingPunct="1">
              <a:lnSpc>
                <a:spcPct val="80000"/>
              </a:lnSpc>
            </a:pPr>
            <a:r>
              <a:rPr lang="en-GB" altLang="fr-FR" sz="1500" b="1" dirty="0" smtClean="0"/>
              <a:t>40 </a:t>
            </a:r>
            <a:r>
              <a:rPr lang="en-GB" altLang="fr-FR" sz="1500" b="1" dirty="0" err="1" smtClean="0"/>
              <a:t>QCM</a:t>
            </a:r>
            <a:r>
              <a:rPr lang="en-GB" altLang="fr-FR" sz="1500" b="1" dirty="0" smtClean="0"/>
              <a:t>	 55 % </a:t>
            </a:r>
            <a:r>
              <a:rPr lang="en-GB" altLang="fr-FR" sz="1500" dirty="0" smtClean="0"/>
              <a:t>Mr Hanzen		</a:t>
            </a:r>
            <a:r>
              <a:rPr lang="en-GB" altLang="fr-FR" sz="1500" b="1" dirty="0" err="1" smtClean="0"/>
              <a:t>QROL</a:t>
            </a:r>
            <a:r>
              <a:rPr lang="en-GB" altLang="fr-FR" sz="1500" b="1" dirty="0" smtClean="0"/>
              <a:t> 1	 15 %</a:t>
            </a:r>
            <a:r>
              <a:rPr lang="en-GB" altLang="fr-FR" sz="1500" dirty="0" smtClean="0"/>
              <a:t> 	Mr </a:t>
            </a:r>
            <a:r>
              <a:rPr lang="en-GB" altLang="fr-FR" sz="1500" dirty="0" err="1" smtClean="0"/>
              <a:t>Pluvinage</a:t>
            </a:r>
            <a:endParaRPr lang="en-GB" altLang="fr-FR" sz="1500" b="1" dirty="0" smtClean="0"/>
          </a:p>
          <a:p>
            <a:pPr eaLnBrk="1" hangingPunct="1">
              <a:lnSpc>
                <a:spcPct val="80000"/>
              </a:lnSpc>
            </a:pPr>
            <a:r>
              <a:rPr lang="en-GB" altLang="fr-FR" sz="1500" b="1" dirty="0" err="1" smtClean="0"/>
              <a:t>QROL</a:t>
            </a:r>
            <a:r>
              <a:rPr lang="en-GB" altLang="fr-FR" sz="1500" b="1" dirty="0" smtClean="0"/>
              <a:t> 2	 15 % </a:t>
            </a:r>
            <a:r>
              <a:rPr lang="en-GB" altLang="fr-FR" sz="1500" dirty="0" smtClean="0"/>
              <a:t>Mr </a:t>
            </a:r>
            <a:r>
              <a:rPr lang="en-GB" altLang="fr-FR" sz="1500" dirty="0" err="1" smtClean="0"/>
              <a:t>Pluvinage</a:t>
            </a:r>
            <a:r>
              <a:rPr lang="en-GB" altLang="fr-FR" sz="1500" dirty="0" smtClean="0"/>
              <a:t>		</a:t>
            </a:r>
            <a:r>
              <a:rPr lang="en-GB" altLang="fr-FR" sz="1500" b="1" dirty="0" err="1" smtClean="0"/>
              <a:t>QROL</a:t>
            </a:r>
            <a:r>
              <a:rPr lang="en-GB" altLang="fr-FR" sz="1500" b="1" dirty="0" smtClean="0"/>
              <a:t> 3	 15 %</a:t>
            </a:r>
            <a:r>
              <a:rPr lang="en-GB" altLang="fr-FR" sz="1500" dirty="0" smtClean="0"/>
              <a:t> 	Mr </a:t>
            </a:r>
            <a:r>
              <a:rPr lang="en-GB" altLang="fr-FR" sz="1500" dirty="0" err="1" smtClean="0"/>
              <a:t>Pluvinage</a:t>
            </a:r>
            <a:endParaRPr lang="fr-BE" altLang="fr-FR" sz="1500" dirty="0" smtClean="0"/>
          </a:p>
        </p:txBody>
      </p:sp>
    </p:spTree>
    <p:extLst>
      <p:ext uri="{BB962C8B-B14F-4D97-AF65-F5344CB8AC3E}">
        <p14:creationId xmlns:p14="http://schemas.microsoft.com/office/powerpoint/2010/main" val="141215812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B8C0579C-285E-426F-86AA-3F44438B2ADF}" type="slidenum">
              <a:rPr lang="fr-FR" altLang="fr-FR"/>
              <a:pPr>
                <a:defRPr/>
              </a:pPr>
              <a:t>176</a:t>
            </a:fld>
            <a:endParaRPr lang="fr-FR" altLang="fr-FR"/>
          </a:p>
        </p:txBody>
      </p:sp>
      <p:pic>
        <p:nvPicPr>
          <p:cNvPr id="41988" name="Picture 4" descr="Exams consig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50825"/>
            <a:ext cx="82073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156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ED76891-C1F7-47F7-87D1-BD88C145D9AF}" type="slidenum">
              <a:rPr lang="fr-FR" altLang="fr-FR"/>
              <a:pPr>
                <a:defRPr/>
              </a:pPr>
              <a:t>177</a:t>
            </a:fld>
            <a:endParaRPr lang="fr-FR" altLang="fr-FR"/>
          </a:p>
        </p:txBody>
      </p:sp>
      <p:sp>
        <p:nvSpPr>
          <p:cNvPr id="49156" name="Rectangle 2"/>
          <p:cNvSpPr>
            <a:spLocks noGrp="1" noChangeArrowheads="1"/>
          </p:cNvSpPr>
          <p:nvPr>
            <p:ph type="title"/>
          </p:nvPr>
        </p:nvSpPr>
        <p:spPr>
          <a:xfrm>
            <a:off x="395288" y="333375"/>
            <a:ext cx="7705725" cy="574675"/>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3200" dirty="0" smtClean="0">
                <a:latin typeface="Arial Narrow" panose="020B0606020202030204" pitchFamily="34" charset="0"/>
              </a:rPr>
              <a:t>Présentation des questions</a:t>
            </a:r>
          </a:p>
        </p:txBody>
      </p:sp>
      <p:sp>
        <p:nvSpPr>
          <p:cNvPr id="43013" name="Rectangle 3"/>
          <p:cNvSpPr>
            <a:spLocks noGrp="1" noChangeArrowheads="1"/>
          </p:cNvSpPr>
          <p:nvPr>
            <p:ph type="body" idx="1"/>
          </p:nvPr>
        </p:nvSpPr>
        <p:spPr>
          <a:xfrm>
            <a:off x="395288" y="1268759"/>
            <a:ext cx="8424862" cy="5039965"/>
          </a:xfrm>
        </p:spPr>
        <p:txBody>
          <a:bodyPr/>
          <a:lstStyle/>
          <a:p>
            <a:pPr eaLnBrk="1" hangingPunct="1">
              <a:lnSpc>
                <a:spcPct val="80000"/>
              </a:lnSpc>
              <a:buFont typeface="Arial Narrow" pitchFamily="34" charset="0"/>
              <a:buNone/>
            </a:pPr>
            <a:r>
              <a:rPr lang="fr-FR" altLang="fr-FR" sz="1900" dirty="0" smtClean="0"/>
              <a:t>1. Chez la vache laitière, les dystocies</a:t>
            </a:r>
          </a:p>
          <a:p>
            <a:pPr eaLnBrk="1" hangingPunct="1">
              <a:lnSpc>
                <a:spcPct val="80000"/>
              </a:lnSpc>
              <a:buFont typeface="Arial Narrow" pitchFamily="34" charset="0"/>
              <a:buNone/>
            </a:pPr>
            <a:r>
              <a:rPr lang="fr-FR" altLang="fr-FR" sz="1900" dirty="0" smtClean="0"/>
              <a:t>		1. peuvent être dues à une maladie métabolique.</a:t>
            </a:r>
          </a:p>
          <a:p>
            <a:pPr eaLnBrk="1" hangingPunct="1">
              <a:lnSpc>
                <a:spcPct val="80000"/>
              </a:lnSpc>
              <a:buFont typeface="Arial Narrow" pitchFamily="34" charset="0"/>
              <a:buNone/>
            </a:pPr>
            <a:r>
              <a:rPr lang="fr-FR" altLang="fr-FR" sz="1900" dirty="0" smtClean="0"/>
              <a:t>		2. ne requièrent pas nécessairement une intervention manuelle.</a:t>
            </a:r>
          </a:p>
          <a:p>
            <a:pPr eaLnBrk="1" hangingPunct="1">
              <a:lnSpc>
                <a:spcPct val="80000"/>
              </a:lnSpc>
              <a:buFont typeface="Arial Narrow" pitchFamily="34" charset="0"/>
              <a:buNone/>
            </a:pPr>
            <a:r>
              <a:rPr lang="fr-FR" altLang="fr-FR" sz="1900" dirty="0" smtClean="0"/>
              <a:t>		3. sont systématiques chez les primipares.</a:t>
            </a:r>
          </a:p>
          <a:p>
            <a:pPr eaLnBrk="1" hangingPunct="1">
              <a:lnSpc>
                <a:spcPct val="80000"/>
              </a:lnSpc>
              <a:buFont typeface="Arial Narrow" pitchFamily="34" charset="0"/>
              <a:buNone/>
            </a:pPr>
            <a:r>
              <a:rPr lang="fr-FR" altLang="fr-FR" sz="1900" dirty="0" smtClean="0"/>
              <a:t>		4. sont toujours dues à une </a:t>
            </a:r>
            <a:r>
              <a:rPr lang="fr-FR" altLang="fr-FR" sz="1900" dirty="0" err="1" smtClean="0"/>
              <a:t>dysproportion</a:t>
            </a:r>
            <a:r>
              <a:rPr lang="fr-FR" altLang="fr-FR" sz="1900" dirty="0" smtClean="0"/>
              <a:t> </a:t>
            </a:r>
            <a:r>
              <a:rPr lang="fr-FR" altLang="fr-FR" sz="1900" dirty="0" err="1" smtClean="0"/>
              <a:t>foeto</a:t>
            </a:r>
            <a:r>
              <a:rPr lang="fr-FR" altLang="fr-FR" sz="1900" dirty="0" smtClean="0"/>
              <a:t>-pelvienne. </a:t>
            </a:r>
          </a:p>
          <a:p>
            <a:pPr eaLnBrk="1" hangingPunct="1">
              <a:lnSpc>
                <a:spcPct val="80000"/>
              </a:lnSpc>
              <a:buFont typeface="Arial Narrow" pitchFamily="34" charset="0"/>
              <a:buNone/>
            </a:pPr>
            <a:endParaRPr lang="fr-FR" altLang="fr-FR" sz="1900" dirty="0" smtClean="0"/>
          </a:p>
          <a:p>
            <a:pPr eaLnBrk="1" hangingPunct="1">
              <a:lnSpc>
                <a:spcPct val="80000"/>
              </a:lnSpc>
              <a:buFont typeface="Arial Narrow" pitchFamily="34" charset="0"/>
              <a:buNone/>
            </a:pPr>
            <a:r>
              <a:rPr lang="fr-FR" altLang="fr-FR" sz="1900" dirty="0" smtClean="0"/>
              <a:t>2. Chez une vache présentant des efforts expulsifs, une torsion utérine de 360° </a:t>
            </a:r>
          </a:p>
          <a:p>
            <a:pPr eaLnBrk="1" hangingPunct="1">
              <a:lnSpc>
                <a:spcPct val="80000"/>
              </a:lnSpc>
              <a:buFont typeface="Arial Narrow" pitchFamily="34" charset="0"/>
              <a:buNone/>
            </a:pPr>
            <a:r>
              <a:rPr lang="fr-FR" altLang="fr-FR" sz="1900" dirty="0" smtClean="0"/>
              <a:t>		1. se traite par une injection d’ocytocine en IV.</a:t>
            </a:r>
          </a:p>
          <a:p>
            <a:pPr eaLnBrk="1" hangingPunct="1">
              <a:lnSpc>
                <a:spcPct val="80000"/>
              </a:lnSpc>
              <a:buFont typeface="Arial Narrow" pitchFamily="34" charset="0"/>
              <a:buNone/>
            </a:pPr>
            <a:r>
              <a:rPr lang="fr-FR" altLang="fr-FR" sz="1900" dirty="0" smtClean="0"/>
              <a:t>		2. s’observe systématiquement vers la gauche.</a:t>
            </a:r>
          </a:p>
          <a:p>
            <a:pPr eaLnBrk="1" hangingPunct="1">
              <a:lnSpc>
                <a:spcPct val="80000"/>
              </a:lnSpc>
              <a:buFont typeface="Arial Narrow" pitchFamily="34" charset="0"/>
              <a:buNone/>
            </a:pPr>
            <a:r>
              <a:rPr lang="fr-FR" altLang="fr-FR" sz="1900" dirty="0" smtClean="0"/>
              <a:t>		3. se réduit aisément par une manipulation transvaginale.</a:t>
            </a:r>
          </a:p>
          <a:p>
            <a:pPr eaLnBrk="1" hangingPunct="1">
              <a:lnSpc>
                <a:spcPct val="80000"/>
              </a:lnSpc>
              <a:buFont typeface="Arial Narrow" pitchFamily="34" charset="0"/>
              <a:buNone/>
            </a:pPr>
            <a:r>
              <a:rPr lang="fr-FR" altLang="fr-FR" sz="1900" dirty="0" smtClean="0"/>
              <a:t>		4. justifie l’injection d’un </a:t>
            </a:r>
            <a:r>
              <a:rPr lang="fr-FR" altLang="fr-FR" sz="1900" dirty="0" err="1" smtClean="0"/>
              <a:t>beta-mimétique</a:t>
            </a:r>
            <a:r>
              <a:rPr lang="fr-FR" altLang="fr-FR" sz="1900" dirty="0" smtClean="0"/>
              <a:t>.</a:t>
            </a:r>
          </a:p>
          <a:p>
            <a:pPr eaLnBrk="1" hangingPunct="1">
              <a:lnSpc>
                <a:spcPct val="80000"/>
              </a:lnSpc>
              <a:buFont typeface="Arial Narrow" pitchFamily="34" charset="0"/>
              <a:buNone/>
            </a:pPr>
            <a:endParaRPr lang="fr-FR" altLang="fr-FR" sz="1900" dirty="0" smtClean="0"/>
          </a:p>
          <a:p>
            <a:pPr eaLnBrk="1" hangingPunct="1">
              <a:lnSpc>
                <a:spcPct val="80000"/>
              </a:lnSpc>
              <a:buFont typeface="Arial Narrow" pitchFamily="34" charset="0"/>
              <a:buNone/>
            </a:pPr>
            <a:r>
              <a:rPr lang="fr-FR" altLang="fr-FR" sz="1900" dirty="0" smtClean="0"/>
              <a:t>3. Appelé pour un vêlage, vous apercevez 4 extrémités de membres sortant au niveau de la vulve.</a:t>
            </a:r>
          </a:p>
          <a:p>
            <a:pPr eaLnBrk="1" hangingPunct="1">
              <a:lnSpc>
                <a:spcPct val="80000"/>
              </a:lnSpc>
              <a:buFont typeface="Arial Narrow" pitchFamily="34" charset="0"/>
              <a:buNone/>
            </a:pPr>
            <a:r>
              <a:rPr lang="fr-FR" altLang="fr-FR" sz="1900" dirty="0" smtClean="0"/>
              <a:t>		1. Vous en déduirez qu’il s’agit très d’un accouchement gémellaire.</a:t>
            </a:r>
          </a:p>
          <a:p>
            <a:pPr eaLnBrk="1" hangingPunct="1">
              <a:lnSpc>
                <a:spcPct val="80000"/>
              </a:lnSpc>
              <a:buFont typeface="Arial Narrow" pitchFamily="34" charset="0"/>
              <a:buNone/>
            </a:pPr>
            <a:r>
              <a:rPr lang="fr-FR" altLang="fr-FR" sz="1900" dirty="0" smtClean="0"/>
              <a:t>		2. Vous devrez vraisemblablement faire une césarienne.</a:t>
            </a:r>
          </a:p>
          <a:p>
            <a:pPr eaLnBrk="1" hangingPunct="1">
              <a:lnSpc>
                <a:spcPct val="80000"/>
              </a:lnSpc>
              <a:buFont typeface="Arial Narrow" pitchFamily="34" charset="0"/>
              <a:buNone/>
            </a:pPr>
            <a:r>
              <a:rPr lang="fr-FR" altLang="fr-FR" sz="1900" dirty="0" smtClean="0"/>
              <a:t>		3. Vous allez injecter 30 unités d’ocytocine et en attendre l’effet.</a:t>
            </a:r>
          </a:p>
          <a:p>
            <a:pPr eaLnBrk="1" hangingPunct="1">
              <a:lnSpc>
                <a:spcPct val="80000"/>
              </a:lnSpc>
              <a:buFont typeface="Arial Narrow" pitchFamily="34" charset="0"/>
              <a:buNone/>
            </a:pPr>
            <a:r>
              <a:rPr lang="fr-FR" altLang="fr-FR" sz="1900" dirty="0" smtClean="0"/>
              <a:t>		4. Vous allez d’emblée recourir à une embryotomie.</a:t>
            </a:r>
            <a:endParaRPr lang="fr-BE" altLang="fr-FR" sz="1900" dirty="0" smtClean="0"/>
          </a:p>
        </p:txBody>
      </p:sp>
    </p:spTree>
    <p:extLst>
      <p:ext uri="{BB962C8B-B14F-4D97-AF65-F5344CB8AC3E}">
        <p14:creationId xmlns:p14="http://schemas.microsoft.com/office/powerpoint/2010/main" val="252455552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6" name="Espace réservé du numéro de diapositive 6"/>
          <p:cNvSpPr>
            <a:spLocks noGrp="1"/>
          </p:cNvSpPr>
          <p:nvPr>
            <p:ph type="sldNum" sz="quarter" idx="12"/>
          </p:nvPr>
        </p:nvSpPr>
        <p:spPr/>
        <p:txBody>
          <a:bodyPr/>
          <a:lstStyle/>
          <a:p>
            <a:pPr>
              <a:defRPr/>
            </a:pPr>
            <a:fld id="{E5CDCD1F-E7AD-4086-9DF8-26E83214531F}" type="slidenum">
              <a:rPr lang="fr-FR" altLang="fr-FR"/>
              <a:pPr>
                <a:defRPr/>
              </a:pPr>
              <a:t>178</a:t>
            </a:fld>
            <a:endParaRPr lang="fr-FR" altLang="fr-FR"/>
          </a:p>
        </p:txBody>
      </p:sp>
      <p:sp>
        <p:nvSpPr>
          <p:cNvPr id="44036" name="Rectangle 2"/>
          <p:cNvSpPr>
            <a:spLocks noGrp="1" noChangeArrowheads="1"/>
          </p:cNvSpPr>
          <p:nvPr>
            <p:ph type="title"/>
          </p:nvPr>
        </p:nvSpPr>
        <p:spPr>
          <a:xfrm>
            <a:off x="395288" y="333375"/>
            <a:ext cx="4896792" cy="503238"/>
          </a:xfrm>
          <a:solidFill>
            <a:schemeClr val="accent2">
              <a:lumMod val="20000"/>
              <a:lumOff val="80000"/>
            </a:schemeClr>
          </a:solidFill>
          <a:ln>
            <a:solidFill>
              <a:schemeClr val="tx1"/>
            </a:solidFill>
          </a:ln>
        </p:spPr>
        <p:txBody>
          <a:bodyPr/>
          <a:lstStyle/>
          <a:p>
            <a:pPr eaLnBrk="1" hangingPunct="1"/>
            <a:r>
              <a:rPr lang="fr-BE" altLang="fr-FR" sz="3200" dirty="0" err="1" smtClean="0">
                <a:latin typeface="Arial Narrow" panose="020B0606020202030204" pitchFamily="34" charset="0"/>
              </a:rPr>
              <a:t>Formulom</a:t>
            </a:r>
            <a:r>
              <a:rPr lang="fr-BE" altLang="fr-FR" sz="3200" dirty="0" smtClean="0">
                <a:latin typeface="Arial Narrow" panose="020B0606020202030204" pitchFamily="34" charset="0"/>
              </a:rPr>
              <a:t> </a:t>
            </a:r>
          </a:p>
        </p:txBody>
      </p:sp>
      <p:sp>
        <p:nvSpPr>
          <p:cNvPr id="44037" name="Rectangle 15"/>
          <p:cNvSpPr>
            <a:spLocks noGrp="1" noChangeArrowheads="1"/>
          </p:cNvSpPr>
          <p:nvPr>
            <p:ph type="body" sz="half" idx="1"/>
          </p:nvPr>
        </p:nvSpPr>
        <p:spPr>
          <a:xfrm>
            <a:off x="395288" y="1052513"/>
            <a:ext cx="6408737" cy="5040312"/>
          </a:xfrm>
        </p:spPr>
        <p:txBody>
          <a:bodyPr/>
          <a:lstStyle/>
          <a:p>
            <a:pPr eaLnBrk="1" hangingPunct="1">
              <a:lnSpc>
                <a:spcPct val="90000"/>
              </a:lnSpc>
            </a:pPr>
            <a:r>
              <a:rPr lang="fr-BE" altLang="fr-FR" sz="1800" u="sng" dirty="0" smtClean="0">
                <a:latin typeface="Arial Narrow" panose="020B0606020202030204" pitchFamily="34" charset="0"/>
              </a:rPr>
              <a:t>Rappel</a:t>
            </a:r>
            <a:r>
              <a:rPr lang="fr-BE" altLang="fr-FR" sz="1800" dirty="0" smtClean="0">
                <a:latin typeface="Arial Narrow" panose="020B0606020202030204" pitchFamily="34" charset="0"/>
              </a:rPr>
              <a:t> : </a:t>
            </a:r>
            <a:r>
              <a:rPr lang="fr-BE" altLang="fr-FR" sz="1800" u="sng" dirty="0" smtClean="0">
                <a:latin typeface="Arial Narrow" panose="020B0606020202030204" pitchFamily="34" charset="0"/>
              </a:rPr>
              <a:t>nature des questions pouvant faire l’objet d’une correction automatique </a:t>
            </a:r>
          </a:p>
          <a:p>
            <a:pPr eaLnBrk="1" hangingPunct="1">
              <a:lnSpc>
                <a:spcPct val="90000"/>
              </a:lnSpc>
            </a:pPr>
            <a:r>
              <a:rPr lang="fr-FR" altLang="fr-FR" sz="1800" i="1" dirty="0" err="1" smtClean="0">
                <a:latin typeface="Arial Narrow" panose="020B0606020202030204" pitchFamily="34" charset="0"/>
              </a:rPr>
              <a:t>QROC</a:t>
            </a:r>
            <a:r>
              <a:rPr lang="fr-FR" altLang="fr-FR" sz="1800" i="1" dirty="0" smtClean="0">
                <a:latin typeface="Arial Narrow" panose="020B0606020202030204" pitchFamily="34" charset="0"/>
              </a:rPr>
              <a:t> ou Questions à Réponses Ouvertes Courtes </a:t>
            </a:r>
            <a:r>
              <a:rPr lang="fr-FR" altLang="fr-FR" sz="1800" dirty="0" smtClean="0">
                <a:latin typeface="Arial Narrow" panose="020B0606020202030204" pitchFamily="34" charset="0"/>
              </a:rPr>
              <a:t>: l’étudiant répond par un mot ou une locution lu(e) par un correcteur humain qui marquera sa note dans la case </a:t>
            </a:r>
            <a:r>
              <a:rPr lang="fr-FR" altLang="fr-FR" sz="1800" i="1" dirty="0" smtClean="0">
                <a:latin typeface="Arial Narrow" panose="020B0606020202030204" pitchFamily="34" charset="0"/>
              </a:rPr>
              <a:t>ad hoc </a:t>
            </a:r>
            <a:r>
              <a:rPr lang="fr-FR" altLang="fr-FR" sz="1800" dirty="0" smtClean="0">
                <a:latin typeface="Arial Narrow" panose="020B0606020202030204" pitchFamily="34" charset="0"/>
              </a:rPr>
              <a:t>(correct / incorrect) sur le </a:t>
            </a:r>
            <a:r>
              <a:rPr lang="fr-FR" altLang="fr-FR" sz="1800" i="1" dirty="0" err="1" smtClean="0">
                <a:latin typeface="Arial Narrow" panose="020B0606020202030204" pitchFamily="34" charset="0"/>
              </a:rPr>
              <a:t>formulom</a:t>
            </a:r>
            <a:r>
              <a:rPr lang="fr-FR" altLang="fr-FR" sz="1800" i="1" dirty="0" smtClean="0">
                <a:latin typeface="Arial Narrow" panose="020B0606020202030204" pitchFamily="34" charset="0"/>
              </a:rPr>
              <a:t> </a:t>
            </a:r>
            <a:r>
              <a:rPr lang="fr-FR" altLang="fr-FR" sz="1800" dirty="0" smtClean="0">
                <a:latin typeface="Arial Narrow" panose="020B0606020202030204" pitchFamily="34" charset="0"/>
              </a:rPr>
              <a:t>de l'étudiant, avant traitement de la feuille.</a:t>
            </a:r>
          </a:p>
          <a:p>
            <a:pPr eaLnBrk="1" hangingPunct="1">
              <a:lnSpc>
                <a:spcPct val="90000"/>
              </a:lnSpc>
            </a:pPr>
            <a:r>
              <a:rPr lang="fr-FR" altLang="fr-FR" sz="1800" i="1" dirty="0" err="1" smtClean="0">
                <a:latin typeface="Arial Narrow" panose="020B0606020202030204" pitchFamily="34" charset="0"/>
              </a:rPr>
              <a:t>QCL</a:t>
            </a:r>
            <a:r>
              <a:rPr lang="fr-FR" altLang="fr-FR" sz="1800" i="1" dirty="0" smtClean="0">
                <a:latin typeface="Arial Narrow" panose="020B0606020202030204" pitchFamily="34" charset="0"/>
              </a:rPr>
              <a:t> ou Questions à Choix Large </a:t>
            </a:r>
            <a:r>
              <a:rPr lang="fr-FR" altLang="fr-FR" sz="1800" dirty="0" smtClean="0">
                <a:latin typeface="Arial Narrow" panose="020B0606020202030204" pitchFamily="34" charset="0"/>
              </a:rPr>
              <a:t>: l'étudiant a le choix entre des centaines de réponses possibles (999 maximum), ce qui constitue une procédure intermédiaire entre les QCM et les </a:t>
            </a:r>
            <a:r>
              <a:rPr lang="fr-FR" altLang="fr-FR" sz="1800" dirty="0" err="1" smtClean="0">
                <a:latin typeface="Arial Narrow" panose="020B0606020202030204" pitchFamily="34" charset="0"/>
              </a:rPr>
              <a:t>QRO</a:t>
            </a:r>
            <a:r>
              <a:rPr lang="fr-FR" altLang="fr-FR" sz="1800" dirty="0" smtClean="0">
                <a:latin typeface="Arial Narrow" panose="020B0606020202030204" pitchFamily="34" charset="0"/>
              </a:rPr>
              <a:t> (Réponses Ouvertes) car l'étudiant doit d'abord penser (se rappeler, évoquer) la solution correcte AVANT d'aller voir dans la liste (index sous forme de mini dictionnaire) comment la coder.</a:t>
            </a:r>
          </a:p>
          <a:p>
            <a:pPr eaLnBrk="1" hangingPunct="1">
              <a:lnSpc>
                <a:spcPct val="90000"/>
              </a:lnSpc>
            </a:pPr>
            <a:r>
              <a:rPr lang="fr-FR" altLang="fr-FR" sz="1800" i="1" dirty="0" smtClean="0">
                <a:latin typeface="Arial Narrow" panose="020B0606020202030204" pitchFamily="34" charset="0"/>
              </a:rPr>
              <a:t>QCM </a:t>
            </a:r>
            <a:r>
              <a:rPr lang="fr-FR" altLang="fr-FR" sz="1800" i="1" dirty="0" err="1" smtClean="0">
                <a:latin typeface="Arial Narrow" panose="020B0606020202030204" pitchFamily="34" charset="0"/>
              </a:rPr>
              <a:t>SGI</a:t>
            </a:r>
            <a:r>
              <a:rPr lang="fr-FR" altLang="fr-FR" sz="1800" i="1" dirty="0" smtClean="0">
                <a:latin typeface="Arial Narrow" panose="020B0606020202030204" pitchFamily="34" charset="0"/>
              </a:rPr>
              <a:t> ou à Solutions Générales Implicites </a:t>
            </a:r>
            <a:r>
              <a:rPr lang="fr-FR" altLang="fr-FR" sz="1800" dirty="0" smtClean="0">
                <a:latin typeface="Arial Narrow" panose="020B0606020202030204" pitchFamily="34" charset="0"/>
              </a:rPr>
              <a:t>: où en plus des (3 à 5) solutions dactylographiées, l'étudiant doit considérer comme possible les 4 </a:t>
            </a:r>
            <a:r>
              <a:rPr lang="fr-FR" altLang="fr-FR" sz="1800" dirty="0" err="1" smtClean="0">
                <a:latin typeface="Arial Narrow" panose="020B0606020202030204" pitchFamily="34" charset="0"/>
              </a:rPr>
              <a:t>SGI</a:t>
            </a:r>
            <a:r>
              <a:rPr lang="fr-FR" altLang="fr-FR" sz="1800" dirty="0" smtClean="0">
                <a:latin typeface="Arial Narrow" panose="020B0606020202030204" pitchFamily="34" charset="0"/>
              </a:rPr>
              <a:t> que sont « 6. Aucune », « 7. Toutes », « 8. Manque de données » et « 9 Absurdité dans l'énoncé ». Cette consigne convient particulièrement aux interrogations à livres ouverts, car elle permet de tester spécialement la compréhension et la vigilance cognitive.</a:t>
            </a:r>
          </a:p>
          <a:p>
            <a:pPr eaLnBrk="1" hangingPunct="1">
              <a:lnSpc>
                <a:spcPct val="90000"/>
              </a:lnSpc>
            </a:pPr>
            <a:r>
              <a:rPr lang="fr-FR" altLang="fr-FR" sz="1800" i="1" dirty="0" err="1" smtClean="0">
                <a:latin typeface="Arial Narrow" panose="020B0606020202030204" pitchFamily="34" charset="0"/>
              </a:rPr>
              <a:t>QVF</a:t>
            </a:r>
            <a:r>
              <a:rPr lang="fr-FR" altLang="fr-FR" sz="1800" i="1" dirty="0" smtClean="0">
                <a:latin typeface="Arial Narrow" panose="020B0606020202030204" pitchFamily="34" charset="0"/>
              </a:rPr>
              <a:t> ou Questions Vrai Faux</a:t>
            </a:r>
          </a:p>
        </p:txBody>
      </p:sp>
      <p:pic>
        <p:nvPicPr>
          <p:cNvPr id="44038" name="Picture 10" descr="formulom120"/>
          <p:cNvPicPr>
            <a:picLocks noGrp="1" noChangeAspect="1" noChangeArrowheads="1"/>
          </p:cNvPicPr>
          <p:nvPr>
            <p:ph type="media" sz="half" idx="2"/>
          </p:nvPr>
        </p:nvPicPr>
        <p:blipFill>
          <a:blip r:embed="rId2" cstate="print">
            <a:extLst>
              <a:ext uri="{28A0092B-C50C-407E-A947-70E740481C1C}">
                <a14:useLocalDpi xmlns:a14="http://schemas.microsoft.com/office/drawing/2010/main" val="0"/>
              </a:ext>
            </a:extLst>
          </a:blip>
          <a:srcRect/>
          <a:stretch>
            <a:fillRect/>
          </a:stretch>
        </p:blipFill>
        <p:spPr>
          <a:xfrm>
            <a:off x="7092950" y="404813"/>
            <a:ext cx="1881188" cy="274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359402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6"/>
          <p:cNvSpPr>
            <a:spLocks noGrp="1"/>
          </p:cNvSpPr>
          <p:nvPr>
            <p:ph type="sldNum" sz="quarter" idx="12"/>
          </p:nvPr>
        </p:nvSpPr>
        <p:spPr/>
        <p:txBody>
          <a:bodyPr/>
          <a:lstStyle/>
          <a:p>
            <a:pPr>
              <a:defRPr/>
            </a:pPr>
            <a:fld id="{C9A91D72-E706-4BE5-976B-142B68025D8F}" type="slidenum">
              <a:rPr lang="fr-FR" altLang="fr-FR"/>
              <a:pPr>
                <a:defRPr/>
              </a:pPr>
              <a:t>179</a:t>
            </a:fld>
            <a:endParaRPr lang="fr-FR" altLang="fr-FR"/>
          </a:p>
        </p:txBody>
      </p:sp>
      <p:pic>
        <p:nvPicPr>
          <p:cNvPr id="45061" name="Picture 3" descr="formulom212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95288" y="1484313"/>
            <a:ext cx="8424862" cy="338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5404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3 PEDAGOGIE\Compétences\Approche compétence.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6" y="476672"/>
            <a:ext cx="8562213"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621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6"/>
          <p:cNvSpPr>
            <a:spLocks noGrp="1"/>
          </p:cNvSpPr>
          <p:nvPr>
            <p:ph type="sldNum" sz="quarter" idx="12"/>
          </p:nvPr>
        </p:nvSpPr>
        <p:spPr/>
        <p:txBody>
          <a:bodyPr/>
          <a:lstStyle/>
          <a:p>
            <a:pPr>
              <a:defRPr/>
            </a:pPr>
            <a:fld id="{EAD6C78F-5276-45E1-90AF-59548E4B4B57}" type="slidenum">
              <a:rPr lang="fr-FR" altLang="fr-FR"/>
              <a:pPr>
                <a:defRPr/>
              </a:pPr>
              <a:t>180</a:t>
            </a:fld>
            <a:endParaRPr lang="fr-FR" altLang="fr-FR"/>
          </a:p>
        </p:txBody>
      </p:sp>
      <p:pic>
        <p:nvPicPr>
          <p:cNvPr id="46085" name="Picture 6" descr="formulom312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39750" y="1052513"/>
            <a:ext cx="8280400" cy="495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058227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6"/>
          <p:cNvSpPr>
            <a:spLocks noGrp="1"/>
          </p:cNvSpPr>
          <p:nvPr>
            <p:ph type="sldNum" sz="quarter" idx="12"/>
          </p:nvPr>
        </p:nvSpPr>
        <p:spPr/>
        <p:txBody>
          <a:bodyPr/>
          <a:lstStyle/>
          <a:p>
            <a:pPr>
              <a:defRPr/>
            </a:pPr>
            <a:fld id="{EB4C22EA-8838-4640-8F02-25B549A85442}" type="slidenum">
              <a:rPr lang="fr-FR" altLang="fr-FR"/>
              <a:pPr>
                <a:defRPr/>
              </a:pPr>
              <a:t>181</a:t>
            </a:fld>
            <a:endParaRPr lang="fr-FR" altLang="fr-FR"/>
          </a:p>
        </p:txBody>
      </p:sp>
      <p:sp>
        <p:nvSpPr>
          <p:cNvPr id="47108" name="Rectangle 16"/>
          <p:cNvSpPr>
            <a:spLocks noGrp="1" noChangeArrowheads="1"/>
          </p:cNvSpPr>
          <p:nvPr>
            <p:ph type="title"/>
          </p:nvPr>
        </p:nvSpPr>
        <p:spPr>
          <a:xfrm>
            <a:off x="395288" y="333375"/>
            <a:ext cx="4248720" cy="503238"/>
          </a:xfrm>
          <a:solidFill>
            <a:schemeClr val="accent2">
              <a:lumMod val="20000"/>
              <a:lumOff val="80000"/>
            </a:schemeClr>
          </a:solidFill>
          <a:ln>
            <a:solidFill>
              <a:schemeClr val="tx1"/>
            </a:solidFill>
          </a:ln>
        </p:spPr>
        <p:txBody>
          <a:bodyPr/>
          <a:lstStyle/>
          <a:p>
            <a:pPr algn="l" eaLnBrk="1" hangingPunct="1"/>
            <a:r>
              <a:rPr lang="fr-FR" altLang="fr-FR" sz="3200" dirty="0" smtClean="0">
                <a:latin typeface="Arial Narrow" panose="020B0606020202030204" pitchFamily="34" charset="0"/>
              </a:rPr>
              <a:t>La feuille de justifications</a:t>
            </a:r>
          </a:p>
        </p:txBody>
      </p:sp>
      <p:sp>
        <p:nvSpPr>
          <p:cNvPr id="47109" name="Rectangle 17"/>
          <p:cNvSpPr>
            <a:spLocks noGrp="1" noChangeArrowheads="1"/>
          </p:cNvSpPr>
          <p:nvPr>
            <p:ph type="body" sz="half" idx="1"/>
          </p:nvPr>
        </p:nvSpPr>
        <p:spPr/>
        <p:txBody>
          <a:bodyPr/>
          <a:lstStyle/>
          <a:p>
            <a:pPr eaLnBrk="1" hangingPunct="1"/>
            <a:r>
              <a:rPr lang="fr-FR" altLang="fr-FR" sz="2400" dirty="0" smtClean="0">
                <a:latin typeface="Arial Narrow" panose="020B0606020202030204" pitchFamily="34" charset="0"/>
              </a:rPr>
              <a:t>= moyen d’augmenter la fidélité d’un examen</a:t>
            </a:r>
          </a:p>
          <a:p>
            <a:pPr eaLnBrk="1" hangingPunct="1"/>
            <a:r>
              <a:rPr lang="fr-FR" altLang="fr-FR" sz="2400" dirty="0" smtClean="0">
                <a:latin typeface="Arial Narrow" panose="020B0606020202030204" pitchFamily="34" charset="0"/>
              </a:rPr>
              <a:t>seuls sont lus les commentaires accompagnant les réponses incorrectes</a:t>
            </a:r>
          </a:p>
          <a:p>
            <a:pPr eaLnBrk="1" hangingPunct="1"/>
            <a:r>
              <a:rPr lang="fr-FR" altLang="fr-FR" sz="2400" dirty="0" smtClean="0">
                <a:latin typeface="Arial Narrow" panose="020B0606020202030204" pitchFamily="34" charset="0"/>
              </a:rPr>
              <a:t>Emploi pour les seuls tests certificatifs</a:t>
            </a:r>
          </a:p>
          <a:p>
            <a:pPr eaLnBrk="1" hangingPunct="1"/>
            <a:r>
              <a:rPr lang="fr-FR" altLang="fr-FR" sz="2400" dirty="0" smtClean="0">
                <a:latin typeface="Arial Narrow" panose="020B0606020202030204" pitchFamily="34" charset="0"/>
              </a:rPr>
              <a:t>Toujours bénéfique, jamais perte de points.</a:t>
            </a:r>
          </a:p>
        </p:txBody>
      </p:sp>
      <p:pic>
        <p:nvPicPr>
          <p:cNvPr id="47110" name="Picture 18" descr="justification112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87900" y="333375"/>
            <a:ext cx="3978275" cy="6048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3351133"/>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FEC415A9-CE89-4E01-9EA2-AEECF49A934B}" type="slidenum">
              <a:rPr lang="fr-FR" altLang="fr-FR"/>
              <a:pPr>
                <a:defRPr/>
              </a:pPr>
              <a:t>182</a:t>
            </a:fld>
            <a:endParaRPr lang="fr-FR" altLang="fr-FR"/>
          </a:p>
        </p:txBody>
      </p:sp>
      <p:sp>
        <p:nvSpPr>
          <p:cNvPr id="48133"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48134"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48135"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9526"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48137"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4813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3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40"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1"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48142"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3"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4"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5" name="Freeform 15"/>
          <p:cNvSpPr>
            <a:spLocks/>
          </p:cNvSpPr>
          <p:nvPr/>
        </p:nvSpPr>
        <p:spPr bwMode="auto">
          <a:xfrm>
            <a:off x="3419475" y="4292600"/>
            <a:ext cx="2447925" cy="1873250"/>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48146"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7"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48"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48149"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48150"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1"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2"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3"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4"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5"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6"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7"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9548"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48159"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9550"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9552" name="Text Box 32"/>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9553" name="Text Box 33"/>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9554" name="Text Box 34"/>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9555" name="Text Box 35"/>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9556" name="Text Box 36"/>
          <p:cNvSpPr txBox="1">
            <a:spLocks noChangeArrowheads="1"/>
          </p:cNvSpPr>
          <p:nvPr/>
        </p:nvSpPr>
        <p:spPr bwMode="auto">
          <a:xfrm>
            <a:off x="3492500" y="4365625"/>
            <a:ext cx="2232025" cy="16795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Char char="-"/>
            </a:pPr>
            <a:r>
              <a:rPr lang="fr-BE" altLang="fr-FR" sz="1600">
                <a:solidFill>
                  <a:srgbClr val="000000"/>
                </a:solidFill>
              </a:rPr>
              <a:t> Encode manuel ou non </a:t>
            </a:r>
          </a:p>
          <a:p>
            <a:pPr eaLnBrk="1" hangingPunct="1">
              <a:spcBef>
                <a:spcPct val="0"/>
              </a:spcBef>
              <a:buFontTx/>
              <a:buChar char="-"/>
            </a:pPr>
            <a:r>
              <a:rPr lang="fr-BE" altLang="fr-FR" sz="1600">
                <a:solidFill>
                  <a:srgbClr val="000000"/>
                </a:solidFill>
              </a:rPr>
              <a:t> Analyses des justifications</a:t>
            </a:r>
          </a:p>
          <a:p>
            <a:pPr eaLnBrk="1" hangingPunct="1">
              <a:spcBef>
                <a:spcPct val="0"/>
              </a:spcBef>
              <a:buFontTx/>
              <a:buChar char="-"/>
            </a:pPr>
            <a:r>
              <a:rPr lang="fr-BE" altLang="fr-FR" sz="1600">
                <a:solidFill>
                  <a:srgbClr val="000000"/>
                </a:solidFill>
              </a:rPr>
              <a:t> Contrôle de qualité à              postériori, r.bis</a:t>
            </a:r>
          </a:p>
        </p:txBody>
      </p:sp>
    </p:spTree>
    <p:extLst>
      <p:ext uri="{BB962C8B-B14F-4D97-AF65-F5344CB8AC3E}">
        <p14:creationId xmlns:p14="http://schemas.microsoft.com/office/powerpoint/2010/main" val="3131462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9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5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16" name="Espace réservé du numéro de diapositive 5"/>
          <p:cNvSpPr>
            <a:spLocks noGrp="1"/>
          </p:cNvSpPr>
          <p:nvPr>
            <p:ph type="sldNum" sz="quarter" idx="10"/>
          </p:nvPr>
        </p:nvSpPr>
        <p:spPr/>
        <p:txBody>
          <a:bodyPr/>
          <a:lstStyle/>
          <a:p>
            <a:pPr>
              <a:defRPr/>
            </a:pPr>
            <a:fld id="{CADA7081-B452-4AE0-912F-84E3BC16B8BF}" type="slidenum">
              <a:rPr lang="fr-FR" altLang="fr-FR"/>
              <a:pPr>
                <a:defRPr/>
              </a:pPr>
              <a:t>183</a:t>
            </a:fld>
            <a:endParaRPr lang="fr-FR" altLang="fr-FR"/>
          </a:p>
        </p:txBody>
      </p:sp>
      <p:sp>
        <p:nvSpPr>
          <p:cNvPr id="438308" name="Rectangle 36"/>
          <p:cNvSpPr>
            <a:spLocks noGrp="1" noChangeArrowheads="1"/>
          </p:cNvSpPr>
          <p:nvPr>
            <p:ph type="body" idx="1"/>
          </p:nvPr>
        </p:nvSpPr>
        <p:spPr>
          <a:xfrm>
            <a:off x="395288" y="1196975"/>
            <a:ext cx="8569325" cy="2952750"/>
          </a:xfrm>
        </p:spPr>
        <p:txBody>
          <a:bodyPr/>
          <a:lstStyle/>
          <a:p>
            <a:pPr marL="495300" indent="-495300" eaLnBrk="1" hangingPunct="1">
              <a:lnSpc>
                <a:spcPct val="130000"/>
              </a:lnSpc>
              <a:buFontTx/>
              <a:buChar char="•"/>
            </a:pPr>
            <a:r>
              <a:rPr lang="fr-FR" altLang="fr-FR" sz="2000" smtClean="0"/>
              <a:t>Affichage des réponses correctes et des justificatifs dès la fin de l’examen</a:t>
            </a:r>
          </a:p>
          <a:p>
            <a:pPr marL="495300" indent="-495300" eaLnBrk="1" hangingPunct="1">
              <a:lnSpc>
                <a:spcPct val="130000"/>
              </a:lnSpc>
              <a:buFontTx/>
              <a:buChar char="•"/>
            </a:pPr>
            <a:r>
              <a:rPr lang="fr-FR" altLang="fr-FR" sz="2000" smtClean="0"/>
              <a:t>Correction informatique des formuloms</a:t>
            </a:r>
          </a:p>
          <a:p>
            <a:pPr marL="495300" indent="-495300" eaLnBrk="1" hangingPunct="1">
              <a:lnSpc>
                <a:spcPct val="130000"/>
              </a:lnSpc>
              <a:buFontTx/>
              <a:buChar char="•"/>
            </a:pPr>
            <a:r>
              <a:rPr lang="fr-FR" altLang="fr-FR" sz="2000" smtClean="0"/>
              <a:t>Lecture des feuilles de justificatifs et discussion éventuelle</a:t>
            </a:r>
          </a:p>
          <a:p>
            <a:pPr marL="495300" indent="-495300" eaLnBrk="1" hangingPunct="1">
              <a:lnSpc>
                <a:spcPct val="130000"/>
              </a:lnSpc>
              <a:buFontTx/>
              <a:buChar char="•"/>
            </a:pPr>
            <a:r>
              <a:rPr lang="fr-FR" altLang="fr-FR" sz="2000" smtClean="0"/>
              <a:t>Analyse des r.bis (cohérence interne) et diagnostic de qualité des questions</a:t>
            </a:r>
          </a:p>
          <a:p>
            <a:pPr marL="495300" indent="-495300" eaLnBrk="1" hangingPunct="1">
              <a:lnSpc>
                <a:spcPct val="130000"/>
              </a:lnSpc>
              <a:buFontTx/>
              <a:buChar char="•"/>
            </a:pPr>
            <a:r>
              <a:rPr lang="fr-FR" altLang="fr-FR" sz="2000" smtClean="0"/>
              <a:t>Obtention possible d’analyses statistiques du groupe</a:t>
            </a:r>
          </a:p>
          <a:p>
            <a:pPr marL="495300" indent="-495300" eaLnBrk="1" hangingPunct="1">
              <a:lnSpc>
                <a:spcPct val="130000"/>
              </a:lnSpc>
              <a:buFontTx/>
              <a:buChar char="•"/>
            </a:pPr>
            <a:r>
              <a:rPr lang="fr-FR" altLang="fr-FR" sz="2000" smtClean="0"/>
              <a:t>Ajustement direct de la banque des questions (suppression, clonage…)</a:t>
            </a:r>
          </a:p>
          <a:p>
            <a:pPr marL="495300" indent="-495300" eaLnBrk="1" hangingPunct="1">
              <a:lnSpc>
                <a:spcPct val="130000"/>
              </a:lnSpc>
              <a:buFontTx/>
              <a:buChar char="•"/>
            </a:pPr>
            <a:endParaRPr lang="fr-FR" altLang="fr-FR" sz="2000" smtClean="0"/>
          </a:p>
          <a:p>
            <a:pPr marL="495300" indent="-495300" eaLnBrk="1" hangingPunct="1">
              <a:lnSpc>
                <a:spcPct val="90000"/>
              </a:lnSpc>
            </a:pPr>
            <a:endParaRPr lang="fr-BE" altLang="fr-FR" sz="2000" smtClean="0"/>
          </a:p>
        </p:txBody>
      </p:sp>
      <p:sp>
        <p:nvSpPr>
          <p:cNvPr id="4915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5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60"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1"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2"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3" name="Freeform 15"/>
          <p:cNvSpPr>
            <a:spLocks/>
          </p:cNvSpPr>
          <p:nvPr/>
        </p:nvSpPr>
        <p:spPr bwMode="auto">
          <a:xfrm>
            <a:off x="3419475" y="4365625"/>
            <a:ext cx="3529013" cy="1368425"/>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49164"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5"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66" name="Text Box 34"/>
          <p:cNvSpPr txBox="1">
            <a:spLocks noChangeArrowheads="1"/>
          </p:cNvSpPr>
          <p:nvPr/>
        </p:nvSpPr>
        <p:spPr bwMode="auto">
          <a:xfrm>
            <a:off x="3492500" y="4508500"/>
            <a:ext cx="3167063" cy="113030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Char char="-"/>
            </a:pPr>
            <a:r>
              <a:rPr lang="fr-BE" altLang="fr-FR" sz="1600">
                <a:solidFill>
                  <a:srgbClr val="000000"/>
                </a:solidFill>
              </a:rPr>
              <a:t> Performances</a:t>
            </a:r>
          </a:p>
          <a:p>
            <a:pPr eaLnBrk="1" hangingPunct="1">
              <a:spcBef>
                <a:spcPct val="0"/>
              </a:spcBef>
              <a:buFontTx/>
              <a:buChar char="-"/>
            </a:pPr>
            <a:r>
              <a:rPr lang="fr-BE" altLang="fr-FR" sz="1600">
                <a:solidFill>
                  <a:srgbClr val="000000"/>
                </a:solidFill>
              </a:rPr>
              <a:t> Analyse des justifications</a:t>
            </a:r>
          </a:p>
          <a:p>
            <a:pPr eaLnBrk="1" hangingPunct="1">
              <a:spcBef>
                <a:spcPct val="0"/>
              </a:spcBef>
              <a:buFontTx/>
              <a:buChar char="-"/>
            </a:pPr>
            <a:r>
              <a:rPr lang="fr-BE" altLang="fr-FR" sz="1600">
                <a:solidFill>
                  <a:srgbClr val="000000"/>
                </a:solidFill>
              </a:rPr>
              <a:t> Contrôle de qualité à postériori, r.bis</a:t>
            </a:r>
          </a:p>
        </p:txBody>
      </p:sp>
      <p:sp>
        <p:nvSpPr>
          <p:cNvPr id="438309" name="Line 37"/>
          <p:cNvSpPr>
            <a:spLocks noChangeShapeType="1"/>
          </p:cNvSpPr>
          <p:nvPr/>
        </p:nvSpPr>
        <p:spPr bwMode="auto">
          <a:xfrm flipH="1" flipV="1">
            <a:off x="4356100" y="4005263"/>
            <a:ext cx="0" cy="36036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8310" name="Rectangle 38"/>
          <p:cNvSpPr>
            <a:spLocks noChangeArrowheads="1"/>
          </p:cNvSpPr>
          <p:nvPr/>
        </p:nvSpPr>
        <p:spPr bwMode="auto">
          <a:xfrm>
            <a:off x="323850" y="1196975"/>
            <a:ext cx="8424863" cy="2808288"/>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400613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83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830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0" end="0"/>
                                            </p:txEl>
                                          </p:spTgt>
                                        </p:tgtEl>
                                        <p:attrNameLst>
                                          <p:attrName>ppt_c</p:attrName>
                                        </p:attrNameLst>
                                      </p:cBhvr>
                                      <p:to>
                                        <a:srgbClr val="0033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830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1" end="1"/>
                                            </p:txEl>
                                          </p:spTgt>
                                        </p:tgtEl>
                                        <p:attrNameLst>
                                          <p:attrName>ppt_c</p:attrName>
                                        </p:attrNameLst>
                                      </p:cBhvr>
                                      <p:to>
                                        <a:srgbClr val="003399"/>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830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2" end="2"/>
                                            </p:txEl>
                                          </p:spTgt>
                                        </p:tgtEl>
                                        <p:attrNameLst>
                                          <p:attrName>ppt_c</p:attrName>
                                        </p:attrNameLst>
                                      </p:cBhvr>
                                      <p:to>
                                        <a:srgbClr val="0033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830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3" end="3"/>
                                            </p:txEl>
                                          </p:spTgt>
                                        </p:tgtEl>
                                        <p:attrNameLst>
                                          <p:attrName>ppt_c</p:attrName>
                                        </p:attrNameLst>
                                      </p:cBhvr>
                                      <p:to>
                                        <a:srgbClr val="003399"/>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830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4" end="4"/>
                                            </p:txEl>
                                          </p:spTgt>
                                        </p:tgtEl>
                                        <p:attrNameLst>
                                          <p:attrName>ppt_c</p:attrName>
                                        </p:attrNameLst>
                                      </p:cBhvr>
                                      <p:to>
                                        <a:srgbClr val="003399"/>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830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5" end="5"/>
                                            </p:txEl>
                                          </p:spTgt>
                                        </p:tgtEl>
                                        <p:attrNameLst>
                                          <p:attrName>ppt_c</p:attrName>
                                        </p:attrNameLst>
                                      </p:cBhvr>
                                      <p:to>
                                        <a:srgbClr val="0033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08" grpId="0" build="p"/>
      <p:bldP spid="438309" grpId="0" animBg="1"/>
      <p:bldP spid="438310"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260648"/>
            <a:ext cx="4248472" cy="792088"/>
          </a:xfrm>
          <a:ln>
            <a:solidFill>
              <a:schemeClr val="tx1"/>
            </a:solidFill>
          </a:ln>
        </p:spPr>
        <p:txBody>
          <a:bodyPr/>
          <a:lstStyle/>
          <a:p>
            <a:r>
              <a:rPr lang="fr-BE" sz="3200" dirty="0" smtClean="0"/>
              <a:t>Correction for </a:t>
            </a:r>
            <a:r>
              <a:rPr lang="fr-BE" sz="3200" dirty="0" err="1" smtClean="0"/>
              <a:t>guessing</a:t>
            </a:r>
            <a:r>
              <a:rPr lang="fr-BE" sz="3200" dirty="0" smtClean="0"/>
              <a:t> </a:t>
            </a:r>
            <a:endParaRPr lang="fr-BE" sz="3200" dirty="0"/>
          </a:p>
        </p:txBody>
      </p:sp>
      <p:sp>
        <p:nvSpPr>
          <p:cNvPr id="3" name="Espace réservé du contenu 2"/>
          <p:cNvSpPr>
            <a:spLocks noGrp="1"/>
          </p:cNvSpPr>
          <p:nvPr>
            <p:ph idx="1"/>
          </p:nvPr>
        </p:nvSpPr>
        <p:spPr/>
        <p:txBody>
          <a:bodyPr/>
          <a:lstStyle/>
          <a:p>
            <a:r>
              <a:rPr lang="fr-BE" sz="2400" dirty="0" smtClean="0">
                <a:latin typeface="Arial Narrow" panose="020B0606020202030204" pitchFamily="34" charset="0"/>
              </a:rPr>
              <a:t>Classiquement </a:t>
            </a:r>
            <a:r>
              <a:rPr lang="fr-BE" sz="2400" dirty="0">
                <a:latin typeface="Arial Narrow" panose="020B0606020202030204" pitchFamily="34" charset="0"/>
              </a:rPr>
              <a:t>l’enseignant octroie 1 </a:t>
            </a:r>
            <a:r>
              <a:rPr lang="fr-BE" sz="2400" dirty="0" smtClean="0">
                <a:latin typeface="Arial Narrow" panose="020B0606020202030204" pitchFamily="34" charset="0"/>
              </a:rPr>
              <a:t>point </a:t>
            </a:r>
            <a:r>
              <a:rPr lang="fr-BE" sz="2400" dirty="0">
                <a:latin typeface="Arial Narrow" panose="020B0606020202030204" pitchFamily="34" charset="0"/>
              </a:rPr>
              <a:t>à l’étudiant en cas de réponse correcte (RC) </a:t>
            </a:r>
            <a:r>
              <a:rPr lang="fr-BE" sz="2400" dirty="0" smtClean="0">
                <a:latin typeface="Arial Narrow" panose="020B0606020202030204" pitchFamily="34" charset="0"/>
              </a:rPr>
              <a:t>et </a:t>
            </a:r>
            <a:r>
              <a:rPr lang="fr-BE" sz="2400" dirty="0">
                <a:latin typeface="Arial Narrow" panose="020B0606020202030204" pitchFamily="34" charset="0"/>
              </a:rPr>
              <a:t>retire 1/(</a:t>
            </a:r>
            <a:r>
              <a:rPr lang="fr-BE" sz="2400" dirty="0" smtClean="0">
                <a:latin typeface="Arial Narrow" panose="020B0606020202030204" pitchFamily="34" charset="0"/>
              </a:rPr>
              <a:t>NSP-1) 1 point </a:t>
            </a:r>
            <a:r>
              <a:rPr lang="fr-BE" sz="2400" dirty="0">
                <a:latin typeface="Arial Narrow" panose="020B0606020202030204" pitchFamily="34" charset="0"/>
              </a:rPr>
              <a:t>à l’étudiant </a:t>
            </a:r>
            <a:r>
              <a:rPr lang="fr-BE" sz="2400" dirty="0" smtClean="0">
                <a:latin typeface="Arial Narrow" panose="020B0606020202030204" pitchFamily="34" charset="0"/>
              </a:rPr>
              <a:t> en </a:t>
            </a:r>
            <a:r>
              <a:rPr lang="fr-BE" sz="2400" dirty="0">
                <a:latin typeface="Arial Narrow" panose="020B0606020202030204" pitchFamily="34" charset="0"/>
              </a:rPr>
              <a:t>cas de réponse incorrecte (RI). Il obtiendra 0 </a:t>
            </a:r>
            <a:r>
              <a:rPr lang="fr-BE" sz="2400" dirty="0" smtClean="0">
                <a:latin typeface="Arial Narrow" panose="020B0606020202030204" pitchFamily="34" charset="0"/>
              </a:rPr>
              <a:t>en </a:t>
            </a:r>
            <a:r>
              <a:rPr lang="fr-BE" sz="2400" dirty="0">
                <a:latin typeface="Arial Narrow" panose="020B0606020202030204" pitchFamily="34" charset="0"/>
              </a:rPr>
              <a:t>cas d’omission. </a:t>
            </a:r>
            <a:r>
              <a:rPr lang="fr-BE" sz="2400" dirty="0" smtClean="0">
                <a:latin typeface="Arial Narrow" panose="020B0606020202030204" pitchFamily="34" charset="0"/>
              </a:rPr>
              <a:t> </a:t>
            </a:r>
          </a:p>
          <a:p>
            <a:endParaRPr lang="fr-BE" sz="2400" dirty="0">
              <a:latin typeface="Arial Narrow" panose="020B0606020202030204" pitchFamily="34" charset="0"/>
            </a:endParaRPr>
          </a:p>
          <a:p>
            <a:r>
              <a:rPr lang="fr-BE" sz="2400" dirty="0">
                <a:latin typeface="Arial Narrow" panose="020B0606020202030204" pitchFamily="34" charset="0"/>
              </a:rPr>
              <a:t>A</a:t>
            </a:r>
            <a:r>
              <a:rPr lang="fr-BE" sz="2400" dirty="0" smtClean="0">
                <a:latin typeface="Arial Narrow" panose="020B0606020202030204" pitchFamily="34" charset="0"/>
              </a:rPr>
              <a:t>vantage : statistiquement</a:t>
            </a:r>
            <a:r>
              <a:rPr lang="fr-BE" sz="2400" dirty="0">
                <a:latin typeface="Arial Narrow" panose="020B0606020202030204" pitchFamily="34" charset="0"/>
              </a:rPr>
              <a:t>, un </a:t>
            </a:r>
            <a:r>
              <a:rPr lang="fr-BE" sz="2400" dirty="0" smtClean="0">
                <a:latin typeface="Arial Narrow" panose="020B0606020202030204" pitchFamily="34" charset="0"/>
              </a:rPr>
              <a:t>étudiant répondant strictement </a:t>
            </a:r>
            <a:r>
              <a:rPr lang="fr-BE" sz="2400" dirty="0">
                <a:latin typeface="Arial Narrow" panose="020B0606020202030204" pitchFamily="34" charset="0"/>
              </a:rPr>
              <a:t>au hasard à un grand nombre d’items </a:t>
            </a:r>
            <a:r>
              <a:rPr lang="fr-BE" sz="2400" dirty="0" smtClean="0">
                <a:latin typeface="Arial Narrow" panose="020B0606020202030204" pitchFamily="34" charset="0"/>
              </a:rPr>
              <a:t>obtiendra </a:t>
            </a:r>
            <a:r>
              <a:rPr lang="fr-BE" sz="2400" dirty="0">
                <a:latin typeface="Arial Narrow" panose="020B0606020202030204" pitchFamily="34" charset="0"/>
              </a:rPr>
              <a:t>un score proche de 0. </a:t>
            </a:r>
            <a:endParaRPr lang="fr-BE" sz="2400" dirty="0" smtClean="0">
              <a:latin typeface="Arial Narrow" panose="020B0606020202030204" pitchFamily="34" charset="0"/>
            </a:endParaRPr>
          </a:p>
          <a:p>
            <a:endParaRPr lang="fr-BE" sz="2400" dirty="0">
              <a:latin typeface="Arial Narrow" panose="020B0606020202030204" pitchFamily="34" charset="0"/>
            </a:endParaRPr>
          </a:p>
          <a:p>
            <a:r>
              <a:rPr lang="fr-BE" sz="2400" dirty="0" smtClean="0">
                <a:latin typeface="Arial Narrow" panose="020B0606020202030204" pitchFamily="34" charset="0"/>
              </a:rPr>
              <a:t>La pénalisation de l’omission (-1) est également possible</a:t>
            </a:r>
          </a:p>
          <a:p>
            <a:endParaRPr lang="fr-BE" sz="2400" dirty="0">
              <a:latin typeface="Arial Narrow" panose="020B0606020202030204" pitchFamily="34" charset="0"/>
            </a:endParaRPr>
          </a:p>
        </p:txBody>
      </p:sp>
    </p:spTree>
    <p:extLst>
      <p:ext uri="{BB962C8B-B14F-4D97-AF65-F5344CB8AC3E}">
        <p14:creationId xmlns:p14="http://schemas.microsoft.com/office/powerpoint/2010/main" val="196390196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5"/>
          <p:cNvSpPr>
            <a:spLocks noGrp="1"/>
          </p:cNvSpPr>
          <p:nvPr>
            <p:ph type="sldNum" sz="quarter" idx="10"/>
          </p:nvPr>
        </p:nvSpPr>
        <p:spPr/>
        <p:txBody>
          <a:bodyPr/>
          <a:lstStyle/>
          <a:p>
            <a:pPr>
              <a:defRPr/>
            </a:pPr>
            <a:fld id="{CDB91428-8EED-405D-B0DC-7ABE1814B83B}" type="slidenum">
              <a:rPr lang="fr-FR" altLang="fr-FR"/>
              <a:pPr>
                <a:defRPr/>
              </a:pPr>
              <a:t>185</a:t>
            </a:fld>
            <a:endParaRPr lang="fr-FR" altLang="fr-FR"/>
          </a:p>
        </p:txBody>
      </p:sp>
      <p:sp>
        <p:nvSpPr>
          <p:cNvPr id="56324" name="Rectangle 2"/>
          <p:cNvSpPr>
            <a:spLocks noGrp="1" noChangeArrowheads="1"/>
          </p:cNvSpPr>
          <p:nvPr>
            <p:ph type="title"/>
          </p:nvPr>
        </p:nvSpPr>
        <p:spPr>
          <a:xfrm>
            <a:off x="251520" y="188640"/>
            <a:ext cx="6048920" cy="647353"/>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2800" dirty="0" smtClean="0">
                <a:latin typeface="Arial Narrow" panose="020B0606020202030204" pitchFamily="34" charset="0"/>
              </a:rPr>
              <a:t>La corrélation </a:t>
            </a:r>
            <a:r>
              <a:rPr lang="fr-BE" altLang="fr-FR" sz="2800" dirty="0" err="1" smtClean="0">
                <a:latin typeface="Arial Narrow" panose="020B0606020202030204" pitchFamily="34" charset="0"/>
              </a:rPr>
              <a:t>bisériale</a:t>
            </a:r>
            <a:r>
              <a:rPr lang="fr-BE" altLang="fr-FR" sz="2800" dirty="0" smtClean="0">
                <a:latin typeface="Arial Narrow" panose="020B0606020202030204" pitchFamily="34" charset="0"/>
              </a:rPr>
              <a:t> (</a:t>
            </a:r>
            <a:r>
              <a:rPr lang="fr-BE" altLang="fr-FR" sz="2800" dirty="0" err="1" smtClean="0">
                <a:latin typeface="Arial Narrow" panose="020B0606020202030204" pitchFamily="34" charset="0"/>
              </a:rPr>
              <a:t>r.bis</a:t>
            </a:r>
            <a:r>
              <a:rPr lang="fr-BE" altLang="fr-FR" sz="2800" dirty="0" smtClean="0">
                <a:latin typeface="Arial Narrow" panose="020B0606020202030204" pitchFamily="34" charset="0"/>
              </a:rPr>
              <a:t> ou </a:t>
            </a:r>
            <a:r>
              <a:rPr lang="fr-BE" altLang="fr-FR" sz="2800" dirty="0" err="1" smtClean="0">
                <a:latin typeface="Arial Narrow" panose="020B0606020202030204" pitchFamily="34" charset="0"/>
              </a:rPr>
              <a:t>rpbis</a:t>
            </a:r>
            <a:r>
              <a:rPr lang="fr-BE" altLang="fr-FR" sz="2800" dirty="0" smtClean="0">
                <a:latin typeface="Arial Narrow" panose="020B0606020202030204" pitchFamily="34" charset="0"/>
              </a:rPr>
              <a:t>)</a:t>
            </a:r>
          </a:p>
        </p:txBody>
      </p:sp>
      <p:sp>
        <p:nvSpPr>
          <p:cNvPr id="50181" name="Rectangle 3"/>
          <p:cNvSpPr>
            <a:spLocks noGrp="1" noChangeArrowheads="1"/>
          </p:cNvSpPr>
          <p:nvPr>
            <p:ph type="body" idx="1"/>
          </p:nvPr>
        </p:nvSpPr>
        <p:spPr>
          <a:xfrm>
            <a:off x="251520" y="1196752"/>
            <a:ext cx="8640960" cy="4525963"/>
          </a:xfrm>
        </p:spPr>
        <p:txBody>
          <a:bodyPr/>
          <a:lstStyle/>
          <a:p>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dirty="0">
                <a:latin typeface="Arial Narrow" panose="020B0606020202030204" pitchFamily="34" charset="0"/>
              </a:rPr>
              <a:t>, ou coefficient de corrélation point </a:t>
            </a:r>
            <a:r>
              <a:rPr lang="fr-BE" sz="2400" dirty="0" err="1">
                <a:latin typeface="Arial Narrow" panose="020B0606020202030204" pitchFamily="34" charset="0"/>
              </a:rPr>
              <a:t>bisériale</a:t>
            </a:r>
            <a:r>
              <a:rPr lang="fr-BE" sz="2400" dirty="0">
                <a:latin typeface="Arial Narrow" panose="020B0606020202030204" pitchFamily="34" charset="0"/>
              </a:rPr>
              <a:t>, est un indice statistique </a:t>
            </a:r>
            <a:r>
              <a:rPr lang="fr-BE" sz="2400" dirty="0" err="1" smtClean="0">
                <a:latin typeface="Arial Narrow" panose="020B0606020202030204" pitchFamily="34" charset="0"/>
              </a:rPr>
              <a:t>édumétrique</a:t>
            </a:r>
            <a:r>
              <a:rPr lang="fr-BE" sz="2400" dirty="0" smtClean="0">
                <a:latin typeface="Arial Narrow" panose="020B0606020202030204" pitchFamily="34" charset="0"/>
              </a:rPr>
              <a:t> calculé </a:t>
            </a:r>
            <a:r>
              <a:rPr lang="fr-BE" sz="2400" dirty="0">
                <a:latin typeface="Arial Narrow" panose="020B0606020202030204" pitchFamily="34" charset="0"/>
              </a:rPr>
              <a:t>pour chaque proposition de chaque question. Il s’agit de la corrélation linéaire entre </a:t>
            </a:r>
            <a:r>
              <a:rPr lang="fr-BE" sz="2400" dirty="0" smtClean="0">
                <a:latin typeface="Arial Narrow" panose="020B0606020202030204" pitchFamily="34" charset="0"/>
              </a:rPr>
              <a:t>le score </a:t>
            </a:r>
            <a:r>
              <a:rPr lang="fr-BE" sz="2400" dirty="0">
                <a:latin typeface="Arial Narrow" panose="020B0606020202030204" pitchFamily="34" charset="0"/>
              </a:rPr>
              <a:t>global au test (variable métrique) et le choix pour chacune des propositions (</a:t>
            </a:r>
            <a:r>
              <a:rPr lang="fr-BE" sz="2400" dirty="0" smtClean="0">
                <a:latin typeface="Arial Narrow" panose="020B0606020202030204" pitchFamily="34" charset="0"/>
              </a:rPr>
              <a:t>variable dichotomique </a:t>
            </a:r>
            <a:r>
              <a:rPr lang="fr-BE" sz="2400" dirty="0">
                <a:latin typeface="Arial Narrow" panose="020B0606020202030204" pitchFamily="34" charset="0"/>
              </a:rPr>
              <a:t>: choisie / pas choisie</a:t>
            </a:r>
            <a:r>
              <a:rPr lang="fr-BE" sz="2400" dirty="0" smtClean="0">
                <a:latin typeface="Arial Narrow" panose="020B0606020202030204" pitchFamily="34" charset="0"/>
              </a:rPr>
              <a:t>).</a:t>
            </a:r>
          </a:p>
          <a:p>
            <a:r>
              <a:rPr lang="fr-BE" altLang="fr-FR" sz="2400" dirty="0" smtClean="0">
                <a:latin typeface="Arial Narrow" panose="020B0606020202030204" pitchFamily="34" charset="0"/>
              </a:rPr>
              <a:t>Elle permet de comparer une série d’étudiants qui ont choisi un type de réponse (correcte par exemple) à une autre série d’étudiants qui ont choisi une autre réponse (fausse par exemple).</a:t>
            </a:r>
          </a:p>
          <a:p>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d’une proposition varie entre –1 et +1. Il est positif si la proposition est choisie, </a:t>
            </a:r>
            <a:r>
              <a:rPr lang="fr-BE" sz="2400" dirty="0" smtClean="0">
                <a:latin typeface="Arial Narrow" panose="020B0606020202030204" pitchFamily="34" charset="0"/>
              </a:rPr>
              <a:t>en moyenne</a:t>
            </a:r>
            <a:r>
              <a:rPr lang="fr-BE" sz="2400" dirty="0">
                <a:latin typeface="Arial Narrow" panose="020B0606020202030204" pitchFamily="34" charset="0"/>
              </a:rPr>
              <a:t>, par les sujets qui obtiennent un score total plus élevé au test et d’autant plus </a:t>
            </a:r>
            <a:r>
              <a:rPr lang="fr-BE" sz="2400" dirty="0" smtClean="0">
                <a:latin typeface="Arial Narrow" panose="020B0606020202030204" pitchFamily="34" charset="0"/>
              </a:rPr>
              <a:t>grand que </a:t>
            </a:r>
            <a:r>
              <a:rPr lang="fr-BE" sz="2400" dirty="0">
                <a:latin typeface="Arial Narrow" panose="020B0606020202030204" pitchFamily="34" charset="0"/>
              </a:rPr>
              <a:t>la proposition est massivement choisie par les « meilleurs ». Un coefficient </a:t>
            </a:r>
            <a:r>
              <a:rPr lang="fr-BE" sz="2400" dirty="0" smtClean="0">
                <a:latin typeface="Arial Narrow" panose="020B0606020202030204" pitchFamily="34" charset="0"/>
              </a:rPr>
              <a:t>négatif correspond </a:t>
            </a:r>
            <a:r>
              <a:rPr lang="fr-BE" sz="2400" dirty="0">
                <a:latin typeface="Arial Narrow" panose="020B0606020202030204" pitchFamily="34" charset="0"/>
              </a:rPr>
              <a:t>à la situation opposée</a:t>
            </a:r>
            <a:r>
              <a:rPr lang="fr-BE" sz="2400" dirty="0" smtClean="0">
                <a:latin typeface="Arial Narrow" panose="020B0606020202030204" pitchFamily="34" charset="0"/>
              </a:rPr>
              <a:t>.</a:t>
            </a:r>
            <a:endParaRPr lang="fr-BE" sz="2400" dirty="0">
              <a:latin typeface="Arial Narrow" panose="020B0606020202030204" pitchFamily="34" charset="0"/>
            </a:endParaRPr>
          </a:p>
        </p:txBody>
      </p:sp>
    </p:spTree>
    <p:extLst>
      <p:ext uri="{BB962C8B-B14F-4D97-AF65-F5344CB8AC3E}">
        <p14:creationId xmlns:p14="http://schemas.microsoft.com/office/powerpoint/2010/main" val="175459260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5"/>
          <p:cNvSpPr>
            <a:spLocks noGrp="1"/>
          </p:cNvSpPr>
          <p:nvPr>
            <p:ph type="sldNum" sz="quarter" idx="10"/>
          </p:nvPr>
        </p:nvSpPr>
        <p:spPr/>
        <p:txBody>
          <a:bodyPr/>
          <a:lstStyle/>
          <a:p>
            <a:pPr>
              <a:defRPr/>
            </a:pPr>
            <a:fld id="{CDB91428-8EED-405D-B0DC-7ABE1814B83B}" type="slidenum">
              <a:rPr lang="fr-FR" altLang="fr-FR"/>
              <a:pPr>
                <a:defRPr/>
              </a:pPr>
              <a:t>186</a:t>
            </a:fld>
            <a:endParaRPr lang="fr-FR" altLang="fr-FR"/>
          </a:p>
        </p:txBody>
      </p:sp>
      <p:sp>
        <p:nvSpPr>
          <p:cNvPr id="56324" name="Rectangle 2"/>
          <p:cNvSpPr>
            <a:spLocks noGrp="1" noChangeArrowheads="1"/>
          </p:cNvSpPr>
          <p:nvPr>
            <p:ph type="title"/>
          </p:nvPr>
        </p:nvSpPr>
        <p:spPr>
          <a:xfrm>
            <a:off x="251520" y="188640"/>
            <a:ext cx="6048920" cy="647353"/>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2800" dirty="0" smtClean="0">
                <a:latin typeface="Arial Narrow" panose="020B0606020202030204" pitchFamily="34" charset="0"/>
              </a:rPr>
              <a:t>La corrélation </a:t>
            </a:r>
            <a:r>
              <a:rPr lang="fr-BE" altLang="fr-FR" sz="2800" dirty="0" err="1" smtClean="0">
                <a:latin typeface="Arial Narrow" panose="020B0606020202030204" pitchFamily="34" charset="0"/>
              </a:rPr>
              <a:t>bisériale</a:t>
            </a:r>
            <a:r>
              <a:rPr lang="fr-BE" altLang="fr-FR" sz="2800" dirty="0" smtClean="0">
                <a:latin typeface="Arial Narrow" panose="020B0606020202030204" pitchFamily="34" charset="0"/>
              </a:rPr>
              <a:t> (</a:t>
            </a:r>
            <a:r>
              <a:rPr lang="fr-BE" altLang="fr-FR" sz="2800" dirty="0" err="1" smtClean="0">
                <a:latin typeface="Arial Narrow" panose="020B0606020202030204" pitchFamily="34" charset="0"/>
              </a:rPr>
              <a:t>r.bis</a:t>
            </a:r>
            <a:r>
              <a:rPr lang="fr-BE" altLang="fr-FR" sz="2800" dirty="0" smtClean="0">
                <a:latin typeface="Arial Narrow" panose="020B0606020202030204" pitchFamily="34" charset="0"/>
              </a:rPr>
              <a:t> ou </a:t>
            </a:r>
            <a:r>
              <a:rPr lang="fr-BE" altLang="fr-FR" sz="2800" dirty="0" err="1" smtClean="0">
                <a:latin typeface="Arial Narrow" panose="020B0606020202030204" pitchFamily="34" charset="0"/>
              </a:rPr>
              <a:t>rpbis</a:t>
            </a:r>
            <a:r>
              <a:rPr lang="fr-BE" altLang="fr-FR" sz="2800" dirty="0" smtClean="0">
                <a:latin typeface="Arial Narrow" panose="020B0606020202030204" pitchFamily="34" charset="0"/>
              </a:rPr>
              <a:t>)</a:t>
            </a:r>
          </a:p>
        </p:txBody>
      </p:sp>
      <p:sp>
        <p:nvSpPr>
          <p:cNvPr id="50181" name="Rectangle 3"/>
          <p:cNvSpPr>
            <a:spLocks noGrp="1" noChangeArrowheads="1"/>
          </p:cNvSpPr>
          <p:nvPr>
            <p:ph type="body" idx="1"/>
          </p:nvPr>
        </p:nvSpPr>
        <p:spPr>
          <a:xfrm>
            <a:off x="179512" y="1268760"/>
            <a:ext cx="8640960" cy="3888432"/>
          </a:xfrm>
        </p:spPr>
        <p:txBody>
          <a:bodyPr/>
          <a:lstStyle/>
          <a:p>
            <a:r>
              <a:rPr lang="fr-BE" sz="2400" dirty="0" smtClean="0">
                <a:latin typeface="Arial Narrow" panose="020B0606020202030204" pitchFamily="34" charset="0"/>
              </a:rPr>
              <a:t>Lorsqu’un </a:t>
            </a:r>
            <a:r>
              <a:rPr lang="fr-BE" sz="2400" dirty="0">
                <a:latin typeface="Arial Narrow" panose="020B0606020202030204" pitchFamily="34" charset="0"/>
              </a:rPr>
              <a:t>QCM « fonctionne » bien, on s’attend donc à un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positif et suffisamment </a:t>
            </a:r>
            <a:r>
              <a:rPr lang="fr-BE" sz="2400" dirty="0" smtClean="0">
                <a:latin typeface="Arial Narrow" panose="020B0606020202030204" pitchFamily="34" charset="0"/>
              </a:rPr>
              <a:t>élevé pour </a:t>
            </a:r>
            <a:r>
              <a:rPr lang="fr-BE" sz="2400" dirty="0">
                <a:latin typeface="Arial Narrow" panose="020B0606020202030204" pitchFamily="34" charset="0"/>
              </a:rPr>
              <a:t>la réponse correcte et des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négatifs ou proches de zéro pour les autres propositions</a:t>
            </a:r>
            <a:r>
              <a:rPr lang="fr-BE" sz="2400" dirty="0" smtClean="0">
                <a:latin typeface="Arial Narrow" panose="020B0606020202030204" pitchFamily="34" charset="0"/>
              </a:rPr>
              <a:t>. </a:t>
            </a:r>
          </a:p>
          <a:p>
            <a:endParaRPr lang="fr-BE" sz="2400" dirty="0">
              <a:latin typeface="Arial Narrow" panose="020B0606020202030204" pitchFamily="34" charset="0"/>
            </a:endParaRPr>
          </a:p>
          <a:p>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de la réponse correcte peut être considéré comme satisfaisant s’il est supérieur à </a:t>
            </a:r>
            <a:r>
              <a:rPr lang="fr-BE" sz="2400" dirty="0" smtClean="0">
                <a:latin typeface="Arial Narrow" panose="020B0606020202030204" pitchFamily="34" charset="0"/>
              </a:rPr>
              <a:t>un seuil </a:t>
            </a:r>
            <a:r>
              <a:rPr lang="fr-BE" sz="2400" dirty="0">
                <a:latin typeface="Arial Narrow" panose="020B0606020202030204" pitchFamily="34" charset="0"/>
              </a:rPr>
              <a:t>qui est fonction du nombre de questions de l’épreuve : il s’agit de l’inverse de la </a:t>
            </a:r>
            <a:r>
              <a:rPr lang="fr-BE" sz="2400" dirty="0" smtClean="0">
                <a:latin typeface="Arial Narrow" panose="020B0606020202030204" pitchFamily="34" charset="0"/>
              </a:rPr>
              <a:t>racine carrée </a:t>
            </a:r>
            <a:r>
              <a:rPr lang="fr-BE" sz="2400" dirty="0">
                <a:latin typeface="Arial Narrow" panose="020B0606020202030204" pitchFamily="34" charset="0"/>
              </a:rPr>
              <a:t>du nombre de questions (n), soit 1/</a:t>
            </a:r>
            <a:r>
              <a:rPr lang="fr-BE" sz="2400" i="1" dirty="0">
                <a:latin typeface="Arial Narrow" panose="020B0606020202030204" pitchFamily="34" charset="0"/>
              </a:rPr>
              <a:t>√n </a:t>
            </a:r>
            <a:r>
              <a:rPr lang="fr-BE" sz="2400" dirty="0">
                <a:latin typeface="Arial Narrow" panose="020B0606020202030204" pitchFamily="34" charset="0"/>
              </a:rPr>
              <a:t>(donc moins il y a de questions, plus le </a:t>
            </a:r>
            <a:r>
              <a:rPr lang="fr-BE" sz="2400" dirty="0" smtClean="0">
                <a:latin typeface="Arial Narrow" panose="020B0606020202030204" pitchFamily="34" charset="0"/>
              </a:rPr>
              <a:t>seuil que </a:t>
            </a:r>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de la réponse correcte devrait dépasser est élevé).</a:t>
            </a:r>
            <a:r>
              <a:rPr lang="fr-BE" altLang="fr-FR" sz="2400" dirty="0" smtClean="0">
                <a:latin typeface="Arial Narrow" panose="020B0606020202030204" pitchFamily="34" charset="0"/>
              </a:rPr>
              <a:t>Un </a:t>
            </a:r>
            <a:r>
              <a:rPr lang="fr-BE" altLang="fr-FR" sz="2400" dirty="0" err="1" smtClean="0">
                <a:latin typeface="Arial Narrow" panose="020B0606020202030204" pitchFamily="34" charset="0"/>
              </a:rPr>
              <a:t>r.bis</a:t>
            </a:r>
            <a:r>
              <a:rPr lang="fr-BE" altLang="fr-FR" sz="2400" dirty="0" smtClean="0">
                <a:latin typeface="Arial Narrow" panose="020B0606020202030204" pitchFamily="34" charset="0"/>
              </a:rPr>
              <a:t> positif d’une QCM traduit le fait que ce sont les meilleurs étudiants qui ont choisi la réponse. </a:t>
            </a:r>
          </a:p>
          <a:p>
            <a:r>
              <a:rPr lang="fr-BE" altLang="fr-FR" sz="2400" dirty="0" smtClean="0">
                <a:latin typeface="Arial Narrow" panose="020B0606020202030204" pitchFamily="34" charset="0"/>
              </a:rPr>
              <a:t>Test OK si au moins 25 questions</a:t>
            </a:r>
          </a:p>
        </p:txBody>
      </p:sp>
    </p:spTree>
    <p:extLst>
      <p:ext uri="{BB962C8B-B14F-4D97-AF65-F5344CB8AC3E}">
        <p14:creationId xmlns:p14="http://schemas.microsoft.com/office/powerpoint/2010/main" val="16504207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5"/>
          <p:cNvSpPr>
            <a:spLocks noGrp="1"/>
          </p:cNvSpPr>
          <p:nvPr>
            <p:ph type="sldNum" sz="quarter" idx="10"/>
          </p:nvPr>
        </p:nvSpPr>
        <p:spPr/>
        <p:txBody>
          <a:bodyPr/>
          <a:lstStyle/>
          <a:p>
            <a:pPr>
              <a:defRPr/>
            </a:pPr>
            <a:fld id="{CDB91428-8EED-405D-B0DC-7ABE1814B83B}" type="slidenum">
              <a:rPr lang="fr-FR" altLang="fr-FR"/>
              <a:pPr>
                <a:defRPr/>
              </a:pPr>
              <a:t>187</a:t>
            </a:fld>
            <a:endParaRPr lang="fr-FR" altLang="fr-FR"/>
          </a:p>
        </p:txBody>
      </p:sp>
      <p:sp>
        <p:nvSpPr>
          <p:cNvPr id="56324" name="Rectangle 2"/>
          <p:cNvSpPr>
            <a:spLocks noGrp="1" noChangeArrowheads="1"/>
          </p:cNvSpPr>
          <p:nvPr>
            <p:ph type="title"/>
          </p:nvPr>
        </p:nvSpPr>
        <p:spPr>
          <a:xfrm>
            <a:off x="251520" y="188640"/>
            <a:ext cx="6048920" cy="647353"/>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2800" dirty="0" smtClean="0">
                <a:latin typeface="Arial Narrow" panose="020B0606020202030204" pitchFamily="34" charset="0"/>
              </a:rPr>
              <a:t>La corrélation </a:t>
            </a:r>
            <a:r>
              <a:rPr lang="fr-BE" altLang="fr-FR" sz="2800" dirty="0" err="1" smtClean="0">
                <a:latin typeface="Arial Narrow" panose="020B0606020202030204" pitchFamily="34" charset="0"/>
              </a:rPr>
              <a:t>bisériale</a:t>
            </a:r>
            <a:r>
              <a:rPr lang="fr-BE" altLang="fr-FR" sz="2800" dirty="0" smtClean="0">
                <a:latin typeface="Arial Narrow" panose="020B0606020202030204" pitchFamily="34" charset="0"/>
              </a:rPr>
              <a:t> (</a:t>
            </a:r>
            <a:r>
              <a:rPr lang="fr-BE" altLang="fr-FR" sz="2800" dirty="0" err="1" smtClean="0">
                <a:latin typeface="Arial Narrow" panose="020B0606020202030204" pitchFamily="34" charset="0"/>
              </a:rPr>
              <a:t>r.bis</a:t>
            </a:r>
            <a:r>
              <a:rPr lang="fr-BE" altLang="fr-FR" sz="2800" dirty="0" smtClean="0">
                <a:latin typeface="Arial Narrow" panose="020B0606020202030204" pitchFamily="34" charset="0"/>
              </a:rPr>
              <a:t> ou </a:t>
            </a:r>
            <a:r>
              <a:rPr lang="fr-BE" altLang="fr-FR" sz="2800" dirty="0" err="1" smtClean="0">
                <a:latin typeface="Arial Narrow" panose="020B0606020202030204" pitchFamily="34" charset="0"/>
              </a:rPr>
              <a:t>rpbis</a:t>
            </a:r>
            <a:r>
              <a:rPr lang="fr-BE" altLang="fr-FR" sz="2800" dirty="0" smtClean="0">
                <a:latin typeface="Arial Narrow" panose="020B0606020202030204" pitchFamily="34" charset="0"/>
              </a:rPr>
              <a:t>)</a:t>
            </a:r>
          </a:p>
        </p:txBody>
      </p:sp>
      <p:sp>
        <p:nvSpPr>
          <p:cNvPr id="50181" name="Rectangle 3"/>
          <p:cNvSpPr>
            <a:spLocks noGrp="1" noChangeArrowheads="1"/>
          </p:cNvSpPr>
          <p:nvPr>
            <p:ph type="body" idx="1"/>
          </p:nvPr>
        </p:nvSpPr>
        <p:spPr>
          <a:xfrm>
            <a:off x="251520" y="1340768"/>
            <a:ext cx="8640960" cy="3456384"/>
          </a:xfrm>
        </p:spPr>
        <p:txBody>
          <a:bodyPr/>
          <a:lstStyle/>
          <a:p>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pour une proposition particulière fournit de précieuses informations sur </a:t>
            </a:r>
            <a:r>
              <a:rPr lang="fr-BE" sz="2400" dirty="0" smtClean="0">
                <a:latin typeface="Arial Narrow" panose="020B0606020202030204" pitchFamily="34" charset="0"/>
              </a:rPr>
              <a:t>l'adéquation des </a:t>
            </a:r>
            <a:r>
              <a:rPr lang="fr-BE" sz="2400" dirty="0">
                <a:latin typeface="Arial Narrow" panose="020B0606020202030204" pitchFamily="34" charset="0"/>
              </a:rPr>
              <a:t>distracteurs des questions à choix multiple (QCM). Il permet d’apprécier dans </a:t>
            </a:r>
            <a:r>
              <a:rPr lang="fr-BE" sz="2400" dirty="0" smtClean="0">
                <a:latin typeface="Arial Narrow" panose="020B0606020202030204" pitchFamily="34" charset="0"/>
              </a:rPr>
              <a:t>quelle mesure </a:t>
            </a:r>
            <a:r>
              <a:rPr lang="fr-BE" sz="2400" dirty="0">
                <a:latin typeface="Arial Narrow" panose="020B0606020202030204" pitchFamily="34" charset="0"/>
              </a:rPr>
              <a:t>ils sont ambigus ou discriminants</a:t>
            </a:r>
            <a:r>
              <a:rPr lang="fr-BE" sz="2400" dirty="0" smtClean="0">
                <a:latin typeface="Arial Narrow" panose="020B0606020202030204" pitchFamily="34" charset="0"/>
              </a:rPr>
              <a:t>.</a:t>
            </a:r>
          </a:p>
          <a:p>
            <a:endParaRPr lang="fr-BE" sz="2400" dirty="0" smtClean="0">
              <a:latin typeface="Arial Narrow" panose="020B0606020202030204" pitchFamily="34" charset="0"/>
            </a:endParaRPr>
          </a:p>
          <a:p>
            <a:r>
              <a:rPr lang="fr-BE" sz="2400" dirty="0">
                <a:latin typeface="Arial Narrow" panose="020B0606020202030204" pitchFamily="34" charset="0"/>
              </a:rPr>
              <a:t>Le </a:t>
            </a:r>
            <a:r>
              <a:rPr lang="fr-BE" sz="2400" b="1" dirty="0" err="1">
                <a:latin typeface="Arial Narrow" panose="020B0606020202030204" pitchFamily="34" charset="0"/>
              </a:rPr>
              <a:t>r.bis</a:t>
            </a:r>
            <a:r>
              <a:rPr lang="fr-BE" sz="2400" b="1" dirty="0">
                <a:latin typeface="Arial Narrow" panose="020B0606020202030204" pitchFamily="34" charset="0"/>
              </a:rPr>
              <a:t> </a:t>
            </a:r>
            <a:r>
              <a:rPr lang="fr-BE" sz="2400" dirty="0">
                <a:latin typeface="Arial Narrow" panose="020B0606020202030204" pitchFamily="34" charset="0"/>
              </a:rPr>
              <a:t>de la proposition correcte permet de vérifier si la question est réussie, en moyenne</a:t>
            </a:r>
            <a:r>
              <a:rPr lang="fr-BE" sz="2400" dirty="0" smtClean="0">
                <a:latin typeface="Arial Narrow" panose="020B0606020202030204" pitchFamily="34" charset="0"/>
              </a:rPr>
              <a:t>, par </a:t>
            </a:r>
            <a:r>
              <a:rPr lang="fr-BE" sz="2400" dirty="0">
                <a:latin typeface="Arial Narrow" panose="020B0606020202030204" pitchFamily="34" charset="0"/>
              </a:rPr>
              <a:t>les étudiants qui ont un score global élevé au test, autrement dit si ce sont les </a:t>
            </a:r>
            <a:r>
              <a:rPr lang="fr-BE" sz="2400" dirty="0" smtClean="0">
                <a:latin typeface="Arial Narrow" panose="020B0606020202030204" pitchFamily="34" charset="0"/>
              </a:rPr>
              <a:t>étudiants bien </a:t>
            </a:r>
            <a:r>
              <a:rPr lang="fr-BE" sz="2400" dirty="0">
                <a:latin typeface="Arial Narrow" panose="020B0606020202030204" pitchFamily="34" charset="0"/>
              </a:rPr>
              <a:t>préparés qui ont répondu juste, donc si la question est discriminative. Il renseigne </a:t>
            </a:r>
            <a:r>
              <a:rPr lang="fr-BE" sz="2400" dirty="0" smtClean="0">
                <a:latin typeface="Arial Narrow" panose="020B0606020202030204" pitchFamily="34" charset="0"/>
              </a:rPr>
              <a:t>aussi sur </a:t>
            </a:r>
            <a:r>
              <a:rPr lang="fr-BE" sz="2400" dirty="0">
                <a:latin typeface="Arial Narrow" panose="020B0606020202030204" pitchFamily="34" charset="0"/>
              </a:rPr>
              <a:t>la cohérence de la question avec le reste </a:t>
            </a:r>
            <a:r>
              <a:rPr lang="fr-BE" sz="2400" dirty="0" smtClean="0">
                <a:latin typeface="Arial Narrow" panose="020B0606020202030204" pitchFamily="34" charset="0"/>
              </a:rPr>
              <a:t>du test</a:t>
            </a:r>
            <a:r>
              <a:rPr lang="fr-BE" sz="2400" dirty="0">
                <a:latin typeface="Arial Narrow" panose="020B0606020202030204" pitchFamily="34" charset="0"/>
              </a:rPr>
              <a:t>.</a:t>
            </a:r>
            <a:endParaRPr lang="fr-BE" altLang="fr-FR" sz="2200" dirty="0" smtClean="0">
              <a:latin typeface="Arial Narrow" panose="020B0606020202030204" pitchFamily="34" charset="0"/>
            </a:endParaRPr>
          </a:p>
        </p:txBody>
      </p:sp>
    </p:spTree>
    <p:extLst>
      <p:ext uri="{BB962C8B-B14F-4D97-AF65-F5344CB8AC3E}">
        <p14:creationId xmlns:p14="http://schemas.microsoft.com/office/powerpoint/2010/main" val="122715869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6"/>
            <a:ext cx="8208912" cy="640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20409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58" y="188640"/>
            <a:ext cx="7992888" cy="630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067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body" idx="4294967295"/>
          </p:nvPr>
        </p:nvSpPr>
        <p:spPr>
          <a:xfrm>
            <a:off x="1169876" y="1772816"/>
            <a:ext cx="7128792" cy="1728192"/>
          </a:xfrm>
          <a:prstGeom prst="rect">
            <a:avLst/>
          </a:prstGeom>
        </p:spPr>
        <p:txBody>
          <a:bodyPr>
            <a:noAutofit/>
          </a:bodyPr>
          <a:lstStyle/>
          <a:p>
            <a:pPr marL="251808" marR="28573" indent="0">
              <a:spcBef>
                <a:spcPts val="844"/>
              </a:spcBef>
              <a:buClr>
                <a:srgbClr val="007878"/>
              </a:buClr>
              <a:buSzPct val="100000"/>
              <a:buNone/>
              <a:defRPr sz="1800">
                <a:uFillTx/>
              </a:defRPr>
            </a:pPr>
            <a:r>
              <a:rPr sz="2800" dirty="0">
                <a:uFill>
                  <a:solidFill>
                    <a:srgbClr val="005764"/>
                  </a:solidFill>
                </a:uFill>
                <a:sym typeface="Gill Sans"/>
              </a:rPr>
              <a:t>Par </a:t>
            </a:r>
            <a:r>
              <a:rPr sz="2800" dirty="0" err="1" smtClean="0">
                <a:uFill>
                  <a:solidFill>
                    <a:srgbClr val="005764"/>
                  </a:solidFill>
                </a:uFill>
                <a:sym typeface="Gill Sans"/>
              </a:rPr>
              <a:t>groupe</a:t>
            </a:r>
            <a:r>
              <a:rPr lang="fr-BE" sz="2800" dirty="0" smtClean="0">
                <a:uFill>
                  <a:solidFill>
                    <a:srgbClr val="005764"/>
                  </a:solidFill>
                </a:uFill>
                <a:sym typeface="Gill Sans"/>
              </a:rPr>
              <a:t> de </a:t>
            </a:r>
            <a:r>
              <a:rPr lang="fr-BE" sz="2800" dirty="0" smtClean="0">
                <a:uFill>
                  <a:solidFill>
                    <a:srgbClr val="005764"/>
                  </a:solidFill>
                </a:uFill>
                <a:sym typeface="Gill Sans"/>
              </a:rPr>
              <a:t>2 </a:t>
            </a:r>
            <a:endParaRPr lang="fr-BE" sz="2800" dirty="0" smtClean="0">
              <a:uFill>
                <a:solidFill>
                  <a:srgbClr val="005764"/>
                </a:solidFill>
              </a:uFill>
              <a:sym typeface="Gill Sans"/>
            </a:endParaRPr>
          </a:p>
          <a:p>
            <a:pPr marL="251808" marR="28573" indent="0">
              <a:spcBef>
                <a:spcPts val="844"/>
              </a:spcBef>
              <a:buClr>
                <a:srgbClr val="007878"/>
              </a:buClr>
              <a:buSzPct val="100000"/>
              <a:buNone/>
              <a:defRPr sz="1800">
                <a:uFillTx/>
              </a:defRPr>
            </a:pPr>
            <a:r>
              <a:rPr lang="fr-BE" sz="2800" dirty="0" smtClean="0">
                <a:uFill>
                  <a:solidFill>
                    <a:srgbClr val="005764"/>
                  </a:solidFill>
                </a:uFill>
                <a:sym typeface="Gill Sans"/>
              </a:rPr>
              <a:t>Identifiez </a:t>
            </a:r>
            <a:r>
              <a:rPr lang="fr-BE" sz="2800" dirty="0" smtClean="0">
                <a:uFill>
                  <a:solidFill>
                    <a:srgbClr val="005764"/>
                  </a:solidFill>
                </a:uFill>
                <a:sym typeface="Gill Sans"/>
              </a:rPr>
              <a:t>2 à 5 mots-clés </a:t>
            </a:r>
            <a:r>
              <a:rPr lang="fr-BE" sz="2800" dirty="0" smtClean="0">
                <a:uFill>
                  <a:solidFill>
                    <a:srgbClr val="005764"/>
                  </a:solidFill>
                </a:uFill>
                <a:sym typeface="Gill Sans"/>
              </a:rPr>
              <a:t>(maximum) </a:t>
            </a:r>
            <a:r>
              <a:rPr lang="fr-BE" sz="2800" dirty="0" smtClean="0">
                <a:uFill>
                  <a:solidFill>
                    <a:srgbClr val="005764"/>
                  </a:solidFill>
                </a:uFill>
                <a:sym typeface="Gill Sans"/>
              </a:rPr>
              <a:t>auxquels vous pensez quand on vous dit évaluation </a:t>
            </a:r>
            <a:endParaRPr lang="fr-BE" sz="2800" dirty="0">
              <a:uFill>
                <a:solidFill>
                  <a:srgbClr val="005764"/>
                </a:solidFill>
              </a:uFill>
              <a:sym typeface="Gill Sans"/>
            </a:endParaRPr>
          </a:p>
          <a:p>
            <a:pPr marL="251808" marR="28573" indent="0">
              <a:spcBef>
                <a:spcPts val="844"/>
              </a:spcBef>
              <a:buClr>
                <a:srgbClr val="007878"/>
              </a:buClr>
              <a:buSzPct val="100000"/>
              <a:buNone/>
              <a:defRPr sz="1800">
                <a:uFillTx/>
              </a:defRPr>
            </a:pPr>
            <a:r>
              <a:rPr lang="fr-BE" sz="2800" dirty="0" smtClean="0">
                <a:uFill>
                  <a:solidFill>
                    <a:srgbClr val="005764"/>
                  </a:solidFill>
                </a:uFill>
                <a:sym typeface="Gill Sans"/>
              </a:rPr>
              <a:t>- 5 minutes de réflexion</a:t>
            </a:r>
          </a:p>
          <a:p>
            <a:pPr marL="251808" marR="28573" indent="0">
              <a:spcBef>
                <a:spcPts val="844"/>
              </a:spcBef>
              <a:buClr>
                <a:srgbClr val="007878"/>
              </a:buClr>
              <a:buSzPct val="100000"/>
              <a:buNone/>
              <a:defRPr sz="1800">
                <a:uFillTx/>
              </a:defRPr>
            </a:pPr>
            <a:r>
              <a:rPr lang="fr-BE" sz="2800" dirty="0" smtClean="0">
                <a:uFill>
                  <a:solidFill>
                    <a:srgbClr val="005764"/>
                  </a:solidFill>
                </a:uFill>
                <a:sym typeface="Gill Sans"/>
              </a:rPr>
              <a:t>- 15 minutes de mise en commun</a:t>
            </a:r>
            <a:endParaRPr lang="nl-BE" sz="2800" dirty="0">
              <a:uFill>
                <a:solidFill>
                  <a:srgbClr val="005764"/>
                </a:solidFill>
              </a:uFill>
              <a:sym typeface="Gill Sans"/>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à coins arrondis 6"/>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1</a:t>
            </a:r>
            <a:endPar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5796769"/>
      </p:ext>
    </p:extLst>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78752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15473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94" y="404664"/>
            <a:ext cx="8677275"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7802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45952"/>
            <a:ext cx="4320480" cy="291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951994"/>
            <a:ext cx="4265385" cy="290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272" y="3934423"/>
            <a:ext cx="4246612" cy="287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7341717" y="5661248"/>
            <a:ext cx="1582484" cy="646331"/>
          </a:xfrm>
          <a:prstGeom prst="rect">
            <a:avLst/>
          </a:prstGeom>
          <a:solidFill>
            <a:schemeClr val="accent6">
              <a:lumMod val="60000"/>
              <a:lumOff val="40000"/>
            </a:schemeClr>
          </a:solidFill>
          <a:ln>
            <a:solidFill>
              <a:schemeClr val="tx1"/>
            </a:solidFill>
          </a:ln>
        </p:spPr>
        <p:txBody>
          <a:bodyPr wrap="none" rtlCol="0">
            <a:spAutoFit/>
          </a:bodyPr>
          <a:lstStyle/>
          <a:p>
            <a:r>
              <a:rPr lang="fr-BE" dirty="0" smtClean="0"/>
              <a:t>Application</a:t>
            </a:r>
          </a:p>
          <a:p>
            <a:r>
              <a:rPr lang="fr-BE" dirty="0" smtClean="0"/>
              <a:t>Médiane 13,3</a:t>
            </a:r>
            <a:endParaRPr lang="fr-BE" dirty="0"/>
          </a:p>
        </p:txBody>
      </p:sp>
      <p:sp>
        <p:nvSpPr>
          <p:cNvPr id="3" name="ZoneTexte 2"/>
          <p:cNvSpPr txBox="1"/>
          <p:nvPr/>
        </p:nvSpPr>
        <p:spPr>
          <a:xfrm>
            <a:off x="7005463" y="188640"/>
            <a:ext cx="1813317" cy="646331"/>
          </a:xfrm>
          <a:prstGeom prst="rect">
            <a:avLst/>
          </a:prstGeom>
          <a:solidFill>
            <a:schemeClr val="accent2">
              <a:lumMod val="40000"/>
              <a:lumOff val="60000"/>
            </a:schemeClr>
          </a:solidFill>
          <a:ln>
            <a:solidFill>
              <a:schemeClr val="tx1"/>
            </a:solidFill>
          </a:ln>
        </p:spPr>
        <p:txBody>
          <a:bodyPr wrap="none" rtlCol="0">
            <a:spAutoFit/>
          </a:bodyPr>
          <a:lstStyle/>
          <a:p>
            <a:r>
              <a:rPr lang="fr-BE" dirty="0" smtClean="0"/>
              <a:t>Compréhension</a:t>
            </a:r>
          </a:p>
          <a:p>
            <a:r>
              <a:rPr lang="fr-BE" dirty="0" smtClean="0"/>
              <a:t>Médiane 13,9</a:t>
            </a:r>
            <a:endParaRPr lang="fr-BE" dirty="0"/>
          </a:p>
        </p:txBody>
      </p:sp>
      <p:sp>
        <p:nvSpPr>
          <p:cNvPr id="4" name="ZoneTexte 3"/>
          <p:cNvSpPr txBox="1"/>
          <p:nvPr/>
        </p:nvSpPr>
        <p:spPr>
          <a:xfrm>
            <a:off x="2803014" y="299621"/>
            <a:ext cx="1646605" cy="646331"/>
          </a:xfrm>
          <a:prstGeom prst="rect">
            <a:avLst/>
          </a:prstGeom>
          <a:solidFill>
            <a:schemeClr val="accent3">
              <a:lumMod val="60000"/>
              <a:lumOff val="40000"/>
            </a:schemeClr>
          </a:solidFill>
          <a:ln>
            <a:solidFill>
              <a:schemeClr val="tx1"/>
            </a:solidFill>
          </a:ln>
        </p:spPr>
        <p:txBody>
          <a:bodyPr wrap="none" rtlCol="0">
            <a:spAutoFit/>
          </a:bodyPr>
          <a:lstStyle/>
          <a:p>
            <a:r>
              <a:rPr lang="fr-BE" dirty="0" smtClean="0"/>
              <a:t>Connaissance</a:t>
            </a:r>
          </a:p>
          <a:p>
            <a:r>
              <a:rPr lang="fr-BE" dirty="0" smtClean="0"/>
              <a:t>Médiane 13,4</a:t>
            </a:r>
            <a:endParaRPr lang="fr-BE" dirty="0"/>
          </a:p>
        </p:txBody>
      </p:sp>
      <p:sp>
        <p:nvSpPr>
          <p:cNvPr id="5" name="ZoneTexte 4"/>
          <p:cNvSpPr txBox="1"/>
          <p:nvPr/>
        </p:nvSpPr>
        <p:spPr>
          <a:xfrm>
            <a:off x="179512" y="5107250"/>
            <a:ext cx="2468464" cy="1200329"/>
          </a:xfrm>
          <a:prstGeom prst="rect">
            <a:avLst/>
          </a:prstGeom>
          <a:noFill/>
          <a:ln>
            <a:solidFill>
              <a:schemeClr val="tx1"/>
            </a:solidFill>
          </a:ln>
        </p:spPr>
        <p:txBody>
          <a:bodyPr wrap="square" rtlCol="0">
            <a:spAutoFit/>
          </a:bodyPr>
          <a:lstStyle/>
          <a:p>
            <a:r>
              <a:rPr lang="fr-BE" dirty="0" smtClean="0"/>
              <a:t>Examen </a:t>
            </a:r>
            <a:r>
              <a:rPr lang="fr-BE" dirty="0" err="1" smtClean="0"/>
              <a:t>Thériogenologie</a:t>
            </a:r>
            <a:r>
              <a:rPr lang="fr-BE" dirty="0" smtClean="0"/>
              <a:t>  2012</a:t>
            </a:r>
          </a:p>
          <a:p>
            <a:r>
              <a:rPr lang="fr-BE" dirty="0" smtClean="0"/>
              <a:t>236 Etudiants </a:t>
            </a:r>
          </a:p>
          <a:p>
            <a:r>
              <a:rPr lang="fr-BE" dirty="0" smtClean="0"/>
              <a:t>60 questions</a:t>
            </a:r>
            <a:endParaRPr lang="fr-BE" dirty="0"/>
          </a:p>
        </p:txBody>
      </p:sp>
    </p:spTree>
    <p:extLst>
      <p:ext uri="{BB962C8B-B14F-4D97-AF65-F5344CB8AC3E}">
        <p14:creationId xmlns:p14="http://schemas.microsoft.com/office/powerpoint/2010/main" val="7021889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0703B17E-0453-4046-BCF4-F66941703627}" type="slidenum">
              <a:rPr lang="fr-FR" altLang="fr-FR"/>
              <a:pPr>
                <a:defRPr/>
              </a:pPr>
              <a:t>193</a:t>
            </a:fld>
            <a:endParaRPr lang="fr-FR" altLang="fr-FR"/>
          </a:p>
        </p:txBody>
      </p:sp>
      <p:sp>
        <p:nvSpPr>
          <p:cNvPr id="51205"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51206"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51207"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20550"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51209"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51210"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11"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12"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3"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51214"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5"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6"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7" name="Freeform 15"/>
          <p:cNvSpPr>
            <a:spLocks/>
          </p:cNvSpPr>
          <p:nvPr/>
        </p:nvSpPr>
        <p:spPr bwMode="auto">
          <a:xfrm>
            <a:off x="3419475" y="4652963"/>
            <a:ext cx="20161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339933">
              <a:alpha val="54901"/>
            </a:srgbClr>
          </a:solidFill>
          <a:ln w="12700">
            <a:solidFill>
              <a:srgbClr val="000000"/>
            </a:solidFill>
            <a:prstDash val="solid"/>
            <a:round/>
            <a:headEnd/>
            <a:tailEnd/>
          </a:ln>
        </p:spPr>
        <p:txBody>
          <a:bodyPr/>
          <a:lstStyle/>
          <a:p>
            <a:endParaRPr lang="fr-BE"/>
          </a:p>
        </p:txBody>
      </p:sp>
      <p:sp>
        <p:nvSpPr>
          <p:cNvPr id="51218"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9"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20"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CC0000">
              <a:alpha val="65097"/>
            </a:srgbClr>
          </a:solidFill>
          <a:ln w="12700">
            <a:solidFill>
              <a:srgbClr val="000000"/>
            </a:solidFill>
            <a:prstDash val="solid"/>
            <a:round/>
            <a:headEnd/>
            <a:tailEnd/>
          </a:ln>
        </p:spPr>
        <p:txBody>
          <a:bodyPr/>
          <a:lstStyle/>
          <a:p>
            <a:endParaRPr lang="fr-BE"/>
          </a:p>
        </p:txBody>
      </p:sp>
      <p:sp>
        <p:nvSpPr>
          <p:cNvPr id="51221"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51222"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3"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4" name="Freeform 22"/>
          <p:cNvSpPr>
            <a:spLocks/>
          </p:cNvSpPr>
          <p:nvPr/>
        </p:nvSpPr>
        <p:spPr bwMode="auto">
          <a:xfrm>
            <a:off x="5435600" y="4868863"/>
            <a:ext cx="10810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5"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6"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7"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8"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9"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20572"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51231"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20574"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20575" name="Text Box 31"/>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20576" name="Text Box 32"/>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20577" name="Text Box 33"/>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20578" name="Text Box 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20579" name="Text Box 35"/>
          <p:cNvSpPr txBox="1">
            <a:spLocks noChangeArrowheads="1"/>
          </p:cNvSpPr>
          <p:nvPr/>
        </p:nvSpPr>
        <p:spPr bwMode="auto">
          <a:xfrm>
            <a:off x="3492500" y="4868863"/>
            <a:ext cx="1943100" cy="7016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endParaRPr lang="fr-BE" altLang="fr-FR" sz="1600">
              <a:solidFill>
                <a:srgbClr val="000000"/>
              </a:solidFill>
            </a:endParaRPr>
          </a:p>
        </p:txBody>
      </p:sp>
    </p:spTree>
    <p:extLst>
      <p:ext uri="{BB962C8B-B14F-4D97-AF65-F5344CB8AC3E}">
        <p14:creationId xmlns:p14="http://schemas.microsoft.com/office/powerpoint/2010/main" val="95072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7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16" name="Espace réservé du numéro de diapositive 5"/>
          <p:cNvSpPr>
            <a:spLocks noGrp="1"/>
          </p:cNvSpPr>
          <p:nvPr>
            <p:ph type="sldNum" sz="quarter" idx="10"/>
          </p:nvPr>
        </p:nvSpPr>
        <p:spPr/>
        <p:txBody>
          <a:bodyPr/>
          <a:lstStyle/>
          <a:p>
            <a:pPr>
              <a:defRPr/>
            </a:pPr>
            <a:fld id="{10DA4D10-8CA0-40C6-B2BB-823742393C72}" type="slidenum">
              <a:rPr lang="fr-FR" altLang="fr-FR"/>
              <a:pPr>
                <a:defRPr/>
              </a:pPr>
              <a:t>194</a:t>
            </a:fld>
            <a:endParaRPr lang="fr-FR" altLang="fr-FR"/>
          </a:p>
        </p:txBody>
      </p:sp>
      <p:sp>
        <p:nvSpPr>
          <p:cNvPr id="58372" name="Rectangle 2"/>
          <p:cNvSpPr>
            <a:spLocks noGrp="1" noChangeArrowheads="1"/>
          </p:cNvSpPr>
          <p:nvPr>
            <p:ph type="title"/>
          </p:nvPr>
        </p:nvSpPr>
        <p:spPr>
          <a:xfrm>
            <a:off x="395288" y="333375"/>
            <a:ext cx="7921625" cy="719138"/>
          </a:xfrm>
          <a:ln>
            <a:miter lim="800000"/>
            <a:headEnd/>
            <a:tailEnd/>
          </a:ln>
        </p:spPr>
        <p:txBody>
          <a:bodyPr/>
          <a:lstStyle/>
          <a:p>
            <a:pPr eaLnBrk="1" hangingPunct="1">
              <a:defRPr/>
            </a:pPr>
            <a:r>
              <a:rPr lang="fr-BE" altLang="fr-FR" sz="2800" smtClean="0"/>
              <a:t>Le cycle de qualité d’une évaluation</a:t>
            </a:r>
          </a:p>
        </p:txBody>
      </p:sp>
      <p:sp>
        <p:nvSpPr>
          <p:cNvPr id="602115" name="Rectangle 3"/>
          <p:cNvSpPr>
            <a:spLocks noGrp="1" noChangeArrowheads="1"/>
          </p:cNvSpPr>
          <p:nvPr>
            <p:ph type="body" idx="1"/>
          </p:nvPr>
        </p:nvSpPr>
        <p:spPr>
          <a:xfrm>
            <a:off x="395288" y="2924175"/>
            <a:ext cx="8569325" cy="2952750"/>
          </a:xfrm>
        </p:spPr>
        <p:txBody>
          <a:bodyPr/>
          <a:lstStyle/>
          <a:p>
            <a:pPr marL="495300" indent="-495300" eaLnBrk="1" hangingPunct="1">
              <a:lnSpc>
                <a:spcPct val="130000"/>
              </a:lnSpc>
              <a:buFontTx/>
              <a:buChar char="•"/>
            </a:pPr>
            <a:r>
              <a:rPr lang="fr-FR" altLang="fr-FR" sz="2800" dirty="0" smtClean="0">
                <a:latin typeface="Arial Narrow" pitchFamily="34" charset="0"/>
              </a:rPr>
              <a:t>Mises à disposition des évalués (papier ou en ligne) de rétro-informations pour leur permettre d’évaluer leurs forces et faiblesses</a:t>
            </a:r>
          </a:p>
          <a:p>
            <a:pPr marL="914400" lvl="1" indent="-457200" eaLnBrk="1" hangingPunct="1">
              <a:lnSpc>
                <a:spcPct val="130000"/>
              </a:lnSpc>
              <a:buFontTx/>
              <a:buChar char="•"/>
            </a:pPr>
            <a:r>
              <a:rPr lang="fr-FR" altLang="fr-FR" dirty="0" err="1" smtClean="0">
                <a:latin typeface="Arial Narrow" pitchFamily="34" charset="0"/>
              </a:rPr>
              <a:t>Feed-backs</a:t>
            </a:r>
            <a:r>
              <a:rPr lang="fr-FR" altLang="fr-FR" dirty="0" smtClean="0">
                <a:latin typeface="Arial Narrow" pitchFamily="34" charset="0"/>
              </a:rPr>
              <a:t> aux questions</a:t>
            </a:r>
          </a:p>
          <a:p>
            <a:pPr marL="914400" lvl="1" indent="-457200" eaLnBrk="1" hangingPunct="1">
              <a:lnSpc>
                <a:spcPct val="130000"/>
              </a:lnSpc>
              <a:buFontTx/>
              <a:buChar char="•"/>
            </a:pPr>
            <a:r>
              <a:rPr lang="fr-FR" altLang="fr-FR" dirty="0" err="1" smtClean="0">
                <a:latin typeface="Arial Narrow" pitchFamily="34" charset="0"/>
              </a:rPr>
              <a:t>Feed-backs</a:t>
            </a:r>
            <a:r>
              <a:rPr lang="fr-FR" altLang="fr-FR" dirty="0" smtClean="0">
                <a:latin typeface="Arial Narrow" pitchFamily="34" charset="0"/>
              </a:rPr>
              <a:t> en fonction des catégories de performances </a:t>
            </a:r>
          </a:p>
          <a:p>
            <a:pPr marL="495300" indent="-495300" eaLnBrk="1" hangingPunct="1">
              <a:lnSpc>
                <a:spcPct val="130000"/>
              </a:lnSpc>
              <a:buFontTx/>
              <a:buChar char="•"/>
            </a:pPr>
            <a:endParaRPr lang="fr-FR" altLang="fr-FR" dirty="0" smtClean="0"/>
          </a:p>
          <a:p>
            <a:pPr marL="495300" indent="-495300" eaLnBrk="1" hangingPunct="1"/>
            <a:endParaRPr lang="fr-BE" altLang="fr-FR" dirty="0" smtClean="0"/>
          </a:p>
        </p:txBody>
      </p:sp>
      <p:sp>
        <p:nvSpPr>
          <p:cNvPr id="52230" name="Rectangle 4"/>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1" name="Rectangle 5"/>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2" name="Rectangle 6"/>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3" name="Rectangle 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4" name="Rectangle 8"/>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5" name="Freeform 9"/>
          <p:cNvSpPr>
            <a:spLocks/>
          </p:cNvSpPr>
          <p:nvPr/>
        </p:nvSpPr>
        <p:spPr bwMode="auto">
          <a:xfrm>
            <a:off x="611188" y="1052513"/>
            <a:ext cx="1800225" cy="5762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52236" name="Rectangle 1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7" name="Rectangle 11"/>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8" name="Text Box 12"/>
          <p:cNvSpPr txBox="1">
            <a:spLocks noChangeArrowheads="1"/>
          </p:cNvSpPr>
          <p:nvPr/>
        </p:nvSpPr>
        <p:spPr bwMode="auto">
          <a:xfrm>
            <a:off x="755650" y="1125538"/>
            <a:ext cx="1871663" cy="3968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Feedbacks</a:t>
            </a:r>
            <a:endParaRPr lang="fr-BE" altLang="fr-FR" sz="1600">
              <a:solidFill>
                <a:srgbClr val="000000"/>
              </a:solidFill>
            </a:endParaRPr>
          </a:p>
        </p:txBody>
      </p:sp>
      <p:sp>
        <p:nvSpPr>
          <p:cNvPr id="602125" name="Line 13"/>
          <p:cNvSpPr>
            <a:spLocks noChangeShapeType="1"/>
          </p:cNvSpPr>
          <p:nvPr/>
        </p:nvSpPr>
        <p:spPr bwMode="auto">
          <a:xfrm flipH="1">
            <a:off x="1403350" y="1628775"/>
            <a:ext cx="0" cy="12954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2126" name="Rectangle 14"/>
          <p:cNvSpPr>
            <a:spLocks noChangeArrowheads="1"/>
          </p:cNvSpPr>
          <p:nvPr/>
        </p:nvSpPr>
        <p:spPr bwMode="auto">
          <a:xfrm>
            <a:off x="323850" y="2997200"/>
            <a:ext cx="8424863" cy="331212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3577576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2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21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21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0" end="0"/>
                                            </p:txEl>
                                          </p:spTgt>
                                        </p:tgtEl>
                                        <p:attrNameLst>
                                          <p:attrName>ppt_c</p:attrName>
                                        </p:attrNameLst>
                                      </p:cBhvr>
                                      <p:to>
                                        <a:srgbClr val="003399"/>
                                      </p:to>
                                    </p:animClr>
                                  </p:subTnLst>
                                </p:cTn>
                              </p:par>
                              <p:par>
                                <p:cTn id="13" presetID="1" presetClass="entr" presetSubtype="0" fill="hold" grpId="0" nodeType="withEffect">
                                  <p:stCondLst>
                                    <p:cond delay="0"/>
                                  </p:stCondLst>
                                  <p:childTnLst>
                                    <p:set>
                                      <p:cBhvr>
                                        <p:cTn id="14" dur="1" fill="hold">
                                          <p:stCondLst>
                                            <p:cond delay="0"/>
                                          </p:stCondLst>
                                        </p:cTn>
                                        <p:tgtEl>
                                          <p:spTgt spid="6021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1" end="1"/>
                                            </p:txEl>
                                          </p:spTgt>
                                        </p:tgtEl>
                                        <p:attrNameLst>
                                          <p:attrName>ppt_c</p:attrName>
                                        </p:attrNameLst>
                                      </p:cBhvr>
                                      <p:to>
                                        <a:srgbClr val="003399"/>
                                      </p:to>
                                    </p:animClr>
                                  </p:subTnLst>
                                </p:cTn>
                              </p:par>
                              <p:par>
                                <p:cTn id="15" presetID="1" presetClass="entr" presetSubtype="0" fill="hold" grpId="0" nodeType="withEffect">
                                  <p:stCondLst>
                                    <p:cond delay="0"/>
                                  </p:stCondLst>
                                  <p:childTnLst>
                                    <p:set>
                                      <p:cBhvr>
                                        <p:cTn id="16" dur="1" fill="hold">
                                          <p:stCondLst>
                                            <p:cond delay="0"/>
                                          </p:stCondLst>
                                        </p:cTn>
                                        <p:tgtEl>
                                          <p:spTgt spid="6021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2" end="2"/>
                                            </p:txEl>
                                          </p:spTgt>
                                        </p:tgtEl>
                                        <p:attrNameLst>
                                          <p:attrName>ppt_c</p:attrName>
                                        </p:attrNameLst>
                                      </p:cBhvr>
                                      <p:to>
                                        <a:srgbClr val="0033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p:bldP spid="602125" grpId="0" animBg="1"/>
      <p:bldP spid="602126"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621DF122-7644-4EFC-9E85-A63F613B06E8}" type="slidenum">
              <a:rPr lang="fr-FR" altLang="fr-FR"/>
              <a:pPr>
                <a:defRPr/>
              </a:pPr>
              <a:t>195</a:t>
            </a:fld>
            <a:endParaRPr lang="fr-FR" altLang="fr-FR"/>
          </a:p>
        </p:txBody>
      </p:sp>
      <p:sp>
        <p:nvSpPr>
          <p:cNvPr id="53253"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53254"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53255"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21574"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53257"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5325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5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60"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1"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53262"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3"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4"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5" name="Freeform 15"/>
          <p:cNvSpPr>
            <a:spLocks/>
          </p:cNvSpPr>
          <p:nvPr/>
        </p:nvSpPr>
        <p:spPr bwMode="auto">
          <a:xfrm>
            <a:off x="3419475" y="4652963"/>
            <a:ext cx="20161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339933">
              <a:alpha val="54901"/>
            </a:srgbClr>
          </a:solidFill>
          <a:ln w="12700">
            <a:solidFill>
              <a:srgbClr val="000000"/>
            </a:solidFill>
            <a:prstDash val="solid"/>
            <a:round/>
            <a:headEnd/>
            <a:tailEnd/>
          </a:ln>
        </p:spPr>
        <p:txBody>
          <a:bodyPr/>
          <a:lstStyle/>
          <a:p>
            <a:endParaRPr lang="fr-BE"/>
          </a:p>
        </p:txBody>
      </p:sp>
      <p:sp>
        <p:nvSpPr>
          <p:cNvPr id="53266"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7"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68"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339933">
              <a:alpha val="65097"/>
            </a:srgbClr>
          </a:solidFill>
          <a:ln w="12700">
            <a:solidFill>
              <a:srgbClr val="000000"/>
            </a:solidFill>
            <a:prstDash val="solid"/>
            <a:round/>
            <a:headEnd/>
            <a:tailEnd/>
          </a:ln>
        </p:spPr>
        <p:txBody>
          <a:bodyPr/>
          <a:lstStyle/>
          <a:p>
            <a:endParaRPr lang="fr-BE"/>
          </a:p>
        </p:txBody>
      </p:sp>
      <p:sp>
        <p:nvSpPr>
          <p:cNvPr id="53269"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CC0000">
              <a:alpha val="74117"/>
            </a:srgbClr>
          </a:solidFill>
          <a:ln w="12700">
            <a:solidFill>
              <a:srgbClr val="000000"/>
            </a:solidFill>
            <a:prstDash val="solid"/>
            <a:round/>
            <a:headEnd/>
            <a:tailEnd/>
          </a:ln>
        </p:spPr>
        <p:txBody>
          <a:bodyPr/>
          <a:lstStyle/>
          <a:p>
            <a:endParaRPr lang="fr-BE"/>
          </a:p>
        </p:txBody>
      </p:sp>
      <p:sp>
        <p:nvSpPr>
          <p:cNvPr id="53270"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1"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2" name="Freeform 22"/>
          <p:cNvSpPr>
            <a:spLocks/>
          </p:cNvSpPr>
          <p:nvPr/>
        </p:nvSpPr>
        <p:spPr bwMode="auto">
          <a:xfrm>
            <a:off x="5435600" y="4868863"/>
            <a:ext cx="10810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3"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4"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5"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6"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7"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21596"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53279"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21598"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21599" name="Text Box 31"/>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21600" name="Text Box 32"/>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21601" name="Text Box 33"/>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21602" name="Text Box 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21603" name="Text Box 35"/>
          <p:cNvSpPr txBox="1">
            <a:spLocks noChangeArrowheads="1"/>
          </p:cNvSpPr>
          <p:nvPr/>
        </p:nvSpPr>
        <p:spPr bwMode="auto">
          <a:xfrm>
            <a:off x="3492500" y="4868863"/>
            <a:ext cx="1943100" cy="7016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endParaRPr lang="fr-BE" altLang="fr-FR" sz="1600">
              <a:solidFill>
                <a:srgbClr val="000000"/>
              </a:solidFill>
            </a:endParaRPr>
          </a:p>
        </p:txBody>
      </p:sp>
    </p:spTree>
    <p:extLst>
      <p:ext uri="{BB962C8B-B14F-4D97-AF65-F5344CB8AC3E}">
        <p14:creationId xmlns:p14="http://schemas.microsoft.com/office/powerpoint/2010/main" val="830767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1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9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8E35D005-74CA-48D3-9156-F6AB71DEE4CD}" type="slidenum">
              <a:rPr lang="fr-FR" altLang="fr-FR"/>
              <a:pPr>
                <a:defRPr/>
              </a:pPr>
              <a:t>196</a:t>
            </a:fld>
            <a:endParaRPr lang="fr-FR" altLang="fr-FR"/>
          </a:p>
        </p:txBody>
      </p:sp>
      <p:sp>
        <p:nvSpPr>
          <p:cNvPr id="603139" name="Rectangle 3"/>
          <p:cNvSpPr>
            <a:spLocks noGrp="1" noChangeArrowheads="1"/>
          </p:cNvSpPr>
          <p:nvPr>
            <p:ph type="body" idx="1"/>
          </p:nvPr>
        </p:nvSpPr>
        <p:spPr>
          <a:xfrm>
            <a:off x="395288" y="2924175"/>
            <a:ext cx="8569325" cy="1368921"/>
          </a:xfrm>
          <a:ln>
            <a:solidFill>
              <a:schemeClr val="tx1"/>
            </a:solidFill>
          </a:ln>
        </p:spPr>
        <p:txBody>
          <a:bodyPr/>
          <a:lstStyle/>
          <a:p>
            <a:pPr marL="495300" indent="-495300" eaLnBrk="1" hangingPunct="1">
              <a:lnSpc>
                <a:spcPct val="130000"/>
              </a:lnSpc>
              <a:buFontTx/>
              <a:buChar char="•"/>
            </a:pPr>
            <a:r>
              <a:rPr lang="fr-FR" altLang="fr-FR" sz="2800" dirty="0" smtClean="0">
                <a:latin typeface="Arial Narrow" panose="020B0606020202030204" pitchFamily="34" charset="0"/>
              </a:rPr>
              <a:t>Récolte et analyse de l’avis des utilisateurs</a:t>
            </a:r>
          </a:p>
          <a:p>
            <a:pPr marL="495300" indent="-495300" eaLnBrk="1" hangingPunct="1">
              <a:lnSpc>
                <a:spcPct val="130000"/>
              </a:lnSpc>
              <a:buFontTx/>
              <a:buChar char="•"/>
            </a:pPr>
            <a:r>
              <a:rPr lang="fr-FR" altLang="fr-FR" sz="2800" dirty="0" smtClean="0">
                <a:latin typeface="Arial Narrow" panose="020B0606020202030204" pitchFamily="34" charset="0"/>
              </a:rPr>
              <a:t>Ajustement du test et de la banque des questions</a:t>
            </a:r>
          </a:p>
          <a:p>
            <a:pPr marL="495300" indent="-495300" eaLnBrk="1" hangingPunct="1"/>
            <a:endParaRPr lang="fr-BE" altLang="fr-FR" sz="2800" dirty="0" smtClean="0">
              <a:latin typeface="Arial Narrow" panose="020B0606020202030204" pitchFamily="34" charset="0"/>
            </a:endParaRPr>
          </a:p>
        </p:txBody>
      </p:sp>
      <p:sp>
        <p:nvSpPr>
          <p:cNvPr id="54278" name="Rectangle 4"/>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79" name="Rectangle 5"/>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80" name="Rectangle 6"/>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1" name="Rectangle 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2" name="Rectangle 8"/>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3" name="Freeform 9"/>
          <p:cNvSpPr>
            <a:spLocks/>
          </p:cNvSpPr>
          <p:nvPr/>
        </p:nvSpPr>
        <p:spPr bwMode="auto">
          <a:xfrm>
            <a:off x="497608" y="1467644"/>
            <a:ext cx="2665412" cy="5762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sz="2400" dirty="0"/>
          </a:p>
        </p:txBody>
      </p:sp>
      <p:sp>
        <p:nvSpPr>
          <p:cNvPr id="54284" name="Rectangle 1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5" name="Rectangle 11"/>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86" name="Text Box 12"/>
          <p:cNvSpPr txBox="1">
            <a:spLocks noChangeArrowheads="1"/>
          </p:cNvSpPr>
          <p:nvPr/>
        </p:nvSpPr>
        <p:spPr bwMode="auto">
          <a:xfrm>
            <a:off x="755650" y="1557338"/>
            <a:ext cx="2376488" cy="3968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03149" name="Line 13"/>
          <p:cNvSpPr>
            <a:spLocks noChangeShapeType="1"/>
          </p:cNvSpPr>
          <p:nvPr/>
        </p:nvSpPr>
        <p:spPr bwMode="auto">
          <a:xfrm flipH="1">
            <a:off x="1403350" y="2060575"/>
            <a:ext cx="0" cy="8636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Tree>
    <p:extLst>
      <p:ext uri="{BB962C8B-B14F-4D97-AF65-F5344CB8AC3E}">
        <p14:creationId xmlns:p14="http://schemas.microsoft.com/office/powerpoint/2010/main" val="363818541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4"/>
          <p:cNvSpPr>
            <a:spLocks noGrp="1"/>
          </p:cNvSpPr>
          <p:nvPr>
            <p:ph type="sldNum" sz="quarter" idx="12"/>
          </p:nvPr>
        </p:nvSpPr>
        <p:spPr/>
        <p:txBody>
          <a:bodyPr/>
          <a:lstStyle/>
          <a:p>
            <a:pPr>
              <a:defRPr/>
            </a:pPr>
            <a:fld id="{B785F8EA-39C3-4F30-94A1-91196597DD60}" type="slidenum">
              <a:rPr lang="fr-FR" altLang="fr-FR"/>
              <a:pPr>
                <a:defRPr/>
              </a:pPr>
              <a:t>197</a:t>
            </a:fld>
            <a:endParaRPr lang="fr-FR" altLang="fr-FR"/>
          </a:p>
        </p:txBody>
      </p:sp>
      <p:sp>
        <p:nvSpPr>
          <p:cNvPr id="55300" name="Rectangle 4"/>
          <p:cNvSpPr>
            <a:spLocks noGrp="1" noChangeArrowheads="1"/>
          </p:cNvSpPr>
          <p:nvPr>
            <p:ph type="title"/>
          </p:nvPr>
        </p:nvSpPr>
        <p:spPr>
          <a:xfrm>
            <a:off x="395288" y="332656"/>
            <a:ext cx="7633096" cy="936104"/>
          </a:xfrm>
          <a:solidFill>
            <a:schemeClr val="accent2">
              <a:lumMod val="20000"/>
              <a:lumOff val="80000"/>
            </a:schemeClr>
          </a:solidFill>
          <a:ln>
            <a:solidFill>
              <a:schemeClr val="tx1"/>
            </a:solidFill>
          </a:ln>
        </p:spPr>
        <p:txBody>
          <a:bodyPr/>
          <a:lstStyle/>
          <a:p>
            <a:pPr eaLnBrk="1" hangingPunct="1"/>
            <a:r>
              <a:rPr lang="fr-BE" altLang="fr-FR" sz="2600" dirty="0" smtClean="0">
                <a:latin typeface="Arial Narrow" panose="020B0606020202030204" pitchFamily="34" charset="0"/>
              </a:rPr>
              <a:t>Cellule d’appui universitaire : le Smart</a:t>
            </a:r>
            <a:br>
              <a:rPr lang="fr-BE" altLang="fr-FR" sz="2600" dirty="0" smtClean="0">
                <a:latin typeface="Arial Narrow" panose="020B0606020202030204" pitchFamily="34" charset="0"/>
              </a:rPr>
            </a:br>
            <a:r>
              <a:rPr lang="fr-BE" altLang="fr-FR" sz="2000" dirty="0" smtClean="0">
                <a:latin typeface="Arial Narrow" panose="020B0606020202030204" pitchFamily="34" charset="0"/>
              </a:rPr>
              <a:t>www.smart.ulg.ac.be  et www. Exams.be</a:t>
            </a:r>
            <a:r>
              <a:rPr lang="fr-BE" altLang="fr-FR" sz="2600" dirty="0" smtClean="0">
                <a:latin typeface="Arial Narrow" panose="020B0606020202030204" pitchFamily="34" charset="0"/>
              </a:rPr>
              <a:t> </a:t>
            </a:r>
            <a:endParaRPr lang="fr-FR" altLang="fr-FR" sz="2600" dirty="0" smtClean="0">
              <a:latin typeface="Arial Narrow" panose="020B0606020202030204" pitchFamily="34" charset="0"/>
            </a:endParaRPr>
          </a:p>
        </p:txBody>
      </p:sp>
      <p:pic>
        <p:nvPicPr>
          <p:cNvPr id="553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717675"/>
            <a:ext cx="5903913"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88452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919094"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Par groupe</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Identifier parmi les étapes du cycle de qualité celle ou celles que vous pratiquez déjà ou pas ?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Commenter votre choix. </a:t>
            </a:r>
            <a:endParaRPr lang="fr-FR"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116632"/>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699792" y="193304"/>
            <a:ext cx="4392488" cy="715416"/>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10</a:t>
            </a:r>
          </a:p>
        </p:txBody>
      </p:sp>
    </p:spTree>
    <p:extLst>
      <p:ext uri="{BB962C8B-B14F-4D97-AF65-F5344CB8AC3E}">
        <p14:creationId xmlns:p14="http://schemas.microsoft.com/office/powerpoint/2010/main" val="4212515917"/>
      </p:ext>
    </p:extLst>
  </p:cSld>
  <p:clrMapOvr>
    <a:masterClrMapping/>
  </p:clrMapOvr>
  <p:transition spd="med"/>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1700808"/>
            <a:ext cx="7920880" cy="374441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5400" dirty="0" smtClean="0">
                <a:solidFill>
                  <a:schemeClr val="bg1"/>
                </a:solidFill>
                <a:latin typeface="Arial Narrow" panose="020B0606020202030204" pitchFamily="34" charset="0"/>
              </a:rPr>
              <a:t>Les méthodes alternatives d’évaluation</a:t>
            </a:r>
          </a:p>
          <a:p>
            <a:pPr algn="ctr"/>
            <a:endParaRPr lang="fr-FR" sz="5400" dirty="0">
              <a:solidFill>
                <a:schemeClr val="bg1"/>
              </a:solidFill>
              <a:latin typeface="Arial Narrow" panose="020B0606020202030204" pitchFamily="34" charset="0"/>
              <a:ea typeface="Tahoma" panose="020B0604030504040204" pitchFamily="34" charset="0"/>
              <a:cs typeface="Tahoma" panose="020B0604030504040204" pitchFamily="34" charset="0"/>
            </a:endParaRPr>
          </a:p>
          <a:p>
            <a:pPr algn="ctr"/>
            <a:r>
              <a:rPr lang="fr-FR" sz="5400" dirty="0" err="1" smtClean="0">
                <a:solidFill>
                  <a:schemeClr val="bg1"/>
                </a:solidFill>
                <a:latin typeface="Arial Narrow" panose="020B0606020202030204" pitchFamily="34" charset="0"/>
                <a:ea typeface="Tahoma" panose="020B0604030504040204" pitchFamily="34" charset="0"/>
                <a:cs typeface="Tahoma" panose="020B0604030504040204" pitchFamily="34" charset="0"/>
              </a:rPr>
              <a:t>QROC</a:t>
            </a:r>
            <a:r>
              <a:rPr lang="fr-FR" sz="54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 </a:t>
            </a:r>
            <a:r>
              <a:rPr lang="fr-FR" sz="5400" dirty="0" err="1" smtClean="0">
                <a:solidFill>
                  <a:schemeClr val="bg1"/>
                </a:solidFill>
                <a:latin typeface="Arial Narrow" panose="020B0606020202030204" pitchFamily="34" charset="0"/>
                <a:ea typeface="Tahoma" panose="020B0604030504040204" pitchFamily="34" charset="0"/>
                <a:cs typeface="Tahoma" panose="020B0604030504040204" pitchFamily="34" charset="0"/>
              </a:rPr>
              <a:t>QROL</a:t>
            </a:r>
            <a:r>
              <a:rPr lang="fr-FR" sz="54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 ORAL</a:t>
            </a:r>
            <a:endParaRPr lang="fr-BE" sz="5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4129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ésultat de recherche d'images pour &quot;évaluation scolai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488832" cy="579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4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ssier Djibouti\Evaluation Rose des v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7217"/>
            <a:ext cx="8712968" cy="6386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a:off x="3851920" y="44624"/>
            <a:ext cx="5184576" cy="648072"/>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Lecle</a:t>
            </a:r>
            <a:r>
              <a:rPr lang="fr-BE"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rcq </a:t>
            </a:r>
            <a:r>
              <a:rPr lang="fr-BE"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 (2006), </a:t>
            </a:r>
            <a:r>
              <a:rPr lang="fr-FR"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Docimologie pour </a:t>
            </a:r>
            <a:r>
              <a:rPr lang="fr-FR" sz="1400" dirty="0">
                <a:solidFill>
                  <a:schemeClr val="tx1"/>
                </a:solidFill>
                <a:latin typeface="Tahoma" panose="020B0604030504040204" pitchFamily="34" charset="0"/>
                <a:ea typeface="Tahoma" panose="020B0604030504040204" pitchFamily="34" charset="0"/>
                <a:cs typeface="Tahoma" panose="020B0604030504040204" pitchFamily="34" charset="0"/>
              </a:rPr>
              <a:t>praticiens </a:t>
            </a:r>
            <a:r>
              <a:rPr lang="fr-FR"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chercheurs </a:t>
            </a:r>
            <a:endParaRPr lang="fr-FR" sz="1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fr-FR"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(Editions </a:t>
            </a:r>
            <a:r>
              <a:rPr lang="fr-FR" sz="1400" dirty="0">
                <a:solidFill>
                  <a:schemeClr val="tx1"/>
                </a:solidFill>
                <a:latin typeface="Tahoma" panose="020B0604030504040204" pitchFamily="34" charset="0"/>
                <a:ea typeface="Tahoma" panose="020B0604030504040204" pitchFamily="34" charset="0"/>
                <a:cs typeface="Tahoma" panose="020B0604030504040204" pitchFamily="34" charset="0"/>
              </a:rPr>
              <a:t>de l’Université de </a:t>
            </a:r>
            <a:r>
              <a:rPr lang="fr-FR" sz="1400" dirty="0" smtClean="0">
                <a:solidFill>
                  <a:schemeClr val="tx1"/>
                </a:solidFill>
                <a:latin typeface="Tahoma" panose="020B0604030504040204" pitchFamily="34" charset="0"/>
                <a:ea typeface="Tahoma" panose="020B0604030504040204" pitchFamily="34" charset="0"/>
                <a:cs typeface="Tahoma" panose="020B0604030504040204" pitchFamily="34" charset="0"/>
              </a:rPr>
              <a:t>Liège) </a:t>
            </a:r>
            <a:endParaRPr lang="fr-BE"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e 4"/>
          <p:cNvGrpSpPr/>
          <p:nvPr/>
        </p:nvGrpSpPr>
        <p:grpSpPr>
          <a:xfrm>
            <a:off x="6588224" y="6165304"/>
            <a:ext cx="2304256" cy="598884"/>
            <a:chOff x="6588224" y="6165304"/>
            <a:chExt cx="2304256" cy="598884"/>
          </a:xfrm>
        </p:grpSpPr>
        <p:sp>
          <p:nvSpPr>
            <p:cNvPr id="3" name="Rectangle à coins arrondis 2"/>
            <p:cNvSpPr/>
            <p:nvPr/>
          </p:nvSpPr>
          <p:spPr>
            <a:xfrm>
              <a:off x="6588224" y="6332140"/>
              <a:ext cx="2304256" cy="432048"/>
            </a:xfrm>
            <a:prstGeom prst="round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Dessin du bonhomme</a:t>
              </a:r>
              <a:endParaRPr lang="fr-BE" dirty="0"/>
            </a:p>
          </p:txBody>
        </p:sp>
        <p:sp>
          <p:nvSpPr>
            <p:cNvPr id="4" name="Rectangle 3"/>
            <p:cNvSpPr/>
            <p:nvPr/>
          </p:nvSpPr>
          <p:spPr>
            <a:xfrm>
              <a:off x="7812360" y="6165304"/>
              <a:ext cx="648072" cy="16683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347595552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507288" cy="4525963"/>
          </a:xfrm>
        </p:spPr>
        <p:txBody>
          <a:bodyPr/>
          <a:lstStyle/>
          <a:p>
            <a:r>
              <a:rPr lang="fr-BE" sz="2400" dirty="0" smtClean="0">
                <a:latin typeface="Arial Narrow" panose="020B0606020202030204" pitchFamily="34" charset="0"/>
                <a:ea typeface="Tahoma" panose="020B0604030504040204" pitchFamily="34" charset="0"/>
                <a:cs typeface="Tahoma" panose="020B0604030504040204" pitchFamily="34" charset="0"/>
              </a:rPr>
              <a:t>L’amorce est-elle écrite sous forme de question ?</a:t>
            </a:r>
          </a:p>
          <a:p>
            <a:r>
              <a:rPr lang="fr-BE" sz="2400" dirty="0" smtClean="0">
                <a:latin typeface="Arial Narrow" panose="020B0606020202030204" pitchFamily="34" charset="0"/>
                <a:ea typeface="Tahoma" panose="020B0604030504040204" pitchFamily="34" charset="0"/>
                <a:cs typeface="Tahoma" panose="020B0604030504040204" pitchFamily="34" charset="0"/>
              </a:rPr>
              <a:t>L’amorce st-elle rédigée de manière suffisamment claire pour que la réponse apparaisse sous le forme d’un mot, d’un chiffre ou d’une courte phrase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blanc (pour la réponse) apparaît-il à la fin de l’amorce ?</a:t>
            </a:r>
          </a:p>
          <a:p>
            <a:r>
              <a:rPr lang="fr-BE" sz="2400" dirty="0" smtClean="0">
                <a:latin typeface="Arial Narrow" panose="020B0606020202030204" pitchFamily="34" charset="0"/>
                <a:ea typeface="Tahoma" panose="020B0604030504040204" pitchFamily="34" charset="0"/>
                <a:cs typeface="Tahoma" panose="020B0604030504040204" pitchFamily="34" charset="0"/>
              </a:rPr>
              <a:t>L’amorce est-il un copier-coller d’un contenu du cours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mot attendu dans la réponse est-il bien un concept central ou une référence anecdotique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blanc laissé pour la réponse est-il toujours de la même taille ?</a:t>
            </a:r>
            <a:endParaRPr lang="fr-BE" sz="24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827584" y="260648"/>
            <a:ext cx="75608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latin typeface="Tahoma" panose="020B0604030504040204" pitchFamily="34" charset="0"/>
                <a:ea typeface="Tahoma" panose="020B0604030504040204" pitchFamily="34" charset="0"/>
                <a:cs typeface="Tahoma" panose="020B0604030504040204" pitchFamily="34" charset="0"/>
              </a:rPr>
              <a:t>Comment vérifier la qualité d’une </a:t>
            </a:r>
            <a:r>
              <a:rPr lang="fr-BE" sz="2800" dirty="0" err="1" smtClean="0">
                <a:latin typeface="Tahoma" panose="020B0604030504040204" pitchFamily="34" charset="0"/>
                <a:ea typeface="Tahoma" panose="020B0604030504040204" pitchFamily="34" charset="0"/>
                <a:cs typeface="Tahoma" panose="020B0604030504040204" pitchFamily="34" charset="0"/>
              </a:rPr>
              <a:t>QROC</a:t>
            </a:r>
            <a:r>
              <a:rPr lang="fr-BE" sz="2800" dirty="0" smtClean="0">
                <a:latin typeface="Tahoma" panose="020B0604030504040204" pitchFamily="34" charset="0"/>
                <a:ea typeface="Tahoma" panose="020B0604030504040204" pitchFamily="34" charset="0"/>
                <a:cs typeface="Tahoma" panose="020B0604030504040204" pitchFamily="34" charset="0"/>
              </a:rPr>
              <a:t> ? </a:t>
            </a:r>
            <a:endParaRPr lang="fr-BE" sz="2800" dirty="0"/>
          </a:p>
        </p:txBody>
      </p:sp>
    </p:spTree>
    <p:extLst>
      <p:ext uri="{BB962C8B-B14F-4D97-AF65-F5344CB8AC3E}">
        <p14:creationId xmlns:p14="http://schemas.microsoft.com/office/powerpoint/2010/main" val="313379300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02"/>
          <p:cNvSpPr txBox="1">
            <a:spLocks/>
          </p:cNvSpPr>
          <p:nvPr/>
        </p:nvSpPr>
        <p:spPr>
          <a:xfrm>
            <a:off x="323528" y="1412776"/>
            <a:ext cx="8568952" cy="381642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1800" indent="-323850">
              <a:lnSpc>
                <a:spcPct val="96000"/>
              </a:lnSpc>
              <a:buClr>
                <a:srgbClr val="000000"/>
              </a:buClr>
              <a:buSzPct val="44000"/>
              <a:buFont typeface="Wingdings"/>
              <a:buChar char=""/>
              <a:tabLst>
                <a:tab pos="1282700" algn="l"/>
                <a:tab pos="1282700" algn="l"/>
                <a:tab pos="1282700" algn="l"/>
                <a:tab pos="1282700" algn="l"/>
                <a:tab pos="2552700" algn="l"/>
                <a:tab pos="2552700" algn="l"/>
                <a:tab pos="2552700" algn="l"/>
                <a:tab pos="2552700" algn="l"/>
                <a:tab pos="3835400" algn="l"/>
                <a:tab pos="3835400" algn="l"/>
                <a:tab pos="3835400" algn="l"/>
                <a:tab pos="3835400" algn="l"/>
                <a:tab pos="5105400" algn="l"/>
                <a:tab pos="5105400" algn="l"/>
                <a:tab pos="5105400" algn="l"/>
                <a:tab pos="5105400" algn="l"/>
                <a:tab pos="6388100" algn="l"/>
                <a:tab pos="6388100" algn="l"/>
                <a:tab pos="6388100" algn="l"/>
                <a:tab pos="6388100" algn="l"/>
                <a:tab pos="7658100" algn="l"/>
                <a:tab pos="7658100" algn="l"/>
                <a:tab pos="7658100" algn="l"/>
                <a:tab pos="7658100" algn="l"/>
                <a:tab pos="8940800" algn="l"/>
                <a:tab pos="8940800" algn="l"/>
                <a:tab pos="8940800" algn="l"/>
                <a:tab pos="8940800" algn="l"/>
                <a:tab pos="10210800" algn="l"/>
                <a:tab pos="10210800" algn="l"/>
                <a:tab pos="10210800" algn="l"/>
                <a:tab pos="10210800" algn="l"/>
                <a:tab pos="0" algn="l"/>
              </a:tabLst>
              <a:defRPr sz="4800"/>
            </a:pPr>
            <a:r>
              <a:rPr lang="fr-BE" sz="2400" dirty="0" smtClean="0">
                <a:latin typeface="Arial Narrow" panose="020B0606020202030204" pitchFamily="34" charset="0"/>
                <a:ea typeface="Tahoma" panose="020B0604030504040204" pitchFamily="34" charset="0"/>
                <a:cs typeface="Tahoma" panose="020B0604030504040204" pitchFamily="34" charset="0"/>
              </a:rPr>
              <a:t>La réponse est constituée d’un mot, d’un chiffre, d’une courte phrase.</a:t>
            </a:r>
          </a:p>
          <a:p>
            <a:pPr marL="431800" indent="-323850">
              <a:lnSpc>
                <a:spcPct val="96000"/>
              </a:lnSpc>
              <a:buClr>
                <a:srgbClr val="000000"/>
              </a:buClr>
              <a:buSzPct val="44000"/>
              <a:buFont typeface="Wingdings"/>
              <a:buChar char=""/>
              <a:tabLst>
                <a:tab pos="1282700" algn="l"/>
                <a:tab pos="1282700" algn="l"/>
                <a:tab pos="1282700" algn="l"/>
                <a:tab pos="1282700" algn="l"/>
                <a:tab pos="2552700" algn="l"/>
                <a:tab pos="2552700" algn="l"/>
                <a:tab pos="2552700" algn="l"/>
                <a:tab pos="2552700" algn="l"/>
                <a:tab pos="3835400" algn="l"/>
                <a:tab pos="3835400" algn="l"/>
                <a:tab pos="3835400" algn="l"/>
                <a:tab pos="3835400" algn="l"/>
                <a:tab pos="5105400" algn="l"/>
                <a:tab pos="5105400" algn="l"/>
                <a:tab pos="5105400" algn="l"/>
                <a:tab pos="5105400" algn="l"/>
                <a:tab pos="6388100" algn="l"/>
                <a:tab pos="6388100" algn="l"/>
                <a:tab pos="6388100" algn="l"/>
                <a:tab pos="6388100" algn="l"/>
                <a:tab pos="7658100" algn="l"/>
                <a:tab pos="7658100" algn="l"/>
                <a:tab pos="7658100" algn="l"/>
                <a:tab pos="7658100" algn="l"/>
                <a:tab pos="8940800" algn="l"/>
                <a:tab pos="8940800" algn="l"/>
                <a:tab pos="8940800" algn="l"/>
                <a:tab pos="8940800" algn="l"/>
                <a:tab pos="10210800" algn="l"/>
                <a:tab pos="10210800" algn="l"/>
                <a:tab pos="10210800" algn="l"/>
                <a:tab pos="10210800" algn="l"/>
                <a:tab pos="0" algn="l"/>
              </a:tabLst>
              <a:defRPr sz="4800"/>
            </a:pPr>
            <a:r>
              <a:rPr lang="fr-BE" sz="2400" dirty="0" smtClean="0">
                <a:latin typeface="Arial Narrow" panose="020B0606020202030204" pitchFamily="34" charset="0"/>
                <a:ea typeface="Tahoma" panose="020B0604030504040204" pitchFamily="34" charset="0"/>
                <a:cs typeface="Tahoma" panose="020B0604030504040204" pitchFamily="34" charset="0"/>
              </a:rPr>
              <a:t>Permet d’évaluer des processus mentaux de niveau inférieur.</a:t>
            </a:r>
          </a:p>
          <a:p>
            <a:pPr marL="431800" indent="-323850">
              <a:lnSpc>
                <a:spcPct val="96000"/>
              </a:lnSpc>
              <a:buClr>
                <a:srgbClr val="000000"/>
              </a:buClr>
              <a:buSzPct val="44000"/>
              <a:buFont typeface="Wingdings"/>
              <a:buChar char=""/>
              <a:tabLst>
                <a:tab pos="1282700" algn="l"/>
                <a:tab pos="1282700" algn="l"/>
                <a:tab pos="1282700" algn="l"/>
                <a:tab pos="1282700" algn="l"/>
                <a:tab pos="2552700" algn="l"/>
                <a:tab pos="2552700" algn="l"/>
                <a:tab pos="2552700" algn="l"/>
                <a:tab pos="2552700" algn="l"/>
                <a:tab pos="3835400" algn="l"/>
                <a:tab pos="3835400" algn="l"/>
                <a:tab pos="3835400" algn="l"/>
                <a:tab pos="3835400" algn="l"/>
                <a:tab pos="5105400" algn="l"/>
                <a:tab pos="5105400" algn="l"/>
                <a:tab pos="5105400" algn="l"/>
                <a:tab pos="5105400" algn="l"/>
                <a:tab pos="6388100" algn="l"/>
                <a:tab pos="6388100" algn="l"/>
                <a:tab pos="6388100" algn="l"/>
                <a:tab pos="6388100" algn="l"/>
                <a:tab pos="7658100" algn="l"/>
                <a:tab pos="7658100" algn="l"/>
                <a:tab pos="7658100" algn="l"/>
                <a:tab pos="7658100" algn="l"/>
                <a:tab pos="8940800" algn="l"/>
                <a:tab pos="8940800" algn="l"/>
                <a:tab pos="8940800" algn="l"/>
                <a:tab pos="8940800" algn="l"/>
                <a:tab pos="10210800" algn="l"/>
                <a:tab pos="10210800" algn="l"/>
                <a:tab pos="10210800" algn="l"/>
                <a:tab pos="10210800" algn="l"/>
                <a:tab pos="0" algn="l"/>
              </a:tabLst>
              <a:defRPr sz="4800"/>
            </a:pPr>
            <a:r>
              <a:rPr lang="fr-BE" sz="2400" dirty="0" smtClean="0">
                <a:latin typeface="Arial Narrow" panose="020B0606020202030204" pitchFamily="34" charset="0"/>
                <a:ea typeface="Tahoma" panose="020B0604030504040204" pitchFamily="34" charset="0"/>
                <a:cs typeface="Tahoma" panose="020B0604030504040204" pitchFamily="34" charset="0"/>
              </a:rPr>
              <a:t>Permet d’évaluer quelques compétences de niveau supérieur comme par exemple [1] l’interprétation et l’application de règles, [2] les problèmes numériques en sciences et mathématiques, [3] la manipulation de symboles mathématiques,....</a:t>
            </a:r>
          </a:p>
          <a:p>
            <a:pPr marL="431800" indent="-323850">
              <a:lnSpc>
                <a:spcPct val="96000"/>
              </a:lnSpc>
              <a:buClr>
                <a:srgbClr val="000000"/>
              </a:buClr>
              <a:buSzPct val="44000"/>
              <a:buFont typeface="Wingdings"/>
              <a:buChar char=""/>
              <a:tabLst>
                <a:tab pos="1282700" algn="l"/>
                <a:tab pos="1282700" algn="l"/>
                <a:tab pos="1282700" algn="l"/>
                <a:tab pos="1282700" algn="l"/>
                <a:tab pos="2552700" algn="l"/>
                <a:tab pos="2552700" algn="l"/>
                <a:tab pos="2552700" algn="l"/>
                <a:tab pos="2552700" algn="l"/>
                <a:tab pos="3835400" algn="l"/>
                <a:tab pos="3835400" algn="l"/>
                <a:tab pos="3835400" algn="l"/>
                <a:tab pos="3835400" algn="l"/>
                <a:tab pos="5105400" algn="l"/>
                <a:tab pos="5105400" algn="l"/>
                <a:tab pos="5105400" algn="l"/>
                <a:tab pos="5105400" algn="l"/>
                <a:tab pos="6388100" algn="l"/>
                <a:tab pos="6388100" algn="l"/>
                <a:tab pos="6388100" algn="l"/>
                <a:tab pos="6388100" algn="l"/>
                <a:tab pos="7658100" algn="l"/>
                <a:tab pos="7658100" algn="l"/>
                <a:tab pos="7658100" algn="l"/>
                <a:tab pos="7658100" algn="l"/>
                <a:tab pos="8940800" algn="l"/>
                <a:tab pos="8940800" algn="l"/>
                <a:tab pos="8940800" algn="l"/>
                <a:tab pos="8940800" algn="l"/>
                <a:tab pos="10210800" algn="l"/>
                <a:tab pos="10210800" algn="l"/>
                <a:tab pos="10210800" algn="l"/>
                <a:tab pos="10210800" algn="l"/>
                <a:tab pos="0" algn="l"/>
              </a:tabLst>
              <a:defRPr sz="4800"/>
            </a:pPr>
            <a:r>
              <a:rPr lang="fr-BE" sz="2400" dirty="0" smtClean="0">
                <a:latin typeface="Arial Narrow" panose="020B0606020202030204" pitchFamily="34" charset="0"/>
                <a:ea typeface="Tahoma" panose="020B0604030504040204" pitchFamily="34" charset="0"/>
                <a:cs typeface="Tahoma" panose="020B0604030504040204" pitchFamily="34" charset="0"/>
              </a:rPr>
              <a:t>Relativement facile à construire et à corriger. Nécessite toutefois une intervention humaine dans la correction. Celle-ci n’est d’ailleurs pas exempte de toute subjectivité. </a:t>
            </a:r>
            <a:endParaRPr lang="fr-BE" sz="2400" dirty="0">
              <a:latin typeface="Arial Narrow" panose="020B0606020202030204" pitchFamily="34" charset="0"/>
              <a:ea typeface="Tahoma" panose="020B0604030504040204" pitchFamily="34" charset="0"/>
              <a:cs typeface="Tahoma" panose="020B0604030504040204" pitchFamily="34" charset="0"/>
            </a:endParaRPr>
          </a:p>
        </p:txBody>
      </p:sp>
      <p:sp>
        <p:nvSpPr>
          <p:cNvPr id="3" name="Rectangle à coins arrondis 2"/>
          <p:cNvSpPr/>
          <p:nvPr/>
        </p:nvSpPr>
        <p:spPr>
          <a:xfrm>
            <a:off x="1835696" y="236288"/>
            <a:ext cx="525658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latin typeface="Tahoma" panose="020B0604030504040204" pitchFamily="34" charset="0"/>
                <a:ea typeface="Tahoma" panose="020B0604030504040204" pitchFamily="34" charset="0"/>
                <a:cs typeface="Tahoma" panose="020B0604030504040204" pitchFamily="34" charset="0"/>
              </a:rPr>
              <a:t>Intérêts des </a:t>
            </a:r>
            <a:r>
              <a:rPr lang="fr-BE" sz="2800" dirty="0" err="1" smtClean="0">
                <a:latin typeface="Tahoma" panose="020B0604030504040204" pitchFamily="34" charset="0"/>
                <a:ea typeface="Tahoma" panose="020B0604030504040204" pitchFamily="34" charset="0"/>
                <a:cs typeface="Tahoma" panose="020B0604030504040204" pitchFamily="34" charset="0"/>
              </a:rPr>
              <a:t>QROC</a:t>
            </a:r>
            <a:r>
              <a:rPr lang="fr-BE" sz="2800" dirty="0" smtClean="0">
                <a:latin typeface="Tahoma" panose="020B0604030504040204" pitchFamily="34" charset="0"/>
                <a:ea typeface="Tahoma" panose="020B0604030504040204" pitchFamily="34" charset="0"/>
                <a:cs typeface="Tahoma" panose="020B0604030504040204" pitchFamily="34" charset="0"/>
              </a:rPr>
              <a:t> </a:t>
            </a:r>
            <a:endParaRPr lang="fr-BE" sz="2800" dirty="0"/>
          </a:p>
        </p:txBody>
      </p:sp>
      <p:sp>
        <p:nvSpPr>
          <p:cNvPr id="4" name="Rectangle 3"/>
          <p:cNvSpPr/>
          <p:nvPr/>
        </p:nvSpPr>
        <p:spPr>
          <a:xfrm>
            <a:off x="683568" y="5661248"/>
            <a:ext cx="7272808" cy="830997"/>
          </a:xfrm>
          <a:prstGeom prst="rect">
            <a:avLst/>
          </a:prstGeom>
          <a:solidFill>
            <a:schemeClr val="bg2">
              <a:lumMod val="75000"/>
            </a:schemeClr>
          </a:solidFill>
        </p:spPr>
        <p:txBody>
          <a:bodyPr wrap="square">
            <a:spAutoFit/>
          </a:bodyPr>
          <a:lstStyle/>
          <a:p>
            <a:pPr marL="0" lvl="1" indent="0">
              <a:buSzTx/>
              <a:buNone/>
            </a:pPr>
            <a:r>
              <a:rPr lang="fr-BE" sz="2400" dirty="0">
                <a:latin typeface="Tahoma" panose="020B0604030504040204" pitchFamily="34" charset="0"/>
                <a:ea typeface="Tahoma" panose="020B0604030504040204" pitchFamily="34" charset="0"/>
                <a:cs typeface="Tahoma" panose="020B0604030504040204" pitchFamily="34" charset="0"/>
              </a:rPr>
              <a:t>Quel terme technique qualifie un excès de sébum ?</a:t>
            </a:r>
          </a:p>
          <a:p>
            <a:pPr marL="0" lvl="1" indent="0">
              <a:buSzTx/>
              <a:buNone/>
            </a:pPr>
            <a:r>
              <a:rPr lang="fr-BE" sz="2400" dirty="0">
                <a:latin typeface="Tahoma" panose="020B0604030504040204" pitchFamily="34" charset="0"/>
                <a:ea typeface="Tahoma" panose="020B0604030504040204" pitchFamily="34" charset="0"/>
                <a:cs typeface="Tahoma" panose="020B0604030504040204" pitchFamily="34" charset="0"/>
              </a:rPr>
              <a:t>Réponse : (Hyper)séborrhée. </a:t>
            </a:r>
          </a:p>
        </p:txBody>
      </p:sp>
    </p:spTree>
    <p:extLst>
      <p:ext uri="{BB962C8B-B14F-4D97-AF65-F5344CB8AC3E}">
        <p14:creationId xmlns:p14="http://schemas.microsoft.com/office/powerpoint/2010/main" val="36664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507288" cy="4525963"/>
          </a:xfrm>
        </p:spPr>
        <p:txBody>
          <a:bodyPr/>
          <a:lstStyle/>
          <a:p>
            <a:r>
              <a:rPr lang="fr-BE" sz="2400" dirty="0" smtClean="0">
                <a:latin typeface="Arial Narrow" panose="020B0606020202030204" pitchFamily="34" charset="0"/>
                <a:ea typeface="Tahoma" panose="020B0604030504040204" pitchFamily="34" charset="0"/>
                <a:cs typeface="Tahoma" panose="020B0604030504040204" pitchFamily="34" charset="0"/>
              </a:rPr>
              <a:t>L’amorce est-elle écrite sous forme de question ?</a:t>
            </a:r>
          </a:p>
          <a:p>
            <a:r>
              <a:rPr lang="fr-BE" sz="2400" dirty="0" smtClean="0">
                <a:latin typeface="Arial Narrow" panose="020B0606020202030204" pitchFamily="34" charset="0"/>
                <a:ea typeface="Tahoma" panose="020B0604030504040204" pitchFamily="34" charset="0"/>
                <a:cs typeface="Tahoma" panose="020B0604030504040204" pitchFamily="34" charset="0"/>
              </a:rPr>
              <a:t>L’amorce st-elle rédigée de manière suffisamment claire pour que la réponse apparaisse sous le forme d’un mot, d’un chiffre ou d’une courte phrase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blanc (pour la réponse) apparaît-il à la fin de l’amorce ?</a:t>
            </a:r>
          </a:p>
          <a:p>
            <a:r>
              <a:rPr lang="fr-BE" sz="2400" dirty="0" smtClean="0">
                <a:latin typeface="Arial Narrow" panose="020B0606020202030204" pitchFamily="34" charset="0"/>
                <a:ea typeface="Tahoma" panose="020B0604030504040204" pitchFamily="34" charset="0"/>
                <a:cs typeface="Tahoma" panose="020B0604030504040204" pitchFamily="34" charset="0"/>
              </a:rPr>
              <a:t>L’amorce est-il un copier-coller d’un contenu du cours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mot attendu dans la réponse est-il bien un concept central ou une référence anecdotique ?</a:t>
            </a:r>
          </a:p>
          <a:p>
            <a:r>
              <a:rPr lang="fr-BE" sz="2400" dirty="0" smtClean="0">
                <a:latin typeface="Arial Narrow" panose="020B0606020202030204" pitchFamily="34" charset="0"/>
                <a:ea typeface="Tahoma" panose="020B0604030504040204" pitchFamily="34" charset="0"/>
                <a:cs typeface="Tahoma" panose="020B0604030504040204" pitchFamily="34" charset="0"/>
              </a:rPr>
              <a:t>Le blanc laissé pour la réponse est-il toujours de la même taille ?</a:t>
            </a:r>
            <a:endParaRPr lang="fr-BE" sz="24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827584" y="260648"/>
            <a:ext cx="75608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latin typeface="Tahoma" panose="020B0604030504040204" pitchFamily="34" charset="0"/>
                <a:ea typeface="Tahoma" panose="020B0604030504040204" pitchFamily="34" charset="0"/>
                <a:cs typeface="Tahoma" panose="020B0604030504040204" pitchFamily="34" charset="0"/>
              </a:rPr>
              <a:t>Comment vérifier la qualité d’une </a:t>
            </a:r>
            <a:r>
              <a:rPr lang="fr-BE" sz="2800" dirty="0" err="1" smtClean="0">
                <a:latin typeface="Tahoma" panose="020B0604030504040204" pitchFamily="34" charset="0"/>
                <a:ea typeface="Tahoma" panose="020B0604030504040204" pitchFamily="34" charset="0"/>
                <a:cs typeface="Tahoma" panose="020B0604030504040204" pitchFamily="34" charset="0"/>
              </a:rPr>
              <a:t>QROC</a:t>
            </a:r>
            <a:r>
              <a:rPr lang="fr-BE" sz="2800" dirty="0" smtClean="0">
                <a:latin typeface="Tahoma" panose="020B0604030504040204" pitchFamily="34" charset="0"/>
                <a:ea typeface="Tahoma" panose="020B0604030504040204" pitchFamily="34" charset="0"/>
                <a:cs typeface="Tahoma" panose="020B0604030504040204" pitchFamily="34" charset="0"/>
              </a:rPr>
              <a:t> ? </a:t>
            </a:r>
            <a:endParaRPr lang="fr-BE" sz="2800" dirty="0"/>
          </a:p>
        </p:txBody>
      </p:sp>
    </p:spTree>
    <p:extLst>
      <p:ext uri="{BB962C8B-B14F-4D97-AF65-F5344CB8AC3E}">
        <p14:creationId xmlns:p14="http://schemas.microsoft.com/office/powerpoint/2010/main" val="256690848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507288" cy="4525963"/>
          </a:xfrm>
        </p:spPr>
        <p:txBody>
          <a:bodyPr/>
          <a:lstStyle/>
          <a:p>
            <a:r>
              <a:rPr lang="fr-BE" sz="2400" dirty="0" smtClean="0">
                <a:latin typeface="Arial Narrow" panose="020B0606020202030204" pitchFamily="34" charset="0"/>
                <a:ea typeface="Tahoma" panose="020B0604030504040204" pitchFamily="34" charset="0"/>
                <a:cs typeface="Tahoma" panose="020B0604030504040204" pitchFamily="34" charset="0"/>
              </a:rPr>
              <a:t>Les consignes ou la question précisent-elles clairement</a:t>
            </a:r>
          </a:p>
          <a:p>
            <a:pPr lvl="1"/>
            <a:r>
              <a:rPr lang="fr-BE" sz="2000" dirty="0" smtClean="0">
                <a:latin typeface="Arial Narrow" panose="020B0606020202030204" pitchFamily="34" charset="0"/>
                <a:ea typeface="Tahoma" panose="020B0604030504040204" pitchFamily="34" charset="0"/>
                <a:cs typeface="Tahoma" panose="020B0604030504040204" pitchFamily="34" charset="0"/>
              </a:rPr>
              <a:t>La longueur de la réponse attendue</a:t>
            </a:r>
          </a:p>
          <a:p>
            <a:pPr lvl="1"/>
            <a:r>
              <a:rPr lang="fr-BE" sz="2000" dirty="0" smtClean="0">
                <a:latin typeface="Arial Narrow" panose="020B0606020202030204" pitchFamily="34" charset="0"/>
                <a:ea typeface="Tahoma" panose="020B0604030504040204" pitchFamily="34" charset="0"/>
                <a:cs typeface="Tahoma" panose="020B0604030504040204" pitchFamily="34" charset="0"/>
              </a:rPr>
              <a:t>L’objectif que vise la question et que doivent atteindre les étudiants ?</a:t>
            </a:r>
          </a:p>
          <a:p>
            <a:pPr lvl="1"/>
            <a:r>
              <a:rPr lang="fr-BE" sz="2000" dirty="0" smtClean="0">
                <a:latin typeface="Arial Narrow" panose="020B0606020202030204" pitchFamily="34" charset="0"/>
                <a:ea typeface="Tahoma" panose="020B0604030504040204" pitchFamily="34" charset="0"/>
                <a:cs typeface="Tahoma" panose="020B0604030504040204" pitchFamily="34" charset="0"/>
              </a:rPr>
              <a:t>Le temps à consacrer à la réponse</a:t>
            </a:r>
          </a:p>
          <a:p>
            <a:pPr lvl="1"/>
            <a:r>
              <a:rPr lang="fr-BE" sz="2000" dirty="0" smtClean="0">
                <a:latin typeface="Arial Narrow" panose="020B0606020202030204" pitchFamily="34" charset="0"/>
                <a:ea typeface="Tahoma" panose="020B0604030504040204" pitchFamily="34" charset="0"/>
                <a:cs typeface="Tahoma" panose="020B0604030504040204" pitchFamily="34" charset="0"/>
              </a:rPr>
              <a:t>Les critères d’évaluation de la réponse</a:t>
            </a:r>
          </a:p>
          <a:p>
            <a:r>
              <a:rPr lang="fr-BE" sz="2400" dirty="0" smtClean="0">
                <a:latin typeface="Arial Narrow" panose="020B0606020202030204" pitchFamily="34" charset="0"/>
                <a:ea typeface="Tahoma" panose="020B0604030504040204" pitchFamily="34" charset="0"/>
                <a:cs typeface="Tahoma" panose="020B0604030504040204" pitchFamily="34" charset="0"/>
              </a:rPr>
              <a:t>La question est-elle posée de manière spécifique ?</a:t>
            </a:r>
          </a:p>
          <a:p>
            <a:r>
              <a:rPr lang="fr-BE" sz="2400" dirty="0" smtClean="0">
                <a:latin typeface="Arial Narrow" panose="020B0606020202030204" pitchFamily="34" charset="0"/>
                <a:ea typeface="Tahoma" panose="020B0604030504040204" pitchFamily="34" charset="0"/>
                <a:cs typeface="Tahoma" panose="020B0604030504040204" pitchFamily="34" charset="0"/>
              </a:rPr>
              <a:t>La tâche demandée est-elle compatible avec le degré de maturité des étudiants ? </a:t>
            </a:r>
            <a:endParaRPr lang="fr-BE" sz="24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827584" y="260648"/>
            <a:ext cx="75608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latin typeface="Tahoma" panose="020B0604030504040204" pitchFamily="34" charset="0"/>
                <a:ea typeface="Tahoma" panose="020B0604030504040204" pitchFamily="34" charset="0"/>
                <a:cs typeface="Tahoma" panose="020B0604030504040204" pitchFamily="34" charset="0"/>
              </a:rPr>
              <a:t>Comment vérifier la qualité d’une </a:t>
            </a:r>
            <a:r>
              <a:rPr lang="fr-BE" sz="2800" dirty="0" err="1" smtClean="0">
                <a:latin typeface="Tahoma" panose="020B0604030504040204" pitchFamily="34" charset="0"/>
                <a:ea typeface="Tahoma" panose="020B0604030504040204" pitchFamily="34" charset="0"/>
                <a:cs typeface="Tahoma" panose="020B0604030504040204" pitchFamily="34" charset="0"/>
              </a:rPr>
              <a:t>QROL</a:t>
            </a:r>
            <a:r>
              <a:rPr lang="fr-BE" sz="2800" dirty="0" smtClean="0">
                <a:latin typeface="Tahoma" panose="020B0604030504040204" pitchFamily="34" charset="0"/>
                <a:ea typeface="Tahoma" panose="020B0604030504040204" pitchFamily="34" charset="0"/>
                <a:cs typeface="Tahoma" panose="020B0604030504040204" pitchFamily="34" charset="0"/>
              </a:rPr>
              <a:t> ? </a:t>
            </a:r>
            <a:endParaRPr lang="fr-BE" sz="2800" dirty="0"/>
          </a:p>
        </p:txBody>
      </p:sp>
    </p:spTree>
    <p:extLst>
      <p:ext uri="{BB962C8B-B14F-4D97-AF65-F5344CB8AC3E}">
        <p14:creationId xmlns:p14="http://schemas.microsoft.com/office/powerpoint/2010/main" val="8773295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3"/>
          <p:cNvSpPr txBox="1">
            <a:spLocks/>
          </p:cNvSpPr>
          <p:nvPr/>
        </p:nvSpPr>
        <p:spPr>
          <a:xfrm>
            <a:off x="455023" y="1772816"/>
            <a:ext cx="8305961" cy="432048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Demandent aux élèves d’écrire une production longue où ils sont libres d’exprimer et d’organiser leurs idées et l’interrelation entre celles-ci. </a:t>
            </a:r>
          </a:p>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Evaluent les compétences liées à l’écriture.</a:t>
            </a:r>
          </a:p>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Evaluent les niveaux taxonomiques les plus élevés et la combinaison de ces niveaux.</a:t>
            </a:r>
          </a:p>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Influencent positivement les apprentissages.</a:t>
            </a:r>
          </a:p>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Peut présenter une pauvre fidélité inter- ou intra-correcteur.</a:t>
            </a:r>
          </a:p>
          <a:p>
            <a:pPr marL="431800" indent="-323850">
              <a:lnSpc>
                <a:spcPct val="96000"/>
              </a:lnSpc>
              <a:buClr>
                <a:srgbClr val="000000"/>
              </a:buClr>
              <a:buSzPct val="44000"/>
              <a:buFont typeface="Wingdings"/>
              <a:buChar char=""/>
              <a:tabLst>
                <a:tab pos="1282700" algn="l"/>
                <a:tab pos="1282700" algn="l"/>
                <a:tab pos="1282700" algn="l"/>
                <a:tab pos="1282700" algn="l"/>
                <a:tab pos="1282700" algn="l"/>
                <a:tab pos="1282700" algn="l"/>
                <a:tab pos="2552700" algn="l"/>
                <a:tab pos="2552700" algn="l"/>
                <a:tab pos="2552700" algn="l"/>
                <a:tab pos="2552700" algn="l"/>
                <a:tab pos="2552700" algn="l"/>
                <a:tab pos="2552700" algn="l"/>
                <a:tab pos="3835400" algn="l"/>
                <a:tab pos="3835400" algn="l"/>
                <a:tab pos="3835400" algn="l"/>
                <a:tab pos="3835400" algn="l"/>
                <a:tab pos="3835400" algn="l"/>
                <a:tab pos="3835400" algn="l"/>
                <a:tab pos="5105400" algn="l"/>
                <a:tab pos="5105400" algn="l"/>
                <a:tab pos="5105400" algn="l"/>
                <a:tab pos="5105400" algn="l"/>
                <a:tab pos="5105400" algn="l"/>
                <a:tab pos="5105400" algn="l"/>
                <a:tab pos="6388100" algn="l"/>
                <a:tab pos="6388100" algn="l"/>
                <a:tab pos="6388100" algn="l"/>
                <a:tab pos="6388100" algn="l"/>
                <a:tab pos="6388100" algn="l"/>
                <a:tab pos="6388100" algn="l"/>
                <a:tab pos="7658100" algn="l"/>
                <a:tab pos="7658100" algn="l"/>
                <a:tab pos="0" algn="l"/>
              </a:tabLst>
              <a:defRPr sz="4800">
                <a:solidFill>
                  <a:srgbClr val="000000"/>
                </a:solidFill>
                <a:latin typeface="Gill Sans"/>
                <a:ea typeface="Gill Sans"/>
                <a:cs typeface="Gill Sans"/>
                <a:sym typeface="Gill Sans"/>
              </a:defRPr>
            </a:pPr>
            <a:r>
              <a:rPr lang="fr-BE" sz="2400" dirty="0" smtClean="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rPr>
              <a:t>Leur correction prend énormément de temps.</a:t>
            </a:r>
            <a:endParaRPr lang="fr-BE" sz="2400" dirty="0">
              <a:solidFill>
                <a:srgbClr val="000000"/>
              </a:solidFill>
              <a:latin typeface="Arial Narrow" panose="020B0606020202030204" pitchFamily="34" charset="0"/>
              <a:ea typeface="Tahoma" panose="020B0604030504040204" pitchFamily="34" charset="0"/>
              <a:cs typeface="Tahoma" panose="020B0604030504040204" pitchFamily="34" charset="0"/>
              <a:sym typeface="Gill Sans"/>
            </a:endParaRPr>
          </a:p>
        </p:txBody>
      </p:sp>
      <p:sp>
        <p:nvSpPr>
          <p:cNvPr id="3" name="Rectangle à coins arrondis 2"/>
          <p:cNvSpPr/>
          <p:nvPr/>
        </p:nvSpPr>
        <p:spPr>
          <a:xfrm>
            <a:off x="827584" y="260648"/>
            <a:ext cx="75608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latin typeface="Tahoma" panose="020B0604030504040204" pitchFamily="34" charset="0"/>
                <a:ea typeface="Tahoma" panose="020B0604030504040204" pitchFamily="34" charset="0"/>
                <a:cs typeface="Tahoma" panose="020B0604030504040204" pitchFamily="34" charset="0"/>
              </a:rPr>
              <a:t>Avantages et désavantages des </a:t>
            </a:r>
            <a:r>
              <a:rPr lang="fr-BE" sz="2800" dirty="0" err="1" smtClean="0">
                <a:latin typeface="Tahoma" panose="020B0604030504040204" pitchFamily="34" charset="0"/>
                <a:ea typeface="Tahoma" panose="020B0604030504040204" pitchFamily="34" charset="0"/>
                <a:cs typeface="Tahoma" panose="020B0604030504040204" pitchFamily="34" charset="0"/>
              </a:rPr>
              <a:t>QROL</a:t>
            </a:r>
            <a:r>
              <a:rPr lang="fr-BE" sz="2800" dirty="0" smtClean="0">
                <a:latin typeface="Tahoma" panose="020B0604030504040204" pitchFamily="34" charset="0"/>
                <a:ea typeface="Tahoma" panose="020B0604030504040204" pitchFamily="34" charset="0"/>
                <a:cs typeface="Tahoma" panose="020B0604030504040204" pitchFamily="34" charset="0"/>
              </a:rPr>
              <a:t> </a:t>
            </a:r>
            <a:endParaRPr lang="fr-BE" sz="2800" dirty="0"/>
          </a:p>
        </p:txBody>
      </p:sp>
    </p:spTree>
    <p:extLst>
      <p:ext uri="{BB962C8B-B14F-4D97-AF65-F5344CB8AC3E}">
        <p14:creationId xmlns:p14="http://schemas.microsoft.com/office/powerpoint/2010/main" val="82134040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7"/>
          <p:cNvSpPr txBox="1">
            <a:spLocks/>
          </p:cNvSpPr>
          <p:nvPr/>
        </p:nvSpPr>
        <p:spPr>
          <a:xfrm>
            <a:off x="395536" y="332656"/>
            <a:ext cx="8136904" cy="563118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En dix lignes, décrivez trois types de shampooings différents, ainsi que leurs avantages et inconvénients.</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r>
              <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None/>
              <a:defRPr sz="2592">
                <a:solidFill>
                  <a:srgbClr val="2E3530"/>
                </a:solidFill>
              </a:defRPr>
            </a:pPr>
            <a:r>
              <a:rPr lang="fr-BE" sz="1600" dirty="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None/>
              <a:defRPr sz="2592">
                <a:solidFill>
                  <a:srgbClr val="2E3530"/>
                </a:solidFill>
              </a:defRPr>
            </a:pPr>
            <a:r>
              <a:rPr lang="fr-BE" sz="1600" dirty="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None/>
              <a:defRPr sz="2592">
                <a:solidFill>
                  <a:srgbClr val="2E3530"/>
                </a:solidFill>
              </a:defRPr>
            </a:pPr>
            <a:r>
              <a:rPr lang="fr-BE" sz="1600" dirty="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None/>
              <a:defRPr sz="2592">
                <a:solidFill>
                  <a:srgbClr val="2E3530"/>
                </a:solidFill>
              </a:defRPr>
            </a:pPr>
            <a:r>
              <a:rPr lang="fr-BE" sz="1600" dirty="0">
                <a:solidFill>
                  <a:srgbClr val="2E3530"/>
                </a:solidFill>
                <a:latin typeface="Tahoma" panose="020B0604030504040204" pitchFamily="34" charset="0"/>
                <a:ea typeface="Tahoma" panose="020B0604030504040204" pitchFamily="34" charset="0"/>
                <a:cs typeface="Tahoma" panose="020B0604030504040204" pitchFamily="34" charset="0"/>
              </a:rPr>
              <a:t>__________________________________________</a:t>
            </a:r>
          </a:p>
          <a:p>
            <a:pPr marL="0" lvl="1" indent="0" defTabSz="594360">
              <a:spcBef>
                <a:spcPts val="2400"/>
              </a:spcBef>
              <a:buFont typeface="Arial" charset="0"/>
              <a:buNone/>
              <a:defRPr sz="2592">
                <a:solidFill>
                  <a:srgbClr val="2E3530"/>
                </a:solidFill>
              </a:defRPr>
            </a:pPr>
            <a:endParaRPr lang="fr-BE" sz="1600" dirty="0" smtClean="0">
              <a:solidFill>
                <a:srgbClr val="2E353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469607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628800"/>
            <a:ext cx="8712968" cy="5112568"/>
          </a:xfrm>
        </p:spPr>
        <p:txBody>
          <a:bodyPr/>
          <a:lstStyle/>
          <a:p>
            <a:r>
              <a:rPr lang="fr-BE" sz="2000" b="1" dirty="0" smtClean="0">
                <a:latin typeface="Arial Narrow" panose="020B0606020202030204" pitchFamily="34" charset="0"/>
              </a:rPr>
              <a:t>AVANTAGES</a:t>
            </a:r>
            <a:r>
              <a:rPr lang="fr-BE" sz="2000" dirty="0" smtClean="0">
                <a:latin typeface="Arial Narrow" panose="020B0606020202030204" pitchFamily="34" charset="0"/>
              </a:rPr>
              <a:t>	</a:t>
            </a:r>
          </a:p>
          <a:p>
            <a:r>
              <a:rPr lang="fr-BE" sz="2000" dirty="0" smtClean="0">
                <a:latin typeface="Arial Narrow" panose="020B0606020202030204" pitchFamily="34" charset="0"/>
              </a:rPr>
              <a:t>Nombreuses interactions et donc possibilités d’adaptation immédiate</a:t>
            </a:r>
          </a:p>
          <a:p>
            <a:r>
              <a:rPr lang="fr-BE" sz="2000" dirty="0" smtClean="0">
                <a:latin typeface="Arial Narrow" panose="020B0606020202030204" pitchFamily="34" charset="0"/>
              </a:rPr>
              <a:t>Analyse pus fine du degré des connaissances</a:t>
            </a:r>
          </a:p>
          <a:p>
            <a:r>
              <a:rPr lang="fr-BE" sz="2000" dirty="0" smtClean="0">
                <a:latin typeface="Arial Narrow" panose="020B0606020202030204" pitchFamily="34" charset="0"/>
              </a:rPr>
              <a:t>Fournir plus directement des rétroactions </a:t>
            </a:r>
          </a:p>
          <a:p>
            <a:r>
              <a:rPr lang="fr-BE" sz="2000" dirty="0" smtClean="0">
                <a:latin typeface="Arial Narrow" panose="020B0606020202030204" pitchFamily="34" charset="0"/>
              </a:rPr>
              <a:t>Observation des démarches de pensée des étudiants</a:t>
            </a:r>
          </a:p>
          <a:p>
            <a:r>
              <a:rPr lang="fr-BE" sz="2000" dirty="0" smtClean="0">
                <a:latin typeface="Arial Narrow" panose="020B0606020202030204" pitchFamily="34" charset="0"/>
              </a:rPr>
              <a:t>Analyse de la maîtrise de la matière, de la fluidité verbale, de la façon de se présenter, de gérer son stress</a:t>
            </a:r>
          </a:p>
          <a:p>
            <a:r>
              <a:rPr lang="fr-BE" sz="2000" dirty="0" smtClean="0">
                <a:latin typeface="Arial Narrow" panose="020B0606020202030204" pitchFamily="34" charset="0"/>
              </a:rPr>
              <a:t>Communication (ou non) du résultat</a:t>
            </a:r>
          </a:p>
          <a:p>
            <a:r>
              <a:rPr lang="fr-BE" sz="2000" b="1" dirty="0" smtClean="0">
                <a:latin typeface="Arial Narrow" panose="020B0606020202030204" pitchFamily="34" charset="0"/>
              </a:rPr>
              <a:t>INCONVENIENT</a:t>
            </a:r>
            <a:r>
              <a:rPr lang="fr-BE" sz="2000" dirty="0" smtClean="0">
                <a:latin typeface="Arial Narrow" panose="020B0606020202030204" pitchFamily="34" charset="0"/>
              </a:rPr>
              <a:t>S</a:t>
            </a:r>
          </a:p>
          <a:p>
            <a:r>
              <a:rPr lang="fr-BE" sz="2000" dirty="0" smtClean="0">
                <a:latin typeface="Arial Narrow" panose="020B0606020202030204" pitchFamily="34" charset="0"/>
              </a:rPr>
              <a:t>Pas adapté aux grands groupes </a:t>
            </a:r>
          </a:p>
          <a:p>
            <a:r>
              <a:rPr lang="fr-BE" sz="2000" dirty="0" smtClean="0">
                <a:latin typeface="Arial Narrow" panose="020B0606020202030204" pitchFamily="34" charset="0"/>
              </a:rPr>
              <a:t>Si le temps manque : difficulté d’échantillonner la matière, de rester concentrer, de proposer des questions homogènes</a:t>
            </a:r>
          </a:p>
          <a:p>
            <a:r>
              <a:rPr lang="fr-BE" sz="2000" dirty="0" smtClean="0">
                <a:latin typeface="Arial Narrow" panose="020B0606020202030204" pitchFamily="34" charset="0"/>
              </a:rPr>
              <a:t>Alternative : ne le </a:t>
            </a:r>
            <a:r>
              <a:rPr lang="fr-BE" sz="2000" dirty="0" err="1" smtClean="0">
                <a:latin typeface="Arial Narrow" panose="020B0606020202030204" pitchFamily="34" charset="0"/>
              </a:rPr>
              <a:t>proposr</a:t>
            </a:r>
            <a:r>
              <a:rPr lang="fr-BE" sz="2000" dirty="0" smtClean="0">
                <a:latin typeface="Arial Narrow" panose="020B0606020202030204" pitchFamily="34" charset="0"/>
              </a:rPr>
              <a:t> qu’aux </a:t>
            </a:r>
            <a:r>
              <a:rPr lang="fr-BE" sz="2000" dirty="0" err="1" smtClean="0">
                <a:latin typeface="Arial Narrow" panose="020B0606020202030204" pitchFamily="34" charset="0"/>
              </a:rPr>
              <a:t>étudinats</a:t>
            </a:r>
            <a:r>
              <a:rPr lang="fr-BE" sz="2000" dirty="0" smtClean="0">
                <a:latin typeface="Arial Narrow" panose="020B0606020202030204" pitchFamily="34" charset="0"/>
              </a:rPr>
              <a:t> en situation proche de l’échec pour affiner le diagnostic</a:t>
            </a:r>
            <a:endParaRPr lang="fr-BE" sz="2000" dirty="0">
              <a:latin typeface="Arial Narrow" panose="020B0606020202030204" pitchFamily="34" charset="0"/>
            </a:endParaRPr>
          </a:p>
        </p:txBody>
      </p:sp>
      <p:sp>
        <p:nvSpPr>
          <p:cNvPr id="4" name="Rectangle à coins arrondis 3"/>
          <p:cNvSpPr/>
          <p:nvPr/>
        </p:nvSpPr>
        <p:spPr>
          <a:xfrm>
            <a:off x="395536" y="260039"/>
            <a:ext cx="7776864"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L’examen oral : avantages et inconvénients</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Romainville 1996)</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24633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628800"/>
            <a:ext cx="8712968" cy="4525963"/>
          </a:xfrm>
        </p:spPr>
        <p:txBody>
          <a:bodyPr/>
          <a:lstStyle/>
          <a:p>
            <a:r>
              <a:rPr lang="fr-BE" sz="2000" b="1" dirty="0">
                <a:latin typeface="Arial Narrow" panose="020B0606020202030204" pitchFamily="34" charset="0"/>
              </a:rPr>
              <a:t>Définir les contenus </a:t>
            </a:r>
            <a:r>
              <a:rPr lang="fr-BE" sz="2000" dirty="0">
                <a:latin typeface="Arial Narrow" panose="020B0606020202030204" pitchFamily="34" charset="0"/>
              </a:rPr>
              <a:t>: </a:t>
            </a:r>
            <a:r>
              <a:rPr lang="fr-BE" sz="2000" dirty="0" smtClean="0">
                <a:latin typeface="Arial Narrow" panose="020B0606020202030204" pitchFamily="34" charset="0"/>
              </a:rPr>
              <a:t>sélectionner </a:t>
            </a:r>
            <a:r>
              <a:rPr lang="fr-BE" sz="2000" dirty="0">
                <a:latin typeface="Arial Narrow" panose="020B0606020202030204" pitchFamily="34" charset="0"/>
              </a:rPr>
              <a:t>les contenus qui seront mobilisés </a:t>
            </a:r>
            <a:r>
              <a:rPr lang="fr-BE" sz="2000" dirty="0" smtClean="0">
                <a:latin typeface="Arial Narrow" panose="020B0606020202030204" pitchFamily="34" charset="0"/>
              </a:rPr>
              <a:t>pendant l’examen</a:t>
            </a:r>
            <a:r>
              <a:rPr lang="fr-BE" sz="2000" dirty="0">
                <a:latin typeface="Arial Narrow" panose="020B0606020202030204" pitchFamily="34" charset="0"/>
              </a:rPr>
              <a:t>. Le faire en fonction des objectifs de formation de manière à voir si les étudiants les maîtrisent.</a:t>
            </a:r>
          </a:p>
          <a:p>
            <a:r>
              <a:rPr lang="fr-BE" sz="2000" b="1" dirty="0">
                <a:latin typeface="Arial Narrow" panose="020B0606020202030204" pitchFamily="34" charset="0"/>
              </a:rPr>
              <a:t>Choisir la forme : </a:t>
            </a:r>
            <a:r>
              <a:rPr lang="fr-BE" sz="2000" dirty="0">
                <a:latin typeface="Arial Narrow" panose="020B0606020202030204" pitchFamily="34" charset="0"/>
              </a:rPr>
              <a:t>décider de la durée de l’examen et de son déroulement. Fixer le temps imparti à la période de préparation et </a:t>
            </a:r>
            <a:r>
              <a:rPr lang="fr-BE" sz="2000" dirty="0" smtClean="0">
                <a:latin typeface="Arial Narrow" panose="020B0606020202030204" pitchFamily="34" charset="0"/>
              </a:rPr>
              <a:t>celui consacré </a:t>
            </a:r>
            <a:r>
              <a:rPr lang="fr-BE" sz="2000" dirty="0">
                <a:latin typeface="Arial Narrow" panose="020B0606020202030204" pitchFamily="34" charset="0"/>
              </a:rPr>
              <a:t>à interroger chaque étudiant (Le temps de préparation correspond souvent au double de celui de passation). Choisir </a:t>
            </a:r>
            <a:r>
              <a:rPr lang="fr-BE" sz="2000" dirty="0" smtClean="0">
                <a:latin typeface="Arial Narrow" panose="020B0606020202030204" pitchFamily="34" charset="0"/>
              </a:rPr>
              <a:t>entre l’examen </a:t>
            </a:r>
            <a:r>
              <a:rPr lang="fr-BE" sz="2000" dirty="0">
                <a:latin typeface="Arial Narrow" panose="020B0606020202030204" pitchFamily="34" charset="0"/>
              </a:rPr>
              <a:t>basé sur des questions ou sur la défense d’un travail personnel. Décider du type de document ou de matériel </a:t>
            </a:r>
            <a:r>
              <a:rPr lang="fr-BE" sz="2000" dirty="0" smtClean="0">
                <a:latin typeface="Arial Narrow" panose="020B0606020202030204" pitchFamily="34" charset="0"/>
              </a:rPr>
              <a:t>dont l’étudiant </a:t>
            </a:r>
            <a:r>
              <a:rPr lang="fr-BE" sz="2000" dirty="0">
                <a:latin typeface="Arial Narrow" panose="020B0606020202030204" pitchFamily="34" charset="0"/>
              </a:rPr>
              <a:t>peut disposer pendant le temps de présentation.</a:t>
            </a:r>
          </a:p>
          <a:p>
            <a:r>
              <a:rPr lang="fr-BE" sz="2000" b="1" dirty="0">
                <a:latin typeface="Arial Narrow" panose="020B0606020202030204" pitchFamily="34" charset="0"/>
              </a:rPr>
              <a:t>Expliciter la réussite </a:t>
            </a:r>
            <a:r>
              <a:rPr lang="fr-BE" sz="2000" dirty="0">
                <a:latin typeface="Arial Narrow" panose="020B0606020202030204" pitchFamily="34" charset="0"/>
              </a:rPr>
              <a:t>: déterminer un seuil pour fixer la réussite des étudiants. </a:t>
            </a:r>
            <a:r>
              <a:rPr lang="fr-BE" sz="2000" dirty="0" smtClean="0">
                <a:latin typeface="Arial Narrow" panose="020B0606020202030204" pitchFamily="34" charset="0"/>
              </a:rPr>
              <a:t>Clarifier </a:t>
            </a:r>
            <a:r>
              <a:rPr lang="fr-BE" sz="2000" dirty="0">
                <a:latin typeface="Arial Narrow" panose="020B0606020202030204" pitchFamily="34" charset="0"/>
              </a:rPr>
              <a:t>les critères de réussite, les </a:t>
            </a:r>
            <a:r>
              <a:rPr lang="fr-BE" sz="2000" dirty="0" smtClean="0">
                <a:latin typeface="Arial Narrow" panose="020B0606020202030204" pitchFamily="34" charset="0"/>
              </a:rPr>
              <a:t>éléments indispensables </a:t>
            </a:r>
            <a:r>
              <a:rPr lang="fr-BE" sz="2000" dirty="0">
                <a:latin typeface="Arial Narrow" panose="020B0606020202030204" pitchFamily="34" charset="0"/>
              </a:rPr>
              <a:t>à maîtriser, les bonus éventuels</a:t>
            </a:r>
            <a:r>
              <a:rPr lang="fr-BE" sz="2000" dirty="0" smtClean="0">
                <a:latin typeface="Arial Narrow" panose="020B0606020202030204" pitchFamily="34" charset="0"/>
              </a:rPr>
              <a:t>.</a:t>
            </a:r>
          </a:p>
          <a:p>
            <a:r>
              <a:rPr lang="fr-BE" sz="2000" b="1" dirty="0">
                <a:latin typeface="Arial Narrow" panose="020B0606020202030204" pitchFamily="34" charset="0"/>
              </a:rPr>
              <a:t>Communiquer les modalités </a:t>
            </a:r>
            <a:r>
              <a:rPr lang="fr-BE" sz="2000" dirty="0">
                <a:latin typeface="Arial Narrow" panose="020B0606020202030204" pitchFamily="34" charset="0"/>
              </a:rPr>
              <a:t>: expliquer aux étudiants pourquoi on choisit cette forme d’évaluation, comment ils peuvent bien se préparer pour passer l’examen, comment il va se dérouler, ce qu’on attend d’eux, quels sont les critères de réussite et, éventuellement, s’ils peuvent s’exercer. Préciser les dates de passation et la manière de s’inscrire selon le planning établi.</a:t>
            </a:r>
          </a:p>
          <a:p>
            <a:endParaRPr lang="fr-BE" sz="2000" dirty="0">
              <a:latin typeface="Arial Narrow" panose="020B0606020202030204" pitchFamily="34" charset="0"/>
            </a:endParaRPr>
          </a:p>
        </p:txBody>
      </p:sp>
      <p:sp>
        <p:nvSpPr>
          <p:cNvPr id="4" name="Rectangle à coins arrondis 3"/>
          <p:cNvSpPr/>
          <p:nvPr/>
        </p:nvSpPr>
        <p:spPr>
          <a:xfrm>
            <a:off x="827584" y="260648"/>
            <a:ext cx="7776864"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De l’organisation de l’examen oral </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Nicole </a:t>
            </a:r>
            <a:r>
              <a:rPr lang="fr-BE" sz="2400" dirty="0" err="1" smtClean="0">
                <a:latin typeface="Arial Narrow" panose="020B0606020202030204" pitchFamily="34" charset="0"/>
                <a:ea typeface="Tahoma" panose="020B0604030504040204" pitchFamily="34" charset="0"/>
                <a:cs typeface="Tahoma" panose="020B0604030504040204" pitchFamily="34" charset="0"/>
              </a:rPr>
              <a:t>Rege</a:t>
            </a:r>
            <a:r>
              <a:rPr lang="fr-BE" sz="2400" dirty="0" smtClean="0">
                <a:latin typeface="Arial Narrow" panose="020B0606020202030204" pitchFamily="34" charset="0"/>
                <a:ea typeface="Tahoma" panose="020B0604030504040204" pitchFamily="34" charset="0"/>
                <a:cs typeface="Tahoma" panose="020B0604030504040204" pitchFamily="34" charset="0"/>
              </a:rPr>
              <a:t> Colet 2003)</a:t>
            </a:r>
          </a:p>
          <a:p>
            <a:pPr algn="ctr"/>
            <a:r>
              <a:rPr lang="fr-BE" sz="2400" dirty="0" smtClean="0">
                <a:solidFill>
                  <a:srgbClr val="FFFF00"/>
                </a:solidFill>
                <a:latin typeface="Arial Narrow" panose="020B0606020202030204" pitchFamily="34" charset="0"/>
                <a:ea typeface="Tahoma" panose="020B0604030504040204" pitchFamily="34" charset="0"/>
                <a:cs typeface="Tahoma" panose="020B0604030504040204" pitchFamily="34" charset="0"/>
              </a:rPr>
              <a:t>La phase de préparation</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8209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364" y="1844824"/>
            <a:ext cx="8507288" cy="4525963"/>
          </a:xfrm>
        </p:spPr>
        <p:txBody>
          <a:bodyPr/>
          <a:lstStyle/>
          <a:p>
            <a:r>
              <a:rPr lang="fr-BE" sz="2000" b="1" dirty="0" smtClean="0">
                <a:latin typeface="Arial Narrow" panose="020B0606020202030204" pitchFamily="34" charset="0"/>
              </a:rPr>
              <a:t>Former </a:t>
            </a:r>
            <a:r>
              <a:rPr lang="fr-BE" sz="2000" b="1" dirty="0">
                <a:latin typeface="Arial Narrow" panose="020B0606020202030204" pitchFamily="34" charset="0"/>
              </a:rPr>
              <a:t>l’équipe d’experts </a:t>
            </a:r>
            <a:r>
              <a:rPr lang="fr-BE" sz="2000" dirty="0">
                <a:latin typeface="Arial Narrow" panose="020B0606020202030204" pitchFamily="34" charset="0"/>
              </a:rPr>
              <a:t>: contacter un nombre suffisant d’experts. Leur préciser leur rôle pendant et après l’examen. </a:t>
            </a:r>
            <a:r>
              <a:rPr lang="fr-BE" sz="2000" dirty="0" smtClean="0">
                <a:latin typeface="Arial Narrow" panose="020B0606020202030204" pitchFamily="34" charset="0"/>
              </a:rPr>
              <a:t>Leur expliquer </a:t>
            </a:r>
            <a:r>
              <a:rPr lang="fr-BE" sz="2000" dirty="0">
                <a:latin typeface="Arial Narrow" panose="020B0606020202030204" pitchFamily="34" charset="0"/>
              </a:rPr>
              <a:t>ce qui est attendu des étudiants et les critères pour juger de leurs performances. Présenter et discuter la </a:t>
            </a:r>
            <a:r>
              <a:rPr lang="fr-BE" sz="2000" dirty="0" smtClean="0">
                <a:latin typeface="Arial Narrow" panose="020B0606020202030204" pitchFamily="34" charset="0"/>
              </a:rPr>
              <a:t>grille d’observation </a:t>
            </a:r>
            <a:r>
              <a:rPr lang="fr-BE" sz="2000" dirty="0">
                <a:latin typeface="Arial Narrow" panose="020B0606020202030204" pitchFamily="34" charset="0"/>
              </a:rPr>
              <a:t>ou d’analyse en précisant les critères et l’échelle de notation.</a:t>
            </a:r>
          </a:p>
          <a:p>
            <a:r>
              <a:rPr lang="fr-BE" sz="2000" b="1" dirty="0">
                <a:latin typeface="Arial Narrow" panose="020B0606020202030204" pitchFamily="34" charset="0"/>
              </a:rPr>
              <a:t>Préparer l’examen </a:t>
            </a:r>
            <a:r>
              <a:rPr lang="fr-BE" sz="2000" dirty="0">
                <a:latin typeface="Arial Narrow" panose="020B0606020202030204" pitchFamily="34" charset="0"/>
              </a:rPr>
              <a:t>: rédiger les énoncés, les questions, les problèmes posés ainsi que les réponses aux questions ou les </a:t>
            </a:r>
            <a:r>
              <a:rPr lang="fr-BE" sz="2000" dirty="0" smtClean="0">
                <a:latin typeface="Arial Narrow" panose="020B0606020202030204" pitchFamily="34" charset="0"/>
              </a:rPr>
              <a:t>solutions aux </a:t>
            </a:r>
            <a:r>
              <a:rPr lang="fr-BE" sz="2000" dirty="0">
                <a:latin typeface="Arial Narrow" panose="020B0606020202030204" pitchFamily="34" charset="0"/>
              </a:rPr>
              <a:t>problèmes. Rédiger également les consignes pour les étudiants en précisant le déroulement et le matériel autorisé. S’il y a lieu</a:t>
            </a:r>
            <a:r>
              <a:rPr lang="fr-BE" sz="2000" dirty="0" smtClean="0">
                <a:latin typeface="Arial Narrow" panose="020B0606020202030204" pitchFamily="34" charset="0"/>
              </a:rPr>
              <a:t>, décider </a:t>
            </a:r>
            <a:r>
              <a:rPr lang="fr-BE" sz="2000" dirty="0">
                <a:latin typeface="Arial Narrow" panose="020B0606020202030204" pitchFamily="34" charset="0"/>
              </a:rPr>
              <a:t>du mode de surveillance et le lieu pour l’étudiant qui se prépare (même salle, salle annexe avec ou sans surveillance). </a:t>
            </a:r>
            <a:r>
              <a:rPr lang="fr-BE" sz="2000" dirty="0" smtClean="0">
                <a:latin typeface="Arial Narrow" panose="020B0606020202030204" pitchFamily="34" charset="0"/>
              </a:rPr>
              <a:t>Fixer l’horaire </a:t>
            </a:r>
            <a:r>
              <a:rPr lang="fr-BE" sz="2000" dirty="0">
                <a:latin typeface="Arial Narrow" panose="020B0606020202030204" pitchFamily="34" charset="0"/>
              </a:rPr>
              <a:t>en prévoyant des moments de pauses tous les deux heures. Aménager les locaux à savoir la salle de passation, le lieu </a:t>
            </a:r>
            <a:r>
              <a:rPr lang="fr-BE" sz="2000" dirty="0" smtClean="0">
                <a:latin typeface="Arial Narrow" panose="020B0606020202030204" pitchFamily="34" charset="0"/>
              </a:rPr>
              <a:t>de préparation </a:t>
            </a:r>
            <a:r>
              <a:rPr lang="fr-BE" sz="2000" dirty="0">
                <a:latin typeface="Arial Narrow" panose="020B0606020202030204" pitchFamily="34" charset="0"/>
              </a:rPr>
              <a:t>de même que la salle d’attente. Préparer la grille d’observation ou d’analyse de la performance de l’étudiant.</a:t>
            </a:r>
            <a:endParaRPr lang="fr-BE" sz="20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755576" y="116632"/>
            <a:ext cx="7776864"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De l’organisation de l’examen oral </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Nicole </a:t>
            </a:r>
            <a:r>
              <a:rPr lang="fr-BE" sz="2400" dirty="0" err="1" smtClean="0">
                <a:latin typeface="Arial Narrow" panose="020B0606020202030204" pitchFamily="34" charset="0"/>
                <a:ea typeface="Tahoma" panose="020B0604030504040204" pitchFamily="34" charset="0"/>
                <a:cs typeface="Tahoma" panose="020B0604030504040204" pitchFamily="34" charset="0"/>
              </a:rPr>
              <a:t>Rege</a:t>
            </a:r>
            <a:r>
              <a:rPr lang="fr-BE" sz="2400" dirty="0" smtClean="0">
                <a:latin typeface="Arial Narrow" panose="020B0606020202030204" pitchFamily="34" charset="0"/>
                <a:ea typeface="Tahoma" panose="020B0604030504040204" pitchFamily="34" charset="0"/>
                <a:cs typeface="Tahoma" panose="020B0604030504040204" pitchFamily="34" charset="0"/>
              </a:rPr>
              <a:t> Colet 2003)</a:t>
            </a:r>
          </a:p>
          <a:p>
            <a:pPr algn="ctr"/>
            <a:r>
              <a:rPr lang="fr-BE" sz="2400" dirty="0" smtClean="0">
                <a:solidFill>
                  <a:srgbClr val="FFFF00"/>
                </a:solidFill>
                <a:latin typeface="Arial Narrow" panose="020B0606020202030204" pitchFamily="34" charset="0"/>
                <a:ea typeface="Tahoma" panose="020B0604030504040204" pitchFamily="34" charset="0"/>
                <a:cs typeface="Tahoma" panose="020B0604030504040204" pitchFamily="34" charset="0"/>
              </a:rPr>
              <a:t>La phase de préparation</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274653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364" y="1412776"/>
            <a:ext cx="8507288" cy="4608512"/>
          </a:xfrm>
        </p:spPr>
        <p:txBody>
          <a:bodyPr/>
          <a:lstStyle/>
          <a:p>
            <a:r>
              <a:rPr lang="fr-BE" sz="2400" b="1" dirty="0">
                <a:latin typeface="Arial Narrow" panose="020B0606020202030204" pitchFamily="34" charset="0"/>
                <a:ea typeface="Tahoma" panose="020B0604030504040204" pitchFamily="34" charset="0"/>
                <a:cs typeface="Tahoma" panose="020B0604030504040204" pitchFamily="34" charset="0"/>
              </a:rPr>
              <a:t>Accueillir </a:t>
            </a:r>
            <a:r>
              <a:rPr lang="fr-BE" sz="2400" dirty="0">
                <a:latin typeface="Arial Narrow" panose="020B0606020202030204" pitchFamily="34" charset="0"/>
                <a:ea typeface="Tahoma" panose="020B0604030504040204" pitchFamily="34" charset="0"/>
                <a:cs typeface="Tahoma" panose="020B0604030504040204" pitchFamily="34" charset="0"/>
              </a:rPr>
              <a:t>l’étudiant et vérifier son identité. Le détendre en générant un atmosphère favorable de travail. Rappeler les conditions </a:t>
            </a:r>
            <a:r>
              <a:rPr lang="fr-BE" sz="2400" dirty="0" smtClean="0">
                <a:latin typeface="Arial Narrow" panose="020B0606020202030204" pitchFamily="34" charset="0"/>
                <a:ea typeface="Tahoma" panose="020B0604030504040204" pitchFamily="34" charset="0"/>
                <a:cs typeface="Tahoma" panose="020B0604030504040204" pitchFamily="34" charset="0"/>
              </a:rPr>
              <a:t>et les </a:t>
            </a:r>
            <a:r>
              <a:rPr lang="fr-BE" sz="2400" dirty="0">
                <a:latin typeface="Arial Narrow" panose="020B0606020202030204" pitchFamily="34" charset="0"/>
                <a:ea typeface="Tahoma" panose="020B0604030504040204" pitchFamily="34" charset="0"/>
                <a:cs typeface="Tahoma" panose="020B0604030504040204" pitchFamily="34" charset="0"/>
              </a:rPr>
              <a:t>consignes de travail. Procéder au tirage des questions, s’il y a lieu, l’inviter à commencer son travail préparatoire.</a:t>
            </a:r>
          </a:p>
          <a:p>
            <a:r>
              <a:rPr lang="fr-BE" sz="2400" b="1" dirty="0">
                <a:latin typeface="Arial Narrow" panose="020B0606020202030204" pitchFamily="34" charset="0"/>
                <a:ea typeface="Tahoma" panose="020B0604030504040204" pitchFamily="34" charset="0"/>
                <a:cs typeface="Tahoma" panose="020B0604030504040204" pitchFamily="34" charset="0"/>
              </a:rPr>
              <a:t>L’exposé </a:t>
            </a:r>
            <a:r>
              <a:rPr lang="fr-BE" sz="2400" dirty="0">
                <a:latin typeface="Arial Narrow" panose="020B0606020202030204" pitchFamily="34" charset="0"/>
                <a:ea typeface="Tahoma" panose="020B0604030504040204" pitchFamily="34" charset="0"/>
                <a:cs typeface="Tahoma" panose="020B0604030504040204" pitchFamily="34" charset="0"/>
              </a:rPr>
              <a:t>: définir le type de compte rendu ou de présentation du travail de l’étudiant. Compléter avec des questions </a:t>
            </a:r>
            <a:r>
              <a:rPr lang="fr-BE" sz="2400" dirty="0" smtClean="0">
                <a:latin typeface="Arial Narrow" panose="020B0606020202030204" pitchFamily="34" charset="0"/>
                <a:ea typeface="Tahoma" panose="020B0604030504040204" pitchFamily="34" charset="0"/>
                <a:cs typeface="Tahoma" panose="020B0604030504040204" pitchFamily="34" charset="0"/>
              </a:rPr>
              <a:t>de développement </a:t>
            </a:r>
            <a:r>
              <a:rPr lang="fr-BE" sz="2400" dirty="0">
                <a:latin typeface="Arial Narrow" panose="020B0606020202030204" pitchFamily="34" charset="0"/>
                <a:ea typeface="Tahoma" panose="020B0604030504040204" pitchFamily="34" charset="0"/>
                <a:cs typeface="Tahoma" panose="020B0604030504040204" pitchFamily="34" charset="0"/>
              </a:rPr>
              <a:t>et d’approfondissement.</a:t>
            </a:r>
          </a:p>
          <a:p>
            <a:r>
              <a:rPr lang="fr-BE" sz="2400" b="1" dirty="0">
                <a:latin typeface="Arial Narrow" panose="020B0606020202030204" pitchFamily="34" charset="0"/>
                <a:ea typeface="Tahoma" panose="020B0604030504040204" pitchFamily="34" charset="0"/>
                <a:cs typeface="Tahoma" panose="020B0604030504040204" pitchFamily="34" charset="0"/>
              </a:rPr>
              <a:t>Le questionnement </a:t>
            </a:r>
            <a:r>
              <a:rPr lang="fr-BE" sz="2400" dirty="0">
                <a:latin typeface="Arial Narrow" panose="020B0606020202030204" pitchFamily="34" charset="0"/>
                <a:ea typeface="Tahoma" panose="020B0604030504040204" pitchFamily="34" charset="0"/>
                <a:cs typeface="Tahoma" panose="020B0604030504040204" pitchFamily="34" charset="0"/>
              </a:rPr>
              <a:t>: commencer par des questions ouvertes qui permettent à l’étudiant de facilement s’exprimer. Progresser </a:t>
            </a:r>
            <a:r>
              <a:rPr lang="fr-BE" sz="2400" dirty="0" smtClean="0">
                <a:latin typeface="Arial Narrow" panose="020B0606020202030204" pitchFamily="34" charset="0"/>
                <a:ea typeface="Tahoma" panose="020B0604030504040204" pitchFamily="34" charset="0"/>
                <a:cs typeface="Tahoma" panose="020B0604030504040204" pitchFamily="34" charset="0"/>
              </a:rPr>
              <a:t>de questions </a:t>
            </a:r>
            <a:r>
              <a:rPr lang="fr-BE" sz="2400" dirty="0">
                <a:latin typeface="Arial Narrow" panose="020B0606020202030204" pitchFamily="34" charset="0"/>
                <a:ea typeface="Tahoma" panose="020B0604030504040204" pitchFamily="34" charset="0"/>
                <a:cs typeface="Tahoma" panose="020B0604030504040204" pitchFamily="34" charset="0"/>
              </a:rPr>
              <a:t>générales et de niveau élémentaire vers des questions spécifiques et de niveau d’expertise. Préférer des questions </a:t>
            </a:r>
            <a:r>
              <a:rPr lang="fr-BE" sz="2400" dirty="0" smtClean="0">
                <a:latin typeface="Arial Narrow" panose="020B0606020202030204" pitchFamily="34" charset="0"/>
                <a:ea typeface="Tahoma" panose="020B0604030504040204" pitchFamily="34" charset="0"/>
                <a:cs typeface="Tahoma" panose="020B0604030504040204" pitchFamily="34" charset="0"/>
              </a:rPr>
              <a:t>qui mesurent </a:t>
            </a:r>
            <a:r>
              <a:rPr lang="fr-BE" sz="2400" dirty="0">
                <a:latin typeface="Arial Narrow" panose="020B0606020202030204" pitchFamily="34" charset="0"/>
                <a:ea typeface="Tahoma" panose="020B0604030504040204" pitchFamily="34" charset="0"/>
                <a:cs typeface="Tahoma" panose="020B0604030504040204" pitchFamily="34" charset="0"/>
              </a:rPr>
              <a:t>le raisonnement, la capacité de réfutation ou la confrontation des idées et des perspectives. En cas de panne de l’étudiant</a:t>
            </a:r>
            <a:r>
              <a:rPr lang="fr-BE" sz="2400" dirty="0" smtClean="0">
                <a:latin typeface="Arial Narrow" panose="020B0606020202030204" pitchFamily="34" charset="0"/>
                <a:ea typeface="Tahoma" panose="020B0604030504040204" pitchFamily="34" charset="0"/>
                <a:cs typeface="Tahoma" panose="020B0604030504040204" pitchFamily="34" charset="0"/>
              </a:rPr>
              <a:t>, chercher </a:t>
            </a:r>
            <a:r>
              <a:rPr lang="fr-BE" sz="2400" dirty="0">
                <a:latin typeface="Arial Narrow" panose="020B0606020202030204" pitchFamily="34" charset="0"/>
                <a:ea typeface="Tahoma" panose="020B0604030504040204" pitchFamily="34" charset="0"/>
                <a:cs typeface="Tahoma" panose="020B0604030504040204" pitchFamily="34" charset="0"/>
              </a:rPr>
              <a:t>une possibilité de relance</a:t>
            </a:r>
            <a:r>
              <a:rPr lang="fr-BE" sz="2400" dirty="0" smtClean="0">
                <a:latin typeface="Arial Narrow" panose="020B0606020202030204" pitchFamily="34" charset="0"/>
                <a:ea typeface="Tahoma" panose="020B0604030504040204" pitchFamily="34" charset="0"/>
                <a:cs typeface="Tahoma" panose="020B0604030504040204" pitchFamily="34" charset="0"/>
              </a:rPr>
              <a:t>.</a:t>
            </a:r>
            <a:endParaRPr lang="fr-BE" sz="24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755576" y="116632"/>
            <a:ext cx="777686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De l’organisation de l’examen oral </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Nicole </a:t>
            </a:r>
            <a:r>
              <a:rPr lang="fr-BE" sz="2400" dirty="0" err="1" smtClean="0">
                <a:latin typeface="Arial Narrow" panose="020B0606020202030204" pitchFamily="34" charset="0"/>
                <a:ea typeface="Tahoma" panose="020B0604030504040204" pitchFamily="34" charset="0"/>
                <a:cs typeface="Tahoma" panose="020B0604030504040204" pitchFamily="34" charset="0"/>
              </a:rPr>
              <a:t>Rege</a:t>
            </a:r>
            <a:r>
              <a:rPr lang="fr-BE" sz="2400" dirty="0" smtClean="0">
                <a:latin typeface="Arial Narrow" panose="020B0606020202030204" pitchFamily="34" charset="0"/>
                <a:ea typeface="Tahoma" panose="020B0604030504040204" pitchFamily="34" charset="0"/>
                <a:cs typeface="Tahoma" panose="020B0604030504040204" pitchFamily="34" charset="0"/>
              </a:rPr>
              <a:t> Colet 2003)</a:t>
            </a:r>
          </a:p>
          <a:p>
            <a:pPr algn="ctr"/>
            <a:r>
              <a:rPr lang="fr-BE" sz="2400" dirty="0" smtClean="0">
                <a:solidFill>
                  <a:srgbClr val="FFFF00"/>
                </a:solidFill>
                <a:latin typeface="Arial Narrow" panose="020B0606020202030204" pitchFamily="34" charset="0"/>
                <a:ea typeface="Tahoma" panose="020B0604030504040204" pitchFamily="34" charset="0"/>
                <a:cs typeface="Tahoma" panose="020B0604030504040204" pitchFamily="34" charset="0"/>
              </a:rPr>
              <a:t>La phase de conduite</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99932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3059832" y="1394773"/>
            <a:ext cx="2930559" cy="1368152"/>
          </a:xfrm>
          <a:prstGeom prst="roundRect">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Clarification</a:t>
            </a:r>
          </a:p>
          <a:p>
            <a:pPr algn="ct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Quels apprentissages </a:t>
            </a:r>
          </a:p>
          <a:p>
            <a:pPr algn="ctr"/>
            <a:r>
              <a:rPr lang="fr-BE"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veut-on évaluer ?</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à coins arrondis 16"/>
          <p:cNvSpPr/>
          <p:nvPr/>
        </p:nvSpPr>
        <p:spPr>
          <a:xfrm>
            <a:off x="1013688" y="4203085"/>
            <a:ext cx="2533314" cy="1651730"/>
          </a:xfrm>
          <a:prstGeom prst="roundRect">
            <a:avLst/>
          </a:prstGeom>
          <a:solidFill>
            <a:schemeClr val="accent3">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Observation</a:t>
            </a:r>
          </a:p>
          <a:p>
            <a:pPr algn="ctr"/>
            <a:r>
              <a:rPr lang="fr-BE" sz="2000" dirty="0" smtClean="0">
                <a:solidFill>
                  <a:schemeClr val="bg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Comment obtenir une preuve de l’apprentissage</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à coins arrondis 22"/>
          <p:cNvSpPr/>
          <p:nvPr/>
        </p:nvSpPr>
        <p:spPr>
          <a:xfrm>
            <a:off x="5364088" y="4203085"/>
            <a:ext cx="2533314" cy="1651730"/>
          </a:xfrm>
          <a:prstGeom prst="roundRect">
            <a:avLst/>
          </a:prstGeom>
          <a:solidFill>
            <a:schemeClr val="accent6">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Interprétation</a:t>
            </a:r>
          </a:p>
          <a:p>
            <a:pPr algn="ctr"/>
            <a:r>
              <a:rPr lang="fr-BE" sz="2000" dirty="0" smtClean="0">
                <a:solidFill>
                  <a:schemeClr val="bg1"/>
                </a:solidFill>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SemiBold"/>
              </a:rPr>
              <a:t>Comment analyser cette preuve de l’apprentissage</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à coins arrondis 6"/>
          <p:cNvSpPr/>
          <p:nvPr/>
        </p:nvSpPr>
        <p:spPr>
          <a:xfrm>
            <a:off x="3010293" y="3025673"/>
            <a:ext cx="3118806" cy="10675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400" dirty="0">
                <a:latin typeface="Tahoma" panose="020B0604030504040204" pitchFamily="34" charset="0"/>
                <a:ea typeface="Tahoma" panose="020B0604030504040204" pitchFamily="34" charset="0"/>
                <a:cs typeface="Tahoma" panose="020B0604030504040204" pitchFamily="34" charset="0"/>
              </a:rPr>
              <a:t>Evaluation</a:t>
            </a:r>
          </a:p>
        </p:txBody>
      </p:sp>
      <p:sp>
        <p:nvSpPr>
          <p:cNvPr id="24" name="Rectangle à coins arrondis 23"/>
          <p:cNvSpPr/>
          <p:nvPr/>
        </p:nvSpPr>
        <p:spPr>
          <a:xfrm>
            <a:off x="282520" y="104036"/>
            <a:ext cx="8177911" cy="660668"/>
          </a:xfrm>
          <a:prstGeom prst="roundRect">
            <a:avLst/>
          </a:prstGeom>
          <a:solidFill>
            <a:schemeClr val="accent1">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Cadre de référence de l’évaluation (Pellegrino et al. 2001)</a:t>
            </a:r>
            <a:endParaRPr lang="fr-BE"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à coins arrondis 7"/>
          <p:cNvSpPr/>
          <p:nvPr/>
        </p:nvSpPr>
        <p:spPr>
          <a:xfrm>
            <a:off x="6100812" y="1556790"/>
            <a:ext cx="2354991" cy="11110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dirty="0" smtClean="0">
                <a:solidFill>
                  <a:schemeClr val="tx1"/>
                </a:solidFill>
              </a:rPr>
              <a:t>Domaines cognitifs, affectifs, </a:t>
            </a:r>
            <a:r>
              <a:rPr lang="fr-BE" sz="2000" dirty="0" err="1" smtClean="0">
                <a:solidFill>
                  <a:schemeClr val="tx1"/>
                </a:solidFill>
              </a:rPr>
              <a:t>psycho-moteur</a:t>
            </a:r>
            <a:endParaRPr lang="fr-BE" sz="2000" dirty="0" smtClean="0">
              <a:solidFill>
                <a:schemeClr val="tx1"/>
              </a:solidFill>
            </a:endParaRPr>
          </a:p>
        </p:txBody>
      </p:sp>
      <p:sp>
        <p:nvSpPr>
          <p:cNvPr id="26" name="Rectangle à coins arrondis 25"/>
          <p:cNvSpPr/>
          <p:nvPr/>
        </p:nvSpPr>
        <p:spPr>
          <a:xfrm>
            <a:off x="1013688" y="1556790"/>
            <a:ext cx="1944216" cy="10441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dirty="0" smtClean="0">
                <a:solidFill>
                  <a:schemeClr val="tx1"/>
                </a:solidFill>
              </a:rPr>
              <a:t>En surface, Intermédiaire, En profondeur</a:t>
            </a:r>
            <a:endParaRPr lang="fr-BE" sz="2000" dirty="0">
              <a:solidFill>
                <a:schemeClr val="tx1"/>
              </a:solidFill>
            </a:endParaRPr>
          </a:p>
        </p:txBody>
      </p:sp>
      <p:sp>
        <p:nvSpPr>
          <p:cNvPr id="27" name="Rectangle à coins arrondis 26"/>
          <p:cNvSpPr/>
          <p:nvPr/>
        </p:nvSpPr>
        <p:spPr>
          <a:xfrm>
            <a:off x="6516216" y="5949280"/>
            <a:ext cx="2160240" cy="6480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000" dirty="0" smtClean="0">
                <a:solidFill>
                  <a:schemeClr val="tx1"/>
                </a:solidFill>
              </a:rPr>
              <a:t>Voir les critères de qualité d’un test</a:t>
            </a:r>
          </a:p>
        </p:txBody>
      </p:sp>
    </p:spTree>
    <p:extLst>
      <p:ext uri="{BB962C8B-B14F-4D97-AF65-F5344CB8AC3E}">
        <p14:creationId xmlns:p14="http://schemas.microsoft.com/office/powerpoint/2010/main" val="13760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8" grpId="0" animBg="1"/>
      <p:bldP spid="26" grpId="0" animBg="1"/>
      <p:bldP spid="2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484784"/>
            <a:ext cx="8640960" cy="5040560"/>
          </a:xfrm>
        </p:spPr>
        <p:txBody>
          <a:bodyPr/>
          <a:lstStyle/>
          <a:p>
            <a:r>
              <a:rPr lang="fr-BE" sz="2200" b="1" dirty="0">
                <a:latin typeface="Arial Narrow" panose="020B0606020202030204" pitchFamily="34" charset="0"/>
                <a:ea typeface="Tahoma" panose="020B0604030504040204" pitchFamily="34" charset="0"/>
                <a:cs typeface="Tahoma" panose="020B0604030504040204" pitchFamily="34" charset="0"/>
              </a:rPr>
              <a:t>Fournir du feed-back </a:t>
            </a:r>
            <a:r>
              <a:rPr lang="fr-BE" sz="2200" dirty="0">
                <a:latin typeface="Arial Narrow" panose="020B0606020202030204" pitchFamily="34" charset="0"/>
                <a:ea typeface="Tahoma" panose="020B0604030504040204" pitchFamily="34" charset="0"/>
                <a:cs typeface="Tahoma" panose="020B0604030504040204" pitchFamily="34" charset="0"/>
              </a:rPr>
              <a:t>: développer une écoute attentive et laisser l’étudiant s’exprimer autant que possible. Eviter de faire un exposé à la place de l’étudiant ou que l’expert le fasse. Soutenir le candidat dans sa présentation ou son exposé et le renforcer positivement.</a:t>
            </a:r>
          </a:p>
          <a:p>
            <a:r>
              <a:rPr lang="fr-BE" sz="2200" b="1" dirty="0" smtClean="0">
                <a:latin typeface="Arial Narrow" panose="020B0606020202030204" pitchFamily="34" charset="0"/>
                <a:ea typeface="Tahoma" panose="020B0604030504040204" pitchFamily="34" charset="0"/>
                <a:cs typeface="Tahoma" panose="020B0604030504040204" pitchFamily="34" charset="0"/>
              </a:rPr>
              <a:t>Déterminer </a:t>
            </a:r>
            <a:r>
              <a:rPr lang="fr-BE" sz="2200" b="1" dirty="0">
                <a:latin typeface="Arial Narrow" panose="020B0606020202030204" pitchFamily="34" charset="0"/>
                <a:ea typeface="Tahoma" panose="020B0604030504040204" pitchFamily="34" charset="0"/>
                <a:cs typeface="Tahoma" panose="020B0604030504040204" pitchFamily="34" charset="0"/>
              </a:rPr>
              <a:t>le rôle des experts </a:t>
            </a:r>
            <a:r>
              <a:rPr lang="fr-BE" sz="2200" dirty="0">
                <a:latin typeface="Arial Narrow" panose="020B0606020202030204" pitchFamily="34" charset="0"/>
                <a:ea typeface="Tahoma" panose="020B0604030504040204" pitchFamily="34" charset="0"/>
                <a:cs typeface="Tahoma" panose="020B0604030504040204" pitchFamily="34" charset="0"/>
              </a:rPr>
              <a:t>: l’expert peut avoir plusieurs fonctions. 1) Observer et analyser le déroulement de l’examen. 2</a:t>
            </a:r>
            <a:r>
              <a:rPr lang="fr-BE" sz="2200" dirty="0" smtClean="0">
                <a:latin typeface="Arial Narrow" panose="020B0606020202030204" pitchFamily="34" charset="0"/>
                <a:ea typeface="Tahoma" panose="020B0604030504040204" pitchFamily="34" charset="0"/>
                <a:cs typeface="Tahoma" panose="020B0604030504040204" pitchFamily="34" charset="0"/>
              </a:rPr>
              <a:t>) Participer </a:t>
            </a:r>
            <a:r>
              <a:rPr lang="fr-BE" sz="2200" dirty="0">
                <a:latin typeface="Arial Narrow" panose="020B0606020202030204" pitchFamily="34" charset="0"/>
                <a:ea typeface="Tahoma" panose="020B0604030504040204" pitchFamily="34" charset="0"/>
                <a:cs typeface="Tahoma" panose="020B0604030504040204" pitchFamily="34" charset="0"/>
              </a:rPr>
              <a:t>plus activement à l’examen en posant les questions complémentaires. 3) Comparer les appréciations et participer </a:t>
            </a:r>
            <a:r>
              <a:rPr lang="fr-BE" sz="2200" dirty="0" smtClean="0">
                <a:latin typeface="Arial Narrow" panose="020B0606020202030204" pitchFamily="34" charset="0"/>
                <a:ea typeface="Tahoma" panose="020B0604030504040204" pitchFamily="34" charset="0"/>
                <a:cs typeface="Tahoma" panose="020B0604030504040204" pitchFamily="34" charset="0"/>
              </a:rPr>
              <a:t>à l’attribution </a:t>
            </a:r>
            <a:r>
              <a:rPr lang="fr-BE" sz="2200" dirty="0">
                <a:latin typeface="Arial Narrow" panose="020B0606020202030204" pitchFamily="34" charset="0"/>
                <a:ea typeface="Tahoma" panose="020B0604030504040204" pitchFamily="34" charset="0"/>
                <a:cs typeface="Tahoma" panose="020B0604030504040204" pitchFamily="34" charset="0"/>
              </a:rPr>
              <a:t>de la note.</a:t>
            </a:r>
          </a:p>
          <a:p>
            <a:r>
              <a:rPr lang="fr-BE" sz="2200" b="1" dirty="0">
                <a:latin typeface="Arial Narrow" panose="020B0606020202030204" pitchFamily="34" charset="0"/>
                <a:ea typeface="Tahoma" panose="020B0604030504040204" pitchFamily="34" charset="0"/>
                <a:cs typeface="Tahoma" panose="020B0604030504040204" pitchFamily="34" charset="0"/>
              </a:rPr>
              <a:t>Garder des traces </a:t>
            </a:r>
            <a:r>
              <a:rPr lang="fr-BE" sz="2200" dirty="0">
                <a:latin typeface="Arial Narrow" panose="020B0606020202030204" pitchFamily="34" charset="0"/>
                <a:ea typeface="Tahoma" panose="020B0604030504040204" pitchFamily="34" charset="0"/>
                <a:cs typeface="Tahoma" panose="020B0604030504040204" pitchFamily="34" charset="0"/>
              </a:rPr>
              <a:t>: prendre un PV ou des notes de séances. Utiliser une grille d’observation ou d’analyse (grille </a:t>
            </a:r>
            <a:r>
              <a:rPr lang="fr-BE" sz="2200" dirty="0" smtClean="0">
                <a:latin typeface="Arial Narrow" panose="020B0606020202030204" pitchFamily="34" charset="0"/>
                <a:ea typeface="Tahoma" panose="020B0604030504040204" pitchFamily="34" charset="0"/>
                <a:cs typeface="Tahoma" panose="020B0604030504040204" pitchFamily="34" charset="0"/>
              </a:rPr>
              <a:t>d’évaluation </a:t>
            </a:r>
            <a:r>
              <a:rPr lang="fr-BE" sz="2200" dirty="0" err="1" smtClean="0">
                <a:latin typeface="Arial Narrow" panose="020B0606020202030204" pitchFamily="34" charset="0"/>
                <a:ea typeface="Tahoma" panose="020B0604030504040204" pitchFamily="34" charset="0"/>
                <a:cs typeface="Tahoma" panose="020B0604030504040204" pitchFamily="34" charset="0"/>
              </a:rPr>
              <a:t>critériée</a:t>
            </a:r>
            <a:r>
              <a:rPr lang="fr-BE" sz="2200" dirty="0">
                <a:latin typeface="Arial Narrow" panose="020B0606020202030204" pitchFamily="34" charset="0"/>
                <a:ea typeface="Tahoma" panose="020B0604030504040204" pitchFamily="34" charset="0"/>
                <a:cs typeface="Tahoma" panose="020B0604030504040204" pitchFamily="34" charset="0"/>
              </a:rPr>
              <a:t>). Enregistrer l’examen.</a:t>
            </a:r>
          </a:p>
          <a:p>
            <a:r>
              <a:rPr lang="fr-BE" sz="2200" b="1" dirty="0">
                <a:latin typeface="Arial Narrow" panose="020B0606020202030204" pitchFamily="34" charset="0"/>
                <a:ea typeface="Tahoma" panose="020B0604030504040204" pitchFamily="34" charset="0"/>
                <a:cs typeface="Tahoma" panose="020B0604030504040204" pitchFamily="34" charset="0"/>
              </a:rPr>
              <a:t>Conclure </a:t>
            </a:r>
            <a:r>
              <a:rPr lang="fr-BE" sz="2200" dirty="0">
                <a:latin typeface="Arial Narrow" panose="020B0606020202030204" pitchFamily="34" charset="0"/>
                <a:ea typeface="Tahoma" panose="020B0604030504040204" pitchFamily="34" charset="0"/>
                <a:cs typeface="Tahoma" panose="020B0604030504040204" pitchFamily="34" charset="0"/>
              </a:rPr>
              <a:t>: mettre un terme à l’examen, remercier le candidat et l’informer des prochaines étapes (quand les résultats </a:t>
            </a:r>
            <a:r>
              <a:rPr lang="fr-BE" sz="2200" dirty="0" smtClean="0">
                <a:latin typeface="Arial Narrow" panose="020B0606020202030204" pitchFamily="34" charset="0"/>
                <a:ea typeface="Tahoma" panose="020B0604030504040204" pitchFamily="34" charset="0"/>
                <a:cs typeface="Tahoma" panose="020B0604030504040204" pitchFamily="34" charset="0"/>
              </a:rPr>
              <a:t>seront disponibles</a:t>
            </a:r>
            <a:r>
              <a:rPr lang="fr-BE" sz="2200" dirty="0">
                <a:latin typeface="Arial Narrow" panose="020B0606020202030204" pitchFamily="34" charset="0"/>
                <a:ea typeface="Tahoma" panose="020B0604030504040204" pitchFamily="34" charset="0"/>
                <a:cs typeface="Tahoma" panose="020B0604030504040204" pitchFamily="34" charset="0"/>
              </a:rPr>
              <a:t>, les heures de réceptions pour en discuter, etc.).</a:t>
            </a:r>
            <a:r>
              <a:rPr lang="fr-BE" sz="2200" dirty="0" smtClean="0">
                <a:latin typeface="Arial Narrow" panose="020B0606020202030204" pitchFamily="34" charset="0"/>
                <a:ea typeface="Tahoma" panose="020B0604030504040204" pitchFamily="34" charset="0"/>
                <a:cs typeface="Tahoma" panose="020B0604030504040204" pitchFamily="34" charset="0"/>
              </a:rPr>
              <a:t>.</a:t>
            </a:r>
            <a:endParaRPr lang="fr-BE" sz="22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755576" y="116632"/>
            <a:ext cx="777686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De l’organisation de l’examen oral </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Nicole </a:t>
            </a:r>
            <a:r>
              <a:rPr lang="fr-BE" sz="2400" dirty="0" err="1" smtClean="0">
                <a:latin typeface="Arial Narrow" panose="020B0606020202030204" pitchFamily="34" charset="0"/>
                <a:ea typeface="Tahoma" panose="020B0604030504040204" pitchFamily="34" charset="0"/>
                <a:cs typeface="Tahoma" panose="020B0604030504040204" pitchFamily="34" charset="0"/>
              </a:rPr>
              <a:t>Rege</a:t>
            </a:r>
            <a:r>
              <a:rPr lang="fr-BE" sz="2400" dirty="0" smtClean="0">
                <a:latin typeface="Arial Narrow" panose="020B0606020202030204" pitchFamily="34" charset="0"/>
                <a:ea typeface="Tahoma" panose="020B0604030504040204" pitchFamily="34" charset="0"/>
                <a:cs typeface="Tahoma" panose="020B0604030504040204" pitchFamily="34" charset="0"/>
              </a:rPr>
              <a:t> Colet 2003)</a:t>
            </a:r>
          </a:p>
          <a:p>
            <a:pPr algn="ctr"/>
            <a:r>
              <a:rPr lang="fr-BE" sz="2400" dirty="0" smtClean="0">
                <a:solidFill>
                  <a:srgbClr val="FFFF00"/>
                </a:solidFill>
                <a:latin typeface="Arial Narrow" panose="020B0606020202030204" pitchFamily="34" charset="0"/>
                <a:ea typeface="Tahoma" panose="020B0604030504040204" pitchFamily="34" charset="0"/>
                <a:cs typeface="Tahoma" panose="020B0604030504040204" pitchFamily="34" charset="0"/>
              </a:rPr>
              <a:t>La phase de conduite</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4465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364" y="1772816"/>
            <a:ext cx="8507288" cy="4320480"/>
          </a:xfrm>
        </p:spPr>
        <p:txBody>
          <a:bodyPr/>
          <a:lstStyle/>
          <a:p>
            <a:r>
              <a:rPr lang="fr-BE" sz="2200" b="1" dirty="0">
                <a:latin typeface="Arial Narrow" panose="020B0606020202030204" pitchFamily="34" charset="0"/>
                <a:ea typeface="Tahoma" panose="020B0604030504040204" pitchFamily="34" charset="0"/>
                <a:cs typeface="Tahoma" panose="020B0604030504040204" pitchFamily="34" charset="0"/>
              </a:rPr>
              <a:t>Finaliser la notation </a:t>
            </a:r>
            <a:r>
              <a:rPr lang="fr-BE" sz="2200" dirty="0">
                <a:latin typeface="Arial Narrow" panose="020B0606020202030204" pitchFamily="34" charset="0"/>
                <a:ea typeface="Tahoma" panose="020B0604030504040204" pitchFamily="34" charset="0"/>
                <a:cs typeface="Tahoma" panose="020B0604030504040204" pitchFamily="34" charset="0"/>
              </a:rPr>
              <a:t>: attribuer la note à l’étudiant après concertation et délibération avec l’expert.</a:t>
            </a:r>
          </a:p>
          <a:p>
            <a:r>
              <a:rPr lang="fr-BE" sz="2200" b="1" dirty="0">
                <a:latin typeface="Arial Narrow" panose="020B0606020202030204" pitchFamily="34" charset="0"/>
                <a:ea typeface="Tahoma" panose="020B0604030504040204" pitchFamily="34" charset="0"/>
                <a:cs typeface="Tahoma" panose="020B0604030504040204" pitchFamily="34" charset="0"/>
              </a:rPr>
              <a:t>Analyser les résultats </a:t>
            </a:r>
            <a:r>
              <a:rPr lang="fr-BE" sz="2200" dirty="0">
                <a:latin typeface="Arial Narrow" panose="020B0606020202030204" pitchFamily="34" charset="0"/>
                <a:ea typeface="Tahoma" panose="020B0604030504040204" pitchFamily="34" charset="0"/>
                <a:cs typeface="Tahoma" panose="020B0604030504040204" pitchFamily="34" charset="0"/>
              </a:rPr>
              <a:t>: examiner l’ensemble des résultats de la volée d’étudiants et procéder à des ajustements si nécessaire.</a:t>
            </a:r>
          </a:p>
          <a:p>
            <a:r>
              <a:rPr lang="fr-BE" sz="2200" b="1" dirty="0">
                <a:latin typeface="Arial Narrow" panose="020B0606020202030204" pitchFamily="34" charset="0"/>
                <a:ea typeface="Tahoma" panose="020B0604030504040204" pitchFamily="34" charset="0"/>
                <a:cs typeface="Tahoma" panose="020B0604030504040204" pitchFamily="34" charset="0"/>
              </a:rPr>
              <a:t>Transmettre les résultats </a:t>
            </a:r>
            <a:r>
              <a:rPr lang="fr-BE" sz="2200" dirty="0">
                <a:latin typeface="Arial Narrow" panose="020B0606020202030204" pitchFamily="34" charset="0"/>
                <a:ea typeface="Tahoma" panose="020B0604030504040204" pitchFamily="34" charset="0"/>
                <a:cs typeface="Tahoma" panose="020B0604030504040204" pitchFamily="34" charset="0"/>
              </a:rPr>
              <a:t>: communiquer aux instances compétentes les notes et/ou les PV d’examen. Communiquer </a:t>
            </a:r>
            <a:r>
              <a:rPr lang="fr-BE" sz="2200" dirty="0" smtClean="0">
                <a:latin typeface="Arial Narrow" panose="020B0606020202030204" pitchFamily="34" charset="0"/>
                <a:ea typeface="Tahoma" panose="020B0604030504040204" pitchFamily="34" charset="0"/>
                <a:cs typeface="Tahoma" panose="020B0604030504040204" pitchFamily="34" charset="0"/>
              </a:rPr>
              <a:t>aux étudiants </a:t>
            </a:r>
            <a:r>
              <a:rPr lang="fr-BE" sz="2200" dirty="0">
                <a:latin typeface="Arial Narrow" panose="020B0606020202030204" pitchFamily="34" charset="0"/>
                <a:ea typeface="Tahoma" panose="020B0604030504040204" pitchFamily="34" charset="0"/>
                <a:cs typeface="Tahoma" panose="020B0604030504040204" pitchFamily="34" charset="0"/>
              </a:rPr>
              <a:t>leurs notes en indiquant quand ils peuvent venir discuter de leur résultats.</a:t>
            </a:r>
          </a:p>
          <a:p>
            <a:r>
              <a:rPr lang="fr-BE" sz="2200" b="1" dirty="0">
                <a:latin typeface="Arial Narrow" panose="020B0606020202030204" pitchFamily="34" charset="0"/>
                <a:ea typeface="Tahoma" panose="020B0604030504040204" pitchFamily="34" charset="0"/>
                <a:cs typeface="Tahoma" panose="020B0604030504040204" pitchFamily="34" charset="0"/>
              </a:rPr>
              <a:t>Recevoir les étudiants </a:t>
            </a:r>
            <a:r>
              <a:rPr lang="fr-BE" sz="2200" dirty="0">
                <a:latin typeface="Arial Narrow" panose="020B0606020202030204" pitchFamily="34" charset="0"/>
                <a:ea typeface="Tahoma" panose="020B0604030504040204" pitchFamily="34" charset="0"/>
                <a:cs typeface="Tahoma" panose="020B0604030504040204" pitchFamily="34" charset="0"/>
              </a:rPr>
              <a:t>: fournir un feed-back aux étudiants en expliquant ce qu’ils maîtrisent et ce qu’ils doivent améliorer. </a:t>
            </a:r>
            <a:r>
              <a:rPr lang="fr-BE" sz="2200" dirty="0" smtClean="0">
                <a:latin typeface="Arial Narrow" panose="020B0606020202030204" pitchFamily="34" charset="0"/>
                <a:ea typeface="Tahoma" panose="020B0604030504040204" pitchFamily="34" charset="0"/>
                <a:cs typeface="Tahoma" panose="020B0604030504040204" pitchFamily="34" charset="0"/>
              </a:rPr>
              <a:t>Leur donner </a:t>
            </a:r>
            <a:r>
              <a:rPr lang="fr-BE" sz="2200" dirty="0">
                <a:latin typeface="Arial Narrow" panose="020B0606020202030204" pitchFamily="34" charset="0"/>
                <a:ea typeface="Tahoma" panose="020B0604030504040204" pitchFamily="34" charset="0"/>
                <a:cs typeface="Tahoma" panose="020B0604030504040204" pitchFamily="34" charset="0"/>
              </a:rPr>
              <a:t>des indications sur comment s’améliorer.</a:t>
            </a:r>
          </a:p>
        </p:txBody>
      </p:sp>
      <p:sp>
        <p:nvSpPr>
          <p:cNvPr id="4" name="Rectangle à coins arrondis 3"/>
          <p:cNvSpPr/>
          <p:nvPr/>
        </p:nvSpPr>
        <p:spPr>
          <a:xfrm>
            <a:off x="755576" y="116632"/>
            <a:ext cx="777686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De l’organisation de l’examen oral </a:t>
            </a:r>
          </a:p>
          <a:p>
            <a:pPr algn="ctr"/>
            <a:r>
              <a:rPr lang="fr-BE" sz="2400" dirty="0" smtClean="0">
                <a:latin typeface="Arial Narrow" panose="020B0606020202030204" pitchFamily="34" charset="0"/>
                <a:ea typeface="Tahoma" panose="020B0604030504040204" pitchFamily="34" charset="0"/>
                <a:cs typeface="Tahoma" panose="020B0604030504040204" pitchFamily="34" charset="0"/>
              </a:rPr>
              <a:t>(Selon Nicole </a:t>
            </a:r>
            <a:r>
              <a:rPr lang="fr-BE" sz="2400" dirty="0" err="1" smtClean="0">
                <a:latin typeface="Arial Narrow" panose="020B0606020202030204" pitchFamily="34" charset="0"/>
                <a:ea typeface="Tahoma" panose="020B0604030504040204" pitchFamily="34" charset="0"/>
                <a:cs typeface="Tahoma" panose="020B0604030504040204" pitchFamily="34" charset="0"/>
              </a:rPr>
              <a:t>Rege</a:t>
            </a:r>
            <a:r>
              <a:rPr lang="fr-BE" sz="2400" dirty="0" smtClean="0">
                <a:latin typeface="Arial Narrow" panose="020B0606020202030204" pitchFamily="34" charset="0"/>
                <a:ea typeface="Tahoma" panose="020B0604030504040204" pitchFamily="34" charset="0"/>
                <a:cs typeface="Tahoma" panose="020B0604030504040204" pitchFamily="34" charset="0"/>
              </a:rPr>
              <a:t> Colet 2003)</a:t>
            </a:r>
          </a:p>
          <a:p>
            <a:pPr algn="ctr"/>
            <a:r>
              <a:rPr lang="fr-BE" sz="2400" dirty="0" smtClean="0">
                <a:solidFill>
                  <a:srgbClr val="FFFF00"/>
                </a:solidFill>
                <a:latin typeface="Arial Narrow" panose="020B0606020202030204" pitchFamily="34" charset="0"/>
                <a:ea typeface="Tahoma" panose="020B0604030504040204" pitchFamily="34" charset="0"/>
                <a:cs typeface="Tahoma" panose="020B0604030504040204" pitchFamily="34" charset="0"/>
              </a:rPr>
              <a:t>La phase de suivi</a:t>
            </a:r>
            <a:endParaRPr lang="fr-BE" sz="24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3972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08001" y="1628800"/>
            <a:ext cx="7920880" cy="230425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solidFill>
                  <a:schemeClr val="bg1"/>
                </a:solidFill>
                <a:latin typeface="Arial Narrow" panose="020B0606020202030204" pitchFamily="34" charset="0"/>
              </a:rPr>
              <a:t>Les grilles d’évaluation</a:t>
            </a:r>
            <a:endParaRPr lang="fr-BE" sz="5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49928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036334" y="620688"/>
            <a:ext cx="684076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800" dirty="0">
                <a:uFill>
                  <a:solidFill/>
                </a:uFill>
              </a:rPr>
              <a:t>les échelles d’évaluation </a:t>
            </a:r>
            <a:r>
              <a:rPr lang="fr-BE" sz="2800" dirty="0" smtClean="0">
                <a:uFill>
                  <a:solidFill/>
                </a:uFill>
              </a:rPr>
              <a:t>ordinales</a:t>
            </a:r>
            <a:endParaRPr lang="fr-BE" sz="2800" dirty="0">
              <a:uFill>
                <a:solidFill/>
              </a:uFill>
            </a:endParaRPr>
          </a:p>
        </p:txBody>
      </p:sp>
      <p:pic>
        <p:nvPicPr>
          <p:cNvPr id="5" name="image.png"/>
          <p:cNvPicPr/>
          <p:nvPr/>
        </p:nvPicPr>
        <p:blipFill>
          <a:blip r:embed="rId2">
            <a:extLst/>
          </a:blip>
          <a:stretch>
            <a:fillRect/>
          </a:stretch>
        </p:blipFill>
        <p:spPr>
          <a:xfrm>
            <a:off x="193564" y="2492896"/>
            <a:ext cx="8496944" cy="3194720"/>
          </a:xfrm>
          <a:prstGeom prst="rect">
            <a:avLst/>
          </a:prstGeom>
          <a:ln w="12700">
            <a:miter lim="400000"/>
          </a:ln>
        </p:spPr>
      </p:pic>
    </p:spTree>
    <p:extLst>
      <p:ext uri="{BB962C8B-B14F-4D97-AF65-F5344CB8AC3E}">
        <p14:creationId xmlns:p14="http://schemas.microsoft.com/office/powerpoint/2010/main" val="64326964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755576" y="116779"/>
            <a:ext cx="777686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800" dirty="0">
                <a:uFill>
                  <a:solidFill/>
                </a:uFill>
              </a:rPr>
              <a:t>les échelles d’évaluation </a:t>
            </a:r>
            <a:r>
              <a:rPr lang="fr-BE" sz="2800" dirty="0" smtClean="0">
                <a:uFill>
                  <a:solidFill/>
                </a:uFill>
              </a:rPr>
              <a:t>descriptives </a:t>
            </a:r>
            <a:endParaRPr lang="fr-BE" sz="2800" dirty="0">
              <a:uFill>
                <a:solidFill/>
              </a:uFill>
            </a:endParaRPr>
          </a:p>
          <a:p>
            <a:pPr algn="ctr"/>
            <a:r>
              <a:rPr lang="fr-BE" sz="2800" dirty="0" smtClean="0">
                <a:ea typeface="Tahoma" panose="020B0604030504040204" pitchFamily="34" charset="0"/>
                <a:cs typeface="Tahoma" panose="020B0604030504040204" pitchFamily="34" charset="0"/>
              </a:rPr>
              <a:t>(</a:t>
            </a:r>
            <a:r>
              <a:rPr lang="fr-BE" sz="2800" dirty="0" err="1" smtClean="0">
                <a:ea typeface="Tahoma" panose="020B0604030504040204" pitchFamily="34" charset="0"/>
                <a:cs typeface="Tahoma" panose="020B0604030504040204" pitchFamily="34" charset="0"/>
              </a:rPr>
              <a:t>Cfr</a:t>
            </a:r>
            <a:r>
              <a:rPr lang="fr-BE" sz="2800" dirty="0" smtClean="0">
                <a:ea typeface="Tahoma" panose="020B0604030504040204" pitchFamily="34" charset="0"/>
                <a:cs typeface="Tahoma" panose="020B0604030504040204" pitchFamily="34" charset="0"/>
              </a:rPr>
              <a:t> Mémo 31 </a:t>
            </a:r>
            <a:r>
              <a:rPr lang="fr-BE" sz="2800" dirty="0" err="1" smtClean="0">
                <a:ea typeface="Tahoma" panose="020B0604030504040204" pitchFamily="34" charset="0"/>
                <a:cs typeface="Tahoma" panose="020B0604030504040204" pitchFamily="34" charset="0"/>
              </a:rPr>
              <a:t>IPM</a:t>
            </a:r>
            <a:r>
              <a:rPr lang="fr-BE" sz="2800" dirty="0" smtClean="0">
                <a:ea typeface="Tahoma" panose="020B0604030504040204" pitchFamily="34" charset="0"/>
                <a:cs typeface="Tahoma" panose="020B0604030504040204" pitchFamily="34" charset="0"/>
              </a:rPr>
              <a:t> UCL) </a:t>
            </a:r>
            <a:endParaRPr lang="fr-BE" sz="28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3" y="2276872"/>
            <a:ext cx="862965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2071" y="1412776"/>
            <a:ext cx="8208912" cy="707886"/>
          </a:xfrm>
          <a:prstGeom prst="rect">
            <a:avLst/>
          </a:prstGeom>
        </p:spPr>
        <p:txBody>
          <a:bodyPr wrap="square">
            <a:spAutoFit/>
          </a:bodyPr>
          <a:lstStyle/>
          <a:p>
            <a:r>
              <a:rPr lang="fr-FR" sz="2000" dirty="0" smtClean="0">
                <a:latin typeface="+mn-lt"/>
              </a:rPr>
              <a:t>une </a:t>
            </a:r>
            <a:r>
              <a:rPr lang="fr-FR" sz="2000" dirty="0">
                <a:latin typeface="+mn-lt"/>
              </a:rPr>
              <a:t>échelle </a:t>
            </a:r>
            <a:r>
              <a:rPr lang="fr-FR" sz="2000" dirty="0" smtClean="0">
                <a:latin typeface="+mn-lt"/>
              </a:rPr>
              <a:t>descriptive permet de vérifier </a:t>
            </a:r>
            <a:r>
              <a:rPr lang="fr-FR" sz="2000" dirty="0">
                <a:latin typeface="+mn-lt"/>
              </a:rPr>
              <a:t>l’adéquation entre la tâche de l’étudiant et la description de l’attendu à divers niveaux de l’échelle. </a:t>
            </a:r>
            <a:endParaRPr lang="fr-BE" sz="2000" dirty="0">
              <a:latin typeface="+mn-lt"/>
            </a:endParaRPr>
          </a:p>
        </p:txBody>
      </p:sp>
    </p:spTree>
    <p:extLst>
      <p:ext uri="{BB962C8B-B14F-4D97-AF65-F5344CB8AC3E}">
        <p14:creationId xmlns:p14="http://schemas.microsoft.com/office/powerpoint/2010/main" val="313353250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7939" y="1700808"/>
            <a:ext cx="8540130" cy="4824536"/>
          </a:xfrm>
        </p:spPr>
        <p:txBody>
          <a:bodyPr/>
          <a:lstStyle/>
          <a:p>
            <a:pPr marL="571500" indent="-571500">
              <a:buFont typeface="Arial"/>
              <a:buChar char="•"/>
            </a:pPr>
            <a:r>
              <a:rPr lang="fr-FR" sz="2400" dirty="0"/>
              <a:t>Approprié : Il doit représenter un acquis d’apprentissage ou un objectif du programme</a:t>
            </a:r>
          </a:p>
          <a:p>
            <a:pPr marL="571500" indent="-571500">
              <a:buFont typeface="Arial"/>
              <a:buChar char="•"/>
            </a:pPr>
            <a:r>
              <a:rPr lang="fr-FR" sz="2400" dirty="0"/>
              <a:t>Définissable : Il doit être clair et facile à comprendre</a:t>
            </a:r>
          </a:p>
          <a:p>
            <a:pPr marL="571500" indent="-571500">
              <a:buFont typeface="Arial"/>
              <a:buChar char="•"/>
            </a:pPr>
            <a:r>
              <a:rPr lang="fr-FR" sz="2400" dirty="0"/>
              <a:t>Observable : Il dit être visible (ou audible) par des observateurs externes</a:t>
            </a:r>
          </a:p>
          <a:p>
            <a:pPr marL="571500" indent="-571500">
              <a:buFont typeface="Arial"/>
              <a:buChar char="•"/>
            </a:pPr>
            <a:r>
              <a:rPr lang="fr-FR" sz="2400" dirty="0"/>
              <a:t>Distinct les uns des autres : il doit évaluer un aspect clairement différent de ceux que les autres évaluent </a:t>
            </a:r>
          </a:p>
          <a:p>
            <a:pPr marL="571500" indent="-571500">
              <a:buFont typeface="Arial"/>
              <a:buChar char="•"/>
            </a:pPr>
            <a:r>
              <a:rPr lang="fr-FR" sz="2400" dirty="0"/>
              <a:t>Capable de se décliner sur un continuum de performances illustrant des niveaux de qualité différents de la tâche</a:t>
            </a:r>
          </a:p>
          <a:p>
            <a:pPr marL="571500" indent="-571500">
              <a:buFont typeface="Arial"/>
              <a:buChar char="•"/>
            </a:pPr>
            <a:r>
              <a:rPr lang="fr-FR" sz="2400" dirty="0"/>
              <a:t>Partie prenante d’un ensemble complet : l’ensemble des critères doit cerner l’entièreté de la compétence évaluée</a:t>
            </a:r>
          </a:p>
          <a:p>
            <a:endParaRPr lang="fr-BE" sz="2400" dirty="0"/>
          </a:p>
        </p:txBody>
      </p:sp>
      <p:sp>
        <p:nvSpPr>
          <p:cNvPr id="4" name="Rectangle à coins arrondis 3"/>
          <p:cNvSpPr/>
          <p:nvPr/>
        </p:nvSpPr>
        <p:spPr>
          <a:xfrm>
            <a:off x="251520" y="188640"/>
            <a:ext cx="8712968" cy="79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800" dirty="0" smtClean="0"/>
              <a:t>Chaque </a:t>
            </a:r>
            <a:r>
              <a:rPr lang="fr-BE" sz="2800" dirty="0" smtClean="0">
                <a:solidFill>
                  <a:srgbClr val="FFFF00"/>
                </a:solidFill>
              </a:rPr>
              <a:t>critère</a:t>
            </a:r>
            <a:r>
              <a:rPr lang="fr-BE" sz="2800" dirty="0" smtClean="0"/>
              <a:t> de </a:t>
            </a:r>
            <a:r>
              <a:rPr lang="fr-BE" sz="2800" dirty="0"/>
              <a:t>l’échelle </a:t>
            </a:r>
            <a:r>
              <a:rPr lang="fr-BE" sz="2800" dirty="0" smtClean="0"/>
              <a:t>descriptive doit </a:t>
            </a:r>
            <a:r>
              <a:rPr lang="fr-BE" sz="2800" dirty="0"/>
              <a:t>être </a:t>
            </a:r>
            <a:endParaRPr lang="fr-BE" sz="2800" dirty="0">
              <a:solidFill>
                <a:srgbClr val="FFFF00"/>
              </a:solidFill>
            </a:endParaRPr>
          </a:p>
        </p:txBody>
      </p:sp>
    </p:spTree>
    <p:extLst>
      <p:ext uri="{BB962C8B-B14F-4D97-AF65-F5344CB8AC3E}">
        <p14:creationId xmlns:p14="http://schemas.microsoft.com/office/powerpoint/2010/main" val="22516007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7939" y="1988840"/>
            <a:ext cx="8540130" cy="3744416"/>
          </a:xfrm>
        </p:spPr>
        <p:txBody>
          <a:bodyPr/>
          <a:lstStyle/>
          <a:p>
            <a:pPr marL="571500" indent="-571500">
              <a:buFont typeface="Arial"/>
              <a:buChar char="•"/>
            </a:pPr>
            <a:r>
              <a:rPr lang="fr-FR" sz="2400" dirty="0" smtClean="0"/>
              <a:t>Descriptif </a:t>
            </a:r>
            <a:r>
              <a:rPr lang="fr-FR" sz="2400" dirty="0"/>
              <a:t>: la performance est décrite en fonction de ce qui peut être observé dans le travail</a:t>
            </a:r>
          </a:p>
          <a:p>
            <a:pPr marL="571500" indent="-571500">
              <a:buFont typeface="Arial"/>
              <a:buChar char="•"/>
            </a:pPr>
            <a:r>
              <a:rPr lang="fr-FR" sz="2400" dirty="0"/>
              <a:t>Clair : il doit être clair et facile à comprendre</a:t>
            </a:r>
          </a:p>
          <a:p>
            <a:pPr marL="571500" indent="-571500">
              <a:buFont typeface="Arial"/>
              <a:buChar char="•"/>
            </a:pPr>
            <a:r>
              <a:rPr lang="fr-FR" sz="2400" dirty="0"/>
              <a:t>Couvrir l’ensemble du spectre de la performance : il doit pouvoir se référer à l’ensemble du continuum</a:t>
            </a:r>
          </a:p>
          <a:p>
            <a:pPr marL="571500" indent="-571500">
              <a:buFont typeface="Arial"/>
              <a:buChar char="•"/>
            </a:pPr>
            <a:r>
              <a:rPr lang="fr-FR" sz="2400" dirty="0"/>
              <a:t>Distinctif : distinguer clairement des niveaux de performance différents. Il faut que ceux-ci soient suffisamment distincts pour pouvoir être choisis sans ambiguïté</a:t>
            </a:r>
          </a:p>
          <a:p>
            <a:pPr marL="571500" indent="-571500">
              <a:buFont typeface="Arial"/>
              <a:buChar char="•"/>
            </a:pPr>
            <a:r>
              <a:rPr lang="fr-FR" sz="2400" dirty="0"/>
              <a:t>Equilibré : il doit être centré sur le niveau de performance </a:t>
            </a:r>
          </a:p>
          <a:p>
            <a:endParaRPr lang="fr-BE" sz="2400" dirty="0"/>
          </a:p>
        </p:txBody>
      </p:sp>
      <p:sp>
        <p:nvSpPr>
          <p:cNvPr id="4" name="Rectangle à coins arrondis 3"/>
          <p:cNvSpPr/>
          <p:nvPr/>
        </p:nvSpPr>
        <p:spPr>
          <a:xfrm>
            <a:off x="107504" y="260648"/>
            <a:ext cx="8856984" cy="8639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800" dirty="0" smtClean="0"/>
              <a:t>Chaque </a:t>
            </a:r>
            <a:r>
              <a:rPr lang="fr-BE" sz="2800" dirty="0" smtClean="0">
                <a:solidFill>
                  <a:srgbClr val="FFFF00"/>
                </a:solidFill>
              </a:rPr>
              <a:t>indicateur</a:t>
            </a:r>
            <a:r>
              <a:rPr lang="fr-BE" sz="2800" dirty="0" smtClean="0"/>
              <a:t> de </a:t>
            </a:r>
            <a:r>
              <a:rPr lang="fr-BE" sz="2800" dirty="0"/>
              <a:t>l’échelle descriptive </a:t>
            </a:r>
            <a:r>
              <a:rPr lang="fr-BE" sz="2800" dirty="0" smtClean="0"/>
              <a:t>doit </a:t>
            </a:r>
            <a:r>
              <a:rPr lang="fr-BE" sz="2800" dirty="0"/>
              <a:t>être </a:t>
            </a:r>
            <a:endParaRPr lang="fr-BE" sz="2800" dirty="0">
              <a:solidFill>
                <a:srgbClr val="FFFF00"/>
              </a:solidFill>
            </a:endParaRPr>
          </a:p>
        </p:txBody>
      </p:sp>
    </p:spTree>
    <p:extLst>
      <p:ext uri="{BB962C8B-B14F-4D97-AF65-F5344CB8AC3E}">
        <p14:creationId xmlns:p14="http://schemas.microsoft.com/office/powerpoint/2010/main" val="260019563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04701" y="332656"/>
            <a:ext cx="8856984" cy="79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800" dirty="0" smtClean="0"/>
              <a:t>Comment améliorer la construction d’échelles descriptives</a:t>
            </a:r>
            <a:endParaRPr lang="fr-BE" sz="2800" dirty="0">
              <a:solidFill>
                <a:srgbClr val="FFFF00"/>
              </a:solidFill>
            </a:endParaRPr>
          </a:p>
        </p:txBody>
      </p:sp>
      <p:sp>
        <p:nvSpPr>
          <p:cNvPr id="5" name="Shape 461"/>
          <p:cNvSpPr txBox="1">
            <a:spLocks/>
          </p:cNvSpPr>
          <p:nvPr/>
        </p:nvSpPr>
        <p:spPr bwMode="auto">
          <a:xfrm>
            <a:off x="196679" y="1556792"/>
            <a:ext cx="8678633"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7950" indent="0">
              <a:spcBef>
                <a:spcPts val="1700"/>
              </a:spcBef>
              <a:buClr>
                <a:srgbClr val="000000"/>
              </a:buClr>
              <a:buSzPct val="44000"/>
              <a:buNone/>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400" dirty="0" smtClean="0">
                <a:uFill>
                  <a:solidFill/>
                </a:uFill>
                <a:sym typeface="Gill Sans"/>
              </a:rPr>
              <a:t>- Organiser les diverses rubriques de l’échelle descriptive de manière logique et en référence à la table de spécification.</a:t>
            </a:r>
            <a:br>
              <a:rPr lang="fr-BE" sz="2400" dirty="0" smtClean="0">
                <a:uFill>
                  <a:solidFill/>
                </a:uFill>
                <a:sym typeface="Gill Sans"/>
              </a:rPr>
            </a:br>
            <a:r>
              <a:rPr lang="fr-BE" sz="2400" dirty="0" smtClean="0">
                <a:uFill>
                  <a:solidFill/>
                </a:uFill>
                <a:sym typeface="Gill Sans"/>
              </a:rPr>
              <a:t>- Pour chaque niveau de l’échelle descriptive, décrire minutieusement les comportements attendus.</a:t>
            </a:r>
            <a:br>
              <a:rPr lang="fr-BE" sz="2400" dirty="0" smtClean="0">
                <a:uFill>
                  <a:solidFill/>
                </a:uFill>
                <a:sym typeface="Gill Sans"/>
              </a:rPr>
            </a:br>
            <a:r>
              <a:rPr lang="fr-BE" sz="2400" dirty="0" smtClean="0">
                <a:uFill>
                  <a:solidFill/>
                </a:uFill>
                <a:sym typeface="Gill Sans"/>
              </a:rPr>
              <a:t>- Fournir des exemples issus des productions d’étudiants pour illustrer les comportements attendus.</a:t>
            </a:r>
            <a:br>
              <a:rPr lang="fr-BE" sz="2400" dirty="0" smtClean="0">
                <a:uFill>
                  <a:solidFill/>
                </a:uFill>
                <a:sym typeface="Gill Sans"/>
              </a:rPr>
            </a:br>
            <a:r>
              <a:rPr lang="fr-BE" sz="2400" dirty="0" smtClean="0">
                <a:uFill>
                  <a:solidFill/>
                </a:uFill>
                <a:sym typeface="Gill Sans"/>
              </a:rPr>
              <a:t>- Travailler en collaboration pour produire les échelles descriptives. </a:t>
            </a:r>
            <a:br>
              <a:rPr lang="fr-BE" sz="2400" dirty="0" smtClean="0">
                <a:uFill>
                  <a:solidFill/>
                </a:uFill>
                <a:sym typeface="Gill Sans"/>
              </a:rPr>
            </a:br>
            <a:r>
              <a:rPr lang="fr-BE" sz="2400" dirty="0" smtClean="0">
                <a:uFill>
                  <a:solidFill/>
                </a:uFill>
                <a:sym typeface="Gill Sans"/>
              </a:rPr>
              <a:t>- Faire valider les échelles descriptives par des experts contenu.</a:t>
            </a:r>
            <a:br>
              <a:rPr lang="fr-BE" sz="2400" dirty="0" smtClean="0">
                <a:uFill>
                  <a:solidFill/>
                </a:uFill>
                <a:sym typeface="Gill Sans"/>
              </a:rPr>
            </a:br>
            <a:r>
              <a:rPr lang="fr-BE" sz="2400" dirty="0" smtClean="0">
                <a:uFill>
                  <a:solidFill/>
                </a:uFill>
                <a:sym typeface="Gill Sans"/>
              </a:rPr>
              <a:t>- Entraîner et superviser toutes les personnes qui vont utiliser les échelles descriptives.</a:t>
            </a:r>
            <a:br>
              <a:rPr lang="fr-BE" sz="2400" dirty="0" smtClean="0">
                <a:uFill>
                  <a:solidFill/>
                </a:uFill>
                <a:sym typeface="Gill Sans"/>
              </a:rPr>
            </a:br>
            <a:r>
              <a:rPr lang="fr-BE" sz="2400" dirty="0" smtClean="0">
                <a:uFill>
                  <a:solidFill/>
                </a:uFill>
                <a:sym typeface="Gill Sans"/>
              </a:rPr>
              <a:t>- Faire corriger une même copie par plusieurs correcteurs.</a:t>
            </a:r>
            <a:br>
              <a:rPr lang="fr-BE" sz="2400" dirty="0" smtClean="0">
                <a:uFill>
                  <a:solidFill/>
                </a:uFill>
                <a:sym typeface="Gill Sans"/>
              </a:rPr>
            </a:br>
            <a:r>
              <a:rPr lang="fr-BE" sz="2400" dirty="0" smtClean="0">
                <a:uFill>
                  <a:solidFill/>
                </a:uFill>
                <a:sym typeface="Gill Sans"/>
              </a:rPr>
              <a:t>- Monitorer les corrections et vérifier la fidélité intra et inter-correcteurs.</a:t>
            </a:r>
            <a:endParaRPr lang="fr-BE" sz="2400" dirty="0">
              <a:uFill>
                <a:solidFill/>
              </a:uFill>
              <a:sym typeface="Gill Sans"/>
            </a:endParaRPr>
          </a:p>
        </p:txBody>
      </p:sp>
    </p:spTree>
    <p:extLst>
      <p:ext uri="{BB962C8B-B14F-4D97-AF65-F5344CB8AC3E}">
        <p14:creationId xmlns:p14="http://schemas.microsoft.com/office/powerpoint/2010/main" val="274696401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346163858"/>
              </p:ext>
            </p:extLst>
          </p:nvPr>
        </p:nvGraphicFramePr>
        <p:xfrm>
          <a:off x="251520" y="908640"/>
          <a:ext cx="8784975" cy="5760720"/>
        </p:xfrm>
        <a:graphic>
          <a:graphicData uri="http://schemas.openxmlformats.org/drawingml/2006/table">
            <a:tbl>
              <a:tblPr firstRow="1" firstCol="1" bandRow="1">
                <a:tableStyleId>{5C22544A-7EE6-4342-B048-85BDC9FD1C3A}</a:tableStyleId>
              </a:tblPr>
              <a:tblGrid>
                <a:gridCol w="3428123"/>
                <a:gridCol w="485184"/>
                <a:gridCol w="3194535"/>
                <a:gridCol w="1677133"/>
              </a:tblGrid>
              <a:tr h="91327">
                <a:tc>
                  <a:txBody>
                    <a:bodyPr/>
                    <a:lstStyle/>
                    <a:p>
                      <a:pPr algn="l">
                        <a:spcAft>
                          <a:spcPts val="0"/>
                        </a:spcAft>
                      </a:pPr>
                      <a:r>
                        <a:rPr lang="fr-BE" sz="1400" dirty="0">
                          <a:effectLst/>
                        </a:rPr>
                        <a:t>Objectif</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a:effectLst/>
                        </a:rPr>
                        <a:t>Note </a:t>
                      </a:r>
                      <a:endParaRPr lang="fr-BE" sz="1400">
                        <a:effectLst/>
                        <a:latin typeface="Tahoma"/>
                        <a:ea typeface="Times New Roman"/>
                        <a:cs typeface="Times New Roman"/>
                      </a:endParaRPr>
                    </a:p>
                  </a:txBody>
                  <a:tcPr marL="4369" marR="4369" marT="0" marB="0">
                    <a:solidFill>
                      <a:schemeClr val="accent2">
                        <a:lumMod val="75000"/>
                      </a:schemeClr>
                    </a:solidFill>
                  </a:tcPr>
                </a:tc>
                <a:tc>
                  <a:txBody>
                    <a:bodyPr/>
                    <a:lstStyle/>
                    <a:p>
                      <a:pPr algn="l">
                        <a:spcAft>
                          <a:spcPts val="0"/>
                        </a:spcAft>
                      </a:pPr>
                      <a:r>
                        <a:rPr lang="fr-BE" sz="1400" dirty="0">
                          <a:effectLst/>
                        </a:rPr>
                        <a:t>Critères d’évaluation</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l">
                        <a:spcAft>
                          <a:spcPts val="0"/>
                        </a:spcAft>
                      </a:pPr>
                      <a:r>
                        <a:rPr lang="fr-BE" sz="1400" dirty="0">
                          <a:effectLst/>
                        </a:rPr>
                        <a:t>Partie concernée</a:t>
                      </a:r>
                      <a:endParaRPr lang="fr-BE" sz="1400" dirty="0">
                        <a:effectLst/>
                        <a:latin typeface="Tahoma"/>
                        <a:ea typeface="Times New Roman"/>
                        <a:cs typeface="Times New Roman"/>
                      </a:endParaRPr>
                    </a:p>
                  </a:txBody>
                  <a:tcPr marL="4369" marR="4369" marT="0" marB="0">
                    <a:solidFill>
                      <a:schemeClr val="accent2">
                        <a:lumMod val="75000"/>
                      </a:schemeClr>
                    </a:solidFill>
                  </a:tcPr>
                </a:tc>
              </a:tr>
              <a:tr h="1239430">
                <a:tc>
                  <a:txBody>
                    <a:bodyPr/>
                    <a:lstStyle/>
                    <a:p>
                      <a:pPr algn="l">
                        <a:spcAft>
                          <a:spcPts val="0"/>
                        </a:spcAft>
                      </a:pPr>
                      <a:r>
                        <a:rPr lang="fr-BE" sz="1400" dirty="0">
                          <a:effectLst/>
                        </a:rPr>
                        <a:t>Objectif 1 :</a:t>
                      </a:r>
                    </a:p>
                    <a:p>
                      <a:pPr algn="l">
                        <a:spcAft>
                          <a:spcPts val="0"/>
                        </a:spcAft>
                      </a:pPr>
                      <a:r>
                        <a:rPr lang="fr-BE" sz="1400" dirty="0">
                          <a:effectLst/>
                        </a:rPr>
                        <a:t>Définir une question ou un sujet relevant du domaine vétérinaire au sens large et présentant un intérêt, une originalité et des perspectives de développement</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a:effectLst/>
                        </a:rPr>
                        <a:t>  /20</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 Pro-activité dans le questionnement, la définition du sujet </a:t>
                      </a:r>
                    </a:p>
                    <a:p>
                      <a:pPr algn="l">
                        <a:spcAft>
                          <a:spcPts val="0"/>
                        </a:spcAft>
                      </a:pPr>
                      <a:r>
                        <a:rPr lang="fr-BE" sz="1400">
                          <a:effectLst/>
                        </a:rPr>
                        <a:t>- Clarté et précision de la question, du sujet</a:t>
                      </a:r>
                    </a:p>
                    <a:p>
                      <a:pPr algn="l">
                        <a:spcAft>
                          <a:spcPts val="0"/>
                        </a:spcAft>
                      </a:pPr>
                      <a:r>
                        <a:rPr lang="fr-BE" sz="1400">
                          <a:effectLst/>
                        </a:rPr>
                        <a:t>- Qualité de l’état des lieux du sujet, et intérêt de la question dans ce contexte</a:t>
                      </a:r>
                    </a:p>
                    <a:p>
                      <a:pPr algn="l">
                        <a:spcAft>
                          <a:spcPts val="0"/>
                        </a:spcAft>
                      </a:pPr>
                      <a:r>
                        <a:rPr lang="fr-BE" sz="1400">
                          <a:effectLst/>
                        </a:rPr>
                        <a:t>- Vision des perspectives et des enjeux de la question, du sujet</a:t>
                      </a:r>
                    </a:p>
                    <a:p>
                      <a:pPr algn="l">
                        <a:spcAft>
                          <a:spcPts val="0"/>
                        </a:spcAft>
                      </a:pPr>
                      <a:r>
                        <a:rPr lang="fr-BE" sz="1400">
                          <a:effectLst/>
                        </a:rPr>
                        <a:t>- Originalité de la question, du sujet</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Titre et introduction</a:t>
                      </a:r>
                      <a:endParaRPr lang="fr-BE" sz="1400">
                        <a:effectLst/>
                        <a:latin typeface="Tahoma"/>
                        <a:ea typeface="Times New Roman"/>
                        <a:cs typeface="Times New Roman"/>
                      </a:endParaRPr>
                    </a:p>
                  </a:txBody>
                  <a:tcPr marL="4369" marR="4369" marT="0" marB="0"/>
                </a:tc>
              </a:tr>
              <a:tr h="939358">
                <a:tc>
                  <a:txBody>
                    <a:bodyPr/>
                    <a:lstStyle/>
                    <a:p>
                      <a:pPr algn="l">
                        <a:spcAft>
                          <a:spcPts val="0"/>
                        </a:spcAft>
                      </a:pPr>
                      <a:r>
                        <a:rPr lang="fr-BE" sz="1400">
                          <a:effectLst/>
                        </a:rPr>
                        <a:t>Objectif 2 :</a:t>
                      </a:r>
                    </a:p>
                    <a:p>
                      <a:pPr algn="l">
                        <a:spcAft>
                          <a:spcPts val="0"/>
                        </a:spcAft>
                      </a:pPr>
                      <a:r>
                        <a:rPr lang="fr-BE" sz="1400">
                          <a:effectLst/>
                        </a:rPr>
                        <a:t>Analyser, développer et résoudre la question ou le sujet de manière scientifique et critique</a:t>
                      </a:r>
                      <a:endParaRPr lang="fr-BE" sz="140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a:effectLst/>
                        </a:rPr>
                        <a:t>  /50</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 Logique de la démarche scientifique</a:t>
                      </a:r>
                    </a:p>
                    <a:p>
                      <a:pPr algn="l">
                        <a:spcAft>
                          <a:spcPts val="0"/>
                        </a:spcAft>
                      </a:pPr>
                      <a:r>
                        <a:rPr lang="fr-BE" sz="1400">
                          <a:effectLst/>
                        </a:rPr>
                        <a:t>- Hiérarchisation des informations</a:t>
                      </a:r>
                    </a:p>
                    <a:p>
                      <a:pPr algn="l">
                        <a:spcAft>
                          <a:spcPts val="0"/>
                        </a:spcAft>
                      </a:pPr>
                      <a:r>
                        <a:rPr lang="fr-BE" sz="1400">
                          <a:effectLst/>
                        </a:rPr>
                        <a:t>- Objectivité scientifique</a:t>
                      </a:r>
                    </a:p>
                    <a:p>
                      <a:pPr algn="l">
                        <a:spcAft>
                          <a:spcPts val="0"/>
                        </a:spcAft>
                      </a:pPr>
                      <a:r>
                        <a:rPr lang="fr-BE" sz="1400">
                          <a:effectLst/>
                        </a:rPr>
                        <a:t>- Évaluation critique de la qualité des informations (démarche EBM)</a:t>
                      </a:r>
                    </a:p>
                    <a:p>
                      <a:pPr algn="l">
                        <a:spcAft>
                          <a:spcPts val="0"/>
                        </a:spcAft>
                      </a:pPr>
                      <a:r>
                        <a:rPr lang="fr-BE" sz="1400">
                          <a:effectLst/>
                        </a:rPr>
                        <a:t>- Gestion des divergences d’opinions</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Ensemble du manuscrit</a:t>
                      </a:r>
                    </a:p>
                    <a:p>
                      <a:pPr algn="l">
                        <a:spcAft>
                          <a:spcPts val="0"/>
                        </a:spcAft>
                      </a:pPr>
                      <a:r>
                        <a:rPr lang="fr-BE" sz="1400">
                          <a:effectLst/>
                        </a:rPr>
                        <a:t>Discussion </a:t>
                      </a:r>
                      <a:endParaRPr lang="fr-BE" sz="1400">
                        <a:effectLst/>
                        <a:latin typeface="Tahoma"/>
                        <a:ea typeface="Times New Roman"/>
                        <a:cs typeface="Times New Roman"/>
                      </a:endParaRPr>
                    </a:p>
                  </a:txBody>
                  <a:tcPr marL="4369" marR="4369" marT="0" marB="0"/>
                </a:tc>
              </a:tr>
              <a:tr h="848031">
                <a:tc>
                  <a:txBody>
                    <a:bodyPr/>
                    <a:lstStyle/>
                    <a:p>
                      <a:pPr algn="l">
                        <a:spcAft>
                          <a:spcPts val="0"/>
                        </a:spcAft>
                      </a:pPr>
                      <a:r>
                        <a:rPr lang="fr-BE" sz="1400">
                          <a:effectLst/>
                        </a:rPr>
                        <a:t>Objectif 3 :</a:t>
                      </a:r>
                    </a:p>
                    <a:p>
                      <a:pPr algn="l">
                        <a:spcAft>
                          <a:spcPts val="0"/>
                        </a:spcAft>
                      </a:pPr>
                      <a:r>
                        <a:rPr lang="fr-BE" sz="1400">
                          <a:effectLst/>
                        </a:rPr>
                        <a:t>Rédiger de façon synthétique et structurée les informations collectées</a:t>
                      </a:r>
                      <a:endParaRPr lang="fr-BE" sz="140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a:effectLst/>
                        </a:rPr>
                        <a:t>  /20</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 Maîtrise du français</a:t>
                      </a:r>
                    </a:p>
                    <a:p>
                      <a:pPr algn="l">
                        <a:spcAft>
                          <a:spcPts val="0"/>
                        </a:spcAft>
                      </a:pPr>
                      <a:r>
                        <a:rPr lang="fr-BE" sz="1400">
                          <a:effectLst/>
                        </a:rPr>
                        <a:t>- Qualité du langage scientifique</a:t>
                      </a:r>
                    </a:p>
                    <a:p>
                      <a:pPr algn="l">
                        <a:spcAft>
                          <a:spcPts val="0"/>
                        </a:spcAft>
                      </a:pPr>
                      <a:r>
                        <a:rPr lang="fr-BE" sz="1400">
                          <a:effectLst/>
                        </a:rPr>
                        <a:t>- Esprit de synthèse</a:t>
                      </a:r>
                    </a:p>
                    <a:p>
                      <a:pPr algn="l">
                        <a:spcAft>
                          <a:spcPts val="0"/>
                        </a:spcAft>
                      </a:pPr>
                      <a:r>
                        <a:rPr lang="fr-BE" sz="1400">
                          <a:effectLst/>
                        </a:rPr>
                        <a:t>- Structuration, mise en page, respect des consignes de rédaction</a:t>
                      </a:r>
                    </a:p>
                    <a:p>
                      <a:pPr algn="l">
                        <a:spcAft>
                          <a:spcPts val="0"/>
                        </a:spcAft>
                      </a:pPr>
                      <a:r>
                        <a:rPr lang="fr-BE" sz="1400">
                          <a:effectLst/>
                        </a:rPr>
                        <a:t>- Qualité et pertinence des tableaux et figures</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dirty="0">
                          <a:effectLst/>
                        </a:rPr>
                        <a:t>Ensemble du manuscrit</a:t>
                      </a:r>
                    </a:p>
                    <a:p>
                      <a:pPr algn="l">
                        <a:spcAft>
                          <a:spcPts val="0"/>
                        </a:spcAft>
                      </a:pPr>
                      <a:r>
                        <a:rPr lang="fr-BE" sz="1400" dirty="0">
                          <a:effectLst/>
                        </a:rPr>
                        <a:t>Résultats</a:t>
                      </a:r>
                    </a:p>
                    <a:p>
                      <a:pPr algn="l">
                        <a:spcAft>
                          <a:spcPts val="0"/>
                        </a:spcAft>
                      </a:pPr>
                      <a:r>
                        <a:rPr lang="fr-BE" sz="1400" dirty="0">
                          <a:effectLst/>
                        </a:rPr>
                        <a:t>Discussion </a:t>
                      </a:r>
                      <a:endParaRPr lang="fr-BE" sz="1400" dirty="0">
                        <a:effectLst/>
                        <a:latin typeface="Tahoma"/>
                        <a:ea typeface="Times New Roman"/>
                        <a:cs typeface="Times New Roman"/>
                      </a:endParaRPr>
                    </a:p>
                  </a:txBody>
                  <a:tcPr marL="4369" marR="4369" marT="0" marB="0"/>
                </a:tc>
              </a:tr>
              <a:tr h="521866">
                <a:tc>
                  <a:txBody>
                    <a:bodyPr/>
                    <a:lstStyle/>
                    <a:p>
                      <a:pPr algn="l">
                        <a:spcAft>
                          <a:spcPts val="0"/>
                        </a:spcAft>
                      </a:pPr>
                      <a:r>
                        <a:rPr lang="fr-BE" sz="1400">
                          <a:effectLst/>
                        </a:rPr>
                        <a:t>Objectif 4 :</a:t>
                      </a:r>
                    </a:p>
                    <a:p>
                      <a:pPr algn="l">
                        <a:spcAft>
                          <a:spcPts val="0"/>
                        </a:spcAft>
                      </a:pPr>
                      <a:r>
                        <a:rPr lang="fr-BE" sz="1400">
                          <a:effectLst/>
                        </a:rPr>
                        <a:t>Se prendre en charge, interagir de manière adaptée avec son tuteur et demander de l’aide à bon escient</a:t>
                      </a:r>
                      <a:endParaRPr lang="fr-BE" sz="140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a:effectLst/>
                        </a:rPr>
                        <a:t>  /10</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 Planification du travail</a:t>
                      </a:r>
                    </a:p>
                    <a:p>
                      <a:pPr algn="l">
                        <a:spcAft>
                          <a:spcPts val="0"/>
                        </a:spcAft>
                      </a:pPr>
                      <a:r>
                        <a:rPr lang="fr-BE" sz="1400">
                          <a:effectLst/>
                        </a:rPr>
                        <a:t>- Connaissance de ses limites</a:t>
                      </a:r>
                    </a:p>
                    <a:p>
                      <a:pPr algn="l">
                        <a:spcAft>
                          <a:spcPts val="0"/>
                        </a:spcAft>
                      </a:pPr>
                      <a:r>
                        <a:rPr lang="fr-BE" sz="1400">
                          <a:effectLst/>
                        </a:rPr>
                        <a:t>- Savoir-être </a:t>
                      </a:r>
                    </a:p>
                    <a:p>
                      <a:pPr algn="l">
                        <a:spcAft>
                          <a:spcPts val="0"/>
                        </a:spcAft>
                      </a:pPr>
                      <a:r>
                        <a:rPr lang="fr-BE" sz="1400">
                          <a:effectLst/>
                        </a:rPr>
                        <a:t>- Prise en compte des remarques du tuteur</a:t>
                      </a:r>
                      <a:endParaRPr lang="fr-BE" sz="1400">
                        <a:effectLst/>
                        <a:latin typeface="Tahoma"/>
                        <a:ea typeface="Times New Roman"/>
                        <a:cs typeface="Times New Roman"/>
                      </a:endParaRPr>
                    </a:p>
                  </a:txBody>
                  <a:tcPr marL="4369" marR="4369" marT="0" marB="0"/>
                </a:tc>
                <a:tc>
                  <a:txBody>
                    <a:bodyPr/>
                    <a:lstStyle/>
                    <a:p>
                      <a:pPr algn="l">
                        <a:spcAft>
                          <a:spcPts val="0"/>
                        </a:spcAft>
                      </a:pPr>
                      <a:r>
                        <a:rPr lang="fr-BE" sz="1400">
                          <a:effectLst/>
                        </a:rPr>
                        <a:t>Évaluation continue</a:t>
                      </a:r>
                      <a:endParaRPr lang="fr-BE" sz="1400">
                        <a:effectLst/>
                        <a:latin typeface="Tahoma"/>
                        <a:ea typeface="Times New Roman"/>
                        <a:cs typeface="Times New Roman"/>
                      </a:endParaRPr>
                    </a:p>
                  </a:txBody>
                  <a:tcPr marL="4369" marR="4369" marT="0" marB="0"/>
                </a:tc>
              </a:tr>
              <a:tr h="34135">
                <a:tc gridSpan="4">
                  <a:txBody>
                    <a:bodyPr/>
                    <a:lstStyle/>
                    <a:p>
                      <a:pPr algn="l">
                        <a:spcAft>
                          <a:spcPts val="0"/>
                        </a:spcAft>
                      </a:pPr>
                      <a:r>
                        <a:rPr lang="fr-BE" sz="1400" dirty="0">
                          <a:effectLst/>
                        </a:rPr>
                        <a:t>Total pour le travail écrit                         /100</a:t>
                      </a:r>
                      <a:endParaRPr lang="fr-BE" sz="1400" dirty="0">
                        <a:effectLst/>
                        <a:latin typeface="Tahoma"/>
                        <a:ea typeface="Times New Roman"/>
                        <a:cs typeface="Times New Roman"/>
                      </a:endParaRPr>
                    </a:p>
                  </a:txBody>
                  <a:tcPr marL="4369" marR="4369" marT="0" marB="0">
                    <a:solidFill>
                      <a:schemeClr val="accent2">
                        <a:lumMod val="75000"/>
                      </a:schemeClr>
                    </a:solidFill>
                  </a:tcPr>
                </a:tc>
                <a:tc hMerge="1">
                  <a:txBody>
                    <a:bodyPr/>
                    <a:lstStyle/>
                    <a:p>
                      <a:endParaRPr lang="fr-BE"/>
                    </a:p>
                  </a:txBody>
                  <a:tcPr/>
                </a:tc>
                <a:tc hMerge="1">
                  <a:txBody>
                    <a:bodyPr/>
                    <a:lstStyle/>
                    <a:p>
                      <a:endParaRPr lang="fr-BE"/>
                    </a:p>
                  </a:txBody>
                  <a:tcPr/>
                </a:tc>
                <a:tc hMerge="1">
                  <a:txBody>
                    <a:bodyPr/>
                    <a:lstStyle/>
                    <a:p>
                      <a:endParaRPr lang="fr-BE"/>
                    </a:p>
                  </a:txBody>
                  <a:tcPr/>
                </a:tc>
              </a:tr>
            </a:tbl>
          </a:graphicData>
        </a:graphic>
      </p:graphicFrame>
      <p:sp>
        <p:nvSpPr>
          <p:cNvPr id="3" name="Rectangle à coins arrondis 2"/>
          <p:cNvSpPr/>
          <p:nvPr/>
        </p:nvSpPr>
        <p:spPr>
          <a:xfrm>
            <a:off x="395536" y="188640"/>
            <a:ext cx="813690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Exemple 1 : grille d’évaluation du </a:t>
            </a:r>
            <a:r>
              <a:rPr lang="fr-BE" sz="2000" dirty="0" err="1" smtClean="0"/>
              <a:t>TFE</a:t>
            </a:r>
            <a:r>
              <a:rPr lang="fr-BE" sz="2000" dirty="0" smtClean="0"/>
              <a:t> (Master en médecine vétérinaire) </a:t>
            </a:r>
            <a:endParaRPr lang="fr-BE" sz="2000" dirty="0"/>
          </a:p>
        </p:txBody>
      </p:sp>
    </p:spTree>
    <p:extLst>
      <p:ext uri="{BB962C8B-B14F-4D97-AF65-F5344CB8AC3E}">
        <p14:creationId xmlns:p14="http://schemas.microsoft.com/office/powerpoint/2010/main" val="30186836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530209446"/>
              </p:ext>
            </p:extLst>
          </p:nvPr>
        </p:nvGraphicFramePr>
        <p:xfrm>
          <a:off x="251520" y="1052736"/>
          <a:ext cx="8784975" cy="4267200"/>
        </p:xfrm>
        <a:graphic>
          <a:graphicData uri="http://schemas.openxmlformats.org/drawingml/2006/table">
            <a:tbl>
              <a:tblPr firstRow="1" firstCol="1" bandRow="1">
                <a:tableStyleId>{5C22544A-7EE6-4342-B048-85BDC9FD1C3A}</a:tableStyleId>
              </a:tblPr>
              <a:tblGrid>
                <a:gridCol w="3428123"/>
                <a:gridCol w="1108381"/>
                <a:gridCol w="2808312"/>
                <a:gridCol w="1440159"/>
              </a:tblGrid>
              <a:tr h="91327">
                <a:tc>
                  <a:txBody>
                    <a:bodyPr/>
                    <a:lstStyle/>
                    <a:p>
                      <a:pPr algn="l">
                        <a:spcAft>
                          <a:spcPts val="0"/>
                        </a:spcAft>
                      </a:pPr>
                      <a:r>
                        <a:rPr lang="fr-BE" sz="1400" dirty="0">
                          <a:effectLst/>
                        </a:rPr>
                        <a:t>Objectif</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dirty="0">
                          <a:effectLst/>
                        </a:rPr>
                        <a:t>Note </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l">
                        <a:spcAft>
                          <a:spcPts val="0"/>
                        </a:spcAft>
                      </a:pPr>
                      <a:r>
                        <a:rPr lang="fr-BE" sz="1400" dirty="0">
                          <a:effectLst/>
                        </a:rPr>
                        <a:t>Critères d’évaluation</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l">
                        <a:spcAft>
                          <a:spcPts val="0"/>
                        </a:spcAft>
                      </a:pPr>
                      <a:r>
                        <a:rPr lang="fr-BE" sz="1400" dirty="0">
                          <a:effectLst/>
                        </a:rPr>
                        <a:t>Partie concernée</a:t>
                      </a:r>
                      <a:endParaRPr lang="fr-BE" sz="1400" dirty="0">
                        <a:effectLst/>
                        <a:latin typeface="Tahoma"/>
                        <a:ea typeface="Times New Roman"/>
                        <a:cs typeface="Times New Roman"/>
                      </a:endParaRPr>
                    </a:p>
                  </a:txBody>
                  <a:tcPr marL="4369" marR="4369" marT="0" marB="0">
                    <a:solidFill>
                      <a:schemeClr val="accent2">
                        <a:lumMod val="75000"/>
                      </a:schemeClr>
                    </a:solidFill>
                  </a:tcPr>
                </a:tc>
              </a:tr>
              <a:tr h="1148104">
                <a:tc rowSpan="2">
                  <a:txBody>
                    <a:bodyPr/>
                    <a:lstStyle/>
                    <a:p>
                      <a:pPr algn="l">
                        <a:spcAft>
                          <a:spcPts val="0"/>
                        </a:spcAft>
                      </a:pPr>
                      <a:r>
                        <a:rPr lang="fr-BE" sz="1400" dirty="0">
                          <a:effectLst/>
                        </a:rPr>
                        <a:t>Objectif 5 :</a:t>
                      </a:r>
                    </a:p>
                    <a:p>
                      <a:pPr algn="l">
                        <a:spcAft>
                          <a:spcPts val="0"/>
                        </a:spcAft>
                      </a:pPr>
                      <a:r>
                        <a:rPr lang="fr-BE" sz="1400" dirty="0">
                          <a:effectLst/>
                        </a:rPr>
                        <a:t>(uniquement 3</a:t>
                      </a:r>
                      <a:r>
                        <a:rPr lang="fr-BE" sz="1400" baseline="30000" dirty="0">
                          <a:effectLst/>
                        </a:rPr>
                        <a:t>e</a:t>
                      </a:r>
                      <a:r>
                        <a:rPr lang="fr-BE" sz="1400" dirty="0">
                          <a:effectLst/>
                        </a:rPr>
                        <a:t> master)</a:t>
                      </a:r>
                    </a:p>
                    <a:p>
                      <a:pPr algn="l">
                        <a:spcAft>
                          <a:spcPts val="0"/>
                        </a:spcAft>
                      </a:pPr>
                      <a:r>
                        <a:rPr lang="fr-BE" sz="1400" dirty="0">
                          <a:effectLst/>
                        </a:rPr>
                        <a:t>Présenter et défendre oralement le travail effectué</a:t>
                      </a:r>
                      <a:endParaRPr lang="fr-BE" sz="1400" dirty="0">
                        <a:effectLst/>
                        <a:latin typeface="Tahoma"/>
                        <a:ea typeface="Times New Roman"/>
                        <a:cs typeface="Times New Roman"/>
                      </a:endParaRPr>
                    </a:p>
                  </a:txBody>
                  <a:tcPr marL="4369" marR="4369" marT="0" marB="0">
                    <a:solidFill>
                      <a:schemeClr val="accent2">
                        <a:lumMod val="75000"/>
                      </a:schemeClr>
                    </a:solidFill>
                  </a:tcPr>
                </a:tc>
                <a:tc>
                  <a:txBody>
                    <a:bodyPr/>
                    <a:lstStyle/>
                    <a:p>
                      <a:pPr algn="just">
                        <a:spcAft>
                          <a:spcPts val="0"/>
                        </a:spcAft>
                      </a:pPr>
                      <a:r>
                        <a:rPr lang="fr-BE" sz="1400" dirty="0">
                          <a:effectLst/>
                        </a:rPr>
                        <a:t>Présentation :</a:t>
                      </a:r>
                    </a:p>
                    <a:p>
                      <a:pPr algn="just">
                        <a:spcAft>
                          <a:spcPts val="0"/>
                        </a:spcAft>
                      </a:pPr>
                      <a:r>
                        <a:rPr lang="fr-BE" sz="1400" dirty="0" smtClean="0">
                          <a:effectLst/>
                        </a:rPr>
                        <a:t>/</a:t>
                      </a:r>
                      <a:r>
                        <a:rPr lang="fr-BE" sz="1400" dirty="0">
                          <a:effectLst/>
                        </a:rPr>
                        <a:t>50</a:t>
                      </a:r>
                      <a:endParaRPr lang="fr-BE" sz="1400" dirty="0">
                        <a:effectLst/>
                        <a:latin typeface="Tahoma"/>
                        <a:ea typeface="Times New Roman"/>
                        <a:cs typeface="Times New Roman"/>
                      </a:endParaRPr>
                    </a:p>
                  </a:txBody>
                  <a:tcPr marL="4369" marR="4369" marT="0" marB="0"/>
                </a:tc>
                <a:tc>
                  <a:txBody>
                    <a:bodyPr/>
                    <a:lstStyle/>
                    <a:p>
                      <a:pPr algn="l">
                        <a:spcAft>
                          <a:spcPts val="0"/>
                        </a:spcAft>
                      </a:pPr>
                      <a:r>
                        <a:rPr lang="fr-BE" sz="1400">
                          <a:effectLst/>
                        </a:rPr>
                        <a:t>- Esprit de synthèse et logique de la présentation</a:t>
                      </a:r>
                    </a:p>
                    <a:p>
                      <a:pPr algn="l">
                        <a:spcAft>
                          <a:spcPts val="0"/>
                        </a:spcAft>
                      </a:pPr>
                      <a:r>
                        <a:rPr lang="fr-BE" sz="1400">
                          <a:effectLst/>
                        </a:rPr>
                        <a:t>- Caractère intégrateur du discours (capacité à faire des liens cohérents entre les différentes notions)</a:t>
                      </a:r>
                    </a:p>
                    <a:p>
                      <a:pPr algn="l">
                        <a:spcAft>
                          <a:spcPts val="0"/>
                        </a:spcAft>
                      </a:pPr>
                      <a:r>
                        <a:rPr lang="fr-BE" sz="1400">
                          <a:effectLst/>
                        </a:rPr>
                        <a:t>- Originalité de la présentation</a:t>
                      </a:r>
                    </a:p>
                    <a:p>
                      <a:pPr algn="l">
                        <a:spcAft>
                          <a:spcPts val="0"/>
                        </a:spcAft>
                      </a:pPr>
                      <a:r>
                        <a:rPr lang="fr-BE" sz="1400">
                          <a:effectLst/>
                        </a:rPr>
                        <a:t>- Capacités pédagogiques (qualité du PWP, capacité à faire passer un message)</a:t>
                      </a:r>
                      <a:endParaRPr lang="fr-BE" sz="1400">
                        <a:effectLst/>
                        <a:latin typeface="Tahoma"/>
                        <a:ea typeface="Times New Roman"/>
                        <a:cs typeface="Times New Roman"/>
                      </a:endParaRPr>
                    </a:p>
                  </a:txBody>
                  <a:tcPr marL="4369" marR="4369" marT="0" marB="0"/>
                </a:tc>
                <a:tc rowSpan="2">
                  <a:txBody>
                    <a:bodyPr/>
                    <a:lstStyle/>
                    <a:p>
                      <a:pPr algn="l">
                        <a:spcAft>
                          <a:spcPts val="0"/>
                        </a:spcAft>
                      </a:pPr>
                      <a:r>
                        <a:rPr lang="fr-BE" sz="1400" dirty="0">
                          <a:effectLst/>
                        </a:rPr>
                        <a:t>Présentation devant le jury</a:t>
                      </a:r>
                      <a:endParaRPr lang="fr-BE" sz="1400" dirty="0">
                        <a:effectLst/>
                        <a:latin typeface="Tahoma"/>
                        <a:ea typeface="Times New Roman"/>
                        <a:cs typeface="Times New Roman"/>
                      </a:endParaRPr>
                    </a:p>
                  </a:txBody>
                  <a:tcPr marL="4369" marR="4369" marT="0" marB="0"/>
                </a:tc>
              </a:tr>
              <a:tr h="1200290">
                <a:tc vMerge="1">
                  <a:txBody>
                    <a:bodyPr/>
                    <a:lstStyle/>
                    <a:p>
                      <a:endParaRPr lang="fr-BE"/>
                    </a:p>
                  </a:txBody>
                  <a:tcPr/>
                </a:tc>
                <a:tc>
                  <a:txBody>
                    <a:bodyPr/>
                    <a:lstStyle/>
                    <a:p>
                      <a:pPr algn="just">
                        <a:spcAft>
                          <a:spcPts val="0"/>
                        </a:spcAft>
                      </a:pPr>
                      <a:r>
                        <a:rPr lang="fr-BE" sz="1400" dirty="0">
                          <a:effectLst/>
                        </a:rPr>
                        <a:t>Défense :  </a:t>
                      </a:r>
                      <a:endParaRPr lang="fr-BE" sz="1400" dirty="0" smtClean="0">
                        <a:effectLst/>
                      </a:endParaRPr>
                    </a:p>
                    <a:p>
                      <a:pPr algn="just">
                        <a:spcAft>
                          <a:spcPts val="0"/>
                        </a:spcAft>
                      </a:pPr>
                      <a:r>
                        <a:rPr lang="fr-BE" sz="1400" dirty="0" smtClean="0">
                          <a:effectLst/>
                        </a:rPr>
                        <a:t>/</a:t>
                      </a:r>
                      <a:r>
                        <a:rPr lang="fr-BE" sz="1400" dirty="0">
                          <a:effectLst/>
                        </a:rPr>
                        <a:t>50</a:t>
                      </a:r>
                      <a:endParaRPr lang="fr-BE" sz="1400" dirty="0">
                        <a:effectLst/>
                        <a:latin typeface="Tahoma"/>
                        <a:ea typeface="Times New Roman"/>
                        <a:cs typeface="Times New Roman"/>
                      </a:endParaRPr>
                    </a:p>
                  </a:txBody>
                  <a:tcPr marL="4369" marR="4369" marT="0" marB="0"/>
                </a:tc>
                <a:tc>
                  <a:txBody>
                    <a:bodyPr/>
                    <a:lstStyle/>
                    <a:p>
                      <a:pPr algn="l">
                        <a:spcAft>
                          <a:spcPts val="0"/>
                        </a:spcAft>
                      </a:pPr>
                      <a:r>
                        <a:rPr lang="fr-BE" sz="1400">
                          <a:effectLst/>
                        </a:rPr>
                        <a:t>- Qualité scientifique de la réponse aux questions</a:t>
                      </a:r>
                    </a:p>
                    <a:p>
                      <a:pPr algn="l">
                        <a:spcAft>
                          <a:spcPts val="0"/>
                        </a:spcAft>
                      </a:pPr>
                      <a:r>
                        <a:rPr lang="fr-BE" sz="1400">
                          <a:effectLst/>
                        </a:rPr>
                        <a:t>- Caractère intégrateur du discours (capacité à faire des liens cohérents entre les différentes notions)</a:t>
                      </a:r>
                    </a:p>
                    <a:p>
                      <a:pPr algn="l">
                        <a:spcAft>
                          <a:spcPts val="0"/>
                        </a:spcAft>
                      </a:pPr>
                      <a:r>
                        <a:rPr lang="fr-BE" sz="1400">
                          <a:effectLst/>
                        </a:rPr>
                        <a:t>- Gestion du stress, assertivité (fait de ne pas se laisser trop vite déstabiliser, mais  sans être excessivement sûr de soi) </a:t>
                      </a:r>
                      <a:endParaRPr lang="fr-BE" sz="1400">
                        <a:effectLst/>
                        <a:latin typeface="Tahoma"/>
                        <a:ea typeface="Times New Roman"/>
                        <a:cs typeface="Times New Roman"/>
                      </a:endParaRPr>
                    </a:p>
                  </a:txBody>
                  <a:tcPr marL="4369" marR="4369" marT="0" marB="0"/>
                </a:tc>
                <a:tc vMerge="1">
                  <a:txBody>
                    <a:bodyPr/>
                    <a:lstStyle/>
                    <a:p>
                      <a:endParaRPr lang="fr-BE"/>
                    </a:p>
                  </a:txBody>
                  <a:tcPr/>
                </a:tc>
              </a:tr>
              <a:tr h="36694">
                <a:tc gridSpan="2">
                  <a:txBody>
                    <a:bodyPr/>
                    <a:lstStyle/>
                    <a:p>
                      <a:pPr algn="l">
                        <a:spcAft>
                          <a:spcPts val="0"/>
                        </a:spcAft>
                      </a:pPr>
                      <a:r>
                        <a:rPr lang="fr-BE" sz="1400" dirty="0">
                          <a:effectLst/>
                        </a:rPr>
                        <a:t>Total pour la présentation orale           /100</a:t>
                      </a:r>
                      <a:endParaRPr lang="fr-BE" sz="1400" dirty="0">
                        <a:effectLst/>
                        <a:latin typeface="Tahoma"/>
                        <a:ea typeface="Times New Roman"/>
                        <a:cs typeface="Times New Roman"/>
                      </a:endParaRPr>
                    </a:p>
                  </a:txBody>
                  <a:tcPr marL="4369" marR="4369" marT="0" marB="0">
                    <a:solidFill>
                      <a:schemeClr val="accent2">
                        <a:lumMod val="75000"/>
                      </a:schemeClr>
                    </a:solidFill>
                  </a:tcPr>
                </a:tc>
                <a:tc hMerge="1">
                  <a:txBody>
                    <a:bodyPr/>
                    <a:lstStyle/>
                    <a:p>
                      <a:endParaRPr lang="fr-BE"/>
                    </a:p>
                  </a:txBody>
                  <a:tcPr/>
                </a:tc>
                <a:tc gridSpan="2">
                  <a:txBody>
                    <a:bodyPr/>
                    <a:lstStyle/>
                    <a:p>
                      <a:pPr algn="l">
                        <a:spcAft>
                          <a:spcPts val="0"/>
                        </a:spcAft>
                      </a:pPr>
                      <a:r>
                        <a:rPr lang="fr-BE" sz="1400" dirty="0">
                          <a:effectLst/>
                        </a:rPr>
                        <a:t>Note finale arrondie sur 20                     /20</a:t>
                      </a:r>
                      <a:endParaRPr lang="fr-BE" sz="1400" dirty="0">
                        <a:effectLst/>
                        <a:latin typeface="Tahoma"/>
                        <a:ea typeface="Times New Roman"/>
                        <a:cs typeface="Times New Roman"/>
                      </a:endParaRPr>
                    </a:p>
                  </a:txBody>
                  <a:tcPr marL="4369" marR="4369" marT="0" marB="0"/>
                </a:tc>
                <a:tc hMerge="1">
                  <a:txBody>
                    <a:bodyPr/>
                    <a:lstStyle/>
                    <a:p>
                      <a:endParaRPr lang="fr-BE"/>
                    </a:p>
                  </a:txBody>
                  <a:tcPr/>
                </a:tc>
              </a:tr>
            </a:tbl>
          </a:graphicData>
        </a:graphic>
      </p:graphicFrame>
    </p:spTree>
    <p:extLst>
      <p:ext uri="{BB962C8B-B14F-4D97-AF65-F5344CB8AC3E}">
        <p14:creationId xmlns:p14="http://schemas.microsoft.com/office/powerpoint/2010/main" val="2826707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1340768"/>
            <a:ext cx="8229600" cy="4525963"/>
          </a:xfrm>
        </p:spPr>
        <p:txBody>
          <a:bodyPr/>
          <a:lstStyle/>
          <a:p>
            <a:r>
              <a:rPr lang="fr-BE" sz="2600" dirty="0" smtClean="0">
                <a:latin typeface="Tahoma" panose="020B0604030504040204" pitchFamily="34" charset="0"/>
                <a:ea typeface="Tahoma" panose="020B0604030504040204" pitchFamily="34" charset="0"/>
                <a:cs typeface="Tahoma" panose="020B0604030504040204" pitchFamily="34" charset="0"/>
              </a:rPr>
              <a:t>Apprentissage de surface</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Mémoriser pour les examens </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Apprendre des concepts sans chercher à les utiliser</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Retenir des éléments sans vision globale</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Retenir des faits sans liens avec la théorie</a:t>
            </a:r>
          </a:p>
          <a:p>
            <a:r>
              <a:rPr lang="fr-BE" sz="2600" dirty="0" smtClean="0">
                <a:latin typeface="Tahoma" panose="020B0604030504040204" pitchFamily="34" charset="0"/>
                <a:ea typeface="Tahoma" panose="020B0604030504040204" pitchFamily="34" charset="0"/>
                <a:cs typeface="Tahoma" panose="020B0604030504040204" pitchFamily="34" charset="0"/>
              </a:rPr>
              <a:t>Apprentissage en profondeur</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Dégager le sens, recherches les principes</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Relier les concepts avec les situations réelles</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Relier les idées entre des thèmes différents</a:t>
            </a:r>
          </a:p>
          <a:p>
            <a:pPr lvl="1"/>
            <a:r>
              <a:rPr lang="fr-BE" sz="2200" dirty="0" smtClean="0">
                <a:latin typeface="Tahoma" panose="020B0604030504040204" pitchFamily="34" charset="0"/>
                <a:ea typeface="Tahoma" panose="020B0604030504040204" pitchFamily="34" charset="0"/>
                <a:cs typeface="Tahoma" panose="020B0604030504040204" pitchFamily="34" charset="0"/>
              </a:rPr>
              <a:t>Mettre en relation avec les acquis antérieurs</a:t>
            </a:r>
            <a:endParaRPr lang="fr-BE" sz="22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683568" y="260648"/>
            <a:ext cx="763284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a:t>Niveaux d’apprentissage (</a:t>
            </a:r>
            <a:r>
              <a:rPr lang="fr-BE" sz="2600" dirty="0" err="1"/>
              <a:t>Berthiaume</a:t>
            </a:r>
            <a:r>
              <a:rPr lang="fr-BE" sz="2600" dirty="0"/>
              <a:t> et </a:t>
            </a:r>
            <a:r>
              <a:rPr lang="fr-BE" sz="2600" dirty="0" err="1"/>
              <a:t>Daele</a:t>
            </a:r>
            <a:r>
              <a:rPr lang="fr-BE" sz="2600" dirty="0"/>
              <a:t> 2013)</a:t>
            </a:r>
          </a:p>
        </p:txBody>
      </p:sp>
      <p:sp>
        <p:nvSpPr>
          <p:cNvPr id="5" name="Flèche vers le bas 4"/>
          <p:cNvSpPr/>
          <p:nvPr/>
        </p:nvSpPr>
        <p:spPr>
          <a:xfrm>
            <a:off x="8028384" y="1302551"/>
            <a:ext cx="576064" cy="4248472"/>
          </a:xfrm>
          <a:prstGeom prst="downArrow">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vers le bas 5"/>
          <p:cNvSpPr/>
          <p:nvPr/>
        </p:nvSpPr>
        <p:spPr>
          <a:xfrm rot="10800000">
            <a:off x="105548" y="1340768"/>
            <a:ext cx="576064" cy="4248472"/>
          </a:xfrm>
          <a:prstGeom prst="downArrow">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4095578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9" y="1412776"/>
            <a:ext cx="8638156" cy="5256584"/>
          </a:xfrm>
        </p:spPr>
        <p:txBody>
          <a:bodyPr/>
          <a:lstStyle/>
          <a:p>
            <a:r>
              <a:rPr lang="fr-BE" sz="2200" dirty="0" smtClean="0"/>
              <a:t>Etudiants de 3</a:t>
            </a:r>
            <a:r>
              <a:rPr lang="fr-BE" sz="2200" baseline="30000" dirty="0" smtClean="0"/>
              <a:t>ème</a:t>
            </a:r>
            <a:r>
              <a:rPr lang="fr-BE" sz="2200" dirty="0" smtClean="0"/>
              <a:t> master en médecine vétérinaire</a:t>
            </a:r>
          </a:p>
          <a:p>
            <a:r>
              <a:rPr lang="fr-BE" sz="2200" dirty="0" smtClean="0"/>
              <a:t>Evaluations de 5 </a:t>
            </a:r>
            <a:r>
              <a:rPr lang="fr-BE" sz="2200" dirty="0" err="1" smtClean="0"/>
              <a:t>caselogs</a:t>
            </a:r>
            <a:r>
              <a:rPr lang="fr-BE" sz="2200" dirty="0" smtClean="0"/>
              <a:t> (4 cas individuels et 1 cas de troupeaux)</a:t>
            </a:r>
          </a:p>
          <a:p>
            <a:r>
              <a:rPr lang="fr-BE" sz="2200" dirty="0" err="1" smtClean="0"/>
              <a:t>Caselog</a:t>
            </a:r>
            <a:r>
              <a:rPr lang="fr-BE" sz="2200" dirty="0" smtClean="0"/>
              <a:t> = rapport de cas illustrant le raisonnement clinique</a:t>
            </a:r>
          </a:p>
          <a:p>
            <a:r>
              <a:rPr lang="fr-BE" sz="2200" dirty="0" smtClean="0"/>
              <a:t>45 minutes d’évaluation par étudiant </a:t>
            </a:r>
          </a:p>
          <a:p>
            <a:r>
              <a:rPr lang="fr-BE" sz="2200" dirty="0" smtClean="0"/>
              <a:t>Deux évaluateurs </a:t>
            </a:r>
          </a:p>
          <a:p>
            <a:r>
              <a:rPr lang="fr-BE" sz="2200" dirty="0" smtClean="0"/>
              <a:t>Organisation d’un examen à blanc</a:t>
            </a:r>
          </a:p>
          <a:p>
            <a:r>
              <a:rPr lang="fr-BE" sz="2200" dirty="0" smtClean="0"/>
              <a:t>Grille d’évaluation transmise aux étudiants (bien avant l’examen pour qu’ils puissent l’analyser et faire leurs remarques)</a:t>
            </a:r>
          </a:p>
          <a:p>
            <a:r>
              <a:rPr lang="fr-BE" sz="2200" u="sng" dirty="0" smtClean="0"/>
              <a:t>Dans le but de </a:t>
            </a:r>
          </a:p>
          <a:p>
            <a:pPr lvl="1"/>
            <a:r>
              <a:rPr lang="fr-BE" sz="2200" dirty="0" smtClean="0"/>
              <a:t>Standardiser les évaluations des compétences disciplinaires, réflexives et communicationnelles</a:t>
            </a:r>
          </a:p>
          <a:p>
            <a:pPr lvl="1"/>
            <a:r>
              <a:rPr lang="fr-BE" sz="2200" dirty="0" smtClean="0"/>
              <a:t>Cibler l’évaluation sur les attendus </a:t>
            </a:r>
          </a:p>
          <a:p>
            <a:pPr lvl="1"/>
            <a:r>
              <a:rPr lang="fr-BE" sz="2200" dirty="0" smtClean="0"/>
              <a:t>Réduire le stress de l’examen</a:t>
            </a:r>
            <a:endParaRPr lang="fr-BE" sz="2200" dirty="0"/>
          </a:p>
        </p:txBody>
      </p:sp>
      <p:sp>
        <p:nvSpPr>
          <p:cNvPr id="4" name="Rectangle à coins arrondis 3"/>
          <p:cNvSpPr/>
          <p:nvPr/>
        </p:nvSpPr>
        <p:spPr>
          <a:xfrm>
            <a:off x="104701" y="332656"/>
            <a:ext cx="8856984" cy="79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600" dirty="0" smtClean="0"/>
              <a:t>Exemple 2 : Grille descriptive d’évaluation des </a:t>
            </a:r>
            <a:r>
              <a:rPr lang="fr-BE" sz="2600" dirty="0" err="1" smtClean="0"/>
              <a:t>caselogs</a:t>
            </a:r>
            <a:r>
              <a:rPr lang="fr-BE" sz="2600" dirty="0" smtClean="0"/>
              <a:t> en médecine vétérinaire (3</a:t>
            </a:r>
            <a:r>
              <a:rPr lang="fr-BE" sz="2600" baseline="30000" dirty="0" smtClean="0"/>
              <a:t>ème</a:t>
            </a:r>
            <a:r>
              <a:rPr lang="fr-BE" sz="2600" dirty="0" smtClean="0"/>
              <a:t> master 2017)</a:t>
            </a:r>
            <a:endParaRPr lang="fr-BE" sz="2600" dirty="0">
              <a:solidFill>
                <a:srgbClr val="FFFF00"/>
              </a:solidFill>
            </a:endParaRPr>
          </a:p>
        </p:txBody>
      </p:sp>
    </p:spTree>
    <p:extLst>
      <p:ext uri="{BB962C8B-B14F-4D97-AF65-F5344CB8AC3E}">
        <p14:creationId xmlns:p14="http://schemas.microsoft.com/office/powerpoint/2010/main" val="4198424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874209585"/>
              </p:ext>
            </p:extLst>
          </p:nvPr>
        </p:nvGraphicFramePr>
        <p:xfrm>
          <a:off x="323528" y="1052736"/>
          <a:ext cx="8640962" cy="5572470"/>
        </p:xfrm>
        <a:graphic>
          <a:graphicData uri="http://schemas.openxmlformats.org/drawingml/2006/table">
            <a:tbl>
              <a:tblPr/>
              <a:tblGrid>
                <a:gridCol w="1728192"/>
                <a:gridCol w="1246513"/>
                <a:gridCol w="1381559"/>
                <a:gridCol w="1381559"/>
                <a:gridCol w="1381559"/>
                <a:gridCol w="1521580"/>
              </a:tblGrid>
              <a:tr h="139270">
                <a:tc>
                  <a:txBody>
                    <a:bodyPr/>
                    <a:lstStyle/>
                    <a:p>
                      <a:pPr algn="l" fontAlgn="t"/>
                      <a:r>
                        <a:rPr lang="fr-BE" sz="1400" b="1" i="0" u="none" strike="noStrike" dirty="0">
                          <a:solidFill>
                            <a:srgbClr val="000000"/>
                          </a:solidFill>
                          <a:effectLst/>
                          <a:latin typeface="Calibri"/>
                        </a:rPr>
                        <a:t>Etudiant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Date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dirty="0">
                          <a:solidFill>
                            <a:srgbClr val="000000"/>
                          </a:solidFill>
                          <a:effectLst/>
                          <a:latin typeface="Calibri"/>
                        </a:rPr>
                        <a:t>Heure début et fin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dirty="0">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39270">
                <a:tc>
                  <a:txBody>
                    <a:bodyPr/>
                    <a:lstStyle/>
                    <a:p>
                      <a:pPr algn="l" fontAlgn="t"/>
                      <a:r>
                        <a:rPr lang="fr-BE" sz="1400" b="1" i="0" u="none" strike="noStrike" dirty="0" smtClean="0">
                          <a:solidFill>
                            <a:srgbClr val="000000"/>
                          </a:solidFill>
                          <a:effectLst/>
                          <a:latin typeface="Calibri"/>
                        </a:rPr>
                        <a:t>Compétences</a:t>
                      </a:r>
                      <a:r>
                        <a:rPr lang="fr-BE" sz="1400" b="1" i="0" u="none" strike="noStrike" baseline="0" dirty="0" smtClean="0">
                          <a:solidFill>
                            <a:srgbClr val="000000"/>
                          </a:solidFill>
                          <a:effectLst/>
                          <a:latin typeface="Calibri"/>
                        </a:rPr>
                        <a:t> disciplinaires</a:t>
                      </a:r>
                      <a:endParaRPr lang="fr-BE" sz="1400" b="1" i="0" u="none" strike="noStrike" dirty="0">
                        <a:solidFill>
                          <a:srgbClr val="000000"/>
                        </a:solidFill>
                        <a:effectLst/>
                        <a:latin typeface="Calibri"/>
                      </a:endParaRP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1</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2</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3</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fr-BE" sz="1400" b="1" i="0" u="none" strike="noStrike">
                          <a:solidFill>
                            <a:srgbClr val="000000"/>
                          </a:solidFill>
                          <a:effectLst/>
                          <a:latin typeface="Calibri"/>
                        </a:rPr>
                        <a:t>4</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31968">
                <a:tc>
                  <a:txBody>
                    <a:bodyPr/>
                    <a:lstStyle/>
                    <a:p>
                      <a:pPr algn="l" fontAlgn="t"/>
                      <a:r>
                        <a:rPr lang="fr-BE" sz="1400" b="1" i="0" u="none" strike="noStrike" dirty="0">
                          <a:solidFill>
                            <a:srgbClr val="000000"/>
                          </a:solidFill>
                          <a:effectLst/>
                          <a:latin typeface="Calibri"/>
                        </a:rPr>
                        <a:t>1. Démarche diagnostique</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1" i="0" u="none" strike="noStrike">
                          <a:solidFill>
                            <a:srgbClr val="000000"/>
                          </a:solidFill>
                          <a:effectLst/>
                          <a:latin typeface="Calibri"/>
                        </a:rPr>
                        <a:t>Cohérence des signes, symptômes et des investigations complémentaires préalables au diagnostic</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Les informations sont majoritairement inutiles et non hiérarchisées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Les informations sont souvent inutiles et peu hiérarchisées (Par inutiles il faut comprendre non pertinentes car sans lien avec le motif d'appel). Non hiérarchisées car on ne distingue pas les priorités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Les éléments pertinents sont présents mais manque de hiérarchisation</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dirty="0">
                          <a:solidFill>
                            <a:srgbClr val="000000"/>
                          </a:solidFill>
                          <a:effectLst/>
                          <a:latin typeface="Calibri"/>
                        </a:rPr>
                        <a:t>Les éléments sont majoritairement pertinents et hiérarchisés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974889">
                <a:tc>
                  <a:txBody>
                    <a:bodyPr/>
                    <a:lstStyle/>
                    <a:p>
                      <a:pPr algn="l" fontAlgn="t"/>
                      <a:r>
                        <a:rPr lang="fr-BE" sz="1400" b="1" i="0" u="none" strike="noStrike">
                          <a:solidFill>
                            <a:srgbClr val="000000"/>
                          </a:solidFill>
                          <a:effectLst/>
                          <a:latin typeface="Calibri"/>
                        </a:rPr>
                        <a:t>2. Démarche thérapeutique et pronostique</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1" i="0" u="none" strike="noStrike">
                          <a:solidFill>
                            <a:srgbClr val="000000"/>
                          </a:solidFill>
                          <a:effectLst/>
                          <a:latin typeface="Calibri"/>
                        </a:rPr>
                        <a:t>Cohérence des traitements, des pronostics et formulation de recommandations faisant suite au diagnostic</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justification  absente ou erronée des liens entre diagnostic et les traitements et pronostics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Justification  insuffisante des liens entre diagnostic et les traitements et pronostics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justification  partielle des liens entre diagnostic et les traitements et pronostics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dirty="0">
                          <a:solidFill>
                            <a:srgbClr val="000000"/>
                          </a:solidFill>
                          <a:effectLst/>
                          <a:latin typeface="Calibri"/>
                        </a:rPr>
                        <a:t>Très bonne  justification des liens entre diagnostic et les traitements et pronostics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417810">
                <a:tc>
                  <a:txBody>
                    <a:bodyPr/>
                    <a:lstStyle/>
                    <a:p>
                      <a:pPr algn="l" fontAlgn="t"/>
                      <a:r>
                        <a:rPr lang="fr-BE" sz="1400" b="1" i="0" u="none" strike="noStrike">
                          <a:solidFill>
                            <a:srgbClr val="000000"/>
                          </a:solidFill>
                          <a:effectLst/>
                          <a:latin typeface="Calibri"/>
                        </a:rPr>
                        <a:t>3. Réponses aux questions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1"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Erreurs (ou absences) très fréquentes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a:solidFill>
                            <a:srgbClr val="000000"/>
                          </a:solidFill>
                          <a:effectLst/>
                          <a:latin typeface="Calibri"/>
                        </a:rPr>
                        <a:t>Erreurs (ou absences) fréquentes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dirty="0">
                          <a:solidFill>
                            <a:srgbClr val="000000"/>
                          </a:solidFill>
                          <a:effectLst/>
                          <a:latin typeface="Calibri"/>
                        </a:rPr>
                        <a:t>Réponses correctes (sans plus)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t"/>
                      <a:r>
                        <a:rPr lang="fr-BE" sz="1400" b="0" i="0" u="none" strike="noStrike" dirty="0">
                          <a:solidFill>
                            <a:srgbClr val="000000"/>
                          </a:solidFill>
                          <a:effectLst/>
                          <a:latin typeface="Calibri"/>
                        </a:rPr>
                        <a:t>Réponses correctes et même plus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sp>
        <p:nvSpPr>
          <p:cNvPr id="3" name="Rectangle à coins arrondis 2"/>
          <p:cNvSpPr/>
          <p:nvPr/>
        </p:nvSpPr>
        <p:spPr>
          <a:xfrm>
            <a:off x="683568" y="116632"/>
            <a:ext cx="7995691" cy="79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600" dirty="0" smtClean="0"/>
              <a:t>Grille descriptive d’évaluation des </a:t>
            </a:r>
            <a:r>
              <a:rPr lang="fr-BE" sz="2600" dirty="0" err="1" smtClean="0"/>
              <a:t>caselogs</a:t>
            </a:r>
            <a:r>
              <a:rPr lang="fr-BE" sz="2600" dirty="0" smtClean="0"/>
              <a:t> en médecine vétérinaire (3</a:t>
            </a:r>
            <a:r>
              <a:rPr lang="fr-BE" sz="2600" baseline="30000" dirty="0" smtClean="0"/>
              <a:t>ème</a:t>
            </a:r>
            <a:r>
              <a:rPr lang="fr-BE" sz="2600" dirty="0" smtClean="0"/>
              <a:t> master 2017)</a:t>
            </a:r>
            <a:endParaRPr lang="fr-BE" sz="2600" dirty="0">
              <a:solidFill>
                <a:srgbClr val="FFFF00"/>
              </a:solidFill>
            </a:endParaRPr>
          </a:p>
        </p:txBody>
      </p:sp>
      <p:sp>
        <p:nvSpPr>
          <p:cNvPr id="5" name="Rectangle à coins arrondis 4"/>
          <p:cNvSpPr/>
          <p:nvPr/>
        </p:nvSpPr>
        <p:spPr>
          <a:xfrm>
            <a:off x="251520" y="1268760"/>
            <a:ext cx="1368152" cy="432048"/>
          </a:xfrm>
          <a:prstGeom prst="roundRect">
            <a:avLst/>
          </a:prstGeom>
          <a:solidFill>
            <a:schemeClr val="accent2">
              <a:lumMod val="7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2" name="Groupe 11"/>
          <p:cNvGrpSpPr/>
          <p:nvPr/>
        </p:nvGrpSpPr>
        <p:grpSpPr>
          <a:xfrm>
            <a:off x="2051720" y="1268760"/>
            <a:ext cx="1296144" cy="5328592"/>
            <a:chOff x="2051720" y="1268760"/>
            <a:chExt cx="1296144" cy="5328592"/>
          </a:xfrm>
        </p:grpSpPr>
        <p:sp>
          <p:nvSpPr>
            <p:cNvPr id="6" name="Rectangle à coins arrondis 5"/>
            <p:cNvSpPr/>
            <p:nvPr/>
          </p:nvSpPr>
          <p:spPr>
            <a:xfrm>
              <a:off x="2051720" y="1268760"/>
              <a:ext cx="1296144" cy="5328592"/>
            </a:xfrm>
            <a:prstGeom prst="roundRect">
              <a:avLst/>
            </a:prstGeom>
            <a:solidFill>
              <a:srgbClr val="00B0F0">
                <a:alpha val="4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dirty="0"/>
            </a:p>
          </p:txBody>
        </p:sp>
        <p:sp>
          <p:nvSpPr>
            <p:cNvPr id="7" name="ZoneTexte 6"/>
            <p:cNvSpPr txBox="1"/>
            <p:nvPr/>
          </p:nvSpPr>
          <p:spPr>
            <a:xfrm>
              <a:off x="2203502" y="1331476"/>
              <a:ext cx="992579" cy="369332"/>
            </a:xfrm>
            <a:prstGeom prst="rect">
              <a:avLst/>
            </a:prstGeom>
            <a:noFill/>
          </p:spPr>
          <p:txBody>
            <a:bodyPr wrap="none" rtlCol="0">
              <a:spAutoFit/>
            </a:bodyPr>
            <a:lstStyle/>
            <a:p>
              <a:r>
                <a:rPr lang="fr-BE" dirty="0" smtClean="0"/>
                <a:t>Critères</a:t>
              </a:r>
              <a:endParaRPr lang="fr-BE" dirty="0"/>
            </a:p>
          </p:txBody>
        </p:sp>
      </p:grpSp>
      <p:grpSp>
        <p:nvGrpSpPr>
          <p:cNvPr id="11" name="Groupe 10"/>
          <p:cNvGrpSpPr/>
          <p:nvPr/>
        </p:nvGrpSpPr>
        <p:grpSpPr>
          <a:xfrm>
            <a:off x="3347864" y="1685032"/>
            <a:ext cx="5544616" cy="4912319"/>
            <a:chOff x="3347864" y="1685032"/>
            <a:chExt cx="5544616" cy="4912319"/>
          </a:xfrm>
        </p:grpSpPr>
        <p:sp>
          <p:nvSpPr>
            <p:cNvPr id="9" name="Rectangle à coins arrondis 8"/>
            <p:cNvSpPr/>
            <p:nvPr/>
          </p:nvSpPr>
          <p:spPr>
            <a:xfrm>
              <a:off x="3347864" y="1685032"/>
              <a:ext cx="5544616" cy="4912319"/>
            </a:xfrm>
            <a:prstGeom prst="roundRect">
              <a:avLst/>
            </a:prstGeom>
            <a:solidFill>
              <a:srgbClr val="00B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6774760" y="3212976"/>
              <a:ext cx="1313180" cy="369332"/>
            </a:xfrm>
            <a:prstGeom prst="rect">
              <a:avLst/>
            </a:prstGeom>
            <a:noFill/>
          </p:spPr>
          <p:txBody>
            <a:bodyPr wrap="none" rtlCol="0">
              <a:spAutoFit/>
            </a:bodyPr>
            <a:lstStyle/>
            <a:p>
              <a:r>
                <a:rPr lang="fr-BE" dirty="0" smtClean="0"/>
                <a:t>Indicateurs</a:t>
              </a:r>
              <a:endParaRPr lang="fr-BE" dirty="0"/>
            </a:p>
          </p:txBody>
        </p:sp>
      </p:grpSp>
      <p:grpSp>
        <p:nvGrpSpPr>
          <p:cNvPr id="15" name="Groupe 14"/>
          <p:cNvGrpSpPr/>
          <p:nvPr/>
        </p:nvGrpSpPr>
        <p:grpSpPr>
          <a:xfrm>
            <a:off x="3491880" y="723907"/>
            <a:ext cx="5400600" cy="792235"/>
            <a:chOff x="3491880" y="723907"/>
            <a:chExt cx="5400600" cy="792235"/>
          </a:xfrm>
        </p:grpSpPr>
        <p:sp>
          <p:nvSpPr>
            <p:cNvPr id="13" name="Rectangle 12"/>
            <p:cNvSpPr/>
            <p:nvPr/>
          </p:nvSpPr>
          <p:spPr>
            <a:xfrm>
              <a:off x="3491880" y="1268760"/>
              <a:ext cx="5400600" cy="247382"/>
            </a:xfrm>
            <a:prstGeom prst="rect">
              <a:avLst/>
            </a:prstGeom>
            <a:solidFill>
              <a:srgbClr val="00B050">
                <a:alpha val="53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7595534" y="723907"/>
              <a:ext cx="825867" cy="369332"/>
            </a:xfrm>
            <a:prstGeom prst="rect">
              <a:avLst/>
            </a:prstGeom>
            <a:solidFill>
              <a:srgbClr val="00B050"/>
            </a:solidFill>
          </p:spPr>
          <p:txBody>
            <a:bodyPr wrap="none" rtlCol="0">
              <a:spAutoFit/>
            </a:bodyPr>
            <a:lstStyle/>
            <a:p>
              <a:r>
                <a:rPr lang="fr-BE" dirty="0" smtClean="0"/>
                <a:t>Points</a:t>
              </a:r>
              <a:endParaRPr lang="fr-BE" dirty="0"/>
            </a:p>
          </p:txBody>
        </p:sp>
      </p:grpSp>
    </p:spTree>
    <p:extLst>
      <p:ext uri="{BB962C8B-B14F-4D97-AF65-F5344CB8AC3E}">
        <p14:creationId xmlns:p14="http://schemas.microsoft.com/office/powerpoint/2010/main" val="64915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519476062"/>
              </p:ext>
            </p:extLst>
          </p:nvPr>
        </p:nvGraphicFramePr>
        <p:xfrm>
          <a:off x="320723" y="1844824"/>
          <a:ext cx="8640962" cy="3220488"/>
        </p:xfrm>
        <a:graphic>
          <a:graphicData uri="http://schemas.openxmlformats.org/drawingml/2006/table">
            <a:tbl>
              <a:tblPr/>
              <a:tblGrid>
                <a:gridCol w="1728192"/>
                <a:gridCol w="1246513"/>
                <a:gridCol w="1381559"/>
                <a:gridCol w="1381559"/>
                <a:gridCol w="1381559"/>
                <a:gridCol w="1521580"/>
              </a:tblGrid>
              <a:tr h="1027943">
                <a:tc>
                  <a:txBody>
                    <a:bodyPr/>
                    <a:lstStyle/>
                    <a:p>
                      <a:pPr algn="l" fontAlgn="t"/>
                      <a:r>
                        <a:rPr lang="fr-BE" sz="1400" b="1" i="0" u="none" strike="noStrike" dirty="0">
                          <a:solidFill>
                            <a:srgbClr val="000000"/>
                          </a:solidFill>
                          <a:effectLst/>
                          <a:latin typeface="Calibri"/>
                        </a:rPr>
                        <a:t>4</a:t>
                      </a:r>
                      <a:r>
                        <a:rPr lang="fr-BE" sz="1400" b="1" i="0" u="none" strike="noStrike" dirty="0" smtClean="0">
                          <a:solidFill>
                            <a:srgbClr val="000000"/>
                          </a:solidFill>
                          <a:effectLst/>
                          <a:latin typeface="Calibri"/>
                        </a:rPr>
                        <a:t>. Réflexives </a:t>
                      </a:r>
                      <a:endParaRPr lang="fr-BE" sz="1400" b="1" i="0" u="none" strike="noStrike" dirty="0">
                        <a:solidFill>
                          <a:srgbClr val="000000"/>
                        </a:solidFill>
                        <a:effectLst/>
                        <a:latin typeface="Calibri"/>
                      </a:endParaRP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fr-BE" sz="1400" b="1" i="0" u="none" strike="noStrike">
                          <a:solidFill>
                            <a:srgbClr val="000000"/>
                          </a:solidFill>
                          <a:effectLst/>
                          <a:latin typeface="Calibri"/>
                        </a:rPr>
                        <a:t>Scripts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fr-BE" sz="1400" b="0" i="0" u="none" strike="noStrike">
                          <a:solidFill>
                            <a:srgbClr val="000000"/>
                          </a:solidFill>
                          <a:effectLst/>
                          <a:latin typeface="Calibri"/>
                        </a:rPr>
                        <a:t>Incohérence des faits "remarquables" dans le script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fr-BE" sz="1400" b="0" i="0" u="none" strike="noStrike">
                          <a:solidFill>
                            <a:srgbClr val="000000"/>
                          </a:solidFill>
                          <a:effectLst/>
                          <a:latin typeface="Calibri"/>
                        </a:rPr>
                        <a:t>simple présentation de ce qui a été fait lors du vécu du cas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fr-BE" sz="1400" b="0" i="0" u="none" strike="noStrike">
                          <a:solidFill>
                            <a:srgbClr val="000000"/>
                          </a:solidFill>
                          <a:effectLst/>
                          <a:latin typeface="Calibri"/>
                        </a:rPr>
                        <a:t>Ressources externes existantes mais non pertinentes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t"/>
                      <a:r>
                        <a:rPr lang="fr-BE" sz="1400" b="0" i="0" u="none" strike="noStrike" dirty="0">
                          <a:solidFill>
                            <a:srgbClr val="000000"/>
                          </a:solidFill>
                          <a:effectLst/>
                          <a:latin typeface="Calibri"/>
                        </a:rPr>
                        <a:t>Intégration de ressources externes (</a:t>
                      </a:r>
                      <a:r>
                        <a:rPr lang="fr-BE" sz="1400" b="0" i="0" u="none" strike="noStrike" dirty="0" err="1">
                          <a:solidFill>
                            <a:srgbClr val="000000"/>
                          </a:solidFill>
                          <a:effectLst/>
                          <a:latin typeface="Calibri"/>
                        </a:rPr>
                        <a:t>EBM</a:t>
                      </a:r>
                      <a:r>
                        <a:rPr lang="fr-BE" sz="1400" b="0" i="0" u="none" strike="noStrike" dirty="0">
                          <a:solidFill>
                            <a:srgbClr val="000000"/>
                          </a:solidFill>
                          <a:effectLst/>
                          <a:latin typeface="Calibri"/>
                        </a:rPr>
                        <a:t>, Autres situations cliniques,…) dans la présentation du script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r>
              <a:tr h="696349">
                <a:tc>
                  <a:txBody>
                    <a:bodyPr/>
                    <a:lstStyle/>
                    <a:p>
                      <a:pPr algn="l" fontAlgn="t"/>
                      <a:r>
                        <a:rPr lang="fr-BE" sz="1400" b="1" i="0" u="none" strike="noStrike">
                          <a:solidFill>
                            <a:srgbClr val="000000"/>
                          </a:solidFill>
                          <a:effectLst/>
                          <a:latin typeface="Calibri"/>
                        </a:rPr>
                        <a:t>5. Communicationnelles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t"/>
                      <a:r>
                        <a:rPr lang="fr-BE" sz="1400" b="1" i="0" u="none" strike="noStrike">
                          <a:solidFill>
                            <a:srgbClr val="000000"/>
                          </a:solidFill>
                          <a:effectLst/>
                          <a:latin typeface="Calibri"/>
                        </a:rPr>
                        <a:t>Fluidité et degré de conviction de la communication</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t"/>
                      <a:r>
                        <a:rPr lang="fr-BE" sz="1400" b="0" i="0" u="none" strike="noStrike">
                          <a:solidFill>
                            <a:srgbClr val="000000"/>
                          </a:solidFill>
                          <a:effectLst/>
                          <a:latin typeface="Calibri"/>
                        </a:rPr>
                        <a:t>Réponses majoritairement par oui ou par non sans aucun développement</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t"/>
                      <a:r>
                        <a:rPr lang="fr-BE" sz="1400" b="0" i="0" u="none" strike="noStrike">
                          <a:solidFill>
                            <a:srgbClr val="000000"/>
                          </a:solidFill>
                          <a:effectLst/>
                          <a:latin typeface="Calibri"/>
                        </a:rPr>
                        <a:t>Réponses trop peu développées impliquant des questions complémentaires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t"/>
                      <a:r>
                        <a:rPr lang="fr-BE" sz="1400" b="0" i="0" u="none" strike="noStrike">
                          <a:solidFill>
                            <a:srgbClr val="000000"/>
                          </a:solidFill>
                          <a:effectLst/>
                          <a:latin typeface="Calibri"/>
                        </a:rPr>
                        <a:t>Les réponses sont dans la majorité des cas argumentées et réflechies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t"/>
                      <a:r>
                        <a:rPr lang="fr-BE" sz="1400" b="0" i="0" u="none" strike="noStrike" dirty="0">
                          <a:solidFill>
                            <a:srgbClr val="000000"/>
                          </a:solidFill>
                          <a:effectLst/>
                          <a:latin typeface="Calibri"/>
                        </a:rPr>
                        <a:t>Réponses systématiquement bien argumentées et réfléchies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139270">
                <a:tc>
                  <a:txBody>
                    <a:bodyPr/>
                    <a:lstStyle/>
                    <a:p>
                      <a:pPr algn="l" fontAlgn="t"/>
                      <a:r>
                        <a:rPr lang="fr-BE" sz="1400" b="0" i="0" u="none" strike="noStrike" dirty="0">
                          <a:solidFill>
                            <a:srgbClr val="000000"/>
                          </a:solidFill>
                          <a:effectLst/>
                          <a:latin typeface="Calibri"/>
                        </a:rPr>
                        <a:t>Points positifs et négatifs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270">
                <a:tc>
                  <a:txBody>
                    <a:bodyPr/>
                    <a:lstStyle/>
                    <a:p>
                      <a:pPr algn="l" fontAlgn="t"/>
                      <a:r>
                        <a:rPr lang="fr-BE" sz="1400" b="0" i="0" u="none" strike="noStrike" dirty="0">
                          <a:solidFill>
                            <a:srgbClr val="000000"/>
                          </a:solidFill>
                          <a:effectLst/>
                          <a:latin typeface="Calibri"/>
                        </a:rPr>
                        <a:t>Questions et réponses</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BE" sz="1400" b="0" i="0" u="none" strike="noStrike" dirty="0">
                          <a:solidFill>
                            <a:srgbClr val="000000"/>
                          </a:solidFill>
                          <a:effectLst/>
                          <a:latin typeface="Calibri"/>
                        </a:rPr>
                        <a:t> </a:t>
                      </a:r>
                    </a:p>
                  </a:txBody>
                  <a:tcPr marL="5022" marR="5022" marT="5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Rectangle à coins arrondis 2"/>
          <p:cNvSpPr/>
          <p:nvPr/>
        </p:nvSpPr>
        <p:spPr>
          <a:xfrm>
            <a:off x="104701" y="332656"/>
            <a:ext cx="8856984" cy="791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600" dirty="0" smtClean="0"/>
              <a:t>Grille descriptive d’évaluation des </a:t>
            </a:r>
            <a:r>
              <a:rPr lang="fr-BE" sz="2600" dirty="0" err="1" smtClean="0"/>
              <a:t>caselogs</a:t>
            </a:r>
            <a:r>
              <a:rPr lang="fr-BE" sz="2600" dirty="0" smtClean="0"/>
              <a:t> en médecine vétérinaire (3</a:t>
            </a:r>
            <a:r>
              <a:rPr lang="fr-BE" sz="2600" baseline="30000" dirty="0" smtClean="0"/>
              <a:t>ème</a:t>
            </a:r>
            <a:r>
              <a:rPr lang="fr-BE" sz="2600" dirty="0" smtClean="0"/>
              <a:t> master 2017)</a:t>
            </a:r>
            <a:endParaRPr lang="fr-BE" sz="2600" dirty="0">
              <a:solidFill>
                <a:srgbClr val="FFFF00"/>
              </a:solidFill>
            </a:endParaRPr>
          </a:p>
        </p:txBody>
      </p:sp>
      <p:sp>
        <p:nvSpPr>
          <p:cNvPr id="4" name="Rectangle à coins arrondis 3"/>
          <p:cNvSpPr/>
          <p:nvPr/>
        </p:nvSpPr>
        <p:spPr>
          <a:xfrm>
            <a:off x="251520" y="1772816"/>
            <a:ext cx="1368152" cy="432048"/>
          </a:xfrm>
          <a:prstGeom prst="roundRect">
            <a:avLst/>
          </a:prstGeom>
          <a:solidFill>
            <a:schemeClr val="accent2">
              <a:lumMod val="7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à coins arrondis 4"/>
          <p:cNvSpPr/>
          <p:nvPr/>
        </p:nvSpPr>
        <p:spPr>
          <a:xfrm>
            <a:off x="251520" y="3356992"/>
            <a:ext cx="1823103" cy="432048"/>
          </a:xfrm>
          <a:prstGeom prst="roundRect">
            <a:avLst/>
          </a:prstGeom>
          <a:solidFill>
            <a:schemeClr val="accent2">
              <a:lumMod val="7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p:cNvGrpSpPr/>
          <p:nvPr/>
        </p:nvGrpSpPr>
        <p:grpSpPr>
          <a:xfrm>
            <a:off x="3347864" y="1772815"/>
            <a:ext cx="5544616" cy="2665040"/>
            <a:chOff x="3347864" y="1685032"/>
            <a:chExt cx="5544616" cy="4912319"/>
          </a:xfrm>
        </p:grpSpPr>
        <p:sp>
          <p:nvSpPr>
            <p:cNvPr id="8" name="Rectangle à coins arrondis 7"/>
            <p:cNvSpPr/>
            <p:nvPr/>
          </p:nvSpPr>
          <p:spPr>
            <a:xfrm>
              <a:off x="3347864" y="1685032"/>
              <a:ext cx="5544616" cy="4912319"/>
            </a:xfrm>
            <a:prstGeom prst="roundRect">
              <a:avLst/>
            </a:prstGeom>
            <a:solidFill>
              <a:srgbClr val="00B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7458033" y="5932340"/>
              <a:ext cx="1313180" cy="369333"/>
            </a:xfrm>
            <a:prstGeom prst="rect">
              <a:avLst/>
            </a:prstGeom>
            <a:noFill/>
          </p:spPr>
          <p:txBody>
            <a:bodyPr wrap="none" rtlCol="0">
              <a:spAutoFit/>
            </a:bodyPr>
            <a:lstStyle/>
            <a:p>
              <a:r>
                <a:rPr lang="fr-BE" dirty="0" smtClean="0"/>
                <a:t>Indicateurs</a:t>
              </a:r>
              <a:endParaRPr lang="fr-BE" dirty="0"/>
            </a:p>
          </p:txBody>
        </p:sp>
      </p:grpSp>
      <p:grpSp>
        <p:nvGrpSpPr>
          <p:cNvPr id="10" name="Groupe 9"/>
          <p:cNvGrpSpPr/>
          <p:nvPr/>
        </p:nvGrpSpPr>
        <p:grpSpPr>
          <a:xfrm>
            <a:off x="2051720" y="1340768"/>
            <a:ext cx="1296144" cy="3097087"/>
            <a:chOff x="2051720" y="1268760"/>
            <a:chExt cx="1296144" cy="5328592"/>
          </a:xfrm>
        </p:grpSpPr>
        <p:sp>
          <p:nvSpPr>
            <p:cNvPr id="11" name="Rectangle à coins arrondis 10"/>
            <p:cNvSpPr/>
            <p:nvPr/>
          </p:nvSpPr>
          <p:spPr>
            <a:xfrm>
              <a:off x="2051720" y="1268760"/>
              <a:ext cx="1296144" cy="5328592"/>
            </a:xfrm>
            <a:prstGeom prst="roundRect">
              <a:avLst/>
            </a:prstGeom>
            <a:solidFill>
              <a:srgbClr val="00B0F0">
                <a:alpha val="4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dirty="0"/>
            </a:p>
          </p:txBody>
        </p:sp>
        <p:sp>
          <p:nvSpPr>
            <p:cNvPr id="12" name="ZoneTexte 11"/>
            <p:cNvSpPr txBox="1"/>
            <p:nvPr/>
          </p:nvSpPr>
          <p:spPr>
            <a:xfrm>
              <a:off x="2203502" y="1331476"/>
              <a:ext cx="992579" cy="369332"/>
            </a:xfrm>
            <a:prstGeom prst="rect">
              <a:avLst/>
            </a:prstGeom>
            <a:noFill/>
          </p:spPr>
          <p:txBody>
            <a:bodyPr wrap="none" rtlCol="0">
              <a:spAutoFit/>
            </a:bodyPr>
            <a:lstStyle/>
            <a:p>
              <a:r>
                <a:rPr lang="fr-BE" dirty="0" smtClean="0"/>
                <a:t>Critères</a:t>
              </a:r>
              <a:endParaRPr lang="fr-BE" dirty="0"/>
            </a:p>
          </p:txBody>
        </p:sp>
      </p:grpSp>
      <p:grpSp>
        <p:nvGrpSpPr>
          <p:cNvPr id="15" name="Groupe 14"/>
          <p:cNvGrpSpPr/>
          <p:nvPr/>
        </p:nvGrpSpPr>
        <p:grpSpPr>
          <a:xfrm>
            <a:off x="251520" y="4437855"/>
            <a:ext cx="4791221" cy="1482387"/>
            <a:chOff x="251520" y="4437855"/>
            <a:chExt cx="4791221" cy="1482387"/>
          </a:xfrm>
        </p:grpSpPr>
        <p:sp>
          <p:nvSpPr>
            <p:cNvPr id="13" name="Rectangle à coins arrondis 12"/>
            <p:cNvSpPr/>
            <p:nvPr/>
          </p:nvSpPr>
          <p:spPr>
            <a:xfrm>
              <a:off x="251520" y="4437855"/>
              <a:ext cx="1823103" cy="6473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356843" y="5273911"/>
              <a:ext cx="4685898" cy="646331"/>
            </a:xfrm>
            <a:prstGeom prst="rect">
              <a:avLst/>
            </a:prstGeom>
            <a:noFill/>
          </p:spPr>
          <p:txBody>
            <a:bodyPr wrap="none" rtlCol="0">
              <a:spAutoFit/>
            </a:bodyPr>
            <a:lstStyle/>
            <a:p>
              <a:r>
                <a:rPr lang="fr-BE" dirty="0" smtClean="0"/>
                <a:t>- Commentaires et remarques sur l’examen </a:t>
              </a:r>
            </a:p>
            <a:p>
              <a:r>
                <a:rPr lang="fr-BE" dirty="0" smtClean="0"/>
                <a:t>- Questions posées à l’étudiant</a:t>
              </a:r>
              <a:endParaRPr lang="fr-BE" dirty="0"/>
            </a:p>
          </p:txBody>
        </p:sp>
      </p:grpSp>
    </p:spTree>
    <p:extLst>
      <p:ext uri="{BB962C8B-B14F-4D97-AF65-F5344CB8AC3E}">
        <p14:creationId xmlns:p14="http://schemas.microsoft.com/office/powerpoint/2010/main" val="15110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77446" y="245361"/>
            <a:ext cx="75608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latin typeface="Arial Narrow" panose="020B0606020202030204" pitchFamily="34" charset="0"/>
                <a:ea typeface="Tahoma" panose="020B0604030504040204" pitchFamily="34" charset="0"/>
                <a:cs typeface="Tahoma" panose="020B0604030504040204" pitchFamily="34" charset="0"/>
              </a:rPr>
              <a:t>Et quelques conseils pour les étudiants </a:t>
            </a:r>
            <a:endParaRPr lang="fr-BE" sz="2800" dirty="0">
              <a:latin typeface="Arial Narrow" panose="020B0606020202030204" pitchFamily="34" charset="0"/>
            </a:endParaRPr>
          </a:p>
        </p:txBody>
      </p:sp>
      <p:sp>
        <p:nvSpPr>
          <p:cNvPr id="5" name="Shape 406"/>
          <p:cNvSpPr txBox="1">
            <a:spLocks/>
          </p:cNvSpPr>
          <p:nvPr/>
        </p:nvSpPr>
        <p:spPr bwMode="auto">
          <a:xfrm>
            <a:off x="183292" y="1268761"/>
            <a:ext cx="8349148" cy="54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0012" indent="-282062">
              <a:buClr>
                <a:srgbClr val="000000"/>
              </a:buClr>
              <a:buSzPct val="44000"/>
              <a:buFont typeface="Wingdings"/>
              <a:buChar char=""/>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000" dirty="0" smtClean="0">
                <a:uFill>
                  <a:solidFill/>
                </a:uFill>
                <a:latin typeface="Arial Narrow" panose="020B0606020202030204" pitchFamily="34" charset="0"/>
                <a:sym typeface="Gill Sans"/>
              </a:rPr>
              <a:t>Stratégie de gestion du temps</a:t>
            </a:r>
          </a:p>
          <a:p>
            <a:pPr marL="508000" lvl="1" indent="0">
              <a:buClr>
                <a:srgbClr val="000000"/>
              </a:buClr>
              <a:buSzPct val="44000"/>
              <a:buNone/>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000" dirty="0" smtClean="0">
                <a:uFill>
                  <a:solidFill/>
                </a:uFill>
                <a:latin typeface="Arial Narrow" panose="020B0606020202030204" pitchFamily="34" charset="0"/>
                <a:sym typeface="Gill Sans"/>
              </a:rPr>
              <a:t>- Commencer à travailler de manière productive tout de suite.</a:t>
            </a:r>
            <a:br>
              <a:rPr lang="fr-BE" sz="2000" dirty="0" smtClean="0">
                <a:uFill>
                  <a:solidFill/>
                </a:uFill>
                <a:latin typeface="Arial Narrow" panose="020B0606020202030204" pitchFamily="34" charset="0"/>
                <a:sym typeface="Gill Sans"/>
              </a:rPr>
            </a:br>
            <a:r>
              <a:rPr lang="fr-BE" sz="2000" dirty="0" smtClean="0">
                <a:uFill>
                  <a:solidFill/>
                </a:uFill>
                <a:latin typeface="Arial Narrow" panose="020B0606020202030204" pitchFamily="34" charset="0"/>
                <a:sym typeface="Gill Sans"/>
              </a:rPr>
              <a:t>- Passer les questions pour lesquelles ils ne savent quoi répondre (pour y revenir plus tard).</a:t>
            </a:r>
            <a:br>
              <a:rPr lang="fr-BE" sz="2000" dirty="0" smtClean="0">
                <a:uFill>
                  <a:solidFill/>
                </a:uFill>
                <a:latin typeface="Arial Narrow" panose="020B0606020202030204" pitchFamily="34" charset="0"/>
                <a:sym typeface="Gill Sans"/>
              </a:rPr>
            </a:br>
            <a:r>
              <a:rPr lang="fr-BE" sz="2000" dirty="0" smtClean="0">
                <a:uFill>
                  <a:solidFill/>
                </a:uFill>
                <a:latin typeface="Arial Narrow" panose="020B0606020202030204" pitchFamily="34" charset="0"/>
                <a:sym typeface="Gill Sans"/>
              </a:rPr>
              <a:t>- Le cas échéant, utiliser les temps disponibles à la fin du test pour relire les questions.</a:t>
            </a:r>
          </a:p>
          <a:p>
            <a:pPr marL="390012" indent="-282062">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000" dirty="0" smtClean="0">
                <a:uFill>
                  <a:solidFill/>
                </a:uFill>
                <a:latin typeface="Arial Narrow" panose="020B0606020202030204" pitchFamily="34" charset="0"/>
                <a:sym typeface="Gill Sans"/>
              </a:rPr>
              <a:t>Mettre en place une stratégie évitant les erreurs grossières.</a:t>
            </a:r>
          </a:p>
          <a:p>
            <a:pPr marL="508000" lvl="1" indent="0">
              <a:spcBef>
                <a:spcPts val="1700"/>
              </a:spcBef>
              <a:buClr>
                <a:srgbClr val="000000"/>
              </a:buClr>
              <a:buSzPct val="44000"/>
              <a:buNone/>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000" dirty="0" smtClean="0">
                <a:uFill>
                  <a:solidFill/>
                </a:uFill>
                <a:latin typeface="Arial Narrow" panose="020B0606020202030204" pitchFamily="34" charset="0"/>
                <a:sym typeface="Gill Sans"/>
              </a:rPr>
              <a:t>- Prêter attention aux consignes et à la question afin de déterminer clairement la nature de la tâche qui est attendue. </a:t>
            </a:r>
            <a:br>
              <a:rPr lang="fr-BE" sz="2000" dirty="0" smtClean="0">
                <a:uFill>
                  <a:solidFill/>
                </a:uFill>
                <a:latin typeface="Arial Narrow" panose="020B0606020202030204" pitchFamily="34" charset="0"/>
                <a:sym typeface="Gill Sans"/>
              </a:rPr>
            </a:br>
            <a:r>
              <a:rPr lang="fr-BE" sz="2000" dirty="0" smtClean="0">
                <a:uFill>
                  <a:solidFill/>
                </a:uFill>
                <a:latin typeface="Arial Narrow" panose="020B0606020202030204" pitchFamily="34" charset="0"/>
                <a:sym typeface="Gill Sans"/>
              </a:rPr>
              <a:t>- Ne pas hésiter à demander des clarifications pendant l’examen (si c’est autorisé - pas sur le contenu).</a:t>
            </a:r>
            <a:br>
              <a:rPr lang="fr-BE" sz="2000" dirty="0" smtClean="0">
                <a:uFill>
                  <a:solidFill/>
                </a:uFill>
                <a:latin typeface="Arial Narrow" panose="020B0606020202030204" pitchFamily="34" charset="0"/>
                <a:sym typeface="Gill Sans"/>
              </a:rPr>
            </a:br>
            <a:r>
              <a:rPr lang="fr-BE" sz="2000" dirty="0" smtClean="0">
                <a:uFill>
                  <a:solidFill/>
                </a:uFill>
                <a:latin typeface="Arial Narrow" panose="020B0606020202030204" pitchFamily="34" charset="0"/>
                <a:sym typeface="Gill Sans"/>
              </a:rPr>
              <a:t>- Vérifier sur le fond et la forme, chacune des réponses données.</a:t>
            </a:r>
          </a:p>
          <a:p>
            <a:pPr marL="431800" indent="-323850">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0" algn="l"/>
              </a:tabLst>
              <a:defRPr sz="1800">
                <a:uFillTx/>
              </a:defRPr>
            </a:pPr>
            <a:r>
              <a:rPr lang="fr-BE" sz="2000" dirty="0" smtClean="0">
                <a:uFill>
                  <a:solidFill/>
                </a:uFill>
                <a:latin typeface="Arial Narrow" panose="020B0606020202030204" pitchFamily="34" charset="0"/>
                <a:sym typeface="Gill Sans"/>
              </a:rPr>
              <a:t>Pour les QCM, adapter sa stratégie au barème utilisé et utiliser, en cas de doute, un raisonnement déductif.</a:t>
            </a:r>
            <a:endParaRPr lang="fr-BE" sz="2000" dirty="0">
              <a:uFill>
                <a:solidFill/>
              </a:uFill>
              <a:latin typeface="Arial Narrow" panose="020B0606020202030204" pitchFamily="34" charset="0"/>
              <a:sym typeface="Gill Sans"/>
            </a:endParaRPr>
          </a:p>
        </p:txBody>
      </p:sp>
    </p:spTree>
    <p:extLst>
      <p:ext uri="{BB962C8B-B14F-4D97-AF65-F5344CB8AC3E}">
        <p14:creationId xmlns:p14="http://schemas.microsoft.com/office/powerpoint/2010/main" val="322667331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08000" y="1268760"/>
            <a:ext cx="8140463" cy="511256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solidFill>
                  <a:schemeClr val="bg1"/>
                </a:solidFill>
                <a:latin typeface="Arial Narrow" panose="020B0606020202030204" pitchFamily="34" charset="0"/>
              </a:rPr>
              <a:t>Les feedbacks aux étudiants</a:t>
            </a:r>
          </a:p>
          <a:p>
            <a:pPr algn="ctr"/>
            <a:endParaRPr lang="fr-BE" sz="5400" dirty="0">
              <a:solidFill>
                <a:schemeClr val="bg1"/>
              </a:solidFill>
              <a:latin typeface="Arial Narrow" panose="020B0606020202030204" pitchFamily="34" charset="0"/>
            </a:endParaRPr>
          </a:p>
          <a:p>
            <a:pPr algn="ctr"/>
            <a:r>
              <a:rPr lang="fr-BE" sz="5400" dirty="0" smtClean="0">
                <a:solidFill>
                  <a:schemeClr val="bg1"/>
                </a:solidFill>
                <a:latin typeface="Arial Narrow" panose="020B0606020202030204" pitchFamily="34" charset="0"/>
              </a:rPr>
              <a:t>Pourquoi et comment ?</a:t>
            </a:r>
          </a:p>
          <a:p>
            <a:pPr algn="ctr"/>
            <a:endParaRPr lang="fr-BE" sz="5400" dirty="0">
              <a:solidFill>
                <a:schemeClr val="bg1"/>
              </a:solidFill>
              <a:latin typeface="Arial Narrow" panose="020B0606020202030204" pitchFamily="34" charset="0"/>
            </a:endParaRPr>
          </a:p>
          <a:p>
            <a:pPr algn="ctr"/>
            <a:r>
              <a:rPr lang="fr-BE" sz="2400" dirty="0" err="1" smtClean="0">
                <a:solidFill>
                  <a:schemeClr val="bg1"/>
                </a:solidFill>
                <a:latin typeface="Arial Narrow" panose="020B0606020202030204" pitchFamily="34" charset="0"/>
              </a:rPr>
              <a:t>Daele</a:t>
            </a:r>
            <a:r>
              <a:rPr lang="fr-BE" sz="2400" dirty="0" smtClean="0">
                <a:solidFill>
                  <a:schemeClr val="bg1"/>
                </a:solidFill>
                <a:latin typeface="Arial Narrow" panose="020B0606020202030204" pitchFamily="34" charset="0"/>
              </a:rPr>
              <a:t> et Lambert </a:t>
            </a:r>
          </a:p>
          <a:p>
            <a:pPr algn="ctr"/>
            <a:r>
              <a:rPr lang="fr-BE" sz="2400" dirty="0" smtClean="0">
                <a:solidFill>
                  <a:schemeClr val="bg1"/>
                </a:solidFill>
                <a:latin typeface="Arial Narrow" panose="020B0606020202030204" pitchFamily="34" charset="0"/>
              </a:rPr>
              <a:t>In La pédagogie de l’enseignement supérieur 2013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406015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BE" sz="2400" dirty="0" smtClean="0"/>
              <a:t>= pratique pédagogique </a:t>
            </a:r>
          </a:p>
          <a:p>
            <a:r>
              <a:rPr lang="fr-BE" sz="2400" dirty="0" smtClean="0"/>
              <a:t>Dans un contexte informel ou formel pour favoriser l’apprentissage</a:t>
            </a:r>
          </a:p>
          <a:p>
            <a:r>
              <a:rPr lang="fr-BE" sz="2400" dirty="0" smtClean="0"/>
              <a:t>Dans un langage adapté aux étudiants </a:t>
            </a:r>
          </a:p>
          <a:p>
            <a:r>
              <a:rPr lang="fr-BE" sz="2400" dirty="0" smtClean="0"/>
              <a:t>Etre sélectif et spécifique pour identifier les points d’amélioration</a:t>
            </a:r>
          </a:p>
          <a:p>
            <a:r>
              <a:rPr lang="fr-BE" sz="2400" dirty="0" smtClean="0"/>
              <a:t>Proposer des délais raisonnables d’amélioration </a:t>
            </a:r>
          </a:p>
          <a:p>
            <a:r>
              <a:rPr lang="fr-BE" sz="2400" dirty="0" smtClean="0"/>
              <a:t>Identifier les liens avec les objectifs d’apprentissage </a:t>
            </a:r>
          </a:p>
          <a:p>
            <a:r>
              <a:rPr lang="fr-BE" sz="2400" dirty="0" smtClean="0"/>
              <a:t>Équilibrer les aspects positifs (d’abord) et négatifs (ensuite)</a:t>
            </a:r>
          </a:p>
          <a:p>
            <a:r>
              <a:rPr lang="fr-BE" sz="2400" dirty="0" smtClean="0"/>
              <a:t>Proposer des pistes d’amélioration</a:t>
            </a:r>
            <a:endParaRPr lang="fr-BE" sz="2400" dirty="0"/>
          </a:p>
        </p:txBody>
      </p:sp>
      <p:sp>
        <p:nvSpPr>
          <p:cNvPr id="4" name="Rectangle à coins arrondis 3"/>
          <p:cNvSpPr/>
          <p:nvPr/>
        </p:nvSpPr>
        <p:spPr>
          <a:xfrm>
            <a:off x="683568" y="368431"/>
            <a:ext cx="3027139"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BE" sz="2600" dirty="0" smtClean="0"/>
              <a:t>Comment faire ?</a:t>
            </a:r>
            <a:endParaRPr lang="fr-BE" sz="2600" dirty="0">
              <a:solidFill>
                <a:srgbClr val="FFFF00"/>
              </a:solidFill>
            </a:endParaRPr>
          </a:p>
        </p:txBody>
      </p:sp>
    </p:spTree>
    <p:extLst>
      <p:ext uri="{BB962C8B-B14F-4D97-AF65-F5344CB8AC3E}">
        <p14:creationId xmlns:p14="http://schemas.microsoft.com/office/powerpoint/2010/main" val="159916789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340768"/>
            <a:ext cx="8435280" cy="5069160"/>
          </a:xfrm>
        </p:spPr>
        <p:txBody>
          <a:bodyPr/>
          <a:lstStyle/>
          <a:p>
            <a:r>
              <a:rPr lang="fr-BE" sz="2400" dirty="0" smtClean="0"/>
              <a:t>Clarifier en quoi consiste une bonne performance </a:t>
            </a:r>
          </a:p>
          <a:p>
            <a:pPr lvl="1"/>
            <a:r>
              <a:rPr lang="fr-BE" sz="2000" dirty="0" smtClean="0"/>
              <a:t>Communiquer les objectifs d’apprentissage </a:t>
            </a:r>
          </a:p>
          <a:p>
            <a:pPr lvl="1"/>
            <a:r>
              <a:rPr lang="fr-BE" sz="2000" dirty="0" smtClean="0"/>
              <a:t>Proposer aux étudiants de s’évaluer mutuellement</a:t>
            </a:r>
          </a:p>
          <a:p>
            <a:r>
              <a:rPr lang="fr-BE" sz="2400" dirty="0" smtClean="0"/>
              <a:t>Proposer des occasions d’amélioration </a:t>
            </a:r>
          </a:p>
          <a:p>
            <a:pPr lvl="1"/>
            <a:r>
              <a:rPr lang="fr-BE" sz="2000" dirty="0" smtClean="0"/>
              <a:t>Organiser un travail en plusieurs étapes</a:t>
            </a:r>
          </a:p>
          <a:p>
            <a:pPr lvl="1"/>
            <a:r>
              <a:rPr lang="fr-BE" sz="2000" dirty="0" smtClean="0"/>
              <a:t>Montrer des travaux des années précédentes</a:t>
            </a:r>
          </a:p>
          <a:p>
            <a:r>
              <a:rPr lang="fr-BE" sz="2400" dirty="0" smtClean="0"/>
              <a:t>Délivrer des informations de qualité  (voir les grilles)</a:t>
            </a:r>
          </a:p>
          <a:p>
            <a:pPr lvl="1"/>
            <a:r>
              <a:rPr lang="fr-BE" sz="2000" dirty="0" smtClean="0"/>
              <a:t>Aussi rapidement que possible après l’évaluation</a:t>
            </a:r>
          </a:p>
          <a:p>
            <a:pPr lvl="1"/>
            <a:r>
              <a:rPr lang="fr-BE" sz="2000" dirty="0" smtClean="0"/>
              <a:t>Identification spécifique des points positifs et à améliorer</a:t>
            </a:r>
          </a:p>
          <a:p>
            <a:r>
              <a:rPr lang="fr-BE" sz="2400" dirty="0" smtClean="0"/>
              <a:t>Encourager le dialogue avec l’enseignant et les autres étudiants</a:t>
            </a:r>
          </a:p>
          <a:p>
            <a:r>
              <a:rPr lang="fr-BE" sz="2400" dirty="0" smtClean="0"/>
              <a:t>Soutenir la motivation et l’estime de soi</a:t>
            </a:r>
          </a:p>
          <a:p>
            <a:r>
              <a:rPr lang="fr-BE" sz="2400" dirty="0" smtClean="0"/>
              <a:t>Favoriser les pratiques d’auto-évaluation</a:t>
            </a:r>
          </a:p>
        </p:txBody>
      </p:sp>
      <p:sp>
        <p:nvSpPr>
          <p:cNvPr id="4" name="Rectangle à coins arrondis 3"/>
          <p:cNvSpPr/>
          <p:nvPr/>
        </p:nvSpPr>
        <p:spPr>
          <a:xfrm>
            <a:off x="683568" y="368431"/>
            <a:ext cx="525658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BE" sz="2600" dirty="0" smtClean="0"/>
              <a:t>Pistes d’amélioration de l’efficacité </a:t>
            </a:r>
            <a:endParaRPr lang="fr-BE" sz="2600" dirty="0">
              <a:solidFill>
                <a:srgbClr val="FFFF00"/>
              </a:solidFill>
            </a:endParaRPr>
          </a:p>
        </p:txBody>
      </p:sp>
    </p:spTree>
    <p:extLst>
      <p:ext uri="{BB962C8B-B14F-4D97-AF65-F5344CB8AC3E}">
        <p14:creationId xmlns:p14="http://schemas.microsoft.com/office/powerpoint/2010/main" val="3942029376"/>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189410" y="1885280"/>
            <a:ext cx="6982990"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Par groupe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Identifier l’un ou l’autre point fort de votre activité de   </a:t>
            </a:r>
            <a:r>
              <a:rPr lang="fr-BE" altLang="fr-FR" sz="2200" kern="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feed-backs</a:t>
            </a: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Le cas non échéant, quelle sont les difficultés à ne pas mettre en œuvre ces </a:t>
            </a:r>
            <a:r>
              <a:rPr lang="fr-BE" altLang="fr-FR" sz="2200" kern="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feed-backs</a:t>
            </a:r>
            <a: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br>
              <a:rPr lang="fr-BE" altLang="fr-FR" sz="22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endParaRPr lang="fr-FR" altLang="fr-FR" sz="22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116632"/>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699792" y="193304"/>
            <a:ext cx="4392488" cy="715416"/>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11</a:t>
            </a:r>
          </a:p>
        </p:txBody>
      </p:sp>
    </p:spTree>
    <p:extLst>
      <p:ext uri="{BB962C8B-B14F-4D97-AF65-F5344CB8AC3E}">
        <p14:creationId xmlns:p14="http://schemas.microsoft.com/office/powerpoint/2010/main" val="3906221881"/>
      </p:ext>
    </p:extLst>
  </p:cSld>
  <p:clrMapOvr>
    <a:masterClrMapping/>
  </p:clrMapOvr>
  <p:transition spd="med"/>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08001" y="1268760"/>
            <a:ext cx="7920880" cy="338437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a:solidFill>
                  <a:schemeClr val="bg1"/>
                </a:solidFill>
                <a:latin typeface="Arial Narrow" panose="020B0606020202030204" pitchFamily="34" charset="0"/>
              </a:rPr>
              <a:t>L’Evaluation de l’Enseignement par les Etudiants (</a:t>
            </a:r>
            <a:r>
              <a:rPr lang="fr-BE" sz="5400" dirty="0" err="1">
                <a:solidFill>
                  <a:schemeClr val="bg1"/>
                </a:solidFill>
                <a:latin typeface="Arial Narrow" panose="020B0606020202030204" pitchFamily="34" charset="0"/>
              </a:rPr>
              <a:t>EEE</a:t>
            </a:r>
            <a:r>
              <a:rPr lang="fr-BE" sz="5400" dirty="0" smtClean="0">
                <a:solidFill>
                  <a:schemeClr val="bg1"/>
                </a:solidFill>
                <a:latin typeface="Arial Narrow" panose="020B0606020202030204" pitchFamily="34" charset="0"/>
              </a:rPr>
              <a:t>)</a:t>
            </a:r>
          </a:p>
          <a:p>
            <a:pPr algn="ctr"/>
            <a:r>
              <a:rPr lang="fr-BE" sz="54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Evaluer pour évoluer</a:t>
            </a:r>
            <a:endParaRPr lang="fr-BE" sz="5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430941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562" y="476672"/>
            <a:ext cx="8539909" cy="6247864"/>
          </a:xfrm>
          <a:prstGeom prst="rect">
            <a:avLst/>
          </a:prstGeom>
        </p:spPr>
        <p:txBody>
          <a:bodyPr wrap="square">
            <a:spAutoFit/>
          </a:bodyPr>
          <a:lstStyle/>
          <a:p>
            <a:r>
              <a:rPr lang="fr-BE" sz="2000" dirty="0">
                <a:latin typeface="Tahoma" panose="020B0604030504040204" pitchFamily="34" charset="0"/>
                <a:ea typeface="Tahoma" panose="020B0604030504040204" pitchFamily="34" charset="0"/>
                <a:cs typeface="Tahoma" panose="020B0604030504040204" pitchFamily="34" charset="0"/>
              </a:rPr>
              <a:t>Pédagogie universitaire </a:t>
            </a:r>
            <a:r>
              <a:rPr lang="fr-BE" sz="2000" dirty="0" smtClean="0">
                <a:latin typeface="Tahoma" panose="020B0604030504040204" pitchFamily="34" charset="0"/>
                <a:ea typeface="Tahoma" panose="020B0604030504040204" pitchFamily="34" charset="0"/>
                <a:cs typeface="Tahoma" panose="020B0604030504040204" pitchFamily="34" charset="0"/>
              </a:rPr>
              <a:t>et Evaluation </a:t>
            </a:r>
            <a:r>
              <a:rPr lang="fr-BE" sz="2000" dirty="0">
                <a:latin typeface="Tahoma" panose="020B0604030504040204" pitchFamily="34" charset="0"/>
                <a:ea typeface="Tahoma" panose="020B0604030504040204" pitchFamily="34" charset="0"/>
                <a:cs typeface="Tahoma" panose="020B0604030504040204" pitchFamily="34" charset="0"/>
              </a:rPr>
              <a:t>de l’enseignement par les </a:t>
            </a:r>
            <a:r>
              <a:rPr lang="fr-BE" sz="2000" dirty="0" smtClean="0">
                <a:latin typeface="Tahoma" panose="020B0604030504040204" pitchFamily="34" charset="0"/>
                <a:ea typeface="Tahoma" panose="020B0604030504040204" pitchFamily="34" charset="0"/>
                <a:cs typeface="Tahoma" panose="020B0604030504040204" pitchFamily="34" charset="0"/>
              </a:rPr>
              <a:t>étudiants</a:t>
            </a:r>
          </a:p>
          <a:p>
            <a:r>
              <a:rPr lang="fr-BE" sz="2000" dirty="0">
                <a:latin typeface="Tahoma" panose="020B0604030504040204" pitchFamily="34" charset="0"/>
                <a:ea typeface="Tahoma" panose="020B0604030504040204" pitchFamily="34" charset="0"/>
                <a:cs typeface="Tahoma" panose="020B0604030504040204" pitchFamily="34" charset="0"/>
              </a:rPr>
              <a:t>Revue Education &amp; </a:t>
            </a:r>
            <a:r>
              <a:rPr lang="fr-BE" sz="2000" dirty="0" err="1" smtClean="0">
                <a:latin typeface="Tahoma" panose="020B0604030504040204" pitchFamily="34" charset="0"/>
                <a:ea typeface="Tahoma" panose="020B0604030504040204" pitchFamily="34" charset="0"/>
                <a:cs typeface="Tahoma" panose="020B0604030504040204" pitchFamily="34" charset="0"/>
              </a:rPr>
              <a:t>Formation,Mars</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smtClean="0">
                <a:latin typeface="Tahoma" panose="020B0604030504040204" pitchFamily="34" charset="0"/>
                <a:ea typeface="Tahoma" panose="020B0604030504040204" pitchFamily="34" charset="0"/>
                <a:cs typeface="Tahoma" panose="020B0604030504040204" pitchFamily="34" charset="0"/>
              </a:rPr>
              <a:t>2017</a:t>
            </a:r>
          </a:p>
          <a:p>
            <a:r>
              <a:rPr lang="fr-BE" sz="2000" dirty="0">
                <a:latin typeface="Tahoma" panose="020B0604030504040204" pitchFamily="34" charset="0"/>
                <a:ea typeface="Tahoma" panose="020B0604030504040204" pitchFamily="34" charset="0"/>
                <a:cs typeface="Tahoma" panose="020B0604030504040204" pitchFamily="34" charset="0"/>
                <a:hlinkClick r:id="rId2"/>
              </a:rPr>
              <a:t>https://</a:t>
            </a:r>
            <a:r>
              <a:rPr lang="fr-BE" sz="2000" dirty="0" smtClean="0">
                <a:latin typeface="Tahoma" panose="020B0604030504040204" pitchFamily="34" charset="0"/>
                <a:ea typeface="Tahoma" panose="020B0604030504040204" pitchFamily="34" charset="0"/>
                <a:cs typeface="Tahoma" panose="020B0604030504040204" pitchFamily="34" charset="0"/>
                <a:hlinkClick r:id="rId2"/>
              </a:rPr>
              <a:t>hal.inria.fr/hal-01121444/document</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L’Evaluation </a:t>
            </a:r>
            <a:r>
              <a:rPr lang="fr-BE" sz="2000" dirty="0">
                <a:latin typeface="Tahoma" panose="020B0604030504040204" pitchFamily="34" charset="0"/>
                <a:ea typeface="Tahoma" panose="020B0604030504040204" pitchFamily="34" charset="0"/>
                <a:cs typeface="Tahoma" panose="020B0604030504040204" pitchFamily="34" charset="0"/>
              </a:rPr>
              <a:t>de l’Enseignement par les Etudiants. Approches critiques et pratiques innovantes. Marc Romainville et Cristina </a:t>
            </a:r>
            <a:r>
              <a:rPr lang="fr-BE" sz="2000" dirty="0" err="1">
                <a:latin typeface="Tahoma" panose="020B0604030504040204" pitchFamily="34" charset="0"/>
                <a:ea typeface="Tahoma" panose="020B0604030504040204" pitchFamily="34" charset="0"/>
                <a:cs typeface="Tahoma" panose="020B0604030504040204" pitchFamily="34" charset="0"/>
              </a:rPr>
              <a:t>Coggi</a:t>
            </a:r>
            <a:r>
              <a:rPr lang="fr-BE" sz="2000" dirty="0">
                <a:latin typeface="Tahoma" panose="020B0604030504040204" pitchFamily="34" charset="0"/>
                <a:ea typeface="Tahoma" panose="020B0604030504040204" pitchFamily="34" charset="0"/>
                <a:cs typeface="Tahoma" panose="020B0604030504040204" pitchFamily="34" charset="0"/>
              </a:rPr>
              <a:t>. De Boeck 2009</a:t>
            </a:r>
          </a:p>
          <a:p>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Politique </a:t>
            </a:r>
            <a:r>
              <a:rPr lang="fr-BE" sz="2000" dirty="0">
                <a:latin typeface="Tahoma" panose="020B0604030504040204" pitchFamily="34" charset="0"/>
                <a:ea typeface="Tahoma" panose="020B0604030504040204" pitchFamily="34" charset="0"/>
                <a:cs typeface="Tahoma" panose="020B0604030504040204" pitchFamily="34" charset="0"/>
              </a:rPr>
              <a:t>et </a:t>
            </a:r>
            <a:r>
              <a:rPr lang="fr-BE" sz="2000" dirty="0" smtClean="0">
                <a:latin typeface="Tahoma" panose="020B0604030504040204" pitchFamily="34" charset="0"/>
                <a:ea typeface="Tahoma" panose="020B0604030504040204" pitchFamily="34" charset="0"/>
                <a:cs typeface="Tahoma" panose="020B0604030504040204" pitchFamily="34" charset="0"/>
              </a:rPr>
              <a:t>réalisations </a:t>
            </a:r>
            <a:r>
              <a:rPr lang="fr-BE" sz="2000" dirty="0">
                <a:latin typeface="Tahoma" panose="020B0604030504040204" pitchFamily="34" charset="0"/>
                <a:ea typeface="Tahoma" panose="020B0604030504040204" pitchFamily="34" charset="0"/>
                <a:cs typeface="Tahoma" panose="020B0604030504040204" pitchFamily="34" charset="0"/>
              </a:rPr>
              <a:t>de l’Université de Liège : le système </a:t>
            </a:r>
            <a:r>
              <a:rPr lang="fr-BE" sz="2000" dirty="0" err="1">
                <a:latin typeface="Tahoma" panose="020B0604030504040204" pitchFamily="34" charset="0"/>
                <a:ea typeface="Tahoma" panose="020B0604030504040204" pitchFamily="34" charset="0"/>
                <a:cs typeface="Tahoma" panose="020B0604030504040204" pitchFamily="34" charset="0"/>
              </a:rPr>
              <a:t>Evalens</a:t>
            </a:r>
            <a:r>
              <a:rPr lang="fr-BE" sz="2000" dirty="0">
                <a:latin typeface="Tahoma" panose="020B0604030504040204" pitchFamily="34" charset="0"/>
                <a:ea typeface="Tahoma" panose="020B0604030504040204" pitchFamily="34" charset="0"/>
                <a:cs typeface="Tahoma" panose="020B0604030504040204" pitchFamily="34" charset="0"/>
              </a:rPr>
              <a:t> </a:t>
            </a:r>
          </a:p>
          <a:p>
            <a:r>
              <a:rPr lang="fr-BE" sz="2000" dirty="0">
                <a:latin typeface="Tahoma" panose="020B0604030504040204" pitchFamily="34" charset="0"/>
                <a:ea typeface="Tahoma" panose="020B0604030504040204" pitchFamily="34" charset="0"/>
                <a:cs typeface="Tahoma" panose="020B0604030504040204" pitchFamily="34" charset="0"/>
                <a:hlinkClick r:id="rId3"/>
              </a:rPr>
              <a:t>https://</a:t>
            </a:r>
            <a:r>
              <a:rPr lang="fr-BE" sz="2000" dirty="0" smtClean="0">
                <a:latin typeface="Tahoma" panose="020B0604030504040204" pitchFamily="34" charset="0"/>
                <a:ea typeface="Tahoma" panose="020B0604030504040204" pitchFamily="34" charset="0"/>
                <a:cs typeface="Tahoma" panose="020B0604030504040204" pitchFamily="34" charset="0"/>
                <a:hlinkClick r:id="rId3"/>
              </a:rPr>
              <a:t>www.ulg.ac.be/cms/c_5034155/fr/accueil-evalens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endParaRPr lang="fr-BE" sz="2000" dirty="0">
              <a:latin typeface="Tahoma" panose="020B0604030504040204" pitchFamily="34" charset="0"/>
              <a:ea typeface="Tahoma" panose="020B0604030504040204" pitchFamily="34" charset="0"/>
              <a:cs typeface="Tahoma" panose="020B0604030504040204" pitchFamily="34" charset="0"/>
            </a:endParaRPr>
          </a:p>
          <a:p>
            <a:r>
              <a:rPr lang="fr-BE" sz="2000" dirty="0"/>
              <a:t>L’évaluation des enseignements par les </a:t>
            </a:r>
            <a:r>
              <a:rPr lang="fr-BE" sz="2000" dirty="0" smtClean="0"/>
              <a:t>étudiants (</a:t>
            </a:r>
            <a:r>
              <a:rPr lang="fr-BE" sz="2000" dirty="0" err="1"/>
              <a:t>EEE</a:t>
            </a:r>
            <a:r>
              <a:rPr lang="fr-BE" sz="2000" dirty="0"/>
              <a:t>)</a:t>
            </a:r>
          </a:p>
          <a:p>
            <a:r>
              <a:rPr lang="fr-BE" sz="2000" dirty="0"/>
              <a:t>Une stratégie de soutien au développement </a:t>
            </a:r>
            <a:r>
              <a:rPr lang="fr-BE" sz="2000" dirty="0" smtClean="0"/>
              <a:t>pédagogique des</a:t>
            </a:r>
            <a:endParaRPr lang="fr-BE" sz="2000" dirty="0"/>
          </a:p>
          <a:p>
            <a:r>
              <a:rPr lang="fr-BE" sz="2000" dirty="0"/>
              <a:t>enseignants </a:t>
            </a:r>
            <a:r>
              <a:rPr lang="fr-BE" sz="2000" dirty="0" smtClean="0"/>
              <a:t>?</a:t>
            </a:r>
          </a:p>
          <a:p>
            <a:r>
              <a:rPr lang="fr-BE" sz="20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fr-BE" sz="2000" dirty="0">
                <a:latin typeface="Tahoma" panose="020B0604030504040204" pitchFamily="34" charset="0"/>
                <a:ea typeface="Tahoma" panose="020B0604030504040204" pitchFamily="34" charset="0"/>
                <a:cs typeface="Tahoma" panose="020B0604030504040204" pitchFamily="34" charset="0"/>
                <a:hlinkClick r:id="rId4"/>
              </a:rPr>
              <a:t>://</a:t>
            </a:r>
            <a:r>
              <a:rPr lang="fr-BE" sz="2000" dirty="0" smtClean="0">
                <a:latin typeface="Tahoma" panose="020B0604030504040204" pitchFamily="34" charset="0"/>
                <a:ea typeface="Tahoma" panose="020B0604030504040204" pitchFamily="34" charset="0"/>
                <a:cs typeface="Tahoma" panose="020B0604030504040204" pitchFamily="34" charset="0"/>
                <a:hlinkClick r:id="rId4"/>
              </a:rPr>
              <a:t>rechercheformation.revues.org/1387</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endParaRPr lang="fr-BE" sz="2000" dirty="0">
              <a:latin typeface="Tahoma" panose="020B0604030504040204" pitchFamily="34" charset="0"/>
              <a:ea typeface="Tahoma" panose="020B0604030504040204" pitchFamily="34" charset="0"/>
              <a:cs typeface="Tahoma" panose="020B0604030504040204" pitchFamily="34" charset="0"/>
            </a:endParaRPr>
          </a:p>
          <a:p>
            <a:r>
              <a:rPr lang="fr-BE" sz="2000" dirty="0" err="1">
                <a:latin typeface="Tahoma" panose="020B0604030504040204" pitchFamily="34" charset="0"/>
                <a:ea typeface="Tahoma" panose="020B0604030504040204" pitchFamily="34" charset="0"/>
                <a:cs typeface="Tahoma" panose="020B0604030504040204" pitchFamily="34" charset="0"/>
              </a:rPr>
              <a:t>POUMAY</a:t>
            </a:r>
            <a:r>
              <a:rPr lang="fr-BE" sz="2000" dirty="0">
                <a:latin typeface="Tahoma" panose="020B0604030504040204" pitchFamily="34" charset="0"/>
                <a:ea typeface="Tahoma" panose="020B0604030504040204" pitchFamily="34" charset="0"/>
                <a:cs typeface="Tahoma" panose="020B0604030504040204" pitchFamily="34" charset="0"/>
              </a:rPr>
              <a:t> M. (2006). Le "</a:t>
            </a:r>
            <a:r>
              <a:rPr lang="fr-BE" sz="2000" dirty="0" err="1">
                <a:latin typeface="Tahoma" panose="020B0604030504040204" pitchFamily="34" charset="0"/>
                <a:ea typeface="Tahoma" panose="020B0604030504040204" pitchFamily="34" charset="0"/>
                <a:cs typeface="Tahoma" panose="020B0604030504040204" pitchFamily="34" charset="0"/>
              </a:rPr>
              <a:t>Classroom</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Assessment</a:t>
            </a:r>
            <a:r>
              <a:rPr lang="fr-BE" sz="2000" dirty="0">
                <a:latin typeface="Tahoma" panose="020B0604030504040204" pitchFamily="34" charset="0"/>
                <a:ea typeface="Tahoma" panose="020B0604030504040204" pitchFamily="34" charset="0"/>
                <a:cs typeface="Tahoma" panose="020B0604030504040204" pitchFamily="34" charset="0"/>
              </a:rPr>
              <a:t>" dans l’Enseignement Supérieur : Diagnostiquer des Faiblesses dans son Enseignement, </a:t>
            </a:r>
            <a:r>
              <a:rPr lang="fr-BE" sz="2000" dirty="0" err="1">
                <a:latin typeface="Tahoma" panose="020B0604030504040204" pitchFamily="34" charset="0"/>
                <a:ea typeface="Tahoma" panose="020B0604030504040204" pitchFamily="34" charset="0"/>
                <a:cs typeface="Tahoma" panose="020B0604030504040204" pitchFamily="34" charset="0"/>
              </a:rPr>
              <a:t>Formasup</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LabSET-IFRES-ULg</a:t>
            </a:r>
            <a:endParaRPr lang="fr-BE" sz="2000" dirty="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   </a:t>
            </a:r>
            <a:endParaRPr lang="fr-BE" altLang="fr-FR" sz="2000" dirty="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 </a:t>
            </a:r>
            <a:endParaRPr lang="fr-B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6221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935024471"/>
              </p:ext>
            </p:extLst>
          </p:nvPr>
        </p:nvGraphicFramePr>
        <p:xfrm>
          <a:off x="467544" y="2204864"/>
          <a:ext cx="8496944" cy="2259460"/>
        </p:xfrm>
        <a:graphic>
          <a:graphicData uri="http://schemas.openxmlformats.org/drawingml/2006/table">
            <a:tbl>
              <a:tblPr/>
              <a:tblGrid>
                <a:gridCol w="1962218"/>
                <a:gridCol w="2214246"/>
                <a:gridCol w="1710190"/>
                <a:gridCol w="2610290"/>
              </a:tblGrid>
              <a:tr h="564865">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Apprentissage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Cognitif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Affectif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Psychomoteur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r>
              <a:tr h="564865">
                <a:tc>
                  <a:txBody>
                    <a:bodyPr/>
                    <a:lstStyle/>
                    <a:p>
                      <a:pPr algn="ctr" fontAlgn="b"/>
                      <a:r>
                        <a:rPr lang="fr-BE" sz="2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En surface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Rétention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Réception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Perception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865">
                <a:tc>
                  <a:txBody>
                    <a:bodyPr/>
                    <a:lstStyle/>
                    <a:p>
                      <a:pPr algn="ctr" fontAlgn="b"/>
                      <a:r>
                        <a:rPr lang="fr-BE" sz="2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Intermédiaire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Compréhension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Valorisation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Reproduction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865">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En profondeur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Réflexion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Adoption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2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Perfectionnement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Rectangle à coins arrondis 2"/>
          <p:cNvSpPr/>
          <p:nvPr/>
        </p:nvSpPr>
        <p:spPr>
          <a:xfrm>
            <a:off x="683568" y="260648"/>
            <a:ext cx="763284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Domaines et niveaux </a:t>
            </a:r>
            <a:r>
              <a:rPr lang="fr-BE" sz="2600" dirty="0"/>
              <a:t>d’apprentissage </a:t>
            </a:r>
            <a:endParaRPr lang="fr-BE" sz="2600" dirty="0" smtClean="0"/>
          </a:p>
          <a:p>
            <a:pPr algn="ctr"/>
            <a:r>
              <a:rPr lang="fr-BE" sz="2600" dirty="0" smtClean="0"/>
              <a:t>(</a:t>
            </a:r>
            <a:r>
              <a:rPr lang="fr-BE" sz="2600" dirty="0" err="1"/>
              <a:t>Berthiaume</a:t>
            </a:r>
            <a:r>
              <a:rPr lang="fr-BE" sz="2600" dirty="0"/>
              <a:t> et </a:t>
            </a:r>
            <a:r>
              <a:rPr lang="fr-BE" sz="2600" dirty="0" err="1"/>
              <a:t>Daele</a:t>
            </a:r>
            <a:r>
              <a:rPr lang="fr-BE" sz="2600" dirty="0"/>
              <a:t> 2013)</a:t>
            </a:r>
          </a:p>
        </p:txBody>
      </p:sp>
    </p:spTree>
    <p:extLst>
      <p:ext uri="{BB962C8B-B14F-4D97-AF65-F5344CB8AC3E}">
        <p14:creationId xmlns:p14="http://schemas.microsoft.com/office/powerpoint/2010/main" val="131008359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ossier Djibouti\Evaluation des enseigne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8790587"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2768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4861435" y="2852936"/>
            <a:ext cx="2637521" cy="1062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a:t>D</a:t>
            </a:r>
            <a:r>
              <a:rPr lang="fr-BE" sz="2800" dirty="0" smtClean="0"/>
              <a:t>eux </a:t>
            </a:r>
            <a:r>
              <a:rPr lang="fr-BE" sz="2800" dirty="0"/>
              <a:t>types </a:t>
            </a:r>
            <a:r>
              <a:rPr lang="fr-BE" sz="2800" dirty="0" err="1" smtClean="0"/>
              <a:t>EEE</a:t>
            </a:r>
            <a:endParaRPr lang="fr-BE" sz="2800" dirty="0" smtClean="0"/>
          </a:p>
          <a:p>
            <a:r>
              <a:rPr lang="fr-BE" sz="2800" dirty="0" smtClean="0"/>
              <a:t>(Non exclusifs)</a:t>
            </a:r>
            <a:endParaRPr lang="fr-BE" sz="2800" dirty="0"/>
          </a:p>
        </p:txBody>
      </p:sp>
      <p:sp>
        <p:nvSpPr>
          <p:cNvPr id="4" name="Rectangle à coins arrondis 3"/>
          <p:cNvSpPr/>
          <p:nvPr/>
        </p:nvSpPr>
        <p:spPr>
          <a:xfrm>
            <a:off x="4049808" y="260648"/>
            <a:ext cx="4284098" cy="13763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8573" lvl="1" algn="ctr" defTabSz="903288">
              <a:lnSpc>
                <a:spcPct val="100000"/>
              </a:lnSpc>
              <a:spcBef>
                <a:spcPts val="1687"/>
              </a:spcBef>
              <a:buClr>
                <a:srgbClr val="007878"/>
              </a:buClr>
              <a:defRPr sz="1800">
                <a:uFillTx/>
              </a:defRPr>
            </a:pPr>
            <a:r>
              <a:rPr lang="fr-BE" sz="2400" dirty="0" smtClean="0">
                <a:solidFill>
                  <a:schemeClr val="tx1"/>
                </a:solidFill>
              </a:rPr>
              <a:t>Contrôle de </a:t>
            </a:r>
            <a:r>
              <a:rPr lang="fr-BE" sz="2400" dirty="0">
                <a:solidFill>
                  <a:schemeClr val="tx1"/>
                </a:solidFill>
              </a:rPr>
              <a:t>la qualité </a:t>
            </a:r>
            <a:br>
              <a:rPr lang="fr-BE" sz="2400" dirty="0">
                <a:solidFill>
                  <a:schemeClr val="tx1"/>
                </a:solidFill>
              </a:rPr>
            </a:br>
            <a:r>
              <a:rPr lang="fr-BE" sz="2400" dirty="0" smtClean="0">
                <a:solidFill>
                  <a:schemeClr val="tx1"/>
                </a:solidFill>
              </a:rPr>
              <a:t>de </a:t>
            </a:r>
            <a:r>
              <a:rPr lang="fr-BE" sz="2400" dirty="0">
                <a:solidFill>
                  <a:schemeClr val="tx1"/>
                </a:solidFill>
              </a:rPr>
              <a:t>la prestation des enseignants</a:t>
            </a:r>
            <a:endParaRPr lang="fr-FR" sz="2391" dirty="0">
              <a:solidFill>
                <a:schemeClr val="tx1"/>
              </a:solidFill>
              <a:uFill>
                <a:solidFill>
                  <a:srgbClr val="005764"/>
                </a:solidFill>
              </a:uFill>
              <a:ea typeface="Gill Sans MT" charset="0"/>
              <a:cs typeface="Gill Sans MT" charset="0"/>
              <a:sym typeface="Gill Sans"/>
            </a:endParaRPr>
          </a:p>
        </p:txBody>
      </p:sp>
      <p:sp>
        <p:nvSpPr>
          <p:cNvPr id="5" name="Rectangle à coins arrondis 4"/>
          <p:cNvSpPr/>
          <p:nvPr/>
        </p:nvSpPr>
        <p:spPr>
          <a:xfrm>
            <a:off x="4788024" y="5301208"/>
            <a:ext cx="4262504"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rPr>
              <a:t>Soutien au développement </a:t>
            </a:r>
          </a:p>
          <a:p>
            <a:pPr algn="ctr"/>
            <a:r>
              <a:rPr lang="fr-BE" sz="2400" dirty="0" smtClean="0">
                <a:solidFill>
                  <a:schemeClr val="tx1"/>
                </a:solidFill>
              </a:rPr>
              <a:t>professionnel </a:t>
            </a:r>
            <a:r>
              <a:rPr lang="fr-BE" sz="2400" dirty="0">
                <a:solidFill>
                  <a:schemeClr val="tx1"/>
                </a:solidFill>
              </a:rPr>
              <a:t>des enseignants</a:t>
            </a:r>
          </a:p>
        </p:txBody>
      </p:sp>
      <p:sp>
        <p:nvSpPr>
          <p:cNvPr id="6" name="Flèche vers le bas 5"/>
          <p:cNvSpPr/>
          <p:nvPr/>
        </p:nvSpPr>
        <p:spPr>
          <a:xfrm>
            <a:off x="5759809" y="4077072"/>
            <a:ext cx="864096"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vers le bas 6"/>
          <p:cNvSpPr/>
          <p:nvPr/>
        </p:nvSpPr>
        <p:spPr>
          <a:xfrm rot="10800000">
            <a:off x="5722590" y="1772816"/>
            <a:ext cx="767745"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8378" y="1655117"/>
            <a:ext cx="3888432" cy="1815882"/>
          </a:xfrm>
          <a:prstGeom prst="rect">
            <a:avLst/>
          </a:prstGeom>
          <a:ln w="28575">
            <a:solidFill>
              <a:srgbClr val="FF0000"/>
            </a:solidFill>
          </a:ln>
        </p:spPr>
        <p:txBody>
          <a:bodyPr wrap="square">
            <a:spAutoFit/>
          </a:bodyPr>
          <a:lstStyle/>
          <a:p>
            <a:r>
              <a:rPr lang="fr-BE" sz="2800" dirty="0" smtClean="0">
                <a:latin typeface="Tahoma" panose="020B0604030504040204" pitchFamily="34" charset="0"/>
                <a:ea typeface="Tahoma" panose="020B0604030504040204" pitchFamily="34" charset="0"/>
                <a:cs typeface="Tahoma" panose="020B0604030504040204" pitchFamily="34" charset="0"/>
              </a:rPr>
              <a:t>Évaluer l’enseignement n’est pas synonyme de l’amélioration de sa qualité</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54618" y="75982"/>
            <a:ext cx="3732625" cy="369332"/>
          </a:xfrm>
          <a:prstGeom prst="rect">
            <a:avLst/>
          </a:prstGeom>
        </p:spPr>
        <p:txBody>
          <a:bodyPr wrap="none">
            <a:spAutoFit/>
          </a:bodyPr>
          <a:lstStyle/>
          <a:p>
            <a:r>
              <a:rPr lang="fr-BE" dirty="0" err="1" smtClean="0">
                <a:solidFill>
                  <a:schemeClr val="bg1">
                    <a:lumMod val="65000"/>
                  </a:schemeClr>
                </a:solidFill>
              </a:rPr>
              <a:t>Berthiaume</a:t>
            </a:r>
            <a:r>
              <a:rPr lang="fr-BE" dirty="0" smtClean="0">
                <a:solidFill>
                  <a:schemeClr val="bg1">
                    <a:lumMod val="65000"/>
                  </a:schemeClr>
                </a:solidFill>
              </a:rPr>
              <a:t> et al. 2011 Revues.org</a:t>
            </a:r>
            <a:endParaRPr lang="fr-BE" dirty="0">
              <a:solidFill>
                <a:schemeClr val="bg1">
                  <a:lumMod val="65000"/>
                </a:schemeClr>
              </a:solidFill>
            </a:endParaRPr>
          </a:p>
        </p:txBody>
      </p:sp>
      <p:sp>
        <p:nvSpPr>
          <p:cNvPr id="11" name="Rectangle 10"/>
          <p:cNvSpPr/>
          <p:nvPr/>
        </p:nvSpPr>
        <p:spPr>
          <a:xfrm>
            <a:off x="54618" y="4384578"/>
            <a:ext cx="4572000" cy="1754326"/>
          </a:xfrm>
          <a:prstGeom prst="rect">
            <a:avLst/>
          </a:prstGeom>
        </p:spPr>
        <p:txBody>
          <a:bodyPr>
            <a:spAutoFit/>
          </a:bodyPr>
          <a:lstStyle/>
          <a:p>
            <a:pPr algn="just"/>
            <a:r>
              <a:rPr lang="fr-BE" dirty="0">
                <a:solidFill>
                  <a:schemeClr val="bg1">
                    <a:lumMod val="50000"/>
                  </a:schemeClr>
                </a:solidFill>
              </a:rPr>
              <a:t>« Le développement professionnel consiste pour l’essentiel dans la </a:t>
            </a:r>
            <a:r>
              <a:rPr lang="fr-BE" dirty="0" smtClean="0">
                <a:solidFill>
                  <a:schemeClr val="bg1">
                    <a:lumMod val="50000"/>
                  </a:schemeClr>
                </a:solidFill>
              </a:rPr>
              <a:t>construction des </a:t>
            </a:r>
            <a:r>
              <a:rPr lang="fr-BE" dirty="0">
                <a:solidFill>
                  <a:schemeClr val="bg1">
                    <a:lumMod val="50000"/>
                  </a:schemeClr>
                </a:solidFill>
              </a:rPr>
              <a:t>compétences et les transformations identitaires dans les situations </a:t>
            </a:r>
            <a:r>
              <a:rPr lang="fr-BE" dirty="0" smtClean="0">
                <a:solidFill>
                  <a:schemeClr val="bg1">
                    <a:lumMod val="50000"/>
                  </a:schemeClr>
                </a:solidFill>
              </a:rPr>
              <a:t>de travail </a:t>
            </a:r>
            <a:r>
              <a:rPr lang="fr-BE" dirty="0">
                <a:solidFill>
                  <a:schemeClr val="bg1">
                    <a:lumMod val="50000"/>
                  </a:schemeClr>
                </a:solidFill>
              </a:rPr>
              <a:t>en cours de carrière » (</a:t>
            </a:r>
            <a:r>
              <a:rPr lang="fr-BE" dirty="0" err="1" smtClean="0">
                <a:solidFill>
                  <a:schemeClr val="bg1">
                    <a:lumMod val="50000"/>
                  </a:schemeClr>
                </a:solidFill>
              </a:rPr>
              <a:t>Paquay</a:t>
            </a:r>
            <a:r>
              <a:rPr lang="fr-BE" dirty="0" smtClean="0">
                <a:solidFill>
                  <a:schemeClr val="bg1">
                    <a:lumMod val="50000"/>
                  </a:schemeClr>
                </a:solidFill>
              </a:rPr>
              <a:t> et al. 2010)</a:t>
            </a:r>
            <a:endParaRPr lang="fr-BE" dirty="0">
              <a:solidFill>
                <a:schemeClr val="bg1">
                  <a:lumMod val="50000"/>
                </a:schemeClr>
              </a:solidFill>
            </a:endParaRPr>
          </a:p>
        </p:txBody>
      </p:sp>
    </p:spTree>
    <p:extLst>
      <p:ext uri="{BB962C8B-B14F-4D97-AF65-F5344CB8AC3E}">
        <p14:creationId xmlns:p14="http://schemas.microsoft.com/office/powerpoint/2010/main" val="41498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5300" y="1484784"/>
            <a:ext cx="8496944" cy="4525963"/>
          </a:xfrm>
        </p:spPr>
        <p:txBody>
          <a:bodyPr/>
          <a:lstStyle/>
          <a:p>
            <a:r>
              <a:rPr lang="fr-BE" sz="2400" dirty="0" smtClean="0">
                <a:ea typeface="Tahoma" panose="020B0604030504040204" pitchFamily="34" charset="0"/>
                <a:cs typeface="Tahoma" panose="020B0604030504040204" pitchFamily="34" charset="0"/>
              </a:rPr>
              <a:t>L’enseignement universitaire </a:t>
            </a:r>
            <a:r>
              <a:rPr lang="fr-BE" sz="2400" dirty="0">
                <a:ea typeface="Tahoma" panose="020B0604030504040204" pitchFamily="34" charset="0"/>
                <a:cs typeface="Tahoma" panose="020B0604030504040204" pitchFamily="34" charset="0"/>
              </a:rPr>
              <a:t>est </a:t>
            </a:r>
            <a:r>
              <a:rPr lang="fr-BE" sz="2400" dirty="0" smtClean="0">
                <a:ea typeface="Tahoma" panose="020B0604030504040204" pitchFamily="34" charset="0"/>
                <a:cs typeface="Tahoma" panose="020B0604030504040204" pitchFamily="34" charset="0"/>
              </a:rPr>
              <a:t>perçu </a:t>
            </a:r>
            <a:r>
              <a:rPr lang="fr-BE" sz="2400" dirty="0">
                <a:ea typeface="Tahoma" panose="020B0604030504040204" pitchFamily="34" charset="0"/>
                <a:cs typeface="Tahoma" panose="020B0604030504040204" pitchFamily="34" charset="0"/>
              </a:rPr>
              <a:t>comme un acte professionnel </a:t>
            </a:r>
            <a:r>
              <a:rPr lang="fr-BE" sz="2400" dirty="0" smtClean="0">
                <a:ea typeface="Tahoma" panose="020B0604030504040204" pitchFamily="34" charset="0"/>
                <a:cs typeface="Tahoma" panose="020B0604030504040204" pitchFamily="34" charset="0"/>
              </a:rPr>
              <a:t>personnel (</a:t>
            </a:r>
            <a:r>
              <a:rPr lang="fr-BE" sz="2400" dirty="0" smtClean="0">
                <a:solidFill>
                  <a:srgbClr val="FF0000"/>
                </a:solidFill>
                <a:ea typeface="Tahoma" panose="020B0604030504040204" pitchFamily="34" charset="0"/>
                <a:cs typeface="Tahoma" panose="020B0604030504040204" pitchFamily="34" charset="0"/>
              </a:rPr>
              <a:t>solitude pédagogique</a:t>
            </a:r>
            <a:r>
              <a:rPr lang="fr-BE" sz="2400" dirty="0" smtClean="0">
                <a:ea typeface="Tahoma" panose="020B0604030504040204" pitchFamily="34" charset="0"/>
                <a:cs typeface="Tahoma" panose="020B0604030504040204" pitchFamily="34" charset="0"/>
              </a:rPr>
              <a:t>)</a:t>
            </a:r>
          </a:p>
          <a:p>
            <a:r>
              <a:rPr lang="fr-BE" sz="2400" dirty="0" smtClean="0">
                <a:solidFill>
                  <a:srgbClr val="FF0000"/>
                </a:solidFill>
                <a:ea typeface="Tahoma" panose="020B0604030504040204" pitchFamily="34" charset="0"/>
                <a:cs typeface="Tahoma" panose="020B0604030504040204" pitchFamily="34" charset="0"/>
              </a:rPr>
              <a:t>Manque de compétence </a:t>
            </a:r>
            <a:r>
              <a:rPr lang="fr-BE" sz="2400" dirty="0" smtClean="0">
                <a:ea typeface="Tahoma" panose="020B0604030504040204" pitchFamily="34" charset="0"/>
                <a:cs typeface="Tahoma" panose="020B0604030504040204" pitchFamily="34" charset="0"/>
              </a:rPr>
              <a:t>des étudiants pour évaluer </a:t>
            </a:r>
          </a:p>
          <a:p>
            <a:r>
              <a:rPr lang="fr-BE" sz="2400" dirty="0" smtClean="0">
                <a:ea typeface="Tahoma" panose="020B0604030504040204" pitchFamily="34" charset="0"/>
                <a:cs typeface="Tahoma" panose="020B0604030504040204" pitchFamily="34" charset="0"/>
              </a:rPr>
              <a:t>On a pas à rendre des comptes (</a:t>
            </a:r>
            <a:r>
              <a:rPr lang="fr-BE" sz="2400" dirty="0" smtClean="0">
                <a:solidFill>
                  <a:srgbClr val="FF0000"/>
                </a:solidFill>
                <a:ea typeface="Tahoma" panose="020B0604030504040204" pitchFamily="34" charset="0"/>
                <a:cs typeface="Tahoma" panose="020B0604030504040204" pitchFamily="34" charset="0"/>
              </a:rPr>
              <a:t>liberté académique</a:t>
            </a:r>
            <a:r>
              <a:rPr lang="fr-BE" sz="2400" dirty="0" smtClean="0">
                <a:ea typeface="Tahoma" panose="020B0604030504040204" pitchFamily="34" charset="0"/>
                <a:cs typeface="Tahoma" panose="020B0604030504040204" pitchFamily="34" charset="0"/>
              </a:rPr>
              <a:t>)</a:t>
            </a:r>
          </a:p>
          <a:p>
            <a:r>
              <a:rPr lang="fr-BE" sz="2400" dirty="0" smtClean="0">
                <a:ea typeface="Tahoma" panose="020B0604030504040204" pitchFamily="34" charset="0"/>
                <a:cs typeface="Tahoma" panose="020B0604030504040204" pitchFamily="34" charset="0"/>
              </a:rPr>
              <a:t>Enseignement est un </a:t>
            </a:r>
            <a:r>
              <a:rPr lang="fr-BE" sz="2400" dirty="0" smtClean="0">
                <a:solidFill>
                  <a:srgbClr val="FF0000"/>
                </a:solidFill>
                <a:ea typeface="Tahoma" panose="020B0604030504040204" pitchFamily="34" charset="0"/>
                <a:cs typeface="Tahoma" panose="020B0604030504040204" pitchFamily="34" charset="0"/>
              </a:rPr>
              <a:t>art</a:t>
            </a:r>
            <a:r>
              <a:rPr lang="fr-BE" sz="2400" dirty="0" smtClean="0">
                <a:ea typeface="Tahoma" panose="020B0604030504040204" pitchFamily="34" charset="0"/>
                <a:cs typeface="Tahoma" panose="020B0604030504040204" pitchFamily="34" charset="0"/>
              </a:rPr>
              <a:t> et pas une science donc pas d’évaluation nécessaire</a:t>
            </a:r>
          </a:p>
          <a:p>
            <a:r>
              <a:rPr lang="fr-BE" sz="2400" dirty="0" smtClean="0">
                <a:ea typeface="Tahoma" panose="020B0604030504040204" pitchFamily="34" charset="0"/>
                <a:cs typeface="Tahoma" panose="020B0604030504040204" pitchFamily="34" charset="0"/>
              </a:rPr>
              <a:t>Manque de formation à l’enseignement : c’est un engagement volontaire qui implique une grande motivation intrinsèque et un environnement stimulant (flexibilité, conseils pédagogiques…)  </a:t>
            </a:r>
            <a:endParaRPr lang="fr-BE" sz="2400" dirty="0">
              <a:ea typeface="Tahoma" panose="020B0604030504040204" pitchFamily="34" charset="0"/>
              <a:cs typeface="Tahoma" panose="020B0604030504040204" pitchFamily="34" charset="0"/>
            </a:endParaRPr>
          </a:p>
        </p:txBody>
      </p:sp>
      <p:sp>
        <p:nvSpPr>
          <p:cNvPr id="4" name="Rectangle à coins arrondis 3"/>
          <p:cNvSpPr/>
          <p:nvPr/>
        </p:nvSpPr>
        <p:spPr>
          <a:xfrm>
            <a:off x="497652" y="188640"/>
            <a:ext cx="324036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latin typeface="Tahoma" panose="020B0604030504040204" pitchFamily="34" charset="0"/>
                <a:ea typeface="Tahoma" panose="020B0604030504040204" pitchFamily="34" charset="0"/>
                <a:cs typeface="Tahoma" panose="020B0604030504040204" pitchFamily="34" charset="0"/>
              </a:rPr>
              <a:t>Freins à l’</a:t>
            </a:r>
            <a:r>
              <a:rPr lang="fr-BE" sz="2800" dirty="0" err="1">
                <a:latin typeface="Tahoma" panose="020B0604030504040204" pitchFamily="34" charset="0"/>
                <a:ea typeface="Tahoma" panose="020B0604030504040204" pitchFamily="34" charset="0"/>
                <a:cs typeface="Tahoma" panose="020B0604030504040204" pitchFamily="34" charset="0"/>
              </a:rPr>
              <a:t>EEE</a:t>
            </a:r>
            <a:endParaRPr lang="fr-BE" sz="2800" dirty="0"/>
          </a:p>
        </p:txBody>
      </p:sp>
      <p:sp>
        <p:nvSpPr>
          <p:cNvPr id="5" name="Rectangle 4"/>
          <p:cNvSpPr/>
          <p:nvPr/>
        </p:nvSpPr>
        <p:spPr>
          <a:xfrm>
            <a:off x="251520" y="6381328"/>
            <a:ext cx="3732625" cy="369332"/>
          </a:xfrm>
          <a:prstGeom prst="rect">
            <a:avLst/>
          </a:prstGeom>
        </p:spPr>
        <p:txBody>
          <a:bodyPr wrap="none">
            <a:spAutoFit/>
          </a:bodyPr>
          <a:lstStyle/>
          <a:p>
            <a:r>
              <a:rPr lang="fr-BE" dirty="0" err="1" smtClean="0">
                <a:solidFill>
                  <a:schemeClr val="bg1">
                    <a:lumMod val="65000"/>
                  </a:schemeClr>
                </a:solidFill>
              </a:rPr>
              <a:t>Berthiaume</a:t>
            </a:r>
            <a:r>
              <a:rPr lang="fr-BE" dirty="0" smtClean="0">
                <a:solidFill>
                  <a:schemeClr val="bg1">
                    <a:lumMod val="65000"/>
                  </a:schemeClr>
                </a:solidFill>
              </a:rPr>
              <a:t> et al. 2011 Revues.org</a:t>
            </a:r>
            <a:endParaRPr lang="fr-BE" dirty="0">
              <a:solidFill>
                <a:schemeClr val="bg1">
                  <a:lumMod val="65000"/>
                </a:schemeClr>
              </a:solidFill>
            </a:endParaRPr>
          </a:p>
        </p:txBody>
      </p:sp>
    </p:spTree>
    <p:extLst>
      <p:ext uri="{BB962C8B-B14F-4D97-AF65-F5344CB8AC3E}">
        <p14:creationId xmlns:p14="http://schemas.microsoft.com/office/powerpoint/2010/main" val="143305872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484784"/>
            <a:ext cx="8496944" cy="4525963"/>
          </a:xfrm>
        </p:spPr>
        <p:txBody>
          <a:bodyPr/>
          <a:lstStyle/>
          <a:p>
            <a:pPr>
              <a:lnSpc>
                <a:spcPct val="150000"/>
              </a:lnSpc>
            </a:pPr>
            <a:r>
              <a:rPr lang="fr-BE" sz="2400" dirty="0" smtClean="0">
                <a:ea typeface="Tahoma" panose="020B0604030504040204" pitchFamily="34" charset="0"/>
                <a:cs typeface="Tahoma" panose="020B0604030504040204" pitchFamily="34" charset="0"/>
              </a:rPr>
              <a:t>Confidentialité : transmission directe et confidentielle des résultats </a:t>
            </a:r>
          </a:p>
          <a:p>
            <a:pPr>
              <a:lnSpc>
                <a:spcPct val="150000"/>
              </a:lnSpc>
            </a:pPr>
            <a:r>
              <a:rPr lang="fr-BE" sz="2400" dirty="0" smtClean="0">
                <a:ea typeface="Tahoma" panose="020B0604030504040204" pitchFamily="34" charset="0"/>
                <a:cs typeface="Tahoma" panose="020B0604030504040204" pitchFamily="34" charset="0"/>
              </a:rPr>
              <a:t>Responsabilité : c’est l’enseignant qui décide pourquoi, quoi et quand procéder à une évaluation</a:t>
            </a:r>
          </a:p>
          <a:p>
            <a:pPr>
              <a:lnSpc>
                <a:spcPct val="150000"/>
              </a:lnSpc>
            </a:pPr>
            <a:r>
              <a:rPr lang="fr-BE" sz="2400" dirty="0" smtClean="0">
                <a:ea typeface="Tahoma" panose="020B0604030504040204" pitchFamily="34" charset="0"/>
                <a:cs typeface="Tahoma" panose="020B0604030504040204" pitchFamily="34" charset="0"/>
              </a:rPr>
              <a:t>Adaptabilité : la démarche doit s’adapter à l’enseignant</a:t>
            </a:r>
          </a:p>
          <a:p>
            <a:pPr>
              <a:lnSpc>
                <a:spcPct val="150000"/>
              </a:lnSpc>
            </a:pPr>
            <a:r>
              <a:rPr lang="fr-BE" sz="2400" dirty="0" smtClean="0">
                <a:ea typeface="Tahoma" panose="020B0604030504040204" pitchFamily="34" charset="0"/>
                <a:cs typeface="Tahoma" panose="020B0604030504040204" pitchFamily="34" charset="0"/>
              </a:rPr>
              <a:t>Réflexivité : elle doit être « encadrée » </a:t>
            </a:r>
          </a:p>
        </p:txBody>
      </p:sp>
      <p:sp>
        <p:nvSpPr>
          <p:cNvPr id="4" name="Rectangle à coins arrondis 3"/>
          <p:cNvSpPr/>
          <p:nvPr/>
        </p:nvSpPr>
        <p:spPr>
          <a:xfrm>
            <a:off x="497652" y="188640"/>
            <a:ext cx="443438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latin typeface="Tahoma" panose="020B0604030504040204" pitchFamily="34" charset="0"/>
                <a:ea typeface="Tahoma" panose="020B0604030504040204" pitchFamily="34" charset="0"/>
                <a:cs typeface="Tahoma" panose="020B0604030504040204" pitchFamily="34" charset="0"/>
              </a:rPr>
              <a:t>Conditions de l’</a:t>
            </a:r>
            <a:r>
              <a:rPr lang="fr-BE" sz="2800" dirty="0" err="1" smtClean="0">
                <a:latin typeface="Tahoma" panose="020B0604030504040204" pitchFamily="34" charset="0"/>
                <a:ea typeface="Tahoma" panose="020B0604030504040204" pitchFamily="34" charset="0"/>
                <a:cs typeface="Tahoma" panose="020B0604030504040204" pitchFamily="34" charset="0"/>
              </a:rPr>
              <a:t>EEE</a:t>
            </a:r>
            <a:endParaRPr lang="fr-BE" sz="2800" dirty="0"/>
          </a:p>
        </p:txBody>
      </p:sp>
      <p:sp>
        <p:nvSpPr>
          <p:cNvPr id="5" name="Rectangle 4"/>
          <p:cNvSpPr/>
          <p:nvPr/>
        </p:nvSpPr>
        <p:spPr>
          <a:xfrm>
            <a:off x="251520" y="6381328"/>
            <a:ext cx="3732625" cy="369332"/>
          </a:xfrm>
          <a:prstGeom prst="rect">
            <a:avLst/>
          </a:prstGeom>
        </p:spPr>
        <p:txBody>
          <a:bodyPr wrap="none">
            <a:spAutoFit/>
          </a:bodyPr>
          <a:lstStyle/>
          <a:p>
            <a:r>
              <a:rPr lang="fr-BE" dirty="0" err="1" smtClean="0">
                <a:solidFill>
                  <a:schemeClr val="bg1">
                    <a:lumMod val="65000"/>
                  </a:schemeClr>
                </a:solidFill>
              </a:rPr>
              <a:t>Berthiaume</a:t>
            </a:r>
            <a:r>
              <a:rPr lang="fr-BE" dirty="0" smtClean="0">
                <a:solidFill>
                  <a:schemeClr val="bg1">
                    <a:lumMod val="65000"/>
                  </a:schemeClr>
                </a:solidFill>
              </a:rPr>
              <a:t> et al. 2011 Revues.org</a:t>
            </a:r>
            <a:endParaRPr lang="fr-BE" dirty="0">
              <a:solidFill>
                <a:schemeClr val="bg1">
                  <a:lumMod val="65000"/>
                </a:schemeClr>
              </a:solidFill>
            </a:endParaRPr>
          </a:p>
        </p:txBody>
      </p:sp>
    </p:spTree>
    <p:extLst>
      <p:ext uri="{BB962C8B-B14F-4D97-AF65-F5344CB8AC3E}">
        <p14:creationId xmlns:p14="http://schemas.microsoft.com/office/powerpoint/2010/main" val="290181521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213415" y="0"/>
            <a:ext cx="4679065" cy="6711677"/>
            <a:chOff x="2771799" y="0"/>
            <a:chExt cx="4679065" cy="6711677"/>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99" y="0"/>
              <a:ext cx="4673287"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509120"/>
              <a:ext cx="4679064" cy="220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ectangle 3"/>
          <p:cNvSpPr/>
          <p:nvPr/>
        </p:nvSpPr>
        <p:spPr>
          <a:xfrm>
            <a:off x="251520" y="6381328"/>
            <a:ext cx="3732625" cy="369332"/>
          </a:xfrm>
          <a:prstGeom prst="rect">
            <a:avLst/>
          </a:prstGeom>
        </p:spPr>
        <p:txBody>
          <a:bodyPr wrap="none">
            <a:spAutoFit/>
          </a:bodyPr>
          <a:lstStyle/>
          <a:p>
            <a:r>
              <a:rPr lang="fr-BE" dirty="0" err="1" smtClean="0">
                <a:solidFill>
                  <a:schemeClr val="bg1">
                    <a:lumMod val="65000"/>
                  </a:schemeClr>
                </a:solidFill>
              </a:rPr>
              <a:t>Berthiaume</a:t>
            </a:r>
            <a:r>
              <a:rPr lang="fr-BE" dirty="0" smtClean="0">
                <a:solidFill>
                  <a:schemeClr val="bg1">
                    <a:lumMod val="65000"/>
                  </a:schemeClr>
                </a:solidFill>
              </a:rPr>
              <a:t> et al. 2011 Revues.org</a:t>
            </a:r>
            <a:endParaRPr lang="fr-BE" dirty="0">
              <a:solidFill>
                <a:schemeClr val="bg1">
                  <a:lumMod val="65000"/>
                </a:schemeClr>
              </a:solidFill>
            </a:endParaRPr>
          </a:p>
        </p:txBody>
      </p:sp>
    </p:spTree>
    <p:extLst>
      <p:ext uri="{BB962C8B-B14F-4D97-AF65-F5344CB8AC3E}">
        <p14:creationId xmlns:p14="http://schemas.microsoft.com/office/powerpoint/2010/main" val="142293520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7504" y="764704"/>
            <a:ext cx="9036496" cy="5256584"/>
          </a:xfrm>
          <a:prstGeom prst="rect">
            <a:avLst/>
          </a:prstGeom>
        </p:spPr>
      </p:pic>
    </p:spTree>
    <p:extLst>
      <p:ext uri="{BB962C8B-B14F-4D97-AF65-F5344CB8AC3E}">
        <p14:creationId xmlns:p14="http://schemas.microsoft.com/office/powerpoint/2010/main" val="142235321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849027" cy="493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21153" y="359078"/>
            <a:ext cx="7165744" cy="523220"/>
          </a:xfrm>
          <a:prstGeom prst="rect">
            <a:avLst/>
          </a:prstGeom>
          <a:noFill/>
          <a:ln>
            <a:solidFill>
              <a:schemeClr val="tx1"/>
            </a:solidFill>
          </a:ln>
        </p:spPr>
        <p:txBody>
          <a:bodyPr wrap="none" rtlCol="0">
            <a:spAutoFit/>
          </a:bodyPr>
          <a:lstStyle/>
          <a:p>
            <a:r>
              <a:rPr lang="fr-BE" sz="2800" dirty="0" smtClean="0"/>
              <a:t>Quelques exemples de thèmes d’évaluation</a:t>
            </a:r>
            <a:endParaRPr lang="fr-BE" sz="2800" dirty="0"/>
          </a:p>
        </p:txBody>
      </p:sp>
    </p:spTree>
    <p:extLst>
      <p:ext uri="{BB962C8B-B14F-4D97-AF65-F5344CB8AC3E}">
        <p14:creationId xmlns:p14="http://schemas.microsoft.com/office/powerpoint/2010/main" val="281134297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ln>
            <a:solidFill>
              <a:schemeClr val="tx1"/>
            </a:solidFill>
          </a:ln>
        </p:spPr>
        <p:txBody>
          <a:bodyPr/>
          <a:lstStyle/>
          <a:p>
            <a:pPr algn="l"/>
            <a:r>
              <a:rPr lang="fr-BE" sz="2800" dirty="0" smtClean="0">
                <a:latin typeface="Arial Narrow" panose="020B0606020202030204" pitchFamily="34" charset="0"/>
              </a:rPr>
              <a:t>Pourquoi demander l’avis des étudiants ?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395536" y="1124744"/>
            <a:ext cx="8229600" cy="4464496"/>
          </a:xfrm>
        </p:spPr>
        <p:txBody>
          <a:bodyPr/>
          <a:lstStyle/>
          <a:p>
            <a:r>
              <a:rPr lang="fr-FR" sz="2400" dirty="0">
                <a:latin typeface="Arial Narrow" panose="020B0606020202030204" pitchFamily="34" charset="0"/>
              </a:rPr>
              <a:t>R</a:t>
            </a:r>
            <a:r>
              <a:rPr lang="fr-FR" sz="2400" dirty="0" smtClean="0">
                <a:latin typeface="Arial Narrow" panose="020B0606020202030204" pitchFamily="34" charset="0"/>
              </a:rPr>
              <a:t>esponsabiliser les enseignants : c’est à eux de décider quand, et ce qu’il souhaite faire évaluer </a:t>
            </a:r>
          </a:p>
          <a:p>
            <a:r>
              <a:rPr lang="fr-FR" sz="2400" dirty="0">
                <a:latin typeface="Arial Narrow" panose="020B0606020202030204" pitchFamily="34" charset="0"/>
              </a:rPr>
              <a:t>F</a:t>
            </a:r>
            <a:r>
              <a:rPr lang="fr-FR" sz="2400" dirty="0" smtClean="0">
                <a:latin typeface="Arial Narrow" panose="020B0606020202030204" pitchFamily="34" charset="0"/>
              </a:rPr>
              <a:t>avoriser l’adaptabilité des enseignants </a:t>
            </a:r>
          </a:p>
          <a:p>
            <a:r>
              <a:rPr lang="fr-FR" sz="2400" dirty="0">
                <a:latin typeface="Arial Narrow" panose="020B0606020202030204" pitchFamily="34" charset="0"/>
              </a:rPr>
              <a:t>S</a:t>
            </a:r>
            <a:r>
              <a:rPr lang="fr-FR" sz="2400" dirty="0" smtClean="0">
                <a:latin typeface="Arial Narrow" panose="020B0606020202030204" pitchFamily="34" charset="0"/>
              </a:rPr>
              <a:t>timuler une attitude réflexive de l’enseignant sur ses pratiques et les améliorer</a:t>
            </a:r>
          </a:p>
          <a:p>
            <a:r>
              <a:rPr lang="fr-FR" sz="2400" dirty="0" smtClean="0">
                <a:latin typeface="Arial Narrow" panose="020B0606020202030204" pitchFamily="34" charset="0"/>
              </a:rPr>
              <a:t>Impliquer les étudiants dans leur formation (coresponsabilité)</a:t>
            </a:r>
          </a:p>
          <a:p>
            <a:endParaRPr lang="fr-FR" sz="2400" dirty="0">
              <a:latin typeface="Arial Narrow" panose="020B0606020202030204" pitchFamily="34" charset="0"/>
            </a:endParaRPr>
          </a:p>
          <a:p>
            <a:pPr lvl="0"/>
            <a:r>
              <a:rPr lang="fr-FR" sz="2400" dirty="0" smtClean="0">
                <a:latin typeface="Arial Narrow" panose="020B0606020202030204" pitchFamily="34" charset="0"/>
              </a:rPr>
              <a:t>Efficacité dépendante de la participation des étudiants</a:t>
            </a:r>
            <a:endParaRPr lang="fr-BE" sz="2400" dirty="0">
              <a:latin typeface="Arial Narrow" panose="020B0606020202030204" pitchFamily="34" charset="0"/>
            </a:endParaRPr>
          </a:p>
          <a:p>
            <a:pPr lvl="0"/>
            <a:r>
              <a:rPr lang="fr-FR" sz="2400" dirty="0" smtClean="0">
                <a:latin typeface="Arial Narrow" panose="020B0606020202030204" pitchFamily="34" charset="0"/>
              </a:rPr>
              <a:t>Caractère anonyme à respecter </a:t>
            </a:r>
          </a:p>
          <a:p>
            <a:pPr lvl="0"/>
            <a:endParaRPr lang="fr-FR" sz="2400" dirty="0">
              <a:latin typeface="Arial Narrow" panose="020B0606020202030204" pitchFamily="34" charset="0"/>
            </a:endParaRPr>
          </a:p>
          <a:p>
            <a:pPr lvl="0"/>
            <a:r>
              <a:rPr lang="fr-FR" sz="2400" u="sng" dirty="0" smtClean="0">
                <a:latin typeface="Arial Narrow" panose="020B0606020202030204" pitchFamily="34" charset="0"/>
              </a:rPr>
              <a:t>Quelques exemples plus personnels de class room </a:t>
            </a:r>
            <a:r>
              <a:rPr lang="fr-FR" sz="2400" u="sng" dirty="0" err="1" smtClean="0">
                <a:latin typeface="Arial Narrow" panose="020B0606020202030204" pitchFamily="34" charset="0"/>
              </a:rPr>
              <a:t>assessments</a:t>
            </a:r>
            <a:r>
              <a:rPr lang="fr-FR" sz="2400" u="sng" dirty="0" smtClean="0">
                <a:latin typeface="Arial Narrow" panose="020B0606020202030204" pitchFamily="34" charset="0"/>
              </a:rPr>
              <a:t> (questionnaires de satisfaction) </a:t>
            </a:r>
          </a:p>
          <a:p>
            <a:endParaRPr lang="fr-BE" sz="2400" dirty="0">
              <a:latin typeface="Arial Narrow" panose="020B0606020202030204" pitchFamily="34" charset="0"/>
            </a:endParaRPr>
          </a:p>
        </p:txBody>
      </p:sp>
    </p:spTree>
    <p:extLst>
      <p:ext uri="{BB962C8B-B14F-4D97-AF65-F5344CB8AC3E}">
        <p14:creationId xmlns:p14="http://schemas.microsoft.com/office/powerpoint/2010/main" val="380140932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ln>
            <a:solidFill>
              <a:schemeClr val="tx1"/>
            </a:solidFill>
          </a:ln>
        </p:spPr>
        <p:txBody>
          <a:bodyPr/>
          <a:lstStyle/>
          <a:p>
            <a:pPr algn="l"/>
            <a:r>
              <a:rPr lang="fr-BE" sz="2800" dirty="0" smtClean="0">
                <a:latin typeface="Arial Narrow" panose="020B0606020202030204" pitchFamily="34" charset="0"/>
              </a:rPr>
              <a:t>Un exemple : semaine de clinique ou TP </a:t>
            </a:r>
            <a:endParaRPr lang="fr-BE" sz="2800" dirty="0">
              <a:latin typeface="Arial Narrow" panose="020B0606020202030204" pitchFamily="34" charset="0"/>
            </a:endParaRPr>
          </a:p>
        </p:txBody>
      </p:sp>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24744"/>
            <a:ext cx="6768752" cy="505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9846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817710"/>
            <a:ext cx="7704857" cy="485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228024"/>
            <a:ext cx="8496944" cy="1569660"/>
          </a:xfrm>
          <a:prstGeom prst="rect">
            <a:avLst/>
          </a:prstGeom>
        </p:spPr>
        <p:txBody>
          <a:bodyPr wrap="square">
            <a:spAutoFit/>
          </a:bodyPr>
          <a:lstStyle/>
          <a:p>
            <a:r>
              <a:rPr lang="fr-BE" sz="1600" b="1" dirty="0">
                <a:latin typeface="Arial Narrow" panose="020B0606020202030204" pitchFamily="34" charset="0"/>
              </a:rPr>
              <a:t>Pour </a:t>
            </a:r>
            <a:r>
              <a:rPr lang="fr-BE" sz="1600" b="1" dirty="0" smtClean="0">
                <a:latin typeface="Arial Narrow" panose="020B0606020202030204" pitchFamily="34" charset="0"/>
              </a:rPr>
              <a:t>rappel : 1</a:t>
            </a:r>
            <a:r>
              <a:rPr lang="fr-BE" sz="1600" b="1" dirty="0">
                <a:latin typeface="Arial Narrow" panose="020B0606020202030204" pitchFamily="34" charset="0"/>
              </a:rPr>
              <a:t>. Pas du tout </a:t>
            </a:r>
            <a:r>
              <a:rPr lang="fr-BE" sz="1600" b="1" dirty="0" smtClean="0">
                <a:latin typeface="Arial Narrow" panose="020B0606020202030204" pitchFamily="34" charset="0"/>
              </a:rPr>
              <a:t>d’accord, 2</a:t>
            </a:r>
            <a:r>
              <a:rPr lang="fr-BE" sz="1600" b="1" dirty="0">
                <a:latin typeface="Arial Narrow" panose="020B0606020202030204" pitchFamily="34" charset="0"/>
              </a:rPr>
              <a:t>. Moyennement </a:t>
            </a:r>
            <a:r>
              <a:rPr lang="fr-BE" sz="1600" b="1" dirty="0" smtClean="0">
                <a:latin typeface="Arial Narrow" panose="020B0606020202030204" pitchFamily="34" charset="0"/>
              </a:rPr>
              <a:t>d’accord, 3.Tout </a:t>
            </a:r>
            <a:r>
              <a:rPr lang="fr-BE" sz="1600" b="1" dirty="0">
                <a:latin typeface="Arial Narrow" panose="020B0606020202030204" pitchFamily="34" charset="0"/>
              </a:rPr>
              <a:t>à fait </a:t>
            </a:r>
            <a:r>
              <a:rPr lang="fr-BE" sz="1600" b="1" dirty="0" smtClean="0">
                <a:latin typeface="Arial Narrow" panose="020B0606020202030204" pitchFamily="34" charset="0"/>
              </a:rPr>
              <a:t>d’accord</a:t>
            </a:r>
            <a:endParaRPr lang="fr-BE" sz="1600" b="1" dirty="0">
              <a:latin typeface="Arial Narrow" panose="020B0606020202030204" pitchFamily="34" charset="0"/>
            </a:endParaRPr>
          </a:p>
          <a:p>
            <a:r>
              <a:rPr lang="fr-BE" sz="1600" dirty="0" smtClean="0">
                <a:latin typeface="Arial Narrow" panose="020B0606020202030204" pitchFamily="34" charset="0"/>
              </a:rPr>
              <a:t>- </a:t>
            </a:r>
            <a:r>
              <a:rPr lang="fr-BE" sz="1600" dirty="0">
                <a:latin typeface="Arial Narrow" panose="020B0606020202030204" pitchFamily="34" charset="0"/>
              </a:rPr>
              <a:t>Le contenu du </a:t>
            </a:r>
            <a:r>
              <a:rPr lang="fr-BE" sz="1600" dirty="0" err="1">
                <a:latin typeface="Arial Narrow" panose="020B0606020202030204" pitchFamily="34" charset="0"/>
              </a:rPr>
              <a:t>TPC</a:t>
            </a:r>
            <a:r>
              <a:rPr lang="fr-BE" sz="1600" dirty="0">
                <a:latin typeface="Arial Narrow" panose="020B0606020202030204" pitchFamily="34" charset="0"/>
              </a:rPr>
              <a:t> est en adéquation avec les objectifs </a:t>
            </a:r>
          </a:p>
          <a:p>
            <a:r>
              <a:rPr lang="fr-BE" sz="1600" dirty="0" smtClean="0">
                <a:latin typeface="Arial Narrow" panose="020B0606020202030204" pitchFamily="34" charset="0"/>
              </a:rPr>
              <a:t>- </a:t>
            </a:r>
            <a:r>
              <a:rPr lang="fr-BE" sz="1600" dirty="0">
                <a:latin typeface="Arial Narrow" panose="020B0606020202030204" pitchFamily="34" charset="0"/>
              </a:rPr>
              <a:t>Le matériel utilisé pour le </a:t>
            </a:r>
            <a:r>
              <a:rPr lang="fr-BE" sz="1600" dirty="0" err="1">
                <a:latin typeface="Arial Narrow" panose="020B0606020202030204" pitchFamily="34" charset="0"/>
              </a:rPr>
              <a:t>TPC</a:t>
            </a:r>
            <a:r>
              <a:rPr lang="fr-BE" sz="1600" dirty="0">
                <a:latin typeface="Arial Narrow" panose="020B0606020202030204" pitchFamily="34" charset="0"/>
              </a:rPr>
              <a:t> était en adéquation avec les objectifs </a:t>
            </a:r>
          </a:p>
          <a:p>
            <a:r>
              <a:rPr lang="fr-BE" sz="1600" dirty="0" smtClean="0">
                <a:latin typeface="Arial Narrow" panose="020B0606020202030204" pitchFamily="34" charset="0"/>
              </a:rPr>
              <a:t>- </a:t>
            </a:r>
            <a:r>
              <a:rPr lang="fr-BE" sz="1600" dirty="0">
                <a:latin typeface="Arial Narrow" panose="020B0606020202030204" pitchFamily="34" charset="0"/>
              </a:rPr>
              <a:t>Les modalités d’organisation (documents, temps…) étaient en adéquation avec les objectifs du </a:t>
            </a:r>
            <a:r>
              <a:rPr lang="fr-BE" sz="1600" dirty="0" err="1">
                <a:latin typeface="Arial Narrow" panose="020B0606020202030204" pitchFamily="34" charset="0"/>
              </a:rPr>
              <a:t>TPC</a:t>
            </a:r>
            <a:endParaRPr lang="fr-BE" sz="1600" dirty="0">
              <a:latin typeface="Arial Narrow" panose="020B0606020202030204" pitchFamily="34" charset="0"/>
            </a:endParaRPr>
          </a:p>
          <a:p>
            <a:r>
              <a:rPr lang="fr-BE" sz="1600" dirty="0" smtClean="0">
                <a:latin typeface="Arial Narrow" panose="020B0606020202030204" pitchFamily="34" charset="0"/>
              </a:rPr>
              <a:t>- </a:t>
            </a:r>
            <a:r>
              <a:rPr lang="fr-BE" sz="1600" dirty="0">
                <a:latin typeface="Arial Narrow" panose="020B0606020202030204" pitchFamily="34" charset="0"/>
              </a:rPr>
              <a:t>L’encadrement du </a:t>
            </a:r>
            <a:r>
              <a:rPr lang="fr-BE" sz="1600" dirty="0" err="1">
                <a:latin typeface="Arial Narrow" panose="020B0606020202030204" pitchFamily="34" charset="0"/>
              </a:rPr>
              <a:t>TPC</a:t>
            </a:r>
            <a:r>
              <a:rPr lang="fr-BE" sz="1600" dirty="0">
                <a:latin typeface="Arial Narrow" panose="020B0606020202030204" pitchFamily="34" charset="0"/>
              </a:rPr>
              <a:t> (pertinence des réponses de l’encadrant, disponibilité de l’encadrant …) était de qualité</a:t>
            </a:r>
          </a:p>
          <a:p>
            <a:r>
              <a:rPr lang="fr-BE" sz="1600" dirty="0" smtClean="0">
                <a:latin typeface="Arial Narrow" panose="020B0606020202030204" pitchFamily="34" charset="0"/>
              </a:rPr>
              <a:t>- </a:t>
            </a:r>
            <a:r>
              <a:rPr lang="fr-BE" sz="1600" dirty="0">
                <a:latin typeface="Arial Narrow" panose="020B0606020202030204" pitchFamily="34" charset="0"/>
              </a:rPr>
              <a:t>Au terme de ce </a:t>
            </a:r>
            <a:r>
              <a:rPr lang="fr-BE" sz="1600" dirty="0" err="1">
                <a:latin typeface="Arial Narrow" panose="020B0606020202030204" pitchFamily="34" charset="0"/>
              </a:rPr>
              <a:t>TPC</a:t>
            </a:r>
            <a:r>
              <a:rPr lang="fr-BE" sz="1600" dirty="0">
                <a:latin typeface="Arial Narrow" panose="020B0606020202030204" pitchFamily="34" charset="0"/>
              </a:rPr>
              <a:t>, j’ai appris quelque chose </a:t>
            </a:r>
          </a:p>
        </p:txBody>
      </p:sp>
    </p:spTree>
    <p:extLst>
      <p:ext uri="{BB962C8B-B14F-4D97-AF65-F5344CB8AC3E}">
        <p14:creationId xmlns:p14="http://schemas.microsoft.com/office/powerpoint/2010/main" val="2533754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body" idx="4294967295"/>
          </p:nvPr>
        </p:nvSpPr>
        <p:spPr>
          <a:xfrm>
            <a:off x="539552" y="2636912"/>
            <a:ext cx="8252148" cy="936104"/>
          </a:xfrm>
          <a:prstGeom prst="rect">
            <a:avLst/>
          </a:prstGeom>
        </p:spPr>
        <p:txBody>
          <a:bodyPr>
            <a:noAutofit/>
          </a:bodyPr>
          <a:lstStyle/>
          <a:p>
            <a:pPr marL="251808" marR="28573" indent="0">
              <a:spcBef>
                <a:spcPts val="844"/>
              </a:spcBef>
              <a:buClr>
                <a:srgbClr val="007878"/>
              </a:buClr>
              <a:buSzPct val="100000"/>
              <a:buNone/>
              <a:defRPr sz="1800">
                <a:uFillTx/>
              </a:defRPr>
            </a:pPr>
            <a:r>
              <a:rPr lang="fr-BE" sz="4000" dirty="0" smtClean="0">
                <a:uFill>
                  <a:solidFill>
                    <a:srgbClr val="005764"/>
                  </a:solidFill>
                </a:uFill>
                <a:sym typeface="Gill Sans"/>
              </a:rPr>
              <a:t>Dessinez-moi un bonhomme</a:t>
            </a:r>
          </a:p>
          <a:p>
            <a:pPr marL="251808" marR="28573" indent="0">
              <a:spcBef>
                <a:spcPts val="844"/>
              </a:spcBef>
              <a:buClr>
                <a:srgbClr val="007878"/>
              </a:buClr>
              <a:buSzPct val="100000"/>
              <a:buNone/>
              <a:defRPr sz="1800">
                <a:uFillTx/>
              </a:defRPr>
            </a:pPr>
            <a:endParaRPr lang="fr-BE" sz="4000" dirty="0">
              <a:uFill>
                <a:solidFill>
                  <a:srgbClr val="005764"/>
                </a:solidFill>
              </a:uFill>
              <a:sym typeface="Gill Sans"/>
            </a:endParaRPr>
          </a:p>
          <a:p>
            <a:pPr marL="251808" marR="28573" indent="0">
              <a:spcBef>
                <a:spcPts val="844"/>
              </a:spcBef>
              <a:buClr>
                <a:srgbClr val="007878"/>
              </a:buClr>
              <a:buSzPct val="100000"/>
              <a:buNone/>
              <a:defRPr sz="1800">
                <a:uFillTx/>
              </a:defRPr>
            </a:pPr>
            <a:r>
              <a:rPr lang="fr-BE" sz="4000" dirty="0" smtClean="0">
                <a:uFill>
                  <a:solidFill>
                    <a:srgbClr val="005764"/>
                  </a:solidFill>
                </a:uFill>
                <a:sym typeface="Gill Sans"/>
              </a:rPr>
              <a:t>5 volontaires pour en dessiner </a:t>
            </a:r>
          </a:p>
          <a:p>
            <a:pPr marL="251808" marR="28573" indent="0">
              <a:spcBef>
                <a:spcPts val="844"/>
              </a:spcBef>
              <a:buClr>
                <a:srgbClr val="007878"/>
              </a:buClr>
              <a:buSzPct val="100000"/>
              <a:buNone/>
              <a:defRPr sz="1800">
                <a:uFillTx/>
              </a:defRPr>
            </a:pPr>
            <a:r>
              <a:rPr lang="fr-BE" sz="4000" dirty="0" smtClean="0">
                <a:uFill>
                  <a:solidFill>
                    <a:srgbClr val="005764"/>
                  </a:solidFill>
                </a:uFill>
                <a:sym typeface="Gill Sans"/>
              </a:rPr>
              <a:t>un au tableau </a:t>
            </a:r>
            <a:endParaRPr lang="nl-BE" sz="4000" dirty="0">
              <a:uFill>
                <a:solidFill>
                  <a:srgbClr val="005764"/>
                </a:solidFill>
              </a:uFill>
              <a:sym typeface="Gill Sans"/>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à coins arrondis 6"/>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2</a:t>
            </a:r>
            <a:endPar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9950117"/>
      </p:ext>
    </p:extLst>
  </p:cSld>
  <p:clrMapOvr>
    <a:masterClrMapping/>
  </p:clrMapOvr>
  <p:transition spd="med"/>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5605"/>
            <a:ext cx="9108504" cy="569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txBox="1">
            <a:spLocks/>
          </p:cNvSpPr>
          <p:nvPr/>
        </p:nvSpPr>
        <p:spPr>
          <a:xfrm>
            <a:off x="434330" y="188640"/>
            <a:ext cx="8229600" cy="562074"/>
          </a:xfrm>
          <a:prstGeom prst="rect">
            <a:avLst/>
          </a:prstGeom>
          <a:ln>
            <a:solidFill>
              <a:schemeClr val="tx1"/>
            </a:solid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BE" sz="2600" dirty="0" smtClean="0">
                <a:latin typeface="Arial Narrow" panose="020B0606020202030204" pitchFamily="34" charset="0"/>
              </a:rPr>
              <a:t>Cours de </a:t>
            </a:r>
            <a:r>
              <a:rPr lang="fr-BE" sz="2600" dirty="0" err="1" smtClean="0">
                <a:latin typeface="Arial Narrow" panose="020B0606020202030204" pitchFamily="34" charset="0"/>
              </a:rPr>
              <a:t>Thériogenologie</a:t>
            </a:r>
            <a:r>
              <a:rPr lang="fr-BE" sz="2600" dirty="0" smtClean="0">
                <a:latin typeface="Arial Narrow" panose="020B0606020202030204" pitchFamily="34" charset="0"/>
              </a:rPr>
              <a:t> thèmes évaluation </a:t>
            </a:r>
            <a:r>
              <a:rPr lang="fr-BE" sz="2000" dirty="0" smtClean="0">
                <a:latin typeface="Arial Narrow" panose="020B0606020202030204" pitchFamily="34" charset="0"/>
              </a:rPr>
              <a:t>(</a:t>
            </a:r>
            <a:r>
              <a:rPr lang="fr-BE" sz="2000" dirty="0" err="1" smtClean="0">
                <a:latin typeface="Arial Narrow" panose="020B0606020202030204" pitchFamily="34" charset="0"/>
              </a:rPr>
              <a:t>cfr</a:t>
            </a:r>
            <a:r>
              <a:rPr lang="fr-BE" sz="2000" dirty="0" smtClean="0">
                <a:latin typeface="Arial Narrow" panose="020B0606020202030204" pitchFamily="34" charset="0"/>
              </a:rPr>
              <a:t> Université de Laval)</a:t>
            </a:r>
            <a:endParaRPr lang="fr-BE" sz="2000" dirty="0">
              <a:latin typeface="Arial Narrow" panose="020B0606020202030204" pitchFamily="34" charset="0"/>
            </a:endParaRPr>
          </a:p>
        </p:txBody>
      </p:sp>
    </p:spTree>
    <p:extLst>
      <p:ext uri="{BB962C8B-B14F-4D97-AF65-F5344CB8AC3E}">
        <p14:creationId xmlns:p14="http://schemas.microsoft.com/office/powerpoint/2010/main" val="333861686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2602877264"/>
              </p:ext>
            </p:extLst>
          </p:nvPr>
        </p:nvGraphicFramePr>
        <p:xfrm>
          <a:off x="683568" y="1052736"/>
          <a:ext cx="7848872" cy="540059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539552" y="116632"/>
            <a:ext cx="806489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fr-BE" dirty="0">
                <a:latin typeface="Tahoma" panose="020B0604030504040204" pitchFamily="34" charset="0"/>
                <a:ea typeface="Tahoma" panose="020B0604030504040204" pitchFamily="34" charset="0"/>
                <a:cs typeface="Tahoma" panose="020B0604030504040204" pitchFamily="34" charset="0"/>
              </a:rPr>
              <a:t>QUESTIONNAIRE DE SATISFACTION DU COURS DE </a:t>
            </a:r>
            <a:r>
              <a:rPr lang="fr-BE" dirty="0" err="1">
                <a:latin typeface="Tahoma" panose="020B0604030504040204" pitchFamily="34" charset="0"/>
                <a:ea typeface="Tahoma" panose="020B0604030504040204" pitchFamily="34" charset="0"/>
                <a:cs typeface="Tahoma" panose="020B0604030504040204" pitchFamily="34" charset="0"/>
              </a:rPr>
              <a:t>THERIOGENOLOGIE</a:t>
            </a:r>
            <a:r>
              <a:rPr lang="fr-BE" dirty="0">
                <a:latin typeface="Tahoma" panose="020B0604030504040204" pitchFamily="34" charset="0"/>
                <a:ea typeface="Tahoma" panose="020B0604030504040204" pitchFamily="34" charset="0"/>
                <a:cs typeface="Tahoma" panose="020B0604030504040204" pitchFamily="34" charset="0"/>
              </a:rPr>
              <a:t> </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a:latin typeface="Tahoma" panose="020B0604030504040204" pitchFamily="34" charset="0"/>
                <a:ea typeface="Tahoma" panose="020B0604030504040204" pitchFamily="34" charset="0"/>
                <a:cs typeface="Tahoma" panose="020B0604030504040204" pitchFamily="34" charset="0"/>
              </a:rPr>
              <a:t>MASTER 2 ANNEE 2014-2015 </a:t>
            </a:r>
            <a:r>
              <a:rPr lang="fr-BE" dirty="0" smtClean="0">
                <a:latin typeface="Tahoma" panose="020B0604030504040204" pitchFamily="34" charset="0"/>
                <a:ea typeface="Tahoma" panose="020B0604030504040204" pitchFamily="34" charset="0"/>
                <a:cs typeface="Tahoma" panose="020B0604030504040204" pitchFamily="34" charset="0"/>
              </a:rPr>
              <a:t> (180 sur 250 étudiants)</a:t>
            </a:r>
            <a:endParaRPr lang="fr-B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430164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1772816"/>
            <a:ext cx="7920880" cy="3672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fr-BE" sz="3600" dirty="0">
                <a:latin typeface="Tahoma" panose="020B0604030504040204" pitchFamily="34" charset="0"/>
                <a:ea typeface="Tahoma" panose="020B0604030504040204" pitchFamily="34" charset="0"/>
                <a:cs typeface="Tahoma" panose="020B0604030504040204" pitchFamily="34" charset="0"/>
              </a:rPr>
              <a:t>QUESTIONNAIRE DE SATISFACTION DU COURS DE </a:t>
            </a:r>
            <a:r>
              <a:rPr lang="fr-BE" sz="3600" dirty="0" err="1">
                <a:latin typeface="Tahoma" panose="020B0604030504040204" pitchFamily="34" charset="0"/>
                <a:ea typeface="Tahoma" panose="020B0604030504040204" pitchFamily="34" charset="0"/>
                <a:cs typeface="Tahoma" panose="020B0604030504040204" pitchFamily="34" charset="0"/>
              </a:rPr>
              <a:t>THERIOGENOLOGIE</a:t>
            </a:r>
            <a:r>
              <a:rPr lang="fr-BE" sz="3600" dirty="0">
                <a:latin typeface="Tahoma" panose="020B0604030504040204" pitchFamily="34" charset="0"/>
                <a:ea typeface="Tahoma" panose="020B0604030504040204" pitchFamily="34" charset="0"/>
                <a:cs typeface="Tahoma" panose="020B0604030504040204" pitchFamily="34" charset="0"/>
              </a:rPr>
              <a:t> </a:t>
            </a:r>
            <a:r>
              <a:rPr lang="fr-BE" sz="3600" dirty="0" smtClean="0">
                <a:latin typeface="Tahoma" panose="020B0604030504040204" pitchFamily="34" charset="0"/>
                <a:ea typeface="Tahoma" panose="020B0604030504040204" pitchFamily="34" charset="0"/>
                <a:cs typeface="Tahoma" panose="020B0604030504040204" pitchFamily="34" charset="0"/>
              </a:rPr>
              <a:t> </a:t>
            </a:r>
            <a:r>
              <a:rPr lang="fr-BE" sz="3600" dirty="0">
                <a:latin typeface="Tahoma" panose="020B0604030504040204" pitchFamily="34" charset="0"/>
                <a:ea typeface="Tahoma" panose="020B0604030504040204" pitchFamily="34" charset="0"/>
                <a:cs typeface="Tahoma" panose="020B0604030504040204" pitchFamily="34" charset="0"/>
              </a:rPr>
              <a:t>MASTER 2 ANNEE 2014-2015 </a:t>
            </a:r>
            <a:r>
              <a:rPr lang="fr-BE" sz="3600" dirty="0" smtClean="0">
                <a:latin typeface="Tahoma" panose="020B0604030504040204" pitchFamily="34" charset="0"/>
                <a:ea typeface="Tahoma" panose="020B0604030504040204" pitchFamily="34" charset="0"/>
                <a:cs typeface="Tahoma" panose="020B0604030504040204" pitchFamily="34" charset="0"/>
              </a:rPr>
              <a:t> </a:t>
            </a:r>
          </a:p>
          <a:p>
            <a:pPr algn="ctr">
              <a:lnSpc>
                <a:spcPct val="115000"/>
              </a:lnSpc>
              <a:spcAft>
                <a:spcPts val="0"/>
              </a:spcAft>
            </a:pPr>
            <a:r>
              <a:rPr lang="fr-BE" sz="3600" dirty="0" smtClean="0">
                <a:latin typeface="Tahoma" panose="020B0604030504040204" pitchFamily="34" charset="0"/>
                <a:ea typeface="Tahoma" panose="020B0604030504040204" pitchFamily="34" charset="0"/>
                <a:cs typeface="Tahoma" panose="020B0604030504040204" pitchFamily="34" charset="0"/>
              </a:rPr>
              <a:t>(180 sur 250 étudiants)</a:t>
            </a:r>
          </a:p>
          <a:p>
            <a:pPr algn="ctr">
              <a:lnSpc>
                <a:spcPct val="115000"/>
              </a:lnSpc>
              <a:spcAft>
                <a:spcPts val="0"/>
              </a:spcAft>
            </a:pPr>
            <a:r>
              <a:rPr lang="fr-BE" sz="3600" dirty="0" smtClean="0">
                <a:latin typeface="Tahoma" panose="020B0604030504040204" pitchFamily="34" charset="0"/>
                <a:ea typeface="Tahoma" panose="020B0604030504040204" pitchFamily="34" charset="0"/>
                <a:cs typeface="Tahoma" panose="020B0604030504040204" pitchFamily="34" charset="0"/>
              </a:rPr>
              <a:t>Quelques illustrations</a:t>
            </a:r>
            <a:endParaRPr lang="fr-BE"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511671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a:graphicFrameLocks/>
          </p:cNvGraphicFramePr>
          <p:nvPr>
            <p:extLst>
              <p:ext uri="{D42A27DB-BD31-4B8C-83A1-F6EECF244321}">
                <p14:modId xmlns:p14="http://schemas.microsoft.com/office/powerpoint/2010/main" val="1951076176"/>
              </p:ext>
            </p:extLst>
          </p:nvPr>
        </p:nvGraphicFramePr>
        <p:xfrm>
          <a:off x="683568" y="692696"/>
          <a:ext cx="7776864" cy="5472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912624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2887708321"/>
              </p:ext>
            </p:extLst>
          </p:nvPr>
        </p:nvGraphicFramePr>
        <p:xfrm>
          <a:off x="521492" y="548680"/>
          <a:ext cx="8298979" cy="59766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431847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2435264353"/>
              </p:ext>
            </p:extLst>
          </p:nvPr>
        </p:nvGraphicFramePr>
        <p:xfrm>
          <a:off x="395536" y="620688"/>
          <a:ext cx="7965033" cy="55121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633145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2878921514"/>
              </p:ext>
            </p:extLst>
          </p:nvPr>
        </p:nvGraphicFramePr>
        <p:xfrm>
          <a:off x="467544" y="620688"/>
          <a:ext cx="7992888" cy="56886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065206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4474840" cy="706090"/>
          </a:xfrm>
          <a:ln>
            <a:solidFill>
              <a:schemeClr val="tx1"/>
            </a:solidFill>
          </a:ln>
        </p:spPr>
        <p:txBody>
          <a:bodyPr/>
          <a:lstStyle/>
          <a:p>
            <a:pPr algn="l"/>
            <a:r>
              <a:rPr lang="fr-BE" sz="2400" dirty="0" smtClean="0">
                <a:latin typeface="Arial Narrow" panose="020B0606020202030204" pitchFamily="34" charset="0"/>
              </a:rPr>
              <a:t>Donnez-moi un point faible du cours </a:t>
            </a:r>
            <a:endParaRPr lang="fr-BE" sz="2400" dirty="0">
              <a:latin typeface="Arial Narrow" panose="020B0606020202030204" pitchFamily="34" charset="0"/>
            </a:endParaRPr>
          </a:p>
        </p:txBody>
      </p:sp>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1412776"/>
            <a:ext cx="814719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83568" y="877145"/>
            <a:ext cx="1031051" cy="369332"/>
          </a:xfrm>
          <a:prstGeom prst="rect">
            <a:avLst/>
          </a:prstGeom>
          <a:noFill/>
        </p:spPr>
        <p:txBody>
          <a:bodyPr wrap="none" rtlCol="0">
            <a:spAutoFit/>
          </a:bodyPr>
          <a:lstStyle/>
          <a:p>
            <a:r>
              <a:rPr lang="fr-BE" dirty="0" smtClean="0"/>
              <a:t>Etudiant</a:t>
            </a:r>
            <a:endParaRPr lang="fr-BE" dirty="0"/>
          </a:p>
        </p:txBody>
      </p:sp>
      <p:sp>
        <p:nvSpPr>
          <p:cNvPr id="5" name="ZoneTexte 4"/>
          <p:cNvSpPr txBox="1"/>
          <p:nvPr/>
        </p:nvSpPr>
        <p:spPr>
          <a:xfrm>
            <a:off x="4788024" y="897287"/>
            <a:ext cx="2852063" cy="369332"/>
          </a:xfrm>
          <a:prstGeom prst="rect">
            <a:avLst/>
          </a:prstGeom>
          <a:noFill/>
        </p:spPr>
        <p:txBody>
          <a:bodyPr wrap="none" rtlCol="0">
            <a:spAutoFit/>
          </a:bodyPr>
          <a:lstStyle/>
          <a:p>
            <a:r>
              <a:rPr lang="fr-BE" dirty="0" smtClean="0"/>
              <a:t>Commentaire </a:t>
            </a:r>
            <a:r>
              <a:rPr lang="fr-BE" dirty="0" err="1" smtClean="0"/>
              <a:t>Ch</a:t>
            </a:r>
            <a:r>
              <a:rPr lang="fr-BE" dirty="0" smtClean="0"/>
              <a:t> Hanzen</a:t>
            </a:r>
            <a:endParaRPr lang="fr-BE" dirty="0"/>
          </a:p>
        </p:txBody>
      </p:sp>
    </p:spTree>
    <p:extLst>
      <p:ext uri="{BB962C8B-B14F-4D97-AF65-F5344CB8AC3E}">
        <p14:creationId xmlns:p14="http://schemas.microsoft.com/office/powerpoint/2010/main" val="284042100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602632" cy="562074"/>
          </a:xfrm>
          <a:ln>
            <a:solidFill>
              <a:schemeClr val="tx1"/>
            </a:solidFill>
          </a:ln>
        </p:spPr>
        <p:txBody>
          <a:bodyPr/>
          <a:lstStyle/>
          <a:p>
            <a:pPr algn="l"/>
            <a:r>
              <a:rPr lang="fr-BE" sz="2400" dirty="0" smtClean="0">
                <a:latin typeface="Arial Narrow" panose="020B0606020202030204" pitchFamily="34" charset="0"/>
              </a:rPr>
              <a:t>un point fort du cours </a:t>
            </a:r>
            <a:endParaRPr lang="fr-BE" sz="2400" dirty="0">
              <a:latin typeface="Arial Narrow" panose="020B0606020202030204" pitchFamily="34" charset="0"/>
            </a:endParaRPr>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5053"/>
            <a:ext cx="8352928" cy="52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7385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75804"/>
            <a:ext cx="8566348" cy="573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979712" y="182960"/>
            <a:ext cx="565852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latin typeface="Tahoma" panose="020B0604030504040204" pitchFamily="34" charset="0"/>
                <a:ea typeface="Tahoma" panose="020B0604030504040204" pitchFamily="34" charset="0"/>
                <a:cs typeface="Tahoma" panose="020B0604030504040204" pitchFamily="34" charset="0"/>
              </a:rPr>
              <a:t>Enquête </a:t>
            </a:r>
            <a:r>
              <a:rPr lang="fr-BE" sz="2800" dirty="0" err="1" smtClean="0">
                <a:latin typeface="Tahoma" panose="020B0604030504040204" pitchFamily="34" charset="0"/>
                <a:ea typeface="Tahoma" panose="020B0604030504040204" pitchFamily="34" charset="0"/>
                <a:cs typeface="Tahoma" panose="020B0604030504040204" pitchFamily="34" charset="0"/>
              </a:rPr>
              <a:t>ALUMNI</a:t>
            </a:r>
            <a:r>
              <a:rPr lang="fr-BE" sz="2800" dirty="0" smtClean="0">
                <a:latin typeface="Tahoma" panose="020B0604030504040204" pitchFamily="34" charset="0"/>
                <a:ea typeface="Tahoma" panose="020B0604030504040204" pitchFamily="34" charset="0"/>
                <a:cs typeface="Tahoma" panose="020B0604030504040204" pitchFamily="34" charset="0"/>
              </a:rPr>
              <a:t> (5 ans) 2014</a:t>
            </a:r>
            <a:endParaRPr lang="fr-BE" sz="2800" dirty="0"/>
          </a:p>
        </p:txBody>
      </p:sp>
    </p:spTree>
    <p:extLst>
      <p:ext uri="{BB962C8B-B14F-4D97-AF65-F5344CB8AC3E}">
        <p14:creationId xmlns:p14="http://schemas.microsoft.com/office/powerpoint/2010/main" val="480058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529163" y="404664"/>
            <a:ext cx="7499221" cy="223224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latin typeface="Tahoma" panose="020B0604030504040204" pitchFamily="34" charset="0"/>
                <a:ea typeface="Tahoma" panose="020B0604030504040204" pitchFamily="34" charset="0"/>
                <a:cs typeface="Tahoma" panose="020B0604030504040204" pitchFamily="34" charset="0"/>
              </a:rPr>
              <a:t>Evaluer mais quoi ?</a:t>
            </a:r>
          </a:p>
          <a:p>
            <a:pPr algn="ctr"/>
            <a:r>
              <a:rPr lang="fr-BE" sz="4800" dirty="0" smtClean="0">
                <a:latin typeface="Tahoma" panose="020B0604030504040204" pitchFamily="34" charset="0"/>
                <a:ea typeface="Tahoma" panose="020B0604030504040204" pitchFamily="34" charset="0"/>
                <a:cs typeface="Tahoma" panose="020B0604030504040204" pitchFamily="34" charset="0"/>
              </a:rPr>
              <a:t>Quelques exemples </a:t>
            </a:r>
            <a:endParaRPr lang="fr-BE" sz="4800" dirty="0">
              <a:latin typeface="Tahoma" panose="020B0604030504040204" pitchFamily="34" charset="0"/>
              <a:ea typeface="Tahoma" panose="020B0604030504040204" pitchFamily="34" charset="0"/>
              <a:cs typeface="Tahoma" panose="020B0604030504040204"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24" y="2924944"/>
            <a:ext cx="4074149" cy="305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24944"/>
            <a:ext cx="4304498" cy="306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11203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08000" y="1916832"/>
            <a:ext cx="8140463" cy="2088232"/>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solidFill>
                  <a:schemeClr val="bg1"/>
                </a:solidFill>
                <a:latin typeface="Arial Narrow" panose="020B0606020202030204" pitchFamily="34" charset="0"/>
              </a:rPr>
              <a:t>Et maintenant, en route pour de nouvelles aventures</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73668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ésultat de recherche d'images pour &quot;évaluation scolai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5907152" cy="457182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051720" y="5733256"/>
            <a:ext cx="5176417" cy="707886"/>
          </a:xfrm>
          <a:prstGeom prst="rect">
            <a:avLst/>
          </a:prstGeom>
          <a:noFill/>
        </p:spPr>
        <p:txBody>
          <a:bodyPr wrap="none" rtlCol="0">
            <a:spAutoFit/>
          </a:bodyPr>
          <a:lstStyle/>
          <a:p>
            <a:r>
              <a:rPr lang="fr-BE" sz="4000" dirty="0" smtClean="0"/>
              <a:t>Qu’en pensez-vous ? </a:t>
            </a:r>
            <a:endParaRPr lang="fr-BE" sz="4000" dirty="0"/>
          </a:p>
        </p:txBody>
      </p:sp>
    </p:spTree>
    <p:extLst>
      <p:ext uri="{BB962C8B-B14F-4D97-AF65-F5344CB8AC3E}">
        <p14:creationId xmlns:p14="http://schemas.microsoft.com/office/powerpoint/2010/main" val="334280037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08000" y="1916832"/>
            <a:ext cx="8140463" cy="2088232"/>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solidFill>
                  <a:schemeClr val="bg1"/>
                </a:solidFill>
                <a:latin typeface="Arial Narrow" panose="020B0606020202030204" pitchFamily="34" charset="0"/>
              </a:rPr>
              <a:t>Pour en savoir encore plus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169473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906888" cy="490066"/>
          </a:xfrm>
          <a:ln>
            <a:solidFill>
              <a:schemeClr val="accent1"/>
            </a:solidFill>
          </a:ln>
        </p:spPr>
        <p:txBody>
          <a:bodyPr/>
          <a:lstStyle/>
          <a:p>
            <a:pPr algn="l"/>
            <a:r>
              <a:rPr lang="fr-BE" sz="2400" dirty="0" smtClean="0"/>
              <a:t>Quelques liens complémentaires …. </a:t>
            </a:r>
            <a:endParaRPr lang="fr-BE" sz="2400" dirty="0"/>
          </a:p>
        </p:txBody>
      </p:sp>
      <p:sp>
        <p:nvSpPr>
          <p:cNvPr id="3" name="Espace réservé du contenu 2"/>
          <p:cNvSpPr>
            <a:spLocks noGrp="1"/>
          </p:cNvSpPr>
          <p:nvPr>
            <p:ph idx="1"/>
          </p:nvPr>
        </p:nvSpPr>
        <p:spPr>
          <a:xfrm>
            <a:off x="323528" y="836712"/>
            <a:ext cx="8229600" cy="5184576"/>
          </a:xfrm>
        </p:spPr>
        <p:txBody>
          <a:bodyPr/>
          <a:lstStyle/>
          <a:p>
            <a:r>
              <a:rPr lang="fr-BE" sz="2000" dirty="0" smtClean="0"/>
              <a:t>Les innovations technologiques en </a:t>
            </a:r>
            <a:r>
              <a:rPr lang="fr-BE" sz="2000" dirty="0"/>
              <a:t>é</a:t>
            </a:r>
            <a:r>
              <a:rPr lang="fr-BE" sz="2000" dirty="0" smtClean="0"/>
              <a:t>ducation (</a:t>
            </a:r>
            <a:r>
              <a:rPr lang="fr-BE" sz="2000" dirty="0"/>
              <a:t>en anglais) : </a:t>
            </a:r>
            <a:r>
              <a:rPr lang="fr-BE" sz="2000" dirty="0">
                <a:hlinkClick r:id="rId2"/>
              </a:rPr>
              <a:t>http://</a:t>
            </a:r>
            <a:r>
              <a:rPr lang="fr-BE" sz="2000" dirty="0" smtClean="0">
                <a:hlinkClick r:id="rId2"/>
              </a:rPr>
              <a:t>www.scoop.it/i/education-technology</a:t>
            </a:r>
            <a:endParaRPr lang="fr-BE" sz="2000" dirty="0" smtClean="0"/>
          </a:p>
          <a:p>
            <a:r>
              <a:rPr lang="fr-BE" sz="2000" dirty="0" smtClean="0"/>
              <a:t>RIPES : Revue Internationale de Pédagogie en </a:t>
            </a:r>
            <a:r>
              <a:rPr lang="fr-BE" sz="2000" dirty="0"/>
              <a:t>Enseignement supérieur : </a:t>
            </a:r>
            <a:r>
              <a:rPr lang="fr-BE" sz="2000" dirty="0">
                <a:hlinkClick r:id="rId3"/>
              </a:rPr>
              <a:t>http://ripes.revues.org</a:t>
            </a:r>
            <a:r>
              <a:rPr lang="fr-BE" sz="2000" dirty="0" smtClean="0">
                <a:hlinkClick r:id="rId3"/>
              </a:rPr>
              <a:t>/</a:t>
            </a:r>
            <a:r>
              <a:rPr lang="fr-BE" sz="2000" dirty="0" smtClean="0"/>
              <a:t> </a:t>
            </a:r>
          </a:p>
          <a:p>
            <a:r>
              <a:rPr lang="fr-BE" sz="2000" dirty="0" smtClean="0"/>
              <a:t>RESEAU </a:t>
            </a:r>
            <a:r>
              <a:rPr lang="fr-BE" sz="2000" dirty="0"/>
              <a:t>: </a:t>
            </a:r>
            <a:r>
              <a:rPr lang="fr-BE" sz="2000" dirty="0" err="1" smtClean="0"/>
              <a:t>REvue</a:t>
            </a:r>
            <a:r>
              <a:rPr lang="fr-BE" sz="2000" dirty="0" smtClean="0"/>
              <a:t> </a:t>
            </a:r>
            <a:r>
              <a:rPr lang="fr-BE" sz="2000" dirty="0"/>
              <a:t>au Service de l'Enseignement et de l'Apprentissage à </a:t>
            </a:r>
            <a:r>
              <a:rPr lang="fr-BE" sz="2000" dirty="0" smtClean="0"/>
              <a:t>l'Université (Université de Namur</a:t>
            </a:r>
            <a:r>
              <a:rPr lang="fr-BE" sz="2000" dirty="0"/>
              <a:t>, Belgique) </a:t>
            </a:r>
            <a:r>
              <a:rPr lang="fr-BE" sz="2000" dirty="0">
                <a:hlinkClick r:id="rId4"/>
              </a:rPr>
              <a:t>http://</a:t>
            </a:r>
            <a:r>
              <a:rPr lang="fr-BE" sz="2000" dirty="0" smtClean="0">
                <a:hlinkClick r:id="rId4"/>
              </a:rPr>
              <a:t>www.unamur.be/det/spu/revue-reseau</a:t>
            </a:r>
            <a:r>
              <a:rPr lang="fr-BE" sz="2000" dirty="0" smtClean="0"/>
              <a:t> </a:t>
            </a:r>
          </a:p>
          <a:p>
            <a:r>
              <a:rPr lang="fr-BE" sz="2000" dirty="0" smtClean="0"/>
              <a:t>Journal of </a:t>
            </a:r>
            <a:r>
              <a:rPr lang="fr-BE" sz="2000" dirty="0" err="1" smtClean="0"/>
              <a:t>Veterinary</a:t>
            </a:r>
            <a:r>
              <a:rPr lang="fr-BE" sz="2000" dirty="0" smtClean="0"/>
              <a:t> </a:t>
            </a:r>
            <a:r>
              <a:rPr lang="fr-BE" sz="2000" dirty="0" err="1" smtClean="0"/>
              <a:t>Medical</a:t>
            </a:r>
            <a:r>
              <a:rPr lang="fr-BE" sz="2000" dirty="0"/>
              <a:t> Association : </a:t>
            </a:r>
            <a:r>
              <a:rPr lang="fr-BE" sz="2000" dirty="0">
                <a:hlinkClick r:id="rId5"/>
              </a:rPr>
              <a:t>http://</a:t>
            </a:r>
            <a:r>
              <a:rPr lang="fr-BE" sz="2000" dirty="0" smtClean="0">
                <a:hlinkClick r:id="rId5"/>
              </a:rPr>
              <a:t>www.utpjournals.com/jvme/jvme.html</a:t>
            </a:r>
            <a:endParaRPr lang="fr-BE" sz="2000" dirty="0" smtClean="0"/>
          </a:p>
          <a:p>
            <a:r>
              <a:rPr lang="fr-BE" sz="2000" dirty="0" err="1" smtClean="0"/>
              <a:t>Formavox</a:t>
            </a:r>
            <a:r>
              <a:rPr lang="fr-BE" sz="2000" dirty="0" smtClean="0"/>
              <a:t> : blog de développement des </a:t>
            </a:r>
            <a:r>
              <a:rPr lang="fr-BE" sz="2000" dirty="0"/>
              <a:t>compétences pédagogiques </a:t>
            </a:r>
            <a:r>
              <a:rPr lang="fr-BE" sz="2000" dirty="0">
                <a:hlinkClick r:id="rId6"/>
              </a:rPr>
              <a:t>http://www.formavox.com</a:t>
            </a:r>
            <a:r>
              <a:rPr lang="fr-BE" sz="2000" dirty="0" smtClean="0">
                <a:hlinkClick r:id="rId6"/>
              </a:rPr>
              <a:t>/</a:t>
            </a:r>
            <a:endParaRPr lang="fr-BE" sz="2000" dirty="0" smtClean="0"/>
          </a:p>
          <a:p>
            <a:r>
              <a:rPr lang="fr-BE" sz="2000" dirty="0" smtClean="0"/>
              <a:t>Digital Society Forum (quelle place pour </a:t>
            </a:r>
            <a:r>
              <a:rPr lang="fr-BE" sz="2000" dirty="0"/>
              <a:t>le numérique) </a:t>
            </a:r>
            <a:r>
              <a:rPr lang="fr-BE" sz="2000" dirty="0" smtClean="0">
                <a:hlinkClick r:id="rId7"/>
              </a:rPr>
              <a:t>http</a:t>
            </a:r>
            <a:r>
              <a:rPr lang="fr-BE" sz="2000" dirty="0">
                <a:hlinkClick r:id="rId7"/>
              </a:rPr>
              <a:t>://</a:t>
            </a:r>
            <a:r>
              <a:rPr lang="fr-BE" sz="2000" dirty="0" smtClean="0">
                <a:hlinkClick r:id="rId7"/>
              </a:rPr>
              <a:t>digital-society-forum.orange.com/fr/</a:t>
            </a:r>
            <a:endParaRPr lang="fr-BE" sz="2000" dirty="0" smtClean="0"/>
          </a:p>
          <a:p>
            <a:r>
              <a:rPr lang="fr-BE" sz="2000" dirty="0" smtClean="0"/>
              <a:t>Blog d’outils logiciels et </a:t>
            </a:r>
            <a:r>
              <a:rPr lang="fr-BE" sz="2000" dirty="0" err="1" smtClean="0"/>
              <a:t>tutos</a:t>
            </a:r>
            <a:r>
              <a:rPr lang="fr-BE" sz="2000" dirty="0" smtClean="0"/>
              <a:t> pour </a:t>
            </a:r>
            <a:r>
              <a:rPr lang="fr-BE" sz="2000" dirty="0"/>
              <a:t>la pédagogie </a:t>
            </a:r>
            <a:r>
              <a:rPr lang="fr-BE" sz="2000" dirty="0">
                <a:hlinkClick r:id="rId8"/>
              </a:rPr>
              <a:t>http://</a:t>
            </a:r>
            <a:r>
              <a:rPr lang="fr-BE" sz="2000" dirty="0" smtClean="0">
                <a:hlinkClick r:id="rId8"/>
              </a:rPr>
              <a:t>www.scoop.it/t/outils-et-logiciels-de-la-curiosite-a-l-indispensable</a:t>
            </a:r>
            <a:r>
              <a:rPr lang="fr-BE" sz="2000" dirty="0" smtClean="0"/>
              <a:t> </a:t>
            </a:r>
            <a:endParaRPr lang="fr-BE" sz="2000" dirty="0"/>
          </a:p>
          <a:p>
            <a:endParaRPr lang="fr-BE" sz="2000" dirty="0" smtClean="0"/>
          </a:p>
          <a:p>
            <a:endParaRPr lang="fr-BE" sz="2000" dirty="0"/>
          </a:p>
        </p:txBody>
      </p:sp>
    </p:spTree>
    <p:extLst>
      <p:ext uri="{BB962C8B-B14F-4D97-AF65-F5344CB8AC3E}">
        <p14:creationId xmlns:p14="http://schemas.microsoft.com/office/powerpoint/2010/main" val="356474981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906888" cy="490066"/>
          </a:xfrm>
          <a:ln>
            <a:solidFill>
              <a:schemeClr val="accent1"/>
            </a:solidFill>
          </a:ln>
        </p:spPr>
        <p:txBody>
          <a:bodyPr/>
          <a:lstStyle/>
          <a:p>
            <a:pPr algn="l"/>
            <a:r>
              <a:rPr lang="fr-BE" sz="2400" dirty="0" smtClean="0"/>
              <a:t>Quelques liens complémentaires …. </a:t>
            </a:r>
            <a:endParaRPr lang="fr-BE" sz="2400" dirty="0"/>
          </a:p>
        </p:txBody>
      </p:sp>
      <p:sp>
        <p:nvSpPr>
          <p:cNvPr id="3" name="Espace réservé du contenu 2"/>
          <p:cNvSpPr>
            <a:spLocks noGrp="1"/>
          </p:cNvSpPr>
          <p:nvPr>
            <p:ph idx="1"/>
          </p:nvPr>
        </p:nvSpPr>
        <p:spPr>
          <a:xfrm>
            <a:off x="323528" y="980728"/>
            <a:ext cx="8424936" cy="5616624"/>
          </a:xfrm>
        </p:spPr>
        <p:txBody>
          <a:bodyPr/>
          <a:lstStyle/>
          <a:p>
            <a:r>
              <a:rPr lang="fr-BE" sz="2000" dirty="0" smtClean="0"/>
              <a:t>Formation 3.0 (pour la formation en pédagogie) : les logiciels de </a:t>
            </a:r>
            <a:r>
              <a:rPr lang="fr-BE" sz="2000" dirty="0" err="1" smtClean="0"/>
              <a:t>mindmapping</a:t>
            </a:r>
            <a:r>
              <a:rPr lang="fr-BE" sz="2000" dirty="0"/>
              <a:t> </a:t>
            </a:r>
            <a:r>
              <a:rPr lang="fr-BE" sz="2000" dirty="0" smtClean="0"/>
              <a:t>: </a:t>
            </a:r>
            <a:r>
              <a:rPr lang="fr-BE" sz="2000" dirty="0" smtClean="0">
                <a:hlinkClick r:id="rId3"/>
              </a:rPr>
              <a:t>http</a:t>
            </a:r>
            <a:r>
              <a:rPr lang="fr-BE" sz="2000" dirty="0">
                <a:hlinkClick r:id="rId3"/>
              </a:rPr>
              <a:t>://format30.com/2013/12/16/quest-ce-quun-logiciel-de-mindmapping</a:t>
            </a:r>
            <a:r>
              <a:rPr lang="fr-BE" sz="2000" dirty="0" smtClean="0">
                <a:hlinkClick r:id="rId3"/>
              </a:rPr>
              <a:t>/</a:t>
            </a:r>
            <a:r>
              <a:rPr lang="fr-BE" sz="2000" dirty="0" smtClean="0"/>
              <a:t> </a:t>
            </a:r>
          </a:p>
          <a:p>
            <a:r>
              <a:rPr lang="fr-BE" sz="2000" dirty="0" err="1" smtClean="0"/>
              <a:t>REFAD</a:t>
            </a:r>
            <a:r>
              <a:rPr lang="fr-BE" sz="2000" dirty="0"/>
              <a:t> : Le Réseau d'enseignement francophone à distance du </a:t>
            </a:r>
            <a:r>
              <a:rPr lang="fr-BE" sz="2000" dirty="0" smtClean="0"/>
              <a:t>Canada </a:t>
            </a:r>
            <a:r>
              <a:rPr lang="fr-BE" sz="2000" dirty="0" smtClean="0">
                <a:hlinkClick r:id="rId4"/>
              </a:rPr>
              <a:t>http</a:t>
            </a:r>
            <a:r>
              <a:rPr lang="fr-BE" sz="2000" dirty="0">
                <a:hlinkClick r:id="rId4"/>
              </a:rPr>
              <a:t>://www.refad.ca</a:t>
            </a:r>
            <a:r>
              <a:rPr lang="fr-BE" sz="2000" dirty="0" smtClean="0">
                <a:hlinkClick r:id="rId4"/>
              </a:rPr>
              <a:t>/</a:t>
            </a:r>
            <a:r>
              <a:rPr lang="fr-BE" sz="2000" dirty="0" smtClean="0"/>
              <a:t> </a:t>
            </a:r>
          </a:p>
          <a:p>
            <a:r>
              <a:rPr lang="fr-BE" sz="2000" dirty="0" err="1" smtClean="0"/>
              <a:t>IFRES</a:t>
            </a:r>
            <a:r>
              <a:rPr lang="fr-BE" sz="2000" dirty="0" smtClean="0"/>
              <a:t> : le portail des encadrants de l’Université </a:t>
            </a:r>
            <a:r>
              <a:rPr lang="fr-BE" sz="2000" dirty="0"/>
              <a:t>de Liège </a:t>
            </a:r>
            <a:r>
              <a:rPr lang="fr-BE" sz="2000" dirty="0">
                <a:hlinkClick r:id="rId5"/>
              </a:rPr>
              <a:t>http://www.ifres.ulg.ac.be/portail</a:t>
            </a:r>
            <a:r>
              <a:rPr lang="fr-BE" sz="2000" dirty="0" smtClean="0">
                <a:hlinkClick r:id="rId5"/>
              </a:rPr>
              <a:t>/</a:t>
            </a:r>
            <a:r>
              <a:rPr lang="fr-BE" sz="2000" dirty="0" smtClean="0"/>
              <a:t> </a:t>
            </a:r>
          </a:p>
          <a:p>
            <a:r>
              <a:rPr lang="fr-BE" sz="2000" dirty="0" err="1" smtClean="0"/>
              <a:t>LABSET</a:t>
            </a:r>
            <a:r>
              <a:rPr lang="fr-BE" sz="2000" dirty="0" smtClean="0"/>
              <a:t> : Laboratoire de soutien à l’enseignement télématique de l’Université </a:t>
            </a:r>
            <a:r>
              <a:rPr lang="fr-BE" sz="2000" dirty="0"/>
              <a:t>de Liège </a:t>
            </a:r>
            <a:r>
              <a:rPr lang="fr-BE" sz="2000" dirty="0">
                <a:hlinkClick r:id="rId6"/>
              </a:rPr>
              <a:t>http://www.labset.ulg.ac.be/portail</a:t>
            </a:r>
            <a:r>
              <a:rPr lang="fr-BE" sz="2000" dirty="0" smtClean="0">
                <a:hlinkClick r:id="rId6"/>
              </a:rPr>
              <a:t>/</a:t>
            </a:r>
            <a:r>
              <a:rPr lang="fr-BE" sz="2000" dirty="0" smtClean="0"/>
              <a:t> </a:t>
            </a:r>
          </a:p>
          <a:p>
            <a:r>
              <a:rPr lang="fr-BE" sz="2000" dirty="0" err="1" smtClean="0"/>
              <a:t>EDUTIC</a:t>
            </a:r>
            <a:r>
              <a:rPr lang="fr-BE" sz="2000" dirty="0" smtClean="0"/>
              <a:t> (association </a:t>
            </a:r>
            <a:r>
              <a:rPr lang="fr-BE" sz="2000" dirty="0"/>
              <a:t>de pédagogie Suisse) </a:t>
            </a:r>
            <a:r>
              <a:rPr lang="fr-BE" sz="2000" dirty="0">
                <a:hlinkClick r:id="rId7"/>
              </a:rPr>
              <a:t>http://www.edutic.ch</a:t>
            </a:r>
            <a:r>
              <a:rPr lang="fr-BE" sz="2000" dirty="0" smtClean="0">
                <a:hlinkClick r:id="rId7"/>
              </a:rPr>
              <a:t>/</a:t>
            </a:r>
            <a:r>
              <a:rPr lang="fr-BE" sz="2000" dirty="0" smtClean="0"/>
              <a:t> </a:t>
            </a:r>
          </a:p>
          <a:p>
            <a:r>
              <a:rPr lang="fr-BE" sz="2000" dirty="0" err="1" smtClean="0"/>
              <a:t>FORMASUP</a:t>
            </a:r>
            <a:r>
              <a:rPr lang="fr-BE" sz="2000" dirty="0" smtClean="0"/>
              <a:t> : Master Complémentaire en pédagogie de l’Université </a:t>
            </a:r>
            <a:r>
              <a:rPr lang="fr-BE" sz="2000" dirty="0"/>
              <a:t>de Liège </a:t>
            </a:r>
            <a:r>
              <a:rPr lang="fr-BE" sz="2000" dirty="0">
                <a:hlinkClick r:id="rId8"/>
              </a:rPr>
              <a:t>http://www.formasup.ulg.ac.be/portail</a:t>
            </a:r>
            <a:r>
              <a:rPr lang="fr-BE" sz="2000" dirty="0" smtClean="0">
                <a:hlinkClick r:id="rId8"/>
              </a:rPr>
              <a:t>/</a:t>
            </a:r>
            <a:r>
              <a:rPr lang="fr-BE" sz="2000" dirty="0" smtClean="0"/>
              <a:t> </a:t>
            </a:r>
          </a:p>
          <a:p>
            <a:r>
              <a:rPr lang="fr-BE" sz="2000" dirty="0" err="1" smtClean="0"/>
              <a:t>ADMEE</a:t>
            </a:r>
            <a:r>
              <a:rPr lang="fr-BE" sz="2000" dirty="0"/>
              <a:t> : </a:t>
            </a:r>
            <a:r>
              <a:rPr lang="fr-BE" sz="2000" dirty="0" smtClean="0"/>
              <a:t>Association pour le développement des méthodologies des évaluations en éducation </a:t>
            </a:r>
            <a:r>
              <a:rPr lang="fr-BE" sz="2000" dirty="0" smtClean="0">
                <a:hlinkClick r:id="rId9"/>
              </a:rPr>
              <a:t>http</a:t>
            </a:r>
            <a:r>
              <a:rPr lang="fr-BE" sz="2000" dirty="0">
                <a:hlinkClick r:id="rId9"/>
              </a:rPr>
              <a:t>://www.admee.org</a:t>
            </a:r>
            <a:r>
              <a:rPr lang="fr-BE" sz="2000" dirty="0" smtClean="0">
                <a:hlinkClick r:id="rId9"/>
              </a:rPr>
              <a:t>/</a:t>
            </a:r>
            <a:r>
              <a:rPr lang="fr-BE" sz="2000" dirty="0" smtClean="0"/>
              <a:t> </a:t>
            </a:r>
          </a:p>
          <a:p>
            <a:r>
              <a:rPr lang="fr-BE" sz="2000" dirty="0" err="1" smtClean="0"/>
              <a:t>AIPU</a:t>
            </a:r>
            <a:r>
              <a:rPr lang="fr-BE" sz="2000" dirty="0" smtClean="0"/>
              <a:t> : Association Internationale de </a:t>
            </a:r>
            <a:r>
              <a:rPr lang="fr-BE" sz="2000" dirty="0"/>
              <a:t>Pédagogie Universitaire </a:t>
            </a:r>
            <a:r>
              <a:rPr lang="fr-BE" sz="2000" dirty="0">
                <a:hlinkClick r:id="rId10"/>
              </a:rPr>
              <a:t>http://www.aipu-ameriques.org</a:t>
            </a:r>
            <a:r>
              <a:rPr lang="fr-BE" sz="2000" dirty="0" smtClean="0">
                <a:hlinkClick r:id="rId10"/>
              </a:rPr>
              <a:t>/</a:t>
            </a:r>
            <a:r>
              <a:rPr lang="fr-BE" sz="2000" dirty="0" smtClean="0"/>
              <a:t> </a:t>
            </a:r>
            <a:endParaRPr lang="fr-BE" sz="2000" dirty="0"/>
          </a:p>
        </p:txBody>
      </p:sp>
    </p:spTree>
    <p:extLst>
      <p:ext uri="{BB962C8B-B14F-4D97-AF65-F5344CB8AC3E}">
        <p14:creationId xmlns:p14="http://schemas.microsoft.com/office/powerpoint/2010/main" val="20677354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906888" cy="490066"/>
          </a:xfrm>
          <a:ln>
            <a:solidFill>
              <a:schemeClr val="accent1"/>
            </a:solidFill>
          </a:ln>
        </p:spPr>
        <p:txBody>
          <a:bodyPr/>
          <a:lstStyle/>
          <a:p>
            <a:pPr algn="l"/>
            <a:r>
              <a:rPr lang="fr-BE" sz="2400" dirty="0" smtClean="0"/>
              <a:t>Quelques liens complémentaires …. </a:t>
            </a:r>
            <a:endParaRPr lang="fr-BE" sz="2400" dirty="0"/>
          </a:p>
        </p:txBody>
      </p:sp>
      <p:sp>
        <p:nvSpPr>
          <p:cNvPr id="3" name="Espace réservé du contenu 2"/>
          <p:cNvSpPr>
            <a:spLocks noGrp="1"/>
          </p:cNvSpPr>
          <p:nvPr>
            <p:ph idx="1"/>
          </p:nvPr>
        </p:nvSpPr>
        <p:spPr>
          <a:xfrm>
            <a:off x="323528" y="980728"/>
            <a:ext cx="8424936" cy="5616624"/>
          </a:xfrm>
        </p:spPr>
        <p:txBody>
          <a:bodyPr/>
          <a:lstStyle/>
          <a:p>
            <a:r>
              <a:rPr lang="fr-BE" sz="1800" dirty="0" smtClean="0"/>
              <a:t>La pédagogie de l’enseignement supérieur : repères théoriques et applications pratiques. Denis </a:t>
            </a:r>
            <a:r>
              <a:rPr lang="fr-BE" sz="1800" dirty="0" err="1" smtClean="0"/>
              <a:t>Berthiaume</a:t>
            </a:r>
            <a:r>
              <a:rPr lang="fr-BE" sz="1800" dirty="0" smtClean="0"/>
              <a:t> et Nicole </a:t>
            </a:r>
            <a:r>
              <a:rPr lang="fr-BE" sz="1800" dirty="0" err="1" smtClean="0"/>
              <a:t>Rege</a:t>
            </a:r>
            <a:r>
              <a:rPr lang="fr-BE" sz="1800" dirty="0" smtClean="0"/>
              <a:t> Colet (</a:t>
            </a:r>
            <a:r>
              <a:rPr lang="fr-BE" sz="1800" dirty="0" err="1" smtClean="0"/>
              <a:t>Eds</a:t>
            </a:r>
            <a:r>
              <a:rPr lang="fr-BE" sz="1800" dirty="0" smtClean="0"/>
              <a:t>). Peter Lang 2013</a:t>
            </a:r>
          </a:p>
          <a:p>
            <a:r>
              <a:rPr lang="fr-BE" sz="1800" dirty="0" smtClean="0"/>
              <a:t>La scénarisation pédagogique </a:t>
            </a:r>
          </a:p>
          <a:p>
            <a:r>
              <a:rPr lang="fr-BE" sz="1800" dirty="0">
                <a:hlinkClick r:id="rId3"/>
              </a:rPr>
              <a:t>http://cursus.edu/article/21625/scenarisation-pedagogique-5-etapes-cles/#.</a:t>
            </a:r>
            <a:r>
              <a:rPr lang="fr-BE" sz="1800" dirty="0" smtClean="0">
                <a:hlinkClick r:id="rId3"/>
              </a:rPr>
              <a:t>Wfbl_XaDOUm</a:t>
            </a:r>
            <a:r>
              <a:rPr lang="fr-BE" sz="1800" dirty="0" smtClean="0"/>
              <a:t> </a:t>
            </a:r>
          </a:p>
          <a:p>
            <a:r>
              <a:rPr lang="fr-BE" sz="1800" dirty="0" smtClean="0"/>
              <a:t>Les mémos du Louvain </a:t>
            </a:r>
            <a:r>
              <a:rPr lang="fr-BE" sz="1800" dirty="0" err="1" smtClean="0"/>
              <a:t>learning</a:t>
            </a:r>
            <a:r>
              <a:rPr lang="fr-BE" sz="1800" dirty="0" smtClean="0"/>
              <a:t> </a:t>
            </a:r>
            <a:r>
              <a:rPr lang="fr-BE" sz="1800" dirty="0" err="1" smtClean="0"/>
              <a:t>lab</a:t>
            </a:r>
            <a:r>
              <a:rPr lang="fr-BE" sz="1800" dirty="0" smtClean="0"/>
              <a:t> </a:t>
            </a:r>
          </a:p>
          <a:p>
            <a:r>
              <a:rPr lang="fr-BE" sz="1800" dirty="0">
                <a:hlinkClick r:id="rId4"/>
              </a:rPr>
              <a:t>https://</a:t>
            </a:r>
            <a:r>
              <a:rPr lang="fr-BE" sz="1800" dirty="0" smtClean="0">
                <a:hlinkClick r:id="rId4"/>
              </a:rPr>
              <a:t>uclouvain.be/fr/etudier/lll/memos-du-louvain-learning-lab.html</a:t>
            </a:r>
            <a:endParaRPr lang="fr-BE" sz="1800" dirty="0" smtClean="0"/>
          </a:p>
          <a:p>
            <a:r>
              <a:rPr lang="fr-BE" sz="1800" dirty="0" smtClean="0"/>
              <a:t>Un site en anglais d’aide aux enseignants</a:t>
            </a:r>
            <a:endParaRPr lang="fr-BE" sz="1800" dirty="0"/>
          </a:p>
          <a:p>
            <a:r>
              <a:rPr lang="fr-BE" sz="1800" dirty="0">
                <a:hlinkClick r:id="rId5"/>
              </a:rPr>
              <a:t>https://www.edutopia.org</a:t>
            </a:r>
            <a:r>
              <a:rPr lang="fr-BE" sz="1800" dirty="0" smtClean="0">
                <a:hlinkClick r:id="rId5"/>
              </a:rPr>
              <a:t>/</a:t>
            </a:r>
            <a:endParaRPr lang="fr-BE" sz="1800" dirty="0" smtClean="0"/>
          </a:p>
          <a:p>
            <a:r>
              <a:rPr lang="fr-BE" sz="1800" dirty="0" smtClean="0"/>
              <a:t>La scénarisation pédagogique en e-learning</a:t>
            </a:r>
          </a:p>
          <a:p>
            <a:r>
              <a:rPr lang="fr-BE" sz="1800" dirty="0">
                <a:hlinkClick r:id="rId6"/>
              </a:rPr>
              <a:t>http://cursus.edu/article/21625/scenarisation-pedagogique-5-etapes-cles/#.</a:t>
            </a:r>
            <a:r>
              <a:rPr lang="fr-BE" sz="1800" dirty="0" smtClean="0">
                <a:hlinkClick r:id="rId6"/>
              </a:rPr>
              <a:t>WfwnMnaDOUm</a:t>
            </a:r>
            <a:r>
              <a:rPr lang="fr-BE" sz="1800" dirty="0" smtClean="0"/>
              <a:t> </a:t>
            </a:r>
          </a:p>
          <a:p>
            <a:r>
              <a:rPr lang="fr-BE" sz="1800" dirty="0" smtClean="0"/>
              <a:t>Les outils </a:t>
            </a:r>
            <a:r>
              <a:rPr lang="fr-BE" sz="1800" dirty="0" err="1" smtClean="0"/>
              <a:t>TICE</a:t>
            </a:r>
            <a:endParaRPr lang="fr-BE" sz="1800" dirty="0" smtClean="0"/>
          </a:p>
          <a:p>
            <a:r>
              <a:rPr lang="fr-BE" sz="1800" dirty="0">
                <a:hlinkClick r:id="rId7"/>
              </a:rPr>
              <a:t>https://outilstice.com</a:t>
            </a:r>
            <a:r>
              <a:rPr lang="fr-BE" sz="1800" dirty="0" smtClean="0">
                <a:hlinkClick r:id="rId7"/>
              </a:rPr>
              <a:t>/</a:t>
            </a:r>
            <a:r>
              <a:rPr lang="fr-BE" sz="1800" dirty="0" smtClean="0"/>
              <a:t>  </a:t>
            </a:r>
          </a:p>
          <a:p>
            <a:r>
              <a:rPr lang="fr-BE" sz="1800" dirty="0" smtClean="0"/>
              <a:t>Les classes inversées</a:t>
            </a:r>
          </a:p>
          <a:p>
            <a:r>
              <a:rPr lang="fr-BE" sz="1800" dirty="0">
                <a:hlinkClick r:id="rId8"/>
              </a:rPr>
              <a:t>https://</a:t>
            </a:r>
            <a:r>
              <a:rPr lang="fr-BE" sz="1800" dirty="0" smtClean="0">
                <a:hlinkClick r:id="rId8"/>
              </a:rPr>
              <a:t>theconversation.com/les-classes-inversees-vers-une-approche-systemique-2-67324</a:t>
            </a:r>
            <a:r>
              <a:rPr lang="fr-BE" sz="1800" dirty="0" smtClean="0"/>
              <a:t>  </a:t>
            </a:r>
            <a:endParaRPr lang="fr-BE" sz="1800" dirty="0"/>
          </a:p>
        </p:txBody>
      </p:sp>
    </p:spTree>
    <p:extLst>
      <p:ext uri="{BB962C8B-B14F-4D97-AF65-F5344CB8AC3E}">
        <p14:creationId xmlns:p14="http://schemas.microsoft.com/office/powerpoint/2010/main" val="1587676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pied de page 2"/>
          <p:cNvSpPr>
            <a:spLocks noGrp="1"/>
          </p:cNvSpPr>
          <p:nvPr>
            <p:ph type="ftr" sz="quarter" idx="11"/>
          </p:nvPr>
        </p:nvSpPr>
        <p:spPr bwMode="auto">
          <a:ln>
            <a:miter lim="800000"/>
            <a:headEnd/>
            <a:tailEnd/>
          </a:ln>
        </p:spPr>
        <p:txBody>
          <a:bodyPr wrap="square" lIns="91440" tIns="45720" rIns="91440" bIns="45720" numCol="1" anchor="t" anchorCtr="0" compatLnSpc="1">
            <a:prstTxWarp prst="textNoShape">
              <a:avLst/>
            </a:prstTxWarp>
          </a:bodyPr>
          <a:lstStyle/>
          <a:p>
            <a:pPr algn="ctr" fontAlgn="base">
              <a:spcBef>
                <a:spcPct val="0"/>
              </a:spcBef>
              <a:spcAft>
                <a:spcPct val="0"/>
              </a:spcAft>
              <a:defRPr/>
            </a:pPr>
            <a:r>
              <a:rPr lang="pt-BR" dirty="0" smtClean="0"/>
              <a:t>L. Leduc - Séance IFRES n°3</a:t>
            </a:r>
            <a:endParaRPr lang="fr-FR" dirty="0" smtClean="0"/>
          </a:p>
        </p:txBody>
      </p:sp>
      <p:sp>
        <p:nvSpPr>
          <p:cNvPr id="55300"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a:spcBef>
                <a:spcPct val="0"/>
              </a:spcBef>
              <a:buClrTx/>
              <a:buSzTx/>
              <a:buFontTx/>
              <a:buNone/>
            </a:pPr>
            <a:fld id="{6631A7E4-B914-418D-A061-1310FA020EE0}" type="slidenum">
              <a:rPr lang="fr-FR" altLang="fr-FR" sz="1400">
                <a:solidFill>
                  <a:schemeClr val="tx2"/>
                </a:solidFill>
              </a:rPr>
              <a:pPr>
                <a:spcBef>
                  <a:spcPct val="0"/>
                </a:spcBef>
                <a:buClrTx/>
                <a:buSzTx/>
                <a:buFontTx/>
                <a:buNone/>
              </a:pPr>
              <a:t>26</a:t>
            </a:fld>
            <a:endParaRPr lang="fr-FR" altLang="fr-FR" sz="1400">
              <a:solidFill>
                <a:schemeClr val="tx2"/>
              </a:solidFill>
            </a:endParaRPr>
          </a:p>
        </p:txBody>
      </p:sp>
      <p:graphicFrame>
        <p:nvGraphicFramePr>
          <p:cNvPr id="6" name="Espace réservé du contenu 5"/>
          <p:cNvGraphicFramePr>
            <a:graphicFrameLocks noGrp="1"/>
          </p:cNvGraphicFramePr>
          <p:nvPr>
            <p:ph sz="quarter" idx="1"/>
            <p:extLst>
              <p:ext uri="{D42A27DB-BD31-4B8C-83A1-F6EECF244321}">
                <p14:modId xmlns:p14="http://schemas.microsoft.com/office/powerpoint/2010/main" val="3697189393"/>
              </p:ext>
            </p:extLst>
          </p:nvPr>
        </p:nvGraphicFramePr>
        <p:xfrm>
          <a:off x="251520" y="1916832"/>
          <a:ext cx="8229600" cy="3017520"/>
        </p:xfrm>
        <a:graphic>
          <a:graphicData uri="http://schemas.openxmlformats.org/drawingml/2006/table">
            <a:tbl>
              <a:tblPr firstCol="1" bandRow="1">
                <a:tableStyleId>{5C22544A-7EE6-4342-B048-85BDC9FD1C3A}</a:tableStyleId>
              </a:tblPr>
              <a:tblGrid>
                <a:gridCol w="2026568"/>
                <a:gridCol w="6203032"/>
              </a:tblGrid>
              <a:tr h="370840">
                <a:tc>
                  <a:txBody>
                    <a:bodyPr/>
                    <a:lstStyle/>
                    <a:p>
                      <a:r>
                        <a:rPr lang="fr-FR" sz="2200" dirty="0" smtClean="0">
                          <a:solidFill>
                            <a:schemeClr val="tx1"/>
                          </a:solidFill>
                        </a:rPr>
                        <a:t>Examens écrits</a:t>
                      </a:r>
                      <a:endParaRPr lang="fr-FR" sz="2200" dirty="0">
                        <a:solidFill>
                          <a:schemeClr val="tx1"/>
                        </a:solidFill>
                      </a:endParaRPr>
                    </a:p>
                  </a:txBody>
                  <a:tcPr>
                    <a:solidFill>
                      <a:schemeClr val="accent2">
                        <a:lumMod val="60000"/>
                        <a:lumOff val="40000"/>
                      </a:schemeClr>
                    </a:solidFill>
                  </a:tcPr>
                </a:tc>
                <a:tc>
                  <a:txBody>
                    <a:bodyPr/>
                    <a:lstStyle/>
                    <a:p>
                      <a:r>
                        <a:rPr lang="fr-FR" sz="2000" dirty="0" smtClean="0"/>
                        <a:t>Dit à correction subjective (jugement-appréciation)</a:t>
                      </a:r>
                    </a:p>
                    <a:p>
                      <a:pPr>
                        <a:buFont typeface="Arial" pitchFamily="34" charset="0"/>
                        <a:buChar char="•"/>
                      </a:pPr>
                      <a:r>
                        <a:rPr lang="fr-FR" sz="2000" baseline="0" dirty="0" smtClean="0"/>
                        <a:t> Question ouverte plus ou moins longue</a:t>
                      </a:r>
                      <a:endParaRPr lang="fr-FR" sz="2000" dirty="0"/>
                    </a:p>
                  </a:txBody>
                  <a:tcPr>
                    <a:solidFill>
                      <a:schemeClr val="accent2">
                        <a:lumMod val="20000"/>
                        <a:lumOff val="80000"/>
                      </a:schemeClr>
                    </a:solidFill>
                  </a:tcPr>
                </a:tc>
              </a:tr>
              <a:tr h="370840">
                <a:tc>
                  <a:txBody>
                    <a:bodyPr/>
                    <a:lstStyle/>
                    <a:p>
                      <a:endParaRPr lang="fr-FR" sz="2200" dirty="0">
                        <a:solidFill>
                          <a:schemeClr val="tx1"/>
                        </a:solidFill>
                      </a:endParaRPr>
                    </a:p>
                  </a:txBody>
                  <a:tcPr>
                    <a:solidFill>
                      <a:schemeClr val="accent2">
                        <a:lumMod val="60000"/>
                        <a:lumOff val="40000"/>
                      </a:schemeClr>
                    </a:solidFill>
                  </a:tcPr>
                </a:tc>
                <a:tc>
                  <a:txBody>
                    <a:bodyPr/>
                    <a:lstStyle/>
                    <a:p>
                      <a:pPr>
                        <a:buFont typeface="Arial" pitchFamily="34" charset="0"/>
                        <a:buNone/>
                      </a:pPr>
                      <a:r>
                        <a:rPr lang="fr-FR" sz="2000" dirty="0" smtClean="0"/>
                        <a:t>Dit</a:t>
                      </a:r>
                      <a:r>
                        <a:rPr lang="fr-FR" sz="2000" baseline="0" dirty="0" smtClean="0"/>
                        <a:t> à correction objective (bon ou pas)</a:t>
                      </a:r>
                    </a:p>
                    <a:p>
                      <a:pPr>
                        <a:buFont typeface="Arial" pitchFamily="34" charset="0"/>
                        <a:buChar char="•"/>
                      </a:pPr>
                      <a:r>
                        <a:rPr lang="fr-FR" sz="2000" baseline="0" dirty="0" smtClean="0"/>
                        <a:t> QCM: Vrai/faux – Choix de réponses</a:t>
                      </a:r>
                    </a:p>
                    <a:p>
                      <a:pPr>
                        <a:buFont typeface="Arial" pitchFamily="34" charset="0"/>
                        <a:buChar char="•"/>
                      </a:pPr>
                      <a:r>
                        <a:rPr lang="fr-FR" sz="2000" baseline="0" dirty="0" smtClean="0"/>
                        <a:t> Appariement</a:t>
                      </a:r>
                    </a:p>
                    <a:p>
                      <a:pPr>
                        <a:buFont typeface="Arial" pitchFamily="34" charset="0"/>
                        <a:buChar char="•"/>
                      </a:pPr>
                      <a:r>
                        <a:rPr lang="fr-FR" sz="2000" baseline="0" dirty="0" smtClean="0"/>
                        <a:t> Compléter une phrase, une formule, …</a:t>
                      </a:r>
                      <a:endParaRPr lang="fr-FR" sz="2000" dirty="0"/>
                    </a:p>
                  </a:txBody>
                  <a:tcPr>
                    <a:solidFill>
                      <a:schemeClr val="accent2">
                        <a:lumMod val="20000"/>
                        <a:lumOff val="80000"/>
                      </a:schemeClr>
                    </a:solidFill>
                  </a:tcPr>
                </a:tc>
              </a:tr>
              <a:tr h="370840">
                <a:tc>
                  <a:txBody>
                    <a:bodyPr/>
                    <a:lstStyle/>
                    <a:p>
                      <a:r>
                        <a:rPr lang="fr-FR" sz="2200" dirty="0" smtClean="0">
                          <a:solidFill>
                            <a:schemeClr val="tx1"/>
                          </a:solidFill>
                        </a:rPr>
                        <a:t>Examens oraux</a:t>
                      </a:r>
                      <a:endParaRPr lang="fr-FR" sz="2200" dirty="0">
                        <a:solidFill>
                          <a:schemeClr val="tx1"/>
                        </a:solidFill>
                      </a:endParaRPr>
                    </a:p>
                  </a:txBody>
                  <a:tcPr>
                    <a:solidFill>
                      <a:schemeClr val="accent2">
                        <a:lumMod val="60000"/>
                        <a:lumOff val="40000"/>
                      </a:schemeClr>
                    </a:solidFill>
                  </a:tcPr>
                </a:tc>
                <a:tc>
                  <a:txBody>
                    <a:bodyPr/>
                    <a:lstStyle/>
                    <a:p>
                      <a:r>
                        <a:rPr lang="fr-FR" sz="2000" dirty="0" smtClean="0"/>
                        <a:t>Convient pour évaluer la mémoire/compréhension</a:t>
                      </a:r>
                      <a:r>
                        <a:rPr lang="fr-FR" sz="2000" baseline="0" dirty="0" smtClean="0"/>
                        <a:t> mais est plus pertinent pour des objectifs de niveau supérieur: Analyse, jugement… </a:t>
                      </a:r>
                      <a:endParaRPr lang="fr-FR" sz="2000" dirty="0"/>
                    </a:p>
                  </a:txBody>
                  <a:tcPr>
                    <a:solidFill>
                      <a:schemeClr val="accent2">
                        <a:lumMod val="20000"/>
                        <a:lumOff val="80000"/>
                      </a:schemeClr>
                    </a:solidFill>
                  </a:tcPr>
                </a:tc>
              </a:tr>
            </a:tbl>
          </a:graphicData>
        </a:graphic>
      </p:graphicFrame>
      <p:sp>
        <p:nvSpPr>
          <p:cNvPr id="7" name="Rectangle à coins arrondis 6"/>
          <p:cNvSpPr/>
          <p:nvPr/>
        </p:nvSpPr>
        <p:spPr>
          <a:xfrm>
            <a:off x="395536" y="116632"/>
            <a:ext cx="3024336" cy="648072"/>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Les examens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63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pied de page 2"/>
          <p:cNvSpPr>
            <a:spLocks noGrp="1"/>
          </p:cNvSpPr>
          <p:nvPr>
            <p:ph type="ftr" sz="quarter" idx="11"/>
          </p:nvPr>
        </p:nvSpPr>
        <p:spPr bwMode="auto">
          <a:xfrm>
            <a:off x="2898775" y="6308725"/>
            <a:ext cx="3505200" cy="366713"/>
          </a:xfrm>
          <a:ln>
            <a:miter lim="800000"/>
            <a:headEnd/>
            <a:tailEnd/>
          </a:ln>
        </p:spPr>
        <p:txBody>
          <a:bodyPr wrap="square" lIns="91440" tIns="45720" rIns="91440" bIns="45720" numCol="1" anchor="t" anchorCtr="0" compatLnSpc="1">
            <a:prstTxWarp prst="textNoShape">
              <a:avLst/>
            </a:prstTxWarp>
          </a:bodyPr>
          <a:lstStyle/>
          <a:p>
            <a:pPr algn="ctr" fontAlgn="base">
              <a:spcBef>
                <a:spcPct val="0"/>
              </a:spcBef>
              <a:spcAft>
                <a:spcPct val="0"/>
              </a:spcAft>
              <a:defRPr/>
            </a:pPr>
            <a:r>
              <a:rPr lang="pt-BR" dirty="0" smtClean="0"/>
              <a:t>L. Leduc - Séance IFRES n°3</a:t>
            </a:r>
            <a:endParaRPr lang="fr-FR" dirty="0" smtClean="0"/>
          </a:p>
        </p:txBody>
      </p:sp>
      <p:sp>
        <p:nvSpPr>
          <p:cNvPr id="56324"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a:spcBef>
                <a:spcPts val="500"/>
              </a:spcBef>
              <a:buClr>
                <a:srgbClr val="BCBCBC"/>
              </a:buClr>
              <a:buSzPct val="76000"/>
              <a:buFont typeface="Wingdings 3" pitchFamily="18" charset="2"/>
              <a:buChar char=""/>
              <a:defRPr sz="2000">
                <a:solidFill>
                  <a:schemeClr val="tx1"/>
                </a:solidFill>
                <a:latin typeface="Gill Sans MT" pitchFamily="34" charset="0"/>
              </a:defRPr>
            </a:lvl3pPr>
            <a:lvl4pPr marL="1600200" indent="-228600">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a:spcBef>
                <a:spcPct val="0"/>
              </a:spcBef>
              <a:buClrTx/>
              <a:buSzTx/>
              <a:buFontTx/>
              <a:buNone/>
            </a:pPr>
            <a:fld id="{7D654103-7DBA-4C76-8D4C-E04658B771C1}" type="slidenum">
              <a:rPr lang="fr-FR" altLang="fr-FR" sz="1400">
                <a:solidFill>
                  <a:schemeClr val="tx2"/>
                </a:solidFill>
              </a:rPr>
              <a:pPr>
                <a:spcBef>
                  <a:spcPct val="0"/>
                </a:spcBef>
                <a:buClrTx/>
                <a:buSzTx/>
                <a:buFontTx/>
                <a:buNone/>
              </a:pPr>
              <a:t>27</a:t>
            </a:fld>
            <a:endParaRPr lang="fr-FR" altLang="fr-FR" sz="1400">
              <a:solidFill>
                <a:schemeClr val="tx2"/>
              </a:solidFill>
            </a:endParaRPr>
          </a:p>
        </p:txBody>
      </p:sp>
      <p:graphicFrame>
        <p:nvGraphicFramePr>
          <p:cNvPr id="6" name="Espace réservé du contenu 5"/>
          <p:cNvGraphicFramePr>
            <a:graphicFrameLocks noGrp="1"/>
          </p:cNvGraphicFramePr>
          <p:nvPr>
            <p:ph sz="quarter" idx="1"/>
            <p:extLst>
              <p:ext uri="{D42A27DB-BD31-4B8C-83A1-F6EECF244321}">
                <p14:modId xmlns:p14="http://schemas.microsoft.com/office/powerpoint/2010/main" val="1301779157"/>
              </p:ext>
            </p:extLst>
          </p:nvPr>
        </p:nvGraphicFramePr>
        <p:xfrm>
          <a:off x="179512" y="908720"/>
          <a:ext cx="8784976" cy="5455788"/>
        </p:xfrm>
        <a:graphic>
          <a:graphicData uri="http://schemas.openxmlformats.org/drawingml/2006/table">
            <a:tbl>
              <a:tblPr firstCol="1" bandRow="1">
                <a:tableStyleId>{5C22544A-7EE6-4342-B048-85BDC9FD1C3A}</a:tableStyleId>
              </a:tblPr>
              <a:tblGrid>
                <a:gridCol w="2547668"/>
                <a:gridCol w="6237308"/>
              </a:tblGrid>
              <a:tr h="2011429">
                <a:tc>
                  <a:txBody>
                    <a:bodyPr/>
                    <a:lstStyle/>
                    <a:p>
                      <a:r>
                        <a:rPr lang="fr-FR" sz="2200" dirty="0" smtClean="0">
                          <a:solidFill>
                            <a:schemeClr val="tx1"/>
                          </a:solidFill>
                        </a:rPr>
                        <a:t>Travaux théoriques:</a:t>
                      </a:r>
                    </a:p>
                    <a:p>
                      <a:r>
                        <a:rPr lang="fr-FR" sz="2200" b="0" i="1" dirty="0" smtClean="0">
                          <a:solidFill>
                            <a:schemeClr val="tx1"/>
                          </a:solidFill>
                        </a:rPr>
                        <a:t>Rédaction d’un texte</a:t>
                      </a:r>
                    </a:p>
                    <a:p>
                      <a:r>
                        <a:rPr lang="fr-FR" sz="2200" b="0" i="1" dirty="0" smtClean="0">
                          <a:solidFill>
                            <a:schemeClr val="tx1"/>
                          </a:solidFill>
                        </a:rPr>
                        <a:t>Souvent</a:t>
                      </a:r>
                      <a:r>
                        <a:rPr lang="fr-FR" sz="2200" b="0" i="1" baseline="0" dirty="0" smtClean="0">
                          <a:solidFill>
                            <a:schemeClr val="tx1"/>
                          </a:solidFill>
                        </a:rPr>
                        <a:t> individuel</a:t>
                      </a:r>
                      <a:endParaRPr lang="fr-FR" sz="2200" b="0" i="1" dirty="0">
                        <a:solidFill>
                          <a:schemeClr val="tx1"/>
                        </a:solidFill>
                      </a:endParaRPr>
                    </a:p>
                  </a:txBody>
                  <a:tcPr marT="45698" marB="45698">
                    <a:solidFill>
                      <a:schemeClr val="accent2">
                        <a:lumMod val="60000"/>
                        <a:lumOff val="40000"/>
                      </a:schemeClr>
                    </a:solidFill>
                  </a:tcPr>
                </a:tc>
                <a:tc>
                  <a:txBody>
                    <a:bodyPr/>
                    <a:lstStyle/>
                    <a:p>
                      <a:pPr>
                        <a:buFont typeface="Arial" pitchFamily="34" charset="0"/>
                        <a:buChar char="•"/>
                      </a:pPr>
                      <a:r>
                        <a:rPr lang="fr-FR" sz="2000" dirty="0" smtClean="0"/>
                        <a:t> Recherche thématique</a:t>
                      </a:r>
                    </a:p>
                    <a:p>
                      <a:pPr>
                        <a:buFont typeface="Arial" pitchFamily="34" charset="0"/>
                        <a:buChar char="•"/>
                      </a:pPr>
                      <a:r>
                        <a:rPr lang="fr-FR" sz="2000" dirty="0" smtClean="0"/>
                        <a:t> Synthèse</a:t>
                      </a:r>
                      <a:r>
                        <a:rPr lang="fr-FR" sz="2000" baseline="0" dirty="0" smtClean="0"/>
                        <a:t> de lectures</a:t>
                      </a:r>
                    </a:p>
                    <a:p>
                      <a:pPr>
                        <a:buFont typeface="Arial" pitchFamily="34" charset="0"/>
                        <a:buChar char="•"/>
                      </a:pPr>
                      <a:r>
                        <a:rPr lang="fr-FR" sz="2000" baseline="0" dirty="0" smtClean="0"/>
                        <a:t> Cartes conceptuelles</a:t>
                      </a:r>
                    </a:p>
                    <a:p>
                      <a:pPr>
                        <a:buFont typeface="Arial" pitchFamily="34" charset="0"/>
                        <a:buChar char="•"/>
                      </a:pPr>
                      <a:r>
                        <a:rPr lang="fr-FR" sz="2000" baseline="0" dirty="0" smtClean="0"/>
                        <a:t> Inventaire bibliographique</a:t>
                      </a:r>
                    </a:p>
                    <a:p>
                      <a:pPr>
                        <a:buFont typeface="Arial" pitchFamily="34" charset="0"/>
                        <a:buChar char="•"/>
                      </a:pPr>
                      <a:r>
                        <a:rPr lang="fr-FR" sz="2000" baseline="0" dirty="0" smtClean="0"/>
                        <a:t> Revue de la littérature</a:t>
                      </a:r>
                    </a:p>
                    <a:p>
                      <a:pPr>
                        <a:buFont typeface="Arial" pitchFamily="34" charset="0"/>
                        <a:buChar char="•"/>
                      </a:pPr>
                      <a:r>
                        <a:rPr lang="fr-FR" sz="2000" baseline="0" dirty="0" smtClean="0"/>
                        <a:t> Dissertation</a:t>
                      </a:r>
                    </a:p>
                    <a:p>
                      <a:pPr>
                        <a:buFont typeface="Arial" pitchFamily="34" charset="0"/>
                        <a:buChar char="•"/>
                      </a:pPr>
                      <a:r>
                        <a:rPr lang="fr-FR" sz="2000" baseline="0" dirty="0" smtClean="0"/>
                        <a:t> Etude de cas</a:t>
                      </a:r>
                    </a:p>
                  </a:txBody>
                  <a:tcPr marT="45698" marB="45698">
                    <a:solidFill>
                      <a:schemeClr val="accent2">
                        <a:lumMod val="20000"/>
                        <a:lumOff val="80000"/>
                      </a:schemeClr>
                    </a:solidFill>
                  </a:tcPr>
                </a:tc>
              </a:tr>
              <a:tr h="1462848">
                <a:tc>
                  <a:txBody>
                    <a:bodyPr/>
                    <a:lstStyle/>
                    <a:p>
                      <a:r>
                        <a:rPr lang="fr-FR" sz="2200" dirty="0" smtClean="0">
                          <a:solidFill>
                            <a:schemeClr val="tx1"/>
                          </a:solidFill>
                        </a:rPr>
                        <a:t>Travaux pratiques:</a:t>
                      </a:r>
                    </a:p>
                    <a:p>
                      <a:r>
                        <a:rPr lang="fr-FR" sz="2200" b="0" i="1" dirty="0" smtClean="0">
                          <a:solidFill>
                            <a:schemeClr val="tx1"/>
                          </a:solidFill>
                        </a:rPr>
                        <a:t>Peuvent</a:t>
                      </a:r>
                      <a:r>
                        <a:rPr lang="fr-FR" sz="2200" b="0" i="1" baseline="0" dirty="0" smtClean="0">
                          <a:solidFill>
                            <a:schemeClr val="tx1"/>
                          </a:solidFill>
                        </a:rPr>
                        <a:t> être de groupe</a:t>
                      </a:r>
                    </a:p>
                    <a:p>
                      <a:r>
                        <a:rPr lang="fr-FR" sz="2200" b="0" i="1" baseline="0" dirty="0" smtClean="0">
                          <a:solidFill>
                            <a:schemeClr val="tx1"/>
                          </a:solidFill>
                        </a:rPr>
                        <a:t>Mise en situation</a:t>
                      </a:r>
                      <a:endParaRPr lang="fr-FR" sz="2200" b="0" i="1" dirty="0">
                        <a:solidFill>
                          <a:schemeClr val="tx1"/>
                        </a:solidFill>
                      </a:endParaRPr>
                    </a:p>
                  </a:txBody>
                  <a:tcPr marT="45698" marB="45698">
                    <a:solidFill>
                      <a:schemeClr val="accent2">
                        <a:lumMod val="60000"/>
                        <a:lumOff val="40000"/>
                      </a:schemeClr>
                    </a:solidFill>
                  </a:tcPr>
                </a:tc>
                <a:tc>
                  <a:txBody>
                    <a:bodyPr/>
                    <a:lstStyle/>
                    <a:p>
                      <a:pPr>
                        <a:buFont typeface="Arial" pitchFamily="34" charset="0"/>
                        <a:buChar char="•"/>
                      </a:pPr>
                      <a:r>
                        <a:rPr lang="fr-FR" sz="2000" dirty="0" smtClean="0"/>
                        <a:t> Projet</a:t>
                      </a:r>
                    </a:p>
                    <a:p>
                      <a:pPr>
                        <a:buFont typeface="Arial" pitchFamily="34" charset="0"/>
                        <a:buChar char="•"/>
                      </a:pPr>
                      <a:r>
                        <a:rPr lang="fr-FR" sz="2000" dirty="0" smtClean="0"/>
                        <a:t> Laboratoires</a:t>
                      </a:r>
                    </a:p>
                    <a:p>
                      <a:pPr>
                        <a:buFont typeface="Arial" pitchFamily="34" charset="0"/>
                        <a:buChar char="•"/>
                      </a:pPr>
                      <a:r>
                        <a:rPr lang="fr-FR" sz="2000" baseline="0" dirty="0" smtClean="0"/>
                        <a:t> Rapport de stage</a:t>
                      </a:r>
                    </a:p>
                    <a:p>
                      <a:pPr>
                        <a:buFont typeface="Arial" pitchFamily="34" charset="0"/>
                        <a:buChar char="•"/>
                      </a:pPr>
                      <a:r>
                        <a:rPr lang="fr-FR" sz="2000" baseline="0" dirty="0" smtClean="0"/>
                        <a:t> Simulation &amp; jeux de rôle (</a:t>
                      </a:r>
                      <a:r>
                        <a:rPr lang="fr-FR" sz="2000" baseline="0" dirty="0" err="1" smtClean="0"/>
                        <a:t>ECOS</a:t>
                      </a:r>
                      <a:r>
                        <a:rPr lang="fr-FR" sz="2000" baseline="0" dirty="0" smtClean="0"/>
                        <a:t>)</a:t>
                      </a:r>
                    </a:p>
                    <a:p>
                      <a:pPr>
                        <a:buFont typeface="Arial" pitchFamily="34" charset="0"/>
                        <a:buChar char="•"/>
                      </a:pPr>
                      <a:r>
                        <a:rPr lang="fr-FR" sz="2000" baseline="0" dirty="0" smtClean="0"/>
                        <a:t> Expérimentation</a:t>
                      </a:r>
                      <a:endParaRPr lang="fr-FR" sz="2000" dirty="0"/>
                    </a:p>
                  </a:txBody>
                  <a:tcPr marT="45698" marB="45698">
                    <a:solidFill>
                      <a:schemeClr val="accent2">
                        <a:lumMod val="20000"/>
                        <a:lumOff val="80000"/>
                      </a:schemeClr>
                    </a:solidFill>
                  </a:tcPr>
                </a:tc>
              </a:tr>
              <a:tr h="1462848">
                <a:tc>
                  <a:txBody>
                    <a:bodyPr/>
                    <a:lstStyle/>
                    <a:p>
                      <a:r>
                        <a:rPr lang="fr-FR" sz="2200" dirty="0" smtClean="0">
                          <a:solidFill>
                            <a:schemeClr val="tx1"/>
                          </a:solidFill>
                        </a:rPr>
                        <a:t>Travaux mixtes</a:t>
                      </a:r>
                      <a:endParaRPr lang="fr-FR" sz="2200" dirty="0">
                        <a:solidFill>
                          <a:schemeClr val="tx1"/>
                        </a:solidFill>
                      </a:endParaRPr>
                    </a:p>
                  </a:txBody>
                  <a:tcPr marT="45698" marB="45698">
                    <a:solidFill>
                      <a:schemeClr val="accent2">
                        <a:lumMod val="60000"/>
                        <a:lumOff val="40000"/>
                      </a:schemeClr>
                    </a:solidFill>
                  </a:tcPr>
                </a:tc>
                <a:tc>
                  <a:txBody>
                    <a:bodyPr/>
                    <a:lstStyle/>
                    <a:p>
                      <a:pPr>
                        <a:buFont typeface="Arial" pitchFamily="34" charset="0"/>
                        <a:buChar char="•"/>
                      </a:pPr>
                      <a:r>
                        <a:rPr lang="fr-FR" sz="2000" dirty="0" smtClean="0"/>
                        <a:t> Mémoire</a:t>
                      </a:r>
                    </a:p>
                    <a:p>
                      <a:pPr>
                        <a:buFont typeface="Arial" pitchFamily="34" charset="0"/>
                        <a:buChar char="•"/>
                      </a:pPr>
                      <a:r>
                        <a:rPr lang="fr-FR" sz="2000" baseline="0" dirty="0" smtClean="0"/>
                        <a:t> Rapport de recherche</a:t>
                      </a:r>
                    </a:p>
                    <a:p>
                      <a:pPr>
                        <a:buFont typeface="Arial" pitchFamily="34" charset="0"/>
                        <a:buChar char="•"/>
                      </a:pPr>
                      <a:r>
                        <a:rPr lang="fr-FR" sz="2000" baseline="0" dirty="0" smtClean="0"/>
                        <a:t> Résolution de problèmes</a:t>
                      </a:r>
                    </a:p>
                    <a:p>
                      <a:pPr>
                        <a:buFont typeface="Arial" pitchFamily="34" charset="0"/>
                        <a:buChar char="•"/>
                      </a:pPr>
                      <a:r>
                        <a:rPr lang="fr-FR" sz="2000" baseline="0" dirty="0" smtClean="0"/>
                        <a:t> Portfolios</a:t>
                      </a:r>
                    </a:p>
                    <a:p>
                      <a:pPr>
                        <a:buFont typeface="Arial" pitchFamily="34" charset="0"/>
                        <a:buChar char="•"/>
                      </a:pPr>
                      <a:r>
                        <a:rPr lang="fr-FR" sz="2000" baseline="0" dirty="0" smtClean="0"/>
                        <a:t> Exposés</a:t>
                      </a:r>
                      <a:endParaRPr lang="fr-FR" sz="2000" dirty="0"/>
                    </a:p>
                  </a:txBody>
                  <a:tcPr marT="45698" marB="45698">
                    <a:solidFill>
                      <a:schemeClr val="accent2">
                        <a:lumMod val="20000"/>
                        <a:lumOff val="80000"/>
                      </a:schemeClr>
                    </a:solidFill>
                  </a:tcPr>
                </a:tc>
              </a:tr>
            </a:tbl>
          </a:graphicData>
        </a:graphic>
      </p:graphicFrame>
      <p:sp>
        <p:nvSpPr>
          <p:cNvPr id="7" name="Rectangle à coins arrondis 6"/>
          <p:cNvSpPr/>
          <p:nvPr/>
        </p:nvSpPr>
        <p:spPr>
          <a:xfrm>
            <a:off x="395536" y="116632"/>
            <a:ext cx="3024336" cy="648072"/>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latin typeface="Tahoma" panose="020B0604030504040204" pitchFamily="34" charset="0"/>
                <a:ea typeface="Tahoma" panose="020B0604030504040204" pitchFamily="34" charset="0"/>
                <a:cs typeface="Tahoma" panose="020B0604030504040204" pitchFamily="34" charset="0"/>
              </a:rPr>
              <a:t>Les travaux </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28763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1988840"/>
            <a:ext cx="7920880" cy="201622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a:solidFill>
                  <a:schemeClr val="bg1"/>
                </a:solidFill>
                <a:uFill>
                  <a:solidFill>
                    <a:srgbClr val="005764"/>
                  </a:solidFill>
                </a:uFill>
              </a:rPr>
              <a:t>L’humain est-il un bon évaluateur ?</a:t>
            </a:r>
            <a:endParaRPr lang="fr-BE"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1269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773293" cy="3086324"/>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lang="fr-BE" sz="2800" dirty="0" smtClean="0"/>
              <a:t>Biais liés à nos perceptions</a:t>
            </a:r>
            <a:br>
              <a:rPr lang="fr-BE" sz="2800" dirty="0" smtClean="0"/>
            </a:br>
            <a:r>
              <a:rPr lang="fr-BE" sz="2800" dirty="0"/>
              <a:t/>
            </a:r>
            <a:br>
              <a:rPr lang="fr-BE" sz="2800" dirty="0"/>
            </a:br>
            <a:r>
              <a:rPr lang="fr-BE" sz="2800" dirty="0" smtClean="0"/>
              <a:t>Comptez combien de fois les joueurs en blanc se passent la balle </a:t>
            </a:r>
            <a:br>
              <a:rPr lang="fr-BE" sz="2800" dirty="0" smtClean="0"/>
            </a:br>
            <a:r>
              <a:rPr lang="fr-BE" sz="2800" dirty="0"/>
              <a:t/>
            </a:r>
            <a:br>
              <a:rPr lang="fr-BE" sz="2800" dirty="0"/>
            </a:br>
            <a:r>
              <a:rPr lang="fr-BE" sz="2800" dirty="0" smtClean="0"/>
              <a:t>Concentrez-vous sur la tâche </a:t>
            </a:r>
            <a:endParaRPr sz="2800" dirty="0"/>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3</a:t>
            </a:r>
            <a:endPar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7268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7" y="0"/>
            <a:ext cx="6465189" cy="457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43608" y="6102588"/>
            <a:ext cx="7776864" cy="461665"/>
          </a:xfrm>
          <a:prstGeom prst="rect">
            <a:avLst/>
          </a:prstGeom>
        </p:spPr>
        <p:txBody>
          <a:bodyPr wrap="square">
            <a:spAutoFit/>
          </a:bodyPr>
          <a:lstStyle/>
          <a:p>
            <a:r>
              <a:rPr lang="fr-BE" sz="2400" dirty="0">
                <a:latin typeface="+mn-lt"/>
                <a:hlinkClick r:id="rId3"/>
              </a:rPr>
              <a:t>https://</a:t>
            </a:r>
            <a:r>
              <a:rPr lang="fr-BE" sz="2400" dirty="0" smtClean="0">
                <a:latin typeface="+mn-lt"/>
                <a:hlinkClick r:id="rId3"/>
              </a:rPr>
              <a:t>www.uliege.be/cms/c_8699436/fr/portail-uliege</a:t>
            </a:r>
            <a:r>
              <a:rPr lang="fr-BE" sz="2400" dirty="0" smtClean="0">
                <a:latin typeface="+mn-lt"/>
              </a:rPr>
              <a:t> </a:t>
            </a:r>
            <a:endParaRPr lang="fr-BE" sz="2400" dirty="0">
              <a:latin typeface="+mn-lt"/>
            </a:endParaRPr>
          </a:p>
        </p:txBody>
      </p:sp>
      <p:sp>
        <p:nvSpPr>
          <p:cNvPr id="3" name="ZoneTexte 2"/>
          <p:cNvSpPr txBox="1"/>
          <p:nvPr/>
        </p:nvSpPr>
        <p:spPr>
          <a:xfrm>
            <a:off x="2195736" y="5229200"/>
            <a:ext cx="4490525" cy="461665"/>
          </a:xfrm>
          <a:prstGeom prst="rect">
            <a:avLst/>
          </a:prstGeom>
          <a:noFill/>
        </p:spPr>
        <p:txBody>
          <a:bodyPr wrap="none" rtlCol="0">
            <a:spAutoFit/>
          </a:bodyPr>
          <a:lstStyle/>
          <a:p>
            <a:r>
              <a:rPr lang="fr-BE" sz="2400" dirty="0" smtClean="0">
                <a:latin typeface="+mn-lt"/>
              </a:rPr>
              <a:t>Recteur : professeur Albert </a:t>
            </a:r>
            <a:r>
              <a:rPr lang="fr-BE" sz="2400" dirty="0" err="1" smtClean="0">
                <a:latin typeface="+mn-lt"/>
              </a:rPr>
              <a:t>Corhay</a:t>
            </a:r>
            <a:endParaRPr lang="fr-BE" sz="2400" dirty="0">
              <a:latin typeface="+mn-lt"/>
            </a:endParaRPr>
          </a:p>
        </p:txBody>
      </p:sp>
      <p:pic>
        <p:nvPicPr>
          <p:cNvPr id="5" name="Image 4"/>
          <p:cNvPicPr/>
          <p:nvPr/>
        </p:nvPicPr>
        <p:blipFill>
          <a:blip r:embed="rId4"/>
          <a:stretch>
            <a:fillRect/>
          </a:stretch>
        </p:blipFill>
        <p:spPr>
          <a:xfrm>
            <a:off x="5363938" y="3212976"/>
            <a:ext cx="3672558" cy="1681792"/>
          </a:xfrm>
          <a:prstGeom prst="rect">
            <a:avLst/>
          </a:prstGeom>
        </p:spPr>
      </p:pic>
    </p:spTree>
    <p:extLst>
      <p:ext uri="{BB962C8B-B14F-4D97-AF65-F5344CB8AC3E}">
        <p14:creationId xmlns:p14="http://schemas.microsoft.com/office/powerpoint/2010/main" val="3550265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monkey without.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71500" y="1178719"/>
            <a:ext cx="7992070" cy="4495540"/>
          </a:xfrm>
          <a:prstGeom prst="rect">
            <a:avLst/>
          </a:prstGeom>
        </p:spPr>
      </p:pic>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8192870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68"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892969" y="169357"/>
            <a:ext cx="7358063" cy="883380"/>
          </a:xfrm>
          <a:prstGeom prst="rect">
            <a:avLst/>
          </a:prstGeom>
        </p:spPr>
        <p:txBody>
          <a:bodyPr>
            <a:normAutofit/>
          </a:bodyPr>
          <a:lstStyle/>
          <a:p>
            <a:pPr lvl="0">
              <a:defRPr sz="1800"/>
            </a:pPr>
            <a:r>
              <a:rPr lang="nl-BE" sz="4000" dirty="0">
                <a:latin typeface="Tahoma" panose="020B0604030504040204" pitchFamily="34" charset="0"/>
                <a:ea typeface="Tahoma" panose="020B0604030504040204" pitchFamily="34" charset="0"/>
                <a:cs typeface="Tahoma" panose="020B0604030504040204" pitchFamily="34" charset="0"/>
              </a:rPr>
              <a:t>L’évaluator</a:t>
            </a:r>
            <a:endParaRPr sz="4000"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descr="machineAevaluer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94" y="1268673"/>
            <a:ext cx="6526210" cy="4614235"/>
          </a:xfrm>
          <a:prstGeom prst="rect">
            <a:avLst/>
          </a:prstGeom>
        </p:spPr>
      </p:pic>
    </p:spTree>
    <p:extLst>
      <p:ext uri="{BB962C8B-B14F-4D97-AF65-F5344CB8AC3E}">
        <p14:creationId xmlns:p14="http://schemas.microsoft.com/office/powerpoint/2010/main" val="402953799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xfrm>
            <a:off x="611560" y="332656"/>
            <a:ext cx="8134307" cy="1224136"/>
          </a:xfrm>
          <a:prstGeom prst="rect">
            <a:avLst/>
          </a:prstGeom>
          <a:ln>
            <a:solidFill>
              <a:schemeClr val="tx1"/>
            </a:solidFill>
          </a:ln>
        </p:spPr>
        <p:txBody>
          <a:bodyPr/>
          <a:lstStyle>
            <a:lvl1pPr defTabSz="578358">
              <a:defRPr sz="7919"/>
            </a:lvl1pPr>
          </a:lstStyle>
          <a:p>
            <a:pPr>
              <a:defRPr sz="1800"/>
            </a:pPr>
            <a:r>
              <a:rPr lang="fr-FR" sz="2200" u="sng" dirty="0" smtClean="0">
                <a:latin typeface="Tahoma" panose="020B0604030504040204" pitchFamily="34" charset="0"/>
                <a:ea typeface="Tahoma" panose="020B0604030504040204" pitchFamily="34" charset="0"/>
                <a:cs typeface="Tahoma" panose="020B0604030504040204" pitchFamily="34" charset="0"/>
              </a:rPr>
              <a:t>But </a:t>
            </a:r>
            <a:r>
              <a:rPr lang="fr-FR" sz="2200" u="sng" dirty="0">
                <a:latin typeface="Tahoma" panose="020B0604030504040204" pitchFamily="34" charset="0"/>
                <a:ea typeface="Tahoma" panose="020B0604030504040204" pitchFamily="34" charset="0"/>
                <a:cs typeface="Tahoma" panose="020B0604030504040204" pitchFamily="34" charset="0"/>
              </a:rPr>
              <a:t>de l'évaluation </a:t>
            </a:r>
            <a:r>
              <a:rPr lang="fr-FR" sz="2200" dirty="0">
                <a:latin typeface="Tahoma" panose="020B0604030504040204" pitchFamily="34" charset="0"/>
                <a:ea typeface="Tahoma" panose="020B0604030504040204" pitchFamily="34" charset="0"/>
                <a:cs typeface="Tahoma" panose="020B0604030504040204" pitchFamily="34" charset="0"/>
              </a:rPr>
              <a:t>: réduire la marge d'erreur aléatoire surtout (principe d'équité) mais aussi </a:t>
            </a:r>
            <a:r>
              <a:rPr lang="fr-FR" sz="2200" dirty="0" smtClean="0">
                <a:latin typeface="Tahoma" panose="020B0604030504040204" pitchFamily="34" charset="0"/>
                <a:ea typeface="Tahoma" panose="020B0604030504040204" pitchFamily="34" charset="0"/>
                <a:cs typeface="Tahoma" panose="020B0604030504040204" pitchFamily="34" charset="0"/>
              </a:rPr>
              <a:t>systématique </a:t>
            </a:r>
            <a:r>
              <a:rPr lang="fr-FR" sz="2200" dirty="0">
                <a:latin typeface="Tahoma" panose="020B0604030504040204" pitchFamily="34" charset="0"/>
                <a:ea typeface="Tahoma" panose="020B0604030504040204" pitchFamily="34" charset="0"/>
                <a:cs typeface="Tahoma" panose="020B0604030504040204" pitchFamily="34" charset="0"/>
              </a:rPr>
              <a:t>(principe de validité) et augmenter la part du score </a:t>
            </a:r>
            <a:r>
              <a:rPr lang="fr-FR" sz="2200" dirty="0" smtClean="0">
                <a:latin typeface="Tahoma" panose="020B0604030504040204" pitchFamily="34" charset="0"/>
                <a:ea typeface="Tahoma" panose="020B0604030504040204" pitchFamily="34" charset="0"/>
                <a:cs typeface="Tahoma" panose="020B0604030504040204" pitchFamily="34" charset="0"/>
              </a:rPr>
              <a:t>vrai</a:t>
            </a:r>
            <a:endParaRPr sz="22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a:stretch>
            <a:fillRect/>
          </a:stretch>
        </p:blipFill>
        <p:spPr>
          <a:xfrm>
            <a:off x="5494743" y="1830586"/>
            <a:ext cx="2426025" cy="4339721"/>
          </a:xfrm>
          <a:prstGeom prst="rect">
            <a:avLst/>
          </a:prstGeom>
        </p:spPr>
      </p:pic>
      <p:pic>
        <p:nvPicPr>
          <p:cNvPr id="6" name="Image 5"/>
          <p:cNvPicPr>
            <a:picLocks noChangeAspect="1"/>
          </p:cNvPicPr>
          <p:nvPr/>
        </p:nvPicPr>
        <p:blipFill>
          <a:blip r:embed="rId3"/>
          <a:stretch>
            <a:fillRect/>
          </a:stretch>
        </p:blipFill>
        <p:spPr>
          <a:xfrm>
            <a:off x="1588466" y="1830586"/>
            <a:ext cx="2426025" cy="4339721"/>
          </a:xfrm>
          <a:prstGeom prst="rect">
            <a:avLst/>
          </a:prstGeom>
        </p:spPr>
      </p:pic>
      <p:cxnSp>
        <p:nvCxnSpPr>
          <p:cNvPr id="3" name="Connecteur droit avec flèche 2"/>
          <p:cNvCxnSpPr>
            <a:stCxn id="6" idx="3"/>
            <a:endCxn id="4" idx="1"/>
          </p:cNvCxnSpPr>
          <p:nvPr/>
        </p:nvCxnSpPr>
        <p:spPr>
          <a:xfrm>
            <a:off x="4014491" y="4000447"/>
            <a:ext cx="1480253"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4234289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a:ln>
            <a:solidFill>
              <a:schemeClr val="tx1"/>
            </a:solidFill>
          </a:ln>
        </p:spPr>
        <p:txBody>
          <a:bodyPr/>
          <a:lstStyle/>
          <a:p>
            <a:pPr algn="l"/>
            <a:r>
              <a:rPr lang="fr-BE" sz="2800" dirty="0" smtClean="0">
                <a:latin typeface="Tahoma" panose="020B0604030504040204" pitchFamily="34" charset="0"/>
                <a:ea typeface="Tahoma" panose="020B0604030504040204" pitchFamily="34" charset="0"/>
                <a:cs typeface="Tahoma" panose="020B0604030504040204" pitchFamily="34" charset="0"/>
              </a:rPr>
              <a:t>Comment faire : </a:t>
            </a:r>
            <a:br>
              <a:rPr lang="fr-BE" sz="2800" dirty="0" smtClean="0">
                <a:latin typeface="Tahoma" panose="020B0604030504040204" pitchFamily="34" charset="0"/>
                <a:ea typeface="Tahoma" panose="020B0604030504040204" pitchFamily="34" charset="0"/>
                <a:cs typeface="Tahoma" panose="020B0604030504040204" pitchFamily="34" charset="0"/>
              </a:rPr>
            </a:br>
            <a:r>
              <a:rPr lang="fr-BE" sz="2800" dirty="0" smtClean="0">
                <a:latin typeface="Tahoma" panose="020B0604030504040204" pitchFamily="34" charset="0"/>
                <a:ea typeface="Tahoma" panose="020B0604030504040204" pitchFamily="34" charset="0"/>
                <a:cs typeface="Tahoma" panose="020B0604030504040204" pitchFamily="34" charset="0"/>
              </a:rPr>
              <a:t>prendre conscience des erreurs de mesure</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contenu 2"/>
          <p:cNvSpPr>
            <a:spLocks noGrp="1"/>
          </p:cNvSpPr>
          <p:nvPr>
            <p:ph idx="1"/>
          </p:nvPr>
        </p:nvSpPr>
        <p:spPr>
          <a:xfrm>
            <a:off x="395536" y="2060849"/>
            <a:ext cx="8229600" cy="2520280"/>
          </a:xfrm>
        </p:spPr>
        <p:txBody>
          <a:bodyPr/>
          <a:lstStyle/>
          <a:p>
            <a:r>
              <a:rPr lang="fr-FR" sz="2200" dirty="0">
                <a:latin typeface="Tahoma" panose="020B0604030504040204" pitchFamily="34" charset="0"/>
                <a:ea typeface="Tahoma" panose="020B0604030504040204" pitchFamily="34" charset="0"/>
                <a:cs typeface="Tahoma" panose="020B0604030504040204" pitchFamily="34" charset="0"/>
              </a:rPr>
              <a:t>Erreur de </a:t>
            </a:r>
            <a:r>
              <a:rPr lang="fr-FR" sz="2200" dirty="0" smtClean="0">
                <a:latin typeface="Tahoma" panose="020B0604030504040204" pitchFamily="34" charset="0"/>
                <a:ea typeface="Tahoma" panose="020B0604030504040204" pitchFamily="34" charset="0"/>
                <a:cs typeface="Tahoma" panose="020B0604030504040204" pitchFamily="34" charset="0"/>
              </a:rPr>
              <a:t>mesure systématique </a:t>
            </a:r>
            <a:r>
              <a:rPr lang="fr-FR" sz="2200" dirty="0">
                <a:latin typeface="Tahoma" panose="020B0604030504040204" pitchFamily="34" charset="0"/>
                <a:ea typeface="Tahoma" panose="020B0604030504040204" pitchFamily="34" charset="0"/>
                <a:cs typeface="Tahoma" panose="020B0604030504040204" pitchFamily="34" charset="0"/>
              </a:rPr>
              <a:t>quand tous les étudiants y sont soumis comme </a:t>
            </a:r>
            <a:r>
              <a:rPr lang="fr-FR" sz="2200" dirty="0" smtClean="0">
                <a:latin typeface="Tahoma" panose="020B0604030504040204" pitchFamily="34" charset="0"/>
                <a:ea typeface="Tahoma" panose="020B0604030504040204" pitchFamily="34" charset="0"/>
                <a:cs typeface="Tahoma" panose="020B0604030504040204" pitchFamily="34" charset="0"/>
              </a:rPr>
              <a:t>par </a:t>
            </a:r>
            <a:r>
              <a:rPr lang="fr-FR" sz="2200" dirty="0">
                <a:latin typeface="Tahoma" panose="020B0604030504040204" pitchFamily="34" charset="0"/>
                <a:ea typeface="Tahoma" panose="020B0604030504040204" pitchFamily="34" charset="0"/>
                <a:cs typeface="Tahoma" panose="020B0604030504040204" pitchFamily="34" charset="0"/>
              </a:rPr>
              <a:t>exemple évaluation sur un chapitre non vu </a:t>
            </a:r>
            <a:endParaRPr lang="fr-FR" sz="2200" dirty="0" smtClean="0">
              <a:latin typeface="Tahoma" panose="020B0604030504040204" pitchFamily="34" charset="0"/>
              <a:ea typeface="Tahoma" panose="020B0604030504040204" pitchFamily="34" charset="0"/>
              <a:cs typeface="Tahoma" panose="020B0604030504040204" pitchFamily="34" charset="0"/>
            </a:endParaRPr>
          </a:p>
          <a:p>
            <a:endParaRPr lang="fr-BE" sz="2200" dirty="0">
              <a:latin typeface="Tahoma" panose="020B0604030504040204" pitchFamily="34" charset="0"/>
              <a:ea typeface="Tahoma" panose="020B0604030504040204" pitchFamily="34" charset="0"/>
              <a:cs typeface="Tahoma" panose="020B0604030504040204" pitchFamily="34" charset="0"/>
            </a:endParaRPr>
          </a:p>
          <a:p>
            <a:pPr lvl="0"/>
            <a:r>
              <a:rPr lang="fr-FR" sz="2200" dirty="0" smtClean="0">
                <a:latin typeface="Tahoma" panose="020B0604030504040204" pitchFamily="34" charset="0"/>
                <a:ea typeface="Tahoma" panose="020B0604030504040204" pitchFamily="34" charset="0"/>
                <a:cs typeface="Tahoma" panose="020B0604030504040204" pitchFamily="34" charset="0"/>
              </a:rPr>
              <a:t>Erreur de mesure aléatoire </a:t>
            </a:r>
            <a:r>
              <a:rPr lang="fr-FR" sz="2200" dirty="0">
                <a:latin typeface="Tahoma" panose="020B0604030504040204" pitchFamily="34" charset="0"/>
                <a:ea typeface="Tahoma" panose="020B0604030504040204" pitchFamily="34" charset="0"/>
                <a:cs typeface="Tahoma" panose="020B0604030504040204" pitchFamily="34" charset="0"/>
              </a:rPr>
              <a:t>: exemple fatigue, nombre d'oraux, nombre de </a:t>
            </a:r>
            <a:r>
              <a:rPr lang="fr-FR" sz="2200" dirty="0" err="1">
                <a:latin typeface="Tahoma" panose="020B0604030504040204" pitchFamily="34" charset="0"/>
                <a:ea typeface="Tahoma" panose="020B0604030504040204" pitchFamily="34" charset="0"/>
                <a:cs typeface="Tahoma" panose="020B0604030504040204" pitchFamily="34" charset="0"/>
              </a:rPr>
              <a:t>TFE</a:t>
            </a:r>
            <a:r>
              <a:rPr lang="fr-FR" sz="2200" dirty="0">
                <a:latin typeface="Tahoma" panose="020B0604030504040204" pitchFamily="34" charset="0"/>
                <a:ea typeface="Tahoma" panose="020B0604030504040204" pitchFamily="34" charset="0"/>
                <a:cs typeface="Tahoma" panose="020B0604030504040204" pitchFamily="34" charset="0"/>
              </a:rPr>
              <a:t> lus … </a:t>
            </a:r>
            <a:endParaRPr lang="fr-BE" sz="2200" dirty="0">
              <a:latin typeface="Tahoma" panose="020B0604030504040204" pitchFamily="34" charset="0"/>
              <a:ea typeface="Tahoma" panose="020B0604030504040204" pitchFamily="34" charset="0"/>
              <a:cs typeface="Tahoma" panose="020B0604030504040204" pitchFamily="34" charset="0"/>
            </a:endParaRPr>
          </a:p>
          <a:p>
            <a:endParaRPr lang="fr-BE"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7062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3568" y="2060848"/>
            <a:ext cx="7773293" cy="3086324"/>
          </a:xfrm>
          <a:prstGeom prst="rect">
            <a:avLst/>
          </a:prstGeom>
        </p:spPr>
        <p:txBody>
          <a:bodyPr/>
          <a:lstStyle>
            <a:lvl1pPr>
              <a:defRPr sz="4695">
                <a:latin typeface="Gill Sans SemiBold"/>
                <a:ea typeface="Gill Sans SemiBold"/>
                <a:cs typeface="Gill Sans SemiBold"/>
                <a:sym typeface="Gill Sans SemiBold"/>
              </a:defRPr>
            </a:lvl1pPr>
          </a:lstStyle>
          <a:p>
            <a:pPr lvl="0" algn="l">
              <a:defRPr sz="1800">
                <a:solidFill>
                  <a:srgbClr val="000000"/>
                </a:solidFill>
                <a:uFillTx/>
              </a:defRPr>
            </a:pPr>
            <a:r>
              <a:rPr lang="fr-BE" sz="2400" dirty="0" smtClean="0"/>
              <a:t>En groupe</a:t>
            </a:r>
            <a:br>
              <a:rPr lang="fr-BE" sz="2400" dirty="0" smtClean="0"/>
            </a:br>
            <a:r>
              <a:rPr lang="fr-BE" sz="2400" dirty="0" smtClean="0"/>
              <a:t>Identifiez un voire deux biais possibles de votre activité évaluative </a:t>
            </a:r>
            <a:br>
              <a:rPr lang="fr-BE" sz="2400" dirty="0" smtClean="0"/>
            </a:br>
            <a:r>
              <a:rPr lang="fr-BE" sz="2400" dirty="0"/>
              <a:t/>
            </a:r>
            <a:br>
              <a:rPr lang="fr-BE" sz="2400" dirty="0"/>
            </a:br>
            <a:r>
              <a:rPr lang="fr-BE" sz="2400" dirty="0" smtClean="0"/>
              <a:t>- </a:t>
            </a:r>
            <a:r>
              <a:rPr lang="fr-BE" sz="2400" dirty="0" smtClean="0"/>
              <a:t>10 </a:t>
            </a:r>
            <a:r>
              <a:rPr lang="fr-BE" sz="2400" dirty="0" smtClean="0"/>
              <a:t>minutes de réflexion</a:t>
            </a:r>
            <a:br>
              <a:rPr lang="fr-BE" sz="2400" dirty="0" smtClean="0"/>
            </a:br>
            <a:r>
              <a:rPr lang="fr-BE" sz="2400" dirty="0" smtClean="0"/>
              <a:t>- 20 minutes de mise en commun  </a:t>
            </a:r>
            <a:br>
              <a:rPr lang="fr-BE" sz="2400" dirty="0" smtClean="0"/>
            </a:br>
            <a:r>
              <a:rPr lang="fr-BE" sz="2400" dirty="0"/>
              <a:t/>
            </a:r>
            <a:br>
              <a:rPr lang="fr-BE" sz="2400" dirty="0"/>
            </a:br>
            <a:endParaRPr sz="2400" dirty="0"/>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4</a:t>
            </a:r>
          </a:p>
        </p:txBody>
      </p:sp>
    </p:spTree>
    <p:extLst>
      <p:ext uri="{BB962C8B-B14F-4D97-AF65-F5344CB8AC3E}">
        <p14:creationId xmlns:p14="http://schemas.microsoft.com/office/powerpoint/2010/main" val="422944995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body" idx="1"/>
          </p:nvPr>
        </p:nvSpPr>
        <p:spPr>
          <a:xfrm>
            <a:off x="403111" y="1742740"/>
            <a:ext cx="8345353" cy="4782604"/>
          </a:xfrm>
          <a:prstGeom prst="rect">
            <a:avLst/>
          </a:prstGeom>
        </p:spPr>
        <p:txBody>
          <a:bodyPr/>
          <a:lstStyle/>
          <a:p>
            <a:pPr marL="187516" indent="0">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La </a:t>
            </a:r>
            <a:r>
              <a:rPr sz="2000" dirty="0" err="1">
                <a:latin typeface="Tahoma" panose="020B0604030504040204" pitchFamily="34" charset="0"/>
                <a:ea typeface="Tahoma" panose="020B0604030504040204" pitchFamily="34" charset="0"/>
                <a:cs typeface="Tahoma" panose="020B0604030504040204" pitchFamily="34" charset="0"/>
              </a:rPr>
              <a:t>qualité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formelle</a:t>
            </a:r>
            <a:r>
              <a:rPr sz="2000" dirty="0">
                <a:latin typeface="Tahoma" panose="020B0604030504040204" pitchFamily="34" charset="0"/>
                <a:ea typeface="Tahoma" panose="020B0604030504040204" pitchFamily="34" charset="0"/>
                <a:cs typeface="Tahoma" panose="020B0604030504040204" pitchFamily="34" charset="0"/>
              </a:rPr>
              <a:t> des copies </a:t>
            </a:r>
            <a:r>
              <a:rPr sz="2000" dirty="0" err="1">
                <a:latin typeface="Tahoma" panose="020B0604030504040204" pitchFamily="34" charset="0"/>
                <a:ea typeface="Tahoma" panose="020B0604030504040204" pitchFamily="34" charset="0"/>
                <a:cs typeface="Tahoma" panose="020B0604030504040204" pitchFamily="34" charset="0"/>
              </a:rPr>
              <a:t>manuscrites</a:t>
            </a:r>
            <a:endParaRPr sz="2000" dirty="0">
              <a:latin typeface="Tahoma" panose="020B0604030504040204" pitchFamily="34" charset="0"/>
              <a:ea typeface="Tahoma" panose="020B0604030504040204" pitchFamily="34" charset="0"/>
              <a:cs typeface="Tahoma" panose="020B0604030504040204" pitchFamily="34" charset="0"/>
            </a:endParaRPr>
          </a:p>
          <a:p>
            <a:pPr marL="205137" lvl="1" indent="0">
              <a:buNone/>
              <a:defRPr>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1927, James </a:t>
            </a:r>
            <a:r>
              <a:rPr sz="2000" dirty="0" err="1">
                <a:latin typeface="Tahoma" panose="020B0604030504040204" pitchFamily="34" charset="0"/>
                <a:ea typeface="Tahoma" panose="020B0604030504040204" pitchFamily="34" charset="0"/>
                <a:cs typeface="Tahoma" panose="020B0604030504040204" pitchFamily="34" charset="0"/>
              </a:rPr>
              <a:t>remarque</a:t>
            </a:r>
            <a:r>
              <a:rPr sz="2000" dirty="0">
                <a:latin typeface="Tahoma" panose="020B0604030504040204" pitchFamily="34" charset="0"/>
                <a:ea typeface="Tahoma" panose="020B0604030504040204" pitchFamily="34" charset="0"/>
                <a:cs typeface="Tahoma" panose="020B0604030504040204" pitchFamily="34" charset="0"/>
              </a:rPr>
              <a:t> que les </a:t>
            </a:r>
            <a:r>
              <a:rPr sz="2000" dirty="0" err="1">
                <a:latin typeface="Tahoma" panose="020B0604030504040204" pitchFamily="34" charset="0"/>
                <a:ea typeface="Tahoma" panose="020B0604030504040204" pitchFamily="34" charset="0"/>
                <a:cs typeface="Tahoma" panose="020B0604030504040204" pitchFamily="34" charset="0"/>
              </a:rPr>
              <a:t>enseignants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donnent</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meilleures</a:t>
            </a:r>
            <a:r>
              <a:rPr sz="2000" dirty="0">
                <a:latin typeface="Tahoma" panose="020B0604030504040204" pitchFamily="34" charset="0"/>
                <a:ea typeface="Tahoma" panose="020B0604030504040204" pitchFamily="34" charset="0"/>
                <a:cs typeface="Tahoma" panose="020B0604030504040204" pitchFamily="34" charset="0"/>
              </a:rPr>
              <a:t> notes aux copies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bien</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calligraphiée</a:t>
            </a:r>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s</a:t>
            </a:r>
            <a:endParaRP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05137" lvl="1" indent="0">
              <a:buNone/>
              <a:defRPr>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Markham (1976) </a:t>
            </a:r>
            <a:r>
              <a:rPr sz="2000" dirty="0" err="1">
                <a:latin typeface="Tahoma" panose="020B0604030504040204" pitchFamily="34" charset="0"/>
                <a:ea typeface="Tahoma" panose="020B0604030504040204" pitchFamily="34" charset="0"/>
                <a:cs typeface="Tahoma" panose="020B0604030504040204" pitchFamily="34" charset="0"/>
              </a:rPr>
              <a:t>demande</a:t>
            </a:r>
            <a:r>
              <a:rPr sz="2000" dirty="0">
                <a:latin typeface="Tahoma" panose="020B0604030504040204" pitchFamily="34" charset="0"/>
                <a:ea typeface="Tahoma" panose="020B0604030504040204" pitchFamily="34" charset="0"/>
                <a:cs typeface="Tahoma" panose="020B0604030504040204" pitchFamily="34" charset="0"/>
              </a:rPr>
              <a:t> à 81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corriger</a:t>
            </a:r>
            <a:r>
              <a:rPr sz="2000" dirty="0">
                <a:latin typeface="Tahoma" panose="020B0604030504040204" pitchFamily="34" charset="0"/>
                <a:ea typeface="Tahoma" panose="020B0604030504040204" pitchFamily="34" charset="0"/>
                <a:cs typeface="Tahoma" panose="020B0604030504040204" pitchFamily="34" charset="0"/>
              </a:rPr>
              <a:t> un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paragraphe</a:t>
            </a:r>
            <a:r>
              <a:rPr sz="2000" dirty="0">
                <a:latin typeface="Tahoma" panose="020B0604030504040204" pitchFamily="34" charset="0"/>
                <a:ea typeface="Tahoma" panose="020B0604030504040204" pitchFamily="34" charset="0"/>
                <a:cs typeface="Tahoma" panose="020B0604030504040204" pitchFamily="34" charset="0"/>
              </a:rPr>
              <a:t> qui </a:t>
            </a:r>
            <a:r>
              <a:rPr sz="2000" dirty="0" err="1">
                <a:latin typeface="Tahoma" panose="020B0604030504040204" pitchFamily="34" charset="0"/>
                <a:ea typeface="Tahoma" panose="020B0604030504040204" pitchFamily="34" charset="0"/>
                <a:cs typeface="Tahoma" panose="020B0604030504040204" pitchFamily="34" charset="0"/>
              </a:rPr>
              <a:t>diffère</a:t>
            </a:r>
            <a:r>
              <a:rPr sz="2000" dirty="0">
                <a:latin typeface="Tahoma" panose="020B0604030504040204" pitchFamily="34" charset="0"/>
                <a:ea typeface="Tahoma" panose="020B0604030504040204" pitchFamily="34" charset="0"/>
                <a:cs typeface="Tahoma" panose="020B0604030504040204" pitchFamily="34" charset="0"/>
              </a:rPr>
              <a:t> sur le fond et la </a:t>
            </a:r>
            <a:r>
              <a:rPr sz="2000" dirty="0" err="1">
                <a:latin typeface="Tahoma" panose="020B0604030504040204" pitchFamily="34" charset="0"/>
                <a:ea typeface="Tahoma" panose="020B0604030504040204" pitchFamily="34" charset="0"/>
                <a:cs typeface="Tahoma" panose="020B0604030504040204" pitchFamily="34" charset="0"/>
              </a:rPr>
              <a:t>forme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Seule</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lisibilité</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de la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copie</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influence le </a:t>
            </a:r>
            <a:r>
              <a:rPr sz="2000" dirty="0" err="1">
                <a:latin typeface="Tahoma" panose="020B0604030504040204" pitchFamily="34" charset="0"/>
                <a:ea typeface="Tahoma" panose="020B0604030504040204" pitchFamily="34" charset="0"/>
                <a:cs typeface="Tahoma" panose="020B0604030504040204" pitchFamily="34" charset="0"/>
              </a:rPr>
              <a:t>jugement</a:t>
            </a:r>
            <a:endParaRPr sz="2000" dirty="0">
              <a:latin typeface="Tahoma" panose="020B0604030504040204" pitchFamily="34" charset="0"/>
              <a:ea typeface="Tahoma" panose="020B0604030504040204" pitchFamily="34" charset="0"/>
              <a:cs typeface="Tahoma" panose="020B0604030504040204" pitchFamily="34" charset="0"/>
            </a:endParaRPr>
          </a:p>
          <a:p>
            <a:pPr marL="205137" lvl="1" indent="0">
              <a:buNone/>
              <a:defRPr>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Briggs (1980) </a:t>
            </a:r>
            <a:r>
              <a:rPr sz="2000" dirty="0" err="1">
                <a:latin typeface="Tahoma" panose="020B0604030504040204" pitchFamily="34" charset="0"/>
                <a:ea typeface="Tahoma" panose="020B0604030504040204" pitchFamily="34" charset="0"/>
                <a:cs typeface="Tahoma" panose="020B0604030504040204" pitchFamily="34" charset="0"/>
              </a:rPr>
              <a:t>présente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série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des copies </a:t>
            </a:r>
            <a:r>
              <a:rPr sz="2000" dirty="0" err="1">
                <a:latin typeface="Tahoma" panose="020B0604030504040204" pitchFamily="34" charset="0"/>
                <a:ea typeface="Tahoma" panose="020B0604030504040204" pitchFamily="34" charset="0"/>
                <a:cs typeface="Tahoma" panose="020B0604030504040204" pitchFamily="34" charset="0"/>
              </a:rPr>
              <a:t>recopiées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selon</a:t>
            </a:r>
            <a:r>
              <a:rPr sz="2000" dirty="0">
                <a:latin typeface="Tahoma" panose="020B0604030504040204" pitchFamily="34" charset="0"/>
                <a:ea typeface="Tahoma" panose="020B0604030504040204" pitchFamily="34" charset="0"/>
                <a:cs typeface="Tahoma" panose="020B0604030504040204" pitchFamily="34" charset="0"/>
              </a:rPr>
              <a:t> 5 styles </a:t>
            </a:r>
            <a:r>
              <a:rPr sz="2000" dirty="0" err="1">
                <a:latin typeface="Tahoma" panose="020B0604030504040204" pitchFamily="34" charset="0"/>
                <a:ea typeface="Tahoma" panose="020B0604030504040204" pitchFamily="34" charset="0"/>
                <a:cs typeface="Tahoma" panose="020B0604030504040204" pitchFamily="34" charset="0"/>
              </a:rPr>
              <a:t>différents</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qualité</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de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l’écriture</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déterminante</a:t>
            </a:r>
            <a:r>
              <a:rPr sz="2000" dirty="0">
                <a:latin typeface="Tahoma" panose="020B0604030504040204" pitchFamily="34" charset="0"/>
                <a:ea typeface="Tahoma" panose="020B0604030504040204" pitchFamily="34" charset="0"/>
                <a:cs typeface="Tahoma" panose="020B0604030504040204" pitchFamily="34" charset="0"/>
              </a:rPr>
              <a:t> pour </a:t>
            </a:r>
            <a:r>
              <a:rPr sz="2000" dirty="0" err="1">
                <a:latin typeface="Tahoma" panose="020B0604030504040204" pitchFamily="34" charset="0"/>
                <a:ea typeface="Tahoma" panose="020B0604030504040204" pitchFamily="34" charset="0"/>
                <a:cs typeface="Tahoma" panose="020B0604030504040204" pitchFamily="34" charset="0"/>
              </a:rPr>
              <a:t>déterminer</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smtClean="0">
                <a:latin typeface="Tahoma" panose="020B0604030504040204" pitchFamily="34" charset="0"/>
                <a:ea typeface="Tahoma" panose="020B0604030504040204" pitchFamily="34" charset="0"/>
                <a:cs typeface="Tahoma" panose="020B0604030504040204" pitchFamily="34" charset="0"/>
              </a:rPr>
              <a:t>réussite</a:t>
            </a:r>
            <a:r>
              <a:rPr sz="2000" dirty="0" smtClean="0">
                <a:latin typeface="Tahoma" panose="020B0604030504040204" pitchFamily="34" charset="0"/>
                <a:ea typeface="Tahoma" panose="020B0604030504040204" pitchFamily="34" charset="0"/>
                <a:cs typeface="Tahoma" panose="020B0604030504040204" pitchFamily="34" charset="0"/>
              </a:rPr>
              <a:t>/</a:t>
            </a:r>
            <a:r>
              <a:rPr sz="2000" dirty="0" err="1" smtClean="0">
                <a:latin typeface="Tahoma" panose="020B0604030504040204" pitchFamily="34" charset="0"/>
                <a:ea typeface="Tahoma" panose="020B0604030504040204" pitchFamily="34" charset="0"/>
                <a:cs typeface="Tahoma" panose="020B0604030504040204" pitchFamily="34" charset="0"/>
              </a:rPr>
              <a:t>l’échec</a:t>
            </a:r>
            <a:r>
              <a:rPr lang="fr-BE" sz="2000" dirty="0" smtClean="0">
                <a:latin typeface="Tahoma" panose="020B0604030504040204" pitchFamily="34" charset="0"/>
                <a:ea typeface="Tahoma" panose="020B0604030504040204" pitchFamily="34" charset="0"/>
                <a:cs typeface="Tahoma" panose="020B0604030504040204" pitchFamily="34" charset="0"/>
              </a:rPr>
              <a:t>.</a:t>
            </a:r>
            <a:br>
              <a:rPr lang="fr-BE" sz="2000" dirty="0" smtClean="0">
                <a:latin typeface="Tahoma" panose="020B0604030504040204" pitchFamily="34" charset="0"/>
                <a:ea typeface="Tahoma" panose="020B0604030504040204" pitchFamily="34" charset="0"/>
                <a:cs typeface="Tahoma" panose="020B0604030504040204" pitchFamily="34" charset="0"/>
              </a:rPr>
            </a:b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205137" lvl="1" indent="0">
              <a:spcBef>
                <a:spcPts val="185"/>
              </a:spcBef>
              <a:buNone/>
              <a:defRPr>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Bull et Stevens (1979) démontrent que les biais liés à la lisibilité ne sont pas uniformes. Ils associent à 3 types différents de calligraphie (soignée, non soignée, dactylographie)  des photos (attractives ou non) supposées représenter l’auteur(e) des textes.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L’effet de l’écriture ne se marque que pour les filles jugées attrayantes</a:t>
            </a:r>
            <a:r>
              <a:rPr lang="fr-BE" sz="2000" dirty="0">
                <a:latin typeface="Tahoma" panose="020B0604030504040204" pitchFamily="34" charset="0"/>
                <a:ea typeface="Tahoma" panose="020B0604030504040204" pitchFamily="34" charset="0"/>
                <a:cs typeface="Tahoma" panose="020B0604030504040204" pitchFamily="34" charset="0"/>
              </a:rPr>
              <a:t>. </a:t>
            </a:r>
          </a:p>
          <a:p>
            <a:pPr marL="205137" lvl="1" indent="0">
              <a:buNone/>
              <a:defRPr>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à coins arrondis 1"/>
          <p:cNvSpPr/>
          <p:nvPr/>
        </p:nvSpPr>
        <p:spPr>
          <a:xfrm>
            <a:off x="539552" y="152636"/>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La copie</a:t>
            </a:r>
            <a:endParaRPr lang="fr-BE" sz="2400" dirty="0"/>
          </a:p>
        </p:txBody>
      </p:sp>
    </p:spTree>
    <p:extLst>
      <p:ext uri="{BB962C8B-B14F-4D97-AF65-F5344CB8AC3E}">
        <p14:creationId xmlns:p14="http://schemas.microsoft.com/office/powerpoint/2010/main" val="403395704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body" idx="1"/>
          </p:nvPr>
        </p:nvSpPr>
        <p:spPr>
          <a:xfrm>
            <a:off x="395536" y="332656"/>
            <a:ext cx="8345353" cy="6426560"/>
          </a:xfrm>
          <a:prstGeom prst="rect">
            <a:avLst/>
          </a:prstGeom>
        </p:spPr>
        <p:txBody>
          <a:bodyPr/>
          <a:lstStyle/>
          <a:p>
            <a:pPr marL="0" lvl="1" indent="0">
              <a:spcBef>
                <a:spcPts val="185"/>
              </a:spcBef>
              <a:buNone/>
              <a:defRPr>
                <a:solidFill>
                  <a:srgbClr val="000000"/>
                </a:solidFill>
              </a:defRPr>
            </a:pPr>
            <a:r>
              <a:rPr lang="fr-BE" sz="2000" b="1" dirty="0" smtClean="0">
                <a:latin typeface="Tahoma" panose="020B0604030504040204" pitchFamily="34" charset="0"/>
                <a:ea typeface="Tahoma" panose="020B0604030504040204" pitchFamily="34" charset="0"/>
                <a:cs typeface="Tahoma" panose="020B0604030504040204" pitchFamily="34" charset="0"/>
              </a:rPr>
              <a:t>La </a:t>
            </a:r>
            <a:r>
              <a:rPr lang="fr-BE" sz="2000" b="1" dirty="0">
                <a:latin typeface="Tahoma" panose="020B0604030504040204" pitchFamily="34" charset="0"/>
                <a:ea typeface="Tahoma" panose="020B0604030504040204" pitchFamily="34" charset="0"/>
                <a:cs typeface="Tahoma" panose="020B0604030504040204" pitchFamily="34" charset="0"/>
              </a:rPr>
              <a:t>qualité formelle des copies manuscrites</a:t>
            </a:r>
          </a:p>
          <a:p>
            <a:pPr marL="0" lvl="1" indent="0">
              <a:spcBef>
                <a:spcPts val="185"/>
              </a:spcBef>
              <a:buNone/>
              <a:defRPr>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Massey </a:t>
            </a:r>
            <a:r>
              <a:rPr lang="fr-BE" sz="2000" dirty="0">
                <a:latin typeface="Tahoma" panose="020B0604030504040204" pitchFamily="34" charset="0"/>
                <a:ea typeface="Tahoma" panose="020B0604030504040204" pitchFamily="34" charset="0"/>
                <a:cs typeface="Tahoma" panose="020B0604030504040204" pitchFamily="34" charset="0"/>
              </a:rPr>
              <a:t>(1983) ne trouve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pas d’effet lié à la calligraphie </a:t>
            </a:r>
            <a:r>
              <a:rPr lang="fr-BE" sz="2000" dirty="0">
                <a:latin typeface="Tahoma" panose="020B0604030504040204" pitchFamily="34" charset="0"/>
                <a:ea typeface="Tahoma" panose="020B0604030504040204" pitchFamily="34" charset="0"/>
                <a:cs typeface="Tahoma" panose="020B0604030504040204" pitchFamily="34" charset="0"/>
              </a:rPr>
              <a:t>chez des correcteurs </a:t>
            </a:r>
            <a:r>
              <a:rPr lang="fr-BE" sz="2000" dirty="0" smtClean="0">
                <a:latin typeface="Tahoma" panose="020B0604030504040204" pitchFamily="34" charset="0"/>
                <a:ea typeface="Tahoma" panose="020B0604030504040204" pitchFamily="34" charset="0"/>
                <a:cs typeface="Tahoma" panose="020B0604030504040204" pitchFamily="34" charset="0"/>
              </a:rPr>
              <a:t>expérimentés</a:t>
            </a:r>
            <a:br>
              <a:rPr lang="fr-BE" sz="2000" dirty="0" smtClean="0">
                <a:latin typeface="Tahoma" panose="020B0604030504040204" pitchFamily="34" charset="0"/>
                <a:ea typeface="Tahoma" panose="020B0604030504040204" pitchFamily="34" charset="0"/>
                <a:cs typeface="Tahoma" panose="020B0604030504040204" pitchFamily="34" charset="0"/>
              </a:rPr>
            </a:br>
            <a:r>
              <a:rPr lang="fr-BE" sz="2000" dirty="0" smtClean="0">
                <a:latin typeface="Tahoma" panose="020B0604030504040204" pitchFamily="34" charset="0"/>
                <a:ea typeface="Tahoma" panose="020B0604030504040204" pitchFamily="34" charset="0"/>
                <a:cs typeface="Tahoma" panose="020B0604030504040204" pitchFamily="34" charset="0"/>
              </a:rPr>
              <a:t>Klein </a:t>
            </a:r>
            <a:r>
              <a:rPr lang="fr-BE" sz="2000" dirty="0">
                <a:latin typeface="Tahoma" panose="020B0604030504040204" pitchFamily="34" charset="0"/>
                <a:ea typeface="Tahoma" panose="020B0604030504040204" pitchFamily="34" charset="0"/>
                <a:cs typeface="Tahoma" panose="020B0604030504040204" pitchFamily="34" charset="0"/>
              </a:rPr>
              <a:t>et </a:t>
            </a:r>
            <a:r>
              <a:rPr lang="fr-BE" sz="2000" dirty="0" err="1">
                <a:latin typeface="Tahoma" panose="020B0604030504040204" pitchFamily="34" charset="0"/>
                <a:ea typeface="Tahoma" panose="020B0604030504040204" pitchFamily="34" charset="0"/>
                <a:cs typeface="Tahoma" panose="020B0604030504040204" pitchFamily="34" charset="0"/>
              </a:rPr>
              <a:t>Taub</a:t>
            </a:r>
            <a:r>
              <a:rPr lang="fr-BE" sz="2000" dirty="0">
                <a:latin typeface="Tahoma" panose="020B0604030504040204" pitchFamily="34" charset="0"/>
                <a:ea typeface="Tahoma" panose="020B0604030504040204" pitchFamily="34" charset="0"/>
                <a:cs typeface="Tahoma" panose="020B0604030504040204" pitchFamily="34" charset="0"/>
              </a:rPr>
              <a:t> (2005) donnent à 53 enseignants 9 copies similaires sur le fond mais qui varient sur la forme (qualité de l’écriture, outil d’écriture, fioritures). L’ensemble de ces variables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influence les </a:t>
            </a:r>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corrections</a:t>
            </a:r>
          </a:p>
          <a:p>
            <a:pPr marL="0" indent="0">
              <a:buNone/>
              <a:defRPr b="1">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Le caractère audible des enregistrements</a:t>
            </a:r>
          </a:p>
          <a:p>
            <a:pPr marL="0" lvl="1" indent="0">
              <a:spcBef>
                <a:spcPts val="400"/>
              </a:spcBef>
              <a:buNone/>
              <a:defRPr sz="3400">
                <a:solidFill>
                  <a:srgbClr val="000000"/>
                </a:solidFill>
              </a:defRPr>
            </a:pPr>
            <a:r>
              <a:rPr lang="fr-BE" sz="2000" dirty="0" err="1">
                <a:latin typeface="Tahoma" panose="020B0604030504040204" pitchFamily="34" charset="0"/>
                <a:ea typeface="Tahoma" panose="020B0604030504040204" pitchFamily="34" charset="0"/>
                <a:cs typeface="Tahoma" panose="020B0604030504040204" pitchFamily="34" charset="0"/>
              </a:rPr>
              <a:t>Lumlay</a:t>
            </a:r>
            <a:r>
              <a:rPr lang="fr-BE" sz="2000" dirty="0">
                <a:latin typeface="Tahoma" panose="020B0604030504040204" pitchFamily="34" charset="0"/>
                <a:ea typeface="Tahoma" panose="020B0604030504040204" pitchFamily="34" charset="0"/>
                <a:cs typeface="Tahoma" panose="020B0604030504040204" pitchFamily="34" charset="0"/>
              </a:rPr>
              <a:t> (1993) démontre que la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qualité d’enregistrement </a:t>
            </a:r>
            <a:r>
              <a:rPr lang="fr-BE" sz="2000" dirty="0">
                <a:latin typeface="Tahoma" panose="020B0604030504040204" pitchFamily="34" charset="0"/>
                <a:ea typeface="Tahoma" panose="020B0604030504040204" pitchFamily="34" charset="0"/>
                <a:cs typeface="Tahoma" panose="020B0604030504040204" pitchFamily="34" charset="0"/>
              </a:rPr>
              <a:t>d’un test influence la note donnée par les correcteurs. Plus la qualité du son est mauvaise, plus le correcteur est sévère. </a:t>
            </a:r>
          </a:p>
          <a:p>
            <a:pPr marL="0" lvl="1" indent="0">
              <a:spcBef>
                <a:spcPts val="400"/>
              </a:spcBef>
              <a:defRPr sz="3400">
                <a:solidFill>
                  <a:srgbClr val="000000"/>
                </a:solidFill>
              </a:defRPr>
            </a:pPr>
            <a:endParaRPr lang="fr-BE" sz="2000" dirty="0">
              <a:latin typeface="Tahoma" panose="020B0604030504040204" pitchFamily="34" charset="0"/>
              <a:ea typeface="Tahoma" panose="020B0604030504040204" pitchFamily="34" charset="0"/>
              <a:cs typeface="Tahoma" panose="020B0604030504040204" pitchFamily="34" charset="0"/>
            </a:endParaRPr>
          </a:p>
          <a:p>
            <a:pPr marL="0" indent="0">
              <a:spcBef>
                <a:spcPts val="400"/>
              </a:spcBef>
              <a:buNone/>
              <a:defRPr b="1">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L’orthographe et la grammaire</a:t>
            </a:r>
          </a:p>
          <a:p>
            <a:pPr marL="0" lvl="1" indent="0">
              <a:spcBef>
                <a:spcPts val="400"/>
              </a:spcBef>
              <a:buNone/>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Chase (1983) démontre que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l’orthographe et la grammaire </a:t>
            </a:r>
            <a:r>
              <a:rPr lang="fr-BE" sz="2000" dirty="0">
                <a:latin typeface="Tahoma" panose="020B0604030504040204" pitchFamily="34" charset="0"/>
                <a:ea typeface="Tahoma" panose="020B0604030504040204" pitchFamily="34" charset="0"/>
                <a:cs typeface="Tahoma" panose="020B0604030504040204" pitchFamily="34" charset="0"/>
              </a:rPr>
              <a:t>influencent les correcteurs, même lorsque cela va à l’encontre de la </a:t>
            </a:r>
            <a:r>
              <a:rPr lang="fr-BE" sz="2000" dirty="0" smtClean="0">
                <a:latin typeface="Tahoma" panose="020B0604030504040204" pitchFamily="34" charset="0"/>
                <a:ea typeface="Tahoma" panose="020B0604030504040204" pitchFamily="34" charset="0"/>
                <a:cs typeface="Tahoma" panose="020B0604030504040204" pitchFamily="34" charset="0"/>
              </a:rPr>
              <a:t>consigne</a:t>
            </a:r>
          </a:p>
          <a:p>
            <a:pPr marL="0" lvl="1" indent="0">
              <a:spcBef>
                <a:spcPts val="400"/>
              </a:spcBef>
              <a:buNone/>
              <a:defRPr sz="3400">
                <a:solidFill>
                  <a:srgbClr val="000000"/>
                </a:solidFill>
              </a:defRPr>
            </a:pPr>
            <a:endParaRPr lang="fr-BE" sz="2000" dirty="0">
              <a:latin typeface="Tahoma" panose="020B0604030504040204" pitchFamily="34" charset="0"/>
              <a:ea typeface="Tahoma" panose="020B0604030504040204" pitchFamily="34" charset="0"/>
              <a:cs typeface="Tahoma" panose="020B0604030504040204" pitchFamily="34" charset="0"/>
            </a:endParaRPr>
          </a:p>
          <a:p>
            <a:pPr marL="0" indent="0">
              <a:spcBef>
                <a:spcPts val="400"/>
              </a:spcBef>
              <a:buNone/>
              <a:defRPr b="1">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La lisibilité du texte (Style)</a:t>
            </a:r>
          </a:p>
          <a:p>
            <a:pPr marL="0" lvl="1" indent="0">
              <a:spcBef>
                <a:spcPts val="400"/>
              </a:spcBef>
              <a:buNone/>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Chase (1983) varie le style d’un texte sans toucher au contenu de fond. Plus les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indices de lisibilité diminuent</a:t>
            </a:r>
            <a:r>
              <a:rPr lang="fr-BE" sz="2000" dirty="0">
                <a:latin typeface="Tahoma" panose="020B0604030504040204" pitchFamily="34" charset="0"/>
                <a:ea typeface="Tahoma" panose="020B0604030504040204" pitchFamily="34" charset="0"/>
                <a:cs typeface="Tahoma" panose="020B0604030504040204" pitchFamily="34" charset="0"/>
              </a:rPr>
              <a:t>, plus le correcteur est </a:t>
            </a:r>
            <a:r>
              <a:rPr lang="fr-BE" sz="2000" dirty="0" smtClean="0">
                <a:latin typeface="Tahoma" panose="020B0604030504040204" pitchFamily="34" charset="0"/>
                <a:ea typeface="Tahoma" panose="020B0604030504040204" pitchFamily="34" charset="0"/>
                <a:cs typeface="Tahoma" panose="020B0604030504040204" pitchFamily="34" charset="0"/>
              </a:rPr>
              <a:t>sévère</a:t>
            </a:r>
            <a:endParaRPr lang="fr-BE" sz="2000" dirty="0">
              <a:latin typeface="Tahoma" panose="020B0604030504040204" pitchFamily="34" charset="0"/>
              <a:ea typeface="Tahoma" panose="020B0604030504040204" pitchFamily="34" charset="0"/>
              <a:cs typeface="Tahoma" panose="020B0604030504040204" pitchFamily="34" charset="0"/>
            </a:endParaRPr>
          </a:p>
          <a:p>
            <a:pPr marL="205137" lvl="1" indent="0">
              <a:buNone/>
              <a:defRPr>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444711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body" idx="1"/>
          </p:nvPr>
        </p:nvSpPr>
        <p:spPr>
          <a:xfrm>
            <a:off x="323528" y="116632"/>
            <a:ext cx="8208912" cy="6552728"/>
          </a:xfrm>
          <a:prstGeom prst="rect">
            <a:avLst/>
          </a:prstGeom>
        </p:spPr>
        <p:txBody>
          <a:bodyPr/>
          <a:lstStyle/>
          <a:p>
            <a:pPr marL="0" indent="0">
              <a:buNone/>
              <a:defRPr b="1">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La longueur du texte</a:t>
            </a:r>
          </a:p>
          <a:p>
            <a:pPr marL="0" lvl="1" indent="0">
              <a:spcBef>
                <a:spcPts val="185"/>
              </a:spcBef>
              <a:buNone/>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Chase (1983) nous enseigne que la longueur de la réponse influence la sévérité du correcteur </a:t>
            </a:r>
          </a:p>
          <a:p>
            <a:pPr marL="0" lvl="1" indent="0">
              <a:spcBef>
                <a:spcPts val="185"/>
              </a:spcBef>
              <a:buNone/>
              <a:defRPr sz="34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spcBef>
                <a:spcPts val="185"/>
              </a:spcBef>
              <a:buNone/>
              <a:defRPr b="1">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Texte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manuscrit</a:t>
            </a:r>
            <a:r>
              <a:rPr sz="2000" dirty="0">
                <a:latin typeface="Tahoma" panose="020B0604030504040204" pitchFamily="34" charset="0"/>
                <a:ea typeface="Tahoma" panose="020B0604030504040204" pitchFamily="34" charset="0"/>
                <a:cs typeface="Tahoma" panose="020B0604030504040204" pitchFamily="34" charset="0"/>
              </a:rPr>
              <a:t> VS </a:t>
            </a:r>
            <a:r>
              <a:rPr sz="2000" dirty="0" err="1">
                <a:latin typeface="Tahoma" panose="020B0604030504040204" pitchFamily="34" charset="0"/>
                <a:ea typeface="Tahoma" panose="020B0604030504040204" pitchFamily="34" charset="0"/>
                <a:cs typeface="Tahoma" panose="020B0604030504040204" pitchFamily="34" charset="0"/>
              </a:rPr>
              <a:t>texte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dactylographié</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185"/>
              </a:spcBef>
              <a:buNone/>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Craig (2001) propose à 4 </a:t>
            </a:r>
            <a:r>
              <a:rPr sz="2000" dirty="0" err="1" smtClean="0">
                <a:latin typeface="Tahoma" panose="020B0604030504040204" pitchFamily="34" charset="0"/>
                <a:ea typeface="Tahoma" panose="020B0604030504040204" pitchFamily="34" charset="0"/>
                <a:cs typeface="Tahoma" panose="020B0604030504040204" pitchFamily="34" charset="0"/>
              </a:rPr>
              <a:t>évaluateurs</a:t>
            </a:r>
            <a:r>
              <a:rPr sz="2000" dirty="0" smtClean="0">
                <a:latin typeface="Tahoma" panose="020B0604030504040204" pitchFamily="34" charset="0"/>
                <a:ea typeface="Tahoma" panose="020B0604030504040204" pitchFamily="34" charset="0"/>
                <a:cs typeface="Tahoma" panose="020B0604030504040204" pitchFamily="34" charset="0"/>
              </a:rPr>
              <a:t> 40 productions </a:t>
            </a:r>
            <a:r>
              <a:rPr sz="2000" dirty="0" err="1" smtClean="0">
                <a:latin typeface="Tahoma" panose="020B0604030504040204" pitchFamily="34" charset="0"/>
                <a:ea typeface="Tahoma" panose="020B0604030504040204" pitchFamily="34" charset="0"/>
                <a:cs typeface="Tahoma" panose="020B0604030504040204" pitchFamily="34" charset="0"/>
              </a:rPr>
              <a:t>longues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Vingt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sont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originales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vingt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recopiées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ou</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dactylographiées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Seules</a:t>
            </a:r>
            <a:r>
              <a:rPr sz="2000" dirty="0" smtClean="0">
                <a:latin typeface="Tahoma" panose="020B0604030504040204" pitchFamily="34" charset="0"/>
                <a:ea typeface="Tahoma" panose="020B0604030504040204" pitchFamily="34" charset="0"/>
                <a:cs typeface="Tahoma" panose="020B0604030504040204" pitchFamily="34" charset="0"/>
              </a:rPr>
              <a:t> les productions </a:t>
            </a:r>
            <a:r>
              <a:rPr sz="2000" dirty="0" err="1" smtClean="0">
                <a:latin typeface="Tahoma" panose="020B0604030504040204" pitchFamily="34" charset="0"/>
                <a:ea typeface="Tahoma" panose="020B0604030504040204" pitchFamily="34" charset="0"/>
                <a:cs typeface="Tahoma" panose="020B0604030504040204" pitchFamily="34" charset="0"/>
              </a:rPr>
              <a:t>dactylographiées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obtiennent</a:t>
            </a:r>
            <a:r>
              <a:rPr sz="2000" dirty="0" smtClean="0">
                <a:latin typeface="Tahoma" panose="020B0604030504040204" pitchFamily="34" charset="0"/>
                <a:ea typeface="Tahoma" panose="020B0604030504040204" pitchFamily="34" charset="0"/>
                <a:cs typeface="Tahoma" panose="020B0604030504040204" pitchFamily="34" charset="0"/>
              </a:rPr>
              <a:t> un score </a:t>
            </a:r>
            <a:r>
              <a:rPr sz="2000" dirty="0" err="1" smtClean="0">
                <a:latin typeface="Tahoma" panose="020B0604030504040204" pitchFamily="34" charset="0"/>
                <a:ea typeface="Tahoma" panose="020B0604030504040204" pitchFamily="34" charset="0"/>
                <a:cs typeface="Tahoma" panose="020B0604030504040204" pitchFamily="34" charset="0"/>
              </a:rPr>
              <a:t>significativement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inférieur</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185"/>
              </a:spcBef>
              <a:buNone/>
              <a:defRPr sz="3400">
                <a:solidFill>
                  <a:srgbClr val="000000"/>
                </a:solidFill>
              </a:defRPr>
            </a:pPr>
            <a:endParaRPr sz="20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185"/>
              </a:spcBef>
              <a:buNone/>
              <a:defRPr b="1">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Correction </a:t>
            </a:r>
            <a:r>
              <a:rPr sz="2000" dirty="0">
                <a:latin typeface="Tahoma" panose="020B0604030504040204" pitchFamily="34" charset="0"/>
                <a:ea typeface="Tahoma" panose="020B0604030504040204" pitchFamily="34" charset="0"/>
                <a:cs typeface="Tahoma" panose="020B0604030504040204" pitchFamily="34" charset="0"/>
              </a:rPr>
              <a:t>à </a:t>
            </a:r>
            <a:r>
              <a:rPr sz="2000" dirty="0" err="1" smtClean="0">
                <a:latin typeface="Tahoma" panose="020B0604030504040204" pitchFamily="34" charset="0"/>
                <a:ea typeface="Tahoma" panose="020B0604030504040204" pitchFamily="34" charset="0"/>
                <a:cs typeface="Tahoma" panose="020B0604030504040204" pitchFamily="34" charset="0"/>
              </a:rPr>
              <a:t>l’écran</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185"/>
              </a:spcBef>
              <a:buNone/>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Coniam</a:t>
            </a:r>
            <a:r>
              <a:rPr sz="2000" dirty="0" smtClean="0">
                <a:latin typeface="Tahoma" panose="020B0604030504040204" pitchFamily="34" charset="0"/>
                <a:ea typeface="Tahoma" panose="020B0604030504040204" pitchFamily="34" charset="0"/>
                <a:cs typeface="Tahoma" panose="020B0604030504040204" pitchFamily="34" charset="0"/>
              </a:rPr>
              <a:t> (2009) </a:t>
            </a:r>
            <a:r>
              <a:rPr sz="2000" dirty="0" err="1" smtClean="0">
                <a:latin typeface="Tahoma" panose="020B0604030504040204" pitchFamily="34" charset="0"/>
                <a:ea typeface="Tahoma" panose="020B0604030504040204" pitchFamily="34" charset="0"/>
                <a:cs typeface="Tahoma" panose="020B0604030504040204" pitchFamily="34" charset="0"/>
              </a:rPr>
              <a:t>demande</a:t>
            </a:r>
            <a:r>
              <a:rPr sz="2000" dirty="0" smtClean="0">
                <a:latin typeface="Tahoma" panose="020B0604030504040204" pitchFamily="34" charset="0"/>
                <a:ea typeface="Tahoma" panose="020B0604030504040204" pitchFamily="34" charset="0"/>
                <a:cs typeface="Tahoma" panose="020B0604030504040204" pitchFamily="34" charset="0"/>
              </a:rPr>
              <a:t> à 30 </a:t>
            </a:r>
            <a:r>
              <a:rPr sz="2000" dirty="0" err="1" smtClean="0">
                <a:latin typeface="Tahoma" panose="020B0604030504040204" pitchFamily="34" charset="0"/>
                <a:ea typeface="Tahoma" panose="020B0604030504040204" pitchFamily="34" charset="0"/>
                <a:cs typeface="Tahoma" panose="020B0604030504040204" pitchFamily="34" charset="0"/>
              </a:rPr>
              <a:t>correcteurs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d’évaluer</a:t>
            </a:r>
            <a:r>
              <a:rPr sz="2000" dirty="0" smtClean="0">
                <a:latin typeface="Tahoma" panose="020B0604030504040204" pitchFamily="34" charset="0"/>
                <a:ea typeface="Tahoma" panose="020B0604030504040204" pitchFamily="34" charset="0"/>
                <a:cs typeface="Tahoma" panose="020B0604030504040204" pitchFamily="34" charset="0"/>
              </a:rPr>
              <a:t> 100 copies sur </a:t>
            </a:r>
            <a:r>
              <a:rPr sz="2000" dirty="0" err="1" smtClean="0">
                <a:latin typeface="Tahoma" panose="020B0604030504040204" pitchFamily="34" charset="0"/>
                <a:ea typeface="Tahoma" panose="020B0604030504040204" pitchFamily="34" charset="0"/>
                <a:cs typeface="Tahoma" panose="020B0604030504040204" pitchFamily="34" charset="0"/>
              </a:rPr>
              <a:t>une</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échelle</a:t>
            </a:r>
            <a:r>
              <a:rPr sz="2000" dirty="0" smtClean="0">
                <a:latin typeface="Tahoma" panose="020B0604030504040204" pitchFamily="34" charset="0"/>
                <a:ea typeface="Tahoma" panose="020B0604030504040204" pitchFamily="34" charset="0"/>
                <a:cs typeface="Tahoma" panose="020B0604030504040204" pitchFamily="34" charset="0"/>
              </a:rPr>
              <a:t> à 6 </a:t>
            </a:r>
            <a:r>
              <a:rPr sz="2000" dirty="0" err="1" smtClean="0">
                <a:latin typeface="Tahoma" panose="020B0604030504040204" pitchFamily="34" charset="0"/>
                <a:ea typeface="Tahoma" panose="020B0604030504040204" pitchFamily="34" charset="0"/>
                <a:cs typeface="Tahoma" panose="020B0604030504040204" pitchFamily="34" charset="0"/>
              </a:rPr>
              <a:t>niveaux</a:t>
            </a:r>
            <a:r>
              <a:rPr sz="2000" dirty="0" smtClean="0">
                <a:latin typeface="Tahoma" panose="020B0604030504040204" pitchFamily="34" charset="0"/>
                <a:ea typeface="Tahoma" panose="020B0604030504040204" pitchFamily="34" charset="0"/>
                <a:cs typeface="Tahoma" panose="020B0604030504040204" pitchFamily="34" charset="0"/>
              </a:rPr>
              <a:t>. La </a:t>
            </a:r>
            <a:r>
              <a:rPr sz="2000" dirty="0" err="1" smtClean="0">
                <a:latin typeface="Tahoma" panose="020B0604030504040204" pitchFamily="34" charset="0"/>
                <a:ea typeface="Tahoma" panose="020B0604030504040204" pitchFamily="34" charset="0"/>
                <a:cs typeface="Tahoma" panose="020B0604030504040204" pitchFamily="34" charset="0"/>
              </a:rPr>
              <a:t>moitié</a:t>
            </a:r>
            <a:r>
              <a:rPr sz="2000" dirty="0" smtClean="0">
                <a:latin typeface="Tahoma" panose="020B0604030504040204" pitchFamily="34" charset="0"/>
                <a:ea typeface="Tahoma" panose="020B0604030504040204" pitchFamily="34" charset="0"/>
                <a:cs typeface="Tahoma" panose="020B0604030504040204" pitchFamily="34" charset="0"/>
              </a:rPr>
              <a:t> de </a:t>
            </a:r>
            <a:r>
              <a:rPr sz="2000" dirty="0" err="1" smtClean="0">
                <a:latin typeface="Tahoma" panose="020B0604030504040204" pitchFamily="34" charset="0"/>
                <a:ea typeface="Tahoma" panose="020B0604030504040204" pitchFamily="34" charset="0"/>
                <a:cs typeface="Tahoma" panose="020B0604030504040204" pitchFamily="34" charset="0"/>
              </a:rPr>
              <a:t>ces</a:t>
            </a:r>
            <a:r>
              <a:rPr sz="2000" dirty="0" smtClean="0">
                <a:latin typeface="Tahoma" panose="020B0604030504040204" pitchFamily="34" charset="0"/>
                <a:ea typeface="Tahoma" panose="020B0604030504040204" pitchFamily="34" charset="0"/>
                <a:cs typeface="Tahoma" panose="020B0604030504040204" pitchFamily="34" charset="0"/>
              </a:rPr>
              <a:t> copies </a:t>
            </a:r>
            <a:r>
              <a:rPr sz="2000" dirty="0" err="1" smtClean="0">
                <a:latin typeface="Tahoma" panose="020B0604030504040204" pitchFamily="34" charset="0"/>
                <a:ea typeface="Tahoma" panose="020B0604030504040204" pitchFamily="34" charset="0"/>
                <a:cs typeface="Tahoma" panose="020B0604030504040204" pitchFamily="34" charset="0"/>
              </a:rPr>
              <a:t>sont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présentées</a:t>
            </a:r>
            <a:r>
              <a:rPr sz="2000" dirty="0" smtClean="0">
                <a:latin typeface="Tahoma" panose="020B0604030504040204" pitchFamily="34" charset="0"/>
                <a:ea typeface="Tahoma" panose="020B0604030504040204" pitchFamily="34" charset="0"/>
                <a:cs typeface="Tahoma" panose="020B0604030504040204" pitchFamily="34" charset="0"/>
              </a:rPr>
              <a:t> à </a:t>
            </a:r>
            <a:r>
              <a:rPr sz="2000" dirty="0" err="1" smtClean="0">
                <a:latin typeface="Tahoma" panose="020B0604030504040204" pitchFamily="34" charset="0"/>
                <a:ea typeface="Tahoma" panose="020B0604030504040204" pitchFamily="34" charset="0"/>
                <a:cs typeface="Tahoma" panose="020B0604030504040204" pitchFamily="34" charset="0"/>
              </a:rPr>
              <a:t>l’écran</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L’autre</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moitié</a:t>
            </a:r>
            <a:r>
              <a:rPr sz="2000" dirty="0" smtClean="0">
                <a:latin typeface="Tahoma" panose="020B0604030504040204" pitchFamily="34" charset="0"/>
                <a:ea typeface="Tahoma" panose="020B0604030504040204" pitchFamily="34" charset="0"/>
                <a:cs typeface="Tahoma" panose="020B0604030504040204" pitchFamily="34" charset="0"/>
              </a:rPr>
              <a:t> sous format papier. Pas de </a:t>
            </a:r>
            <a:r>
              <a:rPr sz="2000" dirty="0" err="1" smtClean="0">
                <a:latin typeface="Tahoma" panose="020B0604030504040204" pitchFamily="34" charset="0"/>
                <a:ea typeface="Tahoma" panose="020B0604030504040204" pitchFamily="34" charset="0"/>
                <a:cs typeface="Tahoma" panose="020B0604030504040204" pitchFamily="34" charset="0"/>
              </a:rPr>
              <a:t>différence</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dans</a:t>
            </a:r>
            <a:r>
              <a:rPr sz="2000" dirty="0" smtClean="0">
                <a:latin typeface="Tahoma" panose="020B0604030504040204" pitchFamily="34" charset="0"/>
                <a:ea typeface="Tahoma" panose="020B0604030504040204" pitchFamily="34" charset="0"/>
                <a:cs typeface="Tahoma" panose="020B0604030504040204" pitchFamily="34" charset="0"/>
              </a:rPr>
              <a:t> les scores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0" indent="0">
              <a:buNone/>
              <a:defRPr b="1">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L’effet </a:t>
            </a:r>
            <a:r>
              <a:rPr lang="fr-BE" sz="2000" dirty="0">
                <a:latin typeface="Tahoma" panose="020B0604030504040204" pitchFamily="34" charset="0"/>
                <a:ea typeface="Tahoma" panose="020B0604030504040204" pitchFamily="34" charset="0"/>
                <a:cs typeface="Tahoma" panose="020B0604030504040204" pitchFamily="34" charset="0"/>
              </a:rPr>
              <a:t>de contraste ou de contexte</a:t>
            </a:r>
          </a:p>
          <a:p>
            <a:pPr marL="0" indent="0">
              <a:spcBef>
                <a:spcPts val="185"/>
              </a:spcBef>
              <a:buNone/>
              <a:defRPr sz="3400">
                <a:solidFill>
                  <a:srgbClr val="000000"/>
                </a:solidFill>
              </a:defRPr>
            </a:pPr>
            <a:r>
              <a:rPr lang="fr-BE" sz="2000" dirty="0" err="1" smtClean="0">
                <a:latin typeface="Tahoma" panose="020B0604030504040204" pitchFamily="34" charset="0"/>
                <a:ea typeface="Tahoma" panose="020B0604030504040204" pitchFamily="34" charset="0"/>
                <a:cs typeface="Tahoma" panose="020B0604030504040204" pitchFamily="34" charset="0"/>
              </a:rPr>
              <a:t>Bonniol</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a:latin typeface="Tahoma" panose="020B0604030504040204" pitchFamily="34" charset="0"/>
                <a:ea typeface="Tahoma" panose="020B0604030504040204" pitchFamily="34" charset="0"/>
                <a:cs typeface="Tahoma" panose="020B0604030504040204" pitchFamily="34" charset="0"/>
              </a:rPr>
              <a:t>(1972), en France, propose une série de devoirs à corriger par deux groupes de neuf correcteurs. Les copies sont identiques dans les deux groupes mais présentées en ordre inverse. Il constate des différences importantes entre les deux groupes. </a:t>
            </a:r>
          </a:p>
        </p:txBody>
      </p:sp>
    </p:spTree>
    <p:extLst>
      <p:ext uri="{BB962C8B-B14F-4D97-AF65-F5344CB8AC3E}">
        <p14:creationId xmlns:p14="http://schemas.microsoft.com/office/powerpoint/2010/main" val="181161537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body" idx="1"/>
          </p:nvPr>
        </p:nvSpPr>
        <p:spPr>
          <a:xfrm>
            <a:off x="395536" y="1484784"/>
            <a:ext cx="8352927" cy="5112568"/>
          </a:xfrm>
          <a:prstGeom prst="rect">
            <a:avLst/>
          </a:prstGeom>
        </p:spPr>
        <p:txBody>
          <a:bodyPr/>
          <a:lstStyle>
            <a:lvl1pPr>
              <a:spcBef>
                <a:spcPts val="400"/>
              </a:spcBef>
              <a:buBlip>
                <a:blip r:embed="rId2"/>
              </a:buBlip>
              <a:defRPr b="1">
                <a:solidFill>
                  <a:srgbClr val="000000"/>
                </a:solidFill>
              </a:defRPr>
            </a:lvl1pPr>
            <a:lvl2pPr>
              <a:spcBef>
                <a:spcPts val="400"/>
              </a:spcBef>
              <a:buBlip>
                <a:blip r:embed="rId2"/>
              </a:buBlip>
              <a:defRPr sz="3400">
                <a:solidFill>
                  <a:srgbClr val="000000"/>
                </a:solidFill>
              </a:defRPr>
            </a:lvl2pPr>
          </a:lstStyle>
          <a:p>
            <a:pPr marL="36513" indent="-36513">
              <a:lnSpc>
                <a:spcPct val="110000"/>
              </a:lnSpc>
              <a:spcBef>
                <a:spcPts val="0"/>
              </a:spcBef>
              <a:buNone/>
              <a:defRPr sz="4200" b="1">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L’état </a:t>
            </a:r>
            <a:r>
              <a:rPr lang="fr-BE" sz="2000" dirty="0">
                <a:latin typeface="Tahoma" panose="020B0604030504040204" pitchFamily="34" charset="0"/>
                <a:ea typeface="Tahoma" panose="020B0604030504040204" pitchFamily="34" charset="0"/>
                <a:cs typeface="Tahoma" panose="020B0604030504040204" pitchFamily="34" charset="0"/>
              </a:rPr>
              <a:t>transitoire du correcteur</a:t>
            </a:r>
          </a:p>
          <a:p>
            <a:pPr marL="36513" lvl="1" indent="-36513">
              <a:lnSpc>
                <a:spcPct val="110000"/>
              </a:lnSpc>
              <a:spcBef>
                <a:spcPts val="0"/>
              </a:spcBef>
              <a:buNone/>
              <a:defRPr sz="3200">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 Townsend</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Yongkek</a:t>
            </a:r>
            <a:r>
              <a:rPr lang="fr-BE" sz="2000" dirty="0">
                <a:latin typeface="Tahoma" panose="020B0604030504040204" pitchFamily="34" charset="0"/>
                <a:ea typeface="Tahoma" panose="020B0604030504040204" pitchFamily="34" charset="0"/>
                <a:cs typeface="Tahoma" panose="020B0604030504040204" pitchFamily="34" charset="0"/>
              </a:rPr>
              <a:t> et </a:t>
            </a:r>
            <a:r>
              <a:rPr lang="fr-BE" sz="2000" dirty="0" err="1">
                <a:latin typeface="Tahoma" panose="020B0604030504040204" pitchFamily="34" charset="0"/>
                <a:ea typeface="Tahoma" panose="020B0604030504040204" pitchFamily="34" charset="0"/>
                <a:cs typeface="Tahoma" panose="020B0604030504040204" pitchFamily="34" charset="0"/>
              </a:rPr>
              <a:t>Tuck</a:t>
            </a:r>
            <a:r>
              <a:rPr lang="fr-BE" sz="2000" dirty="0">
                <a:latin typeface="Tahoma" panose="020B0604030504040204" pitchFamily="34" charset="0"/>
                <a:ea typeface="Tahoma" panose="020B0604030504040204" pitchFamily="34" charset="0"/>
                <a:cs typeface="Tahoma" panose="020B0604030504040204" pitchFamily="34" charset="0"/>
              </a:rPr>
              <a:t> (1989) font regarder à des correcteurs des films choisis pour les mettre de bonne ou de mauvaise </a:t>
            </a:r>
            <a:r>
              <a:rPr lang="fr-BE" sz="2000" dirty="0" smtClean="0">
                <a:latin typeface="Tahoma" panose="020B0604030504040204" pitchFamily="34" charset="0"/>
                <a:ea typeface="Tahoma" panose="020B0604030504040204" pitchFamily="34" charset="0"/>
                <a:cs typeface="Tahoma" panose="020B0604030504040204" pitchFamily="34" charset="0"/>
              </a:rPr>
              <a:t>humeur. Il </a:t>
            </a:r>
            <a:r>
              <a:rPr lang="fr-BE" sz="2000" dirty="0">
                <a:latin typeface="Tahoma" panose="020B0604030504040204" pitchFamily="34" charset="0"/>
                <a:ea typeface="Tahoma" panose="020B0604030504040204" pitchFamily="34" charset="0"/>
                <a:cs typeface="Tahoma" panose="020B0604030504040204" pitchFamily="34" charset="0"/>
              </a:rPr>
              <a:t>y a un effet sur la première copie corrigée mais pas sur les autres, quoi qu’il y ait une légère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tendance </a:t>
            </a:r>
            <a:r>
              <a:rPr lang="fr-BE" sz="2000" dirty="0">
                <a:latin typeface="Tahoma" panose="020B0604030504040204" pitchFamily="34" charset="0"/>
                <a:ea typeface="Tahoma" panose="020B0604030504040204" pitchFamily="34" charset="0"/>
                <a:cs typeface="Tahoma" panose="020B0604030504040204" pitchFamily="34" charset="0"/>
              </a:rPr>
              <a:t>à attribuer les scores les plus élevés en étant </a:t>
            </a:r>
            <a:r>
              <a:rPr lang="fr-BE" sz="2000" dirty="0" smtClean="0">
                <a:latin typeface="Tahoma" panose="020B0604030504040204" pitchFamily="34" charset="0"/>
                <a:ea typeface="Tahoma" panose="020B0604030504040204" pitchFamily="34" charset="0"/>
                <a:cs typeface="Tahoma" panose="020B0604030504040204" pitchFamily="34" charset="0"/>
              </a:rPr>
              <a:t>triste</a:t>
            </a:r>
          </a:p>
          <a:p>
            <a:pPr marL="36513" lvl="1" indent="-36513">
              <a:lnSpc>
                <a:spcPct val="110000"/>
              </a:lnSpc>
              <a:spcBef>
                <a:spcPts val="0"/>
              </a:spcBef>
              <a:buNone/>
              <a:defRPr sz="3200">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Humphris</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a:latin typeface="Tahoma" panose="020B0604030504040204" pitchFamily="34" charset="0"/>
                <a:ea typeface="Tahoma" panose="020B0604030504040204" pitchFamily="34" charset="0"/>
                <a:cs typeface="Tahoma" panose="020B0604030504040204" pitchFamily="34" charset="0"/>
              </a:rPr>
              <a:t>et </a:t>
            </a:r>
            <a:r>
              <a:rPr lang="fr-BE" sz="2000" dirty="0" err="1">
                <a:latin typeface="Tahoma" panose="020B0604030504040204" pitchFamily="34" charset="0"/>
                <a:ea typeface="Tahoma" panose="020B0604030504040204" pitchFamily="34" charset="0"/>
                <a:cs typeface="Tahoma" panose="020B0604030504040204" pitchFamily="34" charset="0"/>
              </a:rPr>
              <a:t>Kaney</a:t>
            </a:r>
            <a:r>
              <a:rPr lang="fr-BE" sz="2000" dirty="0">
                <a:latin typeface="Tahoma" panose="020B0604030504040204" pitchFamily="34" charset="0"/>
                <a:ea typeface="Tahoma" panose="020B0604030504040204" pitchFamily="34" charset="0"/>
                <a:cs typeface="Tahoma" panose="020B0604030504040204" pitchFamily="34" charset="0"/>
              </a:rPr>
              <a:t> (2001) ont examiné l’effet de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la fatigue </a:t>
            </a:r>
            <a:r>
              <a:rPr lang="fr-BE" sz="2000" dirty="0">
                <a:latin typeface="Tahoma" panose="020B0604030504040204" pitchFamily="34" charset="0"/>
                <a:ea typeface="Tahoma" panose="020B0604030504040204" pitchFamily="34" charset="0"/>
                <a:cs typeface="Tahoma" panose="020B0604030504040204" pitchFamily="34" charset="0"/>
              </a:rPr>
              <a:t>sur l’évaluation dans le cadre d’</a:t>
            </a:r>
            <a:r>
              <a:rPr lang="fr-BE" sz="2000" dirty="0" err="1">
                <a:latin typeface="Tahoma" panose="020B0604030504040204" pitchFamily="34" charset="0"/>
                <a:ea typeface="Tahoma" panose="020B0604030504040204" pitchFamily="34" charset="0"/>
                <a:cs typeface="Tahoma" panose="020B0604030504040204" pitchFamily="34" charset="0"/>
              </a:rPr>
              <a:t>Ecos</a:t>
            </a:r>
            <a:r>
              <a:rPr lang="fr-BE" sz="2000" dirty="0">
                <a:latin typeface="Tahoma" panose="020B0604030504040204" pitchFamily="34" charset="0"/>
                <a:ea typeface="Tahoma" panose="020B0604030504040204" pitchFamily="34" charset="0"/>
                <a:cs typeface="Tahoma" panose="020B0604030504040204" pitchFamily="34" charset="0"/>
              </a:rPr>
              <a:t>. ils n’ont pas trouvé de preuve que la fatigue puisse influencer le score </a:t>
            </a:r>
            <a:r>
              <a:rPr lang="fr-BE" sz="2000" dirty="0" smtClean="0">
                <a:latin typeface="Tahoma" panose="020B0604030504040204" pitchFamily="34" charset="0"/>
                <a:ea typeface="Tahoma" panose="020B0604030504040204" pitchFamily="34" charset="0"/>
                <a:cs typeface="Tahoma" panose="020B0604030504040204" pitchFamily="34" charset="0"/>
              </a:rPr>
              <a:t>obtenu</a:t>
            </a:r>
            <a:endParaRPr lang="fr-BE" sz="2000" dirty="0">
              <a:latin typeface="Tahoma" panose="020B0604030504040204" pitchFamily="34" charset="0"/>
              <a:ea typeface="Tahoma" panose="020B0604030504040204" pitchFamily="34" charset="0"/>
              <a:cs typeface="Tahoma" panose="020B0604030504040204" pitchFamily="34" charset="0"/>
            </a:endParaRPr>
          </a:p>
          <a:p>
            <a:pPr marL="273050" lvl="1" indent="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à coins arrondis 5"/>
          <p:cNvSpPr/>
          <p:nvPr/>
        </p:nvSpPr>
        <p:spPr>
          <a:xfrm>
            <a:off x="323528" y="229705"/>
            <a:ext cx="266429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correcteur</a:t>
            </a:r>
            <a:endParaRPr lang="fr-BE" sz="2800" dirty="0"/>
          </a:p>
        </p:txBody>
      </p:sp>
    </p:spTree>
    <p:extLst>
      <p:ext uri="{BB962C8B-B14F-4D97-AF65-F5344CB8AC3E}">
        <p14:creationId xmlns:p14="http://schemas.microsoft.com/office/powerpoint/2010/main" val="358452706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p:cNvSpPr>
          <p:nvPr>
            <p:ph type="body" idx="1"/>
          </p:nvPr>
        </p:nvSpPr>
        <p:spPr>
          <a:xfrm>
            <a:off x="302047" y="980728"/>
            <a:ext cx="8568951" cy="5040560"/>
          </a:xfrm>
          <a:prstGeom prst="rect">
            <a:avLst/>
          </a:prstGeom>
        </p:spPr>
        <p:txBody>
          <a:bodyPr/>
          <a:lstStyle/>
          <a:p>
            <a:pPr marL="187516" indent="0">
              <a:spcBef>
                <a:spcPts val="185"/>
              </a:spcBef>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La </a:t>
            </a:r>
            <a:r>
              <a:rPr sz="2000" dirty="0" err="1">
                <a:latin typeface="Tahoma" panose="020B0604030504040204" pitchFamily="34" charset="0"/>
                <a:ea typeface="Tahoma" panose="020B0604030504040204" pitchFamily="34" charset="0"/>
                <a:cs typeface="Tahoma" panose="020B0604030504040204" pitchFamily="34" charset="0"/>
              </a:rPr>
              <a:t>fidélité</a:t>
            </a:r>
            <a:r>
              <a:rPr sz="2000" dirty="0">
                <a:latin typeface="Tahoma" panose="020B0604030504040204" pitchFamily="34" charset="0"/>
                <a:ea typeface="Tahoma" panose="020B0604030504040204" pitchFamily="34" charset="0"/>
                <a:cs typeface="Tahoma" panose="020B0604030504040204" pitchFamily="34" charset="0"/>
              </a:rPr>
              <a:t> </a:t>
            </a:r>
            <a:r>
              <a:rPr sz="2000" dirty="0" smtClean="0">
                <a:latin typeface="Tahoma" panose="020B0604030504040204" pitchFamily="34" charset="0"/>
                <a:ea typeface="Tahoma" panose="020B0604030504040204" pitchFamily="34" charset="0"/>
                <a:cs typeface="Tahoma" panose="020B0604030504040204" pitchFamily="34" charset="0"/>
              </a:rPr>
              <a:t>intra-</a:t>
            </a:r>
            <a:r>
              <a:rPr sz="2000" dirty="0" err="1" smtClean="0">
                <a:latin typeface="Tahoma" panose="020B0604030504040204" pitchFamily="34" charset="0"/>
                <a:ea typeface="Tahoma" panose="020B0604030504040204" pitchFamily="34" charset="0"/>
                <a:cs typeface="Tahoma" panose="020B0604030504040204" pitchFamily="34" charset="0"/>
              </a:rPr>
              <a:t>correcteur</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187516" indent="0">
              <a:spcBef>
                <a:spcPts val="185"/>
              </a:spcBef>
              <a:buNone/>
              <a:defRPr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615950"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White </a:t>
            </a:r>
            <a:r>
              <a:rPr sz="2000" dirty="0">
                <a:latin typeface="Tahoma" panose="020B0604030504040204" pitchFamily="34" charset="0"/>
                <a:ea typeface="Tahoma" panose="020B0604030504040204" pitchFamily="34" charset="0"/>
                <a:cs typeface="Tahoma" panose="020B0604030504040204" pitchFamily="34" charset="0"/>
              </a:rPr>
              <a:t>(1984) propose à des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série</a:t>
            </a:r>
            <a:r>
              <a:rPr sz="2000" dirty="0">
                <a:latin typeface="Tahoma" panose="020B0604030504040204" pitchFamily="34" charset="0"/>
                <a:ea typeface="Tahoma" panose="020B0604030504040204" pitchFamily="34" charset="0"/>
                <a:cs typeface="Tahoma" panose="020B0604030504040204" pitchFamily="34" charset="0"/>
              </a:rPr>
              <a:t> de copies à </a:t>
            </a:r>
            <a:r>
              <a:rPr sz="2000" dirty="0" err="1">
                <a:latin typeface="Tahoma" panose="020B0604030504040204" pitchFamily="34" charset="0"/>
                <a:ea typeface="Tahoma" panose="020B0604030504040204" pitchFamily="34" charset="0"/>
                <a:cs typeface="Tahoma" panose="020B0604030504040204" pitchFamily="34" charset="0"/>
              </a:rPr>
              <a:t>corriger</a:t>
            </a:r>
            <a:r>
              <a:rPr sz="2000" dirty="0">
                <a:latin typeface="Tahoma" panose="020B0604030504040204" pitchFamily="34" charset="0"/>
                <a:ea typeface="Tahoma" panose="020B0604030504040204" pitchFamily="34" charset="0"/>
                <a:cs typeface="Tahoma" panose="020B0604030504040204" pitchFamily="34" charset="0"/>
              </a:rPr>
              <a:t> sur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échelle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6 points. </a:t>
            </a:r>
            <a:r>
              <a:rPr lang="fr-BE" sz="2000" dirty="0" smtClean="0">
                <a:latin typeface="Tahoma" panose="020B0604030504040204" pitchFamily="34" charset="0"/>
                <a:ea typeface="Tahoma" panose="020B0604030504040204" pitchFamily="34" charset="0"/>
                <a:cs typeface="Tahoma" panose="020B0604030504040204" pitchFamily="34" charset="0"/>
              </a:rPr>
              <a:t>Peu </a:t>
            </a:r>
            <a:r>
              <a:rPr sz="2000" dirty="0" smtClean="0">
                <a:latin typeface="Tahoma" panose="020B0604030504040204" pitchFamily="34" charset="0"/>
                <a:ea typeface="Tahoma" panose="020B0604030504040204" pitchFamily="34" charset="0"/>
                <a:cs typeface="Tahoma" panose="020B0604030504040204" pitchFamily="34" charset="0"/>
              </a:rPr>
              <a:t>après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il</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demande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corriger</a:t>
            </a:r>
            <a:r>
              <a:rPr sz="2000" dirty="0">
                <a:latin typeface="Tahoma" panose="020B0604030504040204" pitchFamily="34" charset="0"/>
                <a:ea typeface="Tahoma" panose="020B0604030504040204" pitchFamily="34" charset="0"/>
                <a:cs typeface="Tahoma" panose="020B0604030504040204" pitchFamily="34" charset="0"/>
              </a:rPr>
              <a:t> à nouveau </a:t>
            </a:r>
            <a:r>
              <a:rPr sz="2000" dirty="0" err="1">
                <a:latin typeface="Tahoma" panose="020B0604030504040204" pitchFamily="34" charset="0"/>
                <a:ea typeface="Tahoma" panose="020B0604030504040204" pitchFamily="34" charset="0"/>
                <a:cs typeface="Tahoma" panose="020B0604030504040204" pitchFamily="34" charset="0"/>
              </a:rPr>
              <a:t>ces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mêmes</a:t>
            </a:r>
            <a:r>
              <a:rPr sz="2000" dirty="0">
                <a:latin typeface="Tahoma" panose="020B0604030504040204" pitchFamily="34" charset="0"/>
                <a:ea typeface="Tahoma" panose="020B0604030504040204" pitchFamily="34" charset="0"/>
                <a:cs typeface="Tahoma" panose="020B0604030504040204" pitchFamily="34" charset="0"/>
              </a:rPr>
              <a:t> copies. </a:t>
            </a:r>
            <a:r>
              <a:rPr sz="2000" dirty="0" err="1">
                <a:latin typeface="Tahoma" panose="020B0604030504040204" pitchFamily="34" charset="0"/>
                <a:ea typeface="Tahoma" panose="020B0604030504040204" pitchFamily="34" charset="0"/>
                <a:cs typeface="Tahoma" panose="020B0604030504040204" pitchFamily="34" charset="0"/>
              </a:rPr>
              <a:t>Seuls</a:t>
            </a:r>
            <a:r>
              <a:rPr sz="2000" dirty="0">
                <a:latin typeface="Tahoma" panose="020B0604030504040204" pitchFamily="34" charset="0"/>
                <a:ea typeface="Tahoma" panose="020B0604030504040204" pitchFamily="34" charset="0"/>
                <a:cs typeface="Tahoma" panose="020B0604030504040204" pitchFamily="34" charset="0"/>
              </a:rPr>
              <a:t> 20 % des copies </a:t>
            </a:r>
            <a:r>
              <a:rPr sz="2000" dirty="0" err="1">
                <a:latin typeface="Tahoma" panose="020B0604030504040204" pitchFamily="34" charset="0"/>
                <a:ea typeface="Tahoma" panose="020B0604030504040204" pitchFamily="34" charset="0"/>
                <a:cs typeface="Tahoma" panose="020B0604030504040204" pitchFamily="34" charset="0"/>
              </a:rPr>
              <a:t>obtiennent</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score. 58 % des copies </a:t>
            </a:r>
            <a:r>
              <a:rPr sz="2000" dirty="0" err="1">
                <a:latin typeface="Tahoma" panose="020B0604030504040204" pitchFamily="34" charset="0"/>
                <a:ea typeface="Tahoma" panose="020B0604030504040204" pitchFamily="34" charset="0"/>
                <a:cs typeface="Tahoma" panose="020B0604030504040204" pitchFamily="34" charset="0"/>
              </a:rPr>
              <a:t>ont</a:t>
            </a:r>
            <a:r>
              <a:rPr sz="2000" dirty="0">
                <a:latin typeface="Tahoma" panose="020B0604030504040204" pitchFamily="34" charset="0"/>
                <a:ea typeface="Tahoma" panose="020B0604030504040204" pitchFamily="34" charset="0"/>
                <a:cs typeface="Tahoma" panose="020B0604030504040204" pitchFamily="34" charset="0"/>
              </a:rPr>
              <a:t> au maximum un </a:t>
            </a:r>
            <a:r>
              <a:rPr sz="2000" dirty="0" err="1">
                <a:latin typeface="Tahoma" panose="020B0604030504040204" pitchFamily="34" charset="0"/>
                <a:ea typeface="Tahoma" panose="020B0604030504040204" pitchFamily="34" charset="0"/>
                <a:cs typeface="Tahoma" panose="020B0604030504040204" pitchFamily="34" charset="0"/>
              </a:rPr>
              <a:t>échelon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d’écart</a:t>
            </a:r>
            <a:r>
              <a:rPr sz="2000" dirty="0">
                <a:latin typeface="Tahoma" panose="020B0604030504040204" pitchFamily="34" charset="0"/>
                <a:ea typeface="Tahoma" panose="020B0604030504040204" pitchFamily="34" charset="0"/>
                <a:cs typeface="Tahoma" panose="020B0604030504040204" pitchFamily="34" charset="0"/>
              </a:rPr>
              <a:t> entre les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a:t>
            </a:r>
            <a:r>
              <a:rPr sz="2000" dirty="0" smtClean="0">
                <a:latin typeface="Tahoma" panose="020B0604030504040204" pitchFamily="34" charset="0"/>
                <a:ea typeface="Tahoma" panose="020B0604030504040204" pitchFamily="34" charset="0"/>
                <a:cs typeface="Tahoma" panose="020B0604030504040204" pitchFamily="34" charset="0"/>
              </a:rPr>
              <a:t>corrections</a:t>
            </a:r>
            <a:endParaRPr lang="fr-BE" sz="2000" dirty="0">
              <a:latin typeface="Tahoma" panose="020B0604030504040204" pitchFamily="34" charset="0"/>
              <a:ea typeface="Tahoma" panose="020B0604030504040204" pitchFamily="34" charset="0"/>
              <a:cs typeface="Tahoma" panose="020B0604030504040204" pitchFamily="34" charset="0"/>
            </a:endParaRPr>
          </a:p>
          <a:p>
            <a:pPr marL="615950" lvl="1" indent="-342900">
              <a:spcBef>
                <a:spcPts val="185"/>
              </a:spcBef>
              <a:buFontTx/>
              <a:buChar char="-"/>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Shohamy</a:t>
            </a:r>
            <a:r>
              <a:rPr sz="2000" dirty="0">
                <a:latin typeface="Tahoma" panose="020B0604030504040204" pitchFamily="34" charset="0"/>
                <a:ea typeface="Tahoma" panose="020B0604030504040204" pitchFamily="34" charset="0"/>
                <a:cs typeface="Tahoma" panose="020B0604030504040204" pitchFamily="34" charset="0"/>
              </a:rPr>
              <a:t>, Gordon et Kramer (1992) </a:t>
            </a:r>
            <a:r>
              <a:rPr sz="2000" dirty="0" err="1">
                <a:latin typeface="Tahoma" panose="020B0604030504040204" pitchFamily="34" charset="0"/>
                <a:ea typeface="Tahoma" panose="020B0604030504040204" pitchFamily="34" charset="0"/>
                <a:cs typeface="Tahoma" panose="020B0604030504040204" pitchFamily="34" charset="0"/>
              </a:rPr>
              <a:t>démontrent</a:t>
            </a:r>
            <a:r>
              <a:rPr sz="2000" dirty="0">
                <a:latin typeface="Tahoma" panose="020B0604030504040204" pitchFamily="34" charset="0"/>
                <a:ea typeface="Tahoma" panose="020B0604030504040204" pitchFamily="34" charset="0"/>
                <a:cs typeface="Tahoma" panose="020B0604030504040204" pitchFamily="34" charset="0"/>
              </a:rPr>
              <a:t> que la formation aux </a:t>
            </a:r>
            <a:r>
              <a:rPr sz="2000" dirty="0" err="1">
                <a:latin typeface="Tahoma" panose="020B0604030504040204" pitchFamily="34" charset="0"/>
                <a:ea typeface="Tahoma" panose="020B0604030504040204" pitchFamily="34" charset="0"/>
                <a:cs typeface="Tahoma" panose="020B0604030504040204" pitchFamily="34" charset="0"/>
              </a:rPr>
              <a:t>procédures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d’évaluation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améliore</a:t>
            </a:r>
            <a:r>
              <a:rPr sz="2000" dirty="0">
                <a:latin typeface="Tahoma" panose="020B0604030504040204" pitchFamily="34" charset="0"/>
                <a:ea typeface="Tahoma" panose="020B0604030504040204" pitchFamily="34" charset="0"/>
                <a:cs typeface="Tahoma" panose="020B0604030504040204" pitchFamily="34" charset="0"/>
              </a:rPr>
              <a:t> le coefficient de </a:t>
            </a:r>
            <a:r>
              <a:rPr sz="2000" dirty="0" err="1">
                <a:latin typeface="Tahoma" panose="020B0604030504040204" pitchFamily="34" charset="0"/>
                <a:ea typeface="Tahoma" panose="020B0604030504040204" pitchFamily="34" charset="0"/>
                <a:cs typeface="Tahoma" panose="020B0604030504040204" pitchFamily="34" charset="0"/>
              </a:rPr>
              <a:t>fidélité</a:t>
            </a:r>
            <a:r>
              <a:rPr sz="2000" dirty="0">
                <a:latin typeface="Tahoma" panose="020B0604030504040204" pitchFamily="34" charset="0"/>
                <a:ea typeface="Tahoma" panose="020B0604030504040204" pitchFamily="34" charset="0"/>
                <a:cs typeface="Tahoma" panose="020B0604030504040204" pitchFamily="34" charset="0"/>
              </a:rPr>
              <a:t> des </a:t>
            </a:r>
            <a:r>
              <a:rPr sz="2000" dirty="0" smtClean="0">
                <a:latin typeface="Tahoma" panose="020B0604030504040204" pitchFamily="34" charset="0"/>
                <a:ea typeface="Tahoma" panose="020B0604030504040204" pitchFamily="34" charset="0"/>
                <a:cs typeface="Tahoma" panose="020B0604030504040204" pitchFamily="34" charset="0"/>
              </a:rPr>
              <a:t>corrections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615950"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Coffman </a:t>
            </a:r>
            <a:r>
              <a:rPr sz="2000" dirty="0">
                <a:latin typeface="Tahoma" panose="020B0604030504040204" pitchFamily="34" charset="0"/>
                <a:ea typeface="Tahoma" panose="020B0604030504040204" pitchFamily="34" charset="0"/>
                <a:cs typeface="Tahoma" panose="020B0604030504040204" pitchFamily="34" charset="0"/>
              </a:rPr>
              <a:t>et </a:t>
            </a:r>
            <a:r>
              <a:rPr sz="2000" dirty="0" err="1">
                <a:latin typeface="Tahoma" panose="020B0604030504040204" pitchFamily="34" charset="0"/>
                <a:ea typeface="Tahoma" panose="020B0604030504040204" pitchFamily="34" charset="0"/>
                <a:cs typeface="Tahoma" panose="020B0604030504040204" pitchFamily="34" charset="0"/>
              </a:rPr>
              <a:t>Kurfman</a:t>
            </a:r>
            <a:r>
              <a:rPr sz="2000" dirty="0">
                <a:latin typeface="Tahoma" panose="020B0604030504040204" pitchFamily="34" charset="0"/>
                <a:ea typeface="Tahoma" panose="020B0604030504040204" pitchFamily="34" charset="0"/>
                <a:cs typeface="Tahoma" panose="020B0604030504040204" pitchFamily="34" charset="0"/>
              </a:rPr>
              <a:t> (1968) </a:t>
            </a:r>
            <a:r>
              <a:rPr sz="2000" dirty="0" err="1">
                <a:latin typeface="Tahoma" panose="020B0604030504040204" pitchFamily="34" charset="0"/>
                <a:ea typeface="Tahoma" panose="020B0604030504040204" pitchFamily="34" charset="0"/>
                <a:cs typeface="Tahoma" panose="020B0604030504040204" pitchFamily="34" charset="0"/>
              </a:rPr>
              <a:t>observent</a:t>
            </a:r>
            <a:r>
              <a:rPr sz="2000" dirty="0">
                <a:latin typeface="Tahoma" panose="020B0604030504040204" pitchFamily="34" charset="0"/>
                <a:ea typeface="Tahoma" panose="020B0604030504040204" pitchFamily="34" charset="0"/>
                <a:cs typeface="Tahoma" panose="020B0604030504040204" pitchFamily="34" charset="0"/>
              </a:rPr>
              <a:t> que des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histoire)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a:latin typeface="Tahoma" panose="020B0604030504040204" pitchFamily="34" charset="0"/>
                <a:ea typeface="Tahoma" panose="020B0604030504040204" pitchFamily="34" charset="0"/>
                <a:cs typeface="Tahoma" panose="020B0604030504040204" pitchFamily="34" charset="0"/>
              </a:rPr>
              <a:t>sévères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lors</a:t>
            </a:r>
            <a:r>
              <a:rPr sz="2000" dirty="0">
                <a:latin typeface="Tahoma" panose="020B0604030504040204" pitchFamily="34" charset="0"/>
                <a:ea typeface="Tahoma" panose="020B0604030504040204" pitchFamily="34" charset="0"/>
                <a:cs typeface="Tahoma" panose="020B0604030504040204" pitchFamily="34" charset="0"/>
              </a:rPr>
              <a:t> du second jour de correction que </a:t>
            </a:r>
            <a:r>
              <a:rPr sz="2000" dirty="0" err="1">
                <a:latin typeface="Tahoma" panose="020B0604030504040204" pitchFamily="34" charset="0"/>
                <a:ea typeface="Tahoma" panose="020B0604030504040204" pitchFamily="34" charset="0"/>
                <a:cs typeface="Tahoma" panose="020B0604030504040204" pitchFamily="34" charset="0"/>
              </a:rPr>
              <a:t>lors</a:t>
            </a:r>
            <a:r>
              <a:rPr sz="2000" dirty="0">
                <a:latin typeface="Tahoma" panose="020B0604030504040204" pitchFamily="34" charset="0"/>
                <a:ea typeface="Tahoma" panose="020B0604030504040204" pitchFamily="34" charset="0"/>
                <a:cs typeface="Tahoma" panose="020B0604030504040204" pitchFamily="34" charset="0"/>
              </a:rPr>
              <a:t> du </a:t>
            </a:r>
            <a:r>
              <a:rPr sz="2000" dirty="0" smtClean="0">
                <a:latin typeface="Tahoma" panose="020B0604030504040204" pitchFamily="34" charset="0"/>
                <a:ea typeface="Tahoma" panose="020B0604030504040204" pitchFamily="34" charset="0"/>
                <a:cs typeface="Tahoma" panose="020B0604030504040204" pitchFamily="34" charset="0"/>
              </a:rPr>
              <a:t>premier</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615950" lvl="1" indent="-342900">
              <a:spcBef>
                <a:spcPts val="185"/>
              </a:spcBef>
              <a:buFontTx/>
              <a:buChar char="-"/>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Congdon et McQueen (2000) présentent un protocole dans lequel les copies sont corrigées pendant 7 jours par 16 correcteurs entraînés. Chacune des copies est corrigée par deux d’entre eux. Les copies corrigées le premier jour sont à nouveau présentées lors du dernier jour. Pour 10 correcteurs, la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sévérité</a:t>
            </a:r>
            <a:r>
              <a:rPr lang="fr-BE" sz="2000" dirty="0">
                <a:latin typeface="Tahoma" panose="020B0604030504040204" pitchFamily="34" charset="0"/>
                <a:ea typeface="Tahoma" panose="020B0604030504040204" pitchFamily="34" charset="0"/>
                <a:cs typeface="Tahoma" panose="020B0604030504040204" pitchFamily="34" charset="0"/>
              </a:rPr>
              <a:t> lors du dernier jour a été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différente </a:t>
            </a:r>
            <a:r>
              <a:rPr lang="fr-BE" sz="2000" dirty="0">
                <a:latin typeface="Tahoma" panose="020B0604030504040204" pitchFamily="34" charset="0"/>
                <a:ea typeface="Tahoma" panose="020B0604030504040204" pitchFamily="34" charset="0"/>
                <a:cs typeface="Tahoma" panose="020B0604030504040204" pitchFamily="34" charset="0"/>
              </a:rPr>
              <a:t>que celle dont ils ont fait preuve le premier jour</a:t>
            </a:r>
          </a:p>
          <a:p>
            <a:pPr marL="615950" lvl="1" indent="-342900">
              <a:spcBef>
                <a:spcPts val="185"/>
              </a:spcBef>
              <a:buFontTx/>
              <a:buChar char="-"/>
              <a:defRPr sz="34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2315586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6009"/>
            <a:ext cx="4181692" cy="301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50362"/>
            <a:ext cx="4536503" cy="3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16632"/>
            <a:ext cx="4260155" cy="308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9" y="3538225"/>
            <a:ext cx="4557712" cy="320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body" idx="1"/>
          </p:nvPr>
        </p:nvSpPr>
        <p:spPr>
          <a:xfrm>
            <a:off x="251520" y="908720"/>
            <a:ext cx="8568952" cy="5256584"/>
          </a:xfrm>
          <a:prstGeom prst="rect">
            <a:avLst/>
          </a:prstGeom>
        </p:spPr>
        <p:txBody>
          <a:bodyPr/>
          <a:lstStyle/>
          <a:p>
            <a:pPr marL="82550" indent="0">
              <a:spcBef>
                <a:spcPts val="185"/>
              </a:spcBef>
              <a:buNone/>
              <a:defRPr sz="4200" b="1">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L’expérience</a:t>
            </a:r>
            <a:r>
              <a:rPr sz="2000" dirty="0">
                <a:latin typeface="Tahoma" panose="020B0604030504040204" pitchFamily="34" charset="0"/>
                <a:ea typeface="Tahoma" panose="020B0604030504040204" pitchFamily="34" charset="0"/>
                <a:cs typeface="Tahoma" panose="020B0604030504040204" pitchFamily="34" charset="0"/>
              </a:rPr>
              <a:t> du </a:t>
            </a:r>
            <a:r>
              <a:rPr sz="2000" dirty="0" err="1">
                <a:latin typeface="Tahoma" panose="020B0604030504040204" pitchFamily="34" charset="0"/>
                <a:ea typeface="Tahoma" panose="020B0604030504040204" pitchFamily="34" charset="0"/>
                <a:cs typeface="Tahoma" panose="020B0604030504040204" pitchFamily="34" charset="0"/>
              </a:rPr>
              <a:t>correcteur</a:t>
            </a:r>
            <a:endParaRPr sz="2000" dirty="0">
              <a:latin typeface="Tahoma" panose="020B0604030504040204" pitchFamily="34" charset="0"/>
              <a:ea typeface="Tahoma" panose="020B0604030504040204" pitchFamily="34" charset="0"/>
              <a:cs typeface="Tahoma" panose="020B0604030504040204" pitchFamily="34" charset="0"/>
            </a:endParaRPr>
          </a:p>
          <a:p>
            <a:pPr marL="82550" lvl="1" indent="0">
              <a:spcBef>
                <a:spcPts val="185"/>
              </a:spcBef>
              <a:buNone/>
              <a:defRPr sz="3200">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Selon</a:t>
            </a:r>
            <a:r>
              <a:rPr sz="2000" dirty="0">
                <a:latin typeface="Tahoma" panose="020B0604030504040204" pitchFamily="34" charset="0"/>
                <a:ea typeface="Tahoma" panose="020B0604030504040204" pitchFamily="34" charset="0"/>
                <a:cs typeface="Tahoma" panose="020B0604030504040204" pitchFamily="34" charset="0"/>
              </a:rPr>
              <a:t> un certain </a:t>
            </a:r>
            <a:r>
              <a:rPr sz="2000" dirty="0" err="1">
                <a:latin typeface="Tahoma" panose="020B0604030504040204" pitchFamily="34" charset="0"/>
                <a:ea typeface="Tahoma" panose="020B0604030504040204" pitchFamily="34" charset="0"/>
                <a:cs typeface="Tahoma" panose="020B0604030504040204" pitchFamily="34" charset="0"/>
              </a:rPr>
              <a:t>nombre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d’auteurs</a:t>
            </a:r>
            <a:r>
              <a:rPr sz="2000" dirty="0">
                <a:latin typeface="Tahoma" panose="020B0604030504040204" pitchFamily="34" charset="0"/>
                <a:ea typeface="Tahoma" panose="020B0604030504040204" pitchFamily="34" charset="0"/>
                <a:cs typeface="Tahoma" panose="020B0604030504040204" pitchFamily="34" charset="0"/>
              </a:rPr>
              <a:t> (Ruth et Murphy, 1988, Cumming, 1990, ...) les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évaluateurs</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inexpérimentés</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a:latin typeface="Tahoma" panose="020B0604030504040204" pitchFamily="34" charset="0"/>
                <a:ea typeface="Tahoma" panose="020B0604030504040204" pitchFamily="34" charset="0"/>
                <a:cs typeface="Tahoma" panose="020B0604030504040204" pitchFamily="34" charset="0"/>
              </a:rPr>
              <a:t>sévères</a:t>
            </a:r>
            <a:r>
              <a:rPr sz="2000" dirty="0">
                <a:latin typeface="Tahoma" panose="020B0604030504040204" pitchFamily="34" charset="0"/>
                <a:ea typeface="Tahoma" panose="020B0604030504040204" pitchFamily="34" charset="0"/>
                <a:cs typeface="Tahoma" panose="020B0604030504040204" pitchFamily="34" charset="0"/>
              </a:rPr>
              <a:t> que les </a:t>
            </a:r>
            <a:r>
              <a:rPr sz="2000" dirty="0" err="1">
                <a:latin typeface="Tahoma" panose="020B0604030504040204" pitchFamily="34" charset="0"/>
                <a:ea typeface="Tahoma" panose="020B0604030504040204" pitchFamily="34" charset="0"/>
                <a:cs typeface="Tahoma" panose="020B0604030504040204" pitchFamily="34" charset="0"/>
              </a:rPr>
              <a:t>évaluateurs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expérimentés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Cet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effet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diminue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lorsque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ces</a:t>
            </a:r>
            <a:r>
              <a:rPr sz="2000" dirty="0">
                <a:latin typeface="Tahoma" panose="020B0604030504040204" pitchFamily="34" charset="0"/>
                <a:ea typeface="Tahoma" panose="020B0604030504040204" pitchFamily="34" charset="0"/>
                <a:cs typeface="Tahoma" panose="020B0604030504040204" pitchFamily="34" charset="0"/>
              </a:rPr>
              <a:t> premiers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formés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Weigle</a:t>
            </a:r>
            <a:r>
              <a:rPr sz="2000" dirty="0">
                <a:latin typeface="Tahoma" panose="020B0604030504040204" pitchFamily="34" charset="0"/>
                <a:ea typeface="Tahoma" panose="020B0604030504040204" pitchFamily="34" charset="0"/>
                <a:cs typeface="Tahoma" panose="020B0604030504040204" pitchFamily="34" charset="0"/>
              </a:rPr>
              <a:t>, 1999)</a:t>
            </a:r>
          </a:p>
          <a:p>
            <a:pPr marL="82550" lvl="1" indent="0">
              <a:spcBef>
                <a:spcPts val="185"/>
              </a:spcBef>
              <a:buNone/>
              <a:defRPr sz="3200">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Les </a:t>
            </a:r>
            <a:r>
              <a:rPr sz="2000" dirty="0" err="1">
                <a:latin typeface="Tahoma" panose="020B0604030504040204" pitchFamily="34" charset="0"/>
                <a:ea typeface="Tahoma" panose="020B0604030504040204" pitchFamily="34" charset="0"/>
                <a:cs typeface="Tahoma" panose="020B0604030504040204" pitchFamily="34" charset="0"/>
              </a:rPr>
              <a:t>études</a:t>
            </a:r>
            <a:r>
              <a:rPr sz="2000" dirty="0">
                <a:latin typeface="Tahoma" panose="020B0604030504040204" pitchFamily="34" charset="0"/>
                <a:ea typeface="Tahoma" panose="020B0604030504040204" pitchFamily="34" charset="0"/>
                <a:cs typeface="Tahoma" panose="020B0604030504040204" pitchFamily="34" charset="0"/>
              </a:rPr>
              <a:t> sur la </a:t>
            </a:r>
            <a:r>
              <a:rPr sz="2000" dirty="0" err="1">
                <a:latin typeface="Tahoma" panose="020B0604030504040204" pitchFamily="34" charset="0"/>
                <a:ea typeface="Tahoma" panose="020B0604030504040204" pitchFamily="34" charset="0"/>
                <a:cs typeface="Tahoma" panose="020B0604030504040204" pitchFamily="34" charset="0"/>
              </a:rPr>
              <a:t>fidélité</a:t>
            </a:r>
            <a:r>
              <a:rPr sz="2000" dirty="0">
                <a:latin typeface="Tahoma" panose="020B0604030504040204" pitchFamily="34" charset="0"/>
                <a:ea typeface="Tahoma" panose="020B0604030504040204" pitchFamily="34" charset="0"/>
                <a:cs typeface="Tahoma" panose="020B0604030504040204" pitchFamily="34" charset="0"/>
              </a:rPr>
              <a:t> entre </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novices et experts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a:latin typeface="Tahoma" panose="020B0604030504040204" pitchFamily="34" charset="0"/>
                <a:ea typeface="Tahoma" panose="020B0604030504040204" pitchFamily="34" charset="0"/>
                <a:cs typeface="Tahoma" panose="020B0604030504040204" pitchFamily="34" charset="0"/>
              </a:rPr>
              <a:t>difficiles</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interpréter</a:t>
            </a:r>
            <a:r>
              <a:rPr sz="2000" dirty="0">
                <a:latin typeface="Tahoma" panose="020B0604030504040204" pitchFamily="34" charset="0"/>
                <a:ea typeface="Tahoma" panose="020B0604030504040204" pitchFamily="34" charset="0"/>
                <a:cs typeface="Tahoma" panose="020B0604030504040204" pitchFamily="34" charset="0"/>
              </a:rPr>
              <a:t>. Il </a:t>
            </a:r>
            <a:r>
              <a:rPr sz="2000" dirty="0" err="1">
                <a:latin typeface="Tahoma" panose="020B0604030504040204" pitchFamily="34" charset="0"/>
                <a:ea typeface="Tahoma" panose="020B0604030504040204" pitchFamily="34" charset="0"/>
                <a:cs typeface="Tahoma" panose="020B0604030504040204" pitchFamily="34" charset="0"/>
              </a:rPr>
              <a:t>semble</a:t>
            </a:r>
            <a:r>
              <a:rPr sz="2000" dirty="0">
                <a:latin typeface="Tahoma" panose="020B0604030504040204" pitchFamily="34" charset="0"/>
                <a:ea typeface="Tahoma" panose="020B0604030504040204" pitchFamily="34" charset="0"/>
                <a:cs typeface="Tahoma" panose="020B0604030504040204" pitchFamily="34" charset="0"/>
              </a:rPr>
              <a:t> que les novices ne </a:t>
            </a:r>
            <a:r>
              <a:rPr sz="2000" dirty="0" err="1">
                <a:latin typeface="Tahoma" panose="020B0604030504040204" pitchFamily="34" charset="0"/>
                <a:ea typeface="Tahoma" panose="020B0604030504040204" pitchFamily="34" charset="0"/>
                <a:cs typeface="Tahoma" panose="020B0604030504040204" pitchFamily="34" charset="0"/>
              </a:rPr>
              <a:t>donnent</a:t>
            </a:r>
            <a:r>
              <a:rPr sz="2000" dirty="0">
                <a:latin typeface="Tahoma" panose="020B0604030504040204" pitchFamily="34" charset="0"/>
                <a:ea typeface="Tahoma" panose="020B0604030504040204" pitchFamily="34" charset="0"/>
                <a:cs typeface="Tahoma" panose="020B0604030504040204" pitchFamily="34" charset="0"/>
              </a:rPr>
              <a:t> pas des scores </a:t>
            </a:r>
            <a:r>
              <a:rPr sz="2000" dirty="0" err="1">
                <a:latin typeface="Tahoma" panose="020B0604030504040204" pitchFamily="34" charset="0"/>
                <a:ea typeface="Tahoma" panose="020B0604030504040204" pitchFamily="34" charset="0"/>
                <a:cs typeface="Tahoma" panose="020B0604030504040204" pitchFamily="34" charset="0"/>
              </a:rPr>
              <a:t>moins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fidèles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s’ils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smtClean="0">
                <a:latin typeface="Tahoma" panose="020B0604030504040204" pitchFamily="34" charset="0"/>
                <a:ea typeface="Tahoma" panose="020B0604030504040204" pitchFamily="34" charset="0"/>
                <a:cs typeface="Tahoma" panose="020B0604030504040204" pitchFamily="34" charset="0"/>
              </a:rPr>
              <a:t>sévères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82550" lvl="1" indent="0">
              <a:spcBef>
                <a:spcPts val="185"/>
              </a:spcBef>
              <a:buNone/>
              <a:defRPr sz="32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82550" indent="0">
              <a:spcBef>
                <a:spcPts val="185"/>
              </a:spcBef>
              <a:buNone/>
              <a:defRPr sz="4200"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La </a:t>
            </a:r>
            <a:r>
              <a:rPr sz="2000" dirty="0" err="1">
                <a:latin typeface="Tahoma" panose="020B0604030504040204" pitchFamily="34" charset="0"/>
                <a:ea typeface="Tahoma" panose="020B0604030504040204" pitchFamily="34" charset="0"/>
                <a:cs typeface="Tahoma" panose="020B0604030504040204" pitchFamily="34" charset="0"/>
              </a:rPr>
              <a:t>personnalité</a:t>
            </a:r>
            <a:r>
              <a:rPr sz="2000" dirty="0">
                <a:latin typeface="Tahoma" panose="020B0604030504040204" pitchFamily="34" charset="0"/>
                <a:ea typeface="Tahoma" panose="020B0604030504040204" pitchFamily="34" charset="0"/>
                <a:cs typeface="Tahoma" panose="020B0604030504040204" pitchFamily="34" charset="0"/>
              </a:rPr>
              <a:t> du </a:t>
            </a:r>
            <a:r>
              <a:rPr sz="2000" dirty="0" err="1">
                <a:latin typeface="Tahoma" panose="020B0604030504040204" pitchFamily="34" charset="0"/>
                <a:ea typeface="Tahoma" panose="020B0604030504040204" pitchFamily="34" charset="0"/>
                <a:cs typeface="Tahoma" panose="020B0604030504040204" pitchFamily="34" charset="0"/>
              </a:rPr>
              <a:t>correcteur</a:t>
            </a:r>
            <a:endParaRPr sz="2000" dirty="0">
              <a:latin typeface="Tahoma" panose="020B0604030504040204" pitchFamily="34" charset="0"/>
              <a:ea typeface="Tahoma" panose="020B0604030504040204" pitchFamily="34" charset="0"/>
              <a:cs typeface="Tahoma" panose="020B0604030504040204" pitchFamily="34" charset="0"/>
            </a:endParaRPr>
          </a:p>
          <a:p>
            <a:pPr marL="82550" lvl="1" indent="0">
              <a:spcBef>
                <a:spcPts val="185"/>
              </a:spcBef>
              <a:buNone/>
              <a:defRPr sz="3200">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Brantwaite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Trueman</a:t>
            </a:r>
            <a:r>
              <a:rPr sz="2000" dirty="0">
                <a:latin typeface="Tahoma" panose="020B0604030504040204" pitchFamily="34" charset="0"/>
                <a:ea typeface="Tahoma" panose="020B0604030504040204" pitchFamily="34" charset="0"/>
                <a:cs typeface="Tahoma" panose="020B0604030504040204" pitchFamily="34" charset="0"/>
              </a:rPr>
              <a:t>, et </a:t>
            </a:r>
            <a:r>
              <a:rPr sz="2000" dirty="0" err="1">
                <a:latin typeface="Tahoma" panose="020B0604030504040204" pitchFamily="34" charset="0"/>
                <a:ea typeface="Tahoma" panose="020B0604030504040204" pitchFamily="34" charset="0"/>
                <a:cs typeface="Tahoma" panose="020B0604030504040204" pitchFamily="34" charset="0"/>
              </a:rPr>
              <a:t>Berrisford</a:t>
            </a:r>
            <a:r>
              <a:rPr sz="2000" dirty="0">
                <a:latin typeface="Tahoma" panose="020B0604030504040204" pitchFamily="34" charset="0"/>
                <a:ea typeface="Tahoma" panose="020B0604030504040204" pitchFamily="34" charset="0"/>
                <a:cs typeface="Tahoma" panose="020B0604030504040204" pitchFamily="34" charset="0"/>
              </a:rPr>
              <a:t> (1981) </a:t>
            </a:r>
            <a:r>
              <a:rPr sz="2000" dirty="0" err="1">
                <a:latin typeface="Tahoma" panose="020B0604030504040204" pitchFamily="34" charset="0"/>
                <a:ea typeface="Tahoma" panose="020B0604030504040204" pitchFamily="34" charset="0"/>
                <a:cs typeface="Tahoma" panose="020B0604030504040204" pitchFamily="34" charset="0"/>
              </a:rPr>
              <a:t>s’intéressent</a:t>
            </a:r>
            <a:r>
              <a:rPr sz="2000" dirty="0">
                <a:latin typeface="Tahoma" panose="020B0604030504040204" pitchFamily="34" charset="0"/>
                <a:ea typeface="Tahoma" panose="020B0604030504040204" pitchFamily="34" charset="0"/>
                <a:cs typeface="Tahoma" panose="020B0604030504040204" pitchFamily="34" charset="0"/>
              </a:rPr>
              <a:t> à la </a:t>
            </a:r>
            <a:r>
              <a:rPr sz="2000" dirty="0" err="1">
                <a:latin typeface="Tahoma" panose="020B0604030504040204" pitchFamily="34" charset="0"/>
                <a:ea typeface="Tahoma" panose="020B0604030504040204" pitchFamily="34" charset="0"/>
                <a:cs typeface="Tahoma" panose="020B0604030504040204" pitchFamily="34" charset="0"/>
              </a:rPr>
              <a:t>personnalité</a:t>
            </a:r>
            <a:r>
              <a:rPr sz="2000" dirty="0">
                <a:latin typeface="Tahoma" panose="020B0604030504040204" pitchFamily="34" charset="0"/>
                <a:ea typeface="Tahoma" panose="020B0604030504040204" pitchFamily="34" charset="0"/>
                <a:cs typeface="Tahoma" panose="020B0604030504040204" pitchFamily="34" charset="0"/>
              </a:rPr>
              <a:t> des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à travers le Eysenck Personality Questionnaire.  Le </a:t>
            </a:r>
            <a:r>
              <a:rPr sz="2000" dirty="0" err="1">
                <a:latin typeface="Tahoma" panose="020B0604030504040204" pitchFamily="34" charset="0"/>
                <a:ea typeface="Tahoma" panose="020B0604030504040204" pitchFamily="34" charset="0"/>
                <a:cs typeface="Tahoma" panose="020B0604030504040204" pitchFamily="34" charset="0"/>
              </a:rPr>
              <a:t>seul</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facteur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liens avec les scores </a:t>
            </a:r>
            <a:r>
              <a:rPr sz="2000" dirty="0" err="1">
                <a:latin typeface="Tahoma" panose="020B0604030504040204" pitchFamily="34" charset="0"/>
                <a:ea typeface="Tahoma" panose="020B0604030504040204" pitchFamily="34" charset="0"/>
                <a:cs typeface="Tahoma" panose="020B0604030504040204" pitchFamily="34" charset="0"/>
              </a:rPr>
              <a:t>attribués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facteur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d'honnêteté</a:t>
            </a:r>
            <a:r>
              <a:rPr sz="2000" dirty="0">
                <a:latin typeface="Tahoma" panose="020B0604030504040204" pitchFamily="34" charset="0"/>
                <a:ea typeface="Tahoma" panose="020B0604030504040204" pitchFamily="34" charset="0"/>
                <a:cs typeface="Tahoma" panose="020B0604030504040204" pitchFamily="34" charset="0"/>
              </a:rPr>
              <a:t> (Lie Scale). Les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recherchant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désirabilité</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sociale</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moins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sévères</a:t>
            </a: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5312979"/>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body" idx="1"/>
          </p:nvPr>
        </p:nvSpPr>
        <p:spPr>
          <a:xfrm>
            <a:off x="395536" y="980728"/>
            <a:ext cx="8235043" cy="4722223"/>
          </a:xfrm>
          <a:prstGeom prst="rect">
            <a:avLst/>
          </a:prstGeom>
        </p:spPr>
        <p:txBody>
          <a:bodyPr/>
          <a:lstStyle/>
          <a:p>
            <a:pPr marL="82550" lvl="1" indent="0">
              <a:lnSpc>
                <a:spcPct val="110000"/>
              </a:lnSpc>
              <a:spcBef>
                <a:spcPts val="0"/>
              </a:spcBef>
              <a:buNone/>
              <a:defRPr sz="32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82550" indent="0">
              <a:spcBef>
                <a:spcPts val="185"/>
              </a:spcBef>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Le </a:t>
            </a:r>
            <a:r>
              <a:rPr sz="2000" dirty="0" err="1">
                <a:latin typeface="Tahoma" panose="020B0604030504040204" pitchFamily="34" charset="0"/>
                <a:ea typeface="Tahoma" panose="020B0604030504040204" pitchFamily="34" charset="0"/>
                <a:cs typeface="Tahoma" panose="020B0604030504040204" pitchFamily="34" charset="0"/>
              </a:rPr>
              <a:t>profil</a:t>
            </a:r>
            <a:r>
              <a:rPr sz="2000" dirty="0">
                <a:latin typeface="Tahoma" panose="020B0604030504040204" pitchFamily="34" charset="0"/>
                <a:ea typeface="Tahoma" panose="020B0604030504040204" pitchFamily="34" charset="0"/>
                <a:cs typeface="Tahoma" panose="020B0604030504040204" pitchFamily="34" charset="0"/>
              </a:rPr>
              <a:t> du </a:t>
            </a:r>
            <a:r>
              <a:rPr sz="2000" dirty="0" err="1">
                <a:latin typeface="Tahoma" panose="020B0604030504040204" pitchFamily="34" charset="0"/>
                <a:ea typeface="Tahoma" panose="020B0604030504040204" pitchFamily="34" charset="0"/>
                <a:cs typeface="Tahoma" panose="020B0604030504040204" pitchFamily="34" charset="0"/>
              </a:rPr>
              <a:t>correcteur</a:t>
            </a:r>
            <a:endParaRPr sz="2000" dirty="0">
              <a:latin typeface="Tahoma" panose="020B0604030504040204" pitchFamily="34" charset="0"/>
              <a:ea typeface="Tahoma" panose="020B0604030504040204" pitchFamily="34" charset="0"/>
              <a:cs typeface="Tahoma" panose="020B0604030504040204" pitchFamily="34" charset="0"/>
            </a:endParaRPr>
          </a:p>
          <a:p>
            <a:pPr marL="82550" lvl="1" indent="0">
              <a:spcBef>
                <a:spcPts val="185"/>
              </a:spcBef>
              <a:buNone/>
              <a:defRPr sz="3400">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Brown (1995) </a:t>
            </a:r>
            <a:r>
              <a:rPr sz="2000" dirty="0" err="1">
                <a:latin typeface="Tahoma" panose="020B0604030504040204" pitchFamily="34" charset="0"/>
                <a:ea typeface="Tahoma" panose="020B0604030504040204" pitchFamily="34" charset="0"/>
                <a:cs typeface="Tahoma" panose="020B0604030504040204" pitchFamily="34" charset="0"/>
              </a:rPr>
              <a:t>s’intéresse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l’évaluation</a:t>
            </a:r>
            <a:r>
              <a:rPr sz="2000" dirty="0">
                <a:latin typeface="Tahoma" panose="020B0604030504040204" pitchFamily="34" charset="0"/>
                <a:ea typeface="Tahoma" panose="020B0604030504040204" pitchFamily="34" charset="0"/>
                <a:cs typeface="Tahoma" panose="020B0604030504040204" pitchFamily="34" charset="0"/>
              </a:rPr>
              <a:t> de la </a:t>
            </a:r>
            <a:r>
              <a:rPr sz="2000" dirty="0" err="1">
                <a:latin typeface="Tahoma" panose="020B0604030504040204" pitchFamily="34" charset="0"/>
                <a:ea typeface="Tahoma" panose="020B0604030504040204" pitchFamily="34" charset="0"/>
                <a:cs typeface="Tahoma" panose="020B0604030504040204" pitchFamily="34" charset="0"/>
              </a:rPr>
              <a:t>connaissance</a:t>
            </a:r>
            <a:r>
              <a:rPr sz="2000" dirty="0">
                <a:latin typeface="Tahoma" panose="020B0604030504040204" pitchFamily="34" charset="0"/>
                <a:ea typeface="Tahoma" panose="020B0604030504040204" pitchFamily="34" charset="0"/>
                <a:cs typeface="Tahoma" panose="020B0604030504040204" pitchFamily="34" charset="0"/>
              </a:rPr>
              <a:t> du chinois </a:t>
            </a:r>
            <a:r>
              <a:rPr sz="2000" dirty="0" err="1">
                <a:latin typeface="Tahoma" panose="020B0604030504040204" pitchFamily="34" charset="0"/>
                <a:ea typeface="Tahoma" panose="020B0604030504040204" pitchFamily="34" charset="0"/>
                <a:cs typeface="Tahoma" panose="020B0604030504040204" pitchFamily="34" charset="0"/>
              </a:rPr>
              <a:t>touristique</a:t>
            </a:r>
            <a:r>
              <a:rPr sz="2000" dirty="0">
                <a:latin typeface="Tahoma" panose="020B0604030504040204" pitchFamily="34" charset="0"/>
                <a:ea typeface="Tahoma" panose="020B0604030504040204" pitchFamily="34" charset="0"/>
                <a:cs typeface="Tahoma" panose="020B0604030504040204" pitchFamily="34" charset="0"/>
              </a:rPr>
              <a:t>. Les </a:t>
            </a:r>
            <a:r>
              <a:rPr sz="2000" dirty="0" err="1">
                <a:latin typeface="Tahoma" panose="020B0604030504040204" pitchFamily="34" charset="0"/>
                <a:ea typeface="Tahoma" panose="020B0604030504040204" pitchFamily="34" charset="0"/>
                <a:cs typeface="Tahoma" panose="020B0604030504040204" pitchFamily="34" charset="0"/>
              </a:rPr>
              <a:t>évaluateurs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profils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distincts</a:t>
            </a:r>
            <a:r>
              <a:rPr sz="2000" dirty="0">
                <a:latin typeface="Tahoma" panose="020B0604030504040204" pitchFamily="34" charset="0"/>
                <a:ea typeface="Tahoma" panose="020B0604030504040204" pitchFamily="34" charset="0"/>
                <a:cs typeface="Tahoma" panose="020B0604030504040204" pitchFamily="34" charset="0"/>
              </a:rPr>
              <a:t> : [1] des </a:t>
            </a:r>
            <a:r>
              <a:rPr sz="2000" dirty="0" err="1">
                <a:latin typeface="Tahoma" panose="020B0604030504040204" pitchFamily="34" charset="0"/>
                <a:ea typeface="Tahoma" panose="020B0604030504040204" pitchFamily="34" charset="0"/>
                <a:cs typeface="Tahoma" panose="020B0604030504040204" pitchFamily="34" charset="0"/>
              </a:rPr>
              <a:t>professeurs</a:t>
            </a:r>
            <a:r>
              <a:rPr sz="2000" dirty="0">
                <a:latin typeface="Tahoma" panose="020B0604030504040204" pitchFamily="34" charset="0"/>
                <a:ea typeface="Tahoma" panose="020B0604030504040204" pitchFamily="34" charset="0"/>
                <a:cs typeface="Tahoma" panose="020B0604030504040204" pitchFamily="34" charset="0"/>
              </a:rPr>
              <a:t> de chinois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[2] des </a:t>
            </a:r>
            <a:r>
              <a:rPr sz="2000" dirty="0" err="1">
                <a:latin typeface="Tahoma" panose="020B0604030504040204" pitchFamily="34" charset="0"/>
                <a:ea typeface="Tahoma" panose="020B0604030504040204" pitchFamily="34" charset="0"/>
                <a:cs typeface="Tahoma" panose="020B0604030504040204" pitchFamily="34" charset="0"/>
              </a:rPr>
              <a:t>professionnels</a:t>
            </a:r>
            <a:r>
              <a:rPr sz="2000" dirty="0">
                <a:latin typeface="Tahoma" panose="020B0604030504040204" pitchFamily="34" charset="0"/>
                <a:ea typeface="Tahoma" panose="020B0604030504040204" pitchFamily="34" charset="0"/>
                <a:cs typeface="Tahoma" panose="020B0604030504040204" pitchFamily="34" charset="0"/>
              </a:rPr>
              <a:t> chinois du </a:t>
            </a:r>
            <a:r>
              <a:rPr sz="2000" dirty="0" err="1">
                <a:latin typeface="Tahoma" panose="020B0604030504040204" pitchFamily="34" charset="0"/>
                <a:ea typeface="Tahoma" panose="020B0604030504040204" pitchFamily="34" charset="0"/>
                <a:cs typeface="Tahoma" panose="020B0604030504040204" pitchFamily="34" charset="0"/>
              </a:rPr>
              <a:t>tourisme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Peu</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différence</a:t>
            </a:r>
            <a:r>
              <a:rPr sz="2000" dirty="0">
                <a:latin typeface="Tahoma" panose="020B0604030504040204" pitchFamily="34" charset="0"/>
                <a:ea typeface="Tahoma" panose="020B0604030504040204" pitchFamily="34" charset="0"/>
                <a:cs typeface="Tahoma" panose="020B0604030504040204" pitchFamily="34" charset="0"/>
              </a:rPr>
              <a:t> au total </a:t>
            </a:r>
            <a:r>
              <a:rPr sz="2000" dirty="0" err="1">
                <a:latin typeface="Tahoma" panose="020B0604030504040204" pitchFamily="34" charset="0"/>
                <a:ea typeface="Tahoma" panose="020B0604030504040204" pitchFamily="34" charset="0"/>
                <a:cs typeface="Tahoma" panose="020B0604030504040204" pitchFamily="34" charset="0"/>
              </a:rPr>
              <a:t>dans</a:t>
            </a:r>
            <a:r>
              <a:rPr sz="2000" dirty="0">
                <a:latin typeface="Tahoma" panose="020B0604030504040204" pitchFamily="34" charset="0"/>
                <a:ea typeface="Tahoma" panose="020B0604030504040204" pitchFamily="34" charset="0"/>
                <a:cs typeface="Tahoma" panose="020B0604030504040204" pitchFamily="34" charset="0"/>
              </a:rPr>
              <a:t> les score </a:t>
            </a:r>
            <a:r>
              <a:rPr sz="2000" dirty="0" err="1">
                <a:latin typeface="Tahoma" panose="020B0604030504040204" pitchFamily="34" charset="0"/>
                <a:ea typeface="Tahoma" panose="020B0604030504040204" pitchFamily="34" charset="0"/>
                <a:cs typeface="Tahoma" panose="020B0604030504040204" pitchFamily="34" charset="0"/>
              </a:rPr>
              <a:t>totaux</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mais</a:t>
            </a:r>
            <a:r>
              <a:rPr sz="2000" dirty="0">
                <a:latin typeface="Tahoma" panose="020B0604030504040204" pitchFamily="34" charset="0"/>
                <a:ea typeface="Tahoma" panose="020B0604030504040204" pitchFamily="34" charset="0"/>
                <a:cs typeface="Tahoma" panose="020B0604030504040204" pitchFamily="34" charset="0"/>
              </a:rPr>
              <a:t> les </a:t>
            </a:r>
            <a:r>
              <a:rPr sz="2000" dirty="0" err="1">
                <a:latin typeface="Tahoma" panose="020B0604030504040204" pitchFamily="34" charset="0"/>
                <a:ea typeface="Tahoma" panose="020B0604030504040204" pitchFamily="34" charset="0"/>
                <a:cs typeface="Tahoma" panose="020B0604030504040204" pitchFamily="34" charset="0"/>
              </a:rPr>
              <a:t>professionnels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a:latin typeface="Tahoma" panose="020B0604030504040204" pitchFamily="34" charset="0"/>
                <a:ea typeface="Tahoma" panose="020B0604030504040204" pitchFamily="34" charset="0"/>
                <a:cs typeface="Tahoma" panose="020B0604030504040204" pitchFamily="34" charset="0"/>
              </a:rPr>
              <a:t>sensibles</a:t>
            </a:r>
            <a:r>
              <a:rPr sz="2000" dirty="0">
                <a:latin typeface="Tahoma" panose="020B0604030504040204" pitchFamily="34" charset="0"/>
                <a:ea typeface="Tahoma" panose="020B0604030504040204" pitchFamily="34" charset="0"/>
                <a:cs typeface="Tahoma" panose="020B0604030504040204" pitchFamily="34" charset="0"/>
              </a:rPr>
              <a:t> à la </a:t>
            </a:r>
            <a:r>
              <a:rPr sz="2000" dirty="0" err="1">
                <a:latin typeface="Tahoma" panose="020B0604030504040204" pitchFamily="34" charset="0"/>
                <a:ea typeface="Tahoma" panose="020B0604030504040204" pitchFamily="34" charset="0"/>
                <a:cs typeface="Tahoma" panose="020B0604030504040204" pitchFamily="34" charset="0"/>
              </a:rPr>
              <a:t>prononciation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alors</a:t>
            </a:r>
            <a:r>
              <a:rPr sz="2000" dirty="0">
                <a:latin typeface="Tahoma" panose="020B0604030504040204" pitchFamily="34" charset="0"/>
                <a:ea typeface="Tahoma" panose="020B0604030504040204" pitchFamily="34" charset="0"/>
                <a:cs typeface="Tahoma" panose="020B0604030504040204" pitchFamily="34" charset="0"/>
              </a:rPr>
              <a:t> que les </a:t>
            </a:r>
            <a:r>
              <a:rPr sz="2000" dirty="0" err="1">
                <a:latin typeface="Tahoma" panose="020B0604030504040204" pitchFamily="34" charset="0"/>
                <a:ea typeface="Tahoma" panose="020B0604030504040204" pitchFamily="34" charset="0"/>
                <a:cs typeface="Tahoma" panose="020B0604030504040204" pitchFamily="34" charset="0"/>
              </a:rPr>
              <a:t>enseignants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accordent</a:t>
            </a:r>
            <a:r>
              <a:rPr sz="2000" dirty="0">
                <a:latin typeface="Tahoma" panose="020B0604030504040204" pitchFamily="34" charset="0"/>
                <a:ea typeface="Tahoma" panose="020B0604030504040204" pitchFamily="34" charset="0"/>
                <a:cs typeface="Tahoma" panose="020B0604030504040204" pitchFamily="34" charset="0"/>
              </a:rPr>
              <a:t> plus </a:t>
            </a:r>
            <a:r>
              <a:rPr sz="2000" dirty="0" err="1">
                <a:latin typeface="Tahoma" panose="020B0604030504040204" pitchFamily="34" charset="0"/>
                <a:ea typeface="Tahoma" panose="020B0604030504040204" pitchFamily="34" charset="0"/>
                <a:cs typeface="Tahoma" panose="020B0604030504040204" pitchFamily="34" charset="0"/>
              </a:rPr>
              <a:t>d’importance</a:t>
            </a:r>
            <a:r>
              <a:rPr sz="2000" dirty="0">
                <a:latin typeface="Tahoma" panose="020B0604030504040204" pitchFamily="34" charset="0"/>
                <a:ea typeface="Tahoma" panose="020B0604030504040204" pitchFamily="34" charset="0"/>
                <a:cs typeface="Tahoma" panose="020B0604030504040204" pitchFamily="34" charset="0"/>
              </a:rPr>
              <a:t>  au </a:t>
            </a:r>
            <a:r>
              <a:rPr sz="2000" dirty="0" err="1">
                <a:latin typeface="Tahoma" panose="020B0604030504040204" pitchFamily="34" charset="0"/>
                <a:ea typeface="Tahoma" panose="020B0604030504040204" pitchFamily="34" charset="0"/>
                <a:cs typeface="Tahoma" panose="020B0604030504040204" pitchFamily="34" charset="0"/>
              </a:rPr>
              <a:t>vocabulaire</a:t>
            </a:r>
            <a:r>
              <a:rPr sz="2000" dirty="0">
                <a:latin typeface="Tahoma" panose="020B0604030504040204" pitchFamily="34" charset="0"/>
                <a:ea typeface="Tahoma" panose="020B0604030504040204" pitchFamily="34" charset="0"/>
                <a:cs typeface="Tahoma" panose="020B0604030504040204" pitchFamily="34" charset="0"/>
              </a:rPr>
              <a:t> et à la </a:t>
            </a:r>
            <a:r>
              <a:rPr sz="2000" dirty="0" err="1">
                <a:latin typeface="Tahoma" panose="020B0604030504040204" pitchFamily="34" charset="0"/>
                <a:ea typeface="Tahoma" panose="020B0604030504040204" pitchFamily="34" charset="0"/>
                <a:cs typeface="Tahoma" panose="020B0604030504040204" pitchFamily="34" charset="0"/>
              </a:rPr>
              <a:t>grammaire</a:t>
            </a:r>
            <a:r>
              <a:rPr sz="2000" dirty="0">
                <a:latin typeface="Tahoma" panose="020B0604030504040204" pitchFamily="34" charset="0"/>
                <a:ea typeface="Tahoma" panose="020B0604030504040204" pitchFamily="34" charset="0"/>
                <a:cs typeface="Tahoma" panose="020B0604030504040204" pitchFamily="34" charset="0"/>
              </a:rPr>
              <a:t>. Les </a:t>
            </a:r>
            <a:r>
              <a:rPr sz="2000" dirty="0" err="1">
                <a:latin typeface="Tahoma" panose="020B0604030504040204" pitchFamily="34" charset="0"/>
                <a:ea typeface="Tahoma" panose="020B0604030504040204" pitchFamily="34" charset="0"/>
                <a:cs typeface="Tahoma" panose="020B0604030504040204" pitchFamily="34" charset="0"/>
              </a:rPr>
              <a:t>professionnels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aussi</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moins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enclins</a:t>
            </a:r>
            <a:r>
              <a:rPr sz="2000" dirty="0">
                <a:latin typeface="Tahoma" panose="020B0604030504040204" pitchFamily="34" charset="0"/>
                <a:ea typeface="Tahoma" panose="020B0604030504040204" pitchFamily="34" charset="0"/>
                <a:cs typeface="Tahoma" panose="020B0604030504040204" pitchFamily="34" charset="0"/>
              </a:rPr>
              <a:t> à donner des scores </a:t>
            </a:r>
            <a:r>
              <a:rPr sz="2000" dirty="0" err="1">
                <a:latin typeface="Tahoma" panose="020B0604030504040204" pitchFamily="34" charset="0"/>
                <a:ea typeface="Tahoma" panose="020B0604030504040204" pitchFamily="34" charset="0"/>
                <a:cs typeface="Tahoma" panose="020B0604030504040204" pitchFamily="34" charset="0"/>
              </a:rPr>
              <a:t>extrêmes</a:t>
            </a: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12806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sz="half" idx="1"/>
          </p:nvPr>
        </p:nvSpPr>
        <p:spPr>
          <a:xfrm>
            <a:off x="475412" y="620688"/>
            <a:ext cx="8235043" cy="2730137"/>
          </a:xfrm>
          <a:prstGeom prst="rect">
            <a:avLst/>
          </a:prstGeom>
        </p:spPr>
        <p:txBody>
          <a:bodyPr/>
          <a:lstStyle/>
          <a:p>
            <a:pPr marL="187516" indent="0">
              <a:lnSpc>
                <a:spcPct val="110000"/>
              </a:lnSpc>
              <a:spcBef>
                <a:spcPts val="0"/>
              </a:spcBef>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La </a:t>
            </a:r>
            <a:r>
              <a:rPr sz="2000" dirty="0" err="1">
                <a:latin typeface="Tahoma" panose="020B0604030504040204" pitchFamily="34" charset="0"/>
                <a:ea typeface="Tahoma" panose="020B0604030504040204" pitchFamily="34" charset="0"/>
                <a:cs typeface="Tahoma" panose="020B0604030504040204" pitchFamily="34" charset="0"/>
              </a:rPr>
              <a:t>fidélité</a:t>
            </a:r>
            <a:r>
              <a:rPr sz="2000" dirty="0">
                <a:latin typeface="Tahoma" panose="020B0604030504040204" pitchFamily="34" charset="0"/>
                <a:ea typeface="Tahoma" panose="020B0604030504040204" pitchFamily="34" charset="0"/>
                <a:cs typeface="Tahoma" panose="020B0604030504040204" pitchFamily="34" charset="0"/>
              </a:rPr>
              <a:t> </a:t>
            </a:r>
            <a:r>
              <a:rPr sz="2000" dirty="0" smtClean="0">
                <a:latin typeface="Tahoma" panose="020B0604030504040204" pitchFamily="34" charset="0"/>
                <a:ea typeface="Tahoma" panose="020B0604030504040204" pitchFamily="34" charset="0"/>
                <a:cs typeface="Tahoma" panose="020B0604030504040204" pitchFamily="34" charset="0"/>
              </a:rPr>
              <a:t>inter-</a:t>
            </a:r>
            <a:r>
              <a:rPr sz="2000" dirty="0" err="1" smtClean="0">
                <a:latin typeface="Tahoma" panose="020B0604030504040204" pitchFamily="34" charset="0"/>
                <a:ea typeface="Tahoma" panose="020B0604030504040204" pitchFamily="34" charset="0"/>
                <a:cs typeface="Tahoma" panose="020B0604030504040204" pitchFamily="34" charset="0"/>
              </a:rPr>
              <a:t>correcteurs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187516" indent="0">
              <a:lnSpc>
                <a:spcPct val="110000"/>
              </a:lnSpc>
              <a:spcBef>
                <a:spcPts val="0"/>
              </a:spcBef>
              <a:buNone/>
              <a:defRPr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500044" lvl="1" indent="0">
              <a:spcBef>
                <a:spcPts val="185"/>
              </a:spcBef>
              <a:buNone/>
              <a:defRPr sz="3400">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Starch et Elliot (1912).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copie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d’examen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anglais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distribuée</a:t>
            </a:r>
            <a:r>
              <a:rPr sz="2000" dirty="0">
                <a:latin typeface="Tahoma" panose="020B0604030504040204" pitchFamily="34" charset="0"/>
                <a:ea typeface="Tahoma" panose="020B0604030504040204" pitchFamily="34" charset="0"/>
                <a:cs typeface="Tahoma" panose="020B0604030504040204" pitchFamily="34" charset="0"/>
              </a:rPr>
              <a:t> à 142 </a:t>
            </a:r>
            <a:r>
              <a:rPr sz="2000" dirty="0" err="1">
                <a:latin typeface="Tahoma" panose="020B0604030504040204" pitchFamily="34" charset="0"/>
                <a:ea typeface="Tahoma" panose="020B0604030504040204" pitchFamily="34" charset="0"/>
                <a:cs typeface="Tahoma" panose="020B0604030504040204" pitchFamily="34" charset="0"/>
              </a:rPr>
              <a:t>professeurs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d’anglais</a:t>
            </a:r>
            <a:r>
              <a:rPr sz="2000" dirty="0">
                <a:latin typeface="Tahoma" panose="020B0604030504040204" pitchFamily="34" charset="0"/>
                <a:ea typeface="Tahoma" panose="020B0604030504040204" pitchFamily="34" charset="0"/>
                <a:cs typeface="Tahoma" panose="020B0604030504040204" pitchFamily="34" charset="0"/>
              </a:rPr>
              <a:t>. Les scores </a:t>
            </a:r>
            <a:r>
              <a:rPr sz="2000" dirty="0" err="1">
                <a:latin typeface="Tahoma" panose="020B0604030504040204" pitchFamily="34" charset="0"/>
                <a:ea typeface="Tahoma" panose="020B0604030504040204" pitchFamily="34" charset="0"/>
                <a:cs typeface="Tahoma" panose="020B0604030504040204" pitchFamily="34" charset="0"/>
              </a:rPr>
              <a:t>varient</a:t>
            </a:r>
            <a:r>
              <a:rPr sz="2000" dirty="0">
                <a:latin typeface="Tahoma" panose="020B0604030504040204" pitchFamily="34" charset="0"/>
                <a:ea typeface="Tahoma" panose="020B0604030504040204" pitchFamily="34" charset="0"/>
                <a:cs typeface="Tahoma" panose="020B0604030504040204" pitchFamily="34" charset="0"/>
              </a:rPr>
              <a:t> de 98 à 50 sur 100</a:t>
            </a:r>
          </a:p>
          <a:p>
            <a:pPr marL="500044" lvl="1" indent="0">
              <a:spcBef>
                <a:spcPts val="185"/>
              </a:spcBef>
              <a:buNone/>
              <a:defRPr sz="3400">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Piéron</a:t>
            </a:r>
            <a:r>
              <a:rPr sz="2000" dirty="0">
                <a:latin typeface="Tahoma" panose="020B0604030504040204" pitchFamily="34" charset="0"/>
                <a:ea typeface="Tahoma" panose="020B0604030504040204" pitchFamily="34" charset="0"/>
                <a:cs typeface="Tahoma" panose="020B0604030504040204" pitchFamily="34" charset="0"/>
              </a:rPr>
              <a:t> (1963). </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00044" lvl="1" indent="0">
              <a:spcBef>
                <a:spcPts val="185"/>
              </a:spcBef>
              <a:buNone/>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Une</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composition </a:t>
            </a:r>
            <a:r>
              <a:rPr sz="2000" dirty="0" err="1">
                <a:latin typeface="Tahoma" panose="020B0604030504040204" pitchFamily="34" charset="0"/>
                <a:ea typeface="Tahoma" panose="020B0604030504040204" pitchFamily="34" charset="0"/>
                <a:cs typeface="Tahoma" panose="020B0604030504040204" pitchFamily="34" charset="0"/>
              </a:rPr>
              <a:t>française</a:t>
            </a:r>
            <a:r>
              <a:rPr sz="2000" dirty="0">
                <a:latin typeface="Tahoma" panose="020B0604030504040204" pitchFamily="34" charset="0"/>
                <a:ea typeface="Tahoma" panose="020B0604030504040204" pitchFamily="34" charset="0"/>
                <a:cs typeface="Tahoma" panose="020B0604030504040204" pitchFamily="34" charset="0"/>
              </a:rPr>
              <a:t> a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jugée</a:t>
            </a:r>
            <a:r>
              <a:rPr sz="2000" dirty="0">
                <a:latin typeface="Tahoma" panose="020B0604030504040204" pitchFamily="34" charset="0"/>
                <a:ea typeface="Tahoma" panose="020B0604030504040204" pitchFamily="34" charset="0"/>
                <a:cs typeface="Tahoma" panose="020B0604030504040204" pitchFamily="34" charset="0"/>
              </a:rPr>
              <a:t> par 76 </a:t>
            </a:r>
            <a:r>
              <a:rPr sz="2000" dirty="0" err="1">
                <a:latin typeface="Tahoma" panose="020B0604030504040204" pitchFamily="34" charset="0"/>
                <a:ea typeface="Tahoma" panose="020B0604030504040204" pitchFamily="34" charset="0"/>
                <a:cs typeface="Tahoma" panose="020B0604030504040204" pitchFamily="34" charset="0"/>
              </a:rPr>
              <a:t>professeurs</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français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Voici</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leur</a:t>
            </a:r>
            <a:r>
              <a:rPr sz="2000" dirty="0">
                <a:latin typeface="Tahoma" panose="020B0604030504040204" pitchFamily="34" charset="0"/>
                <a:ea typeface="Tahoma" panose="020B0604030504040204" pitchFamily="34" charset="0"/>
                <a:cs typeface="Tahoma" panose="020B0604030504040204" pitchFamily="34" charset="0"/>
              </a:rPr>
              <a:t> distribution :</a:t>
            </a:r>
          </a:p>
        </p:txBody>
      </p:sp>
      <p:graphicFrame>
        <p:nvGraphicFramePr>
          <p:cNvPr id="355" name="Table 355"/>
          <p:cNvGraphicFramePr/>
          <p:nvPr>
            <p:extLst>
              <p:ext uri="{D42A27DB-BD31-4B8C-83A1-F6EECF244321}">
                <p14:modId xmlns:p14="http://schemas.microsoft.com/office/powerpoint/2010/main" val="2140916408"/>
              </p:ext>
            </p:extLst>
          </p:nvPr>
        </p:nvGraphicFramePr>
        <p:xfrm>
          <a:off x="647700" y="3861048"/>
          <a:ext cx="7897584" cy="764177"/>
        </p:xfrm>
        <a:graphic>
          <a:graphicData uri="http://schemas.openxmlformats.org/drawingml/2006/table">
            <a:tbl>
              <a:tblPr/>
              <a:tblGrid>
                <a:gridCol w="987198"/>
                <a:gridCol w="987198"/>
                <a:gridCol w="987198"/>
                <a:gridCol w="987198"/>
                <a:gridCol w="987198"/>
                <a:gridCol w="987198"/>
                <a:gridCol w="987198"/>
                <a:gridCol w="987198"/>
              </a:tblGrid>
              <a:tr h="373906">
                <a:tc>
                  <a:txBody>
                    <a:bodyPr/>
                    <a:lstStyle/>
                    <a:p>
                      <a:pPr defTabSz="914400">
                        <a:tabLst>
                          <a:tab pos="1282700" algn="l"/>
                        </a:tabLst>
                        <a:defRPr sz="1800" b="0">
                          <a:solidFill>
                            <a:srgbClr val="000000"/>
                          </a:solidFill>
                        </a:defRPr>
                      </a:pPr>
                      <a:r>
                        <a:rPr sz="1600" b="1" spc="-128"/>
                        <a:t>Note</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0-1</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2-3</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4-5</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6-7</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8-9</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10-11</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12-13</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r>
              <a:tr h="390271">
                <a:tc>
                  <a:txBody>
                    <a:bodyPr/>
                    <a:lstStyle/>
                    <a:p>
                      <a:pPr defTabSz="914400">
                        <a:tabLst>
                          <a:tab pos="1282700" algn="l"/>
                        </a:tabLst>
                        <a:defRPr sz="1800" b="0">
                          <a:solidFill>
                            <a:srgbClr val="000000"/>
                          </a:solidFill>
                        </a:defRPr>
                      </a:pPr>
                      <a:r>
                        <a:rPr sz="1600" b="1" spc="-128"/>
                        <a:t>Fréqu.</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1</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6</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20</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34</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10</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a:t>3</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c>
                  <a:txBody>
                    <a:bodyPr/>
                    <a:lstStyle/>
                    <a:p>
                      <a:pPr defTabSz="914400">
                        <a:tabLst>
                          <a:tab pos="1282700" algn="l"/>
                        </a:tabLst>
                        <a:defRPr sz="1800" b="0">
                          <a:solidFill>
                            <a:srgbClr val="000000"/>
                          </a:solidFill>
                        </a:defRPr>
                      </a:pPr>
                      <a:r>
                        <a:rPr sz="1600" b="1" spc="-128" dirty="0"/>
                        <a:t>2</a:t>
                      </a:r>
                    </a:p>
                  </a:txBody>
                  <a:tcPr marL="21771" marR="21771" marT="26126" marB="26126" anchor="ctr" horzOverflow="overflow">
                    <a:lnL w="25400">
                      <a:solidFill>
                        <a:srgbClr val="79A0AF">
                          <a:alpha val="50000"/>
                        </a:srgbClr>
                      </a:solidFill>
                      <a:miter lim="400000"/>
                    </a:lnL>
                    <a:lnR w="25400">
                      <a:solidFill>
                        <a:srgbClr val="79A0AF">
                          <a:alpha val="50000"/>
                        </a:srgbClr>
                      </a:solidFill>
                      <a:miter lim="400000"/>
                    </a:lnR>
                    <a:lnT w="25400">
                      <a:solidFill>
                        <a:srgbClr val="79A0AF">
                          <a:alpha val="50000"/>
                        </a:srgbClr>
                      </a:solidFill>
                      <a:miter lim="400000"/>
                    </a:lnT>
                    <a:lnB w="25400">
                      <a:solidFill>
                        <a:srgbClr val="79A0AF">
                          <a:alpha val="50000"/>
                        </a:srgbClr>
                      </a:solidFill>
                      <a:miter lim="400000"/>
                    </a:lnB>
                  </a:tcPr>
                </a:tc>
              </a:tr>
            </a:tbl>
          </a:graphicData>
        </a:graphic>
      </p:graphicFrame>
      <p:sp>
        <p:nvSpPr>
          <p:cNvPr id="356" name="Shape 356"/>
          <p:cNvSpPr/>
          <p:nvPr/>
        </p:nvSpPr>
        <p:spPr>
          <a:xfrm>
            <a:off x="478971" y="5401491"/>
            <a:ext cx="8235043" cy="1090749"/>
          </a:xfrm>
          <a:prstGeom prst="rect">
            <a:avLst/>
          </a:prstGeom>
          <a:ln w="12700">
            <a:miter lim="400000"/>
          </a:ln>
          <a:extLst>
            <a:ext uri="{C572A759-6A51-4108-AA02-DFA0A04FC94B}">
              <ma14:wrappingTextBoxFlag xmlns="" xmlns:ma14="http://schemas.microsoft.com/office/mac/drawingml/2011/main" val="1"/>
            </a:ext>
          </a:extLst>
        </p:spPr>
        <p:txBody>
          <a:bodyPr lIns="23444" tIns="23444" rIns="23444" bIns="23444" anchor="ctr">
            <a:noAutofit/>
          </a:bodyPr>
          <a:lstStyle/>
          <a:p>
            <a:pPr marL="205137" lvl="1" indent="-205137">
              <a:lnSpc>
                <a:spcPct val="120000"/>
              </a:lnSpc>
              <a:spcBef>
                <a:spcPts val="185"/>
              </a:spcBef>
              <a:buSzPct val="60000"/>
              <a:buBlip>
                <a:blip r:embed="rId2"/>
              </a:buBlip>
              <a:defRPr sz="3400">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Piéron</a:t>
            </a:r>
            <a:r>
              <a:rPr sz="2000" dirty="0">
                <a:latin typeface="Tahoma" panose="020B0604030504040204" pitchFamily="34" charset="0"/>
                <a:ea typeface="Tahoma" panose="020B0604030504040204" pitchFamily="34" charset="0"/>
                <a:cs typeface="Tahoma" panose="020B0604030504040204" pitchFamily="34" charset="0"/>
              </a:rPr>
              <a:t> (1969) </a:t>
            </a:r>
            <a:r>
              <a:rPr sz="2000" dirty="0" err="1">
                <a:latin typeface="Tahoma" panose="020B0604030504040204" pitchFamily="34" charset="0"/>
                <a:ea typeface="Tahoma" panose="020B0604030504040204" pitchFamily="34" charset="0"/>
                <a:cs typeface="Tahoma" panose="020B0604030504040204" pitchFamily="34" charset="0"/>
              </a:rPr>
              <a:t>précise</a:t>
            </a:r>
            <a:r>
              <a:rPr sz="2000" dirty="0">
                <a:latin typeface="Tahoma" panose="020B0604030504040204" pitchFamily="34" charset="0"/>
                <a:ea typeface="Tahoma" panose="020B0604030504040204" pitchFamily="34" charset="0"/>
                <a:cs typeface="Tahoma" panose="020B0604030504040204" pitchFamily="34" charset="0"/>
              </a:rPr>
              <a:t> que pour </a:t>
            </a:r>
            <a:r>
              <a:rPr sz="2000" dirty="0" err="1">
                <a:latin typeface="Tahoma" panose="020B0604030504040204" pitchFamily="34" charset="0"/>
                <a:ea typeface="Tahoma" panose="020B0604030504040204" pitchFamily="34" charset="0"/>
                <a:cs typeface="Tahoma" panose="020B0604030504040204" pitchFamily="34" charset="0"/>
              </a:rPr>
              <a:t>atteindre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fidélité</a:t>
            </a:r>
            <a:r>
              <a:rPr sz="2000" dirty="0">
                <a:latin typeface="Tahoma" panose="020B0604030504040204" pitchFamily="34" charset="0"/>
                <a:ea typeface="Tahoma" panose="020B0604030504040204" pitchFamily="34" charset="0"/>
                <a:cs typeface="Tahoma" panose="020B0604030504040204" pitchFamily="34" charset="0"/>
              </a:rPr>
              <a:t> inter-</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de 0,99, </a:t>
            </a:r>
            <a:r>
              <a:rPr sz="2000" dirty="0" err="1">
                <a:latin typeface="Tahoma" panose="020B0604030504040204" pitchFamily="34" charset="0"/>
                <a:ea typeface="Tahoma" panose="020B0604030504040204" pitchFamily="34" charset="0"/>
                <a:cs typeface="Tahoma" panose="020B0604030504040204" pitchFamily="34" charset="0"/>
              </a:rPr>
              <a:t>il</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faut</a:t>
            </a:r>
            <a:r>
              <a:rPr sz="2000" dirty="0">
                <a:latin typeface="Tahoma" panose="020B0604030504040204" pitchFamily="34" charset="0"/>
                <a:ea typeface="Tahoma" panose="020B0604030504040204" pitchFamily="34" charset="0"/>
                <a:cs typeface="Tahoma" panose="020B0604030504040204" pitchFamily="34" charset="0"/>
              </a:rPr>
              <a:t> augmenter le </a:t>
            </a:r>
            <a:r>
              <a:rPr sz="2000" dirty="0" err="1">
                <a:latin typeface="Tahoma" panose="020B0604030504040204" pitchFamily="34" charset="0"/>
                <a:ea typeface="Tahoma" panose="020B0604030504040204" pitchFamily="34" charset="0"/>
                <a:cs typeface="Tahoma" panose="020B0604030504040204" pitchFamily="34" charset="0"/>
              </a:rPr>
              <a:t>nombre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Il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faut</a:t>
            </a:r>
            <a:r>
              <a:rPr sz="2000" dirty="0">
                <a:latin typeface="Tahoma" panose="020B0604030504040204" pitchFamily="34" charset="0"/>
                <a:ea typeface="Tahoma" panose="020B0604030504040204" pitchFamily="34" charset="0"/>
                <a:cs typeface="Tahoma" panose="020B0604030504040204" pitchFamily="34" charset="0"/>
              </a:rPr>
              <a:t> 13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mathématique</a:t>
            </a:r>
            <a:r>
              <a:rPr sz="2000" dirty="0">
                <a:latin typeface="Tahoma" panose="020B0604030504040204" pitchFamily="34" charset="0"/>
                <a:ea typeface="Tahoma" panose="020B0604030504040204" pitchFamily="34" charset="0"/>
                <a:cs typeface="Tahoma" panose="020B0604030504040204" pitchFamily="34" charset="0"/>
              </a:rPr>
              <a:t>, 78 pour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composition </a:t>
            </a:r>
            <a:r>
              <a:rPr sz="2000" dirty="0" err="1">
                <a:latin typeface="Tahoma" panose="020B0604030504040204" pitchFamily="34" charset="0"/>
                <a:ea typeface="Tahoma" panose="020B0604030504040204" pitchFamily="34" charset="0"/>
                <a:cs typeface="Tahoma" panose="020B0604030504040204" pitchFamily="34" charset="0"/>
              </a:rPr>
              <a:t>française</a:t>
            </a:r>
            <a:r>
              <a:rPr sz="2000" dirty="0">
                <a:latin typeface="Tahoma" panose="020B0604030504040204" pitchFamily="34" charset="0"/>
                <a:ea typeface="Tahoma" panose="020B0604030504040204" pitchFamily="34" charset="0"/>
                <a:cs typeface="Tahoma" panose="020B0604030504040204" pitchFamily="34" charset="0"/>
              </a:rPr>
              <a:t> et 127 pour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dissertation </a:t>
            </a:r>
            <a:r>
              <a:rPr sz="2000" dirty="0" err="1">
                <a:latin typeface="Tahoma" panose="020B0604030504040204" pitchFamily="34" charset="0"/>
                <a:ea typeface="Tahoma" panose="020B0604030504040204" pitchFamily="34" charset="0"/>
                <a:cs typeface="Tahoma" panose="020B0604030504040204" pitchFamily="34" charset="0"/>
              </a:rPr>
              <a:t>philosophique</a:t>
            </a: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811952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body" idx="1"/>
          </p:nvPr>
        </p:nvSpPr>
        <p:spPr>
          <a:xfrm>
            <a:off x="323528" y="1340768"/>
            <a:ext cx="8280920" cy="4774660"/>
          </a:xfrm>
          <a:prstGeom prst="rect">
            <a:avLst/>
          </a:prstGeom>
        </p:spPr>
        <p:txBody>
          <a:bodyPr/>
          <a:lstStyle/>
          <a:p>
            <a:pPr marL="0" indent="0">
              <a:lnSpc>
                <a:spcPct val="110000"/>
              </a:lnSpc>
              <a:spcBef>
                <a:spcPts val="0"/>
              </a:spcBef>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Le genre de </a:t>
            </a:r>
            <a:r>
              <a:rPr sz="2000" dirty="0" err="1">
                <a:latin typeface="Tahoma" panose="020B0604030504040204" pitchFamily="34" charset="0"/>
                <a:ea typeface="Tahoma" panose="020B0604030504040204" pitchFamily="34" charset="0"/>
                <a:cs typeface="Tahoma" panose="020B0604030504040204" pitchFamily="34" charset="0"/>
              </a:rPr>
              <a:t>l’évalué</a:t>
            </a:r>
            <a:endParaRPr sz="2000" dirty="0">
              <a:latin typeface="Tahoma" panose="020B0604030504040204" pitchFamily="34" charset="0"/>
              <a:ea typeface="Tahoma" panose="020B0604030504040204" pitchFamily="34" charset="0"/>
              <a:cs typeface="Tahoma" panose="020B0604030504040204" pitchFamily="34" charset="0"/>
            </a:endParaRPr>
          </a:p>
          <a:p>
            <a:pPr marL="342900"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Goddard-Spear </a:t>
            </a:r>
            <a:r>
              <a:rPr sz="2000" dirty="0">
                <a:latin typeface="Tahoma" panose="020B0604030504040204" pitchFamily="34" charset="0"/>
                <a:ea typeface="Tahoma" panose="020B0604030504040204" pitchFamily="34" charset="0"/>
                <a:cs typeface="Tahoma" panose="020B0604030504040204" pitchFamily="34" charset="0"/>
              </a:rPr>
              <a:t>(1984). </a:t>
            </a:r>
            <a:r>
              <a:rPr sz="2000" dirty="0" smtClean="0">
                <a:latin typeface="Tahoma" panose="020B0604030504040204" pitchFamily="34" charset="0"/>
                <a:ea typeface="Tahoma" panose="020B0604030504040204" pitchFamily="34" charset="0"/>
                <a:cs typeface="Tahoma" panose="020B0604030504040204" pitchFamily="34" charset="0"/>
              </a:rPr>
              <a:t>Des </a:t>
            </a:r>
            <a:r>
              <a:rPr sz="2000" dirty="0">
                <a:latin typeface="Tahoma" panose="020B0604030504040204" pitchFamily="34" charset="0"/>
                <a:ea typeface="Tahoma" panose="020B0604030504040204" pitchFamily="34" charset="0"/>
                <a:cs typeface="Tahoma" panose="020B0604030504040204" pitchFamily="34" charset="0"/>
              </a:rPr>
              <a:t>copies (</a:t>
            </a:r>
            <a:r>
              <a:rPr sz="2000" dirty="0" err="1">
                <a:latin typeface="Tahoma" panose="020B0604030504040204" pitchFamily="34" charset="0"/>
                <a:ea typeface="Tahoma" panose="020B0604030504040204" pitchFamily="34" charset="0"/>
                <a:cs typeface="Tahoma" panose="020B0604030504040204" pitchFamily="34" charset="0"/>
              </a:rPr>
              <a:t>dont</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a:latin typeface="Tahoma" panose="020B0604030504040204" pitchFamily="34" charset="0"/>
                <a:ea typeface="Tahoma" panose="020B0604030504040204" pitchFamily="34" charset="0"/>
                <a:cs typeface="Tahoma" panose="020B0604030504040204" pitchFamily="34" charset="0"/>
              </a:rPr>
              <a:t>moitié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effectivement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écrites</a:t>
            </a:r>
            <a:r>
              <a:rPr sz="2000" dirty="0">
                <a:latin typeface="Tahoma" panose="020B0604030504040204" pitchFamily="34" charset="0"/>
                <a:ea typeface="Tahoma" panose="020B0604030504040204" pitchFamily="34" charset="0"/>
                <a:cs typeface="Tahoma" panose="020B0604030504040204" pitchFamily="34" charset="0"/>
              </a:rPr>
              <a:t> par des </a:t>
            </a:r>
            <a:r>
              <a:rPr sz="2000" dirty="0" err="1">
                <a:latin typeface="Tahoma" panose="020B0604030504040204" pitchFamily="34" charset="0"/>
                <a:ea typeface="Tahoma" panose="020B0604030504040204" pitchFamily="34" charset="0"/>
                <a:cs typeface="Tahoma" panose="020B0604030504040204" pitchFamily="34" charset="0"/>
              </a:rPr>
              <a:t>filles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assignées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aléatoirement</a:t>
            </a:r>
            <a:r>
              <a:rPr sz="2000" dirty="0">
                <a:latin typeface="Tahoma" panose="020B0604030504040204" pitchFamily="34" charset="0"/>
                <a:ea typeface="Tahoma" panose="020B0604030504040204" pitchFamily="34" charset="0"/>
                <a:cs typeface="Tahoma" panose="020B0604030504040204" pitchFamily="34" charset="0"/>
              </a:rPr>
              <a:t> à des </a:t>
            </a:r>
            <a:r>
              <a:rPr sz="2000" dirty="0" err="1">
                <a:latin typeface="Tahoma" panose="020B0604030504040204" pitchFamily="34" charset="0"/>
                <a:ea typeface="Tahoma" panose="020B0604030504040204" pitchFamily="34" charset="0"/>
                <a:cs typeface="Tahoma" panose="020B0604030504040204" pitchFamily="34" charset="0"/>
              </a:rPr>
              <a:t>prénoms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féminins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masculins</a:t>
            </a:r>
            <a:r>
              <a:rPr sz="2000" dirty="0">
                <a:latin typeface="Tahoma" panose="020B0604030504040204" pitchFamily="34" charset="0"/>
                <a:ea typeface="Tahoma" panose="020B0604030504040204" pitchFamily="34" charset="0"/>
                <a:cs typeface="Tahoma" panose="020B0604030504040204" pitchFamily="34" charset="0"/>
              </a:rPr>
              <a:t>. Les copies à </a:t>
            </a:r>
            <a:r>
              <a:rPr sz="2000" dirty="0" err="1">
                <a:latin typeface="Tahoma" panose="020B0604030504040204" pitchFamily="34" charset="0"/>
                <a:ea typeface="Tahoma" panose="020B0604030504040204" pitchFamily="34" charset="0"/>
                <a:cs typeface="Tahoma" panose="020B0604030504040204" pitchFamily="34" charset="0"/>
              </a:rPr>
              <a:t>prénom</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masculin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évaluées</a:t>
            </a:r>
            <a:r>
              <a:rPr sz="2000" dirty="0">
                <a:latin typeface="Tahoma" panose="020B0604030504040204" pitchFamily="34" charset="0"/>
                <a:ea typeface="Tahoma" panose="020B0604030504040204" pitchFamily="34" charset="0"/>
                <a:cs typeface="Tahoma" panose="020B0604030504040204" pitchFamily="34" charset="0"/>
              </a:rPr>
              <a:t> </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plus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positivement</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que les copies à </a:t>
            </a:r>
            <a:r>
              <a:rPr sz="2000" dirty="0" err="1">
                <a:latin typeface="Tahoma" panose="020B0604030504040204" pitchFamily="34" charset="0"/>
                <a:ea typeface="Tahoma" panose="020B0604030504040204" pitchFamily="34" charset="0"/>
                <a:cs typeface="Tahoma" panose="020B0604030504040204" pitchFamily="34" charset="0"/>
              </a:rPr>
              <a:t>prénom</a:t>
            </a:r>
            <a:r>
              <a:rPr sz="2000" dirty="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féminin</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342900" lvl="1" indent="-342900">
              <a:spcBef>
                <a:spcPts val="185"/>
              </a:spcBef>
              <a:buFontTx/>
              <a:buChar char="-"/>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Belsey</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(1988) a </a:t>
            </a:r>
            <a:r>
              <a:rPr sz="2000" dirty="0" err="1">
                <a:latin typeface="Tahoma" panose="020B0604030504040204" pitchFamily="34" charset="0"/>
                <a:ea typeface="Tahoma" panose="020B0604030504040204" pitchFamily="34" charset="0"/>
                <a:cs typeface="Tahoma" panose="020B0604030504040204" pitchFamily="34" charset="0"/>
              </a:rPr>
              <a:t>observé</a:t>
            </a:r>
            <a:r>
              <a:rPr sz="2000" dirty="0">
                <a:latin typeface="Tahoma" panose="020B0604030504040204" pitchFamily="34" charset="0"/>
                <a:ea typeface="Tahoma" panose="020B0604030504040204" pitchFamily="34" charset="0"/>
                <a:cs typeface="Tahoma" panose="020B0604030504040204" pitchFamily="34" charset="0"/>
              </a:rPr>
              <a:t> les scores </a:t>
            </a:r>
            <a:r>
              <a:rPr sz="2000" dirty="0" err="1">
                <a:latin typeface="Tahoma" panose="020B0604030504040204" pitchFamily="34" charset="0"/>
                <a:ea typeface="Tahoma" panose="020B0604030504040204" pitchFamily="34" charset="0"/>
                <a:cs typeface="Tahoma" panose="020B0604030504040204" pitchFamily="34" charset="0"/>
              </a:rPr>
              <a:t>avant</a:t>
            </a:r>
            <a:r>
              <a:rPr sz="2000" dirty="0">
                <a:latin typeface="Tahoma" panose="020B0604030504040204" pitchFamily="34" charset="0"/>
                <a:ea typeface="Tahoma" panose="020B0604030504040204" pitchFamily="34" charset="0"/>
                <a:cs typeface="Tahoma" panose="020B0604030504040204" pitchFamily="34" charset="0"/>
              </a:rPr>
              <a:t> et après </a:t>
            </a:r>
            <a:r>
              <a:rPr sz="2000" dirty="0" err="1">
                <a:latin typeface="Tahoma" panose="020B0604030504040204" pitchFamily="34" charset="0"/>
                <a:ea typeface="Tahoma" panose="020B0604030504040204" pitchFamily="34" charset="0"/>
                <a:cs typeface="Tahoma" panose="020B0604030504040204" pitchFamily="34" charset="0"/>
              </a:rPr>
              <a:t>avoir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rendu</a:t>
            </a:r>
            <a:r>
              <a:rPr sz="2000" dirty="0">
                <a:latin typeface="Tahoma" panose="020B0604030504040204" pitchFamily="34" charset="0"/>
                <a:ea typeface="Tahoma" panose="020B0604030504040204" pitchFamily="34" charset="0"/>
                <a:cs typeface="Tahoma" panose="020B0604030504040204" pitchFamily="34" charset="0"/>
              </a:rPr>
              <a:t> les copies </a:t>
            </a:r>
            <a:r>
              <a:rPr sz="2000" dirty="0" err="1">
                <a:latin typeface="Tahoma" panose="020B0604030504040204" pitchFamily="34" charset="0"/>
                <a:ea typeface="Tahoma" panose="020B0604030504040204" pitchFamily="34" charset="0"/>
                <a:cs typeface="Tahoma" panose="020B0604030504040204" pitchFamily="34" charset="0"/>
              </a:rPr>
              <a:t>anonymes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Dans</a:t>
            </a:r>
            <a:r>
              <a:rPr sz="2000" dirty="0">
                <a:latin typeface="Tahoma" panose="020B0604030504040204" pitchFamily="34" charset="0"/>
                <a:ea typeface="Tahoma" panose="020B0604030504040204" pitchFamily="34" charset="0"/>
                <a:cs typeface="Tahoma" panose="020B0604030504040204" pitchFamily="34" charset="0"/>
              </a:rPr>
              <a:t> le test </a:t>
            </a:r>
            <a:r>
              <a:rPr sz="2000" dirty="0" err="1">
                <a:latin typeface="Tahoma" panose="020B0604030504040204" pitchFamily="34" charset="0"/>
                <a:ea typeface="Tahoma" panose="020B0604030504040204" pitchFamily="34" charset="0"/>
                <a:cs typeface="Tahoma" panose="020B0604030504040204" pitchFamily="34" charset="0"/>
              </a:rPr>
              <a:t>d’anglais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observé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lorsque</a:t>
            </a:r>
            <a:r>
              <a:rPr sz="2000" dirty="0">
                <a:latin typeface="Tahoma" panose="020B0604030504040204" pitchFamily="34" charset="0"/>
                <a:ea typeface="Tahoma" panose="020B0604030504040204" pitchFamily="34" charset="0"/>
                <a:cs typeface="Tahoma" panose="020B0604030504040204" pitchFamily="34" charset="0"/>
              </a:rPr>
              <a:t> les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noms</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étaient</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sz="2000" dirty="0" err="1">
                <a:solidFill>
                  <a:srgbClr val="FF0000"/>
                </a:solidFill>
                <a:latin typeface="Tahoma" panose="020B0604030504040204" pitchFamily="34" charset="0"/>
                <a:ea typeface="Tahoma" panose="020B0604030504040204" pitchFamily="34" charset="0"/>
                <a:cs typeface="Tahoma" panose="020B0604030504040204" pitchFamily="34" charset="0"/>
              </a:rPr>
              <a:t>présents</a:t>
            </a:r>
            <a:r>
              <a:rPr sz="20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sz="2000" dirty="0">
                <a:latin typeface="Tahoma" panose="020B0604030504040204" pitchFamily="34" charset="0"/>
                <a:ea typeface="Tahoma" panose="020B0604030504040204" pitchFamily="34" charset="0"/>
                <a:cs typeface="Tahoma" panose="020B0604030504040204" pitchFamily="34" charset="0"/>
              </a:rPr>
              <a:t> 27 % des </a:t>
            </a:r>
            <a:r>
              <a:rPr sz="2000" dirty="0" err="1">
                <a:latin typeface="Tahoma" panose="020B0604030504040204" pitchFamily="34" charset="0"/>
                <a:ea typeface="Tahoma" panose="020B0604030504040204" pitchFamily="34" charset="0"/>
                <a:cs typeface="Tahoma" panose="020B0604030504040204" pitchFamily="34" charset="0"/>
              </a:rPr>
              <a:t>filles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atteignent</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niveau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supérieur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C’était</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cas</a:t>
            </a:r>
            <a:r>
              <a:rPr sz="2000" dirty="0">
                <a:latin typeface="Tahoma" panose="020B0604030504040204" pitchFamily="34" charset="0"/>
                <a:ea typeface="Tahoma" panose="020B0604030504040204" pitchFamily="34" charset="0"/>
                <a:cs typeface="Tahoma" panose="020B0604030504040204" pitchFamily="34" charset="0"/>
              </a:rPr>
              <a:t> de 45 % des </a:t>
            </a:r>
            <a:r>
              <a:rPr sz="2000" dirty="0" err="1">
                <a:latin typeface="Tahoma" panose="020B0604030504040204" pitchFamily="34" charset="0"/>
                <a:ea typeface="Tahoma" panose="020B0604030504040204" pitchFamily="34" charset="0"/>
                <a:cs typeface="Tahoma" panose="020B0604030504040204" pitchFamily="34" charset="0"/>
              </a:rPr>
              <a:t>garçons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Quand</a:t>
            </a:r>
            <a:r>
              <a:rPr sz="2000" dirty="0">
                <a:latin typeface="Tahoma" panose="020B0604030504040204" pitchFamily="34" charset="0"/>
                <a:ea typeface="Tahoma" panose="020B0604030504040204" pitchFamily="34" charset="0"/>
                <a:cs typeface="Tahoma" panose="020B0604030504040204" pitchFamily="34" charset="0"/>
              </a:rPr>
              <a:t> les copies </a:t>
            </a:r>
            <a:r>
              <a:rPr sz="2000" dirty="0" err="1">
                <a:latin typeface="Tahoma" panose="020B0604030504040204" pitchFamily="34" charset="0"/>
                <a:ea typeface="Tahoma" panose="020B0604030504040204" pitchFamily="34" charset="0"/>
                <a:cs typeface="Tahoma" panose="020B0604030504040204" pitchFamily="34" charset="0"/>
              </a:rPr>
              <a:t>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rendues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anonymes</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pourcentage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filles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atteignant</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niveau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supérieur</a:t>
            </a:r>
            <a:r>
              <a:rPr sz="2000" dirty="0">
                <a:latin typeface="Tahoma" panose="020B0604030504040204" pitchFamily="34" charset="0"/>
                <a:ea typeface="Tahoma" panose="020B0604030504040204" pitchFamily="34" charset="0"/>
                <a:cs typeface="Tahoma" panose="020B0604030504040204" pitchFamily="34" charset="0"/>
              </a:rPr>
              <a:t> a </a:t>
            </a:r>
            <a:r>
              <a:rPr sz="2000" dirty="0" err="1">
                <a:latin typeface="Tahoma" panose="020B0604030504040204" pitchFamily="34" charset="0"/>
                <a:ea typeface="Tahoma" panose="020B0604030504040204" pitchFamily="34" charset="0"/>
                <a:cs typeface="Tahoma" panose="020B0604030504040204" pitchFamily="34" charset="0"/>
              </a:rPr>
              <a:t>atteint</a:t>
            </a:r>
            <a:r>
              <a:rPr sz="2000" dirty="0">
                <a:latin typeface="Tahoma" panose="020B0604030504040204" pitchFamily="34" charset="0"/>
                <a:ea typeface="Tahoma" panose="020B0604030504040204" pitchFamily="34" charset="0"/>
                <a:cs typeface="Tahoma" panose="020B0604030504040204" pitchFamily="34" charset="0"/>
              </a:rPr>
              <a:t> 47 %, </a:t>
            </a:r>
            <a:r>
              <a:rPr sz="2000" dirty="0" err="1">
                <a:latin typeface="Tahoma" panose="020B0604030504040204" pitchFamily="34" charset="0"/>
                <a:ea typeface="Tahoma" panose="020B0604030504040204" pitchFamily="34" charset="0"/>
                <a:cs typeface="Tahoma" panose="020B0604030504040204" pitchFamily="34" charset="0"/>
              </a:rPr>
              <a:t>celui</a:t>
            </a:r>
            <a:r>
              <a:rPr sz="2000" dirty="0">
                <a:latin typeface="Tahoma" panose="020B0604030504040204" pitchFamily="34" charset="0"/>
                <a:ea typeface="Tahoma" panose="020B0604030504040204" pitchFamily="34" charset="0"/>
                <a:cs typeface="Tahoma" panose="020B0604030504040204" pitchFamily="34" charset="0"/>
              </a:rPr>
              <a:t> des </a:t>
            </a:r>
            <a:r>
              <a:rPr sz="2000" dirty="0" err="1" smtClean="0">
                <a:latin typeface="Tahoma" panose="020B0604030504040204" pitchFamily="34" charset="0"/>
                <a:ea typeface="Tahoma" panose="020B0604030504040204" pitchFamily="34" charset="0"/>
                <a:cs typeface="Tahoma" panose="020B0604030504040204" pitchFamily="34" charset="0"/>
              </a:rPr>
              <a:t>garçon</a:t>
            </a:r>
            <a:r>
              <a:rPr lang="fr-BE" sz="2000" dirty="0" smtClean="0">
                <a:latin typeface="Tahoma" panose="020B0604030504040204" pitchFamily="34" charset="0"/>
                <a:ea typeface="Tahoma" panose="020B0604030504040204" pitchFamily="34" charset="0"/>
                <a:cs typeface="Tahoma" panose="020B0604030504040204" pitchFamily="34" charset="0"/>
              </a:rPr>
              <a:t>s</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restant</a:t>
            </a:r>
            <a:r>
              <a:rPr sz="2000" dirty="0">
                <a:latin typeface="Tahoma" panose="020B0604030504040204" pitchFamily="34" charset="0"/>
                <a:ea typeface="Tahoma" panose="020B0604030504040204" pitchFamily="34" charset="0"/>
                <a:cs typeface="Tahoma" panose="020B0604030504040204" pitchFamily="34" charset="0"/>
              </a:rPr>
              <a:t> stable à 42 </a:t>
            </a:r>
            <a:r>
              <a:rPr sz="2000" dirty="0" smtClean="0">
                <a:latin typeface="Tahoma" panose="020B0604030504040204" pitchFamily="34" charset="0"/>
                <a:ea typeface="Tahoma" panose="020B0604030504040204" pitchFamily="34" charset="0"/>
                <a:cs typeface="Tahoma" panose="020B0604030504040204" pitchFamily="34" charset="0"/>
              </a:rPr>
              <a:t>%</a:t>
            </a:r>
            <a:endParaRPr lang="fr-BE" sz="2000" dirty="0">
              <a:latin typeface="Tahoma" panose="020B0604030504040204" pitchFamily="34" charset="0"/>
              <a:ea typeface="Tahoma" panose="020B0604030504040204" pitchFamily="34" charset="0"/>
              <a:cs typeface="Tahoma" panose="020B0604030504040204" pitchFamily="34" charset="0"/>
            </a:endParaRPr>
          </a:p>
          <a:p>
            <a:pPr marL="342900" lvl="1" indent="-342900">
              <a:spcBef>
                <a:spcPts val="185"/>
              </a:spcBef>
              <a:buFontTx/>
              <a:buChar char="-"/>
              <a:defRPr sz="3400">
                <a:solidFill>
                  <a:srgbClr val="000000"/>
                </a:solidFill>
              </a:defRPr>
            </a:pPr>
            <a:r>
              <a:rPr lang="fr-BE" sz="2000" dirty="0" err="1" smtClean="0">
                <a:latin typeface="Tahoma" panose="020B0604030504040204" pitchFamily="34" charset="0"/>
                <a:ea typeface="Tahoma" panose="020B0604030504040204" pitchFamily="34" charset="0"/>
                <a:cs typeface="Tahoma" panose="020B0604030504040204" pitchFamily="34" charset="0"/>
              </a:rPr>
              <a:t>Bradeley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a:latin typeface="Tahoma" panose="020B0604030504040204" pitchFamily="34" charset="0"/>
                <a:ea typeface="Tahoma" panose="020B0604030504040204" pitchFamily="34" charset="0"/>
                <a:cs typeface="Tahoma" panose="020B0604030504040204" pitchFamily="34" charset="0"/>
              </a:rPr>
              <a:t>(1984) précise que ce biais lié au genre pourrait diminuer lorsque le correcteur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connait</a:t>
            </a:r>
            <a:r>
              <a:rPr lang="fr-BE" sz="2000" dirty="0">
                <a:latin typeface="Tahoma" panose="020B0604030504040204" pitchFamily="34" charset="0"/>
                <a:ea typeface="Tahoma" panose="020B0604030504040204" pitchFamily="34" charset="0"/>
                <a:cs typeface="Tahoma" panose="020B0604030504040204" pitchFamily="34" charset="0"/>
              </a:rPr>
              <a:t> les candidats. </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342900" lvl="1" indent="-342900">
              <a:spcBef>
                <a:spcPts val="185"/>
              </a:spcBef>
              <a:buFontTx/>
              <a:buChar char="-"/>
              <a:defRPr sz="3400">
                <a:solidFill>
                  <a:srgbClr val="000000"/>
                </a:solidFill>
              </a:defRPr>
            </a:pPr>
            <a:r>
              <a:rPr lang="fr-BE" sz="2000" dirty="0" err="1" smtClean="0">
                <a:latin typeface="Tahoma" panose="020B0604030504040204" pitchFamily="34" charset="0"/>
                <a:ea typeface="Tahoma" panose="020B0604030504040204" pitchFamily="34" charset="0"/>
                <a:cs typeface="Tahoma" panose="020B0604030504040204" pitchFamily="34" charset="0"/>
              </a:rPr>
              <a:t>Lenney</a:t>
            </a:r>
            <a:r>
              <a:rPr lang="fr-BE" sz="2000" dirty="0">
                <a:latin typeface="Tahoma" panose="020B0604030504040204" pitchFamily="34" charset="0"/>
                <a:ea typeface="Tahoma" panose="020B0604030504040204" pitchFamily="34" charset="0"/>
                <a:cs typeface="Tahoma" panose="020B0604030504040204" pitchFamily="34" charset="0"/>
              </a:rPr>
              <a:t>, Mitchell et Browning (1983) démontrent que cet effet diminue lorsque les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critères de correction </a:t>
            </a:r>
            <a:r>
              <a:rPr lang="fr-BE" sz="2000" dirty="0">
                <a:latin typeface="Tahoma" panose="020B0604030504040204" pitchFamily="34" charset="0"/>
                <a:ea typeface="Tahoma" panose="020B0604030504040204" pitchFamily="34" charset="0"/>
                <a:cs typeface="Tahoma" panose="020B0604030504040204" pitchFamily="34" charset="0"/>
              </a:rPr>
              <a:t>sont nombreux, clairement établis et laissent peu de place à l’interprétation. </a:t>
            </a:r>
          </a:p>
          <a:p>
            <a:pPr marL="342900" lvl="1" indent="-342900">
              <a:spcBef>
                <a:spcPts val="185"/>
              </a:spcBef>
              <a:buFontTx/>
              <a:buChar char="-"/>
              <a:defRPr sz="34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à coins arrondis 5"/>
          <p:cNvSpPr/>
          <p:nvPr/>
        </p:nvSpPr>
        <p:spPr>
          <a:xfrm>
            <a:off x="323528" y="229705"/>
            <a:ext cx="194421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L’évalué</a:t>
            </a:r>
            <a:endParaRPr lang="fr-BE" sz="2800" dirty="0"/>
          </a:p>
        </p:txBody>
      </p:sp>
    </p:spTree>
    <p:extLst>
      <p:ext uri="{BB962C8B-B14F-4D97-AF65-F5344CB8AC3E}">
        <p14:creationId xmlns:p14="http://schemas.microsoft.com/office/powerpoint/2010/main" val="1320299466"/>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p:cNvSpPr>
          <p:nvPr>
            <p:ph type="body" idx="1"/>
          </p:nvPr>
        </p:nvSpPr>
        <p:spPr>
          <a:xfrm>
            <a:off x="323528" y="404664"/>
            <a:ext cx="8568951" cy="5612340"/>
          </a:xfrm>
          <a:prstGeom prst="rect">
            <a:avLst/>
          </a:prstGeom>
        </p:spPr>
        <p:txBody>
          <a:bodyPr/>
          <a:lstStyle/>
          <a:p>
            <a:pPr marL="205137" lvl="1" indent="0">
              <a:spcBef>
                <a:spcPts val="185"/>
              </a:spcBef>
              <a:buNone/>
              <a:defRPr sz="34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187516" indent="0">
              <a:lnSpc>
                <a:spcPct val="110000"/>
              </a:lnSpc>
              <a:spcBef>
                <a:spcPts val="0"/>
              </a:spcBef>
              <a:buNone/>
              <a:defRPr sz="4200" b="1">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L'ethnie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smtClean="0">
                <a:latin typeface="Tahoma" panose="020B0604030504040204" pitchFamily="34" charset="0"/>
                <a:ea typeface="Tahoma" panose="020B0604030504040204" pitchFamily="34" charset="0"/>
                <a:cs typeface="Tahoma" panose="020B0604030504040204" pitchFamily="34" charset="0"/>
              </a:rPr>
              <a:t>l’étudiant</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187516" indent="0">
              <a:lnSpc>
                <a:spcPct val="110000"/>
              </a:lnSpc>
              <a:spcBef>
                <a:spcPts val="0"/>
              </a:spcBef>
              <a:buNone/>
              <a:defRPr sz="4200"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Babad</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(1980) fait </a:t>
            </a:r>
            <a:r>
              <a:rPr sz="2000" dirty="0" err="1">
                <a:latin typeface="Tahoma" panose="020B0604030504040204" pitchFamily="34" charset="0"/>
                <a:ea typeface="Tahoma" panose="020B0604030504040204" pitchFamily="34" charset="0"/>
                <a:cs typeface="Tahoma" panose="020B0604030504040204" pitchFamily="34" charset="0"/>
              </a:rPr>
              <a:t>corriger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copie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identique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plusieurs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Des </a:t>
            </a:r>
            <a:r>
              <a:rPr sz="2000" dirty="0" err="1">
                <a:latin typeface="Tahoma" panose="020B0604030504040204" pitchFamily="34" charset="0"/>
                <a:ea typeface="Tahoma" panose="020B0604030504040204" pitchFamily="34" charset="0"/>
                <a:cs typeface="Tahoma" panose="020B0604030504040204" pitchFamily="34" charset="0"/>
              </a:rPr>
              <a:t>données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biographiques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ajoutées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selon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axes (</a:t>
            </a:r>
            <a:r>
              <a:rPr sz="2000" dirty="0" err="1">
                <a:latin typeface="Tahoma" panose="020B0604030504040204" pitchFamily="34" charset="0"/>
                <a:ea typeface="Tahoma" panose="020B0604030504040204" pitchFamily="34" charset="0"/>
                <a:cs typeface="Tahoma" panose="020B0604030504040204" pitchFamily="34" charset="0"/>
              </a:rPr>
              <a:t>étudiant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doué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faible</a:t>
            </a:r>
            <a:r>
              <a:rPr sz="2000" dirty="0">
                <a:latin typeface="Tahoma" panose="020B0604030504040204" pitchFamily="34" charset="0"/>
                <a:ea typeface="Tahoma" panose="020B0604030504040204" pitchFamily="34" charset="0"/>
                <a:cs typeface="Tahoma" panose="020B0604030504040204" pitchFamily="34" charset="0"/>
              </a:rPr>
              <a:t> - </a:t>
            </a:r>
            <a:r>
              <a:rPr sz="2000" dirty="0" err="1">
                <a:latin typeface="Tahoma" panose="020B0604030504040204" pitchFamily="34" charset="0"/>
                <a:ea typeface="Tahoma" panose="020B0604030504040204" pitchFamily="34" charset="0"/>
                <a:cs typeface="Tahoma" panose="020B0604030504040204" pitchFamily="34" charset="0"/>
              </a:rPr>
              <a:t>européen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marocain</a:t>
            </a:r>
            <a:r>
              <a:rPr sz="2000" dirty="0">
                <a:latin typeface="Tahoma" panose="020B0604030504040204" pitchFamily="34" charset="0"/>
                <a:ea typeface="Tahoma" panose="020B0604030504040204" pitchFamily="34" charset="0"/>
                <a:cs typeface="Tahoma" panose="020B0604030504040204" pitchFamily="34" charset="0"/>
              </a:rPr>
              <a:t>). Il </a:t>
            </a:r>
            <a:r>
              <a:rPr sz="2000" dirty="0" err="1">
                <a:latin typeface="Tahoma" panose="020B0604030504040204" pitchFamily="34" charset="0"/>
                <a:ea typeface="Tahoma" panose="020B0604030504040204" pitchFamily="34" charset="0"/>
                <a:cs typeface="Tahoma" panose="020B0604030504040204" pitchFamily="34" charset="0"/>
              </a:rPr>
              <a:t>démontre</a:t>
            </a:r>
            <a:r>
              <a:rPr sz="2000" dirty="0">
                <a:latin typeface="Tahoma" panose="020B0604030504040204" pitchFamily="34" charset="0"/>
                <a:ea typeface="Tahoma" panose="020B0604030504040204" pitchFamily="34" charset="0"/>
                <a:cs typeface="Tahoma" panose="020B0604030504040204" pitchFamily="34" charset="0"/>
              </a:rPr>
              <a:t> un </a:t>
            </a:r>
            <a:r>
              <a:rPr sz="2000" dirty="0" err="1">
                <a:latin typeface="Tahoma" panose="020B0604030504040204" pitchFamily="34" charset="0"/>
                <a:ea typeface="Tahoma" panose="020B0604030504040204" pitchFamily="34" charset="0"/>
                <a:cs typeface="Tahoma" panose="020B0604030504040204" pitchFamily="34" charset="0"/>
              </a:rPr>
              <a:t>effet</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chacune</a:t>
            </a:r>
            <a:r>
              <a:rPr sz="2000" dirty="0">
                <a:latin typeface="Tahoma" panose="020B0604030504040204" pitchFamily="34" charset="0"/>
                <a:ea typeface="Tahoma" panose="020B0604030504040204" pitchFamily="34" charset="0"/>
                <a:cs typeface="Tahoma" panose="020B0604030504040204" pitchFamily="34" charset="0"/>
              </a:rPr>
              <a:t> des </a:t>
            </a:r>
            <a:r>
              <a:rPr sz="2000" dirty="0" err="1">
                <a:latin typeface="Tahoma" panose="020B0604030504040204" pitchFamily="34" charset="0"/>
                <a:ea typeface="Tahoma" panose="020B0604030504040204" pitchFamily="34" charset="0"/>
                <a:cs typeface="Tahoma" panose="020B0604030504040204" pitchFamily="34" charset="0"/>
              </a:rPr>
              <a:t>ces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variables sur le score </a:t>
            </a:r>
            <a:r>
              <a:rPr sz="2000" dirty="0" err="1" smtClean="0">
                <a:latin typeface="Tahoma" panose="020B0604030504040204" pitchFamily="34" charset="0"/>
                <a:ea typeface="Tahoma" panose="020B0604030504040204" pitchFamily="34" charset="0"/>
                <a:cs typeface="Tahoma" panose="020B0604030504040204" pitchFamily="34" charset="0"/>
              </a:rPr>
              <a:t>attribué</a:t>
            </a:r>
            <a:r>
              <a:rPr sz="2000" dirty="0" smtClean="0">
                <a:latin typeface="Tahoma" panose="020B0604030504040204" pitchFamily="34" charset="0"/>
                <a:ea typeface="Tahoma" panose="020B0604030504040204" pitchFamily="34" charset="0"/>
                <a:cs typeface="Tahoma" panose="020B0604030504040204" pitchFamily="34" charset="0"/>
              </a:rPr>
              <a:t>.</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Fajardo </a:t>
            </a:r>
            <a:r>
              <a:rPr sz="2000" dirty="0">
                <a:latin typeface="Tahoma" panose="020B0604030504040204" pitchFamily="34" charset="0"/>
                <a:ea typeface="Tahoma" panose="020B0604030504040204" pitchFamily="34" charset="0"/>
                <a:cs typeface="Tahoma" panose="020B0604030504040204" pitchFamily="34" charset="0"/>
              </a:rPr>
              <a:t>(1985) observe un </a:t>
            </a:r>
            <a:r>
              <a:rPr sz="2000" dirty="0" err="1">
                <a:latin typeface="Tahoma" panose="020B0604030504040204" pitchFamily="34" charset="0"/>
                <a:ea typeface="Tahoma" panose="020B0604030504040204" pitchFamily="34" charset="0"/>
                <a:cs typeface="Tahoma" panose="020B0604030504040204" pitchFamily="34" charset="0"/>
              </a:rPr>
              <a:t>effet</a:t>
            </a:r>
            <a:r>
              <a:rPr sz="2000" dirty="0">
                <a:latin typeface="Tahoma" panose="020B0604030504040204" pitchFamily="34" charset="0"/>
                <a:ea typeface="Tahoma" panose="020B0604030504040204" pitchFamily="34" charset="0"/>
                <a:cs typeface="Tahoma" panose="020B0604030504040204" pitchFamily="34" charset="0"/>
              </a:rPr>
              <a:t> inverse. </a:t>
            </a:r>
            <a:r>
              <a:rPr sz="2000" dirty="0" err="1">
                <a:latin typeface="Tahoma" panose="020B0604030504040204" pitchFamily="34" charset="0"/>
                <a:ea typeface="Tahoma" panose="020B0604030504040204" pitchFamily="34" charset="0"/>
                <a:cs typeface="Tahoma" panose="020B0604030504040204" pitchFamily="34" charset="0"/>
              </a:rPr>
              <a:t>Dans</a:t>
            </a:r>
            <a:r>
              <a:rPr sz="2000" dirty="0">
                <a:latin typeface="Tahoma" panose="020B0604030504040204" pitchFamily="34" charset="0"/>
                <a:ea typeface="Tahoma" panose="020B0604030504040204" pitchFamily="34" charset="0"/>
                <a:cs typeface="Tahoma" panose="020B0604030504040204" pitchFamily="34" charset="0"/>
              </a:rPr>
              <a:t> son </a:t>
            </a:r>
            <a:r>
              <a:rPr sz="2000" dirty="0" err="1">
                <a:latin typeface="Tahoma" panose="020B0604030504040204" pitchFamily="34" charset="0"/>
                <a:ea typeface="Tahoma" panose="020B0604030504040204" pitchFamily="34" charset="0"/>
                <a:cs typeface="Tahoma" panose="020B0604030504040204" pitchFamily="34" charset="0"/>
              </a:rPr>
              <a:t>étude</a:t>
            </a:r>
            <a:r>
              <a:rPr sz="2000" dirty="0">
                <a:latin typeface="Tahoma" panose="020B0604030504040204" pitchFamily="34" charset="0"/>
                <a:ea typeface="Tahoma" panose="020B0604030504040204" pitchFamily="34" charset="0"/>
                <a:cs typeface="Tahoma" panose="020B0604030504040204" pitchFamily="34" charset="0"/>
              </a:rPr>
              <a:t>, les </a:t>
            </a:r>
            <a:r>
              <a:rPr sz="2000" dirty="0" err="1">
                <a:latin typeface="Tahoma" panose="020B0604030504040204" pitchFamily="34" charset="0"/>
                <a:ea typeface="Tahoma" panose="020B0604030504040204" pitchFamily="34" charset="0"/>
                <a:cs typeface="Tahoma" panose="020B0604030504040204" pitchFamily="34" charset="0"/>
              </a:rPr>
              <a:t>étudiants</a:t>
            </a:r>
            <a:r>
              <a:rPr sz="2000" dirty="0">
                <a:latin typeface="Tahoma" panose="020B0604030504040204" pitchFamily="34" charset="0"/>
                <a:ea typeface="Tahoma" panose="020B0604030504040204" pitchFamily="34" charset="0"/>
                <a:cs typeface="Tahoma" panose="020B0604030504040204" pitchFamily="34" charset="0"/>
              </a:rPr>
              <a:t> afro-</a:t>
            </a:r>
            <a:r>
              <a:rPr sz="2000" dirty="0" err="1">
                <a:latin typeface="Tahoma" panose="020B0604030504040204" pitchFamily="34" charset="0"/>
                <a:ea typeface="Tahoma" panose="020B0604030504040204" pitchFamily="34" charset="0"/>
                <a:cs typeface="Tahoma" panose="020B0604030504040204" pitchFamily="34" charset="0"/>
              </a:rPr>
              <a:t>américains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bénéficient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d’une</a:t>
            </a:r>
            <a:r>
              <a:rPr sz="2000" dirty="0">
                <a:latin typeface="Tahoma" panose="020B0604030504040204" pitchFamily="34" charset="0"/>
                <a:ea typeface="Tahoma" panose="020B0604030504040204" pitchFamily="34" charset="0"/>
                <a:cs typeface="Tahoma" panose="020B0604030504040204" pitchFamily="34" charset="0"/>
              </a:rPr>
              <a:t> discrimination positive. </a:t>
            </a:r>
            <a:r>
              <a:rPr sz="2000" dirty="0" err="1">
                <a:latin typeface="Tahoma" panose="020B0604030504040204" pitchFamily="34" charset="0"/>
                <a:ea typeface="Tahoma" panose="020B0604030504040204" pitchFamily="34" charset="0"/>
                <a:cs typeface="Tahoma" panose="020B0604030504040204" pitchFamily="34" charset="0"/>
              </a:rPr>
              <a:t>Ils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obtiennent</a:t>
            </a:r>
            <a:r>
              <a:rPr sz="2000" dirty="0">
                <a:latin typeface="Tahoma" panose="020B0604030504040204" pitchFamily="34" charset="0"/>
                <a:ea typeface="Tahoma" panose="020B0604030504040204" pitchFamily="34" charset="0"/>
                <a:cs typeface="Tahoma" panose="020B0604030504040204" pitchFamily="34" charset="0"/>
              </a:rPr>
              <a:t> plus de points que </a:t>
            </a:r>
            <a:r>
              <a:rPr sz="2000" dirty="0" err="1">
                <a:latin typeface="Tahoma" panose="020B0604030504040204" pitchFamily="34" charset="0"/>
                <a:ea typeface="Tahoma" panose="020B0604030504040204" pitchFamily="34" charset="0"/>
                <a:cs typeface="Tahoma" panose="020B0604030504040204" pitchFamily="34" charset="0"/>
              </a:rPr>
              <a:t>lorsque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l'ethnie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n’est</a:t>
            </a:r>
            <a:r>
              <a:rPr sz="2000" dirty="0">
                <a:latin typeface="Tahoma" panose="020B0604030504040204" pitchFamily="34" charset="0"/>
                <a:ea typeface="Tahoma" panose="020B0604030504040204" pitchFamily="34" charset="0"/>
                <a:cs typeface="Tahoma" panose="020B0604030504040204" pitchFamily="34" charset="0"/>
              </a:rPr>
              <a:t> pas </a:t>
            </a:r>
            <a:r>
              <a:rPr sz="2000" dirty="0" err="1">
                <a:latin typeface="Tahoma" panose="020B0604030504040204" pitchFamily="34" charset="0"/>
                <a:ea typeface="Tahoma" panose="020B0604030504040204" pitchFamily="34" charset="0"/>
                <a:cs typeface="Tahoma" panose="020B0604030504040204" pitchFamily="34" charset="0"/>
              </a:rPr>
              <a:t>communiquée</a:t>
            </a:r>
            <a:r>
              <a:rPr sz="2000" dirty="0">
                <a:latin typeface="Tahoma" panose="020B0604030504040204" pitchFamily="34" charset="0"/>
                <a:ea typeface="Tahoma" panose="020B0604030504040204" pitchFamily="34" charset="0"/>
                <a:cs typeface="Tahoma" panose="020B0604030504040204" pitchFamily="34" charset="0"/>
              </a:rPr>
              <a:t>. </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lang="fr-BE" sz="2000" dirty="0" err="1">
                <a:latin typeface="Tahoma" panose="020B0604030504040204" pitchFamily="34" charset="0"/>
                <a:ea typeface="Tahoma" panose="020B0604030504040204" pitchFamily="34" charset="0"/>
                <a:cs typeface="Tahoma" panose="020B0604030504040204" pitchFamily="34" charset="0"/>
              </a:rPr>
              <a:t>Amigues</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Bonniol</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Caverni</a:t>
            </a:r>
            <a:r>
              <a:rPr lang="fr-BE" sz="2000" dirty="0">
                <a:latin typeface="Tahoma" panose="020B0604030504040204" pitchFamily="34" charset="0"/>
                <a:ea typeface="Tahoma" panose="020B0604030504040204" pitchFamily="34" charset="0"/>
                <a:cs typeface="Tahoma" panose="020B0604030504040204" pitchFamily="34" charset="0"/>
              </a:rPr>
              <a:t> (1975) notent que les évaluateurs d’origine étrangère surestiment les copies dont le nom est à consonance française (12,14 vs 10,81). L’effet est moins important et inverse pour les correcteurs d’origine française (10,11 vs 10,95)</a:t>
            </a:r>
          </a:p>
          <a:p>
            <a:pPr marL="548037" lvl="1" indent="-342900">
              <a:spcBef>
                <a:spcPts val="185"/>
              </a:spcBef>
              <a:buFontTx/>
              <a:buChar char="-"/>
              <a:defRPr sz="34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8527809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p:cNvSpPr>
          <p:nvPr>
            <p:ph type="body" idx="1"/>
          </p:nvPr>
        </p:nvSpPr>
        <p:spPr>
          <a:xfrm>
            <a:off x="467544" y="908720"/>
            <a:ext cx="8235043" cy="4624251"/>
          </a:xfrm>
          <a:prstGeom prst="rect">
            <a:avLst/>
          </a:prstGeom>
        </p:spPr>
        <p:txBody>
          <a:bodyPr/>
          <a:lstStyle/>
          <a:p>
            <a:pPr marL="0" indent="0">
              <a:spcBef>
                <a:spcPts val="185"/>
              </a:spcBef>
              <a:buNone/>
              <a:defRPr b="1">
                <a:solidFill>
                  <a:srgbClr val="000000"/>
                </a:solidFill>
              </a:defRPr>
            </a:pPr>
            <a:r>
              <a:rPr lang="fr-BE" sz="2000" dirty="0" smtClean="0">
                <a:latin typeface="Tahoma" panose="020B0604030504040204" pitchFamily="34" charset="0"/>
                <a:ea typeface="Tahoma" panose="020B0604030504040204" pitchFamily="34" charset="0"/>
                <a:cs typeface="Tahoma" panose="020B0604030504040204" pitchFamily="34" charset="0"/>
              </a:rPr>
              <a:t>L</a:t>
            </a:r>
            <a:r>
              <a:rPr sz="2000" dirty="0" smtClean="0">
                <a:latin typeface="Tahoma" panose="020B0604030504040204" pitchFamily="34" charset="0"/>
                <a:ea typeface="Tahoma" panose="020B0604030504040204" pitchFamily="34" charset="0"/>
                <a:cs typeface="Tahoma" panose="020B0604030504040204" pitchFamily="34" charset="0"/>
              </a:rPr>
              <a:t>’</a:t>
            </a:r>
            <a:r>
              <a:rPr sz="2000" dirty="0" err="1" smtClean="0">
                <a:latin typeface="Tahoma" panose="020B0604030504040204" pitchFamily="34" charset="0"/>
                <a:ea typeface="Tahoma" panose="020B0604030504040204" pitchFamily="34" charset="0"/>
                <a:cs typeface="Tahoma" panose="020B0604030504040204" pitchFamily="34" charset="0"/>
              </a:rPr>
              <a:t>effet</a:t>
            </a:r>
            <a:r>
              <a:rPr sz="2000" dirty="0" smtClean="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de halo sur </a:t>
            </a:r>
            <a:r>
              <a:rPr sz="2000" dirty="0" err="1">
                <a:latin typeface="Tahoma" panose="020B0604030504040204" pitchFamily="34" charset="0"/>
                <a:ea typeface="Tahoma" panose="020B0604030504040204" pitchFamily="34" charset="0"/>
                <a:cs typeface="Tahoma" panose="020B0604030504040204" pitchFamily="34" charset="0"/>
              </a:rPr>
              <a:t>l’origine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sociale</a:t>
            </a:r>
            <a:r>
              <a:rPr sz="2000" dirty="0">
                <a:latin typeface="Tahoma" panose="020B0604030504040204" pitchFamily="34" charset="0"/>
                <a:ea typeface="Tahoma" panose="020B0604030504040204" pitchFamily="34" charset="0"/>
                <a:cs typeface="Tahoma" panose="020B0604030504040204" pitchFamily="34" charset="0"/>
              </a:rPr>
              <a:t> des </a:t>
            </a:r>
            <a:r>
              <a:rPr sz="2000" dirty="0" err="1" smtClean="0">
                <a:latin typeface="Tahoma" panose="020B0604030504040204" pitchFamily="34" charset="0"/>
                <a:ea typeface="Tahoma" panose="020B0604030504040204" pitchFamily="34" charset="0"/>
                <a:cs typeface="Tahoma" panose="020B0604030504040204" pitchFamily="34" charset="0"/>
              </a:rPr>
              <a:t>étudiants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185"/>
              </a:spcBef>
              <a:buNone/>
              <a:defRPr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342900" lvl="1" indent="-342900">
              <a:spcBef>
                <a:spcPts val="185"/>
              </a:spcBef>
              <a:buFontTx/>
              <a:buChar char="-"/>
              <a:defRPr sz="32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Weiss </a:t>
            </a:r>
            <a:r>
              <a:rPr sz="2000" dirty="0">
                <a:latin typeface="Tahoma" panose="020B0604030504040204" pitchFamily="34" charset="0"/>
                <a:ea typeface="Tahoma" panose="020B0604030504040204" pitchFamily="34" charset="0"/>
                <a:cs typeface="Tahoma" panose="020B0604030504040204" pitchFamily="34" charset="0"/>
              </a:rPr>
              <a:t>(1969) </a:t>
            </a:r>
            <a:r>
              <a:rPr sz="2000" dirty="0" err="1">
                <a:latin typeface="Tahoma" panose="020B0604030504040204" pitchFamily="34" charset="0"/>
                <a:ea typeface="Tahoma" panose="020B0604030504040204" pitchFamily="34" charset="0"/>
                <a:cs typeface="Tahoma" panose="020B0604030504040204" pitchFamily="34" charset="0"/>
              </a:rPr>
              <a:t>demande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groupes</a:t>
            </a:r>
            <a:r>
              <a:rPr sz="2000" dirty="0">
                <a:latin typeface="Tahoma" panose="020B0604030504040204" pitchFamily="34" charset="0"/>
                <a:ea typeface="Tahoma" panose="020B0604030504040204" pitchFamily="34" charset="0"/>
                <a:cs typeface="Tahoma" panose="020B0604030504040204" pitchFamily="34" charset="0"/>
              </a:rPr>
              <a:t> de 46 </a:t>
            </a:r>
            <a:r>
              <a:rPr sz="2000" dirty="0" err="1">
                <a:latin typeface="Tahoma" panose="020B0604030504040204" pitchFamily="34" charset="0"/>
                <a:ea typeface="Tahoma" panose="020B0604030504040204" pitchFamily="34" charset="0"/>
                <a:cs typeface="Tahoma" panose="020B0604030504040204" pitchFamily="34" charset="0"/>
              </a:rPr>
              <a:t>enseignants</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corriger</a:t>
            </a:r>
            <a:r>
              <a:rPr sz="2000" dirty="0">
                <a:latin typeface="Tahoma" panose="020B0604030504040204" pitchFamily="34" charset="0"/>
                <a:ea typeface="Tahoma" panose="020B0604030504040204" pitchFamily="34" charset="0"/>
                <a:cs typeface="Tahoma" panose="020B0604030504040204" pitchFamily="34" charset="0"/>
              </a:rPr>
              <a:t> 2 </a:t>
            </a:r>
            <a:r>
              <a:rPr sz="2000" dirty="0" err="1">
                <a:latin typeface="Tahoma" panose="020B0604030504040204" pitchFamily="34" charset="0"/>
                <a:ea typeface="Tahoma" panose="020B0604030504040204" pitchFamily="34" charset="0"/>
                <a:cs typeface="Tahoma" panose="020B0604030504040204" pitchFamily="34" charset="0"/>
              </a:rPr>
              <a:t>rédactions</a:t>
            </a:r>
            <a:r>
              <a:rPr sz="2000" dirty="0">
                <a:latin typeface="Tahoma" panose="020B0604030504040204" pitchFamily="34" charset="0"/>
                <a:ea typeface="Tahoma" panose="020B0604030504040204" pitchFamily="34" charset="0"/>
                <a:cs typeface="Tahoma" panose="020B0604030504040204" pitchFamily="34" charset="0"/>
              </a:rPr>
              <a:t>. Au premier </a:t>
            </a:r>
            <a:r>
              <a:rPr sz="2000" dirty="0" err="1">
                <a:latin typeface="Tahoma" panose="020B0604030504040204" pitchFamily="34" charset="0"/>
                <a:ea typeface="Tahoma" panose="020B0604030504040204" pitchFamily="34" charset="0"/>
                <a:cs typeface="Tahoma" panose="020B0604030504040204" pitchFamily="34" charset="0"/>
              </a:rPr>
              <a:t>groupe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il</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dit</a:t>
            </a:r>
            <a:r>
              <a:rPr sz="2000" dirty="0">
                <a:latin typeface="Tahoma" panose="020B0604030504040204" pitchFamily="34" charset="0"/>
                <a:ea typeface="Tahoma" panose="020B0604030504040204" pitchFamily="34" charset="0"/>
                <a:cs typeface="Tahoma" panose="020B0604030504040204" pitchFamily="34" charset="0"/>
              </a:rPr>
              <a:t> que «le travail 1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l’oeuvre</a:t>
            </a:r>
            <a:r>
              <a:rPr sz="2000" dirty="0">
                <a:latin typeface="Tahoma" panose="020B0604030504040204" pitchFamily="34" charset="0"/>
                <a:ea typeface="Tahoma" panose="020B0604030504040204" pitchFamily="34" charset="0"/>
                <a:cs typeface="Tahoma" panose="020B0604030504040204" pitchFamily="34" charset="0"/>
              </a:rPr>
              <a:t> d’un </a:t>
            </a:r>
            <a:r>
              <a:rPr sz="2000" dirty="0" err="1">
                <a:latin typeface="Tahoma" panose="020B0604030504040204" pitchFamily="34" charset="0"/>
                <a:ea typeface="Tahoma" panose="020B0604030504040204" pitchFamily="34" charset="0"/>
                <a:cs typeface="Tahoma" panose="020B0604030504040204" pitchFamily="34" charset="0"/>
              </a:rPr>
              <a:t>élève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moyen</a:t>
            </a:r>
            <a:r>
              <a:rPr sz="2000" dirty="0">
                <a:latin typeface="Tahoma" panose="020B0604030504040204" pitchFamily="34" charset="0"/>
                <a:ea typeface="Tahoma" panose="020B0604030504040204" pitchFamily="34" charset="0"/>
                <a:cs typeface="Tahoma" panose="020B0604030504040204" pitchFamily="34" charset="0"/>
              </a:rPr>
              <a:t> qui </a:t>
            </a:r>
            <a:r>
              <a:rPr sz="2000" dirty="0" err="1">
                <a:latin typeface="Tahoma" panose="020B0604030504040204" pitchFamily="34" charset="0"/>
                <a:ea typeface="Tahoma" panose="020B0604030504040204" pitchFamily="34" charset="0"/>
                <a:cs typeface="Tahoma" panose="020B0604030504040204" pitchFamily="34" charset="0"/>
              </a:rPr>
              <a:t>aime</a:t>
            </a:r>
            <a:r>
              <a:rPr sz="2000" dirty="0">
                <a:latin typeface="Tahoma" panose="020B0604030504040204" pitchFamily="34" charset="0"/>
                <a:ea typeface="Tahoma" panose="020B0604030504040204" pitchFamily="34" charset="0"/>
                <a:cs typeface="Tahoma" panose="020B0604030504040204" pitchFamily="34" charset="0"/>
              </a:rPr>
              <a:t> lire des BD ; son </a:t>
            </a:r>
            <a:r>
              <a:rPr sz="2000" dirty="0" err="1">
                <a:latin typeface="Tahoma" panose="020B0604030504040204" pitchFamily="34" charset="0"/>
                <a:ea typeface="Tahoma" panose="020B0604030504040204" pitchFamily="34" charset="0"/>
                <a:cs typeface="Tahoma" panose="020B0604030504040204" pitchFamily="34" charset="0"/>
              </a:rPr>
              <a:t>père</a:t>
            </a:r>
            <a:r>
              <a:rPr sz="2000" dirty="0">
                <a:latin typeface="Tahoma" panose="020B0604030504040204" pitchFamily="34" charset="0"/>
                <a:ea typeface="Tahoma" panose="020B0604030504040204" pitchFamily="34" charset="0"/>
                <a:cs typeface="Tahoma" panose="020B0604030504040204" pitchFamily="34" charset="0"/>
              </a:rPr>
              <a:t> et </a:t>
            </a:r>
            <a:r>
              <a:rPr sz="2000" dirty="0" err="1">
                <a:latin typeface="Tahoma" panose="020B0604030504040204" pitchFamily="34" charset="0"/>
                <a:ea typeface="Tahoma" panose="020B0604030504040204" pitchFamily="34" charset="0"/>
                <a:cs typeface="Tahoma" panose="020B0604030504040204" pitchFamily="34" charset="0"/>
              </a:rPr>
              <a:t>sa</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mère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employés</a:t>
            </a:r>
            <a:r>
              <a:rPr sz="2000" dirty="0">
                <a:latin typeface="Tahoma" panose="020B0604030504040204" pitchFamily="34" charset="0"/>
                <a:ea typeface="Tahoma" panose="020B0604030504040204" pitchFamily="34" charset="0"/>
                <a:cs typeface="Tahoma" panose="020B0604030504040204" pitchFamily="34" charset="0"/>
              </a:rPr>
              <a:t>. Le travail 2 a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fait par un enfant </a:t>
            </a:r>
            <a:r>
              <a:rPr sz="2000" dirty="0" err="1">
                <a:latin typeface="Tahoma" panose="020B0604030504040204" pitchFamily="34" charset="0"/>
                <a:ea typeface="Tahoma" panose="020B0604030504040204" pitchFamily="34" charset="0"/>
                <a:cs typeface="Tahoma" panose="020B0604030504040204" pitchFamily="34" charset="0"/>
              </a:rPr>
              <a:t>doué</a:t>
            </a:r>
            <a:r>
              <a:rPr sz="2000" dirty="0">
                <a:latin typeface="Tahoma" panose="020B0604030504040204" pitchFamily="34" charset="0"/>
                <a:ea typeface="Tahoma" panose="020B0604030504040204" pitchFamily="34" charset="0"/>
                <a:cs typeface="Tahoma" panose="020B0604030504040204" pitchFamily="34" charset="0"/>
              </a:rPr>
              <a:t>; son </a:t>
            </a:r>
            <a:r>
              <a:rPr sz="2000" dirty="0" err="1">
                <a:latin typeface="Tahoma" panose="020B0604030504040204" pitchFamily="34" charset="0"/>
                <a:ea typeface="Tahoma" panose="020B0604030504040204" pitchFamily="34" charset="0"/>
                <a:cs typeface="Tahoma" panose="020B0604030504040204" pitchFamily="34" charset="0"/>
              </a:rPr>
              <a:t>père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rédacteur</a:t>
            </a:r>
            <a:r>
              <a:rPr sz="2000" dirty="0">
                <a:latin typeface="Tahoma" panose="020B0604030504040204" pitchFamily="34" charset="0"/>
                <a:ea typeface="Tahoma" panose="020B0604030504040204" pitchFamily="34" charset="0"/>
                <a:cs typeface="Tahoma" panose="020B0604030504040204" pitchFamily="34" charset="0"/>
              </a:rPr>
              <a:t> d’un </a:t>
            </a:r>
            <a:r>
              <a:rPr sz="2000" dirty="0" err="1">
                <a:latin typeface="Tahoma" panose="020B0604030504040204" pitchFamily="34" charset="0"/>
                <a:ea typeface="Tahoma" panose="020B0604030504040204" pitchFamily="34" charset="0"/>
                <a:cs typeface="Tahoma" panose="020B0604030504040204" pitchFamily="34" charset="0"/>
              </a:rPr>
              <a:t>quotidien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connu</a:t>
            </a:r>
            <a:r>
              <a:rPr sz="2000" dirty="0">
                <a:latin typeface="Tahoma" panose="020B0604030504040204" pitchFamily="34" charset="0"/>
                <a:ea typeface="Tahoma" panose="020B0604030504040204" pitchFamily="34" charset="0"/>
                <a:cs typeface="Tahoma" panose="020B0604030504040204" pitchFamily="34" charset="0"/>
              </a:rPr>
              <a:t>». Il inverse les </a:t>
            </a:r>
            <a:r>
              <a:rPr sz="2000" dirty="0" err="1">
                <a:latin typeface="Tahoma" panose="020B0604030504040204" pitchFamily="34" charset="0"/>
                <a:ea typeface="Tahoma" panose="020B0604030504040204" pitchFamily="34" charset="0"/>
                <a:cs typeface="Tahoma" panose="020B0604030504040204" pitchFamily="34" charset="0"/>
              </a:rPr>
              <a:t>commentaires</a:t>
            </a:r>
            <a:r>
              <a:rPr sz="2000" dirty="0">
                <a:latin typeface="Tahoma" panose="020B0604030504040204" pitchFamily="34" charset="0"/>
                <a:ea typeface="Tahoma" panose="020B0604030504040204" pitchFamily="34" charset="0"/>
                <a:cs typeface="Tahoma" panose="020B0604030504040204" pitchFamily="34" charset="0"/>
              </a:rPr>
              <a:t> pour le second </a:t>
            </a:r>
            <a:r>
              <a:rPr sz="2000" dirty="0" err="1">
                <a:latin typeface="Tahoma" panose="020B0604030504040204" pitchFamily="34" charset="0"/>
                <a:ea typeface="Tahoma" panose="020B0604030504040204" pitchFamily="34" charset="0"/>
                <a:cs typeface="Tahoma" panose="020B0604030504040204" pitchFamily="34" charset="0"/>
              </a:rPr>
              <a:t>groupe</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a:latin typeface="Tahoma" panose="020B0604030504040204" pitchFamily="34" charset="0"/>
                <a:ea typeface="Tahoma" panose="020B0604030504040204" pitchFamily="34" charset="0"/>
                <a:cs typeface="Tahoma" panose="020B0604030504040204" pitchFamily="34" charset="0"/>
              </a:rPr>
              <a:t>rédaction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corrigée</a:t>
            </a:r>
            <a:r>
              <a:rPr sz="2000" dirty="0">
                <a:latin typeface="Tahoma" panose="020B0604030504040204" pitchFamily="34" charset="0"/>
                <a:ea typeface="Tahoma" panose="020B0604030504040204" pitchFamily="34" charset="0"/>
                <a:cs typeface="Tahoma" panose="020B0604030504040204" pitchFamily="34" charset="0"/>
              </a:rPr>
              <a:t> sur </a:t>
            </a:r>
            <a:r>
              <a:rPr sz="2000" dirty="0" err="1">
                <a:latin typeface="Tahoma" panose="020B0604030504040204" pitchFamily="34" charset="0"/>
                <a:ea typeface="Tahoma" panose="020B0604030504040204" pitchFamily="34" charset="0"/>
                <a:cs typeface="Tahoma" panose="020B0604030504040204" pitchFamily="34" charset="0"/>
              </a:rPr>
              <a:t>l'orthographe</a:t>
            </a:r>
            <a:r>
              <a:rPr sz="2000" dirty="0">
                <a:latin typeface="Tahoma" panose="020B0604030504040204" pitchFamily="34" charset="0"/>
                <a:ea typeface="Tahoma" panose="020B0604030504040204" pitchFamily="34" charset="0"/>
                <a:cs typeface="Tahoma" panose="020B0604030504040204" pitchFamily="34" charset="0"/>
              </a:rPr>
              <a:t>, le style et le fond. Tout </a:t>
            </a:r>
            <a:r>
              <a:rPr sz="2000" dirty="0" err="1">
                <a:latin typeface="Tahoma" panose="020B0604030504040204" pitchFamily="34" charset="0"/>
                <a:ea typeface="Tahoma" panose="020B0604030504040204" pitchFamily="34" charset="0"/>
                <a:cs typeface="Tahoma" panose="020B0604030504040204" pitchFamily="34" charset="0"/>
              </a:rPr>
              <a:t>ces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critères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sensibles</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l’effet</a:t>
            </a:r>
            <a:r>
              <a:rPr sz="2000" dirty="0">
                <a:latin typeface="Tahoma" panose="020B0604030504040204" pitchFamily="34" charset="0"/>
                <a:ea typeface="Tahoma" panose="020B0604030504040204" pitchFamily="34" charset="0"/>
                <a:cs typeface="Tahoma" panose="020B0604030504040204" pitchFamily="34" charset="0"/>
              </a:rPr>
              <a:t> de </a:t>
            </a:r>
            <a:r>
              <a:rPr sz="2000" dirty="0" smtClean="0">
                <a:latin typeface="Tahoma" panose="020B0604030504040204" pitchFamily="34" charset="0"/>
                <a:ea typeface="Tahoma" panose="020B0604030504040204" pitchFamily="34" charset="0"/>
                <a:cs typeface="Tahoma" panose="020B0604030504040204" pitchFamily="34" charset="0"/>
              </a:rPr>
              <a:t>halo</a:t>
            </a:r>
            <a:r>
              <a:rPr lang="fr-BE" sz="2000" dirty="0" smtClean="0">
                <a:latin typeface="Tahoma" panose="020B0604030504040204" pitchFamily="34" charset="0"/>
                <a:ea typeface="Tahoma" panose="020B0604030504040204" pitchFamily="34" charset="0"/>
                <a:cs typeface="Tahoma" panose="020B0604030504040204" pitchFamily="34" charset="0"/>
              </a:rPr>
              <a:t>.</a:t>
            </a:r>
          </a:p>
          <a:p>
            <a:pPr marL="342900" lvl="1" indent="-342900">
              <a:spcBef>
                <a:spcPts val="185"/>
              </a:spcBef>
              <a:buFontTx/>
              <a:buChar char="-"/>
              <a:defRPr sz="3200">
                <a:solidFill>
                  <a:srgbClr val="000000"/>
                </a:solidFill>
              </a:defRPr>
            </a:pPr>
            <a:r>
              <a:rPr lang="fr-BE" sz="2000" dirty="0" err="1" smtClean="0">
                <a:latin typeface="Tahoma" panose="020B0604030504040204" pitchFamily="34" charset="0"/>
                <a:ea typeface="Tahoma" panose="020B0604030504040204" pitchFamily="34" charset="0"/>
                <a:cs typeface="Tahoma" panose="020B0604030504040204" pitchFamily="34" charset="0"/>
              </a:rPr>
              <a:t>Pourtois</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Bonacina</a:t>
            </a:r>
            <a:r>
              <a:rPr lang="fr-BE" sz="2000" dirty="0">
                <a:latin typeface="Tahoma" panose="020B0604030504040204" pitchFamily="34" charset="0"/>
                <a:ea typeface="Tahoma" panose="020B0604030504040204" pitchFamily="34" charset="0"/>
                <a:cs typeface="Tahoma" panose="020B0604030504040204" pitchFamily="34" charset="0"/>
              </a:rPr>
              <a:t>, </a:t>
            </a:r>
            <a:r>
              <a:rPr lang="fr-BE" sz="2000" dirty="0" err="1">
                <a:latin typeface="Tahoma" panose="020B0604030504040204" pitchFamily="34" charset="0"/>
                <a:ea typeface="Tahoma" panose="020B0604030504040204" pitchFamily="34" charset="0"/>
                <a:cs typeface="Tahoma" panose="020B0604030504040204" pitchFamily="34" charset="0"/>
              </a:rPr>
              <a:t>Delbecq</a:t>
            </a:r>
            <a:r>
              <a:rPr lang="fr-BE" sz="2000" dirty="0">
                <a:latin typeface="Tahoma" panose="020B0604030504040204" pitchFamily="34" charset="0"/>
                <a:ea typeface="Tahoma" panose="020B0604030504040204" pitchFamily="34" charset="0"/>
                <a:cs typeface="Tahoma" panose="020B0604030504040204" pitchFamily="34" charset="0"/>
              </a:rPr>
              <a:t> et </a:t>
            </a:r>
            <a:r>
              <a:rPr lang="fr-BE" sz="2000" dirty="0" err="1">
                <a:latin typeface="Tahoma" panose="020B0604030504040204" pitchFamily="34" charset="0"/>
                <a:ea typeface="Tahoma" panose="020B0604030504040204" pitchFamily="34" charset="0"/>
                <a:cs typeface="Tahoma" panose="020B0604030504040204" pitchFamily="34" charset="0"/>
              </a:rPr>
              <a:t>Segard</a:t>
            </a:r>
            <a:r>
              <a:rPr lang="fr-BE" sz="2000" dirty="0">
                <a:latin typeface="Tahoma" panose="020B0604030504040204" pitchFamily="34" charset="0"/>
                <a:ea typeface="Tahoma" panose="020B0604030504040204" pitchFamily="34" charset="0"/>
                <a:cs typeface="Tahoma" panose="020B0604030504040204" pitchFamily="34" charset="0"/>
              </a:rPr>
              <a:t> (1978) répartissent arbitrairement des copies d’élèves provenant d’un milieu social moyen en deux groupes. Un groupe </a:t>
            </a:r>
            <a:r>
              <a:rPr lang="fr-BE" sz="2000" dirty="0" err="1">
                <a:latin typeface="Tahoma" panose="020B0604030504040204" pitchFamily="34" charset="0"/>
                <a:ea typeface="Tahoma" panose="020B0604030504040204" pitchFamily="34" charset="0"/>
                <a:cs typeface="Tahoma" panose="020B0604030504040204" pitchFamily="34" charset="0"/>
              </a:rPr>
              <a:t>soit-disant</a:t>
            </a:r>
            <a:r>
              <a:rPr lang="fr-BE" sz="2000" dirty="0">
                <a:latin typeface="Tahoma" panose="020B0604030504040204" pitchFamily="34" charset="0"/>
                <a:ea typeface="Tahoma" panose="020B0604030504040204" pitchFamily="34" charset="0"/>
                <a:cs typeface="Tahoma" panose="020B0604030504040204" pitchFamily="34" charset="0"/>
              </a:rPr>
              <a:t> de milieu favorisé. Un groupe soi-disant de milieu défavorisé. Tant sur le fond, la forme et le style, les enfants du premier groupe sont avantagés.</a:t>
            </a:r>
          </a:p>
          <a:p>
            <a:pPr marL="0" lvl="1" indent="0">
              <a:spcBef>
                <a:spcPts val="185"/>
              </a:spcBef>
              <a:buNone/>
              <a:defRPr sz="3200">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584790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341249"/>
            <a:ext cx="8280920" cy="2667397"/>
          </a:xfrm>
          <a:prstGeom prst="rect">
            <a:avLst/>
          </a:prstGeom>
        </p:spPr>
        <p:txBody>
          <a:bodyPr wrap="square">
            <a:spAutoFit/>
          </a:bodyPr>
          <a:lstStyle/>
          <a:p>
            <a:pPr marL="187516" indent="0">
              <a:lnSpc>
                <a:spcPct val="110000"/>
              </a:lnSpc>
              <a:spcBef>
                <a:spcPts val="0"/>
              </a:spcBef>
              <a:buNone/>
              <a:defRPr sz="4200" b="1">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L’attractivité du </a:t>
            </a:r>
            <a:r>
              <a:rPr lang="fr-BE" sz="2000" dirty="0" smtClean="0">
                <a:latin typeface="Tahoma" panose="020B0604030504040204" pitchFamily="34" charset="0"/>
                <a:ea typeface="Tahoma" panose="020B0604030504040204" pitchFamily="34" charset="0"/>
                <a:cs typeface="Tahoma" panose="020B0604030504040204" pitchFamily="34" charset="0"/>
              </a:rPr>
              <a:t>prénom</a:t>
            </a:r>
          </a:p>
          <a:p>
            <a:pPr marL="187516" indent="0">
              <a:lnSpc>
                <a:spcPct val="110000"/>
              </a:lnSpc>
              <a:spcBef>
                <a:spcPts val="0"/>
              </a:spcBef>
              <a:buNone/>
              <a:defRPr sz="4200" b="1">
                <a:solidFill>
                  <a:srgbClr val="000000"/>
                </a:solidFill>
              </a:defRPr>
            </a:pPr>
            <a:endParaRPr lang="fr-BE" sz="2000" dirty="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Harris (1975) démontre que, à compétence égale, les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prénoms attractifs</a:t>
            </a:r>
            <a:r>
              <a:rPr lang="fr-BE" sz="2000" dirty="0">
                <a:latin typeface="Tahoma" panose="020B0604030504040204" pitchFamily="34" charset="0"/>
                <a:ea typeface="Tahoma" panose="020B0604030504040204" pitchFamily="34" charset="0"/>
                <a:cs typeface="Tahoma" panose="020B0604030504040204" pitchFamily="34" charset="0"/>
              </a:rPr>
              <a:t> obtiennent des scores supérieurs</a:t>
            </a:r>
          </a:p>
          <a:p>
            <a:pPr marL="548037" lvl="1" indent="-342900">
              <a:spcBef>
                <a:spcPts val="185"/>
              </a:spcBef>
              <a:buFontTx/>
              <a:buChar char="-"/>
              <a:defRPr sz="3400">
                <a:solidFill>
                  <a:srgbClr val="000000"/>
                </a:solidFill>
              </a:defRPr>
            </a:pPr>
            <a:r>
              <a:rPr lang="fr-BE" sz="2000" dirty="0">
                <a:latin typeface="Tahoma" panose="020B0604030504040204" pitchFamily="34" charset="0"/>
                <a:ea typeface="Tahoma" panose="020B0604030504040204" pitchFamily="34" charset="0"/>
                <a:cs typeface="Tahoma" panose="020B0604030504040204" pitchFamily="34" charset="0"/>
              </a:rPr>
              <a:t>Erwin et </a:t>
            </a:r>
            <a:r>
              <a:rPr lang="fr-BE" sz="2000" dirty="0" err="1">
                <a:latin typeface="Tahoma" panose="020B0604030504040204" pitchFamily="34" charset="0"/>
                <a:ea typeface="Tahoma" panose="020B0604030504040204" pitchFamily="34" charset="0"/>
                <a:cs typeface="Tahoma" panose="020B0604030504040204" pitchFamily="34" charset="0"/>
              </a:rPr>
              <a:t>Calev</a:t>
            </a:r>
            <a:r>
              <a:rPr lang="fr-BE" sz="2000" dirty="0">
                <a:latin typeface="Tahoma" panose="020B0604030504040204" pitchFamily="34" charset="0"/>
                <a:ea typeface="Tahoma" panose="020B0604030504040204" pitchFamily="34" charset="0"/>
                <a:cs typeface="Tahoma" panose="020B0604030504040204" pitchFamily="34" charset="0"/>
              </a:rPr>
              <a:t> (1984) trouvent que les élèves avec un </a:t>
            </a:r>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prénom </a:t>
            </a:r>
            <a:r>
              <a:rPr lang="fr-BE" sz="2000" dirty="0">
                <a:solidFill>
                  <a:srgbClr val="FF0000"/>
                </a:solidFill>
                <a:latin typeface="Tahoma" panose="020B0604030504040204" pitchFamily="34" charset="0"/>
                <a:ea typeface="Tahoma" panose="020B0604030504040204" pitchFamily="34" charset="0"/>
                <a:cs typeface="Tahoma" panose="020B0604030504040204" pitchFamily="34" charset="0"/>
              </a:rPr>
              <a:t>attractif</a:t>
            </a:r>
            <a:r>
              <a:rPr lang="fr-BE" sz="2000" dirty="0">
                <a:latin typeface="Tahoma" panose="020B0604030504040204" pitchFamily="34" charset="0"/>
                <a:ea typeface="Tahoma" panose="020B0604030504040204" pitchFamily="34" charset="0"/>
                <a:cs typeface="Tahoma" panose="020B0604030504040204" pitchFamily="34" charset="0"/>
              </a:rPr>
              <a:t> obtiennent le plus de points et que les élèves avec un </a:t>
            </a:r>
            <a:r>
              <a:rPr lang="fr-BE" sz="2000" dirty="0" smtClean="0">
                <a:latin typeface="Tahoma" panose="020B0604030504040204" pitchFamily="34" charset="0"/>
                <a:ea typeface="Tahoma" panose="020B0604030504040204" pitchFamily="34" charset="0"/>
                <a:cs typeface="Tahoma" panose="020B0604030504040204" pitchFamily="34" charset="0"/>
              </a:rPr>
              <a:t>prénom </a:t>
            </a:r>
            <a:r>
              <a:rPr lang="fr-BE" sz="2000" dirty="0">
                <a:latin typeface="Tahoma" panose="020B0604030504040204" pitchFamily="34" charset="0"/>
                <a:ea typeface="Tahoma" panose="020B0604030504040204" pitchFamily="34" charset="0"/>
                <a:cs typeface="Tahoma" panose="020B0604030504040204" pitchFamily="34" charset="0"/>
              </a:rPr>
              <a:t>moins attractif obtiennent moins de points. Les élèves anonymes sont situés entre ces deux extrêmes</a:t>
            </a:r>
          </a:p>
        </p:txBody>
      </p:sp>
    </p:spTree>
    <p:extLst>
      <p:ext uri="{BB962C8B-B14F-4D97-AF65-F5344CB8AC3E}">
        <p14:creationId xmlns:p14="http://schemas.microsoft.com/office/powerpoint/2010/main" val="18971164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body" idx="1"/>
          </p:nvPr>
        </p:nvSpPr>
        <p:spPr>
          <a:xfrm>
            <a:off x="179512" y="908720"/>
            <a:ext cx="8235043" cy="4624251"/>
          </a:xfrm>
          <a:prstGeom prst="rect">
            <a:avLst/>
          </a:prstGeom>
        </p:spPr>
        <p:txBody>
          <a:bodyPr/>
          <a:lstStyle/>
          <a:p>
            <a:pPr marL="187516" indent="0">
              <a:lnSpc>
                <a:spcPct val="110000"/>
              </a:lnSpc>
              <a:spcBef>
                <a:spcPts val="0"/>
              </a:spcBef>
              <a:buNone/>
              <a:defRPr sz="4200" b="1">
                <a:solidFill>
                  <a:srgbClr val="000000"/>
                </a:solidFill>
              </a:defRPr>
            </a:pPr>
            <a:r>
              <a:rPr sz="2000" dirty="0" err="1">
                <a:latin typeface="Tahoma" panose="020B0604030504040204" pitchFamily="34" charset="0"/>
                <a:ea typeface="Tahoma" panose="020B0604030504040204" pitchFamily="34" charset="0"/>
                <a:cs typeface="Tahoma" panose="020B0604030504040204" pitchFamily="34" charset="0"/>
              </a:rPr>
              <a:t>L’effet</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stéréotypie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d’inertie</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187516" indent="0">
              <a:lnSpc>
                <a:spcPct val="110000"/>
              </a:lnSpc>
              <a:spcBef>
                <a:spcPts val="0"/>
              </a:spcBef>
              <a:buNone/>
              <a:defRPr sz="4200"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355600" lvl="1" indent="-273050" defTabSz="903288">
              <a:spcBef>
                <a:spcPts val="185"/>
              </a:spcBef>
              <a:buFontTx/>
              <a:buChar char="-"/>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Caverni</a:t>
            </a:r>
            <a:r>
              <a:rPr sz="2000" dirty="0">
                <a:latin typeface="Tahoma" panose="020B0604030504040204" pitchFamily="34" charset="0"/>
                <a:ea typeface="Tahoma" panose="020B0604030504040204" pitchFamily="34" charset="0"/>
                <a:cs typeface="Tahoma" panose="020B0604030504040204" pitchFamily="34" charset="0"/>
              </a:rPr>
              <a:t>, Fabre et </a:t>
            </a:r>
            <a:r>
              <a:rPr sz="2000" dirty="0" err="1">
                <a:latin typeface="Tahoma" panose="020B0604030504040204" pitchFamily="34" charset="0"/>
                <a:ea typeface="Tahoma" panose="020B0604030504040204" pitchFamily="34" charset="0"/>
                <a:cs typeface="Tahoma" panose="020B0604030504040204" pitchFamily="34" charset="0"/>
              </a:rPr>
              <a:t>Noizet</a:t>
            </a:r>
            <a:r>
              <a:rPr sz="2000" dirty="0">
                <a:latin typeface="Tahoma" panose="020B0604030504040204" pitchFamily="34" charset="0"/>
                <a:ea typeface="Tahoma" panose="020B0604030504040204" pitchFamily="34" charset="0"/>
                <a:cs typeface="Tahoma" panose="020B0604030504040204" pitchFamily="34" charset="0"/>
              </a:rPr>
              <a:t> (1975) </a:t>
            </a:r>
            <a:r>
              <a:rPr sz="2000" dirty="0" err="1">
                <a:latin typeface="Tahoma" panose="020B0604030504040204" pitchFamily="34" charset="0"/>
                <a:ea typeface="Tahoma" panose="020B0604030504040204" pitchFamily="34" charset="0"/>
                <a:cs typeface="Tahoma" panose="020B0604030504040204" pitchFamily="34" charset="0"/>
              </a:rPr>
              <a:t>proposent</a:t>
            </a:r>
            <a:r>
              <a:rPr sz="2000" dirty="0">
                <a:latin typeface="Tahoma" panose="020B0604030504040204" pitchFamily="34" charset="0"/>
                <a:ea typeface="Tahoma" panose="020B0604030504040204" pitchFamily="34" charset="0"/>
                <a:cs typeface="Tahoma" panose="020B0604030504040204" pitchFamily="34" charset="0"/>
              </a:rPr>
              <a:t> à des </a:t>
            </a:r>
            <a:r>
              <a:rPr sz="2000" dirty="0" err="1">
                <a:latin typeface="Tahoma" panose="020B0604030504040204" pitchFamily="34" charset="0"/>
                <a:ea typeface="Tahoma" panose="020B0604030504040204" pitchFamily="34" charset="0"/>
                <a:cs typeface="Tahoma" panose="020B0604030504040204" pitchFamily="34" charset="0"/>
              </a:rPr>
              <a:t>enseignants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d’évaluer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quatre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mêmes</a:t>
            </a:r>
            <a:r>
              <a:rPr sz="2000" dirty="0">
                <a:latin typeface="Tahoma" panose="020B0604030504040204" pitchFamily="34" charset="0"/>
                <a:ea typeface="Tahoma" panose="020B0604030504040204" pitchFamily="34" charset="0"/>
                <a:cs typeface="Tahoma" panose="020B0604030504040204" pitchFamily="34" charset="0"/>
              </a:rPr>
              <a:t> copies. </a:t>
            </a:r>
            <a:r>
              <a:rPr sz="2000" dirty="0" err="1">
                <a:latin typeface="Tahoma" panose="020B0604030504040204" pitchFamily="34" charset="0"/>
                <a:ea typeface="Tahoma" panose="020B0604030504040204" pitchFamily="34" charset="0"/>
                <a:cs typeface="Tahoma" panose="020B0604030504040204" pitchFamily="34" charset="0"/>
              </a:rPr>
              <a:t>Celles</a:t>
            </a:r>
            <a:r>
              <a:rPr sz="2000" dirty="0">
                <a:latin typeface="Tahoma" panose="020B0604030504040204" pitchFamily="34" charset="0"/>
                <a:ea typeface="Tahoma" panose="020B0604030504040204" pitchFamily="34" charset="0"/>
                <a:cs typeface="Tahoma" panose="020B0604030504040204" pitchFamily="34" charset="0"/>
              </a:rPr>
              <a:t>-ci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accompagnées</a:t>
            </a:r>
            <a:r>
              <a:rPr sz="2000" dirty="0">
                <a:latin typeface="Tahoma" panose="020B0604030504040204" pitchFamily="34" charset="0"/>
                <a:ea typeface="Tahoma" panose="020B0604030504040204" pitchFamily="34" charset="0"/>
                <a:cs typeface="Tahoma" panose="020B0604030504040204" pitchFamily="34" charset="0"/>
              </a:rPr>
              <a:t> de 5 notes </a:t>
            </a:r>
            <a:r>
              <a:rPr sz="2000" dirty="0" err="1">
                <a:latin typeface="Tahoma" panose="020B0604030504040204" pitchFamily="34" charset="0"/>
                <a:ea typeface="Tahoma" panose="020B0604030504040204" pitchFamily="34" charset="0"/>
                <a:cs typeface="Tahoma" panose="020B0604030504040204" pitchFamily="34" charset="0"/>
              </a:rPr>
              <a:t>sensées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avoir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été</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obtenues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précédemment</a:t>
            </a:r>
            <a:r>
              <a:rPr sz="2000" dirty="0">
                <a:latin typeface="Tahoma" panose="020B0604030504040204" pitchFamily="34" charset="0"/>
                <a:ea typeface="Tahoma" panose="020B0604030504040204" pitchFamily="34" charset="0"/>
                <a:cs typeface="Tahoma" panose="020B0604030504040204" pitchFamily="34" charset="0"/>
              </a:rPr>
              <a:t> par </a:t>
            </a:r>
            <a:r>
              <a:rPr sz="2000" dirty="0" err="1">
                <a:latin typeface="Tahoma" panose="020B0604030504040204" pitchFamily="34" charset="0"/>
                <a:ea typeface="Tahoma" panose="020B0604030504040204" pitchFamily="34" charset="0"/>
                <a:cs typeface="Tahoma" panose="020B0604030504040204" pitchFamily="34" charset="0"/>
              </a:rPr>
              <a:t>l’auteur</a:t>
            </a:r>
            <a:r>
              <a:rPr sz="2000" dirty="0">
                <a:latin typeface="Tahoma" panose="020B0604030504040204" pitchFamily="34" charset="0"/>
                <a:ea typeface="Tahoma" panose="020B0604030504040204" pitchFamily="34" charset="0"/>
                <a:cs typeface="Tahoma" panose="020B0604030504040204" pitchFamily="34" charset="0"/>
              </a:rPr>
              <a:t> de la </a:t>
            </a:r>
            <a:r>
              <a:rPr sz="2000" dirty="0" err="1">
                <a:latin typeface="Tahoma" panose="020B0604030504040204" pitchFamily="34" charset="0"/>
                <a:ea typeface="Tahoma" panose="020B0604030504040204" pitchFamily="34" charset="0"/>
                <a:cs typeface="Tahoma" panose="020B0604030504040204" pitchFamily="34" charset="0"/>
              </a:rPr>
              <a:t>copie</a:t>
            </a:r>
            <a:r>
              <a:rPr sz="2000" dirty="0">
                <a:latin typeface="Tahoma" panose="020B0604030504040204" pitchFamily="34" charset="0"/>
                <a:ea typeface="Tahoma" panose="020B0604030504040204" pitchFamily="34" charset="0"/>
                <a:cs typeface="Tahoma" panose="020B0604030504040204" pitchFamily="34" charset="0"/>
              </a:rPr>
              <a:t>. Les auteurs </a:t>
            </a:r>
            <a:r>
              <a:rPr sz="2000" dirty="0" err="1">
                <a:latin typeface="Tahoma" panose="020B0604030504040204" pitchFamily="34" charset="0"/>
                <a:ea typeface="Tahoma" panose="020B0604030504040204" pitchFamily="34" charset="0"/>
                <a:cs typeface="Tahoma" panose="020B0604030504040204" pitchFamily="34" charset="0"/>
              </a:rPr>
              <a:t>observent</a:t>
            </a:r>
            <a:r>
              <a:rPr sz="2000" dirty="0">
                <a:latin typeface="Tahoma" panose="020B0604030504040204" pitchFamily="34" charset="0"/>
                <a:ea typeface="Tahoma" panose="020B0604030504040204" pitchFamily="34" charset="0"/>
                <a:cs typeface="Tahoma" panose="020B0604030504040204" pitchFamily="34" charset="0"/>
              </a:rPr>
              <a:t> que les </a:t>
            </a:r>
            <a:r>
              <a:rPr sz="2000" dirty="0" err="1">
                <a:latin typeface="Tahoma" panose="020B0604030504040204" pitchFamily="34" charset="0"/>
                <a:ea typeface="Tahoma" panose="020B0604030504040204" pitchFamily="34" charset="0"/>
                <a:cs typeface="Tahoma" panose="020B0604030504040204" pitchFamily="34" charset="0"/>
              </a:rPr>
              <a:t>résultats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antérieurs</a:t>
            </a:r>
            <a:r>
              <a:rPr sz="2000" dirty="0">
                <a:latin typeface="Tahoma" panose="020B0604030504040204" pitchFamily="34" charset="0"/>
                <a:ea typeface="Tahoma" panose="020B0604030504040204" pitchFamily="34" charset="0"/>
                <a:cs typeface="Tahoma" panose="020B0604030504040204" pitchFamily="34" charset="0"/>
              </a:rPr>
              <a:t> d’un </a:t>
            </a:r>
            <a:r>
              <a:rPr sz="2000" dirty="0" err="1">
                <a:latin typeface="Tahoma" panose="020B0604030504040204" pitchFamily="34" charset="0"/>
                <a:ea typeface="Tahoma" panose="020B0604030504040204" pitchFamily="34" charset="0"/>
                <a:cs typeface="Tahoma" panose="020B0604030504040204" pitchFamily="34" charset="0"/>
              </a:rPr>
              <a:t>élève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inconnu, </a:t>
            </a:r>
            <a:r>
              <a:rPr sz="2000" dirty="0" err="1">
                <a:latin typeface="Tahoma" panose="020B0604030504040204" pitchFamily="34" charset="0"/>
                <a:ea typeface="Tahoma" panose="020B0604030504040204" pitchFamily="34" charset="0"/>
                <a:cs typeface="Tahoma" panose="020B0604030504040204" pitchFamily="34" charset="0"/>
              </a:rPr>
              <a:t>tendent</a:t>
            </a:r>
            <a:r>
              <a:rPr sz="2000" dirty="0">
                <a:latin typeface="Tahoma" panose="020B0604030504040204" pitchFamily="34" charset="0"/>
                <a:ea typeface="Tahoma" panose="020B0604030504040204" pitchFamily="34" charset="0"/>
                <a:cs typeface="Tahoma" panose="020B0604030504040204" pitchFamily="34" charset="0"/>
              </a:rPr>
              <a:t> à influencer </a:t>
            </a:r>
            <a:r>
              <a:rPr sz="2000" dirty="0" err="1">
                <a:latin typeface="Tahoma" panose="020B0604030504040204" pitchFamily="34" charset="0"/>
                <a:ea typeface="Tahoma" panose="020B0604030504040204" pitchFamily="34" charset="0"/>
                <a:cs typeface="Tahoma" panose="020B0604030504040204" pitchFamily="34" charset="0"/>
              </a:rPr>
              <a:t>l’évaluateur</a:t>
            </a:r>
            <a:r>
              <a:rPr sz="2000" dirty="0">
                <a:latin typeface="Tahoma" panose="020B0604030504040204" pitchFamily="34" charset="0"/>
                <a:ea typeface="Tahoma" panose="020B0604030504040204" pitchFamily="34" charset="0"/>
                <a:cs typeface="Tahoma" panose="020B0604030504040204" pitchFamily="34" charset="0"/>
              </a:rPr>
              <a:t>. </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355600" lvl="1" indent="-273050" defTabSz="903288">
              <a:spcBef>
                <a:spcPts val="185"/>
              </a:spcBef>
              <a:buFontTx/>
              <a:buChar char="-"/>
              <a:defRPr sz="3400">
                <a:solidFill>
                  <a:srgbClr val="000000"/>
                </a:solidFill>
              </a:defRPr>
            </a:pPr>
            <a:r>
              <a:rPr sz="2000" dirty="0" err="1" smtClean="0">
                <a:latin typeface="Tahoma" panose="020B0604030504040204" pitchFamily="34" charset="0"/>
                <a:ea typeface="Tahoma" panose="020B0604030504040204" pitchFamily="34" charset="0"/>
                <a:cs typeface="Tahoma" panose="020B0604030504040204" pitchFamily="34" charset="0"/>
              </a:rPr>
              <a:t>Bonniol</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Caverni</a:t>
            </a:r>
            <a:r>
              <a:rPr sz="2000" dirty="0">
                <a:latin typeface="Tahoma" panose="020B0604030504040204" pitchFamily="34" charset="0"/>
                <a:ea typeface="Tahoma" panose="020B0604030504040204" pitchFamily="34" charset="0"/>
                <a:cs typeface="Tahoma" panose="020B0604030504040204" pitchFamily="34" charset="0"/>
              </a:rPr>
              <a:t> et </a:t>
            </a:r>
            <a:r>
              <a:rPr sz="2000" dirty="0" err="1">
                <a:latin typeface="Tahoma" panose="020B0604030504040204" pitchFamily="34" charset="0"/>
                <a:ea typeface="Tahoma" panose="020B0604030504040204" pitchFamily="34" charset="0"/>
                <a:cs typeface="Tahoma" panose="020B0604030504040204" pitchFamily="34" charset="0"/>
              </a:rPr>
              <a:t>Noizet</a:t>
            </a:r>
            <a:r>
              <a:rPr sz="2000" dirty="0">
                <a:latin typeface="Tahoma" panose="020B0604030504040204" pitchFamily="34" charset="0"/>
                <a:ea typeface="Tahoma" panose="020B0604030504040204" pitchFamily="34" charset="0"/>
                <a:cs typeface="Tahoma" panose="020B0604030504040204" pitchFamily="34" charset="0"/>
              </a:rPr>
              <a:t> (1972) </a:t>
            </a:r>
            <a:r>
              <a:rPr sz="2000" dirty="0" err="1">
                <a:latin typeface="Tahoma" panose="020B0604030504040204" pitchFamily="34" charset="0"/>
                <a:ea typeface="Tahoma" panose="020B0604030504040204" pitchFamily="34" charset="0"/>
                <a:cs typeface="Tahoma" panose="020B0604030504040204" pitchFamily="34" charset="0"/>
              </a:rPr>
              <a:t>distribuent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aléatoirement</a:t>
            </a:r>
            <a:r>
              <a:rPr sz="2000" dirty="0">
                <a:latin typeface="Tahoma" panose="020B0604030504040204" pitchFamily="34" charset="0"/>
                <a:ea typeface="Tahoma" panose="020B0604030504040204" pitchFamily="34" charset="0"/>
                <a:cs typeface="Tahoma" panose="020B0604030504040204" pitchFamily="34" charset="0"/>
              </a:rPr>
              <a:t> des devoirs </a:t>
            </a:r>
            <a:r>
              <a:rPr sz="2000" dirty="0" err="1">
                <a:latin typeface="Tahoma" panose="020B0604030504040204" pitchFamily="34" charset="0"/>
                <a:ea typeface="Tahoma" panose="020B0604030504040204" pitchFamily="34" charset="0"/>
                <a:cs typeface="Tahoma" panose="020B0604030504040204" pitchFamily="34" charset="0"/>
              </a:rPr>
              <a:t>d’élèves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classes </a:t>
            </a:r>
            <a:r>
              <a:rPr sz="2000" dirty="0" err="1">
                <a:latin typeface="Tahoma" panose="020B0604030504040204" pitchFamily="34" charset="0"/>
                <a:ea typeface="Tahoma" panose="020B0604030504040204" pitchFamily="34" charset="0"/>
                <a:cs typeface="Tahoma" panose="020B0604030504040204" pitchFamily="34" charset="0"/>
              </a:rPr>
              <a:t>fictives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sixième</a:t>
            </a:r>
            <a:r>
              <a:rPr sz="2000" dirty="0">
                <a:latin typeface="Tahoma" panose="020B0604030504040204" pitchFamily="34" charset="0"/>
                <a:ea typeface="Tahoma" panose="020B0604030504040204" pitchFamily="34" charset="0"/>
                <a:cs typeface="Tahoma" panose="020B0604030504040204" pitchFamily="34" charset="0"/>
              </a:rPr>
              <a:t> I </a:t>
            </a:r>
            <a:r>
              <a:rPr sz="2000" dirty="0" err="1">
                <a:latin typeface="Tahoma" panose="020B0604030504040204" pitchFamily="34" charset="0"/>
                <a:ea typeface="Tahoma" panose="020B0604030504040204" pitchFamily="34" charset="0"/>
                <a:cs typeface="Tahoma" panose="020B0604030504040204" pitchFamily="34" charset="0"/>
              </a:rPr>
              <a:t>sensée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être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section forte et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sixième</a:t>
            </a:r>
            <a:r>
              <a:rPr sz="2000" dirty="0">
                <a:latin typeface="Tahoma" panose="020B0604030504040204" pitchFamily="34" charset="0"/>
                <a:ea typeface="Tahoma" panose="020B0604030504040204" pitchFamily="34" charset="0"/>
                <a:cs typeface="Tahoma" panose="020B0604030504040204" pitchFamily="34" charset="0"/>
              </a:rPr>
              <a:t> III </a:t>
            </a:r>
            <a:r>
              <a:rPr sz="2000" dirty="0" err="1">
                <a:latin typeface="Tahoma" panose="020B0604030504040204" pitchFamily="34" charset="0"/>
                <a:ea typeface="Tahoma" panose="020B0604030504040204" pitchFamily="34" charset="0"/>
                <a:cs typeface="Tahoma" panose="020B0604030504040204" pitchFamily="34" charset="0"/>
              </a:rPr>
              <a:t>sensée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être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section </a:t>
            </a:r>
            <a:r>
              <a:rPr sz="2000" dirty="0" err="1">
                <a:latin typeface="Tahoma" panose="020B0604030504040204" pitchFamily="34" charset="0"/>
                <a:ea typeface="Tahoma" panose="020B0604030504040204" pitchFamily="34" charset="0"/>
                <a:cs typeface="Tahoma" panose="020B0604030504040204" pitchFamily="34" charset="0"/>
              </a:rPr>
              <a:t>faible</a:t>
            </a:r>
            <a:r>
              <a:rPr sz="2000" dirty="0">
                <a:latin typeface="Tahoma" panose="020B0604030504040204" pitchFamily="34" charset="0"/>
                <a:ea typeface="Tahoma" panose="020B0604030504040204" pitchFamily="34" charset="0"/>
                <a:cs typeface="Tahoma" panose="020B0604030504040204" pitchFamily="34" charset="0"/>
              </a:rPr>
              <a:t>. La 6ème I </a:t>
            </a:r>
            <a:r>
              <a:rPr sz="2000" dirty="0" err="1">
                <a:latin typeface="Tahoma" panose="020B0604030504040204" pitchFamily="34" charset="0"/>
                <a:ea typeface="Tahoma" panose="020B0604030504040204" pitchFamily="34" charset="0"/>
                <a:cs typeface="Tahoma" panose="020B0604030504040204" pitchFamily="34" charset="0"/>
              </a:rPr>
              <a:t>obtient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moyenne</a:t>
            </a:r>
            <a:r>
              <a:rPr sz="2000" dirty="0">
                <a:latin typeface="Tahoma" panose="020B0604030504040204" pitchFamily="34" charset="0"/>
                <a:ea typeface="Tahoma" panose="020B0604030504040204" pitchFamily="34" charset="0"/>
                <a:cs typeface="Tahoma" panose="020B0604030504040204" pitchFamily="34" charset="0"/>
              </a:rPr>
              <a:t> de 11,16/20. La 6ème III </a:t>
            </a:r>
            <a:r>
              <a:rPr sz="2000" dirty="0" err="1">
                <a:latin typeface="Tahoma" panose="020B0604030504040204" pitchFamily="34" charset="0"/>
                <a:ea typeface="Tahoma" panose="020B0604030504040204" pitchFamily="34" charset="0"/>
                <a:cs typeface="Tahoma" panose="020B0604030504040204" pitchFamily="34" charset="0"/>
              </a:rPr>
              <a:t>obtient</a:t>
            </a:r>
            <a:r>
              <a:rPr sz="2000" dirty="0">
                <a:latin typeface="Tahoma" panose="020B0604030504040204" pitchFamily="34" charset="0"/>
                <a:ea typeface="Tahoma" panose="020B0604030504040204" pitchFamily="34" charset="0"/>
                <a:cs typeface="Tahoma" panose="020B0604030504040204" pitchFamily="34" charset="0"/>
              </a:rPr>
              <a:t> quant à </a:t>
            </a:r>
            <a:r>
              <a:rPr sz="2000" dirty="0" err="1">
                <a:latin typeface="Tahoma" panose="020B0604030504040204" pitchFamily="34" charset="0"/>
                <a:ea typeface="Tahoma" panose="020B0604030504040204" pitchFamily="34" charset="0"/>
                <a:cs typeface="Tahoma" panose="020B0604030504040204" pitchFamily="34" charset="0"/>
              </a:rPr>
              <a:t>elle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une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moyenne</a:t>
            </a:r>
            <a:r>
              <a:rPr sz="2000" dirty="0">
                <a:latin typeface="Tahoma" panose="020B0604030504040204" pitchFamily="34" charset="0"/>
                <a:ea typeface="Tahoma" panose="020B0604030504040204" pitchFamily="34" charset="0"/>
                <a:cs typeface="Tahoma" panose="020B0604030504040204" pitchFamily="34" charset="0"/>
              </a:rPr>
              <a:t> de </a:t>
            </a:r>
            <a:r>
              <a:rPr sz="2000" dirty="0" smtClean="0">
                <a:latin typeface="Tahoma" panose="020B0604030504040204" pitchFamily="34" charset="0"/>
                <a:ea typeface="Tahoma" panose="020B0604030504040204" pitchFamily="34" charset="0"/>
                <a:cs typeface="Tahoma" panose="020B0604030504040204" pitchFamily="34" charset="0"/>
              </a:rPr>
              <a:t>9,65.</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355600" lvl="1" indent="-273050" defTabSz="903288">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Zillig </a:t>
            </a:r>
            <a:r>
              <a:rPr sz="2000" dirty="0">
                <a:latin typeface="Tahoma" panose="020B0604030504040204" pitchFamily="34" charset="0"/>
                <a:ea typeface="Tahoma" panose="020B0604030504040204" pitchFamily="34" charset="0"/>
                <a:cs typeface="Tahoma" panose="020B0604030504040204" pitchFamily="34" charset="0"/>
              </a:rPr>
              <a:t>(1967) </a:t>
            </a:r>
            <a:r>
              <a:rPr sz="2000" dirty="0" err="1">
                <a:latin typeface="Tahoma" panose="020B0604030504040204" pitchFamily="34" charset="0"/>
                <a:ea typeface="Tahoma" panose="020B0604030504040204" pitchFamily="34" charset="0"/>
                <a:cs typeface="Tahoma" panose="020B0604030504040204" pitchFamily="34" charset="0"/>
              </a:rPr>
              <a:t>relève</a:t>
            </a:r>
            <a:r>
              <a:rPr sz="2000" dirty="0">
                <a:latin typeface="Tahoma" panose="020B0604030504040204" pitchFamily="34" charset="0"/>
                <a:ea typeface="Tahoma" panose="020B0604030504040204" pitchFamily="34" charset="0"/>
                <a:cs typeface="Tahoma" panose="020B0604030504040204" pitchFamily="34" charset="0"/>
              </a:rPr>
              <a:t> que </a:t>
            </a:r>
            <a:r>
              <a:rPr sz="2000" dirty="0" err="1">
                <a:latin typeface="Tahoma" panose="020B0604030504040204" pitchFamily="34" charset="0"/>
                <a:ea typeface="Tahoma" panose="020B0604030504040204" pitchFamily="34" charset="0"/>
                <a:cs typeface="Tahoma" panose="020B0604030504040204" pitchFamily="34" charset="0"/>
              </a:rPr>
              <a:t>cette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tendance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également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présente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dans</a:t>
            </a:r>
            <a:r>
              <a:rPr sz="2000" dirty="0">
                <a:latin typeface="Tahoma" panose="020B0604030504040204" pitchFamily="34" charset="0"/>
                <a:ea typeface="Tahoma" panose="020B0604030504040204" pitchFamily="34" charset="0"/>
                <a:cs typeface="Tahoma" panose="020B0604030504040204" pitchFamily="34" charset="0"/>
              </a:rPr>
              <a:t> la correction </a:t>
            </a:r>
            <a:r>
              <a:rPr sz="2000" dirty="0" err="1">
                <a:latin typeface="Tahoma" panose="020B0604030504040204" pitchFamily="34" charset="0"/>
                <a:ea typeface="Tahoma" panose="020B0604030504040204" pitchFamily="34" charset="0"/>
                <a:cs typeface="Tahoma" panose="020B0604030504040204" pitchFamily="34" charset="0"/>
              </a:rPr>
              <a:t>orthographique</a:t>
            </a:r>
            <a:r>
              <a:rP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95844735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p:cNvSpPr>
          <p:nvPr>
            <p:ph type="body" idx="1"/>
          </p:nvPr>
        </p:nvSpPr>
        <p:spPr>
          <a:xfrm>
            <a:off x="107504" y="1268760"/>
            <a:ext cx="5688632" cy="4122304"/>
          </a:xfrm>
          <a:prstGeom prst="rect">
            <a:avLst/>
          </a:prstGeom>
        </p:spPr>
        <p:txBody>
          <a:bodyPr/>
          <a:lstStyle>
            <a:lvl1pPr>
              <a:buBlip>
                <a:blip r:embed="rId2"/>
              </a:buBlip>
              <a:defRPr b="1">
                <a:solidFill>
                  <a:srgbClr val="000000"/>
                </a:solidFill>
              </a:defRPr>
            </a:lvl1pPr>
            <a:lvl2pPr>
              <a:spcBef>
                <a:spcPts val="400"/>
              </a:spcBef>
              <a:buBlip>
                <a:blip r:embed="rId2"/>
              </a:buBlip>
              <a:defRPr sz="3400">
                <a:solidFill>
                  <a:srgbClr val="000000"/>
                </a:solidFill>
              </a:defRPr>
            </a:lvl2pPr>
          </a:lstStyle>
          <a:p>
            <a:pPr marL="82550" indent="0">
              <a:buNone/>
            </a:pPr>
            <a:r>
              <a:rPr sz="2000" dirty="0">
                <a:latin typeface="Tahoma" panose="020B0604030504040204" pitchFamily="34" charset="0"/>
                <a:ea typeface="Tahoma" panose="020B0604030504040204" pitchFamily="34" charset="0"/>
                <a:cs typeface="Tahoma" panose="020B0604030504040204" pitchFamily="34" charset="0"/>
              </a:rPr>
              <a:t>La distribution </a:t>
            </a:r>
            <a:r>
              <a:rPr sz="2000" dirty="0" err="1">
                <a:latin typeface="Tahoma" panose="020B0604030504040204" pitchFamily="34" charset="0"/>
                <a:ea typeface="Tahoma" panose="020B0604030504040204" pitchFamily="34" charset="0"/>
                <a:cs typeface="Tahoma" panose="020B0604030504040204" pitchFamily="34" charset="0"/>
              </a:rPr>
              <a:t>forcée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loi</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posthumus</a:t>
            </a:r>
            <a:r>
              <a:rPr sz="2000" dirty="0" smtClean="0">
                <a:latin typeface="Tahoma" panose="020B0604030504040204" pitchFamily="34" charset="0"/>
                <a:ea typeface="Tahoma" panose="020B0604030504040204" pitchFamily="34" charset="0"/>
                <a:cs typeface="Tahoma" panose="020B0604030504040204" pitchFamily="34" charset="0"/>
              </a:rPr>
              <a:t>)</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82550" indent="0">
              <a:buNone/>
            </a:pPr>
            <a:endParaRPr sz="2000" dirty="0">
              <a:latin typeface="Tahoma" panose="020B0604030504040204" pitchFamily="34" charset="0"/>
              <a:ea typeface="Tahoma" panose="020B0604030504040204" pitchFamily="34" charset="0"/>
              <a:cs typeface="Tahoma" panose="020B0604030504040204" pitchFamily="34" charset="0"/>
            </a:endParaRPr>
          </a:p>
          <a:p>
            <a:pPr marL="82550" lvl="1" indent="0">
              <a:buNone/>
            </a:pPr>
            <a:r>
              <a:rPr sz="2000" dirty="0">
                <a:latin typeface="Tahoma" panose="020B0604030504040204" pitchFamily="34" charset="0"/>
                <a:ea typeface="Tahoma" panose="020B0604030504040204" pitchFamily="34" charset="0"/>
                <a:cs typeface="Tahoma" panose="020B0604030504040204" pitchFamily="34" charset="0"/>
              </a:rPr>
              <a:t>Un </a:t>
            </a:r>
            <a:r>
              <a:rPr sz="2000" dirty="0" err="1">
                <a:latin typeface="Tahoma" panose="020B0604030504040204" pitchFamily="34" charset="0"/>
                <a:ea typeface="Tahoma" panose="020B0604030504040204" pitchFamily="34" charset="0"/>
                <a:cs typeface="Tahoma" panose="020B0604030504040204" pitchFamily="34" charset="0"/>
              </a:rPr>
              <a:t>enseignant</a:t>
            </a:r>
            <a:r>
              <a:rPr sz="2000" dirty="0">
                <a:latin typeface="Tahoma" panose="020B0604030504040204" pitchFamily="34" charset="0"/>
                <a:ea typeface="Tahoma" panose="020B0604030504040204" pitchFamily="34" charset="0"/>
                <a:cs typeface="Tahoma" panose="020B0604030504040204" pitchFamily="34" charset="0"/>
              </a:rPr>
              <a:t> tend à </a:t>
            </a:r>
            <a:r>
              <a:rPr sz="2000" dirty="0" err="1">
                <a:latin typeface="Tahoma" panose="020B0604030504040204" pitchFamily="34" charset="0"/>
                <a:ea typeface="Tahoma" panose="020B0604030504040204" pitchFamily="34" charset="0"/>
                <a:cs typeface="Tahoma" panose="020B0604030504040204" pitchFamily="34" charset="0"/>
              </a:rPr>
              <a:t>ajuster</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niveau</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ses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appréciations</a:t>
            </a:r>
            <a:r>
              <a:rPr sz="2000" dirty="0">
                <a:latin typeface="Tahoma" panose="020B0604030504040204" pitchFamily="34" charset="0"/>
                <a:ea typeface="Tahoma" panose="020B0604030504040204" pitchFamily="34" charset="0"/>
                <a:cs typeface="Tahoma" panose="020B0604030504040204" pitchFamily="34" charset="0"/>
              </a:rPr>
              <a:t> des performances des </a:t>
            </a:r>
            <a:r>
              <a:rPr sz="2000" dirty="0" err="1">
                <a:latin typeface="Tahoma" panose="020B0604030504040204" pitchFamily="34" charset="0"/>
                <a:ea typeface="Tahoma" panose="020B0604030504040204" pitchFamily="34" charset="0"/>
                <a:cs typeface="Tahoma" panose="020B0604030504040204" pitchFamily="34" charset="0"/>
              </a:rPr>
              <a:t>élèves</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façon</a:t>
            </a:r>
            <a:r>
              <a:rPr sz="2000" dirty="0">
                <a:latin typeface="Tahoma" panose="020B0604030504040204" pitchFamily="34" charset="0"/>
                <a:ea typeface="Tahoma" panose="020B0604030504040204" pitchFamily="34" charset="0"/>
                <a:cs typeface="Tahoma" panose="020B0604030504040204" pitchFamily="34" charset="0"/>
              </a:rPr>
              <a:t> à conserver, </a:t>
            </a:r>
            <a:r>
              <a:rPr sz="2000" dirty="0" err="1">
                <a:latin typeface="Tahoma" panose="020B0604030504040204" pitchFamily="34" charset="0"/>
                <a:ea typeface="Tahoma" panose="020B0604030504040204" pitchFamily="34" charset="0"/>
                <a:cs typeface="Tahoma" panose="020B0604030504040204" pitchFamily="34" charset="0"/>
              </a:rPr>
              <a:t>d’année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année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approximativement</a:t>
            </a:r>
            <a:r>
              <a:rPr sz="2000" dirty="0">
                <a:latin typeface="Tahoma" panose="020B0604030504040204" pitchFamily="34" charset="0"/>
                <a:ea typeface="Tahoma" panose="020B0604030504040204" pitchFamily="34" charset="0"/>
                <a:cs typeface="Tahoma" panose="020B0604030504040204" pitchFamily="34" charset="0"/>
              </a:rPr>
              <a:t> la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distribution (</a:t>
            </a:r>
            <a:r>
              <a:rPr sz="2000" dirty="0" err="1">
                <a:latin typeface="Tahoma" panose="020B0604030504040204" pitchFamily="34" charset="0"/>
                <a:ea typeface="Tahoma" panose="020B0604030504040204" pitchFamily="34" charset="0"/>
                <a:cs typeface="Tahoma" panose="020B0604030504040204" pitchFamily="34" charset="0"/>
              </a:rPr>
              <a:t>gaussienne</a:t>
            </a:r>
            <a:r>
              <a:rPr sz="2000" dirty="0">
                <a:latin typeface="Tahoma" panose="020B0604030504040204" pitchFamily="34" charset="0"/>
                <a:ea typeface="Tahoma" panose="020B0604030504040204" pitchFamily="34" charset="0"/>
                <a:cs typeface="Tahoma" panose="020B0604030504040204" pitchFamily="34" charset="0"/>
              </a:rPr>
              <a:t>) des notes</a:t>
            </a:r>
          </a:p>
        </p:txBody>
      </p:sp>
      <p:pic>
        <p:nvPicPr>
          <p:cNvPr id="398" name="49687504-1.jpg"/>
          <p:cNvPicPr>
            <a:picLocks noChangeAspect="1"/>
          </p:cNvPicPr>
          <p:nvPr/>
        </p:nvPicPr>
        <p:blipFill>
          <a:blip r:embed="rId3">
            <a:extLst/>
          </a:blip>
          <a:stretch>
            <a:fillRect/>
          </a:stretch>
        </p:blipFill>
        <p:spPr>
          <a:xfrm>
            <a:off x="5940151" y="1772816"/>
            <a:ext cx="3042807" cy="3468189"/>
          </a:xfrm>
          <a:prstGeom prst="rect">
            <a:avLst/>
          </a:prstGeom>
          <a:ln w="12700">
            <a:miter lim="400000"/>
          </a:ln>
        </p:spPr>
      </p:pic>
    </p:spTree>
    <p:extLst>
      <p:ext uri="{BB962C8B-B14F-4D97-AF65-F5344CB8AC3E}">
        <p14:creationId xmlns:p14="http://schemas.microsoft.com/office/powerpoint/2010/main" val="253370525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idx="1"/>
          </p:nvPr>
        </p:nvSpPr>
        <p:spPr>
          <a:xfrm>
            <a:off x="323529" y="764704"/>
            <a:ext cx="8640960" cy="5252300"/>
          </a:xfrm>
          <a:prstGeom prst="rect">
            <a:avLst/>
          </a:prstGeom>
        </p:spPr>
        <p:txBody>
          <a:bodyPr/>
          <a:lstStyle/>
          <a:p>
            <a:pPr marL="187516" indent="0">
              <a:spcBef>
                <a:spcPts val="185"/>
              </a:spcBef>
              <a:buNone/>
              <a:defRPr b="1">
                <a:solidFill>
                  <a:srgbClr val="000000"/>
                </a:solidFill>
              </a:defRPr>
            </a:pPr>
            <a:r>
              <a:rPr sz="2000" dirty="0">
                <a:latin typeface="Tahoma" panose="020B0604030504040204" pitchFamily="34" charset="0"/>
                <a:ea typeface="Tahoma" panose="020B0604030504040204" pitchFamily="34" charset="0"/>
                <a:cs typeface="Tahoma" panose="020B0604030504040204" pitchFamily="34" charset="0"/>
              </a:rPr>
              <a:t>La distribution </a:t>
            </a:r>
            <a:r>
              <a:rPr sz="2000" dirty="0" err="1">
                <a:latin typeface="Tahoma" panose="020B0604030504040204" pitchFamily="34" charset="0"/>
                <a:ea typeface="Tahoma" panose="020B0604030504040204" pitchFamily="34" charset="0"/>
                <a:cs typeface="Tahoma" panose="020B0604030504040204" pitchFamily="34" charset="0"/>
              </a:rPr>
              <a:t>forcée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loi</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posthumus</a:t>
            </a:r>
            <a:r>
              <a:rPr sz="2000" dirty="0">
                <a:latin typeface="Tahoma" panose="020B0604030504040204" pitchFamily="34" charset="0"/>
                <a:ea typeface="Tahoma" panose="020B0604030504040204" pitchFamily="34" charset="0"/>
                <a:cs typeface="Tahoma" panose="020B0604030504040204" pitchFamily="34" charset="0"/>
              </a:rPr>
              <a:t>) : </a:t>
            </a:r>
            <a:r>
              <a:rPr sz="2000" dirty="0" err="1">
                <a:latin typeface="Tahoma" panose="020B0604030504040204" pitchFamily="34" charset="0"/>
                <a:ea typeface="Tahoma" panose="020B0604030504040204" pitchFamily="34" charset="0"/>
                <a:cs typeface="Tahoma" panose="020B0604030504040204" pitchFamily="34" charset="0"/>
              </a:rPr>
              <a:t>principaux</a:t>
            </a:r>
            <a:r>
              <a:rPr sz="2000" dirty="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effets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187516" indent="0">
              <a:spcBef>
                <a:spcPts val="185"/>
              </a:spcBef>
              <a:buNone/>
              <a:defRPr b="1">
                <a:solidFill>
                  <a:srgbClr val="000000"/>
                </a:solidFill>
              </a:defRPr>
            </a:pPr>
            <a:endParaRPr sz="2000" dirty="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Rot </a:t>
            </a:r>
            <a:r>
              <a:rPr sz="2000" dirty="0">
                <a:latin typeface="Tahoma" panose="020B0604030504040204" pitchFamily="34" charset="0"/>
                <a:ea typeface="Tahoma" panose="020B0604030504040204" pitchFamily="34" charset="0"/>
                <a:cs typeface="Tahoma" panose="020B0604030504040204" pitchFamily="34" charset="0"/>
              </a:rPr>
              <a:t>et </a:t>
            </a:r>
            <a:r>
              <a:rPr sz="2000" dirty="0" err="1">
                <a:latin typeface="Tahoma" panose="020B0604030504040204" pitchFamily="34" charset="0"/>
                <a:ea typeface="Tahoma" panose="020B0604030504040204" pitchFamily="34" charset="0"/>
                <a:cs typeface="Tahoma" panose="020B0604030504040204" pitchFamily="34" charset="0"/>
              </a:rPr>
              <a:t>Butas</a:t>
            </a:r>
            <a:r>
              <a:rPr sz="2000" dirty="0">
                <a:latin typeface="Tahoma" panose="020B0604030504040204" pitchFamily="34" charset="0"/>
                <a:ea typeface="Tahoma" panose="020B0604030504040204" pitchFamily="34" charset="0"/>
                <a:cs typeface="Tahoma" panose="020B0604030504040204" pitchFamily="34" charset="0"/>
              </a:rPr>
              <a:t> (1959) </a:t>
            </a:r>
            <a:r>
              <a:rPr sz="2000" dirty="0" err="1">
                <a:latin typeface="Tahoma" panose="020B0604030504040204" pitchFamily="34" charset="0"/>
                <a:ea typeface="Tahoma" panose="020B0604030504040204" pitchFamily="34" charset="0"/>
                <a:cs typeface="Tahoma" panose="020B0604030504040204" pitchFamily="34" charset="0"/>
              </a:rPr>
              <a:t>décrivent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l’expérience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Gjorgjevski</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Dans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celle</a:t>
            </a:r>
            <a:r>
              <a:rPr sz="2000" dirty="0">
                <a:latin typeface="Tahoma" panose="020B0604030504040204" pitchFamily="34" charset="0"/>
                <a:ea typeface="Tahoma" panose="020B0604030504040204" pitchFamily="34" charset="0"/>
                <a:cs typeface="Tahoma" panose="020B0604030504040204" pitchFamily="34" charset="0"/>
              </a:rPr>
              <a:t>-ci, cinq </a:t>
            </a:r>
            <a:r>
              <a:rPr sz="2000" dirty="0" err="1">
                <a:latin typeface="Tahoma" panose="020B0604030504040204" pitchFamily="34" charset="0"/>
                <a:ea typeface="Tahoma" panose="020B0604030504040204" pitchFamily="34" charset="0"/>
                <a:cs typeface="Tahoma" panose="020B0604030504040204" pitchFamily="34" charset="0"/>
              </a:rPr>
              <a:t>professeurs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doivent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noter</a:t>
            </a:r>
            <a:r>
              <a:rPr sz="2000" dirty="0">
                <a:latin typeface="Tahoma" panose="020B0604030504040204" pitchFamily="34" charset="0"/>
                <a:ea typeface="Tahoma" panose="020B0604030504040204" pitchFamily="34" charset="0"/>
                <a:cs typeface="Tahoma" panose="020B0604030504040204" pitchFamily="34" charset="0"/>
              </a:rPr>
              <a:t> cent copies. Il </a:t>
            </a:r>
            <a:r>
              <a:rPr sz="2000" dirty="0" err="1">
                <a:latin typeface="Tahoma" panose="020B0604030504040204" pitchFamily="34" charset="0"/>
                <a:ea typeface="Tahoma" panose="020B0604030504040204" pitchFamily="34" charset="0"/>
                <a:cs typeface="Tahoma" panose="020B0604030504040204" pitchFamily="34" charset="0"/>
              </a:rPr>
              <a:t>extrait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ensuite</a:t>
            </a:r>
            <a:r>
              <a:rPr sz="2000" dirty="0">
                <a:latin typeface="Tahoma" panose="020B0604030504040204" pitchFamily="34" charset="0"/>
                <a:ea typeface="Tahoma" panose="020B0604030504040204" pitchFamily="34" charset="0"/>
                <a:cs typeface="Tahoma" panose="020B0604030504040204" pitchFamily="34" charset="0"/>
              </a:rPr>
              <a:t> 15 copies </a:t>
            </a:r>
            <a:r>
              <a:rPr sz="2000" dirty="0" err="1">
                <a:latin typeface="Tahoma" panose="020B0604030504040204" pitchFamily="34" charset="0"/>
                <a:ea typeface="Tahoma" panose="020B0604030504040204" pitchFamily="34" charset="0"/>
                <a:cs typeface="Tahoma" panose="020B0604030504040204" pitchFamily="34" charset="0"/>
              </a:rPr>
              <a:t>ayant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obtenu</a:t>
            </a:r>
            <a:r>
              <a:rPr sz="2000" dirty="0">
                <a:latin typeface="Tahoma" panose="020B0604030504040204" pitchFamily="34" charset="0"/>
                <a:ea typeface="Tahoma" panose="020B0604030504040204" pitchFamily="34" charset="0"/>
                <a:cs typeface="Tahoma" panose="020B0604030504040204" pitchFamily="34" charset="0"/>
              </a:rPr>
              <a:t> le </a:t>
            </a:r>
            <a:r>
              <a:rPr sz="2000" dirty="0" err="1">
                <a:latin typeface="Tahoma" panose="020B0604030504040204" pitchFamily="34" charset="0"/>
                <a:ea typeface="Tahoma" panose="020B0604030504040204" pitchFamily="34" charset="0"/>
                <a:cs typeface="Tahoma" panose="020B0604030504040204" pitchFamily="34" charset="0"/>
              </a:rPr>
              <a:t>même</a:t>
            </a:r>
            <a:r>
              <a:rPr sz="2000" dirty="0">
                <a:latin typeface="Tahoma" panose="020B0604030504040204" pitchFamily="34" charset="0"/>
                <a:ea typeface="Tahoma" panose="020B0604030504040204" pitchFamily="34" charset="0"/>
                <a:cs typeface="Tahoma" panose="020B0604030504040204" pitchFamily="34" charset="0"/>
              </a:rPr>
              <a:t> score et les </a:t>
            </a:r>
            <a:r>
              <a:rPr sz="2000" dirty="0" err="1">
                <a:latin typeface="Tahoma" panose="020B0604030504040204" pitchFamily="34" charset="0"/>
                <a:ea typeface="Tahoma" panose="020B0604030504040204" pitchFamily="34" charset="0"/>
                <a:cs typeface="Tahoma" panose="020B0604030504040204" pitchFamily="34" charset="0"/>
              </a:rPr>
              <a:t>redistribue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quatre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autres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enseignants</a:t>
            </a:r>
            <a:r>
              <a:rPr sz="2000" dirty="0">
                <a:latin typeface="Tahoma" panose="020B0604030504040204" pitchFamily="34" charset="0"/>
                <a:ea typeface="Tahoma" panose="020B0604030504040204" pitchFamily="34" charset="0"/>
                <a:cs typeface="Tahoma" panose="020B0604030504040204" pitchFamily="34" charset="0"/>
              </a:rPr>
              <a:t>. La dispersion des notes entre les </a:t>
            </a:r>
            <a:r>
              <a:rPr sz="2000" dirty="0" err="1">
                <a:latin typeface="Tahoma" panose="020B0604030504040204" pitchFamily="34" charset="0"/>
                <a:ea typeface="Tahoma" panose="020B0604030504040204" pitchFamily="34" charset="0"/>
                <a:cs typeface="Tahoma" panose="020B0604030504040204" pitchFamily="34" charset="0"/>
              </a:rPr>
              <a:t>deux</a:t>
            </a:r>
            <a:r>
              <a:rPr sz="2000" dirty="0">
                <a:latin typeface="Tahoma" panose="020B0604030504040204" pitchFamily="34" charset="0"/>
                <a:ea typeface="Tahoma" panose="020B0604030504040204" pitchFamily="34" charset="0"/>
                <a:cs typeface="Tahoma" panose="020B0604030504040204" pitchFamily="34" charset="0"/>
              </a:rPr>
              <a:t> phases de correction </a:t>
            </a:r>
            <a:r>
              <a:rPr sz="2000" dirty="0" err="1">
                <a:latin typeface="Tahoma" panose="020B0604030504040204" pitchFamily="34" charset="0"/>
                <a:ea typeface="Tahoma" panose="020B0604030504040204" pitchFamily="34" charset="0"/>
                <a:cs typeface="Tahoma" panose="020B0604030504040204" pitchFamily="34" charset="0"/>
              </a:rPr>
              <a:t>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identique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C’est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L’effet</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tendance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smtClean="0">
                <a:latin typeface="Tahoma" panose="020B0604030504040204" pitchFamily="34" charset="0"/>
                <a:ea typeface="Tahoma" panose="020B0604030504040204" pitchFamily="34" charset="0"/>
                <a:cs typeface="Tahoma" panose="020B0604030504040204" pitchFamily="34" charset="0"/>
              </a:rPr>
              <a:t>centrale</a:t>
            </a:r>
            <a:r>
              <a:rPr sz="2000" dirty="0" smtClean="0">
                <a:latin typeface="Tahoma" panose="020B0604030504040204" pitchFamily="34" charset="0"/>
                <a:ea typeface="Tahoma" panose="020B0604030504040204" pitchFamily="34" charset="0"/>
                <a:cs typeface="Tahoma" panose="020B0604030504040204" pitchFamily="34" charset="0"/>
              </a:rPr>
              <a:t>.</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La </a:t>
            </a:r>
            <a:r>
              <a:rPr sz="2000" dirty="0" err="1">
                <a:latin typeface="Tahoma" panose="020B0604030504040204" pitchFamily="34" charset="0"/>
                <a:ea typeface="Tahoma" panose="020B0604030504040204" pitchFamily="34" charset="0"/>
                <a:cs typeface="Tahoma" panose="020B0604030504040204" pitchFamily="34" charset="0"/>
              </a:rPr>
              <a:t>stabilité</a:t>
            </a:r>
            <a:r>
              <a:rPr sz="2000" dirty="0">
                <a:latin typeface="Tahoma" panose="020B0604030504040204" pitchFamily="34" charset="0"/>
                <a:ea typeface="Tahoma" panose="020B0604030504040204" pitchFamily="34" charset="0"/>
                <a:cs typeface="Tahoma" panose="020B0604030504040204" pitchFamily="34" charset="0"/>
              </a:rPr>
              <a:t> du </a:t>
            </a:r>
            <a:r>
              <a:rPr sz="2000" dirty="0" err="1">
                <a:latin typeface="Tahoma" panose="020B0604030504040204" pitchFamily="34" charset="0"/>
                <a:ea typeface="Tahoma" panose="020B0604030504040204" pitchFamily="34" charset="0"/>
                <a:cs typeface="Tahoma" panose="020B0604030504040204" pitchFamily="34" charset="0"/>
              </a:rPr>
              <a:t>taux</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réussite</a:t>
            </a:r>
            <a:r>
              <a:rPr sz="2000" dirty="0">
                <a:latin typeface="Tahoma" panose="020B0604030504040204" pitchFamily="34" charset="0"/>
                <a:ea typeface="Tahoma" panose="020B0604030504040204" pitchFamily="34" charset="0"/>
                <a:cs typeface="Tahoma" panose="020B0604030504040204" pitchFamily="34" charset="0"/>
              </a:rPr>
              <a:t> : </a:t>
            </a:r>
            <a:r>
              <a:rPr sz="2000" dirty="0" err="1">
                <a:latin typeface="Tahoma" panose="020B0604030504040204" pitchFamily="34" charset="0"/>
                <a:ea typeface="Tahoma" panose="020B0604030504040204" pitchFamily="34" charset="0"/>
                <a:cs typeface="Tahoma" panose="020B0604030504040204" pitchFamily="34" charset="0"/>
              </a:rPr>
              <a:t>l’hypothèse</a:t>
            </a:r>
            <a:r>
              <a:rPr sz="2000" dirty="0">
                <a:latin typeface="Tahoma" panose="020B0604030504040204" pitchFamily="34" charset="0"/>
                <a:ea typeface="Tahoma" panose="020B0604030504040204" pitchFamily="34" charset="0"/>
                <a:cs typeface="Tahoma" panose="020B0604030504040204" pitchFamily="34" charset="0"/>
              </a:rPr>
              <a:t> socio-</a:t>
            </a:r>
            <a:r>
              <a:rPr sz="2000" dirty="0" err="1">
                <a:latin typeface="Tahoma" panose="020B0604030504040204" pitchFamily="34" charset="0"/>
                <a:ea typeface="Tahoma" panose="020B0604030504040204" pitchFamily="34" charset="0"/>
                <a:cs typeface="Tahoma" panose="020B0604030504040204" pitchFamily="34" charset="0"/>
              </a:rPr>
              <a:t>arithmétique</a:t>
            </a:r>
            <a:r>
              <a:rPr sz="2000" dirty="0">
                <a:latin typeface="Tahoma" panose="020B0604030504040204" pitchFamily="34" charset="0"/>
                <a:ea typeface="Tahoma" panose="020B0604030504040204" pitchFamily="34" charset="0"/>
                <a:cs typeface="Tahoma" panose="020B0604030504040204" pitchFamily="34" charset="0"/>
              </a:rPr>
              <a:t> de </a:t>
            </a:r>
            <a:r>
              <a:rPr sz="2000" dirty="0" err="1">
                <a:latin typeface="Tahoma" panose="020B0604030504040204" pitchFamily="34" charset="0"/>
                <a:ea typeface="Tahoma" panose="020B0604030504040204" pitchFamily="34" charset="0"/>
                <a:cs typeface="Tahoma" panose="020B0604030504040204" pitchFamily="34" charset="0"/>
              </a:rPr>
              <a:t>Hutmacher</a:t>
            </a:r>
            <a:r>
              <a:rPr sz="2000" dirty="0">
                <a:latin typeface="Tahoma" panose="020B0604030504040204" pitchFamily="34" charset="0"/>
                <a:ea typeface="Tahoma" panose="020B0604030504040204" pitchFamily="34" charset="0"/>
                <a:cs typeface="Tahoma" panose="020B0604030504040204" pitchFamily="34" charset="0"/>
              </a:rPr>
              <a:t> (</a:t>
            </a:r>
            <a:r>
              <a:rPr sz="2000" dirty="0" smtClean="0">
                <a:latin typeface="Tahoma" panose="020B0604030504040204" pitchFamily="34" charset="0"/>
                <a:ea typeface="Tahoma" panose="020B0604030504040204" pitchFamily="34" charset="0"/>
                <a:cs typeface="Tahoma" panose="020B0604030504040204" pitchFamily="34" charset="0"/>
              </a:rPr>
              <a:t>1993)</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Pinot </a:t>
            </a:r>
            <a:r>
              <a:rPr sz="2000" dirty="0">
                <a:latin typeface="Tahoma" panose="020B0604030504040204" pitchFamily="34" charset="0"/>
                <a:ea typeface="Tahoma" panose="020B0604030504040204" pitchFamily="34" charset="0"/>
                <a:cs typeface="Tahoma" panose="020B0604030504040204" pitchFamily="34" charset="0"/>
              </a:rPr>
              <a:t>de Moreira (2001) </a:t>
            </a:r>
            <a:r>
              <a:rPr sz="2000" dirty="0" err="1">
                <a:latin typeface="Tahoma" panose="020B0604030504040204" pitchFamily="34" charset="0"/>
                <a:ea typeface="Tahoma" panose="020B0604030504040204" pitchFamily="34" charset="0"/>
                <a:cs typeface="Tahoma" panose="020B0604030504040204" pitchFamily="34" charset="0"/>
              </a:rPr>
              <a:t>certains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correcteurs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ajustent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sévérité</a:t>
            </a:r>
            <a:r>
              <a:rPr sz="2000" dirty="0">
                <a:latin typeface="Tahoma" panose="020B0604030504040204" pitchFamily="34" charset="0"/>
                <a:ea typeface="Tahoma" panose="020B0604030504040204" pitchFamily="34" charset="0"/>
                <a:cs typeface="Tahoma" panose="020B0604030504040204" pitchFamily="34" charset="0"/>
              </a:rPr>
              <a:t> au fur et à </a:t>
            </a:r>
            <a:r>
              <a:rPr sz="2000" dirty="0" err="1">
                <a:latin typeface="Tahoma" panose="020B0604030504040204" pitchFamily="34" charset="0"/>
                <a:ea typeface="Tahoma" panose="020B0604030504040204" pitchFamily="34" charset="0"/>
                <a:cs typeface="Tahoma" panose="020B0604030504040204" pitchFamily="34" charset="0"/>
              </a:rPr>
              <a:t>mesure</a:t>
            </a:r>
            <a:r>
              <a:rPr sz="2000" dirty="0">
                <a:latin typeface="Tahoma" panose="020B0604030504040204" pitchFamily="34" charset="0"/>
                <a:ea typeface="Tahoma" panose="020B0604030504040204" pitchFamily="34" charset="0"/>
                <a:cs typeface="Tahoma" panose="020B0604030504040204" pitchFamily="34" charset="0"/>
              </a:rPr>
              <a:t> des corrections passant de </a:t>
            </a:r>
            <a:r>
              <a:rPr sz="2000" dirty="0" err="1">
                <a:latin typeface="Tahoma" panose="020B0604030504040204" pitchFamily="34" charset="0"/>
                <a:ea typeface="Tahoma" panose="020B0604030504040204" pitchFamily="34" charset="0"/>
                <a:cs typeface="Tahoma" panose="020B0604030504040204" pitchFamily="34" charset="0"/>
              </a:rPr>
              <a:t>sévère</a:t>
            </a:r>
            <a:r>
              <a:rPr sz="2000" dirty="0">
                <a:latin typeface="Tahoma" panose="020B0604030504040204" pitchFamily="34" charset="0"/>
                <a:ea typeface="Tahoma" panose="020B0604030504040204" pitchFamily="34" charset="0"/>
                <a:cs typeface="Tahoma" panose="020B0604030504040204" pitchFamily="34" charset="0"/>
              </a:rPr>
              <a:t> à </a:t>
            </a:r>
            <a:r>
              <a:rPr sz="2000" dirty="0" err="1">
                <a:latin typeface="Tahoma" panose="020B0604030504040204" pitchFamily="34" charset="0"/>
                <a:ea typeface="Tahoma" panose="020B0604030504040204" pitchFamily="34" charset="0"/>
                <a:cs typeface="Tahoma" panose="020B0604030504040204" pitchFamily="34" charset="0"/>
              </a:rPr>
              <a:t>clément</a:t>
            </a:r>
            <a:r>
              <a:rPr sz="2000" dirty="0">
                <a:latin typeface="Tahoma" panose="020B0604030504040204" pitchFamily="34" charset="0"/>
                <a:ea typeface="Tahoma" panose="020B0604030504040204" pitchFamily="34" charset="0"/>
                <a:cs typeface="Tahoma" panose="020B0604030504040204" pitchFamily="34" charset="0"/>
              </a:rPr>
              <a:t> et </a:t>
            </a:r>
            <a:r>
              <a:rPr sz="2000" dirty="0" smtClean="0">
                <a:latin typeface="Tahoma" panose="020B0604030504040204" pitchFamily="34" charset="0"/>
                <a:ea typeface="Tahoma" panose="020B0604030504040204" pitchFamily="34" charset="0"/>
                <a:cs typeface="Tahoma" panose="020B0604030504040204" pitchFamily="34" charset="0"/>
              </a:rPr>
              <a:t>vice-versa</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marL="548037" lvl="1" indent="-342900">
              <a:spcBef>
                <a:spcPts val="185"/>
              </a:spcBef>
              <a:buFontTx/>
              <a:buChar char="-"/>
              <a:defRPr sz="3400">
                <a:solidFill>
                  <a:srgbClr val="000000"/>
                </a:solidFill>
              </a:defRPr>
            </a:pPr>
            <a:r>
              <a:rPr sz="2000" dirty="0" smtClean="0">
                <a:latin typeface="Tahoma" panose="020B0604030504040204" pitchFamily="34" charset="0"/>
                <a:ea typeface="Tahoma" panose="020B0604030504040204" pitchFamily="34" charset="0"/>
                <a:cs typeface="Tahoma" panose="020B0604030504040204" pitchFamily="34" charset="0"/>
              </a:rPr>
              <a:t>Farrell </a:t>
            </a:r>
            <a:r>
              <a:rPr sz="2000" dirty="0">
                <a:latin typeface="Tahoma" panose="020B0604030504040204" pitchFamily="34" charset="0"/>
                <a:ea typeface="Tahoma" panose="020B0604030504040204" pitchFamily="34" charset="0"/>
                <a:cs typeface="Tahoma" panose="020B0604030504040204" pitchFamily="34" charset="0"/>
              </a:rPr>
              <a:t>et Gilbert (1960) </a:t>
            </a:r>
            <a:r>
              <a:rPr sz="2000" dirty="0" err="1">
                <a:latin typeface="Tahoma" panose="020B0604030504040204" pitchFamily="34" charset="0"/>
                <a:ea typeface="Tahoma" panose="020B0604030504040204" pitchFamily="34" charset="0"/>
                <a:cs typeface="Tahoma" panose="020B0604030504040204" pitchFamily="34" charset="0"/>
              </a:rPr>
              <a:t>démontrent</a:t>
            </a:r>
            <a:r>
              <a:rPr sz="2000" dirty="0">
                <a:latin typeface="Tahoma" panose="020B0604030504040204" pitchFamily="34" charset="0"/>
                <a:ea typeface="Tahoma" panose="020B0604030504040204" pitchFamily="34" charset="0"/>
                <a:cs typeface="Tahoma" panose="020B0604030504040204" pitchFamily="34" charset="0"/>
              </a:rPr>
              <a:t> que </a:t>
            </a:r>
            <a:r>
              <a:rPr sz="2000" dirty="0" err="1">
                <a:latin typeface="Tahoma" panose="020B0604030504040204" pitchFamily="34" charset="0"/>
                <a:ea typeface="Tahoma" panose="020B0604030504040204" pitchFamily="34" charset="0"/>
                <a:cs typeface="Tahoma" panose="020B0604030504040204" pitchFamily="34" charset="0"/>
              </a:rPr>
              <a:t>l’attribution</a:t>
            </a:r>
            <a:r>
              <a:rPr sz="2000" dirty="0">
                <a:latin typeface="Tahoma" panose="020B0604030504040204" pitchFamily="34" charset="0"/>
                <a:ea typeface="Tahoma" panose="020B0604030504040204" pitchFamily="34" charset="0"/>
                <a:cs typeface="Tahoma" panose="020B0604030504040204" pitchFamily="34" charset="0"/>
              </a:rPr>
              <a:t> des notes </a:t>
            </a:r>
            <a:r>
              <a:rPr sz="2000" dirty="0" err="1">
                <a:latin typeface="Tahoma" panose="020B0604030504040204" pitchFamily="34" charset="0"/>
                <a:ea typeface="Tahoma" panose="020B0604030504040204" pitchFamily="34" charset="0"/>
                <a:cs typeface="Tahoma" panose="020B0604030504040204" pitchFamily="34" charset="0"/>
              </a:rPr>
              <a:t>varie</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fonction</a:t>
            </a:r>
            <a:r>
              <a:rPr sz="2000" dirty="0">
                <a:latin typeface="Tahoma" panose="020B0604030504040204" pitchFamily="34" charset="0"/>
                <a:ea typeface="Tahoma" panose="020B0604030504040204" pitchFamily="34" charset="0"/>
                <a:cs typeface="Tahoma" panose="020B0604030504040204" pitchFamily="34" charset="0"/>
              </a:rPr>
              <a:t> du </a:t>
            </a:r>
            <a:r>
              <a:rPr sz="2000" dirty="0" err="1">
                <a:latin typeface="Tahoma" panose="020B0604030504040204" pitchFamily="34" charset="0"/>
                <a:ea typeface="Tahoma" panose="020B0604030504040204" pitchFamily="34" charset="0"/>
                <a:cs typeface="Tahoma" panose="020B0604030504040204" pitchFamily="34" charset="0"/>
              </a:rPr>
              <a:t>nombre</a:t>
            </a:r>
            <a:r>
              <a:rPr sz="2000" dirty="0">
                <a:latin typeface="Tahoma" panose="020B0604030504040204" pitchFamily="34" charset="0"/>
                <a:ea typeface="Tahoma" panose="020B0604030504040204" pitchFamily="34" charset="0"/>
                <a:cs typeface="Tahoma" panose="020B0604030504040204" pitchFamily="34" charset="0"/>
              </a:rPr>
              <a:t> de copies </a:t>
            </a:r>
            <a:r>
              <a:rPr sz="2000" dirty="0" err="1">
                <a:latin typeface="Tahoma" panose="020B0604030504040204" pitchFamily="34" charset="0"/>
                <a:ea typeface="Tahoma" panose="020B0604030504040204" pitchFamily="34" charset="0"/>
                <a:cs typeface="Tahoma" panose="020B0604030504040204" pitchFamily="34" charset="0"/>
              </a:rPr>
              <a:t>corrigées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Selon</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leur</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étude</a:t>
            </a:r>
            <a:r>
              <a:rPr sz="2000" dirty="0">
                <a:latin typeface="Tahoma" panose="020B0604030504040204" pitchFamily="34" charset="0"/>
                <a:ea typeface="Tahoma" panose="020B0604030504040204" pitchFamily="34" charset="0"/>
                <a:cs typeface="Tahoma" panose="020B0604030504040204" pitchFamily="34" charset="0"/>
              </a:rPr>
              <a:t>, les notes </a:t>
            </a:r>
            <a:r>
              <a:rPr sz="2000" dirty="0" err="1">
                <a:latin typeface="Tahoma" panose="020B0604030504040204" pitchFamily="34" charset="0"/>
                <a:ea typeface="Tahoma" panose="020B0604030504040204" pitchFamily="34" charset="0"/>
                <a:cs typeface="Tahoma" panose="020B0604030504040204" pitchFamily="34" charset="0"/>
              </a:rPr>
              <a:t>extrêmes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très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négatives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ou</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très</a:t>
            </a:r>
            <a:r>
              <a:rPr sz="2000" dirty="0">
                <a:latin typeface="Tahoma" panose="020B0604030504040204" pitchFamily="34" charset="0"/>
                <a:ea typeface="Tahoma" panose="020B0604030504040204" pitchFamily="34" charset="0"/>
                <a:cs typeface="Tahoma" panose="020B0604030504040204" pitchFamily="34" charset="0"/>
              </a:rPr>
              <a:t> positives) </a:t>
            </a:r>
            <a:r>
              <a:rPr sz="2000" dirty="0" err="1">
                <a:latin typeface="Tahoma" panose="020B0604030504040204" pitchFamily="34" charset="0"/>
                <a:ea typeface="Tahoma" panose="020B0604030504040204" pitchFamily="34" charset="0"/>
                <a:cs typeface="Tahoma" panose="020B0604030504040204" pitchFamily="34" charset="0"/>
              </a:rPr>
              <a:t>sont</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attribuées</a:t>
            </a:r>
            <a:r>
              <a:rPr sz="2000" dirty="0">
                <a:latin typeface="Tahoma" panose="020B0604030504040204" pitchFamily="34" charset="0"/>
                <a:ea typeface="Tahoma" panose="020B0604030504040204" pitchFamily="34" charset="0"/>
                <a:cs typeface="Tahoma" panose="020B0604030504040204" pitchFamily="34" charset="0"/>
              </a:rPr>
              <a:t> </a:t>
            </a:r>
            <a:r>
              <a:rPr sz="2000" dirty="0" err="1">
                <a:latin typeface="Tahoma" panose="020B0604030504040204" pitchFamily="34" charset="0"/>
                <a:ea typeface="Tahoma" panose="020B0604030504040204" pitchFamily="34" charset="0"/>
                <a:cs typeface="Tahoma" panose="020B0604030504040204" pitchFamily="34" charset="0"/>
              </a:rPr>
              <a:t>en</a:t>
            </a:r>
            <a:r>
              <a:rPr sz="2000" dirty="0">
                <a:latin typeface="Tahoma" panose="020B0604030504040204" pitchFamily="34" charset="0"/>
                <a:ea typeface="Tahoma" panose="020B0604030504040204" pitchFamily="34" charset="0"/>
                <a:cs typeface="Tahoma" panose="020B0604030504040204" pitchFamily="34" charset="0"/>
              </a:rPr>
              <a:t> fin de correction</a:t>
            </a:r>
          </a:p>
        </p:txBody>
      </p:sp>
    </p:spTree>
    <p:extLst>
      <p:ext uri="{BB962C8B-B14F-4D97-AF65-F5344CB8AC3E}">
        <p14:creationId xmlns:p14="http://schemas.microsoft.com/office/powerpoint/2010/main" val="181759612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6160" y="3679501"/>
            <a:ext cx="1080120"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DMV</a:t>
            </a:r>
            <a:endParaRPr lang="fr-BE" dirty="0" smtClean="0"/>
          </a:p>
          <a:p>
            <a:pPr algn="ctr"/>
            <a:r>
              <a:rPr lang="fr-BE" dirty="0" smtClean="0"/>
              <a:t>1977</a:t>
            </a:r>
            <a:endParaRPr lang="fr-BE" dirty="0"/>
          </a:p>
        </p:txBody>
      </p:sp>
      <p:sp>
        <p:nvSpPr>
          <p:cNvPr id="4" name="Ellipse 3"/>
          <p:cNvSpPr/>
          <p:nvPr/>
        </p:nvSpPr>
        <p:spPr>
          <a:xfrm>
            <a:off x="3404728" y="5544740"/>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PhD</a:t>
            </a:r>
          </a:p>
          <a:p>
            <a:pPr algn="ctr"/>
            <a:r>
              <a:rPr lang="fr-BE" dirty="0" smtClean="0"/>
              <a:t>1994</a:t>
            </a:r>
            <a:endParaRPr lang="fr-BE" dirty="0"/>
          </a:p>
        </p:txBody>
      </p:sp>
      <p:sp>
        <p:nvSpPr>
          <p:cNvPr id="5" name="Ellipse 4"/>
          <p:cNvSpPr/>
          <p:nvPr/>
        </p:nvSpPr>
        <p:spPr>
          <a:xfrm>
            <a:off x="5076056" y="5229200"/>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DES</a:t>
            </a:r>
          </a:p>
          <a:p>
            <a:pPr algn="ctr"/>
            <a:r>
              <a:rPr lang="fr-BE" dirty="0" err="1" smtClean="0"/>
              <a:t>Peda</a:t>
            </a:r>
            <a:endParaRPr lang="fr-BE" dirty="0" smtClean="0"/>
          </a:p>
          <a:p>
            <a:pPr algn="ctr"/>
            <a:r>
              <a:rPr lang="fr-BE" dirty="0" smtClean="0"/>
              <a:t>2003</a:t>
            </a:r>
            <a:endParaRPr lang="fr-BE" dirty="0"/>
          </a:p>
        </p:txBody>
      </p:sp>
      <p:sp>
        <p:nvSpPr>
          <p:cNvPr id="6" name="Ellipse 5"/>
          <p:cNvSpPr/>
          <p:nvPr/>
        </p:nvSpPr>
        <p:spPr>
          <a:xfrm>
            <a:off x="7092280" y="5224163"/>
            <a:ext cx="1296144"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Master</a:t>
            </a:r>
          </a:p>
          <a:p>
            <a:pPr algn="ctr"/>
            <a:r>
              <a:rPr lang="fr-BE" dirty="0" err="1" smtClean="0"/>
              <a:t>Peda</a:t>
            </a:r>
            <a:endParaRPr lang="fr-BE" dirty="0" smtClean="0"/>
          </a:p>
          <a:p>
            <a:pPr algn="ctr"/>
            <a:r>
              <a:rPr lang="fr-BE" dirty="0" smtClean="0"/>
              <a:t>2012</a:t>
            </a:r>
            <a:endParaRPr lang="fr-BE" dirty="0"/>
          </a:p>
        </p:txBody>
      </p:sp>
      <p:sp>
        <p:nvSpPr>
          <p:cNvPr id="7" name="Ellipse 6"/>
          <p:cNvSpPr/>
          <p:nvPr/>
        </p:nvSpPr>
        <p:spPr>
          <a:xfrm>
            <a:off x="576220" y="5013176"/>
            <a:ext cx="1728192" cy="1296144"/>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Diploma</a:t>
            </a:r>
            <a:r>
              <a:rPr lang="fr-BE" dirty="0" smtClean="0"/>
              <a:t> bovine </a:t>
            </a:r>
            <a:r>
              <a:rPr lang="fr-BE" dirty="0" err="1" smtClean="0"/>
              <a:t>repro</a:t>
            </a:r>
            <a:endParaRPr lang="fr-BE" dirty="0" smtClean="0"/>
          </a:p>
          <a:p>
            <a:pPr algn="ctr"/>
            <a:r>
              <a:rPr lang="fr-BE" dirty="0" smtClean="0"/>
              <a:t>1989</a:t>
            </a:r>
          </a:p>
        </p:txBody>
      </p:sp>
      <p:sp>
        <p:nvSpPr>
          <p:cNvPr id="8" name="Ellipse 7"/>
          <p:cNvSpPr/>
          <p:nvPr/>
        </p:nvSpPr>
        <p:spPr>
          <a:xfrm>
            <a:off x="5946641" y="3679501"/>
            <a:ext cx="1654642" cy="79153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Professeur2007</a:t>
            </a:r>
          </a:p>
        </p:txBody>
      </p:sp>
      <p:sp>
        <p:nvSpPr>
          <p:cNvPr id="9" name="Ellipse 8"/>
          <p:cNvSpPr/>
          <p:nvPr/>
        </p:nvSpPr>
        <p:spPr>
          <a:xfrm>
            <a:off x="3635896" y="3687885"/>
            <a:ext cx="1654642" cy="927720"/>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Chargé de cours</a:t>
            </a:r>
          </a:p>
          <a:p>
            <a:pPr algn="ctr"/>
            <a:r>
              <a:rPr lang="fr-BE" dirty="0" smtClean="0"/>
              <a:t>1998</a:t>
            </a:r>
          </a:p>
        </p:txBody>
      </p:sp>
      <p:cxnSp>
        <p:nvCxnSpPr>
          <p:cNvPr id="11" name="Connecteur droit 10"/>
          <p:cNvCxnSpPr/>
          <p:nvPr/>
        </p:nvCxnSpPr>
        <p:spPr>
          <a:xfrm flipV="1">
            <a:off x="179512" y="3247453"/>
            <a:ext cx="8420610" cy="3600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640798" y="3680749"/>
            <a:ext cx="1553446"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Assistant</a:t>
            </a:r>
          </a:p>
          <a:p>
            <a:pPr algn="ctr"/>
            <a:r>
              <a:rPr lang="fr-BE" dirty="0" smtClean="0"/>
              <a:t>1984</a:t>
            </a:r>
            <a:endParaRPr lang="fr-BE" dirty="0"/>
          </a:p>
        </p:txBody>
      </p:sp>
      <p:sp>
        <p:nvSpPr>
          <p:cNvPr id="14" name="Ellipse 13"/>
          <p:cNvSpPr/>
          <p:nvPr/>
        </p:nvSpPr>
        <p:spPr>
          <a:xfrm>
            <a:off x="107504" y="2348880"/>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1977</a:t>
            </a:r>
            <a:endParaRPr lang="fr-BE" dirty="0"/>
          </a:p>
        </p:txBody>
      </p:sp>
      <p:sp>
        <p:nvSpPr>
          <p:cNvPr id="15" name="Ellipse 14"/>
          <p:cNvSpPr/>
          <p:nvPr/>
        </p:nvSpPr>
        <p:spPr>
          <a:xfrm>
            <a:off x="8096066" y="3356992"/>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2017</a:t>
            </a:r>
            <a:endParaRPr lang="fr-BE" dirty="0"/>
          </a:p>
        </p:txBody>
      </p:sp>
      <p:sp>
        <p:nvSpPr>
          <p:cNvPr id="16" name="Triangle rectangle 15"/>
          <p:cNvSpPr/>
          <p:nvPr/>
        </p:nvSpPr>
        <p:spPr>
          <a:xfrm flipH="1">
            <a:off x="245438" y="1735285"/>
            <a:ext cx="5262665" cy="1512168"/>
          </a:xfrm>
          <a:prstGeom prst="rtTriangl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Recherche</a:t>
            </a:r>
            <a:endParaRPr lang="fr-BE" dirty="0">
              <a:solidFill>
                <a:schemeClr val="tx1"/>
              </a:solidFill>
            </a:endParaRPr>
          </a:p>
        </p:txBody>
      </p:sp>
      <p:sp>
        <p:nvSpPr>
          <p:cNvPr id="17" name="Triangle rectangle 16"/>
          <p:cNvSpPr/>
          <p:nvPr/>
        </p:nvSpPr>
        <p:spPr>
          <a:xfrm flipH="1">
            <a:off x="5654644" y="1735285"/>
            <a:ext cx="2945477" cy="1512168"/>
          </a:xfrm>
          <a:prstGeom prst="r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smtClean="0">
              <a:solidFill>
                <a:schemeClr val="tx1"/>
              </a:solidFill>
            </a:endParaRPr>
          </a:p>
          <a:p>
            <a:pPr algn="ctr"/>
            <a:r>
              <a:rPr lang="fr-BE" dirty="0" smtClean="0">
                <a:solidFill>
                  <a:schemeClr val="tx1"/>
                </a:solidFill>
              </a:rPr>
              <a:t>Pédagogie</a:t>
            </a:r>
            <a:r>
              <a:rPr lang="fr-BE" sz="1400" dirty="0" smtClean="0">
                <a:solidFill>
                  <a:schemeClr val="tx1"/>
                </a:solidFill>
              </a:rPr>
              <a:t> </a:t>
            </a:r>
            <a:endParaRPr lang="fr-BE" sz="1400" dirty="0">
              <a:solidFill>
                <a:schemeClr val="tx1"/>
              </a:solidFill>
            </a:endParaRPr>
          </a:p>
        </p:txBody>
      </p:sp>
      <p:cxnSp>
        <p:nvCxnSpPr>
          <p:cNvPr id="19" name="Connecteur droit avec flèche 18"/>
          <p:cNvCxnSpPr/>
          <p:nvPr/>
        </p:nvCxnSpPr>
        <p:spPr>
          <a:xfrm>
            <a:off x="245438" y="3283457"/>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447433" y="3322743"/>
            <a:ext cx="385949" cy="22219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6773962" y="3280846"/>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463217" y="3292784"/>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417521" y="3292784"/>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endCxn id="7" idx="0"/>
          </p:cNvCxnSpPr>
          <p:nvPr/>
        </p:nvCxnSpPr>
        <p:spPr>
          <a:xfrm>
            <a:off x="1416396" y="3292784"/>
            <a:ext cx="23920" cy="17203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5580112" y="328084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7740352" y="329856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à coins arrondis 29"/>
          <p:cNvSpPr/>
          <p:nvPr/>
        </p:nvSpPr>
        <p:spPr>
          <a:xfrm>
            <a:off x="1762917" y="260648"/>
            <a:ext cx="5400600" cy="466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2508932" y="309244"/>
            <a:ext cx="3980577" cy="369332"/>
          </a:xfrm>
          <a:prstGeom prst="rect">
            <a:avLst/>
          </a:prstGeom>
        </p:spPr>
        <p:txBody>
          <a:bodyPr wrap="none">
            <a:spAutoFit/>
          </a:bodyPr>
          <a:lstStyle/>
          <a:p>
            <a:r>
              <a:rPr lang="fr-BE" dirty="0"/>
              <a:t>40 ans de mon parcours universitaire</a:t>
            </a:r>
          </a:p>
        </p:txBody>
      </p:sp>
      <p:pic>
        <p:nvPicPr>
          <p:cNvPr id="33" name="Picture 4"/>
          <p:cNvPicPr>
            <a:picLocks noChangeAspect="1" noChangeArrowheads="1"/>
          </p:cNvPicPr>
          <p:nvPr/>
        </p:nvPicPr>
        <p:blipFill>
          <a:blip r:embed="rId2" cstate="print"/>
          <a:srcRect/>
          <a:stretch>
            <a:fillRect/>
          </a:stretch>
        </p:blipFill>
        <p:spPr bwMode="auto">
          <a:xfrm>
            <a:off x="107504" y="117110"/>
            <a:ext cx="1488680" cy="1618175"/>
          </a:xfrm>
          <a:prstGeom prst="rect">
            <a:avLst/>
          </a:prstGeom>
          <a:noFill/>
          <a:ln w="9525">
            <a:solidFill>
              <a:srgbClr val="000099"/>
            </a:solidFill>
            <a:miter lim="800000"/>
            <a:headEnd/>
            <a:tailEnd/>
          </a:ln>
        </p:spPr>
      </p:pic>
      <p:pic>
        <p:nvPicPr>
          <p:cNvPr id="34" name="Picture 5"/>
          <p:cNvPicPr>
            <a:picLocks noChangeAspect="1" noChangeArrowheads="1"/>
          </p:cNvPicPr>
          <p:nvPr/>
        </p:nvPicPr>
        <p:blipFill>
          <a:blip r:embed="rId3" cstate="print"/>
          <a:srcRect/>
          <a:stretch>
            <a:fillRect/>
          </a:stretch>
        </p:blipFill>
        <p:spPr bwMode="auto">
          <a:xfrm>
            <a:off x="7350858" y="117110"/>
            <a:ext cx="1716970" cy="1511690"/>
          </a:xfrm>
          <a:prstGeom prst="rect">
            <a:avLst/>
          </a:prstGeom>
          <a:noFill/>
          <a:ln w="9525">
            <a:solidFill>
              <a:srgbClr val="000099"/>
            </a:solidFill>
            <a:miter lim="800000"/>
            <a:headEnd/>
            <a:tailEnd/>
          </a:ln>
        </p:spPr>
      </p:pic>
      <p:sp>
        <p:nvSpPr>
          <p:cNvPr id="29" name="Ellipse 28"/>
          <p:cNvSpPr/>
          <p:nvPr/>
        </p:nvSpPr>
        <p:spPr>
          <a:xfrm>
            <a:off x="2082450" y="4571801"/>
            <a:ext cx="1553446"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Chef de travaux</a:t>
            </a:r>
          </a:p>
          <a:p>
            <a:pPr algn="ctr"/>
            <a:r>
              <a:rPr lang="fr-BE" dirty="0" smtClean="0"/>
              <a:t>1984</a:t>
            </a:r>
            <a:endParaRPr lang="fr-BE" dirty="0"/>
          </a:p>
        </p:txBody>
      </p:sp>
      <p:cxnSp>
        <p:nvCxnSpPr>
          <p:cNvPr id="32" name="Connecteur droit avec flèche 31"/>
          <p:cNvCxnSpPr/>
          <p:nvPr/>
        </p:nvCxnSpPr>
        <p:spPr>
          <a:xfrm flipH="1">
            <a:off x="3275856" y="3319740"/>
            <a:ext cx="72008" cy="12958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14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3" grpId="0" animBg="1"/>
      <p:bldP spid="16" grpId="0" animBg="1"/>
      <p:bldP spid="17"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229704"/>
            <a:ext cx="2592288" cy="895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Et les oraux ?  </a:t>
            </a:r>
            <a:endParaRPr lang="fr-BE" sz="2800" dirty="0"/>
          </a:p>
        </p:txBody>
      </p:sp>
      <p:pic>
        <p:nvPicPr>
          <p:cNvPr id="3" name="droppedImage.pdf"/>
          <p:cNvPicPr>
            <a:picLocks noChangeAspect="1"/>
          </p:cNvPicPr>
          <p:nvPr/>
        </p:nvPicPr>
        <p:blipFill>
          <a:blip r:embed="rId2">
            <a:extLst/>
          </a:blip>
          <a:stretch>
            <a:fillRect/>
          </a:stretch>
        </p:blipFill>
        <p:spPr>
          <a:xfrm>
            <a:off x="3203848" y="178790"/>
            <a:ext cx="2376264" cy="3150671"/>
          </a:xfrm>
          <a:prstGeom prst="rect">
            <a:avLst/>
          </a:prstGeom>
          <a:ln w="12700">
            <a:miter lim="400000"/>
          </a:ln>
        </p:spPr>
      </p:pic>
      <p:pic>
        <p:nvPicPr>
          <p:cNvPr id="4" name="droppedImage.pdf"/>
          <p:cNvPicPr>
            <a:picLocks noChangeAspect="1"/>
          </p:cNvPicPr>
          <p:nvPr/>
        </p:nvPicPr>
        <p:blipFill>
          <a:blip r:embed="rId3">
            <a:extLst/>
          </a:blip>
          <a:stretch>
            <a:fillRect/>
          </a:stretch>
        </p:blipFill>
        <p:spPr>
          <a:xfrm>
            <a:off x="5940152" y="175377"/>
            <a:ext cx="2088232" cy="3174624"/>
          </a:xfrm>
          <a:prstGeom prst="rect">
            <a:avLst/>
          </a:prstGeom>
          <a:ln w="12700">
            <a:miter lim="400000"/>
          </a:ln>
        </p:spPr>
      </p:pic>
      <p:pic>
        <p:nvPicPr>
          <p:cNvPr id="5" name="droppedImage.pdf"/>
          <p:cNvPicPr>
            <a:picLocks noChangeAspect="1"/>
          </p:cNvPicPr>
          <p:nvPr/>
        </p:nvPicPr>
        <p:blipFill>
          <a:blip r:embed="rId4">
            <a:extLst/>
          </a:blip>
          <a:stretch>
            <a:fillRect/>
          </a:stretch>
        </p:blipFill>
        <p:spPr>
          <a:xfrm>
            <a:off x="683568" y="3501008"/>
            <a:ext cx="2088232" cy="3169198"/>
          </a:xfrm>
          <a:prstGeom prst="rect">
            <a:avLst/>
          </a:prstGeom>
          <a:ln w="12700">
            <a:miter lim="400000"/>
          </a:ln>
        </p:spPr>
      </p:pic>
      <p:pic>
        <p:nvPicPr>
          <p:cNvPr id="6" name="droppedImage.pdf"/>
          <p:cNvPicPr>
            <a:picLocks noChangeAspect="1"/>
          </p:cNvPicPr>
          <p:nvPr/>
        </p:nvPicPr>
        <p:blipFill>
          <a:blip r:embed="rId5">
            <a:extLst/>
          </a:blip>
          <a:stretch>
            <a:fillRect/>
          </a:stretch>
        </p:blipFill>
        <p:spPr>
          <a:xfrm>
            <a:off x="3215409" y="3501008"/>
            <a:ext cx="4454065" cy="3169198"/>
          </a:xfrm>
          <a:prstGeom prst="rect">
            <a:avLst/>
          </a:prstGeom>
          <a:ln w="12700">
            <a:miter lim="400000"/>
          </a:ln>
        </p:spPr>
      </p:pic>
    </p:spTree>
    <p:extLst>
      <p:ext uri="{BB962C8B-B14F-4D97-AF65-F5344CB8AC3E}">
        <p14:creationId xmlns:p14="http://schemas.microsoft.com/office/powerpoint/2010/main" val="24272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229704"/>
            <a:ext cx="2592288" cy="895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Et les oraux ?  </a:t>
            </a:r>
            <a:endParaRPr lang="fr-BE" sz="2800" dirty="0"/>
          </a:p>
        </p:txBody>
      </p:sp>
      <p:pic>
        <p:nvPicPr>
          <p:cNvPr id="7" name="droppedImage.pdf"/>
          <p:cNvPicPr>
            <a:picLocks noChangeAspect="1"/>
          </p:cNvPicPr>
          <p:nvPr/>
        </p:nvPicPr>
        <p:blipFill>
          <a:blip r:embed="rId2">
            <a:extLst/>
          </a:blip>
          <a:stretch>
            <a:fillRect/>
          </a:stretch>
        </p:blipFill>
        <p:spPr>
          <a:xfrm>
            <a:off x="4085658" y="674894"/>
            <a:ext cx="4098471" cy="5882974"/>
          </a:xfrm>
          <a:prstGeom prst="rect">
            <a:avLst/>
          </a:prstGeom>
          <a:ln w="12700">
            <a:miter lim="400000"/>
          </a:ln>
        </p:spPr>
      </p:pic>
      <p:sp>
        <p:nvSpPr>
          <p:cNvPr id="8" name="Shape 420"/>
          <p:cNvSpPr/>
          <p:nvPr/>
        </p:nvSpPr>
        <p:spPr>
          <a:xfrm>
            <a:off x="5743482" y="1256255"/>
            <a:ext cx="2253343" cy="1524673"/>
          </a:xfrm>
          <a:prstGeom prst="rect">
            <a:avLst/>
          </a:prstGeom>
          <a:ln w="12700">
            <a:miter lim="400000"/>
          </a:ln>
          <a:extLst>
            <a:ext uri="{C572A759-6A51-4108-AA02-DFA0A04FC94B}">
              <ma14:wrappingTextBoxFlag xmlns="" xmlns:ma14="http://schemas.microsoft.com/office/mac/drawingml/2011/main" val="1"/>
            </a:ext>
          </a:extLst>
        </p:spPr>
        <p:txBody>
          <a:bodyPr lIns="23444" tIns="23444" rIns="23444" bIns="23444" anchor="ctr">
            <a:spAutoFit/>
          </a:bodyPr>
          <a:lstStyle>
            <a:lvl1pPr algn="l" defTabSz="647700">
              <a:defRPr sz="5600" b="1">
                <a:solidFill>
                  <a:srgbClr val="000000"/>
                </a:solidFill>
                <a:latin typeface="Comic Sans MS"/>
                <a:ea typeface="Comic Sans MS"/>
                <a:cs typeface="Comic Sans MS"/>
                <a:sym typeface="Comic Sans MS"/>
              </a:defRPr>
            </a:lvl1pPr>
          </a:lstStyle>
          <a:p>
            <a:r>
              <a:rPr sz="2400" dirty="0">
                <a:latin typeface="Tahoma" panose="020B0604030504040204" pitchFamily="34" charset="0"/>
                <a:ea typeface="Tahoma" panose="020B0604030504040204" pitchFamily="34" charset="0"/>
                <a:cs typeface="Tahoma" panose="020B0604030504040204" pitchFamily="34" charset="0"/>
              </a:rPr>
              <a:t>Et chez </a:t>
            </a:r>
            <a:r>
              <a:rPr sz="2400" dirty="0" err="1">
                <a:latin typeface="Tahoma" panose="020B0604030504040204" pitchFamily="34" charset="0"/>
                <a:ea typeface="Tahoma" panose="020B0604030504040204" pitchFamily="34" charset="0"/>
                <a:cs typeface="Tahoma" panose="020B0604030504040204" pitchFamily="34" charset="0"/>
              </a:rPr>
              <a:t>mes</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collègues</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quelles</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sont</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vos</a:t>
            </a:r>
            <a:r>
              <a:rPr sz="2400" dirty="0">
                <a:latin typeface="Tahoma" panose="020B0604030504040204" pitchFamily="34" charset="0"/>
                <a:ea typeface="Tahoma" panose="020B0604030504040204" pitchFamily="34" charset="0"/>
                <a:cs typeface="Tahoma" panose="020B0604030504040204" pitchFamily="34" charset="0"/>
              </a:rPr>
              <a:t> cotes ?</a:t>
            </a:r>
          </a:p>
        </p:txBody>
      </p:sp>
    </p:spTree>
    <p:extLst>
      <p:ext uri="{BB962C8B-B14F-4D97-AF65-F5344CB8AC3E}">
        <p14:creationId xmlns:p14="http://schemas.microsoft.com/office/powerpoint/2010/main" val="3492457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1700808"/>
            <a:ext cx="7848872" cy="302433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Evaluer</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oui</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mais</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en</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fonction</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de quoi ?</a:t>
            </a:r>
          </a:p>
          <a:p>
            <a:pPr algn="ct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Les </a:t>
            </a:r>
            <a:r>
              <a:rPr lang="en-US" altLang="fr-FR" sz="5400" dirty="0" err="1">
                <a:solidFill>
                  <a:schemeClr val="bg1"/>
                </a:solidFill>
                <a:latin typeface="Tahoma" panose="020B0604030504040204" pitchFamily="34" charset="0"/>
                <a:ea typeface="Tahoma" panose="020B0604030504040204" pitchFamily="34" charset="0"/>
                <a:cs typeface="Tahoma" panose="020B0604030504040204" pitchFamily="34" charset="0"/>
              </a:rPr>
              <a:t>objectifs</a:t>
            </a:r>
            <a:r>
              <a:rPr lang="en-US" altLang="fr-FR" sz="5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a:solidFill>
                  <a:schemeClr val="bg1"/>
                </a:solidFill>
                <a:latin typeface="Tahoma" panose="020B0604030504040204" pitchFamily="34" charset="0"/>
                <a:ea typeface="Tahoma" panose="020B0604030504040204" pitchFamily="34" charset="0"/>
                <a:cs typeface="Tahoma" panose="020B0604030504040204" pitchFamily="34" charset="0"/>
              </a:rPr>
              <a:t>cognitifs</a:t>
            </a:r>
            <a:endParaRPr lang="fr-BE" sz="5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57201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719138"/>
          </a:xfrm>
          <a:solidFill>
            <a:srgbClr val="FFFFCC"/>
          </a:solidFill>
          <a:ln>
            <a:solidFill>
              <a:schemeClr val="tx2"/>
            </a:solidFill>
          </a:ln>
        </p:spPr>
        <p:txBody>
          <a:bodyPr/>
          <a:lstStyle/>
          <a:p>
            <a:pPr>
              <a:defRPr/>
            </a:pPr>
            <a:r>
              <a:rPr lang="fr-FR" altLang="fr-FR" sz="3200" dirty="0" smtClean="0">
                <a:latin typeface="Arial Narrow" panose="020B0606020202030204" pitchFamily="34" charset="0"/>
              </a:rPr>
              <a:t>Pourquoi définir des objectifs ? </a:t>
            </a:r>
            <a:endParaRPr lang="fr-BE" dirty="0">
              <a:latin typeface="Arial Narrow" panose="020B0606020202030204" pitchFamily="34" charset="0"/>
            </a:endParaRPr>
          </a:p>
        </p:txBody>
      </p:sp>
      <p:sp>
        <p:nvSpPr>
          <p:cNvPr id="14339" name="Espace réservé du contenu 2"/>
          <p:cNvSpPr>
            <a:spLocks noGrp="1"/>
          </p:cNvSpPr>
          <p:nvPr>
            <p:ph idx="1"/>
          </p:nvPr>
        </p:nvSpPr>
        <p:spPr>
          <a:xfrm>
            <a:off x="250825" y="1268413"/>
            <a:ext cx="8497888" cy="5040312"/>
          </a:xfrm>
        </p:spPr>
        <p:txBody>
          <a:bodyPr/>
          <a:lstStyle/>
          <a:p>
            <a:r>
              <a:rPr lang="fr-FR" altLang="fr-FR" sz="2400" dirty="0" smtClean="0">
                <a:solidFill>
                  <a:srgbClr val="002060"/>
                </a:solidFill>
                <a:latin typeface="Arial Narrow" panose="020B0606020202030204" pitchFamily="34" charset="0"/>
              </a:rPr>
              <a:t>Clarification des contenus.</a:t>
            </a:r>
          </a:p>
          <a:p>
            <a:r>
              <a:rPr lang="fr-FR" altLang="fr-FR" sz="2400" dirty="0" smtClean="0">
                <a:solidFill>
                  <a:srgbClr val="002060"/>
                </a:solidFill>
                <a:latin typeface="Arial Narrow" panose="020B0606020202030204" pitchFamily="34" charset="0"/>
              </a:rPr>
              <a:t>Assurer la cohérence et la communication entre les apprenants et les encadrants.</a:t>
            </a:r>
          </a:p>
          <a:p>
            <a:r>
              <a:rPr lang="fr-FR" altLang="fr-FR" sz="2400" dirty="0" smtClean="0">
                <a:solidFill>
                  <a:srgbClr val="002060"/>
                </a:solidFill>
                <a:latin typeface="Arial Narrow" panose="020B0606020202030204" pitchFamily="34" charset="0"/>
              </a:rPr>
              <a:t>Formaliser un accord sur des bases claires, univoques.</a:t>
            </a:r>
          </a:p>
          <a:p>
            <a:r>
              <a:rPr lang="fr-FR" altLang="fr-FR" sz="2400" dirty="0" smtClean="0">
                <a:solidFill>
                  <a:srgbClr val="002060"/>
                </a:solidFill>
                <a:latin typeface="Arial Narrow" panose="020B0606020202030204" pitchFamily="34" charset="0"/>
              </a:rPr>
              <a:t>Clarifier l’évaluation.  </a:t>
            </a:r>
          </a:p>
          <a:p>
            <a:r>
              <a:rPr lang="fr-FR" altLang="fr-FR" sz="2400" dirty="0" smtClean="0">
                <a:solidFill>
                  <a:srgbClr val="002060"/>
                </a:solidFill>
                <a:latin typeface="Arial Narrow" panose="020B0606020202030204" pitchFamily="34" charset="0"/>
              </a:rPr>
              <a:t>Vérifier l’adéquation entre les contenus et les besoins du contexte professionnel. </a:t>
            </a:r>
          </a:p>
          <a:p>
            <a:r>
              <a:rPr lang="fr-FR" altLang="fr-FR" sz="2400" dirty="0" smtClean="0">
                <a:solidFill>
                  <a:srgbClr val="002060"/>
                </a:solidFill>
                <a:latin typeface="Arial Narrow" panose="020B0606020202030204" pitchFamily="34" charset="0"/>
              </a:rPr>
              <a:t>Centrer l’activité de l’encadrant sur l’apprenant.</a:t>
            </a:r>
          </a:p>
          <a:p>
            <a:r>
              <a:rPr lang="fr-FR" altLang="fr-FR" sz="2400" dirty="0" smtClean="0">
                <a:solidFill>
                  <a:srgbClr val="002060"/>
                </a:solidFill>
                <a:latin typeface="Arial Narrow" panose="020B0606020202030204" pitchFamily="34" charset="0"/>
              </a:rPr>
              <a:t>Tout ce qui mérite d’être appris ne doit pas nécessairement être enseigné. </a:t>
            </a:r>
            <a:endParaRPr lang="fr-BE" altLang="fr-FR" sz="2400" dirty="0" smtClean="0">
              <a:solidFill>
                <a:srgbClr val="002060"/>
              </a:solidFill>
              <a:latin typeface="Arial Narrow" panose="020B0606020202030204" pitchFamily="34" charset="0"/>
            </a:endParaRPr>
          </a:p>
        </p:txBody>
      </p:sp>
      <p:sp>
        <p:nvSpPr>
          <p:cNvPr id="5" name="Espace réservé du numéro de diapositive 4"/>
          <p:cNvSpPr>
            <a:spLocks noGrp="1"/>
          </p:cNvSpPr>
          <p:nvPr>
            <p:ph type="sldNum" sz="quarter" idx="12"/>
          </p:nvPr>
        </p:nvSpPr>
        <p:spPr/>
        <p:txBody>
          <a:bodyPr/>
          <a:lstStyle/>
          <a:p>
            <a:pPr>
              <a:defRPr/>
            </a:pPr>
            <a:fld id="{F64EBD16-9D28-4175-A18D-C45405D1BCED}" type="slidenum">
              <a:rPr lang="fr-FR" altLang="fr-FR" smtClean="0"/>
              <a:pPr>
                <a:defRPr/>
              </a:pPr>
              <a:t>53</a:t>
            </a:fld>
            <a:endParaRPr lang="fr-FR" altLang="fr-FR"/>
          </a:p>
        </p:txBody>
      </p:sp>
    </p:spTree>
    <p:extLst>
      <p:ext uri="{BB962C8B-B14F-4D97-AF65-F5344CB8AC3E}">
        <p14:creationId xmlns:p14="http://schemas.microsoft.com/office/powerpoint/2010/main" val="379877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numéro de diapositive 5"/>
          <p:cNvSpPr>
            <a:spLocks noGrp="1"/>
          </p:cNvSpPr>
          <p:nvPr>
            <p:ph type="sldNum" sz="quarter" idx="12"/>
          </p:nvPr>
        </p:nvSpPr>
        <p:spPr/>
        <p:txBody>
          <a:bodyPr/>
          <a:lstStyle/>
          <a:p>
            <a:pPr>
              <a:defRPr/>
            </a:pPr>
            <a:fld id="{824A1EDD-4E2A-4057-86EB-AA193ADE86EC}" type="slidenum">
              <a:rPr lang="fr-FR" altLang="fr-FR">
                <a:solidFill>
                  <a:schemeClr val="tx1"/>
                </a:solidFill>
              </a:rPr>
              <a:pPr>
                <a:defRPr/>
              </a:pPr>
              <a:t>54</a:t>
            </a:fld>
            <a:endParaRPr lang="fr-FR" altLang="fr-FR">
              <a:solidFill>
                <a:schemeClr val="tx1"/>
              </a:solidFill>
            </a:endParaRPr>
          </a:p>
        </p:txBody>
      </p:sp>
      <p:sp>
        <p:nvSpPr>
          <p:cNvPr id="470019" name="Rectangle 3"/>
          <p:cNvSpPr>
            <a:spLocks noChangeArrowheads="1"/>
          </p:cNvSpPr>
          <p:nvPr/>
        </p:nvSpPr>
        <p:spPr bwMode="auto">
          <a:xfrm>
            <a:off x="1835696" y="5733256"/>
            <a:ext cx="5616624" cy="51591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Connaissance</a:t>
            </a:r>
          </a:p>
        </p:txBody>
      </p:sp>
      <p:sp>
        <p:nvSpPr>
          <p:cNvPr id="470020" name="Rectangle 4"/>
          <p:cNvSpPr>
            <a:spLocks noChangeArrowheads="1"/>
          </p:cNvSpPr>
          <p:nvPr/>
        </p:nvSpPr>
        <p:spPr bwMode="auto">
          <a:xfrm>
            <a:off x="2033971" y="4797152"/>
            <a:ext cx="5058309" cy="504056"/>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Compréhension  </a:t>
            </a:r>
          </a:p>
        </p:txBody>
      </p:sp>
      <p:sp>
        <p:nvSpPr>
          <p:cNvPr id="470021" name="Rectangle 5"/>
          <p:cNvSpPr>
            <a:spLocks noChangeArrowheads="1"/>
          </p:cNvSpPr>
          <p:nvPr/>
        </p:nvSpPr>
        <p:spPr bwMode="auto">
          <a:xfrm>
            <a:off x="3419873" y="2622308"/>
            <a:ext cx="2088232"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Analyse</a:t>
            </a:r>
          </a:p>
        </p:txBody>
      </p:sp>
      <p:sp>
        <p:nvSpPr>
          <p:cNvPr id="470022" name="Rectangle 6"/>
          <p:cNvSpPr>
            <a:spLocks noChangeArrowheads="1"/>
          </p:cNvSpPr>
          <p:nvPr/>
        </p:nvSpPr>
        <p:spPr bwMode="auto">
          <a:xfrm>
            <a:off x="2783987" y="3650227"/>
            <a:ext cx="3600400" cy="543798"/>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Application  </a:t>
            </a:r>
          </a:p>
        </p:txBody>
      </p:sp>
      <p:sp>
        <p:nvSpPr>
          <p:cNvPr id="470023" name="Rectangle 7"/>
          <p:cNvSpPr>
            <a:spLocks noChangeArrowheads="1"/>
          </p:cNvSpPr>
          <p:nvPr/>
        </p:nvSpPr>
        <p:spPr bwMode="auto">
          <a:xfrm>
            <a:off x="3833402" y="1571638"/>
            <a:ext cx="144016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Evaluer </a:t>
            </a:r>
          </a:p>
        </p:txBody>
      </p:sp>
      <p:sp>
        <p:nvSpPr>
          <p:cNvPr id="470024" name="Rectangle 8"/>
          <p:cNvSpPr>
            <a:spLocks noChangeArrowheads="1"/>
          </p:cNvSpPr>
          <p:nvPr/>
        </p:nvSpPr>
        <p:spPr bwMode="auto">
          <a:xfrm>
            <a:off x="3914670" y="376878"/>
            <a:ext cx="1098638" cy="504056"/>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Créer </a:t>
            </a:r>
          </a:p>
        </p:txBody>
      </p:sp>
      <p:sp>
        <p:nvSpPr>
          <p:cNvPr id="7" name="Rectangle 6"/>
          <p:cNvSpPr/>
          <p:nvPr/>
        </p:nvSpPr>
        <p:spPr>
          <a:xfrm>
            <a:off x="2213992" y="908719"/>
            <a:ext cx="4572000" cy="646331"/>
          </a:xfrm>
          <a:prstGeom prst="rect">
            <a:avLst/>
          </a:prstGeom>
        </p:spPr>
        <p:txBody>
          <a:bodyPr>
            <a:spAutoFit/>
          </a:bodyPr>
          <a:lstStyle/>
          <a:p>
            <a:pPr algn="ctr">
              <a:spcBef>
                <a:spcPct val="0"/>
              </a:spcBef>
            </a:pPr>
            <a:r>
              <a:rPr lang="fr-BE" altLang="fr-FR" dirty="0" smtClean="0">
                <a:solidFill>
                  <a:schemeClr val="tx1"/>
                </a:solidFill>
              </a:rPr>
              <a:t>concevoir une méthode, une idée, </a:t>
            </a:r>
          </a:p>
          <a:p>
            <a:pPr algn="ctr">
              <a:spcBef>
                <a:spcPct val="0"/>
              </a:spcBef>
            </a:pPr>
            <a:r>
              <a:rPr lang="fr-BE" altLang="fr-FR" dirty="0" smtClean="0">
                <a:solidFill>
                  <a:schemeClr val="tx1"/>
                </a:solidFill>
              </a:rPr>
              <a:t>un produit original</a:t>
            </a:r>
            <a:endParaRPr lang="fr-BE" altLang="fr-FR" dirty="0">
              <a:solidFill>
                <a:schemeClr val="tx1"/>
              </a:solidFill>
            </a:endParaRPr>
          </a:p>
        </p:txBody>
      </p:sp>
      <p:sp>
        <p:nvSpPr>
          <p:cNvPr id="8" name="Rectangle 7"/>
          <p:cNvSpPr/>
          <p:nvPr/>
        </p:nvSpPr>
        <p:spPr>
          <a:xfrm>
            <a:off x="2805360" y="2100980"/>
            <a:ext cx="3386889" cy="369332"/>
          </a:xfrm>
          <a:prstGeom prst="rect">
            <a:avLst/>
          </a:prstGeom>
        </p:spPr>
        <p:txBody>
          <a:bodyPr wrap="none">
            <a:spAutoFit/>
          </a:bodyPr>
          <a:lstStyle/>
          <a:p>
            <a:pPr algn="ctr">
              <a:spcBef>
                <a:spcPct val="0"/>
              </a:spcBef>
            </a:pPr>
            <a:r>
              <a:rPr lang="fr-BE" altLang="fr-FR" dirty="0" smtClean="0">
                <a:solidFill>
                  <a:schemeClr val="tx1"/>
                </a:solidFill>
              </a:rPr>
              <a:t>estimer en appliquant des critères</a:t>
            </a:r>
            <a:endParaRPr lang="fr-BE" altLang="fr-FR" dirty="0">
              <a:solidFill>
                <a:schemeClr val="tx1"/>
              </a:solidFill>
            </a:endParaRPr>
          </a:p>
        </p:txBody>
      </p:sp>
      <p:sp>
        <p:nvSpPr>
          <p:cNvPr id="9" name="Rectangle 8"/>
          <p:cNvSpPr/>
          <p:nvPr/>
        </p:nvSpPr>
        <p:spPr>
          <a:xfrm>
            <a:off x="2783987" y="3142845"/>
            <a:ext cx="3624775" cy="369332"/>
          </a:xfrm>
          <a:prstGeom prst="rect">
            <a:avLst/>
          </a:prstGeom>
        </p:spPr>
        <p:txBody>
          <a:bodyPr wrap="none">
            <a:spAutoFit/>
          </a:bodyPr>
          <a:lstStyle/>
          <a:p>
            <a:pPr algn="ctr">
              <a:spcBef>
                <a:spcPct val="0"/>
              </a:spcBef>
            </a:pPr>
            <a:r>
              <a:rPr lang="fr-BE" altLang="fr-FR" dirty="0" smtClean="0">
                <a:solidFill>
                  <a:schemeClr val="tx1"/>
                </a:solidFill>
              </a:rPr>
              <a:t> identifier les composantes d’un tout</a:t>
            </a:r>
            <a:endParaRPr lang="fr-BE" altLang="fr-FR" dirty="0">
              <a:solidFill>
                <a:schemeClr val="tx1"/>
              </a:solidFill>
            </a:endParaRPr>
          </a:p>
        </p:txBody>
      </p:sp>
      <p:sp>
        <p:nvSpPr>
          <p:cNvPr id="10" name="Rectangle 9"/>
          <p:cNvSpPr/>
          <p:nvPr/>
        </p:nvSpPr>
        <p:spPr>
          <a:xfrm>
            <a:off x="2289732" y="4194025"/>
            <a:ext cx="4572000" cy="646331"/>
          </a:xfrm>
          <a:prstGeom prst="rect">
            <a:avLst/>
          </a:prstGeom>
        </p:spPr>
        <p:txBody>
          <a:bodyPr>
            <a:spAutoFit/>
          </a:bodyPr>
          <a:lstStyle/>
          <a:p>
            <a:pPr algn="ctr">
              <a:spcBef>
                <a:spcPct val="0"/>
              </a:spcBef>
            </a:pPr>
            <a:r>
              <a:rPr lang="fr-BE" altLang="fr-FR" dirty="0" smtClean="0">
                <a:solidFill>
                  <a:schemeClr val="tx1"/>
                </a:solidFill>
              </a:rPr>
              <a:t>mobiliser des connaissances </a:t>
            </a:r>
          </a:p>
          <a:p>
            <a:pPr algn="ctr">
              <a:spcBef>
                <a:spcPct val="0"/>
              </a:spcBef>
            </a:pPr>
            <a:r>
              <a:rPr lang="fr-BE" altLang="fr-FR" dirty="0" smtClean="0">
                <a:solidFill>
                  <a:schemeClr val="tx1"/>
                </a:solidFill>
              </a:rPr>
              <a:t>dans une situation familière</a:t>
            </a:r>
            <a:endParaRPr lang="fr-BE" altLang="fr-FR" dirty="0">
              <a:solidFill>
                <a:schemeClr val="tx1"/>
              </a:solidFill>
            </a:endParaRPr>
          </a:p>
        </p:txBody>
      </p:sp>
      <p:sp>
        <p:nvSpPr>
          <p:cNvPr id="11" name="Rectangle 10"/>
          <p:cNvSpPr/>
          <p:nvPr/>
        </p:nvSpPr>
        <p:spPr>
          <a:xfrm>
            <a:off x="3018960" y="5280060"/>
            <a:ext cx="3069045" cy="369332"/>
          </a:xfrm>
          <a:prstGeom prst="rect">
            <a:avLst/>
          </a:prstGeom>
        </p:spPr>
        <p:txBody>
          <a:bodyPr wrap="none">
            <a:spAutoFit/>
          </a:bodyPr>
          <a:lstStyle/>
          <a:p>
            <a:pPr algn="ctr">
              <a:spcBef>
                <a:spcPct val="0"/>
              </a:spcBef>
            </a:pPr>
            <a:r>
              <a:rPr lang="fr-BE" altLang="fr-FR" dirty="0" smtClean="0">
                <a:solidFill>
                  <a:schemeClr val="tx1"/>
                </a:solidFill>
              </a:rPr>
              <a:t>donner du sens à l’information</a:t>
            </a:r>
            <a:endParaRPr lang="fr-BE" altLang="fr-FR" dirty="0">
              <a:solidFill>
                <a:schemeClr val="tx1"/>
              </a:solidFill>
            </a:endParaRPr>
          </a:p>
        </p:txBody>
      </p:sp>
      <p:sp>
        <p:nvSpPr>
          <p:cNvPr id="12" name="Rectangle 11"/>
          <p:cNvSpPr/>
          <p:nvPr/>
        </p:nvSpPr>
        <p:spPr>
          <a:xfrm>
            <a:off x="3248075" y="6263563"/>
            <a:ext cx="2668679" cy="369332"/>
          </a:xfrm>
          <a:prstGeom prst="rect">
            <a:avLst/>
          </a:prstGeom>
        </p:spPr>
        <p:txBody>
          <a:bodyPr wrap="none">
            <a:spAutoFit/>
          </a:bodyPr>
          <a:lstStyle/>
          <a:p>
            <a:pPr algn="ctr">
              <a:spcBef>
                <a:spcPct val="0"/>
              </a:spcBef>
            </a:pPr>
            <a:r>
              <a:rPr lang="fr-BE" altLang="fr-FR" dirty="0" smtClean="0">
                <a:solidFill>
                  <a:schemeClr val="tx1"/>
                </a:solidFill>
              </a:rPr>
              <a:t>récupérer de l’information</a:t>
            </a:r>
            <a:endParaRPr lang="fr-BE" altLang="fr-FR" dirty="0">
              <a:solidFill>
                <a:schemeClr val="tx1"/>
              </a:solidFill>
            </a:endParaRPr>
          </a:p>
        </p:txBody>
      </p:sp>
      <p:sp>
        <p:nvSpPr>
          <p:cNvPr id="13" name="Triangle isocèle 12"/>
          <p:cNvSpPr/>
          <p:nvPr/>
        </p:nvSpPr>
        <p:spPr>
          <a:xfrm>
            <a:off x="701054" y="116632"/>
            <a:ext cx="7704856" cy="651626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à coins arrondis 30"/>
          <p:cNvSpPr/>
          <p:nvPr/>
        </p:nvSpPr>
        <p:spPr>
          <a:xfrm rot="18251839">
            <a:off x="46553" y="2091977"/>
            <a:ext cx="2919093" cy="1106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2000" dirty="0" smtClean="0">
                <a:latin typeface="Arial Narrow" pitchFamily="34" charset="0"/>
              </a:rPr>
              <a:t>Pyramide de Bloom 1956</a:t>
            </a:r>
          </a:p>
          <a:p>
            <a:pPr algn="ctr"/>
            <a:r>
              <a:rPr lang="fr-FR" altLang="fr-FR" sz="2000" dirty="0" smtClean="0">
                <a:latin typeface="Arial Narrow" pitchFamily="34" charset="0"/>
              </a:rPr>
              <a:t>Et Anderson 2000</a:t>
            </a:r>
          </a:p>
          <a:p>
            <a:pPr algn="ctr"/>
            <a:r>
              <a:rPr lang="fr-FR" altLang="fr-FR" sz="2000" dirty="0" smtClean="0">
                <a:latin typeface="Arial Narrow" pitchFamily="34" charset="0"/>
              </a:rPr>
              <a:t>Objectifs cognitifs</a:t>
            </a:r>
            <a:endParaRPr lang="fr-FR" altLang="fr-FR" sz="2000" dirty="0">
              <a:latin typeface="Arial Narrow" pitchFamily="34" charset="0"/>
            </a:endParaRPr>
          </a:p>
        </p:txBody>
      </p:sp>
    </p:spTree>
    <p:extLst>
      <p:ext uri="{BB962C8B-B14F-4D97-AF65-F5344CB8AC3E}">
        <p14:creationId xmlns:p14="http://schemas.microsoft.com/office/powerpoint/2010/main" val="25377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00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00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00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00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0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P spid="470020" grpId="0" animBg="1"/>
      <p:bldP spid="470021" grpId="0" animBg="1"/>
      <p:bldP spid="470022" grpId="0" animBg="1"/>
      <p:bldP spid="470023" grpId="0" animBg="1"/>
      <p:bldP spid="470024" grpId="0" animBg="1"/>
      <p:bldP spid="7" grpId="0"/>
      <p:bldP spid="8" grpId="0"/>
      <p:bldP spid="9" grpId="0"/>
      <p:bldP spid="10"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773293"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Réflexion par groupe </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A quel niveau d’objectif cognitif,  faites-vous le plus souvent référence  et pourquoi ?</a:t>
            </a:r>
            <a:endParaRPr lang="fr-FR"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5</a:t>
            </a:r>
            <a:endPar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8335771"/>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40788F6E-A9CA-44B3-96A6-B4EC286A34AD}" type="slidenum">
              <a:rPr lang="fr-FR" altLang="fr-FR">
                <a:latin typeface="Arial Narrow" panose="020B0606020202030204" pitchFamily="34" charset="0"/>
              </a:rPr>
              <a:pPr>
                <a:defRPr/>
              </a:pPr>
              <a:t>56</a:t>
            </a:fld>
            <a:endParaRPr lang="fr-FR" altLang="fr-FR">
              <a:latin typeface="Arial Narrow" panose="020B0606020202030204" pitchFamily="34" charset="0"/>
            </a:endParaRPr>
          </a:p>
        </p:txBody>
      </p:sp>
      <p:sp>
        <p:nvSpPr>
          <p:cNvPr id="471043" name="Rectangle 3"/>
          <p:cNvSpPr>
            <a:spLocks noChangeArrowheads="1"/>
          </p:cNvSpPr>
          <p:nvPr/>
        </p:nvSpPr>
        <p:spPr bwMode="auto">
          <a:xfrm>
            <a:off x="2484438" y="3429000"/>
            <a:ext cx="5041900" cy="576263"/>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rgbClr val="000000"/>
                </a:solidFill>
                <a:latin typeface="Arial Narrow" panose="020B0606020202030204" pitchFamily="34" charset="0"/>
              </a:rPr>
              <a:t>Connaissance </a:t>
            </a:r>
          </a:p>
        </p:txBody>
      </p:sp>
      <p:sp>
        <p:nvSpPr>
          <p:cNvPr id="5126" name="Text Box 9"/>
          <p:cNvSpPr txBox="1">
            <a:spLocks noChangeArrowheads="1"/>
          </p:cNvSpPr>
          <p:nvPr/>
        </p:nvSpPr>
        <p:spPr bwMode="auto">
          <a:xfrm>
            <a:off x="2438400" y="404813"/>
            <a:ext cx="5565775" cy="2678112"/>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Champ des savoirs relatifs à la terminologie (définitions), faits spécifiques (dates, évènements, personnes…), de conventions et de catégories, de critères, de méthodes de recherche, de principes et de généralisations, de théories et de structures </a:t>
            </a:r>
          </a:p>
        </p:txBody>
      </p:sp>
      <p:sp>
        <p:nvSpPr>
          <p:cNvPr id="5129" name="Text Box 13"/>
          <p:cNvSpPr txBox="1">
            <a:spLocks noChangeArrowheads="1"/>
          </p:cNvSpPr>
          <p:nvPr/>
        </p:nvSpPr>
        <p:spPr bwMode="auto">
          <a:xfrm>
            <a:off x="2555875" y="4352925"/>
            <a:ext cx="5448300" cy="23082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Etre capable de se remémorer des données, des faits …</a:t>
            </a:r>
          </a:p>
          <a:p>
            <a:pPr eaLnBrk="1" hangingPunct="1">
              <a:defRPr/>
            </a:pPr>
            <a:r>
              <a:rPr lang="fr-FR" altLang="fr-FR" sz="2400" dirty="0" smtClean="0">
                <a:solidFill>
                  <a:srgbClr val="000099"/>
                </a:solidFill>
                <a:latin typeface="Arial Narrow" panose="020B0606020202030204" pitchFamily="34" charset="0"/>
              </a:rPr>
              <a:t>Peu importe le mécanisme de l’acquisition des connaissances, l’important est de les avoir acquises pour pouvoir les </a:t>
            </a:r>
            <a:r>
              <a:rPr lang="fr-FR" altLang="fr-FR" sz="2400" b="1" dirty="0" smtClean="0">
                <a:solidFill>
                  <a:srgbClr val="000099"/>
                </a:solidFill>
                <a:latin typeface="Arial Narrow" panose="020B0606020202030204" pitchFamily="34" charset="0"/>
              </a:rPr>
              <a:t>restituer</a:t>
            </a:r>
          </a:p>
        </p:txBody>
      </p:sp>
      <p:sp>
        <p:nvSpPr>
          <p:cNvPr id="5130" name="Text Box 14"/>
          <p:cNvSpPr txBox="1">
            <a:spLocks noChangeArrowheads="1"/>
          </p:cNvSpPr>
          <p:nvPr/>
        </p:nvSpPr>
        <p:spPr bwMode="auto">
          <a:xfrm>
            <a:off x="323850" y="1077913"/>
            <a:ext cx="1655763" cy="4894262"/>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Associer</a:t>
            </a:r>
          </a:p>
          <a:p>
            <a:pPr eaLnBrk="1" hangingPunct="1">
              <a:defRPr/>
            </a:pPr>
            <a:r>
              <a:rPr lang="fr-FR" altLang="fr-FR" sz="2400" dirty="0" smtClean="0">
                <a:solidFill>
                  <a:srgbClr val="006600"/>
                </a:solidFill>
                <a:latin typeface="Arial Narrow" panose="020B0606020202030204" pitchFamily="34" charset="0"/>
              </a:rPr>
              <a:t>Décrire</a:t>
            </a:r>
          </a:p>
          <a:p>
            <a:pPr eaLnBrk="1" hangingPunct="1">
              <a:defRPr/>
            </a:pPr>
            <a:r>
              <a:rPr lang="fr-FR" altLang="fr-FR" sz="2400" dirty="0" smtClean="0">
                <a:solidFill>
                  <a:srgbClr val="006600"/>
                </a:solidFill>
                <a:latin typeface="Arial Narrow" panose="020B0606020202030204" pitchFamily="34" charset="0"/>
              </a:rPr>
              <a:t>Définir </a:t>
            </a:r>
          </a:p>
          <a:p>
            <a:pPr eaLnBrk="1" hangingPunct="1">
              <a:defRPr/>
            </a:pPr>
            <a:r>
              <a:rPr lang="fr-FR" altLang="fr-FR" sz="2400" dirty="0" smtClean="0">
                <a:solidFill>
                  <a:srgbClr val="006600"/>
                </a:solidFill>
                <a:latin typeface="Arial Narrow" panose="020B0606020202030204" pitchFamily="34" charset="0"/>
              </a:rPr>
              <a:t>Enoncer</a:t>
            </a:r>
          </a:p>
          <a:p>
            <a:pPr eaLnBrk="1" hangingPunct="1">
              <a:defRPr/>
            </a:pPr>
            <a:r>
              <a:rPr lang="fr-FR" altLang="fr-FR" sz="2400" dirty="0" smtClean="0">
                <a:solidFill>
                  <a:srgbClr val="006600"/>
                </a:solidFill>
                <a:latin typeface="Arial Narrow" panose="020B0606020202030204" pitchFamily="34" charset="0"/>
              </a:rPr>
              <a:t>Enumérer</a:t>
            </a:r>
          </a:p>
          <a:p>
            <a:pPr eaLnBrk="1" hangingPunct="1">
              <a:defRPr/>
            </a:pPr>
            <a:r>
              <a:rPr lang="fr-FR" altLang="fr-FR" sz="2400" dirty="0" smtClean="0">
                <a:solidFill>
                  <a:srgbClr val="006600"/>
                </a:solidFill>
                <a:latin typeface="Arial Narrow" panose="020B0606020202030204" pitchFamily="34" charset="0"/>
              </a:rPr>
              <a:t>Identifier</a:t>
            </a:r>
          </a:p>
          <a:p>
            <a:pPr eaLnBrk="1" hangingPunct="1">
              <a:defRPr/>
            </a:pPr>
            <a:r>
              <a:rPr lang="fr-FR" altLang="fr-FR" sz="2400" dirty="0" smtClean="0">
                <a:solidFill>
                  <a:srgbClr val="006600"/>
                </a:solidFill>
                <a:latin typeface="Arial Narrow" panose="020B0606020202030204" pitchFamily="34" charset="0"/>
              </a:rPr>
              <a:t>Lister</a:t>
            </a:r>
          </a:p>
          <a:p>
            <a:pPr eaLnBrk="1" hangingPunct="1">
              <a:defRPr/>
            </a:pPr>
            <a:r>
              <a:rPr lang="fr-FR" altLang="fr-FR" sz="2400" dirty="0" smtClean="0">
                <a:solidFill>
                  <a:srgbClr val="006600"/>
                </a:solidFill>
                <a:latin typeface="Arial Narrow" panose="020B0606020202030204" pitchFamily="34" charset="0"/>
              </a:rPr>
              <a:t>Nommer</a:t>
            </a:r>
          </a:p>
          <a:p>
            <a:pPr eaLnBrk="1" hangingPunct="1">
              <a:defRPr/>
            </a:pPr>
            <a:r>
              <a:rPr lang="fr-FR" altLang="fr-FR" sz="2400" dirty="0" smtClean="0">
                <a:solidFill>
                  <a:srgbClr val="006600"/>
                </a:solidFill>
                <a:latin typeface="Arial Narrow" panose="020B0606020202030204" pitchFamily="34" charset="0"/>
              </a:rPr>
              <a:t>Ordonner</a:t>
            </a:r>
          </a:p>
          <a:p>
            <a:pPr eaLnBrk="1" hangingPunct="1">
              <a:defRPr/>
            </a:pPr>
            <a:r>
              <a:rPr lang="fr-FR" altLang="fr-FR" sz="2400" dirty="0" smtClean="0">
                <a:solidFill>
                  <a:srgbClr val="006600"/>
                </a:solidFill>
                <a:latin typeface="Arial Narrow" panose="020B0606020202030204" pitchFamily="34" charset="0"/>
              </a:rPr>
              <a:t>Restituer</a:t>
            </a:r>
          </a:p>
          <a:p>
            <a:pPr eaLnBrk="1" hangingPunct="1">
              <a:defRPr/>
            </a:pPr>
            <a:r>
              <a:rPr lang="fr-FR" altLang="fr-FR" sz="2400" dirty="0" smtClean="0">
                <a:solidFill>
                  <a:srgbClr val="006600"/>
                </a:solidFill>
                <a:latin typeface="Arial Narrow" panose="020B0606020202030204" pitchFamily="34" charset="0"/>
              </a:rPr>
              <a:t>Sélectionner</a:t>
            </a:r>
          </a:p>
          <a:p>
            <a:pPr eaLnBrk="1" hangingPunct="1">
              <a:defRPr/>
            </a:pPr>
            <a:r>
              <a:rPr lang="fr-FR" altLang="fr-FR" sz="2400" dirty="0" smtClean="0">
                <a:solidFill>
                  <a:srgbClr val="006600"/>
                </a:solidFill>
                <a:latin typeface="Arial Narrow" panose="020B0606020202030204" pitchFamily="34" charset="0"/>
              </a:rPr>
              <a:t>…</a:t>
            </a:r>
          </a:p>
        </p:txBody>
      </p:sp>
      <p:sp>
        <p:nvSpPr>
          <p:cNvPr id="5133" name="Line 17"/>
          <p:cNvSpPr>
            <a:spLocks noChangeShapeType="1"/>
          </p:cNvSpPr>
          <p:nvPr/>
        </p:nvSpPr>
        <p:spPr bwMode="auto">
          <a:xfrm flipV="1">
            <a:off x="5076825" y="3141663"/>
            <a:ext cx="0" cy="2873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5134" name="Line 18"/>
          <p:cNvSpPr>
            <a:spLocks noChangeShapeType="1"/>
          </p:cNvSpPr>
          <p:nvPr/>
        </p:nvSpPr>
        <p:spPr bwMode="auto">
          <a:xfrm flipH="1" flipV="1">
            <a:off x="1979613" y="3716338"/>
            <a:ext cx="5048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5135" name="Line 19"/>
          <p:cNvSpPr>
            <a:spLocks noChangeShapeType="1"/>
          </p:cNvSpPr>
          <p:nvPr/>
        </p:nvSpPr>
        <p:spPr bwMode="auto">
          <a:xfrm>
            <a:off x="5508625" y="4005263"/>
            <a:ext cx="0" cy="3603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1887556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9" grpId="0" animBg="1"/>
      <p:bldP spid="51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4C798D08-A42A-41D4-8057-96CCF124BB2B}" type="slidenum">
              <a:rPr lang="fr-FR" altLang="fr-FR" sz="1400" b="0" smtClean="0">
                <a:solidFill>
                  <a:srgbClr val="336600"/>
                </a:solidFill>
                <a:latin typeface="Times New Roman" pitchFamily="18" charset="0"/>
              </a:rPr>
              <a:pPr algn="l" eaLnBrk="1" hangingPunct="1">
                <a:spcBef>
                  <a:spcPct val="0"/>
                </a:spcBef>
                <a:buFontTx/>
                <a:buNone/>
              </a:pPr>
              <a:t>57</a:t>
            </a:fld>
            <a:endParaRPr lang="fr-FR" altLang="fr-FR" sz="1400" b="0" smtClean="0">
              <a:solidFill>
                <a:srgbClr val="336600"/>
              </a:solidFill>
              <a:latin typeface="Times New Roman" pitchFamily="18" charset="0"/>
            </a:endParaRPr>
          </a:p>
        </p:txBody>
      </p:sp>
      <p:sp>
        <p:nvSpPr>
          <p:cNvPr id="5124" name="Rectangle 2"/>
          <p:cNvSpPr>
            <a:spLocks noGrp="1" noChangeArrowheads="1"/>
          </p:cNvSpPr>
          <p:nvPr>
            <p:ph type="title"/>
          </p:nvPr>
        </p:nvSpPr>
        <p:spPr>
          <a:xfrm>
            <a:off x="395288" y="333375"/>
            <a:ext cx="7993062" cy="719138"/>
          </a:xfrm>
          <a:ln>
            <a:solidFill>
              <a:schemeClr val="tx2"/>
            </a:solidFill>
            <a:miter lim="800000"/>
            <a:headEnd/>
            <a:tailEnd/>
          </a:ln>
        </p:spPr>
        <p:txBody>
          <a:bodyPr/>
          <a:lstStyle/>
          <a:p>
            <a:pPr>
              <a:defRPr/>
            </a:pPr>
            <a:r>
              <a:rPr lang="fr-FR" altLang="fr-FR" sz="3200" dirty="0" smtClean="0">
                <a:latin typeface="Arial Narrow" panose="020B0606020202030204" pitchFamily="34" charset="0"/>
              </a:rPr>
              <a:t>Un exemple : chapitre relatif aux infections utérines</a:t>
            </a:r>
          </a:p>
        </p:txBody>
      </p:sp>
      <p:sp>
        <p:nvSpPr>
          <p:cNvPr id="17413" name="Rectangle 3"/>
          <p:cNvSpPr>
            <a:spLocks noGrp="1" noChangeArrowheads="1"/>
          </p:cNvSpPr>
          <p:nvPr>
            <p:ph type="body" idx="1"/>
          </p:nvPr>
        </p:nvSpPr>
        <p:spPr>
          <a:xfrm>
            <a:off x="323850" y="1628775"/>
            <a:ext cx="8423275" cy="2520950"/>
          </a:xfrm>
          <a:ln>
            <a:solidFill>
              <a:srgbClr val="002060"/>
            </a:solidFill>
            <a:miter lim="800000"/>
            <a:headEnd/>
            <a:tailEnd/>
          </a:ln>
        </p:spPr>
        <p:txBody>
          <a:bodyPr/>
          <a:lstStyle/>
          <a:p>
            <a:pPr marL="495300" indent="-495300">
              <a:lnSpc>
                <a:spcPct val="110000"/>
              </a:lnSpc>
            </a:pPr>
            <a:r>
              <a:rPr lang="fr-FR" altLang="fr-FR" sz="2400" smtClean="0">
                <a:solidFill>
                  <a:srgbClr val="002060"/>
                </a:solidFill>
                <a:latin typeface="Arial Narrow" panose="020B0606020202030204" pitchFamily="34" charset="0"/>
              </a:rPr>
              <a:t>Cours de 2</a:t>
            </a:r>
            <a:r>
              <a:rPr lang="fr-FR" altLang="fr-FR" sz="2400" baseline="30000" smtClean="0">
                <a:solidFill>
                  <a:srgbClr val="002060"/>
                </a:solidFill>
                <a:latin typeface="Arial Narrow" panose="020B0606020202030204" pitchFamily="34" charset="0"/>
              </a:rPr>
              <a:t>ème</a:t>
            </a:r>
            <a:r>
              <a:rPr lang="fr-FR" altLang="fr-FR" sz="2400" smtClean="0">
                <a:solidFill>
                  <a:srgbClr val="002060"/>
                </a:solidFill>
                <a:latin typeface="Arial Narrow" panose="020B0606020202030204" pitchFamily="34" charset="0"/>
              </a:rPr>
              <a:t> master en médecine vétérinaire</a:t>
            </a:r>
          </a:p>
          <a:p>
            <a:pPr marL="495300" indent="-495300">
              <a:lnSpc>
                <a:spcPct val="110000"/>
              </a:lnSpc>
            </a:pPr>
            <a:r>
              <a:rPr lang="fr-FR" altLang="fr-FR" sz="2400" smtClean="0">
                <a:solidFill>
                  <a:srgbClr val="002060"/>
                </a:solidFill>
                <a:latin typeface="Arial Narrow" panose="020B0606020202030204" pitchFamily="34" charset="0"/>
              </a:rPr>
              <a:t>2 heures de cours en présentiel</a:t>
            </a:r>
          </a:p>
          <a:p>
            <a:pPr marL="495300" indent="-495300">
              <a:lnSpc>
                <a:spcPct val="110000"/>
              </a:lnSpc>
            </a:pPr>
            <a:r>
              <a:rPr lang="fr-FR" altLang="fr-FR" sz="2400" smtClean="0">
                <a:solidFill>
                  <a:srgbClr val="002060"/>
                </a:solidFill>
                <a:latin typeface="Arial Narrow" panose="020B0606020202030204" pitchFamily="34" charset="0"/>
              </a:rPr>
              <a:t>9 objectifs spécifiques de connaissance </a:t>
            </a:r>
          </a:p>
          <a:p>
            <a:pPr marL="495300" indent="-495300">
              <a:lnSpc>
                <a:spcPct val="110000"/>
              </a:lnSpc>
            </a:pPr>
            <a:r>
              <a:rPr lang="fr-FR" altLang="fr-FR" sz="2400" smtClean="0">
                <a:solidFill>
                  <a:srgbClr val="002060"/>
                </a:solidFill>
                <a:latin typeface="Arial Narrow" panose="020B0606020202030204" pitchFamily="34" charset="0"/>
              </a:rPr>
              <a:t>10 objectifs spécifiques de compréhension</a:t>
            </a:r>
          </a:p>
          <a:p>
            <a:pPr marL="495300" indent="-495300">
              <a:lnSpc>
                <a:spcPct val="110000"/>
              </a:lnSpc>
            </a:pPr>
            <a:r>
              <a:rPr lang="fr-FR" altLang="fr-FR" sz="2400" smtClean="0">
                <a:solidFill>
                  <a:srgbClr val="002060"/>
                </a:solidFill>
                <a:latin typeface="Arial Narrow" panose="020B0606020202030204" pitchFamily="34" charset="0"/>
              </a:rPr>
              <a:t>2 objectifs spécifiques d’application</a:t>
            </a:r>
          </a:p>
        </p:txBody>
      </p:sp>
    </p:spTree>
    <p:extLst>
      <p:ext uri="{BB962C8B-B14F-4D97-AF65-F5344CB8AC3E}">
        <p14:creationId xmlns:p14="http://schemas.microsoft.com/office/powerpoint/2010/main" val="35197980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Espace réservé du numéro de diapositive 5"/>
          <p:cNvSpPr>
            <a:spLocks noGrp="1"/>
          </p:cNvSpPr>
          <p:nvPr>
            <p:ph type="sldNum" sz="quarter" idx="12"/>
          </p:nvPr>
        </p:nvSpPr>
        <p:spPr>
          <a:xfrm>
            <a:off x="7164388" y="6237288"/>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2FFA208A-C722-4C1D-ABD6-DB1651418716}" type="slidenum">
              <a:rPr lang="fr-FR" altLang="fr-FR" sz="1400" b="0" smtClean="0">
                <a:solidFill>
                  <a:srgbClr val="336600"/>
                </a:solidFill>
                <a:latin typeface="Times New Roman" pitchFamily="18" charset="0"/>
              </a:rPr>
              <a:pPr algn="l" eaLnBrk="1" hangingPunct="1">
                <a:spcBef>
                  <a:spcPct val="0"/>
                </a:spcBef>
                <a:buFontTx/>
                <a:buNone/>
              </a:pPr>
              <a:t>58</a:t>
            </a:fld>
            <a:endParaRPr lang="fr-FR" altLang="fr-FR" sz="1400" b="0" smtClean="0">
              <a:solidFill>
                <a:srgbClr val="336600"/>
              </a:solidFill>
              <a:latin typeface="Times New Roman" pitchFamily="18" charset="0"/>
            </a:endParaRPr>
          </a:p>
        </p:txBody>
      </p:sp>
      <p:sp>
        <p:nvSpPr>
          <p:cNvPr id="5124" name="Rectangle 2"/>
          <p:cNvSpPr>
            <a:spLocks noGrp="1" noChangeArrowheads="1"/>
          </p:cNvSpPr>
          <p:nvPr>
            <p:ph type="title"/>
          </p:nvPr>
        </p:nvSpPr>
        <p:spPr>
          <a:xfrm>
            <a:off x="395288" y="333375"/>
            <a:ext cx="7993062" cy="863600"/>
          </a:xfrm>
          <a:ln>
            <a:solidFill>
              <a:schemeClr val="tx2"/>
            </a:solidFill>
            <a:miter lim="800000"/>
            <a:headEnd/>
            <a:tailEnd/>
          </a:ln>
        </p:spPr>
        <p:txBody>
          <a:bodyPr/>
          <a:lstStyle/>
          <a:p>
            <a:pPr>
              <a:defRPr/>
            </a:pPr>
            <a:r>
              <a:rPr lang="fr-FR" altLang="fr-FR" sz="2800" dirty="0" smtClean="0">
                <a:latin typeface="Arial Narrow" panose="020B0606020202030204" pitchFamily="34" charset="0"/>
              </a:rPr>
              <a:t>Objectifs spécifiques de connaissance relatifs au chapitre sur les infections utérines </a:t>
            </a:r>
          </a:p>
        </p:txBody>
      </p:sp>
      <p:sp>
        <p:nvSpPr>
          <p:cNvPr id="18437" name="Rectangle 3"/>
          <p:cNvSpPr>
            <a:spLocks noGrp="1" noChangeArrowheads="1"/>
          </p:cNvSpPr>
          <p:nvPr>
            <p:ph type="body" idx="1"/>
          </p:nvPr>
        </p:nvSpPr>
        <p:spPr>
          <a:xfrm>
            <a:off x="323850" y="1412875"/>
            <a:ext cx="8423275" cy="4752975"/>
          </a:xfrm>
        </p:spPr>
        <p:txBody>
          <a:bodyPr/>
          <a:lstStyle/>
          <a:p>
            <a:pPr marL="495300" indent="-495300">
              <a:lnSpc>
                <a:spcPct val="110000"/>
              </a:lnSpc>
            </a:pPr>
            <a:r>
              <a:rPr lang="fr-FR" altLang="fr-FR" sz="2200" dirty="0" smtClean="0">
                <a:solidFill>
                  <a:srgbClr val="002060"/>
                </a:solidFill>
                <a:latin typeface="Arial Narrow" panose="020B0606020202030204" pitchFamily="34" charset="0"/>
              </a:rPr>
              <a:t>Enoncer les 4 types d‘infections utérines chez la vache</a:t>
            </a:r>
          </a:p>
          <a:p>
            <a:pPr marL="495300" indent="-495300">
              <a:lnSpc>
                <a:spcPct val="110000"/>
              </a:lnSpc>
            </a:pPr>
            <a:r>
              <a:rPr lang="fr-FR" altLang="fr-FR" sz="2200" dirty="0" smtClean="0">
                <a:solidFill>
                  <a:srgbClr val="002060"/>
                </a:solidFill>
                <a:latin typeface="Arial Narrow" panose="020B0606020202030204" pitchFamily="34" charset="0"/>
              </a:rPr>
              <a:t>Définir la métrite puerpérale</a:t>
            </a:r>
          </a:p>
          <a:p>
            <a:pPr marL="495300" indent="-495300">
              <a:lnSpc>
                <a:spcPct val="110000"/>
              </a:lnSpc>
            </a:pPr>
            <a:r>
              <a:rPr lang="fr-FR" altLang="fr-FR" sz="2200" dirty="0" smtClean="0">
                <a:solidFill>
                  <a:srgbClr val="002060"/>
                </a:solidFill>
                <a:latin typeface="Arial Narrow" panose="020B0606020202030204" pitchFamily="34" charset="0"/>
              </a:rPr>
              <a:t>Décrire les caractéristiques cliniques de la métrite puerpérale</a:t>
            </a:r>
          </a:p>
          <a:p>
            <a:pPr marL="495300" indent="-495300">
              <a:lnSpc>
                <a:spcPct val="110000"/>
              </a:lnSpc>
            </a:pPr>
            <a:r>
              <a:rPr lang="fr-FR" altLang="fr-FR" sz="2200" dirty="0" smtClean="0">
                <a:solidFill>
                  <a:srgbClr val="002060"/>
                </a:solidFill>
                <a:latin typeface="Arial Narrow" panose="020B0606020202030204" pitchFamily="34" charset="0"/>
              </a:rPr>
              <a:t>Décrire les caractéristiques de l'endométrite clinique</a:t>
            </a:r>
          </a:p>
          <a:p>
            <a:pPr marL="495300" indent="-495300">
              <a:lnSpc>
                <a:spcPct val="110000"/>
              </a:lnSpc>
            </a:pPr>
            <a:r>
              <a:rPr lang="fr-FR" altLang="fr-FR" sz="2200" dirty="0" smtClean="0">
                <a:solidFill>
                  <a:srgbClr val="002060"/>
                </a:solidFill>
                <a:latin typeface="Arial Narrow" panose="020B0606020202030204" pitchFamily="34" charset="0"/>
              </a:rPr>
              <a:t>Citer les différentes méthodes de diagnostic des métrites</a:t>
            </a:r>
          </a:p>
          <a:p>
            <a:pPr marL="495300" indent="-495300">
              <a:lnSpc>
                <a:spcPct val="110000"/>
              </a:lnSpc>
            </a:pPr>
            <a:r>
              <a:rPr lang="fr-FR" altLang="fr-FR" sz="2200" dirty="0" smtClean="0">
                <a:solidFill>
                  <a:srgbClr val="002060"/>
                </a:solidFill>
                <a:latin typeface="Arial Narrow" panose="020B0606020202030204" pitchFamily="34" charset="0"/>
              </a:rPr>
              <a:t>Enoncer des facteurs </a:t>
            </a:r>
            <a:r>
              <a:rPr lang="fr-FR" altLang="fr-FR" sz="2200" dirty="0" err="1" smtClean="0">
                <a:solidFill>
                  <a:srgbClr val="002060"/>
                </a:solidFill>
                <a:latin typeface="Arial Narrow" panose="020B0606020202030204" pitchFamily="34" charset="0"/>
              </a:rPr>
              <a:t>prédisposants</a:t>
            </a:r>
            <a:r>
              <a:rPr lang="fr-FR" altLang="fr-FR" sz="2200" dirty="0" smtClean="0">
                <a:solidFill>
                  <a:srgbClr val="002060"/>
                </a:solidFill>
                <a:latin typeface="Arial Narrow" panose="020B0606020202030204" pitchFamily="34" charset="0"/>
              </a:rPr>
              <a:t> des endométrites</a:t>
            </a:r>
          </a:p>
          <a:p>
            <a:pPr marL="495300" indent="-495300">
              <a:lnSpc>
                <a:spcPct val="110000"/>
              </a:lnSpc>
            </a:pPr>
            <a:r>
              <a:rPr lang="fr-FR" altLang="fr-FR" sz="2200" dirty="0" smtClean="0">
                <a:solidFill>
                  <a:srgbClr val="002060"/>
                </a:solidFill>
                <a:latin typeface="Arial Narrow" panose="020B0606020202030204" pitchFamily="34" charset="0"/>
              </a:rPr>
              <a:t>Enoncer des facteurs déterminants des endométrites</a:t>
            </a:r>
          </a:p>
          <a:p>
            <a:pPr marL="495300" indent="-495300">
              <a:lnSpc>
                <a:spcPct val="110000"/>
              </a:lnSpc>
            </a:pPr>
            <a:r>
              <a:rPr lang="fr-FR" altLang="fr-FR" sz="2200" dirty="0" smtClean="0">
                <a:solidFill>
                  <a:srgbClr val="002060"/>
                </a:solidFill>
                <a:latin typeface="Arial Narrow" panose="020B0606020202030204" pitchFamily="34" charset="0"/>
              </a:rPr>
              <a:t>Enoncer les 4 grands groupes de facteurs impliqués dans le mécanisme de défense de l'utérus</a:t>
            </a:r>
          </a:p>
          <a:p>
            <a:pPr marL="495300" indent="-495300">
              <a:lnSpc>
                <a:spcPct val="110000"/>
              </a:lnSpc>
            </a:pPr>
            <a:r>
              <a:rPr lang="fr-FR" altLang="fr-FR" sz="2200" dirty="0" smtClean="0">
                <a:solidFill>
                  <a:srgbClr val="002060"/>
                </a:solidFill>
                <a:latin typeface="Arial Narrow" panose="020B0606020202030204" pitchFamily="34" charset="0"/>
              </a:rPr>
              <a:t>Enoncer les traitements hormonaux et antiinfectieux potentiels des endométrites</a:t>
            </a:r>
          </a:p>
        </p:txBody>
      </p:sp>
    </p:spTree>
    <p:extLst>
      <p:ext uri="{BB962C8B-B14F-4D97-AF65-F5344CB8AC3E}">
        <p14:creationId xmlns:p14="http://schemas.microsoft.com/office/powerpoint/2010/main" val="3786006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8480F497-159A-4D00-84E8-9BB0F5325385}" type="slidenum">
              <a:rPr lang="fr-FR" altLang="fr-FR">
                <a:latin typeface="Arial Narrow" panose="020B0606020202030204" pitchFamily="34" charset="0"/>
              </a:rPr>
              <a:pPr>
                <a:defRPr/>
              </a:pPr>
              <a:t>59</a:t>
            </a:fld>
            <a:endParaRPr lang="fr-FR" altLang="fr-FR">
              <a:latin typeface="Arial Narrow" panose="020B0606020202030204" pitchFamily="34" charset="0"/>
            </a:endParaRPr>
          </a:p>
        </p:txBody>
      </p:sp>
      <p:sp>
        <p:nvSpPr>
          <p:cNvPr id="484355" name="Rectangle 3"/>
          <p:cNvSpPr>
            <a:spLocks noChangeArrowheads="1"/>
          </p:cNvSpPr>
          <p:nvPr/>
        </p:nvSpPr>
        <p:spPr bwMode="auto">
          <a:xfrm>
            <a:off x="3348038" y="2844800"/>
            <a:ext cx="4321175" cy="504825"/>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chemeClr val="bg1"/>
                </a:solidFill>
                <a:latin typeface="Arial Narrow" panose="020B0606020202030204" pitchFamily="34" charset="0"/>
              </a:rPr>
              <a:t>Compréhension</a:t>
            </a:r>
          </a:p>
        </p:txBody>
      </p:sp>
      <p:sp>
        <p:nvSpPr>
          <p:cNvPr id="6150" name="Text Box 5"/>
          <p:cNvSpPr txBox="1">
            <a:spLocks noChangeArrowheads="1"/>
          </p:cNvSpPr>
          <p:nvPr/>
        </p:nvSpPr>
        <p:spPr bwMode="auto">
          <a:xfrm>
            <a:off x="3198813" y="508000"/>
            <a:ext cx="5565775" cy="156845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Capacité à comprendre, </a:t>
            </a:r>
            <a:r>
              <a:rPr lang="fr-FR" altLang="fr-FR" sz="2400" b="1" dirty="0" smtClean="0">
                <a:solidFill>
                  <a:srgbClr val="CC3300"/>
                </a:solidFill>
                <a:latin typeface="Arial Narrow" panose="020B0606020202030204" pitchFamily="34" charset="0"/>
              </a:rPr>
              <a:t>interpréter </a:t>
            </a:r>
            <a:r>
              <a:rPr lang="fr-FR" altLang="fr-FR" sz="2400" dirty="0" smtClean="0">
                <a:solidFill>
                  <a:srgbClr val="CC3300"/>
                </a:solidFill>
                <a:latin typeface="Arial Narrow" panose="020B0606020202030204" pitchFamily="34" charset="0"/>
              </a:rPr>
              <a:t>et extrapoler le sens d’un message ou d’un contenu</a:t>
            </a:r>
          </a:p>
        </p:txBody>
      </p:sp>
      <p:sp>
        <p:nvSpPr>
          <p:cNvPr id="6152" name="Text Box 12"/>
          <p:cNvSpPr txBox="1">
            <a:spLocks noChangeArrowheads="1"/>
          </p:cNvSpPr>
          <p:nvPr/>
        </p:nvSpPr>
        <p:spPr bwMode="auto">
          <a:xfrm>
            <a:off x="2987675" y="3995738"/>
            <a:ext cx="5565775" cy="1570037"/>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 </a:t>
            </a:r>
          </a:p>
          <a:p>
            <a:pPr eaLnBrk="1" hangingPunct="1">
              <a:defRPr/>
            </a:pPr>
            <a:r>
              <a:rPr lang="fr-FR" altLang="fr-FR" sz="2400" dirty="0" smtClean="0">
                <a:solidFill>
                  <a:srgbClr val="000099"/>
                </a:solidFill>
                <a:latin typeface="Arial Narrow" panose="020B0606020202030204" pitchFamily="34" charset="0"/>
              </a:rPr>
              <a:t>Se saisir de la nature et du sens des connaissances ou des mécanismes pour les exprimer</a:t>
            </a:r>
          </a:p>
        </p:txBody>
      </p:sp>
      <p:sp>
        <p:nvSpPr>
          <p:cNvPr id="6154" name="Text Box 14"/>
          <p:cNvSpPr txBox="1">
            <a:spLocks noChangeArrowheads="1"/>
          </p:cNvSpPr>
          <p:nvPr/>
        </p:nvSpPr>
        <p:spPr bwMode="auto">
          <a:xfrm>
            <a:off x="250825" y="2268538"/>
            <a:ext cx="2233613" cy="3786187"/>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Classer</a:t>
            </a:r>
          </a:p>
          <a:p>
            <a:pPr eaLnBrk="1" hangingPunct="1">
              <a:defRPr/>
            </a:pPr>
            <a:r>
              <a:rPr lang="fr-FR" altLang="fr-FR" sz="2400" dirty="0" smtClean="0">
                <a:solidFill>
                  <a:srgbClr val="006600"/>
                </a:solidFill>
                <a:latin typeface="Arial Narrow" panose="020B0606020202030204" pitchFamily="34" charset="0"/>
              </a:rPr>
              <a:t>Comparer</a:t>
            </a:r>
          </a:p>
          <a:p>
            <a:pPr eaLnBrk="1" hangingPunct="1">
              <a:defRPr/>
            </a:pPr>
            <a:r>
              <a:rPr lang="fr-FR" altLang="fr-FR" sz="2400" dirty="0" smtClean="0">
                <a:solidFill>
                  <a:srgbClr val="006600"/>
                </a:solidFill>
                <a:latin typeface="Arial Narrow" panose="020B0606020202030204" pitchFamily="34" charset="0"/>
              </a:rPr>
              <a:t>Démontrer</a:t>
            </a:r>
          </a:p>
          <a:p>
            <a:pPr eaLnBrk="1" hangingPunct="1">
              <a:defRPr/>
            </a:pPr>
            <a:r>
              <a:rPr lang="fr-FR" altLang="fr-FR" sz="2400" dirty="0" smtClean="0">
                <a:solidFill>
                  <a:srgbClr val="006600"/>
                </a:solidFill>
                <a:latin typeface="Arial Narrow" panose="020B0606020202030204" pitchFamily="34" charset="0"/>
              </a:rPr>
              <a:t>Discuter</a:t>
            </a:r>
          </a:p>
          <a:p>
            <a:pPr eaLnBrk="1" hangingPunct="1">
              <a:defRPr/>
            </a:pPr>
            <a:r>
              <a:rPr lang="fr-FR" altLang="fr-FR" sz="2400" dirty="0" smtClean="0">
                <a:solidFill>
                  <a:srgbClr val="006600"/>
                </a:solidFill>
                <a:latin typeface="Arial Narrow" panose="020B0606020202030204" pitchFamily="34" charset="0"/>
              </a:rPr>
              <a:t>Expliquer</a:t>
            </a:r>
          </a:p>
          <a:p>
            <a:pPr eaLnBrk="1" hangingPunct="1">
              <a:defRPr/>
            </a:pPr>
            <a:r>
              <a:rPr lang="fr-FR" altLang="fr-FR" sz="2400" dirty="0" smtClean="0">
                <a:solidFill>
                  <a:srgbClr val="006600"/>
                </a:solidFill>
                <a:latin typeface="Arial Narrow" panose="020B0606020202030204" pitchFamily="34" charset="0"/>
              </a:rPr>
              <a:t>Exprimer</a:t>
            </a:r>
          </a:p>
          <a:p>
            <a:pPr eaLnBrk="1" hangingPunct="1">
              <a:defRPr/>
            </a:pPr>
            <a:r>
              <a:rPr lang="fr-FR" altLang="fr-FR" sz="2400" dirty="0" smtClean="0">
                <a:solidFill>
                  <a:srgbClr val="006600"/>
                </a:solidFill>
                <a:latin typeface="Arial Narrow" panose="020B0606020202030204" pitchFamily="34" charset="0"/>
              </a:rPr>
              <a:t>Généraliser</a:t>
            </a:r>
          </a:p>
          <a:p>
            <a:pPr eaLnBrk="1" hangingPunct="1">
              <a:defRPr/>
            </a:pPr>
            <a:r>
              <a:rPr lang="fr-FR" altLang="fr-FR" sz="2400" dirty="0" smtClean="0">
                <a:solidFill>
                  <a:srgbClr val="006600"/>
                </a:solidFill>
                <a:latin typeface="Arial Narrow" panose="020B0606020202030204" pitchFamily="34" charset="0"/>
              </a:rPr>
              <a:t>Interpréter</a:t>
            </a:r>
          </a:p>
          <a:p>
            <a:pPr eaLnBrk="1" hangingPunct="1">
              <a:defRPr/>
            </a:pPr>
            <a:r>
              <a:rPr lang="fr-FR" altLang="fr-FR" sz="2400" dirty="0" smtClean="0">
                <a:solidFill>
                  <a:srgbClr val="006600"/>
                </a:solidFill>
                <a:latin typeface="Arial Narrow" panose="020B0606020202030204" pitchFamily="34" charset="0"/>
              </a:rPr>
              <a:t>…</a:t>
            </a:r>
          </a:p>
        </p:txBody>
      </p:sp>
      <p:sp>
        <p:nvSpPr>
          <p:cNvPr id="19463" name="Text Box 16"/>
          <p:cNvSpPr txBox="1">
            <a:spLocks noChangeArrowheads="1"/>
          </p:cNvSpPr>
          <p:nvPr/>
        </p:nvSpPr>
        <p:spPr bwMode="auto">
          <a:xfrm>
            <a:off x="5568950" y="5851525"/>
            <a:ext cx="32255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200">
                <a:solidFill>
                  <a:srgbClr val="000099"/>
                </a:solidFill>
              </a:rPr>
              <a:t>- Student assesment and program Evaluation Branch </a:t>
            </a:r>
          </a:p>
          <a:p>
            <a:pPr eaLnBrk="1" hangingPunct="1">
              <a:spcBef>
                <a:spcPct val="0"/>
              </a:spcBef>
              <a:buFontTx/>
              <a:buNone/>
            </a:pPr>
            <a:r>
              <a:rPr lang="fr-FR" altLang="fr-FR" sz="1200">
                <a:solidFill>
                  <a:srgbClr val="000099"/>
                </a:solidFill>
              </a:rPr>
              <a:t>(Ministère de l’éducation, Colombie Britannique, 2002)</a:t>
            </a:r>
          </a:p>
          <a:p>
            <a:pPr eaLnBrk="1" hangingPunct="1">
              <a:spcBef>
                <a:spcPct val="0"/>
              </a:spcBef>
              <a:buFontTx/>
              <a:buNone/>
            </a:pPr>
            <a:r>
              <a:rPr lang="fr-FR" altLang="fr-FR" sz="1200">
                <a:solidFill>
                  <a:srgbClr val="000099"/>
                </a:solidFill>
              </a:rPr>
              <a:t>- CEFES Université de Montréal</a:t>
            </a:r>
          </a:p>
        </p:txBody>
      </p:sp>
      <p:sp>
        <p:nvSpPr>
          <p:cNvPr id="6157" name="Line 17"/>
          <p:cNvSpPr>
            <a:spLocks noChangeShapeType="1"/>
          </p:cNvSpPr>
          <p:nvPr/>
        </p:nvSpPr>
        <p:spPr bwMode="auto">
          <a:xfrm>
            <a:off x="5292725" y="3348038"/>
            <a:ext cx="0" cy="6477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6158" name="Line 18"/>
          <p:cNvSpPr>
            <a:spLocks noChangeShapeType="1"/>
          </p:cNvSpPr>
          <p:nvPr/>
        </p:nvSpPr>
        <p:spPr bwMode="auto">
          <a:xfrm flipV="1">
            <a:off x="5292725" y="2076450"/>
            <a:ext cx="0" cy="7683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6159" name="Line 19"/>
          <p:cNvSpPr>
            <a:spLocks noChangeShapeType="1"/>
          </p:cNvSpPr>
          <p:nvPr/>
        </p:nvSpPr>
        <p:spPr bwMode="auto">
          <a:xfrm flipH="1">
            <a:off x="2484438" y="3132138"/>
            <a:ext cx="8636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15382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2" grpId="0" animBg="1"/>
      <p:bldP spid="6154" grpId="0" animBg="1"/>
      <p:bldP spid="6157" grpId="0" animBg="1"/>
      <p:bldP spid="6158" grpId="0" animBg="1"/>
      <p:bldP spid="61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90" y="1340768"/>
            <a:ext cx="8598838" cy="457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762916" y="260648"/>
            <a:ext cx="5545387"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1898235" y="395372"/>
            <a:ext cx="5121915" cy="369332"/>
          </a:xfrm>
          <a:prstGeom prst="rect">
            <a:avLst/>
          </a:prstGeom>
          <a:noFill/>
        </p:spPr>
        <p:txBody>
          <a:bodyPr wrap="none" rtlCol="0">
            <a:spAutoFit/>
          </a:bodyPr>
          <a:lstStyle/>
          <a:p>
            <a:r>
              <a:rPr lang="fr-BE" dirty="0" smtClean="0"/>
              <a:t>Mes missions d’enseignement et de coopération</a:t>
            </a:r>
            <a:endParaRPr lang="fr-BE" dirty="0"/>
          </a:p>
        </p:txBody>
      </p:sp>
    </p:spTree>
    <p:extLst>
      <p:ext uri="{BB962C8B-B14F-4D97-AF65-F5344CB8AC3E}">
        <p14:creationId xmlns:p14="http://schemas.microsoft.com/office/powerpoint/2010/main" val="38419272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62073ED8-FE1B-4574-A5B3-BB5E45AEB811}" type="slidenum">
              <a:rPr lang="fr-FR" altLang="fr-FR" sz="1400" b="0" smtClean="0">
                <a:solidFill>
                  <a:srgbClr val="336600"/>
                </a:solidFill>
                <a:latin typeface="Times New Roman" pitchFamily="18" charset="0"/>
              </a:rPr>
              <a:pPr algn="l" eaLnBrk="1" hangingPunct="1">
                <a:spcBef>
                  <a:spcPct val="0"/>
                </a:spcBef>
                <a:buFontTx/>
                <a:buNone/>
              </a:pPr>
              <a:t>60</a:t>
            </a:fld>
            <a:endParaRPr lang="fr-FR" altLang="fr-FR" sz="1400" b="0" smtClean="0">
              <a:solidFill>
                <a:srgbClr val="336600"/>
              </a:solidFill>
              <a:latin typeface="Times New Roman" pitchFamily="18" charset="0"/>
            </a:endParaRPr>
          </a:p>
        </p:txBody>
      </p:sp>
      <p:sp>
        <p:nvSpPr>
          <p:cNvPr id="6148" name="Rectangle 2"/>
          <p:cNvSpPr>
            <a:spLocks noGrp="1" noChangeArrowheads="1"/>
          </p:cNvSpPr>
          <p:nvPr>
            <p:ph type="title"/>
          </p:nvPr>
        </p:nvSpPr>
        <p:spPr>
          <a:xfrm>
            <a:off x="457200" y="274638"/>
            <a:ext cx="8229600" cy="634082"/>
          </a:xfrm>
          <a:solidFill>
            <a:schemeClr val="accent5">
              <a:lumMod val="40000"/>
              <a:lumOff val="60000"/>
            </a:schemeClr>
          </a:solidFill>
          <a:ln>
            <a:solidFill>
              <a:schemeClr val="tx1"/>
            </a:solidFill>
            <a:miter lim="800000"/>
            <a:headEnd/>
            <a:tailEnd/>
          </a:ln>
        </p:spPr>
        <p:txBody>
          <a:bodyPr/>
          <a:lstStyle/>
          <a:p>
            <a:pPr algn="l">
              <a:defRPr/>
            </a:pPr>
            <a:r>
              <a:rPr lang="fr-BE" altLang="fr-FR" sz="3000" dirty="0" smtClean="0">
                <a:latin typeface="Arial Narrow" panose="020B0606020202030204" pitchFamily="34" charset="0"/>
              </a:rPr>
              <a:t>Objectifs spécifiques de compréhension</a:t>
            </a:r>
            <a:endParaRPr lang="fr-FR" altLang="fr-FR" sz="3000" dirty="0" smtClean="0">
              <a:latin typeface="Arial Narrow" panose="020B0606020202030204" pitchFamily="34" charset="0"/>
            </a:endParaRPr>
          </a:p>
        </p:txBody>
      </p:sp>
      <p:sp>
        <p:nvSpPr>
          <p:cNvPr id="20485" name="Rectangle 3"/>
          <p:cNvSpPr>
            <a:spLocks noGrp="1" noChangeArrowheads="1"/>
          </p:cNvSpPr>
          <p:nvPr>
            <p:ph type="body" idx="1"/>
          </p:nvPr>
        </p:nvSpPr>
        <p:spPr>
          <a:xfrm>
            <a:off x="395288" y="1125538"/>
            <a:ext cx="8423275" cy="5040312"/>
          </a:xfrm>
        </p:spPr>
        <p:txBody>
          <a:bodyPr/>
          <a:lstStyle/>
          <a:p>
            <a:pPr>
              <a:lnSpc>
                <a:spcPct val="120000"/>
              </a:lnSpc>
            </a:pPr>
            <a:r>
              <a:rPr lang="fr-FR" altLang="fr-FR" sz="2000" smtClean="0">
                <a:solidFill>
                  <a:srgbClr val="002060"/>
                </a:solidFill>
              </a:rPr>
              <a:t>Comparer les caractéristiques des 4 types d’infections utérines </a:t>
            </a:r>
          </a:p>
          <a:p>
            <a:pPr>
              <a:lnSpc>
                <a:spcPct val="120000"/>
              </a:lnSpc>
            </a:pPr>
            <a:r>
              <a:rPr lang="fr-FR" altLang="fr-FR" sz="2000" smtClean="0">
                <a:solidFill>
                  <a:srgbClr val="002060"/>
                </a:solidFill>
              </a:rPr>
              <a:t>Comparer les avantages et inconvénients des diverses méthodes de diagnostic des métrites.</a:t>
            </a:r>
          </a:p>
          <a:p>
            <a:pPr>
              <a:lnSpc>
                <a:spcPct val="120000"/>
              </a:lnSpc>
            </a:pPr>
            <a:r>
              <a:rPr lang="fr-FR" altLang="fr-FR" sz="2000" smtClean="0">
                <a:solidFill>
                  <a:srgbClr val="002060"/>
                </a:solidFill>
              </a:rPr>
              <a:t>Interpréter le résultat d'un examen bactériologique d'un prélèvement vaginal ou utérin</a:t>
            </a:r>
          </a:p>
          <a:p>
            <a:pPr>
              <a:lnSpc>
                <a:spcPct val="120000"/>
              </a:lnSpc>
            </a:pPr>
            <a:r>
              <a:rPr lang="fr-FR" altLang="fr-FR" sz="2000" smtClean="0">
                <a:solidFill>
                  <a:srgbClr val="002060"/>
                </a:solidFill>
              </a:rPr>
              <a:t>Expliquer le rôle des facteurs prédisposants responsables de métrites</a:t>
            </a:r>
          </a:p>
          <a:p>
            <a:pPr>
              <a:lnSpc>
                <a:spcPct val="120000"/>
              </a:lnSpc>
            </a:pPr>
            <a:r>
              <a:rPr lang="fr-FR" altLang="fr-FR" sz="2000" smtClean="0">
                <a:solidFill>
                  <a:srgbClr val="002060"/>
                </a:solidFill>
              </a:rPr>
              <a:t>Expliquer le rôle des facteurs déterminants responsables de métrites </a:t>
            </a:r>
          </a:p>
          <a:p>
            <a:pPr>
              <a:lnSpc>
                <a:spcPct val="120000"/>
              </a:lnSpc>
            </a:pPr>
            <a:r>
              <a:rPr lang="fr-FR" altLang="fr-FR" sz="2000" smtClean="0">
                <a:solidFill>
                  <a:srgbClr val="002060"/>
                </a:solidFill>
              </a:rPr>
              <a:t>Expliquer le rôle de deux facteurs de défense de l’utérus.</a:t>
            </a:r>
          </a:p>
          <a:p>
            <a:pPr>
              <a:lnSpc>
                <a:spcPct val="120000"/>
              </a:lnSpc>
            </a:pPr>
            <a:r>
              <a:rPr lang="fr-FR" altLang="fr-FR" sz="2000" smtClean="0">
                <a:solidFill>
                  <a:srgbClr val="002060"/>
                </a:solidFill>
              </a:rPr>
              <a:t>Expliquer les conséquences des métrites sur les performances de reproduction</a:t>
            </a:r>
          </a:p>
          <a:p>
            <a:pPr>
              <a:lnSpc>
                <a:spcPct val="120000"/>
              </a:lnSpc>
            </a:pPr>
            <a:r>
              <a:rPr lang="fr-FR" altLang="fr-FR" sz="2000" smtClean="0">
                <a:solidFill>
                  <a:srgbClr val="002060"/>
                </a:solidFill>
              </a:rPr>
              <a:t>Comparer le traitement local et général des endométrites</a:t>
            </a:r>
          </a:p>
          <a:p>
            <a:pPr>
              <a:lnSpc>
                <a:spcPct val="120000"/>
              </a:lnSpc>
            </a:pPr>
            <a:r>
              <a:rPr lang="fr-FR" altLang="fr-FR" sz="2000" smtClean="0">
                <a:solidFill>
                  <a:srgbClr val="002060"/>
                </a:solidFill>
              </a:rPr>
              <a:t>Expliquer les stratégies curatives des endométrites  la métrite puerpérale</a:t>
            </a:r>
          </a:p>
          <a:p>
            <a:pPr>
              <a:lnSpc>
                <a:spcPct val="120000"/>
              </a:lnSpc>
            </a:pPr>
            <a:r>
              <a:rPr lang="fr-FR" altLang="fr-FR" sz="2000" smtClean="0">
                <a:solidFill>
                  <a:srgbClr val="002060"/>
                </a:solidFill>
              </a:rPr>
              <a:t>Expliquer les mesures préventives des endométrites</a:t>
            </a:r>
          </a:p>
        </p:txBody>
      </p:sp>
    </p:spTree>
    <p:extLst>
      <p:ext uri="{BB962C8B-B14F-4D97-AF65-F5344CB8AC3E}">
        <p14:creationId xmlns:p14="http://schemas.microsoft.com/office/powerpoint/2010/main" val="10961415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4431962D-B890-49FC-BE32-7E5BE417DECA}" type="slidenum">
              <a:rPr lang="fr-FR" altLang="fr-FR"/>
              <a:pPr>
                <a:defRPr/>
              </a:pPr>
              <a:t>61</a:t>
            </a:fld>
            <a:endParaRPr lang="fr-FR" altLang="fr-FR"/>
          </a:p>
        </p:txBody>
      </p:sp>
      <p:sp>
        <p:nvSpPr>
          <p:cNvPr id="472070" name="Rectangle 6"/>
          <p:cNvSpPr>
            <a:spLocks noChangeArrowheads="1"/>
          </p:cNvSpPr>
          <p:nvPr/>
        </p:nvSpPr>
        <p:spPr bwMode="auto">
          <a:xfrm>
            <a:off x="3419475" y="3213100"/>
            <a:ext cx="3600450" cy="504825"/>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dirty="0" smtClean="0">
                <a:solidFill>
                  <a:schemeClr val="bg1"/>
                </a:solidFill>
                <a:latin typeface="+mn-lt"/>
              </a:rPr>
              <a:t>Application</a:t>
            </a:r>
          </a:p>
        </p:txBody>
      </p:sp>
      <p:sp>
        <p:nvSpPr>
          <p:cNvPr id="7174" name="Text Box 17"/>
          <p:cNvSpPr txBox="1">
            <a:spLocks noChangeArrowheads="1"/>
          </p:cNvSpPr>
          <p:nvPr/>
        </p:nvSpPr>
        <p:spPr bwMode="auto">
          <a:xfrm>
            <a:off x="2954338" y="765175"/>
            <a:ext cx="5565775" cy="1938338"/>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mn-lt"/>
              </a:rPr>
              <a:t>Définition</a:t>
            </a:r>
            <a:r>
              <a:rPr lang="fr-FR" altLang="fr-FR" sz="2400" dirty="0" smtClean="0">
                <a:solidFill>
                  <a:srgbClr val="CC3300"/>
                </a:solidFill>
                <a:latin typeface="+mn-lt"/>
              </a:rPr>
              <a:t> </a:t>
            </a:r>
          </a:p>
          <a:p>
            <a:pPr eaLnBrk="1" hangingPunct="1">
              <a:defRPr/>
            </a:pPr>
            <a:r>
              <a:rPr lang="fr-FR" altLang="fr-FR" sz="2400" dirty="0" smtClean="0">
                <a:solidFill>
                  <a:srgbClr val="CC3300"/>
                </a:solidFill>
                <a:latin typeface="+mn-lt"/>
              </a:rPr>
              <a:t>Transformation d’une abstraction appropriée (théorie, principe, idée, méthode) à une nouvelle situation</a:t>
            </a:r>
          </a:p>
          <a:p>
            <a:pPr eaLnBrk="1" hangingPunct="1">
              <a:defRPr/>
            </a:pPr>
            <a:r>
              <a:rPr lang="fr-FR" altLang="fr-FR" sz="2400" dirty="0" smtClean="0">
                <a:solidFill>
                  <a:srgbClr val="CC3300"/>
                </a:solidFill>
                <a:latin typeface="+mn-lt"/>
              </a:rPr>
              <a:t>et de structures : </a:t>
            </a:r>
            <a:r>
              <a:rPr lang="fr-FR" altLang="fr-FR" sz="2400" b="1" dirty="0" smtClean="0">
                <a:solidFill>
                  <a:srgbClr val="CC3300"/>
                </a:solidFill>
                <a:latin typeface="+mn-lt"/>
              </a:rPr>
              <a:t>appliquer</a:t>
            </a:r>
          </a:p>
        </p:txBody>
      </p:sp>
      <p:sp>
        <p:nvSpPr>
          <p:cNvPr id="7176" name="Text Box 22"/>
          <p:cNvSpPr txBox="1">
            <a:spLocks noChangeArrowheads="1"/>
          </p:cNvSpPr>
          <p:nvPr/>
        </p:nvSpPr>
        <p:spPr bwMode="auto">
          <a:xfrm>
            <a:off x="250825" y="314325"/>
            <a:ext cx="2357438" cy="6002338"/>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mn-lt"/>
              </a:rPr>
              <a:t>Actions</a:t>
            </a:r>
            <a:r>
              <a:rPr lang="fr-FR" altLang="fr-FR" sz="2400" dirty="0" smtClean="0">
                <a:solidFill>
                  <a:srgbClr val="006600"/>
                </a:solidFill>
                <a:latin typeface="+mn-lt"/>
              </a:rPr>
              <a:t> </a:t>
            </a:r>
          </a:p>
          <a:p>
            <a:pPr eaLnBrk="1" hangingPunct="1">
              <a:defRPr/>
            </a:pPr>
            <a:r>
              <a:rPr lang="fr-FR" altLang="fr-FR" sz="2400" dirty="0" smtClean="0">
                <a:solidFill>
                  <a:srgbClr val="006600"/>
                </a:solidFill>
                <a:latin typeface="+mn-lt"/>
              </a:rPr>
              <a:t>Appliquer</a:t>
            </a:r>
          </a:p>
          <a:p>
            <a:pPr eaLnBrk="1" hangingPunct="1">
              <a:defRPr/>
            </a:pPr>
            <a:r>
              <a:rPr lang="fr-FR" altLang="fr-FR" sz="2400" dirty="0" smtClean="0">
                <a:solidFill>
                  <a:srgbClr val="006600"/>
                </a:solidFill>
                <a:latin typeface="+mn-lt"/>
              </a:rPr>
              <a:t>Assembler</a:t>
            </a:r>
          </a:p>
          <a:p>
            <a:pPr eaLnBrk="1" hangingPunct="1">
              <a:defRPr/>
            </a:pPr>
            <a:r>
              <a:rPr lang="fr-FR" altLang="fr-FR" sz="2400" dirty="0" smtClean="0">
                <a:solidFill>
                  <a:srgbClr val="006600"/>
                </a:solidFill>
                <a:latin typeface="+mn-lt"/>
              </a:rPr>
              <a:t>Classer</a:t>
            </a:r>
          </a:p>
          <a:p>
            <a:pPr eaLnBrk="1" hangingPunct="1">
              <a:defRPr/>
            </a:pPr>
            <a:r>
              <a:rPr lang="fr-FR" altLang="fr-FR" sz="2400" dirty="0" smtClean="0">
                <a:solidFill>
                  <a:srgbClr val="006600"/>
                </a:solidFill>
                <a:latin typeface="+mn-lt"/>
              </a:rPr>
              <a:t>Contrôler</a:t>
            </a:r>
          </a:p>
          <a:p>
            <a:pPr eaLnBrk="1" hangingPunct="1">
              <a:defRPr/>
            </a:pPr>
            <a:r>
              <a:rPr lang="fr-FR" altLang="fr-FR" sz="2400" dirty="0" smtClean="0">
                <a:solidFill>
                  <a:srgbClr val="006600"/>
                </a:solidFill>
                <a:latin typeface="+mn-lt"/>
              </a:rPr>
              <a:t>Employer</a:t>
            </a:r>
          </a:p>
          <a:p>
            <a:pPr eaLnBrk="1" hangingPunct="1">
              <a:defRPr/>
            </a:pPr>
            <a:r>
              <a:rPr lang="fr-FR" altLang="fr-FR" sz="2400" dirty="0" smtClean="0">
                <a:solidFill>
                  <a:srgbClr val="006600"/>
                </a:solidFill>
                <a:latin typeface="+mn-lt"/>
              </a:rPr>
              <a:t>Etablir</a:t>
            </a:r>
          </a:p>
          <a:p>
            <a:pPr eaLnBrk="1" hangingPunct="1">
              <a:defRPr/>
            </a:pPr>
            <a:r>
              <a:rPr lang="fr-FR" altLang="fr-FR" sz="2400" dirty="0" smtClean="0">
                <a:solidFill>
                  <a:srgbClr val="006600"/>
                </a:solidFill>
                <a:latin typeface="+mn-lt"/>
              </a:rPr>
              <a:t>Gérer</a:t>
            </a:r>
          </a:p>
          <a:p>
            <a:pPr eaLnBrk="1" hangingPunct="1">
              <a:defRPr/>
            </a:pPr>
            <a:r>
              <a:rPr lang="fr-FR" altLang="fr-FR" sz="2400" dirty="0" smtClean="0">
                <a:solidFill>
                  <a:srgbClr val="006600"/>
                </a:solidFill>
                <a:latin typeface="+mn-lt"/>
              </a:rPr>
              <a:t>Instruire</a:t>
            </a:r>
          </a:p>
          <a:p>
            <a:pPr eaLnBrk="1" hangingPunct="1">
              <a:defRPr/>
            </a:pPr>
            <a:r>
              <a:rPr lang="fr-FR" altLang="fr-FR" sz="2400" dirty="0" smtClean="0">
                <a:solidFill>
                  <a:srgbClr val="006600"/>
                </a:solidFill>
                <a:latin typeface="+mn-lt"/>
              </a:rPr>
              <a:t>Mettre en pratique</a:t>
            </a:r>
          </a:p>
          <a:p>
            <a:pPr eaLnBrk="1" hangingPunct="1">
              <a:defRPr/>
            </a:pPr>
            <a:r>
              <a:rPr lang="fr-FR" altLang="fr-FR" sz="2400" dirty="0" smtClean="0">
                <a:solidFill>
                  <a:srgbClr val="006600"/>
                </a:solidFill>
                <a:latin typeface="+mn-lt"/>
              </a:rPr>
              <a:t>Opérer</a:t>
            </a:r>
          </a:p>
          <a:p>
            <a:pPr eaLnBrk="1" hangingPunct="1">
              <a:defRPr/>
            </a:pPr>
            <a:r>
              <a:rPr lang="fr-FR" altLang="fr-FR" sz="2400" dirty="0" smtClean="0">
                <a:solidFill>
                  <a:srgbClr val="006600"/>
                </a:solidFill>
                <a:latin typeface="+mn-lt"/>
              </a:rPr>
              <a:t>Produire</a:t>
            </a:r>
          </a:p>
          <a:p>
            <a:pPr eaLnBrk="1" hangingPunct="1">
              <a:defRPr/>
            </a:pPr>
            <a:r>
              <a:rPr lang="fr-FR" altLang="fr-FR" sz="2400" dirty="0" smtClean="0">
                <a:solidFill>
                  <a:srgbClr val="006600"/>
                </a:solidFill>
                <a:latin typeface="+mn-lt"/>
              </a:rPr>
              <a:t>Résoudre </a:t>
            </a:r>
          </a:p>
          <a:p>
            <a:pPr eaLnBrk="1" hangingPunct="1">
              <a:defRPr/>
            </a:pPr>
            <a:r>
              <a:rPr lang="fr-FR" altLang="fr-FR" sz="2400" dirty="0" smtClean="0">
                <a:solidFill>
                  <a:srgbClr val="006600"/>
                </a:solidFill>
                <a:latin typeface="+mn-lt"/>
              </a:rPr>
              <a:t>Traiter</a:t>
            </a:r>
          </a:p>
          <a:p>
            <a:pPr eaLnBrk="1" hangingPunct="1">
              <a:defRPr/>
            </a:pPr>
            <a:r>
              <a:rPr lang="fr-FR" altLang="fr-FR" sz="2400" dirty="0" smtClean="0">
                <a:solidFill>
                  <a:srgbClr val="006600"/>
                </a:solidFill>
                <a:latin typeface="+mn-lt"/>
              </a:rPr>
              <a:t>Utiliser</a:t>
            </a:r>
          </a:p>
          <a:p>
            <a:pPr eaLnBrk="1" hangingPunct="1">
              <a:defRPr/>
            </a:pPr>
            <a:r>
              <a:rPr lang="fr-FR" altLang="fr-FR" sz="2400" dirty="0" smtClean="0">
                <a:solidFill>
                  <a:srgbClr val="006600"/>
                </a:solidFill>
                <a:latin typeface="+mn-lt"/>
              </a:rPr>
              <a:t>…</a:t>
            </a:r>
          </a:p>
        </p:txBody>
      </p:sp>
      <p:sp>
        <p:nvSpPr>
          <p:cNvPr id="7180" name="Line 26"/>
          <p:cNvSpPr>
            <a:spLocks noChangeShapeType="1"/>
          </p:cNvSpPr>
          <p:nvPr/>
        </p:nvSpPr>
        <p:spPr bwMode="auto">
          <a:xfrm flipV="1">
            <a:off x="4932363" y="2781300"/>
            <a:ext cx="0"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sp>
        <p:nvSpPr>
          <p:cNvPr id="7181" name="Line 27"/>
          <p:cNvSpPr>
            <a:spLocks noChangeShapeType="1"/>
          </p:cNvSpPr>
          <p:nvPr/>
        </p:nvSpPr>
        <p:spPr bwMode="auto">
          <a:xfrm>
            <a:off x="4932363" y="3716338"/>
            <a:ext cx="0" cy="4333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sp>
        <p:nvSpPr>
          <p:cNvPr id="7182" name="Line 28"/>
          <p:cNvSpPr>
            <a:spLocks noChangeShapeType="1"/>
          </p:cNvSpPr>
          <p:nvPr/>
        </p:nvSpPr>
        <p:spPr bwMode="auto">
          <a:xfrm flipH="1">
            <a:off x="2627313" y="3500438"/>
            <a:ext cx="79216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grpSp>
        <p:nvGrpSpPr>
          <p:cNvPr id="3" name="Groupe 2"/>
          <p:cNvGrpSpPr/>
          <p:nvPr/>
        </p:nvGrpSpPr>
        <p:grpSpPr>
          <a:xfrm>
            <a:off x="2830269" y="4221088"/>
            <a:ext cx="6134219" cy="2088232"/>
            <a:chOff x="2830269" y="4221088"/>
            <a:chExt cx="6134219" cy="2088232"/>
          </a:xfrm>
        </p:grpSpPr>
        <p:sp>
          <p:nvSpPr>
            <p:cNvPr id="7177" name="Text Box 23"/>
            <p:cNvSpPr txBox="1">
              <a:spLocks noChangeArrowheads="1"/>
            </p:cNvSpPr>
            <p:nvPr/>
          </p:nvSpPr>
          <p:spPr bwMode="auto">
            <a:xfrm>
              <a:off x="2830269" y="4365104"/>
              <a:ext cx="5948362" cy="15700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mn-lt"/>
                </a:rPr>
                <a:t>Processus</a:t>
              </a:r>
              <a:r>
                <a:rPr lang="fr-FR" altLang="fr-FR" sz="2400" dirty="0" smtClean="0">
                  <a:solidFill>
                    <a:srgbClr val="000099"/>
                  </a:solidFill>
                  <a:latin typeface="+mn-lt"/>
                </a:rPr>
                <a:t> </a:t>
              </a:r>
            </a:p>
            <a:p>
              <a:pPr eaLnBrk="1" hangingPunct="1">
                <a:defRPr/>
              </a:pPr>
              <a:r>
                <a:rPr lang="fr-FR" altLang="fr-FR" sz="2400" dirty="0" smtClean="0">
                  <a:solidFill>
                    <a:srgbClr val="000099"/>
                  </a:solidFill>
                  <a:latin typeface="+mn-lt"/>
                </a:rPr>
                <a:t>Utiliser les connaissances antérieurement acquises (faits, idées, théories, principes) dans de nouvelles situations pour tenter de résoudre des problèmes</a:t>
              </a:r>
            </a:p>
          </p:txBody>
        </p:sp>
        <p:sp>
          <p:nvSpPr>
            <p:cNvPr id="2" name="Rectangle 1"/>
            <p:cNvSpPr/>
            <p:nvPr/>
          </p:nvSpPr>
          <p:spPr>
            <a:xfrm>
              <a:off x="2830269" y="4221088"/>
              <a:ext cx="6134219"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237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81" grpId="0" animBg="1"/>
      <p:bldP spid="718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F8A11F46-6F1E-45B2-8226-EB049C659A5C}" type="slidenum">
              <a:rPr lang="fr-FR" altLang="fr-FR" sz="1400" b="0" smtClean="0">
                <a:solidFill>
                  <a:srgbClr val="336600"/>
                </a:solidFill>
                <a:latin typeface="Times New Roman" pitchFamily="18" charset="0"/>
              </a:rPr>
              <a:pPr algn="l" eaLnBrk="1" hangingPunct="1">
                <a:spcBef>
                  <a:spcPct val="0"/>
                </a:spcBef>
                <a:buFontTx/>
                <a:buNone/>
              </a:pPr>
              <a:t>62</a:t>
            </a:fld>
            <a:endParaRPr lang="fr-FR" altLang="fr-FR" sz="1400" b="0" smtClean="0">
              <a:solidFill>
                <a:srgbClr val="336600"/>
              </a:solidFill>
              <a:latin typeface="Times New Roman" pitchFamily="18" charset="0"/>
            </a:endParaRPr>
          </a:p>
        </p:txBody>
      </p:sp>
      <p:sp>
        <p:nvSpPr>
          <p:cNvPr id="7172" name="Rectangle 2"/>
          <p:cNvSpPr>
            <a:spLocks noGrp="1" noChangeArrowheads="1"/>
          </p:cNvSpPr>
          <p:nvPr>
            <p:ph type="title"/>
          </p:nvPr>
        </p:nvSpPr>
        <p:spPr>
          <a:xfrm>
            <a:off x="395288" y="476250"/>
            <a:ext cx="8137152" cy="864518"/>
          </a:xfrm>
          <a:solidFill>
            <a:schemeClr val="accent5">
              <a:lumMod val="40000"/>
              <a:lumOff val="60000"/>
            </a:schemeClr>
          </a:solidFill>
          <a:ln>
            <a:solidFill>
              <a:schemeClr val="tx2"/>
            </a:solidFill>
            <a:miter lim="800000"/>
            <a:headEnd/>
            <a:tailEnd/>
          </a:ln>
        </p:spPr>
        <p:txBody>
          <a:bodyPr/>
          <a:lstStyle/>
          <a:p>
            <a:pPr>
              <a:defRPr/>
            </a:pPr>
            <a:r>
              <a:rPr lang="fr-BE" altLang="fr-FR" dirty="0" smtClean="0">
                <a:latin typeface="Arial Narrow" panose="020B0606020202030204" pitchFamily="34" charset="0"/>
              </a:rPr>
              <a:t>Objectifs d’application</a:t>
            </a:r>
            <a:endParaRPr lang="fr-FR" altLang="fr-FR" dirty="0" smtClean="0">
              <a:latin typeface="Arial Narrow" panose="020B0606020202030204" pitchFamily="34" charset="0"/>
            </a:endParaRPr>
          </a:p>
        </p:txBody>
      </p:sp>
      <p:sp>
        <p:nvSpPr>
          <p:cNvPr id="22533" name="Rectangle 3"/>
          <p:cNvSpPr>
            <a:spLocks noGrp="1" noChangeArrowheads="1"/>
          </p:cNvSpPr>
          <p:nvPr>
            <p:ph type="body" idx="1"/>
          </p:nvPr>
        </p:nvSpPr>
        <p:spPr>
          <a:xfrm>
            <a:off x="250825" y="1844675"/>
            <a:ext cx="8424863" cy="1511300"/>
          </a:xfrm>
        </p:spPr>
        <p:txBody>
          <a:bodyPr/>
          <a:lstStyle/>
          <a:p>
            <a:r>
              <a:rPr lang="fr-FR" altLang="fr-FR" sz="2400" dirty="0" smtClean="0">
                <a:solidFill>
                  <a:srgbClr val="002060"/>
                </a:solidFill>
                <a:latin typeface="Arial Narrow" panose="020B0606020202030204" pitchFamily="34" charset="0"/>
              </a:rPr>
              <a:t>Quantifier la prévalence des endométrites cliniques dans un troupeau. </a:t>
            </a:r>
          </a:p>
          <a:p>
            <a:r>
              <a:rPr lang="fr-FR" altLang="fr-FR" sz="2400" dirty="0" smtClean="0">
                <a:solidFill>
                  <a:srgbClr val="002060"/>
                </a:solidFill>
                <a:latin typeface="Arial Narrow" panose="020B0606020202030204" pitchFamily="34" charset="0"/>
              </a:rPr>
              <a:t>Mettre en pratique le traitement approprié d'une endométrite en tenant compte de l'examen clinique et de l'anamnèse</a:t>
            </a:r>
          </a:p>
          <a:p>
            <a:endParaRPr lang="fr-FR" altLang="fr-FR" sz="2400" dirty="0" smtClean="0">
              <a:solidFill>
                <a:srgbClr val="002060"/>
              </a:solidFill>
              <a:latin typeface="Arial Narrow" panose="020B0606020202030204" pitchFamily="34" charset="0"/>
            </a:endParaRPr>
          </a:p>
        </p:txBody>
      </p:sp>
    </p:spTree>
    <p:extLst>
      <p:ext uri="{BB962C8B-B14F-4D97-AF65-F5344CB8AC3E}">
        <p14:creationId xmlns:p14="http://schemas.microsoft.com/office/powerpoint/2010/main" val="1100544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35919124-DD0A-4BE3-BD3D-942E69F4A12B}" type="slidenum">
              <a:rPr lang="fr-FR" altLang="fr-FR"/>
              <a:pPr>
                <a:defRPr/>
              </a:pPr>
              <a:t>63</a:t>
            </a:fld>
            <a:endParaRPr lang="fr-FR" altLang="fr-FR"/>
          </a:p>
        </p:txBody>
      </p:sp>
      <p:sp>
        <p:nvSpPr>
          <p:cNvPr id="473093" name="Rectangle 5"/>
          <p:cNvSpPr>
            <a:spLocks noChangeArrowheads="1"/>
          </p:cNvSpPr>
          <p:nvPr/>
        </p:nvSpPr>
        <p:spPr bwMode="auto">
          <a:xfrm>
            <a:off x="3708400" y="3500438"/>
            <a:ext cx="2879725"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chemeClr val="bg1"/>
                </a:solidFill>
                <a:latin typeface="Arial Narrow" panose="020B0606020202030204" pitchFamily="34" charset="0"/>
              </a:rPr>
              <a:t>Analyse</a:t>
            </a:r>
          </a:p>
        </p:txBody>
      </p:sp>
      <p:sp>
        <p:nvSpPr>
          <p:cNvPr id="8198" name="Text Box 17"/>
          <p:cNvSpPr txBox="1">
            <a:spLocks noChangeArrowheads="1"/>
          </p:cNvSpPr>
          <p:nvPr/>
        </p:nvSpPr>
        <p:spPr bwMode="auto">
          <a:xfrm>
            <a:off x="2222500" y="333375"/>
            <a:ext cx="6624638" cy="267652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Traduit la capacité de reconnaître les sous-entendus, les problèmes, de distinguer des faits et des hypothèses, de discriminer les conclusions des arguments, de reconnaître les hypothèses et les faits essentiels, de faire la différence entre les relations de cause à effet et d’autres relations</a:t>
            </a:r>
          </a:p>
        </p:txBody>
      </p:sp>
      <p:sp>
        <p:nvSpPr>
          <p:cNvPr id="8200" name="Text Box 21"/>
          <p:cNvSpPr txBox="1">
            <a:spLocks noChangeArrowheads="1"/>
          </p:cNvSpPr>
          <p:nvPr/>
        </p:nvSpPr>
        <p:spPr bwMode="auto">
          <a:xfrm>
            <a:off x="288925" y="684213"/>
            <a:ext cx="1512888" cy="5632450"/>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400" u="sng">
                <a:solidFill>
                  <a:srgbClr val="006600"/>
                </a:solidFill>
              </a:rPr>
              <a:t>Actions</a:t>
            </a:r>
          </a:p>
          <a:p>
            <a:pPr eaLnBrk="1" hangingPunct="1">
              <a:spcBef>
                <a:spcPct val="0"/>
              </a:spcBef>
              <a:buFontTx/>
              <a:buNone/>
            </a:pPr>
            <a:r>
              <a:rPr lang="fr-FR" altLang="fr-FR" sz="2400">
                <a:solidFill>
                  <a:srgbClr val="006600"/>
                </a:solidFill>
              </a:rPr>
              <a:t>Analyser</a:t>
            </a:r>
          </a:p>
          <a:p>
            <a:pPr eaLnBrk="1" hangingPunct="1">
              <a:spcBef>
                <a:spcPct val="0"/>
              </a:spcBef>
              <a:buFontTx/>
              <a:buNone/>
            </a:pPr>
            <a:r>
              <a:rPr lang="fr-FR" altLang="fr-FR" sz="2400">
                <a:solidFill>
                  <a:srgbClr val="006600"/>
                </a:solidFill>
              </a:rPr>
              <a:t>Choisir</a:t>
            </a:r>
          </a:p>
          <a:p>
            <a:pPr eaLnBrk="1" hangingPunct="1">
              <a:spcBef>
                <a:spcPct val="0"/>
              </a:spcBef>
              <a:buFontTx/>
              <a:buNone/>
            </a:pPr>
            <a:r>
              <a:rPr lang="fr-FR" altLang="fr-FR" sz="2400">
                <a:solidFill>
                  <a:srgbClr val="006600"/>
                </a:solidFill>
              </a:rPr>
              <a:t>Comparer</a:t>
            </a:r>
          </a:p>
          <a:p>
            <a:pPr eaLnBrk="1" hangingPunct="1">
              <a:spcBef>
                <a:spcPct val="0"/>
              </a:spcBef>
              <a:buFontTx/>
              <a:buNone/>
            </a:pPr>
            <a:r>
              <a:rPr lang="fr-FR" altLang="fr-FR" sz="2400">
                <a:solidFill>
                  <a:srgbClr val="006600"/>
                </a:solidFill>
              </a:rPr>
              <a:t>Corréler</a:t>
            </a:r>
          </a:p>
          <a:p>
            <a:pPr eaLnBrk="1" hangingPunct="1">
              <a:spcBef>
                <a:spcPct val="0"/>
              </a:spcBef>
              <a:buFontTx/>
              <a:buNone/>
            </a:pPr>
            <a:r>
              <a:rPr lang="fr-FR" altLang="fr-FR" sz="2400">
                <a:solidFill>
                  <a:srgbClr val="006600"/>
                </a:solidFill>
              </a:rPr>
              <a:t>Critiquer</a:t>
            </a:r>
          </a:p>
          <a:p>
            <a:pPr eaLnBrk="1" hangingPunct="1">
              <a:spcBef>
                <a:spcPct val="0"/>
              </a:spcBef>
              <a:buFontTx/>
              <a:buNone/>
            </a:pPr>
            <a:r>
              <a:rPr lang="fr-FR" altLang="fr-FR" sz="2400">
                <a:solidFill>
                  <a:srgbClr val="006600"/>
                </a:solidFill>
              </a:rPr>
              <a:t>Différencier</a:t>
            </a:r>
          </a:p>
          <a:p>
            <a:pPr eaLnBrk="1" hangingPunct="1">
              <a:spcBef>
                <a:spcPct val="0"/>
              </a:spcBef>
              <a:buFontTx/>
              <a:buNone/>
            </a:pPr>
            <a:r>
              <a:rPr lang="fr-FR" altLang="fr-FR" sz="2400">
                <a:solidFill>
                  <a:srgbClr val="006600"/>
                </a:solidFill>
              </a:rPr>
              <a:t>Distinguer</a:t>
            </a:r>
          </a:p>
          <a:p>
            <a:pPr eaLnBrk="1" hangingPunct="1">
              <a:spcBef>
                <a:spcPct val="0"/>
              </a:spcBef>
              <a:buFontTx/>
              <a:buNone/>
            </a:pPr>
            <a:r>
              <a:rPr lang="fr-FR" altLang="fr-FR" sz="2400">
                <a:solidFill>
                  <a:srgbClr val="006600"/>
                </a:solidFill>
              </a:rPr>
              <a:t>Examiner</a:t>
            </a:r>
          </a:p>
          <a:p>
            <a:pPr eaLnBrk="1" hangingPunct="1">
              <a:spcBef>
                <a:spcPct val="0"/>
              </a:spcBef>
              <a:buFontTx/>
              <a:buNone/>
            </a:pPr>
            <a:r>
              <a:rPr lang="fr-FR" altLang="fr-FR" sz="2400">
                <a:solidFill>
                  <a:srgbClr val="006600"/>
                </a:solidFill>
              </a:rPr>
              <a:t>Faire ressortir</a:t>
            </a:r>
          </a:p>
          <a:p>
            <a:pPr eaLnBrk="1" hangingPunct="1">
              <a:spcBef>
                <a:spcPct val="0"/>
              </a:spcBef>
              <a:buFontTx/>
              <a:buNone/>
            </a:pPr>
            <a:r>
              <a:rPr lang="fr-FR" altLang="fr-FR" sz="2400">
                <a:solidFill>
                  <a:srgbClr val="006600"/>
                </a:solidFill>
              </a:rPr>
              <a:t>Illustrer</a:t>
            </a:r>
          </a:p>
          <a:p>
            <a:pPr eaLnBrk="1" hangingPunct="1">
              <a:spcBef>
                <a:spcPct val="0"/>
              </a:spcBef>
              <a:buFontTx/>
              <a:buNone/>
            </a:pPr>
            <a:r>
              <a:rPr lang="fr-FR" altLang="fr-FR" sz="2400">
                <a:solidFill>
                  <a:srgbClr val="006600"/>
                </a:solidFill>
              </a:rPr>
              <a:t>Organiser</a:t>
            </a:r>
          </a:p>
          <a:p>
            <a:pPr eaLnBrk="1" hangingPunct="1">
              <a:spcBef>
                <a:spcPct val="0"/>
              </a:spcBef>
              <a:buFontTx/>
              <a:buNone/>
            </a:pPr>
            <a:r>
              <a:rPr lang="fr-FR" altLang="fr-FR" sz="2400">
                <a:solidFill>
                  <a:srgbClr val="006600"/>
                </a:solidFill>
              </a:rPr>
              <a:t>Subdiviser</a:t>
            </a:r>
          </a:p>
          <a:p>
            <a:pPr eaLnBrk="1" hangingPunct="1">
              <a:spcBef>
                <a:spcPct val="0"/>
              </a:spcBef>
              <a:buFontTx/>
              <a:buNone/>
            </a:pPr>
            <a:r>
              <a:rPr lang="fr-FR" altLang="fr-FR" sz="2400">
                <a:solidFill>
                  <a:srgbClr val="006600"/>
                </a:solidFill>
              </a:rPr>
              <a:t>…</a:t>
            </a:r>
          </a:p>
        </p:txBody>
      </p:sp>
      <p:sp>
        <p:nvSpPr>
          <p:cNvPr id="8201" name="Text Box 22"/>
          <p:cNvSpPr txBox="1">
            <a:spLocks noChangeArrowheads="1"/>
          </p:cNvSpPr>
          <p:nvPr/>
        </p:nvSpPr>
        <p:spPr bwMode="auto">
          <a:xfrm>
            <a:off x="2268538" y="4437063"/>
            <a:ext cx="6624637" cy="19383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Morceler de l’information selon ses parties, les examiner en tentant de les comprendre en isolant les causes, en faisant des inférences et des liens pour pouvoir généraliser.</a:t>
            </a:r>
          </a:p>
        </p:txBody>
      </p:sp>
      <p:sp>
        <p:nvSpPr>
          <p:cNvPr id="8205" name="Line 26"/>
          <p:cNvSpPr>
            <a:spLocks noChangeShapeType="1"/>
          </p:cNvSpPr>
          <p:nvPr/>
        </p:nvSpPr>
        <p:spPr bwMode="auto">
          <a:xfrm>
            <a:off x="4932363" y="4005263"/>
            <a:ext cx="0" cy="3603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8206" name="Line 27"/>
          <p:cNvSpPr>
            <a:spLocks noChangeShapeType="1"/>
          </p:cNvSpPr>
          <p:nvPr/>
        </p:nvSpPr>
        <p:spPr bwMode="auto">
          <a:xfrm flipV="1">
            <a:off x="4932363" y="3141663"/>
            <a:ext cx="0" cy="358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8207" name="Line 28"/>
          <p:cNvSpPr>
            <a:spLocks noChangeShapeType="1"/>
          </p:cNvSpPr>
          <p:nvPr/>
        </p:nvSpPr>
        <p:spPr bwMode="auto">
          <a:xfrm flipH="1">
            <a:off x="1908175" y="3716338"/>
            <a:ext cx="18002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5279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P spid="8201" grpId="0" animBg="1"/>
      <p:bldP spid="8205" grpId="0" animBg="1"/>
      <p:bldP spid="820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384977EB-2869-4A7E-BC1B-824C77126977}" type="slidenum">
              <a:rPr lang="fr-FR" altLang="fr-FR"/>
              <a:pPr>
                <a:defRPr/>
              </a:pPr>
              <a:t>64</a:t>
            </a:fld>
            <a:endParaRPr lang="fr-FR" altLang="fr-FR"/>
          </a:p>
        </p:txBody>
      </p:sp>
      <p:sp>
        <p:nvSpPr>
          <p:cNvPr id="477189" name="Rectangle 5"/>
          <p:cNvSpPr>
            <a:spLocks noChangeArrowheads="1"/>
          </p:cNvSpPr>
          <p:nvPr/>
        </p:nvSpPr>
        <p:spPr bwMode="auto">
          <a:xfrm>
            <a:off x="3995738" y="3500438"/>
            <a:ext cx="1441450" cy="504825"/>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rgbClr val="000000"/>
                </a:solidFill>
                <a:latin typeface="Arial Narrow" panose="020B0606020202030204" pitchFamily="34" charset="0"/>
              </a:rPr>
              <a:t>Evaluation</a:t>
            </a:r>
          </a:p>
        </p:txBody>
      </p:sp>
      <p:sp>
        <p:nvSpPr>
          <p:cNvPr id="10246" name="Text Box 6"/>
          <p:cNvSpPr txBox="1">
            <a:spLocks noChangeArrowheads="1"/>
          </p:cNvSpPr>
          <p:nvPr/>
        </p:nvSpPr>
        <p:spPr bwMode="auto">
          <a:xfrm>
            <a:off x="2870200" y="134938"/>
            <a:ext cx="5878513" cy="267652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Expression de </a:t>
            </a:r>
            <a:r>
              <a:rPr lang="fr-FR" altLang="fr-FR" sz="2400" b="1" dirty="0" smtClean="0">
                <a:solidFill>
                  <a:srgbClr val="CC3300"/>
                </a:solidFill>
                <a:latin typeface="Arial Narrow" panose="020B0606020202030204" pitchFamily="34" charset="0"/>
              </a:rPr>
              <a:t>jugements</a:t>
            </a:r>
            <a:r>
              <a:rPr lang="fr-FR" altLang="fr-FR" sz="2400" dirty="0" smtClean="0">
                <a:solidFill>
                  <a:srgbClr val="CC3300"/>
                </a:solidFill>
                <a:latin typeface="Arial Narrow" panose="020B0606020202030204" pitchFamily="34" charset="0"/>
              </a:rPr>
              <a:t> de valeur sur des idées, des solutions et des méthodes en faisant appel à des critères et à des normes. Elle met en jeu la capacité d’appliquer des critères donnés à des jugements sur le travail accompli, de reconnaître les erreurs de logique.</a:t>
            </a:r>
          </a:p>
        </p:txBody>
      </p:sp>
      <p:sp>
        <p:nvSpPr>
          <p:cNvPr id="10248" name="Text Box 12"/>
          <p:cNvSpPr txBox="1">
            <a:spLocks noChangeArrowheads="1"/>
          </p:cNvSpPr>
          <p:nvPr/>
        </p:nvSpPr>
        <p:spPr bwMode="auto">
          <a:xfrm>
            <a:off x="2987675" y="4581525"/>
            <a:ext cx="5400675" cy="15700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Porter un jugement sur la valeur de quelque chose en se basant sur ses connaissances, méthodes et valeurs</a:t>
            </a:r>
          </a:p>
        </p:txBody>
      </p:sp>
      <p:sp>
        <p:nvSpPr>
          <p:cNvPr id="10251" name="Text Box 15"/>
          <p:cNvSpPr txBox="1">
            <a:spLocks noChangeArrowheads="1"/>
          </p:cNvSpPr>
          <p:nvPr/>
        </p:nvSpPr>
        <p:spPr bwMode="auto">
          <a:xfrm>
            <a:off x="107950" y="2349500"/>
            <a:ext cx="1655763" cy="3046413"/>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Apprécier</a:t>
            </a:r>
          </a:p>
          <a:p>
            <a:pPr eaLnBrk="1" hangingPunct="1">
              <a:defRPr/>
            </a:pPr>
            <a:r>
              <a:rPr lang="fr-FR" altLang="fr-FR" sz="2400" dirty="0" smtClean="0">
                <a:solidFill>
                  <a:srgbClr val="006600"/>
                </a:solidFill>
                <a:latin typeface="Arial Narrow" panose="020B0606020202030204" pitchFamily="34" charset="0"/>
              </a:rPr>
              <a:t>Argumenter</a:t>
            </a:r>
          </a:p>
          <a:p>
            <a:pPr eaLnBrk="1" hangingPunct="1">
              <a:defRPr/>
            </a:pPr>
            <a:r>
              <a:rPr lang="fr-FR" altLang="fr-FR" sz="2400" dirty="0" smtClean="0">
                <a:solidFill>
                  <a:srgbClr val="006600"/>
                </a:solidFill>
                <a:latin typeface="Arial Narrow" panose="020B0606020202030204" pitchFamily="34" charset="0"/>
              </a:rPr>
              <a:t>Critiquer</a:t>
            </a:r>
          </a:p>
          <a:p>
            <a:pPr eaLnBrk="1" hangingPunct="1">
              <a:defRPr/>
            </a:pPr>
            <a:r>
              <a:rPr lang="fr-FR" altLang="fr-FR" sz="2400" dirty="0" smtClean="0">
                <a:solidFill>
                  <a:srgbClr val="006600"/>
                </a:solidFill>
                <a:latin typeface="Arial Narrow" panose="020B0606020202030204" pitchFamily="34" charset="0"/>
              </a:rPr>
              <a:t>Défendre</a:t>
            </a:r>
          </a:p>
          <a:p>
            <a:pPr eaLnBrk="1" hangingPunct="1">
              <a:defRPr/>
            </a:pPr>
            <a:r>
              <a:rPr lang="fr-FR" altLang="fr-FR" sz="2400" dirty="0" smtClean="0">
                <a:solidFill>
                  <a:srgbClr val="006600"/>
                </a:solidFill>
                <a:latin typeface="Arial Narrow" panose="020B0606020202030204" pitchFamily="34" charset="0"/>
              </a:rPr>
              <a:t>Estimer</a:t>
            </a:r>
          </a:p>
          <a:p>
            <a:pPr eaLnBrk="1" hangingPunct="1">
              <a:defRPr/>
            </a:pPr>
            <a:r>
              <a:rPr lang="fr-FR" altLang="fr-FR" sz="2400" dirty="0" smtClean="0">
                <a:solidFill>
                  <a:srgbClr val="006600"/>
                </a:solidFill>
                <a:latin typeface="Arial Narrow" panose="020B0606020202030204" pitchFamily="34" charset="0"/>
              </a:rPr>
              <a:t>Justifier </a:t>
            </a:r>
          </a:p>
          <a:p>
            <a:pPr eaLnBrk="1" hangingPunct="1">
              <a:defRPr/>
            </a:pPr>
            <a:r>
              <a:rPr lang="fr-FR" altLang="fr-FR" sz="2400" dirty="0" smtClean="0">
                <a:solidFill>
                  <a:srgbClr val="006600"/>
                </a:solidFill>
                <a:latin typeface="Arial Narrow" panose="020B0606020202030204" pitchFamily="34" charset="0"/>
              </a:rPr>
              <a:t>…</a:t>
            </a:r>
          </a:p>
        </p:txBody>
      </p:sp>
      <p:sp>
        <p:nvSpPr>
          <p:cNvPr id="10253" name="Line 17"/>
          <p:cNvSpPr>
            <a:spLocks noChangeShapeType="1"/>
          </p:cNvSpPr>
          <p:nvPr/>
        </p:nvSpPr>
        <p:spPr bwMode="auto">
          <a:xfrm flipV="1">
            <a:off x="4643438" y="2811463"/>
            <a:ext cx="0" cy="6889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0254" name="Line 18"/>
          <p:cNvSpPr>
            <a:spLocks noChangeShapeType="1"/>
          </p:cNvSpPr>
          <p:nvPr/>
        </p:nvSpPr>
        <p:spPr bwMode="auto">
          <a:xfrm>
            <a:off x="4643438" y="4005263"/>
            <a:ext cx="0" cy="5762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0255" name="Line 19"/>
          <p:cNvSpPr>
            <a:spLocks noChangeShapeType="1"/>
          </p:cNvSpPr>
          <p:nvPr/>
        </p:nvSpPr>
        <p:spPr bwMode="auto">
          <a:xfrm flipH="1">
            <a:off x="1692275" y="3789363"/>
            <a:ext cx="23034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7" name="Rectangle 5"/>
          <p:cNvSpPr>
            <a:spLocks noChangeArrowheads="1"/>
          </p:cNvSpPr>
          <p:nvPr/>
        </p:nvSpPr>
        <p:spPr bwMode="auto">
          <a:xfrm>
            <a:off x="6156325" y="3368675"/>
            <a:ext cx="1944688" cy="708025"/>
          </a:xfrm>
          <a:prstGeom prst="rect">
            <a:avLst/>
          </a:prstGeom>
          <a:solidFill>
            <a:srgbClr val="FFFFCC"/>
          </a:solidFill>
          <a:ln w="9525">
            <a:solidFill>
              <a:srgbClr val="000000"/>
            </a:solidFill>
            <a:miter lim="800000"/>
            <a:headEnd/>
            <a:tailEnd/>
          </a:ln>
          <a:effec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dirty="0" smtClean="0">
                <a:solidFill>
                  <a:srgbClr val="000000"/>
                </a:solidFill>
                <a:latin typeface="Arial Narrow" panose="020B0606020202030204" pitchFamily="34" charset="0"/>
              </a:rPr>
              <a:t>Ex : les degrés </a:t>
            </a:r>
          </a:p>
          <a:p>
            <a:pPr algn="ctr" eaLnBrk="1" hangingPunct="1">
              <a:defRPr/>
            </a:pPr>
            <a:r>
              <a:rPr lang="fr-BE" altLang="fr-FR" sz="2400" dirty="0" smtClean="0">
                <a:solidFill>
                  <a:srgbClr val="000000"/>
                </a:solidFill>
                <a:latin typeface="Arial Narrow" panose="020B0606020202030204" pitchFamily="34" charset="0"/>
              </a:rPr>
              <a:t>de certitude</a:t>
            </a:r>
          </a:p>
        </p:txBody>
      </p:sp>
    </p:spTree>
    <p:extLst>
      <p:ext uri="{BB962C8B-B14F-4D97-AF65-F5344CB8AC3E}">
        <p14:creationId xmlns:p14="http://schemas.microsoft.com/office/powerpoint/2010/main" val="393650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P spid="10251" grpId="0" animBg="1"/>
      <p:bldP spid="10254" grpId="0" animBg="1"/>
      <p:bldP spid="10255"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4"/>
          <p:cNvSpPr>
            <a:spLocks noGrp="1"/>
          </p:cNvSpPr>
          <p:nvPr>
            <p:ph type="sldNum" sz="quarter" idx="12"/>
          </p:nvPr>
        </p:nvSpPr>
        <p:spPr/>
        <p:txBody>
          <a:bodyPr/>
          <a:lstStyle/>
          <a:p>
            <a:pPr>
              <a:defRPr/>
            </a:pPr>
            <a:fld id="{2D80CC56-56A3-45F1-B0AC-E87CDB287633}" type="slidenum">
              <a:rPr lang="fr-FR" altLang="fr-FR"/>
              <a:pPr>
                <a:defRPr/>
              </a:pPr>
              <a:t>65</a:t>
            </a:fld>
            <a:endParaRPr lang="fr-FR" altLang="fr-FR"/>
          </a:p>
        </p:txBody>
      </p:sp>
      <p:sp>
        <p:nvSpPr>
          <p:cNvPr id="26628" name="Text Box 4"/>
          <p:cNvSpPr txBox="1">
            <a:spLocks noChangeArrowheads="1"/>
          </p:cNvSpPr>
          <p:nvPr/>
        </p:nvSpPr>
        <p:spPr bwMode="auto">
          <a:xfrm>
            <a:off x="611188" y="1557338"/>
            <a:ext cx="1295400" cy="307975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chemeClr val="bg1"/>
                </a:solidFill>
              </a:rPr>
              <a:t>Connaissances</a:t>
            </a:r>
          </a:p>
          <a:p>
            <a:pPr eaLnBrk="1" hangingPunct="1">
              <a:spcBef>
                <a:spcPct val="0"/>
              </a:spcBef>
              <a:buFontTx/>
              <a:buNone/>
            </a:pPr>
            <a:endParaRPr lang="fr-FR" altLang="fr-FR" sz="1400" u="sng">
              <a:solidFill>
                <a:schemeClr val="bg1"/>
              </a:solidFill>
            </a:endParaRPr>
          </a:p>
          <a:p>
            <a:pPr eaLnBrk="1" hangingPunct="1">
              <a:spcBef>
                <a:spcPct val="0"/>
              </a:spcBef>
              <a:buFontTx/>
              <a:buNone/>
            </a:pPr>
            <a:r>
              <a:rPr lang="fr-FR" altLang="fr-FR" sz="1400" u="sng">
                <a:solidFill>
                  <a:schemeClr val="bg1"/>
                </a:solidFill>
              </a:rPr>
              <a:t>Actions</a:t>
            </a:r>
          </a:p>
          <a:p>
            <a:pPr eaLnBrk="1" hangingPunct="1">
              <a:spcBef>
                <a:spcPct val="0"/>
              </a:spcBef>
              <a:buFontTx/>
              <a:buNone/>
            </a:pPr>
            <a:r>
              <a:rPr lang="fr-FR" altLang="fr-FR" sz="1400">
                <a:solidFill>
                  <a:schemeClr val="bg1"/>
                </a:solidFill>
              </a:rPr>
              <a:t>Associer</a:t>
            </a:r>
          </a:p>
          <a:p>
            <a:pPr eaLnBrk="1" hangingPunct="1">
              <a:spcBef>
                <a:spcPct val="0"/>
              </a:spcBef>
              <a:buFontTx/>
              <a:buNone/>
            </a:pPr>
            <a:r>
              <a:rPr lang="fr-FR" altLang="fr-FR" sz="1400">
                <a:solidFill>
                  <a:schemeClr val="bg1"/>
                </a:solidFill>
              </a:rPr>
              <a:t>Décrire</a:t>
            </a:r>
          </a:p>
          <a:p>
            <a:pPr eaLnBrk="1" hangingPunct="1">
              <a:spcBef>
                <a:spcPct val="0"/>
              </a:spcBef>
              <a:buFontTx/>
              <a:buNone/>
            </a:pPr>
            <a:r>
              <a:rPr lang="fr-FR" altLang="fr-FR" sz="1400">
                <a:solidFill>
                  <a:schemeClr val="bg1"/>
                </a:solidFill>
              </a:rPr>
              <a:t>Définir </a:t>
            </a:r>
          </a:p>
          <a:p>
            <a:pPr eaLnBrk="1" hangingPunct="1">
              <a:spcBef>
                <a:spcPct val="0"/>
              </a:spcBef>
              <a:buFontTx/>
              <a:buNone/>
            </a:pPr>
            <a:r>
              <a:rPr lang="fr-FR" altLang="fr-FR" sz="1400">
                <a:solidFill>
                  <a:schemeClr val="bg1"/>
                </a:solidFill>
              </a:rPr>
              <a:t>Enoncer</a:t>
            </a:r>
          </a:p>
          <a:p>
            <a:pPr eaLnBrk="1" hangingPunct="1">
              <a:spcBef>
                <a:spcPct val="0"/>
              </a:spcBef>
              <a:buFontTx/>
              <a:buNone/>
            </a:pPr>
            <a:r>
              <a:rPr lang="fr-FR" altLang="fr-FR" sz="1400">
                <a:solidFill>
                  <a:schemeClr val="bg1"/>
                </a:solidFill>
              </a:rPr>
              <a:t>Enumérer</a:t>
            </a:r>
          </a:p>
          <a:p>
            <a:pPr eaLnBrk="1" hangingPunct="1">
              <a:spcBef>
                <a:spcPct val="0"/>
              </a:spcBef>
              <a:buFontTx/>
              <a:buNone/>
            </a:pPr>
            <a:r>
              <a:rPr lang="fr-FR" altLang="fr-FR" sz="1400">
                <a:solidFill>
                  <a:schemeClr val="bg1"/>
                </a:solidFill>
              </a:rPr>
              <a:t>Identifier</a:t>
            </a:r>
          </a:p>
          <a:p>
            <a:pPr eaLnBrk="1" hangingPunct="1">
              <a:spcBef>
                <a:spcPct val="0"/>
              </a:spcBef>
              <a:buFontTx/>
              <a:buNone/>
            </a:pPr>
            <a:r>
              <a:rPr lang="fr-FR" altLang="fr-FR" sz="1400">
                <a:solidFill>
                  <a:schemeClr val="bg1"/>
                </a:solidFill>
              </a:rPr>
              <a:t>Lister</a:t>
            </a:r>
          </a:p>
          <a:p>
            <a:pPr eaLnBrk="1" hangingPunct="1">
              <a:spcBef>
                <a:spcPct val="0"/>
              </a:spcBef>
              <a:buFontTx/>
              <a:buNone/>
            </a:pPr>
            <a:r>
              <a:rPr lang="fr-FR" altLang="fr-FR" sz="1400">
                <a:solidFill>
                  <a:schemeClr val="bg1"/>
                </a:solidFill>
              </a:rPr>
              <a:t>Nommer</a:t>
            </a:r>
          </a:p>
          <a:p>
            <a:pPr eaLnBrk="1" hangingPunct="1">
              <a:spcBef>
                <a:spcPct val="0"/>
              </a:spcBef>
              <a:buFontTx/>
              <a:buNone/>
            </a:pPr>
            <a:r>
              <a:rPr lang="fr-FR" altLang="fr-FR" sz="1400">
                <a:solidFill>
                  <a:schemeClr val="bg1"/>
                </a:solidFill>
              </a:rPr>
              <a:t>Ordonner</a:t>
            </a:r>
          </a:p>
          <a:p>
            <a:pPr eaLnBrk="1" hangingPunct="1">
              <a:spcBef>
                <a:spcPct val="0"/>
              </a:spcBef>
              <a:buFontTx/>
              <a:buNone/>
            </a:pPr>
            <a:r>
              <a:rPr lang="fr-FR" altLang="fr-FR" sz="1400">
                <a:solidFill>
                  <a:schemeClr val="bg1"/>
                </a:solidFill>
              </a:rPr>
              <a:t>Restituer</a:t>
            </a:r>
          </a:p>
          <a:p>
            <a:pPr eaLnBrk="1" hangingPunct="1">
              <a:spcBef>
                <a:spcPct val="0"/>
              </a:spcBef>
              <a:buFontTx/>
              <a:buNone/>
            </a:pPr>
            <a:r>
              <a:rPr lang="fr-FR" altLang="fr-FR" sz="1400">
                <a:solidFill>
                  <a:schemeClr val="bg1"/>
                </a:solidFill>
              </a:rPr>
              <a:t>Sélectionner</a:t>
            </a:r>
          </a:p>
        </p:txBody>
      </p:sp>
      <p:sp>
        <p:nvSpPr>
          <p:cNvPr id="26629" name="Text Box 5"/>
          <p:cNvSpPr txBox="1">
            <a:spLocks noChangeArrowheads="1"/>
          </p:cNvSpPr>
          <p:nvPr/>
        </p:nvSpPr>
        <p:spPr bwMode="auto">
          <a:xfrm>
            <a:off x="2124075" y="1557338"/>
            <a:ext cx="1439863" cy="2654300"/>
          </a:xfrm>
          <a:prstGeom prst="rect">
            <a:avLst/>
          </a:prstGeom>
          <a:solidFill>
            <a:srgbClr val="0033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chemeClr val="bg1"/>
                </a:solidFill>
              </a:rPr>
              <a:t>Compréhension</a:t>
            </a:r>
          </a:p>
          <a:p>
            <a:pPr eaLnBrk="1" hangingPunct="1">
              <a:spcBef>
                <a:spcPct val="0"/>
              </a:spcBef>
              <a:buFontTx/>
              <a:buNone/>
            </a:pPr>
            <a:endParaRPr lang="fr-FR" altLang="fr-FR" sz="1400" b="1" u="sng">
              <a:solidFill>
                <a:schemeClr val="bg1"/>
              </a:solidFill>
            </a:endParaRPr>
          </a:p>
          <a:p>
            <a:pPr eaLnBrk="1" hangingPunct="1">
              <a:spcBef>
                <a:spcPct val="0"/>
              </a:spcBef>
              <a:buFontTx/>
              <a:buNone/>
            </a:pPr>
            <a:r>
              <a:rPr lang="fr-FR" altLang="fr-FR" sz="1400" u="sng">
                <a:solidFill>
                  <a:schemeClr val="bg1"/>
                </a:solidFill>
              </a:rPr>
              <a:t>Actions</a:t>
            </a:r>
          </a:p>
          <a:p>
            <a:pPr eaLnBrk="1" hangingPunct="1">
              <a:spcBef>
                <a:spcPct val="0"/>
              </a:spcBef>
              <a:buFontTx/>
              <a:buNone/>
            </a:pPr>
            <a:r>
              <a:rPr lang="fr-FR" altLang="fr-FR" sz="1400">
                <a:solidFill>
                  <a:schemeClr val="bg1"/>
                </a:solidFill>
              </a:rPr>
              <a:t>Classer</a:t>
            </a:r>
          </a:p>
          <a:p>
            <a:pPr eaLnBrk="1" hangingPunct="1">
              <a:spcBef>
                <a:spcPct val="0"/>
              </a:spcBef>
              <a:buFontTx/>
              <a:buNone/>
            </a:pPr>
            <a:r>
              <a:rPr lang="fr-FR" altLang="fr-FR" sz="1400">
                <a:solidFill>
                  <a:schemeClr val="bg1"/>
                </a:solidFill>
              </a:rPr>
              <a:t>Comparer</a:t>
            </a:r>
          </a:p>
          <a:p>
            <a:pPr eaLnBrk="1" hangingPunct="1">
              <a:spcBef>
                <a:spcPct val="0"/>
              </a:spcBef>
              <a:buFontTx/>
              <a:buNone/>
            </a:pPr>
            <a:r>
              <a:rPr lang="fr-FR" altLang="fr-FR" sz="1400">
                <a:solidFill>
                  <a:schemeClr val="bg1"/>
                </a:solidFill>
              </a:rPr>
              <a:t>Démontrer</a:t>
            </a:r>
          </a:p>
          <a:p>
            <a:pPr eaLnBrk="1" hangingPunct="1">
              <a:spcBef>
                <a:spcPct val="0"/>
              </a:spcBef>
              <a:buFontTx/>
              <a:buNone/>
            </a:pPr>
            <a:r>
              <a:rPr lang="fr-FR" altLang="fr-FR" sz="1400">
                <a:solidFill>
                  <a:schemeClr val="bg1"/>
                </a:solidFill>
              </a:rPr>
              <a:t>Discuter</a:t>
            </a:r>
          </a:p>
          <a:p>
            <a:pPr eaLnBrk="1" hangingPunct="1">
              <a:spcBef>
                <a:spcPct val="0"/>
              </a:spcBef>
              <a:buFontTx/>
              <a:buNone/>
            </a:pPr>
            <a:r>
              <a:rPr lang="fr-FR" altLang="fr-FR" sz="1400">
                <a:solidFill>
                  <a:schemeClr val="bg1"/>
                </a:solidFill>
              </a:rPr>
              <a:t>Expliquer</a:t>
            </a:r>
          </a:p>
          <a:p>
            <a:pPr eaLnBrk="1" hangingPunct="1">
              <a:spcBef>
                <a:spcPct val="0"/>
              </a:spcBef>
              <a:buFontTx/>
              <a:buNone/>
            </a:pPr>
            <a:r>
              <a:rPr lang="fr-FR" altLang="fr-FR" sz="1400">
                <a:solidFill>
                  <a:schemeClr val="bg1"/>
                </a:solidFill>
              </a:rPr>
              <a:t>Exprimer</a:t>
            </a:r>
          </a:p>
          <a:p>
            <a:pPr eaLnBrk="1" hangingPunct="1">
              <a:spcBef>
                <a:spcPct val="0"/>
              </a:spcBef>
              <a:buFontTx/>
              <a:buNone/>
            </a:pPr>
            <a:r>
              <a:rPr lang="fr-FR" altLang="fr-FR" sz="1400">
                <a:solidFill>
                  <a:schemeClr val="bg1"/>
                </a:solidFill>
              </a:rPr>
              <a:t>Généraliser</a:t>
            </a:r>
          </a:p>
          <a:p>
            <a:pPr eaLnBrk="1" hangingPunct="1">
              <a:spcBef>
                <a:spcPct val="0"/>
              </a:spcBef>
              <a:buFontTx/>
              <a:buNone/>
            </a:pPr>
            <a:r>
              <a:rPr lang="fr-FR" altLang="fr-FR" sz="1400">
                <a:solidFill>
                  <a:schemeClr val="bg1"/>
                </a:solidFill>
              </a:rPr>
              <a:t>Interpréter</a:t>
            </a:r>
          </a:p>
          <a:p>
            <a:pPr eaLnBrk="1" hangingPunct="1">
              <a:spcBef>
                <a:spcPct val="0"/>
              </a:spcBef>
              <a:buFontTx/>
              <a:buNone/>
            </a:pPr>
            <a:r>
              <a:rPr lang="fr-FR" altLang="fr-FR" sz="1400">
                <a:solidFill>
                  <a:schemeClr val="bg1"/>
                </a:solidFill>
              </a:rPr>
              <a:t>…</a:t>
            </a:r>
          </a:p>
        </p:txBody>
      </p:sp>
      <p:sp>
        <p:nvSpPr>
          <p:cNvPr id="26630" name="Text Box 6"/>
          <p:cNvSpPr txBox="1">
            <a:spLocks noChangeArrowheads="1"/>
          </p:cNvSpPr>
          <p:nvPr/>
        </p:nvSpPr>
        <p:spPr bwMode="auto">
          <a:xfrm>
            <a:off x="3708400" y="1557338"/>
            <a:ext cx="1008063" cy="4185761"/>
          </a:xfrm>
          <a:prstGeom prst="rect">
            <a:avLst/>
          </a:prstGeom>
          <a:solidFill>
            <a:srgbClr val="CC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chemeClr val="bg1"/>
                </a:solidFill>
              </a:rPr>
              <a:t>Application</a:t>
            </a:r>
          </a:p>
          <a:p>
            <a:pPr eaLnBrk="1" hangingPunct="1">
              <a:spcBef>
                <a:spcPct val="0"/>
              </a:spcBef>
              <a:buFontTx/>
              <a:buNone/>
            </a:pPr>
            <a:endParaRPr lang="fr-FR" altLang="fr-FR" sz="1400" b="1" u="sng">
              <a:solidFill>
                <a:schemeClr val="bg1"/>
              </a:solidFill>
            </a:endParaRPr>
          </a:p>
          <a:p>
            <a:pPr eaLnBrk="1" hangingPunct="1">
              <a:spcBef>
                <a:spcPct val="0"/>
              </a:spcBef>
              <a:buFontTx/>
              <a:buNone/>
            </a:pPr>
            <a:r>
              <a:rPr lang="fr-FR" altLang="fr-FR" sz="1400" u="sng">
                <a:solidFill>
                  <a:schemeClr val="bg1"/>
                </a:solidFill>
              </a:rPr>
              <a:t>Actions</a:t>
            </a:r>
            <a:r>
              <a:rPr lang="fr-FR" altLang="fr-FR" sz="1400">
                <a:solidFill>
                  <a:schemeClr val="bg1"/>
                </a:solidFill>
              </a:rPr>
              <a:t> </a:t>
            </a:r>
          </a:p>
          <a:p>
            <a:pPr eaLnBrk="1" hangingPunct="1">
              <a:spcBef>
                <a:spcPct val="0"/>
              </a:spcBef>
              <a:buFontTx/>
              <a:buNone/>
            </a:pPr>
            <a:r>
              <a:rPr lang="fr-FR" altLang="fr-FR" sz="1400">
                <a:solidFill>
                  <a:schemeClr val="bg1"/>
                </a:solidFill>
              </a:rPr>
              <a:t>Appliquer</a:t>
            </a:r>
          </a:p>
          <a:p>
            <a:pPr eaLnBrk="1" hangingPunct="1">
              <a:spcBef>
                <a:spcPct val="0"/>
              </a:spcBef>
              <a:buFontTx/>
              <a:buNone/>
            </a:pPr>
            <a:r>
              <a:rPr lang="fr-FR" altLang="fr-FR" sz="1400">
                <a:solidFill>
                  <a:schemeClr val="bg1"/>
                </a:solidFill>
              </a:rPr>
              <a:t>Assembler</a:t>
            </a:r>
          </a:p>
          <a:p>
            <a:pPr eaLnBrk="1" hangingPunct="1">
              <a:spcBef>
                <a:spcPct val="0"/>
              </a:spcBef>
              <a:buFontTx/>
              <a:buNone/>
            </a:pPr>
            <a:r>
              <a:rPr lang="fr-FR" altLang="fr-FR" sz="1400">
                <a:solidFill>
                  <a:schemeClr val="bg1"/>
                </a:solidFill>
              </a:rPr>
              <a:t>Classer</a:t>
            </a:r>
          </a:p>
          <a:p>
            <a:pPr eaLnBrk="1" hangingPunct="1">
              <a:spcBef>
                <a:spcPct val="0"/>
              </a:spcBef>
              <a:buFontTx/>
              <a:buNone/>
            </a:pPr>
            <a:r>
              <a:rPr lang="fr-FR" altLang="fr-FR" sz="1400">
                <a:solidFill>
                  <a:schemeClr val="bg1"/>
                </a:solidFill>
              </a:rPr>
              <a:t>Contrôler</a:t>
            </a:r>
          </a:p>
          <a:p>
            <a:pPr eaLnBrk="1" hangingPunct="1">
              <a:spcBef>
                <a:spcPct val="0"/>
              </a:spcBef>
              <a:buFontTx/>
              <a:buNone/>
            </a:pPr>
            <a:r>
              <a:rPr lang="fr-FR" altLang="fr-FR" sz="1400">
                <a:solidFill>
                  <a:schemeClr val="bg1"/>
                </a:solidFill>
              </a:rPr>
              <a:t>Employer</a:t>
            </a:r>
          </a:p>
          <a:p>
            <a:pPr eaLnBrk="1" hangingPunct="1">
              <a:spcBef>
                <a:spcPct val="0"/>
              </a:spcBef>
              <a:buFontTx/>
              <a:buNone/>
            </a:pPr>
            <a:r>
              <a:rPr lang="fr-FR" altLang="fr-FR" sz="1400">
                <a:solidFill>
                  <a:schemeClr val="bg1"/>
                </a:solidFill>
              </a:rPr>
              <a:t>Etablir</a:t>
            </a:r>
          </a:p>
          <a:p>
            <a:pPr eaLnBrk="1" hangingPunct="1">
              <a:spcBef>
                <a:spcPct val="0"/>
              </a:spcBef>
              <a:buFontTx/>
              <a:buNone/>
            </a:pPr>
            <a:r>
              <a:rPr lang="fr-FR" altLang="fr-FR" sz="1400">
                <a:solidFill>
                  <a:schemeClr val="bg1"/>
                </a:solidFill>
              </a:rPr>
              <a:t>Gérer</a:t>
            </a:r>
          </a:p>
          <a:p>
            <a:pPr eaLnBrk="1" hangingPunct="1">
              <a:spcBef>
                <a:spcPct val="0"/>
              </a:spcBef>
              <a:buFontTx/>
              <a:buNone/>
            </a:pPr>
            <a:r>
              <a:rPr lang="fr-FR" altLang="fr-FR" sz="1400">
                <a:solidFill>
                  <a:schemeClr val="bg1"/>
                </a:solidFill>
              </a:rPr>
              <a:t>Instruire</a:t>
            </a:r>
          </a:p>
          <a:p>
            <a:pPr eaLnBrk="1" hangingPunct="1">
              <a:spcBef>
                <a:spcPct val="0"/>
              </a:spcBef>
              <a:buFontTx/>
              <a:buNone/>
            </a:pPr>
            <a:r>
              <a:rPr lang="fr-FR" altLang="fr-FR" sz="1400">
                <a:solidFill>
                  <a:schemeClr val="bg1"/>
                </a:solidFill>
              </a:rPr>
              <a:t>Mettre en pratique</a:t>
            </a:r>
          </a:p>
          <a:p>
            <a:pPr eaLnBrk="1" hangingPunct="1">
              <a:spcBef>
                <a:spcPct val="0"/>
              </a:spcBef>
              <a:buFontTx/>
              <a:buNone/>
            </a:pPr>
            <a:r>
              <a:rPr lang="fr-FR" altLang="fr-FR" sz="1400">
                <a:solidFill>
                  <a:schemeClr val="bg1"/>
                </a:solidFill>
              </a:rPr>
              <a:t>Opérer</a:t>
            </a:r>
          </a:p>
          <a:p>
            <a:pPr eaLnBrk="1" hangingPunct="1">
              <a:spcBef>
                <a:spcPct val="0"/>
              </a:spcBef>
              <a:buFontTx/>
              <a:buNone/>
            </a:pPr>
            <a:r>
              <a:rPr lang="fr-FR" altLang="fr-FR" sz="1400">
                <a:solidFill>
                  <a:schemeClr val="bg1"/>
                </a:solidFill>
              </a:rPr>
              <a:t>Produire</a:t>
            </a:r>
          </a:p>
          <a:p>
            <a:pPr eaLnBrk="1" hangingPunct="1">
              <a:spcBef>
                <a:spcPct val="0"/>
              </a:spcBef>
              <a:buFontTx/>
              <a:buNone/>
            </a:pPr>
            <a:r>
              <a:rPr lang="fr-FR" altLang="fr-FR" sz="1400">
                <a:solidFill>
                  <a:schemeClr val="bg1"/>
                </a:solidFill>
              </a:rPr>
              <a:t>Résoudre </a:t>
            </a:r>
          </a:p>
          <a:p>
            <a:pPr eaLnBrk="1" hangingPunct="1">
              <a:spcBef>
                <a:spcPct val="0"/>
              </a:spcBef>
              <a:buFontTx/>
              <a:buNone/>
            </a:pPr>
            <a:r>
              <a:rPr lang="fr-FR" altLang="fr-FR" sz="1400">
                <a:solidFill>
                  <a:schemeClr val="bg1"/>
                </a:solidFill>
              </a:rPr>
              <a:t>Traiter</a:t>
            </a:r>
          </a:p>
          <a:p>
            <a:pPr eaLnBrk="1" hangingPunct="1">
              <a:spcBef>
                <a:spcPct val="0"/>
              </a:spcBef>
              <a:buFontTx/>
              <a:buNone/>
            </a:pPr>
            <a:r>
              <a:rPr lang="fr-FR" altLang="fr-FR" sz="1400">
                <a:solidFill>
                  <a:schemeClr val="bg1"/>
                </a:solidFill>
              </a:rPr>
              <a:t>Utiliser</a:t>
            </a:r>
          </a:p>
          <a:p>
            <a:pPr eaLnBrk="1" hangingPunct="1">
              <a:spcBef>
                <a:spcPct val="0"/>
              </a:spcBef>
              <a:buFontTx/>
              <a:buNone/>
            </a:pPr>
            <a:r>
              <a:rPr lang="fr-FR" altLang="fr-FR" sz="1400">
                <a:solidFill>
                  <a:schemeClr val="bg1"/>
                </a:solidFill>
              </a:rPr>
              <a:t>…</a:t>
            </a:r>
          </a:p>
        </p:txBody>
      </p:sp>
      <p:sp>
        <p:nvSpPr>
          <p:cNvPr id="26631" name="Text Box 7"/>
          <p:cNvSpPr txBox="1">
            <a:spLocks noChangeArrowheads="1"/>
          </p:cNvSpPr>
          <p:nvPr/>
        </p:nvSpPr>
        <p:spPr bwMode="auto">
          <a:xfrm>
            <a:off x="4932363" y="1557338"/>
            <a:ext cx="1008062" cy="3754874"/>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chemeClr val="bg1"/>
                </a:solidFill>
              </a:rPr>
              <a:t>Analyse</a:t>
            </a:r>
          </a:p>
          <a:p>
            <a:pPr eaLnBrk="1" hangingPunct="1">
              <a:spcBef>
                <a:spcPct val="0"/>
              </a:spcBef>
              <a:buFontTx/>
              <a:buNone/>
            </a:pPr>
            <a:endParaRPr lang="fr-FR" altLang="fr-FR" sz="1400" b="1" u="sng">
              <a:solidFill>
                <a:schemeClr val="bg1"/>
              </a:solidFill>
            </a:endParaRPr>
          </a:p>
          <a:p>
            <a:pPr eaLnBrk="1" hangingPunct="1">
              <a:spcBef>
                <a:spcPct val="0"/>
              </a:spcBef>
              <a:buFontTx/>
              <a:buNone/>
            </a:pPr>
            <a:r>
              <a:rPr lang="fr-FR" altLang="fr-FR" sz="1400" u="sng">
                <a:solidFill>
                  <a:schemeClr val="bg1"/>
                </a:solidFill>
              </a:rPr>
              <a:t>Actions</a:t>
            </a:r>
          </a:p>
          <a:p>
            <a:pPr eaLnBrk="1" hangingPunct="1">
              <a:spcBef>
                <a:spcPct val="0"/>
              </a:spcBef>
              <a:buFontTx/>
              <a:buNone/>
            </a:pPr>
            <a:r>
              <a:rPr lang="fr-FR" altLang="fr-FR" sz="1400">
                <a:solidFill>
                  <a:schemeClr val="bg1"/>
                </a:solidFill>
              </a:rPr>
              <a:t>Analyser</a:t>
            </a:r>
          </a:p>
          <a:p>
            <a:pPr eaLnBrk="1" hangingPunct="1">
              <a:spcBef>
                <a:spcPct val="0"/>
              </a:spcBef>
              <a:buFontTx/>
              <a:buNone/>
            </a:pPr>
            <a:r>
              <a:rPr lang="fr-FR" altLang="fr-FR" sz="1400">
                <a:solidFill>
                  <a:schemeClr val="bg1"/>
                </a:solidFill>
              </a:rPr>
              <a:t>Choisir</a:t>
            </a:r>
          </a:p>
          <a:p>
            <a:pPr eaLnBrk="1" hangingPunct="1">
              <a:spcBef>
                <a:spcPct val="0"/>
              </a:spcBef>
              <a:buFontTx/>
              <a:buNone/>
            </a:pPr>
            <a:r>
              <a:rPr lang="fr-FR" altLang="fr-FR" sz="1400">
                <a:solidFill>
                  <a:schemeClr val="bg1"/>
                </a:solidFill>
              </a:rPr>
              <a:t>Comparer</a:t>
            </a:r>
          </a:p>
          <a:p>
            <a:pPr eaLnBrk="1" hangingPunct="1">
              <a:spcBef>
                <a:spcPct val="0"/>
              </a:spcBef>
              <a:buFontTx/>
              <a:buNone/>
            </a:pPr>
            <a:r>
              <a:rPr lang="fr-FR" altLang="fr-FR" sz="1400">
                <a:solidFill>
                  <a:schemeClr val="bg1"/>
                </a:solidFill>
              </a:rPr>
              <a:t>Corréler</a:t>
            </a:r>
          </a:p>
          <a:p>
            <a:pPr eaLnBrk="1" hangingPunct="1">
              <a:spcBef>
                <a:spcPct val="0"/>
              </a:spcBef>
              <a:buFontTx/>
              <a:buNone/>
            </a:pPr>
            <a:r>
              <a:rPr lang="fr-FR" altLang="fr-FR" sz="1400">
                <a:solidFill>
                  <a:schemeClr val="bg1"/>
                </a:solidFill>
              </a:rPr>
              <a:t>Critiquer</a:t>
            </a:r>
          </a:p>
          <a:p>
            <a:pPr eaLnBrk="1" hangingPunct="1">
              <a:spcBef>
                <a:spcPct val="0"/>
              </a:spcBef>
              <a:buFontTx/>
              <a:buNone/>
            </a:pPr>
            <a:r>
              <a:rPr lang="fr-FR" altLang="fr-FR" sz="1400">
                <a:solidFill>
                  <a:schemeClr val="bg1"/>
                </a:solidFill>
              </a:rPr>
              <a:t>Différencier</a:t>
            </a:r>
          </a:p>
          <a:p>
            <a:pPr eaLnBrk="1" hangingPunct="1">
              <a:spcBef>
                <a:spcPct val="0"/>
              </a:spcBef>
              <a:buFontTx/>
              <a:buNone/>
            </a:pPr>
            <a:r>
              <a:rPr lang="fr-FR" altLang="fr-FR" sz="1400">
                <a:solidFill>
                  <a:schemeClr val="bg1"/>
                </a:solidFill>
              </a:rPr>
              <a:t>Distinguer</a:t>
            </a:r>
          </a:p>
          <a:p>
            <a:pPr eaLnBrk="1" hangingPunct="1">
              <a:spcBef>
                <a:spcPct val="0"/>
              </a:spcBef>
              <a:buFontTx/>
              <a:buNone/>
            </a:pPr>
            <a:r>
              <a:rPr lang="fr-FR" altLang="fr-FR" sz="1400">
                <a:solidFill>
                  <a:schemeClr val="bg1"/>
                </a:solidFill>
              </a:rPr>
              <a:t>Examiner</a:t>
            </a:r>
          </a:p>
          <a:p>
            <a:pPr eaLnBrk="1" hangingPunct="1">
              <a:spcBef>
                <a:spcPct val="0"/>
              </a:spcBef>
              <a:buFontTx/>
              <a:buNone/>
            </a:pPr>
            <a:r>
              <a:rPr lang="fr-FR" altLang="fr-FR" sz="1400">
                <a:solidFill>
                  <a:schemeClr val="bg1"/>
                </a:solidFill>
              </a:rPr>
              <a:t>Faire ressortir</a:t>
            </a:r>
          </a:p>
          <a:p>
            <a:pPr eaLnBrk="1" hangingPunct="1">
              <a:spcBef>
                <a:spcPct val="0"/>
              </a:spcBef>
              <a:buFontTx/>
              <a:buNone/>
            </a:pPr>
            <a:r>
              <a:rPr lang="fr-FR" altLang="fr-FR" sz="1400">
                <a:solidFill>
                  <a:schemeClr val="bg1"/>
                </a:solidFill>
              </a:rPr>
              <a:t>Illustrer</a:t>
            </a:r>
          </a:p>
          <a:p>
            <a:pPr eaLnBrk="1" hangingPunct="1">
              <a:spcBef>
                <a:spcPct val="0"/>
              </a:spcBef>
              <a:buFontTx/>
              <a:buNone/>
            </a:pPr>
            <a:r>
              <a:rPr lang="fr-FR" altLang="fr-FR" sz="1400">
                <a:solidFill>
                  <a:schemeClr val="bg1"/>
                </a:solidFill>
              </a:rPr>
              <a:t>Organiser</a:t>
            </a:r>
          </a:p>
          <a:p>
            <a:pPr eaLnBrk="1" hangingPunct="1">
              <a:spcBef>
                <a:spcPct val="0"/>
              </a:spcBef>
              <a:buFontTx/>
              <a:buNone/>
            </a:pPr>
            <a:r>
              <a:rPr lang="fr-FR" altLang="fr-FR" sz="1400">
                <a:solidFill>
                  <a:schemeClr val="bg1"/>
                </a:solidFill>
              </a:rPr>
              <a:t>Subdiviser</a:t>
            </a:r>
          </a:p>
          <a:p>
            <a:pPr eaLnBrk="1" hangingPunct="1">
              <a:spcBef>
                <a:spcPct val="0"/>
              </a:spcBef>
              <a:buFontTx/>
              <a:buNone/>
            </a:pPr>
            <a:r>
              <a:rPr lang="fr-FR" altLang="fr-FR" sz="1400">
                <a:solidFill>
                  <a:schemeClr val="bg1"/>
                </a:solidFill>
              </a:rPr>
              <a:t>…</a:t>
            </a:r>
          </a:p>
        </p:txBody>
      </p:sp>
      <p:sp>
        <p:nvSpPr>
          <p:cNvPr id="26632" name="Text Box 8"/>
          <p:cNvSpPr txBox="1">
            <a:spLocks noChangeArrowheads="1"/>
          </p:cNvSpPr>
          <p:nvPr/>
        </p:nvSpPr>
        <p:spPr bwMode="auto">
          <a:xfrm>
            <a:off x="7236296" y="1557338"/>
            <a:ext cx="1008063" cy="2246769"/>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dirty="0" smtClean="0">
                <a:solidFill>
                  <a:schemeClr val="bg1"/>
                </a:solidFill>
              </a:rPr>
              <a:t>Créer</a:t>
            </a:r>
            <a:endParaRPr lang="fr-FR" altLang="fr-FR" sz="1400" b="1" u="sng" dirty="0">
              <a:solidFill>
                <a:schemeClr val="bg1"/>
              </a:solidFill>
            </a:endParaRPr>
          </a:p>
          <a:p>
            <a:pPr eaLnBrk="1" hangingPunct="1">
              <a:spcBef>
                <a:spcPct val="0"/>
              </a:spcBef>
              <a:buFontTx/>
              <a:buNone/>
            </a:pPr>
            <a:endParaRPr lang="fr-FR" altLang="fr-FR" sz="1400" u="sng" dirty="0">
              <a:solidFill>
                <a:schemeClr val="bg1"/>
              </a:solidFill>
            </a:endParaRPr>
          </a:p>
          <a:p>
            <a:pPr eaLnBrk="1" hangingPunct="1">
              <a:spcBef>
                <a:spcPct val="0"/>
              </a:spcBef>
              <a:buFontTx/>
              <a:buNone/>
            </a:pPr>
            <a:r>
              <a:rPr lang="fr-FR" altLang="fr-FR" sz="1400" u="sng" dirty="0">
                <a:solidFill>
                  <a:schemeClr val="bg1"/>
                </a:solidFill>
              </a:rPr>
              <a:t>Actions</a:t>
            </a:r>
          </a:p>
          <a:p>
            <a:pPr eaLnBrk="1" hangingPunct="1">
              <a:spcBef>
                <a:spcPct val="0"/>
              </a:spcBef>
              <a:buFontTx/>
              <a:buNone/>
            </a:pPr>
            <a:r>
              <a:rPr lang="fr-FR" altLang="fr-FR" sz="1400" dirty="0" smtClean="0">
                <a:solidFill>
                  <a:schemeClr val="bg1"/>
                </a:solidFill>
              </a:rPr>
              <a:t>Générer</a:t>
            </a:r>
          </a:p>
          <a:p>
            <a:pPr eaLnBrk="1" hangingPunct="1">
              <a:spcBef>
                <a:spcPct val="0"/>
              </a:spcBef>
              <a:buFontTx/>
              <a:buNone/>
            </a:pPr>
            <a:r>
              <a:rPr lang="fr-FR" altLang="fr-FR" sz="1400" dirty="0" smtClean="0">
                <a:solidFill>
                  <a:schemeClr val="bg1"/>
                </a:solidFill>
              </a:rPr>
              <a:t>Planifier</a:t>
            </a:r>
          </a:p>
          <a:p>
            <a:pPr eaLnBrk="1" hangingPunct="1">
              <a:spcBef>
                <a:spcPct val="0"/>
              </a:spcBef>
              <a:buFontTx/>
              <a:buNone/>
            </a:pPr>
            <a:r>
              <a:rPr lang="fr-FR" altLang="fr-FR" sz="1400" dirty="0" smtClean="0">
                <a:solidFill>
                  <a:schemeClr val="bg1"/>
                </a:solidFill>
              </a:rPr>
              <a:t>Produire</a:t>
            </a:r>
          </a:p>
          <a:p>
            <a:pPr eaLnBrk="1" hangingPunct="1">
              <a:spcBef>
                <a:spcPct val="0"/>
              </a:spcBef>
              <a:buFontTx/>
              <a:buNone/>
            </a:pPr>
            <a:r>
              <a:rPr lang="fr-FR" altLang="fr-FR" sz="1400" dirty="0" smtClean="0">
                <a:solidFill>
                  <a:schemeClr val="bg1"/>
                </a:solidFill>
              </a:rPr>
              <a:t>Concevoir</a:t>
            </a:r>
          </a:p>
          <a:p>
            <a:pPr eaLnBrk="1" hangingPunct="1">
              <a:spcBef>
                <a:spcPct val="0"/>
              </a:spcBef>
              <a:buFontTx/>
              <a:buNone/>
            </a:pPr>
            <a:r>
              <a:rPr lang="fr-FR" altLang="fr-FR" sz="1400" dirty="0" smtClean="0">
                <a:solidFill>
                  <a:schemeClr val="bg1"/>
                </a:solidFill>
              </a:rPr>
              <a:t>Organiser</a:t>
            </a:r>
            <a:endParaRPr lang="fr-FR" altLang="fr-FR" sz="1400" dirty="0">
              <a:solidFill>
                <a:schemeClr val="bg1"/>
              </a:solidFill>
            </a:endParaRPr>
          </a:p>
          <a:p>
            <a:pPr eaLnBrk="1" hangingPunct="1">
              <a:spcBef>
                <a:spcPct val="0"/>
              </a:spcBef>
              <a:buFontTx/>
              <a:buNone/>
            </a:pPr>
            <a:r>
              <a:rPr lang="fr-FR" altLang="fr-FR" sz="1400" dirty="0">
                <a:solidFill>
                  <a:schemeClr val="bg1"/>
                </a:solidFill>
              </a:rPr>
              <a:t>Planifier</a:t>
            </a:r>
          </a:p>
          <a:p>
            <a:pPr eaLnBrk="1" hangingPunct="1">
              <a:spcBef>
                <a:spcPct val="0"/>
              </a:spcBef>
              <a:buFontTx/>
              <a:buNone/>
            </a:pPr>
            <a:r>
              <a:rPr lang="fr-FR" altLang="fr-FR" sz="1400" dirty="0" smtClean="0">
                <a:solidFill>
                  <a:schemeClr val="bg1"/>
                </a:solidFill>
              </a:rPr>
              <a:t>…</a:t>
            </a:r>
            <a:endParaRPr lang="fr-FR" altLang="fr-FR" sz="1400" dirty="0">
              <a:solidFill>
                <a:schemeClr val="bg1"/>
              </a:solidFill>
            </a:endParaRPr>
          </a:p>
        </p:txBody>
      </p:sp>
      <p:sp>
        <p:nvSpPr>
          <p:cNvPr id="26633" name="Text Box 9"/>
          <p:cNvSpPr txBox="1">
            <a:spLocks noChangeArrowheads="1"/>
          </p:cNvSpPr>
          <p:nvPr/>
        </p:nvSpPr>
        <p:spPr bwMode="auto">
          <a:xfrm>
            <a:off x="6084168" y="1557338"/>
            <a:ext cx="1008062" cy="222885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chemeClr val="bg1"/>
                </a:solidFill>
              </a:rPr>
              <a:t>Evaluation </a:t>
            </a:r>
          </a:p>
          <a:p>
            <a:pPr eaLnBrk="1" hangingPunct="1">
              <a:spcBef>
                <a:spcPct val="0"/>
              </a:spcBef>
              <a:buFontTx/>
              <a:buNone/>
            </a:pPr>
            <a:endParaRPr lang="fr-FR" altLang="fr-FR" sz="1400" u="sng">
              <a:solidFill>
                <a:schemeClr val="bg1"/>
              </a:solidFill>
            </a:endParaRPr>
          </a:p>
          <a:p>
            <a:pPr eaLnBrk="1" hangingPunct="1">
              <a:spcBef>
                <a:spcPct val="0"/>
              </a:spcBef>
              <a:buFontTx/>
              <a:buNone/>
            </a:pPr>
            <a:r>
              <a:rPr lang="fr-FR" altLang="fr-FR" sz="1400" u="sng">
                <a:solidFill>
                  <a:schemeClr val="bg1"/>
                </a:solidFill>
              </a:rPr>
              <a:t>Actions</a:t>
            </a:r>
          </a:p>
          <a:p>
            <a:pPr eaLnBrk="1" hangingPunct="1">
              <a:spcBef>
                <a:spcPct val="0"/>
              </a:spcBef>
              <a:buFontTx/>
              <a:buNone/>
            </a:pPr>
            <a:r>
              <a:rPr lang="fr-FR" altLang="fr-FR" sz="1400">
                <a:solidFill>
                  <a:schemeClr val="bg1"/>
                </a:solidFill>
              </a:rPr>
              <a:t>Apprécier</a:t>
            </a:r>
          </a:p>
          <a:p>
            <a:pPr eaLnBrk="1" hangingPunct="1">
              <a:spcBef>
                <a:spcPct val="0"/>
              </a:spcBef>
              <a:buFontTx/>
              <a:buNone/>
            </a:pPr>
            <a:r>
              <a:rPr lang="fr-FR" altLang="fr-FR" sz="1400">
                <a:solidFill>
                  <a:schemeClr val="bg1"/>
                </a:solidFill>
              </a:rPr>
              <a:t>Argumenter</a:t>
            </a:r>
          </a:p>
          <a:p>
            <a:pPr eaLnBrk="1" hangingPunct="1">
              <a:spcBef>
                <a:spcPct val="0"/>
              </a:spcBef>
              <a:buFontTx/>
              <a:buNone/>
            </a:pPr>
            <a:r>
              <a:rPr lang="fr-FR" altLang="fr-FR" sz="1400">
                <a:solidFill>
                  <a:schemeClr val="bg1"/>
                </a:solidFill>
              </a:rPr>
              <a:t>Critiquer</a:t>
            </a:r>
          </a:p>
          <a:p>
            <a:pPr eaLnBrk="1" hangingPunct="1">
              <a:spcBef>
                <a:spcPct val="0"/>
              </a:spcBef>
              <a:buFontTx/>
              <a:buNone/>
            </a:pPr>
            <a:r>
              <a:rPr lang="fr-FR" altLang="fr-FR" sz="1400">
                <a:solidFill>
                  <a:schemeClr val="bg1"/>
                </a:solidFill>
              </a:rPr>
              <a:t>Défendre</a:t>
            </a:r>
          </a:p>
          <a:p>
            <a:pPr eaLnBrk="1" hangingPunct="1">
              <a:spcBef>
                <a:spcPct val="0"/>
              </a:spcBef>
              <a:buFontTx/>
              <a:buNone/>
            </a:pPr>
            <a:r>
              <a:rPr lang="fr-FR" altLang="fr-FR" sz="1400">
                <a:solidFill>
                  <a:schemeClr val="bg1"/>
                </a:solidFill>
              </a:rPr>
              <a:t>Estimer</a:t>
            </a:r>
          </a:p>
          <a:p>
            <a:pPr eaLnBrk="1" hangingPunct="1">
              <a:spcBef>
                <a:spcPct val="0"/>
              </a:spcBef>
              <a:buFontTx/>
              <a:buNone/>
            </a:pPr>
            <a:r>
              <a:rPr lang="fr-FR" altLang="fr-FR" sz="1400">
                <a:solidFill>
                  <a:schemeClr val="bg1"/>
                </a:solidFill>
              </a:rPr>
              <a:t>Justifier </a:t>
            </a:r>
          </a:p>
          <a:p>
            <a:pPr eaLnBrk="1" hangingPunct="1">
              <a:spcBef>
                <a:spcPct val="0"/>
              </a:spcBef>
              <a:buFontTx/>
              <a:buNone/>
            </a:pPr>
            <a:r>
              <a:rPr lang="fr-FR" altLang="fr-FR" sz="1400">
                <a:solidFill>
                  <a:schemeClr val="bg1"/>
                </a:solidFill>
              </a:rPr>
              <a:t>…</a:t>
            </a:r>
          </a:p>
        </p:txBody>
      </p:sp>
      <p:sp>
        <p:nvSpPr>
          <p:cNvPr id="26634" name="Rectangle 10"/>
          <p:cNvSpPr>
            <a:spLocks noGrp="1" noChangeArrowheads="1"/>
          </p:cNvSpPr>
          <p:nvPr>
            <p:ph type="title"/>
          </p:nvPr>
        </p:nvSpPr>
        <p:spPr>
          <a:xfrm>
            <a:off x="395288" y="523875"/>
            <a:ext cx="2305050" cy="457200"/>
          </a:xfrm>
          <a:solidFill>
            <a:srgbClr val="FFFFCC"/>
          </a:solidFill>
          <a:ln>
            <a:solidFill>
              <a:srgbClr val="002060"/>
            </a:solidFill>
            <a:miter lim="800000"/>
            <a:headEnd/>
            <a:tailEnd/>
          </a:ln>
        </p:spPr>
        <p:txBody>
          <a:bodyPr/>
          <a:lstStyle/>
          <a:p>
            <a:pPr eaLnBrk="1" hangingPunct="1"/>
            <a:r>
              <a:rPr lang="fr-FR" altLang="fr-FR" sz="2600" smtClean="0">
                <a:latin typeface="Arial Narrow" panose="020B0606020202030204" pitchFamily="34" charset="0"/>
              </a:rPr>
              <a:t>En résumé</a:t>
            </a:r>
          </a:p>
        </p:txBody>
      </p:sp>
    </p:spTree>
    <p:extLst>
      <p:ext uri="{BB962C8B-B14F-4D97-AF65-F5344CB8AC3E}">
        <p14:creationId xmlns:p14="http://schemas.microsoft.com/office/powerpoint/2010/main" val="19216890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B8CD5097-838E-439B-886A-B2DFAE425F50}" type="slidenum">
              <a:rPr lang="fr-FR" altLang="fr-FR" sz="1400" b="0" smtClean="0">
                <a:solidFill>
                  <a:srgbClr val="336600"/>
                </a:solidFill>
                <a:latin typeface="Times New Roman" pitchFamily="18" charset="0"/>
              </a:rPr>
              <a:pPr algn="l" eaLnBrk="1" hangingPunct="1">
                <a:spcBef>
                  <a:spcPct val="0"/>
                </a:spcBef>
                <a:buFontTx/>
                <a:buNone/>
              </a:pPr>
              <a:t>66</a:t>
            </a:fld>
            <a:endParaRPr lang="fr-FR" altLang="fr-FR" sz="1400" b="0" smtClean="0">
              <a:solidFill>
                <a:srgbClr val="336600"/>
              </a:solidFill>
              <a:latin typeface="Times New Roman" pitchFamily="18" charset="0"/>
            </a:endParaRPr>
          </a:p>
        </p:txBody>
      </p:sp>
      <p:sp>
        <p:nvSpPr>
          <p:cNvPr id="7172" name="Rectangle 2"/>
          <p:cNvSpPr>
            <a:spLocks noGrp="1" noChangeArrowheads="1"/>
          </p:cNvSpPr>
          <p:nvPr>
            <p:ph type="title"/>
          </p:nvPr>
        </p:nvSpPr>
        <p:spPr>
          <a:xfrm>
            <a:off x="179388" y="260350"/>
            <a:ext cx="7921625" cy="863600"/>
          </a:xfrm>
          <a:solidFill>
            <a:srgbClr val="FFFFCC"/>
          </a:solidFill>
          <a:ln>
            <a:solidFill>
              <a:schemeClr val="tx2"/>
            </a:solidFill>
            <a:miter lim="800000"/>
            <a:headEnd/>
            <a:tailEnd/>
          </a:ln>
        </p:spPr>
        <p:txBody>
          <a:bodyPr/>
          <a:lstStyle/>
          <a:p>
            <a:pPr>
              <a:defRPr/>
            </a:pPr>
            <a:r>
              <a:rPr lang="fr-BE" altLang="fr-FR" sz="4800" dirty="0" smtClean="0">
                <a:latin typeface="Arial Narrow" panose="020B0606020202030204" pitchFamily="34" charset="0"/>
              </a:rPr>
              <a:t>Pour en savoir un peu plus … </a:t>
            </a:r>
            <a:endParaRPr lang="fr-FR" altLang="fr-FR" sz="4800" dirty="0" smtClean="0">
              <a:latin typeface="Arial Narrow" panose="020B0606020202030204" pitchFamily="34" charset="0"/>
            </a:endParaRPr>
          </a:p>
        </p:txBody>
      </p:sp>
      <p:sp>
        <p:nvSpPr>
          <p:cNvPr id="7" name="Rectangle 2"/>
          <p:cNvSpPr txBox="1">
            <a:spLocks noChangeArrowheads="1"/>
          </p:cNvSpPr>
          <p:nvPr/>
        </p:nvSpPr>
        <p:spPr bwMode="auto">
          <a:xfrm>
            <a:off x="174625" y="1557339"/>
            <a:ext cx="8713788" cy="1727646"/>
          </a:xfrm>
          <a:prstGeom prst="rect">
            <a:avLst/>
          </a:prstGeom>
          <a:solidFill>
            <a:srgbClr val="FFFFCC"/>
          </a:solidFill>
          <a:ln>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000">
                <a:solidFill>
                  <a:srgbClr val="00206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a:defRPr/>
            </a:pPr>
            <a:r>
              <a:rPr lang="fr-FR" altLang="fr-FR" sz="3200" kern="0" dirty="0">
                <a:solidFill>
                  <a:srgbClr val="CC0000"/>
                </a:solidFill>
                <a:latin typeface="Arial Narrow" panose="020B0606020202030204" pitchFamily="34" charset="0"/>
                <a:hlinkClick r:id="rId2"/>
              </a:rPr>
              <a:t>http://www.formavox.com/definir-objectifs-pedagogiques-formation-taxonomie-bloom-methode-smart</a:t>
            </a:r>
            <a:r>
              <a:rPr lang="fr-FR" altLang="fr-FR" sz="3200" kern="0" dirty="0" smtClean="0">
                <a:solidFill>
                  <a:srgbClr val="CC0000"/>
                </a:solidFill>
                <a:latin typeface="Arial Narrow" panose="020B0606020202030204" pitchFamily="34" charset="0"/>
                <a:hlinkClick r:id="rId2"/>
              </a:rPr>
              <a:t>/</a:t>
            </a:r>
            <a:r>
              <a:rPr lang="fr-FR" altLang="fr-FR" sz="3200" kern="0" dirty="0" smtClean="0">
                <a:solidFill>
                  <a:srgbClr val="CC0000"/>
                </a:solidFill>
                <a:latin typeface="Arial Narrow" panose="020B0606020202030204" pitchFamily="34" charset="0"/>
              </a:rPr>
              <a:t> </a:t>
            </a:r>
          </a:p>
        </p:txBody>
      </p:sp>
    </p:spTree>
    <p:extLst>
      <p:ext uri="{BB962C8B-B14F-4D97-AF65-F5344CB8AC3E}">
        <p14:creationId xmlns:p14="http://schemas.microsoft.com/office/powerpoint/2010/main" val="13039820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685354" y="1885280"/>
            <a:ext cx="7773293" cy="3086324"/>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Choisir un chapitre de votre </a:t>
            </a: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cours et au choix rédiger un objectif </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de connaissance</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de </a:t>
            </a: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compréhension</a:t>
            </a:r>
            <a:b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d’application</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A faire chez soi</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Présentation de 3 questions tirées au sort</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Discussion par le reste du groupe</a:t>
            </a:r>
            <a:endParaRPr lang="fr-FR"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051720" y="206642"/>
            <a:ext cx="4392488" cy="756084"/>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6</a:t>
            </a:r>
          </a:p>
        </p:txBody>
      </p:sp>
    </p:spTree>
    <p:extLst>
      <p:ext uri="{BB962C8B-B14F-4D97-AF65-F5344CB8AC3E}">
        <p14:creationId xmlns:p14="http://schemas.microsoft.com/office/powerpoint/2010/main" val="109527161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2132856"/>
            <a:ext cx="8568952" cy="345638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Evaluer</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mais</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selon</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quels</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critères</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de </a:t>
            </a:r>
            <a:r>
              <a:rPr lang="en-US" altLang="fr-FR"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qualité</a:t>
            </a:r>
            <a:r>
              <a:rPr lang="en-US" altLang="fr-FR" sz="5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fr-FR"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371205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885870AE-D448-42CF-9DD1-04403F7A719E}" type="slidenum">
              <a:rPr lang="fr-FR" altLang="fr-FR"/>
              <a:pPr>
                <a:defRPr/>
              </a:pPr>
              <a:t>69</a:t>
            </a:fld>
            <a:endParaRPr lang="fr-FR" altLang="fr-FR"/>
          </a:p>
        </p:txBody>
      </p:sp>
      <p:sp>
        <p:nvSpPr>
          <p:cNvPr id="7171" name="Text Box 2"/>
          <p:cNvSpPr txBox="1">
            <a:spLocks noChangeArrowheads="1"/>
          </p:cNvSpPr>
          <p:nvPr/>
        </p:nvSpPr>
        <p:spPr bwMode="auto">
          <a:xfrm>
            <a:off x="2676525" y="692150"/>
            <a:ext cx="3816350" cy="4402138"/>
          </a:xfrm>
          <a:prstGeom prst="rect">
            <a:avLst/>
          </a:prstGeom>
          <a:solidFill>
            <a:srgbClr val="C00000"/>
          </a:solidFill>
          <a:ln w="9525">
            <a:solidFill>
              <a:srgbClr val="000000"/>
            </a:solidFill>
            <a:miter lim="800000"/>
            <a:headEnd/>
            <a:tailEnd/>
          </a:ln>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FR" altLang="fr-FR" sz="2800" dirty="0">
                <a:solidFill>
                  <a:schemeClr val="bg1"/>
                </a:solidFill>
              </a:rPr>
              <a:t>Validité</a:t>
            </a:r>
          </a:p>
          <a:p>
            <a:pPr algn="ctr" eaLnBrk="1" hangingPunct="1">
              <a:spcBef>
                <a:spcPct val="0"/>
              </a:spcBef>
              <a:buFontTx/>
              <a:buNone/>
            </a:pPr>
            <a:r>
              <a:rPr lang="fr-FR" altLang="fr-FR" sz="2800" dirty="0">
                <a:solidFill>
                  <a:schemeClr val="bg1"/>
                </a:solidFill>
              </a:rPr>
              <a:t>Fidélité </a:t>
            </a:r>
            <a:br>
              <a:rPr lang="fr-FR" altLang="fr-FR" sz="2800" dirty="0">
                <a:solidFill>
                  <a:schemeClr val="bg1"/>
                </a:solidFill>
              </a:rPr>
            </a:br>
            <a:r>
              <a:rPr lang="fr-FR" altLang="fr-FR" sz="2800" dirty="0">
                <a:solidFill>
                  <a:schemeClr val="bg1"/>
                </a:solidFill>
              </a:rPr>
              <a:t>Sensibilité</a:t>
            </a:r>
          </a:p>
          <a:p>
            <a:pPr algn="ctr" eaLnBrk="1" hangingPunct="1">
              <a:spcBef>
                <a:spcPct val="0"/>
              </a:spcBef>
              <a:buFontTx/>
              <a:buNone/>
            </a:pPr>
            <a:r>
              <a:rPr lang="fr-FR" altLang="fr-FR" sz="2800" dirty="0" err="1">
                <a:solidFill>
                  <a:schemeClr val="bg1"/>
                </a:solidFill>
              </a:rPr>
              <a:t>Diagnosticité</a:t>
            </a:r>
            <a:r>
              <a:rPr lang="fr-FR" altLang="fr-FR" sz="2800" dirty="0">
                <a:solidFill>
                  <a:schemeClr val="bg1"/>
                </a:solidFill>
              </a:rPr>
              <a:t> </a:t>
            </a:r>
          </a:p>
          <a:p>
            <a:pPr algn="ctr" eaLnBrk="1" hangingPunct="1">
              <a:spcBef>
                <a:spcPct val="0"/>
              </a:spcBef>
              <a:buFontTx/>
              <a:buNone/>
            </a:pPr>
            <a:r>
              <a:rPr lang="fr-FR" altLang="fr-FR" sz="2800" dirty="0">
                <a:solidFill>
                  <a:schemeClr val="bg1"/>
                </a:solidFill>
              </a:rPr>
              <a:t>Equité </a:t>
            </a:r>
          </a:p>
          <a:p>
            <a:pPr algn="ctr" eaLnBrk="1" hangingPunct="1">
              <a:spcBef>
                <a:spcPct val="0"/>
              </a:spcBef>
              <a:buFontTx/>
              <a:buNone/>
            </a:pPr>
            <a:r>
              <a:rPr lang="fr-FR" altLang="fr-FR" sz="2800" dirty="0" err="1">
                <a:solidFill>
                  <a:schemeClr val="bg1"/>
                </a:solidFill>
              </a:rPr>
              <a:t>Practicabilité</a:t>
            </a:r>
            <a:r>
              <a:rPr lang="fr-FR" altLang="fr-FR" sz="2800" dirty="0">
                <a:solidFill>
                  <a:schemeClr val="bg1"/>
                </a:solidFill>
              </a:rPr>
              <a:t> </a:t>
            </a:r>
          </a:p>
          <a:p>
            <a:pPr algn="ctr" eaLnBrk="1" hangingPunct="1">
              <a:spcBef>
                <a:spcPct val="0"/>
              </a:spcBef>
              <a:buFontTx/>
              <a:buNone/>
            </a:pPr>
            <a:r>
              <a:rPr lang="fr-FR" altLang="fr-FR" sz="2800" dirty="0">
                <a:solidFill>
                  <a:schemeClr val="bg1"/>
                </a:solidFill>
              </a:rPr>
              <a:t>Communicabilité</a:t>
            </a:r>
          </a:p>
          <a:p>
            <a:pPr algn="ctr" eaLnBrk="1" hangingPunct="1">
              <a:spcBef>
                <a:spcPct val="0"/>
              </a:spcBef>
              <a:buFontTx/>
              <a:buNone/>
            </a:pPr>
            <a:r>
              <a:rPr lang="fr-FR" altLang="fr-FR" sz="2800" dirty="0">
                <a:solidFill>
                  <a:schemeClr val="bg1"/>
                </a:solidFill>
              </a:rPr>
              <a:t>Authenticité</a:t>
            </a:r>
          </a:p>
          <a:p>
            <a:pPr algn="ctr" eaLnBrk="1" hangingPunct="1">
              <a:spcBef>
                <a:spcPct val="0"/>
              </a:spcBef>
              <a:buFontTx/>
              <a:buNone/>
            </a:pPr>
            <a:r>
              <a:rPr lang="fr-FR" altLang="fr-FR" sz="2800" dirty="0">
                <a:solidFill>
                  <a:schemeClr val="bg1"/>
                </a:solidFill>
              </a:rPr>
              <a:t>Impact pédagogique </a:t>
            </a:r>
          </a:p>
          <a:p>
            <a:pPr algn="ctr" eaLnBrk="1" hangingPunct="1">
              <a:spcBef>
                <a:spcPct val="0"/>
              </a:spcBef>
              <a:buFontTx/>
              <a:buNone/>
            </a:pPr>
            <a:r>
              <a:rPr lang="fr-FR" altLang="fr-FR" sz="2800" dirty="0">
                <a:solidFill>
                  <a:schemeClr val="bg1"/>
                </a:solidFill>
              </a:rPr>
              <a:t>Acceptabilité</a:t>
            </a:r>
          </a:p>
        </p:txBody>
      </p:sp>
      <p:sp>
        <p:nvSpPr>
          <p:cNvPr id="7173" name="Text Box 3"/>
          <p:cNvSpPr txBox="1">
            <a:spLocks noChangeArrowheads="1"/>
          </p:cNvSpPr>
          <p:nvPr/>
        </p:nvSpPr>
        <p:spPr bwMode="auto">
          <a:xfrm>
            <a:off x="1619250" y="5949950"/>
            <a:ext cx="5754688" cy="396875"/>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defRPr/>
            </a:pPr>
            <a:r>
              <a:rPr lang="fr-FR" altLang="fr-FR" sz="2000" dirty="0" smtClean="0">
                <a:solidFill>
                  <a:srgbClr val="002060"/>
                </a:solidFill>
              </a:rPr>
              <a:t>Gilles et Leclercq 1995, Gilles 1998, 2002, Gilles et al. 2005</a:t>
            </a:r>
            <a:r>
              <a:rPr lang="fr-FR" altLang="fr-FR" sz="2000" dirty="0" smtClean="0">
                <a:solidFill>
                  <a:srgbClr val="CC0000"/>
                </a:solidFill>
              </a:rPr>
              <a:t>.</a:t>
            </a:r>
          </a:p>
        </p:txBody>
      </p:sp>
    </p:spTree>
    <p:extLst>
      <p:ext uri="{BB962C8B-B14F-4D97-AF65-F5344CB8AC3E}">
        <p14:creationId xmlns:p14="http://schemas.microsoft.com/office/powerpoint/2010/main" val="376432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836712"/>
            <a:ext cx="8353425" cy="1449388"/>
          </a:xfrm>
          <a:solidFill>
            <a:srgbClr val="002060"/>
          </a:solidFill>
          <a:ln>
            <a:solidFill>
              <a:schemeClr val="tx1"/>
            </a:solidFill>
          </a:ln>
        </p:spPr>
        <p:txBody>
          <a:bodyPr rtlCol="0">
            <a:normAutofit fontScale="90000"/>
          </a:bodyPr>
          <a:lstStyle/>
          <a:p>
            <a:pPr fontAlgn="auto">
              <a:spcAft>
                <a:spcPts val="0"/>
              </a:spcAft>
              <a:defRPr/>
            </a:pPr>
            <a:r>
              <a:rPr lang="fr-BE" sz="5400" dirty="0" smtClean="0">
                <a:solidFill>
                  <a:schemeClr val="bg1"/>
                </a:solidFill>
                <a:latin typeface="Arial Narrow" panose="020B0606020202030204" pitchFamily="34" charset="0"/>
              </a:rPr>
              <a:t>Evaluation, vous avez dit évaluation</a:t>
            </a:r>
            <a:endParaRPr lang="fr-BE" sz="5400" dirty="0">
              <a:solidFill>
                <a:schemeClr val="bg1"/>
              </a:solidFill>
              <a:latin typeface="Arial Narrow" panose="020B0606020202030204" pitchFamily="34" charset="0"/>
            </a:endParaRPr>
          </a:p>
        </p:txBody>
      </p:sp>
      <p:sp>
        <p:nvSpPr>
          <p:cNvPr id="3" name="Shape 42"/>
          <p:cNvSpPr/>
          <p:nvPr/>
        </p:nvSpPr>
        <p:spPr>
          <a:xfrm>
            <a:off x="755577" y="2708920"/>
            <a:ext cx="7704856" cy="371640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3600">
                <a:solidFill>
                  <a:srgbClr val="005764"/>
                </a:solidFill>
                <a:uFill>
                  <a:solidFill>
                    <a:srgbClr val="005764"/>
                  </a:solidFill>
                </a:uFill>
              </a:defRPr>
            </a:lvl1pPr>
          </a:lstStyle>
          <a:p>
            <a:pPr lvl="0" algn="ctr">
              <a:lnSpc>
                <a:spcPct val="150000"/>
              </a:lnSpc>
              <a:defRPr sz="1800">
                <a:solidFill>
                  <a:srgbClr val="000000"/>
                </a:solidFill>
                <a:uFillTx/>
              </a:defRPr>
            </a:pPr>
            <a:r>
              <a:rPr lang="fr-BE" sz="2200" dirty="0" smtClean="0">
                <a:latin typeface="+mn-lt"/>
                <a:ea typeface="Tahoma" panose="020B0604030504040204" pitchFamily="34" charset="0"/>
                <a:cs typeface="Tahoma" panose="020B0604030504040204" pitchFamily="34" charset="0"/>
              </a:rPr>
              <a:t>En collaboration avec </a:t>
            </a:r>
            <a:r>
              <a:rPr sz="2200" dirty="0" smtClean="0">
                <a:latin typeface="+mn-lt"/>
                <a:ea typeface="Tahoma" panose="020B0604030504040204" pitchFamily="34" charset="0"/>
                <a:cs typeface="Tahoma" panose="020B0604030504040204" pitchFamily="34" charset="0"/>
              </a:rPr>
              <a:t>Pascal </a:t>
            </a:r>
            <a:r>
              <a:rPr sz="2200" dirty="0" err="1">
                <a:latin typeface="+mn-lt"/>
                <a:ea typeface="Tahoma" panose="020B0604030504040204" pitchFamily="34" charset="0"/>
                <a:cs typeface="Tahoma" panose="020B0604030504040204" pitchFamily="34" charset="0"/>
              </a:rPr>
              <a:t>Detroz</a:t>
            </a:r>
            <a:r>
              <a:rPr sz="2200" dirty="0">
                <a:latin typeface="+mn-lt"/>
                <a:ea typeface="Tahoma" panose="020B0604030504040204" pitchFamily="34" charset="0"/>
                <a:cs typeface="Tahoma" panose="020B0604030504040204" pitchFamily="34" charset="0"/>
              </a:rPr>
              <a:t>, </a:t>
            </a:r>
            <a:r>
              <a:rPr sz="2200" dirty="0" err="1" smtClean="0">
                <a:latin typeface="+mn-lt"/>
                <a:ea typeface="Tahoma" panose="020B0604030504040204" pitchFamily="34" charset="0"/>
                <a:cs typeface="Tahoma" panose="020B0604030504040204" pitchFamily="34" charset="0"/>
              </a:rPr>
              <a:t>IFRES</a:t>
            </a:r>
            <a:r>
              <a:rPr sz="2200" dirty="0" smtClean="0">
                <a:latin typeface="+mn-lt"/>
                <a:ea typeface="Tahoma" panose="020B0604030504040204" pitchFamily="34" charset="0"/>
                <a:cs typeface="Tahoma" panose="020B0604030504040204" pitchFamily="34" charset="0"/>
              </a:rPr>
              <a:t>-U</a:t>
            </a:r>
            <a:r>
              <a:rPr lang="fr-BE" sz="2200" dirty="0" smtClean="0">
                <a:latin typeface="+mn-lt"/>
                <a:ea typeface="Tahoma" panose="020B0604030504040204" pitchFamily="34" charset="0"/>
                <a:cs typeface="Tahoma" panose="020B0604030504040204" pitchFamily="34" charset="0"/>
              </a:rPr>
              <a:t>l</a:t>
            </a:r>
            <a:r>
              <a:rPr sz="2200" dirty="0" smtClean="0">
                <a:latin typeface="+mn-lt"/>
                <a:ea typeface="Tahoma" panose="020B0604030504040204" pitchFamily="34" charset="0"/>
                <a:cs typeface="Tahoma" panose="020B0604030504040204" pitchFamily="34" charset="0"/>
              </a:rPr>
              <a:t>g</a:t>
            </a:r>
            <a:endParaRPr lang="fr-BE" sz="2200" dirty="0" smtClean="0">
              <a:latin typeface="+mn-lt"/>
              <a:ea typeface="Tahoma" panose="020B0604030504040204" pitchFamily="34" charset="0"/>
              <a:cs typeface="Tahoma" panose="020B0604030504040204" pitchFamily="34" charset="0"/>
            </a:endParaRPr>
          </a:p>
          <a:p>
            <a:pPr algn="ctr">
              <a:lnSpc>
                <a:spcPct val="150000"/>
              </a:lnSpc>
              <a:defRPr sz="1800">
                <a:solidFill>
                  <a:srgbClr val="000000"/>
                </a:solidFill>
                <a:uFillTx/>
              </a:defRPr>
            </a:pPr>
            <a:r>
              <a:rPr lang="fr-BE" sz="2400" dirty="0" err="1">
                <a:latin typeface="+mn-lt"/>
              </a:rPr>
              <a:t>IFRES</a:t>
            </a:r>
            <a:r>
              <a:rPr lang="fr-BE" sz="2400" dirty="0">
                <a:latin typeface="+mn-lt"/>
              </a:rPr>
              <a:t> : le portail des encadrants de l’Université de Liège </a:t>
            </a:r>
            <a:r>
              <a:rPr lang="fr-BE" sz="2400" dirty="0">
                <a:latin typeface="+mn-lt"/>
                <a:hlinkClick r:id="rId2"/>
              </a:rPr>
              <a:t>http://www.ifres.ulg.ac.be/portail/</a:t>
            </a:r>
            <a:r>
              <a:rPr lang="fr-BE" sz="2400" dirty="0">
                <a:latin typeface="+mn-lt"/>
              </a:rPr>
              <a:t> </a:t>
            </a:r>
          </a:p>
          <a:p>
            <a:pPr lvl="0" algn="ctr">
              <a:lnSpc>
                <a:spcPct val="150000"/>
              </a:lnSpc>
              <a:defRPr sz="1800">
                <a:solidFill>
                  <a:srgbClr val="000000"/>
                </a:solidFill>
                <a:uFillTx/>
              </a:defRPr>
            </a:pPr>
            <a:endParaRPr lang="fr-BE" sz="2200" dirty="0" smtClean="0">
              <a:latin typeface="+mn-lt"/>
              <a:ea typeface="Tahoma" panose="020B0604030504040204" pitchFamily="34" charset="0"/>
              <a:cs typeface="Tahoma" panose="020B0604030504040204" pitchFamily="34" charset="0"/>
            </a:endParaRPr>
          </a:p>
          <a:p>
            <a:pPr algn="ctr">
              <a:lnSpc>
                <a:spcPct val="150000"/>
              </a:lnSpc>
              <a:defRPr sz="1800">
                <a:solidFill>
                  <a:srgbClr val="000000"/>
                </a:solidFill>
                <a:uFillTx/>
              </a:defRPr>
            </a:pPr>
            <a:endParaRPr lang="fr-BE" sz="2200" dirty="0">
              <a:latin typeface="+mn-lt"/>
              <a:ea typeface="Tahoma" panose="020B0604030504040204" pitchFamily="34" charset="0"/>
              <a:cs typeface="Tahoma" panose="020B0604030504040204" pitchFamily="34" charset="0"/>
            </a:endParaRPr>
          </a:p>
          <a:p>
            <a:pPr algn="ctr">
              <a:lnSpc>
                <a:spcPct val="150000"/>
              </a:lnSpc>
              <a:defRPr sz="1800">
                <a:solidFill>
                  <a:srgbClr val="000000"/>
                </a:solidFill>
                <a:uFillTx/>
              </a:defRPr>
            </a:pPr>
            <a:r>
              <a:rPr lang="fr-BE" sz="2200" dirty="0" smtClean="0">
                <a:latin typeface="+mn-lt"/>
                <a:ea typeface="Tahoma" panose="020B0604030504040204" pitchFamily="34" charset="0"/>
                <a:cs typeface="Tahoma" panose="020B0604030504040204" pitchFamily="34" charset="0"/>
              </a:rPr>
              <a:t>Et aussi à la lumière de mon expérience … </a:t>
            </a:r>
            <a:endParaRPr lang="fr-BE" sz="2200" dirty="0">
              <a:latin typeface="+mn-lt"/>
              <a:ea typeface="Tahoma" panose="020B0604030504040204" pitchFamily="34" charset="0"/>
              <a:cs typeface="Tahoma" panose="020B0604030504040204" pitchFamily="34" charset="0"/>
            </a:endParaRPr>
          </a:p>
          <a:p>
            <a:pPr lvl="0" algn="ctr">
              <a:lnSpc>
                <a:spcPct val="150000"/>
              </a:lnSpc>
              <a:defRPr sz="1800">
                <a:solidFill>
                  <a:srgbClr val="000000"/>
                </a:solidFill>
                <a:uFillTx/>
              </a:defRPr>
            </a:pPr>
            <a:endParaRPr sz="25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93533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F3C8346-C775-4E1C-A2E6-DA96FB4021C4}" type="slidenum">
              <a:rPr lang="fr-FR" altLang="fr-FR"/>
              <a:pPr>
                <a:defRPr/>
              </a:pPr>
              <a:t>70</a:t>
            </a:fld>
            <a:endParaRPr lang="fr-FR" altLang="fr-FR"/>
          </a:p>
        </p:txBody>
      </p:sp>
      <p:sp>
        <p:nvSpPr>
          <p:cNvPr id="8196" name="Rectangle 2"/>
          <p:cNvSpPr>
            <a:spLocks noGrp="1" noChangeArrowheads="1"/>
          </p:cNvSpPr>
          <p:nvPr>
            <p:ph type="title"/>
          </p:nvPr>
        </p:nvSpPr>
        <p:spPr>
          <a:xfrm>
            <a:off x="395288" y="333375"/>
            <a:ext cx="1728787" cy="719138"/>
          </a:xfrm>
          <a:solidFill>
            <a:srgbClr val="C00000"/>
          </a:solidFill>
          <a:ln>
            <a:solidFill>
              <a:schemeClr val="tx1"/>
            </a:solidFill>
            <a:miter lim="800000"/>
            <a:headEnd/>
            <a:tailEnd/>
          </a:ln>
        </p:spPr>
        <p:txBody>
          <a:bodyPr/>
          <a:lstStyle/>
          <a:p>
            <a:pPr eaLnBrk="1" hangingPunct="1">
              <a:defRPr/>
            </a:pPr>
            <a:r>
              <a:rPr lang="fr-FR" altLang="fr-FR" dirty="0" smtClean="0">
                <a:solidFill>
                  <a:schemeClr val="bg1"/>
                </a:solidFill>
                <a:latin typeface="Arial Narrow" panose="020B0606020202030204" pitchFamily="34" charset="0"/>
              </a:rPr>
              <a:t>Validité</a:t>
            </a:r>
          </a:p>
        </p:txBody>
      </p:sp>
      <p:sp>
        <p:nvSpPr>
          <p:cNvPr id="2" name="Rectangle 3"/>
          <p:cNvSpPr>
            <a:spLocks noGrp="1" noChangeArrowheads="1"/>
          </p:cNvSpPr>
          <p:nvPr>
            <p:ph type="body" idx="1"/>
          </p:nvPr>
        </p:nvSpPr>
        <p:spPr>
          <a:xfrm>
            <a:off x="395288" y="1125538"/>
            <a:ext cx="8424862" cy="4970462"/>
          </a:xfrm>
        </p:spPr>
        <p:txBody>
          <a:bodyPr/>
          <a:lstStyle/>
          <a:p>
            <a:pPr eaLnBrk="1" hangingPunct="1">
              <a:buFont typeface="Arial Narrow" pitchFamily="34" charset="0"/>
              <a:buNone/>
            </a:pPr>
            <a:endParaRPr lang="fr-BE" altLang="fr-FR" sz="2400" dirty="0" smtClean="0">
              <a:latin typeface="Arial Narrow" panose="020B0606020202030204" pitchFamily="34" charset="0"/>
            </a:endParaRPr>
          </a:p>
          <a:p>
            <a:pPr eaLnBrk="1" hangingPunct="1"/>
            <a:r>
              <a:rPr lang="fr-BE" altLang="fr-FR" sz="2400" dirty="0" smtClean="0">
                <a:latin typeface="Arial Narrow" panose="020B0606020202030204" pitchFamily="34" charset="0"/>
              </a:rPr>
              <a:t>= adéquation et pertinence des décisions (réussite ou échec) faites à partir des résultats d'un test</a:t>
            </a:r>
            <a:r>
              <a:rPr lang="fr-FR" altLang="fr-FR" sz="2400" dirty="0" smtClean="0">
                <a:latin typeface="Arial Narrow" panose="020B0606020202030204" pitchFamily="34" charset="0"/>
              </a:rPr>
              <a:t> plus que le simple fait que le test mesure bien ce qu’il prétend mesurer </a:t>
            </a:r>
            <a:r>
              <a:rPr lang="fr-FR" altLang="fr-FR" sz="2400" dirty="0" err="1" smtClean="0">
                <a:latin typeface="Arial Narrow" panose="020B0606020202030204" pitchFamily="34" charset="0"/>
              </a:rPr>
              <a:t>cad</a:t>
            </a:r>
            <a:r>
              <a:rPr lang="fr-FR" altLang="fr-FR" sz="2400" dirty="0" smtClean="0">
                <a:latin typeface="Arial Narrow" panose="020B0606020202030204" pitchFamily="34" charset="0"/>
              </a:rPr>
              <a:t> en d’autres mots, </a:t>
            </a:r>
            <a:r>
              <a:rPr lang="fr-BE" sz="2400" dirty="0" smtClean="0">
                <a:latin typeface="Arial Narrow" panose="020B0606020202030204" pitchFamily="34" charset="0"/>
              </a:rPr>
              <a:t>il </a:t>
            </a:r>
            <a:r>
              <a:rPr lang="fr-BE" sz="2400" dirty="0">
                <a:latin typeface="Arial Narrow" panose="020B0606020202030204" pitchFamily="34" charset="0"/>
              </a:rPr>
              <a:t>faut s’assurer que l’évaluation rencontre la mesure des acquis de l’apprentissage et que les conséquences de l’évaluation soient </a:t>
            </a:r>
            <a:r>
              <a:rPr lang="fr-BE" sz="2400" dirty="0" smtClean="0">
                <a:latin typeface="Arial Narrow" panose="020B0606020202030204" pitchFamily="34" charset="0"/>
              </a:rPr>
              <a:t>adéquates</a:t>
            </a:r>
            <a:endParaRPr lang="fr-FR" altLang="fr-FR" sz="2400" dirty="0" smtClean="0">
              <a:latin typeface="Arial Narrow" panose="020B0606020202030204" pitchFamily="34" charset="0"/>
            </a:endParaRPr>
          </a:p>
          <a:p>
            <a:pPr eaLnBrk="1" hangingPunct="1"/>
            <a:r>
              <a:rPr lang="fr-FR" altLang="fr-FR" sz="2400" dirty="0" smtClean="0">
                <a:latin typeface="Arial Narrow" panose="020B0606020202030204" pitchFamily="34" charset="0"/>
              </a:rPr>
              <a:t>La validité concerne chaque question prise individuellement mais également le test dans son ensemble : c’est la notion de </a:t>
            </a:r>
            <a:r>
              <a:rPr lang="fr-FR" altLang="fr-FR" sz="2400" i="1" dirty="0" smtClean="0">
                <a:latin typeface="Arial Narrow" panose="020B0606020202030204" pitchFamily="34" charset="0"/>
              </a:rPr>
              <a:t>validité de contenu</a:t>
            </a:r>
            <a:r>
              <a:rPr lang="fr-FR" altLang="fr-FR" sz="2400" dirty="0" smtClean="0">
                <a:latin typeface="Arial Narrow" panose="020B0606020202030204" pitchFamily="34" charset="0"/>
              </a:rPr>
              <a:t> ( la composition du test doit refléter le plus fidèlement possible le contenu d’un cours, d’un programme, d’une pratique…)</a:t>
            </a:r>
          </a:p>
          <a:p>
            <a:pPr eaLnBrk="1" hangingPunct="1"/>
            <a:r>
              <a:rPr lang="fr-FR" altLang="fr-FR" sz="2400" u="sng" dirty="0" smtClean="0">
                <a:latin typeface="Arial Narrow" panose="020B0606020202030204" pitchFamily="34" charset="0"/>
              </a:rPr>
              <a:t>Outil</a:t>
            </a:r>
            <a:r>
              <a:rPr lang="fr-FR" altLang="fr-FR" sz="2400" dirty="0" smtClean="0">
                <a:latin typeface="Arial Narrow" panose="020B0606020202030204" pitchFamily="34" charset="0"/>
              </a:rPr>
              <a:t> : </a:t>
            </a:r>
            <a:r>
              <a:rPr lang="fr-FR" altLang="fr-FR" sz="2400" dirty="0" smtClean="0">
                <a:solidFill>
                  <a:srgbClr val="FF0000"/>
                </a:solidFill>
                <a:latin typeface="Arial Narrow" panose="020B0606020202030204" pitchFamily="34" charset="0"/>
              </a:rPr>
              <a:t>la table de spécification </a:t>
            </a:r>
            <a:r>
              <a:rPr lang="fr-FR" altLang="fr-FR" sz="2400" dirty="0" smtClean="0">
                <a:latin typeface="Arial Narrow" panose="020B0606020202030204" pitchFamily="34" charset="0"/>
              </a:rPr>
              <a:t>pour préciser ce que l’on veut mesurer et l’importance relative à ce que l’on veut mesurer (voir le cycle de qualité).</a:t>
            </a:r>
            <a:endParaRPr lang="fr-BE" altLang="fr-FR" sz="2400" dirty="0" smtClean="0">
              <a:latin typeface="Arial Narrow" panose="020B0606020202030204" pitchFamily="34" charset="0"/>
            </a:endParaRPr>
          </a:p>
        </p:txBody>
      </p:sp>
    </p:spTree>
    <p:extLst>
      <p:ext uri="{BB962C8B-B14F-4D97-AF65-F5344CB8AC3E}">
        <p14:creationId xmlns:p14="http://schemas.microsoft.com/office/powerpoint/2010/main" val="35313156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F23F759C-3572-420B-80B3-26F2589F09E4}" type="slidenum">
              <a:rPr lang="fr-FR" altLang="fr-FR"/>
              <a:pPr>
                <a:defRPr/>
              </a:pPr>
              <a:t>71</a:t>
            </a:fld>
            <a:endParaRPr lang="fr-FR" altLang="fr-FR"/>
          </a:p>
        </p:txBody>
      </p:sp>
      <p:sp>
        <p:nvSpPr>
          <p:cNvPr id="9220" name="Rectangle 2"/>
          <p:cNvSpPr>
            <a:spLocks noGrp="1" noChangeArrowheads="1"/>
          </p:cNvSpPr>
          <p:nvPr>
            <p:ph type="title"/>
          </p:nvPr>
        </p:nvSpPr>
        <p:spPr>
          <a:xfrm>
            <a:off x="395288" y="333375"/>
            <a:ext cx="4176712" cy="719138"/>
          </a:xfrm>
          <a:solidFill>
            <a:srgbClr val="C00000"/>
          </a:solidFill>
          <a:ln>
            <a:solidFill>
              <a:schemeClr val="accent6">
                <a:lumMod val="50000"/>
              </a:schemeClr>
            </a:solidFill>
            <a:miter lim="800000"/>
            <a:headEnd/>
            <a:tailEnd/>
          </a:ln>
        </p:spPr>
        <p:txBody>
          <a:bodyPr/>
          <a:lstStyle/>
          <a:p>
            <a:pPr eaLnBrk="1" hangingPunct="1">
              <a:defRPr/>
            </a:pPr>
            <a:r>
              <a:rPr lang="fr-FR" altLang="fr-FR" dirty="0" smtClean="0">
                <a:solidFill>
                  <a:schemeClr val="bg1"/>
                </a:solidFill>
                <a:latin typeface="Arial Narrow" panose="020B0606020202030204" pitchFamily="34" charset="0"/>
              </a:rPr>
              <a:t>Fidélité (fiabilité)</a:t>
            </a:r>
          </a:p>
        </p:txBody>
      </p:sp>
      <p:sp>
        <p:nvSpPr>
          <p:cNvPr id="9221" name="Rectangle 3"/>
          <p:cNvSpPr>
            <a:spLocks noGrp="1" noChangeArrowheads="1"/>
          </p:cNvSpPr>
          <p:nvPr>
            <p:ph type="body" idx="1"/>
          </p:nvPr>
        </p:nvSpPr>
        <p:spPr>
          <a:xfrm>
            <a:off x="250825" y="1341438"/>
            <a:ext cx="8424863" cy="5114925"/>
          </a:xfrm>
        </p:spPr>
        <p:txBody>
          <a:bodyPr/>
          <a:lstStyle/>
          <a:p>
            <a:pPr indent="12700" eaLnBrk="1" hangingPunct="1">
              <a:buFont typeface="Arial Narrow" pitchFamily="34" charset="0"/>
              <a:buNone/>
            </a:pPr>
            <a:r>
              <a:rPr lang="fr-FR" altLang="fr-FR" sz="2200" smtClean="0">
                <a:latin typeface="Arial Narrow" panose="020B0606020202030204" pitchFamily="34" charset="0"/>
              </a:rPr>
              <a:t>= capacité du test à donner avec constance un même résultat pour un candidat lorsqu’il est utilisé à différentes occasions ou avec des formats différents par un même évaluateur (concordance intra juges) ou par des évaluateurs différents (concordance inter juges).</a:t>
            </a:r>
          </a:p>
          <a:p>
            <a:pPr indent="12700" eaLnBrk="1" hangingPunct="1">
              <a:buFont typeface="Arial Narrow" pitchFamily="34" charset="0"/>
              <a:buNone/>
            </a:pPr>
            <a:r>
              <a:rPr lang="fr-FR" altLang="fr-FR" sz="2200" smtClean="0">
                <a:latin typeface="Arial Narrow" panose="020B0606020202030204" pitchFamily="34" charset="0"/>
              </a:rPr>
              <a:t>- biais d’évaluation tels que l’inconstance d’un même évaluateur (1) et la discordance entre évaluateurs (2).</a:t>
            </a:r>
          </a:p>
          <a:p>
            <a:pPr indent="12700" eaLnBrk="1" hangingPunct="1">
              <a:buFont typeface="Arial Narrow" pitchFamily="34" charset="0"/>
              <a:buNone/>
            </a:pPr>
            <a:endParaRPr lang="fr-FR" altLang="fr-FR" sz="2200" smtClean="0">
              <a:latin typeface="Arial Narrow" panose="020B0606020202030204" pitchFamily="34" charset="0"/>
            </a:endParaRPr>
          </a:p>
          <a:p>
            <a:pPr indent="12700" eaLnBrk="1" hangingPunct="1">
              <a:buFont typeface="Arial Narrow" pitchFamily="34" charset="0"/>
              <a:buNone/>
            </a:pPr>
            <a:r>
              <a:rPr lang="fr-FR" altLang="fr-FR" sz="1800" smtClean="0">
                <a:solidFill>
                  <a:srgbClr val="000099"/>
                </a:solidFill>
                <a:latin typeface="Arial Narrow" panose="020B0606020202030204" pitchFamily="34" charset="0"/>
              </a:rPr>
              <a:t>(1) Par exemple </a:t>
            </a:r>
            <a:r>
              <a:rPr lang="fr-FR" altLang="fr-FR" sz="1800" i="1" smtClean="0">
                <a:solidFill>
                  <a:srgbClr val="000099"/>
                </a:solidFill>
                <a:latin typeface="Arial Narrow" panose="020B0606020202030204" pitchFamily="34" charset="0"/>
              </a:rPr>
              <a:t>l’effet d’ancrage </a:t>
            </a:r>
            <a:r>
              <a:rPr lang="fr-FR" altLang="fr-FR" sz="1800" smtClean="0">
                <a:solidFill>
                  <a:srgbClr val="000099"/>
                </a:solidFill>
                <a:latin typeface="Arial Narrow" panose="020B0606020202030204" pitchFamily="34" charset="0"/>
              </a:rPr>
              <a:t>observé par Bonniol (1972) lors de la correction de travaux de valeur moyenne parmi lesquels il introduit des ancres (copies de valeur soit excellente, soit médiocre) et qui provoquent un effet de contraste sur les travaux suivants.</a:t>
            </a:r>
          </a:p>
          <a:p>
            <a:pPr indent="12700" eaLnBrk="1" hangingPunct="1">
              <a:buFont typeface="Arial Narrow" pitchFamily="34" charset="0"/>
              <a:buNone/>
            </a:pPr>
            <a:r>
              <a:rPr lang="fr-FR" altLang="fr-FR" sz="1800" smtClean="0">
                <a:solidFill>
                  <a:srgbClr val="000099"/>
                </a:solidFill>
                <a:latin typeface="Arial Narrow" panose="020B0606020202030204" pitchFamily="34" charset="0"/>
              </a:rPr>
              <a:t>(2) Cette dernière est illustrée, entre autres, par Agazzi (1967) qui observe à l’occasion de la correction des copies d’un baccalauréat par 6 correcteurs, 70 % des compositions françaises qui sont tantôt admises par les uns et tantôt refusées par les autres. Pieron &amp; al. (1962) estiment qu’il faudrait 16 correcteurs pour stabiliser les notes en physique, 78 correcteurs en composition française et 127 en dissertation philosophique...</a:t>
            </a:r>
            <a:endParaRPr lang="fr-FR" altLang="fr-FR" sz="180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977095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CD04334-215C-45E1-8D88-0BE3952D4146}" type="slidenum">
              <a:rPr lang="fr-FR" altLang="fr-FR"/>
              <a:pPr>
                <a:defRPr/>
              </a:pPr>
              <a:t>72</a:t>
            </a:fld>
            <a:endParaRPr lang="fr-FR" altLang="fr-FR"/>
          </a:p>
        </p:txBody>
      </p:sp>
      <p:sp>
        <p:nvSpPr>
          <p:cNvPr id="10244" name="Rectangle 2"/>
          <p:cNvSpPr>
            <a:spLocks noGrp="1" noChangeArrowheads="1"/>
          </p:cNvSpPr>
          <p:nvPr>
            <p:ph type="title"/>
          </p:nvPr>
        </p:nvSpPr>
        <p:spPr>
          <a:xfrm>
            <a:off x="395288" y="333375"/>
            <a:ext cx="18732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600" dirty="0" smtClean="0">
                <a:solidFill>
                  <a:schemeClr val="bg1"/>
                </a:solidFill>
                <a:latin typeface="Arial Narrow" panose="020B0606020202030204" pitchFamily="34" charset="0"/>
              </a:rPr>
              <a:t>Sensibilité</a:t>
            </a:r>
          </a:p>
        </p:txBody>
      </p:sp>
      <p:sp>
        <p:nvSpPr>
          <p:cNvPr id="10245" name="Rectangle 3"/>
          <p:cNvSpPr>
            <a:spLocks noGrp="1" noChangeArrowheads="1"/>
          </p:cNvSpPr>
          <p:nvPr>
            <p:ph type="body" idx="1"/>
          </p:nvPr>
        </p:nvSpPr>
        <p:spPr>
          <a:xfrm>
            <a:off x="395288" y="1052513"/>
            <a:ext cx="8424862" cy="4754562"/>
          </a:xfrm>
        </p:spPr>
        <p:txBody>
          <a:bodyPr/>
          <a:lstStyle/>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FR" altLang="fr-FR" sz="2200" dirty="0" smtClean="0">
                <a:latin typeface="Arial Narrow" panose="020B0606020202030204" pitchFamily="34" charset="0"/>
              </a:rPr>
              <a:t>la mesure doit être précise et doit refléter des phénomènes subtils </a:t>
            </a:r>
          </a:p>
          <a:p>
            <a:pPr eaLnBrk="1" hangingPunct="1">
              <a:lnSpc>
                <a:spcPct val="90000"/>
              </a:lnSpc>
            </a:pPr>
            <a:r>
              <a:rPr lang="fr-FR" altLang="fr-FR" sz="2200" dirty="0" smtClean="0">
                <a:latin typeface="Arial Narrow" panose="020B0606020202030204" pitchFamily="34" charset="0"/>
              </a:rPr>
              <a:t>Le recours aux </a:t>
            </a:r>
            <a:r>
              <a:rPr lang="fr-FR" altLang="fr-FR" sz="2200" dirty="0" smtClean="0">
                <a:solidFill>
                  <a:srgbClr val="FF0000"/>
                </a:solidFill>
                <a:latin typeface="Arial Narrow" panose="020B0606020202030204" pitchFamily="34" charset="0"/>
              </a:rPr>
              <a:t>degrés de certitude </a:t>
            </a:r>
            <a:r>
              <a:rPr lang="fr-FR" altLang="fr-FR" sz="2200" dirty="0" smtClean="0">
                <a:latin typeface="Arial Narrow" panose="020B0606020202030204" pitchFamily="34" charset="0"/>
              </a:rPr>
              <a:t>permet aux étudiants d’exprimer leur doute </a:t>
            </a:r>
          </a:p>
          <a:p>
            <a:pPr eaLnBrk="1" hangingPunct="1">
              <a:lnSpc>
                <a:spcPct val="90000"/>
              </a:lnSpc>
            </a:pPr>
            <a:r>
              <a:rPr lang="fr-FR" altLang="fr-FR" sz="2200" dirty="0" smtClean="0">
                <a:latin typeface="Arial Narrow" panose="020B0606020202030204" pitchFamily="34" charset="0"/>
              </a:rPr>
              <a:t>On peut ainsi distinguer </a:t>
            </a:r>
          </a:p>
          <a:p>
            <a:pPr lvl="1" eaLnBrk="1" hangingPunct="1">
              <a:lnSpc>
                <a:spcPct val="90000"/>
              </a:lnSpc>
            </a:pPr>
            <a:r>
              <a:rPr lang="fr-FR" altLang="fr-FR" sz="2000" dirty="0" smtClean="0">
                <a:latin typeface="Arial Narrow" panose="020B0606020202030204" pitchFamily="34" charset="0"/>
              </a:rPr>
              <a:t>La méconnaissance erronée : réponse incorrecte et certitude élevée, </a:t>
            </a:r>
          </a:p>
          <a:p>
            <a:pPr lvl="1" eaLnBrk="1" hangingPunct="1">
              <a:lnSpc>
                <a:spcPct val="90000"/>
              </a:lnSpc>
            </a:pPr>
            <a:r>
              <a:rPr lang="fr-FR" altLang="fr-FR" sz="2000" dirty="0" smtClean="0">
                <a:latin typeface="Arial Narrow" panose="020B0606020202030204" pitchFamily="34" charset="0"/>
              </a:rPr>
              <a:t>La confusion : réponse incorrecte et certitude moyenne</a:t>
            </a:r>
          </a:p>
          <a:p>
            <a:pPr lvl="1" eaLnBrk="1" hangingPunct="1">
              <a:lnSpc>
                <a:spcPct val="90000"/>
              </a:lnSpc>
            </a:pPr>
            <a:r>
              <a:rPr lang="fr-FR" altLang="fr-FR" sz="2000" dirty="0" smtClean="0">
                <a:latin typeface="Arial Narrow" panose="020B0606020202030204" pitchFamily="34" charset="0"/>
              </a:rPr>
              <a:t>La méconnaissance reconnue : réponse incorrecte et certitude faible</a:t>
            </a:r>
          </a:p>
          <a:p>
            <a:pPr lvl="1" eaLnBrk="1" hangingPunct="1">
              <a:lnSpc>
                <a:spcPct val="90000"/>
              </a:lnSpc>
            </a:pPr>
            <a:r>
              <a:rPr lang="fr-FR" altLang="fr-FR" sz="2000" dirty="0" smtClean="0">
                <a:latin typeface="Arial Narrow" panose="020B0606020202030204" pitchFamily="34" charset="0"/>
              </a:rPr>
              <a:t>L’ignorance : réponse correcte et certitude zéro</a:t>
            </a:r>
          </a:p>
          <a:p>
            <a:pPr lvl="1" eaLnBrk="1" hangingPunct="1">
              <a:lnSpc>
                <a:spcPct val="90000"/>
              </a:lnSpc>
            </a:pPr>
            <a:r>
              <a:rPr lang="fr-FR" altLang="fr-FR" sz="2000" dirty="0" smtClean="0">
                <a:latin typeface="Arial Narrow" panose="020B0606020202030204" pitchFamily="34" charset="0"/>
              </a:rPr>
              <a:t>La connaissance douteuse : réponse correcte et certitude faible </a:t>
            </a:r>
          </a:p>
          <a:p>
            <a:pPr lvl="1" eaLnBrk="1" hangingPunct="1">
              <a:lnSpc>
                <a:spcPct val="90000"/>
              </a:lnSpc>
            </a:pPr>
            <a:r>
              <a:rPr lang="fr-FR" altLang="fr-FR" sz="2000" dirty="0" smtClean="0">
                <a:latin typeface="Arial Narrow" panose="020B0606020202030204" pitchFamily="34" charset="0"/>
              </a:rPr>
              <a:t>La connaissance partielle : réponse correcte et certitude moyenne </a:t>
            </a:r>
          </a:p>
          <a:p>
            <a:pPr lvl="1" eaLnBrk="1" hangingPunct="1">
              <a:lnSpc>
                <a:spcPct val="90000"/>
              </a:lnSpc>
            </a:pPr>
            <a:r>
              <a:rPr lang="fr-FR" altLang="fr-FR" sz="2000" dirty="0" smtClean="0">
                <a:latin typeface="Arial Narrow" panose="020B0606020202030204" pitchFamily="34" charset="0"/>
              </a:rPr>
              <a:t>La connaissance parfaite : réponse correcte et certitude élevée.</a:t>
            </a:r>
          </a:p>
          <a:p>
            <a:pPr eaLnBrk="1" hangingPunct="1">
              <a:lnSpc>
                <a:spcPct val="90000"/>
              </a:lnSpc>
              <a:buFont typeface="Arial Narrow" pitchFamily="34" charset="0"/>
              <a:buNone/>
            </a:pPr>
            <a:r>
              <a:rPr lang="fr-FR" altLang="fr-FR" sz="2200" dirty="0" smtClean="0">
                <a:latin typeface="Arial Narrow" panose="020B0606020202030204" pitchFamily="34" charset="0"/>
              </a:rPr>
              <a:t>			</a:t>
            </a:r>
            <a:r>
              <a:rPr lang="fr-FR" altLang="fr-FR" sz="2000" dirty="0" smtClean="0">
                <a:latin typeface="Arial Narrow" panose="020B0606020202030204" pitchFamily="34" charset="0"/>
              </a:rPr>
              <a:t>In Jans &amp; Leclercq 1999, in </a:t>
            </a:r>
            <a:r>
              <a:rPr lang="fr-FR" altLang="fr-FR" sz="2000" dirty="0" err="1" smtClean="0">
                <a:latin typeface="Arial Narrow" panose="020B0606020202030204" pitchFamily="34" charset="0"/>
              </a:rPr>
              <a:t>Depover</a:t>
            </a:r>
            <a:r>
              <a:rPr lang="fr-FR" altLang="fr-FR" sz="2000" dirty="0" smtClean="0">
                <a:latin typeface="Arial Narrow" panose="020B0606020202030204" pitchFamily="34" charset="0"/>
              </a:rPr>
              <a:t> &amp; Noël, </a:t>
            </a:r>
            <a:r>
              <a:rPr lang="fr-FR" altLang="fr-FR" sz="2000" dirty="0" err="1" smtClean="0">
                <a:latin typeface="Arial Narrow" panose="020B0606020202030204" pitchFamily="34" charset="0"/>
              </a:rPr>
              <a:t>Eds</a:t>
            </a:r>
            <a:r>
              <a:rPr lang="fr-FR" altLang="fr-FR" sz="2000" dirty="0" smtClean="0">
                <a:latin typeface="Arial Narrow" panose="020B0606020202030204" pitchFamily="34" charset="0"/>
              </a:rPr>
              <a:t>., p. 307</a:t>
            </a:r>
          </a:p>
          <a:p>
            <a:pPr lvl="1" eaLnBrk="1" hangingPunct="1">
              <a:lnSpc>
                <a:spcPct val="90000"/>
              </a:lnSpc>
              <a:buFont typeface="Wingdings" pitchFamily="2" charset="2"/>
              <a:buNone/>
            </a:pPr>
            <a:endParaRPr lang="fr-FR" altLang="fr-FR" sz="2000" dirty="0" smtClean="0">
              <a:latin typeface="Arial Narrow" panose="020B0606020202030204" pitchFamily="34" charset="0"/>
            </a:endParaRPr>
          </a:p>
          <a:p>
            <a:pPr eaLnBrk="1" hangingPunct="1">
              <a:lnSpc>
                <a:spcPct val="90000"/>
              </a:lnSpc>
            </a:pPr>
            <a:endParaRPr lang="fr-FR" altLang="fr-FR" sz="2200" dirty="0" smtClean="0">
              <a:latin typeface="Arial Narrow" panose="020B0606020202030204" pitchFamily="34" charset="0"/>
            </a:endParaRPr>
          </a:p>
        </p:txBody>
      </p:sp>
    </p:spTree>
    <p:extLst>
      <p:ext uri="{BB962C8B-B14F-4D97-AF65-F5344CB8AC3E}">
        <p14:creationId xmlns:p14="http://schemas.microsoft.com/office/powerpoint/2010/main" val="14627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46BEC662-7D53-4EB4-ABA5-7D7BD2101B18}" type="slidenum">
              <a:rPr lang="fr-FR" altLang="fr-FR"/>
              <a:pPr>
                <a:defRPr/>
              </a:pPr>
              <a:t>73</a:t>
            </a:fld>
            <a:endParaRPr lang="fr-FR" altLang="fr-FR"/>
          </a:p>
        </p:txBody>
      </p:sp>
      <p:sp>
        <p:nvSpPr>
          <p:cNvPr id="11268" name="Rectangle 2"/>
          <p:cNvSpPr>
            <a:spLocks noGrp="1" noChangeArrowheads="1"/>
          </p:cNvSpPr>
          <p:nvPr>
            <p:ph type="title"/>
          </p:nvPr>
        </p:nvSpPr>
        <p:spPr>
          <a:xfrm>
            <a:off x="395288" y="333375"/>
            <a:ext cx="23050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800" smtClean="0">
                <a:solidFill>
                  <a:schemeClr val="bg1"/>
                </a:solidFill>
                <a:latin typeface="Arial Narrow" panose="020B0606020202030204" pitchFamily="34" charset="0"/>
              </a:rPr>
              <a:t>Diagnosticité</a:t>
            </a:r>
          </a:p>
        </p:txBody>
      </p:sp>
      <p:sp>
        <p:nvSpPr>
          <p:cNvPr id="2" name="Rectangle 3"/>
          <p:cNvSpPr>
            <a:spLocks noGrp="1" noChangeArrowheads="1"/>
          </p:cNvSpPr>
          <p:nvPr>
            <p:ph type="body" idx="1"/>
          </p:nvPr>
        </p:nvSpPr>
        <p:spPr/>
        <p:txBody>
          <a:bodyPr/>
          <a:lstStyle/>
          <a:p>
            <a:pPr eaLnBrk="1" hangingPunct="1"/>
            <a:endParaRPr lang="fr-FR" altLang="fr-FR" sz="2600" dirty="0" smtClean="0">
              <a:latin typeface="Arial Narrow" panose="020B0606020202030204" pitchFamily="34" charset="0"/>
            </a:endParaRPr>
          </a:p>
          <a:p>
            <a:pPr lvl="1" eaLnBrk="1" hangingPunct="1">
              <a:buFont typeface="Wingdings" pitchFamily="2" charset="2"/>
              <a:buNone/>
            </a:pPr>
            <a:endParaRPr lang="fr-FR" altLang="fr-FR" sz="2600" dirty="0" smtClean="0">
              <a:latin typeface="Arial Narrow" panose="020B0606020202030204" pitchFamily="34" charset="0"/>
            </a:endParaRPr>
          </a:p>
          <a:p>
            <a:pPr eaLnBrk="1" hangingPunct="1"/>
            <a:r>
              <a:rPr lang="fr-FR" altLang="fr-FR" sz="2600" dirty="0" smtClean="0">
                <a:latin typeface="Arial Narrow" panose="020B0606020202030204" pitchFamily="34" charset="0"/>
              </a:rPr>
              <a:t>les résultats doivent permettre le diagnostic précis des difficultés d’apprentissage (</a:t>
            </a:r>
            <a:r>
              <a:rPr lang="fr-BE" altLang="fr-FR" sz="2600" dirty="0" smtClean="0">
                <a:latin typeface="Arial Narrow" panose="020B0606020202030204" pitchFamily="34" charset="0"/>
              </a:rPr>
              <a:t>et </a:t>
            </a:r>
            <a:r>
              <a:rPr lang="fr-FR" altLang="fr-FR" sz="2600" dirty="0" smtClean="0">
                <a:latin typeface="Arial Narrow" panose="020B0606020202030204" pitchFamily="34" charset="0"/>
              </a:rPr>
              <a:t>idéalement de leurs causes), des processus maîtrisés, de ceux qui ne le sont pas </a:t>
            </a:r>
          </a:p>
          <a:p>
            <a:pPr eaLnBrk="1" hangingPunct="1"/>
            <a:r>
              <a:rPr lang="fr-BE" altLang="fr-FR" sz="2600" dirty="0" smtClean="0">
                <a:latin typeface="Arial Narrow" panose="020B0606020202030204" pitchFamily="34" charset="0"/>
              </a:rPr>
              <a:t>Le recours aux DC permet de </a:t>
            </a:r>
            <a:r>
              <a:rPr lang="fr-BE" altLang="fr-FR" sz="2600" dirty="0" err="1" smtClean="0">
                <a:latin typeface="Arial Narrow" panose="020B0606020202030204" pitchFamily="34" charset="0"/>
              </a:rPr>
              <a:t>diagnosti</a:t>
            </a:r>
            <a:r>
              <a:rPr lang="fr-FR" altLang="fr-FR" sz="2600" dirty="0" err="1" smtClean="0">
                <a:latin typeface="Arial Narrow" panose="020B0606020202030204" pitchFamily="34" charset="0"/>
              </a:rPr>
              <a:t>quer</a:t>
            </a:r>
            <a:r>
              <a:rPr lang="fr-FR" altLang="fr-FR" sz="2600" dirty="0" smtClean="0">
                <a:latin typeface="Arial Narrow" panose="020B0606020202030204" pitchFamily="34" charset="0"/>
              </a:rPr>
              <a:t> la métacognition de l’étudiant.</a:t>
            </a:r>
          </a:p>
          <a:p>
            <a:pPr eaLnBrk="1" hangingPunct="1"/>
            <a:endParaRPr lang="fr-FR" altLang="fr-FR" sz="2600" dirty="0" smtClean="0">
              <a:latin typeface="Arial Narrow" panose="020B0606020202030204" pitchFamily="34" charset="0"/>
            </a:endParaRPr>
          </a:p>
        </p:txBody>
      </p:sp>
    </p:spTree>
    <p:extLst>
      <p:ext uri="{BB962C8B-B14F-4D97-AF65-F5344CB8AC3E}">
        <p14:creationId xmlns:p14="http://schemas.microsoft.com/office/powerpoint/2010/main" val="42801322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3DCC786B-214A-469C-9DE9-326F636D097D}" type="slidenum">
              <a:rPr lang="fr-FR" altLang="fr-FR"/>
              <a:pPr>
                <a:defRPr/>
              </a:pPr>
              <a:t>74</a:t>
            </a:fld>
            <a:endParaRPr lang="fr-FR" altLang="fr-FR"/>
          </a:p>
        </p:txBody>
      </p:sp>
      <p:sp>
        <p:nvSpPr>
          <p:cNvPr id="12292" name="Rectangle 2"/>
          <p:cNvSpPr>
            <a:spLocks noGrp="1" noChangeArrowheads="1"/>
          </p:cNvSpPr>
          <p:nvPr>
            <p:ph type="title"/>
          </p:nvPr>
        </p:nvSpPr>
        <p:spPr>
          <a:xfrm>
            <a:off x="395288" y="333375"/>
            <a:ext cx="33845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600" smtClean="0">
                <a:solidFill>
                  <a:schemeClr val="bg1"/>
                </a:solidFill>
                <a:latin typeface="Arial Narrow" panose="020B0606020202030204" pitchFamily="34" charset="0"/>
              </a:rPr>
              <a:t>Equité et practicabilité</a:t>
            </a:r>
          </a:p>
        </p:txBody>
      </p:sp>
      <p:sp>
        <p:nvSpPr>
          <p:cNvPr id="2" name="Rectangle 3"/>
          <p:cNvSpPr>
            <a:spLocks noGrp="1" noChangeArrowheads="1"/>
          </p:cNvSpPr>
          <p:nvPr>
            <p:ph type="body" idx="1"/>
          </p:nvPr>
        </p:nvSpPr>
        <p:spPr>
          <a:xfrm>
            <a:off x="467544" y="1484784"/>
            <a:ext cx="8229600" cy="4525963"/>
          </a:xfrm>
        </p:spPr>
        <p:txBody>
          <a:bodyPr/>
          <a:lstStyle/>
          <a:p>
            <a:pPr eaLnBrk="1" hangingPunct="1"/>
            <a:r>
              <a:rPr lang="fr-FR" altLang="fr-FR" sz="2200" dirty="0" smtClean="0">
                <a:latin typeface="Arial Narrow" panose="020B0606020202030204" pitchFamily="34" charset="0"/>
              </a:rPr>
              <a:t>Equité : </a:t>
            </a:r>
            <a:endParaRPr lang="fr-BE" altLang="fr-FR" sz="2200" dirty="0" smtClean="0">
              <a:latin typeface="Arial Narrow" panose="020B0606020202030204" pitchFamily="34" charset="0"/>
            </a:endParaRPr>
          </a:p>
          <a:p>
            <a:pPr lvl="1" eaLnBrk="1" hangingPunct="1"/>
            <a:r>
              <a:rPr lang="fr-FR" altLang="fr-FR" sz="2200" dirty="0" smtClean="0">
                <a:latin typeface="Arial Narrow" panose="020B0606020202030204" pitchFamily="34" charset="0"/>
              </a:rPr>
              <a:t>tous les étudiants doivent être traités de façon </a:t>
            </a:r>
            <a:r>
              <a:rPr lang="fr-FR" altLang="fr-FR" sz="2200" dirty="0" smtClean="0">
                <a:solidFill>
                  <a:srgbClr val="FF0000"/>
                </a:solidFill>
                <a:latin typeface="Arial Narrow" panose="020B0606020202030204" pitchFamily="34" charset="0"/>
              </a:rPr>
              <a:t>juste</a:t>
            </a:r>
            <a:r>
              <a:rPr lang="fr-FR" altLang="fr-FR" sz="2200" dirty="0" smtClean="0">
                <a:latin typeface="Arial Narrow" panose="020B0606020202030204" pitchFamily="34" charset="0"/>
              </a:rPr>
              <a:t>, </a:t>
            </a:r>
          </a:p>
          <a:p>
            <a:pPr lvl="1" eaLnBrk="1" hangingPunct="1"/>
            <a:r>
              <a:rPr lang="fr-FR" altLang="fr-FR" sz="2200" dirty="0" smtClean="0">
                <a:latin typeface="Arial Narrow" panose="020B0606020202030204" pitchFamily="34" charset="0"/>
              </a:rPr>
              <a:t>en principe de la même façon (</a:t>
            </a:r>
            <a:r>
              <a:rPr lang="fr-FR" altLang="fr-FR" sz="2200" dirty="0" smtClean="0">
                <a:solidFill>
                  <a:srgbClr val="FF0000"/>
                </a:solidFill>
                <a:latin typeface="Arial Narrow" panose="020B0606020202030204" pitchFamily="34" charset="0"/>
              </a:rPr>
              <a:t>standardisation</a:t>
            </a:r>
            <a:r>
              <a:rPr lang="fr-FR" altLang="fr-FR" sz="2200" dirty="0" smtClean="0">
                <a:latin typeface="Arial Narrow" panose="020B0606020202030204" pitchFamily="34" charset="0"/>
              </a:rPr>
              <a:t>)</a:t>
            </a:r>
          </a:p>
          <a:p>
            <a:pPr lvl="1" eaLnBrk="1" hangingPunct="1">
              <a:buFont typeface="Wingdings" pitchFamily="2" charset="2"/>
              <a:buNone/>
            </a:pPr>
            <a:endParaRPr lang="fr-FR" altLang="fr-FR" sz="2200" dirty="0" smtClean="0">
              <a:latin typeface="Arial Narrow" panose="020B0606020202030204" pitchFamily="34" charset="0"/>
            </a:endParaRPr>
          </a:p>
          <a:p>
            <a:pPr eaLnBrk="1" hangingPunct="1"/>
            <a:r>
              <a:rPr lang="fr-FR" altLang="fr-FR" sz="2200" dirty="0" smtClean="0">
                <a:latin typeface="Arial Narrow" panose="020B0606020202030204" pitchFamily="34" charset="0"/>
              </a:rPr>
              <a:t>La « praticabilité » (faisabilité): </a:t>
            </a:r>
          </a:p>
          <a:p>
            <a:pPr lvl="1" eaLnBrk="1" hangingPunct="1"/>
            <a:r>
              <a:rPr lang="fr-FR" altLang="fr-FR" sz="2200" dirty="0" smtClean="0">
                <a:latin typeface="Arial Narrow" panose="020B0606020202030204" pitchFamily="34" charset="0"/>
              </a:rPr>
              <a:t>la réalisation des évaluations doit être faisable endéans des </a:t>
            </a:r>
            <a:r>
              <a:rPr lang="fr-FR" altLang="fr-FR" sz="2200" dirty="0" smtClean="0">
                <a:solidFill>
                  <a:srgbClr val="FF0000"/>
                </a:solidFill>
                <a:latin typeface="Arial Narrow" panose="020B0606020202030204" pitchFamily="34" charset="0"/>
              </a:rPr>
              <a:t>délais</a:t>
            </a:r>
            <a:r>
              <a:rPr lang="fr-FR" altLang="fr-FR" sz="2200" dirty="0" smtClean="0">
                <a:latin typeface="Arial Narrow" panose="020B0606020202030204" pitchFamily="34" charset="0"/>
              </a:rPr>
              <a:t> raisonnables et à l’aide des </a:t>
            </a:r>
            <a:r>
              <a:rPr lang="fr-FR" altLang="fr-FR" sz="2200" dirty="0" smtClean="0">
                <a:solidFill>
                  <a:srgbClr val="FF0000"/>
                </a:solidFill>
                <a:latin typeface="Arial Narrow" panose="020B0606020202030204" pitchFamily="34" charset="0"/>
              </a:rPr>
              <a:t>ressources</a:t>
            </a:r>
            <a:r>
              <a:rPr lang="fr-FR" altLang="fr-FR" sz="2200" dirty="0" smtClean="0">
                <a:latin typeface="Arial Narrow" panose="020B0606020202030204" pitchFamily="34" charset="0"/>
              </a:rPr>
              <a:t> en personnel et en matériel disponibles et proportionnées à l’importance relative des enjeux</a:t>
            </a:r>
          </a:p>
          <a:p>
            <a:pPr lvl="1" eaLnBrk="1" hangingPunct="1"/>
            <a:r>
              <a:rPr lang="fr-FR" altLang="fr-FR" sz="2200" dirty="0" smtClean="0">
                <a:latin typeface="Arial Narrow" panose="020B0606020202030204" pitchFamily="34" charset="0"/>
              </a:rPr>
              <a:t>diverses études ont révélé que 95 pour cent des étudiants terminent un examen dans les délais impartis si ces derniers s’avèrent raisonnables.  </a:t>
            </a:r>
          </a:p>
          <a:p>
            <a:pPr eaLnBrk="1" hangingPunct="1"/>
            <a:endParaRPr lang="fr-FR" altLang="fr-FR" sz="2200" dirty="0" smtClean="0">
              <a:latin typeface="Arial Narrow" panose="020B0606020202030204" pitchFamily="34" charset="0"/>
            </a:endParaRPr>
          </a:p>
        </p:txBody>
      </p:sp>
    </p:spTree>
    <p:extLst>
      <p:ext uri="{BB962C8B-B14F-4D97-AF65-F5344CB8AC3E}">
        <p14:creationId xmlns:p14="http://schemas.microsoft.com/office/powerpoint/2010/main" val="37286143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41BF119-30D1-441F-94D0-5C5A6D450B75}" type="slidenum">
              <a:rPr lang="fr-FR" altLang="fr-FR"/>
              <a:pPr>
                <a:defRPr/>
              </a:pPr>
              <a:t>75</a:t>
            </a:fld>
            <a:endParaRPr lang="fr-FR" altLang="fr-FR"/>
          </a:p>
        </p:txBody>
      </p:sp>
      <p:sp>
        <p:nvSpPr>
          <p:cNvPr id="13316" name="Rectangle 2"/>
          <p:cNvSpPr>
            <a:spLocks noGrp="1" noChangeArrowheads="1"/>
          </p:cNvSpPr>
          <p:nvPr>
            <p:ph type="title"/>
          </p:nvPr>
        </p:nvSpPr>
        <p:spPr>
          <a:xfrm>
            <a:off x="395288" y="333375"/>
            <a:ext cx="5112816" cy="647700"/>
          </a:xfrm>
          <a:solidFill>
            <a:srgbClr val="C00000"/>
          </a:solidFill>
          <a:ln>
            <a:solidFill>
              <a:schemeClr val="accent6">
                <a:lumMod val="50000"/>
              </a:schemeClr>
            </a:solidFill>
            <a:miter lim="800000"/>
            <a:headEnd/>
            <a:tailEnd/>
          </a:ln>
        </p:spPr>
        <p:txBody>
          <a:bodyPr/>
          <a:lstStyle/>
          <a:p>
            <a:pPr eaLnBrk="1" hangingPunct="1">
              <a:defRPr/>
            </a:pPr>
            <a:r>
              <a:rPr lang="fr-FR" altLang="fr-FR" sz="2600" dirty="0" smtClean="0">
                <a:solidFill>
                  <a:schemeClr val="bg1"/>
                </a:solidFill>
                <a:latin typeface="Arial Narrow" panose="020B0606020202030204" pitchFamily="34" charset="0"/>
              </a:rPr>
              <a:t>Communicabilité, authenticité</a:t>
            </a:r>
          </a:p>
        </p:txBody>
      </p:sp>
      <p:sp>
        <p:nvSpPr>
          <p:cNvPr id="2" name="Rectangle 3"/>
          <p:cNvSpPr>
            <a:spLocks noGrp="1" noChangeArrowheads="1"/>
          </p:cNvSpPr>
          <p:nvPr>
            <p:ph type="body" idx="1"/>
          </p:nvPr>
        </p:nvSpPr>
        <p:spPr>
          <a:xfrm>
            <a:off x="395288" y="1125538"/>
            <a:ext cx="8424862" cy="5183187"/>
          </a:xfrm>
        </p:spPr>
        <p:txBody>
          <a:bodyPr/>
          <a:lstStyle/>
          <a:p>
            <a:pPr eaLnBrk="1" hangingPunct="1"/>
            <a:r>
              <a:rPr lang="fr-FR" altLang="fr-FR" sz="2200" dirty="0" smtClean="0">
                <a:latin typeface="Arial Narrow" panose="020B0606020202030204" pitchFamily="34" charset="0"/>
              </a:rPr>
              <a:t>Communicabilité</a:t>
            </a:r>
            <a:endParaRPr lang="fr-BE" altLang="fr-FR" sz="2200" dirty="0" smtClean="0">
              <a:latin typeface="Arial Narrow" panose="020B0606020202030204" pitchFamily="34" charset="0"/>
            </a:endParaRPr>
          </a:p>
          <a:p>
            <a:pPr lvl="1" eaLnBrk="1" hangingPunct="1"/>
            <a:r>
              <a:rPr lang="fr-FR" altLang="fr-FR" sz="2200" dirty="0" smtClean="0">
                <a:latin typeface="Arial Narrow" panose="020B0606020202030204" pitchFamily="34" charset="0"/>
              </a:rPr>
              <a:t>les informations non confidentielles relatives au déroulement du processus doivent être communiquées et comprises par les partenaires (enseignants, étudiants) engagés dans la réalisation des épreuves (notion de </a:t>
            </a:r>
            <a:r>
              <a:rPr lang="fr-FR" altLang="fr-FR" sz="2200" dirty="0" smtClean="0">
                <a:solidFill>
                  <a:srgbClr val="FF0000"/>
                </a:solidFill>
                <a:latin typeface="Arial Narrow" panose="020B0606020202030204" pitchFamily="34" charset="0"/>
              </a:rPr>
              <a:t>consignes</a:t>
            </a:r>
            <a:r>
              <a:rPr lang="fr-FR" altLang="fr-FR" sz="2200" dirty="0" smtClean="0">
                <a:latin typeface="Arial Narrow" panose="020B0606020202030204" pitchFamily="34" charset="0"/>
              </a:rPr>
              <a:t>).</a:t>
            </a:r>
          </a:p>
          <a:p>
            <a:pPr eaLnBrk="1" hangingPunct="1"/>
            <a:r>
              <a:rPr lang="fr-FR" altLang="fr-FR" sz="2200" dirty="0" smtClean="0">
                <a:latin typeface="Arial Narrow" panose="020B0606020202030204" pitchFamily="34" charset="0"/>
              </a:rPr>
              <a:t>A</a:t>
            </a:r>
            <a:r>
              <a:rPr lang="fr-BE" altLang="fr-FR" sz="2200" dirty="0" err="1" smtClean="0">
                <a:latin typeface="Arial Narrow" panose="020B0606020202030204" pitchFamily="34" charset="0"/>
              </a:rPr>
              <a:t>uthenticité</a:t>
            </a:r>
            <a:endParaRPr lang="fr-FR" altLang="fr-FR" sz="2200" dirty="0" smtClean="0">
              <a:latin typeface="Arial Narrow" panose="020B0606020202030204" pitchFamily="34" charset="0"/>
            </a:endParaRPr>
          </a:p>
          <a:p>
            <a:pPr lvl="1" eaLnBrk="1" hangingPunct="1"/>
            <a:r>
              <a:rPr lang="fr-BE" altLang="fr-FR" sz="2200" dirty="0" smtClean="0">
                <a:latin typeface="Arial Narrow" panose="020B0606020202030204" pitchFamily="34" charset="0"/>
              </a:rPr>
              <a:t>les questions doivent être en rapport avec des </a:t>
            </a:r>
            <a:r>
              <a:rPr lang="fr-BE" altLang="fr-FR" sz="2200" dirty="0" smtClean="0">
                <a:solidFill>
                  <a:srgbClr val="FF0000"/>
                </a:solidFill>
                <a:latin typeface="Arial Narrow" panose="020B0606020202030204" pitchFamily="34" charset="0"/>
              </a:rPr>
              <a:t>situations qui ont du sens </a:t>
            </a:r>
            <a:r>
              <a:rPr lang="fr-BE" altLang="fr-FR" sz="2200" dirty="0" smtClean="0">
                <a:latin typeface="Arial Narrow" panose="020B0606020202030204" pitchFamily="34" charset="0"/>
              </a:rPr>
              <a:t>pour les étudiants, pertinentes par rapport au monde réel</a:t>
            </a:r>
            <a:r>
              <a:rPr lang="fr-FR" altLang="fr-FR" sz="2200" dirty="0" smtClean="0">
                <a:latin typeface="Arial Narrow" panose="020B0606020202030204" pitchFamily="34" charset="0"/>
              </a:rPr>
              <a:t> </a:t>
            </a:r>
            <a:r>
              <a:rPr lang="fr-BE" altLang="fr-FR" sz="2200" dirty="0" smtClean="0">
                <a:latin typeface="Arial Narrow" panose="020B0606020202030204" pitchFamily="34" charset="0"/>
              </a:rPr>
              <a:t>et propre à favoriser les transferts dans des contextes et des pratiques qu’on peut rencontrer dans la vie.</a:t>
            </a:r>
          </a:p>
        </p:txBody>
      </p:sp>
    </p:spTree>
    <p:extLst>
      <p:ext uri="{BB962C8B-B14F-4D97-AF65-F5344CB8AC3E}">
        <p14:creationId xmlns:p14="http://schemas.microsoft.com/office/powerpoint/2010/main" val="39189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41BF119-30D1-441F-94D0-5C5A6D450B75}" type="slidenum">
              <a:rPr lang="fr-FR" altLang="fr-FR"/>
              <a:pPr>
                <a:defRPr/>
              </a:pPr>
              <a:t>76</a:t>
            </a:fld>
            <a:endParaRPr lang="fr-FR" altLang="fr-FR"/>
          </a:p>
        </p:txBody>
      </p:sp>
      <p:sp>
        <p:nvSpPr>
          <p:cNvPr id="13316" name="Rectangle 2"/>
          <p:cNvSpPr>
            <a:spLocks noGrp="1" noChangeArrowheads="1"/>
          </p:cNvSpPr>
          <p:nvPr>
            <p:ph type="title"/>
          </p:nvPr>
        </p:nvSpPr>
        <p:spPr>
          <a:xfrm>
            <a:off x="395288" y="333375"/>
            <a:ext cx="4896792" cy="647700"/>
          </a:xfrm>
          <a:solidFill>
            <a:srgbClr val="C00000"/>
          </a:solidFill>
          <a:ln>
            <a:solidFill>
              <a:schemeClr val="accent6">
                <a:lumMod val="50000"/>
              </a:schemeClr>
            </a:solidFill>
            <a:miter lim="800000"/>
            <a:headEnd/>
            <a:tailEnd/>
          </a:ln>
        </p:spPr>
        <p:txBody>
          <a:bodyPr/>
          <a:lstStyle/>
          <a:p>
            <a:pPr algn="l" eaLnBrk="1" hangingPunct="1">
              <a:defRPr/>
            </a:pPr>
            <a:r>
              <a:rPr lang="fr-FR" altLang="fr-FR" sz="2600" dirty="0" smtClean="0">
                <a:solidFill>
                  <a:schemeClr val="bg1"/>
                </a:solidFill>
                <a:latin typeface="Arial Narrow" panose="020B0606020202030204" pitchFamily="34" charset="0"/>
              </a:rPr>
              <a:t>Impact pédagogique et acceptabilité</a:t>
            </a:r>
          </a:p>
        </p:txBody>
      </p:sp>
      <p:sp>
        <p:nvSpPr>
          <p:cNvPr id="2" name="Rectangle 3"/>
          <p:cNvSpPr>
            <a:spLocks noGrp="1" noChangeArrowheads="1"/>
          </p:cNvSpPr>
          <p:nvPr>
            <p:ph type="body" idx="1"/>
          </p:nvPr>
        </p:nvSpPr>
        <p:spPr>
          <a:xfrm>
            <a:off x="395288" y="1125538"/>
            <a:ext cx="8424862" cy="5183187"/>
          </a:xfrm>
        </p:spPr>
        <p:txBody>
          <a:bodyPr/>
          <a:lstStyle/>
          <a:p>
            <a:pPr eaLnBrk="1" hangingPunct="1"/>
            <a:r>
              <a:rPr lang="fr-FR" altLang="fr-FR" sz="2200" dirty="0" smtClean="0">
                <a:latin typeface="Arial Narrow" panose="020B0606020202030204" pitchFamily="34" charset="0"/>
              </a:rPr>
              <a:t>Impact pédagogique </a:t>
            </a:r>
          </a:p>
          <a:p>
            <a:pPr lvl="1" eaLnBrk="1" hangingPunct="1"/>
            <a:r>
              <a:rPr lang="fr-FR" altLang="fr-FR" sz="2200" dirty="0" smtClean="0">
                <a:latin typeface="Arial Narrow" panose="020B0606020202030204" pitchFamily="34" charset="0"/>
              </a:rPr>
              <a:t>l’évaluation </a:t>
            </a:r>
            <a:r>
              <a:rPr lang="fr-FR" altLang="fr-FR" sz="2200" dirty="0" smtClean="0">
                <a:solidFill>
                  <a:srgbClr val="FF0000"/>
                </a:solidFill>
                <a:latin typeface="Arial Narrow" panose="020B0606020202030204" pitchFamily="34" charset="0"/>
              </a:rPr>
              <a:t>conditionne</a:t>
            </a:r>
            <a:r>
              <a:rPr lang="fr-FR" altLang="fr-FR" sz="2200" dirty="0" smtClean="0">
                <a:latin typeface="Arial Narrow" panose="020B0606020202030204" pitchFamily="34" charset="0"/>
              </a:rPr>
              <a:t> la façon d’apprendre de l’étudiant : l’évaluation détermine les apprentissages (Jean P, des Marchais JE, Delorme P. Apprendre à enseigner les sciences de la santé. Guide de formation pratique. Faculté de médecine des universités de Montréal et de Sherbrooke, 1993, 4ème </a:t>
            </a:r>
            <a:r>
              <a:rPr lang="fr-FR" altLang="fr-FR" sz="2200" dirty="0" err="1" smtClean="0">
                <a:latin typeface="Arial Narrow" panose="020B0606020202030204" pitchFamily="34" charset="0"/>
              </a:rPr>
              <a:t>ed</a:t>
            </a:r>
            <a:r>
              <a:rPr lang="fr-FR" altLang="fr-FR" sz="2200" dirty="0" smtClean="0">
                <a:latin typeface="Arial Narrow" panose="020B0606020202030204" pitchFamily="34" charset="0"/>
              </a:rPr>
              <a:t>.)</a:t>
            </a:r>
          </a:p>
          <a:p>
            <a:pPr eaLnBrk="1" hangingPunct="1"/>
            <a:r>
              <a:rPr lang="fr-FR" altLang="fr-FR" sz="2200" dirty="0" smtClean="0">
                <a:latin typeface="Arial Narrow" panose="020B0606020202030204" pitchFamily="34" charset="0"/>
              </a:rPr>
              <a:t>Acceptabilité </a:t>
            </a:r>
          </a:p>
          <a:p>
            <a:pPr lvl="1" eaLnBrk="1" hangingPunct="1"/>
            <a:r>
              <a:rPr lang="fr-FR" altLang="fr-FR" sz="2200" dirty="0" smtClean="0">
                <a:solidFill>
                  <a:srgbClr val="FF0000"/>
                </a:solidFill>
                <a:latin typeface="Arial Narrow" panose="020B0606020202030204" pitchFamily="34" charset="0"/>
              </a:rPr>
              <a:t>Adhésion </a:t>
            </a:r>
            <a:r>
              <a:rPr lang="fr-FR" altLang="fr-FR" sz="2200" dirty="0" smtClean="0">
                <a:latin typeface="Arial Narrow" panose="020B0606020202030204" pitchFamily="34" charset="0"/>
              </a:rPr>
              <a:t>par le corps enseignant </a:t>
            </a:r>
          </a:p>
          <a:p>
            <a:pPr eaLnBrk="1" hangingPunct="1"/>
            <a:endParaRPr lang="fr-FR" altLang="fr-FR" sz="2200" dirty="0" smtClean="0"/>
          </a:p>
        </p:txBody>
      </p:sp>
    </p:spTree>
    <p:extLst>
      <p:ext uri="{BB962C8B-B14F-4D97-AF65-F5344CB8AC3E}">
        <p14:creationId xmlns:p14="http://schemas.microsoft.com/office/powerpoint/2010/main" val="23231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body" idx="1"/>
          </p:nvPr>
        </p:nvSpPr>
        <p:spPr>
          <a:xfrm>
            <a:off x="826968" y="1484785"/>
            <a:ext cx="7358063" cy="3600400"/>
          </a:xfrm>
          <a:prstGeom prst="rect">
            <a:avLst/>
          </a:prstGeom>
        </p:spPr>
        <p:txBody>
          <a:bodyPr>
            <a:normAutofit/>
          </a:bodyPr>
          <a:lstStyle/>
          <a:p>
            <a:pPr marL="0" lvl="1" indent="0" algn="ctr" defTabSz="410751">
              <a:spcBef>
                <a:spcPts val="914"/>
              </a:spcBef>
              <a:buClrTx/>
              <a:buSzTx/>
              <a:buNone/>
              <a:defRPr sz="1800">
                <a:uFillTx/>
              </a:defRPr>
            </a:pPr>
            <a:r>
              <a:rPr sz="2400" dirty="0" err="1" smtClean="0">
                <a:latin typeface="Tahoma" panose="020B0604030504040204" pitchFamily="34" charset="0"/>
                <a:ea typeface="Tahoma" panose="020B0604030504040204" pitchFamily="34" charset="0"/>
                <a:cs typeface="Tahoma" panose="020B0604030504040204" pitchFamily="34" charset="0"/>
              </a:rPr>
              <a:t>une</a:t>
            </a:r>
            <a:r>
              <a:rPr sz="2400" dirty="0" smtClean="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évaluation</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doit</a:t>
            </a:r>
            <a:r>
              <a:rPr sz="2400" dirty="0">
                <a:latin typeface="Tahoma" panose="020B0604030504040204" pitchFamily="34" charset="0"/>
                <a:ea typeface="Tahoma" panose="020B0604030504040204" pitchFamily="34" charset="0"/>
                <a:cs typeface="Tahoma" panose="020B0604030504040204" pitchFamily="34" charset="0"/>
              </a:rPr>
              <a:t> </a:t>
            </a:r>
            <a:r>
              <a:rPr sz="2400" dirty="0" err="1">
                <a:latin typeface="Tahoma" panose="020B0604030504040204" pitchFamily="34" charset="0"/>
                <a:ea typeface="Tahoma" panose="020B0604030504040204" pitchFamily="34" charset="0"/>
                <a:cs typeface="Tahoma" panose="020B0604030504040204" pitchFamily="34" charset="0"/>
              </a:rPr>
              <a:t>être</a:t>
            </a:r>
            <a:r>
              <a:rPr sz="2400" dirty="0">
                <a:latin typeface="Tahoma" panose="020B0604030504040204" pitchFamily="34" charset="0"/>
                <a:ea typeface="Tahoma" panose="020B0604030504040204" pitchFamily="34" charset="0"/>
                <a:cs typeface="Tahoma" panose="020B0604030504040204" pitchFamily="34" charset="0"/>
              </a:rPr>
              <a:t> </a:t>
            </a:r>
            <a:r>
              <a:rPr sz="2400" dirty="0" smtClean="0">
                <a:latin typeface="Tahoma" panose="020B0604030504040204" pitchFamily="34" charset="0"/>
                <a:ea typeface="Tahoma" panose="020B0604030504040204" pitchFamily="34" charset="0"/>
                <a:cs typeface="Tahoma" panose="020B0604030504040204" pitchFamily="34" charset="0"/>
              </a:rPr>
              <a:t>:</a:t>
            </a:r>
            <a:endParaRPr lang="fr-BE" sz="2400" dirty="0" smtClean="0">
              <a:latin typeface="Tahoma" panose="020B0604030504040204" pitchFamily="34" charset="0"/>
              <a:ea typeface="Tahoma" panose="020B0604030504040204" pitchFamily="34" charset="0"/>
              <a:cs typeface="Tahoma" panose="020B0604030504040204" pitchFamily="34" charset="0"/>
            </a:endParaRPr>
          </a:p>
          <a:p>
            <a:pPr marL="0" lvl="1" indent="0" algn="ctr" defTabSz="410751">
              <a:spcBef>
                <a:spcPts val="914"/>
              </a:spcBef>
              <a:buClrTx/>
              <a:buSzTx/>
              <a:buNone/>
              <a:defRPr sz="1800">
                <a:uFillTx/>
              </a:defRPr>
            </a:pPr>
            <a:r>
              <a:rPr sz="2400" dirty="0" err="1" smtClean="0">
                <a:solidFill>
                  <a:srgbClr val="6E202B"/>
                </a:solidFill>
                <a:latin typeface="Tahoma" panose="020B0604030504040204" pitchFamily="34" charset="0"/>
                <a:ea typeface="Tahoma" panose="020B0604030504040204" pitchFamily="34" charset="0"/>
                <a:cs typeface="Tahoma" panose="020B0604030504040204" pitchFamily="34" charset="0"/>
              </a:rPr>
              <a:t>E</a:t>
            </a:r>
            <a:r>
              <a:rPr sz="2400" dirty="0" err="1" smtClean="0">
                <a:latin typeface="Tahoma" panose="020B0604030504040204" pitchFamily="34" charset="0"/>
                <a:ea typeface="Tahoma" panose="020B0604030504040204" pitchFamily="34" charset="0"/>
                <a:cs typeface="Tahoma" panose="020B0604030504040204" pitchFamily="34" charset="0"/>
              </a:rPr>
              <a:t>cologique</a:t>
            </a:r>
            <a:r>
              <a:rPr sz="2400" dirty="0">
                <a:latin typeface="Tahoma" panose="020B0604030504040204" pitchFamily="34" charset="0"/>
                <a:ea typeface="Tahoma" panose="020B0604030504040204" pitchFamily="34" charset="0"/>
                <a:cs typeface="Tahoma" panose="020B0604030504040204" pitchFamily="34" charset="0"/>
              </a:rPr>
              <a:t/>
            </a:r>
            <a:br>
              <a:rPr sz="2400" dirty="0">
                <a:latin typeface="Tahoma" panose="020B0604030504040204" pitchFamily="34" charset="0"/>
                <a:ea typeface="Tahoma" panose="020B0604030504040204" pitchFamily="34" charset="0"/>
                <a:cs typeface="Tahoma" panose="020B0604030504040204" pitchFamily="34" charset="0"/>
              </a:rPr>
            </a:br>
            <a:r>
              <a:rPr sz="2400" dirty="0" err="1">
                <a:solidFill>
                  <a:srgbClr val="6E202B"/>
                </a:solidFill>
                <a:latin typeface="Tahoma" panose="020B0604030504040204" pitchFamily="34" charset="0"/>
                <a:ea typeface="Tahoma" panose="020B0604030504040204" pitchFamily="34" charset="0"/>
                <a:cs typeface="Tahoma" panose="020B0604030504040204" pitchFamily="34" charset="0"/>
              </a:rPr>
              <a:t>T</a:t>
            </a:r>
            <a:r>
              <a:rPr sz="2400" dirty="0" err="1">
                <a:latin typeface="Tahoma" panose="020B0604030504040204" pitchFamily="34" charset="0"/>
                <a:ea typeface="Tahoma" panose="020B0604030504040204" pitchFamily="34" charset="0"/>
                <a:cs typeface="Tahoma" panose="020B0604030504040204" pitchFamily="34" charset="0"/>
              </a:rPr>
              <a:t>héorique</a:t>
            </a:r>
            <a:r>
              <a:rPr sz="2400" dirty="0">
                <a:latin typeface="Tahoma" panose="020B0604030504040204" pitchFamily="34" charset="0"/>
                <a:ea typeface="Tahoma" panose="020B0604030504040204" pitchFamily="34" charset="0"/>
                <a:cs typeface="Tahoma" panose="020B0604030504040204" pitchFamily="34" charset="0"/>
              </a:rPr>
              <a:t/>
            </a:r>
            <a:br>
              <a:rPr sz="2400" dirty="0">
                <a:latin typeface="Tahoma" panose="020B0604030504040204" pitchFamily="34" charset="0"/>
                <a:ea typeface="Tahoma" panose="020B0604030504040204" pitchFamily="34" charset="0"/>
                <a:cs typeface="Tahoma" panose="020B0604030504040204" pitchFamily="34" charset="0"/>
              </a:rPr>
            </a:br>
            <a:r>
              <a:rPr sz="2400" dirty="0">
                <a:solidFill>
                  <a:srgbClr val="6E202B"/>
                </a:solidFill>
                <a:latin typeface="Tahoma" panose="020B0604030504040204" pitchFamily="34" charset="0"/>
                <a:ea typeface="Tahoma" panose="020B0604030504040204" pitchFamily="34" charset="0"/>
                <a:cs typeface="Tahoma" panose="020B0604030504040204" pitchFamily="34" charset="0"/>
              </a:rPr>
              <a:t>I</a:t>
            </a:r>
            <a:r>
              <a:rPr sz="2400" dirty="0">
                <a:latin typeface="Tahoma" panose="020B0604030504040204" pitchFamily="34" charset="0"/>
                <a:ea typeface="Tahoma" panose="020B0604030504040204" pitchFamily="34" charset="0"/>
                <a:cs typeface="Tahoma" panose="020B0604030504040204" pitchFamily="34" charset="0"/>
              </a:rPr>
              <a:t>nformative</a:t>
            </a:r>
            <a:br>
              <a:rPr sz="2400" dirty="0">
                <a:latin typeface="Tahoma" panose="020B0604030504040204" pitchFamily="34" charset="0"/>
                <a:ea typeface="Tahoma" panose="020B0604030504040204" pitchFamily="34" charset="0"/>
                <a:cs typeface="Tahoma" panose="020B0604030504040204" pitchFamily="34" charset="0"/>
              </a:rPr>
            </a:br>
            <a:r>
              <a:rPr sz="2400" dirty="0" err="1">
                <a:solidFill>
                  <a:srgbClr val="6E202B"/>
                </a:solidFill>
                <a:latin typeface="Tahoma" panose="020B0604030504040204" pitchFamily="34" charset="0"/>
                <a:ea typeface="Tahoma" panose="020B0604030504040204" pitchFamily="34" charset="0"/>
                <a:cs typeface="Tahoma" panose="020B0604030504040204" pitchFamily="34" charset="0"/>
              </a:rPr>
              <a:t>C</a:t>
            </a:r>
            <a:r>
              <a:rPr sz="2400" dirty="0" err="1">
                <a:latin typeface="Tahoma" panose="020B0604030504040204" pitchFamily="34" charset="0"/>
                <a:ea typeface="Tahoma" panose="020B0604030504040204" pitchFamily="34" charset="0"/>
                <a:cs typeface="Tahoma" panose="020B0604030504040204" pitchFamily="34" charset="0"/>
              </a:rPr>
              <a:t>onséquentielle</a:t>
            </a:r>
            <a:r>
              <a:rPr sz="2400" dirty="0">
                <a:latin typeface="Tahoma" panose="020B0604030504040204" pitchFamily="34" charset="0"/>
                <a:ea typeface="Tahoma" panose="020B0604030504040204" pitchFamily="34" charset="0"/>
                <a:cs typeface="Tahoma" panose="020B0604030504040204" pitchFamily="34" charset="0"/>
              </a:rPr>
              <a:t/>
            </a:r>
            <a:br>
              <a:rPr sz="2400" dirty="0">
                <a:latin typeface="Tahoma" panose="020B0604030504040204" pitchFamily="34" charset="0"/>
                <a:ea typeface="Tahoma" panose="020B0604030504040204" pitchFamily="34" charset="0"/>
                <a:cs typeface="Tahoma" panose="020B0604030504040204" pitchFamily="34" charset="0"/>
              </a:rPr>
            </a:br>
            <a:r>
              <a:rPr sz="2400" dirty="0" err="1">
                <a:solidFill>
                  <a:srgbClr val="6E202B"/>
                </a:solidFill>
                <a:latin typeface="Tahoma" panose="020B0604030504040204" pitchFamily="34" charset="0"/>
                <a:ea typeface="Tahoma" panose="020B0604030504040204" pitchFamily="34" charset="0"/>
                <a:cs typeface="Tahoma" panose="020B0604030504040204" pitchFamily="34" charset="0"/>
              </a:rPr>
              <a:t>P</a:t>
            </a:r>
            <a:r>
              <a:rPr sz="2400" dirty="0" err="1">
                <a:latin typeface="Tahoma" panose="020B0604030504040204" pitchFamily="34" charset="0"/>
                <a:ea typeface="Tahoma" panose="020B0604030504040204" pitchFamily="34" charset="0"/>
                <a:cs typeface="Tahoma" panose="020B0604030504040204" pitchFamily="34" charset="0"/>
              </a:rPr>
              <a:t>rédictive</a:t>
            </a:r>
            <a:r>
              <a:rPr sz="2400" dirty="0">
                <a:latin typeface="Tahoma" panose="020B0604030504040204" pitchFamily="34" charset="0"/>
                <a:ea typeface="Tahoma" panose="020B0604030504040204" pitchFamily="34" charset="0"/>
                <a:cs typeface="Tahoma" panose="020B0604030504040204" pitchFamily="34" charset="0"/>
              </a:rPr>
              <a:t/>
            </a:r>
            <a:br>
              <a:rPr sz="2400" dirty="0">
                <a:latin typeface="Tahoma" panose="020B0604030504040204" pitchFamily="34" charset="0"/>
                <a:ea typeface="Tahoma" panose="020B0604030504040204" pitchFamily="34" charset="0"/>
                <a:cs typeface="Tahoma" panose="020B0604030504040204" pitchFamily="34" charset="0"/>
              </a:rPr>
            </a:br>
            <a:r>
              <a:rPr sz="2400" dirty="0">
                <a:solidFill>
                  <a:srgbClr val="6E202B"/>
                </a:solidFill>
                <a:latin typeface="Tahoma" panose="020B0604030504040204" pitchFamily="34" charset="0"/>
                <a:ea typeface="Tahoma" panose="020B0604030504040204" pitchFamily="34" charset="0"/>
                <a:cs typeface="Tahoma" panose="020B0604030504040204" pitchFamily="34" charset="0"/>
              </a:rPr>
              <a:t>R</a:t>
            </a:r>
            <a:r>
              <a:rPr sz="2400" dirty="0">
                <a:latin typeface="Tahoma" panose="020B0604030504040204" pitchFamily="34" charset="0"/>
                <a:ea typeface="Tahoma" panose="020B0604030504040204" pitchFamily="34" charset="0"/>
                <a:cs typeface="Tahoma" panose="020B0604030504040204" pitchFamily="34" charset="0"/>
              </a:rPr>
              <a:t>eliable</a:t>
            </a:r>
            <a:br>
              <a:rPr sz="2400" dirty="0">
                <a:latin typeface="Tahoma" panose="020B0604030504040204" pitchFamily="34" charset="0"/>
                <a:ea typeface="Tahoma" panose="020B0604030504040204" pitchFamily="34" charset="0"/>
                <a:cs typeface="Tahoma" panose="020B0604030504040204" pitchFamily="34" charset="0"/>
              </a:rPr>
            </a:br>
            <a:r>
              <a:rPr sz="2400" dirty="0">
                <a:solidFill>
                  <a:srgbClr val="6E202B"/>
                </a:solidFill>
                <a:latin typeface="Tahoma" panose="020B0604030504040204" pitchFamily="34" charset="0"/>
                <a:ea typeface="Tahoma" panose="020B0604030504040204" pitchFamily="34" charset="0"/>
                <a:cs typeface="Tahoma" panose="020B0604030504040204" pitchFamily="34" charset="0"/>
              </a:rPr>
              <a:t>A</a:t>
            </a:r>
            <a:r>
              <a:rPr sz="2400" dirty="0">
                <a:latin typeface="Tahoma" panose="020B0604030504040204" pitchFamily="34" charset="0"/>
                <a:ea typeface="Tahoma" panose="020B0604030504040204" pitchFamily="34" charset="0"/>
                <a:cs typeface="Tahoma" panose="020B0604030504040204" pitchFamily="34" charset="0"/>
              </a:rPr>
              <a:t>cceptable</a:t>
            </a:r>
            <a:br>
              <a:rPr sz="2400" dirty="0">
                <a:latin typeface="Tahoma" panose="020B0604030504040204" pitchFamily="34" charset="0"/>
                <a:ea typeface="Tahoma" panose="020B0604030504040204" pitchFamily="34" charset="0"/>
                <a:cs typeface="Tahoma" panose="020B0604030504040204" pitchFamily="34" charset="0"/>
              </a:rPr>
            </a:br>
            <a:r>
              <a:rPr sz="2400" dirty="0" err="1" smtClean="0">
                <a:solidFill>
                  <a:srgbClr val="6E202B"/>
                </a:solidFill>
                <a:latin typeface="Tahoma" panose="020B0604030504040204" pitchFamily="34" charset="0"/>
                <a:ea typeface="Tahoma" panose="020B0604030504040204" pitchFamily="34" charset="0"/>
                <a:cs typeface="Tahoma" panose="020B0604030504040204" pitchFamily="34" charset="0"/>
              </a:rPr>
              <a:t>D</a:t>
            </a:r>
            <a:r>
              <a:rPr sz="2400" dirty="0" err="1" smtClean="0">
                <a:latin typeface="Tahoma" panose="020B0604030504040204" pitchFamily="34" charset="0"/>
                <a:ea typeface="Tahoma" panose="020B0604030504040204" pitchFamily="34" charset="0"/>
                <a:cs typeface="Tahoma" panose="020B0604030504040204" pitchFamily="34" charset="0"/>
              </a:rPr>
              <a:t>éontologique</a:t>
            </a: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à coins arrondis 2"/>
          <p:cNvSpPr/>
          <p:nvPr/>
        </p:nvSpPr>
        <p:spPr>
          <a:xfrm>
            <a:off x="899592" y="548680"/>
            <a:ext cx="734481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Le modèle </a:t>
            </a:r>
            <a:r>
              <a:rPr lang="fr-BE" sz="2600" dirty="0" err="1" smtClean="0"/>
              <a:t>ETICPRAD</a:t>
            </a:r>
            <a:r>
              <a:rPr lang="fr-BE" sz="2600" dirty="0" smtClean="0"/>
              <a:t> de Leclercq Dieudonné</a:t>
            </a:r>
            <a:endParaRPr lang="fr-BE" sz="2600" dirty="0"/>
          </a:p>
        </p:txBody>
      </p:sp>
      <p:sp>
        <p:nvSpPr>
          <p:cNvPr id="2" name="Rectangle 1"/>
          <p:cNvSpPr/>
          <p:nvPr/>
        </p:nvSpPr>
        <p:spPr>
          <a:xfrm>
            <a:off x="899592" y="5561118"/>
            <a:ext cx="7813376" cy="923330"/>
          </a:xfrm>
          <a:prstGeom prst="rect">
            <a:avLst/>
          </a:prstGeom>
        </p:spPr>
        <p:txBody>
          <a:bodyPr wrap="square">
            <a:spAutoFit/>
          </a:bodyPr>
          <a:lstStyle/>
          <a:p>
            <a:r>
              <a:rPr lang="fr-BE" dirty="0"/>
              <a:t>Leclercq, D. (2006) L’évolution des QCM. In G. Figari et L. </a:t>
            </a:r>
            <a:r>
              <a:rPr lang="fr-BE" dirty="0" err="1"/>
              <a:t>Mottier</a:t>
            </a:r>
            <a:r>
              <a:rPr lang="fr-BE" dirty="0"/>
              <a:t>-Lopez.</a:t>
            </a:r>
          </a:p>
          <a:p>
            <a:r>
              <a:rPr lang="fr-BE" i="1" dirty="0"/>
              <a:t>Recherches sur l’évaluation en Education</a:t>
            </a:r>
            <a:r>
              <a:rPr lang="fr-BE" dirty="0"/>
              <a:t>. Paris : L’Harmattan, 139-146</a:t>
            </a:r>
            <a:r>
              <a:rPr lang="fr-BE" dirty="0" smtClean="0"/>
              <a:t>.</a:t>
            </a:r>
          </a:p>
          <a:p>
            <a:r>
              <a:rPr lang="fr-BE" u="sng" dirty="0">
                <a:hlinkClick r:id="rId2"/>
              </a:rPr>
              <a:t>http://</a:t>
            </a:r>
            <a:r>
              <a:rPr lang="fr-BE" u="sng" dirty="0" smtClean="0">
                <a:hlinkClick r:id="rId2"/>
              </a:rPr>
              <a:t>hdl.handle.net/2268/10124</a:t>
            </a:r>
            <a:r>
              <a:rPr lang="fr-BE" u="sng" dirty="0" smtClean="0"/>
              <a:t> </a:t>
            </a:r>
            <a:endParaRPr lang="fr-BE" dirty="0"/>
          </a:p>
        </p:txBody>
      </p:sp>
    </p:spTree>
    <p:extLst>
      <p:ext uri="{BB962C8B-B14F-4D97-AF65-F5344CB8AC3E}">
        <p14:creationId xmlns:p14="http://schemas.microsoft.com/office/powerpoint/2010/main" val="2119614818"/>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droppedImage.pdf"/>
          <p:cNvPicPr/>
          <p:nvPr/>
        </p:nvPicPr>
        <p:blipFill>
          <a:blip r:embed="rId2">
            <a:extLst/>
          </a:blip>
          <a:stretch>
            <a:fillRect/>
          </a:stretch>
        </p:blipFill>
        <p:spPr>
          <a:xfrm>
            <a:off x="2172930" y="2852936"/>
            <a:ext cx="4741664" cy="3560467"/>
          </a:xfrm>
          <a:prstGeom prst="rect">
            <a:avLst/>
          </a:prstGeom>
          <a:ln w="12700">
            <a:miter lim="400000"/>
          </a:ln>
        </p:spPr>
      </p:pic>
      <p:sp>
        <p:nvSpPr>
          <p:cNvPr id="202" name="Shape 202"/>
          <p:cNvSpPr/>
          <p:nvPr/>
        </p:nvSpPr>
        <p:spPr>
          <a:xfrm>
            <a:off x="2843808" y="3584049"/>
            <a:ext cx="1102866" cy="27699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0" marR="0" defTabSz="584200">
              <a:defRPr sz="1800">
                <a:uFillTx/>
                <a:latin typeface="Gill Sans SemiBold"/>
                <a:ea typeface="Gill Sans SemiBold"/>
                <a:cs typeface="Gill Sans SemiBold"/>
                <a:sym typeface="Gill Sans SemiBold"/>
              </a:defRPr>
            </a:lvl1pPr>
          </a:lstStyle>
          <a:p>
            <a:pPr lvl="0"/>
            <a:r>
              <a:rPr dirty="0" err="1"/>
              <a:t>Evaluateur</a:t>
            </a:r>
            <a:endParaRPr dirty="0"/>
          </a:p>
        </p:txBody>
      </p:sp>
      <p:sp>
        <p:nvSpPr>
          <p:cNvPr id="203" name="Shape 203"/>
          <p:cNvSpPr/>
          <p:nvPr/>
        </p:nvSpPr>
        <p:spPr>
          <a:xfrm>
            <a:off x="4860032" y="3656057"/>
            <a:ext cx="846386" cy="27699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0" marR="0" defTabSz="584200">
              <a:defRPr sz="1800">
                <a:uFillTx/>
                <a:latin typeface="Gill Sans SemiBold"/>
                <a:ea typeface="Gill Sans SemiBold"/>
                <a:cs typeface="Gill Sans SemiBold"/>
                <a:sym typeface="Gill Sans SemiBold"/>
              </a:defRPr>
            </a:lvl1pPr>
          </a:lstStyle>
          <a:p>
            <a:pPr lvl="0"/>
            <a:r>
              <a:rPr dirty="0" err="1"/>
              <a:t>Etudiant</a:t>
            </a:r>
            <a:endParaRPr dirty="0"/>
          </a:p>
        </p:txBody>
      </p:sp>
      <p:sp>
        <p:nvSpPr>
          <p:cNvPr id="204" name="Shape 204"/>
          <p:cNvSpPr/>
          <p:nvPr/>
        </p:nvSpPr>
        <p:spPr>
          <a:xfrm>
            <a:off x="2174224" y="5517232"/>
            <a:ext cx="1449115" cy="27699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0" marR="0" defTabSz="584200">
              <a:defRPr sz="1800">
                <a:uFillTx/>
                <a:latin typeface="Gill Sans SemiBold"/>
                <a:ea typeface="Gill Sans SemiBold"/>
                <a:cs typeface="Gill Sans SemiBold"/>
                <a:sym typeface="Gill Sans SemiBold"/>
              </a:defRPr>
            </a:lvl1pPr>
          </a:lstStyle>
          <a:p>
            <a:pPr lvl="0"/>
            <a:r>
              <a:rPr dirty="0"/>
              <a:t>Patient </a:t>
            </a:r>
            <a:r>
              <a:rPr dirty="0" err="1"/>
              <a:t>simulé</a:t>
            </a:r>
            <a:endParaRPr dirty="0"/>
          </a:p>
        </p:txBody>
      </p:sp>
      <p:sp>
        <p:nvSpPr>
          <p:cNvPr id="3" name="Rectangle 2"/>
          <p:cNvSpPr/>
          <p:nvPr/>
        </p:nvSpPr>
        <p:spPr>
          <a:xfrm>
            <a:off x="401752" y="404664"/>
            <a:ext cx="7914664" cy="1685077"/>
          </a:xfrm>
          <a:prstGeom prst="rect">
            <a:avLst/>
          </a:prstGeom>
        </p:spPr>
        <p:txBody>
          <a:bodyPr wrap="square">
            <a:spAutoFit/>
          </a:bodyPr>
          <a:lstStyle/>
          <a:p>
            <a:pPr marL="0" lvl="1" indent="0" defTabSz="410751">
              <a:spcBef>
                <a:spcPts val="914"/>
              </a:spcBef>
              <a:buClrTx/>
              <a:buSzTx/>
              <a:buNone/>
              <a:defRPr sz="1800">
                <a:uFillTx/>
              </a:defRPr>
            </a:pPr>
            <a:r>
              <a:rPr lang="fr-BE" sz="2400" dirty="0">
                <a:latin typeface="Arial Narrow" panose="020B0606020202030204" pitchFamily="34" charset="0"/>
              </a:rPr>
              <a:t>E = </a:t>
            </a:r>
            <a:r>
              <a:rPr lang="fr-BE" sz="2400" dirty="0">
                <a:solidFill>
                  <a:srgbClr val="FF0000"/>
                </a:solidFill>
                <a:latin typeface="Arial Narrow" panose="020B0606020202030204" pitchFamily="34" charset="0"/>
              </a:rPr>
              <a:t>Ecologique</a:t>
            </a:r>
            <a:r>
              <a:rPr lang="fr-BE" sz="2400" dirty="0">
                <a:latin typeface="Arial Narrow" panose="020B0606020202030204" pitchFamily="34" charset="0"/>
              </a:rPr>
              <a:t> </a:t>
            </a:r>
            <a:endParaRPr lang="fr-BE" sz="2400" dirty="0" smtClean="0">
              <a:latin typeface="Arial Narrow" panose="020B0606020202030204" pitchFamily="34" charset="0"/>
            </a:endParaRPr>
          </a:p>
          <a:p>
            <a:pPr marL="0" lvl="1" indent="0" defTabSz="410751">
              <a:spcBef>
                <a:spcPts val="914"/>
              </a:spcBef>
              <a:buClrTx/>
              <a:buSzTx/>
              <a:buNone/>
              <a:defRPr sz="1800">
                <a:uFillTx/>
              </a:defRPr>
            </a:pPr>
            <a:r>
              <a:rPr lang="fr-BE" sz="2400" dirty="0" smtClean="0">
                <a:latin typeface="Arial Narrow" panose="020B0606020202030204" pitchFamily="34" charset="0"/>
              </a:rPr>
              <a:t>Le degré </a:t>
            </a:r>
            <a:r>
              <a:rPr lang="fr-BE" sz="2400" dirty="0">
                <a:latin typeface="Arial Narrow" panose="020B0606020202030204" pitchFamily="34" charset="0"/>
              </a:rPr>
              <a:t>d’authenticité </a:t>
            </a:r>
            <a:r>
              <a:rPr lang="fr-BE" sz="2400" dirty="0" smtClean="0">
                <a:latin typeface="Arial Narrow" panose="020B0606020202030204" pitchFamily="34" charset="0"/>
              </a:rPr>
              <a:t>(validité apparente) est d’autant plus élevée que la situation d’évaluation correspond à la situation de la vie réelle qu’elle est sensée représenter ou prédire.</a:t>
            </a:r>
            <a:endParaRPr lang="fr-BE" sz="2400" dirty="0">
              <a:latin typeface="Arial Narrow" panose="020B0606020202030204" pitchFamily="34" charset="0"/>
            </a:endParaRPr>
          </a:p>
        </p:txBody>
      </p:sp>
    </p:spTree>
    <p:extLst>
      <p:ext uri="{BB962C8B-B14F-4D97-AF65-F5344CB8AC3E}">
        <p14:creationId xmlns:p14="http://schemas.microsoft.com/office/powerpoint/2010/main" val="2794752951"/>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droppedImage.png"/>
          <p:cNvPicPr/>
          <p:nvPr/>
        </p:nvPicPr>
        <p:blipFill>
          <a:blip r:embed="rId3">
            <a:extLst/>
          </a:blip>
          <a:stretch>
            <a:fillRect/>
          </a:stretch>
        </p:blipFill>
        <p:spPr>
          <a:xfrm>
            <a:off x="355154" y="1268760"/>
            <a:ext cx="7920880" cy="2232248"/>
          </a:xfrm>
          <a:prstGeom prst="rect">
            <a:avLst/>
          </a:prstGeom>
          <a:ln w="12700">
            <a:miter lim="400000"/>
          </a:ln>
        </p:spPr>
      </p:pic>
      <p:pic>
        <p:nvPicPr>
          <p:cNvPr id="229" name="droppedImage.png"/>
          <p:cNvPicPr/>
          <p:nvPr/>
        </p:nvPicPr>
        <p:blipFill>
          <a:blip r:embed="rId4">
            <a:extLst/>
          </a:blip>
          <a:stretch>
            <a:fillRect/>
          </a:stretch>
        </p:blipFill>
        <p:spPr>
          <a:xfrm>
            <a:off x="323528" y="3789040"/>
            <a:ext cx="8136904" cy="2592288"/>
          </a:xfrm>
          <a:prstGeom prst="rect">
            <a:avLst/>
          </a:prstGeom>
          <a:ln w="12700">
            <a:miter lim="400000"/>
          </a:ln>
        </p:spPr>
      </p:pic>
      <p:sp>
        <p:nvSpPr>
          <p:cNvPr id="3" name="Rectangle 2"/>
          <p:cNvSpPr/>
          <p:nvPr/>
        </p:nvSpPr>
        <p:spPr>
          <a:xfrm>
            <a:off x="467544" y="332656"/>
            <a:ext cx="7776864" cy="400110"/>
          </a:xfrm>
          <a:prstGeom prst="rect">
            <a:avLst/>
          </a:prstGeom>
        </p:spPr>
        <p:txBody>
          <a:bodyPr wrap="square">
            <a:spAutoFit/>
          </a:bodyPr>
          <a:lstStyle/>
          <a:p>
            <a:pPr marL="0" lvl="1" indent="0" defTabSz="410751">
              <a:spcBef>
                <a:spcPts val="914"/>
              </a:spcBef>
              <a:buClrTx/>
              <a:buSzTx/>
              <a:buNone/>
              <a:defRPr sz="1800">
                <a:uFillTx/>
              </a:defRPr>
            </a:pPr>
            <a:r>
              <a:rPr lang="fr-BE" sz="2000" dirty="0"/>
              <a:t>T = </a:t>
            </a:r>
            <a:r>
              <a:rPr lang="fr-BE" sz="2000" dirty="0">
                <a:solidFill>
                  <a:srgbClr val="FF0000"/>
                </a:solidFill>
              </a:rPr>
              <a:t>Théorique</a:t>
            </a:r>
            <a:r>
              <a:rPr lang="fr-BE" sz="2000" dirty="0"/>
              <a:t> (validité de contenu </a:t>
            </a:r>
            <a:r>
              <a:rPr lang="fr-BE" sz="2000" dirty="0" smtClean="0"/>
              <a:t>et de </a:t>
            </a:r>
            <a:r>
              <a:rPr lang="fr-BE" sz="2000" dirty="0" err="1"/>
              <a:t>construct</a:t>
            </a:r>
            <a:r>
              <a:rPr lang="fr-BE" sz="2000" dirty="0" smtClean="0"/>
              <a:t>)</a:t>
            </a:r>
            <a:endParaRPr lang="fr-BE" sz="2000" dirty="0"/>
          </a:p>
        </p:txBody>
      </p:sp>
    </p:spTree>
    <p:extLst>
      <p:ext uri="{BB962C8B-B14F-4D97-AF65-F5344CB8AC3E}">
        <p14:creationId xmlns:p14="http://schemas.microsoft.com/office/powerpoint/2010/main" val="98053501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196752"/>
            <a:ext cx="8712968" cy="5544616"/>
          </a:xfrm>
        </p:spPr>
        <p:txBody>
          <a:bodyPr/>
          <a:lstStyle/>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m</a:t>
            </a:r>
            <a:r>
              <a:rPr lang="fr-BE" sz="2400" dirty="0" smtClean="0">
                <a:uFill>
                  <a:solidFill>
                    <a:srgbClr val="005764"/>
                  </a:solidFill>
                </a:uFill>
                <a:sym typeface="Gill Sans"/>
              </a:rPr>
              <a:t>ieux </a:t>
            </a:r>
            <a:r>
              <a:rPr lang="fr-BE" sz="2400" dirty="0" smtClean="0">
                <a:uFill>
                  <a:solidFill>
                    <a:srgbClr val="005764"/>
                  </a:solidFill>
                </a:uFill>
                <a:sym typeface="Gill Sans"/>
              </a:rPr>
              <a:t>contextualiser l’évaluation</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s</a:t>
            </a:r>
            <a:r>
              <a:rPr lang="fr-BE" sz="2400" dirty="0" smtClean="0">
                <a:uFill>
                  <a:solidFill>
                    <a:srgbClr val="005764"/>
                  </a:solidFill>
                </a:uFill>
                <a:sym typeface="Gill Sans"/>
              </a:rPr>
              <a:t>avoir </a:t>
            </a:r>
            <a:r>
              <a:rPr lang="fr-BE" sz="2400" dirty="0" smtClean="0">
                <a:uFill>
                  <a:solidFill>
                    <a:srgbClr val="005764"/>
                  </a:solidFill>
                </a:uFill>
                <a:sym typeface="Gill Sans"/>
              </a:rPr>
              <a:t>davantage ce qu’on peut évaluer </a:t>
            </a:r>
          </a:p>
          <a:p>
            <a:pPr marL="709008" marR="28573" indent="-457200">
              <a:spcBef>
                <a:spcPts val="1687"/>
              </a:spcBef>
              <a:buClr>
                <a:srgbClr val="007878"/>
              </a:buClr>
              <a:buSzPct val="100000"/>
              <a:buFont typeface="+mj-lt"/>
              <a:buAutoNum type="arabicPeriod"/>
              <a:defRPr sz="1800">
                <a:uFillTx/>
              </a:defRPr>
            </a:pPr>
            <a:r>
              <a:rPr lang="fr-BE" sz="2400" dirty="0" smtClean="0">
                <a:uFill>
                  <a:solidFill>
                    <a:srgbClr val="005764"/>
                  </a:solidFill>
                </a:uFill>
                <a:sym typeface="Gill Sans"/>
              </a:rPr>
              <a:t>prendre </a:t>
            </a:r>
            <a:r>
              <a:rPr lang="fr-BE" sz="2400" dirty="0" smtClean="0">
                <a:uFill>
                  <a:solidFill>
                    <a:srgbClr val="005764"/>
                  </a:solidFill>
                </a:uFill>
                <a:sym typeface="Gill Sans"/>
              </a:rPr>
              <a:t>garde aux biais de l’évaluation</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d</a:t>
            </a:r>
            <a:r>
              <a:rPr lang="fr-BE" sz="2400" dirty="0" smtClean="0">
                <a:uFill>
                  <a:solidFill>
                    <a:srgbClr val="005764"/>
                  </a:solidFill>
                </a:uFill>
                <a:sym typeface="Gill Sans"/>
              </a:rPr>
              <a:t>’évaluer </a:t>
            </a:r>
            <a:r>
              <a:rPr lang="fr-BE" sz="2400" dirty="0" smtClean="0">
                <a:uFill>
                  <a:solidFill>
                    <a:srgbClr val="005764"/>
                  </a:solidFill>
                </a:uFill>
                <a:sym typeface="Gill Sans"/>
              </a:rPr>
              <a:t>en fonction d’objectifs d’apprentissage</a:t>
            </a:r>
          </a:p>
          <a:p>
            <a:pPr marL="709008" marR="28573" indent="-457200">
              <a:spcBef>
                <a:spcPts val="1687"/>
              </a:spcBef>
              <a:buClr>
                <a:srgbClr val="007878"/>
              </a:buClr>
              <a:buSzPct val="100000"/>
              <a:buFont typeface="+mj-lt"/>
              <a:buAutoNum type="arabicPeriod"/>
              <a:defRPr sz="1800">
                <a:uFillTx/>
              </a:defRPr>
            </a:pPr>
            <a:r>
              <a:rPr lang="fr-BE" sz="2400" dirty="0" smtClean="0">
                <a:uFill>
                  <a:solidFill>
                    <a:srgbClr val="005764"/>
                  </a:solidFill>
                </a:uFill>
                <a:sym typeface="Gill Sans"/>
              </a:rPr>
              <a:t>respecter </a:t>
            </a:r>
            <a:r>
              <a:rPr lang="fr-BE" sz="2400" dirty="0">
                <a:uFill>
                  <a:solidFill>
                    <a:srgbClr val="005764"/>
                  </a:solidFill>
                </a:uFill>
                <a:sym typeface="Gill Sans"/>
              </a:rPr>
              <a:t>l</a:t>
            </a:r>
            <a:r>
              <a:rPr lang="fr-BE" sz="2400" dirty="0" smtClean="0">
                <a:uFill>
                  <a:solidFill>
                    <a:srgbClr val="005764"/>
                  </a:solidFill>
                </a:uFill>
                <a:sym typeface="Gill Sans"/>
              </a:rPr>
              <a:t>es critères d’une évaluation </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m</a:t>
            </a:r>
            <a:r>
              <a:rPr lang="fr-BE" sz="2400" dirty="0" smtClean="0">
                <a:uFill>
                  <a:solidFill>
                    <a:srgbClr val="005764"/>
                  </a:solidFill>
                </a:uFill>
                <a:sym typeface="Gill Sans"/>
              </a:rPr>
              <a:t>ieux </a:t>
            </a:r>
            <a:r>
              <a:rPr lang="fr-BE" sz="2400" dirty="0" smtClean="0">
                <a:uFill>
                  <a:solidFill>
                    <a:srgbClr val="005764"/>
                  </a:solidFill>
                </a:uFill>
                <a:sym typeface="Gill Sans"/>
              </a:rPr>
              <a:t>maîtriser les QCM et DC </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v</a:t>
            </a:r>
            <a:r>
              <a:rPr lang="fr-BE" sz="2400" dirty="0" smtClean="0">
                <a:uFill>
                  <a:solidFill>
                    <a:srgbClr val="005764"/>
                  </a:solidFill>
                </a:uFill>
                <a:sym typeface="Gill Sans"/>
              </a:rPr>
              <a:t>ous </a:t>
            </a:r>
            <a:r>
              <a:rPr lang="fr-BE" sz="2400" dirty="0" smtClean="0">
                <a:uFill>
                  <a:solidFill>
                    <a:srgbClr val="005764"/>
                  </a:solidFill>
                </a:uFill>
                <a:sym typeface="Gill Sans"/>
              </a:rPr>
              <a:t>inscrire dans un protocole d’élaboration d’une évaluation</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m</a:t>
            </a:r>
            <a:r>
              <a:rPr lang="fr-BE" sz="2400" dirty="0" smtClean="0">
                <a:uFill>
                  <a:solidFill>
                    <a:srgbClr val="005764"/>
                  </a:solidFill>
                </a:uFill>
                <a:sym typeface="Gill Sans"/>
              </a:rPr>
              <a:t>ieux </a:t>
            </a:r>
            <a:r>
              <a:rPr lang="fr-BE" sz="2400" dirty="0" smtClean="0">
                <a:uFill>
                  <a:solidFill>
                    <a:srgbClr val="005764"/>
                  </a:solidFill>
                </a:uFill>
                <a:sym typeface="Gill Sans"/>
              </a:rPr>
              <a:t>utiliser </a:t>
            </a:r>
            <a:r>
              <a:rPr lang="fr-BE" sz="2400" dirty="0" smtClean="0">
                <a:uFill>
                  <a:solidFill>
                    <a:srgbClr val="005764"/>
                  </a:solidFill>
                </a:uFill>
                <a:sym typeface="Gill Sans"/>
              </a:rPr>
              <a:t>QROC, QROL et ORAUX</a:t>
            </a:r>
          </a:p>
          <a:p>
            <a:pPr marL="709008" marR="28573" indent="-457200">
              <a:spcBef>
                <a:spcPts val="1687"/>
              </a:spcBef>
              <a:buClr>
                <a:srgbClr val="007878"/>
              </a:buClr>
              <a:buSzPct val="100000"/>
              <a:buFont typeface="+mj-lt"/>
              <a:buAutoNum type="arabicPeriod"/>
              <a:defRPr sz="1800">
                <a:uFillTx/>
              </a:defRPr>
            </a:pPr>
            <a:r>
              <a:rPr lang="fr-BE" sz="2400" dirty="0">
                <a:uFill>
                  <a:solidFill>
                    <a:srgbClr val="005764"/>
                  </a:solidFill>
                </a:uFill>
                <a:sym typeface="Gill Sans"/>
              </a:rPr>
              <a:t>d</a:t>
            </a:r>
            <a:r>
              <a:rPr lang="fr-BE" sz="2400" dirty="0" smtClean="0">
                <a:uFill>
                  <a:solidFill>
                    <a:srgbClr val="005764"/>
                  </a:solidFill>
                </a:uFill>
                <a:sym typeface="Gill Sans"/>
              </a:rPr>
              <a:t>e </a:t>
            </a:r>
            <a:r>
              <a:rPr lang="fr-BE" sz="2400" dirty="0" smtClean="0">
                <a:uFill>
                  <a:solidFill>
                    <a:srgbClr val="005764"/>
                  </a:solidFill>
                </a:uFill>
                <a:sym typeface="Gill Sans"/>
              </a:rPr>
              <a:t>vous lancer dans l’EEE</a:t>
            </a:r>
          </a:p>
          <a:p>
            <a:pPr marL="457200" indent="-457200">
              <a:buFont typeface="+mj-lt"/>
              <a:buAutoNum type="arabicPeriod"/>
            </a:pPr>
            <a:endParaRPr lang="fr-BE" sz="2400" dirty="0"/>
          </a:p>
        </p:txBody>
      </p:sp>
      <p:sp>
        <p:nvSpPr>
          <p:cNvPr id="4" name="Rectangle à coins arrondis 3"/>
          <p:cNvSpPr/>
          <p:nvPr/>
        </p:nvSpPr>
        <p:spPr>
          <a:xfrm>
            <a:off x="107504" y="188640"/>
            <a:ext cx="8856984" cy="792088"/>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ea typeface="Tahoma" panose="020B0604030504040204" pitchFamily="34" charset="0"/>
                <a:cs typeface="Tahoma" panose="020B0604030504040204" pitchFamily="34" charset="0"/>
              </a:rPr>
              <a:t>A la fin de ces présentations, vous devriez être capables de </a:t>
            </a:r>
            <a:endParaRPr lang="fr-BE" sz="2800" dirty="0"/>
          </a:p>
        </p:txBody>
      </p:sp>
    </p:spTree>
    <p:extLst>
      <p:ext uri="{BB962C8B-B14F-4D97-AF65-F5344CB8AC3E}">
        <p14:creationId xmlns:p14="http://schemas.microsoft.com/office/powerpoint/2010/main" val="6598407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332656"/>
            <a:ext cx="7992888" cy="400110"/>
          </a:xfrm>
          <a:prstGeom prst="rect">
            <a:avLst/>
          </a:prstGeom>
        </p:spPr>
        <p:txBody>
          <a:bodyPr wrap="square">
            <a:spAutoFit/>
          </a:bodyPr>
          <a:lstStyle/>
          <a:p>
            <a:pPr marL="0" lvl="1" indent="0" defTabSz="410751">
              <a:spcBef>
                <a:spcPts val="914"/>
              </a:spcBef>
              <a:buClrTx/>
              <a:buSzTx/>
              <a:buNone/>
              <a:defRPr sz="1800">
                <a:uFillTx/>
              </a:defRPr>
            </a:pPr>
            <a:r>
              <a:rPr lang="fr-BE" sz="2000" dirty="0"/>
              <a:t>T = </a:t>
            </a:r>
            <a:r>
              <a:rPr lang="fr-BE" sz="2000" dirty="0">
                <a:solidFill>
                  <a:srgbClr val="FF0000"/>
                </a:solidFill>
              </a:rPr>
              <a:t>Théorique</a:t>
            </a:r>
            <a:r>
              <a:rPr lang="fr-BE" sz="2000" dirty="0"/>
              <a:t> (validité de contenu – de </a:t>
            </a:r>
            <a:r>
              <a:rPr lang="fr-BE" sz="2000" dirty="0" err="1"/>
              <a:t>construct</a:t>
            </a:r>
            <a:r>
              <a:rPr lang="fr-BE" sz="2000" dirty="0" smtClean="0"/>
              <a:t>)</a:t>
            </a:r>
            <a:endParaRPr lang="fr-BE" sz="2000" dirty="0"/>
          </a:p>
        </p:txBody>
      </p:sp>
      <p:pic>
        <p:nvPicPr>
          <p:cNvPr id="10" name="droppedImage.png"/>
          <p:cNvPicPr/>
          <p:nvPr/>
        </p:nvPicPr>
        <p:blipFill>
          <a:blip r:embed="rId2">
            <a:extLst/>
          </a:blip>
          <a:stretch>
            <a:fillRect/>
          </a:stretch>
        </p:blipFill>
        <p:spPr>
          <a:xfrm>
            <a:off x="611560" y="1412776"/>
            <a:ext cx="7488832" cy="4968552"/>
          </a:xfrm>
          <a:prstGeom prst="rect">
            <a:avLst/>
          </a:prstGeom>
          <a:ln w="12700">
            <a:miter lim="400000"/>
          </a:ln>
        </p:spPr>
      </p:pic>
    </p:spTree>
    <p:extLst>
      <p:ext uri="{BB962C8B-B14F-4D97-AF65-F5344CB8AC3E}">
        <p14:creationId xmlns:p14="http://schemas.microsoft.com/office/powerpoint/2010/main" val="3199774583"/>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a:pPr lvl="0"/>
            <a:endParaRPr/>
          </a:p>
        </p:txBody>
      </p:sp>
      <p:pic>
        <p:nvPicPr>
          <p:cNvPr id="246" name="pasted-image.pdf"/>
          <p:cNvPicPr/>
          <p:nvPr/>
        </p:nvPicPr>
        <p:blipFill>
          <a:blip r:embed="rId2">
            <a:extLst/>
          </a:blip>
          <a:srcRect l="2604" t="2604" r="2604" b="2604"/>
          <a:stretch>
            <a:fillRect/>
          </a:stretch>
        </p:blipFill>
        <p:spPr>
          <a:xfrm>
            <a:off x="123555" y="92719"/>
            <a:ext cx="8896819" cy="6672615"/>
          </a:xfrm>
          <a:prstGeom prst="rect">
            <a:avLst/>
          </a:prstGeom>
          <a:ln w="25400">
            <a:round/>
          </a:ln>
        </p:spPr>
      </p:pic>
    </p:spTree>
    <p:extLst>
      <p:ext uri="{BB962C8B-B14F-4D97-AF65-F5344CB8AC3E}">
        <p14:creationId xmlns:p14="http://schemas.microsoft.com/office/powerpoint/2010/main" val="3665312195"/>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pPr lvl="0"/>
            <a:endParaRPr/>
          </a:p>
        </p:txBody>
      </p:sp>
      <p:pic>
        <p:nvPicPr>
          <p:cNvPr id="249" name="pasted-image.pdf"/>
          <p:cNvPicPr/>
          <p:nvPr/>
        </p:nvPicPr>
        <p:blipFill>
          <a:blip r:embed="rId2">
            <a:extLst/>
          </a:blip>
          <a:stretch>
            <a:fillRect/>
          </a:stretch>
        </p:blipFill>
        <p:spPr>
          <a:xfrm>
            <a:off x="125434" y="94040"/>
            <a:ext cx="8893067" cy="6669801"/>
          </a:xfrm>
          <a:prstGeom prst="rect">
            <a:avLst/>
          </a:prstGeom>
          <a:ln w="25400">
            <a:round/>
          </a:ln>
        </p:spPr>
      </p:pic>
    </p:spTree>
    <p:extLst>
      <p:ext uri="{BB962C8B-B14F-4D97-AF65-F5344CB8AC3E}">
        <p14:creationId xmlns:p14="http://schemas.microsoft.com/office/powerpoint/2010/main" val="1171604705"/>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p>
            <a:pPr lvl="0"/>
            <a:endParaRPr/>
          </a:p>
        </p:txBody>
      </p:sp>
      <p:pic>
        <p:nvPicPr>
          <p:cNvPr id="252" name="pasted-image.pdf"/>
          <p:cNvPicPr/>
          <p:nvPr/>
        </p:nvPicPr>
        <p:blipFill>
          <a:blip r:embed="rId2">
            <a:extLst/>
          </a:blip>
          <a:stretch>
            <a:fillRect/>
          </a:stretch>
        </p:blipFill>
        <p:spPr>
          <a:xfrm>
            <a:off x="124515" y="93387"/>
            <a:ext cx="8894970" cy="6671226"/>
          </a:xfrm>
          <a:prstGeom prst="rect">
            <a:avLst/>
          </a:prstGeom>
          <a:ln w="25400">
            <a:round/>
          </a:ln>
        </p:spPr>
      </p:pic>
    </p:spTree>
    <p:extLst>
      <p:ext uri="{BB962C8B-B14F-4D97-AF65-F5344CB8AC3E}">
        <p14:creationId xmlns:p14="http://schemas.microsoft.com/office/powerpoint/2010/main" val="1035893870"/>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prstGeom prst="rect">
            <a:avLst/>
          </a:prstGeom>
        </p:spPr>
        <p:txBody>
          <a:bodyPr/>
          <a:lstStyle/>
          <a:p>
            <a:pPr lvl="0"/>
            <a:endParaRPr/>
          </a:p>
        </p:txBody>
      </p:sp>
      <p:pic>
        <p:nvPicPr>
          <p:cNvPr id="255" name="pasted-image.pdf"/>
          <p:cNvPicPr/>
          <p:nvPr/>
        </p:nvPicPr>
        <p:blipFill>
          <a:blip r:embed="rId2">
            <a:extLst/>
          </a:blip>
          <a:stretch>
            <a:fillRect/>
          </a:stretch>
        </p:blipFill>
        <p:spPr>
          <a:xfrm>
            <a:off x="123851" y="92889"/>
            <a:ext cx="8896298" cy="6672223"/>
          </a:xfrm>
          <a:prstGeom prst="rect">
            <a:avLst/>
          </a:prstGeom>
          <a:ln w="25400">
            <a:round/>
          </a:ln>
        </p:spPr>
      </p:pic>
    </p:spTree>
    <p:extLst>
      <p:ext uri="{BB962C8B-B14F-4D97-AF65-F5344CB8AC3E}">
        <p14:creationId xmlns:p14="http://schemas.microsoft.com/office/powerpoint/2010/main" val="2801392267"/>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pPr lvl="0"/>
            <a:endParaRPr/>
          </a:p>
        </p:txBody>
      </p:sp>
      <p:pic>
        <p:nvPicPr>
          <p:cNvPr id="258" name="pasted-image.pdf"/>
          <p:cNvPicPr/>
          <p:nvPr/>
        </p:nvPicPr>
        <p:blipFill>
          <a:blip r:embed="rId2">
            <a:extLst/>
          </a:blip>
          <a:stretch>
            <a:fillRect/>
          </a:stretch>
        </p:blipFill>
        <p:spPr>
          <a:xfrm>
            <a:off x="125751" y="94313"/>
            <a:ext cx="8892498" cy="6669374"/>
          </a:xfrm>
          <a:prstGeom prst="rect">
            <a:avLst/>
          </a:prstGeom>
          <a:ln w="25400">
            <a:round/>
          </a:ln>
        </p:spPr>
      </p:pic>
    </p:spTree>
    <p:extLst>
      <p:ext uri="{BB962C8B-B14F-4D97-AF65-F5344CB8AC3E}">
        <p14:creationId xmlns:p14="http://schemas.microsoft.com/office/powerpoint/2010/main" val="3606756755"/>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droppedImage.png"/>
          <p:cNvPicPr/>
          <p:nvPr/>
        </p:nvPicPr>
        <p:blipFill>
          <a:blip r:embed="rId2">
            <a:extLst/>
          </a:blip>
          <a:stretch>
            <a:fillRect/>
          </a:stretch>
        </p:blipFill>
        <p:spPr>
          <a:xfrm>
            <a:off x="251520" y="1916832"/>
            <a:ext cx="4511299" cy="3027164"/>
          </a:xfrm>
          <a:prstGeom prst="rect">
            <a:avLst/>
          </a:prstGeom>
          <a:ln w="12700">
            <a:miter lim="400000"/>
          </a:ln>
        </p:spPr>
      </p:pic>
      <p:pic>
        <p:nvPicPr>
          <p:cNvPr id="272" name="droppedImage.png"/>
          <p:cNvPicPr/>
          <p:nvPr/>
        </p:nvPicPr>
        <p:blipFill>
          <a:blip r:embed="rId3">
            <a:extLst/>
          </a:blip>
          <a:stretch>
            <a:fillRect/>
          </a:stretch>
        </p:blipFill>
        <p:spPr>
          <a:xfrm>
            <a:off x="5004048" y="1155958"/>
            <a:ext cx="3411141" cy="3938521"/>
          </a:xfrm>
          <a:prstGeom prst="rect">
            <a:avLst/>
          </a:prstGeom>
          <a:ln w="12700">
            <a:miter lim="400000"/>
          </a:ln>
        </p:spPr>
      </p:pic>
      <p:sp>
        <p:nvSpPr>
          <p:cNvPr id="3" name="Rectangle 2"/>
          <p:cNvSpPr/>
          <p:nvPr/>
        </p:nvSpPr>
        <p:spPr>
          <a:xfrm>
            <a:off x="401836" y="332656"/>
            <a:ext cx="8130604" cy="823302"/>
          </a:xfrm>
          <a:prstGeom prst="rect">
            <a:avLst/>
          </a:prstGeom>
        </p:spPr>
        <p:txBody>
          <a:bodyPr wrap="square">
            <a:spAutoFit/>
          </a:bodyPr>
          <a:lstStyle/>
          <a:p>
            <a:pPr marL="0" lvl="1" indent="0" defTabSz="410751">
              <a:spcBef>
                <a:spcPts val="914"/>
              </a:spcBef>
              <a:buClrTx/>
              <a:buSzTx/>
              <a:buNone/>
              <a:defRPr sz="1800">
                <a:uFillTx/>
              </a:defRPr>
            </a:pPr>
            <a:r>
              <a:rPr lang="fr-BE" sz="2000" dirty="0"/>
              <a:t>I = </a:t>
            </a:r>
            <a:r>
              <a:rPr lang="fr-BE" sz="2000" dirty="0">
                <a:solidFill>
                  <a:srgbClr val="FF0000"/>
                </a:solidFill>
              </a:rPr>
              <a:t>Informative</a:t>
            </a:r>
            <a:r>
              <a:rPr lang="fr-BE" sz="2000" dirty="0"/>
              <a:t> (diagnostique et compréhensible pour les utilisateurs)</a:t>
            </a:r>
          </a:p>
          <a:p>
            <a:pPr marL="0" lvl="1" indent="0" defTabSz="410751">
              <a:spcBef>
                <a:spcPts val="914"/>
              </a:spcBef>
              <a:buClrTx/>
              <a:buSzTx/>
              <a:buNone/>
              <a:defRPr sz="1800">
                <a:uFillTx/>
              </a:defRPr>
            </a:pPr>
            <a:r>
              <a:rPr lang="fr-BE" sz="2000" dirty="0"/>
              <a:t>Pour l’enseignant:</a:t>
            </a:r>
          </a:p>
        </p:txBody>
      </p:sp>
    </p:spTree>
    <p:extLst>
      <p:ext uri="{BB962C8B-B14F-4D97-AF65-F5344CB8AC3E}">
        <p14:creationId xmlns:p14="http://schemas.microsoft.com/office/powerpoint/2010/main" val="1807988349"/>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p:nvPr/>
        </p:nvSpPr>
        <p:spPr>
          <a:xfrm>
            <a:off x="244586" y="1484785"/>
            <a:ext cx="4359373" cy="3744416"/>
          </a:xfrm>
          <a:prstGeom prst="roundRect">
            <a:avLst>
              <a:gd name="adj" fmla="val 3659"/>
            </a:avLst>
          </a:prstGeom>
          <a:solidFill>
            <a:srgbClr val="FFFFFF"/>
          </a:solidFill>
          <a:ln w="25400">
            <a:solidFill/>
            <a:miter lim="400000"/>
          </a:ln>
        </p:spPr>
        <p:txBody>
          <a:bodyPr lIns="0" tIns="0" rIns="0" bIns="0" anchor="ctr"/>
          <a:lstStyle/>
          <a:p>
            <a:pPr defTabSz="410751">
              <a:defRPr sz="4000">
                <a:solidFill>
                  <a:srgbClr val="FFFFFF"/>
                </a:solidFill>
                <a:effectLst>
                  <a:outerShdw blurRad="38100" dist="12700" dir="5400000" rotWithShape="0">
                    <a:srgbClr val="000000">
                      <a:alpha val="50000"/>
                    </a:srgbClr>
                  </a:outerShdw>
                </a:effectLst>
                <a:uFillTx/>
              </a:defRPr>
            </a:pPr>
            <a:endParaRPr/>
          </a:p>
        </p:txBody>
      </p:sp>
      <p:pic>
        <p:nvPicPr>
          <p:cNvPr id="280" name="droppedImage.png"/>
          <p:cNvPicPr/>
          <p:nvPr/>
        </p:nvPicPr>
        <p:blipFill>
          <a:blip r:embed="rId2">
            <a:extLst/>
          </a:blip>
          <a:stretch>
            <a:fillRect/>
          </a:stretch>
        </p:blipFill>
        <p:spPr>
          <a:xfrm>
            <a:off x="356355" y="1628800"/>
            <a:ext cx="4165552" cy="2527102"/>
          </a:xfrm>
          <a:prstGeom prst="rect">
            <a:avLst/>
          </a:prstGeom>
          <a:ln w="12700">
            <a:miter lim="400000"/>
          </a:ln>
        </p:spPr>
      </p:pic>
      <p:pic>
        <p:nvPicPr>
          <p:cNvPr id="281" name="droppedImage.png"/>
          <p:cNvPicPr/>
          <p:nvPr/>
        </p:nvPicPr>
        <p:blipFill>
          <a:blip r:embed="rId3">
            <a:extLst/>
          </a:blip>
          <a:stretch>
            <a:fillRect/>
          </a:stretch>
        </p:blipFill>
        <p:spPr>
          <a:xfrm>
            <a:off x="469850" y="4084017"/>
            <a:ext cx="3670102" cy="1145183"/>
          </a:xfrm>
          <a:prstGeom prst="rect">
            <a:avLst/>
          </a:prstGeom>
          <a:ln w="12700">
            <a:miter lim="400000"/>
          </a:ln>
        </p:spPr>
      </p:pic>
      <p:pic>
        <p:nvPicPr>
          <p:cNvPr id="282" name="droppedImage.png"/>
          <p:cNvPicPr/>
          <p:nvPr/>
        </p:nvPicPr>
        <p:blipFill>
          <a:blip r:embed="rId4">
            <a:extLst/>
          </a:blip>
          <a:stretch>
            <a:fillRect/>
          </a:stretch>
        </p:blipFill>
        <p:spPr>
          <a:xfrm>
            <a:off x="4932040" y="1536415"/>
            <a:ext cx="3491508" cy="3679069"/>
          </a:xfrm>
          <a:prstGeom prst="rect">
            <a:avLst/>
          </a:prstGeom>
          <a:ln w="12700">
            <a:miter lim="400000"/>
          </a:ln>
        </p:spPr>
      </p:pic>
      <p:sp>
        <p:nvSpPr>
          <p:cNvPr id="3" name="Rectangle 2"/>
          <p:cNvSpPr/>
          <p:nvPr/>
        </p:nvSpPr>
        <p:spPr>
          <a:xfrm>
            <a:off x="531464" y="404664"/>
            <a:ext cx="8144992" cy="823302"/>
          </a:xfrm>
          <a:prstGeom prst="rect">
            <a:avLst/>
          </a:prstGeom>
        </p:spPr>
        <p:txBody>
          <a:bodyPr wrap="square">
            <a:spAutoFit/>
          </a:bodyPr>
          <a:lstStyle/>
          <a:p>
            <a:pPr marL="0" lvl="1" indent="0" defTabSz="410751">
              <a:spcBef>
                <a:spcPts val="914"/>
              </a:spcBef>
              <a:buClrTx/>
              <a:buSzTx/>
              <a:buNone/>
              <a:defRPr sz="1800">
                <a:uFillTx/>
              </a:defRPr>
            </a:pPr>
            <a:r>
              <a:rPr lang="fr-BE" sz="2000" dirty="0"/>
              <a:t>I = </a:t>
            </a:r>
            <a:r>
              <a:rPr lang="fr-BE" sz="2000" dirty="0">
                <a:solidFill>
                  <a:srgbClr val="FF0000"/>
                </a:solidFill>
              </a:rPr>
              <a:t>Informative</a:t>
            </a:r>
            <a:r>
              <a:rPr lang="fr-BE" sz="2000" dirty="0"/>
              <a:t> (diagnostique et compréhensible pour les utilisateurs)</a:t>
            </a:r>
          </a:p>
          <a:p>
            <a:pPr marL="0" lvl="1" indent="0" defTabSz="410751">
              <a:spcBef>
                <a:spcPts val="914"/>
              </a:spcBef>
              <a:buClrTx/>
              <a:buSzTx/>
              <a:buNone/>
              <a:defRPr sz="1800">
                <a:uFillTx/>
              </a:defRPr>
            </a:pPr>
            <a:r>
              <a:rPr lang="fr-BE" sz="2000" dirty="0"/>
              <a:t>Pour l’étudiant:</a:t>
            </a:r>
          </a:p>
        </p:txBody>
      </p:sp>
    </p:spTree>
    <p:extLst>
      <p:ext uri="{BB962C8B-B14F-4D97-AF65-F5344CB8AC3E}">
        <p14:creationId xmlns:p14="http://schemas.microsoft.com/office/powerpoint/2010/main" val="1846933904"/>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
          </p:nvPr>
        </p:nvSpPr>
        <p:spPr>
          <a:xfrm>
            <a:off x="892969" y="1857375"/>
            <a:ext cx="7634883" cy="4473773"/>
          </a:xfrm>
          <a:prstGeom prst="rect">
            <a:avLst/>
          </a:prstGeom>
        </p:spPr>
        <p:txBody>
          <a:bodyPr anchor="t"/>
          <a:lstStyle/>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p:txBody>
      </p:sp>
      <p:pic>
        <p:nvPicPr>
          <p:cNvPr id="289" name="8221721-business-customer-service-feedback-concept-with-survey-button.png"/>
          <p:cNvPicPr/>
          <p:nvPr/>
        </p:nvPicPr>
        <p:blipFill>
          <a:blip r:embed="rId2">
            <a:extLst/>
          </a:blip>
          <a:stretch>
            <a:fillRect/>
          </a:stretch>
        </p:blipFill>
        <p:spPr>
          <a:xfrm>
            <a:off x="866180" y="3384352"/>
            <a:ext cx="950768" cy="1428750"/>
          </a:xfrm>
          <a:prstGeom prst="rect">
            <a:avLst/>
          </a:prstGeom>
          <a:ln w="12700">
            <a:miter lim="400000"/>
          </a:ln>
        </p:spPr>
      </p:pic>
      <p:pic>
        <p:nvPicPr>
          <p:cNvPr id="290" name="12_good_practices_Nicol_1er_BAC.jpg"/>
          <p:cNvPicPr/>
          <p:nvPr/>
        </p:nvPicPr>
        <p:blipFill>
          <a:blip r:embed="rId3">
            <a:extLst/>
          </a:blip>
          <a:stretch>
            <a:fillRect/>
          </a:stretch>
        </p:blipFill>
        <p:spPr>
          <a:xfrm>
            <a:off x="2946797" y="2178844"/>
            <a:ext cx="5464969" cy="4098727"/>
          </a:xfrm>
          <a:prstGeom prst="rect">
            <a:avLst/>
          </a:prstGeom>
          <a:ln w="12700">
            <a:miter lim="400000"/>
          </a:ln>
        </p:spPr>
      </p:pic>
      <p:sp>
        <p:nvSpPr>
          <p:cNvPr id="3" name="Rectangle 2"/>
          <p:cNvSpPr/>
          <p:nvPr/>
        </p:nvSpPr>
        <p:spPr>
          <a:xfrm>
            <a:off x="539552" y="548680"/>
            <a:ext cx="8352928" cy="400110"/>
          </a:xfrm>
          <a:prstGeom prst="rect">
            <a:avLst/>
          </a:prstGeom>
        </p:spPr>
        <p:txBody>
          <a:bodyPr wrap="square">
            <a:spAutoFit/>
          </a:bodyPr>
          <a:lstStyle/>
          <a:p>
            <a:pPr marL="0" lvl="1" indent="0" defTabSz="410751">
              <a:spcBef>
                <a:spcPts val="914"/>
              </a:spcBef>
              <a:buClrTx/>
              <a:buSzTx/>
              <a:buNone/>
              <a:defRPr sz="1800">
                <a:uFillTx/>
              </a:defRPr>
            </a:pPr>
            <a:r>
              <a:rPr lang="fr-BE" sz="2000" dirty="0"/>
              <a:t>C = </a:t>
            </a:r>
            <a:r>
              <a:rPr lang="fr-BE" sz="2000" dirty="0" err="1">
                <a:solidFill>
                  <a:srgbClr val="FF0000"/>
                </a:solidFill>
              </a:rPr>
              <a:t>Conséquentielle</a:t>
            </a:r>
            <a:r>
              <a:rPr lang="fr-BE" sz="2000" dirty="0"/>
              <a:t> (suivie d’effets chez les apprenants ou le prof).</a:t>
            </a:r>
          </a:p>
        </p:txBody>
      </p:sp>
    </p:spTree>
    <p:extLst>
      <p:ext uri="{BB962C8B-B14F-4D97-AF65-F5344CB8AC3E}">
        <p14:creationId xmlns:p14="http://schemas.microsoft.com/office/powerpoint/2010/main" val="1538227235"/>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6a00d8341d444553ef0167641acd70970b-popup.png"/>
          <p:cNvPicPr/>
          <p:nvPr/>
        </p:nvPicPr>
        <p:blipFill>
          <a:blip r:embed="rId2">
            <a:extLst/>
          </a:blip>
          <a:stretch>
            <a:fillRect/>
          </a:stretch>
        </p:blipFill>
        <p:spPr>
          <a:xfrm>
            <a:off x="500174" y="1412776"/>
            <a:ext cx="4719898" cy="4464496"/>
          </a:xfrm>
          <a:prstGeom prst="rect">
            <a:avLst/>
          </a:prstGeom>
          <a:ln w="12700">
            <a:miter lim="400000"/>
          </a:ln>
        </p:spPr>
      </p:pic>
      <p:pic>
        <p:nvPicPr>
          <p:cNvPr id="298" name="url?sa=i&amp;rct=j&amp;q=monitoring+historique+des+étudiants&amp;source=images&amp;cd=&amp;docid=Yv2Dg0N_5vJF8M&amp;tbnid=Lyp4dVJ7zPvI3M-&amp;ved=0CAUQjRw&amp;url=http%3A%2F%2Fwww.ciuf.be%2Fcms%2Fcommission-reussite%2Findex.png"/>
          <p:cNvPicPr/>
          <p:nvPr/>
        </p:nvPicPr>
        <p:blipFill>
          <a:blip r:embed="rId3">
            <a:extLst/>
          </a:blip>
          <a:stretch>
            <a:fillRect/>
          </a:stretch>
        </p:blipFill>
        <p:spPr>
          <a:xfrm>
            <a:off x="5455374" y="1052736"/>
            <a:ext cx="3365098" cy="4824536"/>
          </a:xfrm>
          <a:prstGeom prst="rect">
            <a:avLst/>
          </a:prstGeom>
          <a:ln w="12700">
            <a:miter lim="400000"/>
          </a:ln>
        </p:spPr>
      </p:pic>
      <p:sp>
        <p:nvSpPr>
          <p:cNvPr id="3" name="Rectangle 2"/>
          <p:cNvSpPr/>
          <p:nvPr/>
        </p:nvSpPr>
        <p:spPr>
          <a:xfrm>
            <a:off x="683568" y="476672"/>
            <a:ext cx="7416824" cy="707886"/>
          </a:xfrm>
          <a:prstGeom prst="rect">
            <a:avLst/>
          </a:prstGeom>
        </p:spPr>
        <p:txBody>
          <a:bodyPr wrap="square">
            <a:spAutoFit/>
          </a:bodyPr>
          <a:lstStyle/>
          <a:p>
            <a:pPr marL="0" lvl="1" indent="0" defTabSz="410751">
              <a:spcBef>
                <a:spcPts val="914"/>
              </a:spcBef>
              <a:buClrTx/>
              <a:buSzTx/>
              <a:buNone/>
              <a:defRPr sz="1800">
                <a:uFillTx/>
              </a:defRPr>
            </a:pPr>
            <a:r>
              <a:rPr lang="fr-BE" sz="2000" dirty="0"/>
              <a:t>P = </a:t>
            </a:r>
            <a:r>
              <a:rPr lang="fr-BE" sz="2000" dirty="0">
                <a:solidFill>
                  <a:srgbClr val="FF0000"/>
                </a:solidFill>
              </a:rPr>
              <a:t>Prédictive</a:t>
            </a:r>
            <a:r>
              <a:rPr lang="fr-BE" sz="2000" dirty="0"/>
              <a:t> statistiquement du futur (réussite ou échec scolaire, professionnel, etc.).</a:t>
            </a:r>
          </a:p>
        </p:txBody>
      </p:sp>
    </p:spTree>
    <p:extLst>
      <p:ext uri="{BB962C8B-B14F-4D97-AF65-F5344CB8AC3E}">
        <p14:creationId xmlns:p14="http://schemas.microsoft.com/office/powerpoint/2010/main" val="399456506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700808"/>
            <a:ext cx="8424936" cy="4392488"/>
          </a:xfrm>
        </p:spPr>
        <p:txBody>
          <a:bodyPr/>
          <a:lstStyle/>
          <a:p>
            <a:pPr marL="84138" marR="28573" indent="0">
              <a:lnSpc>
                <a:spcPct val="150000"/>
              </a:lnSpc>
              <a:spcBef>
                <a:spcPts val="1687"/>
              </a:spcBef>
              <a:buClr>
                <a:srgbClr val="007878"/>
              </a:buClr>
              <a:buSzPct val="100000"/>
              <a:buNone/>
              <a:defRPr sz="1800">
                <a:uFillTx/>
              </a:defRPr>
            </a:pP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1.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définir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docimologie, </a:t>
            </a:r>
            <a:r>
              <a:rPr lang="fr-BE" sz="2000" dirty="0" err="1"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édumétrie</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évaluation,  connaissances, savoirs, compétences, formatif, certificatif, self-</a:t>
            </a:r>
            <a:r>
              <a:rPr lang="fr-BE" sz="2000" dirty="0" err="1"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assessment</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2.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citer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différentes facettes de l’évaluation</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3.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onner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des exemples d’évaluation</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4. citer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6 niveaux de la pyramide de Bloom</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5.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commenter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6 niveaux de la pyramide de Bloom</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6. </a:t>
            </a:r>
            <a:r>
              <a:rPr lang="fr-BE" sz="2000" dirty="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omparer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objectifs de connaissance, de compréhension et    	d’application</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7.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commenter </a:t>
            </a:r>
            <a: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t>les biais liés à la copie, au correcteur et à l’évalué</a:t>
            </a:r>
            <a:br>
              <a:rPr lang="fr-BE" sz="2000" dirty="0" smtClean="0">
                <a:uFill>
                  <a:solidFill>
                    <a:srgbClr val="005764"/>
                  </a:solidFill>
                </a:uFill>
                <a:latin typeface="Tahoma" panose="020B0604030504040204" pitchFamily="34" charset="0"/>
                <a:ea typeface="Tahoma" panose="020B0604030504040204" pitchFamily="34" charset="0"/>
                <a:cs typeface="Tahoma" panose="020B0604030504040204" pitchFamily="34" charset="0"/>
                <a:sym typeface="Gill Sans"/>
              </a:rPr>
            </a:br>
            <a:endParaRPr lang="fr-BE" sz="20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à coins arrondis 3"/>
          <p:cNvSpPr/>
          <p:nvPr/>
        </p:nvSpPr>
        <p:spPr>
          <a:xfrm>
            <a:off x="107504" y="188640"/>
            <a:ext cx="7704856" cy="792088"/>
          </a:xfrm>
          <a:prstGeom prst="round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ea typeface="Tahoma" panose="020B0604030504040204" pitchFamily="34" charset="0"/>
                <a:cs typeface="Tahoma" panose="020B0604030504040204" pitchFamily="34" charset="0"/>
              </a:rPr>
              <a:t>Plus objectivement, vous devriez être capables de </a:t>
            </a:r>
            <a:endParaRPr lang="fr-BE" sz="2800" dirty="0"/>
          </a:p>
        </p:txBody>
      </p:sp>
    </p:spTree>
    <p:extLst>
      <p:ext uri="{BB962C8B-B14F-4D97-AF65-F5344CB8AC3E}">
        <p14:creationId xmlns:p14="http://schemas.microsoft.com/office/powerpoint/2010/main" val="28023154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body" idx="1"/>
          </p:nvPr>
        </p:nvSpPr>
        <p:spPr>
          <a:xfrm>
            <a:off x="892969" y="1857375"/>
            <a:ext cx="7634883" cy="4473773"/>
          </a:xfrm>
          <a:prstGeom prst="rect">
            <a:avLst/>
          </a:prstGeom>
        </p:spPr>
        <p:txBody>
          <a:bodyPr anchor="t"/>
          <a:lstStyle/>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p:txBody>
      </p:sp>
      <p:pic>
        <p:nvPicPr>
          <p:cNvPr id="305" name="droppedImage.pdf"/>
          <p:cNvPicPr/>
          <p:nvPr/>
        </p:nvPicPr>
        <p:blipFill>
          <a:blip r:embed="rId2">
            <a:extLst/>
          </a:blip>
          <a:stretch>
            <a:fillRect/>
          </a:stretch>
        </p:blipFill>
        <p:spPr>
          <a:xfrm>
            <a:off x="383977" y="2437805"/>
            <a:ext cx="3739771" cy="3312914"/>
          </a:xfrm>
          <a:prstGeom prst="rect">
            <a:avLst/>
          </a:prstGeom>
          <a:ln w="12700">
            <a:miter lim="400000"/>
          </a:ln>
        </p:spPr>
      </p:pic>
      <p:pic>
        <p:nvPicPr>
          <p:cNvPr id="306" name="droppedImage.pdf"/>
          <p:cNvPicPr/>
          <p:nvPr/>
        </p:nvPicPr>
        <p:blipFill>
          <a:blip r:embed="rId3">
            <a:extLst/>
          </a:blip>
          <a:stretch>
            <a:fillRect/>
          </a:stretch>
        </p:blipFill>
        <p:spPr>
          <a:xfrm>
            <a:off x="4252594" y="2437805"/>
            <a:ext cx="4403653" cy="3312914"/>
          </a:xfrm>
          <a:prstGeom prst="rect">
            <a:avLst/>
          </a:prstGeom>
          <a:ln w="12700">
            <a:miter lim="400000"/>
          </a:ln>
        </p:spPr>
      </p:pic>
      <p:sp>
        <p:nvSpPr>
          <p:cNvPr id="3" name="Rectangle 2"/>
          <p:cNvSpPr/>
          <p:nvPr/>
        </p:nvSpPr>
        <p:spPr>
          <a:xfrm>
            <a:off x="611560" y="548680"/>
            <a:ext cx="6404317" cy="823302"/>
          </a:xfrm>
          <a:prstGeom prst="rect">
            <a:avLst/>
          </a:prstGeom>
        </p:spPr>
        <p:txBody>
          <a:bodyPr wrap="none">
            <a:spAutoFit/>
          </a:bodyPr>
          <a:lstStyle/>
          <a:p>
            <a:pPr marL="0" lvl="1" indent="0" defTabSz="410751">
              <a:spcBef>
                <a:spcPts val="914"/>
              </a:spcBef>
              <a:buClrTx/>
              <a:buSzTx/>
              <a:buNone/>
              <a:defRPr sz="1800">
                <a:uFillTx/>
              </a:defRPr>
            </a:pPr>
            <a:r>
              <a:rPr lang="fr-BE" sz="2000" dirty="0"/>
              <a:t>R = </a:t>
            </a:r>
            <a:r>
              <a:rPr lang="fr-BE" sz="2000" dirty="0" err="1" smtClean="0"/>
              <a:t>Replicabilité</a:t>
            </a:r>
            <a:r>
              <a:rPr lang="fr-BE" sz="2000" dirty="0" smtClean="0"/>
              <a:t> ou stabilité : la mesure est-elle stable </a:t>
            </a:r>
          </a:p>
          <a:p>
            <a:pPr marL="0" lvl="1" indent="0" defTabSz="410751">
              <a:spcBef>
                <a:spcPts val="914"/>
              </a:spcBef>
              <a:buClrTx/>
              <a:buSzTx/>
              <a:buNone/>
              <a:defRPr sz="1800">
                <a:uFillTx/>
              </a:defRPr>
            </a:pPr>
            <a:r>
              <a:rPr lang="fr-BE" sz="2000" dirty="0" smtClean="0"/>
              <a:t>entre les corrections et dans le temps </a:t>
            </a:r>
            <a:endParaRPr lang="fr-BE" sz="2000" dirty="0"/>
          </a:p>
        </p:txBody>
      </p:sp>
    </p:spTree>
    <p:extLst>
      <p:ext uri="{BB962C8B-B14F-4D97-AF65-F5344CB8AC3E}">
        <p14:creationId xmlns:p14="http://schemas.microsoft.com/office/powerpoint/2010/main" val="1280260807"/>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539552" y="1124744"/>
            <a:ext cx="8424936" cy="4608512"/>
          </a:xfrm>
          <a:prstGeom prst="rect">
            <a:avLst/>
          </a:prstGeom>
        </p:spPr>
        <p:txBody>
          <a:bodyPr anchor="t"/>
          <a:lstStyle/>
          <a:p>
            <a:pPr marL="0" indent="0" algn="just" defTabSz="410751">
              <a:buClrTx/>
              <a:buSzTx/>
              <a:buNone/>
              <a:defRPr sz="1800">
                <a:uFillTx/>
              </a:defRPr>
            </a:pPr>
            <a:r>
              <a:rPr sz="2000" dirty="0" err="1" smtClean="0"/>
              <a:t>Agazzi</a:t>
            </a:r>
            <a:r>
              <a:rPr sz="2000" dirty="0" smtClean="0"/>
              <a:t> </a:t>
            </a:r>
            <a:r>
              <a:rPr sz="2000" dirty="0"/>
              <a:t>(1967). Pour six </a:t>
            </a:r>
            <a:r>
              <a:rPr sz="2000" dirty="0" err="1"/>
              <a:t>domaines</a:t>
            </a:r>
            <a:r>
              <a:rPr sz="2000" dirty="0"/>
              <a:t>,  six </a:t>
            </a:r>
            <a:r>
              <a:rPr sz="2000" dirty="0" err="1"/>
              <a:t>correcteurs</a:t>
            </a:r>
            <a:r>
              <a:rPr sz="2000" dirty="0"/>
              <a:t> </a:t>
            </a:r>
            <a:r>
              <a:rPr sz="2000" dirty="0" err="1"/>
              <a:t>notent</a:t>
            </a:r>
            <a:r>
              <a:rPr sz="2000" dirty="0"/>
              <a:t> </a:t>
            </a:r>
            <a:r>
              <a:rPr sz="2000" dirty="0" err="1"/>
              <a:t>une</a:t>
            </a:r>
            <a:r>
              <a:rPr sz="2000" dirty="0"/>
              <a:t> </a:t>
            </a:r>
            <a:r>
              <a:rPr sz="2000" dirty="0" err="1"/>
              <a:t>série</a:t>
            </a:r>
            <a:r>
              <a:rPr sz="2000" dirty="0"/>
              <a:t> </a:t>
            </a:r>
            <a:r>
              <a:rPr sz="2000" dirty="0" err="1"/>
              <a:t>d’examens</a:t>
            </a:r>
            <a:r>
              <a:rPr sz="2000" dirty="0"/>
              <a:t> (sur 20). Le </a:t>
            </a:r>
            <a:r>
              <a:rPr sz="2000" dirty="0" err="1"/>
              <a:t>seuil</a:t>
            </a:r>
            <a:r>
              <a:rPr sz="2000" dirty="0"/>
              <a:t> de </a:t>
            </a:r>
            <a:r>
              <a:rPr sz="2000" dirty="0" err="1"/>
              <a:t>réussite</a:t>
            </a:r>
            <a:r>
              <a:rPr sz="2000" dirty="0"/>
              <a:t> </a:t>
            </a:r>
            <a:r>
              <a:rPr sz="2000" dirty="0" err="1"/>
              <a:t>est</a:t>
            </a:r>
            <a:r>
              <a:rPr sz="2000" dirty="0"/>
              <a:t> à 10. </a:t>
            </a:r>
            <a:r>
              <a:rPr sz="2000" dirty="0" err="1"/>
              <a:t>Voici</a:t>
            </a:r>
            <a:r>
              <a:rPr sz="2000" dirty="0"/>
              <a:t> les </a:t>
            </a:r>
            <a:r>
              <a:rPr sz="2000" dirty="0" err="1"/>
              <a:t>résultats</a:t>
            </a:r>
            <a:r>
              <a:rPr sz="2000" dirty="0"/>
              <a:t> :</a:t>
            </a:r>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p:txBody>
      </p:sp>
      <p:pic>
        <p:nvPicPr>
          <p:cNvPr id="313" name="droppedImage.png"/>
          <p:cNvPicPr/>
          <p:nvPr/>
        </p:nvPicPr>
        <p:blipFill>
          <a:blip r:embed="rId2">
            <a:extLst/>
          </a:blip>
          <a:stretch>
            <a:fillRect/>
          </a:stretch>
        </p:blipFill>
        <p:spPr>
          <a:xfrm>
            <a:off x="363147" y="3223617"/>
            <a:ext cx="8402837" cy="2127937"/>
          </a:xfrm>
          <a:prstGeom prst="rect">
            <a:avLst/>
          </a:prstGeom>
          <a:ln w="12700">
            <a:miter lim="400000"/>
          </a:ln>
        </p:spPr>
      </p:pic>
    </p:spTree>
    <p:extLst>
      <p:ext uri="{BB962C8B-B14F-4D97-AF65-F5344CB8AC3E}">
        <p14:creationId xmlns:p14="http://schemas.microsoft.com/office/powerpoint/2010/main" val="1088448874"/>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body" idx="1"/>
          </p:nvPr>
        </p:nvSpPr>
        <p:spPr>
          <a:xfrm>
            <a:off x="892969" y="1857375"/>
            <a:ext cx="7634883" cy="4473773"/>
          </a:xfrm>
          <a:prstGeom prst="rect">
            <a:avLst/>
          </a:prstGeom>
        </p:spPr>
        <p:txBody>
          <a:bodyPr anchor="t"/>
          <a:lstStyle/>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p:txBody>
      </p:sp>
      <p:pic>
        <p:nvPicPr>
          <p:cNvPr id="320" name="droppedImage.pdf"/>
          <p:cNvPicPr/>
          <p:nvPr/>
        </p:nvPicPr>
        <p:blipFill>
          <a:blip r:embed="rId3">
            <a:extLst/>
          </a:blip>
          <a:stretch>
            <a:fillRect/>
          </a:stretch>
        </p:blipFill>
        <p:spPr>
          <a:xfrm>
            <a:off x="1259632" y="1844824"/>
            <a:ext cx="6359053" cy="3768328"/>
          </a:xfrm>
          <a:prstGeom prst="rect">
            <a:avLst/>
          </a:prstGeom>
          <a:ln w="12700">
            <a:miter lim="400000"/>
          </a:ln>
        </p:spPr>
      </p:pic>
      <p:sp>
        <p:nvSpPr>
          <p:cNvPr id="3" name="Rectangle 2"/>
          <p:cNvSpPr/>
          <p:nvPr/>
        </p:nvSpPr>
        <p:spPr>
          <a:xfrm>
            <a:off x="755576" y="404664"/>
            <a:ext cx="7704856" cy="707886"/>
          </a:xfrm>
          <a:prstGeom prst="rect">
            <a:avLst/>
          </a:prstGeom>
        </p:spPr>
        <p:txBody>
          <a:bodyPr wrap="square">
            <a:spAutoFit/>
          </a:bodyPr>
          <a:lstStyle/>
          <a:p>
            <a:pPr marL="0" lvl="1" indent="0" algn="just" defTabSz="410751">
              <a:spcBef>
                <a:spcPts val="914"/>
              </a:spcBef>
              <a:buClrTx/>
              <a:buSzTx/>
              <a:buNone/>
              <a:defRPr sz="1800">
                <a:uFillTx/>
              </a:defRPr>
            </a:pPr>
            <a:r>
              <a:rPr lang="fr-BE" sz="2000" dirty="0"/>
              <a:t>A = </a:t>
            </a:r>
            <a:r>
              <a:rPr lang="fr-BE" sz="2000" dirty="0">
                <a:solidFill>
                  <a:srgbClr val="FF0000"/>
                </a:solidFill>
              </a:rPr>
              <a:t>Acceptable</a:t>
            </a:r>
            <a:r>
              <a:rPr lang="fr-BE" sz="2000" dirty="0"/>
              <a:t> (sur les principes, les coûts, les délais, sur les charges de travail, pour les encadrants et les étudiants).</a:t>
            </a:r>
          </a:p>
        </p:txBody>
      </p:sp>
    </p:spTree>
    <p:extLst>
      <p:ext uri="{BB962C8B-B14F-4D97-AF65-F5344CB8AC3E}">
        <p14:creationId xmlns:p14="http://schemas.microsoft.com/office/powerpoint/2010/main" val="162148453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body" idx="1"/>
          </p:nvPr>
        </p:nvSpPr>
        <p:spPr>
          <a:xfrm>
            <a:off x="892969" y="1857375"/>
            <a:ext cx="7634883" cy="4473773"/>
          </a:xfrm>
          <a:prstGeom prst="rect">
            <a:avLst/>
          </a:prstGeom>
        </p:spPr>
        <p:txBody>
          <a:bodyPr anchor="t"/>
          <a:lstStyle/>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a:p>
            <a:pPr marL="0" lvl="1" indent="0" defTabSz="410751">
              <a:spcBef>
                <a:spcPts val="914"/>
              </a:spcBef>
              <a:buClrTx/>
              <a:buSzTx/>
              <a:buNone/>
              <a:defRPr sz="1800">
                <a:uFillTx/>
              </a:defRPr>
            </a:pPr>
            <a:endParaRPr sz="2000" dirty="0"/>
          </a:p>
        </p:txBody>
      </p:sp>
      <p:pic>
        <p:nvPicPr>
          <p:cNvPr id="327" name="droppedImage.pdf"/>
          <p:cNvPicPr/>
          <p:nvPr/>
        </p:nvPicPr>
        <p:blipFill>
          <a:blip r:embed="rId3">
            <a:extLst/>
          </a:blip>
          <a:stretch>
            <a:fillRect/>
          </a:stretch>
        </p:blipFill>
        <p:spPr>
          <a:xfrm>
            <a:off x="1107281" y="2553891"/>
            <a:ext cx="6599039" cy="3830836"/>
          </a:xfrm>
          <a:prstGeom prst="rect">
            <a:avLst/>
          </a:prstGeom>
          <a:ln w="12700">
            <a:miter lim="400000"/>
          </a:ln>
        </p:spPr>
      </p:pic>
      <p:sp>
        <p:nvSpPr>
          <p:cNvPr id="3" name="Rectangle 2"/>
          <p:cNvSpPr/>
          <p:nvPr/>
        </p:nvSpPr>
        <p:spPr>
          <a:xfrm>
            <a:off x="899592" y="620688"/>
            <a:ext cx="7416824" cy="400110"/>
          </a:xfrm>
          <a:prstGeom prst="rect">
            <a:avLst/>
          </a:prstGeom>
        </p:spPr>
        <p:txBody>
          <a:bodyPr wrap="square">
            <a:spAutoFit/>
          </a:bodyPr>
          <a:lstStyle/>
          <a:p>
            <a:pPr marL="0" lvl="1" indent="0" defTabSz="410751">
              <a:spcBef>
                <a:spcPts val="914"/>
              </a:spcBef>
              <a:buClrTx/>
              <a:buSzTx/>
              <a:buNone/>
              <a:defRPr sz="1800">
                <a:uFillTx/>
              </a:defRPr>
            </a:pPr>
            <a:r>
              <a:rPr lang="fr-BE" sz="2000" dirty="0"/>
              <a:t>D =</a:t>
            </a:r>
            <a:r>
              <a:rPr lang="fr-BE" sz="2000" dirty="0">
                <a:solidFill>
                  <a:srgbClr val="FF0000"/>
                </a:solidFill>
              </a:rPr>
              <a:t> Déontologique </a:t>
            </a:r>
            <a:r>
              <a:rPr lang="fr-BE" sz="2000" dirty="0"/>
              <a:t>(équitable, respectueuse des droits…)</a:t>
            </a:r>
          </a:p>
        </p:txBody>
      </p:sp>
    </p:spTree>
    <p:extLst>
      <p:ext uri="{BB962C8B-B14F-4D97-AF65-F5344CB8AC3E}">
        <p14:creationId xmlns:p14="http://schemas.microsoft.com/office/powerpoint/2010/main" val="3510536906"/>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539552" y="1885280"/>
            <a:ext cx="7992888" cy="3271912"/>
          </a:xfrm>
          <a:prstGeom prst="rect">
            <a:avLst/>
          </a:prstGeom>
        </p:spPr>
        <p:txBody>
          <a:bodyPr/>
          <a:lstStyle>
            <a:lvl1pPr>
              <a:defRPr sz="4695">
                <a:latin typeface="Gill Sans SemiBold"/>
                <a:ea typeface="Gill Sans SemiBold"/>
                <a:cs typeface="Gill Sans SemiBold"/>
                <a:sym typeface="Gill Sans SemiBold"/>
              </a:defRPr>
            </a:lvl1pPr>
          </a:lstStyle>
          <a:p>
            <a:pPr marL="0" algn="l">
              <a:defRPr/>
            </a:pP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Par groupe </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Dites-nous en quelques mots l’aspect du modèle </a:t>
            </a:r>
            <a:r>
              <a:rPr lang="fr-BE" altLang="fr-FR" sz="2800" kern="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ETICPRAD</a:t>
            </a: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qui vous a le plus frappé et pourquoi ?</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fr-BE"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- 15 minutes de réflexion </a:t>
            </a:r>
            <a:b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fr-BE" altLang="fr-FR" sz="2800" kern="0" dirty="0" smtClean="0">
                <a:solidFill>
                  <a:schemeClr val="tx1"/>
                </a:solidFill>
                <a:latin typeface="Tahoma" panose="020B0604030504040204" pitchFamily="34" charset="0"/>
                <a:ea typeface="Tahoma" panose="020B0604030504040204" pitchFamily="34" charset="0"/>
                <a:cs typeface="Tahoma" panose="020B0604030504040204" pitchFamily="34" charset="0"/>
              </a:rPr>
              <a:t>- Mise en commun par la présentation de 5 cas  </a:t>
            </a:r>
            <a:endParaRPr lang="fr-FR" altLang="fr-FR" sz="2800"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260648"/>
            <a:ext cx="233975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6660232" y="116632"/>
            <a:ext cx="233975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Rectangle à coins arrondis 1"/>
          <p:cNvSpPr/>
          <p:nvPr/>
        </p:nvSpPr>
        <p:spPr>
          <a:xfrm>
            <a:off x="2267744" y="121296"/>
            <a:ext cx="4392488" cy="1008112"/>
          </a:xfrm>
          <a:prstGeom prst="roundRect">
            <a:avLst/>
          </a:prstGeom>
          <a:solidFill>
            <a:srgbClr val="FF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800">
                <a:solidFill>
                  <a:srgbClr val="000000"/>
                </a:solidFill>
                <a:uFillTx/>
              </a:defRPr>
            </a:pPr>
            <a:r>
              <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rPr>
              <a:t>Exercice </a:t>
            </a: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7</a:t>
            </a:r>
          </a:p>
          <a:p>
            <a:pPr algn="ctr">
              <a:defRPr sz="1800">
                <a:solidFill>
                  <a:srgbClr val="000000"/>
                </a:solidFill>
                <a:uFillTx/>
              </a:defRPr>
            </a:pPr>
            <a:r>
              <a:rPr lang="fr-BE"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One minute </a:t>
            </a:r>
            <a:r>
              <a:rPr lang="fr-BE"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paper</a:t>
            </a:r>
            <a:endParaRPr lang="fr-BE"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1810088"/>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536" y="2132856"/>
            <a:ext cx="8424936" cy="201622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4800" dirty="0" smtClean="0">
                <a:solidFill>
                  <a:schemeClr val="bg1"/>
                </a:solidFill>
                <a:latin typeface="Arial Narrow" panose="020B0606020202030204" pitchFamily="34" charset="0"/>
              </a:rPr>
              <a:t>Evaluer comment ? </a:t>
            </a:r>
            <a:endParaRPr lang="fr-BE" sz="4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1817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901737279"/>
              </p:ext>
            </p:extLst>
          </p:nvPr>
        </p:nvGraphicFramePr>
        <p:xfrm>
          <a:off x="395536" y="1628800"/>
          <a:ext cx="8229600" cy="4664028"/>
        </p:xfrm>
        <a:graphic>
          <a:graphicData uri="http://schemas.openxmlformats.org/drawingml/2006/table">
            <a:tbl>
              <a:tblPr/>
              <a:tblGrid>
                <a:gridCol w="1512168"/>
                <a:gridCol w="1584176"/>
                <a:gridCol w="5133256"/>
              </a:tblGrid>
              <a:tr h="247241">
                <a:tc>
                  <a:txBody>
                    <a:bodyPr/>
                    <a:lstStyle/>
                    <a:p>
                      <a:pPr algn="l" fontAlgn="b"/>
                      <a:r>
                        <a:rPr lang="fr-BE" sz="1800" b="1" i="0" u="none" strike="noStrike" dirty="0">
                          <a:solidFill>
                            <a:srgbClr val="000000"/>
                          </a:solidFill>
                          <a:effectLst/>
                          <a:latin typeface="Calibri"/>
                        </a:rPr>
                        <a:t>Domaine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l" fontAlgn="b"/>
                      <a:r>
                        <a:rPr lang="fr-BE" sz="1800" b="1" i="0" u="none" strike="noStrike" dirty="0" smtClean="0">
                          <a:solidFill>
                            <a:srgbClr val="000000"/>
                          </a:solidFill>
                          <a:effectLst/>
                          <a:latin typeface="Calibri"/>
                        </a:rPr>
                        <a:t> Niveau</a:t>
                      </a:r>
                      <a:endParaRPr lang="fr-BE" sz="1800" b="1" i="0" u="none" strike="noStrike" dirty="0">
                        <a:solidFill>
                          <a:srgbClr val="000000"/>
                        </a:solidFill>
                        <a:effectLst/>
                        <a:latin typeface="Calibri"/>
                      </a:endParaRP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c>
                  <a:txBody>
                    <a:bodyPr/>
                    <a:lstStyle/>
                    <a:p>
                      <a:pPr algn="l" fontAlgn="b"/>
                      <a:r>
                        <a:rPr lang="fr-BE" sz="1800" b="1" i="0" u="none" strike="noStrike" dirty="0">
                          <a:solidFill>
                            <a:srgbClr val="000000"/>
                          </a:solidFill>
                          <a:effectLst/>
                          <a:latin typeface="Calibri"/>
                        </a:rPr>
                        <a:t>Méthodes</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tr>
              <a:tr h="247241">
                <a:tc>
                  <a:txBody>
                    <a:bodyPr/>
                    <a:lstStyle/>
                    <a:p>
                      <a:pPr algn="l" fontAlgn="b"/>
                      <a:r>
                        <a:rPr lang="fr-BE" sz="1800" b="0" i="0" u="none" strike="noStrike">
                          <a:solidFill>
                            <a:srgbClr val="000000"/>
                          </a:solidFill>
                          <a:effectLst/>
                          <a:latin typeface="Calibri"/>
                        </a:rPr>
                        <a:t>Cognitif</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indent="0" algn="l" fontAlgn="b"/>
                      <a:r>
                        <a:rPr lang="fr-BE" sz="1800" b="0" i="0" u="none" strike="noStrike" dirty="0">
                          <a:solidFill>
                            <a:srgbClr val="000000"/>
                          </a:solidFill>
                          <a:effectLst/>
                          <a:latin typeface="Calibri"/>
                        </a:rPr>
                        <a:t>Surface </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QCM, V/F, mot manquant, QROC</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indent="0" algn="l" fontAlgn="b"/>
                      <a:r>
                        <a:rPr lang="fr-BE" sz="1800" b="0" i="0" u="none" strike="noStrike" dirty="0">
                          <a:solidFill>
                            <a:srgbClr val="000000"/>
                          </a:solidFill>
                          <a:effectLst/>
                          <a:latin typeface="Calibri"/>
                        </a:rPr>
                        <a:t>Intermédiaire</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QROL, Travail de recherche, Oral</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lvl="0" algn="l" fontAlgn="b"/>
                      <a:r>
                        <a:rPr lang="fr-BE" sz="1800" b="0" i="0" u="none" strike="noStrike" dirty="0">
                          <a:solidFill>
                            <a:srgbClr val="000000"/>
                          </a:solidFill>
                          <a:effectLst/>
                          <a:latin typeface="Calibri"/>
                        </a:rPr>
                        <a:t>Profondeur</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QROL, Travail de recherche, Oral, projet individuel ou de groupe, Portfolio</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Affectif</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lvl="0" algn="l" fontAlgn="b"/>
                      <a:r>
                        <a:rPr lang="fr-BE" sz="1800" b="0" i="0" u="none" strike="noStrike" dirty="0">
                          <a:solidFill>
                            <a:srgbClr val="000000"/>
                          </a:solidFill>
                          <a:effectLst/>
                          <a:latin typeface="Calibri"/>
                        </a:rPr>
                        <a:t>Surface </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QCM, V/F, mot manquant, QROC, observation (sans échelle)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460928">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Intermédiaire</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QROL, Travail de recherche, Oral (Examen/exposé), Observation (avec échelle)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Profondeur</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Travail de recherche, Oral (Examen/exposé), projet individuel ou de groupe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 </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a:solidFill>
                            <a:srgbClr val="000000"/>
                          </a:solidFill>
                          <a:effectLst/>
                          <a:latin typeface="Calibri"/>
                        </a:rPr>
                        <a:t>Portfolio, observation (avec échelle)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460928">
                <a:tc>
                  <a:txBody>
                    <a:bodyPr/>
                    <a:lstStyle/>
                    <a:p>
                      <a:pPr algn="l" fontAlgn="b"/>
                      <a:r>
                        <a:rPr lang="fr-BE" sz="1800" b="0" i="0" u="none" strike="noStrike">
                          <a:solidFill>
                            <a:srgbClr val="000000"/>
                          </a:solidFill>
                          <a:effectLst/>
                          <a:latin typeface="Calibri"/>
                        </a:rPr>
                        <a:t>Psychomoteur</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Surface </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dirty="0">
                          <a:solidFill>
                            <a:srgbClr val="000000"/>
                          </a:solidFill>
                          <a:effectLst/>
                          <a:latin typeface="Calibri"/>
                        </a:rPr>
                        <a:t>Observation </a:t>
                      </a:r>
                      <a:r>
                        <a:rPr lang="fr-BE" sz="1800" b="0" i="0" u="none" strike="noStrike" dirty="0" smtClean="0">
                          <a:solidFill>
                            <a:srgbClr val="000000"/>
                          </a:solidFill>
                          <a:effectLst/>
                          <a:latin typeface="Calibri"/>
                        </a:rPr>
                        <a:t>sans échelle</a:t>
                      </a:r>
                      <a:endParaRPr lang="fr-BE" sz="1800" b="0" i="0" u="none" strike="noStrike" dirty="0">
                        <a:solidFill>
                          <a:srgbClr val="000000"/>
                        </a:solidFill>
                        <a:effectLst/>
                        <a:latin typeface="Calibri"/>
                      </a:endParaRP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Intermédiaire</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dirty="0">
                          <a:solidFill>
                            <a:srgbClr val="000000"/>
                          </a:solidFill>
                          <a:effectLst/>
                          <a:latin typeface="Calibri"/>
                        </a:rPr>
                        <a:t>Observation avec échelle</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r h="247241">
                <a:tc>
                  <a:txBody>
                    <a:bodyPr/>
                    <a:lstStyle/>
                    <a:p>
                      <a:pPr algn="l" fontAlgn="b"/>
                      <a:r>
                        <a:rPr lang="fr-BE" sz="1800" b="0" i="0" u="none" strike="noStrike" dirty="0">
                          <a:solidFill>
                            <a:srgbClr val="000000"/>
                          </a:solidFill>
                          <a:effectLst/>
                          <a:latin typeface="Calibri"/>
                        </a:rPr>
                        <a:t> </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b"/>
                      <a:r>
                        <a:rPr lang="fr-BE" sz="1800" b="0" i="0" u="none" strike="noStrike" dirty="0">
                          <a:solidFill>
                            <a:srgbClr val="000000"/>
                          </a:solidFill>
                          <a:effectLst/>
                          <a:latin typeface="Calibri"/>
                        </a:rPr>
                        <a:t>Profondeur</a:t>
                      </a:r>
                    </a:p>
                  </a:txBody>
                  <a:tcPr marL="108000" marR="8830" marT="883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b"/>
                      <a:r>
                        <a:rPr lang="fr-BE" sz="1800" b="0" i="0" u="none" strike="noStrike" dirty="0">
                          <a:solidFill>
                            <a:srgbClr val="000000"/>
                          </a:solidFill>
                          <a:effectLst/>
                          <a:latin typeface="Calibri"/>
                        </a:rPr>
                        <a:t>Observation avec échelle, travail de recherche, Oral (examen, exposé)</a:t>
                      </a:r>
                    </a:p>
                  </a:txBody>
                  <a:tcPr marL="108000" marR="8830" marT="8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r>
            </a:tbl>
          </a:graphicData>
        </a:graphic>
      </p:graphicFrame>
      <p:sp>
        <p:nvSpPr>
          <p:cNvPr id="3" name="Rectangle à coins arrondis 2"/>
          <p:cNvSpPr/>
          <p:nvPr/>
        </p:nvSpPr>
        <p:spPr>
          <a:xfrm>
            <a:off x="755576" y="332656"/>
            <a:ext cx="734481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Méthodes d’évaluation en fonction des </a:t>
            </a:r>
            <a:r>
              <a:rPr lang="fr-BE" sz="2600" dirty="0" err="1" smtClean="0"/>
              <a:t>domains</a:t>
            </a:r>
            <a:r>
              <a:rPr lang="fr-BE" sz="2600" dirty="0" smtClean="0"/>
              <a:t> et des niveaux (</a:t>
            </a:r>
            <a:r>
              <a:rPr lang="fr-BE" sz="2600" dirty="0" err="1" smtClean="0"/>
              <a:t>Rege</a:t>
            </a:r>
            <a:r>
              <a:rPr lang="fr-BE" sz="2600" dirty="0" smtClean="0"/>
              <a:t> Colet et </a:t>
            </a:r>
            <a:r>
              <a:rPr lang="fr-BE" sz="2600" dirty="0" err="1" smtClean="0"/>
              <a:t>Berthiaume</a:t>
            </a:r>
            <a:r>
              <a:rPr lang="fr-BE" sz="2600" dirty="0" smtClean="0"/>
              <a:t> 2013)</a:t>
            </a:r>
            <a:endParaRPr lang="fr-BE" sz="2600" dirty="0"/>
          </a:p>
        </p:txBody>
      </p:sp>
    </p:spTree>
    <p:extLst>
      <p:ext uri="{BB962C8B-B14F-4D97-AF65-F5344CB8AC3E}">
        <p14:creationId xmlns:p14="http://schemas.microsoft.com/office/powerpoint/2010/main" val="21940847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536" y="1700808"/>
            <a:ext cx="8424936" cy="403244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4800" dirty="0" smtClean="0">
                <a:solidFill>
                  <a:schemeClr val="bg1"/>
                </a:solidFill>
                <a:latin typeface="Arial Narrow" panose="020B0606020202030204" pitchFamily="34" charset="0"/>
              </a:rPr>
              <a:t>L’évaluation au moyen de Questions </a:t>
            </a:r>
            <a:r>
              <a:rPr lang="fr-FR" altLang="fr-FR" sz="4800" dirty="0">
                <a:solidFill>
                  <a:schemeClr val="bg1"/>
                </a:solidFill>
                <a:latin typeface="Arial Narrow" panose="020B0606020202030204" pitchFamily="34" charset="0"/>
              </a:rPr>
              <a:t>à Choix Multiples (QCM</a:t>
            </a:r>
            <a:r>
              <a:rPr lang="fr-FR" altLang="fr-FR" sz="4800" dirty="0" smtClean="0">
                <a:solidFill>
                  <a:schemeClr val="bg1"/>
                </a:solidFill>
                <a:latin typeface="Arial Narrow" panose="020B0606020202030204" pitchFamily="34" charset="0"/>
              </a:rPr>
              <a:t>) et degrés </a:t>
            </a:r>
            <a:r>
              <a:rPr lang="fr-FR" altLang="fr-FR" sz="4800" dirty="0">
                <a:solidFill>
                  <a:schemeClr val="bg1"/>
                </a:solidFill>
                <a:latin typeface="Arial Narrow" panose="020B0606020202030204" pitchFamily="34" charset="0"/>
              </a:rPr>
              <a:t>de certitude (DC</a:t>
            </a:r>
            <a:r>
              <a:rPr lang="fr-FR" altLang="fr-FR" sz="4800" dirty="0" smtClean="0">
                <a:solidFill>
                  <a:schemeClr val="bg1"/>
                </a:solidFill>
                <a:latin typeface="Arial Narrow" panose="020B0606020202030204" pitchFamily="34" charset="0"/>
              </a:rPr>
              <a:t>)</a:t>
            </a:r>
          </a:p>
          <a:p>
            <a:pPr algn="ctr"/>
            <a:endParaRPr lang="fr-FR" sz="4800" dirty="0">
              <a:solidFill>
                <a:schemeClr val="bg1"/>
              </a:solidFill>
              <a:latin typeface="Arial Narrow" panose="020B0606020202030204" pitchFamily="34" charset="0"/>
              <a:ea typeface="Tahoma" panose="020B0604030504040204" pitchFamily="34" charset="0"/>
              <a:cs typeface="Tahoma" panose="020B0604030504040204" pitchFamily="34" charset="0"/>
            </a:endParaRPr>
          </a:p>
          <a:p>
            <a:pPr algn="ctr"/>
            <a:r>
              <a:rPr lang="fr-FR" sz="48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Un standard ?</a:t>
            </a:r>
            <a:endParaRPr lang="fr-BE" sz="4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22869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5"/>
          <p:cNvSpPr>
            <a:spLocks noGrp="1"/>
          </p:cNvSpPr>
          <p:nvPr>
            <p:ph type="sldNum" sz="quarter" idx="12"/>
          </p:nvPr>
        </p:nvSpPr>
        <p:spPr/>
        <p:txBody>
          <a:bodyPr/>
          <a:lstStyle/>
          <a:p>
            <a:pPr>
              <a:defRPr/>
            </a:pPr>
            <a:fld id="{B330EE42-0ED5-4705-869D-CD8F22E0B939}" type="slidenum">
              <a:rPr lang="fr-FR" altLang="fr-FR"/>
              <a:pPr>
                <a:defRPr/>
              </a:pPr>
              <a:t>98</a:t>
            </a:fld>
            <a:endParaRPr lang="fr-FR" altLang="fr-FR"/>
          </a:p>
        </p:txBody>
      </p:sp>
      <p:sp>
        <p:nvSpPr>
          <p:cNvPr id="3075" name="Rectangle 2"/>
          <p:cNvSpPr>
            <a:spLocks noGrp="1" noChangeArrowheads="1"/>
          </p:cNvSpPr>
          <p:nvPr>
            <p:ph type="title"/>
          </p:nvPr>
        </p:nvSpPr>
        <p:spPr>
          <a:xfrm>
            <a:off x="468313" y="333375"/>
            <a:ext cx="8045450" cy="1008063"/>
          </a:xfrm>
          <a:ln>
            <a:solidFill>
              <a:schemeClr val="tx1"/>
            </a:solidFill>
          </a:ln>
        </p:spPr>
        <p:txBody>
          <a:bodyPr/>
          <a:lstStyle/>
          <a:p>
            <a:pPr eaLnBrk="1" hangingPunct="1">
              <a:defRPr/>
            </a:pPr>
            <a:r>
              <a:rPr lang="fr-BE" altLang="fr-FR" sz="3200" dirty="0" smtClean="0">
                <a:latin typeface="Arial Narrow" panose="020B0606020202030204" pitchFamily="34" charset="0"/>
              </a:rPr>
              <a:t>Quelques exemples de modes d’évaluation préférentiels adaptés aux objectifs cognitifs </a:t>
            </a:r>
          </a:p>
        </p:txBody>
      </p:sp>
      <p:sp>
        <p:nvSpPr>
          <p:cNvPr id="605187" name="Text Box 3"/>
          <p:cNvSpPr txBox="1">
            <a:spLocks noChangeArrowheads="1"/>
          </p:cNvSpPr>
          <p:nvPr/>
        </p:nvSpPr>
        <p:spPr bwMode="auto">
          <a:xfrm>
            <a:off x="1619250" y="5734050"/>
            <a:ext cx="52562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vrai faux, QCM SGI, QROC (un mot)</a:t>
            </a:r>
          </a:p>
        </p:txBody>
      </p:sp>
      <p:sp>
        <p:nvSpPr>
          <p:cNvPr id="605188" name="Text Box 4"/>
          <p:cNvSpPr txBox="1">
            <a:spLocks noChangeArrowheads="1"/>
          </p:cNvSpPr>
          <p:nvPr/>
        </p:nvSpPr>
        <p:spPr bwMode="auto">
          <a:xfrm>
            <a:off x="4860925" y="2469099"/>
            <a:ext cx="17621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dirty="0">
                <a:solidFill>
                  <a:srgbClr val="006600"/>
                </a:solidFill>
              </a:rPr>
              <a:t>QCM </a:t>
            </a:r>
            <a:r>
              <a:rPr lang="fr-BE" altLang="fr-FR" sz="2500" b="1" dirty="0" err="1">
                <a:solidFill>
                  <a:srgbClr val="006600"/>
                </a:solidFill>
              </a:rPr>
              <a:t>SGI</a:t>
            </a:r>
            <a:r>
              <a:rPr lang="fr-BE" altLang="fr-FR" sz="2500" b="1" dirty="0">
                <a:solidFill>
                  <a:srgbClr val="006600"/>
                </a:solidFill>
              </a:rPr>
              <a:t> </a:t>
            </a:r>
            <a:r>
              <a:rPr lang="fr-BE" altLang="fr-FR" sz="2500" b="1" u="sng" dirty="0">
                <a:solidFill>
                  <a:srgbClr val="FF0000"/>
                </a:solidFill>
              </a:rPr>
              <a:t>DC</a:t>
            </a:r>
          </a:p>
        </p:txBody>
      </p:sp>
      <p:sp>
        <p:nvSpPr>
          <p:cNvPr id="605189" name="Rectangle 5"/>
          <p:cNvSpPr>
            <a:spLocks noChangeArrowheads="1"/>
          </p:cNvSpPr>
          <p:nvPr/>
        </p:nvSpPr>
        <p:spPr bwMode="auto">
          <a:xfrm>
            <a:off x="684213" y="4795838"/>
            <a:ext cx="5041900" cy="57626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Connaissance</a:t>
            </a:r>
          </a:p>
        </p:txBody>
      </p:sp>
      <p:sp>
        <p:nvSpPr>
          <p:cNvPr id="605190" name="Rectangle 6"/>
          <p:cNvSpPr>
            <a:spLocks noChangeArrowheads="1"/>
          </p:cNvSpPr>
          <p:nvPr/>
        </p:nvSpPr>
        <p:spPr bwMode="auto">
          <a:xfrm>
            <a:off x="1044575" y="4219575"/>
            <a:ext cx="4321175" cy="504825"/>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Compréhension</a:t>
            </a:r>
          </a:p>
        </p:txBody>
      </p:sp>
      <p:sp>
        <p:nvSpPr>
          <p:cNvPr id="605191" name="Rectangle 7"/>
          <p:cNvSpPr>
            <a:spLocks noChangeArrowheads="1"/>
          </p:cNvSpPr>
          <p:nvPr/>
        </p:nvSpPr>
        <p:spPr bwMode="auto">
          <a:xfrm>
            <a:off x="1765300" y="3067050"/>
            <a:ext cx="2879725"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Analyse</a:t>
            </a:r>
          </a:p>
        </p:txBody>
      </p:sp>
      <p:sp>
        <p:nvSpPr>
          <p:cNvPr id="605192" name="Rectangle 8"/>
          <p:cNvSpPr>
            <a:spLocks noChangeArrowheads="1"/>
          </p:cNvSpPr>
          <p:nvPr/>
        </p:nvSpPr>
        <p:spPr bwMode="auto">
          <a:xfrm>
            <a:off x="1404938" y="3643313"/>
            <a:ext cx="3600450" cy="504825"/>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Application</a:t>
            </a:r>
          </a:p>
        </p:txBody>
      </p:sp>
      <p:sp>
        <p:nvSpPr>
          <p:cNvPr id="605193" name="Rectangle 9"/>
          <p:cNvSpPr>
            <a:spLocks noChangeArrowheads="1"/>
          </p:cNvSpPr>
          <p:nvPr/>
        </p:nvSpPr>
        <p:spPr bwMode="auto">
          <a:xfrm>
            <a:off x="2125663" y="2490788"/>
            <a:ext cx="215900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dirty="0" smtClean="0">
                <a:solidFill>
                  <a:srgbClr val="000000"/>
                </a:solidFill>
              </a:rPr>
              <a:t>Evaluation</a:t>
            </a:r>
            <a:endParaRPr lang="fr-BE" altLang="fr-FR" sz="2500" b="1" dirty="0">
              <a:solidFill>
                <a:srgbClr val="000000"/>
              </a:solidFill>
            </a:endParaRPr>
          </a:p>
        </p:txBody>
      </p:sp>
      <p:sp>
        <p:nvSpPr>
          <p:cNvPr id="605194" name="Rectangle 10"/>
          <p:cNvSpPr>
            <a:spLocks noChangeArrowheads="1"/>
          </p:cNvSpPr>
          <p:nvPr/>
        </p:nvSpPr>
        <p:spPr bwMode="auto">
          <a:xfrm>
            <a:off x="2484438" y="1916113"/>
            <a:ext cx="1441450" cy="504825"/>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dirty="0" smtClean="0">
                <a:solidFill>
                  <a:srgbClr val="000000"/>
                </a:solidFill>
              </a:rPr>
              <a:t>Création</a:t>
            </a:r>
            <a:endParaRPr lang="fr-BE" altLang="fr-FR" sz="2500" b="1" dirty="0">
              <a:solidFill>
                <a:srgbClr val="000000"/>
              </a:solidFill>
            </a:endParaRPr>
          </a:p>
        </p:txBody>
      </p:sp>
      <p:sp>
        <p:nvSpPr>
          <p:cNvPr id="605195" name="Line 11"/>
          <p:cNvSpPr>
            <a:spLocks noChangeShapeType="1"/>
          </p:cNvSpPr>
          <p:nvPr/>
        </p:nvSpPr>
        <p:spPr bwMode="auto">
          <a:xfrm flipH="1">
            <a:off x="3276600" y="5373688"/>
            <a:ext cx="0" cy="43180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6" name="Line 12"/>
          <p:cNvSpPr>
            <a:spLocks noChangeShapeType="1"/>
          </p:cNvSpPr>
          <p:nvPr/>
        </p:nvSpPr>
        <p:spPr bwMode="auto">
          <a:xfrm>
            <a:off x="5003800" y="3860800"/>
            <a:ext cx="1223963"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7" name="Line 13"/>
          <p:cNvSpPr>
            <a:spLocks noChangeShapeType="1"/>
          </p:cNvSpPr>
          <p:nvPr/>
        </p:nvSpPr>
        <p:spPr bwMode="auto">
          <a:xfrm>
            <a:off x="4643438" y="3284538"/>
            <a:ext cx="1511300"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8" name="Line 14"/>
          <p:cNvSpPr>
            <a:spLocks noChangeShapeType="1"/>
          </p:cNvSpPr>
          <p:nvPr/>
        </p:nvSpPr>
        <p:spPr bwMode="auto">
          <a:xfrm>
            <a:off x="3924300" y="2132013"/>
            <a:ext cx="720725"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9" name="Text Box 15"/>
          <p:cNvSpPr txBox="1">
            <a:spLocks noChangeArrowheads="1"/>
          </p:cNvSpPr>
          <p:nvPr/>
        </p:nvSpPr>
        <p:spPr bwMode="auto">
          <a:xfrm>
            <a:off x="6300788" y="3573463"/>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0" name="Text Box 16"/>
          <p:cNvSpPr txBox="1">
            <a:spLocks noChangeArrowheads="1"/>
          </p:cNvSpPr>
          <p:nvPr/>
        </p:nvSpPr>
        <p:spPr bwMode="auto">
          <a:xfrm>
            <a:off x="6300788" y="2997200"/>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1" name="Text Box 17"/>
          <p:cNvSpPr txBox="1">
            <a:spLocks noChangeArrowheads="1"/>
          </p:cNvSpPr>
          <p:nvPr/>
        </p:nvSpPr>
        <p:spPr bwMode="auto">
          <a:xfrm>
            <a:off x="6372225" y="4221163"/>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2" name="Line 18"/>
          <p:cNvSpPr>
            <a:spLocks noChangeShapeType="1"/>
          </p:cNvSpPr>
          <p:nvPr/>
        </p:nvSpPr>
        <p:spPr bwMode="auto">
          <a:xfrm flipV="1">
            <a:off x="5364163" y="4508500"/>
            <a:ext cx="1009650"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203" name="Line 19"/>
          <p:cNvSpPr>
            <a:spLocks noChangeShapeType="1"/>
          </p:cNvSpPr>
          <p:nvPr/>
        </p:nvSpPr>
        <p:spPr bwMode="auto">
          <a:xfrm>
            <a:off x="4284663" y="2708275"/>
            <a:ext cx="576262"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204" name="Text Box 20"/>
          <p:cNvSpPr txBox="1">
            <a:spLocks noChangeArrowheads="1"/>
          </p:cNvSpPr>
          <p:nvPr/>
        </p:nvSpPr>
        <p:spPr bwMode="auto">
          <a:xfrm>
            <a:off x="4643438" y="1844674"/>
            <a:ext cx="42957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dirty="0">
                <a:solidFill>
                  <a:srgbClr val="006600"/>
                </a:solidFill>
              </a:rPr>
              <a:t>Rapports, élocutions, oral, </a:t>
            </a:r>
            <a:r>
              <a:rPr lang="fr-BE" altLang="fr-FR" sz="2500" b="1" dirty="0" err="1">
                <a:solidFill>
                  <a:srgbClr val="006600"/>
                </a:solidFill>
              </a:rPr>
              <a:t>QROL</a:t>
            </a:r>
            <a:endParaRPr lang="fr-BE" altLang="fr-FR" sz="2500" b="1" dirty="0">
              <a:solidFill>
                <a:srgbClr val="006600"/>
              </a:solidFill>
            </a:endParaRPr>
          </a:p>
        </p:txBody>
      </p:sp>
    </p:spTree>
    <p:extLst>
      <p:ext uri="{BB962C8B-B14F-4D97-AF65-F5344CB8AC3E}">
        <p14:creationId xmlns:p14="http://schemas.microsoft.com/office/powerpoint/2010/main" val="223900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1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5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51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51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52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52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51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5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519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51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51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5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51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52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520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51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51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5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p:bldP spid="605188" grpId="0"/>
      <p:bldP spid="605189" grpId="0" animBg="1"/>
      <p:bldP spid="605190" grpId="0" animBg="1"/>
      <p:bldP spid="605191" grpId="0" animBg="1"/>
      <p:bldP spid="605192" grpId="0" animBg="1"/>
      <p:bldP spid="605193" grpId="0" animBg="1"/>
      <p:bldP spid="605194" grpId="0" animBg="1"/>
      <p:bldP spid="605195" grpId="0" animBg="1"/>
      <p:bldP spid="605196" grpId="0" animBg="1"/>
      <p:bldP spid="605197" grpId="0" animBg="1"/>
      <p:bldP spid="605198" grpId="0" animBg="1"/>
      <p:bldP spid="605199" grpId="0"/>
      <p:bldP spid="605200" grpId="0"/>
      <p:bldP spid="605201" grpId="0"/>
      <p:bldP spid="605202" grpId="0" animBg="1"/>
      <p:bldP spid="605203" grpId="0" animBg="1"/>
      <p:bldP spid="60520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514EC2D4-6C3E-4D25-8064-85B41AF8AA5D}" type="slidenum">
              <a:rPr lang="fr-FR" altLang="fr-FR"/>
              <a:pPr>
                <a:defRPr/>
              </a:pPr>
              <a:t>99</a:t>
            </a:fld>
            <a:endParaRPr lang="fr-FR" altLang="fr-FR"/>
          </a:p>
        </p:txBody>
      </p:sp>
      <p:sp>
        <p:nvSpPr>
          <p:cNvPr id="5124" name="Rectangle 2"/>
          <p:cNvSpPr>
            <a:spLocks noGrp="1" noChangeArrowheads="1"/>
          </p:cNvSpPr>
          <p:nvPr>
            <p:ph type="title"/>
          </p:nvPr>
        </p:nvSpPr>
        <p:spPr>
          <a:xfrm>
            <a:off x="539552" y="260648"/>
            <a:ext cx="3888234" cy="648419"/>
          </a:xfrm>
          <a:solidFill>
            <a:schemeClr val="accent1">
              <a:lumMod val="40000"/>
              <a:lumOff val="60000"/>
            </a:schemeClr>
          </a:solidFill>
          <a:ln>
            <a:solidFill>
              <a:schemeClr val="tx1"/>
            </a:solidFill>
          </a:ln>
        </p:spPr>
        <p:txBody>
          <a:bodyPr/>
          <a:lstStyle/>
          <a:p>
            <a:pPr algn="l" eaLnBrk="1" hangingPunct="1">
              <a:defRPr/>
            </a:pPr>
            <a:r>
              <a:rPr lang="fr-BE" altLang="fr-FR" dirty="0" smtClean="0">
                <a:latin typeface="Arial Narrow" panose="020B0606020202030204" pitchFamily="34" charset="0"/>
              </a:rPr>
              <a:t>Définition</a:t>
            </a:r>
          </a:p>
        </p:txBody>
      </p:sp>
      <p:sp>
        <p:nvSpPr>
          <p:cNvPr id="15364" name="Rectangle 3"/>
          <p:cNvSpPr>
            <a:spLocks noGrp="1" noChangeArrowheads="1"/>
          </p:cNvSpPr>
          <p:nvPr>
            <p:ph type="body" idx="1"/>
          </p:nvPr>
        </p:nvSpPr>
        <p:spPr>
          <a:xfrm>
            <a:off x="250825" y="1125538"/>
            <a:ext cx="8713788" cy="4752975"/>
          </a:xfrm>
        </p:spPr>
        <p:txBody>
          <a:bodyPr/>
          <a:lstStyle/>
          <a:p>
            <a:pPr eaLnBrk="1" hangingPunct="1">
              <a:lnSpc>
                <a:spcPct val="90000"/>
              </a:lnSpc>
            </a:pPr>
            <a:r>
              <a:rPr lang="fr-BE" altLang="fr-FR" sz="2200" dirty="0" smtClean="0">
                <a:latin typeface="Arial Narrow" panose="020B0606020202030204" pitchFamily="34" charset="0"/>
              </a:rPr>
              <a:t>QCM = Question à Choix Multiples </a:t>
            </a:r>
          </a:p>
          <a:p>
            <a:pPr eaLnBrk="1" hangingPunct="1">
              <a:lnSpc>
                <a:spcPct val="90000"/>
              </a:lnSpc>
            </a:pPr>
            <a:r>
              <a:rPr lang="fr-BE" altLang="fr-FR" sz="2200" dirty="0" smtClean="0">
                <a:latin typeface="Arial Narrow" panose="020B0606020202030204" pitchFamily="34" charset="0"/>
              </a:rPr>
              <a:t>Une question mais au moins deux propositions de réponse.</a:t>
            </a:r>
          </a:p>
          <a:p>
            <a:pPr eaLnBrk="1" hangingPunct="1">
              <a:lnSpc>
                <a:spcPct val="90000"/>
              </a:lnSpc>
            </a:pPr>
            <a:r>
              <a:rPr lang="fr-BE" altLang="fr-FR" sz="2200" dirty="0" smtClean="0">
                <a:latin typeface="Arial Narrow" panose="020B0606020202030204" pitchFamily="34" charset="0"/>
              </a:rPr>
              <a:t>Divers types de QCM possibles</a:t>
            </a:r>
          </a:p>
          <a:p>
            <a:pPr lvl="1" eaLnBrk="1" hangingPunct="1">
              <a:lnSpc>
                <a:spcPct val="90000"/>
              </a:lnSpc>
            </a:pPr>
            <a:r>
              <a:rPr lang="fr-BE" altLang="fr-FR" sz="2200" dirty="0" smtClean="0">
                <a:latin typeface="Arial Narrow" panose="020B0606020202030204" pitchFamily="34" charset="0"/>
              </a:rPr>
              <a:t>De type vrai ou faux</a:t>
            </a:r>
          </a:p>
          <a:p>
            <a:pPr lvl="1" eaLnBrk="1" hangingPunct="1">
              <a:lnSpc>
                <a:spcPct val="90000"/>
              </a:lnSpc>
            </a:pPr>
            <a:r>
              <a:rPr lang="fr-BE" altLang="fr-FR" sz="2200" dirty="0" smtClean="0">
                <a:latin typeface="Arial Narrow" panose="020B0606020202030204" pitchFamily="34" charset="0"/>
              </a:rPr>
              <a:t>Plus de deux propositions de réponse</a:t>
            </a:r>
          </a:p>
          <a:p>
            <a:pPr lvl="1" eaLnBrk="1" hangingPunct="1">
              <a:lnSpc>
                <a:spcPct val="90000"/>
              </a:lnSpc>
            </a:pPr>
            <a:r>
              <a:rPr lang="fr-BE" altLang="fr-FR" sz="2200" dirty="0" smtClean="0">
                <a:latin typeface="Arial Narrow" panose="020B0606020202030204" pitchFamily="34" charset="0"/>
              </a:rPr>
              <a:t>Avec des solutions générales implicites (</a:t>
            </a:r>
            <a:r>
              <a:rPr lang="fr-BE" altLang="fr-FR" sz="2200" dirty="0" err="1" smtClean="0">
                <a:latin typeface="Arial Narrow" panose="020B0606020202030204" pitchFamily="34" charset="0"/>
              </a:rPr>
              <a:t>SGI</a:t>
            </a:r>
            <a:r>
              <a:rPr lang="fr-BE" altLang="fr-FR" sz="2200" dirty="0" smtClean="0">
                <a:latin typeface="Arial Narrow" panose="020B0606020202030204" pitchFamily="34" charset="0"/>
              </a:rPr>
              <a:t>) pour </a:t>
            </a:r>
          </a:p>
          <a:p>
            <a:pPr lvl="2" eaLnBrk="1" hangingPunct="1">
              <a:lnSpc>
                <a:spcPct val="90000"/>
              </a:lnSpc>
            </a:pPr>
            <a:r>
              <a:rPr lang="fr-BE" altLang="fr-FR" sz="2200" dirty="0" smtClean="0">
                <a:latin typeface="Arial Narrow" panose="020B0606020202030204" pitchFamily="34" charset="0"/>
              </a:rPr>
              <a:t>évaluer des niveaux taxonomiques supérieurs (analyse)</a:t>
            </a:r>
          </a:p>
          <a:p>
            <a:pPr lvl="2" eaLnBrk="1" hangingPunct="1">
              <a:lnSpc>
                <a:spcPct val="90000"/>
              </a:lnSpc>
            </a:pPr>
            <a:r>
              <a:rPr lang="fr-BE" altLang="fr-FR" sz="2200" dirty="0" smtClean="0">
                <a:latin typeface="Arial Narrow" panose="020B0606020202030204" pitchFamily="34" charset="0"/>
              </a:rPr>
              <a:t>habituer les étudiants aux situations où plusieurs solutions sont possibles </a:t>
            </a:r>
          </a:p>
          <a:p>
            <a:pPr lvl="2" eaLnBrk="1" hangingPunct="1">
              <a:lnSpc>
                <a:spcPct val="90000"/>
              </a:lnSpc>
            </a:pPr>
            <a:r>
              <a:rPr lang="fr-BE" altLang="fr-FR" sz="2200" dirty="0" smtClean="0">
                <a:latin typeface="Arial Narrow" panose="020B0606020202030204" pitchFamily="34" charset="0"/>
              </a:rPr>
              <a:t>réduire au maximum la part du hasard dans le choix de la bonne réponse</a:t>
            </a:r>
          </a:p>
          <a:p>
            <a:pPr lvl="2" eaLnBrk="1" hangingPunct="1">
              <a:lnSpc>
                <a:spcPct val="90000"/>
              </a:lnSpc>
            </a:pPr>
            <a:r>
              <a:rPr lang="fr-BE" altLang="fr-FR" sz="2200" dirty="0" smtClean="0">
                <a:latin typeface="Arial Narrow" panose="020B0606020202030204" pitchFamily="34" charset="0"/>
              </a:rPr>
              <a:t>révéler le « curriculum caché » (ce que personne n’enseigne mais que tout le monde apprend) </a:t>
            </a:r>
            <a:r>
              <a:rPr lang="fr-BE" altLang="fr-FR" sz="2200" dirty="0" err="1" smtClean="0">
                <a:latin typeface="Arial Narrow" panose="020B0606020202030204" pitchFamily="34" charset="0"/>
              </a:rPr>
              <a:t>cad</a:t>
            </a:r>
            <a:r>
              <a:rPr lang="fr-BE" altLang="fr-FR" sz="2200" dirty="0" smtClean="0">
                <a:latin typeface="Arial Narrow" panose="020B0606020202030204" pitchFamily="34" charset="0"/>
              </a:rPr>
              <a:t> susciter la vigilance cognitive pour analyser une situation ou une question et y détecter les aspects implicites </a:t>
            </a:r>
          </a:p>
          <a:p>
            <a:pPr lvl="1" eaLnBrk="1" hangingPunct="1">
              <a:lnSpc>
                <a:spcPct val="90000"/>
              </a:lnSpc>
            </a:pPr>
            <a:r>
              <a:rPr lang="fr-BE" altLang="fr-FR" sz="2200" dirty="0" smtClean="0">
                <a:latin typeface="Arial Narrow" panose="020B0606020202030204" pitchFamily="34" charset="0"/>
              </a:rPr>
              <a:t>En association avec des degrés de certitude (DC)</a:t>
            </a:r>
          </a:p>
        </p:txBody>
      </p:sp>
    </p:spTree>
    <p:extLst>
      <p:ext uri="{BB962C8B-B14F-4D97-AF65-F5344CB8AC3E}">
        <p14:creationId xmlns:p14="http://schemas.microsoft.com/office/powerpoint/2010/main" val="1711800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17397</TotalTime>
  <Words>13983</Words>
  <Application>Microsoft Office PowerPoint</Application>
  <PresentationFormat>Affichage à l'écran (4:3)</PresentationFormat>
  <Paragraphs>2286</Paragraphs>
  <Slides>255</Slides>
  <Notes>15</Notes>
  <HiddenSlides>0</HiddenSlides>
  <MMClips>1</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255</vt:i4>
      </vt:variant>
    </vt:vector>
  </HeadingPairs>
  <TitlesOfParts>
    <vt:vector size="269" baseType="lpstr">
      <vt:lpstr>ＭＳ Ｐゴシック</vt:lpstr>
      <vt:lpstr>Arial</vt:lpstr>
      <vt:lpstr>Arial Narrow</vt:lpstr>
      <vt:lpstr>Calibri</vt:lpstr>
      <vt:lpstr>Comic Sans MS</vt:lpstr>
      <vt:lpstr>Gill Sans</vt:lpstr>
      <vt:lpstr>Gill Sans MT</vt:lpstr>
      <vt:lpstr>Gill Sans SemiBold</vt:lpstr>
      <vt:lpstr>LondonBetween</vt:lpstr>
      <vt:lpstr>StarSymbol</vt:lpstr>
      <vt:lpstr>Tahoma</vt:lpstr>
      <vt:lpstr>Times New Roman</vt:lpstr>
      <vt:lpstr>Wingdings</vt:lpstr>
      <vt:lpstr>Thème Office</vt:lpstr>
      <vt:lpstr>Université de Djibouti CAPE (Centre d'Appui à la Pédagogie et à l'Enseignement)</vt:lpstr>
      <vt:lpstr>Présentation PowerPoint</vt:lpstr>
      <vt:lpstr>Présentation PowerPoint</vt:lpstr>
      <vt:lpstr>Présentation PowerPoint</vt:lpstr>
      <vt:lpstr>Présentation PowerPoint</vt:lpstr>
      <vt:lpstr>Présentation PowerPoint</vt:lpstr>
      <vt:lpstr>Evaluation, vous avez dit 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Biais liés à nos perceptions  Comptez combien de fois les joueurs en blanc se passent la balle   Concentrez-vous sur la tâche </vt:lpstr>
      <vt:lpstr>Présentation PowerPoint</vt:lpstr>
      <vt:lpstr>L’évaluator</vt:lpstr>
      <vt:lpstr>But de l'évaluation : réduire la marge d'erreur aléatoire surtout (principe d'équité) mais aussi systématique (principe de validité) et augmenter la part du score vrai</vt:lpstr>
      <vt:lpstr>Comment faire :  prendre conscience des erreurs de mesure</vt:lpstr>
      <vt:lpstr>En groupe Identifiez un voire deux biais possibles de votre activité évaluative   - 10 minutes de réflexion - 20 minutes de mise en commun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Pourquoi définir des objectifs ? </vt:lpstr>
      <vt:lpstr>Présentation PowerPoint</vt:lpstr>
      <vt:lpstr>Réflexion par groupe   A quel niveau d’objectif cognitif,  faites-vous le plus souvent référence  et pourquoi ?</vt:lpstr>
      <vt:lpstr>Présentation PowerPoint</vt:lpstr>
      <vt:lpstr>Un exemple : chapitre relatif aux infections utérines</vt:lpstr>
      <vt:lpstr>Objectifs spécifiques de connaissance relatifs au chapitre sur les infections utérines </vt:lpstr>
      <vt:lpstr>Présentation PowerPoint</vt:lpstr>
      <vt:lpstr>Objectifs spécifiques de compréhension</vt:lpstr>
      <vt:lpstr>Présentation PowerPoint</vt:lpstr>
      <vt:lpstr>Objectifs d’application</vt:lpstr>
      <vt:lpstr>Présentation PowerPoint</vt:lpstr>
      <vt:lpstr>Présentation PowerPoint</vt:lpstr>
      <vt:lpstr>En résumé</vt:lpstr>
      <vt:lpstr>Pour en savoir un peu plus … </vt:lpstr>
      <vt:lpstr>Choisir un chapitre de votre cours et au choix rédiger un objectif  - de connaissance - de compréhension - d’application  - A faire chez soi - Présentation de 3 questions tirées au sort - Discussion par le reste du groupe</vt:lpstr>
      <vt:lpstr>Présentation PowerPoint</vt:lpstr>
      <vt:lpstr>Présentation PowerPoint</vt:lpstr>
      <vt:lpstr>Validité</vt:lpstr>
      <vt:lpstr>Fidélité (fiabilité)</vt:lpstr>
      <vt:lpstr>Sensibilité</vt:lpstr>
      <vt:lpstr>Diagnosticité</vt:lpstr>
      <vt:lpstr>Equité et practicabilité</vt:lpstr>
      <vt:lpstr>Communicabilité, authenticité</vt:lpstr>
      <vt:lpstr>Impact pédagogique et acceptabilité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 groupe   Dites-nous en quelques mots l’aspect du modèle ETICPRAD qui vous a le plus frappé et pourquoi ?  - 15 minutes de réflexion  - Mise en commun par la présentation de 5 cas  </vt:lpstr>
      <vt:lpstr>Présentation PowerPoint</vt:lpstr>
      <vt:lpstr>Présentation PowerPoint</vt:lpstr>
      <vt:lpstr>Présentation PowerPoint</vt:lpstr>
      <vt:lpstr>Quelques exemples de modes d’évaluation préférentiels adaptés aux objectifs cognitifs </vt:lpstr>
      <vt:lpstr>Définition</vt:lpstr>
      <vt:lpstr>Les SG sont dites implicites car </vt:lpstr>
      <vt:lpstr>Avantages des QCM</vt:lpstr>
      <vt:lpstr>Désavantages des QCM</vt:lpstr>
      <vt:lpstr>Pourquoi on n’aime pas les QCM …</vt:lpstr>
      <vt:lpstr>Les 3 constituants possibles d’une QCM</vt:lpstr>
      <vt:lpstr>Les solutions générales implicites ou SGI </vt:lpstr>
      <vt:lpstr>Un exemple de QCM</vt:lpstr>
      <vt:lpstr>Un petit test …</vt:lpstr>
      <vt:lpstr>Quelques questions pour s’assurer de votre compréhension</vt:lpstr>
      <vt:lpstr>Présentation PowerPoint</vt:lpstr>
      <vt:lpstr>Présentation PowerPoint</vt:lpstr>
      <vt:lpstr>Présentation PowerPoint</vt:lpstr>
      <vt:lpstr>Présentation PowerPoint</vt:lpstr>
      <vt:lpstr>Le principe de priorité Plus le numéro d’une réponse est élevé et plus il est prioritaire :  &lt; 6 &lt; 7 &lt; 8 &lt; 9</vt:lpstr>
      <vt:lpstr>Le principe de priorité Plus le numéro d’une réponse est élevé et plus il est prioritaire en cas de double choix possible :  &lt; 6 &lt; 7 &lt; 8 &lt; 9</vt:lpstr>
      <vt:lpstr>Présentation PowerPoint</vt:lpstr>
      <vt:lpstr>Les degrés de certitude : enjeux de leur utilisation D’après Leclercq et Gilles http://www.smart.ulg.ac.be    </vt:lpstr>
      <vt:lpstr>Présentation PowerPoint</vt:lpstr>
      <vt:lpstr>Et maintenant comment attribuer  les points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Choisir un objectif de connaissance, de compréhension ou d’application de votre cours et rédiger une question QCM SGI en mentionnant  - l’amorce - les 4 propositions - la réponse correcte - la justification de la bonne réponse   - A faire chez soi - Présentation de 3 questions tirées au sort - Discussion par le reste du groupe</vt:lpstr>
      <vt:lpstr>Présentation PowerPoint</vt:lpstr>
      <vt:lpstr>Présentation PowerPoint</vt:lpstr>
      <vt:lpstr>Présentation PowerPoint</vt:lpstr>
      <vt:lpstr>Modèle de Construction et de Gestion Qualité des Tests Standardisés La plateforme exAMS  (examination Assessment Management System)   http://psyef-smart13.fapse.ulg.ac.be/examsweb/index.php?page=ecqcst&amp;hl=fr_FR </vt:lpstr>
      <vt:lpstr>Présentation PowerPoint</vt:lpstr>
      <vt:lpstr>Présentation PowerPoint</vt:lpstr>
      <vt:lpstr>Le cycle de qualité d’une 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Définir les modalités du questionnement en fonction de l’objectif cognitif poursuivi (exemple taxonomique de Bloom)</vt:lpstr>
      <vt:lpstr>Croisements</vt:lpstr>
      <vt:lpstr>Présentation PowerPoint</vt:lpstr>
      <vt:lpstr>Présentation PowerPoint</vt:lpstr>
      <vt:lpstr>Rédaction des questions</vt:lpstr>
      <vt:lpstr>Présentation PowerPoint</vt:lpstr>
      <vt:lpstr>Présentation PowerPoint</vt:lpstr>
      <vt:lpstr>Présentation PowerPoint</vt:lpstr>
      <vt:lpstr>Entrainement et communication  (voir engagement pédagogique)</vt:lpstr>
      <vt:lpstr>Présentation PowerPoint</vt:lpstr>
      <vt:lpstr>Présentation PowerPoint</vt:lpstr>
      <vt:lpstr>Présentation PowerPoint</vt:lpstr>
      <vt:lpstr>Présentation PowerPoint</vt:lpstr>
      <vt:lpstr>Consignes (exemple)</vt:lpstr>
      <vt:lpstr>Présentation PowerPoint</vt:lpstr>
      <vt:lpstr>Présentation des questions</vt:lpstr>
      <vt:lpstr>Formulom </vt:lpstr>
      <vt:lpstr>Présentation PowerPoint</vt:lpstr>
      <vt:lpstr>Présentation PowerPoint</vt:lpstr>
      <vt:lpstr>La feuille de justifications</vt:lpstr>
      <vt:lpstr>Présentation PowerPoint</vt:lpstr>
      <vt:lpstr>Présentation PowerPoint</vt:lpstr>
      <vt:lpstr>Correction for guessing </vt:lpstr>
      <vt:lpstr>La corrélation bisériale (r.bis ou rpbis)</vt:lpstr>
      <vt:lpstr>La corrélation bisériale (r.bis ou rpbis)</vt:lpstr>
      <vt:lpstr>La corrélation bisériale (r.bis ou rpbis)</vt:lpstr>
      <vt:lpstr>Présentation PowerPoint</vt:lpstr>
      <vt:lpstr>Présentation PowerPoint</vt:lpstr>
      <vt:lpstr>Présentation PowerPoint</vt:lpstr>
      <vt:lpstr>Présentation PowerPoint</vt:lpstr>
      <vt:lpstr>Présentation PowerPoint</vt:lpstr>
      <vt:lpstr>Présentation PowerPoint</vt:lpstr>
      <vt:lpstr>Le cycle de qualité d’une évaluation</vt:lpstr>
      <vt:lpstr>Présentation PowerPoint</vt:lpstr>
      <vt:lpstr>Présentation PowerPoint</vt:lpstr>
      <vt:lpstr>Cellule d’appui universitaire : le Smart www.smart.ulg.ac.be  et www. Exams.be </vt:lpstr>
      <vt:lpstr>Par groupe   - Identifier parmi les étapes du cycle de qualité celle ou celles que vous pratiquez déjà ou pas ?   - Commenter votre choix.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 groupe   - Identifier l’un ou l’autre point fort de votre activité de   feed-backs . - Le cas non échéant, quelle sont les difficultés à ne pas mettre en œuvre ces feed-backs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Pourquoi demander l’avis des étudiants ? </vt:lpstr>
      <vt:lpstr>Un exemple : semaine de clinique ou TP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Donnez-moi un point faible du cours </vt:lpstr>
      <vt:lpstr>un point fort du cours </vt:lpstr>
      <vt:lpstr>Présentation PowerPoint</vt:lpstr>
      <vt:lpstr>Présentation PowerPoint</vt:lpstr>
      <vt:lpstr>Présentation PowerPoint</vt:lpstr>
      <vt:lpstr>Présentation PowerPoint</vt:lpstr>
      <vt:lpstr>Quelques liens complémentaires …. </vt:lpstr>
      <vt:lpstr>Quelques liens complémentaires …. </vt:lpstr>
      <vt:lpstr>Quelques liens complémentaires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des tests formatifs et de l’activité régulatrice des étudiants y afférente sur leur réussite à un test certificatif.</dc:title>
  <dc:creator>u012685</dc:creator>
  <cp:lastModifiedBy>Hanzen Christian</cp:lastModifiedBy>
  <cp:revision>284</cp:revision>
  <dcterms:created xsi:type="dcterms:W3CDTF">2012-06-27T09:32:36Z</dcterms:created>
  <dcterms:modified xsi:type="dcterms:W3CDTF">2017-11-05T14:03:46Z</dcterms:modified>
</cp:coreProperties>
</file>