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4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71A6A-151C-3B42-ADA6-4F2DD0CD90B3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F556F-EBAC-E644-A216-B9EA186A54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44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556F-EBAC-E644-A216-B9EA186A54E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48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8.xls"/><Relationship Id="rId4" Type="http://schemas.openxmlformats.org/officeDocument/2006/relationships/image" Target="../media/image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9.xls"/><Relationship Id="rId4" Type="http://schemas.openxmlformats.org/officeDocument/2006/relationships/image" Target="../media/image1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0.xls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.xls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2.xls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.xls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.xls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.xls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.xls"/><Relationship Id="rId4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.xls"/><Relationship Id="rId4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.xls"/><Relationship Id="rId4" Type="http://schemas.openxmlformats.org/officeDocument/2006/relationships/image" Target="../media/image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7.xls"/><Relationship Id="rId4" Type="http://schemas.openxmlformats.org/officeDocument/2006/relationships/image" Target="../media/image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Comment citer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74572" y="2192248"/>
            <a:ext cx="7892795" cy="378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fr-FR" sz="2800" dirty="0">
                <a:solidFill>
                  <a:srgbClr val="00B050"/>
                </a:solidFill>
              </a:rPr>
              <a:t>Les auteurs de l'ouvrage vous encouragent à faire usage des données, graphes et tableaux du livre pour vos recherches, cours et présentations mais vous prient de bien vouloir mentionner la source suivante lors de chaque usage:</a:t>
            </a:r>
          </a:p>
          <a:p>
            <a:pPr algn="just">
              <a:lnSpc>
                <a:spcPts val="2200"/>
              </a:lnSpc>
            </a:pPr>
            <a:endParaRPr lang="fr-FR" sz="2800" dirty="0" smtClean="0"/>
          </a:p>
          <a:p>
            <a:pPr algn="just">
              <a:lnSpc>
                <a:spcPts val="2200"/>
              </a:lnSpc>
            </a:pPr>
            <a:endParaRPr lang="fr-FR" sz="2800" dirty="0"/>
          </a:p>
          <a:p>
            <a:pPr algn="just">
              <a:lnSpc>
                <a:spcPts val="2200"/>
              </a:lnSpc>
            </a:pPr>
            <a:r>
              <a:rPr lang="fr-FR" sz="2800" dirty="0"/>
              <a:t>Jean-Michel Lafleur et Abdeslam Marfouk (2017) </a:t>
            </a:r>
            <a:r>
              <a:rPr lang="fr-FR" sz="2800" i="1" dirty="0"/>
              <a:t>Pourquoi l’immigration ? 21 questions que se posent les Belges sur les migrations internationales au XXIe siècle</a:t>
            </a:r>
            <a:r>
              <a:rPr lang="fr-FR" sz="2800" dirty="0"/>
              <a:t>. </a:t>
            </a:r>
            <a:r>
              <a:rPr lang="fr-FR" sz="2800" dirty="0" err="1"/>
              <a:t>Louvain-la-neuve</a:t>
            </a:r>
            <a:r>
              <a:rPr lang="fr-FR" sz="2800" dirty="0"/>
              <a:t>: Editions </a:t>
            </a:r>
            <a:r>
              <a:rPr lang="fr-FR" sz="2800" dirty="0" err="1"/>
              <a:t>Académia-L'Harmattan</a:t>
            </a:r>
            <a:r>
              <a:rPr lang="fr-FR" sz="2800" dirty="0" smtClean="0"/>
              <a:t>.</a:t>
            </a:r>
          </a:p>
          <a:p>
            <a:pPr algn="just">
              <a:lnSpc>
                <a:spcPts val="22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1008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393074"/>
            <a:ext cx="8574087" cy="1205148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Proportions </a:t>
            </a:r>
            <a:r>
              <a:rPr lang="fr-FR" sz="2800" dirty="0"/>
              <a:t>de personnes en faveur d’une politique d’immigration restrictive à l’égard des immigrés musulmans et tziganes</a:t>
            </a:r>
            <a:br>
              <a:rPr lang="fr-FR" sz="2800" dirty="0"/>
            </a:br>
            <a:endParaRPr lang="fr-FR" sz="2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03178"/>
              </p:ext>
            </p:extLst>
          </p:nvPr>
        </p:nvGraphicFramePr>
        <p:xfrm>
          <a:off x="284163" y="1977616"/>
          <a:ext cx="8574087" cy="465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Feuille de calcul" r:id="rId3" imgW="9232900" imgH="5638800" progId="Excel.Sheet.8">
                  <p:embed/>
                </p:oleObj>
              </mc:Choice>
              <mc:Fallback>
                <p:oleObj name="Feuille de calcul" r:id="rId3" imgW="9232900" imgH="5638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3" y="1977616"/>
                        <a:ext cx="8574087" cy="465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36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38428"/>
            <a:ext cx="8574087" cy="1159794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Nombre d’étrangers ayant obtenu la nationalité belge</a:t>
            </a:r>
            <a:br>
              <a:rPr lang="fr-FR" sz="2800" dirty="0"/>
            </a:br>
            <a:endParaRPr lang="fr-FR" sz="2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695638"/>
              </p:ext>
            </p:extLst>
          </p:nvPr>
        </p:nvGraphicFramePr>
        <p:xfrm>
          <a:off x="284163" y="1956374"/>
          <a:ext cx="8574087" cy="468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Feuille de calcul" r:id="rId3" imgW="9232900" imgH="5638800" progId="Excel.Sheet.8">
                  <p:embed/>
                </p:oleObj>
              </mc:Choice>
              <mc:Fallback>
                <p:oleObj name="Feuille de calcul" r:id="rId3" imgW="9232900" imgH="5638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3" y="1956374"/>
                        <a:ext cx="8574087" cy="468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06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08192"/>
            <a:ext cx="8574087" cy="1190030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Destinations </a:t>
            </a:r>
            <a:r>
              <a:rPr lang="fr-FR" sz="2800" dirty="0"/>
              <a:t>privilégiées des émigrés belges, situation en 2015</a:t>
            </a:r>
            <a:br>
              <a:rPr lang="fr-FR" sz="2800" dirty="0"/>
            </a:br>
            <a:endParaRPr lang="fr-FR" sz="2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8869"/>
              </p:ext>
            </p:extLst>
          </p:nvPr>
        </p:nvGraphicFramePr>
        <p:xfrm>
          <a:off x="284164" y="1911020"/>
          <a:ext cx="8574086" cy="472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Feuille de calcul" r:id="rId3" imgW="9220200" imgH="5626100" progId="Excel.Sheet.8">
                  <p:embed/>
                </p:oleObj>
              </mc:Choice>
              <mc:Fallback>
                <p:oleObj name="Feuille de calcul" r:id="rId3" imgW="9220200" imgH="562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4" y="1911020"/>
                        <a:ext cx="8574086" cy="4725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04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83783"/>
            <a:ext cx="8574087" cy="1114439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Répartition </a:t>
            </a:r>
            <a:r>
              <a:rPr lang="fr-FR" sz="2800" dirty="0"/>
              <a:t>géographique des Belges résidant à l’étranger, situation en 2017</a:t>
            </a:r>
            <a:br>
              <a:rPr lang="fr-FR" sz="2800" dirty="0"/>
            </a:br>
            <a:endParaRPr lang="fr-FR" sz="2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124647"/>
              </p:ext>
            </p:extLst>
          </p:nvPr>
        </p:nvGraphicFramePr>
        <p:xfrm>
          <a:off x="284163" y="1950250"/>
          <a:ext cx="8574087" cy="47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Feuille de calcul" r:id="rId3" imgW="9220200" imgH="5626100" progId="Excel.Sheet.8">
                  <p:embed/>
                </p:oleObj>
              </mc:Choice>
              <mc:Fallback>
                <p:oleObj name="Feuille de calcul" r:id="rId3" imgW="9220200" imgH="562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3" y="1950250"/>
                        <a:ext cx="8574087" cy="47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95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377955"/>
            <a:ext cx="8574087" cy="1220267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Proportion </a:t>
            </a:r>
            <a:r>
              <a:rPr lang="fr-FR" sz="2400" dirty="0"/>
              <a:t>des titulaires d’un diplôme de l’enseignement supérieur parmi les émigrés belges (en %) résidant dans quelques pays de l’OCDE, situation en 1980 et 2010</a:t>
            </a:r>
            <a:br>
              <a:rPr lang="fr-FR" sz="2400" dirty="0"/>
            </a:br>
            <a:endParaRPr lang="fr-FR" sz="24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65088"/>
              </p:ext>
            </p:extLst>
          </p:nvPr>
        </p:nvGraphicFramePr>
        <p:xfrm>
          <a:off x="284164" y="1880782"/>
          <a:ext cx="8574086" cy="47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Feuille de calcul" r:id="rId3" imgW="9220200" imgH="5626100" progId="Excel.Sheet.8">
                  <p:embed/>
                </p:oleObj>
              </mc:Choice>
              <mc:Fallback>
                <p:oleObj name="Feuille de calcul" r:id="rId3" imgW="9220200" imgH="562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4" y="1880782"/>
                        <a:ext cx="8574086" cy="475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95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83783"/>
            <a:ext cx="8574087" cy="1114439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Structure de l’immigration belge (personnes nées à l’étranger), par région d’origine, nombre et pourcentage, situation au 1</a:t>
            </a:r>
            <a:r>
              <a:rPr lang="fr-FR" sz="2400" baseline="30000" dirty="0"/>
              <a:t>er</a:t>
            </a:r>
            <a:r>
              <a:rPr lang="fr-FR" sz="2400" dirty="0"/>
              <a:t> janvier 2016</a:t>
            </a:r>
            <a:r>
              <a:rPr lang="en-US" sz="2400" dirty="0"/>
              <a:t>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84162" y="6125883"/>
            <a:ext cx="8574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Source: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Direction générale Statistique et Information économique (DGSIE) et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calculs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de Lafleur et Marfouk (2017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).</a:t>
            </a:r>
            <a:endParaRPr lang="fr-FR" sz="1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62214"/>
              </p:ext>
            </p:extLst>
          </p:nvPr>
        </p:nvGraphicFramePr>
        <p:xfrm>
          <a:off x="284165" y="2116787"/>
          <a:ext cx="8574084" cy="3684779"/>
        </p:xfrm>
        <a:graphic>
          <a:graphicData uri="http://schemas.openxmlformats.org/drawingml/2006/table">
            <a:tbl>
              <a:tblPr/>
              <a:tblGrid>
                <a:gridCol w="1451844"/>
                <a:gridCol w="890280"/>
                <a:gridCol w="890280"/>
                <a:gridCol w="890280"/>
                <a:gridCol w="890280"/>
                <a:gridCol w="890280"/>
                <a:gridCol w="890280"/>
                <a:gridCol w="890280"/>
                <a:gridCol w="890280"/>
              </a:tblGrid>
              <a:tr h="15987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UE 27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Europe hors UE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Asie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Afrique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Amérique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Océanie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Autre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0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Nombre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864 756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128 852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270 652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467 778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77 186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2 026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1 159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1 812 409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430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En % du total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47,71 %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7,11 %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14,93 %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25,81 %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4,26 %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0,11 %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0,07 %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100 %</a:t>
                      </a:r>
                    </a:p>
                  </a:txBody>
                  <a:tcPr marL="11305" marR="11305" marT="11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08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53546"/>
            <a:ext cx="8574087" cy="1144676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Structure de la population étrangère (personnes de nationalité étrangère) belge par région d’origine, nombre et pourcentage, situation au 1</a:t>
            </a:r>
            <a:r>
              <a:rPr lang="fr-FR" sz="2400" baseline="30000" dirty="0"/>
              <a:t>er</a:t>
            </a:r>
            <a:r>
              <a:rPr lang="fr-FR" sz="2400" dirty="0"/>
              <a:t> janvier 2016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82959"/>
              </p:ext>
            </p:extLst>
          </p:nvPr>
        </p:nvGraphicFramePr>
        <p:xfrm>
          <a:off x="284161" y="1995605"/>
          <a:ext cx="8394887" cy="3915616"/>
        </p:xfrm>
        <a:graphic>
          <a:graphicData uri="http://schemas.openxmlformats.org/drawingml/2006/table">
            <a:tbl>
              <a:tblPr/>
              <a:tblGrid>
                <a:gridCol w="1226839"/>
                <a:gridCol w="896006"/>
                <a:gridCol w="896006"/>
                <a:gridCol w="896006"/>
                <a:gridCol w="896006"/>
                <a:gridCol w="896006"/>
                <a:gridCol w="896006"/>
                <a:gridCol w="896006"/>
                <a:gridCol w="896006"/>
              </a:tblGrid>
              <a:tr h="18002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UE 27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Europe hors UE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Asie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Afrique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Amérique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Océanie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Autre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Nombre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880 206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46 934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135 427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182 221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37 011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966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12 895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1 295 660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958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En % du total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67,94 %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3,62 %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10,45 %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14,06 %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2,86 %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0,07 %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1,00 %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100 %</a:t>
                      </a:r>
                    </a:p>
                  </a:txBody>
                  <a:tcPr marL="11621" marR="11621" marT="11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4163" y="6125883"/>
            <a:ext cx="843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Source: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Direction générale Statistique et Information économique (DGSIE) et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calculs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de Lafleur et Marfouk (2017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785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53546"/>
            <a:ext cx="8574087" cy="1144676"/>
          </a:xfrm>
        </p:spPr>
        <p:txBody>
          <a:bodyPr>
            <a:noAutofit/>
          </a:bodyPr>
          <a:lstStyle/>
          <a:p>
            <a:r>
              <a:rPr lang="fr-FR" sz="2400" dirty="0"/>
              <a:t>Belgique : Top 10 des nationalités étrangères et des pays d’origine des immigrés, nombre et pourcentage, situation au 1</a:t>
            </a:r>
            <a:r>
              <a:rPr lang="fr-FR" sz="2400" baseline="30000" dirty="0"/>
              <a:t>er</a:t>
            </a:r>
            <a:r>
              <a:rPr lang="fr-FR" sz="2400" dirty="0"/>
              <a:t> janvier 2016</a:t>
            </a:r>
            <a:r>
              <a:rPr lang="en-US" sz="2400" dirty="0"/>
              <a:t/>
            </a:r>
            <a:br>
              <a:rPr lang="en-US" sz="2400" dirty="0"/>
            </a:b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53705"/>
              </p:ext>
            </p:extLst>
          </p:nvPr>
        </p:nvGraphicFramePr>
        <p:xfrm>
          <a:off x="284163" y="1855232"/>
          <a:ext cx="8574088" cy="4403934"/>
        </p:xfrm>
        <a:graphic>
          <a:graphicData uri="http://schemas.openxmlformats.org/drawingml/2006/table">
            <a:tbl>
              <a:tblPr/>
              <a:tblGrid>
                <a:gridCol w="840597"/>
                <a:gridCol w="1461344"/>
                <a:gridCol w="840597"/>
                <a:gridCol w="1202700"/>
                <a:gridCol w="840597"/>
                <a:gridCol w="1616533"/>
                <a:gridCol w="840597"/>
                <a:gridCol w="931123"/>
              </a:tblGrid>
              <a:tr h="27953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Population immigrée résidant en Belgique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Population de nationalité étrangère résidant en Belgique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90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(personnes nées à l’étranger)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90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Pays de naissance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Effectif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En % du total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Nationalité d’origine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Effectif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En % du total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Maroc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210 985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11,6 %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162 482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12,5 %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185 844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10,3 %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157 227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12,1 %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130 414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7,2 %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152 084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11,7 %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0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120 504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6,6 %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Maroc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82 817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6,4 %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Turquie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97 793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5,4 %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Roumanie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73 917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5,7 %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Rép. Dém. du Congo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82 926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4,6 %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Pologne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70 766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5,5 %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Allemagne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81 198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4,5 %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Espagne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62 072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4,8 %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Pologne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75 879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4,2 %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Portugal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44 386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3,4 %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Roumanie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72 491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4,0 %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Allemagne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39 523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3,1 %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Espagne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47 320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2,6 %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Turquie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36 650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2,8 %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Total UE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864 756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47,7 %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Total UE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880 206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67,9 %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636"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Total population immigrée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1 812 409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100 %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Total population étrangère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1 295 660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100 %</a:t>
                      </a:r>
                    </a:p>
                  </a:txBody>
                  <a:tcPr marL="10674" marR="10674" marT="10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80727" y="6273224"/>
            <a:ext cx="843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Source: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Direction générale Statistique et Information économique (DGSIE) et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calculs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de Lafleur et Marfouk (2017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5456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393074"/>
            <a:ext cx="8574087" cy="1205148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Arrivées </a:t>
            </a:r>
            <a:r>
              <a:rPr lang="fr-FR" sz="2400" dirty="0"/>
              <a:t>de personnes étrangères en Belgique : Principales nationalités (Top 15), situation en 2001 et 2015 (nombre et pourcentage du total)</a:t>
            </a:r>
            <a:r>
              <a:rPr lang="en-US" sz="2400" dirty="0"/>
              <a:t/>
            </a:r>
            <a:br>
              <a:rPr lang="en-US" sz="2400" dirty="0"/>
            </a:b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43157"/>
              </p:ext>
            </p:extLst>
          </p:nvPr>
        </p:nvGraphicFramePr>
        <p:xfrm>
          <a:off x="284162" y="1950253"/>
          <a:ext cx="8574087" cy="4172622"/>
        </p:xfrm>
        <a:graphic>
          <a:graphicData uri="http://schemas.openxmlformats.org/drawingml/2006/table">
            <a:tbl>
              <a:tblPr/>
              <a:tblGrid>
                <a:gridCol w="1799500"/>
                <a:gridCol w="1194626"/>
                <a:gridCol w="1255113"/>
                <a:gridCol w="1602916"/>
                <a:gridCol w="1285357"/>
                <a:gridCol w="1436575"/>
              </a:tblGrid>
              <a:tr h="236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2001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Pays de nationalité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Nombre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en % du total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Pays de nationalité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Nombre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en % du total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8 167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12,4 %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13 717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12,5 %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8 040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12,2 %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Roumanie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13 377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12,1 %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Maroc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7 072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10,7 %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9 138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8,3 %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Turquie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2 987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4,5 %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Pologne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6 274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5,7 %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Pologne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2 929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4,4 %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6 142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5,6 %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États-Unis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2 891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4,4 %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Espagne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5 000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4,5 %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Allemagne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2 884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4,4 %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Maroc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4 657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4,2 %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Royaume-Uni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2 660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4,0 %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Bulgarie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4 294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3,9 %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2 439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3,7 %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Portugal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3 444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3,1 %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Espagne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1 528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2,3 %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Inde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2 966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2,7 %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Rép. Dém. du Congo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1 430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2,2 %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Allemagne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2 906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2,6 %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Portugal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1 347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2,0 %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États-Unis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2 727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2,5 %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Chine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1 280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1,9 %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Royaume-Uni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2 031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1,8 %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Roumanie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966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1,5 %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Turquie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1 660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1,5 %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4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Inde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852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1,3 %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Chine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1 578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1,4 %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effectLst/>
                          <a:latin typeface="Times New Roman"/>
                        </a:rPr>
                        <a:t>Total du top 15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47 472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72,0 %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Total du top 15</a:t>
                      </a:r>
                    </a:p>
                  </a:txBody>
                  <a:tcPr marL="12482" marR="12482" marT="124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79 911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effectLst/>
                          <a:latin typeface="Times New Roman"/>
                        </a:rPr>
                        <a:t>72,5 %</a:t>
                      </a:r>
                    </a:p>
                  </a:txBody>
                  <a:tcPr marL="12482" marR="12482" marT="12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4163" y="6245994"/>
            <a:ext cx="843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Source: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Direction générale Statistique et Information économique (DGSIE) et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calculs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de Lafleur et Marfouk (2017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1058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83783"/>
            <a:ext cx="8574087" cy="1114439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Top 5 des arrivés dans les 3 régions du pays en 2015, par nationalité (nombre et pourcentage du total des arrivées)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92321"/>
              </p:ext>
            </p:extLst>
          </p:nvPr>
        </p:nvGraphicFramePr>
        <p:xfrm>
          <a:off x="284163" y="2056079"/>
          <a:ext cx="8574089" cy="4021443"/>
        </p:xfrm>
        <a:graphic>
          <a:graphicData uri="http://schemas.openxmlformats.org/drawingml/2006/table">
            <a:tbl>
              <a:tblPr/>
              <a:tblGrid>
                <a:gridCol w="870806"/>
                <a:gridCol w="870806"/>
                <a:gridCol w="1085158"/>
                <a:gridCol w="870806"/>
                <a:gridCol w="870806"/>
                <a:gridCol w="1125349"/>
                <a:gridCol w="870806"/>
                <a:gridCol w="870806"/>
                <a:gridCol w="1138746"/>
              </a:tblGrid>
              <a:tr h="6319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Bruxelles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Flandre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Wallonie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45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Nationalité d’origine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Effectif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En % du total des arrivées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Nationalité d’origine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Effectif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En % du total des arrivées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Nationalité d’origine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Effectif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En % du total des arrivées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6 754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16,9 %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8 084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17,0 %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5 488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24,3 %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51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Roumanie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6 515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16,3 %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Roumanie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4 756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10,0 %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Roumanie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2 106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9,3 %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1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2 598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6,5 %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Pologne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4 333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9,1 %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1 894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8,4 %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1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Espagne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2 203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5,5 %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Bulgarie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2 626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5,5 %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Maroc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1 030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4,6 %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Maroc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1 915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4,8 %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Espagne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1 924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4,0 %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Allemagne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978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4,3 %</a:t>
                      </a:r>
                    </a:p>
                  </a:txBody>
                  <a:tcPr marL="11058" marR="11058" marT="11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80727" y="6273224"/>
            <a:ext cx="843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Source: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Direction générale Statistique et Information économique (DGSIE) et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calculs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de Lafleur et Marfouk (2017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7694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b="1" i="1" dirty="0">
                <a:latin typeface="Calibri"/>
                <a:ea typeface="Calibri"/>
                <a:cs typeface="Calibri"/>
              </a:rPr>
              <a:t>Solde migratoire de la Belgique, 1948-2015 </a:t>
            </a:r>
            <a:br>
              <a:rPr lang="fr-FR" sz="2800" b="1" i="1" dirty="0">
                <a:latin typeface="Calibri"/>
                <a:ea typeface="Calibri"/>
                <a:cs typeface="Calibri"/>
              </a:rPr>
            </a:br>
            <a:endParaRPr lang="fr-FR" sz="2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22208"/>
              </p:ext>
            </p:extLst>
          </p:nvPr>
        </p:nvGraphicFramePr>
        <p:xfrm>
          <a:off x="284162" y="2031965"/>
          <a:ext cx="8574087" cy="449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Feuille de calcul" r:id="rId3" imgW="9156700" imgH="5651500" progId="Excel.Sheet.8">
                  <p:embed/>
                </p:oleObj>
              </mc:Choice>
              <mc:Fallback>
                <p:oleObj name="Feuille de calcul" r:id="rId3" imgW="9156700" imgH="5651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2" y="2031965"/>
                        <a:ext cx="8574087" cy="4499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90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23310"/>
            <a:ext cx="8574087" cy="907093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Pourcentage de femmes immigrées dans l’ensemble de la migration internationale, par région de résidence, 1960-2015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06538"/>
              </p:ext>
            </p:extLst>
          </p:nvPr>
        </p:nvGraphicFramePr>
        <p:xfrm>
          <a:off x="284164" y="1995597"/>
          <a:ext cx="8574088" cy="3999914"/>
        </p:xfrm>
        <a:graphic>
          <a:graphicData uri="http://schemas.openxmlformats.org/drawingml/2006/table">
            <a:tbl>
              <a:tblPr/>
              <a:tblGrid>
                <a:gridCol w="3316392"/>
                <a:gridCol w="1314424"/>
                <a:gridCol w="1314424"/>
                <a:gridCol w="1314424"/>
                <a:gridCol w="1314424"/>
              </a:tblGrid>
              <a:tr h="2178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Régions de destination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1960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1980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Monde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47,0 %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47,7 %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49,1 %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48,2 %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Pays du Nord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49,1 %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50,4 %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51,1 %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51,9 %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Pays du Sud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45,4 %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45,1 %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46,1 %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43,3 %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Afrique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42,8 %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44,6 %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46,9 %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46,1 %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Afrique subsaharienne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41,6 %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44,7 %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47,4 %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46,8 %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Afrique du nord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49,8 %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45,8 %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44,4 %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40,8 %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Asie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46,5 %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44,9 %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45,6 %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42,0 %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Asie de l’Est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47,3 %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46,9 %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52,7 %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52,9 %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Asie du Sud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46,5 %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46,1 %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44,9 %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45,4 %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Asie de l’Ouest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47,1 %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40,9 %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40,4 %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35,6 %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Europe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48,7 %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49,2 %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51,6 %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52,4 %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Europe de l’Est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54,4 %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55,7 %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52,5 %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52,7 %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Europe du Nord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50,7 %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50,8 %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53,0 %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52,1 %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Europe du Sud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55,4 %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54,8 %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52,0 %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53,2 %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Europe de l’Ouest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44,5 %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46,5 %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50,0 %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51,8 %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Amérique latine et Caraïbes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44,2 %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48,1 %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50,1 %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50,4 %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Amérique du Nord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50,5 %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52,5 %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50,5 %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51,2 %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Océanie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44,4 %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48,1 %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50,1 %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effectLst/>
                          <a:latin typeface="Times New Roman"/>
                        </a:rPr>
                        <a:t>50,6 %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4163" y="6249501"/>
            <a:ext cx="808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Base de données des Nations Unies (mise à jour 2008 pour la période 1960-1980 et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mise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à jour 2015 pour la période 1990-2015) et calculs de Lafleur et Marfouk (2017).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50728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98901"/>
            <a:ext cx="8574087" cy="1099321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Personnes de nationalité étrangère établies en Belgique : Rapport hommes/femmes (nombre d’hommes pour 100 femmes)</a:t>
            </a:r>
            <a:r>
              <a:rPr lang="en-US" sz="2400" dirty="0"/>
              <a:t/>
            </a:r>
            <a:br>
              <a:rPr lang="en-US" sz="2400" dirty="0"/>
            </a:b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84163" y="6006458"/>
            <a:ext cx="846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Source: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pour les années 1990 et 1996 :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EGGERICKX, POULAIN, KESTELOOT (2016). Pour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les autres années : </a:t>
            </a:r>
            <a:endParaRPr lang="fr-FR" sz="1400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Direction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générale Statistique et Information économique (DGSIE) et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calculs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de Lafleur et Marfouk (2017) pour l’année 2016.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endParaRPr lang="fr-FR" sz="1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91711"/>
              </p:ext>
            </p:extLst>
          </p:nvPr>
        </p:nvGraphicFramePr>
        <p:xfrm>
          <a:off x="284162" y="1598222"/>
          <a:ext cx="8574090" cy="4170852"/>
        </p:xfrm>
        <a:graphic>
          <a:graphicData uri="http://schemas.openxmlformats.org/drawingml/2006/table">
            <a:tbl>
              <a:tblPr/>
              <a:tblGrid>
                <a:gridCol w="2898775"/>
                <a:gridCol w="1135063"/>
                <a:gridCol w="1135063"/>
                <a:gridCol w="1135063"/>
                <a:gridCol w="1135063"/>
                <a:gridCol w="1135063"/>
              </a:tblGrid>
              <a:tr h="5364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Pays de nationalité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1900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1930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1961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1991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206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Maroc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234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Rép. Dém. du Congo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173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Turquie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4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Total population étrangère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94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362837"/>
            <a:ext cx="8574087" cy="1235385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Proportion des immigrées diplômées de l’enseignement supérieur dans les pays de l’OCDE (personnes âgées 25 ans et plus), par région d’origine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6718"/>
              </p:ext>
            </p:extLst>
          </p:nvPr>
        </p:nvGraphicFramePr>
        <p:xfrm>
          <a:off x="284164" y="1935125"/>
          <a:ext cx="8574087" cy="4202873"/>
        </p:xfrm>
        <a:graphic>
          <a:graphicData uri="http://schemas.openxmlformats.org/drawingml/2006/table">
            <a:tbl>
              <a:tblPr/>
              <a:tblGrid>
                <a:gridCol w="2680382"/>
                <a:gridCol w="1473427"/>
                <a:gridCol w="1520450"/>
                <a:gridCol w="1410727"/>
                <a:gridCol w="1489101"/>
              </a:tblGrid>
              <a:tr h="818599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 Origine des immigrés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Proportion des femmes parmi l’ensemble des immigrés diplômés de l’enseignement supérieur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Proportion des diplômées de l’enseignement supérieur parmi l’ensemble des immigrées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9236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1980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1980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Toutes origines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45 %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18 %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40 %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1" u="none" strike="noStrike">
                          <a:effectLst/>
                          <a:latin typeface="Times New Roman"/>
                        </a:rPr>
                        <a:t>Par niveau de revenu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Pays développés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47 %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52 %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17 %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45 %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Pays en développement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20 %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38 %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1" u="none" strike="noStrike">
                          <a:effectLst/>
                          <a:latin typeface="Times New Roman"/>
                        </a:rPr>
                        <a:t> Dont les pays les moins avancés 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38 %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45 %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23 %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36 %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1" u="none" strike="noStrike">
                          <a:effectLst/>
                          <a:latin typeface="Times New Roman"/>
                        </a:rPr>
                        <a:t>Par région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Afrique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34 %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44 %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15 %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38 %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1" u="none" strike="noStrike">
                          <a:effectLst/>
                          <a:latin typeface="Times New Roman"/>
                        </a:rPr>
                        <a:t> Afrique subsaharienne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34 %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46 %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24 %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45 %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Asie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42 %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26 %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Europe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46 %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14 %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39 %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1" u="none" strike="noStrike">
                          <a:effectLst/>
                          <a:latin typeface="Times New Roman"/>
                        </a:rPr>
                        <a:t> Europe de l’Est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42 %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53 %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20 %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9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1" u="none" strike="noStrike" dirty="0">
                          <a:effectLst/>
                          <a:latin typeface="Times New Roman"/>
                        </a:rPr>
                        <a:t> Pays membres de l’Union européenne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46 %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14 %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39 %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Amérique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48 %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54 %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23 %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33 %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1" u="none" strike="noStrike">
                          <a:effectLst/>
                          <a:latin typeface="Times New Roman"/>
                        </a:rPr>
                        <a:t> Amérique latine &amp; Caraïbes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47 %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53 %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19 %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30 %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Océanie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47 %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55 %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28 %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55 %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8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Pays arabes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41 %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12 %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32 %</a:t>
                      </a:r>
                    </a:p>
                  </a:txBody>
                  <a:tcPr marL="11539" marR="11539" marT="11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58743" y="6312389"/>
            <a:ext cx="6793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Source: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Calculs de Lafleur et Marfouk (2017)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à partir de la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base de données développée par </a:t>
            </a:r>
            <a:endParaRPr lang="fr-FR" sz="1400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BRÜCKER, CAPUANO, MARFOUK (2013).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1074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514019"/>
            <a:ext cx="8574087" cy="1084203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Primo</a:t>
            </a:r>
            <a:r>
              <a:rPr lang="fr-FR" sz="2400" dirty="0"/>
              <a:t>-demandeurs d’asile dans les États membres de l’U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624848"/>
              </p:ext>
            </p:extLst>
          </p:nvPr>
        </p:nvGraphicFramePr>
        <p:xfrm>
          <a:off x="284163" y="1950257"/>
          <a:ext cx="8574088" cy="4223192"/>
        </p:xfrm>
        <a:graphic>
          <a:graphicData uri="http://schemas.openxmlformats.org/drawingml/2006/table">
            <a:tbl>
              <a:tblPr/>
              <a:tblGrid>
                <a:gridCol w="1340911"/>
                <a:gridCol w="838069"/>
                <a:gridCol w="838069"/>
                <a:gridCol w="838069"/>
                <a:gridCol w="838069"/>
                <a:gridCol w="1224869"/>
                <a:gridCol w="1328016"/>
                <a:gridCol w="1328016"/>
              </a:tblGrid>
              <a:tr h="3609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Nombre de demandeurs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En pourcentage de l’ensemble de l’UE (%)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Nombre de demandeurs par million d’habitants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Times New Roman"/>
                        </a:rPr>
                        <a:t>Variation 2015/2014 (%)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Times New Roman"/>
                        </a:rPr>
                        <a:t>Variation 2016/2015 (%)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2014-2016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2014-2016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EU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562 675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1 257 035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1 204 275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+123 %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-4 %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100,0 %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5 942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Allemagne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172 945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441 800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722 265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+155 %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+63 %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44,2 %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16 466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Autriche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25 675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85 505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39 860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+233 %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-53 %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5,0 %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17 611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Belgique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14 045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38 990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14 250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+178 %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-63 %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5 976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Bulgarie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10 805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20 165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18 990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+87 %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-6 %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1,7 %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6 937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Chypre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1 480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2 105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2 840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+42 %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+35 %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7 588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Croatie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380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2 150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-63 %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+1436 %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0,1 %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648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Danemark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14 535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20 825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6 055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+43 %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-71 %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1,4 %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7 316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Espagne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5 460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14 600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15 570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+167 %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+7 %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1,2 %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766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Estonie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145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225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+55 %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-33 %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0,02 %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398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Finlande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3 490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32 150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5 275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+821 %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-84 %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1,4 %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7 478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58 845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70 570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75 990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+20 %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6,8 %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3 094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Grèce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7 585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11 370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49 875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+50 %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+339 %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6 338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Hongrie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41 215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174 435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28 215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+323 %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-84 %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8,1 %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24 744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Irlande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1 440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3 270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2 235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+127 %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-32 %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1 502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63 655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83 245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121 185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+31 %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+46 %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8,9 %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4 409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Lettonie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330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345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-10 %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+5 %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0,03 %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Lituanie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385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275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410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-29 %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+49 %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0,04 %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362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Luxembourg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1 030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2 360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2 065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+129 %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-13 %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9 694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Malte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1 275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1 695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1 735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+33 %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10 959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21 780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43 035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19 285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+98 %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-55 %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4 975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Pologne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5 610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10 255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9 780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+83 %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-5 %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675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Portugal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440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870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710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+98 %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-18 %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0,1 %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Roumanie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1 500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1 225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1 855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-18 %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+51 %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232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Royaume-Uni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32 120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39 720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38 290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+24 %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-4 %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3,6 %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1 639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Rép. Tchèque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905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1 235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1 200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+36 %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0,1 %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316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Slovaquie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230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270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+17 %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-63 %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0,02 %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4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Slovénie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355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1 265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-27 %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+387 %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0,1 %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911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550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Suède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74 980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156 110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22 330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+108 %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-86 %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8,4 %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effectLst/>
                          <a:latin typeface="Times New Roman"/>
                        </a:rPr>
                        <a:t>25 999</a:t>
                      </a:r>
                    </a:p>
                  </a:txBody>
                  <a:tcPr marL="7418" marR="7418" marT="7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44330" y="6406875"/>
            <a:ext cx="6567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Source : Eurostat 2016 et 2017 (voir références) et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calculs de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Lafleur et Marfouk (2017).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3318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98901"/>
            <a:ext cx="8574087" cy="1099321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Décisions positives relatives aux demandes d’asile, 2014-2016, en %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74823"/>
              </p:ext>
            </p:extLst>
          </p:nvPr>
        </p:nvGraphicFramePr>
        <p:xfrm>
          <a:off x="284162" y="1935128"/>
          <a:ext cx="8574087" cy="4007558"/>
        </p:xfrm>
        <a:graphic>
          <a:graphicData uri="http://schemas.openxmlformats.org/drawingml/2006/table">
            <a:tbl>
              <a:tblPr/>
              <a:tblGrid>
                <a:gridCol w="1083286"/>
                <a:gridCol w="829750"/>
                <a:gridCol w="898896"/>
                <a:gridCol w="944993"/>
                <a:gridCol w="875848"/>
                <a:gridCol w="864324"/>
                <a:gridCol w="956517"/>
                <a:gridCol w="991091"/>
                <a:gridCol w="1129382"/>
              </a:tblGrid>
              <a:tr h="73676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Décisions en première instance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Décisions en appel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Toutes décisions (en première instance et en appel)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3676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Nombre de demandes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Décisions positives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Taux de reconnaissance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Nombre de demandes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Décisions positives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Taux de reconnaissance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Taux de reconnaissance 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Décisions positives par million d’habitants 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EU28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2 067 355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1 147 820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55,5 %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540 175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90 375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16,7 %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47,5 %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2 435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EU15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2 006 700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1 118 265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55,7 %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528 645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89 110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16,9 %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47,6 %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2 989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Pays nordiques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274 715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186 115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67,7 %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62 045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11 435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18,4 %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58,7 %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7 490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just" fontAlgn="ctr"/>
                      <a:endParaRPr lang="fr-FR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Allemagne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977 945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615 385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62,9 %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262 145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25 605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9,8 %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51,7 %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7 876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Belgique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64 875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33 580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51,8 %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21 080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1 245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5,9 %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40,5 %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3 097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233 895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64 200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27,4 %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112 965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17 625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15,6 %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23,6 %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1 232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Luxembourg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2 915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1 070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36,7 %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1 530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2,6 %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25,0 %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1 972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68 150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49 810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73,1 %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4 290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2 310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53,8 %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71,9 %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3 083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959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Suède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180 555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129 455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71,7 %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37 835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7 670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20,3 %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62,8 %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Times New Roman"/>
                        </a:rPr>
                        <a:t>14 067</a:t>
                      </a:r>
                    </a:p>
                  </a:txBody>
                  <a:tcPr marL="9512" marR="9512" marT="9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3063" y="6027003"/>
            <a:ext cx="84457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Source : Base de données Eurostat (Décisions de première instance sur les demandes par nationalité, âge et sexe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.</a:t>
            </a:r>
          </a:p>
          <a:p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Données annuelles agrégées et décisions définitives sur les demandes par nationalité, âge et sexe. </a:t>
            </a:r>
            <a:endParaRPr lang="fr-FR" sz="1400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Données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annuelles agrégées) et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calculs de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Lafleur et Marfouk (2017).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99581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53546"/>
            <a:ext cx="8574087" cy="1144676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Proportions des Belges qui sont en faveur d’une politique d’immigration restrictive à l’égard des différents types d’immigrés, en %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90378"/>
              </p:ext>
            </p:extLst>
          </p:nvPr>
        </p:nvGraphicFramePr>
        <p:xfrm>
          <a:off x="284164" y="1959992"/>
          <a:ext cx="8574086" cy="4296294"/>
        </p:xfrm>
        <a:graphic>
          <a:graphicData uri="http://schemas.openxmlformats.org/drawingml/2006/table">
            <a:tbl>
              <a:tblPr/>
              <a:tblGrid>
                <a:gridCol w="4702295"/>
                <a:gridCol w="1508946"/>
                <a:gridCol w="1216514"/>
                <a:gridCol w="1146331"/>
              </a:tblGrid>
              <a:tr h="141080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Types d’immigrés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En faveur d’une politique d’immigration restrictive, en % = (a) + (b)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Autoriser peu d’entre eux, en % (a)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N’autoriser aucun d’entre eux, en % (b)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Des gens de même origine ethnique que la plupart des Belges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26,7 %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19,3 %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7,4 %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9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Des gens d’une origine ethnique différente de la plupart des Belges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41,1 %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28,7 %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12,4 %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Des gens venant de pays plus pauvres d’Europe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38,2 %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26,0 %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12,2 %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9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Des gens issus de pays plus pauvres hors d’Europe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47,3 %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29,8 %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17,5 %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93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Des juifs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33,5 %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23,0 %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10,5 %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93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Des musulmans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46,9 %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28,2 %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18,7 %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0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Des tziganes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59,4 %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Times New Roman"/>
                        </a:rPr>
                        <a:t>28,8 %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Times New Roman"/>
                        </a:rPr>
                        <a:t>30,6 %</a:t>
                      </a:r>
                    </a:p>
                  </a:txBody>
                  <a:tcPr marL="9655" marR="9655" marT="96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4453" y="6397711"/>
            <a:ext cx="9029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Source : 7e vague de l’Enquête sociale européenne (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European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Social Survey : ESS) et calculs de Lafleur et Marfouk (2017).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12370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Attitudes à l’égard de l’immigration dans quelques pays en développement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2985"/>
              </p:ext>
            </p:extLst>
          </p:nvPr>
        </p:nvGraphicFramePr>
        <p:xfrm>
          <a:off x="284164" y="1865911"/>
          <a:ext cx="8574086" cy="4045415"/>
        </p:xfrm>
        <a:graphic>
          <a:graphicData uri="http://schemas.openxmlformats.org/drawingml/2006/table">
            <a:tbl>
              <a:tblPr/>
              <a:tblGrid>
                <a:gridCol w="1677539"/>
                <a:gridCol w="2447963"/>
                <a:gridCol w="2249144"/>
                <a:gridCol w="2199440"/>
              </a:tblGrid>
              <a:tr h="146370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Pays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Proportion des personnes en faveur d’une politique d’immigration restrictive, en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Proportion des personnes qui n’aimeraient pas avoir comme voisins des immigrés, en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Population immigrée en % de la population résidente, 2010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Inde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41 %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35 %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0,4 %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Indonésie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74 %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34 %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0,1 %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Mali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17 %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25 %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2,2 %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Maroc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29 %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24 %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0,2 %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Mexique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40 %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10 %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0,8 %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Thaïlande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79 %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43 %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4,8 %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Turquie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46 %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31 %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1,9 %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Vietnam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29 %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37 %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0,1 %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26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Zambie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57 %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28 %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Times New Roman"/>
                        </a:rPr>
                        <a:t>1,1 %</a:t>
                      </a:r>
                    </a:p>
                  </a:txBody>
                  <a:tcPr marL="10257" marR="10257" marT="10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6798" y="5944122"/>
            <a:ext cx="9232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Source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: Lafleur et Marfouk (2017) sur la base des données issues de la 5e vague de l’enquête mondiale sur les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valeurs</a:t>
            </a:r>
          </a:p>
          <a:p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(World Value Survey, WVS), réalisée entre 2005-2009 selon les pays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. </a:t>
            </a:r>
            <a:r>
              <a:rPr lang="fr-FR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Le </a:t>
            </a:r>
            <a:r>
              <a:rPr lang="fr-FR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pourcentage de population immigrée </a:t>
            </a:r>
            <a:r>
              <a:rPr lang="fr-FR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par </a:t>
            </a:r>
          </a:p>
          <a:p>
            <a:r>
              <a:rPr lang="fr-FR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rapport </a:t>
            </a:r>
            <a:r>
              <a:rPr lang="fr-FR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à la population résidente est extrait de la base de données de l’Organisation des Nations Unies.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1231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83783"/>
            <a:ext cx="8574087" cy="1114439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Top 10 des pays qui abritent le plus de réfugiés sous le mandat du HCR (nombre, en pourcentage du total mondial et par million d’habitants), situation fin 2015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56602"/>
              </p:ext>
            </p:extLst>
          </p:nvPr>
        </p:nvGraphicFramePr>
        <p:xfrm>
          <a:off x="284164" y="1965369"/>
          <a:ext cx="8574083" cy="4354048"/>
        </p:xfrm>
        <a:graphic>
          <a:graphicData uri="http://schemas.openxmlformats.org/drawingml/2006/table">
            <a:tbl>
              <a:tblPr/>
              <a:tblGrid>
                <a:gridCol w="1994617"/>
                <a:gridCol w="1468260"/>
                <a:gridCol w="1869953"/>
                <a:gridCol w="1509814"/>
                <a:gridCol w="1731439"/>
              </a:tblGrid>
              <a:tr h="9868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Pays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Nombre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En pourcentage de l’ensemble des réfugiés dans le monde 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Pays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Par million d’habitants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0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Turquie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2 541 352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15,8 %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Liban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183 029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600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Pakistan 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1 561 162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9,7 %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Jordanie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87 447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0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Liban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1 070 854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6,6 %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Turquie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32 306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0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Iran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979 437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6,1 %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Tchad 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26 325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0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Éthiopie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736 086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4,6 %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Soudan du Sud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21 314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0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Jordanie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664 118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4,1 %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Mauritanie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19 027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0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Kenya 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553 912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3,4 %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Suède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17 334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01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Ouganda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477 187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3,0 %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Malte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16 899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Rep. Dem. du Congo 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383 095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2,4 %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Cameroun 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14 692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3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Tchad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369 540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2,3 %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Rwanda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12 467</a:t>
                      </a:r>
                    </a:p>
                  </a:txBody>
                  <a:tcPr marL="11433" marR="11433" marT="11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8729" y="6443314"/>
            <a:ext cx="4762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Source : UNHCR (2016) et calculs de Lafleur et Marfouk (2017).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7827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377955"/>
            <a:ext cx="8574087" cy="1220267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– Proportion des personnes de nationalité étrangère dans la population carcérale et dans la population totale, en pourcentage, situation en 2013</a:t>
            </a:r>
            <a:r>
              <a:rPr lang="en-US" sz="2400" dirty="0"/>
              <a:t>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01420"/>
              </p:ext>
            </p:extLst>
          </p:nvPr>
        </p:nvGraphicFramePr>
        <p:xfrm>
          <a:off x="284162" y="1874670"/>
          <a:ext cx="8574087" cy="4293560"/>
        </p:xfrm>
        <a:graphic>
          <a:graphicData uri="http://schemas.openxmlformats.org/drawingml/2006/table">
            <a:tbl>
              <a:tblPr/>
              <a:tblGrid>
                <a:gridCol w="3006223"/>
                <a:gridCol w="2731005"/>
                <a:gridCol w="2836859"/>
              </a:tblGrid>
              <a:tr h="2774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Proportion des étrangers parmi les prisonniers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Part des étrangers dans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0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la population totale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Allemagne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28,5 %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9,3 %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Autriche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48,2 %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12,6 %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Belgique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42,8 %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10,9 %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Danemark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26,0 %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7,1 %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Espagne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32,0 %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10,7 %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Finlande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14,5 %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3,8 %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18,1 %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6,1 %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Grèce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60,4 %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6,2 %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35,3 %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8,1 %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Luxembourg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72,2 %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45,8 %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22,0 %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4,9 %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Portugal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18,5 %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3,7 %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Suède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30,2 %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7,2 %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45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Suisse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Times New Roman"/>
                        </a:rPr>
                        <a:t>74,3 %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Times New Roman"/>
                        </a:rPr>
                        <a:t>23,3 %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29210" y="6364768"/>
            <a:ext cx="6501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Conseil de l’Europe, OCDE et calculs de Lafleur et Marfouk (2017).</a:t>
            </a:r>
          </a:p>
        </p:txBody>
      </p:sp>
    </p:spTree>
    <p:extLst>
      <p:ext uri="{BB962C8B-B14F-4D97-AF65-F5344CB8AC3E}">
        <p14:creationId xmlns:p14="http://schemas.microsoft.com/office/powerpoint/2010/main" val="1474920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68665"/>
            <a:ext cx="8574087" cy="1129557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Acquisition de la nationalité dans les États membres de l’Union européenne (2015)</a:t>
            </a:r>
            <a:r>
              <a:rPr lang="en-US" sz="2400" dirty="0"/>
              <a:t/>
            </a:r>
            <a:br>
              <a:rPr lang="en-US" sz="2400" dirty="0"/>
            </a:b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45113"/>
              </p:ext>
            </p:extLst>
          </p:nvPr>
        </p:nvGraphicFramePr>
        <p:xfrm>
          <a:off x="284163" y="1920021"/>
          <a:ext cx="8574087" cy="4206147"/>
        </p:xfrm>
        <a:graphic>
          <a:graphicData uri="http://schemas.openxmlformats.org/drawingml/2006/table">
            <a:tbl>
              <a:tblPr/>
              <a:tblGrid>
                <a:gridCol w="2176248"/>
                <a:gridCol w="1848991"/>
                <a:gridCol w="1652640"/>
                <a:gridCol w="2896208"/>
              </a:tblGrid>
              <a:tr h="1324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dont (part, en %)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Citoyens d’un autre État membre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Citoyens non-UE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Nombre d’étrangers ayant acquis la nationalité pour 100 étrangers résidents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UE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12 %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87 %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Allemagne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25 %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75 %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Autriche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13 %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87 %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Belgique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25 %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74 %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Bulgarie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99 %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Chypre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19 %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81 %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Croatie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10 %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90 %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Danemark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93 %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Espagne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98 %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Estonie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100 %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Finlande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13 %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85 %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90 %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Grèce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96 %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Hongrie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72 %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28 %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Irlande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23 %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77 %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Italie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11 %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89 %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Lettonie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97 %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Lituanie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100 %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Luxembourg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79 %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21 %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Malte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19 %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81 %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Pays-Bas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94 %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Pologne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94 %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Portugal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4 %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96 %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Rép. Tchèque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14 %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85 %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Roumanie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100 %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Royaume-Uni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11 %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89 %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Slovaquie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34 %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66 %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Slovénie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6 %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94 %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4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Suède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22 %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Times New Roman"/>
                        </a:rPr>
                        <a:t>76 %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7856" marR="7856" marT="7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3901" y="6334780"/>
            <a:ext cx="8990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Source : Eurostat, Acquisition de nationalité dans l’UE, [Communiqué de presse], Luxembourg, Eurostat [21 avril 2017] et </a:t>
            </a:r>
            <a:endParaRPr lang="fr-FR" sz="1400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calculs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de Lafleur et Marfouk (2017).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6734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514019"/>
            <a:ext cx="8574087" cy="1084203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Un immigré n’est pas forcément un étranger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4163" y="6451959"/>
            <a:ext cx="8369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Source</a:t>
            </a:r>
            <a:r>
              <a:rPr lang="fr-FR" sz="1400" b="1" dirty="0" smtClean="0"/>
              <a:t>: </a:t>
            </a:r>
            <a:r>
              <a:rPr lang="fr-FR" sz="1400" b="1" dirty="0"/>
              <a:t>Direction générale Statistique et Information économique (DGSIE) et calculs </a:t>
            </a:r>
            <a:r>
              <a:rPr lang="fr-FR" sz="1400" b="1" dirty="0" smtClean="0"/>
              <a:t> </a:t>
            </a:r>
            <a:r>
              <a:rPr lang="fr-FR" sz="1400" b="1" dirty="0" smtClean="0"/>
              <a:t>Lafleur et Marfouk (2017)</a:t>
            </a:r>
            <a:endParaRPr lang="fr-FR" sz="1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" y="1920012"/>
            <a:ext cx="8574087" cy="43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6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23310"/>
            <a:ext cx="8574087" cy="1174912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Taux d’enregistrement des électeurs étrangers aux élections communales de 2012</a:t>
            </a:r>
            <a:r>
              <a:rPr lang="en-US" sz="2400" dirty="0"/>
              <a:t/>
            </a:r>
            <a:br>
              <a:rPr lang="en-US" sz="2400" dirty="0"/>
            </a:b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10593"/>
              </p:ext>
            </p:extLst>
          </p:nvPr>
        </p:nvGraphicFramePr>
        <p:xfrm>
          <a:off x="284164" y="2056074"/>
          <a:ext cx="8574086" cy="4066799"/>
        </p:xfrm>
        <a:graphic>
          <a:graphicData uri="http://schemas.openxmlformats.org/drawingml/2006/table">
            <a:tbl>
              <a:tblPr/>
              <a:tblGrid>
                <a:gridCol w="2071989"/>
                <a:gridCol w="1164261"/>
                <a:gridCol w="937327"/>
                <a:gridCol w="1174128"/>
                <a:gridCol w="996528"/>
                <a:gridCol w="937327"/>
                <a:gridCol w="1292526"/>
              </a:tblGrid>
              <a:tr h="9843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Nombre des électeurs potentiels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Nombre des électeurs inscrits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Nombre des électeurs inscrits en % des électeurs potentiels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Nombre des électeurs potentiels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Nombre des électeurs inscrits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Nombre des électeurs inscrits en % des électeurs potentiels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Belgique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653 958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120 826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18,5 %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146 721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20 571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14,0 %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Région Région de Bruxelles-Capitale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192 672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26 150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13,6 %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51 839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8 022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15,5 %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 Bruxelles-Ville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28 166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3 086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11,0 %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9 622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1 369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14,2 %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2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Flandre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231 973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32 211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13,9 %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62 600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 dirty="0">
                          <a:effectLst/>
                          <a:latin typeface="Times New Roman"/>
                        </a:rPr>
                        <a:t>6 320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10,1 %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 Anvers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33 812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3 528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10,4 %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18 721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1 697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9,1 %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2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 Gand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12 396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1 089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8,8 %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5 661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717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12,7 %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Wallonie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229 313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62 465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27,2 %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32 282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6 229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effectLst/>
                          <a:latin typeface="Times New Roman"/>
                        </a:rPr>
                        <a:t>19,3 %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 Charleroi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17 806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3 737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21,0 %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5 414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811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15,0 %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 Liège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17 343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3 881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22,4 %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6 022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Times New Roman"/>
                        </a:rPr>
                        <a:t>1 026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Times New Roman"/>
                        </a:rPr>
                        <a:t>17,0 %</a:t>
                      </a:r>
                    </a:p>
                  </a:txBody>
                  <a:tcPr marL="8144" marR="8144" marT="8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6334780"/>
            <a:ext cx="92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Source : 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Vintila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D.,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« The 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European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citizenship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and the 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electoral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rights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of non-national EU 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citizens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in the EU 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Member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States », </a:t>
            </a:r>
            <a:endParaRPr lang="fr-FR" sz="1400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r>
              <a:rPr lang="fr-FR" sz="1400" dirty="0" smtClean="0">
                <a:solidFill>
                  <a:srgbClr val="000000"/>
                </a:solidFill>
                <a:ea typeface="Lucida Grande"/>
                <a:cs typeface="Lucida Grande"/>
              </a:rPr>
              <a:t>Thèse 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de doctorat, Madrid, 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Universidad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fr-FR" sz="1400" dirty="0" err="1">
                <a:solidFill>
                  <a:srgbClr val="000000"/>
                </a:solidFill>
                <a:ea typeface="Lucida Grande"/>
                <a:cs typeface="Lucida Grande"/>
              </a:rPr>
              <a:t>Autónoma</a:t>
            </a:r>
            <a:r>
              <a:rPr lang="fr-FR" sz="1400" dirty="0">
                <a:solidFill>
                  <a:srgbClr val="000000"/>
                </a:solidFill>
                <a:ea typeface="Lucida Grande"/>
                <a:cs typeface="Lucida Grande"/>
              </a:rPr>
              <a:t> de Madrid, 2015.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7069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>
                <a:latin typeface="Calibri"/>
                <a:ea typeface="Calibri"/>
                <a:cs typeface="Calibri"/>
              </a:rPr>
              <a:t>Top-15 des pays d’origine des immigrés établis en Belgique, situation au 1er janvier 2016 </a:t>
            </a:r>
            <a:r>
              <a:rPr lang="fr-FR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fr-FR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lang="fr-FR" sz="2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142587"/>
              </p:ext>
            </p:extLst>
          </p:nvPr>
        </p:nvGraphicFramePr>
        <p:xfrm>
          <a:off x="284163" y="1880782"/>
          <a:ext cx="8574087" cy="477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Feuille de calcul" r:id="rId3" imgW="9220200" imgH="5626100" progId="Excel.Sheet.8">
                  <p:embed/>
                </p:oleObj>
              </mc:Choice>
              <mc:Fallback>
                <p:oleObj name="Feuille de calcul" r:id="rId3" imgW="9220200" imgH="562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3" y="1880782"/>
                        <a:ext cx="8574087" cy="4771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25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393074"/>
            <a:ext cx="8574087" cy="113386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Population </a:t>
            </a:r>
            <a:r>
              <a:rPr lang="fr-FR" sz="3100" dirty="0"/>
              <a:t>immigrée et </a:t>
            </a:r>
            <a:r>
              <a:rPr lang="fr-FR" sz="3100" dirty="0" smtClean="0"/>
              <a:t>population étrangère </a:t>
            </a:r>
            <a:r>
              <a:rPr lang="fr-FR" sz="3100" dirty="0"/>
              <a:t>établies en Belgique, nombre, situation au 1er janvier de l’année</a:t>
            </a:r>
            <a:br>
              <a:rPr lang="fr-FR" sz="3100" dirty="0"/>
            </a:br>
            <a:endParaRPr lang="fr-FR" sz="31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11845"/>
              </p:ext>
            </p:extLst>
          </p:nvPr>
        </p:nvGraphicFramePr>
        <p:xfrm>
          <a:off x="284163" y="1865664"/>
          <a:ext cx="8574087" cy="475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Feuille de calcul" r:id="rId3" imgW="9232900" imgH="5638800" progId="Excel.Sheet.8">
                  <p:embed/>
                </p:oleObj>
              </mc:Choice>
              <mc:Fallback>
                <p:oleObj name="Feuille de calcul" r:id="rId3" imgW="9232900" imgH="5638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3" y="1865664"/>
                        <a:ext cx="8574087" cy="4756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15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68665"/>
            <a:ext cx="8574087" cy="1129557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Personnes de nationalité étrangère vivant en Belgique, situation au 1er janvier de l’année</a:t>
            </a:r>
            <a:br>
              <a:rPr lang="fr-FR" sz="2800" dirty="0"/>
            </a:br>
            <a:endParaRPr lang="fr-FR" sz="2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250165"/>
              </p:ext>
            </p:extLst>
          </p:nvPr>
        </p:nvGraphicFramePr>
        <p:xfrm>
          <a:off x="284163" y="1926136"/>
          <a:ext cx="8574087" cy="471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Feuille de calcul" r:id="rId3" imgW="9232900" imgH="5638800" progId="Excel.Sheet.8">
                  <p:embed/>
                </p:oleObj>
              </mc:Choice>
              <mc:Fallback>
                <p:oleObj name="Feuille de calcul" r:id="rId3" imgW="9232900" imgH="5638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3" y="1926136"/>
                        <a:ext cx="8574087" cy="4710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67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393074"/>
            <a:ext cx="8574087" cy="1205148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Top-15 des nationalités étrangères en Belgique, nombre, situation au 1er janvier 2016</a:t>
            </a:r>
            <a:br>
              <a:rPr lang="fr-FR" sz="2800" dirty="0"/>
            </a:br>
            <a:endParaRPr lang="fr-FR" sz="2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83277"/>
              </p:ext>
            </p:extLst>
          </p:nvPr>
        </p:nvGraphicFramePr>
        <p:xfrm>
          <a:off x="284163" y="1956373"/>
          <a:ext cx="8574086" cy="471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Feuille de calcul" r:id="rId3" imgW="9232900" imgH="5638800" progId="Excel.Sheet.8">
                  <p:embed/>
                </p:oleObj>
              </mc:Choice>
              <mc:Fallback>
                <p:oleObj name="Feuille de calcul" r:id="rId3" imgW="9232900" imgH="5638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3" y="1956373"/>
                        <a:ext cx="8574086" cy="4710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6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23310"/>
            <a:ext cx="8574087" cy="1174912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Part </a:t>
            </a:r>
            <a:r>
              <a:rPr lang="fr-FR" sz="2800" dirty="0"/>
              <a:t>des groupes de nationalités dans les arrivées de personnes étrangères en Belgique, situation en 2001 et 2015, en % </a:t>
            </a:r>
            <a:br>
              <a:rPr lang="fr-FR" sz="2800" dirty="0"/>
            </a:br>
            <a:endParaRPr lang="fr-FR" sz="2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57306"/>
              </p:ext>
            </p:extLst>
          </p:nvPr>
        </p:nvGraphicFramePr>
        <p:xfrm>
          <a:off x="284163" y="1935131"/>
          <a:ext cx="8574087" cy="467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Feuille de calcul" r:id="rId3" imgW="9232900" imgH="5638800" progId="Excel.Sheet.8">
                  <p:embed/>
                </p:oleObj>
              </mc:Choice>
              <mc:Fallback>
                <p:oleObj name="Feuille de calcul" r:id="rId3" imgW="9232900" imgH="5638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3" y="1935131"/>
                        <a:ext cx="8574087" cy="4671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97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3" y="408192"/>
            <a:ext cx="8574087" cy="1190030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Comparaison </a:t>
            </a:r>
            <a:r>
              <a:rPr lang="fr-FR" sz="2400" dirty="0"/>
              <a:t>entre la Belgique et l’UE28 des taux de reconnaissance pour les vingt nationalités les plus nombreuses parmi les demandeurs d’asile en Belgique, 2014-2016, en % </a:t>
            </a:r>
            <a:br>
              <a:rPr lang="fr-FR" sz="2400" dirty="0"/>
            </a:br>
            <a:endParaRPr lang="fr-FR" sz="24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22359"/>
              </p:ext>
            </p:extLst>
          </p:nvPr>
        </p:nvGraphicFramePr>
        <p:xfrm>
          <a:off x="284162" y="1932260"/>
          <a:ext cx="8574087" cy="4719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Feuille de calcul" r:id="rId3" imgW="9232900" imgH="5638800" progId="Excel.Sheet.8">
                  <p:embed/>
                </p:oleObj>
              </mc:Choice>
              <mc:Fallback>
                <p:oleObj name="Feuille de calcul" r:id="rId3" imgW="9232900" imgH="5638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2" y="1932260"/>
                        <a:ext cx="8574087" cy="4719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06043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147</TotalTime>
  <Words>2512</Words>
  <Application>Microsoft Macintosh PowerPoint</Application>
  <PresentationFormat>Présentation à l'écran (4:3)</PresentationFormat>
  <Paragraphs>1316</Paragraphs>
  <Slides>30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Spectrum</vt:lpstr>
      <vt:lpstr>Feuille Microsoft Excel 97 - 2004</vt:lpstr>
      <vt:lpstr>Comment citer</vt:lpstr>
      <vt:lpstr>Solde migratoire de la Belgique, 1948-2015  </vt:lpstr>
      <vt:lpstr>Un immigré n’est pas forcément un étranger</vt:lpstr>
      <vt:lpstr>Top-15 des pays d’origine des immigrés établis en Belgique, situation au 1er janvier 2016  </vt:lpstr>
      <vt:lpstr> Population immigrée et population étrangère établies en Belgique, nombre, situation au 1er janvier de l’année </vt:lpstr>
      <vt:lpstr>Personnes de nationalité étrangère vivant en Belgique, situation au 1er janvier de l’année </vt:lpstr>
      <vt:lpstr>Top-15 des nationalités étrangères en Belgique, nombre, situation au 1er janvier 2016 </vt:lpstr>
      <vt:lpstr> Part des groupes de nationalités dans les arrivées de personnes étrangères en Belgique, situation en 2001 et 2015, en %  </vt:lpstr>
      <vt:lpstr> Comparaison entre la Belgique et l’UE28 des taux de reconnaissance pour les vingt nationalités les plus nombreuses parmi les demandeurs d’asile en Belgique, 2014-2016, en %  </vt:lpstr>
      <vt:lpstr> Proportions de personnes en faveur d’une politique d’immigration restrictive à l’égard des immigrés musulmans et tziganes </vt:lpstr>
      <vt:lpstr>Nombre d’étrangers ayant obtenu la nationalité belge </vt:lpstr>
      <vt:lpstr> Destinations privilégiées des émigrés belges, situation en 2015 </vt:lpstr>
      <vt:lpstr> Répartition géographique des Belges résidant à l’étranger, situation en 2017 </vt:lpstr>
      <vt:lpstr> Proportion des titulaires d’un diplôme de l’enseignement supérieur parmi les émigrés belges (en %) résidant dans quelques pays de l’OCDE, situation en 1980 et 2010 </vt:lpstr>
      <vt:lpstr>Structure de l’immigration belge (personnes nées à l’étranger), par région d’origine, nombre et pourcentage, situation au 1er janvier 2016 </vt:lpstr>
      <vt:lpstr>Structure de la population étrangère (personnes de nationalité étrangère) belge par région d’origine, nombre et pourcentage, situation au 1er janvier 2016 </vt:lpstr>
      <vt:lpstr>Belgique : Top 10 des nationalités étrangères et des pays d’origine des immigrés, nombre et pourcentage, situation au 1er janvier 2016 </vt:lpstr>
      <vt:lpstr> Arrivées de personnes étrangères en Belgique : Principales nationalités (Top 15), situation en 2001 et 2015 (nombre et pourcentage du total) </vt:lpstr>
      <vt:lpstr>Top 5 des arrivés dans les 3 régions du pays en 2015, par nationalité (nombre et pourcentage du total des arrivées) </vt:lpstr>
      <vt:lpstr>Pourcentage de femmes immigrées dans l’ensemble de la migration internationale, par région de résidence, 1960-2015 </vt:lpstr>
      <vt:lpstr>Personnes de nationalité étrangère établies en Belgique : Rapport hommes/femmes (nombre d’hommes pour 100 femmes) </vt:lpstr>
      <vt:lpstr>Proportion des immigrées diplômées de l’enseignement supérieur dans les pays de l’OCDE (personnes âgées 25 ans et plus), par région d’origine </vt:lpstr>
      <vt:lpstr>Primo-demandeurs d’asile dans les États membres de l’U </vt:lpstr>
      <vt:lpstr>Décisions positives relatives aux demandes d’asile, 2014-2016, en % </vt:lpstr>
      <vt:lpstr>Proportions des Belges qui sont en faveur d’une politique d’immigration restrictive à l’égard des différents types d’immigrés, en % </vt:lpstr>
      <vt:lpstr>Attitudes à l’égard de l’immigration dans quelques pays en développement </vt:lpstr>
      <vt:lpstr>Top 10 des pays qui abritent le plus de réfugiés sous le mandat du HCR (nombre, en pourcentage du total mondial et par million d’habitants), situation fin 2015 </vt:lpstr>
      <vt:lpstr>– Proportion des personnes de nationalité étrangère dans la population carcérale et dans la population totale, en pourcentage, situation en 2013 </vt:lpstr>
      <vt:lpstr>Acquisition de la nationalité dans les États membres de l’Union européenne (2015) </vt:lpstr>
      <vt:lpstr>Taux d’enregistrement des électeurs étrangers aux élections communales de 2012 </vt:lpstr>
    </vt:vector>
  </TitlesOfParts>
  <Company>Iweps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Solde migratoire de la Belgique, 1948-2015  </dc:title>
  <dc:creator>Abdeslam Marfouk</dc:creator>
  <cp:lastModifiedBy>Abdeslam Marfouk</cp:lastModifiedBy>
  <cp:revision>26</cp:revision>
  <dcterms:created xsi:type="dcterms:W3CDTF">2017-10-17T22:46:26Z</dcterms:created>
  <dcterms:modified xsi:type="dcterms:W3CDTF">2017-10-24T16:52:52Z</dcterms:modified>
</cp:coreProperties>
</file>