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559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66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" name="Shape 18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41376480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1484180" y="769937"/>
            <a:ext cx="7924801" cy="1668463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 anchor="ctr"/>
          <a:lstStyle/>
          <a:p>
            <a:endParaRPr/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5529130" y="2438400"/>
            <a:ext cx="3879851" cy="4419600"/>
          </a:xfrm>
          <a:prstGeom prst="rect">
            <a:avLst/>
          </a:prstGeom>
          <a:ln w="12700">
            <a:miter lim="400000"/>
          </a:ln>
        </p:spPr>
        <p:txBody>
          <a:bodyPr lIns="45718" tIns="45718" rIns="45718" bIns="45718"/>
          <a:lstStyle/>
          <a:p>
            <a:endParaRPr/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9108796" y="6245225"/>
            <a:ext cx="301905" cy="288820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>
            <a:spAutoFit/>
          </a:bodyPr>
          <a:lstStyle>
            <a:lvl1pPr algn="r" defTabSz="457200">
              <a:defRPr sz="14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sz="32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/>
          <p:nvPr/>
        </p:nvSpPr>
        <p:spPr>
          <a:xfrm>
            <a:off x="1867301" y="188912"/>
            <a:ext cx="5965225" cy="6463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ctr">
              <a:defRPr sz="1800" b="1"/>
            </a:pPr>
            <a:r>
              <a:rPr lang="en-US" sz="1800" dirty="0">
                <a:latin typeface="ArialUnicodeMS"/>
              </a:rPr>
              <a:t>Measuring Plasma Clearance for Exact Assessment of GFR: Multi versus Single Sampling</a:t>
            </a:r>
            <a:endParaRPr dirty="0"/>
          </a:p>
        </p:txBody>
      </p:sp>
      <p:sp>
        <p:nvSpPr>
          <p:cNvPr id="21" name="Shape 21"/>
          <p:cNvSpPr/>
          <p:nvPr/>
        </p:nvSpPr>
        <p:spPr>
          <a:xfrm>
            <a:off x="1" y="650891"/>
            <a:ext cx="9906000" cy="6155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r">
              <a:defRPr sz="1000"/>
            </a:pPr>
            <a:r>
              <a:rPr dirty="0"/>
              <a:t> </a:t>
            </a:r>
          </a:p>
          <a:p>
            <a:pPr algn="ctr">
              <a:lnSpc>
                <a:spcPct val="120000"/>
              </a:lnSpc>
              <a:defRPr sz="1200"/>
            </a:pPr>
            <a:r>
              <a:rPr dirty="0"/>
              <a:t>Natalie Ebert</a:t>
            </a:r>
            <a:r>
              <a:rPr baseline="31999" dirty="0"/>
              <a:t>1</a:t>
            </a:r>
            <a:r>
              <a:rPr dirty="0" smtClean="0"/>
              <a:t>*,</a:t>
            </a:r>
            <a:r>
              <a:rPr lang="de-DE" dirty="0"/>
              <a:t> Elke Schaeffner</a:t>
            </a:r>
            <a:r>
              <a:rPr lang="de-DE" baseline="31999" dirty="0"/>
              <a:t>1</a:t>
            </a:r>
            <a:r>
              <a:rPr dirty="0" smtClean="0"/>
              <a:t> </a:t>
            </a:r>
            <a:r>
              <a:rPr lang="de-DE" dirty="0" smtClean="0"/>
              <a:t>, Hans Pottel</a:t>
            </a:r>
            <a:r>
              <a:rPr lang="de-DE" baseline="30000" dirty="0" smtClean="0"/>
              <a:t>2</a:t>
            </a:r>
            <a:r>
              <a:rPr lang="de-DE" dirty="0" smtClean="0"/>
              <a:t>, Etienne Cavalier</a:t>
            </a:r>
            <a:r>
              <a:rPr lang="de-DE" baseline="30000" dirty="0" smtClean="0"/>
              <a:t>3</a:t>
            </a:r>
            <a:r>
              <a:rPr lang="de-DE" dirty="0" smtClean="0"/>
              <a:t>, Laurence Dubourg</a:t>
            </a:r>
            <a:r>
              <a:rPr lang="de-DE" baseline="30000" dirty="0"/>
              <a:t>4</a:t>
            </a:r>
            <a:r>
              <a:rPr lang="de-DE" dirty="0" smtClean="0"/>
              <a:t>, Martin Flamant</a:t>
            </a:r>
            <a:r>
              <a:rPr lang="de-DE" baseline="30000" dirty="0" smtClean="0"/>
              <a:t>5</a:t>
            </a:r>
            <a:r>
              <a:rPr lang="de-DE" dirty="0" smtClean="0"/>
              <a:t> </a:t>
            </a:r>
            <a:r>
              <a:rPr lang="de-DE" dirty="0" err="1" smtClean="0"/>
              <a:t>and</a:t>
            </a:r>
            <a:r>
              <a:rPr lang="de-DE" dirty="0" smtClean="0"/>
              <a:t>  Pierre Delanaye</a:t>
            </a:r>
            <a:r>
              <a:rPr lang="de-DE" baseline="30000" dirty="0" smtClean="0"/>
              <a:t>3</a:t>
            </a:r>
            <a:r>
              <a:rPr lang="de-DE" dirty="0" smtClean="0"/>
              <a:t> </a:t>
            </a:r>
          </a:p>
          <a:p>
            <a:pPr algn="ctr">
              <a:lnSpc>
                <a:spcPct val="120000"/>
              </a:lnSpc>
              <a:defRPr sz="1200"/>
            </a:pPr>
            <a:r>
              <a:rPr lang="en-US" sz="800" baseline="30000" dirty="0" smtClean="0"/>
              <a:t>1</a:t>
            </a:r>
            <a:r>
              <a:rPr lang="en-US" sz="800" dirty="0" smtClean="0"/>
              <a:t>Charité University Hospital, </a:t>
            </a:r>
            <a:r>
              <a:rPr lang="en-US" sz="800" dirty="0"/>
              <a:t>Berlin, Germany; </a:t>
            </a:r>
            <a:r>
              <a:rPr lang="en-US" sz="800" baseline="30000" dirty="0" smtClean="0"/>
              <a:t>2</a:t>
            </a:r>
            <a:r>
              <a:rPr lang="en-US" sz="800" dirty="0" smtClean="0"/>
              <a:t>KU-University Leuven, Belgium </a:t>
            </a:r>
            <a:r>
              <a:rPr lang="en-US" sz="800" baseline="30000" dirty="0" smtClean="0"/>
              <a:t>3</a:t>
            </a:r>
            <a:r>
              <a:rPr lang="en-US" sz="800" dirty="0" smtClean="0"/>
              <a:t>University </a:t>
            </a:r>
            <a:r>
              <a:rPr lang="en-US" sz="800" dirty="0" err="1" smtClean="0"/>
              <a:t>Sart</a:t>
            </a:r>
            <a:r>
              <a:rPr lang="en-US" sz="800" dirty="0" smtClean="0"/>
              <a:t> </a:t>
            </a:r>
            <a:r>
              <a:rPr lang="en-US" sz="800" dirty="0" err="1" smtClean="0"/>
              <a:t>Tilman</a:t>
            </a:r>
            <a:r>
              <a:rPr lang="en-US" sz="800" dirty="0" smtClean="0"/>
              <a:t>, Liège, Belgium; </a:t>
            </a:r>
            <a:r>
              <a:rPr lang="en-US" sz="800" baseline="30000" dirty="0" smtClean="0"/>
              <a:t>4</a:t>
            </a:r>
            <a:r>
              <a:rPr lang="en-US" sz="800" dirty="0" smtClean="0"/>
              <a:t>University Claude Bernard, Lyon, France </a:t>
            </a:r>
            <a:r>
              <a:rPr lang="fr-FR" sz="800" baseline="30000" dirty="0"/>
              <a:t>5</a:t>
            </a:r>
            <a:r>
              <a:rPr lang="fr-FR" sz="800" dirty="0" smtClean="0"/>
              <a:t>Diderot </a:t>
            </a:r>
            <a:r>
              <a:rPr lang="fr-FR" sz="800" dirty="0" err="1"/>
              <a:t>University</a:t>
            </a:r>
            <a:r>
              <a:rPr lang="fr-FR" sz="800" dirty="0"/>
              <a:t>, </a:t>
            </a:r>
            <a:r>
              <a:rPr lang="fr-FR" sz="800" dirty="0" smtClean="0"/>
              <a:t>Sorbonne, </a:t>
            </a:r>
            <a:r>
              <a:rPr lang="fr-FR" sz="800" dirty="0"/>
              <a:t>Paris, France</a:t>
            </a:r>
            <a:r>
              <a:rPr lang="en-US" sz="800" dirty="0" smtClean="0"/>
              <a:t>.</a:t>
            </a:r>
            <a:endParaRPr lang="de-DE" sz="800" dirty="0"/>
          </a:p>
        </p:txBody>
      </p:sp>
      <p:sp>
        <p:nvSpPr>
          <p:cNvPr id="22" name="Shape 22"/>
          <p:cNvSpPr/>
          <p:nvPr/>
        </p:nvSpPr>
        <p:spPr>
          <a:xfrm>
            <a:off x="197191" y="1204375"/>
            <a:ext cx="2679813" cy="19723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lnSpc>
                <a:spcPts val="1700"/>
              </a:lnSpc>
              <a:spcBef>
                <a:spcPts val="400"/>
              </a:spcBef>
              <a:defRPr sz="900" b="1">
                <a:solidFill>
                  <a:srgbClr val="000066"/>
                </a:solidFill>
              </a:defRPr>
            </a:pPr>
            <a:r>
              <a:rPr lang="de-DE" sz="1000" dirty="0" smtClean="0"/>
              <a:t>INTRODUCTION</a:t>
            </a:r>
          </a:p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 smtClean="0"/>
              <a:t>Measurement of plasma clearance (PC) of </a:t>
            </a:r>
            <a:r>
              <a:rPr lang="en-US" sz="900" dirty="0" err="1" smtClean="0"/>
              <a:t>iohexol</a:t>
            </a:r>
            <a:r>
              <a:rPr lang="en-US" sz="900" dirty="0" smtClean="0"/>
              <a:t> or 51Cr-EDTA are both recognized as gold</a:t>
            </a:r>
          </a:p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 smtClean="0"/>
              <a:t>standard </a:t>
            </a:r>
            <a:r>
              <a:rPr lang="en-US" sz="900" dirty="0"/>
              <a:t>for exact GFR assessment. However, there are different protocols for PC measurement in terms of a </a:t>
            </a:r>
            <a:r>
              <a:rPr lang="en-US" sz="900" dirty="0" smtClean="0"/>
              <a:t>varying number </a:t>
            </a:r>
            <a:r>
              <a:rPr lang="en-US" sz="900" dirty="0"/>
              <a:t>of plasma samples. We compare GFR results obtained from </a:t>
            </a:r>
            <a:r>
              <a:rPr lang="en-US" sz="900" u="sng" dirty="0"/>
              <a:t>multi sample</a:t>
            </a:r>
            <a:r>
              <a:rPr lang="en-US" sz="900" dirty="0"/>
              <a:t> (MS) versus </a:t>
            </a:r>
            <a:r>
              <a:rPr lang="en-US" sz="900" u="sng" dirty="0"/>
              <a:t>single sample </a:t>
            </a:r>
            <a:r>
              <a:rPr lang="en-US" sz="900" dirty="0"/>
              <a:t>(SS) </a:t>
            </a:r>
            <a:r>
              <a:rPr lang="en-US" sz="900" dirty="0" smtClean="0"/>
              <a:t>PC measurement.</a:t>
            </a:r>
            <a:endParaRPr lang="en-US" sz="900" dirty="0"/>
          </a:p>
        </p:txBody>
      </p:sp>
      <p:sp>
        <p:nvSpPr>
          <p:cNvPr id="24" name="Shape 24"/>
          <p:cNvSpPr/>
          <p:nvPr/>
        </p:nvSpPr>
        <p:spPr>
          <a:xfrm>
            <a:off x="197191" y="3211201"/>
            <a:ext cx="2679813" cy="369331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lnSpc>
                <a:spcPct val="150000"/>
              </a:lnSpc>
              <a:defRPr sz="900" b="1">
                <a:solidFill>
                  <a:srgbClr val="000066"/>
                </a:solidFill>
              </a:defRPr>
            </a:pPr>
            <a:r>
              <a:rPr sz="1000" dirty="0" smtClean="0"/>
              <a:t>METHODS</a:t>
            </a:r>
            <a:endParaRPr lang="de-DE" sz="1000" dirty="0" smtClean="0"/>
          </a:p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/>
              <a:t>We used data from 4 European cohorts including </a:t>
            </a:r>
            <a:r>
              <a:rPr lang="en-US" sz="900" dirty="0" err="1"/>
              <a:t>indiv</a:t>
            </a:r>
            <a:r>
              <a:rPr lang="en-US" sz="900" dirty="0"/>
              <a:t>. with PC of </a:t>
            </a:r>
            <a:r>
              <a:rPr lang="en-US" sz="900" dirty="0" err="1"/>
              <a:t>iohexol</a:t>
            </a:r>
            <a:r>
              <a:rPr lang="en-US" sz="900" dirty="0"/>
              <a:t> (Liège, Lyon, Berlin) or</a:t>
            </a:r>
          </a:p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/>
              <a:t>51Cr-EDTA (Paris). MS clearance was calculated using a one compartment model with 3 or 4 samples at 120, </a:t>
            </a:r>
            <a:r>
              <a:rPr lang="en-US" sz="900" dirty="0" smtClean="0"/>
              <a:t>180, 240 </a:t>
            </a:r>
            <a:r>
              <a:rPr lang="en-US" sz="900" dirty="0"/>
              <a:t>and 300 min (or longer) after injection and </a:t>
            </a:r>
            <a:r>
              <a:rPr lang="en-US" sz="900" dirty="0" err="1"/>
              <a:t>Bröchner</a:t>
            </a:r>
            <a:r>
              <a:rPr lang="en-US" sz="900" dirty="0"/>
              <a:t>-Mortensen correction. The SS PC was calculated using </a:t>
            </a:r>
            <a:r>
              <a:rPr lang="en-US" sz="900" dirty="0" smtClean="0"/>
              <a:t>the </a:t>
            </a:r>
            <a:r>
              <a:rPr lang="en-US" sz="900" dirty="0" err="1" smtClean="0"/>
              <a:t>Jacobsson</a:t>
            </a:r>
            <a:r>
              <a:rPr lang="en-US" sz="900" dirty="0" smtClean="0"/>
              <a:t> </a:t>
            </a:r>
            <a:r>
              <a:rPr lang="en-US" sz="900" dirty="0"/>
              <a:t>method based on the preexisting estimated GFR. We studied concordance between both methods </a:t>
            </a:r>
            <a:r>
              <a:rPr lang="en-US" sz="900" dirty="0" smtClean="0"/>
              <a:t>within ±10%.</a:t>
            </a:r>
          </a:p>
          <a:p>
            <a:pPr lvl="0" algn="just">
              <a:lnSpc>
                <a:spcPct val="150000"/>
              </a:lnSpc>
              <a:defRPr sz="900" b="1">
                <a:solidFill>
                  <a:srgbClr val="000066"/>
                </a:solidFill>
              </a:defRPr>
            </a:pPr>
            <a:endParaRPr lang="de-DE" sz="1000" b="1" dirty="0" smtClean="0">
              <a:solidFill>
                <a:srgbClr val="000066"/>
              </a:solidFill>
            </a:endParaRPr>
          </a:p>
          <a:p>
            <a:pPr lvl="0" algn="just">
              <a:lnSpc>
                <a:spcPct val="150000"/>
              </a:lnSpc>
              <a:defRPr sz="900" b="1">
                <a:solidFill>
                  <a:srgbClr val="000066"/>
                </a:solidFill>
              </a:defRPr>
            </a:pPr>
            <a:r>
              <a:rPr lang="de-DE" sz="1000" b="1" dirty="0" smtClean="0">
                <a:solidFill>
                  <a:srgbClr val="000066"/>
                </a:solidFill>
              </a:rPr>
              <a:t>RESULTS</a:t>
            </a:r>
          </a:p>
          <a:p>
            <a:pPr lvl="0" algn="just">
              <a:lnSpc>
                <a:spcPct val="150000"/>
              </a:lnSpc>
              <a:buSzPct val="100000"/>
              <a:defRPr sz="800"/>
            </a:pPr>
            <a:r>
              <a:rPr lang="en-US" sz="900" dirty="0"/>
              <a:t>N=5,106 were included into the analysis with PC results based on 3 sampling points (120, 180 and</a:t>
            </a:r>
          </a:p>
          <a:p>
            <a:pPr lvl="0" algn="just">
              <a:lnSpc>
                <a:spcPct val="150000"/>
              </a:lnSpc>
              <a:buSzPct val="100000"/>
              <a:defRPr sz="800"/>
            </a:pPr>
            <a:r>
              <a:rPr lang="en-US" sz="900" dirty="0"/>
              <a:t>240 min) for slope calculation. </a:t>
            </a:r>
          </a:p>
          <a:p>
            <a:pPr algn="just">
              <a:lnSpc>
                <a:spcPct val="150000"/>
              </a:lnSpc>
              <a:buSzPct val="100000"/>
              <a:defRPr sz="800"/>
            </a:pPr>
            <a:endParaRPr sz="900" dirty="0"/>
          </a:p>
        </p:txBody>
      </p:sp>
      <p:sp>
        <p:nvSpPr>
          <p:cNvPr id="27" name="Shape 27"/>
          <p:cNvSpPr/>
          <p:nvPr/>
        </p:nvSpPr>
        <p:spPr>
          <a:xfrm>
            <a:off x="6912215" y="4555776"/>
            <a:ext cx="2750404" cy="21929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lnSpc>
                <a:spcPct val="150000"/>
              </a:lnSpc>
              <a:defRPr sz="900" b="1">
                <a:solidFill>
                  <a:srgbClr val="000066"/>
                </a:solidFill>
              </a:defRPr>
            </a:pPr>
            <a:r>
              <a:rPr sz="1000" dirty="0" smtClean="0"/>
              <a:t>CONCLUSION</a:t>
            </a:r>
          </a:p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/>
              <a:t>GFR results obtained from </a:t>
            </a:r>
            <a:r>
              <a:rPr lang="en-US" sz="900" dirty="0" smtClean="0"/>
              <a:t>plasma clearance (PC) </a:t>
            </a:r>
            <a:r>
              <a:rPr lang="en-US" sz="900" dirty="0"/>
              <a:t>measurement with </a:t>
            </a:r>
            <a:r>
              <a:rPr lang="en-US" sz="900" dirty="0" smtClean="0"/>
              <a:t>single sample (SS) </a:t>
            </a:r>
            <a:r>
              <a:rPr lang="en-US" sz="900" dirty="0"/>
              <a:t>showed a high concordance with </a:t>
            </a:r>
            <a:r>
              <a:rPr lang="en-US" sz="900" dirty="0" smtClean="0"/>
              <a:t>values from multiple sample (MS) </a:t>
            </a:r>
            <a:r>
              <a:rPr lang="en-US" sz="900" dirty="0"/>
              <a:t>technique. This applies all the more if the timing for SS method was adjusted to estimated GFR. </a:t>
            </a:r>
            <a:r>
              <a:rPr lang="en-US" sz="900" dirty="0" smtClean="0"/>
              <a:t>In conclusion</a:t>
            </a:r>
            <a:r>
              <a:rPr lang="en-US" sz="900" dirty="0"/>
              <a:t>, we found that in certain circumstances, i.e. epidemiological studies, SS </a:t>
            </a:r>
            <a:r>
              <a:rPr lang="en-US" sz="900" dirty="0" err="1"/>
              <a:t>iohexol</a:t>
            </a:r>
            <a:r>
              <a:rPr lang="en-US" sz="900" dirty="0"/>
              <a:t> PC measurement is </a:t>
            </a:r>
            <a:r>
              <a:rPr lang="en-US" sz="900" dirty="0" smtClean="0"/>
              <a:t>an acceptable </a:t>
            </a:r>
            <a:r>
              <a:rPr lang="en-US" sz="900" dirty="0"/>
              <a:t>alternative to MS method.</a:t>
            </a:r>
            <a:endParaRPr lang="en-US" sz="900" dirty="0" smtClean="0"/>
          </a:p>
        </p:txBody>
      </p:sp>
      <p:sp>
        <p:nvSpPr>
          <p:cNvPr id="29" name="Shape 29"/>
          <p:cNvSpPr/>
          <p:nvPr/>
        </p:nvSpPr>
        <p:spPr>
          <a:xfrm>
            <a:off x="6912215" y="1389869"/>
            <a:ext cx="2750404" cy="32085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/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 smtClean="0"/>
              <a:t>Out </a:t>
            </a:r>
            <a:r>
              <a:rPr lang="en-US" sz="900" dirty="0"/>
              <a:t>of 5,106 </a:t>
            </a:r>
            <a:r>
              <a:rPr lang="en-US" sz="900" dirty="0" err="1" smtClean="0"/>
              <a:t>indiv</a:t>
            </a:r>
            <a:r>
              <a:rPr lang="en-US" sz="900" dirty="0" smtClean="0"/>
              <a:t>. 657 had GFR results based on a 300 min (or longer) sampling period. In total 43% were females, mean age (SD) was 54 (±17) </a:t>
            </a:r>
            <a:r>
              <a:rPr lang="en-US" sz="900" dirty="0" err="1" smtClean="0"/>
              <a:t>yrs</a:t>
            </a:r>
            <a:r>
              <a:rPr lang="en-US" sz="900" dirty="0" smtClean="0"/>
              <a:t>, BMI 25.9 (±5.5) kg/</a:t>
            </a:r>
            <a:r>
              <a:rPr lang="en-US" sz="900" dirty="0" err="1" smtClean="0"/>
              <a:t>sqm</a:t>
            </a:r>
            <a:r>
              <a:rPr lang="en-US" sz="900" dirty="0" smtClean="0"/>
              <a:t>, mean GFR 65±26 mL/min (4-195 mL/min). </a:t>
            </a:r>
          </a:p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 smtClean="0"/>
              <a:t>Overall GFR results with SS at 120, 180 and 240 min had a concordance of ±10% with MS of 67, 84 and 91%, respectively. Detailed results in relation to GFR level can be found in table 1. In the 657 individuals, highest concordance was observed with the 300 min sample if GFR &lt;50 ml/min and with 240 min sample if GFR ≥50 ml/min (concordance within 10% was 96%, within 5% was 85</a:t>
            </a:r>
            <a:r>
              <a:rPr lang="en-US" sz="900" dirty="0"/>
              <a:t>%). </a:t>
            </a:r>
            <a:endParaRPr lang="en-US" sz="900" dirty="0" smtClean="0"/>
          </a:p>
          <a:p>
            <a:pPr algn="just">
              <a:lnSpc>
                <a:spcPct val="150000"/>
              </a:lnSpc>
              <a:buSzPct val="100000"/>
              <a:defRPr sz="800"/>
            </a:pPr>
            <a:r>
              <a:rPr lang="en-US" sz="900" dirty="0" smtClean="0"/>
              <a:t>Smallest </a:t>
            </a:r>
            <a:r>
              <a:rPr lang="en-US" sz="900" dirty="0"/>
              <a:t>concordance was found in individuals with very low GFR, at old age and with extreme BMI</a:t>
            </a:r>
            <a:r>
              <a:rPr lang="en-US" sz="900" dirty="0" smtClean="0"/>
              <a:t>.</a:t>
            </a:r>
            <a:r>
              <a:rPr lang="en-US" sz="900" dirty="0"/>
              <a:t> </a:t>
            </a:r>
            <a:endParaRPr lang="en-US" sz="900" dirty="0" smtClean="0"/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283768"/>
              </p:ext>
            </p:extLst>
          </p:nvPr>
        </p:nvGraphicFramePr>
        <p:xfrm>
          <a:off x="3507755" y="4683410"/>
          <a:ext cx="3054455" cy="1692042"/>
        </p:xfrm>
        <a:graphic>
          <a:graphicData uri="http://schemas.openxmlformats.org/drawingml/2006/table">
            <a:tbl>
              <a:tblPr firstRow="1" firstCol="1" bandRow="1"/>
              <a:tblGrid>
                <a:gridCol w="7267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779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36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660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3370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GFR range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(mL/min)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120 min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(%)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180 min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(%)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240 min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1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(%)</a:t>
                      </a:r>
                      <a:endParaRPr lang="de-DE" sz="800" b="1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6542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&lt;30 (n=313)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20.8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29.4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44.1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6542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]30-45] (n=889)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34.5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59.1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83.6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6542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]45-60] (n=1205)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56.5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85.5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96.9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6542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]60-90] (n=1828)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81.9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96.4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98.2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6542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]90-130] (n=813)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96.3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98.4</a:t>
                      </a:r>
                      <a:endParaRPr lang="de-DE" sz="800" b="0" i="0" u="none" strike="noStrike" cap="none" spc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94.3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6542"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&gt;130 (n=58)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100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98.3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latinLnBrk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800" b="0" i="0" u="none" strike="noStrike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94.8</a:t>
                      </a:r>
                      <a:endParaRPr lang="de-DE" sz="800" b="0" i="0" u="none" strike="noStrike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FillTx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</a:txBody>
                  <a:tcPr marL="68580" marR="6858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3371675" y="1389869"/>
            <a:ext cx="332077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" b="1" dirty="0" smtClean="0"/>
              <a:t>Figure 1: Bland Altman plot of absolute difference (ml/min/1.73m</a:t>
            </a:r>
            <a:r>
              <a:rPr lang="en-US" sz="800" b="1" baseline="30000" dirty="0" smtClean="0"/>
              <a:t>2</a:t>
            </a:r>
            <a:r>
              <a:rPr lang="en-US" sz="800" b="1" dirty="0" smtClean="0"/>
              <a:t>)</a:t>
            </a: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800" b="1" dirty="0" smtClean="0"/>
              <a:t>of multi sample (MS) versus single sample (SS) after 300 min</a:t>
            </a:r>
            <a:endParaRPr kumimoji="0" lang="en-US" sz="800" b="1" i="0" u="none" strike="noStrike" cap="none" spc="0" normalizeH="0" baseline="-25000" dirty="0">
              <a:ln>
                <a:noFill/>
              </a:ln>
              <a:solidFill>
                <a:srgbClr val="000000"/>
              </a:solidFill>
              <a:effectLst/>
              <a:uFillTx/>
              <a:sym typeface="Arial"/>
            </a:endParaRPr>
          </a:p>
        </p:txBody>
      </p:sp>
      <p:sp>
        <p:nvSpPr>
          <p:cNvPr id="32" name="Textfeld 31"/>
          <p:cNvSpPr txBox="1"/>
          <p:nvPr/>
        </p:nvSpPr>
        <p:spPr>
          <a:xfrm>
            <a:off x="3371675" y="4336775"/>
            <a:ext cx="3307953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r>
              <a:rPr lang="de-DE" sz="800" b="1" dirty="0" smtClean="0"/>
              <a:t>Table 1: </a:t>
            </a:r>
            <a:r>
              <a:rPr lang="en-US" sz="800" b="1" dirty="0" smtClean="0"/>
              <a:t>Comparison </a:t>
            </a:r>
            <a:r>
              <a:rPr lang="en-US" sz="800" b="1" dirty="0"/>
              <a:t>of concordance within 10% </a:t>
            </a:r>
            <a:r>
              <a:rPr lang="en-US" sz="800" b="1" dirty="0" smtClean="0"/>
              <a:t>between MS </a:t>
            </a:r>
          </a:p>
          <a:p>
            <a:r>
              <a:rPr lang="en-US" sz="800" b="1" dirty="0" smtClean="0"/>
              <a:t>and SS (at </a:t>
            </a:r>
            <a:r>
              <a:rPr lang="en-US" sz="800" b="1" dirty="0"/>
              <a:t>different time-points) according to GFR levels (n=5106)</a:t>
            </a:r>
            <a:r>
              <a:rPr lang="de-DE" sz="800" b="1" dirty="0" smtClean="0"/>
              <a:t> </a:t>
            </a:r>
            <a:endParaRPr kumimoji="0" lang="de-DE" sz="800" b="1" i="0" u="none" strike="noStrike" cap="none" spc="0" normalizeH="0" baseline="-25000" dirty="0">
              <a:ln>
                <a:noFill/>
              </a:ln>
              <a:solidFill>
                <a:srgbClr val="000000"/>
              </a:solidFill>
              <a:effectLst/>
              <a:uFillTx/>
              <a:sym typeface="Arial"/>
            </a:endParaRP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7755" y="1708335"/>
            <a:ext cx="3048618" cy="2287732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Standarddesign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tandard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Standarddesign">
  <a:themeElements>
    <a:clrScheme name="Standard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Standarddesign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tandard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599</Words>
  <Application>Microsoft Office PowerPoint</Application>
  <PresentationFormat>Format A4 (210 x 297 mm)</PresentationFormat>
  <Paragraphs>55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ArialUnicodeMS</vt:lpstr>
      <vt:lpstr>Calibri</vt:lpstr>
      <vt:lpstr>Times New Roman</vt:lpstr>
      <vt:lpstr>Standarddesign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Jakob, Olga</dc:creator>
  <cp:lastModifiedBy>PDelanaye</cp:lastModifiedBy>
  <cp:revision>47</cp:revision>
  <dcterms:modified xsi:type="dcterms:W3CDTF">2017-10-24T13:33:17Z</dcterms:modified>
</cp:coreProperties>
</file>