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57"/>
  </p:notesMasterIdLst>
  <p:sldIdLst>
    <p:sldId id="256" r:id="rId2"/>
    <p:sldId id="268" r:id="rId3"/>
    <p:sldId id="257" r:id="rId4"/>
    <p:sldId id="267" r:id="rId5"/>
    <p:sldId id="286" r:id="rId6"/>
    <p:sldId id="287" r:id="rId7"/>
    <p:sldId id="308" r:id="rId8"/>
    <p:sldId id="310" r:id="rId9"/>
    <p:sldId id="311" r:id="rId10"/>
    <p:sldId id="314" r:id="rId11"/>
    <p:sldId id="315" r:id="rId12"/>
    <p:sldId id="312" r:id="rId13"/>
    <p:sldId id="313" r:id="rId14"/>
    <p:sldId id="309" r:id="rId15"/>
    <p:sldId id="300" r:id="rId16"/>
    <p:sldId id="269" r:id="rId17"/>
    <p:sldId id="291" r:id="rId18"/>
    <p:sldId id="276" r:id="rId19"/>
    <p:sldId id="290" r:id="rId20"/>
    <p:sldId id="277" r:id="rId21"/>
    <p:sldId id="292" r:id="rId22"/>
    <p:sldId id="293" r:id="rId23"/>
    <p:sldId id="294" r:id="rId24"/>
    <p:sldId id="295" r:id="rId25"/>
    <p:sldId id="278" r:id="rId26"/>
    <p:sldId id="296" r:id="rId27"/>
    <p:sldId id="297" r:id="rId28"/>
    <p:sldId id="298" r:id="rId29"/>
    <p:sldId id="299" r:id="rId30"/>
    <p:sldId id="301" r:id="rId31"/>
    <p:sldId id="302" r:id="rId32"/>
    <p:sldId id="303" r:id="rId33"/>
    <p:sldId id="279" r:id="rId34"/>
    <p:sldId id="275" r:id="rId35"/>
    <p:sldId id="284" r:id="rId36"/>
    <p:sldId id="288" r:id="rId37"/>
    <p:sldId id="289" r:id="rId38"/>
    <p:sldId id="282" r:id="rId39"/>
    <p:sldId id="283" r:id="rId40"/>
    <p:sldId id="280" r:id="rId41"/>
    <p:sldId id="305" r:id="rId42"/>
    <p:sldId id="306" r:id="rId43"/>
    <p:sldId id="304" r:id="rId44"/>
    <p:sldId id="307" r:id="rId45"/>
    <p:sldId id="281" r:id="rId46"/>
    <p:sldId id="258" r:id="rId47"/>
    <p:sldId id="259" r:id="rId48"/>
    <p:sldId id="260" r:id="rId49"/>
    <p:sldId id="261" r:id="rId50"/>
    <p:sldId id="262" r:id="rId51"/>
    <p:sldId id="263" r:id="rId52"/>
    <p:sldId id="264" r:id="rId53"/>
    <p:sldId id="265" r:id="rId54"/>
    <p:sldId id="266" r:id="rId55"/>
    <p:sldId id="285" r:id="rId5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p:scale>
          <a:sx n="161" d="100"/>
          <a:sy n="161" d="100"/>
        </p:scale>
        <p:origin x="-80" y="-8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notesMaster" Target="notesMasters/notesMaster1.xml"/><Relationship Id="rId58" Type="http://schemas.openxmlformats.org/officeDocument/2006/relationships/printerSettings" Target="printerSettings/printerSettings1.bin"/><Relationship Id="rId59" Type="http://schemas.openxmlformats.org/officeDocument/2006/relationships/presProps" Target="presProps.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60" Type="http://schemas.openxmlformats.org/officeDocument/2006/relationships/viewProps" Target="viewProps.xml"/><Relationship Id="rId61" Type="http://schemas.openxmlformats.org/officeDocument/2006/relationships/theme" Target="theme/theme1.xml"/><Relationship Id="rId6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E8B5284-3769-1448-94F8-FEC714E699E6}" type="datetimeFigureOut">
              <a:rPr lang="fr-FR" smtClean="0"/>
              <a:t>19/04/15</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2C02C3E-E7B2-974B-9D4A-9803D61860A7}" type="slidenum">
              <a:rPr lang="fr-FR" smtClean="0"/>
              <a:t>‹#›</a:t>
            </a:fld>
            <a:endParaRPr lang="fr-FR"/>
          </a:p>
        </p:txBody>
      </p:sp>
    </p:spTree>
    <p:extLst>
      <p:ext uri="{BB962C8B-B14F-4D97-AF65-F5344CB8AC3E}">
        <p14:creationId xmlns:p14="http://schemas.microsoft.com/office/powerpoint/2010/main" val="2559755367"/>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4800600" y="4624668"/>
            <a:ext cx="4038600" cy="933450"/>
          </a:xfrm>
        </p:spPr>
        <p:txBody>
          <a:bodyPr>
            <a:normAutofit/>
          </a:bodyPr>
          <a:lstStyle>
            <a:lvl1pPr>
              <a:defRPr sz="2800"/>
            </a:lvl1pPr>
          </a:lstStyle>
          <a:p>
            <a:r>
              <a:rPr lang="fr-FR" smtClean="0"/>
              <a:t>Cliquez et modifiez le titre</a:t>
            </a:r>
            <a:endParaRPr/>
          </a:p>
        </p:txBody>
      </p:sp>
      <p:sp>
        <p:nvSpPr>
          <p:cNvPr id="3" name="Subtitle 2"/>
          <p:cNvSpPr>
            <a:spLocks noGrp="1"/>
          </p:cNvSpPr>
          <p:nvPr>
            <p:ph type="subTitle" idx="1"/>
          </p:nvPr>
        </p:nvSpPr>
        <p:spPr>
          <a:xfrm>
            <a:off x="4800600" y="5562599"/>
            <a:ext cx="4038600"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a:p>
        </p:txBody>
      </p:sp>
      <p:sp>
        <p:nvSpPr>
          <p:cNvPr id="4" name="Date Placeholder 3"/>
          <p:cNvSpPr>
            <a:spLocks noGrp="1"/>
          </p:cNvSpPr>
          <p:nvPr>
            <p:ph type="dt" sz="half" idx="10"/>
          </p:nvPr>
        </p:nvSpPr>
        <p:spPr>
          <a:xfrm>
            <a:off x="4800600" y="6425640"/>
            <a:ext cx="1232647" cy="365125"/>
          </a:xfrm>
        </p:spPr>
        <p:txBody>
          <a:bodyPr/>
          <a:lstStyle>
            <a:lvl1pPr algn="l">
              <a:defRPr/>
            </a:lvl1pPr>
          </a:lstStyle>
          <a:p>
            <a:fld id="{D728701E-CAF4-4159-9B3E-41C86DFFA30D}" type="datetimeFigureOut">
              <a:rPr lang="en-US" smtClean="0"/>
              <a:t>19/04/15</a:t>
            </a:fld>
            <a:endParaRPr lang="en-US"/>
          </a:p>
        </p:txBody>
      </p:sp>
      <p:sp>
        <p:nvSpPr>
          <p:cNvPr id="5" name="Footer Placeholder 4"/>
          <p:cNvSpPr>
            <a:spLocks noGrp="1"/>
          </p:cNvSpPr>
          <p:nvPr>
            <p:ph type="ftr" sz="quarter" idx="11"/>
          </p:nvPr>
        </p:nvSpPr>
        <p:spPr>
          <a:xfrm>
            <a:off x="6311153" y="6425640"/>
            <a:ext cx="2617694" cy="365125"/>
          </a:xfrm>
        </p:spPr>
        <p:txBody>
          <a:bodyPr/>
          <a:lstStyle>
            <a:lvl1pPr algn="r">
              <a:defRPr/>
            </a:lvl1pPr>
          </a:lstStyle>
          <a:p>
            <a:endParaRPr lang="en-US"/>
          </a:p>
        </p:txBody>
      </p:sp>
      <p:sp>
        <p:nvSpPr>
          <p:cNvPr id="7" name="Rectangle 6"/>
          <p:cNvSpPr/>
          <p:nvPr/>
        </p:nvSpPr>
        <p:spPr>
          <a:xfrm>
            <a:off x="282575" y="228600"/>
            <a:ext cx="4235450" cy="4187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624388" y="237744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5" name="TextBox 14"/>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1" name="Rectangle 10"/>
          <p:cNvSpPr/>
          <p:nvPr/>
        </p:nvSpPr>
        <p:spPr>
          <a:xfrm>
            <a:off x="4624388" y="228600"/>
            <a:ext cx="2057400" cy="203911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6802438" y="2377440"/>
            <a:ext cx="2057400" cy="203911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4 contenus">
    <p:spTree>
      <p:nvGrpSpPr>
        <p:cNvPr id="1" name=""/>
        <p:cNvGrpSpPr/>
        <p:nvPr/>
      </p:nvGrpSpPr>
      <p:grpSpPr>
        <a:xfrm>
          <a:off x="0" y="0"/>
          <a:ext cx="0" cy="0"/>
          <a:chOff x="0" y="0"/>
          <a:chExt cx="0" cy="0"/>
        </a:xfrm>
      </p:grpSpPr>
      <p:sp>
        <p:nvSpPr>
          <p:cNvPr id="8" name="Rectangle 7"/>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fr-FR" smtClean="0"/>
              <a:t>Cliquez et modifiez le titre</a:t>
            </a:r>
            <a:endParaRPr/>
          </a:p>
        </p:txBody>
      </p:sp>
      <p:sp>
        <p:nvSpPr>
          <p:cNvPr id="5" name="Date Placeholder 4"/>
          <p:cNvSpPr>
            <a:spLocks noGrp="1"/>
          </p:cNvSpPr>
          <p:nvPr>
            <p:ph type="dt" sz="half" idx="10"/>
          </p:nvPr>
        </p:nvSpPr>
        <p:spPr/>
        <p:txBody>
          <a:bodyPr/>
          <a:lstStyle/>
          <a:p>
            <a:fld id="{D728701E-CAF4-4159-9B3E-41C86DFFA30D}" type="datetimeFigureOut">
              <a:rPr lang="en-US" smtClean="0"/>
              <a:t>19/04/15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a:p>
        </p:txBody>
      </p:sp>
      <p:sp>
        <p:nvSpPr>
          <p:cNvPr id="12" name="Content Placeholder 2"/>
          <p:cNvSpPr>
            <a:spLocks noGrp="1"/>
          </p:cNvSpPr>
          <p:nvPr>
            <p:ph sz="half" idx="17"/>
          </p:nvPr>
        </p:nvSpPr>
        <p:spPr>
          <a:xfrm>
            <a:off x="502920" y="1985963"/>
            <a:ext cx="3657413"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14" name="Content Placeholder 2"/>
          <p:cNvSpPr>
            <a:spLocks noGrp="1"/>
          </p:cNvSpPr>
          <p:nvPr>
            <p:ph sz="half" idx="18"/>
          </p:nvPr>
        </p:nvSpPr>
        <p:spPr>
          <a:xfrm>
            <a:off x="502920" y="4164965"/>
            <a:ext cx="3657413"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15" name="Content Placeholder 2"/>
          <p:cNvSpPr>
            <a:spLocks noGrp="1"/>
          </p:cNvSpPr>
          <p:nvPr>
            <p:ph sz="half" idx="1"/>
          </p:nvPr>
        </p:nvSpPr>
        <p:spPr>
          <a:xfrm>
            <a:off x="4410075" y="1985963"/>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16" name="Content Placeholder 2"/>
          <p:cNvSpPr>
            <a:spLocks noGrp="1"/>
          </p:cNvSpPr>
          <p:nvPr>
            <p:ph sz="half" idx="16"/>
          </p:nvPr>
        </p:nvSpPr>
        <p:spPr>
          <a:xfrm>
            <a:off x="4410075" y="4169664"/>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seul">
    <p:spTree>
      <p:nvGrpSpPr>
        <p:cNvPr id="1" name=""/>
        <p:cNvGrpSpPr/>
        <p:nvPr/>
      </p:nvGrpSpPr>
      <p:grpSpPr>
        <a:xfrm>
          <a:off x="0" y="0"/>
          <a:ext cx="0" cy="0"/>
          <a:chOff x="0" y="0"/>
          <a:chExt cx="0" cy="0"/>
        </a:xfrm>
      </p:grpSpPr>
      <p:sp>
        <p:nvSpPr>
          <p:cNvPr id="6" name="Rectangle 5"/>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TextBox 7"/>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fr-FR" smtClean="0"/>
              <a:t>Cliquez et modifiez le titre</a:t>
            </a:r>
            <a:endParaRPr/>
          </a:p>
        </p:txBody>
      </p:sp>
      <p:sp>
        <p:nvSpPr>
          <p:cNvPr id="3" name="Date Placeholder 2"/>
          <p:cNvSpPr>
            <a:spLocks noGrp="1"/>
          </p:cNvSpPr>
          <p:nvPr>
            <p:ph type="dt" sz="half" idx="10"/>
          </p:nvPr>
        </p:nvSpPr>
        <p:spPr/>
        <p:txBody>
          <a:bodyPr/>
          <a:lstStyle/>
          <a:p>
            <a:fld id="{D728701E-CAF4-4159-9B3E-41C86DFFA30D}" type="datetimeFigureOut">
              <a:rPr lang="en-US" smtClean="0"/>
              <a:t>19/04/15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62F1D00-BD13-4404-86B0-79703945A0A7}"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Vide">
    <p:spTree>
      <p:nvGrpSpPr>
        <p:cNvPr id="1" name=""/>
        <p:cNvGrpSpPr/>
        <p:nvPr/>
      </p:nvGrpSpPr>
      <p:grpSpPr>
        <a:xfrm>
          <a:off x="0" y="0"/>
          <a:ext cx="0" cy="0"/>
          <a:chOff x="0" y="0"/>
          <a:chExt cx="0" cy="0"/>
        </a:xfrm>
      </p:grpSpPr>
      <p:sp>
        <p:nvSpPr>
          <p:cNvPr id="5" name="Rectangle 4"/>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D728701E-CAF4-4159-9B3E-41C86DFFA30D}" type="datetimeFigureOut">
              <a:rPr lang="en-US" smtClean="0"/>
              <a:t>19/04/15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62F1D00-BD13-4404-86B0-79703945A0A7}"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8" name="Rectangle 7"/>
          <p:cNvSpPr/>
          <p:nvPr/>
        </p:nvSpPr>
        <p:spPr>
          <a:xfrm>
            <a:off x="282575" y="228600"/>
            <a:ext cx="3451225"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5" y="2571750"/>
            <a:ext cx="3255264" cy="1162050"/>
          </a:xfrm>
        </p:spPr>
        <p:txBody>
          <a:bodyPr anchor="b">
            <a:normAutofit/>
          </a:bodyPr>
          <a:lstStyle>
            <a:lvl1pPr algn="l">
              <a:defRPr sz="2600" b="0">
                <a:solidFill>
                  <a:schemeClr val="bg1"/>
                </a:solidFill>
              </a:defRPr>
            </a:lvl1pPr>
          </a:lstStyle>
          <a:p>
            <a:r>
              <a:rPr lang="fr-FR" smtClean="0"/>
              <a:t>Cliquez et modifiez le titre</a:t>
            </a:r>
            <a:endParaRPr dirty="0"/>
          </a:p>
        </p:txBody>
      </p:sp>
      <p:sp>
        <p:nvSpPr>
          <p:cNvPr id="3" name="Content Placeholder 2"/>
          <p:cNvSpPr>
            <a:spLocks noGrp="1"/>
          </p:cNvSpPr>
          <p:nvPr>
            <p:ph idx="1"/>
          </p:nvPr>
        </p:nvSpPr>
        <p:spPr>
          <a:xfrm>
            <a:off x="4168775" y="273050"/>
            <a:ext cx="4597399" cy="5853113"/>
          </a:xfrm>
        </p:spPr>
        <p:txBody>
          <a:bodyPr>
            <a:normAutofit/>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4" name="Text Placeholder 3"/>
          <p:cNvSpPr>
            <a:spLocks noGrp="1"/>
          </p:cNvSpPr>
          <p:nvPr>
            <p:ph type="body" sz="half" idx="2"/>
          </p:nvPr>
        </p:nvSpPr>
        <p:spPr>
          <a:xfrm>
            <a:off x="381093" y="3733800"/>
            <a:ext cx="3255264"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Date Placeholder 4"/>
          <p:cNvSpPr>
            <a:spLocks noGrp="1"/>
          </p:cNvSpPr>
          <p:nvPr>
            <p:ph type="dt" sz="half" idx="10"/>
          </p:nvPr>
        </p:nvSpPr>
        <p:spPr>
          <a:xfrm>
            <a:off x="7391399" y="6423585"/>
            <a:ext cx="1537447" cy="365125"/>
          </a:xfrm>
        </p:spPr>
        <p:txBody>
          <a:bodyPr/>
          <a:lstStyle/>
          <a:p>
            <a:fld id="{D728701E-CAF4-4159-9B3E-41C86DFFA30D}" type="datetimeFigureOut">
              <a:rPr lang="en-US" smtClean="0"/>
              <a:t>19/04/15</a:t>
            </a:fld>
            <a:endParaRPr lang="en-US"/>
          </a:p>
        </p:txBody>
      </p:sp>
      <p:sp>
        <p:nvSpPr>
          <p:cNvPr id="6" name="Footer Placeholder 5"/>
          <p:cNvSpPr>
            <a:spLocks noGrp="1"/>
          </p:cNvSpPr>
          <p:nvPr>
            <p:ph type="ftr" sz="quarter" idx="11"/>
          </p:nvPr>
        </p:nvSpPr>
        <p:spPr>
          <a:xfrm>
            <a:off x="3859305" y="6423585"/>
            <a:ext cx="3316941" cy="365125"/>
          </a:xfrm>
        </p:spPr>
        <p:txBody>
          <a:bodyPr/>
          <a:lstStyle/>
          <a:p>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11" name="Rectangle 10"/>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169404" y="3124200"/>
            <a:ext cx="3898272" cy="871538"/>
          </a:xfrm>
        </p:spPr>
        <p:txBody>
          <a:bodyPr anchor="b">
            <a:normAutofit/>
          </a:bodyPr>
          <a:lstStyle>
            <a:lvl1pPr algn="l">
              <a:defRPr sz="2600" b="0"/>
            </a:lvl1pPr>
          </a:lstStyle>
          <a:p>
            <a:r>
              <a:rPr lang="fr-FR" smtClean="0"/>
              <a:t>Cliquez et modifiez le titre</a:t>
            </a:r>
            <a:endParaRPr/>
          </a:p>
        </p:txBody>
      </p:sp>
      <p:sp>
        <p:nvSpPr>
          <p:cNvPr id="3" name="Picture Placeholder 2"/>
          <p:cNvSpPr>
            <a:spLocks noGrp="1"/>
          </p:cNvSpPr>
          <p:nvPr>
            <p:ph type="pic" idx="1"/>
          </p:nvPr>
        </p:nvSpPr>
        <p:spPr>
          <a:xfrm>
            <a:off x="277906" y="228600"/>
            <a:ext cx="3460658" cy="63452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Faire glisser l'image vers l'espace réservé ou cliquer sur l'icône pour l'ajouter</a:t>
            </a:r>
            <a:endParaRPr/>
          </a:p>
        </p:txBody>
      </p:sp>
      <p:sp>
        <p:nvSpPr>
          <p:cNvPr id="4" name="Text Placeholder 3"/>
          <p:cNvSpPr>
            <a:spLocks noGrp="1"/>
          </p:cNvSpPr>
          <p:nvPr>
            <p:ph type="body" sz="half" idx="2"/>
          </p:nvPr>
        </p:nvSpPr>
        <p:spPr>
          <a:xfrm>
            <a:off x="4169404" y="3995737"/>
            <a:ext cx="3898272" cy="2147888"/>
          </a:xfrm>
        </p:spPr>
        <p:txBody>
          <a:bodyPr/>
          <a:lstStyle>
            <a:lvl1pPr marL="0" indent="0">
              <a:spcBef>
                <a:spcPts val="6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Date Placeholder 4"/>
          <p:cNvSpPr>
            <a:spLocks noGrp="1"/>
          </p:cNvSpPr>
          <p:nvPr>
            <p:ph type="dt" sz="half" idx="10"/>
          </p:nvPr>
        </p:nvSpPr>
        <p:spPr>
          <a:xfrm>
            <a:off x="7391399" y="6423585"/>
            <a:ext cx="1537447" cy="365125"/>
          </a:xfrm>
        </p:spPr>
        <p:txBody>
          <a:bodyPr/>
          <a:lstStyle/>
          <a:p>
            <a:fld id="{D728701E-CAF4-4159-9B3E-41C86DFFA30D}" type="datetimeFigureOut">
              <a:rPr lang="en-US" smtClean="0"/>
              <a:t>19/04/15</a:t>
            </a:fld>
            <a:endParaRPr lang="en-US"/>
          </a:p>
        </p:txBody>
      </p:sp>
      <p:sp>
        <p:nvSpPr>
          <p:cNvPr id="6" name="Footer Placeholder 5"/>
          <p:cNvSpPr>
            <a:spLocks noGrp="1"/>
          </p:cNvSpPr>
          <p:nvPr>
            <p:ph type="ftr" sz="quarter" idx="11"/>
          </p:nvPr>
        </p:nvSpPr>
        <p:spPr>
          <a:xfrm>
            <a:off x="4191000" y="6423585"/>
            <a:ext cx="3005138" cy="365125"/>
          </a:xfrm>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a:p>
        </p:txBody>
      </p:sp>
      <p:sp>
        <p:nvSpPr>
          <p:cNvPr id="10" name="TextBox 9"/>
          <p:cNvSpPr txBox="1"/>
          <p:nvPr/>
        </p:nvSpPr>
        <p:spPr>
          <a:xfrm>
            <a:off x="3990110" y="3370730"/>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Image au-dessus de légende">
    <p:spTree>
      <p:nvGrpSpPr>
        <p:cNvPr id="1" name=""/>
        <p:cNvGrpSpPr/>
        <p:nvPr/>
      </p:nvGrpSpPr>
      <p:grpSpPr>
        <a:xfrm>
          <a:off x="0" y="0"/>
          <a:ext cx="0" cy="0"/>
          <a:chOff x="0" y="0"/>
          <a:chExt cx="0" cy="0"/>
        </a:xfrm>
      </p:grpSpPr>
      <p:sp>
        <p:nvSpPr>
          <p:cNvPr id="2" name="Title 1"/>
          <p:cNvSpPr>
            <a:spLocks noGrp="1"/>
          </p:cNvSpPr>
          <p:nvPr>
            <p:ph type="title"/>
          </p:nvPr>
        </p:nvSpPr>
        <p:spPr>
          <a:xfrm>
            <a:off x="506505" y="4424082"/>
            <a:ext cx="6191157" cy="833718"/>
          </a:xfrm>
        </p:spPr>
        <p:txBody>
          <a:bodyPr anchor="b">
            <a:normAutofit/>
          </a:bodyPr>
          <a:lstStyle>
            <a:lvl1pPr algn="l">
              <a:defRPr sz="2600" b="0"/>
            </a:lvl1pPr>
          </a:lstStyle>
          <a:p>
            <a:r>
              <a:rPr lang="fr-FR" smtClean="0"/>
              <a:t>Cliquez et modifiez le titre</a:t>
            </a:r>
            <a:endParaRPr/>
          </a:p>
        </p:txBody>
      </p:sp>
      <p:sp>
        <p:nvSpPr>
          <p:cNvPr id="3" name="Picture Placeholder 2"/>
          <p:cNvSpPr>
            <a:spLocks noGrp="1"/>
          </p:cNvSpPr>
          <p:nvPr>
            <p:ph type="pic" idx="1"/>
          </p:nvPr>
        </p:nvSpPr>
        <p:spPr>
          <a:xfrm>
            <a:off x="277905" y="228600"/>
            <a:ext cx="6378389" cy="418795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Faire glisser l'image vers l'espace réservé ou cliquer sur l'icône pour l'ajouter</a:t>
            </a:r>
            <a:endParaRPr/>
          </a:p>
        </p:txBody>
      </p:sp>
      <p:sp>
        <p:nvSpPr>
          <p:cNvPr id="4" name="Text Placeholder 3"/>
          <p:cNvSpPr>
            <a:spLocks noGrp="1"/>
          </p:cNvSpPr>
          <p:nvPr>
            <p:ph type="body" sz="half" idx="2"/>
          </p:nvPr>
        </p:nvSpPr>
        <p:spPr>
          <a:xfrm>
            <a:off x="506505" y="5257799"/>
            <a:ext cx="6191157" cy="885825"/>
          </a:xfrm>
        </p:spPr>
        <p:txBody>
          <a:bodyPr/>
          <a:lstStyle>
            <a:lvl1pPr marL="0" indent="0">
              <a:spcBef>
                <a:spcPts val="3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Date Placeholder 4"/>
          <p:cNvSpPr>
            <a:spLocks noGrp="1"/>
          </p:cNvSpPr>
          <p:nvPr>
            <p:ph type="dt" sz="half" idx="10"/>
          </p:nvPr>
        </p:nvSpPr>
        <p:spPr/>
        <p:txBody>
          <a:bodyPr/>
          <a:lstStyle/>
          <a:p>
            <a:fld id="{D728701E-CAF4-4159-9B3E-41C86DFFA30D}" type="datetimeFigureOut">
              <a:rPr lang="en-US" smtClean="0"/>
              <a:t>19/04/15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a:p>
        </p:txBody>
      </p:sp>
      <p:sp>
        <p:nvSpPr>
          <p:cNvPr id="8" name="Rectangle 7"/>
          <p:cNvSpPr/>
          <p:nvPr/>
        </p:nvSpPr>
        <p:spPr>
          <a:xfrm>
            <a:off x="6802438" y="22860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Rectangle 8"/>
          <p:cNvSpPr/>
          <p:nvPr/>
        </p:nvSpPr>
        <p:spPr>
          <a:xfrm>
            <a:off x="6802438" y="2377440"/>
            <a:ext cx="2057400" cy="20391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327212" y="4632792"/>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2 images avec légende">
    <p:spTree>
      <p:nvGrpSpPr>
        <p:cNvPr id="1" name=""/>
        <p:cNvGrpSpPr/>
        <p:nvPr/>
      </p:nvGrpSpPr>
      <p:grpSpPr>
        <a:xfrm>
          <a:off x="0" y="0"/>
          <a:ext cx="0" cy="0"/>
          <a:chOff x="0" y="0"/>
          <a:chExt cx="0" cy="0"/>
        </a:xfrm>
      </p:grpSpPr>
      <p:sp>
        <p:nvSpPr>
          <p:cNvPr id="8" name="Rectangle 7"/>
          <p:cNvSpPr/>
          <p:nvPr/>
        </p:nvSpPr>
        <p:spPr>
          <a:xfrm>
            <a:off x="282574" y="228600"/>
            <a:ext cx="6387167"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4" y="2571750"/>
            <a:ext cx="6181611" cy="1162050"/>
          </a:xfrm>
        </p:spPr>
        <p:txBody>
          <a:bodyPr anchor="b">
            <a:normAutofit/>
          </a:bodyPr>
          <a:lstStyle>
            <a:lvl1pPr algn="l">
              <a:defRPr sz="2600" b="0">
                <a:solidFill>
                  <a:schemeClr val="bg1"/>
                </a:solidFill>
              </a:defRPr>
            </a:lvl1pPr>
          </a:lstStyle>
          <a:p>
            <a:r>
              <a:rPr lang="fr-FR" smtClean="0"/>
              <a:t>Cliquez et modifiez le titre</a:t>
            </a:r>
            <a:endParaRPr/>
          </a:p>
        </p:txBody>
      </p:sp>
      <p:sp>
        <p:nvSpPr>
          <p:cNvPr id="4" name="Text Placeholder 3"/>
          <p:cNvSpPr>
            <a:spLocks noGrp="1"/>
          </p:cNvSpPr>
          <p:nvPr>
            <p:ph type="body" sz="half" idx="2"/>
          </p:nvPr>
        </p:nvSpPr>
        <p:spPr>
          <a:xfrm>
            <a:off x="381094" y="3733800"/>
            <a:ext cx="6179566"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Date Placeholder 4"/>
          <p:cNvSpPr>
            <a:spLocks noGrp="1"/>
          </p:cNvSpPr>
          <p:nvPr>
            <p:ph type="dt" sz="half" idx="10"/>
          </p:nvPr>
        </p:nvSpPr>
        <p:spPr>
          <a:xfrm>
            <a:off x="5212262" y="6235607"/>
            <a:ext cx="1348398" cy="365125"/>
          </a:xfrm>
        </p:spPr>
        <p:txBody>
          <a:bodyPr/>
          <a:lstStyle>
            <a:lvl1pPr>
              <a:defRPr>
                <a:solidFill>
                  <a:schemeClr val="bg1"/>
                </a:solidFill>
              </a:defRPr>
            </a:lvl1pPr>
          </a:lstStyle>
          <a:p>
            <a:fld id="{D728701E-CAF4-4159-9B3E-41C86DFFA30D}" type="datetimeFigureOut">
              <a:rPr lang="en-US" smtClean="0"/>
              <a:t>19/04/15</a:t>
            </a:fld>
            <a:endParaRPr lang="en-US"/>
          </a:p>
        </p:txBody>
      </p:sp>
      <p:sp>
        <p:nvSpPr>
          <p:cNvPr id="6" name="Footer Placeholder 5"/>
          <p:cNvSpPr>
            <a:spLocks noGrp="1"/>
          </p:cNvSpPr>
          <p:nvPr>
            <p:ph type="ftr" sz="quarter" idx="11"/>
          </p:nvPr>
        </p:nvSpPr>
        <p:spPr>
          <a:xfrm>
            <a:off x="381095" y="6235607"/>
            <a:ext cx="4648105" cy="365125"/>
          </a:xfrm>
        </p:spPr>
        <p:txBody>
          <a:bodyPr/>
          <a:lstStyle>
            <a:lvl1pPr>
              <a:defRPr>
                <a:solidFill>
                  <a:schemeClr val="bg1"/>
                </a:solidFill>
              </a:defRPr>
            </a:lvl1p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0" name="Rectangle 9"/>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2"/>
          <p:cNvSpPr>
            <a:spLocks noGrp="1"/>
          </p:cNvSpPr>
          <p:nvPr>
            <p:ph type="pic" sz="quarter" idx="13"/>
          </p:nvPr>
        </p:nvSpPr>
        <p:spPr>
          <a:xfrm>
            <a:off x="6802438" y="2374940"/>
            <a:ext cx="2057400" cy="2039112"/>
          </a:xfrm>
        </p:spPr>
        <p:txBody>
          <a:bodyPr/>
          <a:lstStyle>
            <a:lvl1pPr>
              <a:buNone/>
              <a:defRPr/>
            </a:lvl1pPr>
          </a:lstStyle>
          <a:p>
            <a:r>
              <a:rPr lang="fr-FR" smtClean="0"/>
              <a:t>Faire glisser l'image vers l'espace réservé ou cliquer sur l'icône pour l'ajouter</a:t>
            </a:r>
            <a:endParaRPr/>
          </a:p>
        </p:txBody>
      </p:sp>
      <p:sp>
        <p:nvSpPr>
          <p:cNvPr id="13" name="Picture Placeholder 12"/>
          <p:cNvSpPr>
            <a:spLocks noGrp="1"/>
          </p:cNvSpPr>
          <p:nvPr>
            <p:ph type="pic" sz="quarter" idx="14"/>
          </p:nvPr>
        </p:nvSpPr>
        <p:spPr>
          <a:xfrm>
            <a:off x="6802438" y="4535424"/>
            <a:ext cx="2057400" cy="2039112"/>
          </a:xfrm>
        </p:spPr>
        <p:txBody>
          <a:bodyPr/>
          <a:lstStyle>
            <a:lvl1pPr>
              <a:buNone/>
              <a:defRPr/>
            </a:lvl1pPr>
          </a:lstStyle>
          <a:p>
            <a:r>
              <a:rPr lang="fr-FR" smtClean="0"/>
              <a:t>Faire glisser l'image vers l'espace réservé ou cliquer sur l'icône pour l'ajouter</a:t>
            </a:r>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3 images avec légende">
    <p:spTree>
      <p:nvGrpSpPr>
        <p:cNvPr id="1" name=""/>
        <p:cNvGrpSpPr/>
        <p:nvPr/>
      </p:nvGrpSpPr>
      <p:grpSpPr>
        <a:xfrm>
          <a:off x="0" y="0"/>
          <a:ext cx="0" cy="0"/>
          <a:chOff x="0" y="0"/>
          <a:chExt cx="0" cy="0"/>
        </a:xfrm>
      </p:grpSpPr>
      <p:sp>
        <p:nvSpPr>
          <p:cNvPr id="8" name="Rectangle 7"/>
          <p:cNvSpPr/>
          <p:nvPr/>
        </p:nvSpPr>
        <p:spPr>
          <a:xfrm>
            <a:off x="282575" y="228600"/>
            <a:ext cx="4235450"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4" y="2571750"/>
            <a:ext cx="4016633" cy="1162050"/>
          </a:xfrm>
        </p:spPr>
        <p:txBody>
          <a:bodyPr anchor="b">
            <a:normAutofit/>
          </a:bodyPr>
          <a:lstStyle>
            <a:lvl1pPr algn="l">
              <a:defRPr sz="2600" b="0">
                <a:solidFill>
                  <a:schemeClr val="bg1"/>
                </a:solidFill>
              </a:defRPr>
            </a:lvl1pPr>
          </a:lstStyle>
          <a:p>
            <a:r>
              <a:rPr lang="fr-FR" smtClean="0"/>
              <a:t>Cliquez et modifiez le titre</a:t>
            </a:r>
            <a:endParaRPr/>
          </a:p>
        </p:txBody>
      </p:sp>
      <p:sp>
        <p:nvSpPr>
          <p:cNvPr id="4" name="Text Placeholder 3"/>
          <p:cNvSpPr>
            <a:spLocks noGrp="1"/>
          </p:cNvSpPr>
          <p:nvPr>
            <p:ph type="body" sz="half" idx="2"/>
          </p:nvPr>
        </p:nvSpPr>
        <p:spPr>
          <a:xfrm>
            <a:off x="381094" y="3733800"/>
            <a:ext cx="4015304"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Date Placeholder 4"/>
          <p:cNvSpPr>
            <a:spLocks noGrp="1"/>
          </p:cNvSpPr>
          <p:nvPr>
            <p:ph type="dt" sz="half" idx="10"/>
          </p:nvPr>
        </p:nvSpPr>
        <p:spPr>
          <a:xfrm>
            <a:off x="3048000" y="6235607"/>
            <a:ext cx="1348398" cy="365125"/>
          </a:xfrm>
        </p:spPr>
        <p:txBody>
          <a:bodyPr/>
          <a:lstStyle>
            <a:lvl1pPr>
              <a:defRPr>
                <a:solidFill>
                  <a:schemeClr val="bg1"/>
                </a:solidFill>
              </a:defRPr>
            </a:lvl1pPr>
          </a:lstStyle>
          <a:p>
            <a:fld id="{D728701E-CAF4-4159-9B3E-41C86DFFA30D}" type="datetimeFigureOut">
              <a:rPr lang="en-US" smtClean="0"/>
              <a:t>19/04/15</a:t>
            </a:fld>
            <a:endParaRPr lang="en-US"/>
          </a:p>
        </p:txBody>
      </p:sp>
      <p:sp>
        <p:nvSpPr>
          <p:cNvPr id="6" name="Footer Placeholder 5"/>
          <p:cNvSpPr>
            <a:spLocks noGrp="1"/>
          </p:cNvSpPr>
          <p:nvPr>
            <p:ph type="ftr" sz="quarter" idx="11"/>
          </p:nvPr>
        </p:nvSpPr>
        <p:spPr>
          <a:xfrm>
            <a:off x="381095" y="6235607"/>
            <a:ext cx="2590705" cy="365125"/>
          </a:xfrm>
        </p:spPr>
        <p:txBody>
          <a:bodyPr/>
          <a:lstStyle>
            <a:lvl1pPr>
              <a:defRPr>
                <a:solidFill>
                  <a:schemeClr val="bg1"/>
                </a:solidFill>
              </a:defRPr>
            </a:lvl1p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0" name="Rectangle 9"/>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4624388" y="4534726"/>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2"/>
          <p:cNvSpPr>
            <a:spLocks noGrp="1"/>
          </p:cNvSpPr>
          <p:nvPr>
            <p:ph type="pic" sz="quarter" idx="13"/>
          </p:nvPr>
        </p:nvSpPr>
        <p:spPr>
          <a:xfrm>
            <a:off x="4624388" y="228600"/>
            <a:ext cx="2057400" cy="2039112"/>
          </a:xfrm>
        </p:spPr>
        <p:txBody>
          <a:bodyPr/>
          <a:lstStyle>
            <a:lvl1pPr>
              <a:buNone/>
              <a:defRPr/>
            </a:lvl1pPr>
          </a:lstStyle>
          <a:p>
            <a:r>
              <a:rPr lang="fr-FR" smtClean="0"/>
              <a:t>Faire glisser l'image vers l'espace réservé ou cliquer sur l'icône pour l'ajouter</a:t>
            </a:r>
            <a:endParaRPr/>
          </a:p>
        </p:txBody>
      </p:sp>
      <p:sp>
        <p:nvSpPr>
          <p:cNvPr id="13" name="Picture Placeholder 12"/>
          <p:cNvSpPr>
            <a:spLocks noGrp="1"/>
          </p:cNvSpPr>
          <p:nvPr>
            <p:ph type="pic" sz="quarter" idx="14"/>
          </p:nvPr>
        </p:nvSpPr>
        <p:spPr>
          <a:xfrm>
            <a:off x="4624388" y="2381663"/>
            <a:ext cx="2057400" cy="2039112"/>
          </a:xfrm>
        </p:spPr>
        <p:txBody>
          <a:bodyPr/>
          <a:lstStyle>
            <a:lvl1pPr>
              <a:buNone/>
              <a:defRPr/>
            </a:lvl1pPr>
          </a:lstStyle>
          <a:p>
            <a:r>
              <a:rPr lang="fr-FR" smtClean="0"/>
              <a:t>Faire glisser l'image vers l'espace réservé ou cliquer sur l'icône pour l'ajouter</a:t>
            </a:r>
            <a:endParaRPr/>
          </a:p>
        </p:txBody>
      </p:sp>
      <p:sp>
        <p:nvSpPr>
          <p:cNvPr id="14" name="Picture Placeholder 12"/>
          <p:cNvSpPr>
            <a:spLocks noGrp="1"/>
          </p:cNvSpPr>
          <p:nvPr>
            <p:ph type="pic" sz="quarter" idx="15"/>
          </p:nvPr>
        </p:nvSpPr>
        <p:spPr>
          <a:xfrm>
            <a:off x="6803136" y="2381662"/>
            <a:ext cx="2057400" cy="4187952"/>
          </a:xfrm>
        </p:spPr>
        <p:txBody>
          <a:bodyPr/>
          <a:lstStyle>
            <a:lvl1pPr>
              <a:buNone/>
              <a:defRPr/>
            </a:lvl1pPr>
          </a:lstStyle>
          <a:p>
            <a:r>
              <a:rPr lang="fr-FR" smtClean="0"/>
              <a:t>Faire glisser l'image vers l'espace réservé ou cliquer sur l'icône pour l'ajouter</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3 images avec légende, alt.">
    <p:spTree>
      <p:nvGrpSpPr>
        <p:cNvPr id="1" name=""/>
        <p:cNvGrpSpPr/>
        <p:nvPr/>
      </p:nvGrpSpPr>
      <p:grpSpPr>
        <a:xfrm>
          <a:off x="0" y="0"/>
          <a:ext cx="0" cy="0"/>
          <a:chOff x="0" y="0"/>
          <a:chExt cx="0" cy="0"/>
        </a:xfrm>
      </p:grpSpPr>
      <p:sp>
        <p:nvSpPr>
          <p:cNvPr id="11" name="Rectangle 10"/>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953000" y="3124200"/>
            <a:ext cx="3108960" cy="871538"/>
          </a:xfrm>
        </p:spPr>
        <p:txBody>
          <a:bodyPr anchor="b">
            <a:normAutofit/>
          </a:bodyPr>
          <a:lstStyle>
            <a:lvl1pPr algn="l">
              <a:defRPr sz="2600" b="0"/>
            </a:lvl1pPr>
          </a:lstStyle>
          <a:p>
            <a:r>
              <a:rPr lang="fr-FR" smtClean="0"/>
              <a:t>Cliquez et modifiez le titre</a:t>
            </a:r>
            <a:endParaRPr/>
          </a:p>
        </p:txBody>
      </p:sp>
      <p:sp>
        <p:nvSpPr>
          <p:cNvPr id="3" name="Picture Placeholder 2"/>
          <p:cNvSpPr>
            <a:spLocks noGrp="1"/>
          </p:cNvSpPr>
          <p:nvPr>
            <p:ph type="pic" idx="1"/>
          </p:nvPr>
        </p:nvSpPr>
        <p:spPr>
          <a:xfrm>
            <a:off x="277905" y="2365248"/>
            <a:ext cx="4240119" cy="418795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Faire glisser l'image vers l'espace réservé ou cliquer sur l'icône pour l'ajouter</a:t>
            </a:r>
            <a:endParaRPr/>
          </a:p>
        </p:txBody>
      </p:sp>
      <p:sp>
        <p:nvSpPr>
          <p:cNvPr id="4" name="Text Placeholder 3"/>
          <p:cNvSpPr>
            <a:spLocks noGrp="1"/>
          </p:cNvSpPr>
          <p:nvPr>
            <p:ph type="body" sz="half" idx="2"/>
          </p:nvPr>
        </p:nvSpPr>
        <p:spPr>
          <a:xfrm>
            <a:off x="4953000" y="3995737"/>
            <a:ext cx="3108960" cy="2147888"/>
          </a:xfrm>
        </p:spPr>
        <p:txBody>
          <a:bodyPr/>
          <a:lstStyle>
            <a:lvl1pPr marL="0" indent="0">
              <a:spcBef>
                <a:spcPts val="6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Date Placeholder 4"/>
          <p:cNvSpPr>
            <a:spLocks noGrp="1"/>
          </p:cNvSpPr>
          <p:nvPr>
            <p:ph type="dt" sz="half" idx="10"/>
          </p:nvPr>
        </p:nvSpPr>
        <p:spPr>
          <a:xfrm>
            <a:off x="7391399" y="6423585"/>
            <a:ext cx="1537447" cy="365125"/>
          </a:xfrm>
        </p:spPr>
        <p:txBody>
          <a:bodyPr/>
          <a:lstStyle/>
          <a:p>
            <a:fld id="{D728701E-CAF4-4159-9B3E-41C86DFFA30D}" type="datetimeFigureOut">
              <a:rPr lang="en-US" smtClean="0"/>
              <a:t>19/04/15</a:t>
            </a:fld>
            <a:endParaRPr lang="en-US"/>
          </a:p>
        </p:txBody>
      </p:sp>
      <p:sp>
        <p:nvSpPr>
          <p:cNvPr id="6" name="Footer Placeholder 5"/>
          <p:cNvSpPr>
            <a:spLocks noGrp="1"/>
          </p:cNvSpPr>
          <p:nvPr>
            <p:ph type="ftr" sz="quarter" idx="11"/>
          </p:nvPr>
        </p:nvSpPr>
        <p:spPr>
          <a:xfrm>
            <a:off x="4191000" y="6423585"/>
            <a:ext cx="3005138" cy="365125"/>
          </a:xfrm>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a:p>
        </p:txBody>
      </p:sp>
      <p:sp>
        <p:nvSpPr>
          <p:cNvPr id="10" name="TextBox 9"/>
          <p:cNvSpPr txBox="1"/>
          <p:nvPr/>
        </p:nvSpPr>
        <p:spPr>
          <a:xfrm>
            <a:off x="4750361" y="3370730"/>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
        <p:nvSpPr>
          <p:cNvPr id="14" name="Picture Placeholder 12"/>
          <p:cNvSpPr>
            <a:spLocks noGrp="1"/>
          </p:cNvSpPr>
          <p:nvPr>
            <p:ph type="pic" sz="quarter" idx="13"/>
          </p:nvPr>
        </p:nvSpPr>
        <p:spPr>
          <a:xfrm>
            <a:off x="277905" y="228600"/>
            <a:ext cx="2057400" cy="2039112"/>
          </a:xfrm>
        </p:spPr>
        <p:txBody>
          <a:bodyPr/>
          <a:lstStyle>
            <a:lvl1pPr>
              <a:buNone/>
              <a:defRPr/>
            </a:lvl1pPr>
          </a:lstStyle>
          <a:p>
            <a:r>
              <a:rPr lang="fr-FR" smtClean="0"/>
              <a:t>Faire glisser l'image vers l'espace réservé ou cliquer sur l'icône pour l'ajouter</a:t>
            </a:r>
            <a:endParaRPr/>
          </a:p>
        </p:txBody>
      </p:sp>
      <p:sp>
        <p:nvSpPr>
          <p:cNvPr id="15" name="Picture Placeholder 12"/>
          <p:cNvSpPr>
            <a:spLocks noGrp="1"/>
          </p:cNvSpPr>
          <p:nvPr>
            <p:ph type="pic" sz="quarter" idx="14"/>
          </p:nvPr>
        </p:nvSpPr>
        <p:spPr>
          <a:xfrm>
            <a:off x="2460625" y="228600"/>
            <a:ext cx="2057400" cy="2039112"/>
          </a:xfrm>
        </p:spPr>
        <p:txBody>
          <a:bodyPr/>
          <a:lstStyle>
            <a:lvl1pPr>
              <a:buNone/>
              <a:defRPr/>
            </a:lvl1pPr>
          </a:lstStyle>
          <a:p>
            <a:r>
              <a:rPr lang="fr-FR" smtClean="0"/>
              <a:t>Faire glisser l'image vers l'espace réservé ou cliquer sur l'icône pour l'ajouter</a:t>
            </a:r>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itre et texte vertical">
    <p:spTree>
      <p:nvGrpSpPr>
        <p:cNvPr id="1" name=""/>
        <p:cNvGrpSpPr/>
        <p:nvPr/>
      </p:nvGrpSpPr>
      <p:grpSpPr>
        <a:xfrm>
          <a:off x="0" y="0"/>
          <a:ext cx="0" cy="0"/>
          <a:chOff x="0" y="0"/>
          <a:chExt cx="0" cy="0"/>
        </a:xfrm>
      </p:grpSpPr>
      <p:sp>
        <p:nvSpPr>
          <p:cNvPr id="7" name="Rectangle 6"/>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fr-FR" smtClean="0"/>
              <a:t>Cliquez et modifiez le titre</a:t>
            </a:r>
            <a:endParaRPr/>
          </a:p>
        </p:txBody>
      </p:sp>
      <p:sp>
        <p:nvSpPr>
          <p:cNvPr id="3" name="Vertical Text Placeholder 2"/>
          <p:cNvSpPr>
            <a:spLocks noGrp="1"/>
          </p:cNvSpPr>
          <p:nvPr>
            <p:ph type="body" orient="vert" idx="1"/>
          </p:nvPr>
        </p:nvSpPr>
        <p:spPr/>
        <p:txBody>
          <a:bodyPr vert="eaVert"/>
          <a:lstStyle>
            <a:lvl5pPr>
              <a:defRPr/>
            </a:lvl5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19/04/15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re et contenu">
    <p:spTree>
      <p:nvGrpSpPr>
        <p:cNvPr id="1" name=""/>
        <p:cNvGrpSpPr/>
        <p:nvPr/>
      </p:nvGrpSpPr>
      <p:grpSpPr>
        <a:xfrm>
          <a:off x="0" y="0"/>
          <a:ext cx="0" cy="0"/>
          <a:chOff x="0" y="0"/>
          <a:chExt cx="0" cy="0"/>
        </a:xfrm>
      </p:grpSpPr>
      <p:sp>
        <p:nvSpPr>
          <p:cNvPr id="7" name="Rectangle 6"/>
          <p:cNvSpPr/>
          <p:nvPr/>
        </p:nvSpPr>
        <p:spPr>
          <a:xfrm>
            <a:off x="8210550" y="282574"/>
            <a:ext cx="642097"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fr-FR" smtClean="0"/>
              <a:t>Cliquez et modifiez le titre</a:t>
            </a:r>
            <a:endParaRPr/>
          </a:p>
        </p:txBody>
      </p:sp>
      <p:sp>
        <p:nvSpPr>
          <p:cNvPr id="3" name="Content Placeholder 2"/>
          <p:cNvSpPr>
            <a:spLocks noGrp="1"/>
          </p:cNvSpPr>
          <p:nvPr>
            <p:ph idx="1"/>
          </p:nvPr>
        </p:nvSpPr>
        <p:spPr/>
        <p:txBody>
          <a:bodyPr/>
          <a:lstStyle>
            <a:lvl5pPr>
              <a:defRPr/>
            </a:lvl5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19/04/15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a:t>
            </a:fld>
            <a:endParaRPr lang="en-US"/>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10" name="Rectangle 9"/>
          <p:cNvSpPr/>
          <p:nvPr/>
        </p:nvSpPr>
        <p:spPr>
          <a:xfrm>
            <a:off x="8068235" y="282574"/>
            <a:ext cx="91440" cy="1600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Titre vertical et texte">
    <p:spTree>
      <p:nvGrpSpPr>
        <p:cNvPr id="1" name=""/>
        <p:cNvGrpSpPr/>
        <p:nvPr/>
      </p:nvGrpSpPr>
      <p:grpSpPr>
        <a:xfrm>
          <a:off x="0" y="0"/>
          <a:ext cx="0" cy="0"/>
          <a:chOff x="0" y="0"/>
          <a:chExt cx="0" cy="0"/>
        </a:xfrm>
      </p:grpSpPr>
      <p:sp>
        <p:nvSpPr>
          <p:cNvPr id="10" name="Rectangle 9"/>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995772" y="954742"/>
            <a:ext cx="681318" cy="5171422"/>
          </a:xfrm>
        </p:spPr>
        <p:txBody>
          <a:bodyPr vert="eaVert" anchor="t" anchorCtr="0"/>
          <a:lstStyle/>
          <a:p>
            <a:r>
              <a:rPr lang="fr-FR" smtClean="0"/>
              <a:t>Cliquez et modifiez le titre</a:t>
            </a:r>
            <a:endParaRPr/>
          </a:p>
        </p:txBody>
      </p:sp>
      <p:sp>
        <p:nvSpPr>
          <p:cNvPr id="3" name="Vertical Text Placeholder 2"/>
          <p:cNvSpPr>
            <a:spLocks noGrp="1"/>
          </p:cNvSpPr>
          <p:nvPr>
            <p:ph type="body" orient="vert" idx="1"/>
          </p:nvPr>
        </p:nvSpPr>
        <p:spPr>
          <a:xfrm>
            <a:off x="457200" y="958756"/>
            <a:ext cx="6858000" cy="5184869"/>
          </a:xfrm>
        </p:spPr>
        <p:txBody>
          <a:bodyPr vert="eaVert"/>
          <a:lstStyle>
            <a:lvl5pPr>
              <a:defRPr/>
            </a:lvl5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19/04/15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a:t>
            </a:fld>
            <a:endParaRPr lang="en-US"/>
          </a:p>
        </p:txBody>
      </p:sp>
      <p:sp>
        <p:nvSpPr>
          <p:cNvPr id="9" name="TextBox 8"/>
          <p:cNvSpPr txBox="1"/>
          <p:nvPr/>
        </p:nvSpPr>
        <p:spPr>
          <a:xfrm rot="16200000">
            <a:off x="8593111" y="561668"/>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re et contenu, alt.">
    <p:spTree>
      <p:nvGrpSpPr>
        <p:cNvPr id="1" name=""/>
        <p:cNvGrpSpPr/>
        <p:nvPr/>
      </p:nvGrpSpPr>
      <p:grpSpPr>
        <a:xfrm>
          <a:off x="0" y="0"/>
          <a:ext cx="0" cy="0"/>
          <a:chOff x="0" y="0"/>
          <a:chExt cx="0" cy="0"/>
        </a:xfrm>
      </p:grpSpPr>
      <p:sp>
        <p:nvSpPr>
          <p:cNvPr id="7" name="Rectangle 6"/>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98474" y="134471"/>
            <a:ext cx="7556313" cy="995082"/>
          </a:xfrm>
        </p:spPr>
        <p:txBody>
          <a:bodyPr anchor="b" anchorCtr="0"/>
          <a:lstStyle/>
          <a:p>
            <a:r>
              <a:rPr lang="fr-FR" smtClean="0"/>
              <a:t>Cliquez et modifiez le titre</a:t>
            </a:r>
            <a:endParaRPr/>
          </a:p>
        </p:txBody>
      </p:sp>
      <p:sp>
        <p:nvSpPr>
          <p:cNvPr id="3" name="Content Placeholder 2"/>
          <p:cNvSpPr>
            <a:spLocks noGrp="1"/>
          </p:cNvSpPr>
          <p:nvPr>
            <p:ph idx="1"/>
          </p:nvPr>
        </p:nvSpPr>
        <p:spPr/>
        <p:txBody>
          <a:bodyPr/>
          <a:lstStyle>
            <a:lvl5pPr>
              <a:defRPr/>
            </a:lvl5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19/04/15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a:t>
            </a:fld>
            <a:endParaRPr lang="en-US"/>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10" name="Text Placeholder 3"/>
          <p:cNvSpPr>
            <a:spLocks noGrp="1"/>
          </p:cNvSpPr>
          <p:nvPr>
            <p:ph type="body" sz="half" idx="2"/>
          </p:nvPr>
        </p:nvSpPr>
        <p:spPr>
          <a:xfrm>
            <a:off x="498518" y="1129553"/>
            <a:ext cx="7558960" cy="774700"/>
          </a:xfrm>
        </p:spPr>
        <p:txBody>
          <a:bodyPr vert="horz" lIns="91440" tIns="45720" rIns="91440" bIns="45720" rtlCol="0" anchor="t" anchorCtr="0">
            <a:noAutofit/>
          </a:bodyPr>
          <a:lstStyle>
            <a:lvl1pPr marL="0" indent="0">
              <a:buNone/>
              <a:defRPr kumimoji="0" sz="2400" b="0" i="0" u="none" strike="noStrike" kern="1200" cap="none" spc="0" normalizeH="0" baseline="0">
                <a:ln>
                  <a:noFill/>
                </a:ln>
                <a:solidFill>
                  <a:schemeClr val="accent3"/>
                </a:solidFill>
                <a:effectLst/>
                <a:uLnTx/>
                <a:uFillTx/>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lang="fr-FR" smtClean="0"/>
              <a:t>Cliquez pour modifier les styles du texte du masque</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Diapositive de titre avec 2 images">
    <p:spTree>
      <p:nvGrpSpPr>
        <p:cNvPr id="1" name=""/>
        <p:cNvGrpSpPr/>
        <p:nvPr/>
      </p:nvGrpSpPr>
      <p:grpSpPr>
        <a:xfrm>
          <a:off x="0" y="0"/>
          <a:ext cx="0" cy="0"/>
          <a:chOff x="0" y="0"/>
          <a:chExt cx="0" cy="0"/>
        </a:xfrm>
      </p:grpSpPr>
      <p:sp>
        <p:nvSpPr>
          <p:cNvPr id="2" name="Title 1"/>
          <p:cNvSpPr>
            <a:spLocks noGrp="1"/>
          </p:cNvSpPr>
          <p:nvPr>
            <p:ph type="ctrTitle"/>
          </p:nvPr>
        </p:nvSpPr>
        <p:spPr>
          <a:xfrm>
            <a:off x="4800600" y="4624668"/>
            <a:ext cx="4038600" cy="933450"/>
          </a:xfrm>
        </p:spPr>
        <p:txBody>
          <a:bodyPr>
            <a:normAutofit/>
          </a:bodyPr>
          <a:lstStyle>
            <a:lvl1pPr>
              <a:defRPr sz="2800"/>
            </a:lvl1pPr>
          </a:lstStyle>
          <a:p>
            <a:r>
              <a:rPr lang="fr-FR" smtClean="0"/>
              <a:t>Cliquez et modifiez le titre</a:t>
            </a:r>
            <a:endParaRPr/>
          </a:p>
        </p:txBody>
      </p:sp>
      <p:sp>
        <p:nvSpPr>
          <p:cNvPr id="3" name="Subtitle 2"/>
          <p:cNvSpPr>
            <a:spLocks noGrp="1"/>
          </p:cNvSpPr>
          <p:nvPr>
            <p:ph type="subTitle" idx="1"/>
          </p:nvPr>
        </p:nvSpPr>
        <p:spPr>
          <a:xfrm>
            <a:off x="4800600" y="5562599"/>
            <a:ext cx="4038600"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dirty="0"/>
          </a:p>
        </p:txBody>
      </p:sp>
      <p:sp>
        <p:nvSpPr>
          <p:cNvPr id="4" name="Date Placeholder 3"/>
          <p:cNvSpPr>
            <a:spLocks noGrp="1"/>
          </p:cNvSpPr>
          <p:nvPr>
            <p:ph type="dt" sz="half" idx="10"/>
          </p:nvPr>
        </p:nvSpPr>
        <p:spPr>
          <a:xfrm>
            <a:off x="4800600" y="6425640"/>
            <a:ext cx="1232647" cy="365125"/>
          </a:xfrm>
        </p:spPr>
        <p:txBody>
          <a:bodyPr/>
          <a:lstStyle>
            <a:lvl1pPr algn="l">
              <a:defRPr/>
            </a:lvl1pPr>
          </a:lstStyle>
          <a:p>
            <a:fld id="{D728701E-CAF4-4159-9B3E-41C86DFFA30D}" type="datetimeFigureOut">
              <a:rPr lang="en-US" smtClean="0"/>
              <a:t>19/04/15</a:t>
            </a:fld>
            <a:endParaRPr lang="en-US"/>
          </a:p>
        </p:txBody>
      </p:sp>
      <p:sp>
        <p:nvSpPr>
          <p:cNvPr id="5" name="Footer Placeholder 4"/>
          <p:cNvSpPr>
            <a:spLocks noGrp="1"/>
          </p:cNvSpPr>
          <p:nvPr>
            <p:ph type="ftr" sz="quarter" idx="11"/>
          </p:nvPr>
        </p:nvSpPr>
        <p:spPr>
          <a:xfrm>
            <a:off x="6311153" y="6425640"/>
            <a:ext cx="2617694" cy="365125"/>
          </a:xfrm>
        </p:spPr>
        <p:txBody>
          <a:bodyPr/>
          <a:lstStyle>
            <a:lvl1pPr algn="r">
              <a:defRPr/>
            </a:lvl1pPr>
          </a:lstStyle>
          <a:p>
            <a:endParaRPr lang="en-US"/>
          </a:p>
        </p:txBody>
      </p:sp>
      <p:sp>
        <p:nvSpPr>
          <p:cNvPr id="7" name="Rectangle 6"/>
          <p:cNvSpPr/>
          <p:nvPr/>
        </p:nvSpPr>
        <p:spPr>
          <a:xfrm>
            <a:off x="282575" y="228600"/>
            <a:ext cx="4235450" cy="4187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624388" y="237744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Picture Placeholder 12"/>
          <p:cNvSpPr>
            <a:spLocks noGrp="1"/>
          </p:cNvSpPr>
          <p:nvPr>
            <p:ph type="pic" sz="quarter" idx="12"/>
          </p:nvPr>
        </p:nvSpPr>
        <p:spPr>
          <a:xfrm>
            <a:off x="4624388" y="228600"/>
            <a:ext cx="2057400" cy="2039112"/>
          </a:xfrm>
        </p:spPr>
        <p:txBody>
          <a:bodyPr/>
          <a:lstStyle>
            <a:lvl1pPr>
              <a:buNone/>
              <a:defRPr/>
            </a:lvl1pPr>
          </a:lstStyle>
          <a:p>
            <a:r>
              <a:rPr lang="fr-FR" smtClean="0"/>
              <a:t>Faire glisser l'image vers l'espace réservé ou cliquer sur l'icône pour l'ajouter</a:t>
            </a:r>
            <a:endParaRPr/>
          </a:p>
        </p:txBody>
      </p:sp>
      <p:sp>
        <p:nvSpPr>
          <p:cNvPr id="14" name="Picture Placeholder 12"/>
          <p:cNvSpPr>
            <a:spLocks noGrp="1"/>
          </p:cNvSpPr>
          <p:nvPr>
            <p:ph type="pic" sz="quarter" idx="13"/>
          </p:nvPr>
        </p:nvSpPr>
        <p:spPr>
          <a:xfrm>
            <a:off x="6802438" y="2377440"/>
            <a:ext cx="2057400" cy="2039112"/>
          </a:xfrm>
        </p:spPr>
        <p:txBody>
          <a:bodyPr/>
          <a:lstStyle>
            <a:lvl1pPr>
              <a:buNone/>
              <a:defRPr/>
            </a:lvl1pPr>
          </a:lstStyle>
          <a:p>
            <a:r>
              <a:rPr lang="fr-FR" smtClean="0"/>
              <a:t>Faire glisser l'image vers l'espace réservé ou cliquer sur l'icône pour l'ajouter</a:t>
            </a:r>
            <a:endParaRPr/>
          </a:p>
        </p:txBody>
      </p:sp>
      <p:sp>
        <p:nvSpPr>
          <p:cNvPr id="16" name="Text Placeholder 3"/>
          <p:cNvSpPr>
            <a:spLocks noGrp="1"/>
          </p:cNvSpPr>
          <p:nvPr>
            <p:ph type="body" sz="half" idx="2"/>
          </p:nvPr>
        </p:nvSpPr>
        <p:spPr>
          <a:xfrm>
            <a:off x="857250" y="1779494"/>
            <a:ext cx="3086100" cy="2040905"/>
          </a:xfrm>
        </p:spPr>
        <p:txBody>
          <a:bodyPr lIns="45720" tIns="45720" rIns="45720" anchor="t">
            <a:noAutofit/>
          </a:bodyPr>
          <a:lstStyle>
            <a:lvl1pPr marL="0" indent="0" algn="ctr">
              <a:spcBef>
                <a:spcPts val="600"/>
              </a:spcBef>
              <a:buNone/>
              <a:defRPr sz="4600">
                <a:solidFill>
                  <a:schemeClr val="bg1"/>
                </a:solidFill>
              </a:defRPr>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15" name="TextBox 14"/>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7" name="Rectangle 6"/>
          <p:cNvSpPr/>
          <p:nvPr/>
        </p:nvSpPr>
        <p:spPr>
          <a:xfrm>
            <a:off x="658907" y="228600"/>
            <a:ext cx="8200930"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86000" y="3124200"/>
            <a:ext cx="5638800" cy="1362075"/>
          </a:xfrm>
        </p:spPr>
        <p:txBody>
          <a:bodyPr anchor="b" anchorCtr="0">
            <a:normAutofit/>
          </a:bodyPr>
          <a:lstStyle>
            <a:lvl1pPr algn="l">
              <a:defRPr sz="3200" b="0" cap="none" baseline="0">
                <a:solidFill>
                  <a:schemeClr val="bg1"/>
                </a:solidFill>
              </a:defRPr>
            </a:lvl1pPr>
          </a:lstStyle>
          <a:p>
            <a:r>
              <a:rPr lang="fr-FR" smtClean="0"/>
              <a:t>Cliquez et modifiez le titre</a:t>
            </a:r>
            <a:endParaRPr/>
          </a:p>
        </p:txBody>
      </p:sp>
      <p:sp>
        <p:nvSpPr>
          <p:cNvPr id="3" name="Text Placeholder 2"/>
          <p:cNvSpPr>
            <a:spLocks noGrp="1"/>
          </p:cNvSpPr>
          <p:nvPr>
            <p:ph type="body" idx="1"/>
          </p:nvPr>
        </p:nvSpPr>
        <p:spPr>
          <a:xfrm>
            <a:off x="2286000" y="4495800"/>
            <a:ext cx="5638800" cy="1500187"/>
          </a:xfrm>
        </p:spPr>
        <p:txBody>
          <a:bodyPr anchor="t" anchorCtr="0">
            <a:normAutofit/>
          </a:bodyPr>
          <a:lstStyle>
            <a:lvl1pPr marL="0" indent="0">
              <a:spcBef>
                <a:spcPts val="300"/>
              </a:spcBef>
              <a:buNone/>
              <a:defRPr sz="1400" cap="none" baseline="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Date Placeholder 3"/>
          <p:cNvSpPr>
            <a:spLocks noGrp="1"/>
          </p:cNvSpPr>
          <p:nvPr>
            <p:ph type="dt" sz="half" idx="10"/>
          </p:nvPr>
        </p:nvSpPr>
        <p:spPr>
          <a:xfrm>
            <a:off x="658906" y="6248774"/>
            <a:ext cx="1474694" cy="365125"/>
          </a:xfrm>
        </p:spPr>
        <p:txBody>
          <a:bodyPr/>
          <a:lstStyle>
            <a:lvl1pPr algn="l">
              <a:defRPr>
                <a:solidFill>
                  <a:schemeClr val="bg1"/>
                </a:solidFill>
              </a:defRPr>
            </a:lvl1pPr>
          </a:lstStyle>
          <a:p>
            <a:fld id="{D728701E-CAF4-4159-9B3E-41C86DFFA30D}" type="datetimeFigureOut">
              <a:rPr lang="en-US" smtClean="0"/>
              <a:t>19/04/15</a:t>
            </a:fld>
            <a:endParaRPr lang="en-US"/>
          </a:p>
        </p:txBody>
      </p:sp>
      <p:sp>
        <p:nvSpPr>
          <p:cNvPr id="5" name="Footer Placeholder 4"/>
          <p:cNvSpPr>
            <a:spLocks noGrp="1"/>
          </p:cNvSpPr>
          <p:nvPr>
            <p:ph type="ftr" sz="quarter" idx="11"/>
          </p:nvPr>
        </p:nvSpPr>
        <p:spPr>
          <a:xfrm>
            <a:off x="2286000" y="6248774"/>
            <a:ext cx="5638800" cy="365125"/>
          </a:xfrm>
        </p:spPr>
        <p:txBody>
          <a:bodyPr/>
          <a:lstStyle>
            <a:lvl1pPr>
              <a:defRPr>
                <a:solidFill>
                  <a:schemeClr val="bg1"/>
                </a:solidFill>
              </a:defRPr>
            </a:lvl1pPr>
          </a:lstStyle>
          <a:p>
            <a:endParaRPr lang="en-US"/>
          </a:p>
        </p:txBody>
      </p:sp>
      <p:sp>
        <p:nvSpPr>
          <p:cNvPr id="6" name="Slide Number Placeholder 5"/>
          <p:cNvSpPr>
            <a:spLocks noGrp="1"/>
          </p:cNvSpPr>
          <p:nvPr>
            <p:ph type="sldNum" sz="quarter" idx="12"/>
          </p:nvPr>
        </p:nvSpPr>
        <p:spPr>
          <a:xfrm>
            <a:off x="8305800" y="6248774"/>
            <a:ext cx="554038" cy="365125"/>
          </a:xfrm>
        </p:spPr>
        <p:txBody>
          <a:bodyPr/>
          <a:lstStyle/>
          <a:p>
            <a:fld id="{162F1D00-BD13-4404-86B0-79703945A0A7}" type="slidenum">
              <a:rPr lang="en-US" smtClean="0"/>
              <a:t>‹#›</a:t>
            </a:fld>
            <a:endParaRPr lang="en-US"/>
          </a:p>
        </p:txBody>
      </p:sp>
      <p:sp>
        <p:nvSpPr>
          <p:cNvPr id="8" name="TextBox 7"/>
          <p:cNvSpPr txBox="1"/>
          <p:nvPr/>
        </p:nvSpPr>
        <p:spPr>
          <a:xfrm>
            <a:off x="2003612" y="3110754"/>
            <a:ext cx="260909" cy="615553"/>
          </a:xfrm>
          <a:prstGeom prst="rect">
            <a:avLst/>
          </a:prstGeom>
          <a:noFill/>
        </p:spPr>
        <p:txBody>
          <a:bodyPr wrap="square" lIns="0" tIns="0" rIns="0" bIns="0" rtlCol="0">
            <a:spAutoFit/>
          </a:bodyPr>
          <a:lstStyle/>
          <a:p>
            <a:r>
              <a:rPr sz="4000" b="1">
                <a:solidFill>
                  <a:schemeClr val="accent1">
                    <a:lumMod val="60000"/>
                    <a:lumOff val="40000"/>
                  </a:schemeClr>
                </a:solidFill>
              </a:rPr>
              <a:t>+</a:t>
            </a:r>
          </a:p>
        </p:txBody>
      </p:sp>
      <p:sp>
        <p:nvSpPr>
          <p:cNvPr id="9" name="Rectangle 8"/>
          <p:cNvSpPr/>
          <p:nvPr/>
        </p:nvSpPr>
        <p:spPr>
          <a:xfrm>
            <a:off x="285750" y="228600"/>
            <a:ext cx="212725" cy="634523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Deux contenus">
    <p:spTree>
      <p:nvGrpSpPr>
        <p:cNvPr id="1" name=""/>
        <p:cNvGrpSpPr/>
        <p:nvPr/>
      </p:nvGrpSpPr>
      <p:grpSpPr>
        <a:xfrm>
          <a:off x="0" y="0"/>
          <a:ext cx="0" cy="0"/>
          <a:chOff x="0" y="0"/>
          <a:chExt cx="0" cy="0"/>
        </a:xfrm>
      </p:grpSpPr>
      <p:sp>
        <p:nvSpPr>
          <p:cNvPr id="11" name="Rectangle 10"/>
          <p:cNvSpPr/>
          <p:nvPr/>
        </p:nvSpPr>
        <p:spPr>
          <a:xfrm>
            <a:off x="8210550" y="282574"/>
            <a:ext cx="642097"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8068235" y="282574"/>
            <a:ext cx="91440" cy="1600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fr-FR" smtClean="0"/>
              <a:t>Cliquez et modifiez le titre</a:t>
            </a:r>
            <a:endParaRPr/>
          </a:p>
        </p:txBody>
      </p:sp>
      <p:sp>
        <p:nvSpPr>
          <p:cNvPr id="3" name="Content Placeholder 2"/>
          <p:cNvSpPr>
            <a:spLocks noGrp="1"/>
          </p:cNvSpPr>
          <p:nvPr>
            <p:ph sz="half" idx="1"/>
          </p:nvPr>
        </p:nvSpPr>
        <p:spPr>
          <a:xfrm>
            <a:off x="49851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4" name="Content Placeholder 3"/>
          <p:cNvSpPr>
            <a:spLocks noGrp="1"/>
          </p:cNvSpPr>
          <p:nvPr>
            <p:ph sz="half" idx="2"/>
          </p:nvPr>
        </p:nvSpPr>
        <p:spPr>
          <a:xfrm>
            <a:off x="439987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5" name="Date Placeholder 4"/>
          <p:cNvSpPr>
            <a:spLocks noGrp="1"/>
          </p:cNvSpPr>
          <p:nvPr>
            <p:ph type="dt" sz="half" idx="10"/>
          </p:nvPr>
        </p:nvSpPr>
        <p:spPr/>
        <p:txBody>
          <a:bodyPr/>
          <a:lstStyle/>
          <a:p>
            <a:fld id="{D728701E-CAF4-4159-9B3E-41C86DFFA30D}" type="datetimeFigureOut">
              <a:rPr lang="en-US" smtClean="0"/>
              <a:t>19/04/15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aison">
    <p:spTree>
      <p:nvGrpSpPr>
        <p:cNvPr id="1" name=""/>
        <p:cNvGrpSpPr/>
        <p:nvPr/>
      </p:nvGrpSpPr>
      <p:grpSpPr>
        <a:xfrm>
          <a:off x="0" y="0"/>
          <a:ext cx="0" cy="0"/>
          <a:chOff x="0" y="0"/>
          <a:chExt cx="0" cy="0"/>
        </a:xfrm>
      </p:grpSpPr>
      <p:sp>
        <p:nvSpPr>
          <p:cNvPr id="10" name="Rectangle 9"/>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TextBox 11"/>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lvl1pPr>
              <a:defRPr/>
            </a:lvl1pPr>
          </a:lstStyle>
          <a:p>
            <a:r>
              <a:rPr lang="fr-FR" smtClean="0"/>
              <a:t>Cliquez et modifiez le titre</a:t>
            </a:r>
            <a:endParaRPr/>
          </a:p>
        </p:txBody>
      </p:sp>
      <p:sp>
        <p:nvSpPr>
          <p:cNvPr id="4" name="Content Placeholder 3"/>
          <p:cNvSpPr>
            <a:spLocks noGrp="1"/>
          </p:cNvSpPr>
          <p:nvPr>
            <p:ph sz="half" idx="2"/>
          </p:nvPr>
        </p:nvSpPr>
        <p:spPr>
          <a:xfrm>
            <a:off x="497541" y="2447365"/>
            <a:ext cx="3657600" cy="3678797"/>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6" name="Content Placeholder 5"/>
          <p:cNvSpPr>
            <a:spLocks noGrp="1"/>
          </p:cNvSpPr>
          <p:nvPr>
            <p:ph sz="quarter" idx="4"/>
          </p:nvPr>
        </p:nvSpPr>
        <p:spPr>
          <a:xfrm>
            <a:off x="4399878" y="2447365"/>
            <a:ext cx="3657600" cy="3678797"/>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7" name="Date Placeholder 6"/>
          <p:cNvSpPr>
            <a:spLocks noGrp="1"/>
          </p:cNvSpPr>
          <p:nvPr>
            <p:ph type="dt" sz="half" idx="10"/>
          </p:nvPr>
        </p:nvSpPr>
        <p:spPr/>
        <p:txBody>
          <a:bodyPr/>
          <a:lstStyle/>
          <a:p>
            <a:fld id="{D728701E-CAF4-4159-9B3E-41C86DFFA30D}" type="datetimeFigureOut">
              <a:rPr lang="en-US" smtClean="0"/>
              <a:t>19/04/15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62F1D00-BD13-4404-86B0-79703945A0A7}" type="slidenum">
              <a:rPr lang="en-US" smtClean="0"/>
              <a:t>‹#›</a:t>
            </a:fld>
            <a:endParaRPr lang="en-US"/>
          </a:p>
        </p:txBody>
      </p:sp>
      <p:sp>
        <p:nvSpPr>
          <p:cNvPr id="3" name="Text Placeholder 2"/>
          <p:cNvSpPr>
            <a:spLocks noGrp="1"/>
          </p:cNvSpPr>
          <p:nvPr>
            <p:ph type="body" idx="1"/>
          </p:nvPr>
        </p:nvSpPr>
        <p:spPr>
          <a:xfrm>
            <a:off x="497541" y="2070847"/>
            <a:ext cx="3657600" cy="322729"/>
          </a:xfrm>
          <a:prstGeom prst="rect">
            <a:avLst/>
          </a:prstGeom>
          <a:solidFill>
            <a:schemeClr val="accent3"/>
          </a:solidFill>
        </p:spPr>
        <p:txBody>
          <a:bodyPr tIns="0" bIns="0" anchor="ctr" anchorCtr="0">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5" name="Text Placeholder 4"/>
          <p:cNvSpPr>
            <a:spLocks noGrp="1"/>
          </p:cNvSpPr>
          <p:nvPr>
            <p:ph type="body" sz="quarter" idx="3"/>
          </p:nvPr>
        </p:nvSpPr>
        <p:spPr>
          <a:xfrm>
            <a:off x="4399878" y="2070847"/>
            <a:ext cx="3657600" cy="322729"/>
          </a:xfrm>
          <a:prstGeom prst="rect">
            <a:avLst/>
          </a:prstGeom>
          <a:solidFill>
            <a:schemeClr val="accent3">
              <a:lumMod val="60000"/>
              <a:lumOff val="40000"/>
            </a:schemeClr>
          </a:solidFill>
        </p:spPr>
        <p:txBody>
          <a:bodyPr tIns="0" bIns="0" anchor="ctr" anchorCtr="0">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2 contenus, Haut et bas">
    <p:spTree>
      <p:nvGrpSpPr>
        <p:cNvPr id="1" name=""/>
        <p:cNvGrpSpPr/>
        <p:nvPr/>
      </p:nvGrpSpPr>
      <p:grpSpPr>
        <a:xfrm>
          <a:off x="0" y="0"/>
          <a:ext cx="0" cy="0"/>
          <a:chOff x="0" y="0"/>
          <a:chExt cx="0" cy="0"/>
        </a:xfrm>
      </p:grpSpPr>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fr-FR" smtClean="0"/>
              <a:t>Cliquez et modifiez le titre</a:t>
            </a:r>
            <a:endParaRPr/>
          </a:p>
        </p:txBody>
      </p:sp>
      <p:sp>
        <p:nvSpPr>
          <p:cNvPr id="3" name="Content Placeholder 2"/>
          <p:cNvSpPr>
            <a:spLocks noGrp="1"/>
          </p:cNvSpPr>
          <p:nvPr>
            <p:ph sz="half" idx="1"/>
          </p:nvPr>
        </p:nvSpPr>
        <p:spPr>
          <a:xfrm>
            <a:off x="498517" y="1985963"/>
            <a:ext cx="7569157"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5" name="Date Placeholder 4"/>
          <p:cNvSpPr>
            <a:spLocks noGrp="1"/>
          </p:cNvSpPr>
          <p:nvPr>
            <p:ph type="dt" sz="half" idx="10"/>
          </p:nvPr>
        </p:nvSpPr>
        <p:spPr/>
        <p:txBody>
          <a:bodyPr/>
          <a:lstStyle/>
          <a:p>
            <a:fld id="{D728701E-CAF4-4159-9B3E-41C86DFFA30D}" type="datetimeFigureOut">
              <a:rPr lang="en-US" smtClean="0"/>
              <a:t>19/04/15</a:t>
            </a:fld>
            <a:endParaRPr lang="en-US"/>
          </a:p>
        </p:txBody>
      </p:sp>
      <p:sp>
        <p:nvSpPr>
          <p:cNvPr id="6" name="Footer Placeholder 5"/>
          <p:cNvSpPr>
            <a:spLocks noGrp="1"/>
          </p:cNvSpPr>
          <p:nvPr>
            <p:ph type="ftr" sz="quarter" idx="11"/>
          </p:nvPr>
        </p:nvSpPr>
        <p:spPr/>
        <p:txBody>
          <a:bodyPr/>
          <a:lstStyle/>
          <a:p>
            <a:endParaRPr lang="en-US"/>
          </a:p>
        </p:txBody>
      </p:sp>
      <p:sp>
        <p:nvSpPr>
          <p:cNvPr id="13" name="Content Placeholder 2"/>
          <p:cNvSpPr>
            <a:spLocks noGrp="1"/>
          </p:cNvSpPr>
          <p:nvPr>
            <p:ph sz="half" idx="14"/>
          </p:nvPr>
        </p:nvSpPr>
        <p:spPr>
          <a:xfrm>
            <a:off x="498517" y="4164965"/>
            <a:ext cx="7569157"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14" name="Rectangle 13"/>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Slide Number Placeholder 6"/>
          <p:cNvSpPr>
            <a:spLocks noGrp="1"/>
          </p:cNvSpPr>
          <p:nvPr>
            <p:ph type="sldNum" sz="quarter" idx="12"/>
          </p:nvPr>
        </p:nvSpPr>
        <p:spPr>
          <a:xfrm>
            <a:off x="8305800" y="242234"/>
            <a:ext cx="554038" cy="365125"/>
          </a:xfrm>
        </p:spPr>
        <p:txBody>
          <a:bodyPr/>
          <a:lstStyle/>
          <a:p>
            <a:fld id="{162F1D00-BD13-4404-86B0-79703945A0A7}"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3 contenus">
    <p:spTree>
      <p:nvGrpSpPr>
        <p:cNvPr id="1" name=""/>
        <p:cNvGrpSpPr/>
        <p:nvPr/>
      </p:nvGrpSpPr>
      <p:grpSpPr>
        <a:xfrm>
          <a:off x="0" y="0"/>
          <a:ext cx="0" cy="0"/>
          <a:chOff x="0" y="0"/>
          <a:chExt cx="0" cy="0"/>
        </a:xfrm>
      </p:grpSpPr>
      <p:sp>
        <p:nvSpPr>
          <p:cNvPr id="8" name="Rectangle 7"/>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fr-FR" smtClean="0"/>
              <a:t>Cliquez et modifiez le titre</a:t>
            </a:r>
            <a:endParaRPr/>
          </a:p>
        </p:txBody>
      </p:sp>
      <p:sp>
        <p:nvSpPr>
          <p:cNvPr id="3" name="Content Placeholder 2"/>
          <p:cNvSpPr>
            <a:spLocks noGrp="1"/>
          </p:cNvSpPr>
          <p:nvPr>
            <p:ph sz="half" idx="1"/>
          </p:nvPr>
        </p:nvSpPr>
        <p:spPr>
          <a:xfrm>
            <a:off x="4410075" y="1985963"/>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5" name="Date Placeholder 4"/>
          <p:cNvSpPr>
            <a:spLocks noGrp="1"/>
          </p:cNvSpPr>
          <p:nvPr>
            <p:ph type="dt" sz="half" idx="10"/>
          </p:nvPr>
        </p:nvSpPr>
        <p:spPr/>
        <p:txBody>
          <a:bodyPr/>
          <a:lstStyle/>
          <a:p>
            <a:fld id="{D728701E-CAF4-4159-9B3E-41C86DFFA30D}" type="datetimeFigureOut">
              <a:rPr lang="en-US" smtClean="0"/>
              <a:t>19/04/15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a:p>
        </p:txBody>
      </p:sp>
      <p:sp>
        <p:nvSpPr>
          <p:cNvPr id="11" name="Content Placeholder 2"/>
          <p:cNvSpPr>
            <a:spLocks noGrp="1"/>
          </p:cNvSpPr>
          <p:nvPr>
            <p:ph sz="half" idx="15"/>
          </p:nvPr>
        </p:nvSpPr>
        <p:spPr>
          <a:xfrm>
            <a:off x="49851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13" name="Content Placeholder 2"/>
          <p:cNvSpPr>
            <a:spLocks noGrp="1"/>
          </p:cNvSpPr>
          <p:nvPr>
            <p:ph sz="half" idx="16"/>
          </p:nvPr>
        </p:nvSpPr>
        <p:spPr>
          <a:xfrm>
            <a:off x="4410075" y="4169664"/>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slideLayout" Target="../slideLayouts/slideLayout20.xml"/><Relationship Id="rId21" Type="http://schemas.openxmlformats.org/officeDocument/2006/relationships/theme" Target="../theme/theme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8474" y="484094"/>
            <a:ext cx="7556313" cy="1116106"/>
          </a:xfrm>
          <a:prstGeom prst="rect">
            <a:avLst/>
          </a:prstGeom>
        </p:spPr>
        <p:txBody>
          <a:bodyPr vert="horz" lIns="91440" tIns="45720" rIns="91440" bIns="45720" rtlCol="0" anchor="t" anchorCtr="0">
            <a:noAutofit/>
          </a:bodyPr>
          <a:lstStyle/>
          <a:p>
            <a:r>
              <a:rPr lang="fr-FR" smtClean="0"/>
              <a:t>Cliquez et modifiez le titre</a:t>
            </a:r>
            <a:endParaRPr/>
          </a:p>
        </p:txBody>
      </p:sp>
      <p:sp>
        <p:nvSpPr>
          <p:cNvPr id="3" name="Text Placeholder 2"/>
          <p:cNvSpPr>
            <a:spLocks noGrp="1"/>
          </p:cNvSpPr>
          <p:nvPr>
            <p:ph type="body" idx="1"/>
          </p:nvPr>
        </p:nvSpPr>
        <p:spPr>
          <a:xfrm>
            <a:off x="498474" y="1981200"/>
            <a:ext cx="7556313" cy="4144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4" name="Date Placeholder 3"/>
          <p:cNvSpPr>
            <a:spLocks noGrp="1"/>
          </p:cNvSpPr>
          <p:nvPr>
            <p:ph type="dt" sz="half" idx="2"/>
          </p:nvPr>
        </p:nvSpPr>
        <p:spPr>
          <a:xfrm>
            <a:off x="6795247" y="6423585"/>
            <a:ext cx="2133600" cy="365125"/>
          </a:xfrm>
          <a:prstGeom prst="rect">
            <a:avLst/>
          </a:prstGeom>
        </p:spPr>
        <p:txBody>
          <a:bodyPr vert="horz" lIns="91440" tIns="45720" rIns="91440" bIns="45720" rtlCol="0" anchor="ctr"/>
          <a:lstStyle>
            <a:lvl1pPr algn="r">
              <a:defRPr sz="1100">
                <a:solidFill>
                  <a:schemeClr val="tx1">
                    <a:lumMod val="65000"/>
                    <a:lumOff val="35000"/>
                  </a:schemeClr>
                </a:solidFill>
              </a:defRPr>
            </a:lvl1pPr>
          </a:lstStyle>
          <a:p>
            <a:fld id="{D728701E-CAF4-4159-9B3E-41C86DFFA30D}" type="datetimeFigureOut">
              <a:rPr lang="en-US" smtClean="0"/>
              <a:t>19/04/15</a:t>
            </a:fld>
            <a:endParaRPr lang="en-US"/>
          </a:p>
        </p:txBody>
      </p:sp>
      <p:sp>
        <p:nvSpPr>
          <p:cNvPr id="5" name="Footer Placeholder 4"/>
          <p:cNvSpPr>
            <a:spLocks noGrp="1"/>
          </p:cNvSpPr>
          <p:nvPr>
            <p:ph type="ftr" sz="quarter" idx="3"/>
          </p:nvPr>
        </p:nvSpPr>
        <p:spPr>
          <a:xfrm>
            <a:off x="201706" y="6423585"/>
            <a:ext cx="6122894"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endParaRPr lang="en-US"/>
          </a:p>
        </p:txBody>
      </p:sp>
      <p:sp>
        <p:nvSpPr>
          <p:cNvPr id="6" name="Slide Number Placeholder 5"/>
          <p:cNvSpPr>
            <a:spLocks noGrp="1"/>
          </p:cNvSpPr>
          <p:nvPr>
            <p:ph type="sldNum" sz="quarter" idx="4"/>
          </p:nvPr>
        </p:nvSpPr>
        <p:spPr>
          <a:xfrm>
            <a:off x="8305800" y="242234"/>
            <a:ext cx="554038" cy="365125"/>
          </a:xfrm>
          <a:prstGeom prst="rect">
            <a:avLst/>
          </a:prstGeom>
        </p:spPr>
        <p:txBody>
          <a:bodyPr vert="horz" lIns="91440" tIns="45720" rIns="91440" bIns="45720" rtlCol="0" anchor="ctr"/>
          <a:lstStyle>
            <a:lvl1pPr algn="r">
              <a:defRPr sz="1400">
                <a:solidFill>
                  <a:schemeClr val="bg1"/>
                </a:solidFill>
              </a:defRPr>
            </a:lvl1pPr>
          </a:lstStyle>
          <a:p>
            <a:fld id="{162F1D00-BD13-4404-86B0-79703945A0A7}"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Lst>
  <p:txStyles>
    <p:titleStyle>
      <a:lvl1pPr algn="l" defTabSz="914400" rtl="0" eaLnBrk="1" latinLnBrk="0" hangingPunct="1">
        <a:spcBef>
          <a:spcPct val="0"/>
        </a:spcBef>
        <a:buNone/>
        <a:defRPr sz="3600" b="0" kern="1200">
          <a:solidFill>
            <a:schemeClr val="accent1"/>
          </a:solidFill>
          <a:latin typeface="+mj-lt"/>
          <a:ea typeface="+mj-ea"/>
          <a:cs typeface="+mj-cs"/>
        </a:defRPr>
      </a:lvl1pPr>
    </p:titleStyle>
    <p:bodyStyle>
      <a:lvl1pPr marL="228600" indent="-228600" algn="l" defTabSz="914400" rtl="0" eaLnBrk="1" latinLnBrk="0" hangingPunct="1">
        <a:spcBef>
          <a:spcPts val="2000"/>
        </a:spcBef>
        <a:buClr>
          <a:schemeClr val="accent1"/>
        </a:buClr>
        <a:buSzPct val="75000"/>
        <a:buFont typeface="Wingdings" pitchFamily="2" charset="2"/>
        <a:buChar char="n"/>
        <a:defRPr sz="2000" kern="1200">
          <a:solidFill>
            <a:schemeClr val="tx1">
              <a:lumMod val="65000"/>
              <a:lumOff val="35000"/>
            </a:schemeClr>
          </a:solidFill>
          <a:latin typeface="+mn-lt"/>
          <a:ea typeface="+mn-ea"/>
          <a:cs typeface="+mn-cs"/>
        </a:defRPr>
      </a:lvl1pPr>
      <a:lvl2pPr marL="4572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2pPr>
      <a:lvl3pPr marL="6858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3pPr>
      <a:lvl4pPr marL="9144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4pPr>
      <a:lvl5pPr marL="11430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5pPr>
      <a:lvl6pPr marL="1377950"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dirty="0" smtClean="0">
          <a:solidFill>
            <a:schemeClr val="tx1">
              <a:lumMod val="65000"/>
              <a:lumOff val="35000"/>
            </a:schemeClr>
          </a:solidFill>
          <a:latin typeface="+mn-lt"/>
          <a:ea typeface="+mn-ea"/>
          <a:cs typeface="+mn-cs"/>
        </a:defRPr>
      </a:lvl6pPr>
      <a:lvl7pPr marL="1603375" indent="-228600" algn="l" defTabSz="914400" rtl="0" eaLnBrk="1" latinLnBrk="0" hangingPunct="1">
        <a:spcBef>
          <a:spcPct val="20000"/>
        </a:spcBef>
        <a:buClr>
          <a:schemeClr val="accent1"/>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7pPr>
      <a:lvl8pPr marL="1830388"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8pPr>
      <a:lvl9pPr marL="2057400" indent="-228600" algn="l" defTabSz="914400" rtl="0" eaLnBrk="1" latinLnBrk="0" hangingPunct="1">
        <a:spcBef>
          <a:spcPct val="20000"/>
        </a:spcBef>
        <a:buClr>
          <a:schemeClr val="accent1"/>
        </a:buClr>
        <a:buSzPct val="75000"/>
        <a:buFont typeface="Wingdings" pitchFamily="2" charset="2"/>
        <a:buChar char=""/>
        <a:defRPr lang="en-US" sz="1800" kern="1200" baseline="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3572625" y="4624668"/>
            <a:ext cx="5266575" cy="933450"/>
          </a:xfrm>
        </p:spPr>
        <p:txBody>
          <a:bodyPr>
            <a:normAutofit fontScale="90000"/>
          </a:bodyPr>
          <a:lstStyle/>
          <a:p>
            <a:r>
              <a:rPr lang="fr-FR" dirty="0" smtClean="0"/>
              <a:t>Les catégories de bénéficiaires en droit de la sécurité sociale</a:t>
            </a:r>
            <a:endParaRPr lang="fr-FR" dirty="0"/>
          </a:p>
        </p:txBody>
      </p:sp>
      <p:sp>
        <p:nvSpPr>
          <p:cNvPr id="3" name="Sous-titre 2"/>
          <p:cNvSpPr>
            <a:spLocks noGrp="1"/>
          </p:cNvSpPr>
          <p:nvPr>
            <p:ph type="subTitle" idx="1"/>
          </p:nvPr>
        </p:nvSpPr>
        <p:spPr>
          <a:xfrm>
            <a:off x="6459963" y="5562599"/>
            <a:ext cx="2379237" cy="748553"/>
          </a:xfrm>
        </p:spPr>
        <p:txBody>
          <a:bodyPr/>
          <a:lstStyle/>
          <a:p>
            <a:endParaRPr lang="fr-FR" dirty="0" smtClean="0"/>
          </a:p>
          <a:p>
            <a:r>
              <a:rPr lang="fr-FR" sz="1600" dirty="0" smtClean="0"/>
              <a:t>Hugo Mormont</a:t>
            </a:r>
            <a:endParaRPr lang="fr-FR" sz="1600" dirty="0"/>
          </a:p>
        </p:txBody>
      </p:sp>
    </p:spTree>
    <p:extLst>
      <p:ext uri="{BB962C8B-B14F-4D97-AF65-F5344CB8AC3E}">
        <p14:creationId xmlns:p14="http://schemas.microsoft.com/office/powerpoint/2010/main" val="470071680"/>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Mettre principalement en commun les questions ménagères</a:t>
            </a:r>
          </a:p>
        </p:txBody>
      </p:sp>
      <p:sp>
        <p:nvSpPr>
          <p:cNvPr id="3" name="Espace réservé du contenu 2"/>
          <p:cNvSpPr>
            <a:spLocks noGrp="1"/>
          </p:cNvSpPr>
          <p:nvPr>
            <p:ph idx="1"/>
          </p:nvPr>
        </p:nvSpPr>
        <p:spPr>
          <a:xfrm>
            <a:off x="498474" y="1656570"/>
            <a:ext cx="7556313" cy="4469594"/>
          </a:xfrm>
        </p:spPr>
        <p:txBody>
          <a:bodyPr>
            <a:normAutofit/>
          </a:bodyPr>
          <a:lstStyle/>
          <a:p>
            <a:r>
              <a:rPr lang="fr-FR" dirty="0" smtClean="0"/>
              <a:t>Les questions ménagères ?</a:t>
            </a:r>
          </a:p>
          <a:p>
            <a:pPr lvl="1" algn="just"/>
            <a:r>
              <a:rPr lang="fr-FR" dirty="0" smtClean="0"/>
              <a:t>Les ressources financières</a:t>
            </a:r>
          </a:p>
          <a:p>
            <a:pPr lvl="1" algn="just"/>
            <a:r>
              <a:rPr lang="fr-FR" dirty="0" smtClean="0"/>
              <a:t>Les dépenses</a:t>
            </a:r>
          </a:p>
          <a:p>
            <a:pPr lvl="1" algn="just"/>
            <a:r>
              <a:rPr lang="fr-FR" dirty="0" smtClean="0"/>
              <a:t>Quid des tâches ménagères ou domestiques ?</a:t>
            </a:r>
          </a:p>
          <a:p>
            <a:pPr lvl="2" algn="just"/>
            <a:r>
              <a:rPr lang="fr-FR" dirty="0" err="1"/>
              <a:t>Cass</a:t>
            </a:r>
            <a:r>
              <a:rPr lang="fr-FR" dirty="0"/>
              <a:t>., 18 fév. 2008 (S.07.0041.F</a:t>
            </a:r>
            <a:r>
              <a:rPr lang="fr-FR" dirty="0" smtClean="0"/>
              <a:t>)</a:t>
            </a:r>
            <a:r>
              <a:rPr lang="fr-FR" dirty="0"/>
              <a:t> </a:t>
            </a:r>
            <a:r>
              <a:rPr lang="fr-FR" dirty="0" smtClean="0"/>
              <a:t>et </a:t>
            </a:r>
            <a:r>
              <a:rPr lang="fr-FR" dirty="0" err="1" smtClean="0"/>
              <a:t>concl</a:t>
            </a:r>
            <a:r>
              <a:rPr lang="fr-FR" dirty="0" smtClean="0"/>
              <a:t>. </a:t>
            </a:r>
            <a:r>
              <a:rPr lang="fr-FR" dirty="0" err="1" smtClean="0"/>
              <a:t>Génicot</a:t>
            </a:r>
            <a:r>
              <a:rPr lang="fr-FR" dirty="0" smtClean="0"/>
              <a:t> :</a:t>
            </a:r>
          </a:p>
          <a:p>
            <a:pPr marL="457200" lvl="2" indent="0" algn="just">
              <a:buNone/>
            </a:pPr>
            <a:r>
              <a:rPr lang="fr-FR" dirty="0"/>
              <a:t>« La mise en commun des ressources implique donc au sens de la loi </a:t>
            </a:r>
            <a:r>
              <a:rPr lang="fr-FR" dirty="0" smtClean="0"/>
              <a:t>l'investissement </a:t>
            </a:r>
            <a:r>
              <a:rPr lang="fr-FR" dirty="0"/>
              <a:t>financier comme l'engagement matériel, </a:t>
            </a:r>
            <a:r>
              <a:rPr lang="fr-FR" dirty="0" smtClean="0"/>
              <a:t>- la </a:t>
            </a:r>
            <a:r>
              <a:rPr lang="fr-FR" dirty="0"/>
              <a:t>main à la pâte comme à la </a:t>
            </a:r>
            <a:r>
              <a:rPr lang="fr-FR" dirty="0" smtClean="0"/>
              <a:t>poche -</a:t>
            </a:r>
            <a:r>
              <a:rPr lang="fr-FR" dirty="0"/>
              <a:t>, sans exclusive pourvu qu'il  s'inscrive dans un projet commun dans le cadre d'une répartition des tâches et d'une complémentarité financièrement avantageuse d'économie d'échelle</a:t>
            </a:r>
          </a:p>
          <a:p>
            <a:pPr lvl="2" algn="just"/>
            <a:r>
              <a:rPr lang="fr-FR" dirty="0" smtClean="0"/>
              <a:t>Un contrôle (encore plus) difficile…</a:t>
            </a:r>
          </a:p>
          <a:p>
            <a:pPr lvl="2"/>
            <a:endParaRPr lang="fr-FR" dirty="0"/>
          </a:p>
        </p:txBody>
      </p:sp>
    </p:spTree>
    <p:extLst>
      <p:ext uri="{BB962C8B-B14F-4D97-AF65-F5344CB8AC3E}">
        <p14:creationId xmlns:p14="http://schemas.microsoft.com/office/powerpoint/2010/main" val="40938248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Mettre principalement en commun les questions ménagères</a:t>
            </a:r>
          </a:p>
        </p:txBody>
      </p:sp>
      <p:sp>
        <p:nvSpPr>
          <p:cNvPr id="3" name="Espace réservé du contenu 2"/>
          <p:cNvSpPr>
            <a:spLocks noGrp="1"/>
          </p:cNvSpPr>
          <p:nvPr>
            <p:ph idx="1"/>
          </p:nvPr>
        </p:nvSpPr>
        <p:spPr>
          <a:xfrm>
            <a:off x="498474" y="1664458"/>
            <a:ext cx="7556313" cy="4461705"/>
          </a:xfrm>
        </p:spPr>
        <p:txBody>
          <a:bodyPr>
            <a:normAutofit/>
          </a:bodyPr>
          <a:lstStyle/>
          <a:p>
            <a:r>
              <a:rPr lang="fr-FR" dirty="0"/>
              <a:t>Retirer un avantage économico-financier</a:t>
            </a:r>
          </a:p>
          <a:p>
            <a:pPr lvl="1" algn="just"/>
            <a:r>
              <a:rPr lang="fr-FR" dirty="0"/>
              <a:t>CC, 10 nov. 2011 (n°176/2011) </a:t>
            </a:r>
            <a:r>
              <a:rPr lang="fr-FR" dirty="0" smtClean="0"/>
              <a:t>: la cohabitation avec un étranger en séjour illégal ne génère aucun avantage économico-financier</a:t>
            </a:r>
          </a:p>
          <a:p>
            <a:pPr lvl="1" algn="just"/>
            <a:r>
              <a:rPr lang="fr-FR" dirty="0" err="1" smtClean="0"/>
              <a:t>Cass</a:t>
            </a:r>
            <a:r>
              <a:rPr lang="fr-FR" dirty="0"/>
              <a:t>., 21 nov. 2011 (S.11.0067.F): le partage des tâches ménagères ne suffit pas: il faut constater également un avantage économico-financier</a:t>
            </a:r>
          </a:p>
          <a:p>
            <a:pPr lvl="2" algn="just"/>
            <a:r>
              <a:rPr lang="fr-FR" i="1" dirty="0"/>
              <a:t>contra</a:t>
            </a:r>
            <a:r>
              <a:rPr lang="fr-FR" dirty="0"/>
              <a:t> </a:t>
            </a:r>
            <a:r>
              <a:rPr lang="fr-FR" dirty="0" err="1"/>
              <a:t>Cass</a:t>
            </a:r>
            <a:r>
              <a:rPr lang="fr-FR" dirty="0"/>
              <a:t> 8 oct. 1984, </a:t>
            </a:r>
            <a:r>
              <a:rPr lang="fr-FR" dirty="0" err="1" smtClean="0"/>
              <a:t>Cass</a:t>
            </a:r>
            <a:r>
              <a:rPr lang="fr-FR" dirty="0" smtClean="0"/>
              <a:t>., 18 fév. 2008, … </a:t>
            </a:r>
          </a:p>
          <a:p>
            <a:pPr lvl="2" algn="just"/>
            <a:r>
              <a:rPr lang="fr-FR" dirty="0" smtClean="0"/>
              <a:t>Une </a:t>
            </a:r>
            <a:r>
              <a:rPr lang="fr-FR" dirty="0"/>
              <a:t>notion peu définie </a:t>
            </a:r>
            <a:r>
              <a:rPr lang="fr-FR" dirty="0" smtClean="0"/>
              <a:t>par la Cour </a:t>
            </a:r>
            <a:r>
              <a:rPr lang="fr-FR" dirty="0" err="1" smtClean="0"/>
              <a:t>constit</a:t>
            </a:r>
            <a:r>
              <a:rPr lang="fr-FR" dirty="0" smtClean="0"/>
              <a:t>.</a:t>
            </a:r>
          </a:p>
          <a:p>
            <a:pPr lvl="3" algn="just"/>
            <a:r>
              <a:rPr lang="fr-FR" dirty="0" smtClean="0"/>
              <a:t>partage </a:t>
            </a:r>
            <a:r>
              <a:rPr lang="fr-FR" dirty="0"/>
              <a:t>de frais ou avantages matériels qui limitent les </a:t>
            </a:r>
            <a:r>
              <a:rPr lang="fr-FR" dirty="0" smtClean="0"/>
              <a:t>dépenses / absence de ressources</a:t>
            </a:r>
          </a:p>
          <a:p>
            <a:pPr lvl="2" algn="just"/>
            <a:r>
              <a:rPr lang="fr-FR" dirty="0" smtClean="0"/>
              <a:t>Quid des ressources très limitées ?</a:t>
            </a:r>
            <a:endParaRPr lang="fr-FR" dirty="0"/>
          </a:p>
          <a:p>
            <a:pPr lvl="2" algn="just"/>
            <a:r>
              <a:rPr lang="fr-FR" dirty="0"/>
              <a:t>Une application au-delà de la personne étrangère en séjour illégal ?</a:t>
            </a:r>
          </a:p>
          <a:p>
            <a:endParaRPr lang="fr-FR" dirty="0"/>
          </a:p>
        </p:txBody>
      </p:sp>
    </p:spTree>
    <p:extLst>
      <p:ext uri="{BB962C8B-B14F-4D97-AF65-F5344CB8AC3E}">
        <p14:creationId xmlns:p14="http://schemas.microsoft.com/office/powerpoint/2010/main" val="31837128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La </a:t>
            </a:r>
            <a:r>
              <a:rPr lang="fr-FR" dirty="0" smtClean="0"/>
              <a:t>cohabitation – le caractère intentionnel</a:t>
            </a:r>
            <a:endParaRPr lang="fr-FR" dirty="0"/>
          </a:p>
        </p:txBody>
      </p:sp>
      <p:sp>
        <p:nvSpPr>
          <p:cNvPr id="3" name="Espace réservé du contenu 2"/>
          <p:cNvSpPr>
            <a:spLocks noGrp="1"/>
          </p:cNvSpPr>
          <p:nvPr>
            <p:ph idx="1"/>
          </p:nvPr>
        </p:nvSpPr>
        <p:spPr/>
        <p:txBody>
          <a:bodyPr/>
          <a:lstStyle/>
          <a:p>
            <a:r>
              <a:rPr lang="fr-FR" dirty="0" smtClean="0"/>
              <a:t>Est </a:t>
            </a:r>
            <a:r>
              <a:rPr lang="fr-FR" i="1" dirty="0" smtClean="0"/>
              <a:t>a priori </a:t>
            </a:r>
            <a:r>
              <a:rPr lang="fr-FR" dirty="0" smtClean="0"/>
              <a:t>peu pertinent</a:t>
            </a:r>
          </a:p>
          <a:p>
            <a:r>
              <a:rPr lang="fr-FR" dirty="0" smtClean="0"/>
              <a:t>Les maisons d’accueil, de transit ou logements d’urgence</a:t>
            </a:r>
          </a:p>
          <a:p>
            <a:r>
              <a:rPr lang="fr-FR" dirty="0" smtClean="0"/>
              <a:t>L’emprisonnement - l’hospitalisation</a:t>
            </a:r>
            <a:endParaRPr lang="fr-FR" dirty="0"/>
          </a:p>
        </p:txBody>
      </p:sp>
    </p:spTree>
    <p:extLst>
      <p:ext uri="{BB962C8B-B14F-4D97-AF65-F5344CB8AC3E}">
        <p14:creationId xmlns:p14="http://schemas.microsoft.com/office/powerpoint/2010/main" val="30141052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La </a:t>
            </a:r>
            <a:r>
              <a:rPr lang="fr-FR" dirty="0" smtClean="0"/>
              <a:t>cohabitation – une certaine stabilité</a:t>
            </a:r>
            <a:endParaRPr lang="fr-FR" dirty="0"/>
          </a:p>
        </p:txBody>
      </p:sp>
      <p:sp>
        <p:nvSpPr>
          <p:cNvPr id="3" name="Espace réservé du contenu 2"/>
          <p:cNvSpPr>
            <a:spLocks noGrp="1"/>
          </p:cNvSpPr>
          <p:nvPr>
            <p:ph idx="1"/>
          </p:nvPr>
        </p:nvSpPr>
        <p:spPr>
          <a:xfrm>
            <a:off x="498474" y="1600200"/>
            <a:ext cx="7556313" cy="4525963"/>
          </a:xfrm>
        </p:spPr>
        <p:txBody>
          <a:bodyPr/>
          <a:lstStyle/>
          <a:p>
            <a:r>
              <a:rPr lang="fr-FR" dirty="0" smtClean="0"/>
              <a:t>La cohabitation implique en soi une certaine durée (</a:t>
            </a:r>
            <a:r>
              <a:rPr lang="fr-FR" dirty="0" err="1" smtClean="0"/>
              <a:t>Cass</a:t>
            </a:r>
            <a:r>
              <a:rPr lang="fr-FR" dirty="0" smtClean="0"/>
              <a:t>., 18 mars 2002, S.01.0136.N)</a:t>
            </a:r>
          </a:p>
          <a:p>
            <a:r>
              <a:rPr lang="fr-FR" dirty="0" smtClean="0"/>
              <a:t>Les </a:t>
            </a:r>
            <a:r>
              <a:rPr lang="fr-FR" dirty="0"/>
              <a:t>maisons d’accueil, de transit ou logements </a:t>
            </a:r>
            <a:r>
              <a:rPr lang="fr-FR" dirty="0" smtClean="0"/>
              <a:t>d’urgence</a:t>
            </a:r>
          </a:p>
          <a:p>
            <a:r>
              <a:rPr lang="fr-FR" dirty="0" smtClean="0"/>
              <a:t>L’hébergement temporaire</a:t>
            </a:r>
            <a:endParaRPr lang="fr-FR" dirty="0"/>
          </a:p>
          <a:p>
            <a:r>
              <a:rPr lang="fr-FR" dirty="0" smtClean="0"/>
              <a:t>L’emprisonnement, l’hospitalisation</a:t>
            </a:r>
          </a:p>
          <a:p>
            <a:r>
              <a:rPr lang="fr-FR" dirty="0" smtClean="0"/>
              <a:t>Les étudiants en « kot »</a:t>
            </a:r>
          </a:p>
          <a:p>
            <a:r>
              <a:rPr lang="fr-FR" dirty="0" smtClean="0"/>
              <a:t>Les absences professionnelles</a:t>
            </a:r>
          </a:p>
          <a:p>
            <a:r>
              <a:rPr lang="fr-FR" dirty="0" smtClean="0"/>
              <a:t>L’inscription domiciliaire permet de présumer une durée suffisante (</a:t>
            </a:r>
            <a:r>
              <a:rPr lang="fr-FR" dirty="0" err="1"/>
              <a:t>Cass</a:t>
            </a:r>
            <a:r>
              <a:rPr lang="fr-FR" dirty="0"/>
              <a:t>., 18 mars </a:t>
            </a:r>
            <a:r>
              <a:rPr lang="fr-FR" dirty="0" smtClean="0"/>
              <a:t>2002, S</a:t>
            </a:r>
            <a:r>
              <a:rPr lang="fr-FR" dirty="0"/>
              <a:t>.01.0136.N)</a:t>
            </a:r>
          </a:p>
          <a:p>
            <a:endParaRPr lang="fr-FR" dirty="0"/>
          </a:p>
          <a:p>
            <a:endParaRPr lang="fr-FR" dirty="0"/>
          </a:p>
        </p:txBody>
      </p:sp>
    </p:spTree>
    <p:extLst>
      <p:ext uri="{BB962C8B-B14F-4D97-AF65-F5344CB8AC3E}">
        <p14:creationId xmlns:p14="http://schemas.microsoft.com/office/powerpoint/2010/main" val="19707371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La cohabitation – les liens affectifs ou sexuels</a:t>
            </a:r>
            <a:endParaRPr lang="fr-FR" dirty="0"/>
          </a:p>
        </p:txBody>
      </p:sp>
      <p:sp>
        <p:nvSpPr>
          <p:cNvPr id="3" name="Espace réservé du contenu 2"/>
          <p:cNvSpPr>
            <a:spLocks noGrp="1"/>
          </p:cNvSpPr>
          <p:nvPr>
            <p:ph idx="1"/>
          </p:nvPr>
        </p:nvSpPr>
        <p:spPr/>
        <p:txBody>
          <a:bodyPr/>
          <a:lstStyle/>
          <a:p>
            <a:pPr algn="just"/>
            <a:r>
              <a:rPr lang="fr-FR" dirty="0" smtClean="0"/>
              <a:t>Critère </a:t>
            </a:r>
            <a:r>
              <a:rPr lang="fr-FR" i="1" dirty="0" smtClean="0"/>
              <a:t>a priori </a:t>
            </a:r>
            <a:r>
              <a:rPr lang="fr-FR" dirty="0" smtClean="0"/>
              <a:t>sans pertinence (tout au plus un indice)</a:t>
            </a:r>
          </a:p>
          <a:p>
            <a:pPr algn="just"/>
            <a:r>
              <a:rPr lang="fr-FR" dirty="0" smtClean="0"/>
              <a:t>Exemples </a:t>
            </a:r>
          </a:p>
          <a:p>
            <a:pPr marL="685800" lvl="3" algn="just">
              <a:spcBef>
                <a:spcPts val="2000"/>
              </a:spcBef>
            </a:pPr>
            <a:r>
              <a:rPr lang="fr-FR" dirty="0"/>
              <a:t>CT </a:t>
            </a:r>
            <a:r>
              <a:rPr lang="fr-FR" dirty="0" err="1"/>
              <a:t>Bxl</a:t>
            </a:r>
            <a:r>
              <a:rPr lang="fr-FR" dirty="0"/>
              <a:t>, 19 avril 2000 : </a:t>
            </a:r>
            <a:r>
              <a:rPr lang="fr-FR" i="1" dirty="0"/>
              <a:t>ne peut être assimilé à la cohabitation le « côtoiement » essentiellement nocturne avec une personne de sexe opposé, même s’il est régulier, dès lors que l’intéressé paraît maintenir le centre de ses intérêts à l’appartement qu’il occupe avec sa famille</a:t>
            </a:r>
          </a:p>
          <a:p>
            <a:pPr algn="just"/>
            <a:endParaRPr lang="fr-FR" dirty="0"/>
          </a:p>
        </p:txBody>
      </p:sp>
    </p:spTree>
    <p:extLst>
      <p:ext uri="{BB962C8B-B14F-4D97-AF65-F5344CB8AC3E}">
        <p14:creationId xmlns:p14="http://schemas.microsoft.com/office/powerpoint/2010/main" val="30939312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La cohabitation </a:t>
            </a:r>
            <a:r>
              <a:rPr lang="fr-FR" dirty="0" smtClean="0"/>
              <a:t>en résumé</a:t>
            </a:r>
            <a:endParaRPr lang="fr-FR" dirty="0"/>
          </a:p>
        </p:txBody>
      </p:sp>
      <p:sp>
        <p:nvSpPr>
          <p:cNvPr id="3" name="Espace réservé du contenu 2"/>
          <p:cNvSpPr>
            <a:spLocks noGrp="1"/>
          </p:cNvSpPr>
          <p:nvPr>
            <p:ph idx="1"/>
          </p:nvPr>
        </p:nvSpPr>
        <p:spPr/>
        <p:txBody>
          <a:bodyPr/>
          <a:lstStyle/>
          <a:p>
            <a:r>
              <a:rPr lang="fr-FR" dirty="0" smtClean="0"/>
              <a:t>Le critère de la communauté domestique avec une certaine stabilité</a:t>
            </a:r>
          </a:p>
          <a:p>
            <a:r>
              <a:rPr lang="fr-FR" dirty="0" smtClean="0"/>
              <a:t>Tout </a:t>
            </a:r>
            <a:r>
              <a:rPr lang="fr-FR" dirty="0" smtClean="0"/>
              <a:t>est question d’espèce</a:t>
            </a:r>
          </a:p>
          <a:p>
            <a:r>
              <a:rPr lang="fr-FR" dirty="0" smtClean="0"/>
              <a:t>L’importance des pièces</a:t>
            </a:r>
          </a:p>
          <a:p>
            <a:r>
              <a:rPr lang="fr-FR" dirty="0" smtClean="0"/>
              <a:t>Un regard sur </a:t>
            </a:r>
            <a:r>
              <a:rPr lang="fr-FR" dirty="0"/>
              <a:t>d</a:t>
            </a:r>
            <a:r>
              <a:rPr lang="fr-FR" dirty="0" smtClean="0"/>
              <a:t>es modes de vie différents</a:t>
            </a:r>
            <a:endParaRPr lang="fr-FR" dirty="0"/>
          </a:p>
        </p:txBody>
      </p:sp>
    </p:spTree>
    <p:extLst>
      <p:ext uri="{BB962C8B-B14F-4D97-AF65-F5344CB8AC3E}">
        <p14:creationId xmlns:p14="http://schemas.microsoft.com/office/powerpoint/2010/main" val="2822327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nl-BE" dirty="0" err="1" smtClean="0"/>
              <a:t>Questions</a:t>
            </a:r>
            <a:r>
              <a:rPr lang="nl-BE" dirty="0" smtClean="0"/>
              <a:t> </a:t>
            </a:r>
            <a:r>
              <a:rPr lang="nl-BE" dirty="0" err="1" smtClean="0"/>
              <a:t>spéciales</a:t>
            </a:r>
            <a:endParaRPr lang="en-GB" dirty="0"/>
          </a:p>
        </p:txBody>
      </p:sp>
      <p:sp>
        <p:nvSpPr>
          <p:cNvPr id="3" name="Espace réservé du contenu 2"/>
          <p:cNvSpPr>
            <a:spLocks noGrp="1"/>
          </p:cNvSpPr>
          <p:nvPr>
            <p:ph idx="1"/>
          </p:nvPr>
        </p:nvSpPr>
        <p:spPr>
          <a:xfrm>
            <a:off x="498474" y="1343246"/>
            <a:ext cx="7556313" cy="4642884"/>
          </a:xfrm>
        </p:spPr>
        <p:txBody>
          <a:bodyPr/>
          <a:lstStyle/>
          <a:p>
            <a:r>
              <a:rPr lang="fr-FR" dirty="0"/>
              <a:t>Le chômage</a:t>
            </a:r>
          </a:p>
          <a:p>
            <a:r>
              <a:rPr lang="fr-FR" dirty="0"/>
              <a:t>L’ASSI</a:t>
            </a:r>
          </a:p>
          <a:p>
            <a:r>
              <a:rPr lang="fr-FR" dirty="0"/>
              <a:t>Le droit à l’intégration sociale</a:t>
            </a:r>
          </a:p>
          <a:p>
            <a:r>
              <a:rPr lang="fr-FR" dirty="0"/>
              <a:t>L’aide sociale</a:t>
            </a:r>
          </a:p>
          <a:p>
            <a:r>
              <a:rPr lang="fr-FR" dirty="0"/>
              <a:t>Les allocations familiales</a:t>
            </a:r>
          </a:p>
          <a:p>
            <a:r>
              <a:rPr lang="fr-FR" dirty="0"/>
              <a:t>Les allocations aux personnes handicapées</a:t>
            </a:r>
          </a:p>
          <a:p>
            <a:r>
              <a:rPr lang="fr-FR" dirty="0"/>
              <a:t>Les pensions</a:t>
            </a:r>
          </a:p>
        </p:txBody>
      </p:sp>
    </p:spTree>
    <p:extLst>
      <p:ext uri="{BB962C8B-B14F-4D97-AF65-F5344CB8AC3E}">
        <p14:creationId xmlns:p14="http://schemas.microsoft.com/office/powerpoint/2010/main" val="911471227"/>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nl-BE" dirty="0" smtClean="0"/>
              <a:t>Le </a:t>
            </a:r>
            <a:r>
              <a:rPr lang="nl-BE" dirty="0" err="1" smtClean="0"/>
              <a:t>chômage</a:t>
            </a:r>
            <a:endParaRPr lang="en-GB" dirty="0"/>
          </a:p>
        </p:txBody>
      </p:sp>
      <p:sp>
        <p:nvSpPr>
          <p:cNvPr id="3" name="Espace réservé du contenu 2"/>
          <p:cNvSpPr>
            <a:spLocks noGrp="1"/>
          </p:cNvSpPr>
          <p:nvPr>
            <p:ph idx="1"/>
          </p:nvPr>
        </p:nvSpPr>
        <p:spPr/>
        <p:txBody>
          <a:bodyPr/>
          <a:lstStyle/>
          <a:p>
            <a:pPr algn="just"/>
            <a:r>
              <a:rPr lang="nl-BE" dirty="0" smtClean="0"/>
              <a:t>Un régime assuranciel, mais de moins en moins, et qui prend en compte les besoins du chômeur et sa situation familiale</a:t>
            </a:r>
          </a:p>
          <a:p>
            <a:pPr algn="just"/>
            <a:r>
              <a:rPr lang="nl-BE" dirty="0" smtClean="0"/>
              <a:t>La </a:t>
            </a:r>
            <a:r>
              <a:rPr lang="nl-BE" dirty="0" err="1" smtClean="0"/>
              <a:t>situation</a:t>
            </a:r>
            <a:r>
              <a:rPr lang="nl-BE" dirty="0" smtClean="0"/>
              <a:t> familiale </a:t>
            </a:r>
            <a:r>
              <a:rPr lang="nl-BE" dirty="0" err="1" smtClean="0"/>
              <a:t>joue</a:t>
            </a:r>
            <a:r>
              <a:rPr lang="nl-BE" dirty="0" smtClean="0"/>
              <a:t> </a:t>
            </a:r>
            <a:r>
              <a:rPr lang="nl-BE" dirty="0" err="1" smtClean="0"/>
              <a:t>un</a:t>
            </a:r>
            <a:r>
              <a:rPr lang="nl-BE" dirty="0" smtClean="0"/>
              <a:t> </a:t>
            </a:r>
            <a:r>
              <a:rPr lang="nl-BE" dirty="0" err="1" smtClean="0"/>
              <a:t>rôle</a:t>
            </a:r>
            <a:r>
              <a:rPr lang="nl-BE" dirty="0" smtClean="0"/>
              <a:t> à divers </a:t>
            </a:r>
            <a:r>
              <a:rPr lang="nl-BE" dirty="0" err="1" smtClean="0"/>
              <a:t>niveaux</a:t>
            </a:r>
            <a:r>
              <a:rPr lang="nl-BE" dirty="0" smtClean="0"/>
              <a:t>: </a:t>
            </a:r>
            <a:r>
              <a:rPr lang="nl-BE" dirty="0" err="1" smtClean="0"/>
              <a:t>admissibilité</a:t>
            </a:r>
            <a:r>
              <a:rPr lang="nl-BE" dirty="0" smtClean="0"/>
              <a:t>, </a:t>
            </a:r>
            <a:r>
              <a:rPr lang="nl-BE" dirty="0" err="1" smtClean="0"/>
              <a:t>emploi</a:t>
            </a:r>
            <a:r>
              <a:rPr lang="nl-BE" dirty="0" smtClean="0"/>
              <a:t> </a:t>
            </a:r>
            <a:r>
              <a:rPr lang="nl-BE" dirty="0" err="1" smtClean="0"/>
              <a:t>convenable</a:t>
            </a:r>
            <a:r>
              <a:rPr lang="nl-BE" dirty="0" smtClean="0"/>
              <a:t>, </a:t>
            </a:r>
            <a:r>
              <a:rPr lang="nl-BE" dirty="0" err="1" smtClean="0"/>
              <a:t>etc</a:t>
            </a:r>
            <a:endParaRPr lang="nl-BE" dirty="0" smtClean="0"/>
          </a:p>
          <a:p>
            <a:pPr algn="just"/>
            <a:r>
              <a:rPr lang="nl-BE" dirty="0" smtClean="0"/>
              <a:t>Les catégories de bénéficiaires jouent un rôle dans l’indemnisation et dans les </a:t>
            </a:r>
            <a:r>
              <a:rPr lang="nl-BE" dirty="0" smtClean="0"/>
              <a:t>“mesures” </a:t>
            </a:r>
            <a:r>
              <a:rPr lang="nl-BE" dirty="0" smtClean="0"/>
              <a:t>prises dans le cadre de </a:t>
            </a:r>
            <a:r>
              <a:rPr lang="nl-BE" dirty="0" smtClean="0"/>
              <a:t>l’activation</a:t>
            </a:r>
          </a:p>
          <a:p>
            <a:pPr algn="just"/>
            <a:r>
              <a:rPr lang="nl-BE" dirty="0" smtClean="0"/>
              <a:t>Pas de prise en compte directe des revenus des membres du ménage</a:t>
            </a:r>
            <a:endParaRPr lang="en-GB" dirty="0"/>
          </a:p>
        </p:txBody>
      </p:sp>
    </p:spTree>
    <p:extLst>
      <p:ext uri="{BB962C8B-B14F-4D97-AF65-F5344CB8AC3E}">
        <p14:creationId xmlns:p14="http://schemas.microsoft.com/office/powerpoint/2010/main" val="23465678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nl-BE" dirty="0" smtClean="0"/>
              <a:t>Le </a:t>
            </a:r>
            <a:r>
              <a:rPr lang="nl-BE" dirty="0" err="1" smtClean="0"/>
              <a:t>chômage</a:t>
            </a:r>
            <a:endParaRPr lang="en-GB" dirty="0"/>
          </a:p>
        </p:txBody>
      </p:sp>
      <p:sp>
        <p:nvSpPr>
          <p:cNvPr id="3" name="Espace réservé du contenu 2"/>
          <p:cNvSpPr>
            <a:spLocks noGrp="1"/>
          </p:cNvSpPr>
          <p:nvPr>
            <p:ph idx="1"/>
          </p:nvPr>
        </p:nvSpPr>
        <p:spPr>
          <a:xfrm>
            <a:off x="498474" y="1158949"/>
            <a:ext cx="7556313" cy="5295013"/>
          </a:xfrm>
        </p:spPr>
        <p:txBody>
          <a:bodyPr>
            <a:normAutofit fontScale="77500" lnSpcReduction="20000"/>
          </a:bodyPr>
          <a:lstStyle/>
          <a:p>
            <a:r>
              <a:rPr lang="nl-BE" sz="1800" dirty="0" smtClean="0"/>
              <a:t>Le </a:t>
            </a:r>
            <a:r>
              <a:rPr lang="nl-BE" sz="1800" dirty="0" err="1" smtClean="0"/>
              <a:t>chômeur</a:t>
            </a:r>
            <a:r>
              <a:rPr lang="nl-BE" sz="1800" dirty="0" smtClean="0"/>
              <a:t> </a:t>
            </a:r>
            <a:r>
              <a:rPr lang="nl-BE" sz="1800" dirty="0" err="1" smtClean="0"/>
              <a:t>ayant</a:t>
            </a:r>
            <a:r>
              <a:rPr lang="nl-BE" sz="1800" dirty="0" smtClean="0"/>
              <a:t> charge de </a:t>
            </a:r>
            <a:r>
              <a:rPr lang="nl-BE" sz="1800" dirty="0" err="1" smtClean="0"/>
              <a:t>famille</a:t>
            </a:r>
            <a:r>
              <a:rPr lang="nl-BE" sz="1800" dirty="0" smtClean="0"/>
              <a:t> </a:t>
            </a:r>
            <a:r>
              <a:rPr lang="nl-BE" sz="1800" dirty="0" err="1" smtClean="0"/>
              <a:t>est</a:t>
            </a:r>
            <a:r>
              <a:rPr lang="nl-BE" sz="1800" dirty="0" smtClean="0"/>
              <a:t> </a:t>
            </a:r>
            <a:r>
              <a:rPr lang="nl-BE" sz="1800" dirty="0" err="1" smtClean="0"/>
              <a:t>celui</a:t>
            </a:r>
            <a:r>
              <a:rPr lang="nl-BE" sz="1800" dirty="0" smtClean="0"/>
              <a:t> </a:t>
            </a:r>
            <a:r>
              <a:rPr lang="nl-BE" sz="1800" dirty="0" err="1" smtClean="0"/>
              <a:t>qui</a:t>
            </a:r>
            <a:r>
              <a:rPr lang="nl-BE" sz="1800" dirty="0" smtClean="0"/>
              <a:t> </a:t>
            </a:r>
          </a:p>
          <a:p>
            <a:r>
              <a:rPr lang="nl-BE" sz="1800" dirty="0" err="1"/>
              <a:t>C</a:t>
            </a:r>
            <a:r>
              <a:rPr lang="nl-BE" sz="1800" dirty="0" err="1" smtClean="0"/>
              <a:t>ohabite</a:t>
            </a:r>
            <a:r>
              <a:rPr lang="nl-BE" sz="1800" dirty="0" smtClean="0"/>
              <a:t> </a:t>
            </a:r>
            <a:r>
              <a:rPr lang="nl-BE" sz="1800" dirty="0" err="1" smtClean="0"/>
              <a:t>avec</a:t>
            </a:r>
            <a:r>
              <a:rPr lang="nl-BE" sz="1800" dirty="0" smtClean="0"/>
              <a:t> </a:t>
            </a:r>
            <a:r>
              <a:rPr lang="nl-BE" sz="1800" dirty="0" err="1" smtClean="0"/>
              <a:t>un</a:t>
            </a:r>
            <a:r>
              <a:rPr lang="nl-BE" sz="1800" dirty="0" smtClean="0"/>
              <a:t> </a:t>
            </a:r>
            <a:r>
              <a:rPr lang="nl-BE" sz="1800" dirty="0" err="1" smtClean="0"/>
              <a:t>conjoint</a:t>
            </a:r>
            <a:r>
              <a:rPr lang="nl-BE" sz="1800" dirty="0" smtClean="0"/>
              <a:t> ne </a:t>
            </a:r>
            <a:r>
              <a:rPr lang="nl-BE" sz="1800" dirty="0" err="1" smtClean="0"/>
              <a:t>disposant</a:t>
            </a:r>
            <a:r>
              <a:rPr lang="nl-BE" sz="1800" dirty="0" smtClean="0"/>
              <a:t> ni de </a:t>
            </a:r>
            <a:r>
              <a:rPr lang="nl-BE" sz="1800" dirty="0" err="1" smtClean="0"/>
              <a:t>revenus</a:t>
            </a:r>
            <a:r>
              <a:rPr lang="nl-BE" sz="1800" dirty="0" smtClean="0"/>
              <a:t> </a:t>
            </a:r>
            <a:r>
              <a:rPr lang="nl-BE" sz="1800" dirty="0" err="1" smtClean="0"/>
              <a:t>professionnels</a:t>
            </a:r>
            <a:r>
              <a:rPr lang="nl-BE" sz="1800" dirty="0" smtClean="0"/>
              <a:t>, ni de </a:t>
            </a:r>
            <a:r>
              <a:rPr lang="nl-BE" sz="1800" dirty="0" err="1" smtClean="0"/>
              <a:t>revenus</a:t>
            </a:r>
            <a:r>
              <a:rPr lang="nl-BE" sz="1800" dirty="0" smtClean="0"/>
              <a:t> de remplacement (</a:t>
            </a:r>
            <a:r>
              <a:rPr lang="nl-BE" sz="1800" dirty="0" err="1" smtClean="0"/>
              <a:t>existe</a:t>
            </a:r>
            <a:r>
              <a:rPr lang="nl-BE" sz="1800" dirty="0" smtClean="0"/>
              <a:t> </a:t>
            </a:r>
            <a:r>
              <a:rPr lang="nl-BE" sz="1800" dirty="0" err="1" smtClean="0"/>
              <a:t>une</a:t>
            </a:r>
            <a:r>
              <a:rPr lang="nl-BE" sz="1800" dirty="0" smtClean="0"/>
              <a:t> </a:t>
            </a:r>
            <a:r>
              <a:rPr lang="nl-BE" sz="1800" dirty="0" err="1" smtClean="0"/>
              <a:t>immunisation</a:t>
            </a:r>
            <a:r>
              <a:rPr lang="nl-BE" sz="1800" dirty="0" smtClean="0"/>
              <a:t>)</a:t>
            </a:r>
          </a:p>
          <a:p>
            <a:pPr lvl="1"/>
            <a:r>
              <a:rPr lang="nl-BE" dirty="0" smtClean="0"/>
              <a:t>Conjoint ? </a:t>
            </a:r>
            <a:r>
              <a:rPr lang="nl-BE" dirty="0" err="1" smtClean="0"/>
              <a:t>Ménage</a:t>
            </a:r>
            <a:r>
              <a:rPr lang="nl-BE" dirty="0" smtClean="0"/>
              <a:t> de fait, </a:t>
            </a:r>
            <a:r>
              <a:rPr lang="nl-BE" dirty="0" err="1" smtClean="0"/>
              <a:t>même</a:t>
            </a:r>
            <a:r>
              <a:rPr lang="nl-BE" dirty="0" smtClean="0"/>
              <a:t> </a:t>
            </a:r>
            <a:r>
              <a:rPr lang="nl-BE" dirty="0" err="1" smtClean="0"/>
              <a:t>avec</a:t>
            </a:r>
            <a:r>
              <a:rPr lang="nl-BE" dirty="0" smtClean="0"/>
              <a:t> </a:t>
            </a:r>
            <a:r>
              <a:rPr lang="nl-BE" dirty="0" err="1" smtClean="0"/>
              <a:t>une</a:t>
            </a:r>
            <a:r>
              <a:rPr lang="nl-BE" dirty="0" smtClean="0"/>
              <a:t> </a:t>
            </a:r>
            <a:r>
              <a:rPr lang="nl-BE" dirty="0" err="1" smtClean="0"/>
              <a:t>personne</a:t>
            </a:r>
            <a:r>
              <a:rPr lang="nl-BE" dirty="0" smtClean="0"/>
              <a:t> de </a:t>
            </a:r>
            <a:r>
              <a:rPr lang="nl-BE" dirty="0" err="1" smtClean="0"/>
              <a:t>même</a:t>
            </a:r>
            <a:r>
              <a:rPr lang="nl-BE" dirty="0" smtClean="0"/>
              <a:t> </a:t>
            </a:r>
            <a:r>
              <a:rPr lang="nl-BE" dirty="0" err="1" smtClean="0"/>
              <a:t>sexe</a:t>
            </a:r>
            <a:endParaRPr lang="nl-BE" dirty="0" smtClean="0"/>
          </a:p>
          <a:p>
            <a:pPr lvl="1"/>
            <a:r>
              <a:rPr lang="nl-BE" dirty="0" err="1" smtClean="0"/>
              <a:t>Cohabitation</a:t>
            </a:r>
            <a:r>
              <a:rPr lang="nl-BE" dirty="0" smtClean="0"/>
              <a:t> ? </a:t>
            </a:r>
            <a:r>
              <a:rPr lang="nl-BE" dirty="0" err="1" smtClean="0"/>
              <a:t>Définition</a:t>
            </a:r>
            <a:r>
              <a:rPr lang="nl-BE" dirty="0" smtClean="0"/>
              <a:t> </a:t>
            </a:r>
            <a:r>
              <a:rPr lang="nl-BE" dirty="0" err="1" smtClean="0"/>
              <a:t>générale</a:t>
            </a:r>
            <a:r>
              <a:rPr lang="nl-BE" dirty="0" smtClean="0"/>
              <a:t> (</a:t>
            </a:r>
            <a:r>
              <a:rPr lang="nl-BE" dirty="0" err="1" smtClean="0"/>
              <a:t>même</a:t>
            </a:r>
            <a:r>
              <a:rPr lang="nl-BE" dirty="0" smtClean="0"/>
              <a:t> si elle </a:t>
            </a:r>
            <a:r>
              <a:rPr lang="nl-BE" dirty="0" err="1" smtClean="0"/>
              <a:t>vise</a:t>
            </a:r>
            <a:r>
              <a:rPr lang="nl-BE" dirty="0" smtClean="0"/>
              <a:t> </a:t>
            </a:r>
            <a:r>
              <a:rPr lang="nl-BE" dirty="0" err="1" smtClean="0"/>
              <a:t>aussi</a:t>
            </a:r>
            <a:r>
              <a:rPr lang="nl-BE" dirty="0" smtClean="0"/>
              <a:t> des </a:t>
            </a:r>
            <a:r>
              <a:rPr lang="nl-BE" dirty="0" err="1" smtClean="0"/>
              <a:t>personnes</a:t>
            </a:r>
            <a:r>
              <a:rPr lang="nl-BE" dirty="0" smtClean="0"/>
              <a:t> sans </a:t>
            </a:r>
            <a:r>
              <a:rPr lang="nl-BE" dirty="0" err="1" smtClean="0"/>
              <a:t>capacité</a:t>
            </a:r>
            <a:r>
              <a:rPr lang="nl-BE" dirty="0" smtClean="0"/>
              <a:t> </a:t>
            </a:r>
            <a:r>
              <a:rPr lang="nl-BE" dirty="0" err="1" smtClean="0"/>
              <a:t>économique</a:t>
            </a:r>
            <a:r>
              <a:rPr lang="nl-BE" dirty="0" smtClean="0"/>
              <a:t>)</a:t>
            </a:r>
          </a:p>
          <a:p>
            <a:r>
              <a:rPr lang="nl-BE" sz="1800" dirty="0" err="1" smtClean="0"/>
              <a:t>Cohabite</a:t>
            </a:r>
            <a:r>
              <a:rPr lang="nl-BE" sz="1800" dirty="0" smtClean="0"/>
              <a:t> </a:t>
            </a:r>
            <a:r>
              <a:rPr lang="nl-BE" sz="1800" dirty="0" err="1" smtClean="0"/>
              <a:t>exclusivement</a:t>
            </a:r>
            <a:r>
              <a:rPr lang="nl-BE" sz="1800" dirty="0" smtClean="0"/>
              <a:t> </a:t>
            </a:r>
            <a:r>
              <a:rPr lang="nl-BE" sz="1800" dirty="0" err="1" smtClean="0"/>
              <a:t>avec</a:t>
            </a:r>
            <a:r>
              <a:rPr lang="nl-BE" sz="1800" dirty="0" smtClean="0"/>
              <a:t> </a:t>
            </a:r>
            <a:r>
              <a:rPr lang="nl-BE" sz="1800" dirty="0" err="1" smtClean="0"/>
              <a:t>un</a:t>
            </a:r>
            <a:r>
              <a:rPr lang="nl-BE" sz="1800" dirty="0" smtClean="0"/>
              <a:t> </a:t>
            </a:r>
            <a:r>
              <a:rPr lang="nl-BE" sz="1800" dirty="0" err="1" smtClean="0"/>
              <a:t>ou</a:t>
            </a:r>
            <a:r>
              <a:rPr lang="nl-BE" sz="1800" dirty="0" smtClean="0"/>
              <a:t> </a:t>
            </a:r>
            <a:r>
              <a:rPr lang="nl-BE" sz="1800" dirty="0" err="1" smtClean="0"/>
              <a:t>plusieurs</a:t>
            </a:r>
            <a:r>
              <a:rPr lang="nl-BE" sz="1800" dirty="0" smtClean="0"/>
              <a:t> </a:t>
            </a:r>
            <a:r>
              <a:rPr lang="nl-BE" sz="1800" dirty="0" err="1" smtClean="0"/>
              <a:t>enfants</a:t>
            </a:r>
            <a:r>
              <a:rPr lang="nl-BE" sz="1800" dirty="0" smtClean="0"/>
              <a:t> pour </a:t>
            </a:r>
            <a:r>
              <a:rPr lang="nl-BE" sz="1800" dirty="0" err="1" smtClean="0"/>
              <a:t>lesquels</a:t>
            </a:r>
            <a:r>
              <a:rPr lang="nl-BE" sz="1800" dirty="0" smtClean="0"/>
              <a:t> </a:t>
            </a:r>
            <a:r>
              <a:rPr lang="nl-BE" sz="1800" dirty="0" err="1" smtClean="0"/>
              <a:t>il</a:t>
            </a:r>
            <a:r>
              <a:rPr lang="nl-BE" sz="1800" dirty="0" smtClean="0"/>
              <a:t> peut </a:t>
            </a:r>
            <a:r>
              <a:rPr lang="nl-BE" sz="1800" dirty="0" err="1" smtClean="0"/>
              <a:t>prétendre</a:t>
            </a:r>
            <a:r>
              <a:rPr lang="nl-BE" sz="1800" dirty="0" smtClean="0"/>
              <a:t> (au </a:t>
            </a:r>
            <a:r>
              <a:rPr lang="nl-BE" sz="1800" dirty="0" err="1" smtClean="0"/>
              <a:t>moins</a:t>
            </a:r>
            <a:r>
              <a:rPr lang="nl-BE" sz="1800" dirty="0" smtClean="0"/>
              <a:t> pour </a:t>
            </a:r>
            <a:r>
              <a:rPr lang="nl-BE" sz="1800" dirty="0" err="1" smtClean="0"/>
              <a:t>un</a:t>
            </a:r>
            <a:r>
              <a:rPr lang="nl-BE" sz="1800" dirty="0" smtClean="0"/>
              <a:t>) </a:t>
            </a:r>
            <a:r>
              <a:rPr lang="nl-BE" sz="1800" dirty="0" err="1" smtClean="0"/>
              <a:t>aux</a:t>
            </a:r>
            <a:r>
              <a:rPr lang="nl-BE" sz="1800" dirty="0" smtClean="0"/>
              <a:t> </a:t>
            </a:r>
            <a:r>
              <a:rPr lang="nl-BE" sz="1800" dirty="0" err="1" smtClean="0"/>
              <a:t>allocations</a:t>
            </a:r>
            <a:r>
              <a:rPr lang="nl-BE" sz="1800" dirty="0" smtClean="0"/>
              <a:t> familiales et </a:t>
            </a:r>
            <a:r>
              <a:rPr lang="nl-BE" sz="1800" dirty="0" err="1" smtClean="0"/>
              <a:t>qui</a:t>
            </a:r>
            <a:r>
              <a:rPr lang="nl-BE" sz="1800" dirty="0" smtClean="0"/>
              <a:t> ne </a:t>
            </a:r>
            <a:r>
              <a:rPr lang="nl-BE" sz="1800" dirty="0" err="1" smtClean="0"/>
              <a:t>disposent</a:t>
            </a:r>
            <a:r>
              <a:rPr lang="nl-BE" sz="1800" dirty="0" smtClean="0"/>
              <a:t> pas de </a:t>
            </a:r>
            <a:r>
              <a:rPr lang="nl-BE" sz="1800" dirty="0" err="1" smtClean="0"/>
              <a:t>revenus</a:t>
            </a:r>
            <a:r>
              <a:rPr lang="nl-BE" sz="1800" dirty="0" smtClean="0"/>
              <a:t> (</a:t>
            </a:r>
            <a:r>
              <a:rPr lang="nl-BE" sz="1800" dirty="0" err="1" smtClean="0"/>
              <a:t>immunisation</a:t>
            </a:r>
            <a:r>
              <a:rPr lang="nl-BE" sz="1800" dirty="0" smtClean="0"/>
              <a:t> </a:t>
            </a:r>
            <a:r>
              <a:rPr lang="nl-BE" sz="1800" dirty="0" err="1" smtClean="0"/>
              <a:t>possible</a:t>
            </a:r>
            <a:r>
              <a:rPr lang="nl-BE" sz="1800" dirty="0" smtClean="0"/>
              <a:t>)	</a:t>
            </a:r>
          </a:p>
          <a:p>
            <a:pPr lvl="1"/>
            <a:r>
              <a:rPr lang="nl-BE" dirty="0" err="1" smtClean="0"/>
              <a:t>Requiert</a:t>
            </a:r>
            <a:r>
              <a:rPr lang="nl-BE" dirty="0" smtClean="0"/>
              <a:t> </a:t>
            </a:r>
            <a:r>
              <a:rPr lang="nl-BE" dirty="0" err="1" smtClean="0"/>
              <a:t>une</a:t>
            </a:r>
            <a:r>
              <a:rPr lang="nl-BE" dirty="0" smtClean="0"/>
              <a:t> </a:t>
            </a:r>
            <a:r>
              <a:rPr lang="nl-BE" dirty="0" err="1" smtClean="0"/>
              <a:t>cohabitation</a:t>
            </a:r>
            <a:r>
              <a:rPr lang="nl-BE" dirty="0" smtClean="0"/>
              <a:t> deux jours par </a:t>
            </a:r>
            <a:r>
              <a:rPr lang="nl-BE" dirty="0" err="1" smtClean="0"/>
              <a:t>semaine</a:t>
            </a:r>
            <a:r>
              <a:rPr lang="nl-BE" dirty="0" smtClean="0"/>
              <a:t> au </a:t>
            </a:r>
            <a:r>
              <a:rPr lang="nl-BE" dirty="0" err="1" smtClean="0"/>
              <a:t>moins</a:t>
            </a:r>
            <a:r>
              <a:rPr lang="nl-BE" dirty="0" smtClean="0"/>
              <a:t>, en moyenne, </a:t>
            </a:r>
            <a:r>
              <a:rPr lang="nl-BE" dirty="0" err="1" smtClean="0"/>
              <a:t>selon</a:t>
            </a:r>
            <a:r>
              <a:rPr lang="nl-BE" dirty="0" smtClean="0"/>
              <a:t> les </a:t>
            </a:r>
            <a:r>
              <a:rPr lang="nl-BE" dirty="0" err="1" smtClean="0"/>
              <a:t>directives</a:t>
            </a:r>
            <a:r>
              <a:rPr lang="nl-BE" dirty="0" smtClean="0"/>
              <a:t> de </a:t>
            </a:r>
            <a:r>
              <a:rPr lang="nl-BE" dirty="0" err="1" smtClean="0"/>
              <a:t>l’ONEm</a:t>
            </a:r>
            <a:r>
              <a:rPr lang="nl-BE" dirty="0" smtClean="0"/>
              <a:t> (garde </a:t>
            </a:r>
            <a:r>
              <a:rPr lang="nl-BE" dirty="0" err="1" smtClean="0"/>
              <a:t>alternée</a:t>
            </a:r>
            <a:r>
              <a:rPr lang="nl-BE" dirty="0" smtClean="0"/>
              <a:t>, </a:t>
            </a:r>
            <a:r>
              <a:rPr lang="nl-BE" dirty="0" err="1" smtClean="0"/>
              <a:t>étudiant</a:t>
            </a:r>
            <a:r>
              <a:rPr lang="nl-BE" dirty="0" smtClean="0"/>
              <a:t> en kot, </a:t>
            </a:r>
            <a:r>
              <a:rPr lang="nl-BE" dirty="0" err="1" smtClean="0"/>
              <a:t>etc</a:t>
            </a:r>
            <a:r>
              <a:rPr lang="nl-BE" dirty="0" smtClean="0"/>
              <a:t>)</a:t>
            </a:r>
          </a:p>
          <a:p>
            <a:r>
              <a:rPr lang="nl-BE" sz="1800" dirty="0"/>
              <a:t>Cohabite </a:t>
            </a:r>
            <a:r>
              <a:rPr lang="nl-BE" sz="1800" dirty="0" smtClean="0"/>
              <a:t>exclusivement avec d’autres </a:t>
            </a:r>
            <a:r>
              <a:rPr lang="nl-BE" sz="1800" dirty="0"/>
              <a:t>parents ou alliés jusqu’au 3ème degré, qui ne disposent pas de revenus (pas </a:t>
            </a:r>
            <a:r>
              <a:rPr lang="nl-BE" sz="1800" dirty="0" smtClean="0"/>
              <a:t>d’immunisation des revenus professionnels)</a:t>
            </a:r>
          </a:p>
          <a:p>
            <a:r>
              <a:rPr lang="nl-BE" sz="1800" dirty="0" err="1" smtClean="0"/>
              <a:t>Cohabite</a:t>
            </a:r>
            <a:r>
              <a:rPr lang="nl-BE" sz="1800" dirty="0" smtClean="0"/>
              <a:t> </a:t>
            </a:r>
            <a:r>
              <a:rPr lang="nl-BE" sz="1800" dirty="0" err="1" smtClean="0"/>
              <a:t>avec</a:t>
            </a:r>
            <a:r>
              <a:rPr lang="nl-BE" sz="1800" dirty="0" smtClean="0"/>
              <a:t> </a:t>
            </a:r>
            <a:r>
              <a:rPr lang="nl-BE" sz="1800" dirty="0" err="1" smtClean="0"/>
              <a:t>un</a:t>
            </a:r>
            <a:r>
              <a:rPr lang="nl-BE" sz="1800" dirty="0" smtClean="0"/>
              <a:t> </a:t>
            </a:r>
            <a:r>
              <a:rPr lang="nl-BE" sz="1800" dirty="0" err="1" smtClean="0"/>
              <a:t>ou</a:t>
            </a:r>
            <a:r>
              <a:rPr lang="nl-BE" sz="1800" dirty="0" smtClean="0"/>
              <a:t> </a:t>
            </a:r>
            <a:r>
              <a:rPr lang="nl-BE" sz="1800" dirty="0" err="1" smtClean="0"/>
              <a:t>plusieurs</a:t>
            </a:r>
            <a:r>
              <a:rPr lang="nl-BE" sz="1800" dirty="0" smtClean="0"/>
              <a:t> </a:t>
            </a:r>
            <a:r>
              <a:rPr lang="nl-BE" sz="1800" dirty="0" err="1" smtClean="0"/>
              <a:t>enfants</a:t>
            </a:r>
            <a:r>
              <a:rPr lang="nl-BE" sz="1800" dirty="0" smtClean="0"/>
              <a:t> et </a:t>
            </a:r>
            <a:r>
              <a:rPr lang="nl-BE" sz="1800" dirty="0" err="1" smtClean="0"/>
              <a:t>d’autres</a:t>
            </a:r>
            <a:r>
              <a:rPr lang="nl-BE" sz="1800" dirty="0" smtClean="0"/>
              <a:t> </a:t>
            </a:r>
            <a:r>
              <a:rPr lang="nl-BE" sz="1800" dirty="0" err="1" smtClean="0"/>
              <a:t>parents</a:t>
            </a:r>
            <a:r>
              <a:rPr lang="nl-BE" sz="1800" dirty="0" smtClean="0"/>
              <a:t> </a:t>
            </a:r>
            <a:r>
              <a:rPr lang="nl-BE" sz="1800" dirty="0" err="1" smtClean="0"/>
              <a:t>ou</a:t>
            </a:r>
            <a:r>
              <a:rPr lang="nl-BE" sz="1800" dirty="0" smtClean="0"/>
              <a:t> </a:t>
            </a:r>
            <a:r>
              <a:rPr lang="nl-BE" sz="1800" dirty="0" err="1" smtClean="0"/>
              <a:t>alliés</a:t>
            </a:r>
            <a:r>
              <a:rPr lang="nl-BE" sz="1800" dirty="0" smtClean="0"/>
              <a:t> </a:t>
            </a:r>
            <a:r>
              <a:rPr lang="nl-BE" sz="1800" dirty="0" err="1" smtClean="0"/>
              <a:t>jusqu’au</a:t>
            </a:r>
            <a:r>
              <a:rPr lang="nl-BE" sz="1800" dirty="0" smtClean="0"/>
              <a:t> 3ème </a:t>
            </a:r>
            <a:r>
              <a:rPr lang="nl-BE" sz="1800" dirty="0" err="1" smtClean="0"/>
              <a:t>degré</a:t>
            </a:r>
            <a:r>
              <a:rPr lang="nl-BE" sz="1800" dirty="0" smtClean="0"/>
              <a:t>, </a:t>
            </a:r>
            <a:r>
              <a:rPr lang="nl-BE" sz="1800" dirty="0" err="1" smtClean="0"/>
              <a:t>qui</a:t>
            </a:r>
            <a:r>
              <a:rPr lang="nl-BE" sz="1800" dirty="0" smtClean="0"/>
              <a:t> ne </a:t>
            </a:r>
            <a:r>
              <a:rPr lang="nl-BE" sz="1800" dirty="0" err="1" smtClean="0"/>
              <a:t>disposent</a:t>
            </a:r>
            <a:r>
              <a:rPr lang="nl-BE" sz="1800" dirty="0" smtClean="0"/>
              <a:t> pas de </a:t>
            </a:r>
            <a:r>
              <a:rPr lang="nl-BE" sz="1800" dirty="0" err="1" smtClean="0"/>
              <a:t>revenus</a:t>
            </a:r>
            <a:endParaRPr lang="nl-BE" sz="1800" dirty="0"/>
          </a:p>
          <a:p>
            <a:r>
              <a:rPr lang="nl-BE" sz="1800" dirty="0" smtClean="0"/>
              <a:t>Habite seul et paie une pension alimentaire</a:t>
            </a:r>
          </a:p>
          <a:p>
            <a:r>
              <a:rPr lang="nl-BE" sz="1800" dirty="0" smtClean="0"/>
              <a:t>Divers… (trvailleurs portuaires, pêcheurs de mer, ex-Sabeniens)</a:t>
            </a:r>
          </a:p>
          <a:p>
            <a:r>
              <a:rPr lang="nl-BE" sz="1800" dirty="0" smtClean="0"/>
              <a:t>La </a:t>
            </a:r>
            <a:r>
              <a:rPr lang="nl-BE" sz="1800" dirty="0" err="1" smtClean="0"/>
              <a:t>notion</a:t>
            </a:r>
            <a:r>
              <a:rPr lang="nl-BE" sz="1800" dirty="0" smtClean="0"/>
              <a:t> </a:t>
            </a:r>
            <a:r>
              <a:rPr lang="nl-BE" sz="1800" dirty="0" err="1" smtClean="0"/>
              <a:t>est</a:t>
            </a:r>
            <a:r>
              <a:rPr lang="nl-BE" sz="1800" dirty="0" smtClean="0"/>
              <a:t> </a:t>
            </a:r>
            <a:r>
              <a:rPr lang="nl-BE" sz="1800" dirty="0" err="1" smtClean="0"/>
              <a:t>donc</a:t>
            </a:r>
            <a:r>
              <a:rPr lang="nl-BE" sz="1800" dirty="0" smtClean="0"/>
              <a:t> </a:t>
            </a:r>
            <a:r>
              <a:rPr lang="nl-BE" sz="1800" dirty="0" err="1" smtClean="0"/>
              <a:t>une</a:t>
            </a:r>
            <a:r>
              <a:rPr lang="nl-BE" sz="1800" dirty="0" smtClean="0"/>
              <a:t> </a:t>
            </a:r>
            <a:r>
              <a:rPr lang="nl-BE" sz="1800" dirty="0" err="1" smtClean="0"/>
              <a:t>combinaison</a:t>
            </a:r>
            <a:r>
              <a:rPr lang="nl-BE" sz="1800" dirty="0" smtClean="0"/>
              <a:t> de </a:t>
            </a:r>
            <a:r>
              <a:rPr lang="nl-BE" sz="1800" dirty="0" err="1" smtClean="0"/>
              <a:t>cohabitation</a:t>
            </a:r>
            <a:r>
              <a:rPr lang="nl-BE" sz="1800" dirty="0" smtClean="0"/>
              <a:t> et de prise en charge </a:t>
            </a:r>
            <a:r>
              <a:rPr lang="nl-BE" sz="1800" dirty="0" err="1" smtClean="0"/>
              <a:t>financière</a:t>
            </a:r>
            <a:r>
              <a:rPr lang="nl-BE" sz="1800" dirty="0" smtClean="0"/>
              <a:t> </a:t>
            </a:r>
          </a:p>
          <a:p>
            <a:pPr lvl="1"/>
            <a:endParaRPr lang="en-GB" sz="1600" dirty="0"/>
          </a:p>
        </p:txBody>
      </p:sp>
    </p:spTree>
    <p:extLst>
      <p:ext uri="{BB962C8B-B14F-4D97-AF65-F5344CB8AC3E}">
        <p14:creationId xmlns:p14="http://schemas.microsoft.com/office/powerpoint/2010/main" val="6624695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nl-BE" dirty="0" smtClean="0"/>
              <a:t>Le </a:t>
            </a:r>
            <a:r>
              <a:rPr lang="nl-BE" dirty="0" err="1" smtClean="0"/>
              <a:t>chômage</a:t>
            </a:r>
            <a:endParaRPr lang="en-GB" dirty="0"/>
          </a:p>
        </p:txBody>
      </p:sp>
      <p:sp>
        <p:nvSpPr>
          <p:cNvPr id="3" name="Espace réservé du contenu 2"/>
          <p:cNvSpPr>
            <a:spLocks noGrp="1"/>
          </p:cNvSpPr>
          <p:nvPr>
            <p:ph idx="1"/>
          </p:nvPr>
        </p:nvSpPr>
        <p:spPr>
          <a:xfrm>
            <a:off x="498474" y="1201480"/>
            <a:ext cx="7556313" cy="4924684"/>
          </a:xfrm>
        </p:spPr>
        <p:txBody>
          <a:bodyPr/>
          <a:lstStyle/>
          <a:p>
            <a:r>
              <a:rPr lang="nl-BE" dirty="0" smtClean="0"/>
              <a:t>Le </a:t>
            </a:r>
            <a:r>
              <a:rPr lang="nl-BE" dirty="0" err="1" smtClean="0"/>
              <a:t>chômeur</a:t>
            </a:r>
            <a:r>
              <a:rPr lang="nl-BE" dirty="0" smtClean="0"/>
              <a:t> </a:t>
            </a:r>
            <a:r>
              <a:rPr lang="nl-BE" dirty="0" err="1" smtClean="0"/>
              <a:t>isolé</a:t>
            </a:r>
            <a:r>
              <a:rPr lang="nl-BE" dirty="0" smtClean="0"/>
              <a:t> </a:t>
            </a:r>
            <a:r>
              <a:rPr lang="nl-BE" dirty="0" err="1" smtClean="0"/>
              <a:t>est</a:t>
            </a:r>
            <a:r>
              <a:rPr lang="nl-BE" dirty="0" smtClean="0"/>
              <a:t> </a:t>
            </a:r>
            <a:r>
              <a:rPr lang="nl-BE" dirty="0" err="1" smtClean="0"/>
              <a:t>celui</a:t>
            </a:r>
            <a:r>
              <a:rPr lang="nl-BE" dirty="0" smtClean="0"/>
              <a:t> </a:t>
            </a:r>
            <a:r>
              <a:rPr lang="nl-BE" dirty="0" err="1" smtClean="0"/>
              <a:t>qui</a:t>
            </a:r>
            <a:r>
              <a:rPr lang="nl-BE" dirty="0" smtClean="0"/>
              <a:t> </a:t>
            </a:r>
            <a:r>
              <a:rPr lang="nl-BE" dirty="0" err="1" smtClean="0"/>
              <a:t>habite</a:t>
            </a:r>
            <a:r>
              <a:rPr lang="nl-BE" dirty="0" smtClean="0"/>
              <a:t> </a:t>
            </a:r>
            <a:r>
              <a:rPr lang="nl-BE" dirty="0" err="1" smtClean="0"/>
              <a:t>seul</a:t>
            </a:r>
            <a:endParaRPr lang="nl-BE" dirty="0" smtClean="0"/>
          </a:p>
          <a:p>
            <a:pPr lvl="1"/>
            <a:r>
              <a:rPr lang="nl-BE" dirty="0" err="1" smtClean="0"/>
              <a:t>Sauf</a:t>
            </a:r>
            <a:r>
              <a:rPr lang="nl-BE" dirty="0" smtClean="0"/>
              <a:t> </a:t>
            </a:r>
            <a:r>
              <a:rPr lang="nl-BE" dirty="0" err="1" smtClean="0"/>
              <a:t>celui</a:t>
            </a:r>
            <a:r>
              <a:rPr lang="nl-BE" dirty="0" smtClean="0"/>
              <a:t> </a:t>
            </a:r>
            <a:r>
              <a:rPr lang="nl-BE" dirty="0" err="1" smtClean="0"/>
              <a:t>qui</a:t>
            </a:r>
            <a:r>
              <a:rPr lang="nl-BE" dirty="0" smtClean="0"/>
              <a:t> </a:t>
            </a:r>
            <a:r>
              <a:rPr lang="nl-BE" dirty="0" err="1" smtClean="0"/>
              <a:t>paie</a:t>
            </a:r>
            <a:r>
              <a:rPr lang="nl-BE" dirty="0" smtClean="0"/>
              <a:t> </a:t>
            </a:r>
            <a:r>
              <a:rPr lang="nl-BE" dirty="0" err="1" smtClean="0"/>
              <a:t>une</a:t>
            </a:r>
            <a:r>
              <a:rPr lang="nl-BE" dirty="0" smtClean="0"/>
              <a:t> pension alimentaire</a:t>
            </a:r>
          </a:p>
          <a:p>
            <a:r>
              <a:rPr lang="nl-BE" dirty="0" smtClean="0"/>
              <a:t>Le </a:t>
            </a:r>
            <a:r>
              <a:rPr lang="nl-BE" dirty="0" err="1" smtClean="0"/>
              <a:t>chômeur</a:t>
            </a:r>
            <a:r>
              <a:rPr lang="nl-BE" dirty="0" smtClean="0"/>
              <a:t> </a:t>
            </a:r>
            <a:r>
              <a:rPr lang="nl-BE" dirty="0" err="1" smtClean="0"/>
              <a:t>cohabitant</a:t>
            </a:r>
            <a:r>
              <a:rPr lang="nl-BE" dirty="0" smtClean="0"/>
              <a:t> </a:t>
            </a:r>
            <a:r>
              <a:rPr lang="nl-BE" dirty="0" err="1" smtClean="0"/>
              <a:t>est</a:t>
            </a:r>
            <a:r>
              <a:rPr lang="nl-BE" dirty="0" smtClean="0"/>
              <a:t> </a:t>
            </a:r>
            <a:r>
              <a:rPr lang="nl-BE" dirty="0" err="1" smtClean="0"/>
              <a:t>celui</a:t>
            </a:r>
            <a:r>
              <a:rPr lang="nl-BE" dirty="0" smtClean="0"/>
              <a:t> </a:t>
            </a:r>
            <a:r>
              <a:rPr lang="nl-BE" dirty="0" err="1" smtClean="0"/>
              <a:t>qui</a:t>
            </a:r>
            <a:r>
              <a:rPr lang="nl-BE" dirty="0" smtClean="0"/>
              <a:t> </a:t>
            </a:r>
            <a:r>
              <a:rPr lang="nl-BE" dirty="0" err="1" smtClean="0"/>
              <a:t>n’est</a:t>
            </a:r>
            <a:r>
              <a:rPr lang="nl-BE" dirty="0" smtClean="0"/>
              <a:t> ni </a:t>
            </a:r>
            <a:r>
              <a:rPr lang="nl-BE" dirty="0" err="1" smtClean="0"/>
              <a:t>isolé</a:t>
            </a:r>
            <a:r>
              <a:rPr lang="nl-BE" dirty="0" smtClean="0"/>
              <a:t> ni </a:t>
            </a:r>
            <a:r>
              <a:rPr lang="nl-BE" dirty="0" err="1" smtClean="0"/>
              <a:t>ayant</a:t>
            </a:r>
            <a:r>
              <a:rPr lang="nl-BE" dirty="0" smtClean="0"/>
              <a:t> charge de </a:t>
            </a:r>
            <a:r>
              <a:rPr lang="nl-BE" dirty="0" err="1" smtClean="0"/>
              <a:t>famille</a:t>
            </a:r>
            <a:endParaRPr lang="nl-BE" dirty="0" smtClean="0"/>
          </a:p>
          <a:p>
            <a:pPr lvl="1"/>
            <a:r>
              <a:rPr lang="nl-BE" dirty="0" smtClean="0"/>
              <a:t>Définition de la cohabitation “en creux”</a:t>
            </a:r>
          </a:p>
          <a:p>
            <a:r>
              <a:rPr lang="nl-BE" dirty="0" smtClean="0"/>
              <a:t>Quelques assimilations à la cohabitation (art 59 AM)</a:t>
            </a:r>
          </a:p>
          <a:p>
            <a:pPr lvl="1"/>
            <a:r>
              <a:rPr lang="nl-BE" dirty="0" smtClean="0"/>
              <a:t>Personnes internées ou emprisonnées, pendant les 12 premiers mois</a:t>
            </a:r>
          </a:p>
          <a:p>
            <a:pPr lvl="1"/>
            <a:r>
              <a:rPr lang="nl-BE" dirty="0" smtClean="0"/>
              <a:t>Personnes qui satisfont à leurs obligations de milice</a:t>
            </a:r>
          </a:p>
          <a:p>
            <a:endParaRPr lang="en-GB" dirty="0"/>
          </a:p>
        </p:txBody>
      </p:sp>
    </p:spTree>
    <p:extLst>
      <p:ext uri="{BB962C8B-B14F-4D97-AF65-F5344CB8AC3E}">
        <p14:creationId xmlns:p14="http://schemas.microsoft.com/office/powerpoint/2010/main" val="25522405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nl-BE" dirty="0" err="1" smtClean="0"/>
              <a:t>L’objet</a:t>
            </a:r>
            <a:r>
              <a:rPr lang="nl-BE" dirty="0" smtClean="0"/>
              <a:t> et les </a:t>
            </a:r>
            <a:r>
              <a:rPr lang="nl-BE" dirty="0" err="1" smtClean="0"/>
              <a:t>limites</a:t>
            </a:r>
            <a:r>
              <a:rPr lang="nl-BE" dirty="0" smtClean="0"/>
              <a:t> de </a:t>
            </a:r>
            <a:r>
              <a:rPr lang="nl-BE" dirty="0" err="1" smtClean="0"/>
              <a:t>l’exposé</a:t>
            </a:r>
            <a:endParaRPr lang="en-GB" dirty="0"/>
          </a:p>
        </p:txBody>
      </p:sp>
      <p:sp>
        <p:nvSpPr>
          <p:cNvPr id="3" name="Espace réservé du contenu 2"/>
          <p:cNvSpPr>
            <a:spLocks noGrp="1"/>
          </p:cNvSpPr>
          <p:nvPr>
            <p:ph idx="1"/>
          </p:nvPr>
        </p:nvSpPr>
        <p:spPr/>
        <p:txBody>
          <a:bodyPr/>
          <a:lstStyle/>
          <a:p>
            <a:endParaRPr lang="en-GB"/>
          </a:p>
        </p:txBody>
      </p:sp>
    </p:spTree>
    <p:extLst>
      <p:ext uri="{BB962C8B-B14F-4D97-AF65-F5344CB8AC3E}">
        <p14:creationId xmlns:p14="http://schemas.microsoft.com/office/powerpoint/2010/main" val="1564771605"/>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nl-BE" dirty="0" err="1" smtClean="0"/>
              <a:t>L’assurance</a:t>
            </a:r>
            <a:r>
              <a:rPr lang="nl-BE" dirty="0" smtClean="0"/>
              <a:t> </a:t>
            </a:r>
            <a:r>
              <a:rPr lang="nl-BE" dirty="0" err="1" smtClean="0"/>
              <a:t>soins</a:t>
            </a:r>
            <a:r>
              <a:rPr lang="nl-BE" dirty="0" smtClean="0"/>
              <a:t> de santé-</a:t>
            </a:r>
            <a:r>
              <a:rPr lang="nl-BE" dirty="0" err="1" smtClean="0"/>
              <a:t>indemnités</a:t>
            </a:r>
            <a:endParaRPr lang="en-GB" dirty="0"/>
          </a:p>
        </p:txBody>
      </p:sp>
      <p:sp>
        <p:nvSpPr>
          <p:cNvPr id="3" name="Espace réservé du contenu 2"/>
          <p:cNvSpPr>
            <a:spLocks noGrp="1"/>
          </p:cNvSpPr>
          <p:nvPr>
            <p:ph idx="1"/>
          </p:nvPr>
        </p:nvSpPr>
        <p:spPr/>
        <p:txBody>
          <a:bodyPr/>
          <a:lstStyle/>
          <a:p>
            <a:pPr algn="just"/>
            <a:r>
              <a:rPr lang="en-GB" dirty="0" smtClean="0"/>
              <a:t>La situation </a:t>
            </a:r>
            <a:r>
              <a:rPr lang="en-GB" dirty="0" err="1" smtClean="0"/>
              <a:t>familiale</a:t>
            </a:r>
            <a:r>
              <a:rPr lang="en-GB" dirty="0" smtClean="0"/>
              <a:t> </a:t>
            </a:r>
            <a:r>
              <a:rPr lang="en-GB" dirty="0" err="1" smtClean="0"/>
              <a:t>joue</a:t>
            </a:r>
            <a:r>
              <a:rPr lang="en-GB" dirty="0" smtClean="0"/>
              <a:t> un </a:t>
            </a:r>
            <a:r>
              <a:rPr lang="en-GB" dirty="0" err="1" smtClean="0"/>
              <a:t>rôle</a:t>
            </a:r>
            <a:r>
              <a:rPr lang="en-GB" dirty="0" smtClean="0"/>
              <a:t> </a:t>
            </a:r>
            <a:r>
              <a:rPr lang="en-GB" dirty="0" err="1" smtClean="0"/>
              <a:t>dans</a:t>
            </a:r>
            <a:r>
              <a:rPr lang="en-GB" dirty="0" smtClean="0"/>
              <a:t> la </a:t>
            </a:r>
            <a:r>
              <a:rPr lang="en-GB" dirty="0" err="1" smtClean="0"/>
              <a:t>définition</a:t>
            </a:r>
            <a:r>
              <a:rPr lang="en-GB" dirty="0" smtClean="0"/>
              <a:t> des </a:t>
            </a:r>
            <a:r>
              <a:rPr lang="en-GB" dirty="0" err="1" smtClean="0"/>
              <a:t>personnes</a:t>
            </a:r>
            <a:r>
              <a:rPr lang="en-GB" dirty="0" smtClean="0"/>
              <a:t> </a:t>
            </a:r>
            <a:r>
              <a:rPr lang="en-GB" dirty="0" err="1" smtClean="0"/>
              <a:t>à</a:t>
            </a:r>
            <a:r>
              <a:rPr lang="en-GB" dirty="0" smtClean="0"/>
              <a:t> charge du </a:t>
            </a:r>
            <a:r>
              <a:rPr lang="en-GB" dirty="0" err="1" smtClean="0"/>
              <a:t>titulaire</a:t>
            </a:r>
            <a:r>
              <a:rPr lang="en-GB" dirty="0" smtClean="0"/>
              <a:t>, en </a:t>
            </a:r>
            <a:r>
              <a:rPr lang="en-GB" dirty="0" err="1" smtClean="0"/>
              <a:t>matière</a:t>
            </a:r>
            <a:r>
              <a:rPr lang="en-GB" dirty="0" smtClean="0"/>
              <a:t> de </a:t>
            </a:r>
            <a:r>
              <a:rPr lang="en-GB" dirty="0" err="1" smtClean="0"/>
              <a:t>soins</a:t>
            </a:r>
            <a:r>
              <a:rPr lang="en-GB" dirty="0" smtClean="0"/>
              <a:t> de santé (art. 123 et </a:t>
            </a:r>
            <a:r>
              <a:rPr lang="en-GB" dirty="0" err="1" smtClean="0"/>
              <a:t>ss</a:t>
            </a:r>
            <a:r>
              <a:rPr lang="en-GB" dirty="0" smtClean="0"/>
              <a:t> AR 3-7-1996)</a:t>
            </a:r>
          </a:p>
          <a:p>
            <a:pPr algn="just"/>
            <a:r>
              <a:rPr lang="en-GB" dirty="0" smtClean="0"/>
              <a:t>Les </a:t>
            </a:r>
            <a:r>
              <a:rPr lang="en-GB" dirty="0" err="1" smtClean="0"/>
              <a:t>catégories</a:t>
            </a:r>
            <a:r>
              <a:rPr lang="en-GB" dirty="0" smtClean="0"/>
              <a:t> de </a:t>
            </a:r>
            <a:r>
              <a:rPr lang="en-GB" dirty="0" err="1" smtClean="0"/>
              <a:t>bénéficiaires</a:t>
            </a:r>
            <a:r>
              <a:rPr lang="en-GB" dirty="0" smtClean="0"/>
              <a:t> en </a:t>
            </a:r>
            <a:r>
              <a:rPr lang="en-GB" dirty="0" err="1" smtClean="0"/>
              <a:t>matière</a:t>
            </a:r>
            <a:r>
              <a:rPr lang="en-GB" dirty="0" smtClean="0"/>
              <a:t> </a:t>
            </a:r>
            <a:r>
              <a:rPr lang="en-GB" dirty="0" err="1" smtClean="0"/>
              <a:t>d’indemnités</a:t>
            </a:r>
            <a:r>
              <a:rPr lang="en-GB" dirty="0" smtClean="0"/>
              <a:t> (art. 225 et </a:t>
            </a:r>
            <a:r>
              <a:rPr lang="en-GB" dirty="0" err="1" smtClean="0"/>
              <a:t>ss</a:t>
            </a:r>
            <a:r>
              <a:rPr lang="en-GB" dirty="0" smtClean="0"/>
              <a:t> </a:t>
            </a:r>
            <a:r>
              <a:rPr lang="en-GB" dirty="0"/>
              <a:t>AR 3-7-</a:t>
            </a:r>
            <a:r>
              <a:rPr lang="en-GB" dirty="0" smtClean="0"/>
              <a:t>1996)</a:t>
            </a:r>
            <a:endParaRPr lang="en-GB" dirty="0"/>
          </a:p>
        </p:txBody>
      </p:sp>
    </p:spTree>
    <p:extLst>
      <p:ext uri="{BB962C8B-B14F-4D97-AF65-F5344CB8AC3E}">
        <p14:creationId xmlns:p14="http://schemas.microsoft.com/office/powerpoint/2010/main" val="224741754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nl-BE" dirty="0"/>
              <a:t>L’assurance </a:t>
            </a:r>
            <a:r>
              <a:rPr lang="nl-BE" dirty="0" smtClean="0"/>
              <a:t>indemnités</a:t>
            </a:r>
            <a:endParaRPr lang="fr-FR" dirty="0"/>
          </a:p>
        </p:txBody>
      </p:sp>
      <p:sp>
        <p:nvSpPr>
          <p:cNvPr id="3" name="Espace réservé du contenu 2"/>
          <p:cNvSpPr>
            <a:spLocks noGrp="1"/>
          </p:cNvSpPr>
          <p:nvPr>
            <p:ph idx="1"/>
          </p:nvPr>
        </p:nvSpPr>
        <p:spPr>
          <a:xfrm>
            <a:off x="498474" y="1294907"/>
            <a:ext cx="7556313" cy="5173602"/>
          </a:xfrm>
        </p:spPr>
        <p:txBody>
          <a:bodyPr>
            <a:normAutofit fontScale="92500" lnSpcReduction="20000"/>
          </a:bodyPr>
          <a:lstStyle/>
          <a:p>
            <a:r>
              <a:rPr lang="fr-FR" dirty="0" smtClean="0"/>
              <a:t>Le travailleur ayant personne à charge (art 225) est celui qui:</a:t>
            </a:r>
          </a:p>
          <a:p>
            <a:pPr lvl="1"/>
            <a:r>
              <a:rPr lang="fr-FR" dirty="0" smtClean="0"/>
              <a:t>Cohabite avec son conjoint</a:t>
            </a:r>
          </a:p>
          <a:p>
            <a:pPr lvl="1"/>
            <a:r>
              <a:rPr lang="fr-FR" dirty="0" smtClean="0"/>
              <a:t>Cohabite avec une personne avec laquelle il forme un ménage de fait (il ne peut s’agir d’un parent ou allié jusqu’au 3</a:t>
            </a:r>
            <a:r>
              <a:rPr lang="fr-FR" baseline="30000" dirty="0" smtClean="0"/>
              <a:t>ème</a:t>
            </a:r>
            <a:r>
              <a:rPr lang="fr-FR" dirty="0" smtClean="0"/>
              <a:t> degré)</a:t>
            </a:r>
          </a:p>
          <a:p>
            <a:pPr lvl="1"/>
            <a:r>
              <a:rPr lang="fr-FR" dirty="0" smtClean="0"/>
              <a:t>Cohabite avec des enfants ou assimilés (enfants du conjoints, enfants adoptés, petits-enfants, </a:t>
            </a:r>
            <a:r>
              <a:rPr lang="fr-FR" dirty="0"/>
              <a:t>arrière-petits-</a:t>
            </a:r>
            <a:r>
              <a:rPr lang="fr-FR" dirty="0" smtClean="0"/>
              <a:t>enfants)</a:t>
            </a:r>
          </a:p>
          <a:p>
            <a:pPr lvl="1"/>
            <a:r>
              <a:rPr lang="fr-FR" dirty="0" smtClean="0"/>
              <a:t>Cohabite avec des parents jusqu’au 3</a:t>
            </a:r>
            <a:r>
              <a:rPr lang="fr-FR" baseline="30000" dirty="0" smtClean="0"/>
              <a:t>ème</a:t>
            </a:r>
            <a:r>
              <a:rPr lang="fr-FR" dirty="0" smtClean="0"/>
              <a:t> degré</a:t>
            </a:r>
          </a:p>
          <a:p>
            <a:pPr lvl="1"/>
            <a:r>
              <a:rPr lang="fr-FR" dirty="0" smtClean="0"/>
              <a:t>Paie une pension alimentaire (supérieure à un certain montant)</a:t>
            </a:r>
          </a:p>
          <a:p>
            <a:pPr algn="just"/>
            <a:r>
              <a:rPr lang="fr-FR" dirty="0" smtClean="0"/>
              <a:t>Pour les quatre premières catégories, les personnes à charge doivent n’exercer aucune activité et ne pas bénéficier de revenus de remplacement belges ou étrangers (abattements et exonérations). Elles doivent être financièrement à charge du titulaire et non d’une autre personne du ménage</a:t>
            </a:r>
          </a:p>
          <a:p>
            <a:pPr algn="just"/>
            <a:r>
              <a:rPr lang="fr-FR" dirty="0" smtClean="0"/>
              <a:t>La cohabitation est prouvée par l’inscription au RN, sauf éléments probants contraires</a:t>
            </a:r>
          </a:p>
          <a:p>
            <a:pPr algn="just"/>
            <a:r>
              <a:rPr lang="fr-FR" dirty="0" smtClean="0"/>
              <a:t>L’exigence de cohabitation est levée quand le titulaire est hospitalisé ou incarcéré</a:t>
            </a:r>
          </a:p>
          <a:p>
            <a:pPr algn="just"/>
            <a:endParaRPr lang="fr-FR" dirty="0" smtClean="0"/>
          </a:p>
          <a:p>
            <a:pPr lvl="1"/>
            <a:endParaRPr lang="fr-FR" dirty="0"/>
          </a:p>
        </p:txBody>
      </p:sp>
    </p:spTree>
    <p:extLst>
      <p:ext uri="{BB962C8B-B14F-4D97-AF65-F5344CB8AC3E}">
        <p14:creationId xmlns:p14="http://schemas.microsoft.com/office/powerpoint/2010/main" val="41232116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nl-BE" dirty="0"/>
              <a:t>L’assurance </a:t>
            </a:r>
            <a:r>
              <a:rPr lang="nl-BE" dirty="0" smtClean="0"/>
              <a:t>indemnités</a:t>
            </a:r>
            <a:endParaRPr lang="fr-FR" dirty="0"/>
          </a:p>
        </p:txBody>
      </p:sp>
      <p:sp>
        <p:nvSpPr>
          <p:cNvPr id="3" name="Espace réservé du contenu 2"/>
          <p:cNvSpPr>
            <a:spLocks noGrp="1"/>
          </p:cNvSpPr>
          <p:nvPr>
            <p:ph idx="1"/>
          </p:nvPr>
        </p:nvSpPr>
        <p:spPr>
          <a:xfrm>
            <a:off x="498474" y="1404140"/>
            <a:ext cx="7556313" cy="4722023"/>
          </a:xfrm>
        </p:spPr>
        <p:txBody>
          <a:bodyPr/>
          <a:lstStyle/>
          <a:p>
            <a:pPr algn="just"/>
            <a:r>
              <a:rPr lang="fr-FR" dirty="0" smtClean="0"/>
              <a:t>Le travailleur ayant perdu un revenu unique est celui qui (art. 226 et 226</a:t>
            </a:r>
            <a:r>
              <a:rPr lang="fr-FR" i="1" dirty="0" smtClean="0"/>
              <a:t>bis</a:t>
            </a:r>
            <a:r>
              <a:rPr lang="fr-FR" dirty="0" smtClean="0"/>
              <a:t>)</a:t>
            </a:r>
          </a:p>
          <a:p>
            <a:pPr lvl="1" algn="just"/>
            <a:r>
              <a:rPr lang="fr-FR" dirty="0" smtClean="0"/>
              <a:t>Vit seul</a:t>
            </a:r>
          </a:p>
          <a:p>
            <a:pPr lvl="1" algn="just"/>
            <a:r>
              <a:rPr lang="fr-FR" dirty="0"/>
              <a:t>A</a:t>
            </a:r>
            <a:r>
              <a:rPr lang="fr-FR" dirty="0" smtClean="0"/>
              <a:t> la même résidence que d’autres personnes qui n’ont pas de revenus mais ne peuvent être considérées comme à charge (pas d’abattements)</a:t>
            </a:r>
          </a:p>
          <a:p>
            <a:pPr lvl="1" algn="just"/>
            <a:r>
              <a:rPr lang="fr-FR" dirty="0" smtClean="0"/>
              <a:t>A le même résidence que des personnes à charge, mais dont les revenus dépassent le plafond de l’article 225, sans dépasser le RMMM</a:t>
            </a:r>
          </a:p>
          <a:p>
            <a:pPr algn="just"/>
            <a:r>
              <a:rPr lang="fr-FR" dirty="0" smtClean="0"/>
              <a:t>La cohabitation se prouve par les mentions du RN, sauf éléments probants contraires</a:t>
            </a:r>
          </a:p>
          <a:p>
            <a:endParaRPr lang="fr-FR" dirty="0"/>
          </a:p>
        </p:txBody>
      </p:sp>
    </p:spTree>
    <p:extLst>
      <p:ext uri="{BB962C8B-B14F-4D97-AF65-F5344CB8AC3E}">
        <p14:creationId xmlns:p14="http://schemas.microsoft.com/office/powerpoint/2010/main" val="12789885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nl-BE" dirty="0"/>
              <a:t>L’assurance indemnités</a:t>
            </a:r>
            <a:endParaRPr lang="fr-FR" dirty="0"/>
          </a:p>
        </p:txBody>
      </p:sp>
      <p:sp>
        <p:nvSpPr>
          <p:cNvPr id="3" name="Espace réservé du contenu 2"/>
          <p:cNvSpPr>
            <a:spLocks noGrp="1"/>
          </p:cNvSpPr>
          <p:nvPr>
            <p:ph idx="1"/>
          </p:nvPr>
        </p:nvSpPr>
        <p:spPr/>
        <p:txBody>
          <a:bodyPr/>
          <a:lstStyle/>
          <a:p>
            <a:r>
              <a:rPr lang="fr-FR" dirty="0" smtClean="0"/>
              <a:t>Le travailleur cohabitant est celui qui n’appartient à aucune des deux catégories précédentes</a:t>
            </a:r>
          </a:p>
          <a:p>
            <a:endParaRPr lang="fr-FR" dirty="0"/>
          </a:p>
          <a:p>
            <a:r>
              <a:rPr lang="fr-FR" dirty="0" smtClean="0"/>
              <a:t>Une notion différente de la cohabitation ?</a:t>
            </a:r>
          </a:p>
          <a:p>
            <a:pPr lvl="1"/>
            <a:r>
              <a:rPr lang="fr-FR" dirty="0" smtClean="0"/>
              <a:t>Définie uniquement sur la base du ménage, </a:t>
            </a:r>
            <a:r>
              <a:rPr lang="fr-FR" dirty="0" err="1" smtClean="0"/>
              <a:t>càd</a:t>
            </a:r>
            <a:r>
              <a:rPr lang="fr-FR" dirty="0" smtClean="0"/>
              <a:t> de l’inscription domiciliaire</a:t>
            </a:r>
            <a:endParaRPr lang="fr-FR" dirty="0"/>
          </a:p>
        </p:txBody>
      </p:sp>
    </p:spTree>
    <p:extLst>
      <p:ext uri="{BB962C8B-B14F-4D97-AF65-F5344CB8AC3E}">
        <p14:creationId xmlns:p14="http://schemas.microsoft.com/office/powerpoint/2010/main" val="158420051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nl-BE" dirty="0"/>
              <a:t>L’assurance indemnités</a:t>
            </a:r>
            <a:endParaRPr lang="fr-FR" dirty="0"/>
          </a:p>
        </p:txBody>
      </p:sp>
      <p:sp>
        <p:nvSpPr>
          <p:cNvPr id="3" name="Espace réservé du contenu 2"/>
          <p:cNvSpPr>
            <a:spLocks noGrp="1"/>
          </p:cNvSpPr>
          <p:nvPr>
            <p:ph idx="1"/>
          </p:nvPr>
        </p:nvSpPr>
        <p:spPr>
          <a:xfrm>
            <a:off x="498474" y="1341032"/>
            <a:ext cx="7556313" cy="4785131"/>
          </a:xfrm>
        </p:spPr>
        <p:txBody>
          <a:bodyPr>
            <a:normAutofit/>
          </a:bodyPr>
          <a:lstStyle/>
          <a:p>
            <a:r>
              <a:rPr lang="fr-FR" dirty="0" smtClean="0"/>
              <a:t>Incidence de la catégorie de bénéficiaire: le taux </a:t>
            </a:r>
            <a:r>
              <a:rPr lang="fr-FR" dirty="0" smtClean="0"/>
              <a:t>d’indemnisation en invalidité</a:t>
            </a:r>
            <a:endParaRPr lang="fr-FR" dirty="0" smtClean="0"/>
          </a:p>
          <a:p>
            <a:r>
              <a:rPr lang="fr-FR" dirty="0" smtClean="0"/>
              <a:t>En incapacité </a:t>
            </a:r>
            <a:r>
              <a:rPr lang="fr-FR" dirty="0" smtClean="0"/>
              <a:t>primaire (un an)</a:t>
            </a:r>
          </a:p>
          <a:p>
            <a:pPr lvl="1"/>
            <a:r>
              <a:rPr lang="fr-FR" dirty="0" smtClean="0"/>
              <a:t>60 % pour les </a:t>
            </a:r>
            <a:r>
              <a:rPr lang="fr-FR" dirty="0" smtClean="0"/>
              <a:t>bénéficiaires</a:t>
            </a:r>
            <a:endParaRPr lang="fr-FR" dirty="0" smtClean="0"/>
          </a:p>
          <a:p>
            <a:r>
              <a:rPr lang="fr-FR" dirty="0" smtClean="0"/>
              <a:t>En invalidité</a:t>
            </a:r>
          </a:p>
          <a:p>
            <a:pPr lvl="1"/>
            <a:r>
              <a:rPr lang="fr-FR" dirty="0" smtClean="0"/>
              <a:t>65% </a:t>
            </a:r>
            <a:r>
              <a:rPr lang="fr-FR" dirty="0"/>
              <a:t>pour les travailleurs ayant personne à </a:t>
            </a:r>
            <a:r>
              <a:rPr lang="fr-FR" dirty="0" smtClean="0"/>
              <a:t>charge</a:t>
            </a:r>
          </a:p>
          <a:p>
            <a:pPr lvl="1"/>
            <a:r>
              <a:rPr lang="fr-FR" dirty="0" smtClean="0"/>
              <a:t>55 % </a:t>
            </a:r>
            <a:r>
              <a:rPr lang="fr-FR" dirty="0"/>
              <a:t>pour les travailleurs ayant perdu un revenu </a:t>
            </a:r>
            <a:r>
              <a:rPr lang="fr-FR" dirty="0" smtClean="0"/>
              <a:t>unique</a:t>
            </a:r>
          </a:p>
          <a:p>
            <a:pPr lvl="1"/>
            <a:r>
              <a:rPr lang="fr-FR" dirty="0" smtClean="0"/>
              <a:t>40 % pour les </a:t>
            </a:r>
            <a:r>
              <a:rPr lang="fr-FR" dirty="0" err="1" smtClean="0"/>
              <a:t>cohabitants</a:t>
            </a:r>
            <a:endParaRPr lang="fr-FR" dirty="0" smtClean="0"/>
          </a:p>
          <a:p>
            <a:pPr lvl="1"/>
            <a:endParaRPr lang="fr-FR" dirty="0"/>
          </a:p>
        </p:txBody>
      </p:sp>
    </p:spTree>
    <p:extLst>
      <p:ext uri="{BB962C8B-B14F-4D97-AF65-F5344CB8AC3E}">
        <p14:creationId xmlns:p14="http://schemas.microsoft.com/office/powerpoint/2010/main" val="279970941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nl-BE" dirty="0" err="1" smtClean="0"/>
              <a:t>L’intégration</a:t>
            </a:r>
            <a:r>
              <a:rPr lang="nl-BE" dirty="0" smtClean="0"/>
              <a:t> sociale</a:t>
            </a:r>
            <a:endParaRPr lang="en-GB" dirty="0"/>
          </a:p>
        </p:txBody>
      </p:sp>
      <p:sp>
        <p:nvSpPr>
          <p:cNvPr id="3" name="Espace réservé du contenu 2"/>
          <p:cNvSpPr>
            <a:spLocks noGrp="1"/>
          </p:cNvSpPr>
          <p:nvPr>
            <p:ph idx="1"/>
          </p:nvPr>
        </p:nvSpPr>
        <p:spPr>
          <a:xfrm>
            <a:off x="498474" y="1293702"/>
            <a:ext cx="7556313" cy="4832461"/>
          </a:xfrm>
        </p:spPr>
        <p:txBody>
          <a:bodyPr/>
          <a:lstStyle/>
          <a:p>
            <a:r>
              <a:rPr lang="en-GB" dirty="0" smtClean="0"/>
              <a:t>La </a:t>
            </a:r>
            <a:r>
              <a:rPr lang="en-GB" dirty="0" err="1" smtClean="0"/>
              <a:t>loi</a:t>
            </a:r>
            <a:r>
              <a:rPr lang="en-GB" dirty="0" smtClean="0"/>
              <a:t> du 7 </a:t>
            </a:r>
            <a:r>
              <a:rPr lang="en-GB" dirty="0" err="1" smtClean="0"/>
              <a:t>août</a:t>
            </a:r>
            <a:r>
              <a:rPr lang="en-GB" dirty="0" smtClean="0"/>
              <a:t> 1974 </a:t>
            </a:r>
            <a:r>
              <a:rPr lang="en-GB" dirty="0" err="1" smtClean="0"/>
              <a:t>instituant</a:t>
            </a:r>
            <a:r>
              <a:rPr lang="en-GB" dirty="0" smtClean="0"/>
              <a:t> le minimum de </a:t>
            </a:r>
            <a:r>
              <a:rPr lang="en-GB" dirty="0" err="1" smtClean="0"/>
              <a:t>moyens</a:t>
            </a:r>
            <a:r>
              <a:rPr lang="en-GB" dirty="0" smtClean="0"/>
              <a:t> </a:t>
            </a:r>
            <a:r>
              <a:rPr lang="en-GB" dirty="0" err="1" smtClean="0"/>
              <a:t>d’existence</a:t>
            </a:r>
            <a:r>
              <a:rPr lang="en-GB" dirty="0" smtClean="0"/>
              <a:t> </a:t>
            </a:r>
          </a:p>
          <a:p>
            <a:pPr lvl="1"/>
            <a:r>
              <a:rPr lang="en-GB" dirty="0" smtClean="0"/>
              <a:t>4 </a:t>
            </a:r>
            <a:r>
              <a:rPr lang="en-GB" dirty="0" err="1" smtClean="0"/>
              <a:t>catégories</a:t>
            </a:r>
            <a:r>
              <a:rPr lang="en-GB" dirty="0" smtClean="0"/>
              <a:t> de </a:t>
            </a:r>
            <a:r>
              <a:rPr lang="en-GB" dirty="0" err="1" smtClean="0"/>
              <a:t>bénéficiaires</a:t>
            </a:r>
            <a:endParaRPr lang="en-GB" dirty="0" smtClean="0"/>
          </a:p>
          <a:p>
            <a:pPr lvl="2"/>
            <a:r>
              <a:rPr lang="en-GB" dirty="0" smtClean="0"/>
              <a:t>Les </a:t>
            </a:r>
            <a:r>
              <a:rPr lang="en-GB" dirty="0" err="1" smtClean="0"/>
              <a:t>conjoints</a:t>
            </a:r>
            <a:r>
              <a:rPr lang="en-GB" dirty="0" smtClean="0"/>
              <a:t> vivant sous le </a:t>
            </a:r>
            <a:r>
              <a:rPr lang="en-GB" dirty="0" err="1" smtClean="0"/>
              <a:t>même</a:t>
            </a:r>
            <a:r>
              <a:rPr lang="en-GB" dirty="0" smtClean="0"/>
              <a:t> </a:t>
            </a:r>
            <a:r>
              <a:rPr lang="en-GB" dirty="0" err="1" smtClean="0"/>
              <a:t>toit</a:t>
            </a:r>
            <a:endParaRPr lang="en-GB" dirty="0" smtClean="0"/>
          </a:p>
          <a:p>
            <a:pPr lvl="2"/>
            <a:r>
              <a:rPr lang="en-GB" dirty="0" smtClean="0"/>
              <a:t>Les </a:t>
            </a:r>
            <a:r>
              <a:rPr lang="en-GB" dirty="0" err="1" smtClean="0"/>
              <a:t>familles</a:t>
            </a:r>
            <a:r>
              <a:rPr lang="en-GB" dirty="0" smtClean="0"/>
              <a:t> </a:t>
            </a:r>
            <a:r>
              <a:rPr lang="en-GB" dirty="0" err="1" smtClean="0"/>
              <a:t>monoparentales</a:t>
            </a:r>
            <a:r>
              <a:rPr lang="en-GB" dirty="0" smtClean="0"/>
              <a:t> (</a:t>
            </a:r>
            <a:r>
              <a:rPr lang="en-GB" dirty="0" err="1" smtClean="0"/>
              <a:t>personnes</a:t>
            </a:r>
            <a:r>
              <a:rPr lang="en-GB" dirty="0" smtClean="0"/>
              <a:t> vivant </a:t>
            </a:r>
            <a:r>
              <a:rPr lang="en-GB" dirty="0" err="1" smtClean="0"/>
              <a:t>uniquement</a:t>
            </a:r>
            <a:r>
              <a:rPr lang="en-GB" dirty="0" smtClean="0"/>
              <a:t> avec des </a:t>
            </a:r>
            <a:r>
              <a:rPr lang="en-GB" dirty="0" err="1" smtClean="0"/>
              <a:t>enfants</a:t>
            </a:r>
            <a:r>
              <a:rPr lang="en-GB" dirty="0" smtClean="0"/>
              <a:t>, </a:t>
            </a:r>
            <a:r>
              <a:rPr lang="en-GB" dirty="0" err="1" smtClean="0"/>
              <a:t>dont</a:t>
            </a:r>
            <a:r>
              <a:rPr lang="en-GB" dirty="0" smtClean="0"/>
              <a:t> au </a:t>
            </a:r>
            <a:r>
              <a:rPr lang="en-GB" dirty="0" err="1" smtClean="0"/>
              <a:t>moins</a:t>
            </a:r>
            <a:r>
              <a:rPr lang="en-GB" dirty="0" smtClean="0"/>
              <a:t> un </a:t>
            </a:r>
            <a:r>
              <a:rPr lang="en-GB" dirty="0" err="1" smtClean="0"/>
              <a:t>mineur</a:t>
            </a:r>
            <a:r>
              <a:rPr lang="en-GB" dirty="0" smtClean="0"/>
              <a:t> </a:t>
            </a:r>
            <a:r>
              <a:rPr lang="en-GB" dirty="0" err="1" smtClean="0"/>
              <a:t>à</a:t>
            </a:r>
            <a:r>
              <a:rPr lang="en-GB" dirty="0" smtClean="0"/>
              <a:t> charge)</a:t>
            </a:r>
          </a:p>
          <a:p>
            <a:pPr lvl="2"/>
            <a:r>
              <a:rPr lang="en-GB" dirty="0" smtClean="0"/>
              <a:t>Les </a:t>
            </a:r>
            <a:r>
              <a:rPr lang="en-GB" dirty="0" err="1" smtClean="0"/>
              <a:t>isolés</a:t>
            </a:r>
            <a:endParaRPr lang="en-GB" dirty="0" smtClean="0"/>
          </a:p>
          <a:p>
            <a:pPr lvl="2"/>
            <a:r>
              <a:rPr lang="en-GB" dirty="0" smtClean="0"/>
              <a:t>Les cohabitants</a:t>
            </a:r>
            <a:endParaRPr lang="en-GB" dirty="0"/>
          </a:p>
          <a:p>
            <a:pPr lvl="1"/>
            <a:r>
              <a:rPr lang="en-GB" dirty="0" smtClean="0"/>
              <a:t>Les </a:t>
            </a:r>
            <a:r>
              <a:rPr lang="en-GB" dirty="0" err="1" smtClean="0"/>
              <a:t>deux</a:t>
            </a:r>
            <a:r>
              <a:rPr lang="en-GB" dirty="0" smtClean="0"/>
              <a:t> premières </a:t>
            </a:r>
            <a:r>
              <a:rPr lang="en-GB" dirty="0" err="1" smtClean="0"/>
              <a:t>catégories</a:t>
            </a:r>
            <a:r>
              <a:rPr lang="en-GB" dirty="0" smtClean="0"/>
              <a:t> </a:t>
            </a:r>
            <a:r>
              <a:rPr lang="en-GB" dirty="0" err="1" smtClean="0"/>
              <a:t>recevaient</a:t>
            </a:r>
            <a:r>
              <a:rPr lang="en-GB" dirty="0" smtClean="0"/>
              <a:t> le </a:t>
            </a:r>
            <a:r>
              <a:rPr lang="en-GB" dirty="0" err="1" smtClean="0"/>
              <a:t>même</a:t>
            </a:r>
            <a:r>
              <a:rPr lang="en-GB" dirty="0" smtClean="0"/>
              <a:t> </a:t>
            </a:r>
            <a:r>
              <a:rPr lang="en-GB" dirty="0" err="1" smtClean="0"/>
              <a:t>montant</a:t>
            </a:r>
            <a:endParaRPr lang="en-GB" dirty="0" smtClean="0"/>
          </a:p>
          <a:p>
            <a:pPr lvl="1"/>
            <a:r>
              <a:rPr lang="en-GB" dirty="0" err="1" smtClean="0"/>
              <a:t>Seuls</a:t>
            </a:r>
            <a:r>
              <a:rPr lang="en-GB" dirty="0" smtClean="0"/>
              <a:t> les </a:t>
            </a:r>
            <a:r>
              <a:rPr lang="en-GB" dirty="0" err="1" smtClean="0"/>
              <a:t>conjoints</a:t>
            </a:r>
            <a:r>
              <a:rPr lang="en-GB" dirty="0" smtClean="0"/>
              <a:t> </a:t>
            </a:r>
            <a:r>
              <a:rPr lang="en-GB" dirty="0" err="1" smtClean="0"/>
              <a:t>mariés</a:t>
            </a:r>
            <a:r>
              <a:rPr lang="en-GB" dirty="0" smtClean="0"/>
              <a:t> </a:t>
            </a:r>
            <a:r>
              <a:rPr lang="en-GB" dirty="0" err="1" smtClean="0"/>
              <a:t>relevaient</a:t>
            </a:r>
            <a:r>
              <a:rPr lang="en-GB" dirty="0" smtClean="0"/>
              <a:t> de la première </a:t>
            </a:r>
            <a:r>
              <a:rPr lang="en-GB" dirty="0" err="1" smtClean="0"/>
              <a:t>catégorie</a:t>
            </a:r>
            <a:endParaRPr lang="en-GB" dirty="0" smtClean="0"/>
          </a:p>
          <a:p>
            <a:pPr lvl="1"/>
            <a:r>
              <a:rPr lang="en-GB" dirty="0" smtClean="0"/>
              <a:t>Un </a:t>
            </a:r>
            <a:r>
              <a:rPr lang="en-GB" dirty="0" err="1" smtClean="0"/>
              <a:t>revenu</a:t>
            </a:r>
            <a:r>
              <a:rPr lang="en-GB" dirty="0" smtClean="0"/>
              <a:t> unique pour les couples </a:t>
            </a:r>
            <a:r>
              <a:rPr lang="en-GB" dirty="0" err="1" smtClean="0"/>
              <a:t>mariés</a:t>
            </a:r>
            <a:endParaRPr lang="en-GB" dirty="0"/>
          </a:p>
        </p:txBody>
      </p:sp>
    </p:spTree>
    <p:extLst>
      <p:ext uri="{BB962C8B-B14F-4D97-AF65-F5344CB8AC3E}">
        <p14:creationId xmlns:p14="http://schemas.microsoft.com/office/powerpoint/2010/main" val="338668948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nl-BE" dirty="0"/>
              <a:t>L’intégration sociale</a:t>
            </a:r>
            <a:endParaRPr lang="fr-FR" dirty="0"/>
          </a:p>
        </p:txBody>
      </p:sp>
      <p:sp>
        <p:nvSpPr>
          <p:cNvPr id="3" name="Espace réservé du contenu 2"/>
          <p:cNvSpPr>
            <a:spLocks noGrp="1"/>
          </p:cNvSpPr>
          <p:nvPr>
            <p:ph idx="1"/>
          </p:nvPr>
        </p:nvSpPr>
        <p:spPr>
          <a:xfrm>
            <a:off x="498474" y="1183264"/>
            <a:ext cx="7556313" cy="4942899"/>
          </a:xfrm>
        </p:spPr>
        <p:txBody>
          <a:bodyPr/>
          <a:lstStyle/>
          <a:p>
            <a:pPr algn="just"/>
            <a:r>
              <a:rPr lang="fr-FR" dirty="0" smtClean="0"/>
              <a:t>La loi du 26 mai 2002 concernant le droit à l’intégration sociale</a:t>
            </a:r>
          </a:p>
          <a:p>
            <a:pPr algn="just"/>
            <a:r>
              <a:rPr lang="fr-FR" dirty="0" smtClean="0"/>
              <a:t>4 catégories</a:t>
            </a:r>
          </a:p>
          <a:p>
            <a:pPr lvl="1" algn="just"/>
            <a:r>
              <a:rPr lang="fr-FR" dirty="0" smtClean="0"/>
              <a:t>Les </a:t>
            </a:r>
            <a:r>
              <a:rPr lang="fr-FR" dirty="0" err="1" smtClean="0"/>
              <a:t>cohabitants</a:t>
            </a:r>
            <a:endParaRPr lang="fr-FR" dirty="0" smtClean="0"/>
          </a:p>
          <a:p>
            <a:pPr lvl="1" algn="just"/>
            <a:r>
              <a:rPr lang="fr-FR" dirty="0" smtClean="0"/>
              <a:t>Les isolés</a:t>
            </a:r>
          </a:p>
          <a:p>
            <a:pPr lvl="1" algn="just"/>
            <a:r>
              <a:rPr lang="fr-FR" dirty="0" smtClean="0"/>
              <a:t>Les isolés avec un taux majoré, </a:t>
            </a:r>
            <a:r>
              <a:rPr lang="fr-FR" dirty="0" err="1" smtClean="0"/>
              <a:t>çàd</a:t>
            </a:r>
            <a:endParaRPr lang="fr-FR" dirty="0" smtClean="0"/>
          </a:p>
          <a:p>
            <a:pPr lvl="2" algn="just"/>
            <a:r>
              <a:rPr lang="fr-FR" dirty="0"/>
              <a:t>q</a:t>
            </a:r>
            <a:r>
              <a:rPr lang="fr-FR" dirty="0" smtClean="0"/>
              <a:t>ui paient une pension alimentaire</a:t>
            </a:r>
          </a:p>
          <a:p>
            <a:pPr lvl="2" algn="just"/>
            <a:r>
              <a:rPr lang="fr-FR" dirty="0"/>
              <a:t>q</a:t>
            </a:r>
            <a:r>
              <a:rPr lang="fr-FR" dirty="0" smtClean="0"/>
              <a:t>ui hébergent un enfant dans le cadre d’une garde alternée</a:t>
            </a:r>
          </a:p>
          <a:p>
            <a:pPr lvl="1" algn="just"/>
            <a:r>
              <a:rPr lang="fr-FR" dirty="0" smtClean="0"/>
              <a:t>Les familles monoparentales </a:t>
            </a:r>
          </a:p>
          <a:p>
            <a:pPr algn="just"/>
            <a:r>
              <a:rPr lang="fr-FR" dirty="0" smtClean="0"/>
              <a:t>Le taux global pour les couples disparaît au profit d’un droit </a:t>
            </a:r>
            <a:r>
              <a:rPr lang="fr-FR" dirty="0" smtClean="0"/>
              <a:t>individuel</a:t>
            </a:r>
            <a:r>
              <a:rPr lang="fr-FR" dirty="0"/>
              <a:t> </a:t>
            </a:r>
            <a:r>
              <a:rPr lang="fr-FR" dirty="0" smtClean="0"/>
              <a:t>(</a:t>
            </a:r>
            <a:r>
              <a:rPr lang="fr-FR" dirty="0" smtClean="0"/>
              <a:t>sans </a:t>
            </a:r>
            <a:r>
              <a:rPr lang="fr-FR" dirty="0" smtClean="0"/>
              <a:t>distinction entre les couples mariés et non </a:t>
            </a:r>
            <a:r>
              <a:rPr lang="fr-FR" dirty="0" smtClean="0"/>
              <a:t>mariés)</a:t>
            </a:r>
            <a:endParaRPr lang="fr-FR" dirty="0" smtClean="0"/>
          </a:p>
        </p:txBody>
      </p:sp>
    </p:spTree>
    <p:extLst>
      <p:ext uri="{BB962C8B-B14F-4D97-AF65-F5344CB8AC3E}">
        <p14:creationId xmlns:p14="http://schemas.microsoft.com/office/powerpoint/2010/main" val="319865616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nl-BE" dirty="0"/>
              <a:t>L’intégration sociale</a:t>
            </a:r>
            <a:endParaRPr lang="fr-FR" dirty="0"/>
          </a:p>
        </p:txBody>
      </p:sp>
      <p:sp>
        <p:nvSpPr>
          <p:cNvPr id="3" name="Espace réservé du contenu 2"/>
          <p:cNvSpPr>
            <a:spLocks noGrp="1"/>
          </p:cNvSpPr>
          <p:nvPr>
            <p:ph idx="1"/>
          </p:nvPr>
        </p:nvSpPr>
        <p:spPr>
          <a:xfrm>
            <a:off x="498474" y="1246372"/>
            <a:ext cx="7556313" cy="4879792"/>
          </a:xfrm>
        </p:spPr>
        <p:txBody>
          <a:bodyPr/>
          <a:lstStyle/>
          <a:p>
            <a:pPr algn="just"/>
            <a:r>
              <a:rPr lang="fr-FR" dirty="0" smtClean="0"/>
              <a:t>L’arrêt de la Cour d’arbitrage du 14 janvier 2004 (n° 5/2002)</a:t>
            </a:r>
          </a:p>
          <a:p>
            <a:pPr lvl="1" algn="just"/>
            <a:r>
              <a:rPr lang="fr-FR" dirty="0" smtClean="0"/>
              <a:t>Annule l’art. 14 de la loi en ce qu’il traite de la même manière tous les </a:t>
            </a:r>
            <a:r>
              <a:rPr lang="fr-FR" dirty="0" err="1" smtClean="0"/>
              <a:t>cohabitants</a:t>
            </a:r>
            <a:r>
              <a:rPr lang="fr-FR" dirty="0" smtClean="0"/>
              <a:t> sans tenir compte de la charge d’enfants, alors que les isolés sont traités de manière différente</a:t>
            </a:r>
          </a:p>
          <a:p>
            <a:pPr lvl="1" algn="just"/>
            <a:r>
              <a:rPr lang="fr-FR" dirty="0"/>
              <a:t>Annule l’art. 14 de la loi en ce qu’il </a:t>
            </a:r>
            <a:r>
              <a:rPr lang="fr-FR" dirty="0" smtClean="0"/>
              <a:t>ne fixe pas un taux majoré pour les isolés payant une part contributive pour les enfants placés</a:t>
            </a:r>
          </a:p>
          <a:p>
            <a:pPr algn="just"/>
            <a:r>
              <a:rPr lang="fr-FR" dirty="0" smtClean="0"/>
              <a:t>Le régime transitoire: AR du 1</a:t>
            </a:r>
            <a:r>
              <a:rPr lang="fr-FR" baseline="30000" dirty="0" smtClean="0"/>
              <a:t>er</a:t>
            </a:r>
            <a:r>
              <a:rPr lang="fr-FR" dirty="0" smtClean="0"/>
              <a:t> mars 2004</a:t>
            </a:r>
          </a:p>
          <a:p>
            <a:pPr algn="just"/>
            <a:r>
              <a:rPr lang="fr-FR" dirty="0" smtClean="0"/>
              <a:t>La loi du 9 juillet 2004: la situation actuelle</a:t>
            </a:r>
          </a:p>
          <a:p>
            <a:pPr marL="0" indent="0" algn="just">
              <a:buNone/>
            </a:pPr>
            <a:r>
              <a:rPr lang="fr-FR" dirty="0" smtClean="0"/>
              <a:t>	</a:t>
            </a:r>
            <a:endParaRPr lang="fr-FR" dirty="0"/>
          </a:p>
        </p:txBody>
      </p:sp>
    </p:spTree>
    <p:extLst>
      <p:ext uri="{BB962C8B-B14F-4D97-AF65-F5344CB8AC3E}">
        <p14:creationId xmlns:p14="http://schemas.microsoft.com/office/powerpoint/2010/main" val="233482928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nl-BE" dirty="0"/>
              <a:t>L’intégration sociale</a:t>
            </a:r>
            <a:endParaRPr lang="fr-FR" dirty="0"/>
          </a:p>
        </p:txBody>
      </p:sp>
      <p:sp>
        <p:nvSpPr>
          <p:cNvPr id="3" name="Espace réservé du contenu 2"/>
          <p:cNvSpPr>
            <a:spLocks noGrp="1"/>
          </p:cNvSpPr>
          <p:nvPr>
            <p:ph idx="1"/>
          </p:nvPr>
        </p:nvSpPr>
        <p:spPr>
          <a:xfrm>
            <a:off x="498474" y="1270038"/>
            <a:ext cx="7556313" cy="4856126"/>
          </a:xfrm>
        </p:spPr>
        <p:txBody>
          <a:bodyPr>
            <a:normAutofit/>
          </a:bodyPr>
          <a:lstStyle/>
          <a:p>
            <a:r>
              <a:rPr lang="fr-FR" dirty="0" smtClean="0"/>
              <a:t>Les trois catégories actuelles:</a:t>
            </a:r>
          </a:p>
          <a:p>
            <a:r>
              <a:rPr lang="fr-FR" dirty="0" smtClean="0"/>
              <a:t>Le cohabitant avec une ou plusieurs autres personnes</a:t>
            </a:r>
          </a:p>
          <a:p>
            <a:r>
              <a:rPr lang="fr-FR" dirty="0" smtClean="0"/>
              <a:t>L’isolé et le sans-abri bénéficiant d’un PIIS</a:t>
            </a:r>
          </a:p>
          <a:p>
            <a:r>
              <a:rPr lang="fr-FR" dirty="0" smtClean="0"/>
              <a:t>La personne vivant (exclusivement) avec une famille à sa charge</a:t>
            </a:r>
            <a:endParaRPr lang="fr-FR" dirty="0"/>
          </a:p>
          <a:p>
            <a:pPr lvl="1"/>
            <a:r>
              <a:rPr lang="fr-FR" dirty="0" smtClean="0"/>
              <a:t>Famille à charge: conjoint, partenaire non marié et enfant mineur non marié</a:t>
            </a:r>
          </a:p>
          <a:p>
            <a:pPr lvl="1"/>
            <a:r>
              <a:rPr lang="fr-FR" dirty="0" smtClean="0"/>
              <a:t>S’ouvre dès qu’il y a (</a:t>
            </a:r>
            <a:r>
              <a:rPr lang="fr-FR" dirty="0" err="1" smtClean="0"/>
              <a:t>çàd</a:t>
            </a:r>
            <a:r>
              <a:rPr lang="fr-FR" dirty="0" smtClean="0"/>
              <a:t> à condition qu’il y ait) un enfant mineur</a:t>
            </a:r>
          </a:p>
          <a:p>
            <a:pPr lvl="1"/>
            <a:r>
              <a:rPr lang="fr-FR" dirty="0"/>
              <a:t>Est donc : le couple avec enfant ou la famille monoparentale</a:t>
            </a:r>
          </a:p>
          <a:p>
            <a:pPr lvl="1"/>
            <a:r>
              <a:rPr lang="fr-FR" dirty="0" smtClean="0"/>
              <a:t>Couvre </a:t>
            </a:r>
            <a:r>
              <a:rPr lang="fr-FR" dirty="0" smtClean="0"/>
              <a:t>le droit du conjoint ou du partenaire, pour autant qu’il remplisse lui-même </a:t>
            </a:r>
            <a:r>
              <a:rPr lang="fr-FR" dirty="0" smtClean="0"/>
              <a:t>les </a:t>
            </a:r>
            <a:r>
              <a:rPr lang="fr-FR" dirty="0" smtClean="0"/>
              <a:t>conditions </a:t>
            </a:r>
            <a:r>
              <a:rPr lang="fr-FR" dirty="0" smtClean="0"/>
              <a:t>d’octroi du RI (sauf la nationalité – quid de la résidence ?)</a:t>
            </a:r>
            <a:endParaRPr lang="fr-FR" dirty="0" smtClean="0"/>
          </a:p>
        </p:txBody>
      </p:sp>
    </p:spTree>
    <p:extLst>
      <p:ext uri="{BB962C8B-B14F-4D97-AF65-F5344CB8AC3E}">
        <p14:creationId xmlns:p14="http://schemas.microsoft.com/office/powerpoint/2010/main" val="410128945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nl-BE" dirty="0"/>
              <a:t>L’intégration sociale</a:t>
            </a:r>
            <a:endParaRPr lang="fr-FR" dirty="0"/>
          </a:p>
        </p:txBody>
      </p:sp>
      <p:sp>
        <p:nvSpPr>
          <p:cNvPr id="3" name="Espace réservé du contenu 2"/>
          <p:cNvSpPr>
            <a:spLocks noGrp="1"/>
          </p:cNvSpPr>
          <p:nvPr>
            <p:ph idx="1"/>
          </p:nvPr>
        </p:nvSpPr>
        <p:spPr>
          <a:xfrm>
            <a:off x="498474" y="1309480"/>
            <a:ext cx="7556313" cy="4816684"/>
          </a:xfrm>
        </p:spPr>
        <p:txBody>
          <a:bodyPr>
            <a:normAutofit fontScale="92500" lnSpcReduction="10000"/>
          </a:bodyPr>
          <a:lstStyle/>
          <a:p>
            <a:pPr algn="just"/>
            <a:r>
              <a:rPr lang="fr-FR" dirty="0" smtClean="0"/>
              <a:t>Les conséquences du régime actuel</a:t>
            </a:r>
          </a:p>
          <a:p>
            <a:pPr lvl="1" algn="just"/>
            <a:r>
              <a:rPr lang="fr-FR" dirty="0"/>
              <a:t>Il n’existe </a:t>
            </a:r>
            <a:r>
              <a:rPr lang="fr-FR" dirty="0" smtClean="0"/>
              <a:t>plus </a:t>
            </a:r>
            <a:r>
              <a:rPr lang="fr-FR" dirty="0"/>
              <a:t>de droit individuel pour les couples avec enfants (conséquences</a:t>
            </a:r>
            <a:r>
              <a:rPr lang="fr-FR" dirty="0" smtClean="0"/>
              <a:t>) mais paiement par moitié (art 36, al.3, AR 11-7-2002)</a:t>
            </a:r>
            <a:endParaRPr lang="fr-FR" dirty="0"/>
          </a:p>
          <a:p>
            <a:pPr lvl="1" algn="just"/>
            <a:r>
              <a:rPr lang="fr-FR" dirty="0" smtClean="0"/>
              <a:t>La charge d’enfants n’est toujours pas prise en compte pour les </a:t>
            </a:r>
            <a:r>
              <a:rPr lang="fr-FR" dirty="0" err="1" smtClean="0"/>
              <a:t>cohabitants</a:t>
            </a:r>
            <a:r>
              <a:rPr lang="fr-FR" dirty="0" smtClean="0"/>
              <a:t> en couple alors qu’elle l’est toujours pour les isolés / </a:t>
            </a:r>
            <a:r>
              <a:rPr lang="fr-FR" dirty="0"/>
              <a:t>l</a:t>
            </a:r>
            <a:r>
              <a:rPr lang="fr-FR" dirty="0" smtClean="0"/>
              <a:t>a mise en ménage n’a pas les mêmes conséquences selon que des enfants sont présents ou non</a:t>
            </a:r>
          </a:p>
          <a:p>
            <a:pPr lvl="2" algn="just"/>
            <a:r>
              <a:rPr lang="fr-FR" dirty="0" smtClean="0"/>
              <a:t>Option validée par la Cour d’arbitrage (</a:t>
            </a:r>
            <a:r>
              <a:rPr lang="fr-FR" dirty="0"/>
              <a:t>C.A., 28 juillet 2006, n° 123/</a:t>
            </a:r>
            <a:r>
              <a:rPr lang="fr-FR" dirty="0" smtClean="0"/>
              <a:t>2006) alors qu’elle l’avait censurée en 2004…</a:t>
            </a:r>
          </a:p>
          <a:p>
            <a:pPr lvl="1" algn="just"/>
            <a:r>
              <a:rPr lang="fr-FR" dirty="0" smtClean="0"/>
              <a:t>Plus de majoration en cas de paiement d’une pension alimentaire; renvoi à l’aide sociale et à l’aide spécifique de l’article 68</a:t>
            </a:r>
            <a:r>
              <a:rPr lang="fr-FR" i="1" dirty="0" smtClean="0"/>
              <a:t>quinquies</a:t>
            </a:r>
            <a:r>
              <a:rPr lang="fr-FR" dirty="0" smtClean="0"/>
              <a:t> de la loi de 76</a:t>
            </a:r>
          </a:p>
          <a:p>
            <a:pPr lvl="2" algn="just"/>
            <a:r>
              <a:rPr lang="fr-FR" dirty="0" smtClean="0"/>
              <a:t>Conditions: bénéfice du RI ou de l’AS, octroi de la pension  par décision judiciaire et paiement effectif de la pension alimentaire (la condition de résidence en Belgique a été annulée par la Cour d’arbitrage- C.A., 28 juillet 2006, n° 123/2006)</a:t>
            </a:r>
          </a:p>
          <a:p>
            <a:pPr lvl="2" algn="just"/>
            <a:r>
              <a:rPr lang="fr-FR" dirty="0" smtClean="0"/>
              <a:t>Montant de cette aide : 50 % de la pension alimentaire (plafond de 1.100 euros par an)</a:t>
            </a:r>
          </a:p>
        </p:txBody>
      </p:sp>
    </p:spTree>
    <p:extLst>
      <p:ext uri="{BB962C8B-B14F-4D97-AF65-F5344CB8AC3E}">
        <p14:creationId xmlns:p14="http://schemas.microsoft.com/office/powerpoint/2010/main" val="16334652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Plan de l’exposé</a:t>
            </a:r>
            <a:endParaRPr lang="fr-FR" dirty="0"/>
          </a:p>
        </p:txBody>
      </p:sp>
      <p:sp>
        <p:nvSpPr>
          <p:cNvPr id="3" name="Espace réservé du contenu 2"/>
          <p:cNvSpPr>
            <a:spLocks noGrp="1"/>
          </p:cNvSpPr>
          <p:nvPr>
            <p:ph idx="1"/>
          </p:nvPr>
        </p:nvSpPr>
        <p:spPr>
          <a:xfrm>
            <a:off x="498474" y="1297368"/>
            <a:ext cx="7556313" cy="4828796"/>
          </a:xfrm>
        </p:spPr>
        <p:txBody>
          <a:bodyPr/>
          <a:lstStyle/>
          <a:p>
            <a:r>
              <a:rPr lang="fr-FR" dirty="0" smtClean="0"/>
              <a:t>Concepts transversaux</a:t>
            </a:r>
            <a:endParaRPr lang="fr-FR" dirty="0"/>
          </a:p>
          <a:p>
            <a:r>
              <a:rPr lang="fr-FR" dirty="0" smtClean="0"/>
              <a:t>Les différentes branches de la sécurité sociale – questions spéciales</a:t>
            </a:r>
          </a:p>
          <a:p>
            <a:pPr lvl="1"/>
            <a:r>
              <a:rPr lang="fr-FR" dirty="0" smtClean="0"/>
              <a:t>Le chômage</a:t>
            </a:r>
          </a:p>
          <a:p>
            <a:pPr lvl="1"/>
            <a:r>
              <a:rPr lang="fr-FR" dirty="0" smtClean="0"/>
              <a:t>L’ASSI</a:t>
            </a:r>
          </a:p>
          <a:p>
            <a:pPr lvl="1"/>
            <a:r>
              <a:rPr lang="fr-FR" dirty="0" smtClean="0"/>
              <a:t>Le droit à l’intégration sociale</a:t>
            </a:r>
          </a:p>
          <a:p>
            <a:pPr lvl="1"/>
            <a:r>
              <a:rPr lang="fr-FR" dirty="0" smtClean="0"/>
              <a:t>L’aide sociale</a:t>
            </a:r>
          </a:p>
          <a:p>
            <a:pPr lvl="1"/>
            <a:r>
              <a:rPr lang="fr-FR" dirty="0" smtClean="0"/>
              <a:t>Les allocations familiales</a:t>
            </a:r>
          </a:p>
          <a:p>
            <a:pPr lvl="1"/>
            <a:r>
              <a:rPr lang="fr-FR" dirty="0" smtClean="0"/>
              <a:t>Les allocations aux personnes handicapées</a:t>
            </a:r>
          </a:p>
          <a:p>
            <a:pPr lvl="1"/>
            <a:r>
              <a:rPr lang="fr-FR" dirty="0" smtClean="0"/>
              <a:t>Les pensions</a:t>
            </a:r>
          </a:p>
          <a:p>
            <a:r>
              <a:rPr lang="fr-FR" dirty="0" smtClean="0"/>
              <a:t>La preuve de la catégorie de bénéficiaire</a:t>
            </a:r>
            <a:endParaRPr lang="fr-FR" dirty="0"/>
          </a:p>
        </p:txBody>
      </p:sp>
      <p:sp>
        <p:nvSpPr>
          <p:cNvPr id="4" name="Espace réservé du pied de page 3"/>
          <p:cNvSpPr>
            <a:spLocks noGrp="1"/>
          </p:cNvSpPr>
          <p:nvPr>
            <p:ph type="ftr" sz="quarter" idx="11"/>
          </p:nvPr>
        </p:nvSpPr>
        <p:spPr/>
        <p:txBody>
          <a:bodyPr/>
          <a:lstStyle/>
          <a:p>
            <a:r>
              <a:rPr lang="nb-NO" smtClean="0"/>
              <a:t>IFJ - 20 avril 2015</a:t>
            </a:r>
            <a:endParaRPr lang="en-US"/>
          </a:p>
        </p:txBody>
      </p:sp>
      <p:sp>
        <p:nvSpPr>
          <p:cNvPr id="5" name="Espace réservé du numéro de diapositive 4"/>
          <p:cNvSpPr>
            <a:spLocks noGrp="1"/>
          </p:cNvSpPr>
          <p:nvPr>
            <p:ph type="sldNum" sz="quarter" idx="12"/>
          </p:nvPr>
        </p:nvSpPr>
        <p:spPr/>
        <p:txBody>
          <a:bodyPr/>
          <a:lstStyle/>
          <a:p>
            <a:fld id="{162F1D00-BD13-4404-86B0-79703945A0A7}" type="slidenum">
              <a:rPr lang="en-US" smtClean="0"/>
              <a:t>3</a:t>
            </a:fld>
            <a:endParaRPr lang="en-US"/>
          </a:p>
        </p:txBody>
      </p:sp>
    </p:spTree>
    <p:extLst>
      <p:ext uri="{BB962C8B-B14F-4D97-AF65-F5344CB8AC3E}">
        <p14:creationId xmlns:p14="http://schemas.microsoft.com/office/powerpoint/2010/main" val="3637681106"/>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L’intégration sociale</a:t>
            </a:r>
            <a:endParaRPr lang="fr-FR" dirty="0"/>
          </a:p>
        </p:txBody>
      </p:sp>
      <p:sp>
        <p:nvSpPr>
          <p:cNvPr id="3" name="Espace réservé du contenu 2"/>
          <p:cNvSpPr>
            <a:spLocks noGrp="1"/>
          </p:cNvSpPr>
          <p:nvPr>
            <p:ph idx="1"/>
          </p:nvPr>
        </p:nvSpPr>
        <p:spPr>
          <a:xfrm>
            <a:off x="553689" y="1263353"/>
            <a:ext cx="7556313" cy="4889619"/>
          </a:xfrm>
        </p:spPr>
        <p:txBody>
          <a:bodyPr>
            <a:normAutofit lnSpcReduction="10000"/>
          </a:bodyPr>
          <a:lstStyle/>
          <a:p>
            <a:r>
              <a:rPr lang="fr-FR" dirty="0" smtClean="0"/>
              <a:t>Le cohabitant: renvoi à la notion générale de cohabitation</a:t>
            </a:r>
          </a:p>
          <a:p>
            <a:r>
              <a:rPr lang="fr-FR" dirty="0" smtClean="0"/>
              <a:t>L’isolé: catégorie résiduaire</a:t>
            </a:r>
          </a:p>
          <a:p>
            <a:r>
              <a:rPr lang="fr-FR" dirty="0" smtClean="0"/>
              <a:t>Le sans-abri bénéficiant d’un PIIS est assimilé à l’isolé</a:t>
            </a:r>
          </a:p>
          <a:p>
            <a:pPr lvl="1"/>
            <a:r>
              <a:rPr lang="fr-FR" dirty="0" smtClean="0"/>
              <a:t>Vise à favoriser la réinsertion des personnes sans-abri (et à éviter les discussions quant aux divers logements de fortune)</a:t>
            </a:r>
          </a:p>
          <a:p>
            <a:pPr lvl="1"/>
            <a:r>
              <a:rPr lang="fr-FR" dirty="0" smtClean="0"/>
              <a:t>Définition large donnée par la circulaire du 7/5/2007</a:t>
            </a:r>
          </a:p>
          <a:p>
            <a:pPr marL="228600" lvl="1" indent="0" algn="just">
              <a:buNone/>
            </a:pPr>
            <a:r>
              <a:rPr lang="fr-BE" sz="1600" i="1" dirty="0"/>
              <a:t>L</a:t>
            </a:r>
            <a:r>
              <a:rPr lang="fr-BE" sz="1600" i="1" dirty="0" smtClean="0"/>
              <a:t>a </a:t>
            </a:r>
            <a:r>
              <a:rPr lang="fr-BE" sz="1600" i="1" dirty="0"/>
              <a:t>personne qui ne dispose pas d’un logement, qui n’est pas en mesure de l’obtenir par ses propres moyens et qui n’a dès lors pas de lieu de résidence, ou qui réside temporairement dans une maison d’accueil en attendant qu’un logement personnel soit mis à sa disposition. Sont également visées les personnes qui sont hébergées provisoirement par un particulier en vue de leur porter secours de manière transitoire et passagère. </a:t>
            </a:r>
            <a:endParaRPr lang="fr-BE" sz="1600" i="1" dirty="0" smtClean="0"/>
          </a:p>
          <a:p>
            <a:pPr lvl="1" algn="just"/>
            <a:r>
              <a:rPr lang="fr-BE" dirty="0" smtClean="0"/>
              <a:t>La condition du PIIS: potestative dans le chef du CPAS ?</a:t>
            </a:r>
          </a:p>
          <a:p>
            <a:pPr lvl="1" algn="just"/>
            <a:r>
              <a:rPr lang="fr-BE" dirty="0" smtClean="0"/>
              <a:t>Le sans-abri isolé ne doit pas remplir cette condition</a:t>
            </a:r>
          </a:p>
          <a:p>
            <a:pPr lvl="1" algn="just"/>
            <a:r>
              <a:rPr lang="fr-BE" dirty="0"/>
              <a:t>Le sans-abri </a:t>
            </a:r>
            <a:r>
              <a:rPr lang="fr-BE" dirty="0" smtClean="0"/>
              <a:t>ayant </a:t>
            </a:r>
            <a:r>
              <a:rPr lang="fr-BE" dirty="0"/>
              <a:t>une famille à </a:t>
            </a:r>
            <a:r>
              <a:rPr lang="fr-BE" dirty="0" smtClean="0"/>
              <a:t>charge relève de cette catégorie</a:t>
            </a:r>
            <a:endParaRPr lang="fr-FR" dirty="0"/>
          </a:p>
        </p:txBody>
      </p:sp>
    </p:spTree>
    <p:extLst>
      <p:ext uri="{BB962C8B-B14F-4D97-AF65-F5344CB8AC3E}">
        <p14:creationId xmlns:p14="http://schemas.microsoft.com/office/powerpoint/2010/main" val="135147862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L’intégration sociale</a:t>
            </a:r>
            <a:endParaRPr lang="fr-FR" dirty="0"/>
          </a:p>
        </p:txBody>
      </p:sp>
      <p:sp>
        <p:nvSpPr>
          <p:cNvPr id="3" name="Espace réservé du contenu 2"/>
          <p:cNvSpPr>
            <a:spLocks noGrp="1"/>
          </p:cNvSpPr>
          <p:nvPr>
            <p:ph idx="1"/>
          </p:nvPr>
        </p:nvSpPr>
        <p:spPr>
          <a:xfrm>
            <a:off x="498474" y="1412028"/>
            <a:ext cx="7556313" cy="4714135"/>
          </a:xfrm>
        </p:spPr>
        <p:txBody>
          <a:bodyPr/>
          <a:lstStyle/>
          <a:p>
            <a:r>
              <a:rPr lang="fr-FR" dirty="0" smtClean="0"/>
              <a:t>La personne vivant (exclusivement) avec une famille à sa charge</a:t>
            </a:r>
          </a:p>
          <a:p>
            <a:pPr lvl="1"/>
            <a:r>
              <a:rPr lang="fr-FR" dirty="0" smtClean="0"/>
              <a:t>Le mot exclusivement a été annulé (C.A., 28 juillet 2006, n° 123/06) permettant le présence de tiers dans le ménage</a:t>
            </a:r>
          </a:p>
          <a:p>
            <a:pPr lvl="1"/>
            <a:r>
              <a:rPr lang="fr-FR" dirty="0" smtClean="0"/>
              <a:t>La situation de garde alternée ? Le taux « ménage » doit être accordé à temps partiel</a:t>
            </a:r>
          </a:p>
          <a:p>
            <a:pPr lvl="1"/>
            <a:r>
              <a:rPr lang="fr-FR" dirty="0" smtClean="0"/>
              <a:t>Peu importe la légalité du séjour de </a:t>
            </a:r>
            <a:r>
              <a:rPr lang="fr-FR" dirty="0" smtClean="0"/>
              <a:t>l’enfant et du partenaire de vie</a:t>
            </a:r>
            <a:endParaRPr lang="fr-FR" dirty="0" smtClean="0"/>
          </a:p>
          <a:p>
            <a:pPr marL="228600" lvl="1" indent="0">
              <a:buNone/>
            </a:pPr>
            <a:endParaRPr lang="fr-FR" dirty="0"/>
          </a:p>
        </p:txBody>
      </p:sp>
    </p:spTree>
    <p:extLst>
      <p:ext uri="{BB962C8B-B14F-4D97-AF65-F5344CB8AC3E}">
        <p14:creationId xmlns:p14="http://schemas.microsoft.com/office/powerpoint/2010/main" val="178596574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L’intégration sociale</a:t>
            </a:r>
            <a:endParaRPr lang="fr-FR" dirty="0"/>
          </a:p>
        </p:txBody>
      </p:sp>
      <p:sp>
        <p:nvSpPr>
          <p:cNvPr id="3" name="Espace réservé du contenu 2"/>
          <p:cNvSpPr>
            <a:spLocks noGrp="1"/>
          </p:cNvSpPr>
          <p:nvPr>
            <p:ph idx="1"/>
          </p:nvPr>
        </p:nvSpPr>
        <p:spPr>
          <a:xfrm>
            <a:off x="498474" y="1325256"/>
            <a:ext cx="7556313" cy="4800908"/>
          </a:xfrm>
        </p:spPr>
        <p:txBody>
          <a:bodyPr/>
          <a:lstStyle/>
          <a:p>
            <a:r>
              <a:rPr lang="fr-FR" dirty="0" smtClean="0"/>
              <a:t>Les ressources déduites du revenu d’intégration</a:t>
            </a:r>
          </a:p>
          <a:p>
            <a:r>
              <a:rPr lang="fr-FR" dirty="0" smtClean="0"/>
              <a:t>Toutes les ressources du demandeur, </a:t>
            </a:r>
            <a:r>
              <a:rPr lang="fr-FR" dirty="0"/>
              <a:t>quelle qu'en soit la nature ou l'origine</a:t>
            </a:r>
            <a:r>
              <a:rPr lang="fr-FR" dirty="0" smtClean="0"/>
              <a:t> (art. 16 de la loi)</a:t>
            </a:r>
          </a:p>
          <a:p>
            <a:pPr lvl="1"/>
            <a:r>
              <a:rPr lang="fr-FR" dirty="0" smtClean="0"/>
              <a:t>avec de nombreuses exonérations (art. 22 et 35 AR 11/7/02)</a:t>
            </a:r>
          </a:p>
          <a:p>
            <a:r>
              <a:rPr lang="fr-FR" dirty="0" smtClean="0"/>
              <a:t>Les ressources des </a:t>
            </a:r>
            <a:r>
              <a:rPr lang="fr-FR" dirty="0" err="1" smtClean="0"/>
              <a:t>cohabitants</a:t>
            </a:r>
            <a:r>
              <a:rPr lang="fr-FR" dirty="0" smtClean="0"/>
              <a:t> (art. 34 </a:t>
            </a:r>
            <a:r>
              <a:rPr lang="fr-FR" dirty="0"/>
              <a:t>AR 11/7/</a:t>
            </a:r>
            <a:r>
              <a:rPr lang="fr-FR" dirty="0" smtClean="0"/>
              <a:t>02)</a:t>
            </a:r>
          </a:p>
          <a:p>
            <a:pPr lvl="1"/>
            <a:r>
              <a:rPr lang="fr-FR" dirty="0" smtClean="0"/>
              <a:t>Conjoint ou partenaire: toutes les ressources qui excèdent le taux de cohabitant ou toutes les ressources si taux « ménage »</a:t>
            </a:r>
          </a:p>
          <a:p>
            <a:pPr lvl="1"/>
            <a:r>
              <a:rPr lang="fr-FR" dirty="0" smtClean="0"/>
              <a:t>Ascendant/descendant du 1</a:t>
            </a:r>
            <a:r>
              <a:rPr lang="fr-FR" baseline="30000" dirty="0" smtClean="0"/>
              <a:t>er</a:t>
            </a:r>
            <a:r>
              <a:rPr lang="fr-FR" dirty="0" smtClean="0"/>
              <a:t> degré: prise en compte facultative des ressources qui </a:t>
            </a:r>
            <a:r>
              <a:rPr lang="fr-FR" dirty="0"/>
              <a:t>excèdent le taux de </a:t>
            </a:r>
            <a:r>
              <a:rPr lang="fr-FR" dirty="0" smtClean="0"/>
              <a:t>cohabitant</a:t>
            </a:r>
          </a:p>
          <a:p>
            <a:pPr lvl="1"/>
            <a:r>
              <a:rPr lang="fr-FR" dirty="0" smtClean="0"/>
              <a:t>Autres </a:t>
            </a:r>
            <a:r>
              <a:rPr lang="fr-FR" dirty="0" err="1" smtClean="0"/>
              <a:t>cohabitants</a:t>
            </a:r>
            <a:r>
              <a:rPr lang="fr-FR" dirty="0" smtClean="0"/>
              <a:t>: pas de prise en compte</a:t>
            </a:r>
          </a:p>
          <a:p>
            <a:pPr lvl="1"/>
            <a:r>
              <a:rPr lang="fr-FR" dirty="0" smtClean="0"/>
              <a:t>Application des exonérations ? </a:t>
            </a:r>
            <a:r>
              <a:rPr lang="fr-FR" dirty="0" err="1" smtClean="0"/>
              <a:t>Cass</a:t>
            </a:r>
            <a:r>
              <a:rPr lang="fr-FR" dirty="0" smtClean="0"/>
              <a:t>., 19 janvier 2015, S.13.0084.F</a:t>
            </a:r>
            <a:endParaRPr lang="fr-FR" dirty="0"/>
          </a:p>
          <a:p>
            <a:pPr lvl="1"/>
            <a:endParaRPr lang="fr-FR" dirty="0"/>
          </a:p>
        </p:txBody>
      </p:sp>
    </p:spTree>
    <p:extLst>
      <p:ext uri="{BB962C8B-B14F-4D97-AF65-F5344CB8AC3E}">
        <p14:creationId xmlns:p14="http://schemas.microsoft.com/office/powerpoint/2010/main" val="146978626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nl-BE" dirty="0" smtClean="0"/>
              <a:t>L’aide sociale (au sens strict)</a:t>
            </a:r>
            <a:endParaRPr lang="en-GB" dirty="0"/>
          </a:p>
        </p:txBody>
      </p:sp>
      <p:sp>
        <p:nvSpPr>
          <p:cNvPr id="3" name="Espace réservé du contenu 2"/>
          <p:cNvSpPr>
            <a:spLocks noGrp="1"/>
          </p:cNvSpPr>
          <p:nvPr>
            <p:ph idx="1"/>
          </p:nvPr>
        </p:nvSpPr>
        <p:spPr>
          <a:xfrm>
            <a:off x="498474" y="1341032"/>
            <a:ext cx="7556313" cy="4785131"/>
          </a:xfrm>
        </p:spPr>
        <p:txBody>
          <a:bodyPr>
            <a:normAutofit fontScale="85000" lnSpcReduction="10000"/>
          </a:bodyPr>
          <a:lstStyle/>
          <a:p>
            <a:pPr algn="just"/>
            <a:r>
              <a:rPr lang="en-GB" dirty="0" err="1" smtClean="0"/>
              <a:t>L’article</a:t>
            </a:r>
            <a:r>
              <a:rPr lang="en-GB" dirty="0" smtClean="0"/>
              <a:t> 1er de la </a:t>
            </a:r>
            <a:r>
              <a:rPr lang="en-GB" dirty="0" err="1" smtClean="0"/>
              <a:t>loi</a:t>
            </a:r>
            <a:r>
              <a:rPr lang="en-GB" dirty="0" smtClean="0"/>
              <a:t> du 8 </a:t>
            </a:r>
            <a:r>
              <a:rPr lang="en-GB" dirty="0" err="1" smtClean="0"/>
              <a:t>juillet</a:t>
            </a:r>
            <a:r>
              <a:rPr lang="en-GB" dirty="0" smtClean="0"/>
              <a:t> 1976 </a:t>
            </a:r>
            <a:r>
              <a:rPr lang="en-GB" dirty="0" err="1" smtClean="0"/>
              <a:t>organique</a:t>
            </a:r>
            <a:r>
              <a:rPr lang="en-GB" dirty="0" smtClean="0"/>
              <a:t> des CPAS</a:t>
            </a:r>
          </a:p>
          <a:p>
            <a:pPr algn="just"/>
            <a:r>
              <a:rPr lang="en-GB" dirty="0" smtClean="0"/>
              <a:t>Un </a:t>
            </a:r>
            <a:r>
              <a:rPr lang="en-GB" dirty="0" err="1" smtClean="0"/>
              <a:t>seul</a:t>
            </a:r>
            <a:r>
              <a:rPr lang="en-GB" dirty="0" smtClean="0"/>
              <a:t> </a:t>
            </a:r>
            <a:r>
              <a:rPr lang="en-GB" dirty="0" err="1" smtClean="0"/>
              <a:t>critère</a:t>
            </a:r>
            <a:r>
              <a:rPr lang="en-GB" dirty="0" smtClean="0"/>
              <a:t>: </a:t>
            </a:r>
            <a:r>
              <a:rPr lang="en-GB" dirty="0" err="1" smtClean="0"/>
              <a:t>l’aide</a:t>
            </a:r>
            <a:r>
              <a:rPr lang="en-GB" dirty="0" smtClean="0"/>
              <a:t> </a:t>
            </a:r>
            <a:r>
              <a:rPr lang="en-GB" dirty="0" err="1" smtClean="0"/>
              <a:t>nécessaire</a:t>
            </a:r>
            <a:r>
              <a:rPr lang="en-GB" dirty="0" smtClean="0"/>
              <a:t> pour </a:t>
            </a:r>
            <a:r>
              <a:rPr lang="en-GB" dirty="0" err="1" smtClean="0"/>
              <a:t>permettre</a:t>
            </a:r>
            <a:r>
              <a:rPr lang="en-GB" dirty="0" smtClean="0"/>
              <a:t> de </a:t>
            </a:r>
            <a:r>
              <a:rPr lang="en-GB" dirty="0" err="1" smtClean="0"/>
              <a:t>mener</a:t>
            </a:r>
            <a:r>
              <a:rPr lang="en-GB" dirty="0" smtClean="0"/>
              <a:t> </a:t>
            </a:r>
            <a:r>
              <a:rPr lang="en-GB" dirty="0" err="1" smtClean="0"/>
              <a:t>une</a:t>
            </a:r>
            <a:r>
              <a:rPr lang="en-GB" dirty="0" smtClean="0"/>
              <a:t> vie </a:t>
            </a:r>
            <a:r>
              <a:rPr lang="en-GB" dirty="0" err="1" smtClean="0"/>
              <a:t>conforme</a:t>
            </a:r>
            <a:r>
              <a:rPr lang="en-GB" dirty="0" smtClean="0"/>
              <a:t> </a:t>
            </a:r>
            <a:r>
              <a:rPr lang="en-GB" dirty="0" err="1" smtClean="0"/>
              <a:t>à</a:t>
            </a:r>
            <a:r>
              <a:rPr lang="en-GB" dirty="0" smtClean="0"/>
              <a:t> la </a:t>
            </a:r>
            <a:r>
              <a:rPr lang="en-GB" dirty="0" err="1" smtClean="0"/>
              <a:t>dignité</a:t>
            </a:r>
            <a:r>
              <a:rPr lang="en-GB" dirty="0" smtClean="0"/>
              <a:t> </a:t>
            </a:r>
            <a:r>
              <a:rPr lang="en-GB" dirty="0" err="1" smtClean="0"/>
              <a:t>humaine</a:t>
            </a:r>
            <a:endParaRPr lang="en-GB" dirty="0" smtClean="0"/>
          </a:p>
          <a:p>
            <a:pPr algn="just"/>
            <a:r>
              <a:rPr lang="en-GB" dirty="0" smtClean="0"/>
              <a:t>En </a:t>
            </a:r>
            <a:r>
              <a:rPr lang="en-GB" dirty="0" err="1" smtClean="0"/>
              <a:t>pratique</a:t>
            </a:r>
            <a:r>
              <a:rPr lang="en-GB" dirty="0" smtClean="0"/>
              <a:t>: application par </a:t>
            </a:r>
            <a:r>
              <a:rPr lang="en-GB" dirty="0" err="1" smtClean="0"/>
              <a:t>analogie</a:t>
            </a:r>
            <a:r>
              <a:rPr lang="en-GB" dirty="0" smtClean="0"/>
              <a:t> des </a:t>
            </a:r>
            <a:r>
              <a:rPr lang="en-GB" dirty="0" err="1" smtClean="0"/>
              <a:t>barèmes</a:t>
            </a:r>
            <a:r>
              <a:rPr lang="en-GB" dirty="0" smtClean="0"/>
              <a:t> du </a:t>
            </a:r>
            <a:r>
              <a:rPr lang="en-GB" dirty="0" err="1" smtClean="0"/>
              <a:t>revenu</a:t>
            </a:r>
            <a:r>
              <a:rPr lang="en-GB" dirty="0" smtClean="0"/>
              <a:t> </a:t>
            </a:r>
            <a:r>
              <a:rPr lang="en-GB" dirty="0" err="1" smtClean="0"/>
              <a:t>d’intégration</a:t>
            </a:r>
            <a:r>
              <a:rPr lang="en-GB" dirty="0"/>
              <a:t> </a:t>
            </a:r>
            <a:r>
              <a:rPr lang="en-GB" dirty="0" smtClean="0"/>
              <a:t>pour les </a:t>
            </a:r>
            <a:r>
              <a:rPr lang="en-GB" dirty="0" err="1" smtClean="0"/>
              <a:t>étrangers</a:t>
            </a:r>
            <a:r>
              <a:rPr lang="en-GB" dirty="0" smtClean="0"/>
              <a:t> en </a:t>
            </a:r>
            <a:r>
              <a:rPr lang="en-GB" dirty="0" err="1" smtClean="0"/>
              <a:t>séjour</a:t>
            </a:r>
            <a:r>
              <a:rPr lang="en-GB" dirty="0" smtClean="0"/>
              <a:t> </a:t>
            </a:r>
            <a:r>
              <a:rPr lang="en-GB" dirty="0" err="1" smtClean="0"/>
              <a:t>légal</a:t>
            </a:r>
            <a:r>
              <a:rPr lang="en-GB" dirty="0" smtClean="0"/>
              <a:t> qui </a:t>
            </a:r>
            <a:r>
              <a:rPr lang="en-GB" dirty="0" err="1" smtClean="0"/>
              <a:t>n’ont</a:t>
            </a:r>
            <a:r>
              <a:rPr lang="en-GB" dirty="0" smtClean="0"/>
              <a:t> pas </a:t>
            </a:r>
            <a:r>
              <a:rPr lang="en-GB" dirty="0" err="1" smtClean="0"/>
              <a:t>droit</a:t>
            </a:r>
            <a:r>
              <a:rPr lang="en-GB" dirty="0" smtClean="0"/>
              <a:t> au RI</a:t>
            </a:r>
          </a:p>
          <a:p>
            <a:pPr lvl="1" algn="just"/>
            <a:r>
              <a:rPr lang="en-GB" dirty="0" smtClean="0"/>
              <a:t>Quid des </a:t>
            </a:r>
            <a:r>
              <a:rPr lang="en-GB" dirty="0" err="1" smtClean="0"/>
              <a:t>exonérations</a:t>
            </a:r>
            <a:r>
              <a:rPr lang="en-GB" dirty="0" smtClean="0"/>
              <a:t> </a:t>
            </a:r>
            <a:r>
              <a:rPr lang="en-GB" dirty="0" err="1" smtClean="0"/>
              <a:t>sur</a:t>
            </a:r>
            <a:r>
              <a:rPr lang="en-GB" dirty="0" smtClean="0"/>
              <a:t> les </a:t>
            </a:r>
            <a:r>
              <a:rPr lang="en-GB" dirty="0" err="1" smtClean="0"/>
              <a:t>ressources</a:t>
            </a:r>
            <a:r>
              <a:rPr lang="en-GB" dirty="0" smtClean="0"/>
              <a:t> </a:t>
            </a:r>
            <a:r>
              <a:rPr lang="en-GB" dirty="0" err="1" smtClean="0"/>
              <a:t>prévues</a:t>
            </a:r>
            <a:r>
              <a:rPr lang="en-GB" dirty="0" smtClean="0"/>
              <a:t> en RI </a:t>
            </a:r>
            <a:r>
              <a:rPr lang="en-GB" dirty="0" smtClean="0"/>
              <a:t>?</a:t>
            </a:r>
          </a:p>
          <a:p>
            <a:pPr lvl="1" algn="just"/>
            <a:r>
              <a:rPr lang="en-GB" dirty="0" smtClean="0"/>
              <a:t>Quid des </a:t>
            </a:r>
            <a:r>
              <a:rPr lang="en-GB" dirty="0" err="1" smtClean="0"/>
              <a:t>revenus</a:t>
            </a:r>
            <a:r>
              <a:rPr lang="en-GB" dirty="0" smtClean="0"/>
              <a:t> des cohabitants ?</a:t>
            </a:r>
            <a:endParaRPr lang="en-GB" dirty="0"/>
          </a:p>
          <a:p>
            <a:pPr lvl="1" algn="just"/>
            <a:r>
              <a:rPr lang="en-GB" dirty="0" smtClean="0"/>
              <a:t>Quid du </a:t>
            </a:r>
            <a:r>
              <a:rPr lang="en-GB" dirty="0" err="1" smtClean="0"/>
              <a:t>renvoi</a:t>
            </a:r>
            <a:r>
              <a:rPr lang="en-GB" dirty="0" smtClean="0"/>
              <a:t> </a:t>
            </a:r>
            <a:r>
              <a:rPr lang="en-GB" dirty="0" err="1" smtClean="0"/>
              <a:t>vers</a:t>
            </a:r>
            <a:r>
              <a:rPr lang="en-GB" dirty="0" smtClean="0"/>
              <a:t> les </a:t>
            </a:r>
            <a:r>
              <a:rPr lang="en-GB" dirty="0" err="1" smtClean="0"/>
              <a:t>débiteurs</a:t>
            </a:r>
            <a:r>
              <a:rPr lang="en-GB" dirty="0" smtClean="0"/>
              <a:t> </a:t>
            </a:r>
            <a:r>
              <a:rPr lang="en-GB" dirty="0" err="1" smtClean="0"/>
              <a:t>d’aliments</a:t>
            </a:r>
            <a:r>
              <a:rPr lang="en-GB" dirty="0" smtClean="0"/>
              <a:t> (et du </a:t>
            </a:r>
            <a:r>
              <a:rPr lang="en-GB" dirty="0" err="1" smtClean="0"/>
              <a:t>barème</a:t>
            </a:r>
            <a:r>
              <a:rPr lang="en-GB" dirty="0" smtClean="0"/>
              <a:t> de </a:t>
            </a:r>
            <a:r>
              <a:rPr lang="en-GB" dirty="0" err="1" smtClean="0"/>
              <a:t>récupération</a:t>
            </a:r>
            <a:r>
              <a:rPr lang="en-GB" dirty="0" smtClean="0"/>
              <a:t>) ?</a:t>
            </a:r>
          </a:p>
          <a:p>
            <a:pPr lvl="1" algn="just"/>
            <a:r>
              <a:rPr lang="en-GB" dirty="0" smtClean="0"/>
              <a:t>La jurisprudence </a:t>
            </a:r>
            <a:r>
              <a:rPr lang="en-GB" dirty="0" err="1" smtClean="0"/>
              <a:t>est</a:t>
            </a:r>
            <a:r>
              <a:rPr lang="en-GB" dirty="0" smtClean="0"/>
              <a:t> </a:t>
            </a:r>
            <a:r>
              <a:rPr lang="en-GB" dirty="0" err="1" smtClean="0"/>
              <a:t>divisée</a:t>
            </a:r>
            <a:endParaRPr lang="en-GB" dirty="0" smtClean="0"/>
          </a:p>
          <a:p>
            <a:pPr algn="just"/>
            <a:r>
              <a:rPr lang="en-GB" dirty="0" err="1" smtClean="0"/>
              <a:t>L’avenir</a:t>
            </a:r>
            <a:r>
              <a:rPr lang="en-GB" dirty="0" smtClean="0"/>
              <a:t>: </a:t>
            </a:r>
            <a:r>
              <a:rPr lang="en-GB" dirty="0" err="1" smtClean="0"/>
              <a:t>vers</a:t>
            </a:r>
            <a:r>
              <a:rPr lang="en-GB" dirty="0" smtClean="0"/>
              <a:t> </a:t>
            </a:r>
            <a:r>
              <a:rPr lang="en-GB" dirty="0" err="1" smtClean="0"/>
              <a:t>une</a:t>
            </a:r>
            <a:r>
              <a:rPr lang="en-GB" dirty="0" smtClean="0"/>
              <a:t> suppression de </a:t>
            </a:r>
            <a:r>
              <a:rPr lang="en-GB" dirty="0" err="1" smtClean="0"/>
              <a:t>l’aide</a:t>
            </a:r>
            <a:r>
              <a:rPr lang="en-GB" dirty="0" smtClean="0"/>
              <a:t> </a:t>
            </a:r>
            <a:r>
              <a:rPr lang="en-GB" dirty="0" err="1" smtClean="0"/>
              <a:t>sociale</a:t>
            </a:r>
            <a:r>
              <a:rPr lang="en-GB" dirty="0" smtClean="0"/>
              <a:t> </a:t>
            </a:r>
            <a:r>
              <a:rPr lang="en-GB" dirty="0" err="1" smtClean="0"/>
              <a:t>équivalente</a:t>
            </a:r>
            <a:r>
              <a:rPr lang="en-GB" dirty="0" smtClean="0"/>
              <a:t> au RI</a:t>
            </a:r>
          </a:p>
          <a:p>
            <a:pPr lvl="1" algn="just"/>
            <a:r>
              <a:rPr lang="en-GB" dirty="0" err="1" smtClean="0"/>
              <a:t>Intégration</a:t>
            </a:r>
            <a:r>
              <a:rPr lang="en-GB" dirty="0" smtClean="0"/>
              <a:t> de </a:t>
            </a:r>
            <a:r>
              <a:rPr lang="en-GB" dirty="0" err="1" smtClean="0"/>
              <a:t>l’article</a:t>
            </a:r>
            <a:r>
              <a:rPr lang="en-GB" dirty="0" smtClean="0"/>
              <a:t> 57, § 2 </a:t>
            </a:r>
            <a:r>
              <a:rPr lang="en-GB" dirty="0" err="1" smtClean="0"/>
              <a:t>dans</a:t>
            </a:r>
            <a:r>
              <a:rPr lang="en-GB" dirty="0" smtClean="0"/>
              <a:t> la </a:t>
            </a:r>
            <a:r>
              <a:rPr lang="en-GB" dirty="0" err="1" smtClean="0"/>
              <a:t>loi</a:t>
            </a:r>
            <a:r>
              <a:rPr lang="en-GB" dirty="0" smtClean="0"/>
              <a:t> de 2002</a:t>
            </a:r>
          </a:p>
          <a:p>
            <a:pPr lvl="1" algn="just"/>
            <a:r>
              <a:rPr lang="en-GB" dirty="0" smtClean="0"/>
              <a:t>La </a:t>
            </a:r>
            <a:r>
              <a:rPr lang="en-GB" dirty="0" err="1" smtClean="0"/>
              <a:t>loi</a:t>
            </a:r>
            <a:r>
              <a:rPr lang="en-GB" dirty="0" smtClean="0"/>
              <a:t> du 8 </a:t>
            </a:r>
            <a:r>
              <a:rPr lang="en-GB" dirty="0" err="1" smtClean="0"/>
              <a:t>juillet</a:t>
            </a:r>
            <a:r>
              <a:rPr lang="en-GB" dirty="0" smtClean="0"/>
              <a:t> 1976 ne </a:t>
            </a:r>
            <a:r>
              <a:rPr lang="en-GB" dirty="0" err="1" smtClean="0"/>
              <a:t>subsisterait</a:t>
            </a:r>
            <a:r>
              <a:rPr lang="en-GB" dirty="0" smtClean="0"/>
              <a:t> </a:t>
            </a:r>
            <a:r>
              <a:rPr lang="en-GB" dirty="0" err="1" smtClean="0"/>
              <a:t>que</a:t>
            </a:r>
            <a:r>
              <a:rPr lang="en-GB" dirty="0" smtClean="0"/>
              <a:t> pour les aides </a:t>
            </a:r>
            <a:r>
              <a:rPr lang="en-GB" dirty="0" err="1" smtClean="0"/>
              <a:t>complémentaires</a:t>
            </a:r>
            <a:r>
              <a:rPr lang="en-GB" dirty="0" smtClean="0"/>
              <a:t> et </a:t>
            </a:r>
            <a:r>
              <a:rPr lang="en-GB" dirty="0" err="1" smtClean="0"/>
              <a:t>l’aide</a:t>
            </a:r>
            <a:r>
              <a:rPr lang="en-GB" dirty="0" smtClean="0"/>
              <a:t> </a:t>
            </a:r>
            <a:r>
              <a:rPr lang="en-GB" dirty="0" err="1" smtClean="0"/>
              <a:t>sociale</a:t>
            </a:r>
            <a:r>
              <a:rPr lang="en-GB" dirty="0" smtClean="0"/>
              <a:t> aux </a:t>
            </a:r>
            <a:r>
              <a:rPr lang="en-GB" dirty="0" err="1" smtClean="0"/>
              <a:t>étrangers</a:t>
            </a:r>
            <a:r>
              <a:rPr lang="en-GB" dirty="0" smtClean="0"/>
              <a:t> en </a:t>
            </a:r>
            <a:r>
              <a:rPr lang="en-GB" dirty="0" err="1" smtClean="0"/>
              <a:t>séjour</a:t>
            </a:r>
            <a:r>
              <a:rPr lang="en-GB" dirty="0" smtClean="0"/>
              <a:t> </a:t>
            </a:r>
            <a:r>
              <a:rPr lang="en-GB" dirty="0" err="1" smtClean="0"/>
              <a:t>illégal</a:t>
            </a:r>
            <a:r>
              <a:rPr lang="en-GB" dirty="0" smtClean="0"/>
              <a:t> </a:t>
            </a:r>
            <a:endParaRPr lang="en-GB" dirty="0"/>
          </a:p>
        </p:txBody>
      </p:sp>
    </p:spTree>
    <p:extLst>
      <p:ext uri="{BB962C8B-B14F-4D97-AF65-F5344CB8AC3E}">
        <p14:creationId xmlns:p14="http://schemas.microsoft.com/office/powerpoint/2010/main" val="23859172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nl-BE" dirty="0" smtClean="0"/>
              <a:t>Les </a:t>
            </a:r>
            <a:r>
              <a:rPr lang="nl-BE" dirty="0" err="1" smtClean="0"/>
              <a:t>allocations</a:t>
            </a:r>
            <a:r>
              <a:rPr lang="nl-BE" dirty="0" smtClean="0"/>
              <a:t> familiales</a:t>
            </a:r>
            <a:endParaRPr lang="en-GB" dirty="0"/>
          </a:p>
        </p:txBody>
      </p:sp>
      <p:sp>
        <p:nvSpPr>
          <p:cNvPr id="3" name="Espace réservé du contenu 2"/>
          <p:cNvSpPr>
            <a:spLocks noGrp="1"/>
          </p:cNvSpPr>
          <p:nvPr>
            <p:ph idx="1"/>
          </p:nvPr>
        </p:nvSpPr>
        <p:spPr>
          <a:xfrm>
            <a:off x="583534" y="1600200"/>
            <a:ext cx="7556313" cy="3930540"/>
          </a:xfrm>
        </p:spPr>
        <p:txBody>
          <a:bodyPr/>
          <a:lstStyle/>
          <a:p>
            <a:pPr algn="just"/>
            <a:r>
              <a:rPr lang="nl-BE" dirty="0" smtClean="0"/>
              <a:t>Le </a:t>
            </a:r>
            <a:r>
              <a:rPr lang="nl-BE" dirty="0" err="1" smtClean="0"/>
              <a:t>rôle</a:t>
            </a:r>
            <a:r>
              <a:rPr lang="nl-BE" dirty="0" smtClean="0"/>
              <a:t> </a:t>
            </a:r>
            <a:r>
              <a:rPr lang="nl-BE" dirty="0" err="1" smtClean="0"/>
              <a:t>très</a:t>
            </a:r>
            <a:r>
              <a:rPr lang="nl-BE" dirty="0" smtClean="0"/>
              <a:t> important de la </a:t>
            </a:r>
            <a:r>
              <a:rPr lang="nl-BE" dirty="0" err="1" smtClean="0"/>
              <a:t>situation</a:t>
            </a:r>
            <a:r>
              <a:rPr lang="nl-BE" dirty="0" smtClean="0"/>
              <a:t> familiale: la </a:t>
            </a:r>
            <a:r>
              <a:rPr lang="nl-BE" dirty="0" err="1" smtClean="0"/>
              <a:t>détermination</a:t>
            </a:r>
            <a:r>
              <a:rPr lang="nl-BE" dirty="0" smtClean="0"/>
              <a:t> de </a:t>
            </a:r>
            <a:r>
              <a:rPr lang="nl-BE" dirty="0" err="1" smtClean="0"/>
              <a:t>l’attributaire</a:t>
            </a:r>
            <a:r>
              <a:rPr lang="nl-BE" dirty="0" smtClean="0"/>
              <a:t>, de </a:t>
            </a:r>
            <a:r>
              <a:rPr lang="nl-BE" dirty="0" err="1" smtClean="0"/>
              <a:t>l’allocataire</a:t>
            </a:r>
            <a:r>
              <a:rPr lang="nl-BE" dirty="0"/>
              <a:t>,</a:t>
            </a:r>
            <a:r>
              <a:rPr lang="nl-BE" dirty="0" smtClean="0"/>
              <a:t> du rang et les </a:t>
            </a:r>
            <a:r>
              <a:rPr lang="nl-BE" dirty="0" err="1" smtClean="0"/>
              <a:t>conditions</a:t>
            </a:r>
            <a:r>
              <a:rPr lang="nl-BE" dirty="0" smtClean="0"/>
              <a:t> </a:t>
            </a:r>
            <a:r>
              <a:rPr lang="nl-BE" dirty="0" err="1" smtClean="0"/>
              <a:t>d’octroi</a:t>
            </a:r>
            <a:r>
              <a:rPr lang="nl-BE" dirty="0" smtClean="0"/>
              <a:t> de </a:t>
            </a:r>
            <a:r>
              <a:rPr lang="nl-BE" dirty="0" err="1" smtClean="0"/>
              <a:t>certaines</a:t>
            </a:r>
            <a:r>
              <a:rPr lang="nl-BE" dirty="0" smtClean="0"/>
              <a:t> </a:t>
            </a:r>
            <a:r>
              <a:rPr lang="nl-BE" dirty="0" err="1" smtClean="0"/>
              <a:t>allocations</a:t>
            </a:r>
            <a:r>
              <a:rPr lang="nl-BE" dirty="0" smtClean="0"/>
              <a:t> </a:t>
            </a:r>
            <a:r>
              <a:rPr lang="nl-BE" dirty="0" err="1" smtClean="0"/>
              <a:t>majorées</a:t>
            </a:r>
            <a:endParaRPr lang="nl-BE" dirty="0" smtClean="0"/>
          </a:p>
          <a:p>
            <a:pPr algn="just"/>
            <a:r>
              <a:rPr lang="nl-BE" dirty="0" smtClean="0"/>
              <a:t>Le </a:t>
            </a:r>
            <a:r>
              <a:rPr lang="nl-BE" dirty="0" err="1" smtClean="0"/>
              <a:t>rôle</a:t>
            </a:r>
            <a:r>
              <a:rPr lang="nl-BE" dirty="0" smtClean="0"/>
              <a:t> </a:t>
            </a:r>
            <a:r>
              <a:rPr lang="nl-BE" dirty="0" err="1" smtClean="0"/>
              <a:t>réduit</a:t>
            </a:r>
            <a:r>
              <a:rPr lang="nl-BE" dirty="0" smtClean="0"/>
              <a:t> des </a:t>
            </a:r>
            <a:r>
              <a:rPr lang="nl-BE" dirty="0" err="1" smtClean="0"/>
              <a:t>catégories</a:t>
            </a:r>
            <a:r>
              <a:rPr lang="nl-BE" dirty="0" smtClean="0"/>
              <a:t> de </a:t>
            </a:r>
            <a:r>
              <a:rPr lang="nl-BE" dirty="0" err="1" smtClean="0"/>
              <a:t>bénéficiaire</a:t>
            </a:r>
            <a:r>
              <a:rPr lang="nl-BE" dirty="0" smtClean="0"/>
              <a:t> au sens </a:t>
            </a:r>
            <a:r>
              <a:rPr lang="nl-BE" dirty="0" err="1" smtClean="0"/>
              <a:t>strict</a:t>
            </a:r>
            <a:r>
              <a:rPr lang="nl-BE" dirty="0" smtClean="0"/>
              <a:t>: </a:t>
            </a:r>
          </a:p>
          <a:p>
            <a:pPr lvl="1" algn="just"/>
            <a:r>
              <a:rPr lang="nl-BE" dirty="0"/>
              <a:t>les </a:t>
            </a:r>
            <a:r>
              <a:rPr lang="nl-BE" dirty="0" err="1"/>
              <a:t>allocations</a:t>
            </a:r>
            <a:r>
              <a:rPr lang="nl-BE" dirty="0"/>
              <a:t> </a:t>
            </a:r>
            <a:r>
              <a:rPr lang="nl-BE" dirty="0" err="1"/>
              <a:t>d’orphelin</a:t>
            </a:r>
            <a:endParaRPr lang="nl-BE" dirty="0"/>
          </a:p>
          <a:p>
            <a:pPr lvl="1" algn="just"/>
            <a:r>
              <a:rPr lang="nl-BE" dirty="0" smtClean="0"/>
              <a:t>Les </a:t>
            </a:r>
            <a:r>
              <a:rPr lang="nl-BE" dirty="0" err="1" smtClean="0"/>
              <a:t>allocations</a:t>
            </a:r>
            <a:r>
              <a:rPr lang="nl-BE" dirty="0" smtClean="0"/>
              <a:t> </a:t>
            </a:r>
            <a:r>
              <a:rPr lang="nl-BE" dirty="0" err="1" smtClean="0"/>
              <a:t>majorées</a:t>
            </a:r>
            <a:r>
              <a:rPr lang="nl-BE" dirty="0" smtClean="0"/>
              <a:t> pour les </a:t>
            </a:r>
            <a:r>
              <a:rPr lang="nl-BE" dirty="0" err="1" smtClean="0"/>
              <a:t>familles</a:t>
            </a:r>
            <a:r>
              <a:rPr lang="nl-BE" dirty="0" smtClean="0"/>
              <a:t> </a:t>
            </a:r>
            <a:r>
              <a:rPr lang="nl-BE" dirty="0" err="1" smtClean="0"/>
              <a:t>monoparentales</a:t>
            </a:r>
            <a:endParaRPr lang="nl-BE" dirty="0" smtClean="0"/>
          </a:p>
          <a:p>
            <a:pPr lvl="1" algn="just"/>
            <a:r>
              <a:rPr lang="nl-BE" dirty="0" smtClean="0"/>
              <a:t>Les </a:t>
            </a:r>
            <a:r>
              <a:rPr lang="nl-BE" dirty="0" err="1" smtClean="0"/>
              <a:t>attributaires</a:t>
            </a:r>
            <a:r>
              <a:rPr lang="nl-BE" dirty="0" smtClean="0"/>
              <a:t> </a:t>
            </a:r>
            <a:r>
              <a:rPr lang="nl-BE" dirty="0" err="1" smtClean="0"/>
              <a:t>ayant</a:t>
            </a:r>
            <a:r>
              <a:rPr lang="nl-BE" dirty="0" smtClean="0"/>
              <a:t> </a:t>
            </a:r>
            <a:r>
              <a:rPr lang="nl-BE" dirty="0" err="1" smtClean="0"/>
              <a:t>personne</a:t>
            </a:r>
            <a:r>
              <a:rPr lang="nl-BE" dirty="0" smtClean="0"/>
              <a:t> à charge</a:t>
            </a:r>
          </a:p>
          <a:p>
            <a:pPr lvl="1"/>
            <a:endParaRPr lang="en-GB" dirty="0"/>
          </a:p>
        </p:txBody>
      </p:sp>
    </p:spTree>
    <p:extLst>
      <p:ext uri="{BB962C8B-B14F-4D97-AF65-F5344CB8AC3E}">
        <p14:creationId xmlns:p14="http://schemas.microsoft.com/office/powerpoint/2010/main" val="144657094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nl-BE" dirty="0" smtClean="0"/>
              <a:t>Les </a:t>
            </a:r>
            <a:r>
              <a:rPr lang="nl-BE" dirty="0" err="1" smtClean="0"/>
              <a:t>allocations</a:t>
            </a:r>
            <a:r>
              <a:rPr lang="nl-BE" dirty="0" smtClean="0"/>
              <a:t> familiales</a:t>
            </a:r>
            <a:endParaRPr lang="en-GB" dirty="0"/>
          </a:p>
        </p:txBody>
      </p:sp>
      <p:sp>
        <p:nvSpPr>
          <p:cNvPr id="3" name="Espace réservé du contenu 2"/>
          <p:cNvSpPr>
            <a:spLocks noGrp="1"/>
          </p:cNvSpPr>
          <p:nvPr>
            <p:ph idx="1"/>
          </p:nvPr>
        </p:nvSpPr>
        <p:spPr>
          <a:xfrm>
            <a:off x="498474" y="1350336"/>
            <a:ext cx="7556313" cy="4775828"/>
          </a:xfrm>
        </p:spPr>
        <p:txBody>
          <a:bodyPr>
            <a:normAutofit fontScale="92500" lnSpcReduction="10000"/>
          </a:bodyPr>
          <a:lstStyle/>
          <a:p>
            <a:pPr algn="just"/>
            <a:r>
              <a:rPr lang="nl-BE" dirty="0" smtClean="0"/>
              <a:t>Les allocations d’orphelin (art. 56</a:t>
            </a:r>
            <a:r>
              <a:rPr lang="nl-BE" i="1" dirty="0" smtClean="0"/>
              <a:t>bis</a:t>
            </a:r>
            <a:r>
              <a:rPr lang="nl-BE" dirty="0" smtClean="0"/>
              <a:t> LGAF)</a:t>
            </a:r>
          </a:p>
          <a:p>
            <a:pPr algn="just"/>
            <a:r>
              <a:rPr lang="nl-BE" dirty="0" err="1" smtClean="0"/>
              <a:t>L’enfant</a:t>
            </a:r>
            <a:r>
              <a:rPr lang="nl-BE" dirty="0" smtClean="0"/>
              <a:t> </a:t>
            </a:r>
            <a:r>
              <a:rPr lang="nl-BE" dirty="0" err="1" smtClean="0"/>
              <a:t>orphelin</a:t>
            </a:r>
            <a:r>
              <a:rPr lang="nl-BE" dirty="0" smtClean="0"/>
              <a:t> peut </a:t>
            </a:r>
            <a:r>
              <a:rPr lang="nl-BE" dirty="0" err="1" smtClean="0"/>
              <a:t>devenir</a:t>
            </a:r>
            <a:r>
              <a:rPr lang="nl-BE" dirty="0" smtClean="0"/>
              <a:t> </a:t>
            </a:r>
            <a:r>
              <a:rPr lang="nl-BE" dirty="0" err="1" smtClean="0"/>
              <a:t>attributaire</a:t>
            </a:r>
            <a:r>
              <a:rPr lang="nl-BE" dirty="0" smtClean="0"/>
              <a:t> lui-</a:t>
            </a:r>
            <a:r>
              <a:rPr lang="nl-BE" dirty="0" err="1" smtClean="0"/>
              <a:t>même</a:t>
            </a:r>
            <a:r>
              <a:rPr lang="nl-BE" dirty="0" smtClean="0"/>
              <a:t> des </a:t>
            </a:r>
            <a:r>
              <a:rPr lang="nl-BE" dirty="0" err="1" smtClean="0"/>
              <a:t>allocations</a:t>
            </a:r>
            <a:r>
              <a:rPr lang="nl-BE" dirty="0" smtClean="0"/>
              <a:t> familiales (à </a:t>
            </a:r>
            <a:r>
              <a:rPr lang="nl-BE" dirty="0" err="1" smtClean="0"/>
              <a:t>certaines</a:t>
            </a:r>
            <a:r>
              <a:rPr lang="nl-BE" dirty="0" smtClean="0"/>
              <a:t> </a:t>
            </a:r>
            <a:r>
              <a:rPr lang="nl-BE" dirty="0" err="1" smtClean="0"/>
              <a:t>conditions</a:t>
            </a:r>
            <a:r>
              <a:rPr lang="nl-BE" dirty="0" smtClean="0"/>
              <a:t>)</a:t>
            </a:r>
          </a:p>
          <a:p>
            <a:pPr algn="just"/>
            <a:r>
              <a:rPr lang="nl-BE" dirty="0" err="1" smtClean="0"/>
              <a:t>Elles</a:t>
            </a:r>
            <a:r>
              <a:rPr lang="nl-BE" dirty="0" smtClean="0"/>
              <a:t> </a:t>
            </a:r>
            <a:r>
              <a:rPr lang="nl-BE" dirty="0" err="1" smtClean="0"/>
              <a:t>sont</a:t>
            </a:r>
            <a:r>
              <a:rPr lang="nl-BE" dirty="0" smtClean="0"/>
              <a:t> </a:t>
            </a:r>
            <a:r>
              <a:rPr lang="nl-BE" dirty="0" err="1" smtClean="0"/>
              <a:t>accordées</a:t>
            </a:r>
            <a:r>
              <a:rPr lang="nl-BE" dirty="0" smtClean="0"/>
              <a:t> à </a:t>
            </a:r>
            <a:r>
              <a:rPr lang="nl-BE" dirty="0" err="1" smtClean="0"/>
              <a:t>un</a:t>
            </a:r>
            <a:r>
              <a:rPr lang="nl-BE" dirty="0" smtClean="0"/>
              <a:t> </a:t>
            </a:r>
            <a:r>
              <a:rPr lang="nl-BE" dirty="0" err="1" smtClean="0"/>
              <a:t>taux</a:t>
            </a:r>
            <a:r>
              <a:rPr lang="nl-BE" dirty="0" smtClean="0"/>
              <a:t> </a:t>
            </a:r>
            <a:r>
              <a:rPr lang="nl-BE" dirty="0" err="1" smtClean="0"/>
              <a:t>majoré</a:t>
            </a:r>
            <a:endParaRPr lang="nl-BE" dirty="0" smtClean="0"/>
          </a:p>
          <a:p>
            <a:pPr lvl="1" algn="just"/>
            <a:r>
              <a:rPr lang="nl-BE" dirty="0" err="1"/>
              <a:t>q</a:t>
            </a:r>
            <a:r>
              <a:rPr lang="nl-BE" dirty="0" err="1" smtClean="0"/>
              <a:t>ui</a:t>
            </a:r>
            <a:r>
              <a:rPr lang="nl-BE" dirty="0" smtClean="0"/>
              <a:t> </a:t>
            </a:r>
            <a:r>
              <a:rPr lang="nl-BE" dirty="0" err="1" smtClean="0"/>
              <a:t>prend</a:t>
            </a:r>
            <a:r>
              <a:rPr lang="nl-BE" dirty="0" smtClean="0"/>
              <a:t> fin en </a:t>
            </a:r>
            <a:r>
              <a:rPr lang="nl-BE" dirty="0" err="1" smtClean="0"/>
              <a:t>cas</a:t>
            </a:r>
            <a:r>
              <a:rPr lang="nl-BE" dirty="0" smtClean="0"/>
              <a:t> de </a:t>
            </a:r>
            <a:r>
              <a:rPr lang="nl-BE" dirty="0" err="1" smtClean="0"/>
              <a:t>remariage</a:t>
            </a:r>
            <a:r>
              <a:rPr lang="nl-BE" dirty="0" smtClean="0"/>
              <a:t> </a:t>
            </a:r>
            <a:r>
              <a:rPr lang="nl-BE" dirty="0" err="1" smtClean="0"/>
              <a:t>ou</a:t>
            </a:r>
            <a:r>
              <a:rPr lang="nl-BE" dirty="0" smtClean="0"/>
              <a:t> de remise en </a:t>
            </a:r>
            <a:r>
              <a:rPr lang="nl-BE" dirty="0" err="1" smtClean="0"/>
              <a:t>ménage</a:t>
            </a:r>
            <a:r>
              <a:rPr lang="nl-BE" dirty="0" smtClean="0"/>
              <a:t> du </a:t>
            </a:r>
            <a:r>
              <a:rPr lang="nl-BE" dirty="0" err="1" smtClean="0"/>
              <a:t>parent</a:t>
            </a:r>
            <a:r>
              <a:rPr lang="nl-BE" dirty="0" smtClean="0"/>
              <a:t> </a:t>
            </a:r>
            <a:r>
              <a:rPr lang="nl-BE" dirty="0" err="1" smtClean="0"/>
              <a:t>survivant</a:t>
            </a:r>
            <a:r>
              <a:rPr lang="nl-BE" dirty="0" smtClean="0"/>
              <a:t>, </a:t>
            </a:r>
            <a:r>
              <a:rPr lang="nl-BE" dirty="0" err="1" smtClean="0"/>
              <a:t>sauf</a:t>
            </a:r>
            <a:r>
              <a:rPr lang="nl-BE" dirty="0" smtClean="0"/>
              <a:t> abandon par </a:t>
            </a:r>
            <a:r>
              <a:rPr lang="nl-BE" dirty="0" err="1" smtClean="0"/>
              <a:t>ce</a:t>
            </a:r>
            <a:r>
              <a:rPr lang="nl-BE" dirty="0" smtClean="0"/>
              <a:t> </a:t>
            </a:r>
            <a:r>
              <a:rPr lang="nl-BE" dirty="0" err="1" smtClean="0"/>
              <a:t>parent</a:t>
            </a:r>
            <a:endParaRPr lang="nl-BE" dirty="0" smtClean="0"/>
          </a:p>
          <a:p>
            <a:pPr lvl="2" algn="just"/>
            <a:r>
              <a:rPr lang="nl-BE" dirty="0" err="1" smtClean="0"/>
              <a:t>Notion</a:t>
            </a:r>
            <a:r>
              <a:rPr lang="nl-BE" dirty="0" smtClean="0"/>
              <a:t> </a:t>
            </a:r>
            <a:r>
              <a:rPr lang="nl-BE" dirty="0" err="1" smtClean="0"/>
              <a:t>d’abandon</a:t>
            </a:r>
            <a:r>
              <a:rPr lang="nl-BE" dirty="0" smtClean="0"/>
              <a:t> ? Absence </a:t>
            </a:r>
            <a:r>
              <a:rPr lang="nl-BE" dirty="0" err="1" smtClean="0"/>
              <a:t>d’intervention</a:t>
            </a:r>
            <a:r>
              <a:rPr lang="nl-BE" dirty="0" smtClean="0"/>
              <a:t> </a:t>
            </a:r>
            <a:r>
              <a:rPr lang="nl-BE" dirty="0" err="1" smtClean="0"/>
              <a:t>financière</a:t>
            </a:r>
            <a:r>
              <a:rPr lang="nl-BE" dirty="0" smtClean="0"/>
              <a:t> </a:t>
            </a:r>
            <a:r>
              <a:rPr lang="nl-BE" dirty="0" err="1" smtClean="0"/>
              <a:t>ou</a:t>
            </a:r>
            <a:r>
              <a:rPr lang="nl-BE" dirty="0" smtClean="0"/>
              <a:t> </a:t>
            </a:r>
            <a:r>
              <a:rPr lang="nl-BE" dirty="0" err="1" smtClean="0"/>
              <a:t>intervention</a:t>
            </a:r>
            <a:r>
              <a:rPr lang="nl-BE" dirty="0" smtClean="0"/>
              <a:t> </a:t>
            </a:r>
            <a:r>
              <a:rPr lang="nl-BE" dirty="0" err="1" smtClean="0"/>
              <a:t>inférieure</a:t>
            </a:r>
            <a:r>
              <a:rPr lang="nl-BE" dirty="0" smtClean="0"/>
              <a:t> à la </a:t>
            </a:r>
            <a:r>
              <a:rPr lang="nl-BE" dirty="0" err="1" smtClean="0"/>
              <a:t>majoration</a:t>
            </a:r>
            <a:r>
              <a:rPr lang="nl-BE" dirty="0" smtClean="0"/>
              <a:t> des </a:t>
            </a:r>
            <a:r>
              <a:rPr lang="nl-BE" dirty="0" err="1" smtClean="0"/>
              <a:t>allocations</a:t>
            </a:r>
            <a:endParaRPr lang="nl-BE" dirty="0" smtClean="0"/>
          </a:p>
          <a:p>
            <a:pPr lvl="1" algn="just"/>
            <a:r>
              <a:rPr lang="nl-BE" dirty="0"/>
              <a:t>q</a:t>
            </a:r>
            <a:r>
              <a:rPr lang="nl-BE" dirty="0" smtClean="0"/>
              <a:t>ui reprend cours en cas de séparation du parent </a:t>
            </a:r>
            <a:r>
              <a:rPr lang="nl-BE" dirty="0" smtClean="0"/>
              <a:t>survivant</a:t>
            </a:r>
          </a:p>
          <a:p>
            <a:pPr lvl="1" algn="just"/>
            <a:r>
              <a:rPr lang="nl-BE" dirty="0" smtClean="0"/>
              <a:t>Le taux majoré a une visée financière</a:t>
            </a:r>
            <a:endParaRPr lang="nl-BE" dirty="0" smtClean="0"/>
          </a:p>
          <a:p>
            <a:pPr algn="just"/>
            <a:r>
              <a:rPr lang="nl-BE" dirty="0" smtClean="0"/>
              <a:t>La remise en ménage est présumée en cas de cohabitation avec une personne autre qu’un parent ou allié jusqu’au 3ème degré</a:t>
            </a:r>
          </a:p>
          <a:p>
            <a:pPr lvl="1" algn="just"/>
            <a:r>
              <a:rPr lang="nl-BE" dirty="0" smtClean="0"/>
              <a:t>la cohabitation doit être prouvée par l’ONAFTS</a:t>
            </a:r>
            <a:r>
              <a:rPr lang="nl-BE" dirty="0"/>
              <a:t> </a:t>
            </a:r>
            <a:r>
              <a:rPr lang="nl-BE" dirty="0" smtClean="0"/>
              <a:t>(Famifed) (Cass. 5 </a:t>
            </a:r>
            <a:r>
              <a:rPr lang="nl-BE" dirty="0" err="1" smtClean="0"/>
              <a:t>mai</a:t>
            </a:r>
            <a:r>
              <a:rPr lang="nl-BE" dirty="0" smtClean="0"/>
              <a:t> 1997, </a:t>
            </a:r>
            <a:r>
              <a:rPr lang="nl-BE" i="1" dirty="0" smtClean="0"/>
              <a:t>Pas.,</a:t>
            </a:r>
            <a:r>
              <a:rPr lang="nl-BE" dirty="0" smtClean="0"/>
              <a:t> p. 216)</a:t>
            </a:r>
            <a:endParaRPr lang="nl-BE" dirty="0"/>
          </a:p>
          <a:p>
            <a:endParaRPr lang="en-GB" dirty="0"/>
          </a:p>
        </p:txBody>
      </p:sp>
    </p:spTree>
    <p:extLst>
      <p:ext uri="{BB962C8B-B14F-4D97-AF65-F5344CB8AC3E}">
        <p14:creationId xmlns:p14="http://schemas.microsoft.com/office/powerpoint/2010/main" val="140054589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nl-BE" dirty="0"/>
              <a:t>Les </a:t>
            </a:r>
            <a:r>
              <a:rPr lang="nl-BE" dirty="0" err="1"/>
              <a:t>allocations</a:t>
            </a:r>
            <a:r>
              <a:rPr lang="nl-BE" dirty="0"/>
              <a:t> familiales</a:t>
            </a:r>
            <a:endParaRPr lang="en-GB" dirty="0"/>
          </a:p>
        </p:txBody>
      </p:sp>
      <p:sp>
        <p:nvSpPr>
          <p:cNvPr id="3" name="Espace réservé du contenu 2"/>
          <p:cNvSpPr>
            <a:spLocks noGrp="1"/>
          </p:cNvSpPr>
          <p:nvPr>
            <p:ph idx="1"/>
          </p:nvPr>
        </p:nvSpPr>
        <p:spPr>
          <a:xfrm>
            <a:off x="498474" y="1265274"/>
            <a:ext cx="7556313" cy="4860889"/>
          </a:xfrm>
        </p:spPr>
        <p:txBody>
          <a:bodyPr/>
          <a:lstStyle/>
          <a:p>
            <a:pPr algn="just"/>
            <a:r>
              <a:rPr lang="nl-BE" dirty="0"/>
              <a:t>Quid en cas de </a:t>
            </a:r>
            <a:r>
              <a:rPr lang="nl-BE" dirty="0" smtClean="0"/>
              <a:t>cohabitation avec </a:t>
            </a:r>
            <a:r>
              <a:rPr lang="nl-BE" dirty="0"/>
              <a:t>une personne du même sexe (avant 2000)?</a:t>
            </a:r>
          </a:p>
          <a:p>
            <a:pPr lvl="1" algn="just"/>
            <a:r>
              <a:rPr lang="nl-BE" dirty="0"/>
              <a:t>L’absence de présomption </a:t>
            </a:r>
            <a:r>
              <a:rPr lang="nl-BE" dirty="0" smtClean="0"/>
              <a:t>de mise en ménage est </a:t>
            </a:r>
            <a:r>
              <a:rPr lang="nl-BE" dirty="0"/>
              <a:t>raisonnable (C.A., 24 juin 1998, n° 77/1998)</a:t>
            </a:r>
            <a:endParaRPr lang="en-GB" dirty="0"/>
          </a:p>
          <a:p>
            <a:pPr algn="just"/>
            <a:r>
              <a:rPr lang="nl-BE" dirty="0" smtClean="0"/>
              <a:t>Quid </a:t>
            </a:r>
            <a:r>
              <a:rPr lang="nl-BE" dirty="0" smtClean="0"/>
              <a:t>lorsque l’attributaire initial n’est pas le parent décédé mais une autre personne ?</a:t>
            </a:r>
          </a:p>
          <a:p>
            <a:pPr lvl="1" algn="just"/>
            <a:r>
              <a:rPr lang="nl-BE" dirty="0" smtClean="0"/>
              <a:t>L’art. 56</a:t>
            </a:r>
            <a:r>
              <a:rPr lang="nl-BE" i="1" dirty="0" smtClean="0"/>
              <a:t>bis</a:t>
            </a:r>
            <a:r>
              <a:rPr lang="nl-BE" dirty="0" smtClean="0"/>
              <a:t> viole les articles 10 et 11 de la constitution (C.A., 30 avril 2003, n° 54/2003) en ce qu’il ne prévoit pas la majoration</a:t>
            </a:r>
          </a:p>
          <a:p>
            <a:pPr algn="just"/>
            <a:r>
              <a:rPr lang="nl-BE" dirty="0" err="1" smtClean="0"/>
              <a:t>Quid</a:t>
            </a:r>
            <a:r>
              <a:rPr lang="nl-BE" dirty="0" smtClean="0"/>
              <a:t> en </a:t>
            </a:r>
            <a:r>
              <a:rPr lang="nl-BE" dirty="0" err="1" smtClean="0"/>
              <a:t>cas</a:t>
            </a:r>
            <a:r>
              <a:rPr lang="nl-BE" dirty="0" smtClean="0"/>
              <a:t> de remise en </a:t>
            </a:r>
            <a:r>
              <a:rPr lang="nl-BE" dirty="0" err="1" smtClean="0"/>
              <a:t>ménage</a:t>
            </a:r>
            <a:r>
              <a:rPr lang="nl-BE" dirty="0" smtClean="0"/>
              <a:t> </a:t>
            </a:r>
            <a:r>
              <a:rPr lang="nl-BE" dirty="0" err="1" smtClean="0"/>
              <a:t>avec</a:t>
            </a:r>
            <a:r>
              <a:rPr lang="nl-BE" dirty="0" smtClean="0"/>
              <a:t> </a:t>
            </a:r>
            <a:r>
              <a:rPr lang="nl-BE" dirty="0" err="1" smtClean="0"/>
              <a:t>une</a:t>
            </a:r>
            <a:r>
              <a:rPr lang="nl-BE" dirty="0" smtClean="0"/>
              <a:t> </a:t>
            </a:r>
            <a:r>
              <a:rPr lang="nl-BE" dirty="0" err="1" smtClean="0"/>
              <a:t>personne</a:t>
            </a:r>
            <a:r>
              <a:rPr lang="nl-BE" dirty="0" smtClean="0"/>
              <a:t> sans </a:t>
            </a:r>
            <a:r>
              <a:rPr lang="nl-BE" dirty="0" err="1" smtClean="0"/>
              <a:t>revenus</a:t>
            </a:r>
            <a:r>
              <a:rPr lang="nl-BE" dirty="0" smtClean="0"/>
              <a:t> ?</a:t>
            </a:r>
          </a:p>
          <a:p>
            <a:pPr lvl="1" algn="just"/>
            <a:r>
              <a:rPr lang="nl-BE" dirty="0" err="1" smtClean="0"/>
              <a:t>L’art</a:t>
            </a:r>
            <a:r>
              <a:rPr lang="nl-BE" dirty="0" smtClean="0"/>
              <a:t>. 56</a:t>
            </a:r>
            <a:r>
              <a:rPr lang="nl-BE" i="1" dirty="0" smtClean="0"/>
              <a:t>bis</a:t>
            </a:r>
            <a:r>
              <a:rPr lang="nl-BE" dirty="0" smtClean="0"/>
              <a:t> n’est pas discriminatoire: il n’est pas déraisonnable de retirer la majoration en cas de fondation d’un nouveau ménage, sans avoir égard aux conséquences économiques de cet événement (C.A., 9 octobre 1997, n° 56/1997</a:t>
            </a:r>
            <a:r>
              <a:rPr lang="nl-BE" dirty="0" smtClean="0"/>
              <a:t>)</a:t>
            </a:r>
            <a:endParaRPr lang="nl-BE" dirty="0" smtClean="0"/>
          </a:p>
        </p:txBody>
      </p:sp>
    </p:spTree>
    <p:extLst>
      <p:ext uri="{BB962C8B-B14F-4D97-AF65-F5344CB8AC3E}">
        <p14:creationId xmlns:p14="http://schemas.microsoft.com/office/powerpoint/2010/main" val="96457260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nl-BE" dirty="0"/>
              <a:t>Les </a:t>
            </a:r>
            <a:r>
              <a:rPr lang="nl-BE" dirty="0" err="1"/>
              <a:t>allocations</a:t>
            </a:r>
            <a:r>
              <a:rPr lang="nl-BE" dirty="0"/>
              <a:t> familiales</a:t>
            </a:r>
            <a:endParaRPr lang="en-GB" dirty="0"/>
          </a:p>
        </p:txBody>
      </p:sp>
      <p:sp>
        <p:nvSpPr>
          <p:cNvPr id="3" name="Espace réservé du contenu 2"/>
          <p:cNvSpPr>
            <a:spLocks noGrp="1"/>
          </p:cNvSpPr>
          <p:nvPr>
            <p:ph idx="1"/>
          </p:nvPr>
        </p:nvSpPr>
        <p:spPr>
          <a:xfrm>
            <a:off x="498474" y="1300716"/>
            <a:ext cx="7556313" cy="5121349"/>
          </a:xfrm>
        </p:spPr>
        <p:txBody>
          <a:bodyPr>
            <a:normAutofit/>
          </a:bodyPr>
          <a:lstStyle/>
          <a:p>
            <a:pPr algn="just"/>
            <a:r>
              <a:rPr lang="nl-BE" dirty="0"/>
              <a:t>Quid en cas de remariage avec impossibilité de cohabitation ? Pas droit aux allocations majorées puisqu’il n’y a pas lieu de présumer que les époux ne s’entraident pas (C.A., 24 mars 2004, n° 55/2004)  </a:t>
            </a:r>
          </a:p>
          <a:p>
            <a:pPr algn="just"/>
            <a:r>
              <a:rPr lang="nl-BE" dirty="0" smtClean="0"/>
              <a:t>Quid </a:t>
            </a:r>
            <a:r>
              <a:rPr lang="nl-BE" dirty="0" smtClean="0"/>
              <a:t>en cas de remariage suivi d’une séparation de fait ?</a:t>
            </a:r>
          </a:p>
          <a:p>
            <a:pPr lvl="1" algn="just"/>
            <a:r>
              <a:rPr lang="nl-BE" dirty="0" smtClean="0"/>
              <a:t>Le </a:t>
            </a:r>
            <a:r>
              <a:rPr lang="nl-BE" dirty="0" err="1" smtClean="0"/>
              <a:t>droit</a:t>
            </a:r>
            <a:r>
              <a:rPr lang="nl-BE" dirty="0" smtClean="0"/>
              <a:t> au </a:t>
            </a:r>
            <a:r>
              <a:rPr lang="nl-BE" dirty="0" err="1" smtClean="0"/>
              <a:t>supplément</a:t>
            </a:r>
            <a:r>
              <a:rPr lang="nl-BE" dirty="0" smtClean="0"/>
              <a:t> </a:t>
            </a:r>
            <a:r>
              <a:rPr lang="nl-BE" dirty="0" err="1" smtClean="0"/>
              <a:t>d’allocation</a:t>
            </a:r>
            <a:r>
              <a:rPr lang="nl-BE" dirty="0" smtClean="0"/>
              <a:t> </a:t>
            </a:r>
            <a:r>
              <a:rPr lang="nl-BE" dirty="0" err="1" smtClean="0"/>
              <a:t>reprend</a:t>
            </a:r>
            <a:r>
              <a:rPr lang="nl-BE" dirty="0" smtClean="0"/>
              <a:t> cours (à </a:t>
            </a:r>
            <a:r>
              <a:rPr lang="nl-BE" dirty="0" err="1" smtClean="0"/>
              <a:t>condition</a:t>
            </a:r>
            <a:r>
              <a:rPr lang="nl-BE" dirty="0" smtClean="0"/>
              <a:t> </a:t>
            </a:r>
            <a:r>
              <a:rPr lang="nl-BE" dirty="0" err="1" smtClean="0"/>
              <a:t>qu’existe</a:t>
            </a:r>
            <a:r>
              <a:rPr lang="nl-BE" dirty="0" smtClean="0"/>
              <a:t> </a:t>
            </a:r>
            <a:r>
              <a:rPr lang="nl-BE" dirty="0" err="1" smtClean="0"/>
              <a:t>une</a:t>
            </a:r>
            <a:r>
              <a:rPr lang="nl-BE" dirty="0" smtClean="0"/>
              <a:t> </a:t>
            </a:r>
            <a:r>
              <a:rPr lang="nl-BE" dirty="0" err="1" smtClean="0"/>
              <a:t>décision</a:t>
            </a:r>
            <a:r>
              <a:rPr lang="nl-BE" dirty="0" smtClean="0"/>
              <a:t> </a:t>
            </a:r>
            <a:r>
              <a:rPr lang="nl-BE" dirty="0" err="1" smtClean="0"/>
              <a:t>judiciaire</a:t>
            </a:r>
            <a:r>
              <a:rPr lang="nl-BE" dirty="0" smtClean="0"/>
              <a:t> </a:t>
            </a:r>
            <a:r>
              <a:rPr lang="nl-BE" dirty="0" err="1" smtClean="0"/>
              <a:t>selon</a:t>
            </a:r>
            <a:r>
              <a:rPr lang="nl-BE" dirty="0" smtClean="0"/>
              <a:t> </a:t>
            </a:r>
            <a:r>
              <a:rPr lang="nl-BE" dirty="0" err="1" smtClean="0"/>
              <a:t>Cass</a:t>
            </a:r>
            <a:r>
              <a:rPr lang="nl-BE" dirty="0" smtClean="0"/>
              <a:t>., 19 </a:t>
            </a:r>
            <a:r>
              <a:rPr lang="nl-BE" dirty="0" err="1" smtClean="0"/>
              <a:t>janvier</a:t>
            </a:r>
            <a:r>
              <a:rPr lang="nl-BE" dirty="0" smtClean="0"/>
              <a:t> 1998)</a:t>
            </a:r>
          </a:p>
          <a:p>
            <a:pPr lvl="1" algn="just"/>
            <a:r>
              <a:rPr lang="nl-BE" dirty="0" err="1" smtClean="0"/>
              <a:t>Différence</a:t>
            </a:r>
            <a:r>
              <a:rPr lang="nl-BE" dirty="0" smtClean="0"/>
              <a:t> </a:t>
            </a:r>
            <a:r>
              <a:rPr lang="nl-BE" dirty="0" err="1" smtClean="0"/>
              <a:t>entre</a:t>
            </a:r>
            <a:r>
              <a:rPr lang="nl-BE" dirty="0" smtClean="0"/>
              <a:t> la remise en </a:t>
            </a:r>
            <a:r>
              <a:rPr lang="nl-BE" dirty="0" err="1" smtClean="0"/>
              <a:t>ménage</a:t>
            </a:r>
            <a:r>
              <a:rPr lang="nl-BE" dirty="0" smtClean="0"/>
              <a:t> </a:t>
            </a:r>
            <a:r>
              <a:rPr lang="nl-BE" dirty="0" err="1" smtClean="0"/>
              <a:t>suivie</a:t>
            </a:r>
            <a:r>
              <a:rPr lang="nl-BE" dirty="0" smtClean="0"/>
              <a:t> </a:t>
            </a:r>
            <a:r>
              <a:rPr lang="nl-BE" dirty="0" err="1" smtClean="0"/>
              <a:t>d’une</a:t>
            </a:r>
            <a:r>
              <a:rPr lang="nl-BE" dirty="0" smtClean="0"/>
              <a:t> </a:t>
            </a:r>
            <a:r>
              <a:rPr lang="nl-BE" dirty="0" err="1" smtClean="0"/>
              <a:t>séparation</a:t>
            </a:r>
            <a:r>
              <a:rPr lang="nl-BE" dirty="0" smtClean="0"/>
              <a:t> et </a:t>
            </a:r>
            <a:r>
              <a:rPr lang="nl-BE" dirty="0" err="1" smtClean="0"/>
              <a:t>le</a:t>
            </a:r>
            <a:r>
              <a:rPr lang="nl-BE" dirty="0" smtClean="0"/>
              <a:t> </a:t>
            </a:r>
            <a:r>
              <a:rPr lang="nl-BE" dirty="0" err="1" smtClean="0"/>
              <a:t>remariage</a:t>
            </a:r>
            <a:r>
              <a:rPr lang="nl-BE" dirty="0" smtClean="0"/>
              <a:t> </a:t>
            </a:r>
            <a:r>
              <a:rPr lang="nl-BE" dirty="0" err="1" smtClean="0"/>
              <a:t>suivi</a:t>
            </a:r>
            <a:r>
              <a:rPr lang="nl-BE" dirty="0" smtClean="0"/>
              <a:t> </a:t>
            </a:r>
            <a:r>
              <a:rPr lang="nl-BE" dirty="0" err="1" smtClean="0"/>
              <a:t>d’une</a:t>
            </a:r>
            <a:r>
              <a:rPr lang="nl-BE" dirty="0" smtClean="0"/>
              <a:t> </a:t>
            </a:r>
            <a:r>
              <a:rPr lang="nl-BE" dirty="0" err="1" smtClean="0"/>
              <a:t>séparation</a:t>
            </a:r>
            <a:r>
              <a:rPr lang="nl-BE" dirty="0" smtClean="0"/>
              <a:t> ? Est discriminatoire (C.A., 10 </a:t>
            </a:r>
            <a:r>
              <a:rPr lang="nl-BE" dirty="0" err="1" smtClean="0"/>
              <a:t>décembre</a:t>
            </a:r>
            <a:r>
              <a:rPr lang="nl-BE" dirty="0" smtClean="0"/>
              <a:t> 2003, n° 159/2003)</a:t>
            </a:r>
          </a:p>
          <a:p>
            <a:pPr algn="just"/>
            <a:r>
              <a:rPr lang="nl-BE" dirty="0" smtClean="0"/>
              <a:t>Décès </a:t>
            </a:r>
            <a:r>
              <a:rPr lang="nl-BE" dirty="0" smtClean="0"/>
              <a:t>du parent survivant et adoption par son compagnon après le décès</a:t>
            </a:r>
            <a:endParaRPr lang="nl-BE" dirty="0"/>
          </a:p>
          <a:p>
            <a:pPr lvl="1" algn="just"/>
            <a:r>
              <a:rPr lang="nl-BE" dirty="0" smtClean="0"/>
              <a:t>L’absence d’octroi du taux majoré est discriminatoire (C.A. 26 juin 2002, n° 110/2002)</a:t>
            </a:r>
          </a:p>
          <a:p>
            <a:pPr lvl="1" algn="just"/>
            <a:endParaRPr lang="nl-BE" dirty="0" smtClean="0"/>
          </a:p>
          <a:p>
            <a:endParaRPr lang="nl-BE" dirty="0" smtClean="0"/>
          </a:p>
          <a:p>
            <a:pPr lvl="1"/>
            <a:endParaRPr lang="en-GB" dirty="0"/>
          </a:p>
        </p:txBody>
      </p:sp>
    </p:spTree>
    <p:extLst>
      <p:ext uri="{BB962C8B-B14F-4D97-AF65-F5344CB8AC3E}">
        <p14:creationId xmlns:p14="http://schemas.microsoft.com/office/powerpoint/2010/main" val="245549321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nl-BE" dirty="0" smtClean="0"/>
              <a:t>Les </a:t>
            </a:r>
            <a:r>
              <a:rPr lang="nl-BE" dirty="0" err="1" smtClean="0"/>
              <a:t>allocations</a:t>
            </a:r>
            <a:r>
              <a:rPr lang="nl-BE" dirty="0" smtClean="0"/>
              <a:t> familiales</a:t>
            </a:r>
            <a:endParaRPr lang="en-GB" dirty="0"/>
          </a:p>
        </p:txBody>
      </p:sp>
      <p:sp>
        <p:nvSpPr>
          <p:cNvPr id="3" name="Espace réservé du contenu 2"/>
          <p:cNvSpPr>
            <a:spLocks noGrp="1"/>
          </p:cNvSpPr>
          <p:nvPr>
            <p:ph idx="1"/>
          </p:nvPr>
        </p:nvSpPr>
        <p:spPr>
          <a:xfrm>
            <a:off x="498474" y="1690576"/>
            <a:ext cx="7556313" cy="4435587"/>
          </a:xfrm>
        </p:spPr>
        <p:txBody>
          <a:bodyPr/>
          <a:lstStyle/>
          <a:p>
            <a:pPr algn="just"/>
            <a:r>
              <a:rPr lang="nl-BE" dirty="0" smtClean="0"/>
              <a:t>Les </a:t>
            </a:r>
            <a:r>
              <a:rPr lang="nl-BE" dirty="0" err="1" smtClean="0"/>
              <a:t>allocations</a:t>
            </a:r>
            <a:r>
              <a:rPr lang="nl-BE" dirty="0" smtClean="0"/>
              <a:t> </a:t>
            </a:r>
            <a:r>
              <a:rPr lang="nl-BE" dirty="0" err="1" smtClean="0"/>
              <a:t>majorées</a:t>
            </a:r>
            <a:r>
              <a:rPr lang="nl-BE" dirty="0" smtClean="0"/>
              <a:t> pour </a:t>
            </a:r>
            <a:r>
              <a:rPr lang="nl-BE" dirty="0" err="1" smtClean="0"/>
              <a:t>famille</a:t>
            </a:r>
            <a:r>
              <a:rPr lang="nl-BE" dirty="0" smtClean="0"/>
              <a:t> </a:t>
            </a:r>
            <a:r>
              <a:rPr lang="nl-BE" dirty="0" err="1" smtClean="0"/>
              <a:t>monoparentale</a:t>
            </a:r>
            <a:endParaRPr lang="nl-BE" dirty="0" smtClean="0"/>
          </a:p>
          <a:p>
            <a:pPr lvl="1" algn="just"/>
            <a:r>
              <a:rPr lang="nl-BE" dirty="0" err="1" smtClean="0"/>
              <a:t>Vise</a:t>
            </a:r>
            <a:r>
              <a:rPr lang="nl-BE" dirty="0" smtClean="0"/>
              <a:t> </a:t>
            </a:r>
            <a:r>
              <a:rPr lang="nl-BE" dirty="0" err="1" smtClean="0"/>
              <a:t>l’allocataire</a:t>
            </a:r>
            <a:r>
              <a:rPr lang="nl-BE" dirty="0" smtClean="0"/>
              <a:t> </a:t>
            </a:r>
            <a:r>
              <a:rPr lang="nl-BE" dirty="0" err="1" smtClean="0"/>
              <a:t>qui</a:t>
            </a:r>
            <a:r>
              <a:rPr lang="nl-BE" dirty="0" smtClean="0"/>
              <a:t> ne </a:t>
            </a:r>
            <a:r>
              <a:rPr lang="nl-BE" dirty="0" err="1" smtClean="0"/>
              <a:t>forme</a:t>
            </a:r>
            <a:r>
              <a:rPr lang="nl-BE" dirty="0" smtClean="0"/>
              <a:t> pas </a:t>
            </a:r>
            <a:r>
              <a:rPr lang="nl-BE" dirty="0" err="1" smtClean="0"/>
              <a:t>un</a:t>
            </a:r>
            <a:r>
              <a:rPr lang="nl-BE" dirty="0" smtClean="0"/>
              <a:t> </a:t>
            </a:r>
            <a:r>
              <a:rPr lang="nl-BE" dirty="0" err="1" smtClean="0"/>
              <a:t>ménage</a:t>
            </a:r>
            <a:r>
              <a:rPr lang="nl-BE" dirty="0" smtClean="0"/>
              <a:t> de fait, </a:t>
            </a:r>
            <a:r>
              <a:rPr lang="nl-BE" dirty="0" err="1" smtClean="0"/>
              <a:t>n’est</a:t>
            </a:r>
            <a:r>
              <a:rPr lang="nl-BE" dirty="0" smtClean="0"/>
              <a:t> pas </a:t>
            </a:r>
            <a:r>
              <a:rPr lang="nl-BE" dirty="0" err="1" smtClean="0"/>
              <a:t>marié</a:t>
            </a:r>
            <a:r>
              <a:rPr lang="nl-BE" dirty="0" smtClean="0"/>
              <a:t> </a:t>
            </a:r>
            <a:r>
              <a:rPr lang="nl-BE" dirty="0" err="1" smtClean="0"/>
              <a:t>ou</a:t>
            </a:r>
            <a:r>
              <a:rPr lang="nl-BE" dirty="0" smtClean="0"/>
              <a:t> </a:t>
            </a:r>
            <a:r>
              <a:rPr lang="nl-BE" dirty="0" err="1" smtClean="0"/>
              <a:t>est</a:t>
            </a:r>
            <a:r>
              <a:rPr lang="nl-BE" dirty="0" smtClean="0"/>
              <a:t> </a:t>
            </a:r>
            <a:r>
              <a:rPr lang="nl-BE" dirty="0" err="1" smtClean="0"/>
              <a:t>marié</a:t>
            </a:r>
            <a:r>
              <a:rPr lang="nl-BE" dirty="0" smtClean="0"/>
              <a:t> mais </a:t>
            </a:r>
            <a:r>
              <a:rPr lang="nl-BE" dirty="0" err="1" smtClean="0"/>
              <a:t>séparé</a:t>
            </a:r>
            <a:r>
              <a:rPr lang="nl-BE" dirty="0" smtClean="0"/>
              <a:t> de fait</a:t>
            </a:r>
          </a:p>
          <a:p>
            <a:pPr lvl="1" algn="just"/>
            <a:r>
              <a:rPr lang="nl-BE" dirty="0" err="1" smtClean="0"/>
              <a:t>Cet</a:t>
            </a:r>
            <a:r>
              <a:rPr lang="nl-BE" dirty="0" smtClean="0"/>
              <a:t> </a:t>
            </a:r>
            <a:r>
              <a:rPr lang="nl-BE" dirty="0" err="1" smtClean="0"/>
              <a:t>allocataire</a:t>
            </a:r>
            <a:r>
              <a:rPr lang="nl-BE" dirty="0" smtClean="0"/>
              <a:t> </a:t>
            </a:r>
            <a:r>
              <a:rPr lang="nl-BE" dirty="0" err="1" smtClean="0"/>
              <a:t>doit</a:t>
            </a:r>
            <a:r>
              <a:rPr lang="nl-BE" dirty="0" smtClean="0"/>
              <a:t> ne pas </a:t>
            </a:r>
            <a:r>
              <a:rPr lang="nl-BE" dirty="0" err="1" smtClean="0"/>
              <a:t>percevoir</a:t>
            </a:r>
            <a:r>
              <a:rPr lang="nl-BE" dirty="0" smtClean="0"/>
              <a:t> de </a:t>
            </a:r>
            <a:r>
              <a:rPr lang="nl-BE" dirty="0" err="1" smtClean="0"/>
              <a:t>revenus</a:t>
            </a:r>
            <a:r>
              <a:rPr lang="nl-BE" dirty="0" smtClean="0"/>
              <a:t> </a:t>
            </a:r>
            <a:r>
              <a:rPr lang="nl-BE" dirty="0" err="1" smtClean="0"/>
              <a:t>professionnels</a:t>
            </a:r>
            <a:r>
              <a:rPr lang="nl-BE" dirty="0" smtClean="0"/>
              <a:t> </a:t>
            </a:r>
            <a:r>
              <a:rPr lang="nl-BE" dirty="0" err="1" smtClean="0"/>
              <a:t>ou</a:t>
            </a:r>
            <a:r>
              <a:rPr lang="nl-BE" dirty="0" smtClean="0"/>
              <a:t> de remplacement </a:t>
            </a:r>
            <a:r>
              <a:rPr lang="nl-BE" dirty="0" err="1" smtClean="0"/>
              <a:t>supérieur</a:t>
            </a:r>
            <a:r>
              <a:rPr lang="nl-BE" dirty="0" smtClean="0"/>
              <a:t> à </a:t>
            </a:r>
            <a:r>
              <a:rPr lang="nl-BE" dirty="0" err="1" smtClean="0"/>
              <a:t>un</a:t>
            </a:r>
            <a:r>
              <a:rPr lang="nl-BE" dirty="0" smtClean="0"/>
              <a:t> plafond (</a:t>
            </a:r>
            <a:r>
              <a:rPr lang="nl-BE" dirty="0" err="1" smtClean="0"/>
              <a:t>le</a:t>
            </a:r>
            <a:r>
              <a:rPr lang="nl-BE" dirty="0" smtClean="0"/>
              <a:t> </a:t>
            </a:r>
            <a:r>
              <a:rPr lang="nl-BE" dirty="0" err="1" smtClean="0"/>
              <a:t>montant</a:t>
            </a:r>
            <a:r>
              <a:rPr lang="nl-BE" dirty="0" smtClean="0"/>
              <a:t> maximum de </a:t>
            </a:r>
            <a:r>
              <a:rPr lang="nl-BE" dirty="0" err="1" smtClean="0"/>
              <a:t>l’invalidité</a:t>
            </a:r>
            <a:r>
              <a:rPr lang="nl-BE" dirty="0" smtClean="0"/>
              <a:t> en ASSI)</a:t>
            </a:r>
          </a:p>
        </p:txBody>
      </p:sp>
    </p:spTree>
    <p:extLst>
      <p:ext uri="{BB962C8B-B14F-4D97-AF65-F5344CB8AC3E}">
        <p14:creationId xmlns:p14="http://schemas.microsoft.com/office/powerpoint/2010/main" val="98180436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nl-BE" dirty="0" smtClean="0"/>
              <a:t>Les </a:t>
            </a:r>
            <a:r>
              <a:rPr lang="nl-BE" dirty="0" err="1" smtClean="0"/>
              <a:t>allocations</a:t>
            </a:r>
            <a:r>
              <a:rPr lang="nl-BE" dirty="0" smtClean="0"/>
              <a:t> familiales</a:t>
            </a:r>
            <a:endParaRPr lang="en-GB" dirty="0"/>
          </a:p>
        </p:txBody>
      </p:sp>
      <p:sp>
        <p:nvSpPr>
          <p:cNvPr id="3" name="Espace réservé du contenu 2"/>
          <p:cNvSpPr>
            <a:spLocks noGrp="1"/>
          </p:cNvSpPr>
          <p:nvPr>
            <p:ph idx="1"/>
          </p:nvPr>
        </p:nvSpPr>
        <p:spPr>
          <a:xfrm>
            <a:off x="498474" y="1360968"/>
            <a:ext cx="7556313" cy="4765196"/>
          </a:xfrm>
        </p:spPr>
        <p:txBody>
          <a:bodyPr>
            <a:normAutofit fontScale="92500" lnSpcReduction="10000"/>
          </a:bodyPr>
          <a:lstStyle/>
          <a:p>
            <a:pPr algn="just"/>
            <a:r>
              <a:rPr lang="nl-BE" dirty="0"/>
              <a:t>Les </a:t>
            </a:r>
            <a:r>
              <a:rPr lang="nl-BE" dirty="0" err="1"/>
              <a:t>attributaires</a:t>
            </a:r>
            <a:r>
              <a:rPr lang="nl-BE" dirty="0"/>
              <a:t> </a:t>
            </a:r>
            <a:r>
              <a:rPr lang="nl-BE" dirty="0" err="1"/>
              <a:t>ayant</a:t>
            </a:r>
            <a:r>
              <a:rPr lang="nl-BE" dirty="0"/>
              <a:t> </a:t>
            </a:r>
            <a:r>
              <a:rPr lang="nl-BE" dirty="0" err="1"/>
              <a:t>personne</a:t>
            </a:r>
            <a:r>
              <a:rPr lang="nl-BE" dirty="0"/>
              <a:t> à charge</a:t>
            </a:r>
          </a:p>
          <a:p>
            <a:pPr lvl="1" algn="just"/>
            <a:r>
              <a:rPr lang="nl-BE" dirty="0"/>
              <a:t>Le </a:t>
            </a:r>
            <a:r>
              <a:rPr lang="nl-BE" dirty="0" err="1"/>
              <a:t>supplément</a:t>
            </a:r>
            <a:r>
              <a:rPr lang="nl-BE" dirty="0"/>
              <a:t> pour les </a:t>
            </a:r>
            <a:r>
              <a:rPr lang="nl-BE" dirty="0" err="1"/>
              <a:t>attributaires</a:t>
            </a:r>
            <a:r>
              <a:rPr lang="nl-BE" dirty="0"/>
              <a:t> </a:t>
            </a:r>
            <a:r>
              <a:rPr lang="nl-BE" dirty="0" err="1"/>
              <a:t>pensionnés</a:t>
            </a:r>
            <a:r>
              <a:rPr lang="nl-BE" dirty="0"/>
              <a:t>, </a:t>
            </a:r>
            <a:r>
              <a:rPr lang="nl-BE" dirty="0" err="1"/>
              <a:t>veufs</a:t>
            </a:r>
            <a:r>
              <a:rPr lang="nl-BE" dirty="0"/>
              <a:t> </a:t>
            </a:r>
            <a:r>
              <a:rPr lang="nl-BE" dirty="0" err="1"/>
              <a:t>ou</a:t>
            </a:r>
            <a:r>
              <a:rPr lang="nl-BE" dirty="0"/>
              <a:t> </a:t>
            </a:r>
            <a:r>
              <a:rPr lang="nl-BE" dirty="0" err="1"/>
              <a:t>chômeurs</a:t>
            </a:r>
            <a:r>
              <a:rPr lang="nl-BE" dirty="0"/>
              <a:t> (</a:t>
            </a:r>
            <a:r>
              <a:rPr lang="nl-BE" dirty="0" err="1"/>
              <a:t>avec</a:t>
            </a:r>
            <a:r>
              <a:rPr lang="nl-BE" dirty="0"/>
              <a:t> plus de 7 </a:t>
            </a:r>
            <a:r>
              <a:rPr lang="nl-BE" dirty="0" err="1"/>
              <a:t>mois</a:t>
            </a:r>
            <a:r>
              <a:rPr lang="nl-BE" dirty="0"/>
              <a:t> de </a:t>
            </a:r>
            <a:r>
              <a:rPr lang="nl-BE" dirty="0" err="1"/>
              <a:t>chômage</a:t>
            </a:r>
            <a:r>
              <a:rPr lang="nl-BE" dirty="0"/>
              <a:t>)</a:t>
            </a:r>
          </a:p>
          <a:p>
            <a:pPr lvl="1" algn="just"/>
            <a:r>
              <a:rPr lang="nl-BE" dirty="0" err="1"/>
              <a:t>r</a:t>
            </a:r>
            <a:r>
              <a:rPr lang="nl-BE" dirty="0" err="1" smtClean="0"/>
              <a:t>equiert</a:t>
            </a:r>
            <a:r>
              <a:rPr lang="nl-BE" dirty="0" smtClean="0"/>
              <a:t> </a:t>
            </a:r>
            <a:r>
              <a:rPr lang="nl-BE" dirty="0"/>
              <a:t>que </a:t>
            </a:r>
            <a:r>
              <a:rPr lang="nl-BE" dirty="0" err="1"/>
              <a:t>l’attributaire</a:t>
            </a:r>
            <a:r>
              <a:rPr lang="nl-BE" dirty="0"/>
              <a:t> </a:t>
            </a:r>
            <a:r>
              <a:rPr lang="nl-BE" dirty="0" err="1"/>
              <a:t>aie</a:t>
            </a:r>
            <a:r>
              <a:rPr lang="nl-BE" dirty="0"/>
              <a:t> “</a:t>
            </a:r>
            <a:r>
              <a:rPr lang="nl-BE" dirty="0" err="1"/>
              <a:t>personne</a:t>
            </a:r>
            <a:r>
              <a:rPr lang="nl-BE" dirty="0"/>
              <a:t> à charge”</a:t>
            </a:r>
          </a:p>
          <a:p>
            <a:pPr lvl="1" algn="just"/>
            <a:r>
              <a:rPr lang="nl-BE" dirty="0" smtClean="0"/>
              <a:t>c-à-d</a:t>
            </a:r>
            <a:endParaRPr lang="nl-BE" dirty="0"/>
          </a:p>
          <a:p>
            <a:pPr lvl="2" algn="just"/>
            <a:r>
              <a:rPr lang="nl-BE" dirty="0" err="1"/>
              <a:t>habite</a:t>
            </a:r>
            <a:r>
              <a:rPr lang="nl-BE" dirty="0"/>
              <a:t> </a:t>
            </a:r>
            <a:r>
              <a:rPr lang="nl-BE" dirty="0" err="1"/>
              <a:t>seul</a:t>
            </a:r>
            <a:r>
              <a:rPr lang="nl-BE" dirty="0"/>
              <a:t> </a:t>
            </a:r>
            <a:r>
              <a:rPr lang="nl-BE" dirty="0" err="1" smtClean="0"/>
              <a:t>avec</a:t>
            </a:r>
            <a:r>
              <a:rPr lang="nl-BE" dirty="0" smtClean="0"/>
              <a:t> </a:t>
            </a:r>
            <a:r>
              <a:rPr lang="nl-BE" dirty="0"/>
              <a:t>les </a:t>
            </a:r>
            <a:r>
              <a:rPr lang="nl-BE" dirty="0" err="1"/>
              <a:t>enfants</a:t>
            </a:r>
            <a:r>
              <a:rPr lang="nl-BE" dirty="0"/>
              <a:t> pour </a:t>
            </a:r>
            <a:r>
              <a:rPr lang="nl-BE" dirty="0" err="1"/>
              <a:t>lesquels</a:t>
            </a:r>
            <a:r>
              <a:rPr lang="nl-BE" dirty="0"/>
              <a:t> </a:t>
            </a:r>
            <a:r>
              <a:rPr lang="nl-BE" dirty="0" err="1"/>
              <a:t>il</a:t>
            </a:r>
            <a:r>
              <a:rPr lang="nl-BE" dirty="0"/>
              <a:t> </a:t>
            </a:r>
            <a:r>
              <a:rPr lang="nl-BE" dirty="0" err="1"/>
              <a:t>ouvre</a:t>
            </a:r>
            <a:r>
              <a:rPr lang="nl-BE" dirty="0"/>
              <a:t> </a:t>
            </a:r>
            <a:r>
              <a:rPr lang="nl-BE" dirty="0" err="1"/>
              <a:t>le</a:t>
            </a:r>
            <a:r>
              <a:rPr lang="nl-BE" dirty="0"/>
              <a:t> </a:t>
            </a:r>
            <a:r>
              <a:rPr lang="nl-BE" dirty="0" err="1" smtClean="0"/>
              <a:t>droit</a:t>
            </a:r>
            <a:endParaRPr lang="nl-BE" dirty="0" smtClean="0"/>
          </a:p>
          <a:p>
            <a:pPr lvl="2" algn="just"/>
            <a:r>
              <a:rPr lang="nl-BE" dirty="0" err="1"/>
              <a:t>h</a:t>
            </a:r>
            <a:r>
              <a:rPr lang="nl-BE" dirty="0" err="1" smtClean="0"/>
              <a:t>abite</a:t>
            </a:r>
            <a:r>
              <a:rPr lang="nl-BE" dirty="0" smtClean="0"/>
              <a:t> </a:t>
            </a:r>
            <a:r>
              <a:rPr lang="nl-BE" dirty="0" err="1" smtClean="0"/>
              <a:t>avec</a:t>
            </a:r>
            <a:r>
              <a:rPr lang="nl-BE" dirty="0" smtClean="0"/>
              <a:t> les </a:t>
            </a:r>
            <a:r>
              <a:rPr lang="nl-BE" dirty="0" err="1" smtClean="0"/>
              <a:t>enfants</a:t>
            </a:r>
            <a:r>
              <a:rPr lang="nl-BE" dirty="0" smtClean="0"/>
              <a:t>  </a:t>
            </a:r>
            <a:r>
              <a:rPr lang="nl-BE" dirty="0"/>
              <a:t>pour </a:t>
            </a:r>
            <a:r>
              <a:rPr lang="nl-BE" dirty="0" err="1"/>
              <a:t>lesquels</a:t>
            </a:r>
            <a:r>
              <a:rPr lang="nl-BE" dirty="0"/>
              <a:t> </a:t>
            </a:r>
            <a:r>
              <a:rPr lang="nl-BE" dirty="0" err="1"/>
              <a:t>il</a:t>
            </a:r>
            <a:r>
              <a:rPr lang="nl-BE" dirty="0"/>
              <a:t> </a:t>
            </a:r>
            <a:r>
              <a:rPr lang="nl-BE" dirty="0" err="1"/>
              <a:t>ouvre</a:t>
            </a:r>
            <a:r>
              <a:rPr lang="nl-BE" dirty="0"/>
              <a:t> </a:t>
            </a:r>
            <a:r>
              <a:rPr lang="nl-BE" dirty="0" err="1"/>
              <a:t>le</a:t>
            </a:r>
            <a:r>
              <a:rPr lang="nl-BE" dirty="0"/>
              <a:t> </a:t>
            </a:r>
            <a:r>
              <a:rPr lang="nl-BE" dirty="0" err="1"/>
              <a:t>droit</a:t>
            </a:r>
            <a:r>
              <a:rPr lang="nl-BE" dirty="0"/>
              <a:t> </a:t>
            </a:r>
            <a:r>
              <a:rPr lang="nl-BE" dirty="0" smtClean="0"/>
              <a:t>et </a:t>
            </a:r>
            <a:r>
              <a:rPr lang="nl-BE" dirty="0" err="1" smtClean="0"/>
              <a:t>une</a:t>
            </a:r>
            <a:r>
              <a:rPr lang="nl-BE" dirty="0" smtClean="0"/>
              <a:t> </a:t>
            </a:r>
            <a:r>
              <a:rPr lang="nl-BE" dirty="0" err="1" smtClean="0"/>
              <a:t>personne</a:t>
            </a:r>
            <a:r>
              <a:rPr lang="nl-BE" dirty="0" smtClean="0"/>
              <a:t> </a:t>
            </a:r>
            <a:r>
              <a:rPr lang="nl-BE" dirty="0" err="1" smtClean="0"/>
              <a:t>autre</a:t>
            </a:r>
            <a:r>
              <a:rPr lang="nl-BE" dirty="0" smtClean="0"/>
              <a:t> que </a:t>
            </a:r>
            <a:r>
              <a:rPr lang="nl-BE" dirty="0" err="1" smtClean="0"/>
              <a:t>son</a:t>
            </a:r>
            <a:r>
              <a:rPr lang="nl-BE" dirty="0" smtClean="0"/>
              <a:t> </a:t>
            </a:r>
            <a:r>
              <a:rPr lang="nl-BE" dirty="0" err="1" smtClean="0"/>
              <a:t>conjoint</a:t>
            </a:r>
            <a:r>
              <a:rPr lang="nl-BE" dirty="0" smtClean="0"/>
              <a:t> </a:t>
            </a:r>
            <a:r>
              <a:rPr lang="nl-BE" dirty="0" err="1" smtClean="0"/>
              <a:t>ou</a:t>
            </a:r>
            <a:r>
              <a:rPr lang="nl-BE" dirty="0" smtClean="0"/>
              <a:t> la </a:t>
            </a:r>
            <a:r>
              <a:rPr lang="nl-BE" dirty="0" err="1" smtClean="0"/>
              <a:t>personne</a:t>
            </a:r>
            <a:r>
              <a:rPr lang="nl-BE" dirty="0" smtClean="0"/>
              <a:t> </a:t>
            </a:r>
            <a:r>
              <a:rPr lang="nl-BE" dirty="0" err="1" smtClean="0"/>
              <a:t>avec</a:t>
            </a:r>
            <a:r>
              <a:rPr lang="nl-BE" dirty="0" smtClean="0"/>
              <a:t> </a:t>
            </a:r>
            <a:r>
              <a:rPr lang="nl-BE" dirty="0" err="1" smtClean="0"/>
              <a:t>laquelle</a:t>
            </a:r>
            <a:r>
              <a:rPr lang="nl-BE" dirty="0" smtClean="0"/>
              <a:t> </a:t>
            </a:r>
            <a:r>
              <a:rPr lang="nl-BE" dirty="0" err="1" smtClean="0"/>
              <a:t>il</a:t>
            </a:r>
            <a:r>
              <a:rPr lang="nl-BE" dirty="0" smtClean="0"/>
              <a:t> </a:t>
            </a:r>
            <a:r>
              <a:rPr lang="nl-BE" dirty="0" err="1" smtClean="0"/>
              <a:t>forme</a:t>
            </a:r>
            <a:r>
              <a:rPr lang="nl-BE" dirty="0" smtClean="0"/>
              <a:t> </a:t>
            </a:r>
            <a:r>
              <a:rPr lang="nl-BE" dirty="0" err="1" smtClean="0"/>
              <a:t>un</a:t>
            </a:r>
            <a:r>
              <a:rPr lang="nl-BE" dirty="0" smtClean="0"/>
              <a:t> </a:t>
            </a:r>
            <a:r>
              <a:rPr lang="nl-BE" dirty="0" err="1" smtClean="0"/>
              <a:t>ménage</a:t>
            </a:r>
            <a:r>
              <a:rPr lang="nl-BE" dirty="0" smtClean="0"/>
              <a:t> de fait</a:t>
            </a:r>
          </a:p>
          <a:p>
            <a:pPr lvl="2" algn="just"/>
            <a:r>
              <a:rPr lang="nl-BE" dirty="0" err="1"/>
              <a:t>habite</a:t>
            </a:r>
            <a:r>
              <a:rPr lang="nl-BE" dirty="0"/>
              <a:t> </a:t>
            </a:r>
            <a:r>
              <a:rPr lang="nl-BE" dirty="0" err="1"/>
              <a:t>avec</a:t>
            </a:r>
            <a:r>
              <a:rPr lang="nl-BE" dirty="0"/>
              <a:t> les </a:t>
            </a:r>
            <a:r>
              <a:rPr lang="nl-BE" dirty="0" err="1"/>
              <a:t>enfants</a:t>
            </a:r>
            <a:r>
              <a:rPr lang="nl-BE" dirty="0"/>
              <a:t>  pour </a:t>
            </a:r>
            <a:r>
              <a:rPr lang="nl-BE" dirty="0" err="1"/>
              <a:t>lesquels</a:t>
            </a:r>
            <a:r>
              <a:rPr lang="nl-BE" dirty="0"/>
              <a:t> </a:t>
            </a:r>
            <a:r>
              <a:rPr lang="nl-BE" dirty="0" err="1"/>
              <a:t>il</a:t>
            </a:r>
            <a:r>
              <a:rPr lang="nl-BE" dirty="0"/>
              <a:t> </a:t>
            </a:r>
            <a:r>
              <a:rPr lang="nl-BE" dirty="0" err="1"/>
              <a:t>ouvre</a:t>
            </a:r>
            <a:r>
              <a:rPr lang="nl-BE" dirty="0"/>
              <a:t> </a:t>
            </a:r>
            <a:r>
              <a:rPr lang="nl-BE" dirty="0" err="1"/>
              <a:t>le</a:t>
            </a:r>
            <a:r>
              <a:rPr lang="nl-BE" dirty="0"/>
              <a:t> </a:t>
            </a:r>
            <a:r>
              <a:rPr lang="nl-BE" dirty="0" err="1"/>
              <a:t>droit</a:t>
            </a:r>
            <a:r>
              <a:rPr lang="nl-BE" dirty="0"/>
              <a:t> </a:t>
            </a:r>
            <a:r>
              <a:rPr lang="nl-BE" dirty="0" smtClean="0"/>
              <a:t>et </a:t>
            </a:r>
            <a:r>
              <a:rPr lang="nl-BE" dirty="0" err="1" smtClean="0"/>
              <a:t>son</a:t>
            </a:r>
            <a:r>
              <a:rPr lang="nl-BE" dirty="0" smtClean="0"/>
              <a:t> </a:t>
            </a:r>
            <a:r>
              <a:rPr lang="nl-BE" dirty="0" err="1"/>
              <a:t>conjoint</a:t>
            </a:r>
            <a:r>
              <a:rPr lang="nl-BE" dirty="0"/>
              <a:t> </a:t>
            </a:r>
            <a:r>
              <a:rPr lang="nl-BE" dirty="0" err="1"/>
              <a:t>ou</a:t>
            </a:r>
            <a:r>
              <a:rPr lang="nl-BE" dirty="0"/>
              <a:t> la </a:t>
            </a:r>
            <a:r>
              <a:rPr lang="nl-BE" dirty="0" err="1"/>
              <a:t>personne</a:t>
            </a:r>
            <a:r>
              <a:rPr lang="nl-BE" dirty="0"/>
              <a:t> </a:t>
            </a:r>
            <a:r>
              <a:rPr lang="nl-BE" dirty="0" err="1"/>
              <a:t>avec</a:t>
            </a:r>
            <a:r>
              <a:rPr lang="nl-BE" dirty="0"/>
              <a:t> </a:t>
            </a:r>
            <a:r>
              <a:rPr lang="nl-BE" dirty="0" err="1"/>
              <a:t>laquelle</a:t>
            </a:r>
            <a:r>
              <a:rPr lang="nl-BE" dirty="0"/>
              <a:t> </a:t>
            </a:r>
            <a:r>
              <a:rPr lang="nl-BE" dirty="0" err="1"/>
              <a:t>il</a:t>
            </a:r>
            <a:r>
              <a:rPr lang="nl-BE" dirty="0"/>
              <a:t> </a:t>
            </a:r>
            <a:r>
              <a:rPr lang="nl-BE" dirty="0" err="1"/>
              <a:t>forme</a:t>
            </a:r>
            <a:r>
              <a:rPr lang="nl-BE" dirty="0"/>
              <a:t> </a:t>
            </a:r>
            <a:r>
              <a:rPr lang="nl-BE" dirty="0" err="1"/>
              <a:t>un</a:t>
            </a:r>
            <a:r>
              <a:rPr lang="nl-BE" dirty="0"/>
              <a:t> </a:t>
            </a:r>
            <a:r>
              <a:rPr lang="nl-BE" dirty="0" err="1"/>
              <a:t>ménage</a:t>
            </a:r>
            <a:r>
              <a:rPr lang="nl-BE" dirty="0"/>
              <a:t> de </a:t>
            </a:r>
            <a:r>
              <a:rPr lang="nl-BE" dirty="0" smtClean="0"/>
              <a:t>fait</a:t>
            </a:r>
          </a:p>
          <a:p>
            <a:pPr lvl="2" algn="just"/>
            <a:r>
              <a:rPr lang="nl-BE" dirty="0" err="1" smtClean="0"/>
              <a:t>est</a:t>
            </a:r>
            <a:r>
              <a:rPr lang="nl-BE" dirty="0" smtClean="0"/>
              <a:t> </a:t>
            </a:r>
            <a:r>
              <a:rPr lang="nl-BE" dirty="0" err="1" smtClean="0"/>
              <a:t>divorcé</a:t>
            </a:r>
            <a:r>
              <a:rPr lang="nl-BE" dirty="0" smtClean="0"/>
              <a:t> </a:t>
            </a:r>
            <a:r>
              <a:rPr lang="nl-BE" dirty="0" err="1" smtClean="0"/>
              <a:t>ou</a:t>
            </a:r>
            <a:r>
              <a:rPr lang="nl-BE" dirty="0" smtClean="0"/>
              <a:t> </a:t>
            </a:r>
            <a:r>
              <a:rPr lang="nl-BE" dirty="0" err="1" smtClean="0"/>
              <a:t>séparé</a:t>
            </a:r>
            <a:r>
              <a:rPr lang="nl-BE" dirty="0" smtClean="0"/>
              <a:t> </a:t>
            </a:r>
            <a:r>
              <a:rPr lang="nl-BE" dirty="0" err="1" smtClean="0"/>
              <a:t>lorsque</a:t>
            </a:r>
            <a:r>
              <a:rPr lang="nl-BE" dirty="0" smtClean="0"/>
              <a:t> </a:t>
            </a:r>
            <a:r>
              <a:rPr lang="nl-BE" dirty="0" err="1" smtClean="0"/>
              <a:t>l’autre</a:t>
            </a:r>
            <a:r>
              <a:rPr lang="nl-BE" dirty="0" smtClean="0"/>
              <a:t> </a:t>
            </a:r>
            <a:r>
              <a:rPr lang="nl-BE" dirty="0" err="1" smtClean="0"/>
              <a:t>parent</a:t>
            </a:r>
            <a:r>
              <a:rPr lang="nl-BE" dirty="0" smtClean="0"/>
              <a:t> </a:t>
            </a:r>
            <a:r>
              <a:rPr lang="nl-BE" dirty="0" err="1" smtClean="0"/>
              <a:t>habite</a:t>
            </a:r>
            <a:r>
              <a:rPr lang="nl-BE" dirty="0" smtClean="0"/>
              <a:t> </a:t>
            </a:r>
            <a:r>
              <a:rPr lang="nl-BE" dirty="0" err="1" smtClean="0"/>
              <a:t>seul</a:t>
            </a:r>
            <a:r>
              <a:rPr lang="nl-BE" dirty="0" smtClean="0"/>
              <a:t> </a:t>
            </a:r>
            <a:r>
              <a:rPr lang="nl-BE" dirty="0" err="1" smtClean="0"/>
              <a:t>avec</a:t>
            </a:r>
            <a:r>
              <a:rPr lang="nl-BE" dirty="0" smtClean="0"/>
              <a:t> les </a:t>
            </a:r>
            <a:r>
              <a:rPr lang="nl-BE" dirty="0" err="1" smtClean="0"/>
              <a:t>enfants</a:t>
            </a:r>
            <a:r>
              <a:rPr lang="nl-BE" dirty="0" smtClean="0"/>
              <a:t> pour </a:t>
            </a:r>
            <a:r>
              <a:rPr lang="nl-BE" dirty="0" err="1" smtClean="0"/>
              <a:t>lesquels</a:t>
            </a:r>
            <a:r>
              <a:rPr lang="nl-BE" dirty="0" smtClean="0"/>
              <a:t> </a:t>
            </a:r>
            <a:r>
              <a:rPr lang="nl-BE" dirty="0" err="1" smtClean="0"/>
              <a:t>il</a:t>
            </a:r>
            <a:r>
              <a:rPr lang="nl-BE" dirty="0" smtClean="0"/>
              <a:t> </a:t>
            </a:r>
            <a:r>
              <a:rPr lang="nl-BE" dirty="0" err="1" smtClean="0"/>
              <a:t>ouvre</a:t>
            </a:r>
            <a:r>
              <a:rPr lang="nl-BE" dirty="0" smtClean="0"/>
              <a:t> </a:t>
            </a:r>
            <a:r>
              <a:rPr lang="nl-BE" dirty="0" err="1" smtClean="0"/>
              <a:t>le</a:t>
            </a:r>
            <a:r>
              <a:rPr lang="nl-BE" dirty="0" smtClean="0"/>
              <a:t> </a:t>
            </a:r>
            <a:r>
              <a:rPr lang="nl-BE" dirty="0" err="1" smtClean="0"/>
              <a:t>droit</a:t>
            </a:r>
            <a:endParaRPr lang="nl-BE" dirty="0"/>
          </a:p>
          <a:p>
            <a:pPr lvl="1" algn="just"/>
            <a:r>
              <a:rPr lang="nl-BE" dirty="0" err="1" smtClean="0"/>
              <a:t>Il</a:t>
            </a:r>
            <a:r>
              <a:rPr lang="nl-BE" dirty="0" smtClean="0"/>
              <a:t> </a:t>
            </a:r>
            <a:r>
              <a:rPr lang="nl-BE" dirty="0" err="1" smtClean="0"/>
              <a:t>existe</a:t>
            </a:r>
            <a:r>
              <a:rPr lang="nl-BE" dirty="0" smtClean="0"/>
              <a:t> dans </a:t>
            </a:r>
            <a:r>
              <a:rPr lang="nl-BE" dirty="0" err="1" smtClean="0"/>
              <a:t>chaque</a:t>
            </a:r>
            <a:r>
              <a:rPr lang="nl-BE" dirty="0" smtClean="0"/>
              <a:t> </a:t>
            </a:r>
            <a:r>
              <a:rPr lang="nl-BE" dirty="0" err="1" smtClean="0"/>
              <a:t>hypothèse</a:t>
            </a:r>
            <a:r>
              <a:rPr lang="nl-BE" dirty="0" smtClean="0"/>
              <a:t> des </a:t>
            </a:r>
            <a:r>
              <a:rPr lang="nl-BE" dirty="0" err="1" smtClean="0"/>
              <a:t>conditions</a:t>
            </a:r>
            <a:r>
              <a:rPr lang="nl-BE" dirty="0" smtClean="0"/>
              <a:t> de </a:t>
            </a:r>
            <a:r>
              <a:rPr lang="nl-BE" dirty="0" err="1" smtClean="0"/>
              <a:t>revenus</a:t>
            </a:r>
            <a:endParaRPr lang="nl-BE" dirty="0" smtClean="0"/>
          </a:p>
          <a:p>
            <a:pPr lvl="1" algn="just"/>
            <a:r>
              <a:rPr lang="nl-BE" dirty="0" smtClean="0"/>
              <a:t>Le </a:t>
            </a:r>
            <a:r>
              <a:rPr lang="nl-BE" dirty="0" err="1" smtClean="0"/>
              <a:t>ménage</a:t>
            </a:r>
            <a:r>
              <a:rPr lang="nl-BE" dirty="0" smtClean="0"/>
              <a:t> de fait </a:t>
            </a:r>
            <a:r>
              <a:rPr lang="nl-BE" dirty="0" err="1" smtClean="0"/>
              <a:t>est</a:t>
            </a:r>
            <a:r>
              <a:rPr lang="nl-BE" dirty="0" smtClean="0"/>
              <a:t> </a:t>
            </a:r>
            <a:r>
              <a:rPr lang="nl-BE" dirty="0" err="1" smtClean="0"/>
              <a:t>présumé</a:t>
            </a:r>
            <a:r>
              <a:rPr lang="nl-BE" dirty="0" smtClean="0"/>
              <a:t> en </a:t>
            </a:r>
            <a:r>
              <a:rPr lang="nl-BE" dirty="0" err="1" smtClean="0"/>
              <a:t>cas</a:t>
            </a:r>
            <a:r>
              <a:rPr lang="nl-BE" dirty="0" smtClean="0"/>
              <a:t> de </a:t>
            </a:r>
            <a:r>
              <a:rPr lang="nl-BE" dirty="0" err="1" smtClean="0"/>
              <a:t>vie</a:t>
            </a:r>
            <a:r>
              <a:rPr lang="nl-BE" dirty="0" smtClean="0"/>
              <a:t> commune </a:t>
            </a:r>
            <a:r>
              <a:rPr lang="nl-BE" dirty="0" err="1" smtClean="0"/>
              <a:t>avec</a:t>
            </a:r>
            <a:r>
              <a:rPr lang="nl-BE" dirty="0" smtClean="0"/>
              <a:t> </a:t>
            </a:r>
            <a:r>
              <a:rPr lang="nl-BE" dirty="0" err="1" smtClean="0"/>
              <a:t>une</a:t>
            </a:r>
            <a:r>
              <a:rPr lang="nl-BE" dirty="0" smtClean="0"/>
              <a:t> </a:t>
            </a:r>
            <a:r>
              <a:rPr lang="nl-BE" dirty="0" err="1" smtClean="0"/>
              <a:t>personne</a:t>
            </a:r>
            <a:r>
              <a:rPr lang="nl-BE" dirty="0" smtClean="0"/>
              <a:t> </a:t>
            </a:r>
            <a:r>
              <a:rPr lang="nl-BE" dirty="0" err="1" smtClean="0"/>
              <a:t>autre</a:t>
            </a:r>
            <a:r>
              <a:rPr lang="nl-BE" dirty="0" smtClean="0"/>
              <a:t> </a:t>
            </a:r>
            <a:r>
              <a:rPr lang="nl-BE" dirty="0" err="1" smtClean="0"/>
              <a:t>qu’un</a:t>
            </a:r>
            <a:r>
              <a:rPr lang="nl-BE" dirty="0" smtClean="0"/>
              <a:t> </a:t>
            </a:r>
            <a:r>
              <a:rPr lang="nl-BE" dirty="0" err="1" smtClean="0"/>
              <a:t>parent</a:t>
            </a:r>
            <a:r>
              <a:rPr lang="nl-BE" dirty="0" smtClean="0"/>
              <a:t> </a:t>
            </a:r>
            <a:r>
              <a:rPr lang="nl-BE" dirty="0" err="1" smtClean="0"/>
              <a:t>ou</a:t>
            </a:r>
            <a:r>
              <a:rPr lang="nl-BE" dirty="0" smtClean="0"/>
              <a:t> </a:t>
            </a:r>
            <a:r>
              <a:rPr lang="nl-BE" dirty="0" err="1" smtClean="0"/>
              <a:t>allié</a:t>
            </a:r>
            <a:r>
              <a:rPr lang="nl-BE" dirty="0" smtClean="0"/>
              <a:t> </a:t>
            </a:r>
            <a:r>
              <a:rPr lang="nl-BE" dirty="0" err="1" smtClean="0"/>
              <a:t>jusqu’au</a:t>
            </a:r>
            <a:r>
              <a:rPr lang="nl-BE" dirty="0" smtClean="0"/>
              <a:t> 3ème </a:t>
            </a:r>
            <a:r>
              <a:rPr lang="nl-BE" dirty="0" err="1" smtClean="0"/>
              <a:t>degré</a:t>
            </a:r>
            <a:endParaRPr lang="nl-BE" dirty="0" smtClean="0"/>
          </a:p>
          <a:p>
            <a:pPr lvl="2"/>
            <a:endParaRPr lang="nl-BE" dirty="0"/>
          </a:p>
          <a:p>
            <a:pPr lvl="2"/>
            <a:endParaRPr lang="en-GB" dirty="0"/>
          </a:p>
          <a:p>
            <a:endParaRPr lang="en-GB" dirty="0"/>
          </a:p>
        </p:txBody>
      </p:sp>
    </p:spTree>
    <p:extLst>
      <p:ext uri="{BB962C8B-B14F-4D97-AF65-F5344CB8AC3E}">
        <p14:creationId xmlns:p14="http://schemas.microsoft.com/office/powerpoint/2010/main" val="12745311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nl-BE" dirty="0" smtClean="0"/>
              <a:t>Concepts transversaux</a:t>
            </a:r>
            <a:endParaRPr lang="en-GB" dirty="0"/>
          </a:p>
        </p:txBody>
      </p:sp>
      <p:sp>
        <p:nvSpPr>
          <p:cNvPr id="3" name="Espace réservé du contenu 2"/>
          <p:cNvSpPr>
            <a:spLocks noGrp="1"/>
          </p:cNvSpPr>
          <p:nvPr>
            <p:ph idx="1"/>
          </p:nvPr>
        </p:nvSpPr>
        <p:spPr/>
        <p:txBody>
          <a:bodyPr/>
          <a:lstStyle/>
          <a:p>
            <a:r>
              <a:rPr lang="nl-BE" dirty="0" smtClean="0"/>
              <a:t>Concepts transversaux, définitions générales</a:t>
            </a:r>
          </a:p>
          <a:p>
            <a:pPr lvl="1"/>
            <a:r>
              <a:rPr lang="nl-BE" dirty="0" smtClean="0"/>
              <a:t>Faire </a:t>
            </a:r>
            <a:r>
              <a:rPr lang="nl-BE" dirty="0" err="1" smtClean="0"/>
              <a:t>partie</a:t>
            </a:r>
            <a:r>
              <a:rPr lang="nl-BE" dirty="0" smtClean="0"/>
              <a:t> du </a:t>
            </a:r>
            <a:r>
              <a:rPr lang="nl-BE" dirty="0" err="1" smtClean="0"/>
              <a:t>ménage</a:t>
            </a:r>
            <a:endParaRPr lang="nl-BE" dirty="0" smtClean="0"/>
          </a:p>
          <a:p>
            <a:pPr lvl="1"/>
            <a:r>
              <a:rPr lang="nl-BE" dirty="0" err="1" smtClean="0"/>
              <a:t>Cohabiter</a:t>
            </a:r>
            <a:endParaRPr lang="nl-BE" dirty="0" smtClean="0"/>
          </a:p>
          <a:p>
            <a:pPr lvl="1"/>
            <a:r>
              <a:rPr lang="nl-BE" dirty="0" smtClean="0"/>
              <a:t>Former un ménage</a:t>
            </a:r>
          </a:p>
          <a:p>
            <a:r>
              <a:rPr lang="nl-BE" dirty="0" smtClean="0"/>
              <a:t>Concepts transversaux, logiques générales</a:t>
            </a:r>
          </a:p>
          <a:p>
            <a:r>
              <a:rPr lang="nl-BE" dirty="0" smtClean="0"/>
              <a:t>La cohabitation</a:t>
            </a:r>
          </a:p>
        </p:txBody>
      </p:sp>
    </p:spTree>
    <p:extLst>
      <p:ext uri="{BB962C8B-B14F-4D97-AF65-F5344CB8AC3E}">
        <p14:creationId xmlns:p14="http://schemas.microsoft.com/office/powerpoint/2010/main" val="1555077852"/>
      </p:ext>
    </p:extLst>
  </p:cSld>
  <p:clrMapOvr>
    <a:masterClrMapping/>
  </p:clrMapOvr>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nl-BE" dirty="0" smtClean="0"/>
              <a:t>Les allocations aux personnes handicapées (ARR/</a:t>
            </a:r>
            <a:r>
              <a:rPr lang="nl-BE" dirty="0" smtClean="0"/>
              <a:t>AI/APA)</a:t>
            </a:r>
            <a:endParaRPr lang="en-GB" dirty="0"/>
          </a:p>
        </p:txBody>
      </p:sp>
      <p:sp>
        <p:nvSpPr>
          <p:cNvPr id="3" name="Espace réservé du contenu 2"/>
          <p:cNvSpPr>
            <a:spLocks noGrp="1"/>
          </p:cNvSpPr>
          <p:nvPr>
            <p:ph idx="1"/>
          </p:nvPr>
        </p:nvSpPr>
        <p:spPr>
          <a:xfrm>
            <a:off x="498474" y="1688124"/>
            <a:ext cx="7556313" cy="4438040"/>
          </a:xfrm>
        </p:spPr>
        <p:txBody>
          <a:bodyPr>
            <a:normAutofit fontScale="92500" lnSpcReduction="20000"/>
          </a:bodyPr>
          <a:lstStyle/>
          <a:p>
            <a:r>
              <a:rPr lang="en-GB" dirty="0" smtClean="0"/>
              <a:t>Les </a:t>
            </a:r>
            <a:r>
              <a:rPr lang="en-GB" dirty="0" err="1" smtClean="0"/>
              <a:t>catégories</a:t>
            </a:r>
            <a:r>
              <a:rPr lang="en-GB" dirty="0" smtClean="0"/>
              <a:t> de </a:t>
            </a:r>
            <a:r>
              <a:rPr lang="en-GB" dirty="0" err="1" smtClean="0"/>
              <a:t>bénéficiaires</a:t>
            </a:r>
            <a:r>
              <a:rPr lang="en-GB" dirty="0" smtClean="0"/>
              <a:t> </a:t>
            </a:r>
            <a:r>
              <a:rPr lang="en-GB" dirty="0" err="1" smtClean="0"/>
              <a:t>sont</a:t>
            </a:r>
            <a:r>
              <a:rPr lang="en-GB" dirty="0" smtClean="0"/>
              <a:t> </a:t>
            </a:r>
            <a:r>
              <a:rPr lang="en-GB" dirty="0" err="1" smtClean="0"/>
              <a:t>définies</a:t>
            </a:r>
            <a:r>
              <a:rPr lang="en-GB" dirty="0" smtClean="0"/>
              <a:t> par </a:t>
            </a:r>
            <a:r>
              <a:rPr lang="en-GB" dirty="0" err="1" smtClean="0"/>
              <a:t>l’AR</a:t>
            </a:r>
            <a:r>
              <a:rPr lang="en-GB" dirty="0" smtClean="0"/>
              <a:t> du 6-7-1987 </a:t>
            </a:r>
            <a:r>
              <a:rPr lang="en-GB" dirty="0" smtClean="0"/>
              <a:t>(ARR/AI)</a:t>
            </a:r>
            <a:endParaRPr lang="en-GB" dirty="0" smtClean="0"/>
          </a:p>
          <a:p>
            <a:r>
              <a:rPr lang="en-GB" dirty="0" err="1"/>
              <a:t>Catégorie</a:t>
            </a:r>
            <a:r>
              <a:rPr lang="en-GB" dirty="0"/>
              <a:t> C (ménage)</a:t>
            </a:r>
          </a:p>
          <a:p>
            <a:pPr lvl="1"/>
            <a:r>
              <a:rPr lang="en-GB" dirty="0" err="1"/>
              <a:t>Celui</a:t>
            </a:r>
            <a:r>
              <a:rPr lang="en-GB" dirty="0"/>
              <a:t> qui </a:t>
            </a:r>
            <a:r>
              <a:rPr lang="en-GB" dirty="0" err="1"/>
              <a:t>est</a:t>
            </a:r>
            <a:r>
              <a:rPr lang="en-GB" dirty="0"/>
              <a:t> </a:t>
            </a:r>
            <a:r>
              <a:rPr lang="en-GB" dirty="0" err="1"/>
              <a:t>établi</a:t>
            </a:r>
            <a:r>
              <a:rPr lang="en-GB" dirty="0"/>
              <a:t> en ménage</a:t>
            </a:r>
          </a:p>
          <a:p>
            <a:pPr lvl="1"/>
            <a:r>
              <a:rPr lang="en-GB" dirty="0" err="1"/>
              <a:t>ou</a:t>
            </a:r>
            <a:r>
              <a:rPr lang="en-GB" dirty="0"/>
              <a:t> a un </a:t>
            </a:r>
            <a:r>
              <a:rPr lang="en-GB" dirty="0" err="1"/>
              <a:t>ou</a:t>
            </a:r>
            <a:r>
              <a:rPr lang="en-GB" dirty="0"/>
              <a:t> </a:t>
            </a:r>
            <a:r>
              <a:rPr lang="en-GB" dirty="0" err="1"/>
              <a:t>plusieurs</a:t>
            </a:r>
            <a:r>
              <a:rPr lang="en-GB" dirty="0"/>
              <a:t> </a:t>
            </a:r>
            <a:r>
              <a:rPr lang="en-GB" dirty="0" err="1"/>
              <a:t>enfants</a:t>
            </a:r>
            <a:r>
              <a:rPr lang="en-GB" dirty="0"/>
              <a:t> </a:t>
            </a:r>
            <a:r>
              <a:rPr lang="en-GB" dirty="0" err="1"/>
              <a:t>à</a:t>
            </a:r>
            <a:r>
              <a:rPr lang="en-GB" dirty="0"/>
              <a:t> charge</a:t>
            </a:r>
          </a:p>
          <a:p>
            <a:pPr lvl="1"/>
            <a:r>
              <a:rPr lang="en-GB" dirty="0"/>
              <a:t>NB: </a:t>
            </a:r>
            <a:r>
              <a:rPr lang="en-GB" dirty="0" err="1"/>
              <a:t>une</a:t>
            </a:r>
            <a:r>
              <a:rPr lang="en-GB" dirty="0"/>
              <a:t> </a:t>
            </a:r>
            <a:r>
              <a:rPr lang="en-GB" dirty="0" err="1"/>
              <a:t>seule</a:t>
            </a:r>
            <a:r>
              <a:rPr lang="en-GB" dirty="0"/>
              <a:t> </a:t>
            </a:r>
            <a:r>
              <a:rPr lang="en-GB" dirty="0" err="1"/>
              <a:t>catégorie</a:t>
            </a:r>
            <a:r>
              <a:rPr lang="en-GB" dirty="0"/>
              <a:t> C par ménage; </a:t>
            </a:r>
            <a:r>
              <a:rPr lang="en-GB" dirty="0" err="1"/>
              <a:t>si</a:t>
            </a:r>
            <a:r>
              <a:rPr lang="en-GB" dirty="0"/>
              <a:t> les </a:t>
            </a:r>
            <a:r>
              <a:rPr lang="en-GB" dirty="0" err="1"/>
              <a:t>deux</a:t>
            </a:r>
            <a:r>
              <a:rPr lang="en-GB" dirty="0"/>
              <a:t> </a:t>
            </a:r>
            <a:r>
              <a:rPr lang="en-GB" dirty="0" err="1"/>
              <a:t>conjoints</a:t>
            </a:r>
            <a:r>
              <a:rPr lang="en-GB" dirty="0"/>
              <a:t> </a:t>
            </a:r>
            <a:r>
              <a:rPr lang="en-GB" dirty="0" err="1"/>
              <a:t>sont</a:t>
            </a:r>
            <a:r>
              <a:rPr lang="en-GB" dirty="0"/>
              <a:t> </a:t>
            </a:r>
            <a:r>
              <a:rPr lang="en-GB" dirty="0" err="1"/>
              <a:t>handicapés</a:t>
            </a:r>
            <a:r>
              <a:rPr lang="en-GB" dirty="0"/>
              <a:t>, </a:t>
            </a:r>
            <a:r>
              <a:rPr lang="en-GB" dirty="0" err="1"/>
              <a:t>ils</a:t>
            </a:r>
            <a:r>
              <a:rPr lang="en-GB" dirty="0"/>
              <a:t> </a:t>
            </a:r>
            <a:r>
              <a:rPr lang="en-GB" dirty="0" err="1"/>
              <a:t>reçoivent</a:t>
            </a:r>
            <a:r>
              <a:rPr lang="en-GB" dirty="0"/>
              <a:t> </a:t>
            </a:r>
            <a:r>
              <a:rPr lang="en-GB" dirty="0" err="1"/>
              <a:t>deux</a:t>
            </a:r>
            <a:r>
              <a:rPr lang="en-GB" dirty="0"/>
              <a:t> </a:t>
            </a:r>
            <a:r>
              <a:rPr lang="en-GB" dirty="0" err="1"/>
              <a:t>catégories</a:t>
            </a:r>
            <a:r>
              <a:rPr lang="en-GB" dirty="0"/>
              <a:t> B</a:t>
            </a:r>
          </a:p>
          <a:p>
            <a:r>
              <a:rPr lang="en-GB" dirty="0" err="1" smtClean="0"/>
              <a:t>Catégorie</a:t>
            </a:r>
            <a:r>
              <a:rPr lang="en-GB" dirty="0" smtClean="0"/>
              <a:t> B (</a:t>
            </a:r>
            <a:r>
              <a:rPr lang="en-GB" dirty="0" err="1" smtClean="0"/>
              <a:t>isolé</a:t>
            </a:r>
            <a:r>
              <a:rPr lang="en-GB" dirty="0" smtClean="0"/>
              <a:t>)</a:t>
            </a:r>
          </a:p>
          <a:p>
            <a:pPr lvl="1"/>
            <a:r>
              <a:rPr lang="en-GB" dirty="0" err="1" smtClean="0"/>
              <a:t>Celui</a:t>
            </a:r>
            <a:r>
              <a:rPr lang="en-GB" dirty="0" smtClean="0"/>
              <a:t> qui </a:t>
            </a:r>
            <a:r>
              <a:rPr lang="en-GB" dirty="0" err="1" smtClean="0"/>
              <a:t>vit</a:t>
            </a:r>
            <a:r>
              <a:rPr lang="en-GB" dirty="0" smtClean="0"/>
              <a:t> </a:t>
            </a:r>
            <a:r>
              <a:rPr lang="en-GB" dirty="0" err="1" smtClean="0"/>
              <a:t>seul</a:t>
            </a:r>
            <a:r>
              <a:rPr lang="en-GB" dirty="0" smtClean="0"/>
              <a:t> </a:t>
            </a:r>
          </a:p>
          <a:p>
            <a:pPr lvl="1"/>
            <a:r>
              <a:rPr lang="en-GB" dirty="0" err="1"/>
              <a:t>o</a:t>
            </a:r>
            <a:r>
              <a:rPr lang="en-GB" dirty="0" err="1" smtClean="0"/>
              <a:t>u</a:t>
            </a:r>
            <a:r>
              <a:rPr lang="en-GB" dirty="0" smtClean="0"/>
              <a:t> qui </a:t>
            </a:r>
            <a:r>
              <a:rPr lang="en-GB" dirty="0" err="1" smtClean="0"/>
              <a:t>vit</a:t>
            </a:r>
            <a:r>
              <a:rPr lang="en-GB" dirty="0" smtClean="0"/>
              <a:t> en institution </a:t>
            </a:r>
            <a:r>
              <a:rPr lang="en-GB" dirty="0" err="1" smtClean="0"/>
              <a:t>depuis</a:t>
            </a:r>
            <a:r>
              <a:rPr lang="en-GB" dirty="0" smtClean="0"/>
              <a:t> au </a:t>
            </a:r>
            <a:r>
              <a:rPr lang="en-GB" dirty="0" err="1" smtClean="0"/>
              <a:t>moins</a:t>
            </a:r>
            <a:r>
              <a:rPr lang="en-GB" dirty="0" smtClean="0"/>
              <a:t> 3 </a:t>
            </a:r>
            <a:r>
              <a:rPr lang="en-GB" dirty="0" err="1" smtClean="0"/>
              <a:t>mois</a:t>
            </a:r>
            <a:r>
              <a:rPr lang="en-GB" dirty="0" smtClean="0"/>
              <a:t> et </a:t>
            </a:r>
            <a:r>
              <a:rPr lang="en-GB" dirty="0" err="1" smtClean="0"/>
              <a:t>n’appartenait</a:t>
            </a:r>
            <a:r>
              <a:rPr lang="en-GB" dirty="0" smtClean="0"/>
              <a:t> pas </a:t>
            </a:r>
            <a:r>
              <a:rPr lang="en-GB" dirty="0" err="1" smtClean="0"/>
              <a:t>à</a:t>
            </a:r>
            <a:r>
              <a:rPr lang="en-GB" dirty="0" smtClean="0"/>
              <a:t> la </a:t>
            </a:r>
            <a:r>
              <a:rPr lang="en-GB" dirty="0" err="1" smtClean="0"/>
              <a:t>catégorie</a:t>
            </a:r>
            <a:r>
              <a:rPr lang="en-GB" dirty="0" smtClean="0"/>
              <a:t> C </a:t>
            </a:r>
            <a:r>
              <a:rPr lang="en-GB" dirty="0" err="1" smtClean="0"/>
              <a:t>précédemment</a:t>
            </a:r>
            <a:endParaRPr lang="en-GB" dirty="0" smtClean="0"/>
          </a:p>
          <a:p>
            <a:r>
              <a:rPr lang="en-GB" dirty="0" err="1"/>
              <a:t>Catégorie</a:t>
            </a:r>
            <a:r>
              <a:rPr lang="en-GB" dirty="0"/>
              <a:t> A (cohabitant)</a:t>
            </a:r>
          </a:p>
          <a:p>
            <a:pPr lvl="1"/>
            <a:r>
              <a:rPr lang="en-GB" dirty="0" err="1"/>
              <a:t>Celui</a:t>
            </a:r>
            <a:r>
              <a:rPr lang="en-GB" dirty="0"/>
              <a:t> qui </a:t>
            </a:r>
            <a:r>
              <a:rPr lang="en-GB" dirty="0" err="1"/>
              <a:t>n’appartient</a:t>
            </a:r>
            <a:r>
              <a:rPr lang="en-GB" dirty="0"/>
              <a:t> </a:t>
            </a:r>
            <a:r>
              <a:rPr lang="en-GB" dirty="0" err="1"/>
              <a:t>ni</a:t>
            </a:r>
            <a:r>
              <a:rPr lang="en-GB" dirty="0"/>
              <a:t> aux </a:t>
            </a:r>
            <a:r>
              <a:rPr lang="en-GB" dirty="0" err="1"/>
              <a:t>catégories</a:t>
            </a:r>
            <a:r>
              <a:rPr lang="en-GB" dirty="0"/>
              <a:t> B </a:t>
            </a:r>
            <a:r>
              <a:rPr lang="en-GB" dirty="0" err="1"/>
              <a:t>ni</a:t>
            </a:r>
            <a:r>
              <a:rPr lang="en-GB" dirty="0"/>
              <a:t> C</a:t>
            </a:r>
          </a:p>
          <a:p>
            <a:pPr lvl="1"/>
            <a:endParaRPr lang="en-GB" dirty="0"/>
          </a:p>
        </p:txBody>
      </p:sp>
    </p:spTree>
    <p:extLst>
      <p:ext uri="{BB962C8B-B14F-4D97-AF65-F5344CB8AC3E}">
        <p14:creationId xmlns:p14="http://schemas.microsoft.com/office/powerpoint/2010/main" val="87048703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nl-BE" dirty="0"/>
              <a:t>Les allocations aux personnes </a:t>
            </a:r>
            <a:r>
              <a:rPr lang="nl-BE" dirty="0" smtClean="0"/>
              <a:t>handicapées</a:t>
            </a:r>
            <a:endParaRPr lang="fr-FR" dirty="0"/>
          </a:p>
        </p:txBody>
      </p:sp>
      <p:sp>
        <p:nvSpPr>
          <p:cNvPr id="3" name="Espace réservé du contenu 2"/>
          <p:cNvSpPr>
            <a:spLocks noGrp="1"/>
          </p:cNvSpPr>
          <p:nvPr>
            <p:ph idx="1"/>
          </p:nvPr>
        </p:nvSpPr>
        <p:spPr>
          <a:xfrm>
            <a:off x="498474" y="1672346"/>
            <a:ext cx="7556313" cy="4453817"/>
          </a:xfrm>
        </p:spPr>
        <p:txBody>
          <a:bodyPr>
            <a:normAutofit fontScale="85000" lnSpcReduction="10000"/>
          </a:bodyPr>
          <a:lstStyle/>
          <a:p>
            <a:r>
              <a:rPr lang="fr-FR" dirty="0" smtClean="0"/>
              <a:t>Notion de ménage ?</a:t>
            </a:r>
          </a:p>
          <a:p>
            <a:pPr lvl="1"/>
            <a:r>
              <a:rPr lang="fr-FR" dirty="0" smtClean="0"/>
              <a:t>Avant 2002: les couples mariés</a:t>
            </a:r>
          </a:p>
          <a:p>
            <a:pPr lvl="1"/>
            <a:r>
              <a:rPr lang="fr-FR" dirty="0" smtClean="0"/>
              <a:t>Dans la loi de 2002: toute cohabitation, avec une ou plusieurs personnes</a:t>
            </a:r>
          </a:p>
          <a:p>
            <a:pPr lvl="2"/>
            <a:r>
              <a:rPr lang="fr-FR" dirty="0" smtClean="0"/>
              <a:t>NB: C.A., 7/7/2004 (n°123/04) annule l’article 7, § 3 nouveau</a:t>
            </a:r>
          </a:p>
          <a:p>
            <a:pPr lvl="1" algn="just"/>
            <a:r>
              <a:rPr lang="fr-FR" dirty="0" smtClean="0"/>
              <a:t>Depuis 2004, le </a:t>
            </a:r>
            <a:r>
              <a:rPr lang="fr-FR" dirty="0"/>
              <a:t>ménage est toute cohabitation de deux personnes qui ne sont pas parentes ou alliées au premier, deuxième ou troisième degré</a:t>
            </a:r>
          </a:p>
          <a:p>
            <a:pPr lvl="1" algn="just"/>
            <a:r>
              <a:rPr lang="fr-FR" dirty="0"/>
              <a:t>Le ménage est présumé lorsque deux personnes au moins qui ne sont pas parentes ou alliées au premier, deuxième ou troisième degré, ont leur résidence principale à la même adresse. La preuve du contraire peut être apportée par tous les moyens possibles par la personne handicapée ou par la direction d'administration des prestations aux personnes </a:t>
            </a:r>
            <a:r>
              <a:rPr lang="fr-FR" dirty="0" smtClean="0"/>
              <a:t>handicapées</a:t>
            </a:r>
          </a:p>
          <a:p>
            <a:pPr lvl="1" algn="just"/>
            <a:r>
              <a:rPr lang="fr-FR" dirty="0" smtClean="0"/>
              <a:t>En résumé: personnes vivant en couple, quel que soit leur sexe</a:t>
            </a:r>
          </a:p>
          <a:p>
            <a:pPr lvl="1" algn="just"/>
            <a:r>
              <a:rPr lang="fr-FR" dirty="0" smtClean="0"/>
              <a:t>Car:</a:t>
            </a:r>
          </a:p>
          <a:p>
            <a:pPr lvl="2" algn="just"/>
            <a:r>
              <a:rPr lang="fr-FR" i="1" dirty="0" smtClean="0"/>
              <a:t>Ratio </a:t>
            </a:r>
            <a:r>
              <a:rPr lang="fr-FR" i="1" dirty="0" err="1" smtClean="0"/>
              <a:t>legis</a:t>
            </a:r>
            <a:r>
              <a:rPr lang="fr-FR" dirty="0" smtClean="0"/>
              <a:t> de suppression de la discrimination à l’égard des couples homosexuels</a:t>
            </a:r>
          </a:p>
          <a:p>
            <a:pPr lvl="2" algn="just"/>
            <a:r>
              <a:rPr lang="fr-FR" dirty="0" smtClean="0"/>
              <a:t>Limité à 2 personnes, entre lesquelles le mariage est exclu</a:t>
            </a:r>
          </a:p>
          <a:p>
            <a:pPr lvl="2" algn="just"/>
            <a:r>
              <a:rPr lang="fr-FR" dirty="0" smtClean="0"/>
              <a:t>Avec solidarité financière totale</a:t>
            </a:r>
          </a:p>
          <a:p>
            <a:pPr lvl="1" algn="just"/>
            <a:endParaRPr lang="fr-FR" dirty="0"/>
          </a:p>
          <a:p>
            <a:endParaRPr lang="fr-FR" dirty="0"/>
          </a:p>
        </p:txBody>
      </p:sp>
    </p:spTree>
    <p:extLst>
      <p:ext uri="{BB962C8B-B14F-4D97-AF65-F5344CB8AC3E}">
        <p14:creationId xmlns:p14="http://schemas.microsoft.com/office/powerpoint/2010/main" val="65859165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nl-BE" dirty="0"/>
              <a:t>Les allocations aux personnes </a:t>
            </a:r>
            <a:r>
              <a:rPr lang="nl-BE" dirty="0" smtClean="0"/>
              <a:t>handicapées</a:t>
            </a:r>
            <a:endParaRPr lang="fr-FR" dirty="0"/>
          </a:p>
        </p:txBody>
      </p:sp>
      <p:sp>
        <p:nvSpPr>
          <p:cNvPr id="3" name="Espace réservé du contenu 2"/>
          <p:cNvSpPr>
            <a:spLocks noGrp="1"/>
          </p:cNvSpPr>
          <p:nvPr>
            <p:ph idx="1"/>
          </p:nvPr>
        </p:nvSpPr>
        <p:spPr/>
        <p:txBody>
          <a:bodyPr/>
          <a:lstStyle/>
          <a:p>
            <a:r>
              <a:rPr lang="fr-FR" dirty="0" smtClean="0"/>
              <a:t>L’enfant à charge</a:t>
            </a:r>
          </a:p>
          <a:p>
            <a:pPr lvl="1" algn="just"/>
            <a:r>
              <a:rPr lang="fr-FR" dirty="0" smtClean="0"/>
              <a:t>Celui de moins de 25 ans </a:t>
            </a:r>
            <a:r>
              <a:rPr lang="fr-FR" dirty="0"/>
              <a:t>pour </a:t>
            </a:r>
            <a:r>
              <a:rPr lang="fr-FR" dirty="0" smtClean="0"/>
              <a:t>lequel </a:t>
            </a:r>
            <a:r>
              <a:rPr lang="fr-FR" dirty="0"/>
              <a:t>la personne handicapée ou la personne avec laquelle elle est établie en ménage perçoit des allocations familiales ou une pension </a:t>
            </a:r>
            <a:r>
              <a:rPr lang="fr-FR" dirty="0" smtClean="0"/>
              <a:t>alimentaire</a:t>
            </a:r>
          </a:p>
          <a:p>
            <a:pPr lvl="1" algn="just"/>
            <a:r>
              <a:rPr lang="fr-FR" dirty="0"/>
              <a:t>Celui de moins de 25 ans pour lequel </a:t>
            </a:r>
            <a:r>
              <a:rPr lang="fr-FR" dirty="0" smtClean="0"/>
              <a:t>la </a:t>
            </a:r>
            <a:r>
              <a:rPr lang="fr-FR" dirty="0"/>
              <a:t>personne handicapée paie une pension alimentaire </a:t>
            </a:r>
            <a:endParaRPr lang="fr-FR" dirty="0" smtClean="0"/>
          </a:p>
          <a:p>
            <a:pPr lvl="1" algn="just"/>
            <a:endParaRPr lang="fr-FR" dirty="0"/>
          </a:p>
        </p:txBody>
      </p:sp>
    </p:spTree>
    <p:extLst>
      <p:ext uri="{BB962C8B-B14F-4D97-AF65-F5344CB8AC3E}">
        <p14:creationId xmlns:p14="http://schemas.microsoft.com/office/powerpoint/2010/main" val="85519032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nl-BE" dirty="0"/>
              <a:t>Les allocations aux personnes </a:t>
            </a:r>
            <a:r>
              <a:rPr lang="nl-BE" dirty="0" smtClean="0"/>
              <a:t>handicapées</a:t>
            </a:r>
            <a:endParaRPr lang="fr-FR" dirty="0"/>
          </a:p>
        </p:txBody>
      </p:sp>
      <p:sp>
        <p:nvSpPr>
          <p:cNvPr id="3" name="Espace réservé du contenu 2"/>
          <p:cNvSpPr>
            <a:spLocks noGrp="1"/>
          </p:cNvSpPr>
          <p:nvPr>
            <p:ph idx="1"/>
          </p:nvPr>
        </p:nvSpPr>
        <p:spPr/>
        <p:txBody>
          <a:bodyPr>
            <a:normAutofit/>
          </a:bodyPr>
          <a:lstStyle/>
          <a:p>
            <a:pPr algn="just"/>
            <a:r>
              <a:rPr lang="fr-FR" dirty="0" smtClean="0"/>
              <a:t>Les ressources prises en considération sont les revenus de la personnes handicapée et de la personne avec laquelle elle forme un ménage (art. 7, § 1, loi 27/2/1987)</a:t>
            </a:r>
          </a:p>
          <a:p>
            <a:pPr lvl="1" algn="just"/>
            <a:endParaRPr lang="fr-FR" dirty="0" smtClean="0"/>
          </a:p>
          <a:p>
            <a:pPr algn="just"/>
            <a:endParaRPr lang="fr-FR" dirty="0" smtClean="0"/>
          </a:p>
        </p:txBody>
      </p:sp>
    </p:spTree>
    <p:extLst>
      <p:ext uri="{BB962C8B-B14F-4D97-AF65-F5344CB8AC3E}">
        <p14:creationId xmlns:p14="http://schemas.microsoft.com/office/powerpoint/2010/main" val="279637402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nl-BE" dirty="0"/>
              <a:t>Les allocations aux personnes handicapées (ARR/AI)</a:t>
            </a:r>
            <a:endParaRPr lang="fr-FR" dirty="0"/>
          </a:p>
        </p:txBody>
      </p:sp>
      <p:sp>
        <p:nvSpPr>
          <p:cNvPr id="3" name="Espace réservé du contenu 2"/>
          <p:cNvSpPr>
            <a:spLocks noGrp="1"/>
          </p:cNvSpPr>
          <p:nvPr>
            <p:ph idx="1"/>
          </p:nvPr>
        </p:nvSpPr>
        <p:spPr>
          <a:xfrm>
            <a:off x="498474" y="1600200"/>
            <a:ext cx="7556313" cy="4525963"/>
          </a:xfrm>
        </p:spPr>
        <p:txBody>
          <a:bodyPr/>
          <a:lstStyle/>
          <a:p>
            <a:pPr algn="just"/>
            <a:r>
              <a:rPr lang="fr-FR" dirty="0"/>
              <a:t>Cour </a:t>
            </a:r>
            <a:r>
              <a:rPr lang="fr-FR" dirty="0" err="1"/>
              <a:t>constit</a:t>
            </a:r>
            <a:r>
              <a:rPr lang="fr-FR" dirty="0"/>
              <a:t>. 10/11/2011 (n°170/2011): cohabitation sans former de couple avec une personne disposant de revenus </a:t>
            </a:r>
          </a:p>
          <a:p>
            <a:pPr lvl="1" algn="just"/>
            <a:r>
              <a:rPr lang="fr-FR" dirty="0"/>
              <a:t>L’article 7 viole les art. 10 et 11 de la Constitution s’il a pour effet de </a:t>
            </a:r>
            <a:r>
              <a:rPr lang="fr-FR" dirty="0" err="1"/>
              <a:t>réduire</a:t>
            </a:r>
            <a:r>
              <a:rPr lang="fr-FR" dirty="0"/>
              <a:t> en dessous du montant du revenu d’</a:t>
            </a:r>
            <a:r>
              <a:rPr lang="fr-FR" dirty="0" err="1"/>
              <a:t>intégration</a:t>
            </a:r>
            <a:r>
              <a:rPr lang="fr-FR" dirty="0"/>
              <a:t> le montant des allocations aux personnes </a:t>
            </a:r>
            <a:r>
              <a:rPr lang="fr-FR" dirty="0" err="1"/>
              <a:t>handicapées</a:t>
            </a:r>
            <a:r>
              <a:rPr lang="fr-FR" dirty="0"/>
              <a:t> d’une personne ne disposant pas de revenus qui, sans vivre en couple, forme un </a:t>
            </a:r>
            <a:r>
              <a:rPr lang="fr-FR" dirty="0" err="1"/>
              <a:t>ménage</a:t>
            </a:r>
            <a:r>
              <a:rPr lang="fr-FR" dirty="0"/>
              <a:t> avec une personne qui n’est pas parente ou </a:t>
            </a:r>
            <a:r>
              <a:rPr lang="fr-FR" dirty="0" err="1"/>
              <a:t>alliée</a:t>
            </a:r>
            <a:r>
              <a:rPr lang="fr-FR" dirty="0"/>
              <a:t> au premier, </a:t>
            </a:r>
            <a:r>
              <a:rPr lang="fr-FR" dirty="0" err="1"/>
              <a:t>deuxième</a:t>
            </a:r>
            <a:r>
              <a:rPr lang="fr-FR" dirty="0"/>
              <a:t> ou </a:t>
            </a:r>
            <a:r>
              <a:rPr lang="fr-FR" dirty="0" err="1"/>
              <a:t>troisième</a:t>
            </a:r>
            <a:r>
              <a:rPr lang="fr-FR" dirty="0"/>
              <a:t> degré et qui dispose de revenus </a:t>
            </a:r>
          </a:p>
          <a:p>
            <a:pPr lvl="1" algn="just"/>
            <a:r>
              <a:rPr lang="fr-FR" dirty="0"/>
              <a:t>Confirmation de la notion de ménage limitée au couple, même si le ménage est présumé</a:t>
            </a:r>
          </a:p>
          <a:p>
            <a:endParaRPr lang="fr-FR" dirty="0"/>
          </a:p>
        </p:txBody>
      </p:sp>
    </p:spTree>
    <p:extLst>
      <p:ext uri="{BB962C8B-B14F-4D97-AF65-F5344CB8AC3E}">
        <p14:creationId xmlns:p14="http://schemas.microsoft.com/office/powerpoint/2010/main" val="335092992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nl-BE" dirty="0" smtClean="0"/>
              <a:t>Les pensions</a:t>
            </a:r>
            <a:endParaRPr lang="en-GB" dirty="0"/>
          </a:p>
        </p:txBody>
      </p:sp>
      <p:sp>
        <p:nvSpPr>
          <p:cNvPr id="3" name="Espace réservé du contenu 2"/>
          <p:cNvSpPr>
            <a:spLocks noGrp="1"/>
          </p:cNvSpPr>
          <p:nvPr>
            <p:ph idx="1"/>
          </p:nvPr>
        </p:nvSpPr>
        <p:spPr>
          <a:xfrm>
            <a:off x="498474" y="1104380"/>
            <a:ext cx="7556313" cy="5021784"/>
          </a:xfrm>
        </p:spPr>
        <p:txBody>
          <a:bodyPr>
            <a:normAutofit fontScale="70000" lnSpcReduction="20000"/>
          </a:bodyPr>
          <a:lstStyle/>
          <a:p>
            <a:pPr algn="just"/>
            <a:r>
              <a:rPr lang="en-GB" dirty="0" smtClean="0"/>
              <a:t>Les </a:t>
            </a:r>
            <a:r>
              <a:rPr lang="en-GB" dirty="0" err="1" smtClean="0"/>
              <a:t>deux</a:t>
            </a:r>
            <a:r>
              <a:rPr lang="en-GB" dirty="0" smtClean="0"/>
              <a:t> </a:t>
            </a:r>
            <a:r>
              <a:rPr lang="en-GB" dirty="0" err="1" smtClean="0"/>
              <a:t>catégories</a:t>
            </a:r>
            <a:r>
              <a:rPr lang="en-GB" dirty="0" smtClean="0"/>
              <a:t> </a:t>
            </a:r>
            <a:r>
              <a:rPr lang="en-GB" dirty="0" err="1" smtClean="0"/>
              <a:t>applicables</a:t>
            </a:r>
            <a:r>
              <a:rPr lang="en-GB" dirty="0" smtClean="0"/>
              <a:t> en </a:t>
            </a:r>
            <a:r>
              <a:rPr lang="en-GB" dirty="0" err="1" smtClean="0"/>
              <a:t>matière</a:t>
            </a:r>
            <a:r>
              <a:rPr lang="en-GB" dirty="0" smtClean="0"/>
              <a:t> de pensions de </a:t>
            </a:r>
            <a:r>
              <a:rPr lang="en-GB" dirty="0" err="1" smtClean="0"/>
              <a:t>retraite</a:t>
            </a:r>
            <a:r>
              <a:rPr lang="en-GB" dirty="0" smtClean="0"/>
              <a:t> (</a:t>
            </a:r>
            <a:r>
              <a:rPr lang="en-GB" dirty="0" err="1" smtClean="0"/>
              <a:t>salariés</a:t>
            </a:r>
            <a:r>
              <a:rPr lang="en-GB" dirty="0" smtClean="0"/>
              <a:t>/</a:t>
            </a:r>
            <a:r>
              <a:rPr lang="en-GB" dirty="0" err="1" smtClean="0"/>
              <a:t>indépendants</a:t>
            </a:r>
            <a:r>
              <a:rPr lang="en-GB" dirty="0" smtClean="0"/>
              <a:t>)</a:t>
            </a:r>
            <a:endParaRPr lang="en-GB" dirty="0"/>
          </a:p>
          <a:p>
            <a:pPr lvl="1" algn="just"/>
            <a:r>
              <a:rPr lang="en-GB" dirty="0" smtClean="0"/>
              <a:t>Il </a:t>
            </a:r>
            <a:r>
              <a:rPr lang="en-GB" dirty="0" err="1" smtClean="0"/>
              <a:t>n’existe</a:t>
            </a:r>
            <a:r>
              <a:rPr lang="en-GB" dirty="0" smtClean="0"/>
              <a:t> pas de </a:t>
            </a:r>
            <a:r>
              <a:rPr lang="en-GB" dirty="0" err="1" smtClean="0"/>
              <a:t>taux</a:t>
            </a:r>
            <a:r>
              <a:rPr lang="en-GB" dirty="0" smtClean="0"/>
              <a:t> </a:t>
            </a:r>
            <a:r>
              <a:rPr lang="en-GB" dirty="0" err="1" smtClean="0"/>
              <a:t>différents</a:t>
            </a:r>
            <a:r>
              <a:rPr lang="en-GB" dirty="0" smtClean="0"/>
              <a:t> </a:t>
            </a:r>
            <a:r>
              <a:rPr lang="en-GB" dirty="0" err="1" smtClean="0"/>
              <a:t>dans</a:t>
            </a:r>
            <a:r>
              <a:rPr lang="en-GB" dirty="0" smtClean="0"/>
              <a:t> le </a:t>
            </a:r>
            <a:r>
              <a:rPr lang="en-GB" dirty="0" err="1" smtClean="0"/>
              <a:t>secteur</a:t>
            </a:r>
            <a:r>
              <a:rPr lang="en-GB" dirty="0" smtClean="0"/>
              <a:t> public</a:t>
            </a:r>
          </a:p>
          <a:p>
            <a:pPr algn="just"/>
            <a:r>
              <a:rPr lang="en-GB" dirty="0" smtClean="0"/>
              <a:t> Le </a:t>
            </a:r>
            <a:r>
              <a:rPr lang="en-GB" dirty="0" err="1" smtClean="0"/>
              <a:t>taux</a:t>
            </a:r>
            <a:r>
              <a:rPr lang="en-GB" dirty="0" smtClean="0"/>
              <a:t> ménage</a:t>
            </a:r>
          </a:p>
          <a:p>
            <a:pPr lvl="1" algn="just"/>
            <a:r>
              <a:rPr lang="en-GB" dirty="0" smtClean="0"/>
              <a:t>La pension </a:t>
            </a:r>
            <a:r>
              <a:rPr lang="en-GB" dirty="0" err="1" smtClean="0"/>
              <a:t>est</a:t>
            </a:r>
            <a:r>
              <a:rPr lang="en-GB" dirty="0" smtClean="0"/>
              <a:t> </a:t>
            </a:r>
            <a:r>
              <a:rPr lang="en-GB" dirty="0" err="1" smtClean="0"/>
              <a:t>fixée</a:t>
            </a:r>
            <a:r>
              <a:rPr lang="en-GB" dirty="0" smtClean="0"/>
              <a:t> </a:t>
            </a:r>
            <a:r>
              <a:rPr lang="en-GB" dirty="0" err="1" smtClean="0"/>
              <a:t>à</a:t>
            </a:r>
            <a:r>
              <a:rPr lang="en-GB" dirty="0" smtClean="0"/>
              <a:t> 75 % des </a:t>
            </a:r>
            <a:r>
              <a:rPr lang="en-GB" dirty="0" err="1" smtClean="0"/>
              <a:t>rémunérations</a:t>
            </a:r>
            <a:r>
              <a:rPr lang="en-GB" dirty="0" smtClean="0"/>
              <a:t> prises en </a:t>
            </a:r>
            <a:r>
              <a:rPr lang="en-GB" dirty="0" err="1" smtClean="0"/>
              <a:t>compte</a:t>
            </a:r>
            <a:endParaRPr lang="en-GB" dirty="0" smtClean="0"/>
          </a:p>
          <a:p>
            <a:pPr lvl="1" algn="just"/>
            <a:r>
              <a:rPr lang="en-GB" dirty="0" err="1" smtClean="0"/>
              <a:t>Accordée</a:t>
            </a:r>
            <a:r>
              <a:rPr lang="en-GB" dirty="0" smtClean="0"/>
              <a:t> au </a:t>
            </a:r>
            <a:r>
              <a:rPr lang="en-GB" dirty="0" err="1" smtClean="0"/>
              <a:t>pensionné</a:t>
            </a:r>
            <a:r>
              <a:rPr lang="en-GB" dirty="0" smtClean="0"/>
              <a:t> </a:t>
            </a:r>
            <a:r>
              <a:rPr lang="en-GB" dirty="0" err="1" smtClean="0"/>
              <a:t>marié</a:t>
            </a:r>
            <a:r>
              <a:rPr lang="en-GB" dirty="0" smtClean="0"/>
              <a:t> </a:t>
            </a:r>
            <a:r>
              <a:rPr lang="en-GB" dirty="0" err="1" smtClean="0"/>
              <a:t>dont</a:t>
            </a:r>
            <a:r>
              <a:rPr lang="en-GB" dirty="0" smtClean="0"/>
              <a:t> le conjoint </a:t>
            </a:r>
            <a:r>
              <a:rPr lang="en-GB" dirty="0" err="1" smtClean="0"/>
              <a:t>n’a</a:t>
            </a:r>
            <a:r>
              <a:rPr lang="en-GB" dirty="0" smtClean="0"/>
              <a:t> </a:t>
            </a:r>
          </a:p>
          <a:p>
            <a:pPr lvl="2" algn="just"/>
            <a:r>
              <a:rPr lang="en-GB" dirty="0" err="1"/>
              <a:t>n</a:t>
            </a:r>
            <a:r>
              <a:rPr lang="en-GB" dirty="0" err="1" smtClean="0"/>
              <a:t>i</a:t>
            </a:r>
            <a:r>
              <a:rPr lang="en-GB" dirty="0" smtClean="0"/>
              <a:t> </a:t>
            </a:r>
            <a:r>
              <a:rPr lang="en-GB" dirty="0" err="1" smtClean="0"/>
              <a:t>activité</a:t>
            </a:r>
            <a:r>
              <a:rPr lang="en-GB" dirty="0" smtClean="0"/>
              <a:t> non </a:t>
            </a:r>
            <a:r>
              <a:rPr lang="en-GB" dirty="0" err="1" smtClean="0"/>
              <a:t>autorisée</a:t>
            </a:r>
            <a:r>
              <a:rPr lang="en-GB" dirty="0" smtClean="0"/>
              <a:t> (</a:t>
            </a:r>
            <a:r>
              <a:rPr lang="en-GB" dirty="0" err="1" smtClean="0"/>
              <a:t>càd</a:t>
            </a:r>
            <a:r>
              <a:rPr lang="en-GB" dirty="0" smtClean="0"/>
              <a:t> </a:t>
            </a:r>
            <a:r>
              <a:rPr lang="en-GB" dirty="0" err="1" smtClean="0"/>
              <a:t>dépassant</a:t>
            </a:r>
            <a:r>
              <a:rPr lang="en-GB" dirty="0" smtClean="0"/>
              <a:t> les </a:t>
            </a:r>
            <a:r>
              <a:rPr lang="en-GB" dirty="0" err="1" smtClean="0"/>
              <a:t>plafonds</a:t>
            </a:r>
            <a:r>
              <a:rPr lang="en-GB" dirty="0" smtClean="0"/>
              <a:t>)</a:t>
            </a:r>
            <a:endParaRPr lang="en-GB" dirty="0"/>
          </a:p>
          <a:p>
            <a:pPr lvl="2" algn="just"/>
            <a:r>
              <a:rPr lang="en-GB" dirty="0" err="1"/>
              <a:t>n</a:t>
            </a:r>
            <a:r>
              <a:rPr lang="en-GB" dirty="0" err="1" smtClean="0"/>
              <a:t>i</a:t>
            </a:r>
            <a:r>
              <a:rPr lang="en-GB" dirty="0" smtClean="0"/>
              <a:t> </a:t>
            </a:r>
            <a:r>
              <a:rPr lang="en-GB" dirty="0" err="1" smtClean="0"/>
              <a:t>revenu</a:t>
            </a:r>
            <a:r>
              <a:rPr lang="en-GB" dirty="0" smtClean="0"/>
              <a:t> de </a:t>
            </a:r>
            <a:r>
              <a:rPr lang="en-GB" dirty="0" err="1" smtClean="0"/>
              <a:t>remplacement</a:t>
            </a:r>
            <a:endParaRPr lang="en-GB" dirty="0" smtClean="0"/>
          </a:p>
          <a:p>
            <a:pPr lvl="2" algn="just"/>
            <a:r>
              <a:rPr lang="en-GB" dirty="0" err="1"/>
              <a:t>n</a:t>
            </a:r>
            <a:r>
              <a:rPr lang="en-GB" dirty="0" err="1" smtClean="0"/>
              <a:t>i</a:t>
            </a:r>
            <a:r>
              <a:rPr lang="en-GB" dirty="0" smtClean="0"/>
              <a:t> pension (</a:t>
            </a:r>
            <a:r>
              <a:rPr lang="en-GB" dirty="0" err="1" smtClean="0"/>
              <a:t>elle</a:t>
            </a:r>
            <a:r>
              <a:rPr lang="en-GB" dirty="0" smtClean="0"/>
              <a:t> </a:t>
            </a:r>
            <a:r>
              <a:rPr lang="en-GB" dirty="0" err="1" smtClean="0"/>
              <a:t>peut</a:t>
            </a:r>
            <a:r>
              <a:rPr lang="en-GB" dirty="0" smtClean="0"/>
              <a:t> </a:t>
            </a:r>
            <a:r>
              <a:rPr lang="en-GB" dirty="0" err="1" smtClean="0"/>
              <a:t>être</a:t>
            </a:r>
            <a:r>
              <a:rPr lang="en-GB" dirty="0" smtClean="0"/>
              <a:t> </a:t>
            </a:r>
            <a:r>
              <a:rPr lang="en-GB" dirty="0" err="1" smtClean="0"/>
              <a:t>inférieure</a:t>
            </a:r>
            <a:r>
              <a:rPr lang="en-GB" dirty="0" smtClean="0"/>
              <a:t> </a:t>
            </a:r>
            <a:r>
              <a:rPr lang="en-GB" dirty="0" err="1" smtClean="0"/>
              <a:t>à</a:t>
            </a:r>
            <a:r>
              <a:rPr lang="en-GB" dirty="0" smtClean="0"/>
              <a:t> la </a:t>
            </a:r>
            <a:r>
              <a:rPr lang="en-GB" dirty="0" err="1" smtClean="0"/>
              <a:t>différence</a:t>
            </a:r>
            <a:r>
              <a:rPr lang="en-GB" dirty="0" smtClean="0"/>
              <a:t> entre les </a:t>
            </a:r>
            <a:r>
              <a:rPr lang="en-GB" dirty="0" err="1" smtClean="0"/>
              <a:t>taux</a:t>
            </a:r>
            <a:r>
              <a:rPr lang="en-GB" dirty="0" smtClean="0"/>
              <a:t> ménage et </a:t>
            </a:r>
            <a:r>
              <a:rPr lang="en-GB" dirty="0" err="1" smtClean="0"/>
              <a:t>isolé</a:t>
            </a:r>
            <a:r>
              <a:rPr lang="en-GB" dirty="0" smtClean="0"/>
              <a:t> </a:t>
            </a:r>
            <a:r>
              <a:rPr lang="en-GB" dirty="0" err="1" smtClean="0"/>
              <a:t>si</a:t>
            </a:r>
            <a:r>
              <a:rPr lang="en-GB" dirty="0" smtClean="0"/>
              <a:t> </a:t>
            </a:r>
            <a:r>
              <a:rPr lang="en-GB" dirty="0" err="1" smtClean="0"/>
              <a:t>dans</a:t>
            </a:r>
            <a:r>
              <a:rPr lang="en-GB" dirty="0" smtClean="0"/>
              <a:t> un </a:t>
            </a:r>
            <a:r>
              <a:rPr lang="en-GB" dirty="0" err="1" smtClean="0"/>
              <a:t>autre</a:t>
            </a:r>
            <a:r>
              <a:rPr lang="en-GB" dirty="0" smtClean="0"/>
              <a:t> </a:t>
            </a:r>
            <a:r>
              <a:rPr lang="en-GB" dirty="0" err="1" smtClean="0"/>
              <a:t>régime</a:t>
            </a:r>
            <a:r>
              <a:rPr lang="en-GB" dirty="0" smtClean="0"/>
              <a:t>)</a:t>
            </a:r>
          </a:p>
          <a:p>
            <a:pPr algn="just"/>
            <a:r>
              <a:rPr lang="en-GB" dirty="0" smtClean="0"/>
              <a:t>Le </a:t>
            </a:r>
            <a:r>
              <a:rPr lang="en-GB" dirty="0" err="1" smtClean="0"/>
              <a:t>taux</a:t>
            </a:r>
            <a:r>
              <a:rPr lang="en-GB" dirty="0" smtClean="0"/>
              <a:t> </a:t>
            </a:r>
            <a:r>
              <a:rPr lang="en-GB" dirty="0" err="1" smtClean="0"/>
              <a:t>isolé</a:t>
            </a:r>
            <a:endParaRPr lang="en-GB" dirty="0" smtClean="0"/>
          </a:p>
          <a:p>
            <a:pPr lvl="1" algn="just"/>
            <a:r>
              <a:rPr lang="en-GB" dirty="0" smtClean="0"/>
              <a:t>60 % des </a:t>
            </a:r>
            <a:r>
              <a:rPr lang="en-GB" dirty="0" err="1" smtClean="0"/>
              <a:t>rémunérations</a:t>
            </a:r>
            <a:r>
              <a:rPr lang="en-GB" dirty="0" smtClean="0"/>
              <a:t> prises en </a:t>
            </a:r>
            <a:r>
              <a:rPr lang="en-GB" dirty="0" err="1" smtClean="0"/>
              <a:t>compte</a:t>
            </a:r>
            <a:endParaRPr lang="en-GB" dirty="0" smtClean="0"/>
          </a:p>
          <a:p>
            <a:pPr lvl="1" algn="just"/>
            <a:r>
              <a:rPr lang="en-GB" dirty="0" err="1" smtClean="0"/>
              <a:t>Accordé</a:t>
            </a:r>
            <a:r>
              <a:rPr lang="en-GB" dirty="0" smtClean="0"/>
              <a:t> au </a:t>
            </a:r>
            <a:r>
              <a:rPr lang="en-GB" dirty="0" err="1" smtClean="0"/>
              <a:t>pensionné</a:t>
            </a:r>
            <a:r>
              <a:rPr lang="en-GB" dirty="0" smtClean="0"/>
              <a:t> non </a:t>
            </a:r>
            <a:r>
              <a:rPr lang="en-GB" dirty="0" err="1" smtClean="0"/>
              <a:t>marié</a:t>
            </a:r>
            <a:r>
              <a:rPr lang="en-GB" dirty="0" smtClean="0"/>
              <a:t> </a:t>
            </a:r>
            <a:r>
              <a:rPr lang="en-GB" dirty="0" err="1" smtClean="0"/>
              <a:t>ou</a:t>
            </a:r>
            <a:r>
              <a:rPr lang="en-GB" dirty="0" smtClean="0"/>
              <a:t> </a:t>
            </a:r>
            <a:r>
              <a:rPr lang="en-GB" dirty="0" err="1" smtClean="0"/>
              <a:t>marié</a:t>
            </a:r>
            <a:r>
              <a:rPr lang="en-GB" dirty="0" smtClean="0"/>
              <a:t> </a:t>
            </a:r>
            <a:r>
              <a:rPr lang="en-GB" dirty="0" err="1" smtClean="0"/>
              <a:t>dont</a:t>
            </a:r>
            <a:r>
              <a:rPr lang="en-GB" dirty="0" smtClean="0"/>
              <a:t> le conjoint ne </a:t>
            </a:r>
            <a:r>
              <a:rPr lang="en-GB" dirty="0" err="1" smtClean="0"/>
              <a:t>remplit</a:t>
            </a:r>
            <a:r>
              <a:rPr lang="en-GB" dirty="0" smtClean="0"/>
              <a:t> pas les conditions pour </a:t>
            </a:r>
            <a:r>
              <a:rPr lang="en-GB" dirty="0" err="1" smtClean="0"/>
              <a:t>l’octroi</a:t>
            </a:r>
            <a:r>
              <a:rPr lang="en-GB" dirty="0" smtClean="0"/>
              <a:t> du </a:t>
            </a:r>
            <a:r>
              <a:rPr lang="en-GB" dirty="0" err="1" smtClean="0"/>
              <a:t>taux</a:t>
            </a:r>
            <a:r>
              <a:rPr lang="en-GB" dirty="0" smtClean="0"/>
              <a:t> ménage </a:t>
            </a:r>
            <a:r>
              <a:rPr lang="en-GB" dirty="0" smtClean="0"/>
              <a:t>(NB :</a:t>
            </a:r>
            <a:r>
              <a:rPr lang="en-GB" dirty="0" err="1" smtClean="0"/>
              <a:t>possibilité</a:t>
            </a:r>
            <a:r>
              <a:rPr lang="en-GB" dirty="0" smtClean="0"/>
              <a:t>  pour </a:t>
            </a:r>
            <a:r>
              <a:rPr lang="en-GB" dirty="0" smtClean="0"/>
              <a:t>le conjoint de </a:t>
            </a:r>
            <a:r>
              <a:rPr lang="en-GB" dirty="0" err="1" smtClean="0"/>
              <a:t>renoncer</a:t>
            </a:r>
            <a:r>
              <a:rPr lang="en-GB" dirty="0" smtClean="0"/>
              <a:t> </a:t>
            </a:r>
            <a:r>
              <a:rPr lang="en-GB" dirty="0" err="1" smtClean="0"/>
              <a:t>à</a:t>
            </a:r>
            <a:r>
              <a:rPr lang="en-GB" dirty="0" smtClean="0"/>
              <a:t> </a:t>
            </a:r>
            <a:r>
              <a:rPr lang="en-GB" dirty="0" err="1" smtClean="0"/>
              <a:t>sa</a:t>
            </a:r>
            <a:r>
              <a:rPr lang="en-GB" dirty="0" smtClean="0"/>
              <a:t> pension </a:t>
            </a:r>
            <a:r>
              <a:rPr lang="en-GB" dirty="0" err="1" smtClean="0"/>
              <a:t>d’isolé</a:t>
            </a:r>
            <a:r>
              <a:rPr lang="en-GB" dirty="0" smtClean="0"/>
              <a:t>)</a:t>
            </a:r>
          </a:p>
          <a:p>
            <a:pPr algn="just"/>
            <a:r>
              <a:rPr lang="en-GB" dirty="0" smtClean="0"/>
              <a:t>Un </a:t>
            </a:r>
            <a:r>
              <a:rPr lang="en-GB" dirty="0" err="1" smtClean="0"/>
              <a:t>rôle</a:t>
            </a:r>
            <a:r>
              <a:rPr lang="en-GB" dirty="0" smtClean="0"/>
              <a:t> central du </a:t>
            </a:r>
            <a:r>
              <a:rPr lang="en-GB" dirty="0" err="1" smtClean="0"/>
              <a:t>mariage</a:t>
            </a:r>
            <a:r>
              <a:rPr lang="en-GB" dirty="0" smtClean="0"/>
              <a:t> (</a:t>
            </a:r>
            <a:r>
              <a:rPr lang="en-GB" dirty="0" err="1" smtClean="0"/>
              <a:t>même</a:t>
            </a:r>
            <a:r>
              <a:rPr lang="en-GB" dirty="0" smtClean="0"/>
              <a:t> entre </a:t>
            </a:r>
            <a:r>
              <a:rPr lang="en-GB" dirty="0" err="1" smtClean="0"/>
              <a:t>personnes</a:t>
            </a:r>
            <a:r>
              <a:rPr lang="en-GB" dirty="0" smtClean="0"/>
              <a:t> de </a:t>
            </a:r>
            <a:r>
              <a:rPr lang="en-GB" dirty="0" err="1" smtClean="0"/>
              <a:t>même</a:t>
            </a:r>
            <a:r>
              <a:rPr lang="en-GB" dirty="0" smtClean="0"/>
              <a:t> </a:t>
            </a:r>
            <a:r>
              <a:rPr lang="en-GB" dirty="0" err="1" smtClean="0"/>
              <a:t>sexe</a:t>
            </a:r>
            <a:r>
              <a:rPr lang="en-GB" dirty="0" smtClean="0"/>
              <a:t>) </a:t>
            </a:r>
            <a:r>
              <a:rPr lang="en-GB" dirty="0" err="1" smtClean="0"/>
              <a:t>à</a:t>
            </a:r>
            <a:r>
              <a:rPr lang="en-GB" dirty="0" smtClean="0"/>
              <a:t> </a:t>
            </a:r>
            <a:r>
              <a:rPr lang="en-GB" dirty="0" err="1" smtClean="0"/>
              <a:t>l’exclusion</a:t>
            </a:r>
            <a:r>
              <a:rPr lang="en-GB" dirty="0" smtClean="0"/>
              <a:t> des </a:t>
            </a:r>
            <a:r>
              <a:rPr lang="en-GB" dirty="0" err="1" smtClean="0"/>
              <a:t>autres</a:t>
            </a:r>
            <a:r>
              <a:rPr lang="en-GB" dirty="0" smtClean="0"/>
              <a:t> </a:t>
            </a:r>
            <a:r>
              <a:rPr lang="en-GB" dirty="0" err="1" smtClean="0"/>
              <a:t>formes</a:t>
            </a:r>
            <a:r>
              <a:rPr lang="en-GB" dirty="0" smtClean="0"/>
              <a:t> de vie commune, </a:t>
            </a:r>
            <a:r>
              <a:rPr lang="en-GB" dirty="0" err="1" smtClean="0"/>
              <a:t>même</a:t>
            </a:r>
            <a:r>
              <a:rPr lang="en-GB" dirty="0" smtClean="0"/>
              <a:t> la cohabitation </a:t>
            </a:r>
            <a:r>
              <a:rPr lang="en-GB" dirty="0" err="1" smtClean="0"/>
              <a:t>légale</a:t>
            </a:r>
            <a:endParaRPr lang="en-GB" dirty="0" smtClean="0"/>
          </a:p>
          <a:p>
            <a:pPr lvl="1" algn="just"/>
            <a:r>
              <a:rPr lang="en-GB" dirty="0" smtClean="0"/>
              <a:t>Idem pour les pensions de </a:t>
            </a:r>
            <a:r>
              <a:rPr lang="en-GB" dirty="0" err="1" smtClean="0"/>
              <a:t>retraite</a:t>
            </a:r>
            <a:r>
              <a:rPr lang="en-GB" dirty="0" smtClean="0"/>
              <a:t> des </a:t>
            </a:r>
            <a:r>
              <a:rPr lang="en-GB" dirty="0" err="1" smtClean="0"/>
              <a:t>conjoints</a:t>
            </a:r>
            <a:r>
              <a:rPr lang="en-GB" dirty="0" smtClean="0"/>
              <a:t> </a:t>
            </a:r>
            <a:r>
              <a:rPr lang="en-GB" dirty="0" err="1" smtClean="0"/>
              <a:t>séparé</a:t>
            </a:r>
            <a:r>
              <a:rPr lang="en-GB" dirty="0"/>
              <a:t> </a:t>
            </a:r>
            <a:r>
              <a:rPr lang="en-GB" dirty="0" err="1" smtClean="0"/>
              <a:t>ou</a:t>
            </a:r>
            <a:r>
              <a:rPr lang="en-GB" dirty="0" smtClean="0"/>
              <a:t> divorcé et pension de </a:t>
            </a:r>
            <a:r>
              <a:rPr lang="en-GB" dirty="0" err="1" smtClean="0"/>
              <a:t>survie</a:t>
            </a:r>
            <a:endParaRPr lang="en-GB" dirty="0" smtClean="0"/>
          </a:p>
          <a:p>
            <a:pPr lvl="1" algn="just"/>
            <a:r>
              <a:rPr lang="en-GB" dirty="0" err="1" smtClean="0"/>
              <a:t>Que</a:t>
            </a:r>
            <a:r>
              <a:rPr lang="en-GB" dirty="0" smtClean="0"/>
              <a:t> la </a:t>
            </a:r>
            <a:r>
              <a:rPr lang="en-GB" dirty="0" err="1" smtClean="0"/>
              <a:t>cour</a:t>
            </a:r>
            <a:r>
              <a:rPr lang="en-GB" dirty="0" smtClean="0"/>
              <a:t> </a:t>
            </a:r>
            <a:r>
              <a:rPr lang="en-GB" dirty="0" err="1" smtClean="0"/>
              <a:t>constitutionnelle</a:t>
            </a:r>
            <a:r>
              <a:rPr lang="en-GB" dirty="0" smtClean="0"/>
              <a:t> </a:t>
            </a:r>
            <a:r>
              <a:rPr lang="en-GB" dirty="0" err="1" smtClean="0"/>
              <a:t>n’a</a:t>
            </a:r>
            <a:r>
              <a:rPr lang="en-GB" dirty="0" smtClean="0"/>
              <a:t> </a:t>
            </a:r>
            <a:r>
              <a:rPr lang="en-GB" dirty="0" err="1" smtClean="0"/>
              <a:t>jamais</a:t>
            </a:r>
            <a:r>
              <a:rPr lang="en-GB" dirty="0" smtClean="0"/>
              <a:t> </a:t>
            </a:r>
            <a:r>
              <a:rPr lang="en-GB" dirty="0" err="1" smtClean="0"/>
              <a:t>complètement</a:t>
            </a:r>
            <a:r>
              <a:rPr lang="en-GB" dirty="0" smtClean="0"/>
              <a:t> </a:t>
            </a:r>
            <a:r>
              <a:rPr lang="en-GB" dirty="0" err="1" smtClean="0"/>
              <a:t>remis</a:t>
            </a:r>
            <a:r>
              <a:rPr lang="en-GB" dirty="0" smtClean="0"/>
              <a:t> en cause (</a:t>
            </a:r>
            <a:r>
              <a:rPr lang="en-GB" dirty="0" err="1" smtClean="0"/>
              <a:t>voy</a:t>
            </a:r>
            <a:r>
              <a:rPr lang="en-GB" dirty="0"/>
              <a:t> </a:t>
            </a:r>
            <a:r>
              <a:rPr lang="en-GB" dirty="0" smtClean="0"/>
              <a:t>n° 83/2014 par ex.)</a:t>
            </a:r>
            <a:endParaRPr lang="en-GB" dirty="0"/>
          </a:p>
        </p:txBody>
      </p:sp>
    </p:spTree>
    <p:extLst>
      <p:ext uri="{BB962C8B-B14F-4D97-AF65-F5344CB8AC3E}">
        <p14:creationId xmlns:p14="http://schemas.microsoft.com/office/powerpoint/2010/main" val="231738658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La preuve de la catégorie de bénéficiaire</a:t>
            </a:r>
            <a:endParaRPr lang="fr-FR" dirty="0"/>
          </a:p>
        </p:txBody>
      </p:sp>
      <p:sp>
        <p:nvSpPr>
          <p:cNvPr id="3" name="Espace réservé du contenu 2"/>
          <p:cNvSpPr>
            <a:spLocks noGrp="1"/>
          </p:cNvSpPr>
          <p:nvPr>
            <p:ph idx="1"/>
          </p:nvPr>
        </p:nvSpPr>
        <p:spPr/>
        <p:txBody>
          <a:bodyPr/>
          <a:lstStyle/>
          <a:p>
            <a:r>
              <a:rPr lang="fr-FR" dirty="0" smtClean="0"/>
              <a:t>La problématique</a:t>
            </a:r>
          </a:p>
          <a:p>
            <a:endParaRPr lang="fr-FR" dirty="0" smtClean="0"/>
          </a:p>
          <a:p>
            <a:r>
              <a:rPr lang="fr-FR" dirty="0" smtClean="0"/>
              <a:t>Les modes de preuve</a:t>
            </a:r>
          </a:p>
          <a:p>
            <a:endParaRPr lang="fr-FR" dirty="0" smtClean="0"/>
          </a:p>
          <a:p>
            <a:r>
              <a:rPr lang="fr-FR" dirty="0" smtClean="0"/>
              <a:t>La charge de la preuve</a:t>
            </a:r>
            <a:endParaRPr lang="fr-FR" dirty="0"/>
          </a:p>
        </p:txBody>
      </p:sp>
    </p:spTree>
    <p:extLst>
      <p:ext uri="{BB962C8B-B14F-4D97-AF65-F5344CB8AC3E}">
        <p14:creationId xmlns:p14="http://schemas.microsoft.com/office/powerpoint/2010/main" val="303206342"/>
      </p:ext>
    </p:extLst>
  </p:cSld>
  <p:clrMapOvr>
    <a:masterClrMapping/>
  </p:clrMapOvr>
  <p:timing>
    <p:tnLst>
      <p:par>
        <p:cTn xmlns:p14="http://schemas.microsoft.com/office/powerpoint/2010/mai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modes de preuve</a:t>
            </a:r>
            <a:endParaRPr lang="fr-FR" dirty="0"/>
          </a:p>
        </p:txBody>
      </p:sp>
      <p:sp>
        <p:nvSpPr>
          <p:cNvPr id="3" name="Espace réservé du contenu 2"/>
          <p:cNvSpPr>
            <a:spLocks noGrp="1"/>
          </p:cNvSpPr>
          <p:nvPr>
            <p:ph idx="1"/>
          </p:nvPr>
        </p:nvSpPr>
        <p:spPr>
          <a:xfrm>
            <a:off x="498474" y="1301590"/>
            <a:ext cx="7556313" cy="4824573"/>
          </a:xfrm>
        </p:spPr>
        <p:txBody>
          <a:bodyPr>
            <a:normAutofit fontScale="85000" lnSpcReduction="10000"/>
          </a:bodyPr>
          <a:lstStyle/>
          <a:p>
            <a:r>
              <a:rPr lang="fr-FR" dirty="0" smtClean="0"/>
              <a:t>La situation qui détermine la catégorie de bénéficiaire applicable est </a:t>
            </a:r>
            <a:r>
              <a:rPr lang="fr-FR" dirty="0" smtClean="0"/>
              <a:t>un fait (par opposition aux actes)</a:t>
            </a:r>
            <a:endParaRPr lang="fr-FR" dirty="0" smtClean="0"/>
          </a:p>
          <a:p>
            <a:r>
              <a:rPr lang="fr-FR" dirty="0" smtClean="0"/>
              <a:t>Elle se prouve par toutes voies de droit, notamment par présomptions (de l’homme)</a:t>
            </a:r>
          </a:p>
          <a:p>
            <a:r>
              <a:rPr lang="fr-FR" dirty="0" smtClean="0">
                <a:solidFill>
                  <a:schemeClr val="tx2"/>
                </a:solidFill>
              </a:rPr>
              <a:t>Des exceptions ? </a:t>
            </a:r>
          </a:p>
          <a:p>
            <a:pPr lvl="1"/>
            <a:r>
              <a:rPr lang="fr-FR" dirty="0" smtClean="0">
                <a:solidFill>
                  <a:schemeClr val="tx2"/>
                </a:solidFill>
              </a:rPr>
              <a:t>L’inscription au RN est davantage une présomption qu’un mode de preuve imposé</a:t>
            </a:r>
          </a:p>
          <a:p>
            <a:r>
              <a:rPr lang="fr-FR" dirty="0" smtClean="0"/>
              <a:t>L’aveu en droit de la sécurité sociale ?</a:t>
            </a:r>
          </a:p>
          <a:p>
            <a:r>
              <a:rPr lang="fr-FR" dirty="0" smtClean="0"/>
              <a:t>Les affirmations non contestées ?</a:t>
            </a:r>
          </a:p>
          <a:p>
            <a:r>
              <a:rPr lang="fr-FR" dirty="0" smtClean="0"/>
              <a:t>Antigone</a:t>
            </a:r>
            <a:r>
              <a:rPr lang="fr-FR" dirty="0"/>
              <a:t> </a:t>
            </a:r>
            <a:r>
              <a:rPr lang="fr-FR" dirty="0" smtClean="0"/>
              <a:t>?	</a:t>
            </a:r>
          </a:p>
          <a:p>
            <a:pPr lvl="1"/>
            <a:r>
              <a:rPr lang="fr-FR" dirty="0" smtClean="0"/>
              <a:t>Un exemple : C. </a:t>
            </a:r>
            <a:r>
              <a:rPr lang="fr-FR" dirty="0" err="1" smtClean="0"/>
              <a:t>trav</a:t>
            </a:r>
            <a:r>
              <a:rPr lang="fr-FR" dirty="0" smtClean="0"/>
              <a:t>. Liège, 5 déc. 2013 (enquête de police faite à la demande du CPAS)</a:t>
            </a:r>
          </a:p>
          <a:p>
            <a:pPr lvl="1"/>
            <a:r>
              <a:rPr lang="fr-FR" dirty="0" smtClean="0"/>
              <a:t>Les trois critères : l’absence de nullité, la fiabilité de la preuve, le respect du droit au procès équitable (en ce compris la proportionnalité)</a:t>
            </a:r>
            <a:endParaRPr lang="fr-FR" dirty="0"/>
          </a:p>
        </p:txBody>
      </p:sp>
    </p:spTree>
    <p:extLst>
      <p:ext uri="{BB962C8B-B14F-4D97-AF65-F5344CB8AC3E}">
        <p14:creationId xmlns:p14="http://schemas.microsoft.com/office/powerpoint/2010/main" val="2496011883"/>
      </p:ext>
    </p:extLst>
  </p:cSld>
  <p:clrMapOvr>
    <a:masterClrMapping/>
  </p:clrMapOvr>
  <p:timing>
    <p:tnLst>
      <p:par>
        <p:cTn xmlns:p14="http://schemas.microsoft.com/office/powerpoint/2010/mai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La charge de la preuve</a:t>
            </a:r>
            <a:endParaRPr lang="fr-FR" dirty="0"/>
          </a:p>
        </p:txBody>
      </p:sp>
      <p:sp>
        <p:nvSpPr>
          <p:cNvPr id="3" name="Espace réservé du contenu 2"/>
          <p:cNvSpPr>
            <a:spLocks noGrp="1"/>
          </p:cNvSpPr>
          <p:nvPr>
            <p:ph idx="1"/>
          </p:nvPr>
        </p:nvSpPr>
        <p:spPr/>
        <p:txBody>
          <a:bodyPr/>
          <a:lstStyle/>
          <a:p>
            <a:pPr algn="just"/>
            <a:r>
              <a:rPr lang="fr-FR" dirty="0" smtClean="0"/>
              <a:t>Les règles relatives à la charge de la preuve: un mal nécessaire et une « vérité par défaut » ?</a:t>
            </a:r>
          </a:p>
          <a:p>
            <a:pPr algn="just"/>
            <a:r>
              <a:rPr lang="fr-FR" dirty="0" smtClean="0"/>
              <a:t>La charge de la preuve et l’administration de la preuve</a:t>
            </a:r>
          </a:p>
          <a:p>
            <a:pPr lvl="1" algn="just"/>
            <a:r>
              <a:rPr lang="fr-FR" dirty="0" smtClean="0"/>
              <a:t>L’obligation pour chaque partie de collaborer à l’administration de la preuve</a:t>
            </a:r>
          </a:p>
          <a:p>
            <a:pPr lvl="1" algn="just"/>
            <a:r>
              <a:rPr lang="fr-FR" dirty="0" smtClean="0"/>
              <a:t>Deux illustrations légales : les art. 871 et 972</a:t>
            </a:r>
            <a:r>
              <a:rPr lang="fr-FR" i="1" dirty="0" smtClean="0"/>
              <a:t>bis</a:t>
            </a:r>
            <a:r>
              <a:rPr lang="fr-FR" dirty="0" smtClean="0"/>
              <a:t> CJ</a:t>
            </a:r>
          </a:p>
          <a:p>
            <a:pPr lvl="1" algn="just"/>
            <a:r>
              <a:rPr lang="fr-FR" dirty="0" smtClean="0"/>
              <a:t>Nuances:  les motifs légitimes de refus de collaboration, le respect des règles sur la charge de la preuve</a:t>
            </a:r>
          </a:p>
          <a:p>
            <a:pPr lvl="1"/>
            <a:endParaRPr lang="fr-FR" dirty="0"/>
          </a:p>
        </p:txBody>
      </p:sp>
    </p:spTree>
    <p:extLst>
      <p:ext uri="{BB962C8B-B14F-4D97-AF65-F5344CB8AC3E}">
        <p14:creationId xmlns:p14="http://schemas.microsoft.com/office/powerpoint/2010/main" val="1019254537"/>
      </p:ext>
    </p:extLst>
  </p:cSld>
  <p:clrMapOvr>
    <a:masterClrMapping/>
  </p:clrMapOvr>
  <p:timing>
    <p:tnLst>
      <p:par>
        <p:cTn xmlns:p14="http://schemas.microsoft.com/office/powerpoint/2010/mai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La charge de la preuve</a:t>
            </a:r>
          </a:p>
        </p:txBody>
      </p:sp>
      <p:sp>
        <p:nvSpPr>
          <p:cNvPr id="3" name="Espace réservé du contenu 2"/>
          <p:cNvSpPr>
            <a:spLocks noGrp="1"/>
          </p:cNvSpPr>
          <p:nvPr>
            <p:ph idx="1"/>
          </p:nvPr>
        </p:nvSpPr>
        <p:spPr>
          <a:xfrm>
            <a:off x="498474" y="1279094"/>
            <a:ext cx="7556313" cy="4847069"/>
          </a:xfrm>
        </p:spPr>
        <p:txBody>
          <a:bodyPr>
            <a:normAutofit lnSpcReduction="10000"/>
          </a:bodyPr>
          <a:lstStyle/>
          <a:p>
            <a:r>
              <a:rPr lang="fr-FR" dirty="0" smtClean="0"/>
              <a:t>Les règles de base</a:t>
            </a:r>
          </a:p>
          <a:p>
            <a:r>
              <a:rPr lang="fr-FR" dirty="0" smtClean="0"/>
              <a:t>1315 C. civ.</a:t>
            </a:r>
          </a:p>
          <a:p>
            <a:r>
              <a:rPr lang="fr-FR" dirty="0" smtClean="0"/>
              <a:t>870 C. </a:t>
            </a:r>
            <a:r>
              <a:rPr lang="fr-FR" dirty="0" err="1" smtClean="0"/>
              <a:t>jud</a:t>
            </a:r>
            <a:r>
              <a:rPr lang="fr-FR" dirty="0" smtClean="0"/>
              <a:t>. </a:t>
            </a:r>
          </a:p>
          <a:p>
            <a:pPr lvl="1"/>
            <a:r>
              <a:rPr lang="fr-FR" dirty="0" smtClean="0"/>
              <a:t>Une règle sans portée autonome (</a:t>
            </a:r>
            <a:r>
              <a:rPr lang="fr-FR" dirty="0" err="1" smtClean="0"/>
              <a:t>Cass</a:t>
            </a:r>
            <a:r>
              <a:rPr lang="fr-FR" dirty="0" smtClean="0"/>
              <a:t>., 18 janv. 2002, </a:t>
            </a:r>
            <a:r>
              <a:rPr lang="fr-FR" i="1" dirty="0" smtClean="0"/>
              <a:t>Pas</a:t>
            </a:r>
            <a:r>
              <a:rPr lang="fr-FR" dirty="0" smtClean="0"/>
              <a:t>., p. 201; </a:t>
            </a:r>
            <a:r>
              <a:rPr lang="fr-FR" dirty="0" err="1" smtClean="0"/>
              <a:t>Cass</a:t>
            </a:r>
            <a:r>
              <a:rPr lang="fr-FR" dirty="0" smtClean="0"/>
              <a:t>., 10 déc. 1981, </a:t>
            </a:r>
            <a:r>
              <a:rPr lang="fr-FR" i="1" dirty="0" smtClean="0"/>
              <a:t>Pas.</a:t>
            </a:r>
            <a:r>
              <a:rPr lang="fr-FR" dirty="0" smtClean="0"/>
              <a:t>, 1982, p. 496)</a:t>
            </a:r>
          </a:p>
          <a:p>
            <a:pPr lvl="1"/>
            <a:r>
              <a:rPr lang="fr-FR" dirty="0" smtClean="0"/>
              <a:t>Un accent mis sur l’allégation </a:t>
            </a:r>
          </a:p>
          <a:p>
            <a:r>
              <a:rPr lang="fr-FR" dirty="0" smtClean="0"/>
              <a:t>Des règles simples </a:t>
            </a:r>
            <a:r>
              <a:rPr lang="fr-FR" dirty="0" smtClean="0"/>
              <a:t>et de bon sens mais </a:t>
            </a:r>
            <a:r>
              <a:rPr lang="fr-FR" dirty="0" smtClean="0"/>
              <a:t>d’application délicate…</a:t>
            </a:r>
          </a:p>
          <a:p>
            <a:r>
              <a:rPr lang="fr-FR" dirty="0" smtClean="0"/>
              <a:t>Le double fondement de la </a:t>
            </a:r>
            <a:r>
              <a:rPr lang="fr-FR" dirty="0" smtClean="0"/>
              <a:t>règle de 1315</a:t>
            </a:r>
            <a:endParaRPr lang="fr-FR" dirty="0" smtClean="0"/>
          </a:p>
          <a:p>
            <a:pPr lvl="1"/>
            <a:r>
              <a:rPr lang="fr-FR" dirty="0" smtClean="0"/>
              <a:t>Le critère de la normalité</a:t>
            </a:r>
          </a:p>
          <a:p>
            <a:pPr lvl="1"/>
            <a:r>
              <a:rPr lang="fr-FR" dirty="0" smtClean="0"/>
              <a:t>Le critère de l’aptitude à la preuve</a:t>
            </a:r>
          </a:p>
          <a:p>
            <a:pPr lvl="1"/>
            <a:r>
              <a:rPr lang="fr-FR" dirty="0" smtClean="0"/>
              <a:t>La portée limitée de ces deux critères</a:t>
            </a:r>
            <a:endParaRPr lang="fr-FR" dirty="0"/>
          </a:p>
        </p:txBody>
      </p:sp>
    </p:spTree>
    <p:extLst>
      <p:ext uri="{BB962C8B-B14F-4D97-AF65-F5344CB8AC3E}">
        <p14:creationId xmlns:p14="http://schemas.microsoft.com/office/powerpoint/2010/main" val="917106303"/>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nl-BE" dirty="0"/>
              <a:t>Concepts transversaux, définitions générales</a:t>
            </a:r>
            <a:br>
              <a:rPr lang="nl-BE" dirty="0"/>
            </a:br>
            <a:endParaRPr lang="fr-FR" dirty="0"/>
          </a:p>
        </p:txBody>
      </p:sp>
      <p:sp>
        <p:nvSpPr>
          <p:cNvPr id="3" name="Espace réservé du contenu 2"/>
          <p:cNvSpPr>
            <a:spLocks noGrp="1"/>
          </p:cNvSpPr>
          <p:nvPr>
            <p:ph idx="1"/>
          </p:nvPr>
        </p:nvSpPr>
        <p:spPr/>
        <p:txBody>
          <a:bodyPr/>
          <a:lstStyle/>
          <a:p>
            <a:pPr algn="just"/>
            <a:r>
              <a:rPr lang="fr-FR" dirty="0" smtClean="0"/>
              <a:t>Faire partie du ménage: partager le même logement, habiter à la même adresse</a:t>
            </a:r>
          </a:p>
          <a:p>
            <a:pPr algn="just"/>
            <a:r>
              <a:rPr lang="fr-FR" dirty="0" smtClean="0"/>
              <a:t>Cohabiter: le </a:t>
            </a:r>
            <a:r>
              <a:rPr lang="fr-FR" dirty="0"/>
              <a:t>fait que des personnes vivent sous le même toit et règlent principalement en commun leurs questions </a:t>
            </a:r>
            <a:r>
              <a:rPr lang="fr-FR" dirty="0" smtClean="0"/>
              <a:t>ménagères (art. 14 L 26/5/2002; </a:t>
            </a:r>
            <a:r>
              <a:rPr lang="fr-FR" dirty="0" err="1" smtClean="0"/>
              <a:t>voy</a:t>
            </a:r>
            <a:r>
              <a:rPr lang="fr-FR" dirty="0" smtClean="0"/>
              <a:t>. aussi AM 26/11/1991, art. 59)</a:t>
            </a:r>
          </a:p>
          <a:p>
            <a:pPr algn="just"/>
            <a:r>
              <a:rPr lang="fr-FR" dirty="0" smtClean="0"/>
              <a:t>Former un ménage (de fait), être établi en ménage : cohabiter avec une autre personne comme un couple</a:t>
            </a:r>
          </a:p>
          <a:p>
            <a:pPr lvl="1" algn="just"/>
            <a:r>
              <a:rPr lang="fr-FR" dirty="0" smtClean="0"/>
              <a:t>Cette notion comporte un élément affectif</a:t>
            </a:r>
          </a:p>
          <a:p>
            <a:pPr algn="just"/>
            <a:r>
              <a:rPr lang="fr-FR" dirty="0" smtClean="0"/>
              <a:t>3 notions concentriques</a:t>
            </a:r>
            <a:endParaRPr lang="fr-FR" dirty="0"/>
          </a:p>
        </p:txBody>
      </p:sp>
    </p:spTree>
    <p:extLst>
      <p:ext uri="{BB962C8B-B14F-4D97-AF65-F5344CB8AC3E}">
        <p14:creationId xmlns:p14="http://schemas.microsoft.com/office/powerpoint/2010/main" val="190564942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La charge de la preuve</a:t>
            </a:r>
          </a:p>
        </p:txBody>
      </p:sp>
      <p:sp>
        <p:nvSpPr>
          <p:cNvPr id="3" name="Espace réservé du contenu 2"/>
          <p:cNvSpPr>
            <a:spLocks noGrp="1"/>
          </p:cNvSpPr>
          <p:nvPr>
            <p:ph idx="1"/>
          </p:nvPr>
        </p:nvSpPr>
        <p:spPr>
          <a:xfrm>
            <a:off x="498474" y="1224276"/>
            <a:ext cx="7556313" cy="4901887"/>
          </a:xfrm>
        </p:spPr>
        <p:txBody>
          <a:bodyPr>
            <a:normAutofit/>
          </a:bodyPr>
          <a:lstStyle/>
          <a:p>
            <a:r>
              <a:rPr lang="fr-FR" dirty="0" smtClean="0"/>
              <a:t>L’article 1315 C. civ. reformulé</a:t>
            </a:r>
          </a:p>
          <a:p>
            <a:pPr marL="228600" lvl="1" indent="0" algn="just">
              <a:buNone/>
            </a:pPr>
            <a:r>
              <a:rPr lang="fr-FR" i="1" dirty="0"/>
              <a:t>C</a:t>
            </a:r>
            <a:r>
              <a:rPr lang="fr-FR" i="1" dirty="0" smtClean="0"/>
              <a:t>elui </a:t>
            </a:r>
            <a:r>
              <a:rPr lang="fr-FR" i="1" dirty="0"/>
              <a:t>qui prétend faire valoir un droit subjectif en justice doit prouver que sont réunis tous les éléments générateurs de ce droit, c’est-à-dire les circonstances de fait nécessaires pour faire naître celui-ci et le rendre exigible ; si le défendeur prétend que ce droit est éteint ou modifié, il doit prouver les faits dont il entend déduire cette extinction ou cette modification</a:t>
            </a:r>
            <a:r>
              <a:rPr lang="fr-BE" i="1" dirty="0"/>
              <a:t> </a:t>
            </a:r>
            <a:r>
              <a:rPr lang="fr-BE" dirty="0" smtClean="0"/>
              <a:t>(J. Kirkpatrick)</a:t>
            </a:r>
          </a:p>
          <a:p>
            <a:r>
              <a:rPr lang="fr-FR" dirty="0" smtClean="0"/>
              <a:t>Exceptions</a:t>
            </a:r>
          </a:p>
          <a:p>
            <a:pPr lvl="1"/>
            <a:r>
              <a:rPr lang="fr-FR" dirty="0" smtClean="0"/>
              <a:t>Les présomptions légales simples ou irréfragables</a:t>
            </a:r>
          </a:p>
          <a:p>
            <a:pPr lvl="2"/>
            <a:r>
              <a:rPr lang="fr-FR" dirty="0" smtClean="0"/>
              <a:t>Le fondement des présomptions légales</a:t>
            </a:r>
          </a:p>
          <a:p>
            <a:pPr lvl="1"/>
            <a:r>
              <a:rPr lang="fr-FR" dirty="0" smtClean="0"/>
              <a:t>Les dispenses légales implicites de preuve </a:t>
            </a:r>
          </a:p>
          <a:p>
            <a:r>
              <a:rPr lang="fr-FR" dirty="0" smtClean="0"/>
              <a:t>Le </a:t>
            </a:r>
            <a:r>
              <a:rPr lang="fr-FR" dirty="0" smtClean="0"/>
              <a:t>rôle de l’auditorat du travail: participer à l’administration de la preuve et alléger le fardeau de la </a:t>
            </a:r>
            <a:r>
              <a:rPr lang="fr-FR" dirty="0" smtClean="0"/>
              <a:t>preuve</a:t>
            </a:r>
            <a:endParaRPr lang="fr-FR" dirty="0" smtClean="0"/>
          </a:p>
        </p:txBody>
      </p:sp>
    </p:spTree>
    <p:extLst>
      <p:ext uri="{BB962C8B-B14F-4D97-AF65-F5344CB8AC3E}">
        <p14:creationId xmlns:p14="http://schemas.microsoft.com/office/powerpoint/2010/main" val="605211627"/>
      </p:ext>
    </p:extLst>
  </p:cSld>
  <p:clrMapOvr>
    <a:masterClrMapping/>
  </p:clrMapOvr>
  <p:timing>
    <p:tnLst>
      <p:par>
        <p:cTn xmlns:p14="http://schemas.microsoft.com/office/powerpoint/2010/mai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La charge de la </a:t>
            </a:r>
            <a:r>
              <a:rPr lang="fr-FR" dirty="0" smtClean="0"/>
              <a:t>preuve en sécurité sociale</a:t>
            </a:r>
            <a:endParaRPr lang="fr-FR" dirty="0"/>
          </a:p>
        </p:txBody>
      </p:sp>
      <p:sp>
        <p:nvSpPr>
          <p:cNvPr id="3" name="Espace réservé du contenu 2"/>
          <p:cNvSpPr>
            <a:spLocks noGrp="1"/>
          </p:cNvSpPr>
          <p:nvPr>
            <p:ph idx="1"/>
          </p:nvPr>
        </p:nvSpPr>
        <p:spPr/>
        <p:txBody>
          <a:bodyPr/>
          <a:lstStyle/>
          <a:p>
            <a:pPr algn="just"/>
            <a:r>
              <a:rPr lang="fr-FR" dirty="0" smtClean="0"/>
              <a:t>Celui qui prétend avoir droit à une prestation sociale doit démontrer toutes les conditions mises par la législation à son octroi</a:t>
            </a:r>
          </a:p>
          <a:p>
            <a:pPr algn="just"/>
            <a:endParaRPr lang="fr-FR" dirty="0"/>
          </a:p>
        </p:txBody>
      </p:sp>
    </p:spTree>
    <p:extLst>
      <p:ext uri="{BB962C8B-B14F-4D97-AF65-F5344CB8AC3E}">
        <p14:creationId xmlns:p14="http://schemas.microsoft.com/office/powerpoint/2010/main" val="753923761"/>
      </p:ext>
    </p:extLst>
  </p:cSld>
  <p:clrMapOvr>
    <a:masterClrMapping/>
  </p:clrMapOvr>
  <p:timing>
    <p:tnLst>
      <p:par>
        <p:cTn xmlns:p14="http://schemas.microsoft.com/office/powerpoint/2010/mai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La </a:t>
            </a:r>
            <a:r>
              <a:rPr lang="fr-FR" dirty="0" smtClean="0"/>
              <a:t>preuve de la catégorie </a:t>
            </a:r>
            <a:br>
              <a:rPr lang="fr-FR" dirty="0" smtClean="0"/>
            </a:br>
            <a:r>
              <a:rPr lang="fr-FR" dirty="0" smtClean="0"/>
              <a:t>Règles sectorielles</a:t>
            </a:r>
            <a:endParaRPr lang="fr-FR" dirty="0"/>
          </a:p>
        </p:txBody>
      </p:sp>
      <p:sp>
        <p:nvSpPr>
          <p:cNvPr id="3" name="Espace réservé du contenu 2"/>
          <p:cNvSpPr>
            <a:spLocks noGrp="1"/>
          </p:cNvSpPr>
          <p:nvPr>
            <p:ph idx="1"/>
          </p:nvPr>
        </p:nvSpPr>
        <p:spPr/>
        <p:txBody>
          <a:bodyPr>
            <a:normAutofit fontScale="92500" lnSpcReduction="20000"/>
          </a:bodyPr>
          <a:lstStyle/>
          <a:p>
            <a:r>
              <a:rPr lang="fr-FR" dirty="0" smtClean="0"/>
              <a:t>En chômage</a:t>
            </a:r>
          </a:p>
          <a:p>
            <a:pPr lvl="1" algn="just"/>
            <a:r>
              <a:rPr lang="fr-FR" dirty="0" smtClean="0"/>
              <a:t>Art. 110, § 4 AR 25.11.1991 </a:t>
            </a:r>
            <a:r>
              <a:rPr lang="fr-FR" i="1" dirty="0" smtClean="0"/>
              <a:t>Le </a:t>
            </a:r>
            <a:r>
              <a:rPr lang="fr-FR" i="1" dirty="0"/>
              <a:t>travailleur ayant charge de famille et le travailleur isolé doivent apporter la preuve de la composition de leur ménage au moyen du document dont la teneur et le modèle sont détermines par le comité de </a:t>
            </a:r>
            <a:r>
              <a:rPr lang="fr-FR" i="1" dirty="0" smtClean="0"/>
              <a:t>gestion</a:t>
            </a:r>
          </a:p>
          <a:p>
            <a:pPr lvl="1" algn="just"/>
            <a:r>
              <a:rPr lang="fr-FR" dirty="0" err="1" smtClean="0"/>
              <a:t>Cass</a:t>
            </a:r>
            <a:r>
              <a:rPr lang="fr-FR" dirty="0" smtClean="0"/>
              <a:t>., 26 janv. 1998, </a:t>
            </a:r>
            <a:r>
              <a:rPr lang="fr-FR" i="1" dirty="0" smtClean="0"/>
              <a:t>Pas.</a:t>
            </a:r>
            <a:r>
              <a:rPr lang="fr-FR" dirty="0" smtClean="0"/>
              <a:t>, n° 50; </a:t>
            </a:r>
            <a:r>
              <a:rPr lang="fr-FR" dirty="0" err="1" smtClean="0"/>
              <a:t>Cass</a:t>
            </a:r>
            <a:r>
              <a:rPr lang="fr-FR" dirty="0" smtClean="0"/>
              <a:t>., 14 sept. 1998, </a:t>
            </a:r>
            <a:r>
              <a:rPr lang="fr-FR" i="1" dirty="0" smtClean="0"/>
              <a:t>Pas.</a:t>
            </a:r>
            <a:r>
              <a:rPr lang="fr-FR" dirty="0" smtClean="0"/>
              <a:t>, n° 402 et 404; </a:t>
            </a:r>
            <a:r>
              <a:rPr lang="fr-FR" dirty="0" err="1" smtClean="0"/>
              <a:t>Cass</a:t>
            </a:r>
            <a:r>
              <a:rPr lang="fr-FR" dirty="0" smtClean="0"/>
              <a:t>., 14 mars 2005, </a:t>
            </a:r>
            <a:r>
              <a:rPr lang="fr-FR" i="1" dirty="0" err="1" smtClean="0"/>
              <a:t>Chr.D.S</a:t>
            </a:r>
            <a:r>
              <a:rPr lang="fr-FR" i="1" dirty="0" smtClean="0"/>
              <a:t>.</a:t>
            </a:r>
            <a:r>
              <a:rPr lang="fr-FR" dirty="0" smtClean="0"/>
              <a:t>, p. 523</a:t>
            </a:r>
          </a:p>
          <a:p>
            <a:pPr algn="just"/>
            <a:r>
              <a:rPr lang="fr-FR" dirty="0" smtClean="0"/>
              <a:t>Présomption de ménage dans certains secteurs</a:t>
            </a:r>
          </a:p>
          <a:p>
            <a:pPr lvl="1" algn="just"/>
            <a:r>
              <a:rPr lang="fr-FR" dirty="0" smtClean="0"/>
              <a:t>En allocations aux handicapés - Art. 7, § 3, al. 2, L 27/2/1987 </a:t>
            </a:r>
          </a:p>
          <a:p>
            <a:pPr marL="228600" lvl="1" indent="0" algn="just">
              <a:buNone/>
            </a:pPr>
            <a:r>
              <a:rPr lang="fr-FR" i="1" dirty="0" smtClean="0"/>
              <a:t>L'existence d'un ménage est présumée lorsque deux personnes au moins qui ne sont pas parentes ou alliées au premier, deuxième ou troisième degré, ont leur résidence principale à la même adresse. La preuve du contraire peut être apportée par tous les moyens possibles par la personne handicapée ou par la direction d'administration des prestations aux personnes handicapées</a:t>
            </a:r>
          </a:p>
          <a:p>
            <a:pPr lvl="1" algn="just"/>
            <a:endParaRPr lang="fr-FR" dirty="0" smtClean="0"/>
          </a:p>
        </p:txBody>
      </p:sp>
    </p:spTree>
    <p:extLst>
      <p:ext uri="{BB962C8B-B14F-4D97-AF65-F5344CB8AC3E}">
        <p14:creationId xmlns:p14="http://schemas.microsoft.com/office/powerpoint/2010/main" val="518359990"/>
      </p:ext>
    </p:extLst>
  </p:cSld>
  <p:clrMapOvr>
    <a:masterClrMapping/>
  </p:clrMapOvr>
  <p:timing>
    <p:tnLst>
      <p:par>
        <p:cTn xmlns:p14="http://schemas.microsoft.com/office/powerpoint/2010/mai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3200" dirty="0"/>
              <a:t>La preuve de la catégorie </a:t>
            </a:r>
            <a:br>
              <a:rPr lang="fr-FR" sz="3200" dirty="0"/>
            </a:br>
            <a:r>
              <a:rPr lang="fr-FR" sz="3200" dirty="0" smtClean="0"/>
              <a:t>Règle générale</a:t>
            </a:r>
            <a:endParaRPr lang="fr-FR" sz="3200" dirty="0"/>
          </a:p>
        </p:txBody>
      </p:sp>
      <p:sp>
        <p:nvSpPr>
          <p:cNvPr id="3" name="Espace réservé du contenu 2"/>
          <p:cNvSpPr>
            <a:spLocks noGrp="1"/>
          </p:cNvSpPr>
          <p:nvPr>
            <p:ph idx="1"/>
          </p:nvPr>
        </p:nvSpPr>
        <p:spPr>
          <a:xfrm>
            <a:off x="498474" y="1600200"/>
            <a:ext cx="7556313" cy="4525963"/>
          </a:xfrm>
        </p:spPr>
        <p:txBody>
          <a:bodyPr>
            <a:normAutofit fontScale="85000" lnSpcReduction="20000"/>
          </a:bodyPr>
          <a:lstStyle/>
          <a:p>
            <a:r>
              <a:rPr lang="fr-FR" dirty="0" smtClean="0"/>
              <a:t>La jurisprudence est très diversifiée…</a:t>
            </a:r>
          </a:p>
          <a:p>
            <a:pPr lvl="1"/>
            <a:r>
              <a:rPr lang="fr-FR" dirty="0" smtClean="0"/>
              <a:t>Charge de la preuve pour l’assuré social</a:t>
            </a:r>
          </a:p>
          <a:p>
            <a:pPr lvl="1"/>
            <a:r>
              <a:rPr lang="fr-FR" dirty="0"/>
              <a:t>L’assuré social doit déclarer sa situation, </a:t>
            </a:r>
            <a:r>
              <a:rPr lang="fr-FR" dirty="0" smtClean="0"/>
              <a:t>l’institution doit prouver qu’elle est inexacte</a:t>
            </a:r>
          </a:p>
          <a:p>
            <a:pPr lvl="1"/>
            <a:r>
              <a:rPr lang="fr-FR" dirty="0" smtClean="0"/>
              <a:t>L’assuré social doit déclarer sa situation, l’institution peut la remettre en cause en cas d’indices d’inexactitudes et l’assuré social a alors la charge de la </a:t>
            </a:r>
            <a:r>
              <a:rPr lang="fr-FR" dirty="0" smtClean="0"/>
              <a:t>contestation</a:t>
            </a:r>
          </a:p>
          <a:p>
            <a:pPr lvl="1"/>
            <a:r>
              <a:rPr lang="fr-FR" dirty="0" smtClean="0"/>
              <a:t>L’institution doit prouver la vie sous le m</a:t>
            </a:r>
            <a:r>
              <a:rPr lang="fr-FR" dirty="0" smtClean="0"/>
              <a:t>ême toit, l’assuré social l’absence de mise en commun des questions ménagères</a:t>
            </a:r>
            <a:endParaRPr lang="fr-FR" dirty="0" smtClean="0"/>
          </a:p>
          <a:p>
            <a:r>
              <a:rPr lang="fr-FR" dirty="0" smtClean="0"/>
              <a:t>La charge de la preuve incombe a l’assuré social</a:t>
            </a:r>
          </a:p>
          <a:p>
            <a:r>
              <a:rPr lang="fr-FR" dirty="0" smtClean="0"/>
              <a:t>Se déduit de sa qualité de demandeur</a:t>
            </a:r>
          </a:p>
          <a:p>
            <a:r>
              <a:rPr lang="fr-FR" dirty="0" smtClean="0"/>
              <a:t>Les deux critères de l’article 1315</a:t>
            </a:r>
          </a:p>
          <a:p>
            <a:pPr lvl="1"/>
            <a:r>
              <a:rPr lang="fr-FR" dirty="0" smtClean="0"/>
              <a:t>La normalité ?</a:t>
            </a:r>
          </a:p>
          <a:p>
            <a:pPr lvl="1"/>
            <a:r>
              <a:rPr lang="fr-FR" dirty="0" smtClean="0"/>
              <a:t>L’aptitude à la preuve</a:t>
            </a:r>
          </a:p>
          <a:p>
            <a:r>
              <a:rPr lang="fr-FR" dirty="0" smtClean="0"/>
              <a:t>Une preuve négative ?</a:t>
            </a:r>
            <a:endParaRPr lang="fr-FR" dirty="0"/>
          </a:p>
        </p:txBody>
      </p:sp>
    </p:spTree>
    <p:extLst>
      <p:ext uri="{BB962C8B-B14F-4D97-AF65-F5344CB8AC3E}">
        <p14:creationId xmlns:p14="http://schemas.microsoft.com/office/powerpoint/2010/main" val="2059028421"/>
      </p:ext>
    </p:extLst>
  </p:cSld>
  <p:clrMapOvr>
    <a:masterClrMapping/>
  </p:clrMapOvr>
  <p:timing>
    <p:tnLst>
      <p:par>
        <p:cTn xmlns:p14="http://schemas.microsoft.com/office/powerpoint/2010/mai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La preuve de la catégorie </a:t>
            </a:r>
            <a:br>
              <a:rPr lang="fr-FR" dirty="0"/>
            </a:br>
            <a:r>
              <a:rPr lang="fr-FR" dirty="0" smtClean="0"/>
              <a:t>La révision – L’indu</a:t>
            </a:r>
            <a:endParaRPr lang="fr-FR" dirty="0"/>
          </a:p>
        </p:txBody>
      </p:sp>
      <p:sp>
        <p:nvSpPr>
          <p:cNvPr id="3" name="Espace réservé du contenu 2"/>
          <p:cNvSpPr>
            <a:spLocks noGrp="1"/>
          </p:cNvSpPr>
          <p:nvPr>
            <p:ph idx="1"/>
          </p:nvPr>
        </p:nvSpPr>
        <p:spPr>
          <a:xfrm>
            <a:off x="498474" y="1754186"/>
            <a:ext cx="7556313" cy="4371977"/>
          </a:xfrm>
        </p:spPr>
        <p:txBody>
          <a:bodyPr>
            <a:normAutofit lnSpcReduction="10000"/>
          </a:bodyPr>
          <a:lstStyle/>
          <a:p>
            <a:r>
              <a:rPr lang="fr-FR" dirty="0" smtClean="0"/>
              <a:t>La contestation d’une décision de </a:t>
            </a:r>
            <a:r>
              <a:rPr lang="fr-FR" dirty="0" smtClean="0"/>
              <a:t>révision : m</a:t>
            </a:r>
            <a:r>
              <a:rPr lang="fr-FR" dirty="0" smtClean="0"/>
              <a:t>ême règle ?</a:t>
            </a:r>
            <a:endParaRPr lang="fr-FR" dirty="0" smtClean="0"/>
          </a:p>
          <a:p>
            <a:pPr lvl="1"/>
            <a:r>
              <a:rPr lang="fr-FR" dirty="0" smtClean="0"/>
              <a:t>L’assuré social reste demandeur</a:t>
            </a:r>
          </a:p>
          <a:p>
            <a:pPr lvl="1"/>
            <a:r>
              <a:rPr lang="fr-FR" dirty="0" smtClean="0"/>
              <a:t>La décision administrative a un caractère déclaratif</a:t>
            </a:r>
          </a:p>
          <a:p>
            <a:pPr lvl="1"/>
            <a:r>
              <a:rPr lang="fr-FR" dirty="0" smtClean="0"/>
              <a:t>La matière est d’ordre public</a:t>
            </a:r>
          </a:p>
          <a:p>
            <a:pPr lvl="1"/>
            <a:r>
              <a:rPr lang="fr-FR" dirty="0" smtClean="0"/>
              <a:t>Nuance 1 : l’obligation pour l’administration de prouver un motif légal de révision</a:t>
            </a:r>
          </a:p>
          <a:p>
            <a:pPr lvl="1"/>
            <a:r>
              <a:rPr lang="fr-FR" dirty="0" smtClean="0"/>
              <a:t>Nuance 2 : une obligation de motivation renforcée</a:t>
            </a:r>
          </a:p>
          <a:p>
            <a:pPr lvl="1"/>
            <a:r>
              <a:rPr lang="fr-FR" dirty="0" smtClean="0"/>
              <a:t>Nuance 3 : la faute de l’administration ?</a:t>
            </a:r>
          </a:p>
          <a:p>
            <a:r>
              <a:rPr lang="fr-FR" dirty="0" smtClean="0"/>
              <a:t>L’indu (contesté ou réclamé)</a:t>
            </a:r>
          </a:p>
          <a:p>
            <a:pPr lvl="1"/>
            <a:r>
              <a:rPr lang="fr-FR" dirty="0" smtClean="0"/>
              <a:t>La preuve du paiement incombe à l’administration</a:t>
            </a:r>
          </a:p>
          <a:p>
            <a:pPr lvl="1"/>
            <a:r>
              <a:rPr lang="fr-FR" dirty="0" smtClean="0"/>
              <a:t>La preuve du caractère indu ? </a:t>
            </a:r>
          </a:p>
          <a:p>
            <a:pPr lvl="2"/>
            <a:r>
              <a:rPr lang="fr-FR" dirty="0" smtClean="0"/>
              <a:t>Une décision de révision</a:t>
            </a:r>
          </a:p>
          <a:p>
            <a:pPr lvl="2"/>
            <a:r>
              <a:rPr lang="fr-FR" dirty="0" smtClean="0"/>
              <a:t>Une autre cause (double paiement par ex.)</a:t>
            </a:r>
            <a:endParaRPr lang="fr-FR" dirty="0"/>
          </a:p>
        </p:txBody>
      </p:sp>
    </p:spTree>
    <p:extLst>
      <p:ext uri="{BB962C8B-B14F-4D97-AF65-F5344CB8AC3E}">
        <p14:creationId xmlns:p14="http://schemas.microsoft.com/office/powerpoint/2010/main" val="1269623143"/>
      </p:ext>
    </p:extLst>
  </p:cSld>
  <p:clrMapOvr>
    <a:masterClrMapping/>
  </p:clrMapOvr>
  <p:timing>
    <p:tnLst>
      <p:par>
        <p:cTn xmlns:p14="http://schemas.microsoft.com/office/powerpoint/2010/mai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Conclusions</a:t>
            </a:r>
            <a:endParaRPr lang="fr-FR" dirty="0"/>
          </a:p>
        </p:txBody>
      </p:sp>
      <p:sp>
        <p:nvSpPr>
          <p:cNvPr id="3" name="Espace réservé du contenu 2"/>
          <p:cNvSpPr>
            <a:spLocks noGrp="1"/>
          </p:cNvSpPr>
          <p:nvPr>
            <p:ph idx="1"/>
          </p:nvPr>
        </p:nvSpPr>
        <p:spPr>
          <a:xfrm>
            <a:off x="498474" y="1241778"/>
            <a:ext cx="7556313" cy="4884385"/>
          </a:xfrm>
        </p:spPr>
        <p:txBody>
          <a:bodyPr>
            <a:normAutofit lnSpcReduction="10000"/>
          </a:bodyPr>
          <a:lstStyle/>
          <a:p>
            <a:r>
              <a:rPr lang="fr-FR" dirty="0" smtClean="0"/>
              <a:t>Une matière marquée par la complexité et certaines incohérences</a:t>
            </a:r>
          </a:p>
          <a:p>
            <a:pPr lvl="1"/>
            <a:r>
              <a:rPr lang="fr-FR" dirty="0" smtClean="0"/>
              <a:t>entre régimes</a:t>
            </a:r>
          </a:p>
          <a:p>
            <a:pPr lvl="1"/>
            <a:r>
              <a:rPr lang="fr-FR" dirty="0" smtClean="0"/>
              <a:t>parfois au sein du même régime </a:t>
            </a:r>
          </a:p>
          <a:p>
            <a:r>
              <a:rPr lang="fr-FR" dirty="0" smtClean="0"/>
              <a:t>La complexité de la sécurité sociale</a:t>
            </a:r>
          </a:p>
          <a:p>
            <a:r>
              <a:rPr lang="fr-FR" dirty="0" smtClean="0"/>
              <a:t>Les nombreuses logiques à l’œuvre</a:t>
            </a:r>
          </a:p>
          <a:p>
            <a:pPr lvl="1"/>
            <a:r>
              <a:rPr lang="fr-FR" dirty="0" smtClean="0"/>
              <a:t>Les logiques sectorielles</a:t>
            </a:r>
          </a:p>
          <a:p>
            <a:pPr lvl="1"/>
            <a:r>
              <a:rPr lang="fr-FR" dirty="0" smtClean="0"/>
              <a:t>Les logiques propres aux concepts utilisés</a:t>
            </a:r>
          </a:p>
          <a:p>
            <a:pPr lvl="1"/>
            <a:r>
              <a:rPr lang="fr-FR" dirty="0" smtClean="0"/>
              <a:t>Le mouvement de repli de la sécurité sociales – le recul des régimes d’assurance</a:t>
            </a:r>
          </a:p>
          <a:p>
            <a:pPr lvl="1"/>
            <a:r>
              <a:rPr lang="fr-FR" dirty="0" smtClean="0"/>
              <a:t>Les conceptions familiales</a:t>
            </a:r>
          </a:p>
          <a:p>
            <a:pPr lvl="1"/>
            <a:r>
              <a:rPr lang="fr-FR" dirty="0" smtClean="0"/>
              <a:t>L’exigence d’égalité</a:t>
            </a:r>
          </a:p>
          <a:p>
            <a:r>
              <a:rPr lang="fr-FR" dirty="0" smtClean="0"/>
              <a:t>La simplicité et la cohérence: un objectif impossible</a:t>
            </a:r>
            <a:endParaRPr lang="fr-FR" dirty="0"/>
          </a:p>
        </p:txBody>
      </p:sp>
    </p:spTree>
    <p:extLst>
      <p:ext uri="{BB962C8B-B14F-4D97-AF65-F5344CB8AC3E}">
        <p14:creationId xmlns:p14="http://schemas.microsoft.com/office/powerpoint/2010/main" val="26201457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nl-BE" dirty="0"/>
              <a:t>Concepts transversaux, logiques générales</a:t>
            </a:r>
            <a:br>
              <a:rPr lang="nl-BE" dirty="0"/>
            </a:br>
            <a:endParaRPr lang="fr-FR" dirty="0"/>
          </a:p>
        </p:txBody>
      </p:sp>
      <p:sp>
        <p:nvSpPr>
          <p:cNvPr id="3" name="Espace réservé du contenu 2"/>
          <p:cNvSpPr>
            <a:spLocks noGrp="1"/>
          </p:cNvSpPr>
          <p:nvPr>
            <p:ph idx="1"/>
          </p:nvPr>
        </p:nvSpPr>
        <p:spPr/>
        <p:txBody>
          <a:bodyPr>
            <a:normAutofit lnSpcReduction="10000"/>
          </a:bodyPr>
          <a:lstStyle/>
          <a:p>
            <a:pPr algn="just"/>
            <a:r>
              <a:rPr lang="fr-FR" dirty="0"/>
              <a:t>La logique du ménage: l’interdépendance financière ou la solidarité familiale</a:t>
            </a:r>
          </a:p>
          <a:p>
            <a:pPr lvl="1" algn="just"/>
            <a:r>
              <a:rPr lang="fr-FR" dirty="0"/>
              <a:t>Renforcée dans le cas du mariage ou ménage de fait</a:t>
            </a:r>
          </a:p>
          <a:p>
            <a:pPr algn="just"/>
            <a:r>
              <a:rPr lang="fr-FR" dirty="0" smtClean="0"/>
              <a:t>La logique (complémentaire) de la cohabitation: l’économie </a:t>
            </a:r>
            <a:r>
              <a:rPr lang="fr-FR" dirty="0" smtClean="0"/>
              <a:t>d’échelle liée à la vie en commun</a:t>
            </a:r>
            <a:endParaRPr lang="fr-FR" dirty="0" smtClean="0"/>
          </a:p>
          <a:p>
            <a:pPr algn="just"/>
            <a:r>
              <a:rPr lang="fr-FR" dirty="0" smtClean="0"/>
              <a:t>La combinaison de ces logiques avec les logiques sectorielles</a:t>
            </a:r>
          </a:p>
          <a:p>
            <a:pPr lvl="1" algn="just"/>
            <a:r>
              <a:rPr lang="fr-FR" dirty="0" smtClean="0"/>
              <a:t>Les régimes d’assurance/d’assistance</a:t>
            </a:r>
          </a:p>
          <a:p>
            <a:pPr lvl="1" algn="just"/>
            <a:r>
              <a:rPr lang="fr-FR" dirty="0" smtClean="0"/>
              <a:t>Plus un régime est </a:t>
            </a:r>
            <a:r>
              <a:rPr lang="fr-FR" dirty="0" err="1" smtClean="0"/>
              <a:t>assistanciel</a:t>
            </a:r>
            <a:r>
              <a:rPr lang="fr-FR" dirty="0" smtClean="0"/>
              <a:t>, plus les situations familiales y joueront un rôle et plus la logique de la solidarité familiale y sera </a:t>
            </a:r>
            <a:r>
              <a:rPr lang="fr-FR" dirty="0" smtClean="0"/>
              <a:t>prépondérante (catégories, prise en compte des ressources)</a:t>
            </a:r>
            <a:endParaRPr lang="fr-FR" dirty="0" smtClean="0"/>
          </a:p>
          <a:p>
            <a:pPr lvl="1" algn="just"/>
            <a:r>
              <a:rPr lang="fr-FR" dirty="0" smtClean="0"/>
              <a:t>3 grandes catégories (exemples)</a:t>
            </a:r>
            <a:endParaRPr lang="fr-FR" dirty="0"/>
          </a:p>
        </p:txBody>
      </p:sp>
    </p:spTree>
    <p:extLst>
      <p:ext uri="{BB962C8B-B14F-4D97-AF65-F5344CB8AC3E}">
        <p14:creationId xmlns:p14="http://schemas.microsoft.com/office/powerpoint/2010/main" val="13537820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La cohabitation</a:t>
            </a:r>
            <a:endParaRPr lang="fr-FR" dirty="0"/>
          </a:p>
        </p:txBody>
      </p:sp>
      <p:sp>
        <p:nvSpPr>
          <p:cNvPr id="3" name="Espace réservé du contenu 2"/>
          <p:cNvSpPr>
            <a:spLocks noGrp="1"/>
          </p:cNvSpPr>
          <p:nvPr>
            <p:ph idx="1"/>
          </p:nvPr>
        </p:nvSpPr>
        <p:spPr>
          <a:xfrm>
            <a:off x="498474" y="1271242"/>
            <a:ext cx="7556313" cy="4144963"/>
          </a:xfrm>
        </p:spPr>
        <p:txBody>
          <a:bodyPr/>
          <a:lstStyle/>
          <a:p>
            <a:pPr algn="just"/>
            <a:r>
              <a:rPr lang="fr-FR" dirty="0"/>
              <a:t>L</a:t>
            </a:r>
            <a:r>
              <a:rPr lang="fr-FR" dirty="0" smtClean="0"/>
              <a:t>e </a:t>
            </a:r>
            <a:r>
              <a:rPr lang="fr-FR" dirty="0"/>
              <a:t>fait que des personnes vivent sous le même toit et règlent principalement en commun leurs questions ménagères (art. 14 L 26/5/</a:t>
            </a:r>
            <a:r>
              <a:rPr lang="fr-FR" dirty="0" smtClean="0"/>
              <a:t>2002; </a:t>
            </a:r>
            <a:r>
              <a:rPr lang="fr-FR" dirty="0" err="1" smtClean="0"/>
              <a:t>voy</a:t>
            </a:r>
            <a:r>
              <a:rPr lang="fr-FR" dirty="0" smtClean="0"/>
              <a:t> aussi art. 59 AM 26/11/1991, </a:t>
            </a:r>
            <a:r>
              <a:rPr lang="fr-FR" dirty="0" err="1" smtClean="0"/>
              <a:t>Cass</a:t>
            </a:r>
            <a:r>
              <a:rPr lang="fr-FR" dirty="0" smtClean="0"/>
              <a:t>., 24 janvier 1983, </a:t>
            </a:r>
            <a:r>
              <a:rPr lang="fr-FR" i="1" dirty="0" smtClean="0"/>
              <a:t>Pas.</a:t>
            </a:r>
            <a:r>
              <a:rPr lang="fr-FR" dirty="0" smtClean="0"/>
              <a:t>, p. 603; </a:t>
            </a:r>
            <a:r>
              <a:rPr lang="fr-FR" dirty="0" err="1" smtClean="0"/>
              <a:t>Cass</a:t>
            </a:r>
            <a:r>
              <a:rPr lang="fr-FR" dirty="0" smtClean="0"/>
              <a:t>., 8 oct. 1984, </a:t>
            </a:r>
            <a:r>
              <a:rPr lang="fr-FR" i="1" dirty="0" smtClean="0"/>
              <a:t>Pas.</a:t>
            </a:r>
            <a:r>
              <a:rPr lang="fr-FR" dirty="0" smtClean="0"/>
              <a:t>, 1985,p. 188; </a:t>
            </a:r>
            <a:r>
              <a:rPr lang="fr-FR" dirty="0" err="1" smtClean="0"/>
              <a:t>Cass</a:t>
            </a:r>
            <a:r>
              <a:rPr lang="fr-FR" dirty="0" smtClean="0"/>
              <a:t>., 13 janv. 1986, </a:t>
            </a:r>
            <a:r>
              <a:rPr lang="fr-FR" i="1" dirty="0" smtClean="0"/>
              <a:t>Pas.</a:t>
            </a:r>
            <a:r>
              <a:rPr lang="fr-FR" dirty="0" smtClean="0"/>
              <a:t>, p. 592)</a:t>
            </a:r>
            <a:endParaRPr lang="fr-FR" dirty="0"/>
          </a:p>
          <a:p>
            <a:pPr algn="just"/>
            <a:r>
              <a:rPr lang="fr-FR" dirty="0" smtClean="0"/>
              <a:t>2 conditions cumulatives</a:t>
            </a:r>
          </a:p>
          <a:p>
            <a:pPr algn="just"/>
            <a:r>
              <a:rPr lang="fr-FR" dirty="0" smtClean="0"/>
              <a:t>Est une situation de fait. Les informations administratives ne sont pas décisives (</a:t>
            </a:r>
            <a:r>
              <a:rPr lang="fr-FR" dirty="0" err="1"/>
              <a:t>Cass</a:t>
            </a:r>
            <a:r>
              <a:rPr lang="fr-FR" dirty="0"/>
              <a:t>., 13 janv. 1986, </a:t>
            </a:r>
            <a:r>
              <a:rPr lang="fr-FR" i="1" dirty="0"/>
              <a:t>Pas.</a:t>
            </a:r>
            <a:r>
              <a:rPr lang="fr-FR" dirty="0"/>
              <a:t>, p. </a:t>
            </a:r>
            <a:r>
              <a:rPr lang="fr-FR" dirty="0" smtClean="0"/>
              <a:t>592; </a:t>
            </a:r>
            <a:r>
              <a:rPr lang="fr-FR" dirty="0" err="1" smtClean="0"/>
              <a:t>Cass</a:t>
            </a:r>
            <a:r>
              <a:rPr lang="fr-FR" dirty="0" smtClean="0"/>
              <a:t>., 10 mai 1993, </a:t>
            </a:r>
            <a:r>
              <a:rPr lang="fr-FR" i="1" dirty="0" smtClean="0"/>
              <a:t>Pas.</a:t>
            </a:r>
            <a:r>
              <a:rPr lang="fr-FR" dirty="0" smtClean="0"/>
              <a:t>, p. 469)</a:t>
            </a:r>
          </a:p>
          <a:p>
            <a:pPr marL="228600" lvl="1" indent="0">
              <a:buNone/>
            </a:pPr>
            <a:endParaRPr lang="fr-FR" dirty="0"/>
          </a:p>
        </p:txBody>
      </p:sp>
    </p:spTree>
    <p:extLst>
      <p:ext uri="{BB962C8B-B14F-4D97-AF65-F5344CB8AC3E}">
        <p14:creationId xmlns:p14="http://schemas.microsoft.com/office/powerpoint/2010/main" val="1486222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La </a:t>
            </a:r>
            <a:r>
              <a:rPr lang="fr-FR" dirty="0" smtClean="0"/>
              <a:t>cohabitation – vivre sous le même toit</a:t>
            </a:r>
            <a:endParaRPr lang="fr-FR" dirty="0"/>
          </a:p>
        </p:txBody>
      </p:sp>
      <p:sp>
        <p:nvSpPr>
          <p:cNvPr id="3" name="Espace réservé du contenu 2"/>
          <p:cNvSpPr>
            <a:spLocks noGrp="1"/>
          </p:cNvSpPr>
          <p:nvPr>
            <p:ph idx="1"/>
          </p:nvPr>
        </p:nvSpPr>
        <p:spPr>
          <a:xfrm>
            <a:off x="498474" y="1672346"/>
            <a:ext cx="7556313" cy="4453817"/>
          </a:xfrm>
        </p:spPr>
        <p:txBody>
          <a:bodyPr/>
          <a:lstStyle/>
          <a:p>
            <a:r>
              <a:rPr lang="fr-FR" dirty="0" smtClean="0"/>
              <a:t>Résider à la même adresse, dans le même logement</a:t>
            </a:r>
          </a:p>
          <a:p>
            <a:r>
              <a:rPr lang="fr-FR" dirty="0" smtClean="0"/>
              <a:t>Etre isolé s</a:t>
            </a:r>
            <a:r>
              <a:rPr lang="fr-FR" dirty="0" smtClean="0"/>
              <a:t>uppose </a:t>
            </a:r>
            <a:r>
              <a:rPr lang="fr-FR" dirty="0" smtClean="0"/>
              <a:t>un logement autonome, doté des pièces de vie essentielles</a:t>
            </a:r>
          </a:p>
          <a:p>
            <a:pPr lvl="1"/>
            <a:r>
              <a:rPr lang="fr-FR" dirty="0" smtClean="0"/>
              <a:t>Quid des logements insalubres, peu habitables ?</a:t>
            </a:r>
          </a:p>
          <a:p>
            <a:pPr lvl="1"/>
            <a:r>
              <a:rPr lang="fr-FR" dirty="0" smtClean="0"/>
              <a:t>Quid des immeubles partagés </a:t>
            </a:r>
            <a:r>
              <a:rPr lang="fr-FR" dirty="0" smtClean="0"/>
              <a:t>?</a:t>
            </a:r>
          </a:p>
          <a:p>
            <a:pPr lvl="1"/>
            <a:r>
              <a:rPr lang="fr-FR" dirty="0" smtClean="0"/>
              <a:t>Quid de modes de vie marginaux ou inhabituels ?</a:t>
            </a:r>
            <a:endParaRPr lang="fr-FR" dirty="0" smtClean="0"/>
          </a:p>
          <a:p>
            <a:r>
              <a:rPr lang="fr-FR" dirty="0" smtClean="0"/>
              <a:t>Le critère de l’inscription domiciliaire</a:t>
            </a:r>
          </a:p>
          <a:p>
            <a:pPr lvl="1"/>
            <a:r>
              <a:rPr lang="fr-FR" dirty="0" smtClean="0"/>
              <a:t>Une présomption légale dans certains régimes</a:t>
            </a:r>
          </a:p>
          <a:p>
            <a:pPr lvl="1"/>
            <a:r>
              <a:rPr lang="fr-FR" dirty="0" smtClean="0"/>
              <a:t>Une présomption de l’homme </a:t>
            </a:r>
          </a:p>
        </p:txBody>
      </p:sp>
    </p:spTree>
    <p:extLst>
      <p:ext uri="{BB962C8B-B14F-4D97-AF65-F5344CB8AC3E}">
        <p14:creationId xmlns:p14="http://schemas.microsoft.com/office/powerpoint/2010/main" val="16528948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Mettre principalement en commun les questions ménagères</a:t>
            </a:r>
            <a:endParaRPr lang="fr-FR" dirty="0"/>
          </a:p>
        </p:txBody>
      </p:sp>
      <p:sp>
        <p:nvSpPr>
          <p:cNvPr id="3" name="Espace réservé du contenu 2"/>
          <p:cNvSpPr>
            <a:spLocks noGrp="1"/>
          </p:cNvSpPr>
          <p:nvPr>
            <p:ph idx="1"/>
          </p:nvPr>
        </p:nvSpPr>
        <p:spPr>
          <a:xfrm>
            <a:off x="498474" y="1656570"/>
            <a:ext cx="7556313" cy="4469594"/>
          </a:xfrm>
        </p:spPr>
        <p:txBody>
          <a:bodyPr>
            <a:normAutofit fontScale="92500" lnSpcReduction="10000"/>
          </a:bodyPr>
          <a:lstStyle/>
          <a:p>
            <a:pPr algn="just"/>
            <a:r>
              <a:rPr lang="fr-FR" dirty="0" smtClean="0"/>
              <a:t>Critère de l’existence d’une « communauté domestique »</a:t>
            </a:r>
          </a:p>
          <a:p>
            <a:pPr algn="just"/>
            <a:r>
              <a:rPr lang="fr-FR" dirty="0" smtClean="0"/>
              <a:t>Le critère de l’économie d’échelle ?</a:t>
            </a:r>
          </a:p>
          <a:p>
            <a:pPr algn="just"/>
            <a:r>
              <a:rPr lang="fr-FR" dirty="0" smtClean="0"/>
              <a:t>Principalement ?</a:t>
            </a:r>
          </a:p>
          <a:p>
            <a:pPr lvl="1" algn="just"/>
            <a:r>
              <a:rPr lang="fr-FR" dirty="0" smtClean="0"/>
              <a:t>Ne requiert pas une mise en commun complète ou presque </a:t>
            </a:r>
            <a:r>
              <a:rPr lang="fr-FR" dirty="0"/>
              <a:t>complète (</a:t>
            </a:r>
            <a:r>
              <a:rPr lang="fr-FR" dirty="0" err="1"/>
              <a:t>Cass</a:t>
            </a:r>
            <a:r>
              <a:rPr lang="fr-FR" dirty="0"/>
              <a:t>., 24 janvier 1983, </a:t>
            </a:r>
            <a:r>
              <a:rPr lang="fr-FR" i="1" dirty="0"/>
              <a:t>Pas.</a:t>
            </a:r>
            <a:r>
              <a:rPr lang="fr-FR" dirty="0"/>
              <a:t>, p. </a:t>
            </a:r>
            <a:r>
              <a:rPr lang="fr-FR" dirty="0" smtClean="0"/>
              <a:t>603)</a:t>
            </a:r>
          </a:p>
          <a:p>
            <a:pPr algn="just"/>
            <a:r>
              <a:rPr lang="fr-FR" dirty="0" smtClean="0"/>
              <a:t>Mise en </a:t>
            </a:r>
            <a:r>
              <a:rPr lang="fr-FR" dirty="0" smtClean="0"/>
              <a:t>commun </a:t>
            </a:r>
            <a:r>
              <a:rPr lang="fr-FR" dirty="0" smtClean="0"/>
              <a:t>?</a:t>
            </a:r>
          </a:p>
          <a:p>
            <a:pPr lvl="1" algn="just"/>
            <a:r>
              <a:rPr lang="fr-FR" dirty="0" smtClean="0"/>
              <a:t>Quid de la réciprocité ? </a:t>
            </a:r>
          </a:p>
          <a:p>
            <a:pPr lvl="2" algn="just"/>
            <a:r>
              <a:rPr lang="fr-FR" dirty="0" err="1" smtClean="0"/>
              <a:t>Cass</a:t>
            </a:r>
            <a:r>
              <a:rPr lang="fr-FR" dirty="0" smtClean="0"/>
              <a:t>. 8 octobre 1984: il n’est pas requis que le cohabitant dispose de revenus propres</a:t>
            </a:r>
          </a:p>
          <a:p>
            <a:pPr lvl="2" algn="just"/>
            <a:r>
              <a:rPr lang="fr-FR" dirty="0" err="1" smtClean="0"/>
              <a:t>Cass</a:t>
            </a:r>
            <a:r>
              <a:rPr lang="fr-FR" dirty="0" smtClean="0"/>
              <a:t>., 18 fév. 2008 (S.07.0041.F): </a:t>
            </a:r>
            <a:r>
              <a:rPr lang="fr-FR" dirty="0" smtClean="0"/>
              <a:t>«la </a:t>
            </a:r>
            <a:r>
              <a:rPr lang="fr-FR" dirty="0"/>
              <a:t>circonstance que l'un des </a:t>
            </a:r>
            <a:r>
              <a:rPr lang="fr-FR" dirty="0" err="1"/>
              <a:t>cohabitants</a:t>
            </a:r>
            <a:r>
              <a:rPr lang="fr-FR" dirty="0"/>
              <a:t> ne bénéficie pas de revenus n'exclut pas l'existence d'un ménage de </a:t>
            </a:r>
            <a:r>
              <a:rPr lang="fr-FR" dirty="0" smtClean="0"/>
              <a:t>fait </a:t>
            </a:r>
            <a:r>
              <a:rPr lang="fr-FR" dirty="0" smtClean="0"/>
              <a:t>»</a:t>
            </a:r>
          </a:p>
          <a:p>
            <a:pPr lvl="1" algn="just"/>
            <a:r>
              <a:rPr lang="fr-FR" dirty="0" smtClean="0"/>
              <a:t>Et si un cohabitant ne partage pas?</a:t>
            </a:r>
            <a:endParaRPr lang="fr-FR" dirty="0"/>
          </a:p>
        </p:txBody>
      </p:sp>
    </p:spTree>
    <p:extLst>
      <p:ext uri="{BB962C8B-B14F-4D97-AF65-F5344CB8AC3E}">
        <p14:creationId xmlns:p14="http://schemas.microsoft.com/office/powerpoint/2010/main" val="3727936796"/>
      </p:ext>
    </p:extLst>
  </p:cSld>
  <p:clrMapOvr>
    <a:masterClrMapping/>
  </p:clrMapOvr>
</p:sld>
</file>

<file path=ppt/theme/theme1.xml><?xml version="1.0" encoding="utf-8"?>
<a:theme xmlns:a="http://schemas.openxmlformats.org/drawingml/2006/main" name="Avantage">
  <a:themeElements>
    <a:clrScheme name="Tradition">
      <a:dk1>
        <a:srgbClr val="000000"/>
      </a:dk1>
      <a:lt1>
        <a:srgbClr val="FFFFFF"/>
      </a:lt1>
      <a:dk2>
        <a:srgbClr val="59480D"/>
      </a:dk2>
      <a:lt2>
        <a:srgbClr val="D28E11"/>
      </a:lt2>
      <a:accent1>
        <a:srgbClr val="6B4A0B"/>
      </a:accent1>
      <a:accent2>
        <a:srgbClr val="790A14"/>
      </a:accent2>
      <a:accent3>
        <a:srgbClr val="908342"/>
      </a:accent3>
      <a:accent4>
        <a:srgbClr val="423E5C"/>
      </a:accent4>
      <a:accent5>
        <a:srgbClr val="641345"/>
      </a:accent5>
      <a:accent6>
        <a:srgbClr val="748A2F"/>
      </a:accent6>
      <a:hlink>
        <a:srgbClr val="DD7E0E"/>
      </a:hlink>
      <a:folHlink>
        <a:srgbClr val="7F6F6F"/>
      </a:folHlink>
    </a:clrScheme>
    <a:fontScheme name="Advantage">
      <a:majorFont>
        <a:latin typeface="Rockwell"/>
        <a:ea typeface=""/>
        <a:cs typeface=""/>
        <a:font script="Jpan" typeface="ＭＳ ゴシック"/>
        <a:font script="Hans" typeface="宋体"/>
        <a:font script="Hant" typeface="新細明體"/>
      </a:majorFont>
      <a:minorFont>
        <a:latin typeface="Rockwell"/>
        <a:ea typeface=""/>
        <a:cs typeface=""/>
        <a:font script="Jpan" typeface="ＭＳ ゴシック"/>
        <a:font script="Hans" typeface="宋体"/>
        <a:font script="Hant" typeface="新細明體"/>
      </a:minorFont>
    </a:fontScheme>
    <a:fmtScheme name="Advantage">
      <a:fillStyleLst>
        <a:solidFill>
          <a:schemeClr val="phClr"/>
        </a:solidFill>
        <a:gradFill rotWithShape="1">
          <a:gsLst>
            <a:gs pos="0">
              <a:schemeClr val="phClr">
                <a:tint val="100000"/>
                <a:shade val="40000"/>
                <a:alpha val="100000"/>
                <a:satMod val="150000"/>
                <a:lumMod val="100000"/>
              </a:schemeClr>
            </a:gs>
            <a:gs pos="100000">
              <a:schemeClr val="phClr">
                <a:tint val="70000"/>
                <a:shade val="100000"/>
                <a:alpha val="100000"/>
                <a:satMod val="200000"/>
                <a:lumMod val="100000"/>
              </a:schemeClr>
            </a:gs>
          </a:gsLst>
          <a:lin ang="6000000" scaled="1"/>
        </a:gradFill>
        <a:gradFill rotWithShape="1">
          <a:gsLst>
            <a:gs pos="0">
              <a:schemeClr val="phClr">
                <a:shade val="40000"/>
                <a:alpha val="100000"/>
                <a:satMod val="150000"/>
                <a:lumMod val="100000"/>
              </a:schemeClr>
            </a:gs>
            <a:gs pos="100000">
              <a:schemeClr val="phClr">
                <a:tint val="70000"/>
                <a:shade val="100000"/>
                <a:alpha val="100000"/>
                <a:satMod val="200000"/>
                <a:lumMod val="100000"/>
              </a:schemeClr>
            </a:gs>
          </a:gsLst>
          <a:lin ang="54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innerShdw blurRad="50800" dist="25400" dir="13500000">
              <a:srgbClr val="FFFFFF">
                <a:alpha val="75000"/>
              </a:srgbClr>
            </a:innerShdw>
            <a:outerShdw blurRad="63500" dist="25400" dir="5400000" rotWithShape="0">
              <a:srgbClr val="808080">
                <a:alpha val="75000"/>
              </a:srgbClr>
            </a:outerShdw>
          </a:effectLst>
        </a:effectStyle>
        <a:effectStyle>
          <a:effectLst/>
          <a:scene3d>
            <a:camera prst="orthographicFront">
              <a:rot lat="0" lon="0" rev="0"/>
            </a:camera>
            <a:lightRig rig="twoPt" dir="tl">
              <a:rot lat="0" lon="0" rev="4500000"/>
            </a:lightRig>
          </a:scene3d>
          <a:sp3d>
            <a:bevelT w="63500" h="50800"/>
          </a:sp3d>
        </a:effectStyle>
      </a:effectStyleLst>
      <a:bgFillStyleLst>
        <a:solidFill>
          <a:schemeClr val="phClr"/>
        </a:solidFill>
        <a:gradFill rotWithShape="1">
          <a:gsLst>
            <a:gs pos="0">
              <a:schemeClr val="phClr">
                <a:tint val="40000"/>
                <a:satMod val="1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Avantage.thmx</Template>
  <TotalTime>1424</TotalTime>
  <Words>4581</Words>
  <Application>Microsoft Macintosh PowerPoint</Application>
  <PresentationFormat>Présentation à l'écran (4:3)</PresentationFormat>
  <Paragraphs>425</Paragraphs>
  <Slides>55</Slides>
  <Notes>0</Notes>
  <HiddenSlides>0</HiddenSlides>
  <MMClips>0</MMClips>
  <ScaleCrop>false</ScaleCrop>
  <HeadingPairs>
    <vt:vector size="4" baseType="variant">
      <vt:variant>
        <vt:lpstr>Thème</vt:lpstr>
      </vt:variant>
      <vt:variant>
        <vt:i4>1</vt:i4>
      </vt:variant>
      <vt:variant>
        <vt:lpstr>Titres des diapositives</vt:lpstr>
      </vt:variant>
      <vt:variant>
        <vt:i4>55</vt:i4>
      </vt:variant>
    </vt:vector>
  </HeadingPairs>
  <TitlesOfParts>
    <vt:vector size="56" baseType="lpstr">
      <vt:lpstr>Avantage</vt:lpstr>
      <vt:lpstr>Les catégories de bénéficiaires en droit de la sécurité sociale</vt:lpstr>
      <vt:lpstr>L’objet et les limites de l’exposé</vt:lpstr>
      <vt:lpstr>Plan de l’exposé</vt:lpstr>
      <vt:lpstr>Concepts transversaux</vt:lpstr>
      <vt:lpstr>Concepts transversaux, définitions générales </vt:lpstr>
      <vt:lpstr>Concepts transversaux, logiques générales </vt:lpstr>
      <vt:lpstr>La cohabitation</vt:lpstr>
      <vt:lpstr>La cohabitation – vivre sous le même toit</vt:lpstr>
      <vt:lpstr>Mettre principalement en commun les questions ménagères</vt:lpstr>
      <vt:lpstr>Mettre principalement en commun les questions ménagères</vt:lpstr>
      <vt:lpstr>Mettre principalement en commun les questions ménagères</vt:lpstr>
      <vt:lpstr>La cohabitation – le caractère intentionnel</vt:lpstr>
      <vt:lpstr>La cohabitation – une certaine stabilité</vt:lpstr>
      <vt:lpstr>La cohabitation – les liens affectifs ou sexuels</vt:lpstr>
      <vt:lpstr>La cohabitation en résumé</vt:lpstr>
      <vt:lpstr>Questions spéciales</vt:lpstr>
      <vt:lpstr>Le chômage</vt:lpstr>
      <vt:lpstr>Le chômage</vt:lpstr>
      <vt:lpstr>Le chômage</vt:lpstr>
      <vt:lpstr>L’assurance soins de santé-indemnités</vt:lpstr>
      <vt:lpstr>L’assurance indemnités</vt:lpstr>
      <vt:lpstr>L’assurance indemnités</vt:lpstr>
      <vt:lpstr>L’assurance indemnités</vt:lpstr>
      <vt:lpstr>L’assurance indemnités</vt:lpstr>
      <vt:lpstr>L’intégration sociale</vt:lpstr>
      <vt:lpstr>L’intégration sociale</vt:lpstr>
      <vt:lpstr>L’intégration sociale</vt:lpstr>
      <vt:lpstr>L’intégration sociale</vt:lpstr>
      <vt:lpstr>L’intégration sociale</vt:lpstr>
      <vt:lpstr>L’intégration sociale</vt:lpstr>
      <vt:lpstr>L’intégration sociale</vt:lpstr>
      <vt:lpstr>L’intégration sociale</vt:lpstr>
      <vt:lpstr>L’aide sociale (au sens strict)</vt:lpstr>
      <vt:lpstr>Les allocations familiales</vt:lpstr>
      <vt:lpstr>Les allocations familiales</vt:lpstr>
      <vt:lpstr>Les allocations familiales</vt:lpstr>
      <vt:lpstr>Les allocations familiales</vt:lpstr>
      <vt:lpstr>Les allocations familiales</vt:lpstr>
      <vt:lpstr>Les allocations familiales</vt:lpstr>
      <vt:lpstr>Les allocations aux personnes handicapées (ARR/AI/APA)</vt:lpstr>
      <vt:lpstr>Les allocations aux personnes handicapées</vt:lpstr>
      <vt:lpstr>Les allocations aux personnes handicapées</vt:lpstr>
      <vt:lpstr>Les allocations aux personnes handicapées</vt:lpstr>
      <vt:lpstr>Les allocations aux personnes handicapées (ARR/AI)</vt:lpstr>
      <vt:lpstr>Les pensions</vt:lpstr>
      <vt:lpstr>La preuve de la catégorie de bénéficiaire</vt:lpstr>
      <vt:lpstr>Les modes de preuve</vt:lpstr>
      <vt:lpstr>La charge de la preuve</vt:lpstr>
      <vt:lpstr>La charge de la preuve</vt:lpstr>
      <vt:lpstr>La charge de la preuve</vt:lpstr>
      <vt:lpstr>La charge de la preuve en sécurité sociale</vt:lpstr>
      <vt:lpstr>La preuve de la catégorie  Règles sectorielles</vt:lpstr>
      <vt:lpstr>La preuve de la catégorie  Règle générale</vt:lpstr>
      <vt:lpstr>La preuve de la catégorie  La révision – L’indu</vt:lpstr>
      <vt:lpstr>Conclusions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hugo mormont</dc:creator>
  <cp:lastModifiedBy>hugo mormont</cp:lastModifiedBy>
  <cp:revision>143</cp:revision>
  <dcterms:created xsi:type="dcterms:W3CDTF">2015-04-05T22:42:09Z</dcterms:created>
  <dcterms:modified xsi:type="dcterms:W3CDTF">2015-04-19T22:36:56Z</dcterms:modified>
</cp:coreProperties>
</file>