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3" r:id="rId6"/>
    <p:sldId id="268" r:id="rId7"/>
    <p:sldId id="269" r:id="rId8"/>
    <p:sldId id="261" r:id="rId9"/>
    <p:sldId id="270" r:id="rId10"/>
    <p:sldId id="282" r:id="rId11"/>
    <p:sldId id="283" r:id="rId12"/>
    <p:sldId id="284" r:id="rId13"/>
    <p:sldId id="285" r:id="rId14"/>
    <p:sldId id="286" r:id="rId15"/>
    <p:sldId id="287" r:id="rId16"/>
    <p:sldId id="288" r:id="rId17"/>
    <p:sldId id="289" r:id="rId18"/>
    <p:sldId id="264" r:id="rId19"/>
    <p:sldId id="275" r:id="rId20"/>
    <p:sldId id="271" r:id="rId21"/>
    <p:sldId id="272" r:id="rId22"/>
    <p:sldId id="273" r:id="rId23"/>
    <p:sldId id="274" r:id="rId24"/>
    <p:sldId id="26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47" d="100"/>
          <a:sy n="147" d="100"/>
        </p:scale>
        <p:origin x="-496" y="-4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fr-FR" smtClean="0"/>
              <a:t>Cliquez et modifiez le titre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12/05/16</a:t>
            </a:fld>
            <a:endParaRPr lang="en-US" dirty="0"/>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dirty="0"/>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u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12/05/16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dirty="0"/>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seul">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12/05/16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ide">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12/05/16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fr-FR" smtClean="0"/>
              <a:t>Cliquez et modifiez le titre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12/05/16</a:t>
            </a:fld>
            <a:endParaRPr lang="en-US" dirty="0"/>
          </a:p>
        </p:txBody>
      </p:sp>
      <p:sp>
        <p:nvSpPr>
          <p:cNvPr id="6" name="Footer Placeholder 5"/>
          <p:cNvSpPr>
            <a:spLocks noGrp="1"/>
          </p:cNvSpPr>
          <p:nvPr>
            <p:ph type="ftr" sz="quarter" idx="11"/>
          </p:nvPr>
        </p:nvSpPr>
        <p:spPr>
          <a:xfrm>
            <a:off x="3859305" y="6423585"/>
            <a:ext cx="3316941" cy="365125"/>
          </a:xfrm>
        </p:spPr>
        <p:txBody>
          <a:bodyPr/>
          <a:lstStyle/>
          <a:p>
            <a:endParaRPr lang="en-US" dirty="0"/>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fr-FR" smtClean="0"/>
              <a:t>Cliquez et modifiez le titre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smtClean="0"/>
              <a:t>Faire glisser l'image vers l'espace réservé ou cliquer sur l'icône pour l'ajouter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12/05/16</a:t>
            </a:fld>
            <a:endParaRPr lang="en-US" dirty="0"/>
          </a:p>
        </p:txBody>
      </p:sp>
      <p:sp>
        <p:nvSpPr>
          <p:cNvPr id="6" name="Footer Placeholder 5"/>
          <p:cNvSpPr>
            <a:spLocks noGrp="1"/>
          </p:cNvSpPr>
          <p:nvPr>
            <p:ph type="ftr" sz="quarter" idx="11"/>
          </p:nvPr>
        </p:nvSpPr>
        <p:spPr>
          <a:xfrm>
            <a:off x="4191000" y="6423585"/>
            <a:ext cx="3005138" cy="365125"/>
          </a:xfrm>
        </p:spPr>
        <p:txBody>
          <a:bodyPr/>
          <a:lstStyle/>
          <a:p>
            <a:endParaRPr lang="en-US" dirty="0"/>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dirty="0"/>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 au-dessus de légende">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fr-FR" smtClean="0"/>
              <a:t>Cliquez et modifiez le titre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smtClean="0"/>
              <a:t>Faire glisser l'image vers l'espace réservé ou cliquer sur l'icône pour l'ajouter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D728701E-CAF4-4159-9B3E-41C86DFFA30D}" type="datetimeFigureOut">
              <a:rPr lang="en-US" smtClean="0"/>
              <a:t>12/05/16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dirty="0"/>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ages avec légende">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fr-FR" smtClean="0"/>
              <a:t>Cliquez et modifiez le titre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12/05/16</a:t>
            </a:fld>
            <a:endParaRPr lang="en-US" dirty="0"/>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dirty="0"/>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fr-FR" dirty="0" smtClean="0"/>
              <a:t>Faire glisser l'image vers l'espace réservé ou cliquer sur l'icône pour l'ajouter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fr-FR" dirty="0" smtClean="0"/>
              <a:t>Faire glisser l'image vers l'espace réservé ou cliquer sur l'icône pour l'ajouter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ages avec légende">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fr-FR" smtClean="0"/>
              <a:t>Cliquez et modifiez le titre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12/05/16</a:t>
            </a:fld>
            <a:endParaRPr lang="en-US" dirty="0"/>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dirty="0"/>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fr-FR" dirty="0" smtClean="0"/>
              <a:t>Faire glisser l'image vers l'espace réservé ou cliquer sur l'icône pour l'ajouter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fr-FR" dirty="0" smtClean="0"/>
              <a:t>Faire glisser l'image vers l'espace réservé ou cliquer sur l'icône pour l'ajouter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fr-FR" dirty="0" smtClean="0"/>
              <a:t>Faire glisser l'image vers l'espace réservé ou cliquer sur l'icône pour l'ajouter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ages avec légende,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fr-FR" smtClean="0"/>
              <a:t>Cliquez et modifiez le titre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smtClean="0"/>
              <a:t>Faire glisser l'image vers l'espace réservé ou cliquer sur l'icône pour l'ajouter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12/05/16</a:t>
            </a:fld>
            <a:endParaRPr lang="en-US" dirty="0"/>
          </a:p>
        </p:txBody>
      </p:sp>
      <p:sp>
        <p:nvSpPr>
          <p:cNvPr id="6" name="Footer Placeholder 5"/>
          <p:cNvSpPr>
            <a:spLocks noGrp="1"/>
          </p:cNvSpPr>
          <p:nvPr>
            <p:ph type="ftr" sz="quarter" idx="11"/>
          </p:nvPr>
        </p:nvSpPr>
        <p:spPr>
          <a:xfrm>
            <a:off x="4191000" y="6423585"/>
            <a:ext cx="3005138" cy="365125"/>
          </a:xfrm>
        </p:spPr>
        <p:txBody>
          <a:bodyPr/>
          <a:lstStyle/>
          <a:p>
            <a:endParaRPr lang="en-US" dirty="0"/>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dirty="0"/>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fr-FR" dirty="0" smtClean="0"/>
              <a:t>Faire glisser l'image vers l'espace réservé ou cliquer sur l'icône pour l'ajouter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fr-FR" dirty="0" smtClean="0"/>
              <a:t>Faire glisser l'image vers l'espace réservé ou cliquer sur l'icône pour l'ajouter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re et texte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Vertical Text Placeholder 2"/>
          <p:cNvSpPr>
            <a:spLocks noGrp="1"/>
          </p:cNvSpPr>
          <p:nvPr>
            <p:ph type="body" orient="vert" idx="1"/>
          </p:nvPr>
        </p:nvSpPr>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12/05/16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re et contenu">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12/05/16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dirty="0"/>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re vertical et texte">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fr-FR" smtClean="0"/>
              <a:t>Cliquez et modifiez le titre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12/05/16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dirty="0"/>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re et contenu,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fr-FR"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12/05/16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dirty="0"/>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mtClean="0"/>
              <a:t>Cliquez pour modifier les styles du texte du masque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e de titre avec 2 imag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fr-FR" smtClean="0"/>
              <a:t>Cliquez et modifiez le titre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12/05/16</a:t>
            </a:fld>
            <a:endParaRPr lang="en-US" dirty="0"/>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dirty="0"/>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fr-FR" dirty="0" smtClean="0"/>
              <a:t>Faire glisser l'image vers l'espace réservé ou cliquer sur l'icône pour l'ajouter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fr-FR" dirty="0" smtClean="0"/>
              <a:t>Faire glisser l'image vers l'espace réservé ou cliquer sur l'icône pour l'ajouter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fr-FR" smtClean="0"/>
              <a:t>Cliquez et modifiez le titre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12/05/16</a:t>
            </a:fld>
            <a:endParaRPr lang="en-US" dirty="0"/>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dirty="0"/>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a:t>
            </a:fld>
            <a:endParaRPr lang="en-US" dirty="0"/>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eux contenu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12/05/16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fr-FR" smtClean="0"/>
              <a:t>Cliquez et modifiez le titre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12/05/16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dirty="0"/>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us, Haut et bas">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12/05/16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u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fr-FR" smtClean="0"/>
              <a:t>Cliquez et modifiez le titre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12/05/16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dirty="0"/>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fr-FR" smtClean="0"/>
              <a:t>Cliquez et modifiez le titre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12/05/16</a:t>
            </a:fld>
            <a:endParaRPr lang="en-US" dirty="0"/>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833688" y="4624668"/>
            <a:ext cx="6005512" cy="933450"/>
          </a:xfrm>
        </p:spPr>
        <p:txBody>
          <a:bodyPr>
            <a:normAutofit fontScale="90000"/>
          </a:bodyPr>
          <a:lstStyle/>
          <a:p>
            <a:r>
              <a:rPr lang="fr-FR" dirty="0" smtClean="0"/>
              <a:t>La condition de nationalité dans la matière des allocations aux personnes handicapées</a:t>
            </a:r>
            <a:endParaRPr lang="fr-FR" dirty="0"/>
          </a:p>
        </p:txBody>
      </p:sp>
      <p:sp>
        <p:nvSpPr>
          <p:cNvPr id="3" name="Sous-titre 2"/>
          <p:cNvSpPr>
            <a:spLocks noGrp="1"/>
          </p:cNvSpPr>
          <p:nvPr>
            <p:ph type="subTitle" idx="1"/>
          </p:nvPr>
        </p:nvSpPr>
        <p:spPr>
          <a:xfrm>
            <a:off x="2833688" y="5945188"/>
            <a:ext cx="6005512" cy="365964"/>
          </a:xfrm>
        </p:spPr>
        <p:txBody>
          <a:bodyPr/>
          <a:lstStyle/>
          <a:p>
            <a:r>
              <a:rPr lang="fr-FR" dirty="0" smtClean="0"/>
              <a:t>H. Mormont</a:t>
            </a:r>
            <a:endParaRPr lang="fr-FR" dirty="0"/>
          </a:p>
        </p:txBody>
      </p:sp>
    </p:spTree>
    <p:extLst>
      <p:ext uri="{BB962C8B-B14F-4D97-AF65-F5344CB8AC3E}">
        <p14:creationId xmlns:p14="http://schemas.microsoft.com/office/powerpoint/2010/main" val="3606357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Le principe de non-discrimination de l’art. 14 de la CEDH</a:t>
            </a:r>
            <a:endParaRPr lang="fr-FR" dirty="0"/>
          </a:p>
        </p:txBody>
      </p:sp>
      <p:sp>
        <p:nvSpPr>
          <p:cNvPr id="3" name="Espace réservé du contenu 2"/>
          <p:cNvSpPr>
            <a:spLocks noGrp="1"/>
          </p:cNvSpPr>
          <p:nvPr>
            <p:ph idx="1"/>
          </p:nvPr>
        </p:nvSpPr>
        <p:spPr/>
        <p:txBody>
          <a:bodyPr/>
          <a:lstStyle/>
          <a:p>
            <a:pPr algn="just"/>
            <a:r>
              <a:rPr lang="fr-FR" i="1" dirty="0" smtClean="0"/>
              <a:t>La </a:t>
            </a:r>
            <a:r>
              <a:rPr lang="fr-FR" i="1" dirty="0"/>
              <a:t>jouissance des droits et </a:t>
            </a:r>
            <a:r>
              <a:rPr lang="fr-FR" i="1" dirty="0" err="1"/>
              <a:t>libertés</a:t>
            </a:r>
            <a:r>
              <a:rPr lang="fr-FR" i="1" dirty="0"/>
              <a:t> reconnus dans la </a:t>
            </a:r>
            <a:r>
              <a:rPr lang="fr-FR" i="1" dirty="0" err="1"/>
              <a:t>présente</a:t>
            </a:r>
            <a:r>
              <a:rPr lang="fr-FR" i="1" dirty="0"/>
              <a:t> Convention doit </a:t>
            </a:r>
            <a:r>
              <a:rPr lang="fr-FR" i="1" dirty="0" err="1"/>
              <a:t>être</a:t>
            </a:r>
            <a:r>
              <a:rPr lang="fr-FR" i="1" dirty="0"/>
              <a:t> </a:t>
            </a:r>
            <a:r>
              <a:rPr lang="fr-FR" i="1" dirty="0" err="1"/>
              <a:t>assurée</a:t>
            </a:r>
            <a:r>
              <a:rPr lang="fr-FR" i="1" dirty="0"/>
              <a:t>, sans distinction aucune, </a:t>
            </a:r>
            <a:r>
              <a:rPr lang="fr-FR" i="1" dirty="0" err="1"/>
              <a:t>fondée</a:t>
            </a:r>
            <a:r>
              <a:rPr lang="fr-FR" i="1" dirty="0"/>
              <a:t> notamment sur le sexe, la race, la couleur, la langue, la religion, les opinions politiques ou toutes autres opinions, l’origine nationale ou sociale, l’appartenance à une </a:t>
            </a:r>
            <a:r>
              <a:rPr lang="fr-FR" i="1" dirty="0" err="1"/>
              <a:t>minorite</a:t>
            </a:r>
            <a:r>
              <a:rPr lang="fr-FR" i="1" dirty="0"/>
              <a:t>́ nationale, la fortune, la naissance ou toute autre situation </a:t>
            </a:r>
            <a:endParaRPr lang="fr-FR" i="1" dirty="0"/>
          </a:p>
          <a:p>
            <a:endParaRPr lang="fr-FR" dirty="0"/>
          </a:p>
        </p:txBody>
      </p:sp>
    </p:spTree>
    <p:extLst>
      <p:ext uri="{BB962C8B-B14F-4D97-AF65-F5344CB8AC3E}">
        <p14:creationId xmlns:p14="http://schemas.microsoft.com/office/powerpoint/2010/main" val="178538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Le principe de non-discrimination de l’art. 14 de la CEDH</a:t>
            </a:r>
            <a:endParaRPr lang="fr-FR" dirty="0"/>
          </a:p>
        </p:txBody>
      </p:sp>
      <p:sp>
        <p:nvSpPr>
          <p:cNvPr id="3" name="Espace réservé du contenu 2"/>
          <p:cNvSpPr>
            <a:spLocks noGrp="1"/>
          </p:cNvSpPr>
          <p:nvPr>
            <p:ph idx="1"/>
          </p:nvPr>
        </p:nvSpPr>
        <p:spPr>
          <a:xfrm>
            <a:off x="498474" y="1600200"/>
            <a:ext cx="7556313" cy="4525963"/>
          </a:xfrm>
        </p:spPr>
        <p:txBody>
          <a:bodyPr>
            <a:normAutofit lnSpcReduction="10000"/>
          </a:bodyPr>
          <a:lstStyle/>
          <a:p>
            <a:r>
              <a:rPr lang="fr-FR" dirty="0" smtClean="0"/>
              <a:t>L’article 14: un texte accessoire et autonome</a:t>
            </a:r>
          </a:p>
          <a:p>
            <a:r>
              <a:rPr lang="fr-FR" dirty="0" smtClean="0"/>
              <a:t>Accessoire car il ne peut pas </a:t>
            </a:r>
            <a:r>
              <a:rPr lang="fr-FR" dirty="0" smtClean="0"/>
              <a:t>être invoqué seul</a:t>
            </a:r>
          </a:p>
          <a:p>
            <a:pPr lvl="1" algn="just"/>
            <a:r>
              <a:rPr lang="fr-FR" dirty="0"/>
              <a:t>Cour </a:t>
            </a:r>
            <a:r>
              <a:rPr lang="fr-FR" dirty="0" err="1"/>
              <a:t>eur</a:t>
            </a:r>
            <a:r>
              <a:rPr lang="fr-FR" dirty="0"/>
              <a:t>. D.H. (gde ch.), arrêt </a:t>
            </a:r>
            <a:r>
              <a:rPr lang="fr-FR" dirty="0" err="1"/>
              <a:t>Gaygusuz</a:t>
            </a:r>
            <a:r>
              <a:rPr lang="fr-FR" dirty="0"/>
              <a:t> c. Autriche, 16 septembre 1996, </a:t>
            </a:r>
            <a:r>
              <a:rPr lang="fr-FR" dirty="0" err="1"/>
              <a:t>req</a:t>
            </a:r>
            <a:r>
              <a:rPr lang="fr-FR" dirty="0"/>
              <a:t>. n° 17371/90, § 36 ;  Cour </a:t>
            </a:r>
            <a:r>
              <a:rPr lang="fr-FR" dirty="0" err="1"/>
              <a:t>eur</a:t>
            </a:r>
            <a:r>
              <a:rPr lang="fr-FR" dirty="0"/>
              <a:t>. D.H., arrêt </a:t>
            </a:r>
            <a:r>
              <a:rPr lang="fr-FR" dirty="0" err="1"/>
              <a:t>Koua</a:t>
            </a:r>
            <a:r>
              <a:rPr lang="fr-FR" dirty="0"/>
              <a:t> </a:t>
            </a:r>
            <a:r>
              <a:rPr lang="fr-FR" dirty="0" err="1"/>
              <a:t>Poirrez</a:t>
            </a:r>
            <a:r>
              <a:rPr lang="fr-FR" dirty="0"/>
              <a:t> c. France, 30 septembre 2003, </a:t>
            </a:r>
            <a:r>
              <a:rPr lang="fr-FR" dirty="0" err="1"/>
              <a:t>req</a:t>
            </a:r>
            <a:r>
              <a:rPr lang="fr-FR" dirty="0"/>
              <a:t>. N° 40892/98 , § 36; Cour </a:t>
            </a:r>
            <a:r>
              <a:rPr lang="fr-FR" dirty="0" err="1"/>
              <a:t>eur</a:t>
            </a:r>
            <a:r>
              <a:rPr lang="fr-FR" dirty="0"/>
              <a:t>. D.H. (gde ch.), décision </a:t>
            </a:r>
            <a:r>
              <a:rPr lang="fr-FR" dirty="0" err="1"/>
              <a:t>Stec</a:t>
            </a:r>
            <a:r>
              <a:rPr lang="fr-FR" dirty="0"/>
              <a:t> et autres c. Royaume Uni, 6 juillet 2005, </a:t>
            </a:r>
            <a:r>
              <a:rPr lang="fr-FR" dirty="0" err="1"/>
              <a:t>req</a:t>
            </a:r>
            <a:r>
              <a:rPr lang="fr-FR" dirty="0"/>
              <a:t>. n° 65731/01 et 65900/01, §§ 39 et </a:t>
            </a:r>
            <a:r>
              <a:rPr lang="fr-FR" dirty="0" smtClean="0"/>
              <a:t>40;Cass</a:t>
            </a:r>
            <a:r>
              <a:rPr lang="fr-FR" dirty="0"/>
              <a:t>., 16 novembre 1983, </a:t>
            </a:r>
            <a:r>
              <a:rPr lang="fr-FR" i="1" dirty="0"/>
              <a:t>Pas.</a:t>
            </a:r>
            <a:r>
              <a:rPr lang="fr-FR" dirty="0"/>
              <a:t>, 1984, p. 286; </a:t>
            </a:r>
            <a:r>
              <a:rPr lang="fr-FR" dirty="0" err="1"/>
              <a:t>Cass</a:t>
            </a:r>
            <a:r>
              <a:rPr lang="fr-FR" dirty="0"/>
              <a:t>., 6 février 1984, </a:t>
            </a:r>
            <a:r>
              <a:rPr lang="fr-FR" i="1" dirty="0"/>
              <a:t>Pas.</a:t>
            </a:r>
            <a:r>
              <a:rPr lang="fr-FR" dirty="0"/>
              <a:t>, p. 635; </a:t>
            </a:r>
            <a:r>
              <a:rPr lang="fr-FR" dirty="0" err="1"/>
              <a:t>Cass</a:t>
            </a:r>
            <a:r>
              <a:rPr lang="fr-FR" dirty="0"/>
              <a:t>., 12 mars 1992, </a:t>
            </a:r>
            <a:r>
              <a:rPr lang="fr-FR" i="1" dirty="0"/>
              <a:t>Pas.</a:t>
            </a:r>
            <a:r>
              <a:rPr lang="fr-FR" dirty="0"/>
              <a:t>, p. 624</a:t>
            </a:r>
            <a:r>
              <a:rPr lang="fr-BE" dirty="0"/>
              <a:t> </a:t>
            </a:r>
            <a:endParaRPr lang="fr-BE" dirty="0" smtClean="0"/>
          </a:p>
          <a:p>
            <a:pPr lvl="1" algn="just"/>
            <a:r>
              <a:rPr lang="fr-BE" dirty="0" smtClean="0"/>
              <a:t>Parallèle avec le Protcole n°12 (non ratifié par la Belgique)</a:t>
            </a:r>
          </a:p>
          <a:p>
            <a:pPr algn="just"/>
            <a:r>
              <a:rPr lang="fr-BE" dirty="0" smtClean="0"/>
              <a:t>Autonome car il peut </a:t>
            </a:r>
            <a:r>
              <a:rPr lang="fr-BE" dirty="0" smtClean="0"/>
              <a:t>être violé seul</a:t>
            </a:r>
          </a:p>
          <a:p>
            <a:pPr lvl="1" algn="just"/>
            <a:r>
              <a:rPr lang="fr-FR" dirty="0"/>
              <a:t>Cour </a:t>
            </a:r>
            <a:r>
              <a:rPr lang="fr-FR" dirty="0" err="1"/>
              <a:t>eur.D.H</a:t>
            </a:r>
            <a:r>
              <a:rPr lang="fr-FR" dirty="0"/>
              <a:t>., arrêt </a:t>
            </a:r>
            <a:r>
              <a:rPr lang="fr-FR" i="1" dirty="0"/>
              <a:t>Affaire « relative à certains aspects du régime linguistique de l’enseignement en Belgique” c. Belgique</a:t>
            </a:r>
            <a:r>
              <a:rPr lang="fr-FR" dirty="0"/>
              <a:t>, 23 juillet 1968, </a:t>
            </a:r>
            <a:r>
              <a:rPr lang="fr-FR" dirty="0" err="1"/>
              <a:t>req</a:t>
            </a:r>
            <a:r>
              <a:rPr lang="fr-FR" dirty="0"/>
              <a:t>. n° 1474/62; 1677/62; 1691/62; 1769/63; 1994/63; 2126/64</a:t>
            </a:r>
            <a:r>
              <a:rPr lang="fr-BE" dirty="0"/>
              <a:t> </a:t>
            </a:r>
            <a:endParaRPr lang="fr-BE" dirty="0" smtClean="0"/>
          </a:p>
          <a:p>
            <a:pPr lvl="1" algn="just"/>
            <a:r>
              <a:rPr lang="fr-BE" dirty="0" smtClean="0"/>
              <a:t>Parallèle avec l’art. 13 CEDH</a:t>
            </a:r>
            <a:endParaRPr lang="fr-FR" dirty="0"/>
          </a:p>
        </p:txBody>
      </p:sp>
    </p:spTree>
    <p:extLst>
      <p:ext uri="{BB962C8B-B14F-4D97-AF65-F5344CB8AC3E}">
        <p14:creationId xmlns:p14="http://schemas.microsoft.com/office/powerpoint/2010/main" val="548129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Le principe de non-discrimination de l’art. 14 de la CEDH</a:t>
            </a:r>
            <a:endParaRPr lang="fr-FR" dirty="0"/>
          </a:p>
        </p:txBody>
      </p:sp>
      <p:sp>
        <p:nvSpPr>
          <p:cNvPr id="3" name="Espace réservé du contenu 2"/>
          <p:cNvSpPr>
            <a:spLocks noGrp="1"/>
          </p:cNvSpPr>
          <p:nvPr>
            <p:ph idx="1"/>
          </p:nvPr>
        </p:nvSpPr>
        <p:spPr/>
        <p:txBody>
          <a:bodyPr/>
          <a:lstStyle/>
          <a:p>
            <a:r>
              <a:rPr lang="fr-FR" dirty="0" smtClean="0"/>
              <a:t>Un autre droit associé: l’art. 1</a:t>
            </a:r>
            <a:r>
              <a:rPr lang="fr-FR" baseline="30000" dirty="0" smtClean="0"/>
              <a:t>er</a:t>
            </a:r>
            <a:r>
              <a:rPr lang="fr-FR" dirty="0" smtClean="0"/>
              <a:t> du Protocole n° 1 et le droit à la protection de la propriété</a:t>
            </a:r>
          </a:p>
          <a:p>
            <a:r>
              <a:rPr lang="fr-FR" dirty="0" smtClean="0"/>
              <a:t>Un véhicule paradoxal</a:t>
            </a:r>
          </a:p>
          <a:p>
            <a:r>
              <a:rPr lang="fr-FR" dirty="0" smtClean="0"/>
              <a:t>2 tendances</a:t>
            </a:r>
          </a:p>
          <a:p>
            <a:pPr lvl="1"/>
            <a:r>
              <a:rPr lang="fr-FR" dirty="0" smtClean="0"/>
              <a:t>Un droit à la protection des biens existants</a:t>
            </a:r>
          </a:p>
          <a:p>
            <a:pPr marL="457200" lvl="2" indent="0">
              <a:buNone/>
            </a:pPr>
            <a:r>
              <a:rPr lang="fr-FR" dirty="0"/>
              <a:t>Cour </a:t>
            </a:r>
            <a:r>
              <a:rPr lang="fr-FR" dirty="0" err="1"/>
              <a:t>eur.D.H</a:t>
            </a:r>
            <a:r>
              <a:rPr lang="fr-FR" dirty="0"/>
              <a:t>., arrêt </a:t>
            </a:r>
            <a:r>
              <a:rPr lang="fr-FR" i="1" dirty="0" err="1"/>
              <a:t>Marckx</a:t>
            </a:r>
            <a:r>
              <a:rPr lang="fr-FR" i="1" dirty="0"/>
              <a:t> c. Belgique</a:t>
            </a:r>
            <a:r>
              <a:rPr lang="fr-FR" dirty="0"/>
              <a:t>, 13 juin 1979, </a:t>
            </a:r>
            <a:r>
              <a:rPr lang="fr-FR" dirty="0" err="1"/>
              <a:t>req</a:t>
            </a:r>
            <a:r>
              <a:rPr lang="fr-FR" dirty="0"/>
              <a:t>. n° 6833/74, § </a:t>
            </a:r>
            <a:r>
              <a:rPr lang="fr-FR" dirty="0" smtClean="0"/>
              <a:t>50; </a:t>
            </a:r>
            <a:r>
              <a:rPr lang="fr-FR" dirty="0"/>
              <a:t>Cour </a:t>
            </a:r>
            <a:r>
              <a:rPr lang="fr-FR" dirty="0" err="1"/>
              <a:t>eur.D.H</a:t>
            </a:r>
            <a:r>
              <a:rPr lang="fr-FR" dirty="0"/>
              <a:t>, arrêt </a:t>
            </a:r>
            <a:r>
              <a:rPr lang="fr-FR" i="1" dirty="0"/>
              <a:t>Van der </a:t>
            </a:r>
            <a:r>
              <a:rPr lang="fr-FR" i="1" dirty="0" err="1"/>
              <a:t>Mussele</a:t>
            </a:r>
            <a:r>
              <a:rPr lang="fr-FR" i="1" dirty="0"/>
              <a:t> c. Belgique</a:t>
            </a:r>
            <a:r>
              <a:rPr lang="fr-FR" dirty="0"/>
              <a:t>, 23 novembre 1983, </a:t>
            </a:r>
            <a:r>
              <a:rPr lang="fr-FR" dirty="0" err="1"/>
              <a:t>req</a:t>
            </a:r>
            <a:r>
              <a:rPr lang="fr-FR" dirty="0"/>
              <a:t>. n° 8919/80, ;§ 48 </a:t>
            </a:r>
            <a:r>
              <a:rPr lang="fr-BE" dirty="0"/>
              <a:t> </a:t>
            </a:r>
            <a:endParaRPr lang="fr-BE" dirty="0" smtClean="0"/>
          </a:p>
          <a:p>
            <a:pPr lvl="1"/>
            <a:r>
              <a:rPr lang="fr-FR" dirty="0" smtClean="0"/>
              <a:t>Un champ d’application élargi au patrimoine dans toutes ses composantes</a:t>
            </a:r>
          </a:p>
          <a:p>
            <a:pPr marL="457200" lvl="2" indent="0">
              <a:buNone/>
            </a:pPr>
            <a:r>
              <a:rPr lang="fr-FR" dirty="0" smtClean="0"/>
              <a:t>Y compris les créances si elles sont actuelles et exigibles</a:t>
            </a:r>
          </a:p>
          <a:p>
            <a:pPr lvl="1"/>
            <a:endParaRPr lang="fr-FR" dirty="0" smtClean="0"/>
          </a:p>
          <a:p>
            <a:endParaRPr lang="fr-FR" dirty="0"/>
          </a:p>
        </p:txBody>
      </p:sp>
    </p:spTree>
    <p:extLst>
      <p:ext uri="{BB962C8B-B14F-4D97-AF65-F5344CB8AC3E}">
        <p14:creationId xmlns:p14="http://schemas.microsoft.com/office/powerpoint/2010/main" val="14464578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Le principe de non-discrimination de l’art. 14 de la CEDH</a:t>
            </a:r>
            <a:endParaRPr lang="fr-FR" dirty="0"/>
          </a:p>
        </p:txBody>
      </p:sp>
      <p:sp>
        <p:nvSpPr>
          <p:cNvPr id="3" name="Espace réservé du contenu 2"/>
          <p:cNvSpPr>
            <a:spLocks noGrp="1"/>
          </p:cNvSpPr>
          <p:nvPr>
            <p:ph idx="1"/>
          </p:nvPr>
        </p:nvSpPr>
        <p:spPr>
          <a:xfrm>
            <a:off x="498474" y="1684800"/>
            <a:ext cx="7556313" cy="4441363"/>
          </a:xfrm>
        </p:spPr>
        <p:txBody>
          <a:bodyPr>
            <a:normAutofit fontScale="85000" lnSpcReduction="10000"/>
          </a:bodyPr>
          <a:lstStyle/>
          <a:p>
            <a:r>
              <a:rPr lang="fr-FR" dirty="0" smtClean="0"/>
              <a:t>L’article 1</a:t>
            </a:r>
            <a:r>
              <a:rPr lang="fr-FR" baseline="30000" dirty="0" smtClean="0"/>
              <a:t>er</a:t>
            </a:r>
            <a:r>
              <a:rPr lang="fr-FR" dirty="0" smtClean="0"/>
              <a:t> </a:t>
            </a:r>
            <a:r>
              <a:rPr lang="fr-FR" dirty="0"/>
              <a:t>du Protocole n° 1 </a:t>
            </a:r>
            <a:r>
              <a:rPr lang="fr-FR" dirty="0" smtClean="0"/>
              <a:t> et les prestations de sécurité sociale</a:t>
            </a:r>
          </a:p>
          <a:p>
            <a:r>
              <a:rPr lang="fr-FR" dirty="0" smtClean="0"/>
              <a:t>Les prestations contributives présentant un lien direct entre cotisations et prestations</a:t>
            </a:r>
          </a:p>
          <a:p>
            <a:r>
              <a:rPr lang="fr-FR" i="1" dirty="0" err="1"/>
              <a:t>Gaygusuz</a:t>
            </a:r>
            <a:r>
              <a:rPr lang="fr-FR" i="1" dirty="0"/>
              <a:t> c. </a:t>
            </a:r>
            <a:r>
              <a:rPr lang="fr-FR" i="1" dirty="0" smtClean="0"/>
              <a:t>Autriche</a:t>
            </a:r>
            <a:r>
              <a:rPr lang="fr-FR" dirty="0" smtClean="0"/>
              <a:t>, 16-9-1996</a:t>
            </a:r>
          </a:p>
          <a:p>
            <a:r>
              <a:rPr lang="fr-FR" i="1" dirty="0" err="1" smtClean="0"/>
              <a:t>Koua</a:t>
            </a:r>
            <a:r>
              <a:rPr lang="fr-FR" i="1" dirty="0" smtClean="0"/>
              <a:t> </a:t>
            </a:r>
            <a:r>
              <a:rPr lang="fr-FR" i="1" dirty="0" err="1" smtClean="0"/>
              <a:t>Poirrez</a:t>
            </a:r>
            <a:r>
              <a:rPr lang="fr-FR" i="1" dirty="0" smtClean="0"/>
              <a:t> c. France</a:t>
            </a:r>
            <a:r>
              <a:rPr lang="fr-FR" dirty="0" smtClean="0"/>
              <a:t>, 30-9-2003: une prestation non contributive</a:t>
            </a:r>
          </a:p>
          <a:p>
            <a:r>
              <a:rPr lang="fr-FR" i="1" dirty="0" err="1" smtClean="0"/>
              <a:t>Stec</a:t>
            </a:r>
            <a:r>
              <a:rPr lang="fr-FR" i="1" dirty="0" smtClean="0"/>
              <a:t> et autres c. Royaume-Uni</a:t>
            </a:r>
            <a:r>
              <a:rPr lang="fr-FR" dirty="0" smtClean="0"/>
              <a:t>, 6-7-2005 : une décision</a:t>
            </a:r>
            <a:r>
              <a:rPr lang="fr-FR" dirty="0" smtClean="0"/>
              <a:t> de principe en grande chambre</a:t>
            </a:r>
          </a:p>
          <a:p>
            <a:r>
              <a:rPr lang="fr-FR" dirty="0" smtClean="0"/>
              <a:t>En conclusion: les prestations de sécurité sociale traitées comme les créances</a:t>
            </a:r>
          </a:p>
          <a:p>
            <a:pPr lvl="1"/>
            <a:r>
              <a:rPr lang="fr-FR" dirty="0" smtClean="0"/>
              <a:t>Un bien protégé si les conditions d’octroi sont réunies</a:t>
            </a:r>
          </a:p>
          <a:p>
            <a:pPr lvl="1"/>
            <a:r>
              <a:rPr lang="fr-FR" dirty="0" smtClean="0"/>
              <a:t>Pas de droit à l’institution d’une prestation, d’un type ou d’un niveau de prestation</a:t>
            </a:r>
          </a:p>
          <a:p>
            <a:r>
              <a:rPr lang="fr-FR" dirty="0" smtClean="0"/>
              <a:t>Quid en droit interne ?</a:t>
            </a:r>
            <a:endParaRPr lang="fr-FR" dirty="0"/>
          </a:p>
        </p:txBody>
      </p:sp>
    </p:spTree>
    <p:extLst>
      <p:ext uri="{BB962C8B-B14F-4D97-AF65-F5344CB8AC3E}">
        <p14:creationId xmlns:p14="http://schemas.microsoft.com/office/powerpoint/2010/main" val="692318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Le principe de non-discrimination de l’art. 14 de la CEDH</a:t>
            </a:r>
            <a:endParaRPr lang="fr-FR" dirty="0"/>
          </a:p>
        </p:txBody>
      </p:sp>
      <p:sp>
        <p:nvSpPr>
          <p:cNvPr id="3" name="Espace réservé du contenu 2"/>
          <p:cNvSpPr>
            <a:spLocks noGrp="1"/>
          </p:cNvSpPr>
          <p:nvPr>
            <p:ph idx="1"/>
          </p:nvPr>
        </p:nvSpPr>
        <p:spPr/>
        <p:txBody>
          <a:bodyPr/>
          <a:lstStyle/>
          <a:p>
            <a:r>
              <a:rPr lang="fr-FR" dirty="0"/>
              <a:t>L’article 1</a:t>
            </a:r>
            <a:r>
              <a:rPr lang="fr-FR" baseline="30000" dirty="0"/>
              <a:t>er</a:t>
            </a:r>
            <a:r>
              <a:rPr lang="fr-FR" dirty="0"/>
              <a:t> du Protocole n° 1  et les prestations de sécurité </a:t>
            </a:r>
            <a:r>
              <a:rPr lang="fr-FR" dirty="0" smtClean="0"/>
              <a:t>sociale</a:t>
            </a:r>
          </a:p>
          <a:p>
            <a:r>
              <a:rPr lang="fr-FR" dirty="0" smtClean="0"/>
              <a:t>Deux nuances</a:t>
            </a:r>
          </a:p>
          <a:p>
            <a:r>
              <a:rPr lang="fr-FR" dirty="0" smtClean="0"/>
              <a:t>Les espérances légitimes</a:t>
            </a:r>
          </a:p>
          <a:p>
            <a:pPr lvl="1"/>
            <a:r>
              <a:rPr lang="fr-FR" i="1" dirty="0" err="1" smtClean="0"/>
              <a:t>Moskal</a:t>
            </a:r>
            <a:r>
              <a:rPr lang="fr-FR" i="1" dirty="0" smtClean="0"/>
              <a:t> c. Pologne</a:t>
            </a:r>
            <a:r>
              <a:rPr lang="fr-FR" dirty="0" smtClean="0"/>
              <a:t>, 15-9-2009</a:t>
            </a:r>
          </a:p>
          <a:p>
            <a:pPr lvl="1"/>
            <a:r>
              <a:rPr lang="fr-FR" i="1" dirty="0" err="1" smtClean="0"/>
              <a:t>Bél</a:t>
            </a:r>
            <a:r>
              <a:rPr lang="fr-FR" i="1" dirty="0" err="1" smtClean="0"/>
              <a:t>áné</a:t>
            </a:r>
            <a:r>
              <a:rPr lang="fr-FR" i="1" dirty="0" smtClean="0"/>
              <a:t> Nagy c. Hongrie</a:t>
            </a:r>
            <a:r>
              <a:rPr lang="fr-FR" dirty="0" smtClean="0"/>
              <a:t>, 10-2-2015: un arrêt critiqué et renvoi en grande chambre</a:t>
            </a:r>
          </a:p>
          <a:p>
            <a:pPr lvl="1"/>
            <a:r>
              <a:rPr lang="fr-FR" dirty="0" smtClean="0"/>
              <a:t>Un retour du caractère contributif ?</a:t>
            </a:r>
            <a:endParaRPr lang="fr-FR" dirty="0" smtClean="0"/>
          </a:p>
          <a:p>
            <a:r>
              <a:rPr lang="fr-FR" dirty="0" smtClean="0"/>
              <a:t>L’autonomie de l’art. 14</a:t>
            </a:r>
          </a:p>
          <a:p>
            <a:pPr lvl="1" algn="just"/>
            <a:r>
              <a:rPr lang="fr-FR" dirty="0" smtClean="0"/>
              <a:t>Si le motif de refus de la prestation est critiqué pour son caractère discriminatoire, le contr</a:t>
            </a:r>
            <a:r>
              <a:rPr lang="fr-FR" dirty="0" smtClean="0"/>
              <a:t>ôle de l’art. 14 peut avoir lieu</a:t>
            </a:r>
            <a:endParaRPr lang="fr-FR" dirty="0" smtClean="0"/>
          </a:p>
          <a:p>
            <a:endParaRPr lang="fr-FR" dirty="0"/>
          </a:p>
          <a:p>
            <a:endParaRPr lang="fr-FR" dirty="0"/>
          </a:p>
        </p:txBody>
      </p:sp>
    </p:spTree>
    <p:extLst>
      <p:ext uri="{BB962C8B-B14F-4D97-AF65-F5344CB8AC3E}">
        <p14:creationId xmlns:p14="http://schemas.microsoft.com/office/powerpoint/2010/main" val="31441575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Le principe de non-discrimination de l’art. 14 de la CEDH</a:t>
            </a:r>
            <a:endParaRPr lang="fr-FR" dirty="0"/>
          </a:p>
        </p:txBody>
      </p:sp>
      <p:sp>
        <p:nvSpPr>
          <p:cNvPr id="3" name="Espace réservé du contenu 2"/>
          <p:cNvSpPr>
            <a:spLocks noGrp="1"/>
          </p:cNvSpPr>
          <p:nvPr>
            <p:ph idx="1"/>
          </p:nvPr>
        </p:nvSpPr>
        <p:spPr/>
        <p:txBody>
          <a:bodyPr/>
          <a:lstStyle/>
          <a:p>
            <a:r>
              <a:rPr lang="fr-FR" dirty="0" smtClean="0"/>
              <a:t>Le contenu de l’interdiction de discrimination</a:t>
            </a:r>
          </a:p>
          <a:p>
            <a:pPr algn="just"/>
            <a:r>
              <a:rPr lang="fr-FR" i="1" dirty="0"/>
              <a:t>Une distinction est discriminatoire au sens de </a:t>
            </a:r>
            <a:r>
              <a:rPr lang="fr-FR" i="1" dirty="0" smtClean="0"/>
              <a:t>l’article</a:t>
            </a:r>
            <a:r>
              <a:rPr lang="fr-FR" i="1" dirty="0"/>
              <a:t> 14 si elle manque de justification objective et raisonnable, c’est-à-dire si elle ne poursuit pas un but légitime ou s’il n’y a pas un rapport raisonnable de proportionnalité entre les moyens employés et le but visé</a:t>
            </a:r>
            <a:r>
              <a:rPr lang="fr-BE" i="1" dirty="0"/>
              <a:t> </a:t>
            </a:r>
            <a:endParaRPr lang="fr-BE" i="1" dirty="0" smtClean="0"/>
          </a:p>
          <a:p>
            <a:pPr algn="just"/>
            <a:r>
              <a:rPr lang="fr-FR" i="1" dirty="0"/>
              <a:t>Seules des considérations très fortes permettent d'estimer compatible avec la convention une différence de traitement exclusivement fondée sur la nationalité</a:t>
            </a:r>
            <a:r>
              <a:rPr lang="fr-BE" i="1" dirty="0"/>
              <a:t> </a:t>
            </a:r>
            <a:endParaRPr lang="fr-BE" i="1" dirty="0" smtClean="0"/>
          </a:p>
          <a:p>
            <a:pPr lvl="1" algn="just"/>
            <a:r>
              <a:rPr lang="x-none" dirty="0"/>
              <a:t>CrEDH, 16 septembre 1996, </a:t>
            </a:r>
            <a:r>
              <a:rPr lang="fr-FR" i="1" dirty="0" err="1"/>
              <a:t>Gaygusuz</a:t>
            </a:r>
            <a:r>
              <a:rPr lang="fr-FR" i="1" dirty="0"/>
              <a:t> c. Autriche </a:t>
            </a:r>
            <a:r>
              <a:rPr lang="fr-FR" dirty="0"/>
              <a:t>; </a:t>
            </a:r>
            <a:r>
              <a:rPr lang="fr-FR" dirty="0" err="1"/>
              <a:t>CrEDH</a:t>
            </a:r>
            <a:r>
              <a:rPr lang="fr-FR" dirty="0"/>
              <a:t>, 30 septembre 2003, </a:t>
            </a:r>
            <a:r>
              <a:rPr lang="fr-FR" i="1" dirty="0" err="1"/>
              <a:t>Koua</a:t>
            </a:r>
            <a:r>
              <a:rPr lang="fr-FR" i="1" dirty="0"/>
              <a:t> </a:t>
            </a:r>
            <a:r>
              <a:rPr lang="fr-FR" i="1" dirty="0" err="1"/>
              <a:t>Poirrez</a:t>
            </a:r>
            <a:r>
              <a:rPr lang="fr-FR" i="1" dirty="0"/>
              <a:t> c. </a:t>
            </a:r>
            <a:r>
              <a:rPr lang="fr-FR" i="1" dirty="0" smtClean="0"/>
              <a:t>France; </a:t>
            </a:r>
            <a:r>
              <a:rPr lang="fr-FR" dirty="0" err="1"/>
              <a:t>Cass</a:t>
            </a:r>
            <a:r>
              <a:rPr lang="fr-FR" dirty="0"/>
              <a:t>., 8 décembre 2008, S.07.0114.F, </a:t>
            </a:r>
            <a:r>
              <a:rPr lang="fr-FR" dirty="0" err="1" smtClean="0"/>
              <a:t>juridat</a:t>
            </a:r>
            <a:r>
              <a:rPr lang="fr-BE" dirty="0" smtClean="0"/>
              <a:t>; Cass., 15 décembre 2014, </a:t>
            </a:r>
            <a:r>
              <a:rPr lang="hr-HR" dirty="0"/>
              <a:t>S.12.0081.</a:t>
            </a:r>
            <a:r>
              <a:rPr lang="hr-HR" dirty="0" smtClean="0"/>
              <a:t>F, juridat</a:t>
            </a:r>
            <a:endParaRPr lang="fr-FR" i="1" dirty="0"/>
          </a:p>
        </p:txBody>
      </p:sp>
    </p:spTree>
    <p:extLst>
      <p:ext uri="{BB962C8B-B14F-4D97-AF65-F5344CB8AC3E}">
        <p14:creationId xmlns:p14="http://schemas.microsoft.com/office/powerpoint/2010/main" val="2168386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Le principe de non-discrimination de l’art. 14 de la CEDH</a:t>
            </a:r>
            <a:endParaRPr lang="fr-FR" dirty="0"/>
          </a:p>
        </p:txBody>
      </p:sp>
      <p:sp>
        <p:nvSpPr>
          <p:cNvPr id="3" name="Espace réservé du contenu 2"/>
          <p:cNvSpPr>
            <a:spLocks noGrp="1"/>
          </p:cNvSpPr>
          <p:nvPr>
            <p:ph idx="1"/>
          </p:nvPr>
        </p:nvSpPr>
        <p:spPr/>
        <p:txBody>
          <a:bodyPr>
            <a:normAutofit/>
          </a:bodyPr>
          <a:lstStyle/>
          <a:p>
            <a:r>
              <a:rPr lang="fr-FR" dirty="0" smtClean="0"/>
              <a:t>La coexistence de l’art 14 CEDH et des articles 10 et 11 de la Constitution</a:t>
            </a:r>
          </a:p>
          <a:p>
            <a:r>
              <a:rPr lang="fr-FR" dirty="0" smtClean="0"/>
              <a:t>Un contr</a:t>
            </a:r>
            <a:r>
              <a:rPr lang="fr-FR" dirty="0" smtClean="0"/>
              <a:t>ôle de constitutionnalité centralisé vs un contrôle de conventionalité diffus</a:t>
            </a:r>
          </a:p>
          <a:p>
            <a:r>
              <a:rPr lang="fr-FR" dirty="0" smtClean="0"/>
              <a:t>Une approche « libérale » : 1985-2003</a:t>
            </a:r>
          </a:p>
          <a:p>
            <a:r>
              <a:rPr lang="fr-FR" dirty="0" smtClean="0"/>
              <a:t>Une tentative de reprise en main en 2003</a:t>
            </a:r>
          </a:p>
          <a:p>
            <a:r>
              <a:rPr lang="fr-FR" dirty="0" smtClean="0"/>
              <a:t>Une reprise en main « allégée » en 2009: l’art. 26, § 4, de la loi du 6-1-1989 et la priorité à la question préjudicielle</a:t>
            </a:r>
          </a:p>
          <a:p>
            <a:pPr lvl="1"/>
            <a:r>
              <a:rPr lang="fr-FR" dirty="0" smtClean="0"/>
              <a:t>Une priorité temporelle: </a:t>
            </a:r>
            <a:r>
              <a:rPr lang="fr-BE" dirty="0" smtClean="0"/>
              <a:t>Cass</a:t>
            </a:r>
            <a:r>
              <a:rPr lang="fr-BE" dirty="0"/>
              <a:t>., 15 décembre 2014, </a:t>
            </a:r>
            <a:r>
              <a:rPr lang="hr-HR" dirty="0"/>
              <a:t>S.12.0081.F, juridat</a:t>
            </a:r>
            <a:endParaRPr lang="fr-FR" dirty="0" smtClean="0"/>
          </a:p>
          <a:p>
            <a:endParaRPr lang="fr-FR" dirty="0"/>
          </a:p>
        </p:txBody>
      </p:sp>
    </p:spTree>
    <p:extLst>
      <p:ext uri="{BB962C8B-B14F-4D97-AF65-F5344CB8AC3E}">
        <p14:creationId xmlns:p14="http://schemas.microsoft.com/office/powerpoint/2010/main" val="4164593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Le principe de non-discrimination de l’art. 14 de la CEDH</a:t>
            </a:r>
            <a:endParaRPr lang="fr-FR" dirty="0"/>
          </a:p>
        </p:txBody>
      </p:sp>
      <p:sp>
        <p:nvSpPr>
          <p:cNvPr id="3" name="Espace réservé du contenu 2"/>
          <p:cNvSpPr>
            <a:spLocks noGrp="1"/>
          </p:cNvSpPr>
          <p:nvPr>
            <p:ph idx="1"/>
          </p:nvPr>
        </p:nvSpPr>
        <p:spPr>
          <a:xfrm>
            <a:off x="498474" y="1667520"/>
            <a:ext cx="7556313" cy="4458643"/>
          </a:xfrm>
        </p:spPr>
        <p:txBody>
          <a:bodyPr>
            <a:normAutofit fontScale="92500" lnSpcReduction="20000"/>
          </a:bodyPr>
          <a:lstStyle/>
          <a:p>
            <a:pPr algn="just"/>
            <a:r>
              <a:rPr lang="fr-FR" dirty="0" smtClean="0"/>
              <a:t>La non-discrimination et les allocations aux personnes handicapées</a:t>
            </a:r>
          </a:p>
          <a:p>
            <a:pPr algn="just"/>
            <a:r>
              <a:rPr lang="fr-FR" dirty="0" smtClean="0"/>
              <a:t>C.A., 22-10-2003, n° 138/2003: l’étranger régularisé dans le cadre de la loi du 22-12-1999 et avec un séjour illimité (pas de violation « </a:t>
            </a:r>
            <a:r>
              <a:rPr lang="fr-FR" i="1" dirty="0"/>
              <a:t>car les </a:t>
            </a:r>
            <a:r>
              <a:rPr lang="fr-FR" i="1" dirty="0" err="1"/>
              <a:t>étrangers</a:t>
            </a:r>
            <a:r>
              <a:rPr lang="fr-FR" i="1" dirty="0"/>
              <a:t> </a:t>
            </a:r>
            <a:r>
              <a:rPr lang="fr-FR" i="1" dirty="0" err="1"/>
              <a:t>régularisés</a:t>
            </a:r>
            <a:r>
              <a:rPr lang="fr-FR" i="1" dirty="0"/>
              <a:t> ont droit à l’aide sociale et les besoins particuliers </a:t>
            </a:r>
            <a:r>
              <a:rPr lang="fr-FR" i="1" dirty="0" err="1"/>
              <a:t>liés</a:t>
            </a:r>
            <a:r>
              <a:rPr lang="fr-FR" i="1" dirty="0"/>
              <a:t> à un handicap sont un </a:t>
            </a:r>
            <a:r>
              <a:rPr lang="fr-FR" i="1" dirty="0" err="1"/>
              <a:t>élément</a:t>
            </a:r>
            <a:r>
              <a:rPr lang="fr-FR" i="1" dirty="0"/>
              <a:t> que les centres publics d’aide sociale peuvent devoir prendre en </a:t>
            </a:r>
            <a:r>
              <a:rPr lang="fr-FR" i="1" dirty="0" err="1"/>
              <a:t>considération</a:t>
            </a:r>
            <a:r>
              <a:rPr lang="fr-FR" i="1" dirty="0"/>
              <a:t> lorsque leur intervention est </a:t>
            </a:r>
            <a:r>
              <a:rPr lang="fr-FR" i="1" dirty="0" err="1" smtClean="0"/>
              <a:t>sollicitée</a:t>
            </a:r>
            <a:r>
              <a:rPr lang="fr-FR" i="1" dirty="0" smtClean="0"/>
              <a:t> </a:t>
            </a:r>
            <a:r>
              <a:rPr lang="fr-FR" dirty="0" smtClean="0"/>
              <a:t>»)</a:t>
            </a:r>
          </a:p>
          <a:p>
            <a:pPr algn="just"/>
            <a:r>
              <a:rPr lang="fr-FR" dirty="0" smtClean="0"/>
              <a:t>C.A. 19-5-2004, n° 92/2004: l’étranger en séjour légal (m</a:t>
            </a:r>
            <a:r>
              <a:rPr lang="fr-FR" dirty="0" smtClean="0"/>
              <a:t>ême solution, malgré </a:t>
            </a:r>
            <a:r>
              <a:rPr lang="fr-FR" i="1" dirty="0" err="1" smtClean="0"/>
              <a:t>Koua</a:t>
            </a:r>
            <a:r>
              <a:rPr lang="fr-FR" i="1" dirty="0" smtClean="0"/>
              <a:t> </a:t>
            </a:r>
            <a:r>
              <a:rPr lang="fr-FR" i="1" dirty="0" err="1" smtClean="0"/>
              <a:t>Poirrez</a:t>
            </a:r>
            <a:r>
              <a:rPr lang="fr-FR" i="1" dirty="0" smtClean="0"/>
              <a:t> c. France</a:t>
            </a:r>
            <a:r>
              <a:rPr lang="fr-FR" dirty="0" smtClean="0"/>
              <a:t>)</a:t>
            </a:r>
            <a:endParaRPr lang="fr-FR" dirty="0" smtClean="0"/>
          </a:p>
          <a:p>
            <a:pPr algn="just"/>
            <a:r>
              <a:rPr lang="fr-FR" dirty="0" smtClean="0"/>
              <a:t>C.C., 12-12-2007, n° 153/2007: l’étranger en séjour légal, inscrit au registre de la population (violation pour l’étranger inscrit au registre de la population « supposé</a:t>
            </a:r>
            <a:r>
              <a:rPr lang="fr-FR" dirty="0"/>
              <a:t>, en raison de son statut administratif, </a:t>
            </a:r>
            <a:r>
              <a:rPr lang="fr-FR" dirty="0" err="1"/>
              <a:t>être</a:t>
            </a:r>
            <a:r>
              <a:rPr lang="fr-FR" dirty="0"/>
              <a:t> installé en Belgique de </a:t>
            </a:r>
            <a:r>
              <a:rPr lang="fr-FR" dirty="0" err="1"/>
              <a:t>manière</a:t>
            </a:r>
            <a:r>
              <a:rPr lang="fr-FR" dirty="0"/>
              <a:t> </a:t>
            </a:r>
            <a:r>
              <a:rPr lang="fr-FR" dirty="0" err="1"/>
              <a:t>définitive</a:t>
            </a:r>
            <a:r>
              <a:rPr lang="fr-FR" dirty="0"/>
              <a:t> ou à tout le moins pour une </a:t>
            </a:r>
            <a:r>
              <a:rPr lang="fr-FR" dirty="0" err="1"/>
              <a:t>durée</a:t>
            </a:r>
            <a:r>
              <a:rPr lang="fr-FR" dirty="0"/>
              <a:t> </a:t>
            </a:r>
            <a:r>
              <a:rPr lang="fr-FR" dirty="0" smtClean="0"/>
              <a:t>significative »)</a:t>
            </a:r>
          </a:p>
          <a:p>
            <a:pPr lvl="1" algn="just"/>
            <a:r>
              <a:rPr lang="fr-FR" dirty="0" smtClean="0"/>
              <a:t>Parallèle avec le droit à l’intégration sociale</a:t>
            </a:r>
            <a:endParaRPr lang="fr-FR" dirty="0"/>
          </a:p>
          <a:p>
            <a:pPr algn="just"/>
            <a:endParaRPr lang="fr-FR" dirty="0" smtClean="0"/>
          </a:p>
          <a:p>
            <a:pPr algn="just"/>
            <a:endParaRPr lang="fr-FR" dirty="0" smtClean="0"/>
          </a:p>
          <a:p>
            <a:endParaRPr lang="fr-FR" dirty="0"/>
          </a:p>
        </p:txBody>
      </p:sp>
    </p:spTree>
    <p:extLst>
      <p:ext uri="{BB962C8B-B14F-4D97-AF65-F5344CB8AC3E}">
        <p14:creationId xmlns:p14="http://schemas.microsoft.com/office/powerpoint/2010/main" val="1465003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Le principe de non-discrimination de l’art. 14 de la CEDH</a:t>
            </a:r>
          </a:p>
        </p:txBody>
      </p:sp>
      <p:sp>
        <p:nvSpPr>
          <p:cNvPr id="3" name="Espace réservé du contenu 2"/>
          <p:cNvSpPr>
            <a:spLocks noGrp="1"/>
          </p:cNvSpPr>
          <p:nvPr>
            <p:ph idx="1"/>
          </p:nvPr>
        </p:nvSpPr>
        <p:spPr/>
        <p:txBody>
          <a:bodyPr>
            <a:normAutofit fontScale="92500" lnSpcReduction="10000"/>
          </a:bodyPr>
          <a:lstStyle/>
          <a:p>
            <a:r>
              <a:rPr lang="fr-FR" dirty="0" smtClean="0"/>
              <a:t>La modification de l’AR du 17 juillet 2006 et l’extension aux étrangers inscrits au registre de la population</a:t>
            </a:r>
          </a:p>
          <a:p>
            <a:r>
              <a:rPr lang="fr-FR" dirty="0" smtClean="0"/>
              <a:t> Une jurisprudence judiciaire qui reste très divisée pour les étrangers inscrits au registre des étrangers avec un séjour illimité</a:t>
            </a:r>
          </a:p>
          <a:p>
            <a:r>
              <a:rPr lang="fr-FR" dirty="0" smtClean="0"/>
              <a:t>3 nouveaux arr</a:t>
            </a:r>
            <a:r>
              <a:rPr lang="fr-FR" dirty="0" smtClean="0"/>
              <a:t>êts de la Cour constitutionnelle</a:t>
            </a:r>
          </a:p>
          <a:p>
            <a:pPr lvl="1"/>
            <a:r>
              <a:rPr lang="fr-FR" sz="1700" dirty="0"/>
              <a:t>11-1-2012, </a:t>
            </a:r>
            <a:r>
              <a:rPr lang="fr-FR" sz="1700" dirty="0" smtClean="0"/>
              <a:t>n° 3</a:t>
            </a:r>
            <a:r>
              <a:rPr lang="fr-FR" sz="1700" dirty="0"/>
              <a:t>/</a:t>
            </a:r>
            <a:r>
              <a:rPr lang="fr-FR" sz="1700" dirty="0" smtClean="0"/>
              <a:t>2012 (pas de violation pour l'étranger </a:t>
            </a:r>
            <a:r>
              <a:rPr lang="fr-FR" sz="1700" dirty="0"/>
              <a:t>inscrit au registre des étrangers par suite d'une autorisation à séjourner dans le Royaume pour une durée </a:t>
            </a:r>
            <a:r>
              <a:rPr lang="fr-FR" sz="1700" dirty="0" smtClean="0"/>
              <a:t>illimitée)</a:t>
            </a:r>
            <a:endParaRPr lang="fr-FR" sz="1700" dirty="0"/>
          </a:p>
          <a:p>
            <a:pPr lvl="1"/>
            <a:r>
              <a:rPr lang="fr-FR" sz="1700" dirty="0"/>
              <a:t>9-8-</a:t>
            </a:r>
            <a:r>
              <a:rPr lang="fr-FR" sz="1700" dirty="0" smtClean="0"/>
              <a:t>2012, n°  </a:t>
            </a:r>
            <a:r>
              <a:rPr lang="fr-FR" sz="1700" dirty="0"/>
              <a:t>108/</a:t>
            </a:r>
            <a:r>
              <a:rPr lang="fr-FR" sz="1700" dirty="0" smtClean="0"/>
              <a:t>2012 (pas de violation pour  </a:t>
            </a:r>
            <a:r>
              <a:rPr lang="fr-FR" sz="1700" dirty="0"/>
              <a:t>l'étranger inscrit au registre des étrangers par suite d'une autorisation à séjourner temporairement dans le </a:t>
            </a:r>
            <a:r>
              <a:rPr lang="fr-FR" sz="1700" dirty="0" smtClean="0"/>
              <a:t>Royaume)</a:t>
            </a:r>
            <a:endParaRPr lang="fr-FR" sz="1700" dirty="0"/>
          </a:p>
          <a:p>
            <a:pPr lvl="1"/>
            <a:r>
              <a:rPr lang="fr-FR" sz="1700" dirty="0"/>
              <a:t>4-10-2012, n° 114/</a:t>
            </a:r>
            <a:r>
              <a:rPr lang="fr-FR" sz="1700" dirty="0" smtClean="0"/>
              <a:t>2012 (</a:t>
            </a:r>
            <a:r>
              <a:rPr lang="fr-FR" sz="1700" dirty="0"/>
              <a:t>pas de violation pour l'étranger inscrit au registre des étrangers </a:t>
            </a:r>
            <a:r>
              <a:rPr lang="fr-FR" sz="1700" dirty="0" smtClean="0"/>
              <a:t>avec un séjour illimité)</a:t>
            </a:r>
            <a:endParaRPr lang="fr-FR" sz="1700" dirty="0"/>
          </a:p>
          <a:p>
            <a:pPr lvl="1"/>
            <a:endParaRPr lang="fr-FR" dirty="0" smtClean="0"/>
          </a:p>
          <a:p>
            <a:pPr lvl="1"/>
            <a:endParaRPr lang="fr-FR" dirty="0"/>
          </a:p>
        </p:txBody>
      </p:sp>
    </p:spTree>
    <p:extLst>
      <p:ext uri="{BB962C8B-B14F-4D97-AF65-F5344CB8AC3E}">
        <p14:creationId xmlns:p14="http://schemas.microsoft.com/office/powerpoint/2010/main" val="18323615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dirty="0"/>
              <a:t>Le principe de non-discrimination de l’art. 14 de la CEDH</a:t>
            </a:r>
            <a:endParaRPr lang="fr-FR" dirty="0"/>
          </a:p>
        </p:txBody>
      </p:sp>
      <p:sp>
        <p:nvSpPr>
          <p:cNvPr id="3" name="Espace réservé du contenu 2"/>
          <p:cNvSpPr>
            <a:spLocks noGrp="1"/>
          </p:cNvSpPr>
          <p:nvPr>
            <p:ph idx="1"/>
          </p:nvPr>
        </p:nvSpPr>
        <p:spPr>
          <a:xfrm>
            <a:off x="498474" y="1745280"/>
            <a:ext cx="7556313" cy="4380883"/>
          </a:xfrm>
        </p:spPr>
        <p:txBody>
          <a:bodyPr>
            <a:normAutofit fontScale="92500" lnSpcReduction="20000"/>
          </a:bodyPr>
          <a:lstStyle/>
          <a:p>
            <a:r>
              <a:rPr lang="fr-FR" dirty="0" smtClean="0"/>
              <a:t>Trois arr</a:t>
            </a:r>
            <a:r>
              <a:rPr lang="fr-FR" dirty="0" smtClean="0"/>
              <a:t>êts de la Cour de cassation</a:t>
            </a:r>
          </a:p>
          <a:p>
            <a:pPr marL="0" indent="0" algn="just">
              <a:buNone/>
            </a:pPr>
            <a:r>
              <a:rPr lang="fr-FR" i="1" dirty="0" smtClean="0"/>
              <a:t>Le </a:t>
            </a:r>
            <a:r>
              <a:rPr lang="fr-FR" i="1" dirty="0"/>
              <a:t>statut administratif des personnes inscrites au registre des étrangers par suite d'une autorisation à séjourner dans le royaume pour une durée illimitée montre qu'elles présentent un lien avec la Belgique que le législateur a pu juger moins important que celui que présentent les personnes inscrites au registre de la population et insuffisant pour justifier l'octroi des allocations aux personnes handicapées prévues par la loi du 27 février 1987</a:t>
            </a:r>
          </a:p>
          <a:p>
            <a:pPr lvl="1"/>
            <a:r>
              <a:rPr lang="en-GB" dirty="0" smtClean="0"/>
              <a:t>Cass</a:t>
            </a:r>
            <a:r>
              <a:rPr lang="en-GB" dirty="0"/>
              <a:t>. 15 </a:t>
            </a:r>
            <a:r>
              <a:rPr lang="en-GB" dirty="0" err="1"/>
              <a:t>octobre</a:t>
            </a:r>
            <a:r>
              <a:rPr lang="en-GB" dirty="0"/>
              <a:t> 2012, </a:t>
            </a:r>
            <a:r>
              <a:rPr lang="en-GB" i="1" dirty="0"/>
              <a:t>Pas</a:t>
            </a:r>
            <a:r>
              <a:rPr lang="en-GB" dirty="0"/>
              <a:t>., n° </a:t>
            </a:r>
            <a:r>
              <a:rPr lang="en-GB" dirty="0" smtClean="0"/>
              <a:t>530</a:t>
            </a:r>
          </a:p>
          <a:p>
            <a:pPr lvl="1"/>
            <a:r>
              <a:rPr lang="en-GB" dirty="0"/>
              <a:t>Cass. 10 mars 2014, S.13.0002.N, </a:t>
            </a:r>
            <a:r>
              <a:rPr lang="en-GB" dirty="0" err="1"/>
              <a:t>juridat</a:t>
            </a:r>
            <a:endParaRPr lang="en-GB" dirty="0" smtClean="0"/>
          </a:p>
          <a:p>
            <a:pPr lvl="1"/>
            <a:r>
              <a:rPr lang="en-GB" dirty="0" smtClean="0"/>
              <a:t>Cass</a:t>
            </a:r>
            <a:r>
              <a:rPr lang="en-GB" dirty="0"/>
              <a:t>., 16 </a:t>
            </a:r>
            <a:r>
              <a:rPr lang="en-GB" dirty="0" err="1"/>
              <a:t>juin</a:t>
            </a:r>
            <a:r>
              <a:rPr lang="en-GB" dirty="0"/>
              <a:t> 2014, S.11.0074.F, </a:t>
            </a:r>
            <a:r>
              <a:rPr lang="en-GB" dirty="0" err="1" smtClean="0"/>
              <a:t>juridat</a:t>
            </a:r>
            <a:endParaRPr lang="fr-BE" dirty="0" smtClean="0"/>
          </a:p>
          <a:p>
            <a:r>
              <a:rPr lang="fr-FR" dirty="0" smtClean="0"/>
              <a:t>Une jurisprudence de fond résignée (</a:t>
            </a:r>
            <a:r>
              <a:rPr lang="fr-FR" dirty="0"/>
              <a:t>C. </a:t>
            </a:r>
            <a:r>
              <a:rPr lang="fr-FR" dirty="0" err="1"/>
              <a:t>trav</a:t>
            </a:r>
            <a:r>
              <a:rPr lang="fr-FR" dirty="0"/>
              <a:t>. Liège, 9-3-15, </a:t>
            </a:r>
            <a:r>
              <a:rPr lang="fr-FR" i="1" dirty="0"/>
              <a:t>J.T.T.</a:t>
            </a:r>
            <a:r>
              <a:rPr lang="fr-FR" dirty="0"/>
              <a:t>, p. </a:t>
            </a:r>
            <a:r>
              <a:rPr lang="fr-FR" dirty="0" smtClean="0"/>
              <a:t>252) en attendant la </a:t>
            </a:r>
            <a:r>
              <a:rPr lang="fr-FR" dirty="0" err="1" smtClean="0"/>
              <a:t>CrEDH</a:t>
            </a:r>
            <a:r>
              <a:rPr lang="fr-FR" dirty="0" smtClean="0"/>
              <a:t> ?</a:t>
            </a:r>
          </a:p>
          <a:p>
            <a:r>
              <a:rPr lang="fr-FR" dirty="0" smtClean="0"/>
              <a:t>Prendre le </a:t>
            </a:r>
            <a:r>
              <a:rPr lang="fr-FR" i="1" dirty="0" err="1" smtClean="0"/>
              <a:t>verwijzingsargument</a:t>
            </a:r>
            <a:r>
              <a:rPr lang="fr-FR" dirty="0" smtClean="0"/>
              <a:t> au sérieux ?</a:t>
            </a:r>
            <a:endParaRPr lang="fr-FR" dirty="0"/>
          </a:p>
        </p:txBody>
      </p:sp>
    </p:spTree>
    <p:extLst>
      <p:ext uri="{BB962C8B-B14F-4D97-AF65-F5344CB8AC3E}">
        <p14:creationId xmlns:p14="http://schemas.microsoft.com/office/powerpoint/2010/main" val="2914129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textes</a:t>
            </a:r>
            <a:endParaRPr lang="fr-FR" dirty="0"/>
          </a:p>
        </p:txBody>
      </p:sp>
      <p:sp>
        <p:nvSpPr>
          <p:cNvPr id="3" name="Espace réservé du contenu 2"/>
          <p:cNvSpPr>
            <a:spLocks noGrp="1"/>
          </p:cNvSpPr>
          <p:nvPr>
            <p:ph idx="1"/>
          </p:nvPr>
        </p:nvSpPr>
        <p:spPr>
          <a:xfrm>
            <a:off x="498474" y="1301750"/>
            <a:ext cx="7556313" cy="4824413"/>
          </a:xfrm>
        </p:spPr>
        <p:txBody>
          <a:bodyPr>
            <a:normAutofit fontScale="92500" lnSpcReduction="10000"/>
          </a:bodyPr>
          <a:lstStyle/>
          <a:p>
            <a:r>
              <a:rPr lang="fr-FR" dirty="0" smtClean="0"/>
              <a:t>L’article 4 de la loi du 27 février 1987</a:t>
            </a:r>
          </a:p>
          <a:p>
            <a:pPr algn="just"/>
            <a:r>
              <a:rPr lang="fr-FR" dirty="0" smtClean="0"/>
              <a:t>Les allocations ne peuvent être allouées </a:t>
            </a:r>
            <a:r>
              <a:rPr lang="fr-FR" dirty="0"/>
              <a:t>qu'à une personne qui a sa résidence réelle en Belgique et qui </a:t>
            </a:r>
            <a:r>
              <a:rPr lang="fr-FR" dirty="0" smtClean="0"/>
              <a:t>est</a:t>
            </a:r>
          </a:p>
          <a:p>
            <a:pPr lvl="1" algn="just"/>
            <a:r>
              <a:rPr lang="fr-FR" dirty="0" smtClean="0"/>
              <a:t>Belge</a:t>
            </a:r>
          </a:p>
          <a:p>
            <a:pPr lvl="1" algn="just"/>
            <a:r>
              <a:rPr lang="fr-FR" dirty="0" smtClean="0"/>
              <a:t>ressortissante </a:t>
            </a:r>
            <a:r>
              <a:rPr lang="fr-FR" dirty="0"/>
              <a:t>d'un pays membre de l'Union </a:t>
            </a:r>
            <a:r>
              <a:rPr lang="fr-FR" dirty="0" smtClean="0"/>
              <a:t>européenne</a:t>
            </a:r>
          </a:p>
          <a:p>
            <a:pPr lvl="1" algn="just"/>
            <a:r>
              <a:rPr lang="fr-FR" dirty="0"/>
              <a:t>Marocaine, Algérienne, ou Tunisienne qui satisfait aux conditions du Règlement </a:t>
            </a:r>
            <a:r>
              <a:rPr lang="fr-FR" dirty="0" smtClean="0"/>
              <a:t>n</a:t>
            </a:r>
            <a:r>
              <a:rPr lang="fr-FR" dirty="0"/>
              <a:t>° 1408 du 14 juin 1971 </a:t>
            </a:r>
            <a:r>
              <a:rPr lang="fr-FR" dirty="0" smtClean="0"/>
              <a:t>relatif </a:t>
            </a:r>
            <a:r>
              <a:rPr lang="fr-FR" dirty="0"/>
              <a:t>à l'application des régimes de sécurité sociale aux travailleurs salariés, aux travailleurs non salariés ainsi qu'aux membres de leur famille qui se déplacent à l'intérieur de la </a:t>
            </a:r>
            <a:r>
              <a:rPr lang="fr-FR" dirty="0" smtClean="0"/>
              <a:t>Communauté</a:t>
            </a:r>
          </a:p>
          <a:p>
            <a:pPr lvl="1" algn="just"/>
            <a:r>
              <a:rPr lang="fr-FR" dirty="0" smtClean="0"/>
              <a:t>Apatride</a:t>
            </a:r>
          </a:p>
          <a:p>
            <a:pPr lvl="1" algn="just"/>
            <a:r>
              <a:rPr lang="fr-FR" dirty="0" smtClean="0"/>
              <a:t>Réfugiée</a:t>
            </a:r>
          </a:p>
          <a:p>
            <a:pPr lvl="1" algn="just"/>
            <a:r>
              <a:rPr lang="fr-FR" dirty="0" smtClean="0"/>
              <a:t>Exclue des catégories précédentes mais qui </a:t>
            </a:r>
            <a:r>
              <a:rPr lang="fr-FR" dirty="0"/>
              <a:t>a bénéficié jusqu'à l'âge de 21 ans de la majoration de l'allocation familiale</a:t>
            </a:r>
            <a:endParaRPr lang="fr-FR" dirty="0" smtClean="0"/>
          </a:p>
          <a:p>
            <a:pPr algn="just"/>
            <a:r>
              <a:rPr lang="fr-FR" dirty="0" smtClean="0"/>
              <a:t>Art 4, § 2: possibilité d’extension par le Roi</a:t>
            </a:r>
          </a:p>
          <a:p>
            <a:pPr lvl="1"/>
            <a:endParaRPr lang="fr-FR" b="1" dirty="0" smtClean="0"/>
          </a:p>
          <a:p>
            <a:pPr lvl="1"/>
            <a:endParaRPr lang="fr-FR" dirty="0"/>
          </a:p>
        </p:txBody>
      </p:sp>
    </p:spTree>
    <p:extLst>
      <p:ext uri="{BB962C8B-B14F-4D97-AF65-F5344CB8AC3E}">
        <p14:creationId xmlns:p14="http://schemas.microsoft.com/office/powerpoint/2010/main" val="19801319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L’égalité de traitement </a:t>
            </a:r>
            <a:r>
              <a:rPr lang="fr-FR" dirty="0" smtClean="0"/>
              <a:t>garantie </a:t>
            </a:r>
            <a:r>
              <a:rPr lang="fr-FR" dirty="0"/>
              <a:t>par la directive 2004/83/CE </a:t>
            </a:r>
          </a:p>
        </p:txBody>
      </p:sp>
      <p:sp>
        <p:nvSpPr>
          <p:cNvPr id="3" name="Espace réservé du contenu 2"/>
          <p:cNvSpPr>
            <a:spLocks noGrp="1"/>
          </p:cNvSpPr>
          <p:nvPr>
            <p:ph idx="1"/>
          </p:nvPr>
        </p:nvSpPr>
        <p:spPr/>
        <p:txBody>
          <a:bodyPr/>
          <a:lstStyle/>
          <a:p>
            <a:pPr algn="just"/>
            <a:r>
              <a:rPr lang="fr-FR" dirty="0"/>
              <a:t>L’égalité de traitement avec les nationaux garantie par la directive </a:t>
            </a:r>
            <a:r>
              <a:rPr lang="fr-FR" dirty="0" smtClean="0"/>
              <a:t>2004/83/CE du </a:t>
            </a:r>
            <a:r>
              <a:rPr lang="fr-FR" dirty="0"/>
              <a:t>29 avril 2004 concernant les normes minimales relatives aux conditions que doivent remplir les ressortissants des pays tiers ou les apatrides pour pouvoir prétendre au statut de réfugié ou les personnes qui, pour d'autres raisons, ont besoin d'une protection internationale, et relatives au contenu de ces statuts </a:t>
            </a:r>
            <a:endParaRPr lang="fr-FR" dirty="0" smtClean="0"/>
          </a:p>
          <a:p>
            <a:pPr algn="just"/>
            <a:r>
              <a:rPr lang="fr-FR" dirty="0" smtClean="0"/>
              <a:t>La reconnaissance du statut de protection subsidiaire n’ouvre le droit qu’à un séjour limité (1 an, puis 2 ans). Droit au séjour illimité après une durée de 5 ans.</a:t>
            </a:r>
            <a:endParaRPr lang="en-GB" dirty="0"/>
          </a:p>
        </p:txBody>
      </p:sp>
    </p:spTree>
    <p:extLst>
      <p:ext uri="{BB962C8B-B14F-4D97-AF65-F5344CB8AC3E}">
        <p14:creationId xmlns:p14="http://schemas.microsoft.com/office/powerpoint/2010/main" val="28536776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L’égalité de traitement garantie par la directive 2004/83/CE </a:t>
            </a:r>
            <a:endParaRPr lang="en-GB" dirty="0"/>
          </a:p>
        </p:txBody>
      </p:sp>
      <p:sp>
        <p:nvSpPr>
          <p:cNvPr id="3" name="Espace réservé du contenu 2"/>
          <p:cNvSpPr>
            <a:spLocks noGrp="1"/>
          </p:cNvSpPr>
          <p:nvPr>
            <p:ph idx="1"/>
          </p:nvPr>
        </p:nvSpPr>
        <p:spPr>
          <a:xfrm>
            <a:off x="498474" y="1762560"/>
            <a:ext cx="7556313" cy="4363604"/>
          </a:xfrm>
        </p:spPr>
        <p:txBody>
          <a:bodyPr>
            <a:normAutofit/>
          </a:bodyPr>
          <a:lstStyle/>
          <a:p>
            <a:r>
              <a:rPr lang="nl-BE" dirty="0" smtClean="0"/>
              <a:t>Art. 28 de la </a:t>
            </a:r>
            <a:r>
              <a:rPr lang="nl-BE" dirty="0"/>
              <a:t>D</a:t>
            </a:r>
            <a:r>
              <a:rPr lang="nl-BE" dirty="0" smtClean="0"/>
              <a:t>irective</a:t>
            </a:r>
          </a:p>
          <a:p>
            <a:pPr marL="0" indent="0" algn="just">
              <a:buNone/>
            </a:pPr>
            <a:r>
              <a:rPr lang="fr-FR" i="1" dirty="0" smtClean="0"/>
              <a:t>Les </a:t>
            </a:r>
            <a:r>
              <a:rPr lang="fr-FR" i="1" dirty="0"/>
              <a:t>États membres veillent à ce que les bénéficiaires du statut de réfugié ou du statut conféré par la protection subsidiaire reçoivent, dans l'État membre ayant octroyé le statut, la même assistance sociale nécessaire que celle prévue pour les ressortissants de cet État membre.</a:t>
            </a:r>
          </a:p>
          <a:p>
            <a:pPr marL="0" indent="0" algn="just">
              <a:buNone/>
            </a:pPr>
            <a:r>
              <a:rPr lang="fr-FR" i="1" dirty="0"/>
              <a:t> Par dérogation à la règle générale énoncée au paragraphe 1, les États membres peuvent </a:t>
            </a:r>
            <a:r>
              <a:rPr lang="fr-FR" dirty="0"/>
              <a:t>limiter aux prestations essentielles </a:t>
            </a:r>
            <a:r>
              <a:rPr lang="fr-FR" i="1" dirty="0"/>
              <a:t>l'assistance sociale accordée aux bénéficiaires de la protection subsidiaire, ces prestations essentielles étant servies au niveau et selon les conditions d'accès qui sont applicables à leurs propres ressortissants.</a:t>
            </a:r>
          </a:p>
          <a:p>
            <a:endParaRPr lang="en-GB" dirty="0"/>
          </a:p>
        </p:txBody>
      </p:sp>
    </p:spTree>
    <p:extLst>
      <p:ext uri="{BB962C8B-B14F-4D97-AF65-F5344CB8AC3E}">
        <p14:creationId xmlns:p14="http://schemas.microsoft.com/office/powerpoint/2010/main" val="7724649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L’égalité de traitement garantie par la directive 2004/83/CE </a:t>
            </a:r>
            <a:endParaRPr lang="en-GB" dirty="0"/>
          </a:p>
        </p:txBody>
      </p:sp>
      <p:sp>
        <p:nvSpPr>
          <p:cNvPr id="3" name="Espace réservé du contenu 2"/>
          <p:cNvSpPr>
            <a:spLocks noGrp="1"/>
          </p:cNvSpPr>
          <p:nvPr>
            <p:ph idx="1"/>
          </p:nvPr>
        </p:nvSpPr>
        <p:spPr/>
        <p:txBody>
          <a:bodyPr>
            <a:normAutofit fontScale="92500" lnSpcReduction="20000"/>
          </a:bodyPr>
          <a:lstStyle/>
          <a:p>
            <a:r>
              <a:rPr lang="nl-BE" dirty="0" err="1" smtClean="0"/>
              <a:t>Quid</a:t>
            </a:r>
            <a:r>
              <a:rPr lang="nl-BE" dirty="0" smtClean="0"/>
              <a:t> de la </a:t>
            </a:r>
            <a:r>
              <a:rPr lang="nl-BE" dirty="0" err="1" smtClean="0"/>
              <a:t>notion</a:t>
            </a:r>
            <a:r>
              <a:rPr lang="nl-BE" dirty="0" smtClean="0"/>
              <a:t> de </a:t>
            </a:r>
            <a:r>
              <a:rPr lang="nl-BE" dirty="0" err="1" smtClean="0"/>
              <a:t>prestation</a:t>
            </a:r>
            <a:r>
              <a:rPr lang="nl-BE" dirty="0" smtClean="0"/>
              <a:t> </a:t>
            </a:r>
            <a:r>
              <a:rPr lang="nl-BE" dirty="0" err="1" smtClean="0"/>
              <a:t>essentielle</a:t>
            </a:r>
            <a:r>
              <a:rPr lang="nl-BE" dirty="0" smtClean="0"/>
              <a:t> ?</a:t>
            </a:r>
          </a:p>
          <a:p>
            <a:pPr lvl="2"/>
            <a:r>
              <a:rPr lang="fr-BE" dirty="0" smtClean="0">
                <a:latin typeface="Rockwell" charset="0"/>
                <a:ea typeface="MS PGothic" charset="0"/>
              </a:rPr>
              <a:t>CJUE</a:t>
            </a:r>
            <a:r>
              <a:rPr lang="fr-BE" dirty="0">
                <a:latin typeface="Rockwell" charset="0"/>
                <a:ea typeface="MS PGothic" charset="0"/>
              </a:rPr>
              <a:t>, 24 avril 2012, </a:t>
            </a:r>
            <a:r>
              <a:rPr lang="fr-BE" i="1" dirty="0" smtClean="0">
                <a:latin typeface="Rockwell" charset="0"/>
                <a:ea typeface="MS PGothic" charset="0"/>
              </a:rPr>
              <a:t>Kamberaj c. Italie</a:t>
            </a:r>
            <a:r>
              <a:rPr lang="fr-BE" dirty="0" smtClean="0">
                <a:latin typeface="Rockwell" charset="0"/>
                <a:ea typeface="MS PGothic" charset="0"/>
              </a:rPr>
              <a:t> </a:t>
            </a:r>
            <a:r>
              <a:rPr lang="fr-BE" dirty="0">
                <a:latin typeface="Rockwell" charset="0"/>
                <a:ea typeface="MS PGothic" charset="0"/>
              </a:rPr>
              <a:t>(aide au logement)</a:t>
            </a:r>
          </a:p>
          <a:p>
            <a:pPr lvl="2"/>
            <a:r>
              <a:rPr lang="fr-FR" sz="1200" i="1" dirty="0" smtClean="0">
                <a:latin typeface="Rockwell" charset="0"/>
                <a:ea typeface="MS PGothic" charset="0"/>
              </a:rPr>
              <a:t>«  </a:t>
            </a:r>
            <a:r>
              <a:rPr lang="fr-FR" sz="1200" i="1" dirty="0">
                <a:latin typeface="Rockwell" charset="0"/>
                <a:ea typeface="MS PGothic" charset="0"/>
              </a:rPr>
              <a:t>conformément à l’article 34 de la Charte, l’Union reconnaît et respecte le droit à une aide sociale et à une aide au logement </a:t>
            </a:r>
            <a:r>
              <a:rPr lang="fr-FR" sz="1200" i="1" u="sng" dirty="0">
                <a:latin typeface="Rockwell" charset="0"/>
                <a:ea typeface="MS PGothic" charset="0"/>
              </a:rPr>
              <a:t>destinées à assurer une existence digne</a:t>
            </a:r>
            <a:r>
              <a:rPr lang="fr-FR" sz="1200" i="1" dirty="0">
                <a:latin typeface="Rockwell" charset="0"/>
                <a:ea typeface="MS PGothic" charset="0"/>
              </a:rPr>
              <a:t> à tous ceux qui ne disposent pas de ressources suffisantes. Il s’ensuit que, dans la mesure où </a:t>
            </a:r>
            <a:r>
              <a:rPr lang="fr-FR" sz="1200" b="1" i="1" dirty="0">
                <a:latin typeface="Rockwell" charset="0"/>
                <a:ea typeface="MS PGothic" charset="0"/>
              </a:rPr>
              <a:t>l’aide en cause au principal remplit la finalité énoncée par ledit article de la Charte</a:t>
            </a:r>
            <a:r>
              <a:rPr lang="fr-FR" sz="1200" i="1" dirty="0">
                <a:latin typeface="Rockwell" charset="0"/>
                <a:ea typeface="MS PGothic" charset="0"/>
              </a:rPr>
              <a:t>, elle ne saurait être considérée, en droit de l’Union, comme ne faisant pas partie des prestations essentielles au sens de l’article 11, paragraphe 4, de la directive 2003/109. ….</a:t>
            </a:r>
            <a:r>
              <a:rPr lang="fr-FR" sz="1200" dirty="0">
                <a:latin typeface="Rockwell" charset="0"/>
                <a:ea typeface="MS PGothic" charset="0"/>
              </a:rPr>
              <a:t> » (point 92) – Interprétation sur base de la </a:t>
            </a:r>
            <a:r>
              <a:rPr lang="fr-FR" sz="1200" dirty="0" smtClean="0">
                <a:latin typeface="Rockwell" charset="0"/>
                <a:ea typeface="MS PGothic" charset="0"/>
              </a:rPr>
              <a:t>Charte sociale européenne</a:t>
            </a:r>
            <a:endParaRPr lang="fr-BE" sz="1200" dirty="0">
              <a:latin typeface="Rockwell" charset="0"/>
              <a:ea typeface="MS PGothic" charset="0"/>
            </a:endParaRPr>
          </a:p>
          <a:p>
            <a:r>
              <a:rPr lang="nl-BE" dirty="0" smtClean="0"/>
              <a:t>Quid </a:t>
            </a:r>
            <a:r>
              <a:rPr lang="nl-BE" dirty="0" smtClean="0"/>
              <a:t>des étrangers régularisés sur base de l’état de santé (9ter</a:t>
            </a:r>
            <a:r>
              <a:rPr lang="nl-BE" dirty="0" smtClean="0"/>
              <a:t>) ?</a:t>
            </a:r>
          </a:p>
          <a:p>
            <a:pPr lvl="1"/>
            <a:r>
              <a:rPr lang="nl-BE" dirty="0" smtClean="0"/>
              <a:t>Pas d’assimilation sauf “persécution médicale”</a:t>
            </a:r>
            <a:endParaRPr lang="nl-BE" dirty="0" smtClean="0"/>
          </a:p>
          <a:p>
            <a:pPr lvl="1" algn="just"/>
            <a:r>
              <a:rPr lang="fr-FR" dirty="0"/>
              <a:t>CJUE 18-12-</a:t>
            </a:r>
            <a:r>
              <a:rPr lang="fr-FR" dirty="0" smtClean="0"/>
              <a:t>13 </a:t>
            </a:r>
            <a:r>
              <a:rPr lang="fr-FR" i="1" dirty="0" err="1" smtClean="0"/>
              <a:t>Mbodj</a:t>
            </a:r>
            <a:r>
              <a:rPr lang="fr-FR" dirty="0" smtClean="0"/>
              <a:t> </a:t>
            </a:r>
            <a:r>
              <a:rPr lang="fr-FR" dirty="0"/>
              <a:t>(C-542/13)</a:t>
            </a:r>
          </a:p>
          <a:p>
            <a:pPr lvl="1" algn="just"/>
            <a:r>
              <a:rPr lang="nl-BE" dirty="0" smtClean="0"/>
              <a:t>Pas </a:t>
            </a:r>
            <a:r>
              <a:rPr lang="nl-BE" dirty="0" smtClean="0"/>
              <a:t>d’assimilation à la protection subsidiaire </a:t>
            </a:r>
            <a:r>
              <a:rPr lang="fr-FR" dirty="0"/>
              <a:t>même dans l’hypothèse où le ressortissant de pays tiers atteint d’une grave maladie ne pourrait pas, en vertu de l’article 3 de la CEDH, tel qu’interprété par la Cour européenne des droits de l’homme, être éloigné vers un pays dans lequel les traitements adéquats n’existent pas, à moins qu’il ne soit question d’une privation de soins infligée </a:t>
            </a:r>
            <a:r>
              <a:rPr lang="fr-FR" dirty="0" smtClean="0"/>
              <a:t>intentionnellement</a:t>
            </a:r>
          </a:p>
          <a:p>
            <a:pPr lvl="1" algn="just"/>
            <a:r>
              <a:rPr lang="fr-FR" dirty="0" smtClean="0"/>
              <a:t>Dans </a:t>
            </a:r>
            <a:r>
              <a:rPr lang="fr-FR" dirty="0" smtClean="0"/>
              <a:t>le même sens C. </a:t>
            </a:r>
            <a:r>
              <a:rPr lang="fr-FR" dirty="0" err="1" smtClean="0"/>
              <a:t>trav</a:t>
            </a:r>
            <a:r>
              <a:rPr lang="fr-FR" dirty="0" smtClean="0"/>
              <a:t>. Liège, 9-3-15, </a:t>
            </a:r>
            <a:r>
              <a:rPr lang="fr-FR" i="1" dirty="0" smtClean="0"/>
              <a:t>J.T.T.</a:t>
            </a:r>
            <a:r>
              <a:rPr lang="fr-FR" dirty="0" smtClean="0"/>
              <a:t>, p. 252</a:t>
            </a:r>
            <a:endParaRPr lang="en-GB" dirty="0"/>
          </a:p>
        </p:txBody>
      </p:sp>
    </p:spTree>
    <p:extLst>
      <p:ext uri="{BB962C8B-B14F-4D97-AF65-F5344CB8AC3E}">
        <p14:creationId xmlns:p14="http://schemas.microsoft.com/office/powerpoint/2010/main" val="893959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La </a:t>
            </a:r>
            <a:r>
              <a:rPr lang="fr-BE" dirty="0"/>
              <a:t>Convention (UN) du 13 décembre 2006 relative aux droits des personnes handicapées</a:t>
            </a:r>
          </a:p>
        </p:txBody>
      </p:sp>
      <p:sp>
        <p:nvSpPr>
          <p:cNvPr id="3" name="Espace réservé du contenu 2"/>
          <p:cNvSpPr>
            <a:spLocks noGrp="1"/>
          </p:cNvSpPr>
          <p:nvPr>
            <p:ph idx="1"/>
          </p:nvPr>
        </p:nvSpPr>
        <p:spPr>
          <a:xfrm>
            <a:off x="498474" y="2324160"/>
            <a:ext cx="7556313" cy="3802003"/>
          </a:xfrm>
        </p:spPr>
        <p:txBody>
          <a:bodyPr/>
          <a:lstStyle/>
          <a:p>
            <a:r>
              <a:rPr lang="fr-FR" dirty="0" smtClean="0"/>
              <a:t>L’article </a:t>
            </a:r>
            <a:r>
              <a:rPr lang="fr-FR" dirty="0"/>
              <a:t>28 </a:t>
            </a:r>
            <a:r>
              <a:rPr lang="fr-BE" dirty="0"/>
              <a:t>de la </a:t>
            </a:r>
            <a:r>
              <a:rPr lang="fr-BE" dirty="0" smtClean="0"/>
              <a:t>Convention (UN) </a:t>
            </a:r>
            <a:r>
              <a:rPr lang="fr-BE" dirty="0"/>
              <a:t>du 13 décembre 2006 relative aux droits des personnes </a:t>
            </a:r>
            <a:r>
              <a:rPr lang="fr-BE" dirty="0" smtClean="0"/>
              <a:t>handicapées</a:t>
            </a:r>
          </a:p>
          <a:p>
            <a:r>
              <a:rPr lang="fr-FR" i="1" dirty="0"/>
              <a:t>Les États Parties reconnaissent le droit des personnes handicapées à la protection sociale et à la jouissance de ce droit sans discrimination fondée sur le handicap</a:t>
            </a:r>
            <a:endParaRPr lang="fr-BE" i="1" dirty="0" smtClean="0"/>
          </a:p>
          <a:p>
            <a:r>
              <a:rPr lang="en-GB" dirty="0"/>
              <a:t>C. const., 4 </a:t>
            </a:r>
            <a:r>
              <a:rPr lang="en-GB" dirty="0" err="1"/>
              <a:t>octobre</a:t>
            </a:r>
            <a:r>
              <a:rPr lang="en-GB" dirty="0"/>
              <a:t> 2012, n° 114/2012</a:t>
            </a:r>
          </a:p>
        </p:txBody>
      </p:sp>
    </p:spTree>
    <p:extLst>
      <p:ext uri="{BB962C8B-B14F-4D97-AF65-F5344CB8AC3E}">
        <p14:creationId xmlns:p14="http://schemas.microsoft.com/office/powerpoint/2010/main" val="8277689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mise en cause des textes</a:t>
            </a:r>
            <a:endParaRPr lang="fr-FR" dirty="0"/>
          </a:p>
        </p:txBody>
      </p:sp>
      <p:sp>
        <p:nvSpPr>
          <p:cNvPr id="3" name="Espace réservé du contenu 2"/>
          <p:cNvSpPr>
            <a:spLocks noGrp="1"/>
          </p:cNvSpPr>
          <p:nvPr>
            <p:ph idx="1"/>
          </p:nvPr>
        </p:nvSpPr>
        <p:spPr/>
        <p:txBody>
          <a:bodyPr/>
          <a:lstStyle/>
          <a:p>
            <a:r>
              <a:rPr lang="fr-FR" dirty="0" smtClean="0"/>
              <a:t>Et les étrangers en séjour illégal ?</a:t>
            </a:r>
            <a:endParaRPr lang="fr-FR" dirty="0"/>
          </a:p>
        </p:txBody>
      </p:sp>
    </p:spTree>
    <p:extLst>
      <p:ext uri="{BB962C8B-B14F-4D97-AF65-F5344CB8AC3E}">
        <p14:creationId xmlns:p14="http://schemas.microsoft.com/office/powerpoint/2010/main" val="1249267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textes</a:t>
            </a:r>
            <a:endParaRPr lang="fr-FR" dirty="0"/>
          </a:p>
        </p:txBody>
      </p:sp>
      <p:sp>
        <p:nvSpPr>
          <p:cNvPr id="3" name="Espace réservé du contenu 2"/>
          <p:cNvSpPr>
            <a:spLocks noGrp="1"/>
          </p:cNvSpPr>
          <p:nvPr>
            <p:ph idx="1"/>
          </p:nvPr>
        </p:nvSpPr>
        <p:spPr>
          <a:xfrm>
            <a:off x="498474" y="1341438"/>
            <a:ext cx="7556313" cy="4784725"/>
          </a:xfrm>
        </p:spPr>
        <p:txBody>
          <a:bodyPr>
            <a:normAutofit fontScale="92500" lnSpcReduction="20000"/>
          </a:bodyPr>
          <a:lstStyle/>
          <a:p>
            <a:r>
              <a:rPr lang="fr-FR" dirty="0" smtClean="0"/>
              <a:t>L’arrêté royal du 17 juillet 2006</a:t>
            </a:r>
          </a:p>
          <a:p>
            <a:pPr algn="just"/>
            <a:r>
              <a:rPr lang="fr-FR" dirty="0" smtClean="0"/>
              <a:t>Extension du bénéfice de la loi aux:</a:t>
            </a:r>
          </a:p>
          <a:p>
            <a:pPr lvl="1" algn="just"/>
            <a:r>
              <a:rPr lang="fr-FR" dirty="0"/>
              <a:t>ressortissants de l'Islande, du Liechtenstein, de la Norvège ou de la </a:t>
            </a:r>
            <a:r>
              <a:rPr lang="fr-FR" dirty="0" smtClean="0"/>
              <a:t>Suisse (EEE)</a:t>
            </a:r>
            <a:endParaRPr lang="fr-FR" dirty="0" smtClean="0"/>
          </a:p>
          <a:p>
            <a:pPr lvl="1" algn="just"/>
            <a:r>
              <a:rPr lang="fr-FR" dirty="0" smtClean="0"/>
              <a:t>conjoint</a:t>
            </a:r>
            <a:r>
              <a:rPr lang="fr-FR" dirty="0"/>
              <a:t>, </a:t>
            </a:r>
            <a:r>
              <a:rPr lang="fr-FR" dirty="0" smtClean="0"/>
              <a:t>cohabitant </a:t>
            </a:r>
            <a:r>
              <a:rPr lang="fr-FR" dirty="0"/>
              <a:t>légal, ou </a:t>
            </a:r>
            <a:r>
              <a:rPr lang="fr-FR" dirty="0" smtClean="0"/>
              <a:t>autre </a:t>
            </a:r>
            <a:r>
              <a:rPr lang="fr-FR" dirty="0"/>
              <a:t>membre de la famille, au sens du Règlement n° 1408/71 précité du 14 juin 1971, d'une personne telle que visée à l'article 4, § 1, 1° à 5° de la loi </a:t>
            </a:r>
            <a:r>
              <a:rPr lang="fr-FR" dirty="0" smtClean="0"/>
              <a:t>ou </a:t>
            </a:r>
            <a:r>
              <a:rPr lang="fr-FR" dirty="0"/>
              <a:t>d'un ressortissant d'un Etat visé à l'article 1er, 1° </a:t>
            </a:r>
            <a:r>
              <a:rPr lang="fr-FR" dirty="0" smtClean="0"/>
              <a:t>de l’AR, </a:t>
            </a:r>
            <a:r>
              <a:rPr lang="fr-FR" dirty="0"/>
              <a:t>qui ne sont pas elles-mêmes ressortissantes de ces Etats, et qui ont leur résidence réelle en </a:t>
            </a:r>
            <a:r>
              <a:rPr lang="fr-FR" dirty="0" smtClean="0"/>
              <a:t>Belgique</a:t>
            </a:r>
          </a:p>
          <a:p>
            <a:pPr lvl="1" algn="just"/>
            <a:r>
              <a:rPr lang="fr-FR" dirty="0"/>
              <a:t>é</a:t>
            </a:r>
            <a:r>
              <a:rPr lang="fr-FR" dirty="0" smtClean="0"/>
              <a:t>trangers inscrits au </a:t>
            </a:r>
            <a:r>
              <a:rPr lang="fr-FR" dirty="0"/>
              <a:t>registre de la </a:t>
            </a:r>
            <a:r>
              <a:rPr lang="fr-FR" dirty="0" smtClean="0"/>
              <a:t>population (AR 9/2/2009, en vigueur le 12/12/2007) </a:t>
            </a:r>
          </a:p>
          <a:p>
            <a:pPr algn="just"/>
            <a:r>
              <a:rPr lang="fr-FR" dirty="0" smtClean="0"/>
              <a:t>L’AR définit ce qu’il faut entendre par membres de la famille</a:t>
            </a:r>
          </a:p>
          <a:p>
            <a:pPr lvl="1" algn="just"/>
            <a:r>
              <a:rPr lang="fr-FR" dirty="0"/>
              <a:t>les enfants mineurs, ainsi que les enfants majeurs, les père, mère, beau-père et belle-mère à charge du ressortissant. </a:t>
            </a:r>
            <a:endParaRPr lang="fr-FR" dirty="0" smtClean="0"/>
          </a:p>
          <a:p>
            <a:pPr marL="457200" lvl="2" indent="0" algn="just">
              <a:buNone/>
            </a:pPr>
            <a:r>
              <a:rPr lang="fr-FR" dirty="0" smtClean="0"/>
              <a:t>Est </a:t>
            </a:r>
            <a:r>
              <a:rPr lang="fr-FR" dirty="0"/>
              <a:t>considéré comme étant à charge du ressortissant, la personne qui vit sous le même toit que le ressortissant et qui est considérée comme personne à charge du ressortissant au sens de la loi relative à l'assurance obligatoire soins de santé et indemnités, </a:t>
            </a:r>
            <a:r>
              <a:rPr lang="fr-FR" dirty="0" smtClean="0"/>
              <a:t>coordonnée </a:t>
            </a:r>
            <a:r>
              <a:rPr lang="fr-FR" dirty="0"/>
              <a:t>le 14 juillet 1994</a:t>
            </a:r>
          </a:p>
        </p:txBody>
      </p:sp>
    </p:spTree>
    <p:extLst>
      <p:ext uri="{BB962C8B-B14F-4D97-AF65-F5344CB8AC3E}">
        <p14:creationId xmlns:p14="http://schemas.microsoft.com/office/powerpoint/2010/main" val="353103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L’interprétation des textes – questions choisies</a:t>
            </a:r>
            <a:endParaRPr lang="fr-FR" dirty="0"/>
          </a:p>
        </p:txBody>
      </p:sp>
      <p:sp>
        <p:nvSpPr>
          <p:cNvPr id="3" name="Espace réservé du contenu 2"/>
          <p:cNvSpPr>
            <a:spLocks noGrp="1"/>
          </p:cNvSpPr>
          <p:nvPr>
            <p:ph idx="1"/>
          </p:nvPr>
        </p:nvSpPr>
        <p:spPr/>
        <p:txBody>
          <a:bodyPr/>
          <a:lstStyle/>
          <a:p>
            <a:pPr algn="just"/>
            <a:r>
              <a:rPr lang="fr-FR" dirty="0" smtClean="0"/>
              <a:t>Les ressortissants européens</a:t>
            </a:r>
          </a:p>
          <a:p>
            <a:pPr algn="just"/>
            <a:r>
              <a:rPr lang="fr-FR" dirty="0" smtClean="0"/>
              <a:t>Plus d’exigence de relever du règlement 1408/71 ou 883/2004</a:t>
            </a:r>
          </a:p>
          <a:p>
            <a:pPr algn="just"/>
            <a:r>
              <a:rPr lang="fr-FR" dirty="0" smtClean="0"/>
              <a:t>Primauté des principes de libre circulation et de citoyenneté européenne</a:t>
            </a:r>
            <a:endParaRPr lang="fr-FR" dirty="0"/>
          </a:p>
        </p:txBody>
      </p:sp>
    </p:spTree>
    <p:extLst>
      <p:ext uri="{BB962C8B-B14F-4D97-AF65-F5344CB8AC3E}">
        <p14:creationId xmlns:p14="http://schemas.microsoft.com/office/powerpoint/2010/main" val="3030604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L’interprétation des textes – questions choisies</a:t>
            </a:r>
          </a:p>
        </p:txBody>
      </p:sp>
      <p:sp>
        <p:nvSpPr>
          <p:cNvPr id="3" name="Espace réservé du contenu 2"/>
          <p:cNvSpPr>
            <a:spLocks noGrp="1"/>
          </p:cNvSpPr>
          <p:nvPr>
            <p:ph idx="1"/>
          </p:nvPr>
        </p:nvSpPr>
        <p:spPr/>
        <p:txBody>
          <a:bodyPr/>
          <a:lstStyle/>
          <a:p>
            <a:r>
              <a:rPr lang="fr-FR" dirty="0" smtClean="0"/>
              <a:t>Le réfugié</a:t>
            </a:r>
          </a:p>
          <a:p>
            <a:r>
              <a:rPr lang="fr-FR" dirty="0" smtClean="0"/>
              <a:t>L’effet dans le temps de la reconnaissance du statut de réfugié ?</a:t>
            </a:r>
            <a:endParaRPr lang="fr-FR" dirty="0"/>
          </a:p>
          <a:p>
            <a:r>
              <a:rPr lang="fr-FR" dirty="0" smtClean="0"/>
              <a:t>Un décision </a:t>
            </a:r>
            <a:r>
              <a:rPr lang="fr-FR" dirty="0" smtClean="0"/>
              <a:t>déclarative et ayant un effet rétroactif</a:t>
            </a:r>
          </a:p>
          <a:p>
            <a:pPr lvl="1"/>
            <a:r>
              <a:rPr lang="fr-FR" dirty="0" err="1" smtClean="0"/>
              <a:t>Trib</a:t>
            </a:r>
            <a:r>
              <a:rPr lang="fr-FR" dirty="0" smtClean="0"/>
              <a:t>. </a:t>
            </a:r>
            <a:r>
              <a:rPr lang="fr-FR" dirty="0" err="1" smtClean="0"/>
              <a:t>trav</a:t>
            </a:r>
            <a:r>
              <a:rPr lang="fr-FR" dirty="0" smtClean="0"/>
              <a:t>. Bruxelles, 18-2-2004, R.G.: </a:t>
            </a:r>
            <a:r>
              <a:rPr lang="en-US" dirty="0" smtClean="0"/>
              <a:t>24.582, </a:t>
            </a:r>
            <a:r>
              <a:rPr lang="en-US" dirty="0" err="1" smtClean="0"/>
              <a:t>juridat</a:t>
            </a:r>
            <a:endParaRPr lang="fr-FR" dirty="0"/>
          </a:p>
        </p:txBody>
      </p:sp>
    </p:spTree>
    <p:extLst>
      <p:ext uri="{BB962C8B-B14F-4D97-AF65-F5344CB8AC3E}">
        <p14:creationId xmlns:p14="http://schemas.microsoft.com/office/powerpoint/2010/main" val="1708599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L’interprétation des textes – questions choisies</a:t>
            </a:r>
            <a:endParaRPr lang="en-GB" dirty="0"/>
          </a:p>
        </p:txBody>
      </p:sp>
      <p:sp>
        <p:nvSpPr>
          <p:cNvPr id="3" name="Espace réservé du contenu 2"/>
          <p:cNvSpPr>
            <a:spLocks noGrp="1"/>
          </p:cNvSpPr>
          <p:nvPr>
            <p:ph idx="1"/>
          </p:nvPr>
        </p:nvSpPr>
        <p:spPr/>
        <p:txBody>
          <a:bodyPr/>
          <a:lstStyle/>
          <a:p>
            <a:r>
              <a:rPr lang="nl-BE" dirty="0" err="1" smtClean="0"/>
              <a:t>L’apatride</a:t>
            </a:r>
            <a:r>
              <a:rPr lang="nl-BE" dirty="0" smtClean="0"/>
              <a:t> </a:t>
            </a:r>
            <a:r>
              <a:rPr lang="fr-FR" dirty="0" smtClean="0"/>
              <a:t>qui </a:t>
            </a:r>
            <a:r>
              <a:rPr lang="fr-FR" dirty="0"/>
              <a:t>tombe sous l'application de la Convention relative au statut des </a:t>
            </a:r>
            <a:r>
              <a:rPr lang="fr-FR" dirty="0" smtClean="0"/>
              <a:t>apatrides</a:t>
            </a:r>
          </a:p>
          <a:p>
            <a:r>
              <a:rPr lang="fr-FR" dirty="0" smtClean="0"/>
              <a:t>Quid de l’apatride reconnu mais sans titre de séjour ?</a:t>
            </a:r>
            <a:endParaRPr lang="en-GB" dirty="0"/>
          </a:p>
        </p:txBody>
      </p:sp>
    </p:spTree>
    <p:extLst>
      <p:ext uri="{BB962C8B-B14F-4D97-AF65-F5344CB8AC3E}">
        <p14:creationId xmlns:p14="http://schemas.microsoft.com/office/powerpoint/2010/main" val="3485090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L’interprétation des textes – questions choisies</a:t>
            </a:r>
            <a:endParaRPr lang="en-GB" dirty="0"/>
          </a:p>
        </p:txBody>
      </p:sp>
      <p:sp>
        <p:nvSpPr>
          <p:cNvPr id="3" name="Espace réservé du contenu 2"/>
          <p:cNvSpPr>
            <a:spLocks noGrp="1"/>
          </p:cNvSpPr>
          <p:nvPr>
            <p:ph idx="1"/>
          </p:nvPr>
        </p:nvSpPr>
        <p:spPr/>
        <p:txBody>
          <a:bodyPr/>
          <a:lstStyle/>
          <a:p>
            <a:pPr algn="just"/>
            <a:r>
              <a:rPr lang="nl-BE" dirty="0" smtClean="0"/>
              <a:t>Les </a:t>
            </a:r>
            <a:r>
              <a:rPr lang="nl-BE" dirty="0" err="1" smtClean="0"/>
              <a:t>marocains</a:t>
            </a:r>
            <a:r>
              <a:rPr lang="nl-BE" dirty="0" smtClean="0"/>
              <a:t>, </a:t>
            </a:r>
            <a:r>
              <a:rPr lang="nl-BE" dirty="0" err="1" smtClean="0"/>
              <a:t>tunisiens</a:t>
            </a:r>
            <a:r>
              <a:rPr lang="nl-BE" dirty="0" smtClean="0"/>
              <a:t> </a:t>
            </a:r>
            <a:r>
              <a:rPr lang="nl-BE" dirty="0" err="1" smtClean="0"/>
              <a:t>ou</a:t>
            </a:r>
            <a:r>
              <a:rPr lang="nl-BE" dirty="0" smtClean="0"/>
              <a:t> </a:t>
            </a:r>
            <a:r>
              <a:rPr lang="nl-BE" dirty="0" err="1" smtClean="0"/>
              <a:t>algériens</a:t>
            </a:r>
            <a:r>
              <a:rPr lang="nl-BE" dirty="0" smtClean="0"/>
              <a:t> </a:t>
            </a:r>
            <a:r>
              <a:rPr lang="nl-BE" dirty="0" err="1" smtClean="0"/>
              <a:t>affiliés</a:t>
            </a:r>
            <a:r>
              <a:rPr lang="nl-BE" dirty="0" smtClean="0"/>
              <a:t> </a:t>
            </a:r>
            <a:r>
              <a:rPr lang="nl-BE" dirty="0" err="1" smtClean="0"/>
              <a:t>volontairement</a:t>
            </a:r>
            <a:r>
              <a:rPr lang="nl-BE" dirty="0" smtClean="0"/>
              <a:t> au </a:t>
            </a:r>
            <a:r>
              <a:rPr lang="nl-BE" dirty="0" err="1" smtClean="0"/>
              <a:t>régime</a:t>
            </a:r>
            <a:r>
              <a:rPr lang="nl-BE" dirty="0" smtClean="0"/>
              <a:t> de </a:t>
            </a:r>
            <a:r>
              <a:rPr lang="nl-BE" dirty="0" err="1" smtClean="0"/>
              <a:t>l’ASSI</a:t>
            </a:r>
            <a:endParaRPr lang="nl-BE" dirty="0" smtClean="0"/>
          </a:p>
          <a:p>
            <a:pPr algn="just"/>
            <a:r>
              <a:rPr lang="nl-BE" dirty="0" err="1" smtClean="0"/>
              <a:t>Renvoi</a:t>
            </a:r>
            <a:r>
              <a:rPr lang="nl-BE" dirty="0" smtClean="0"/>
              <a:t> au </a:t>
            </a:r>
            <a:r>
              <a:rPr lang="nl-BE" dirty="0" err="1" smtClean="0"/>
              <a:t>règlement</a:t>
            </a:r>
            <a:r>
              <a:rPr lang="nl-BE" dirty="0" smtClean="0"/>
              <a:t> 1408/71</a:t>
            </a:r>
          </a:p>
          <a:p>
            <a:pPr algn="just"/>
            <a:r>
              <a:rPr lang="nl-BE" dirty="0" smtClean="0"/>
              <a:t>Art. 1, a, iv: </a:t>
            </a:r>
            <a:r>
              <a:rPr lang="nl-BE" dirty="0" err="1" smtClean="0"/>
              <a:t>requiert</a:t>
            </a:r>
            <a:r>
              <a:rPr lang="nl-BE" dirty="0" smtClean="0"/>
              <a:t>, pour </a:t>
            </a:r>
            <a:r>
              <a:rPr lang="nl-BE" dirty="0" err="1" smtClean="0"/>
              <a:t>être</a:t>
            </a:r>
            <a:r>
              <a:rPr lang="nl-BE" dirty="0" smtClean="0"/>
              <a:t> </a:t>
            </a:r>
            <a:r>
              <a:rPr lang="nl-BE" dirty="0" err="1" smtClean="0"/>
              <a:t>considéré</a:t>
            </a:r>
            <a:r>
              <a:rPr lang="nl-BE" dirty="0" smtClean="0"/>
              <a:t> comme </a:t>
            </a:r>
            <a:r>
              <a:rPr lang="nl-BE" dirty="0" err="1" smtClean="0"/>
              <a:t>travailleur</a:t>
            </a:r>
            <a:r>
              <a:rPr lang="nl-BE" dirty="0" smtClean="0"/>
              <a:t> </a:t>
            </a:r>
            <a:r>
              <a:rPr lang="nl-BE" dirty="0" err="1" smtClean="0"/>
              <a:t>salarié</a:t>
            </a:r>
            <a:r>
              <a:rPr lang="nl-BE" dirty="0" smtClean="0"/>
              <a:t> </a:t>
            </a:r>
            <a:r>
              <a:rPr lang="nl-BE" dirty="0" err="1" smtClean="0"/>
              <a:t>ou</a:t>
            </a:r>
            <a:r>
              <a:rPr lang="nl-BE" dirty="0" smtClean="0"/>
              <a:t> non </a:t>
            </a:r>
            <a:r>
              <a:rPr lang="nl-BE" dirty="0" err="1" smtClean="0"/>
              <a:t>salarié</a:t>
            </a:r>
            <a:r>
              <a:rPr lang="nl-BE" dirty="0" smtClean="0"/>
              <a:t>, </a:t>
            </a:r>
            <a:r>
              <a:rPr lang="nl-BE" dirty="0" err="1" smtClean="0"/>
              <a:t>l’exercice</a:t>
            </a:r>
            <a:r>
              <a:rPr lang="nl-BE" dirty="0" smtClean="0"/>
              <a:t> </a:t>
            </a:r>
            <a:r>
              <a:rPr lang="nl-BE" dirty="0" err="1" smtClean="0"/>
              <a:t>d’une</a:t>
            </a:r>
            <a:r>
              <a:rPr lang="nl-BE" dirty="0" smtClean="0"/>
              <a:t> </a:t>
            </a:r>
            <a:r>
              <a:rPr lang="nl-BE" dirty="0" err="1" smtClean="0"/>
              <a:t>activité</a:t>
            </a:r>
            <a:r>
              <a:rPr lang="nl-BE" dirty="0" smtClean="0"/>
              <a:t> </a:t>
            </a:r>
            <a:r>
              <a:rPr lang="nl-BE" dirty="0" err="1" smtClean="0"/>
              <a:t>salariée</a:t>
            </a:r>
            <a:r>
              <a:rPr lang="nl-BE" dirty="0" smtClean="0"/>
              <a:t> </a:t>
            </a:r>
            <a:r>
              <a:rPr lang="nl-BE" dirty="0" err="1" smtClean="0"/>
              <a:t>ou</a:t>
            </a:r>
            <a:r>
              <a:rPr lang="nl-BE" dirty="0" smtClean="0"/>
              <a:t> </a:t>
            </a:r>
            <a:r>
              <a:rPr lang="nl-BE" dirty="0" err="1" smtClean="0"/>
              <a:t>indépendante</a:t>
            </a:r>
            <a:r>
              <a:rPr lang="nl-BE" dirty="0" smtClean="0"/>
              <a:t> </a:t>
            </a:r>
            <a:r>
              <a:rPr lang="nl-BE" dirty="0" err="1" smtClean="0"/>
              <a:t>ou</a:t>
            </a:r>
            <a:r>
              <a:rPr lang="nl-BE" dirty="0" smtClean="0"/>
              <a:t> </a:t>
            </a:r>
            <a:r>
              <a:rPr lang="nl-BE" dirty="0" err="1" smtClean="0"/>
              <a:t>une</a:t>
            </a:r>
            <a:r>
              <a:rPr lang="nl-BE" dirty="0" smtClean="0"/>
              <a:t> </a:t>
            </a:r>
            <a:r>
              <a:rPr lang="nl-BE" dirty="0" err="1" smtClean="0"/>
              <a:t>affiliation</a:t>
            </a:r>
            <a:r>
              <a:rPr lang="nl-BE" dirty="0" smtClean="0"/>
              <a:t> obligatoire </a:t>
            </a:r>
            <a:r>
              <a:rPr lang="nl-BE" dirty="0" err="1" smtClean="0"/>
              <a:t>antérieure</a:t>
            </a:r>
            <a:endParaRPr lang="nl-BE" dirty="0" smtClean="0"/>
          </a:p>
          <a:p>
            <a:pPr algn="just"/>
            <a:r>
              <a:rPr lang="nl-BE" dirty="0" smtClean="0"/>
              <a:t>Ex: C. </a:t>
            </a:r>
            <a:r>
              <a:rPr lang="nl-BE" dirty="0" err="1" smtClean="0"/>
              <a:t>trav</a:t>
            </a:r>
            <a:r>
              <a:rPr lang="nl-BE" dirty="0" smtClean="0"/>
              <a:t>. Bruxelles, 8-2-2016, R.G.: </a:t>
            </a:r>
            <a:r>
              <a:rPr lang="en-GB" dirty="0" smtClean="0"/>
              <a:t>2014/AB/1153 et 2015/AB/31 </a:t>
            </a:r>
            <a:endParaRPr lang="en-GB" dirty="0"/>
          </a:p>
          <a:p>
            <a:pPr lvl="1"/>
            <a:endParaRPr lang="nl-BE" dirty="0" smtClean="0"/>
          </a:p>
          <a:p>
            <a:endParaRPr lang="nl-BE" dirty="0" smtClean="0"/>
          </a:p>
          <a:p>
            <a:endParaRPr lang="en-GB" dirty="0"/>
          </a:p>
        </p:txBody>
      </p:sp>
    </p:spTree>
    <p:extLst>
      <p:ext uri="{BB962C8B-B14F-4D97-AF65-F5344CB8AC3E}">
        <p14:creationId xmlns:p14="http://schemas.microsoft.com/office/powerpoint/2010/main" val="3231857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L’interprétation des textes – questions choisies</a:t>
            </a:r>
          </a:p>
        </p:txBody>
      </p:sp>
      <p:sp>
        <p:nvSpPr>
          <p:cNvPr id="3" name="Espace réservé du contenu 2"/>
          <p:cNvSpPr>
            <a:spLocks noGrp="1"/>
          </p:cNvSpPr>
          <p:nvPr>
            <p:ph idx="1"/>
          </p:nvPr>
        </p:nvSpPr>
        <p:spPr/>
        <p:txBody>
          <a:bodyPr/>
          <a:lstStyle/>
          <a:p>
            <a:r>
              <a:rPr lang="fr-FR" dirty="0" smtClean="0"/>
              <a:t>Les étrangers inscrits au registre de la population</a:t>
            </a:r>
          </a:p>
          <a:p>
            <a:r>
              <a:rPr lang="fr-FR" dirty="0" smtClean="0"/>
              <a:t>Registre de la population au sens strict, à l’exclusion du registre des étrangers et du registre d’attente</a:t>
            </a:r>
          </a:p>
          <a:p>
            <a:r>
              <a:rPr lang="fr-FR" dirty="0" smtClean="0"/>
              <a:t>Parallèle avec la matière du droit à l’intégration sociale</a:t>
            </a:r>
            <a:endParaRPr lang="fr-FR" dirty="0"/>
          </a:p>
        </p:txBody>
      </p:sp>
    </p:spTree>
    <p:extLst>
      <p:ext uri="{BB962C8B-B14F-4D97-AF65-F5344CB8AC3E}">
        <p14:creationId xmlns:p14="http://schemas.microsoft.com/office/powerpoint/2010/main" val="3342997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mise en cause des textes</a:t>
            </a:r>
            <a:endParaRPr lang="en-GB" dirty="0"/>
          </a:p>
        </p:txBody>
      </p:sp>
      <p:sp>
        <p:nvSpPr>
          <p:cNvPr id="3" name="Espace réservé du contenu 2"/>
          <p:cNvSpPr>
            <a:spLocks noGrp="1"/>
          </p:cNvSpPr>
          <p:nvPr>
            <p:ph idx="1"/>
          </p:nvPr>
        </p:nvSpPr>
        <p:spPr/>
        <p:txBody>
          <a:bodyPr/>
          <a:lstStyle/>
          <a:p>
            <a:r>
              <a:rPr lang="nl-BE" dirty="0" smtClean="0"/>
              <a:t>Le principe de non-</a:t>
            </a:r>
            <a:r>
              <a:rPr lang="nl-BE" dirty="0" err="1" smtClean="0"/>
              <a:t>discrimination</a:t>
            </a:r>
            <a:r>
              <a:rPr lang="nl-BE" dirty="0" smtClean="0"/>
              <a:t> de </a:t>
            </a:r>
            <a:r>
              <a:rPr lang="nl-BE" dirty="0" err="1" smtClean="0"/>
              <a:t>l’art</a:t>
            </a:r>
            <a:r>
              <a:rPr lang="nl-BE" dirty="0" smtClean="0"/>
              <a:t>. 14 de la CEDH</a:t>
            </a:r>
          </a:p>
          <a:p>
            <a:r>
              <a:rPr lang="fr-FR" dirty="0"/>
              <a:t>L’égalité de traitement avec les nationaux garantie par la directive 2004/83/</a:t>
            </a:r>
            <a:r>
              <a:rPr lang="fr-FR" dirty="0" smtClean="0"/>
              <a:t>CE </a:t>
            </a:r>
          </a:p>
          <a:p>
            <a:r>
              <a:rPr lang="fr-BE" dirty="0"/>
              <a:t>la Convention (UN) du 13 décembre 2006 relative aux droits des personnes handicapées</a:t>
            </a:r>
            <a:endParaRPr lang="en-GB" dirty="0"/>
          </a:p>
        </p:txBody>
      </p:sp>
    </p:spTree>
    <p:extLst>
      <p:ext uri="{BB962C8B-B14F-4D97-AF65-F5344CB8AC3E}">
        <p14:creationId xmlns:p14="http://schemas.microsoft.com/office/powerpoint/2010/main" val="3099327631"/>
      </p:ext>
    </p:extLst>
  </p:cSld>
  <p:clrMapOvr>
    <a:masterClrMapping/>
  </p:clrMapOvr>
</p:sld>
</file>

<file path=ppt/theme/theme1.xml><?xml version="1.0" encoding="utf-8"?>
<a:theme xmlns:a="http://schemas.openxmlformats.org/drawingml/2006/main" name="Avantage">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Avantage.thmx</Template>
  <TotalTime>156</TotalTime>
  <Words>1849</Words>
  <Application>Microsoft Macintosh PowerPoint</Application>
  <PresentationFormat>Présentation à l'écran (4:3)</PresentationFormat>
  <Paragraphs>140</Paragraphs>
  <Slides>24</Slides>
  <Notes>0</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Avantage</vt:lpstr>
      <vt:lpstr>La condition de nationalité dans la matière des allocations aux personnes handicapées</vt:lpstr>
      <vt:lpstr>Les textes</vt:lpstr>
      <vt:lpstr>Les textes</vt:lpstr>
      <vt:lpstr>L’interprétation des textes – questions choisies</vt:lpstr>
      <vt:lpstr>L’interprétation des textes – questions choisies</vt:lpstr>
      <vt:lpstr>L’interprétation des textes – questions choisies</vt:lpstr>
      <vt:lpstr>L’interprétation des textes – questions choisies</vt:lpstr>
      <vt:lpstr>L’interprétation des textes – questions choisies</vt:lpstr>
      <vt:lpstr>La mise en cause des textes</vt:lpstr>
      <vt:lpstr>Le principe de non-discrimination de l’art. 14 de la CEDH</vt:lpstr>
      <vt:lpstr>Le principe de non-discrimination de l’art. 14 de la CEDH</vt:lpstr>
      <vt:lpstr>Le principe de non-discrimination de l’art. 14 de la CEDH</vt:lpstr>
      <vt:lpstr>Le principe de non-discrimination de l’art. 14 de la CEDH</vt:lpstr>
      <vt:lpstr>Le principe de non-discrimination de l’art. 14 de la CEDH</vt:lpstr>
      <vt:lpstr>Le principe de non-discrimination de l’art. 14 de la CEDH</vt:lpstr>
      <vt:lpstr>Le principe de non-discrimination de l’art. 14 de la CEDH</vt:lpstr>
      <vt:lpstr>Le principe de non-discrimination de l’art. 14 de la CEDH</vt:lpstr>
      <vt:lpstr>Le principe de non-discrimination de l’art. 14 de la CEDH</vt:lpstr>
      <vt:lpstr>Le principe de non-discrimination de l’art. 14 de la CEDH</vt:lpstr>
      <vt:lpstr>L’égalité de traitement garantie par la directive 2004/83/CE </vt:lpstr>
      <vt:lpstr>L’égalité de traitement garantie par la directive 2004/83/CE </vt:lpstr>
      <vt:lpstr>L’égalité de traitement garantie par la directive 2004/83/CE </vt:lpstr>
      <vt:lpstr>La Convention (UN) du 13 décembre 2006 relative aux droits des personnes handicapées</vt:lpstr>
      <vt:lpstr>La mise en cause des textes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condition de nationalité dans la matière des allocations aux personnes handicapées</dc:title>
  <dc:creator>hugo mormont</dc:creator>
  <cp:lastModifiedBy>hugo mormont</cp:lastModifiedBy>
  <cp:revision>44</cp:revision>
  <dcterms:created xsi:type="dcterms:W3CDTF">2016-05-11T21:35:48Z</dcterms:created>
  <dcterms:modified xsi:type="dcterms:W3CDTF">2016-05-12T23:09:21Z</dcterms:modified>
</cp:coreProperties>
</file>