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7" r:id="rId8"/>
    <p:sldId id="266" r:id="rId9"/>
    <p:sldId id="268" r:id="rId10"/>
    <p:sldId id="269" r:id="rId11"/>
    <p:sldId id="270" r:id="rId12"/>
    <p:sldId id="271" r:id="rId13"/>
    <p:sldId id="272" r:id="rId14"/>
    <p:sldId id="273" r:id="rId15"/>
    <p:sldId id="263" r:id="rId16"/>
    <p:sldId id="264" r:id="rId17"/>
    <p:sldId id="265" r:id="rId18"/>
    <p:sldId id="262"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51" d="100"/>
          <a:sy n="151" d="100"/>
        </p:scale>
        <p:origin x="-120" y="-3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fr-FR" smtClean="0"/>
              <a:t>Cliquez et modifiez le titre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24/11/16</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1" name="Rectangle 10"/>
          <p:cNvSpPr/>
          <p:nvPr/>
        </p:nvSpPr>
        <p:spPr>
          <a:xfrm>
            <a:off x="4624388" y="228600"/>
            <a:ext cx="2057400" cy="2039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6802438" y="2377440"/>
            <a:ext cx="2057400" cy="20391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 contenus">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fr-FR" smtClean="0"/>
              <a:t>Cliquez et modifiez le titre</a:t>
            </a:r>
            <a:endParaRPr/>
          </a:p>
        </p:txBody>
      </p:sp>
      <p:sp>
        <p:nvSpPr>
          <p:cNvPr id="5" name="Date Placeholder 4"/>
          <p:cNvSpPr>
            <a:spLocks noGrp="1"/>
          </p:cNvSpPr>
          <p:nvPr>
            <p:ph type="dt" sz="half" idx="10"/>
          </p:nvPr>
        </p:nvSpPr>
        <p:spPr/>
        <p:txBody>
          <a:bodyPr/>
          <a:lstStyle/>
          <a:p>
            <a:fld id="{D728701E-CAF4-4159-9B3E-41C86DFFA30D}" type="datetimeFigureOut">
              <a:rPr lang="en-US" smtClean="0"/>
              <a:t>24/11/16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12" name="Content Placeholder 2"/>
          <p:cNvSpPr>
            <a:spLocks noGrp="1"/>
          </p:cNvSpPr>
          <p:nvPr>
            <p:ph sz="half" idx="17"/>
          </p:nvPr>
        </p:nvSpPr>
        <p:spPr>
          <a:xfrm>
            <a:off x="502920" y="1985963"/>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14" name="Content Placeholder 2"/>
          <p:cNvSpPr>
            <a:spLocks noGrp="1"/>
          </p:cNvSpPr>
          <p:nvPr>
            <p:ph sz="half" idx="18"/>
          </p:nvPr>
        </p:nvSpPr>
        <p:spPr>
          <a:xfrm>
            <a:off x="502920" y="4164965"/>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15"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16"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seul">
    <p:spTree>
      <p:nvGrpSpPr>
        <p:cNvPr id="1" name=""/>
        <p:cNvGrpSpPr/>
        <p:nvPr/>
      </p:nvGrpSpPr>
      <p:grpSpPr>
        <a:xfrm>
          <a:off x="0" y="0"/>
          <a:ext cx="0" cy="0"/>
          <a:chOff x="0" y="0"/>
          <a:chExt cx="0" cy="0"/>
        </a:xfrm>
      </p:grpSpPr>
      <p:sp>
        <p:nvSpPr>
          <p:cNvPr id="6" name="Rectangle 5"/>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TextBox 7"/>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fr-FR" smtClean="0"/>
              <a:t>Cliquez et modifiez le titre</a:t>
            </a:r>
            <a:endParaRPr/>
          </a:p>
        </p:txBody>
      </p:sp>
      <p:sp>
        <p:nvSpPr>
          <p:cNvPr id="3" name="Date Placeholder 2"/>
          <p:cNvSpPr>
            <a:spLocks noGrp="1"/>
          </p:cNvSpPr>
          <p:nvPr>
            <p:ph type="dt" sz="half" idx="10"/>
          </p:nvPr>
        </p:nvSpPr>
        <p:spPr/>
        <p:txBody>
          <a:bodyPr/>
          <a:lstStyle/>
          <a:p>
            <a:fld id="{D728701E-CAF4-4159-9B3E-41C86DFFA30D}" type="datetimeFigureOut">
              <a:rPr lang="en-US" smtClean="0"/>
              <a:t>24/11/16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2F1D00-BD13-4404-86B0-79703945A0A7}"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Vide">
    <p:spTree>
      <p:nvGrpSpPr>
        <p:cNvPr id="1" name=""/>
        <p:cNvGrpSpPr/>
        <p:nvPr/>
      </p:nvGrpSpPr>
      <p:grpSpPr>
        <a:xfrm>
          <a:off x="0" y="0"/>
          <a:ext cx="0" cy="0"/>
          <a:chOff x="0" y="0"/>
          <a:chExt cx="0" cy="0"/>
        </a:xfrm>
      </p:grpSpPr>
      <p:sp>
        <p:nvSpPr>
          <p:cNvPr id="5" name="Rectangle 4"/>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D728701E-CAF4-4159-9B3E-41C86DFFA30D}" type="datetimeFigureOut">
              <a:rPr lang="en-US" smtClean="0"/>
              <a:t>24/11/16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2F1D00-BD13-4404-86B0-79703945A0A7}"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Rectangle 7"/>
          <p:cNvSpPr/>
          <p:nvPr/>
        </p:nvSpPr>
        <p:spPr>
          <a:xfrm>
            <a:off x="282575" y="228600"/>
            <a:ext cx="34512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5" y="2571750"/>
            <a:ext cx="3255264" cy="1162050"/>
          </a:xfrm>
        </p:spPr>
        <p:txBody>
          <a:bodyPr anchor="b">
            <a:normAutofit/>
          </a:bodyPr>
          <a:lstStyle>
            <a:lvl1pPr algn="l">
              <a:defRPr sz="2600" b="0">
                <a:solidFill>
                  <a:schemeClr val="bg1"/>
                </a:solidFill>
              </a:defRPr>
            </a:lvl1pPr>
          </a:lstStyle>
          <a:p>
            <a:r>
              <a:rPr lang="fr-FR" smtClean="0"/>
              <a:t>Cliquez et modifiez le titre</a:t>
            </a:r>
            <a:endParaRPr dirty="0"/>
          </a:p>
        </p:txBody>
      </p:sp>
      <p:sp>
        <p:nvSpPr>
          <p:cNvPr id="3" name="Content Placeholder 2"/>
          <p:cNvSpPr>
            <a:spLocks noGrp="1"/>
          </p:cNvSpPr>
          <p:nvPr>
            <p:ph idx="1"/>
          </p:nvPr>
        </p:nvSpPr>
        <p:spPr>
          <a:xfrm>
            <a:off x="4168775" y="273050"/>
            <a:ext cx="4597399"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Text Placeholder 3"/>
          <p:cNvSpPr>
            <a:spLocks noGrp="1"/>
          </p:cNvSpPr>
          <p:nvPr>
            <p:ph type="body" sz="half" idx="2"/>
          </p:nvPr>
        </p:nvSpPr>
        <p:spPr>
          <a:xfrm>
            <a:off x="381093" y="3733800"/>
            <a:ext cx="325526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24/11/16</a:t>
            </a:fld>
            <a:endParaRPr lang="en-US"/>
          </a:p>
        </p:txBody>
      </p:sp>
      <p:sp>
        <p:nvSpPr>
          <p:cNvPr id="6" name="Footer Placeholder 5"/>
          <p:cNvSpPr>
            <a:spLocks noGrp="1"/>
          </p:cNvSpPr>
          <p:nvPr>
            <p:ph type="ftr" sz="quarter" idx="11"/>
          </p:nvPr>
        </p:nvSpPr>
        <p:spPr>
          <a:xfrm>
            <a:off x="3859305" y="6423585"/>
            <a:ext cx="3316941" cy="365125"/>
          </a:xfrm>
        </p:spPr>
        <p:txBody>
          <a:bodyPr/>
          <a:lstStyle/>
          <a:p>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169404" y="3124200"/>
            <a:ext cx="3898272" cy="871538"/>
          </a:xfrm>
        </p:spPr>
        <p:txBody>
          <a:bodyPr anchor="b">
            <a:normAutofit/>
          </a:bodyPr>
          <a:lstStyle>
            <a:lvl1pPr algn="l">
              <a:defRPr sz="2600" b="0"/>
            </a:lvl1pPr>
          </a:lstStyle>
          <a:p>
            <a:r>
              <a:rPr lang="fr-FR" smtClean="0"/>
              <a:t>Cliquez et modifiez le titre</a:t>
            </a:r>
            <a:endParaRPr/>
          </a:p>
        </p:txBody>
      </p:sp>
      <p:sp>
        <p:nvSpPr>
          <p:cNvPr id="3" name="Picture Placeholder 2"/>
          <p:cNvSpPr>
            <a:spLocks noGrp="1"/>
          </p:cNvSpPr>
          <p:nvPr>
            <p:ph type="pic" idx="1"/>
          </p:nvPr>
        </p:nvSpPr>
        <p:spPr>
          <a:xfrm>
            <a:off x="277906" y="228600"/>
            <a:ext cx="3460658" cy="63452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Faire glisser l'image vers l'espace réservé ou cliquer sur l'icône pour l'ajouter</a:t>
            </a:r>
            <a:endParaRPr/>
          </a:p>
        </p:txBody>
      </p:sp>
      <p:sp>
        <p:nvSpPr>
          <p:cNvPr id="4" name="Text Placeholder 3"/>
          <p:cNvSpPr>
            <a:spLocks noGrp="1"/>
          </p:cNvSpPr>
          <p:nvPr>
            <p:ph type="body" sz="half" idx="2"/>
          </p:nvPr>
        </p:nvSpPr>
        <p:spPr>
          <a:xfrm>
            <a:off x="4169404" y="3995737"/>
            <a:ext cx="3898272"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24/11/16</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10" name="TextBox 9"/>
          <p:cNvSpPr txBox="1"/>
          <p:nvPr/>
        </p:nvSpPr>
        <p:spPr>
          <a:xfrm>
            <a:off x="3990110"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Image au-dessus de légende">
    <p:spTree>
      <p:nvGrpSpPr>
        <p:cNvPr id="1" name=""/>
        <p:cNvGrpSpPr/>
        <p:nvPr/>
      </p:nvGrpSpPr>
      <p:grpSpPr>
        <a:xfrm>
          <a:off x="0" y="0"/>
          <a:ext cx="0" cy="0"/>
          <a:chOff x="0" y="0"/>
          <a:chExt cx="0" cy="0"/>
        </a:xfrm>
      </p:grpSpPr>
      <p:sp>
        <p:nvSpPr>
          <p:cNvPr id="2" name="Title 1"/>
          <p:cNvSpPr>
            <a:spLocks noGrp="1"/>
          </p:cNvSpPr>
          <p:nvPr>
            <p:ph type="title"/>
          </p:nvPr>
        </p:nvSpPr>
        <p:spPr>
          <a:xfrm>
            <a:off x="506505" y="4424082"/>
            <a:ext cx="6191157" cy="833718"/>
          </a:xfrm>
        </p:spPr>
        <p:txBody>
          <a:bodyPr anchor="b">
            <a:normAutofit/>
          </a:bodyPr>
          <a:lstStyle>
            <a:lvl1pPr algn="l">
              <a:defRPr sz="2600" b="0"/>
            </a:lvl1pPr>
          </a:lstStyle>
          <a:p>
            <a:r>
              <a:rPr lang="fr-FR" smtClean="0"/>
              <a:t>Cliquez et modifiez le titre</a:t>
            </a:r>
            <a:endParaRPr/>
          </a:p>
        </p:txBody>
      </p:sp>
      <p:sp>
        <p:nvSpPr>
          <p:cNvPr id="3" name="Picture Placeholder 2"/>
          <p:cNvSpPr>
            <a:spLocks noGrp="1"/>
          </p:cNvSpPr>
          <p:nvPr>
            <p:ph type="pic" idx="1"/>
          </p:nvPr>
        </p:nvSpPr>
        <p:spPr>
          <a:xfrm>
            <a:off x="277905" y="228600"/>
            <a:ext cx="637838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Faire glisser l'image vers l'espace réservé ou cliquer sur l'icône pour l'ajouter</a:t>
            </a:r>
            <a:endParaRPr/>
          </a:p>
        </p:txBody>
      </p:sp>
      <p:sp>
        <p:nvSpPr>
          <p:cNvPr id="4" name="Text Placeholder 3"/>
          <p:cNvSpPr>
            <a:spLocks noGrp="1"/>
          </p:cNvSpPr>
          <p:nvPr>
            <p:ph type="body" sz="half" idx="2"/>
          </p:nvPr>
        </p:nvSpPr>
        <p:spPr>
          <a:xfrm>
            <a:off x="506505" y="5257799"/>
            <a:ext cx="6191157" cy="885825"/>
          </a:xfrm>
        </p:spPr>
        <p:txBody>
          <a:bodyPr/>
          <a:lstStyle>
            <a:lvl1pPr marL="0" indent="0">
              <a:spcBef>
                <a:spcPts val="3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p>
            <a:fld id="{D728701E-CAF4-4159-9B3E-41C86DFFA30D}" type="datetimeFigureOut">
              <a:rPr lang="en-US" smtClean="0"/>
              <a:t>24/11/16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8" name="Rectangle 7"/>
          <p:cNvSpPr/>
          <p:nvPr/>
        </p:nvSpPr>
        <p:spPr>
          <a:xfrm>
            <a:off x="6802438" y="22860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6802438" y="2377440"/>
            <a:ext cx="2057400" cy="20391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327212" y="4632792"/>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images avec légende">
    <p:spTree>
      <p:nvGrpSpPr>
        <p:cNvPr id="1" name=""/>
        <p:cNvGrpSpPr/>
        <p:nvPr/>
      </p:nvGrpSpPr>
      <p:grpSpPr>
        <a:xfrm>
          <a:off x="0" y="0"/>
          <a:ext cx="0" cy="0"/>
          <a:chOff x="0" y="0"/>
          <a:chExt cx="0" cy="0"/>
        </a:xfrm>
      </p:grpSpPr>
      <p:sp>
        <p:nvSpPr>
          <p:cNvPr id="8" name="Rectangle 7"/>
          <p:cNvSpPr/>
          <p:nvPr/>
        </p:nvSpPr>
        <p:spPr>
          <a:xfrm>
            <a:off x="282574" y="228600"/>
            <a:ext cx="6387167"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6181611" cy="1162050"/>
          </a:xfrm>
        </p:spPr>
        <p:txBody>
          <a:bodyPr anchor="b">
            <a:normAutofit/>
          </a:bodyPr>
          <a:lstStyle>
            <a:lvl1pPr algn="l">
              <a:defRPr sz="2600" b="0">
                <a:solidFill>
                  <a:schemeClr val="bg1"/>
                </a:solidFill>
              </a:defRPr>
            </a:lvl1pPr>
          </a:lstStyle>
          <a:p>
            <a:r>
              <a:rPr lang="fr-FR" smtClean="0"/>
              <a:t>Cliquez et modifiez le titre</a:t>
            </a:r>
            <a:endParaRPr/>
          </a:p>
        </p:txBody>
      </p:sp>
      <p:sp>
        <p:nvSpPr>
          <p:cNvPr id="4" name="Text Placeholder 3"/>
          <p:cNvSpPr>
            <a:spLocks noGrp="1"/>
          </p:cNvSpPr>
          <p:nvPr>
            <p:ph type="body" sz="half" idx="2"/>
          </p:nvPr>
        </p:nvSpPr>
        <p:spPr>
          <a:xfrm>
            <a:off x="381094" y="3733800"/>
            <a:ext cx="6179566"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a:xfrm>
            <a:off x="5212262" y="6235607"/>
            <a:ext cx="1348398" cy="365125"/>
          </a:xfrm>
        </p:spPr>
        <p:txBody>
          <a:bodyPr/>
          <a:lstStyle>
            <a:lvl1pPr>
              <a:defRPr>
                <a:solidFill>
                  <a:schemeClr val="bg1"/>
                </a:solidFill>
              </a:defRPr>
            </a:lvl1pPr>
          </a:lstStyle>
          <a:p>
            <a:fld id="{D728701E-CAF4-4159-9B3E-41C86DFFA30D}" type="datetimeFigureOut">
              <a:rPr lang="en-US" smtClean="0"/>
              <a:t>24/11/16</a:t>
            </a:fld>
            <a:endParaRPr lang="en-US"/>
          </a:p>
        </p:txBody>
      </p:sp>
      <p:sp>
        <p:nvSpPr>
          <p:cNvPr id="6" name="Footer Placeholder 5"/>
          <p:cNvSpPr>
            <a:spLocks noGrp="1"/>
          </p:cNvSpPr>
          <p:nvPr>
            <p:ph type="ftr" sz="quarter" idx="11"/>
          </p:nvPr>
        </p:nvSpPr>
        <p:spPr>
          <a:xfrm>
            <a:off x="381095" y="6235607"/>
            <a:ext cx="46481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6802438" y="2374940"/>
            <a:ext cx="2057400" cy="2039112"/>
          </a:xfrm>
        </p:spPr>
        <p:txBody>
          <a:bodyPr/>
          <a:lstStyle>
            <a:lvl1pPr>
              <a:buNone/>
              <a:defRPr/>
            </a:lvl1pPr>
          </a:lstStyle>
          <a:p>
            <a:r>
              <a:rPr lang="fr-FR" smtClean="0"/>
              <a:t>Faire glisser l'image vers l'espace réservé ou cliquer sur l'icône pour l'ajouter</a:t>
            </a:r>
            <a:endParaRPr/>
          </a:p>
        </p:txBody>
      </p:sp>
      <p:sp>
        <p:nvSpPr>
          <p:cNvPr id="13" name="Picture Placeholder 12"/>
          <p:cNvSpPr>
            <a:spLocks noGrp="1"/>
          </p:cNvSpPr>
          <p:nvPr>
            <p:ph type="pic" sz="quarter" idx="14"/>
          </p:nvPr>
        </p:nvSpPr>
        <p:spPr>
          <a:xfrm>
            <a:off x="6802438" y="4535424"/>
            <a:ext cx="2057400" cy="2039112"/>
          </a:xfrm>
        </p:spPr>
        <p:txBody>
          <a:bodyPr/>
          <a:lstStyle>
            <a:lvl1pPr>
              <a:buNone/>
              <a:defRPr/>
            </a:lvl1pPr>
          </a:lstStyle>
          <a:p>
            <a:r>
              <a:rPr lang="fr-FR" smtClean="0"/>
              <a:t>Faire glisser l'image vers l'espace réservé ou cliquer sur l'icône pour l'ajouter</a:t>
            </a: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images avec légende">
    <p:spTree>
      <p:nvGrpSpPr>
        <p:cNvPr id="1" name=""/>
        <p:cNvGrpSpPr/>
        <p:nvPr/>
      </p:nvGrpSpPr>
      <p:grpSpPr>
        <a:xfrm>
          <a:off x="0" y="0"/>
          <a:ext cx="0" cy="0"/>
          <a:chOff x="0" y="0"/>
          <a:chExt cx="0" cy="0"/>
        </a:xfrm>
      </p:grpSpPr>
      <p:sp>
        <p:nvSpPr>
          <p:cNvPr id="8" name="Rectangle 7"/>
          <p:cNvSpPr/>
          <p:nvPr/>
        </p:nvSpPr>
        <p:spPr>
          <a:xfrm>
            <a:off x="282575" y="228600"/>
            <a:ext cx="423545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4016633" cy="1162050"/>
          </a:xfrm>
        </p:spPr>
        <p:txBody>
          <a:bodyPr anchor="b">
            <a:normAutofit/>
          </a:bodyPr>
          <a:lstStyle>
            <a:lvl1pPr algn="l">
              <a:defRPr sz="2600" b="0">
                <a:solidFill>
                  <a:schemeClr val="bg1"/>
                </a:solidFill>
              </a:defRPr>
            </a:lvl1pPr>
          </a:lstStyle>
          <a:p>
            <a:r>
              <a:rPr lang="fr-FR" smtClean="0"/>
              <a:t>Cliquez et modifiez le titre</a:t>
            </a:r>
            <a:endParaRPr/>
          </a:p>
        </p:txBody>
      </p:sp>
      <p:sp>
        <p:nvSpPr>
          <p:cNvPr id="4" name="Text Placeholder 3"/>
          <p:cNvSpPr>
            <a:spLocks noGrp="1"/>
          </p:cNvSpPr>
          <p:nvPr>
            <p:ph type="body" sz="half" idx="2"/>
          </p:nvPr>
        </p:nvSpPr>
        <p:spPr>
          <a:xfrm>
            <a:off x="381094" y="3733800"/>
            <a:ext cx="401530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a:xfrm>
            <a:off x="3048000" y="6235607"/>
            <a:ext cx="1348398" cy="365125"/>
          </a:xfrm>
        </p:spPr>
        <p:txBody>
          <a:bodyPr/>
          <a:lstStyle>
            <a:lvl1pPr>
              <a:defRPr>
                <a:solidFill>
                  <a:schemeClr val="bg1"/>
                </a:solidFill>
              </a:defRPr>
            </a:lvl1pPr>
          </a:lstStyle>
          <a:p>
            <a:fld id="{D728701E-CAF4-4159-9B3E-41C86DFFA30D}" type="datetimeFigureOut">
              <a:rPr lang="en-US" smtClean="0"/>
              <a:t>24/11/16</a:t>
            </a:fld>
            <a:endParaRPr lang="en-US"/>
          </a:p>
        </p:txBody>
      </p:sp>
      <p:sp>
        <p:nvSpPr>
          <p:cNvPr id="6" name="Footer Placeholder 5"/>
          <p:cNvSpPr>
            <a:spLocks noGrp="1"/>
          </p:cNvSpPr>
          <p:nvPr>
            <p:ph type="ftr" sz="quarter" idx="11"/>
          </p:nvPr>
        </p:nvSpPr>
        <p:spPr>
          <a:xfrm>
            <a:off x="381095" y="6235607"/>
            <a:ext cx="25907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4388" y="4534726"/>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4624388" y="228600"/>
            <a:ext cx="2057400" cy="2039112"/>
          </a:xfrm>
        </p:spPr>
        <p:txBody>
          <a:bodyPr/>
          <a:lstStyle>
            <a:lvl1pPr>
              <a:buNone/>
              <a:defRPr/>
            </a:lvl1pPr>
          </a:lstStyle>
          <a:p>
            <a:r>
              <a:rPr lang="fr-FR" smtClean="0"/>
              <a:t>Faire glisser l'image vers l'espace réservé ou cliquer sur l'icône pour l'ajouter</a:t>
            </a:r>
            <a:endParaRPr/>
          </a:p>
        </p:txBody>
      </p:sp>
      <p:sp>
        <p:nvSpPr>
          <p:cNvPr id="13" name="Picture Placeholder 12"/>
          <p:cNvSpPr>
            <a:spLocks noGrp="1"/>
          </p:cNvSpPr>
          <p:nvPr>
            <p:ph type="pic" sz="quarter" idx="14"/>
          </p:nvPr>
        </p:nvSpPr>
        <p:spPr>
          <a:xfrm>
            <a:off x="4624388" y="2381663"/>
            <a:ext cx="2057400" cy="2039112"/>
          </a:xfrm>
        </p:spPr>
        <p:txBody>
          <a:bodyPr/>
          <a:lstStyle>
            <a:lvl1pPr>
              <a:buNone/>
              <a:defRPr/>
            </a:lvl1pPr>
          </a:lstStyle>
          <a:p>
            <a:r>
              <a:rPr lang="fr-FR" smtClean="0"/>
              <a:t>Faire glisser l'image vers l'espace réservé ou cliquer sur l'icône pour l'ajouter</a:t>
            </a:r>
            <a:endParaRPr/>
          </a:p>
        </p:txBody>
      </p:sp>
      <p:sp>
        <p:nvSpPr>
          <p:cNvPr id="14" name="Picture Placeholder 12"/>
          <p:cNvSpPr>
            <a:spLocks noGrp="1"/>
          </p:cNvSpPr>
          <p:nvPr>
            <p:ph type="pic" sz="quarter" idx="15"/>
          </p:nvPr>
        </p:nvSpPr>
        <p:spPr>
          <a:xfrm>
            <a:off x="6803136" y="2381662"/>
            <a:ext cx="2057400" cy="4187952"/>
          </a:xfrm>
        </p:spPr>
        <p:txBody>
          <a:bodyPr/>
          <a:lstStyle>
            <a:lvl1pPr>
              <a:buNone/>
              <a:defRPr/>
            </a:lvl1pPr>
          </a:lstStyle>
          <a:p>
            <a:r>
              <a:rPr lang="fr-FR" smtClean="0"/>
              <a:t>Faire glisser l'image vers l'espace réservé ou cliquer sur l'icône pour l'ajouter</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images avec légende, alt.">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53000" y="3124200"/>
            <a:ext cx="3108960" cy="871538"/>
          </a:xfrm>
        </p:spPr>
        <p:txBody>
          <a:bodyPr anchor="b">
            <a:normAutofit/>
          </a:bodyPr>
          <a:lstStyle>
            <a:lvl1pPr algn="l">
              <a:defRPr sz="2600" b="0"/>
            </a:lvl1pPr>
          </a:lstStyle>
          <a:p>
            <a:r>
              <a:rPr lang="fr-FR" smtClean="0"/>
              <a:t>Cliquez et modifiez le titre</a:t>
            </a:r>
            <a:endParaRPr/>
          </a:p>
        </p:txBody>
      </p:sp>
      <p:sp>
        <p:nvSpPr>
          <p:cNvPr id="3" name="Picture Placeholder 2"/>
          <p:cNvSpPr>
            <a:spLocks noGrp="1"/>
          </p:cNvSpPr>
          <p:nvPr>
            <p:ph type="pic" idx="1"/>
          </p:nvPr>
        </p:nvSpPr>
        <p:spPr>
          <a:xfrm>
            <a:off x="277905" y="2365248"/>
            <a:ext cx="424011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Faire glisser l'image vers l'espace réservé ou cliquer sur l'icône pour l'ajouter</a:t>
            </a:r>
            <a:endParaRPr/>
          </a:p>
        </p:txBody>
      </p:sp>
      <p:sp>
        <p:nvSpPr>
          <p:cNvPr id="4" name="Text Placeholder 3"/>
          <p:cNvSpPr>
            <a:spLocks noGrp="1"/>
          </p:cNvSpPr>
          <p:nvPr>
            <p:ph type="body" sz="half" idx="2"/>
          </p:nvPr>
        </p:nvSpPr>
        <p:spPr>
          <a:xfrm>
            <a:off x="4953000" y="3995737"/>
            <a:ext cx="3108960"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24/11/16</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10" name="TextBox 9"/>
          <p:cNvSpPr txBox="1"/>
          <p:nvPr/>
        </p:nvSpPr>
        <p:spPr>
          <a:xfrm>
            <a:off x="4750361"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
        <p:nvSpPr>
          <p:cNvPr id="14" name="Picture Placeholder 12"/>
          <p:cNvSpPr>
            <a:spLocks noGrp="1"/>
          </p:cNvSpPr>
          <p:nvPr>
            <p:ph type="pic" sz="quarter" idx="13"/>
          </p:nvPr>
        </p:nvSpPr>
        <p:spPr>
          <a:xfrm>
            <a:off x="277905" y="228600"/>
            <a:ext cx="2057400" cy="2039112"/>
          </a:xfrm>
        </p:spPr>
        <p:txBody>
          <a:bodyPr/>
          <a:lstStyle>
            <a:lvl1pPr>
              <a:buNone/>
              <a:defRPr/>
            </a:lvl1pPr>
          </a:lstStyle>
          <a:p>
            <a:r>
              <a:rPr lang="fr-FR" smtClean="0"/>
              <a:t>Faire glisser l'image vers l'espace réservé ou cliquer sur l'icône pour l'ajouter</a:t>
            </a:r>
            <a:endParaRPr/>
          </a:p>
        </p:txBody>
      </p:sp>
      <p:sp>
        <p:nvSpPr>
          <p:cNvPr id="15" name="Picture Placeholder 12"/>
          <p:cNvSpPr>
            <a:spLocks noGrp="1"/>
          </p:cNvSpPr>
          <p:nvPr>
            <p:ph type="pic" sz="quarter" idx="14"/>
          </p:nvPr>
        </p:nvSpPr>
        <p:spPr>
          <a:xfrm>
            <a:off x="2460625" y="228600"/>
            <a:ext cx="2057400" cy="2039112"/>
          </a:xfrm>
        </p:spPr>
        <p:txBody>
          <a:bodyPr/>
          <a:lstStyle>
            <a:lvl1pPr>
              <a:buNone/>
              <a:defRPr/>
            </a:lvl1pPr>
          </a:lstStyle>
          <a:p>
            <a:r>
              <a:rPr lang="fr-FR" smtClean="0"/>
              <a:t>Faire glisser l'image vers l'espace réservé ou cliquer sur l'icône pour l'ajouter</a:t>
            </a: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re et texte vertical">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fr-FR" smtClean="0"/>
              <a:t>Cliquez et modifiez le titre</a:t>
            </a:r>
            <a:endParaRPr/>
          </a:p>
        </p:txBody>
      </p:sp>
      <p:sp>
        <p:nvSpPr>
          <p:cNvPr id="3" name="Vertical Text Placeholder 2"/>
          <p:cNvSpPr>
            <a:spLocks noGrp="1"/>
          </p:cNvSpPr>
          <p:nvPr>
            <p:ph type="body" orient="vert" idx="1"/>
          </p:nvPr>
        </p:nvSpPr>
        <p:spPr/>
        <p:txBody>
          <a:bodyPr vert="eaVert"/>
          <a:lstStyle>
            <a:lvl5pPr>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24/11/16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re et contenu">
    <p:spTree>
      <p:nvGrpSpPr>
        <p:cNvPr id="1" name=""/>
        <p:cNvGrpSpPr/>
        <p:nvPr/>
      </p:nvGrpSpPr>
      <p:grpSpPr>
        <a:xfrm>
          <a:off x="0" y="0"/>
          <a:ext cx="0" cy="0"/>
          <a:chOff x="0" y="0"/>
          <a:chExt cx="0" cy="0"/>
        </a:xfrm>
      </p:grpSpPr>
      <p:sp>
        <p:nvSpPr>
          <p:cNvPr id="7" name="Rectangle 6"/>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fr-FR" smtClean="0"/>
              <a:t>Cliquez et modifiez le titre</a:t>
            </a:r>
            <a:endParaRPr/>
          </a:p>
        </p:txBody>
      </p:sp>
      <p:sp>
        <p:nvSpPr>
          <p:cNvPr id="3" name="Content Placeholder 2"/>
          <p:cNvSpPr>
            <a:spLocks noGrp="1"/>
          </p:cNvSpPr>
          <p:nvPr>
            <p:ph idx="1"/>
          </p:nvPr>
        </p:nvSpPr>
        <p:spPr/>
        <p:txBody>
          <a:bodyPr/>
          <a:lstStyle>
            <a:lvl5pPr>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24/11/16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Rectangle 9"/>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re vertical et texte">
    <p:spTree>
      <p:nvGrpSpPr>
        <p:cNvPr id="1" name=""/>
        <p:cNvGrpSpPr/>
        <p:nvPr/>
      </p:nvGrpSpPr>
      <p:grpSpPr>
        <a:xfrm>
          <a:off x="0" y="0"/>
          <a:ext cx="0" cy="0"/>
          <a:chOff x="0" y="0"/>
          <a:chExt cx="0" cy="0"/>
        </a:xfrm>
      </p:grpSpPr>
      <p:sp>
        <p:nvSpPr>
          <p:cNvPr id="10" name="Rectangle 9"/>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995772" y="954742"/>
            <a:ext cx="681318" cy="5171422"/>
          </a:xfrm>
        </p:spPr>
        <p:txBody>
          <a:bodyPr vert="eaVert" anchor="t" anchorCtr="0"/>
          <a:lstStyle/>
          <a:p>
            <a:r>
              <a:rPr lang="fr-FR" smtClean="0"/>
              <a:t>Cliquez et modifiez le titre</a:t>
            </a:r>
            <a:endParaRPr/>
          </a:p>
        </p:txBody>
      </p:sp>
      <p:sp>
        <p:nvSpPr>
          <p:cNvPr id="3" name="Vertical Text Placeholder 2"/>
          <p:cNvSpPr>
            <a:spLocks noGrp="1"/>
          </p:cNvSpPr>
          <p:nvPr>
            <p:ph type="body" orient="vert" idx="1"/>
          </p:nvPr>
        </p:nvSpPr>
        <p:spPr>
          <a:xfrm>
            <a:off x="457200" y="958756"/>
            <a:ext cx="6858000" cy="5184869"/>
          </a:xfrm>
        </p:spPr>
        <p:txBody>
          <a:bodyPr vert="eaVert"/>
          <a:lstStyle>
            <a:lvl5pPr>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24/11/16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rot="16200000">
            <a:off x="8593111" y="561668"/>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re et contenu, alt.">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8474" y="134471"/>
            <a:ext cx="7556313" cy="995082"/>
          </a:xfrm>
        </p:spPr>
        <p:txBody>
          <a:bodyPr anchor="b" anchorCtr="0"/>
          <a:lstStyle/>
          <a:p>
            <a:r>
              <a:rPr lang="fr-FR" smtClean="0"/>
              <a:t>Cliquez et modifiez le titre</a:t>
            </a:r>
            <a:endParaRPr/>
          </a:p>
        </p:txBody>
      </p:sp>
      <p:sp>
        <p:nvSpPr>
          <p:cNvPr id="3" name="Content Placeholder 2"/>
          <p:cNvSpPr>
            <a:spLocks noGrp="1"/>
          </p:cNvSpPr>
          <p:nvPr>
            <p:ph idx="1"/>
          </p:nvPr>
        </p:nvSpPr>
        <p:spPr/>
        <p:txBody>
          <a:bodyPr/>
          <a:lstStyle>
            <a:lvl5pPr>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24/11/16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Text Placeholder 3"/>
          <p:cNvSpPr>
            <a:spLocks noGrp="1"/>
          </p:cNvSpPr>
          <p:nvPr>
            <p:ph type="body" sz="half" idx="2"/>
          </p:nvPr>
        </p:nvSpPr>
        <p:spPr>
          <a:xfrm>
            <a:off x="498518" y="1129553"/>
            <a:ext cx="7558960" cy="774700"/>
          </a:xfrm>
        </p:spPr>
        <p:txBody>
          <a:bodyPr vert="horz" lIns="91440" tIns="45720" rIns="91440" bIns="45720" rtlCol="0" anchor="t" anchorCtr="0">
            <a:noAutofit/>
          </a:bodyPr>
          <a:lstStyle>
            <a:lvl1pPr marL="0" indent="0">
              <a:buNone/>
              <a:defRPr kumimoji="0" sz="2400" b="0" i="0" u="none" strike="noStrike" kern="1200" cap="none" spc="0" normalizeH="0" baseline="0">
                <a:ln>
                  <a:noFill/>
                </a:ln>
                <a:solidFill>
                  <a:schemeClr val="accent3"/>
                </a:solidFill>
                <a:effectLst/>
                <a:uLnTx/>
                <a:uFillTx/>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fr-FR" smtClean="0"/>
              <a:t>Cliquez pour modifier les styles du texte du masque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Diapositive de titre avec 2 images">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fr-FR" smtClean="0"/>
              <a:t>Cliquez et modifiez le titre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dirty="0"/>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24/11/16</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Picture Placeholder 12"/>
          <p:cNvSpPr>
            <a:spLocks noGrp="1"/>
          </p:cNvSpPr>
          <p:nvPr>
            <p:ph type="pic" sz="quarter" idx="12"/>
          </p:nvPr>
        </p:nvSpPr>
        <p:spPr>
          <a:xfrm>
            <a:off x="4624388" y="228600"/>
            <a:ext cx="2057400" cy="2039112"/>
          </a:xfrm>
        </p:spPr>
        <p:txBody>
          <a:bodyPr/>
          <a:lstStyle>
            <a:lvl1pPr>
              <a:buNone/>
              <a:defRPr/>
            </a:lvl1pPr>
          </a:lstStyle>
          <a:p>
            <a:r>
              <a:rPr lang="fr-FR" smtClean="0"/>
              <a:t>Faire glisser l'image vers l'espace réservé ou cliquer sur l'icône pour l'ajouter</a:t>
            </a:r>
            <a:endParaRPr/>
          </a:p>
        </p:txBody>
      </p:sp>
      <p:sp>
        <p:nvSpPr>
          <p:cNvPr id="14" name="Picture Placeholder 12"/>
          <p:cNvSpPr>
            <a:spLocks noGrp="1"/>
          </p:cNvSpPr>
          <p:nvPr>
            <p:ph type="pic" sz="quarter" idx="13"/>
          </p:nvPr>
        </p:nvSpPr>
        <p:spPr>
          <a:xfrm>
            <a:off x="6802438" y="2377440"/>
            <a:ext cx="2057400" cy="2039112"/>
          </a:xfrm>
        </p:spPr>
        <p:txBody>
          <a:bodyPr/>
          <a:lstStyle>
            <a:lvl1pPr>
              <a:buNone/>
              <a:defRPr/>
            </a:lvl1pPr>
          </a:lstStyle>
          <a:p>
            <a:r>
              <a:rPr lang="fr-FR" smtClean="0"/>
              <a:t>Faire glisser l'image vers l'espace réservé ou cliquer sur l'icône pour l'ajouter</a:t>
            </a:r>
            <a:endParaRPr/>
          </a:p>
        </p:txBody>
      </p:sp>
      <p:sp>
        <p:nvSpPr>
          <p:cNvPr id="16" name="Text Placeholder 3"/>
          <p:cNvSpPr>
            <a:spLocks noGrp="1"/>
          </p:cNvSpPr>
          <p:nvPr>
            <p:ph type="body" sz="half" idx="2"/>
          </p:nvPr>
        </p:nvSpPr>
        <p:spPr>
          <a:xfrm>
            <a:off x="857250" y="1779494"/>
            <a:ext cx="3086100" cy="2040905"/>
          </a:xfrm>
        </p:spPr>
        <p:txBody>
          <a:bodyPr lIns="45720" tIns="45720" rIns="45720" anchor="t">
            <a:noAutofit/>
          </a:bodyPr>
          <a:lstStyle>
            <a:lvl1pPr marL="0" indent="0" algn="ctr">
              <a:spcBef>
                <a:spcPts val="600"/>
              </a:spcBef>
              <a:buNone/>
              <a:defRPr sz="4600">
                <a:solidFill>
                  <a:schemeClr val="bg1"/>
                </a:solidFill>
              </a:defRPr>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7" name="Rectangle 6"/>
          <p:cNvSpPr/>
          <p:nvPr/>
        </p:nvSpPr>
        <p:spPr>
          <a:xfrm>
            <a:off x="658907" y="228600"/>
            <a:ext cx="820093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86000" y="3124200"/>
            <a:ext cx="5638800" cy="1362075"/>
          </a:xfrm>
        </p:spPr>
        <p:txBody>
          <a:bodyPr anchor="b" anchorCtr="0">
            <a:normAutofit/>
          </a:bodyPr>
          <a:lstStyle>
            <a:lvl1pPr algn="l">
              <a:defRPr sz="3200" b="0" cap="none" baseline="0">
                <a:solidFill>
                  <a:schemeClr val="bg1"/>
                </a:solidFill>
              </a:defRPr>
            </a:lvl1pPr>
          </a:lstStyle>
          <a:p>
            <a:r>
              <a:rPr lang="fr-FR" smtClean="0"/>
              <a:t>Cliquez et modifiez le titre</a:t>
            </a:r>
            <a:endParaRPr/>
          </a:p>
        </p:txBody>
      </p:sp>
      <p:sp>
        <p:nvSpPr>
          <p:cNvPr id="3" name="Text Placeholder 2"/>
          <p:cNvSpPr>
            <a:spLocks noGrp="1"/>
          </p:cNvSpPr>
          <p:nvPr>
            <p:ph type="body" idx="1"/>
          </p:nvPr>
        </p:nvSpPr>
        <p:spPr>
          <a:xfrm>
            <a:off x="2286000" y="4495800"/>
            <a:ext cx="5638800" cy="1500187"/>
          </a:xfrm>
        </p:spPr>
        <p:txBody>
          <a:bodyPr anchor="t" anchorCtr="0">
            <a:normAutofit/>
          </a:bodyPr>
          <a:lstStyle>
            <a:lvl1pPr marL="0" indent="0">
              <a:spcBef>
                <a:spcPts val="300"/>
              </a:spcBef>
              <a:buNone/>
              <a:defRPr sz="14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Date Placeholder 3"/>
          <p:cNvSpPr>
            <a:spLocks noGrp="1"/>
          </p:cNvSpPr>
          <p:nvPr>
            <p:ph type="dt" sz="half" idx="10"/>
          </p:nvPr>
        </p:nvSpPr>
        <p:spPr>
          <a:xfrm>
            <a:off x="658906" y="6248774"/>
            <a:ext cx="1474694" cy="365125"/>
          </a:xfrm>
        </p:spPr>
        <p:txBody>
          <a:bodyPr/>
          <a:lstStyle>
            <a:lvl1pPr algn="l">
              <a:defRPr>
                <a:solidFill>
                  <a:schemeClr val="bg1"/>
                </a:solidFill>
              </a:defRPr>
            </a:lvl1pPr>
          </a:lstStyle>
          <a:p>
            <a:fld id="{D728701E-CAF4-4159-9B3E-41C86DFFA30D}" type="datetimeFigureOut">
              <a:rPr lang="en-US" smtClean="0"/>
              <a:t>24/11/16</a:t>
            </a:fld>
            <a:endParaRPr lang="en-US"/>
          </a:p>
        </p:txBody>
      </p:sp>
      <p:sp>
        <p:nvSpPr>
          <p:cNvPr id="5" name="Footer Placeholder 4"/>
          <p:cNvSpPr>
            <a:spLocks noGrp="1"/>
          </p:cNvSpPr>
          <p:nvPr>
            <p:ph type="ftr" sz="quarter" idx="11"/>
          </p:nvPr>
        </p:nvSpPr>
        <p:spPr>
          <a:xfrm>
            <a:off x="2286000" y="6248774"/>
            <a:ext cx="5638800" cy="365125"/>
          </a:xfrm>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a:xfrm>
            <a:off x="8305800" y="6248774"/>
            <a:ext cx="554038" cy="365125"/>
          </a:xfrm>
        </p:spPr>
        <p:txBody>
          <a:bodyPr/>
          <a:lstStyle/>
          <a:p>
            <a:fld id="{162F1D00-BD13-4404-86B0-79703945A0A7}" type="slidenum">
              <a:rPr lang="en-US" smtClean="0"/>
              <a:t>‹#›</a:t>
            </a:fld>
            <a:endParaRPr lang="en-US"/>
          </a:p>
        </p:txBody>
      </p:sp>
      <p:sp>
        <p:nvSpPr>
          <p:cNvPr id="8" name="TextBox 7"/>
          <p:cNvSpPr txBox="1"/>
          <p:nvPr/>
        </p:nvSpPr>
        <p:spPr>
          <a:xfrm>
            <a:off x="2003612" y="3110754"/>
            <a:ext cx="260909" cy="615553"/>
          </a:xfrm>
          <a:prstGeom prst="rect">
            <a:avLst/>
          </a:prstGeom>
          <a:noFill/>
        </p:spPr>
        <p:txBody>
          <a:bodyPr wrap="square" lIns="0" tIns="0" rIns="0" bIns="0" rtlCol="0">
            <a:spAutoFit/>
          </a:bodyPr>
          <a:lstStyle/>
          <a:p>
            <a:r>
              <a:rPr sz="4000" b="1">
                <a:solidFill>
                  <a:schemeClr val="accent1">
                    <a:lumMod val="60000"/>
                    <a:lumOff val="40000"/>
                  </a:schemeClr>
                </a:solidFill>
              </a:rPr>
              <a:t>+</a:t>
            </a:r>
          </a:p>
        </p:txBody>
      </p:sp>
      <p:sp>
        <p:nvSpPr>
          <p:cNvPr id="9" name="Rectangle 8"/>
          <p:cNvSpPr/>
          <p:nvPr/>
        </p:nvSpPr>
        <p:spPr>
          <a:xfrm>
            <a:off x="285750" y="228600"/>
            <a:ext cx="212725" cy="6345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eux contenus">
    <p:spTree>
      <p:nvGrpSpPr>
        <p:cNvPr id="1" name=""/>
        <p:cNvGrpSpPr/>
        <p:nvPr/>
      </p:nvGrpSpPr>
      <p:grpSpPr>
        <a:xfrm>
          <a:off x="0" y="0"/>
          <a:ext cx="0" cy="0"/>
          <a:chOff x="0" y="0"/>
          <a:chExt cx="0" cy="0"/>
        </a:xfrm>
      </p:grpSpPr>
      <p:sp>
        <p:nvSpPr>
          <p:cNvPr id="11" name="Rectangle 10"/>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fr-FR" smtClean="0"/>
              <a:t>Cliquez et modifiez le titre</a:t>
            </a:r>
            <a:endParaRPr/>
          </a:p>
        </p:txBody>
      </p:sp>
      <p:sp>
        <p:nvSpPr>
          <p:cNvPr id="3" name="Content Placeholder 2"/>
          <p:cNvSpPr>
            <a:spLocks noGrp="1"/>
          </p:cNvSpPr>
          <p:nvPr>
            <p:ph sz="half" idx="1"/>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Content Placeholder 3"/>
          <p:cNvSpPr>
            <a:spLocks noGrp="1"/>
          </p:cNvSpPr>
          <p:nvPr>
            <p:ph sz="half" idx="2"/>
          </p:nvPr>
        </p:nvSpPr>
        <p:spPr>
          <a:xfrm>
            <a:off x="439987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24/11/16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aison">
    <p:spTree>
      <p:nvGrpSpPr>
        <p:cNvPr id="1" name=""/>
        <p:cNvGrpSpPr/>
        <p:nvPr/>
      </p:nvGrpSpPr>
      <p:grpSpPr>
        <a:xfrm>
          <a:off x="0" y="0"/>
          <a:ext cx="0" cy="0"/>
          <a:chOff x="0" y="0"/>
          <a:chExt cx="0" cy="0"/>
        </a:xfrm>
      </p:grpSpPr>
      <p:sp>
        <p:nvSpPr>
          <p:cNvPr id="10" name="Rectangle 9"/>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TextBox 11"/>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lvl1pPr>
              <a:defRPr/>
            </a:lvl1pPr>
          </a:lstStyle>
          <a:p>
            <a:r>
              <a:rPr lang="fr-FR" smtClean="0"/>
              <a:t>Cliquez et modifiez le titre</a:t>
            </a:r>
            <a:endParaRPr/>
          </a:p>
        </p:txBody>
      </p:sp>
      <p:sp>
        <p:nvSpPr>
          <p:cNvPr id="4" name="Content Placeholder 3"/>
          <p:cNvSpPr>
            <a:spLocks noGrp="1"/>
          </p:cNvSpPr>
          <p:nvPr>
            <p:ph sz="half" idx="2"/>
          </p:nvPr>
        </p:nvSpPr>
        <p:spPr>
          <a:xfrm>
            <a:off x="497541"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6" name="Content Placeholder 5"/>
          <p:cNvSpPr>
            <a:spLocks noGrp="1"/>
          </p:cNvSpPr>
          <p:nvPr>
            <p:ph sz="quarter" idx="4"/>
          </p:nvPr>
        </p:nvSpPr>
        <p:spPr>
          <a:xfrm>
            <a:off x="4399878"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7" name="Date Placeholder 6"/>
          <p:cNvSpPr>
            <a:spLocks noGrp="1"/>
          </p:cNvSpPr>
          <p:nvPr>
            <p:ph type="dt" sz="half" idx="10"/>
          </p:nvPr>
        </p:nvSpPr>
        <p:spPr/>
        <p:txBody>
          <a:bodyPr/>
          <a:lstStyle/>
          <a:p>
            <a:fld id="{D728701E-CAF4-4159-9B3E-41C86DFFA30D}" type="datetimeFigureOut">
              <a:rPr lang="en-US" smtClean="0"/>
              <a:t>24/11/16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2F1D00-BD13-4404-86B0-79703945A0A7}" type="slidenum">
              <a:rPr lang="en-US" smtClean="0"/>
              <a:t>‹#›</a:t>
            </a:fld>
            <a:endParaRPr lang="en-US"/>
          </a:p>
        </p:txBody>
      </p:sp>
      <p:sp>
        <p:nvSpPr>
          <p:cNvPr id="3" name="Text Placeholder 2"/>
          <p:cNvSpPr>
            <a:spLocks noGrp="1"/>
          </p:cNvSpPr>
          <p:nvPr>
            <p:ph type="body" idx="1"/>
          </p:nvPr>
        </p:nvSpPr>
        <p:spPr>
          <a:xfrm>
            <a:off x="497541" y="2070847"/>
            <a:ext cx="3657600" cy="322729"/>
          </a:xfrm>
          <a:prstGeom prst="rect">
            <a:avLst/>
          </a:prstGeom>
          <a:solidFill>
            <a:schemeClr val="accent3"/>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5" name="Text Placeholder 4"/>
          <p:cNvSpPr>
            <a:spLocks noGrp="1"/>
          </p:cNvSpPr>
          <p:nvPr>
            <p:ph type="body" sz="quarter" idx="3"/>
          </p:nvPr>
        </p:nvSpPr>
        <p:spPr>
          <a:xfrm>
            <a:off x="4399878" y="2070847"/>
            <a:ext cx="3657600" cy="322729"/>
          </a:xfrm>
          <a:prstGeom prst="rect">
            <a:avLst/>
          </a:prstGeom>
          <a:solidFill>
            <a:schemeClr val="accent3">
              <a:lumMod val="60000"/>
              <a:lumOff val="40000"/>
            </a:schemeClr>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contenus, Haut et bas">
    <p:spTree>
      <p:nvGrpSpPr>
        <p:cNvPr id="1" name=""/>
        <p:cNvGrpSpPr/>
        <p:nvPr/>
      </p:nvGrpSpPr>
      <p:grpSpPr>
        <a:xfrm>
          <a:off x="0" y="0"/>
          <a:ext cx="0" cy="0"/>
          <a:chOff x="0" y="0"/>
          <a:chExt cx="0" cy="0"/>
        </a:xfrm>
      </p:grpSpPr>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fr-FR" smtClean="0"/>
              <a:t>Cliquez et modifiez le titre</a:t>
            </a:r>
            <a:endParaRPr/>
          </a:p>
        </p:txBody>
      </p:sp>
      <p:sp>
        <p:nvSpPr>
          <p:cNvPr id="3" name="Content Placeholder 2"/>
          <p:cNvSpPr>
            <a:spLocks noGrp="1"/>
          </p:cNvSpPr>
          <p:nvPr>
            <p:ph sz="half" idx="1"/>
          </p:nvPr>
        </p:nvSpPr>
        <p:spPr>
          <a:xfrm>
            <a:off x="498517" y="1985963"/>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24/11/16</a:t>
            </a:fld>
            <a:endParaRPr lang="en-US"/>
          </a:p>
        </p:txBody>
      </p:sp>
      <p:sp>
        <p:nvSpPr>
          <p:cNvPr id="6" name="Footer Placeholder 5"/>
          <p:cNvSpPr>
            <a:spLocks noGrp="1"/>
          </p:cNvSpPr>
          <p:nvPr>
            <p:ph type="ftr" sz="quarter" idx="11"/>
          </p:nvPr>
        </p:nvSpPr>
        <p:spPr/>
        <p:txBody>
          <a:bodyPr/>
          <a:lstStyle/>
          <a:p>
            <a:endParaRPr lang="en-US"/>
          </a:p>
        </p:txBody>
      </p:sp>
      <p:sp>
        <p:nvSpPr>
          <p:cNvPr id="13" name="Content Placeholder 2"/>
          <p:cNvSpPr>
            <a:spLocks noGrp="1"/>
          </p:cNvSpPr>
          <p:nvPr>
            <p:ph sz="half" idx="14"/>
          </p:nvPr>
        </p:nvSpPr>
        <p:spPr>
          <a:xfrm>
            <a:off x="498517" y="4164965"/>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14" name="Rectangle 13"/>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Slide Number Placeholder 6"/>
          <p:cNvSpPr>
            <a:spLocks noGrp="1"/>
          </p:cNvSpPr>
          <p:nvPr>
            <p:ph type="sldNum" sz="quarter" idx="12"/>
          </p:nvPr>
        </p:nvSpPr>
        <p:spPr>
          <a:xfrm>
            <a:off x="8305800" y="242234"/>
            <a:ext cx="554038" cy="365125"/>
          </a:xfrm>
        </p:spPr>
        <p:txBody>
          <a:bodyPr/>
          <a:lstStyle/>
          <a:p>
            <a:fld id="{162F1D00-BD13-4404-86B0-79703945A0A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contenus">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fr-FR" smtClean="0"/>
              <a:t>Cliquez et modifiez le titre</a:t>
            </a:r>
            <a:endParaRPr/>
          </a:p>
        </p:txBody>
      </p:sp>
      <p:sp>
        <p:nvSpPr>
          <p:cNvPr id="3"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24/11/16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11" name="Content Placeholder 2"/>
          <p:cNvSpPr>
            <a:spLocks noGrp="1"/>
          </p:cNvSpPr>
          <p:nvPr>
            <p:ph sz="half" idx="15"/>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13"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slideLayout" Target="../slideLayouts/slideLayout20.xml"/><Relationship Id="rId21"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fr-FR" smtClean="0"/>
              <a:t>Cliquez et modifiez le titre</a:t>
            </a:r>
            <a:endParaRPr/>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100">
                <a:solidFill>
                  <a:schemeClr val="tx1">
                    <a:lumMod val="65000"/>
                    <a:lumOff val="35000"/>
                  </a:schemeClr>
                </a:solidFill>
              </a:defRPr>
            </a:lvl1pPr>
          </a:lstStyle>
          <a:p>
            <a:fld id="{D728701E-CAF4-4159-9B3E-41C86DFFA30D}" type="datetimeFigureOut">
              <a:rPr lang="en-US" smtClean="0"/>
              <a:t>24/11/16</a:t>
            </a:fld>
            <a:endParaRPr lang="en-US"/>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162F1D00-BD13-4404-86B0-79703945A0A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accent1"/>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222625" y="4624668"/>
            <a:ext cx="5616575" cy="933450"/>
          </a:xfrm>
        </p:spPr>
        <p:txBody>
          <a:bodyPr>
            <a:normAutofit fontScale="90000"/>
          </a:bodyPr>
          <a:lstStyle/>
          <a:p>
            <a:r>
              <a:rPr lang="fr-FR"/>
              <a:t>Actualités </a:t>
            </a:r>
            <a:r>
              <a:rPr lang="fr-FR" smtClean="0"/>
              <a:t>en </a:t>
            </a:r>
            <a:r>
              <a:rPr lang="fr-FR" dirty="0"/>
              <a:t>matière d’aides sociales aux étrangers</a:t>
            </a:r>
          </a:p>
        </p:txBody>
      </p:sp>
      <p:sp>
        <p:nvSpPr>
          <p:cNvPr id="3" name="Sous-titre 2"/>
          <p:cNvSpPr>
            <a:spLocks noGrp="1"/>
          </p:cNvSpPr>
          <p:nvPr>
            <p:ph type="subTitle" idx="1"/>
          </p:nvPr>
        </p:nvSpPr>
        <p:spPr>
          <a:xfrm>
            <a:off x="5072062" y="5818188"/>
            <a:ext cx="3767137" cy="492964"/>
          </a:xfrm>
        </p:spPr>
        <p:txBody>
          <a:bodyPr/>
          <a:lstStyle/>
          <a:p>
            <a:r>
              <a:rPr lang="fr-FR" dirty="0" smtClean="0"/>
              <a:t>Hugo Mormont</a:t>
            </a:r>
            <a:endParaRPr lang="fr-FR" dirty="0"/>
          </a:p>
        </p:txBody>
      </p:sp>
    </p:spTree>
    <p:extLst>
      <p:ext uri="{BB962C8B-B14F-4D97-AF65-F5344CB8AC3E}">
        <p14:creationId xmlns:p14="http://schemas.microsoft.com/office/powerpoint/2010/main" val="30484500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400" dirty="0"/>
              <a:t>L’aide sociale aux personnes formant une demande de régularisation médicale: l’arrêt « </a:t>
            </a:r>
            <a:r>
              <a:rPr lang="fr-FR" sz="2400" dirty="0" err="1"/>
              <a:t>Abdida</a:t>
            </a:r>
            <a:r>
              <a:rPr lang="fr-FR" sz="2400" dirty="0"/>
              <a:t> » et ses suites</a:t>
            </a:r>
            <a:br>
              <a:rPr lang="fr-FR" sz="2400" dirty="0"/>
            </a:br>
            <a:endParaRPr lang="fr-FR" sz="2400" dirty="0"/>
          </a:p>
        </p:txBody>
      </p:sp>
      <p:sp>
        <p:nvSpPr>
          <p:cNvPr id="3" name="Espace réservé du contenu 2"/>
          <p:cNvSpPr>
            <a:spLocks noGrp="1"/>
          </p:cNvSpPr>
          <p:nvPr>
            <p:ph idx="1"/>
          </p:nvPr>
        </p:nvSpPr>
        <p:spPr>
          <a:xfrm>
            <a:off x="498474" y="1706563"/>
            <a:ext cx="7556313" cy="4419601"/>
          </a:xfrm>
        </p:spPr>
        <p:txBody>
          <a:bodyPr>
            <a:normAutofit fontScale="77500" lnSpcReduction="20000"/>
          </a:bodyPr>
          <a:lstStyle/>
          <a:p>
            <a:r>
              <a:rPr lang="fr-FR" dirty="0" smtClean="0"/>
              <a:t>L’aide sociale pour les étrangers en séjour illégal ayant formé une demande de régularisation médicale (9ter)</a:t>
            </a:r>
          </a:p>
          <a:p>
            <a:pPr lvl="1"/>
            <a:r>
              <a:rPr lang="fr-FR" dirty="0" smtClean="0"/>
              <a:t>Avant la recevabilité</a:t>
            </a:r>
          </a:p>
          <a:p>
            <a:pPr lvl="1"/>
            <a:r>
              <a:rPr lang="fr-FR" dirty="0" smtClean="0"/>
              <a:t>Une fois la demande recevable</a:t>
            </a:r>
          </a:p>
          <a:p>
            <a:pPr lvl="2"/>
            <a:r>
              <a:rPr lang="en-GB" dirty="0">
                <a:latin typeface="Rockwell" charset="0"/>
                <a:ea typeface="MS PGothic" charset="0"/>
              </a:rPr>
              <a:t>art 7 de l</a:t>
            </a:r>
            <a:r>
              <a:rPr lang="ja-JP" altLang="en-GB" dirty="0">
                <a:latin typeface="Rockwell" charset="0"/>
                <a:ea typeface="MS PGothic" charset="0"/>
              </a:rPr>
              <a:t>’</a:t>
            </a:r>
            <a:r>
              <a:rPr lang="en-GB" altLang="ja-JP" dirty="0">
                <a:latin typeface="Rockwell" charset="0"/>
                <a:ea typeface="MS PGothic" charset="0"/>
              </a:rPr>
              <a:t>AR du 17 </a:t>
            </a:r>
            <a:r>
              <a:rPr lang="en-GB" altLang="ja-JP" dirty="0" err="1">
                <a:latin typeface="Rockwell" charset="0"/>
                <a:ea typeface="MS PGothic" charset="0"/>
              </a:rPr>
              <a:t>mai</a:t>
            </a:r>
            <a:r>
              <a:rPr lang="en-GB" altLang="ja-JP" dirty="0">
                <a:latin typeface="Rockwell" charset="0"/>
                <a:ea typeface="MS PGothic" charset="0"/>
              </a:rPr>
              <a:t> 2007</a:t>
            </a:r>
            <a:endParaRPr lang="fr-FR" dirty="0" smtClean="0"/>
          </a:p>
          <a:p>
            <a:pPr lvl="1"/>
            <a:r>
              <a:rPr lang="fr-FR" dirty="0" smtClean="0"/>
              <a:t>Après le rejet de la demande</a:t>
            </a:r>
          </a:p>
          <a:p>
            <a:pPr lvl="1"/>
            <a:r>
              <a:rPr lang="fr-FR" dirty="0" smtClean="0"/>
              <a:t>Pendant le recours au CCE (en annulation ou en suspension)</a:t>
            </a:r>
          </a:p>
          <a:p>
            <a:pPr lvl="2"/>
            <a:r>
              <a:rPr lang="fr-FR" dirty="0" smtClean="0"/>
              <a:t>Un recours non suspensif (non visé par 39/79, § 1</a:t>
            </a:r>
            <a:r>
              <a:rPr lang="fr-FR" baseline="30000" dirty="0" smtClean="0"/>
              <a:t>er</a:t>
            </a:r>
            <a:r>
              <a:rPr lang="fr-FR" dirty="0" smtClean="0"/>
              <a:t>, loi du 15 déc. 1980)</a:t>
            </a:r>
          </a:p>
          <a:p>
            <a:pPr lvl="3"/>
            <a:r>
              <a:rPr lang="fr-FR" dirty="0" smtClean="0"/>
              <a:t>Sauf la demande en suspension d’extrême urgence</a:t>
            </a:r>
          </a:p>
          <a:p>
            <a:pPr lvl="3"/>
            <a:r>
              <a:rPr lang="fr-FR" dirty="0" err="1" smtClean="0"/>
              <a:t>Cr.E.D.H</a:t>
            </a:r>
            <a:r>
              <a:rPr lang="fr-FR" dirty="0" smtClean="0"/>
              <a:t>., </a:t>
            </a:r>
            <a:r>
              <a:rPr lang="fr-FR" dirty="0"/>
              <a:t>27 février 2014, </a:t>
            </a:r>
            <a:r>
              <a:rPr lang="fr-FR" i="1" dirty="0"/>
              <a:t>S.J. c. Belgique</a:t>
            </a:r>
            <a:r>
              <a:rPr lang="fr-BE" dirty="0"/>
              <a:t> </a:t>
            </a:r>
            <a:endParaRPr lang="fr-FR" dirty="0" smtClean="0"/>
          </a:p>
          <a:p>
            <a:pPr lvl="2"/>
            <a:r>
              <a:rPr lang="fr-FR" dirty="0" smtClean="0"/>
              <a:t>C. </a:t>
            </a:r>
            <a:r>
              <a:rPr lang="fr-FR" dirty="0" err="1" smtClean="0"/>
              <a:t>const</a:t>
            </a:r>
            <a:r>
              <a:rPr lang="fr-FR" dirty="0" smtClean="0"/>
              <a:t>. 21 mars 2013, n° 43/2013 : </a:t>
            </a:r>
          </a:p>
          <a:p>
            <a:pPr lvl="3" algn="just"/>
            <a:r>
              <a:rPr lang="fr-FR" dirty="0" smtClean="0"/>
              <a:t>pas de violation des articles 10 et 11 ni du droit au recours effectif à ne pas accorder le droit à l’aide sociale</a:t>
            </a:r>
          </a:p>
          <a:p>
            <a:pPr lvl="3" algn="just"/>
            <a:r>
              <a:rPr lang="fr-FR" dirty="0" smtClean="0"/>
              <a:t>Une réserve: </a:t>
            </a:r>
            <a:r>
              <a:rPr lang="fr-FR" i="1" dirty="0"/>
              <a:t>il convient de veiller à ce </a:t>
            </a:r>
            <a:r>
              <a:rPr lang="fr-FR" i="1" dirty="0" smtClean="0"/>
              <a:t>qu’elles </a:t>
            </a:r>
            <a:r>
              <a:rPr lang="fr-FR" i="1" dirty="0"/>
              <a:t>puissent recevoir les soins </a:t>
            </a:r>
            <a:r>
              <a:rPr lang="fr-FR" i="1" dirty="0" err="1"/>
              <a:t>médicaux</a:t>
            </a:r>
            <a:r>
              <a:rPr lang="fr-FR" i="1" dirty="0"/>
              <a:t>, tant </a:t>
            </a:r>
            <a:r>
              <a:rPr lang="fr-FR" i="1" dirty="0" err="1"/>
              <a:t>préventifs</a:t>
            </a:r>
            <a:r>
              <a:rPr lang="fr-FR" i="1" dirty="0"/>
              <a:t> que curatifs, </a:t>
            </a:r>
            <a:r>
              <a:rPr lang="fr-FR" i="1" dirty="0" err="1"/>
              <a:t>nécessaires</a:t>
            </a:r>
            <a:r>
              <a:rPr lang="fr-FR" i="1" dirty="0"/>
              <a:t> pour </a:t>
            </a:r>
            <a:r>
              <a:rPr lang="fr-FR" i="1" dirty="0" err="1" smtClean="0"/>
              <a:t>éviter</a:t>
            </a:r>
            <a:r>
              <a:rPr lang="fr-FR" i="1" dirty="0" smtClean="0"/>
              <a:t> </a:t>
            </a:r>
            <a:r>
              <a:rPr lang="fr-FR" i="1" dirty="0"/>
              <a:t>que la limitation de l’aide sociale à l’aide </a:t>
            </a:r>
            <a:r>
              <a:rPr lang="fr-FR" i="1" dirty="0" err="1"/>
              <a:t>médicale</a:t>
            </a:r>
            <a:r>
              <a:rPr lang="fr-FR" i="1" dirty="0"/>
              <a:t> urgente n’</a:t>
            </a:r>
            <a:r>
              <a:rPr lang="fr-FR" i="1" dirty="0" err="1"/>
              <a:t>entraîne</a:t>
            </a:r>
            <a:r>
              <a:rPr lang="fr-FR" i="1" dirty="0"/>
              <a:t> pour des personnes qui souffrent d’une maladie grave un risque </a:t>
            </a:r>
            <a:r>
              <a:rPr lang="fr-FR" i="1" dirty="0" err="1"/>
              <a:t>réel</a:t>
            </a:r>
            <a:r>
              <a:rPr lang="fr-FR" i="1" dirty="0"/>
              <a:t> pour leur vie ou leur </a:t>
            </a:r>
            <a:r>
              <a:rPr lang="fr-FR" i="1" dirty="0" err="1" smtClean="0"/>
              <a:t>intégrité</a:t>
            </a:r>
            <a:r>
              <a:rPr lang="fr-FR" i="1" dirty="0" smtClean="0"/>
              <a:t> physique</a:t>
            </a:r>
            <a:endParaRPr lang="fr-FR" i="1" dirty="0"/>
          </a:p>
          <a:p>
            <a:pPr lvl="3" algn="just"/>
            <a:r>
              <a:rPr lang="fr-FR" i="1" dirty="0" smtClean="0"/>
              <a:t>Une AMU majorée ?</a:t>
            </a:r>
            <a:endParaRPr lang="fr-FR" i="1" dirty="0"/>
          </a:p>
          <a:p>
            <a:pPr lvl="3"/>
            <a:endParaRPr lang="fr-FR" dirty="0" smtClean="0"/>
          </a:p>
          <a:p>
            <a:pPr lvl="2"/>
            <a:endParaRPr lang="fr-FR" dirty="0" smtClean="0"/>
          </a:p>
          <a:p>
            <a:pPr lvl="1"/>
            <a:endParaRPr lang="fr-FR" dirty="0" smtClean="0"/>
          </a:p>
          <a:p>
            <a:endParaRPr lang="fr-FR" dirty="0"/>
          </a:p>
        </p:txBody>
      </p:sp>
    </p:spTree>
    <p:extLst>
      <p:ext uri="{BB962C8B-B14F-4D97-AF65-F5344CB8AC3E}">
        <p14:creationId xmlns:p14="http://schemas.microsoft.com/office/powerpoint/2010/main" val="11418705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400" dirty="0">
                <a:solidFill>
                  <a:srgbClr val="6EA0B0"/>
                </a:solidFill>
              </a:rPr>
              <a:t>L’aide sociale aux personnes formant une demande de régularisation médicale: l’arrêt « </a:t>
            </a:r>
            <a:r>
              <a:rPr lang="fr-FR" sz="2400" dirty="0" err="1">
                <a:solidFill>
                  <a:srgbClr val="6EA0B0"/>
                </a:solidFill>
              </a:rPr>
              <a:t>Abdida</a:t>
            </a:r>
            <a:r>
              <a:rPr lang="fr-FR" sz="2400" dirty="0">
                <a:solidFill>
                  <a:srgbClr val="6EA0B0"/>
                </a:solidFill>
              </a:rPr>
              <a:t> » et ses suites</a:t>
            </a:r>
            <a:br>
              <a:rPr lang="fr-FR" sz="2400" dirty="0">
                <a:solidFill>
                  <a:srgbClr val="6EA0B0"/>
                </a:solidFill>
              </a:rPr>
            </a:br>
            <a:endParaRPr lang="fr-FR" dirty="0"/>
          </a:p>
        </p:txBody>
      </p:sp>
      <p:sp>
        <p:nvSpPr>
          <p:cNvPr id="3" name="Espace réservé du contenu 2"/>
          <p:cNvSpPr>
            <a:spLocks noGrp="1"/>
          </p:cNvSpPr>
          <p:nvPr>
            <p:ph idx="1"/>
          </p:nvPr>
        </p:nvSpPr>
        <p:spPr>
          <a:xfrm>
            <a:off x="498474" y="1738314"/>
            <a:ext cx="7556313" cy="4746624"/>
          </a:xfrm>
        </p:spPr>
        <p:txBody>
          <a:bodyPr>
            <a:normAutofit fontScale="77500" lnSpcReduction="20000"/>
          </a:bodyPr>
          <a:lstStyle/>
          <a:p>
            <a:pPr marL="228600" lvl="2">
              <a:spcBef>
                <a:spcPts val="2000"/>
              </a:spcBef>
            </a:pPr>
            <a:r>
              <a:rPr lang="fr-BE" dirty="0">
                <a:latin typeface="Rockwell" charset="0"/>
                <a:ea typeface="MS PGothic" charset="0"/>
              </a:rPr>
              <a:t>C. trav. Bxl, 25 octobre 2013 et 2 questions préjudicielles à la </a:t>
            </a:r>
            <a:r>
              <a:rPr lang="fr-BE" dirty="0" smtClean="0">
                <a:latin typeface="Rockwell" charset="0"/>
                <a:ea typeface="MS PGothic" charset="0"/>
              </a:rPr>
              <a:t>CJUE</a:t>
            </a:r>
          </a:p>
          <a:p>
            <a:pPr marL="457200" lvl="3">
              <a:spcBef>
                <a:spcPts val="2000"/>
              </a:spcBef>
            </a:pPr>
            <a:r>
              <a:rPr lang="fr-BE" dirty="0" smtClean="0">
                <a:latin typeface="Rockwell" charset="0"/>
                <a:ea typeface="MS PGothic" charset="0"/>
              </a:rPr>
              <a:t>La régularisation médicale incluse dans le régime de protection subsidiaire ?</a:t>
            </a:r>
          </a:p>
          <a:p>
            <a:pPr marL="457200" lvl="3">
              <a:spcBef>
                <a:spcPts val="2000"/>
              </a:spcBef>
            </a:pPr>
            <a:r>
              <a:rPr lang="fr-BE" dirty="0" smtClean="0">
                <a:latin typeface="Rockwell" charset="0"/>
                <a:ea typeface="MS PGothic" charset="0"/>
              </a:rPr>
              <a:t>Le caractère suspensif du recours et le droit à la prise en charge des besoins élémentaires autres que médicaux</a:t>
            </a:r>
            <a:endParaRPr lang="fr-BE" dirty="0">
              <a:latin typeface="Rockwell" charset="0"/>
              <a:ea typeface="MS PGothic" charset="0"/>
            </a:endParaRPr>
          </a:p>
          <a:p>
            <a:r>
              <a:rPr lang="fr-FR" dirty="0" smtClean="0"/>
              <a:t>C.J.U.E., 18 déc. 2014, </a:t>
            </a:r>
            <a:r>
              <a:rPr lang="fr-FR" i="1" dirty="0" err="1" smtClean="0"/>
              <a:t>Abdida</a:t>
            </a:r>
            <a:r>
              <a:rPr lang="fr-FR" dirty="0" smtClean="0"/>
              <a:t>, </a:t>
            </a:r>
            <a:r>
              <a:rPr lang="en-US" dirty="0" smtClean="0"/>
              <a:t>C-562</a:t>
            </a:r>
            <a:r>
              <a:rPr lang="en-US" dirty="0"/>
              <a:t>/</a:t>
            </a:r>
            <a:r>
              <a:rPr lang="en-US" dirty="0" smtClean="0"/>
              <a:t>13)</a:t>
            </a:r>
          </a:p>
          <a:p>
            <a:pPr lvl="1"/>
            <a:r>
              <a:rPr lang="en-US" dirty="0" smtClean="0"/>
              <a:t>La non-application du régime de la protection </a:t>
            </a:r>
            <a:r>
              <a:rPr lang="en-US" dirty="0" err="1" smtClean="0"/>
              <a:t>subsidiaire</a:t>
            </a:r>
            <a:r>
              <a:rPr lang="en-US" dirty="0" smtClean="0"/>
              <a:t> (C.J.U.E., 18 </a:t>
            </a:r>
            <a:r>
              <a:rPr lang="en-US" dirty="0" err="1" smtClean="0"/>
              <a:t>déc</a:t>
            </a:r>
            <a:r>
              <a:rPr lang="en-US" dirty="0" smtClean="0"/>
              <a:t>. 2014, </a:t>
            </a:r>
            <a:r>
              <a:rPr lang="en-US" i="1" dirty="0" err="1" smtClean="0"/>
              <a:t>M’Bodj</a:t>
            </a:r>
            <a:r>
              <a:rPr lang="en-US" dirty="0" smtClean="0"/>
              <a:t>, C-542/13)</a:t>
            </a:r>
          </a:p>
          <a:p>
            <a:pPr lvl="1" algn="just"/>
            <a:r>
              <a:rPr lang="en-US" dirty="0" smtClean="0"/>
              <a:t>Les articles 5 et 13 de la directive 2008/115, </a:t>
            </a:r>
            <a:r>
              <a:rPr lang="en-US" dirty="0" err="1" smtClean="0"/>
              <a:t>lus</a:t>
            </a:r>
            <a:r>
              <a:rPr lang="en-US" dirty="0" smtClean="0"/>
              <a:t> en </a:t>
            </a:r>
            <a:r>
              <a:rPr lang="en-US" dirty="0" err="1" smtClean="0"/>
              <a:t>combinaison</a:t>
            </a:r>
            <a:r>
              <a:rPr lang="en-US" dirty="0" smtClean="0"/>
              <a:t> avec la </a:t>
            </a:r>
            <a:r>
              <a:rPr lang="en-US" dirty="0" err="1"/>
              <a:t>C</a:t>
            </a:r>
            <a:r>
              <a:rPr lang="en-US" dirty="0" err="1" smtClean="0"/>
              <a:t>harte</a:t>
            </a:r>
            <a:r>
              <a:rPr lang="en-US" dirty="0" smtClean="0"/>
              <a:t>, </a:t>
            </a:r>
            <a:r>
              <a:rPr lang="fr-FR" dirty="0"/>
              <a:t>s’opposent à une législation nationale</a:t>
            </a:r>
            <a:r>
              <a:rPr lang="fr-FR" dirty="0" smtClean="0"/>
              <a:t>:</a:t>
            </a:r>
          </a:p>
          <a:p>
            <a:pPr marL="457200" lvl="2" indent="0" algn="just">
              <a:buNone/>
            </a:pPr>
            <a:r>
              <a:rPr lang="fr-FR" i="1" dirty="0" smtClean="0"/>
              <a:t>–</a:t>
            </a:r>
            <a:r>
              <a:rPr lang="fr-FR" i="1" dirty="0"/>
              <a:t> qui ne confère pas un effet suspensif à un recours exercé contre une décision ordonnant à un ressortissant de pays tiers </a:t>
            </a:r>
            <a:r>
              <a:rPr lang="fr-FR" b="1" i="1" dirty="0"/>
              <a:t>atteint d’une grave maladie </a:t>
            </a:r>
            <a:r>
              <a:rPr lang="fr-FR" i="1" dirty="0"/>
              <a:t>de quitter le territoire d’un État membre, </a:t>
            </a:r>
            <a:r>
              <a:rPr lang="fr-FR" b="1" i="1" dirty="0"/>
              <a:t>lorsque l’exécution de cette décision est susceptible d’exposer ce ressortissant de pays tiers à un risque sérieux de détérioration grave et irréversible de son état de santé</a:t>
            </a:r>
            <a:r>
              <a:rPr lang="fr-FR" i="1" dirty="0"/>
              <a:t>, </a:t>
            </a:r>
            <a:r>
              <a:rPr lang="fr-FR" i="1" dirty="0" smtClean="0"/>
              <a:t>et</a:t>
            </a:r>
          </a:p>
          <a:p>
            <a:pPr marL="457200" lvl="2" indent="0" algn="just">
              <a:buNone/>
            </a:pPr>
            <a:r>
              <a:rPr lang="fr-FR" i="1" dirty="0" smtClean="0"/>
              <a:t>–</a:t>
            </a:r>
            <a:r>
              <a:rPr lang="fr-FR" i="1" dirty="0"/>
              <a:t> </a:t>
            </a:r>
            <a:r>
              <a:rPr lang="fr-FR" i="1" dirty="0" smtClean="0"/>
              <a:t>qui </a:t>
            </a:r>
            <a:r>
              <a:rPr lang="fr-FR" i="1" dirty="0"/>
              <a:t>ne prévoit pas la prise en charge, dans la mesure du possible, des besoins de base dudit ressortissant de pays tiers, afin de garantir que les soins médicaux d’urgence et le traitement indispensable des maladies puissent effectivement être prodigués, durant la période pendant laquelle cet État membre est tenu de reporter l’éloignement du même ressortissant de pays tiers à la suite de l’exercice de ce recours</a:t>
            </a:r>
            <a:endParaRPr lang="en-US" i="1" dirty="0" smtClean="0"/>
          </a:p>
          <a:p>
            <a:pPr lvl="1"/>
            <a:endParaRPr lang="fr-FR" dirty="0"/>
          </a:p>
        </p:txBody>
      </p:sp>
    </p:spTree>
    <p:extLst>
      <p:ext uri="{BB962C8B-B14F-4D97-AF65-F5344CB8AC3E}">
        <p14:creationId xmlns:p14="http://schemas.microsoft.com/office/powerpoint/2010/main" val="31693578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400" dirty="0">
                <a:solidFill>
                  <a:srgbClr val="6EA0B0"/>
                </a:solidFill>
              </a:rPr>
              <a:t>L’aide sociale aux personnes formant une demande de régularisation médicale: l’arrêt « </a:t>
            </a:r>
            <a:r>
              <a:rPr lang="fr-FR" sz="2400" dirty="0" err="1">
                <a:solidFill>
                  <a:srgbClr val="6EA0B0"/>
                </a:solidFill>
              </a:rPr>
              <a:t>Abdida</a:t>
            </a:r>
            <a:r>
              <a:rPr lang="fr-FR" sz="2400" dirty="0">
                <a:solidFill>
                  <a:srgbClr val="6EA0B0"/>
                </a:solidFill>
              </a:rPr>
              <a:t> » et ses suites</a:t>
            </a:r>
            <a:br>
              <a:rPr lang="fr-FR" sz="2400" dirty="0">
                <a:solidFill>
                  <a:srgbClr val="6EA0B0"/>
                </a:solidFill>
              </a:rPr>
            </a:br>
            <a:endParaRPr lang="fr-FR" dirty="0"/>
          </a:p>
        </p:txBody>
      </p:sp>
      <p:sp>
        <p:nvSpPr>
          <p:cNvPr id="3" name="Espace réservé du contenu 2"/>
          <p:cNvSpPr>
            <a:spLocks noGrp="1"/>
          </p:cNvSpPr>
          <p:nvPr>
            <p:ph idx="1"/>
          </p:nvPr>
        </p:nvSpPr>
        <p:spPr>
          <a:xfrm>
            <a:off x="498474" y="1539876"/>
            <a:ext cx="7556313" cy="4586288"/>
          </a:xfrm>
        </p:spPr>
        <p:txBody>
          <a:bodyPr>
            <a:normAutofit fontScale="92500" lnSpcReduction="10000"/>
          </a:bodyPr>
          <a:lstStyle/>
          <a:p>
            <a:r>
              <a:rPr lang="fr-FR" dirty="0" smtClean="0"/>
              <a:t>Le raisonnement de la C.J.U.E.</a:t>
            </a:r>
          </a:p>
          <a:p>
            <a:pPr lvl="1"/>
            <a:r>
              <a:rPr lang="fr-FR" dirty="0" smtClean="0"/>
              <a:t>Non fondé sur la protection </a:t>
            </a:r>
            <a:r>
              <a:rPr lang="fr-FR" dirty="0" smtClean="0"/>
              <a:t>subsidiaire </a:t>
            </a:r>
            <a:endParaRPr lang="fr-FR" dirty="0" smtClean="0"/>
          </a:p>
          <a:p>
            <a:pPr lvl="1"/>
            <a:r>
              <a:rPr lang="fr-FR" dirty="0" smtClean="0"/>
              <a:t>Fondé sur la directive 2008/115 (« retour »)</a:t>
            </a:r>
          </a:p>
          <a:p>
            <a:pPr lvl="1"/>
            <a:r>
              <a:rPr lang="fr-FR" dirty="0" smtClean="0"/>
              <a:t>Pas d’effet suspensif automatique dans la « directive retour »</a:t>
            </a:r>
          </a:p>
          <a:p>
            <a:pPr lvl="1"/>
            <a:r>
              <a:rPr lang="fr-FR" dirty="0" smtClean="0"/>
              <a:t>Combinaison avec les articles 19 et 47 de la Charte</a:t>
            </a:r>
          </a:p>
          <a:p>
            <a:pPr lvl="2"/>
            <a:r>
              <a:rPr lang="fr-FR" dirty="0" smtClean="0"/>
              <a:t>Garantie du droit au recours effectif (47)</a:t>
            </a:r>
          </a:p>
          <a:p>
            <a:pPr lvl="2"/>
            <a:r>
              <a:rPr lang="fr-FR" dirty="0" smtClean="0"/>
              <a:t>Garantie de non-refoulement en cas de risque </a:t>
            </a:r>
            <a:r>
              <a:rPr lang="fr-FR" dirty="0"/>
              <a:t>sérieux </a:t>
            </a:r>
            <a:r>
              <a:rPr lang="fr-FR" dirty="0" smtClean="0"/>
              <a:t>de </a:t>
            </a:r>
            <a:r>
              <a:rPr lang="fr-FR" dirty="0"/>
              <a:t>traitements inhumains ou </a:t>
            </a:r>
            <a:r>
              <a:rPr lang="fr-FR" dirty="0" smtClean="0"/>
              <a:t>dégradants (19)</a:t>
            </a:r>
          </a:p>
          <a:p>
            <a:pPr lvl="1"/>
            <a:r>
              <a:rPr lang="fr-FR" dirty="0" smtClean="0"/>
              <a:t>Dérogation dans les «</a:t>
            </a:r>
            <a:r>
              <a:rPr lang="fr-FR" dirty="0"/>
              <a:t>cas très exceptionnels où l’éloignement d’un ressortissant de pays tiers atteint d’une grave maladie vers un pays dans lequel les traitements adéquats n’existent pas violerait le principe de non-</a:t>
            </a:r>
            <a:r>
              <a:rPr lang="fr-FR" dirty="0" smtClean="0"/>
              <a:t>refoulement » </a:t>
            </a:r>
          </a:p>
          <a:p>
            <a:pPr lvl="1"/>
            <a:r>
              <a:rPr lang="fr-FR" dirty="0" smtClean="0"/>
              <a:t>Obligation, dans ce cas, pour l’Etat de </a:t>
            </a:r>
            <a:r>
              <a:rPr lang="fr-FR" dirty="0"/>
              <a:t>de prendre en charge, dans la mesure du possible, les besoins de base </a:t>
            </a:r>
            <a:r>
              <a:rPr lang="fr-FR" dirty="0" smtClean="0"/>
              <a:t>lorsque l’intéressé </a:t>
            </a:r>
            <a:r>
              <a:rPr lang="fr-FR" dirty="0"/>
              <a:t>est dépourvu des moyens de pourvoir lui-même à ses besoins</a:t>
            </a:r>
          </a:p>
        </p:txBody>
      </p:sp>
    </p:spTree>
    <p:extLst>
      <p:ext uri="{BB962C8B-B14F-4D97-AF65-F5344CB8AC3E}">
        <p14:creationId xmlns:p14="http://schemas.microsoft.com/office/powerpoint/2010/main" val="21806431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400" dirty="0">
                <a:solidFill>
                  <a:srgbClr val="6EA0B0"/>
                </a:solidFill>
              </a:rPr>
              <a:t>L’aide sociale aux personnes formant une demande de régularisation médicale: l’arrêt « </a:t>
            </a:r>
            <a:r>
              <a:rPr lang="fr-FR" sz="2400" dirty="0" err="1">
                <a:solidFill>
                  <a:srgbClr val="6EA0B0"/>
                </a:solidFill>
              </a:rPr>
              <a:t>Abdida</a:t>
            </a:r>
            <a:r>
              <a:rPr lang="fr-FR" sz="2400" dirty="0">
                <a:solidFill>
                  <a:srgbClr val="6EA0B0"/>
                </a:solidFill>
              </a:rPr>
              <a:t> » et ses suites</a:t>
            </a:r>
            <a:br>
              <a:rPr lang="fr-FR" sz="2400" dirty="0">
                <a:solidFill>
                  <a:srgbClr val="6EA0B0"/>
                </a:solidFill>
              </a:rPr>
            </a:br>
            <a:endParaRPr lang="fr-FR" dirty="0"/>
          </a:p>
        </p:txBody>
      </p:sp>
      <p:sp>
        <p:nvSpPr>
          <p:cNvPr id="3" name="Espace réservé du contenu 2"/>
          <p:cNvSpPr>
            <a:spLocks noGrp="1"/>
          </p:cNvSpPr>
          <p:nvPr>
            <p:ph idx="1"/>
          </p:nvPr>
        </p:nvSpPr>
        <p:spPr>
          <a:xfrm>
            <a:off x="498474" y="1600200"/>
            <a:ext cx="7556313" cy="4525963"/>
          </a:xfrm>
        </p:spPr>
        <p:txBody>
          <a:bodyPr>
            <a:normAutofit fontScale="92500" lnSpcReduction="10000"/>
          </a:bodyPr>
          <a:lstStyle/>
          <a:p>
            <a:r>
              <a:rPr lang="fr-FR" dirty="0" smtClean="0"/>
              <a:t>La mise en œuvre de l’arrêt</a:t>
            </a:r>
            <a:r>
              <a:rPr lang="fr-FR" i="1" dirty="0" smtClean="0"/>
              <a:t> </a:t>
            </a:r>
            <a:r>
              <a:rPr lang="fr-FR" i="1" dirty="0" err="1" smtClean="0"/>
              <a:t>Abdida</a:t>
            </a:r>
            <a:endParaRPr lang="fr-FR" i="1" dirty="0" smtClean="0"/>
          </a:p>
          <a:p>
            <a:r>
              <a:rPr lang="fr-FR" dirty="0" smtClean="0"/>
              <a:t>Un arrêt qui ne vise que les ressortissants de pays tiers</a:t>
            </a:r>
          </a:p>
          <a:p>
            <a:r>
              <a:rPr lang="fr-FR" dirty="0" smtClean="0"/>
              <a:t>Une application seulement en cas de recours </a:t>
            </a:r>
            <a:r>
              <a:rPr lang="fr-FR" dirty="0"/>
              <a:t>exercé contre une décision </a:t>
            </a:r>
            <a:r>
              <a:rPr lang="fr-FR" dirty="0" smtClean="0"/>
              <a:t>de retour</a:t>
            </a:r>
          </a:p>
          <a:p>
            <a:pPr lvl="1"/>
            <a:r>
              <a:rPr lang="fr-FR" dirty="0" smtClean="0"/>
              <a:t>Art. 3 </a:t>
            </a:r>
            <a:r>
              <a:rPr lang="fr-FR" dirty="0" err="1" smtClean="0"/>
              <a:t>dir</a:t>
            </a:r>
            <a:r>
              <a:rPr lang="fr-FR" dirty="0" smtClean="0"/>
              <a:t>. 2008/115: </a:t>
            </a:r>
            <a:r>
              <a:rPr lang="fr-FR" i="1" dirty="0" smtClean="0"/>
              <a:t>une </a:t>
            </a:r>
            <a:r>
              <a:rPr lang="fr-FR" i="1" dirty="0" err="1" smtClean="0"/>
              <a:t>décision</a:t>
            </a:r>
            <a:r>
              <a:rPr lang="fr-FR" i="1" dirty="0" smtClean="0"/>
              <a:t> ou un acte de nature administrative ou judiciaire </a:t>
            </a:r>
            <a:r>
              <a:rPr lang="fr-FR" i="1" dirty="0" err="1" smtClean="0"/>
              <a:t>déclarant</a:t>
            </a:r>
            <a:r>
              <a:rPr lang="fr-FR" i="1" dirty="0" smtClean="0"/>
              <a:t> </a:t>
            </a:r>
            <a:r>
              <a:rPr lang="fr-FR" i="1" dirty="0" err="1" smtClean="0"/>
              <a:t>illégal</a:t>
            </a:r>
            <a:r>
              <a:rPr lang="fr-FR" i="1" dirty="0" smtClean="0"/>
              <a:t> le </a:t>
            </a:r>
            <a:r>
              <a:rPr lang="fr-FR" i="1" dirty="0" err="1" smtClean="0"/>
              <a:t>séjour</a:t>
            </a:r>
            <a:r>
              <a:rPr lang="fr-FR" i="1" dirty="0" smtClean="0"/>
              <a:t> d’un ressortissant d’un pays tiers et imposant ou </a:t>
            </a:r>
            <a:r>
              <a:rPr lang="fr-FR" i="1" dirty="0" err="1" smtClean="0"/>
              <a:t>énonçant</a:t>
            </a:r>
            <a:r>
              <a:rPr lang="fr-FR" i="1" dirty="0" smtClean="0"/>
              <a:t> une obligation de retour</a:t>
            </a:r>
          </a:p>
          <a:p>
            <a:pPr lvl="1"/>
            <a:r>
              <a:rPr lang="fr-FR" dirty="0" smtClean="0"/>
              <a:t>La nécessité d’un OQT ?</a:t>
            </a:r>
          </a:p>
          <a:p>
            <a:pPr lvl="1"/>
            <a:r>
              <a:rPr lang="fr-FR" dirty="0" smtClean="0"/>
              <a:t>La nécessité d’un OQT contesté ? </a:t>
            </a:r>
          </a:p>
          <a:p>
            <a:pPr lvl="2"/>
            <a:r>
              <a:rPr lang="fr-FR" dirty="0" smtClean="0"/>
              <a:t>La jurisprudence du CCE</a:t>
            </a:r>
          </a:p>
          <a:p>
            <a:pPr lvl="2"/>
            <a:r>
              <a:rPr lang="fr-FR" dirty="0" smtClean="0"/>
              <a:t>L’arrêt </a:t>
            </a:r>
            <a:r>
              <a:rPr lang="fr-FR" i="1" dirty="0" err="1" smtClean="0"/>
              <a:t>Abdida</a:t>
            </a:r>
            <a:endParaRPr lang="fr-FR" i="1" dirty="0" smtClean="0"/>
          </a:p>
          <a:p>
            <a:pPr lvl="1"/>
            <a:r>
              <a:rPr lang="fr-FR" dirty="0" smtClean="0"/>
              <a:t>Quid de la procédure administrative ?</a:t>
            </a:r>
          </a:p>
          <a:p>
            <a:pPr lvl="2"/>
            <a:r>
              <a:rPr lang="fr-FR" dirty="0" smtClean="0"/>
              <a:t>C. </a:t>
            </a:r>
            <a:r>
              <a:rPr lang="fr-FR" dirty="0" err="1" smtClean="0"/>
              <a:t>trav</a:t>
            </a:r>
            <a:r>
              <a:rPr lang="fr-FR" dirty="0" smtClean="0"/>
              <a:t>. Bruxelles, 20 avril 2016, </a:t>
            </a:r>
            <a:r>
              <a:rPr lang="is-IS" dirty="0"/>
              <a:t>2014/AB/1084</a:t>
            </a:r>
            <a:endParaRPr lang="fr-FR" dirty="0"/>
          </a:p>
        </p:txBody>
      </p:sp>
    </p:spTree>
    <p:extLst>
      <p:ext uri="{BB962C8B-B14F-4D97-AF65-F5344CB8AC3E}">
        <p14:creationId xmlns:p14="http://schemas.microsoft.com/office/powerpoint/2010/main" val="23905640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400" dirty="0">
                <a:solidFill>
                  <a:srgbClr val="6EA0B0"/>
                </a:solidFill>
              </a:rPr>
              <a:t>L’aide sociale aux personnes formant une demande de régularisation médicale: l’arrêt « </a:t>
            </a:r>
            <a:r>
              <a:rPr lang="fr-FR" sz="2400" dirty="0" err="1">
                <a:solidFill>
                  <a:srgbClr val="6EA0B0"/>
                </a:solidFill>
              </a:rPr>
              <a:t>Abdida</a:t>
            </a:r>
            <a:r>
              <a:rPr lang="fr-FR" sz="2400" dirty="0">
                <a:solidFill>
                  <a:srgbClr val="6EA0B0"/>
                </a:solidFill>
              </a:rPr>
              <a:t> » et ses suites</a:t>
            </a:r>
            <a:br>
              <a:rPr lang="fr-FR" sz="2400" dirty="0">
                <a:solidFill>
                  <a:srgbClr val="6EA0B0"/>
                </a:solidFill>
              </a:rPr>
            </a:br>
            <a:endParaRPr lang="fr-FR" dirty="0"/>
          </a:p>
        </p:txBody>
      </p:sp>
      <p:sp>
        <p:nvSpPr>
          <p:cNvPr id="3" name="Espace réservé du contenu 2"/>
          <p:cNvSpPr>
            <a:spLocks noGrp="1"/>
          </p:cNvSpPr>
          <p:nvPr>
            <p:ph idx="1"/>
          </p:nvPr>
        </p:nvSpPr>
        <p:spPr>
          <a:xfrm>
            <a:off x="498474" y="1682172"/>
            <a:ext cx="7556313" cy="4443992"/>
          </a:xfrm>
        </p:spPr>
        <p:txBody>
          <a:bodyPr>
            <a:normAutofit lnSpcReduction="10000"/>
          </a:bodyPr>
          <a:lstStyle/>
          <a:p>
            <a:r>
              <a:rPr lang="fr-FR" dirty="0"/>
              <a:t>D</a:t>
            </a:r>
            <a:r>
              <a:rPr lang="fr-FR" dirty="0" smtClean="0"/>
              <a:t>es conditions « médicales » posées par l’arrêt ou un effet suspensif « de plein droit » ?</a:t>
            </a:r>
          </a:p>
          <a:p>
            <a:pPr lvl="1" algn="just"/>
            <a:r>
              <a:rPr lang="fr-FR" i="1" dirty="0"/>
              <a:t>un ressortissant de pays tiers </a:t>
            </a:r>
            <a:r>
              <a:rPr lang="fr-FR" b="1" i="1" dirty="0"/>
              <a:t>atteint d’une grave </a:t>
            </a:r>
            <a:r>
              <a:rPr lang="fr-FR" b="1" i="1" dirty="0" smtClean="0"/>
              <a:t>maladie (</a:t>
            </a:r>
            <a:r>
              <a:rPr lang="is-IS" b="1" i="1" dirty="0" smtClean="0"/>
              <a:t>…)</a:t>
            </a:r>
            <a:r>
              <a:rPr lang="fr-FR" i="1" dirty="0" smtClean="0"/>
              <a:t> </a:t>
            </a:r>
            <a:r>
              <a:rPr lang="fr-FR" b="1" i="1" dirty="0"/>
              <a:t>lorsque l’exécution de cette décision est susceptible </a:t>
            </a:r>
            <a:r>
              <a:rPr lang="fr-FR" b="1" i="1" dirty="0" smtClean="0"/>
              <a:t>(de l’)exposer à </a:t>
            </a:r>
            <a:r>
              <a:rPr lang="fr-FR" b="1" i="1" dirty="0"/>
              <a:t>un risque sérieux de détérioration grave et irréversible de son état de </a:t>
            </a:r>
            <a:r>
              <a:rPr lang="fr-FR" b="1" i="1" dirty="0" smtClean="0"/>
              <a:t>santé</a:t>
            </a:r>
            <a:r>
              <a:rPr lang="fr-FR" i="1" dirty="0"/>
              <a:t> </a:t>
            </a:r>
            <a:endParaRPr lang="fr-FR" dirty="0" smtClean="0"/>
          </a:p>
          <a:p>
            <a:pPr lvl="1"/>
            <a:r>
              <a:rPr lang="fr-FR" dirty="0" smtClean="0"/>
              <a:t>Un effet automatique ?</a:t>
            </a:r>
          </a:p>
          <a:p>
            <a:pPr lvl="2"/>
            <a:r>
              <a:rPr lang="fr-FR" dirty="0" err="1" smtClean="0"/>
              <a:t>Voy</a:t>
            </a:r>
            <a:r>
              <a:rPr lang="fr-FR" dirty="0" smtClean="0"/>
              <a:t>. les </a:t>
            </a:r>
            <a:r>
              <a:rPr lang="fr-FR" dirty="0" err="1" smtClean="0"/>
              <a:t>concl</a:t>
            </a:r>
            <a:r>
              <a:rPr lang="fr-FR" dirty="0" smtClean="0"/>
              <a:t>. de l’av. </a:t>
            </a:r>
            <a:r>
              <a:rPr lang="fr-FR" dirty="0" err="1" smtClean="0"/>
              <a:t>gén</a:t>
            </a:r>
            <a:r>
              <a:rPr lang="fr-FR" dirty="0" smtClean="0"/>
              <a:t>. Bot</a:t>
            </a:r>
          </a:p>
          <a:p>
            <a:pPr lvl="1"/>
            <a:r>
              <a:rPr lang="fr-FR" dirty="0" smtClean="0"/>
              <a:t>Des conditions similaires à celles de l’IMR ?</a:t>
            </a:r>
          </a:p>
          <a:p>
            <a:pPr lvl="1"/>
            <a:r>
              <a:rPr lang="fr-FR" dirty="0" smtClean="0"/>
              <a:t>Position intermédiaire: un </a:t>
            </a:r>
            <a:r>
              <a:rPr lang="fr-FR" dirty="0" smtClean="0"/>
              <a:t>lien avec l’article 13 CEDH et le « grief défendable </a:t>
            </a:r>
            <a:r>
              <a:rPr lang="fr-FR" dirty="0" smtClean="0"/>
              <a:t>» et un contr</a:t>
            </a:r>
            <a:r>
              <a:rPr lang="fr-FR" dirty="0" smtClean="0"/>
              <a:t>ôle marginal</a:t>
            </a:r>
            <a:endParaRPr lang="fr-FR" dirty="0" smtClean="0"/>
          </a:p>
          <a:p>
            <a:r>
              <a:rPr lang="fr-FR" dirty="0" smtClean="0"/>
              <a:t>Le droit ouvert par l’arr</a:t>
            </a:r>
            <a:r>
              <a:rPr lang="fr-FR" dirty="0" smtClean="0"/>
              <a:t>êt </a:t>
            </a:r>
            <a:r>
              <a:rPr lang="fr-FR" i="1" dirty="0" err="1" smtClean="0"/>
              <a:t>Abida</a:t>
            </a:r>
            <a:r>
              <a:rPr lang="fr-FR" dirty="0" smtClean="0"/>
              <a:t> ?</a:t>
            </a:r>
          </a:p>
          <a:p>
            <a:pPr lvl="1"/>
            <a:r>
              <a:rPr lang="fr-FR" i="1" dirty="0"/>
              <a:t>les besoins de base lorsque l’intéressé est dépourvu des moyens de pourvoir lui-même à ses besoins</a:t>
            </a:r>
            <a:endParaRPr lang="fr-FR" i="1" dirty="0"/>
          </a:p>
        </p:txBody>
      </p:sp>
    </p:spTree>
    <p:extLst>
      <p:ext uri="{BB962C8B-B14F-4D97-AF65-F5344CB8AC3E}">
        <p14:creationId xmlns:p14="http://schemas.microsoft.com/office/powerpoint/2010/main" val="39871499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800" dirty="0"/>
              <a:t>Vers une condition de </a:t>
            </a:r>
            <a:r>
              <a:rPr lang="fr-FR" sz="2800" dirty="0" smtClean="0"/>
              <a:t>durée de résidence </a:t>
            </a:r>
            <a:r>
              <a:rPr lang="fr-FR" sz="2800" dirty="0"/>
              <a:t>en Belgique pour l’octroi de la </a:t>
            </a:r>
            <a:r>
              <a:rPr lang="fr-FR" sz="2800" dirty="0" err="1"/>
              <a:t>Grapa</a:t>
            </a:r>
            <a:r>
              <a:rPr lang="fr-FR" sz="2800" dirty="0"/>
              <a:t> ? </a:t>
            </a:r>
            <a:br>
              <a:rPr lang="fr-FR" sz="2800" dirty="0"/>
            </a:br>
            <a:endParaRPr lang="fr-FR" sz="2800" dirty="0"/>
          </a:p>
        </p:txBody>
      </p:sp>
      <p:sp>
        <p:nvSpPr>
          <p:cNvPr id="3" name="Espace réservé du contenu 2"/>
          <p:cNvSpPr>
            <a:spLocks noGrp="1"/>
          </p:cNvSpPr>
          <p:nvPr>
            <p:ph idx="1"/>
          </p:nvPr>
        </p:nvSpPr>
        <p:spPr>
          <a:xfrm>
            <a:off x="498474" y="1500188"/>
            <a:ext cx="7556313" cy="4625975"/>
          </a:xfrm>
        </p:spPr>
        <p:txBody>
          <a:bodyPr>
            <a:normAutofit/>
          </a:bodyPr>
          <a:lstStyle/>
          <a:p>
            <a:r>
              <a:rPr lang="fr-FR" dirty="0" smtClean="0"/>
              <a:t>La </a:t>
            </a:r>
            <a:r>
              <a:rPr lang="fr-FR" dirty="0" err="1" smtClean="0"/>
              <a:t>grapa</a:t>
            </a:r>
            <a:r>
              <a:rPr lang="fr-FR" dirty="0" smtClean="0"/>
              <a:t> : un </a:t>
            </a:r>
            <a:r>
              <a:rPr lang="fr-FR" dirty="0"/>
              <a:t>régime </a:t>
            </a:r>
            <a:r>
              <a:rPr lang="fr-FR" dirty="0" smtClean="0"/>
              <a:t>d’assistance pour </a:t>
            </a:r>
            <a:r>
              <a:rPr lang="fr-FR" dirty="0"/>
              <a:t>les personnes qui atteignent l’âge légal de la </a:t>
            </a:r>
            <a:r>
              <a:rPr lang="fr-FR" dirty="0" smtClean="0"/>
              <a:t>pension et </a:t>
            </a:r>
            <a:r>
              <a:rPr lang="fr-FR" dirty="0"/>
              <a:t>qui ne disposent pas de ressources </a:t>
            </a:r>
            <a:r>
              <a:rPr lang="fr-FR" dirty="0" smtClean="0"/>
              <a:t>financières suffisantes</a:t>
            </a:r>
          </a:p>
          <a:p>
            <a:pPr lvl="1"/>
            <a:r>
              <a:rPr lang="fr-FR" dirty="0" smtClean="0"/>
              <a:t>Géré et versé par l’ONP</a:t>
            </a:r>
          </a:p>
          <a:p>
            <a:r>
              <a:rPr lang="fr-FR" dirty="0" smtClean="0"/>
              <a:t>Les conditions d’octroi actuelles (art. 3 et 4 de la loi du 22 mars 2001)</a:t>
            </a:r>
          </a:p>
          <a:p>
            <a:pPr lvl="1"/>
            <a:r>
              <a:rPr lang="fr-FR" dirty="0" smtClean="0"/>
              <a:t>Avoir atteint l’âge légal de la pension</a:t>
            </a:r>
          </a:p>
          <a:p>
            <a:pPr lvl="1"/>
            <a:r>
              <a:rPr lang="fr-FR" dirty="0" smtClean="0"/>
              <a:t>Avoir sa résidence principale en Belgique</a:t>
            </a:r>
          </a:p>
          <a:p>
            <a:pPr lvl="1"/>
            <a:r>
              <a:rPr lang="fr-FR" dirty="0" smtClean="0"/>
              <a:t>Faire partie des catégories de personnes énumérées: belges, citoyens de l’UE, apatrides, réfugiés, ressortissants de pays avec lesquels a été conclu une convention de réciprocité, étrangers ayant un droit à une pension </a:t>
            </a:r>
            <a:r>
              <a:rPr lang="fr-FR" dirty="0"/>
              <a:t>en vertu d'un régime </a:t>
            </a:r>
            <a:r>
              <a:rPr lang="fr-FR" dirty="0" smtClean="0"/>
              <a:t>belge</a:t>
            </a:r>
          </a:p>
          <a:p>
            <a:pPr lvl="1"/>
            <a:r>
              <a:rPr lang="fr-FR" dirty="0" smtClean="0"/>
              <a:t>Ne pas disposer de ressources suffisantes</a:t>
            </a:r>
          </a:p>
        </p:txBody>
      </p:sp>
    </p:spTree>
    <p:extLst>
      <p:ext uri="{BB962C8B-B14F-4D97-AF65-F5344CB8AC3E}">
        <p14:creationId xmlns:p14="http://schemas.microsoft.com/office/powerpoint/2010/main" val="34502770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800" dirty="0">
                <a:solidFill>
                  <a:srgbClr val="6EA0B0"/>
                </a:solidFill>
              </a:rPr>
              <a:t>Vers une condition de </a:t>
            </a:r>
            <a:r>
              <a:rPr lang="fr-FR" sz="2800" dirty="0"/>
              <a:t>durée de </a:t>
            </a:r>
            <a:r>
              <a:rPr lang="fr-FR" sz="2800" dirty="0" smtClean="0">
                <a:solidFill>
                  <a:srgbClr val="6EA0B0"/>
                </a:solidFill>
              </a:rPr>
              <a:t>résidence </a:t>
            </a:r>
            <a:r>
              <a:rPr lang="fr-FR" sz="2800" dirty="0">
                <a:solidFill>
                  <a:srgbClr val="6EA0B0"/>
                </a:solidFill>
              </a:rPr>
              <a:t>en Belgique pour l’octroi de la </a:t>
            </a:r>
            <a:r>
              <a:rPr lang="fr-FR" sz="2800" dirty="0" err="1">
                <a:solidFill>
                  <a:srgbClr val="6EA0B0"/>
                </a:solidFill>
              </a:rPr>
              <a:t>Grapa</a:t>
            </a:r>
            <a:r>
              <a:rPr lang="fr-FR" sz="2800" dirty="0">
                <a:solidFill>
                  <a:srgbClr val="6EA0B0"/>
                </a:solidFill>
              </a:rPr>
              <a:t> ? </a:t>
            </a:r>
            <a:endParaRPr lang="fr-FR" dirty="0"/>
          </a:p>
        </p:txBody>
      </p:sp>
      <p:sp>
        <p:nvSpPr>
          <p:cNvPr id="3" name="Espace réservé du contenu 2"/>
          <p:cNvSpPr>
            <a:spLocks noGrp="1"/>
          </p:cNvSpPr>
          <p:nvPr>
            <p:ph idx="1"/>
          </p:nvPr>
        </p:nvSpPr>
        <p:spPr>
          <a:xfrm>
            <a:off x="498474" y="1460500"/>
            <a:ext cx="7556313" cy="4665663"/>
          </a:xfrm>
        </p:spPr>
        <p:txBody>
          <a:bodyPr>
            <a:normAutofit/>
          </a:bodyPr>
          <a:lstStyle/>
          <a:p>
            <a:r>
              <a:rPr lang="fr-FR" dirty="0"/>
              <a:t>Une nouvelle condition (projet de loi du 8 novembre 2016, </a:t>
            </a:r>
            <a:r>
              <a:rPr lang="fr-FR" i="1" dirty="0"/>
              <a:t>Doc. </a:t>
            </a:r>
            <a:r>
              <a:rPr lang="fr-FR" i="1" dirty="0" err="1"/>
              <a:t>Parl</a:t>
            </a:r>
            <a:r>
              <a:rPr lang="fr-FR" dirty="0"/>
              <a:t>., ch., n° 54/2141/1)</a:t>
            </a:r>
          </a:p>
          <a:p>
            <a:pPr lvl="1"/>
            <a:r>
              <a:rPr lang="fr-FR" dirty="0"/>
              <a:t>Une résidence effective en Belgique durant dix années, dont au moins cinq années ininterrompues</a:t>
            </a:r>
          </a:p>
          <a:p>
            <a:pPr lvl="1"/>
            <a:r>
              <a:rPr lang="fr-FR" dirty="0"/>
              <a:t>La résidence effective ? Déterminée au moyen des informations enregistrées et conservées dans le Registre national</a:t>
            </a:r>
          </a:p>
          <a:p>
            <a:pPr lvl="1"/>
            <a:r>
              <a:rPr lang="fr-FR" dirty="0"/>
              <a:t>Une condition envisagée pour les </a:t>
            </a:r>
            <a:r>
              <a:rPr lang="fr-FR" dirty="0" smtClean="0"/>
              <a:t>« </a:t>
            </a:r>
            <a:r>
              <a:rPr lang="fr-FR" dirty="0" err="1" smtClean="0"/>
              <a:t>grapa</a:t>
            </a:r>
            <a:r>
              <a:rPr lang="fr-FR" dirty="0" smtClean="0"/>
              <a:t> » </a:t>
            </a:r>
            <a:r>
              <a:rPr lang="fr-FR" dirty="0"/>
              <a:t>accordées à partir du 1er  septembre </a:t>
            </a:r>
            <a:r>
              <a:rPr lang="fr-FR" dirty="0" smtClean="0"/>
              <a:t>2017</a:t>
            </a:r>
          </a:p>
          <a:p>
            <a:r>
              <a:rPr lang="fr-FR" dirty="0" smtClean="0"/>
              <a:t>L’objectif ? Exiger un lien suffisant avec la Belgique et </a:t>
            </a:r>
            <a:r>
              <a:rPr lang="fr-FR" dirty="0"/>
              <a:t>son système d’assistance </a:t>
            </a:r>
            <a:r>
              <a:rPr lang="fr-FR" dirty="0" smtClean="0"/>
              <a:t>sociale et éviter les « effets d’aubaine »</a:t>
            </a:r>
          </a:p>
          <a:p>
            <a:r>
              <a:rPr lang="fr-FR" dirty="0" smtClean="0"/>
              <a:t>Quel effet pour les futurs « exclus de la </a:t>
            </a:r>
            <a:r>
              <a:rPr lang="fr-FR" dirty="0" err="1" smtClean="0"/>
              <a:t>grapa</a:t>
            </a:r>
            <a:r>
              <a:rPr lang="fr-FR" dirty="0" smtClean="0"/>
              <a:t> » ? Un renvoi vers le DIS et l’aide sociale</a:t>
            </a:r>
            <a:endParaRPr lang="fr-FR" dirty="0"/>
          </a:p>
        </p:txBody>
      </p:sp>
    </p:spTree>
    <p:extLst>
      <p:ext uri="{BB962C8B-B14F-4D97-AF65-F5344CB8AC3E}">
        <p14:creationId xmlns:p14="http://schemas.microsoft.com/office/powerpoint/2010/main" val="8554194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800" dirty="0">
                <a:solidFill>
                  <a:srgbClr val="6EA0B0"/>
                </a:solidFill>
              </a:rPr>
              <a:t>Vers une condition de </a:t>
            </a:r>
            <a:r>
              <a:rPr lang="fr-FR" sz="2800" dirty="0"/>
              <a:t>durée de </a:t>
            </a:r>
            <a:r>
              <a:rPr lang="fr-FR" sz="2800" dirty="0" smtClean="0">
                <a:solidFill>
                  <a:srgbClr val="6EA0B0"/>
                </a:solidFill>
              </a:rPr>
              <a:t>résidence </a:t>
            </a:r>
            <a:r>
              <a:rPr lang="fr-FR" sz="2800" dirty="0">
                <a:solidFill>
                  <a:srgbClr val="6EA0B0"/>
                </a:solidFill>
              </a:rPr>
              <a:t>en Belgique pour l’octroi de la </a:t>
            </a:r>
            <a:r>
              <a:rPr lang="fr-FR" sz="2800" dirty="0" err="1">
                <a:solidFill>
                  <a:srgbClr val="6EA0B0"/>
                </a:solidFill>
              </a:rPr>
              <a:t>Grapa</a:t>
            </a:r>
            <a:r>
              <a:rPr lang="fr-FR" sz="2800" dirty="0">
                <a:solidFill>
                  <a:srgbClr val="6EA0B0"/>
                </a:solidFill>
              </a:rPr>
              <a:t> ? </a:t>
            </a:r>
            <a:endParaRPr lang="fr-FR" dirty="0"/>
          </a:p>
        </p:txBody>
      </p:sp>
      <p:sp>
        <p:nvSpPr>
          <p:cNvPr id="3" name="Espace réservé du contenu 2"/>
          <p:cNvSpPr>
            <a:spLocks noGrp="1"/>
          </p:cNvSpPr>
          <p:nvPr>
            <p:ph idx="1"/>
          </p:nvPr>
        </p:nvSpPr>
        <p:spPr>
          <a:xfrm>
            <a:off x="498474" y="1492250"/>
            <a:ext cx="7556313" cy="4633913"/>
          </a:xfrm>
        </p:spPr>
        <p:txBody>
          <a:bodyPr>
            <a:normAutofit fontScale="85000" lnSpcReduction="20000"/>
          </a:bodyPr>
          <a:lstStyle/>
          <a:p>
            <a:r>
              <a:rPr lang="fr-FR" dirty="0"/>
              <a:t>Une condition indirectement discriminatoire pour les étrangers </a:t>
            </a:r>
            <a:r>
              <a:rPr lang="fr-FR" dirty="0" smtClean="0"/>
              <a:t>?</a:t>
            </a:r>
          </a:p>
          <a:p>
            <a:pPr lvl="1"/>
            <a:r>
              <a:rPr lang="fr-FR" dirty="0" smtClean="0"/>
              <a:t>Une réserve du Conseil d’Etat au regard de l’égalité </a:t>
            </a:r>
            <a:r>
              <a:rPr lang="fr-FR" dirty="0"/>
              <a:t>de traitement des citoyens de </a:t>
            </a:r>
            <a:r>
              <a:rPr lang="fr-FR" dirty="0" smtClean="0"/>
              <a:t>l’UE</a:t>
            </a:r>
          </a:p>
          <a:p>
            <a:pPr lvl="1"/>
            <a:r>
              <a:rPr lang="fr-FR" dirty="0" smtClean="0"/>
              <a:t>Une prestation spéciale en </a:t>
            </a:r>
            <a:r>
              <a:rPr lang="fr-FR" dirty="0"/>
              <a:t>espèces à caractère non </a:t>
            </a:r>
            <a:r>
              <a:rPr lang="fr-FR" dirty="0" smtClean="0"/>
              <a:t>contributif</a:t>
            </a:r>
          </a:p>
          <a:p>
            <a:pPr lvl="1"/>
            <a:r>
              <a:rPr lang="fr-FR" dirty="0" smtClean="0"/>
              <a:t>La condition de résidence effective « instantanée » est légitime (art. 70 règlement 883/04)</a:t>
            </a:r>
          </a:p>
          <a:p>
            <a:pPr lvl="1"/>
            <a:r>
              <a:rPr lang="fr-FR" dirty="0" smtClean="0"/>
              <a:t>CJUE, 25-2-99, </a:t>
            </a:r>
            <a:r>
              <a:rPr lang="fr-FR" i="1" dirty="0" err="1" smtClean="0"/>
              <a:t>Swaddling</a:t>
            </a:r>
            <a:r>
              <a:rPr lang="fr-FR" dirty="0" smtClean="0"/>
              <a:t>: remet en cause l’exigence d’une « </a:t>
            </a:r>
            <a:r>
              <a:rPr lang="fr-FR" dirty="0" err="1" smtClean="0"/>
              <a:t>période</a:t>
            </a:r>
            <a:r>
              <a:rPr lang="fr-FR" dirty="0" smtClean="0"/>
              <a:t> </a:t>
            </a:r>
            <a:r>
              <a:rPr lang="fr-FR" dirty="0" err="1"/>
              <a:t>appréciable</a:t>
            </a:r>
            <a:r>
              <a:rPr lang="fr-FR" dirty="0"/>
              <a:t> de </a:t>
            </a:r>
            <a:r>
              <a:rPr lang="fr-FR" dirty="0" err="1" smtClean="0"/>
              <a:t>résidence</a:t>
            </a:r>
            <a:r>
              <a:rPr lang="fr-FR" dirty="0" smtClean="0"/>
              <a:t> »</a:t>
            </a:r>
            <a:endParaRPr lang="fr-FR" dirty="0"/>
          </a:p>
          <a:p>
            <a:r>
              <a:rPr lang="fr-FR" dirty="0" smtClean="0"/>
              <a:t>Une </a:t>
            </a:r>
            <a:r>
              <a:rPr lang="fr-FR" dirty="0"/>
              <a:t>violation du principe de </a:t>
            </a:r>
            <a:r>
              <a:rPr lang="fr-FR" i="1" dirty="0" err="1"/>
              <a:t>standstill</a:t>
            </a:r>
            <a:r>
              <a:rPr lang="fr-FR" dirty="0"/>
              <a:t> de l’art. 23 </a:t>
            </a:r>
            <a:r>
              <a:rPr lang="fr-FR" dirty="0" smtClean="0"/>
              <a:t>?</a:t>
            </a:r>
          </a:p>
          <a:p>
            <a:pPr lvl="1"/>
            <a:r>
              <a:rPr lang="fr-FR" dirty="0" smtClean="0"/>
              <a:t>Des doutes du Conseil d’Etat</a:t>
            </a:r>
          </a:p>
          <a:p>
            <a:pPr lvl="1"/>
            <a:r>
              <a:rPr lang="fr-FR" dirty="0" smtClean="0"/>
              <a:t>Pour le gouvernement, une réforme</a:t>
            </a:r>
          </a:p>
          <a:p>
            <a:pPr lvl="2"/>
            <a:r>
              <a:rPr lang="fr-FR" dirty="0"/>
              <a:t>q</a:t>
            </a:r>
            <a:r>
              <a:rPr lang="fr-FR" dirty="0" smtClean="0"/>
              <a:t>ui ne modifie pas la hauteur de la prestation</a:t>
            </a:r>
          </a:p>
          <a:p>
            <a:pPr lvl="2"/>
            <a:r>
              <a:rPr lang="fr-FR" dirty="0"/>
              <a:t>n</a:t>
            </a:r>
            <a:r>
              <a:rPr lang="fr-FR" dirty="0" smtClean="0"/>
              <a:t>uancée par la possibilité de bénéficier du DIS</a:t>
            </a:r>
          </a:p>
          <a:p>
            <a:pPr lvl="2"/>
            <a:r>
              <a:rPr lang="fr-FR" dirty="0"/>
              <a:t>q</a:t>
            </a:r>
            <a:r>
              <a:rPr lang="fr-FR" dirty="0" smtClean="0"/>
              <a:t>ui touche une prestation d’assistance</a:t>
            </a:r>
          </a:p>
          <a:p>
            <a:pPr lvl="2"/>
            <a:r>
              <a:rPr lang="fr-FR" dirty="0" smtClean="0"/>
              <a:t>justifiée </a:t>
            </a:r>
            <a:r>
              <a:rPr lang="fr-FR" dirty="0"/>
              <a:t>par </a:t>
            </a:r>
            <a:r>
              <a:rPr lang="fr-FR" dirty="0" smtClean="0"/>
              <a:t>des considérations </a:t>
            </a:r>
            <a:r>
              <a:rPr lang="fr-FR" dirty="0"/>
              <a:t>très fortes relevant de l’intérêt </a:t>
            </a:r>
            <a:r>
              <a:rPr lang="fr-FR" dirty="0" smtClean="0"/>
              <a:t>général (le coût de la </a:t>
            </a:r>
            <a:r>
              <a:rPr lang="fr-FR" dirty="0" err="1" smtClean="0"/>
              <a:t>Gapa</a:t>
            </a:r>
            <a:r>
              <a:rPr lang="fr-FR" dirty="0" smtClean="0"/>
              <a:t> aurait doublé en 10 ans)</a:t>
            </a:r>
          </a:p>
          <a:p>
            <a:r>
              <a:rPr lang="fr-FR" dirty="0"/>
              <a:t>Quid de la preuve contraire aux informations du RN ?</a:t>
            </a:r>
          </a:p>
          <a:p>
            <a:pPr lvl="2"/>
            <a:endParaRPr lang="fr-FR" dirty="0"/>
          </a:p>
          <a:p>
            <a:endParaRPr lang="fr-FR" dirty="0"/>
          </a:p>
        </p:txBody>
      </p:sp>
    </p:spTree>
    <p:extLst>
      <p:ext uri="{BB962C8B-B14F-4D97-AF65-F5344CB8AC3E}">
        <p14:creationId xmlns:p14="http://schemas.microsoft.com/office/powerpoint/2010/main" val="32553889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800" dirty="0"/>
              <a:t>Vers une intégration de tous les étrangers en séjour légal dans la loi du 26 mai 2002 ?</a:t>
            </a:r>
            <a:br>
              <a:rPr lang="fr-FR" sz="2800" dirty="0"/>
            </a:br>
            <a:endParaRPr lang="fr-FR" sz="2800" dirty="0"/>
          </a:p>
        </p:txBody>
      </p:sp>
      <p:sp>
        <p:nvSpPr>
          <p:cNvPr id="3" name="Espace réservé du contenu 2"/>
          <p:cNvSpPr>
            <a:spLocks noGrp="1"/>
          </p:cNvSpPr>
          <p:nvPr>
            <p:ph idx="1"/>
          </p:nvPr>
        </p:nvSpPr>
        <p:spPr>
          <a:xfrm>
            <a:off x="498474" y="1524000"/>
            <a:ext cx="7556313" cy="4602163"/>
          </a:xfrm>
        </p:spPr>
        <p:txBody>
          <a:bodyPr>
            <a:normAutofit/>
          </a:bodyPr>
          <a:lstStyle/>
          <a:p>
            <a:r>
              <a:rPr lang="fr-FR" dirty="0" smtClean="0"/>
              <a:t>Un projet à l’étude</a:t>
            </a:r>
          </a:p>
          <a:p>
            <a:r>
              <a:rPr lang="fr-FR" dirty="0" smtClean="0"/>
              <a:t>Le but: la suppression des aides sociales équivalentes au revenu d’intégration pour les étrangers en séjour légal ne relevant pas du champ d’application de la loi du 26 mai 2002</a:t>
            </a:r>
          </a:p>
          <a:p>
            <a:pPr lvl="1"/>
            <a:r>
              <a:rPr lang="fr-FR" dirty="0" smtClean="0"/>
              <a:t>De qui s’agit-il ?</a:t>
            </a:r>
          </a:p>
          <a:p>
            <a:pPr lvl="1"/>
            <a:r>
              <a:rPr lang="fr-FR" dirty="0" smtClean="0"/>
              <a:t>Les exceptions prétoriennes à l’article 57, § 2, de la loi du 8 juillet 1976</a:t>
            </a:r>
          </a:p>
          <a:p>
            <a:r>
              <a:rPr lang="fr-FR" dirty="0" smtClean="0"/>
              <a:t>Quel impact ?</a:t>
            </a:r>
          </a:p>
          <a:p>
            <a:pPr lvl="1"/>
            <a:r>
              <a:rPr lang="fr-FR" dirty="0" smtClean="0"/>
              <a:t>La loi </a:t>
            </a:r>
            <a:r>
              <a:rPr lang="fr-FR" dirty="0"/>
              <a:t>du 8 juillet </a:t>
            </a:r>
            <a:r>
              <a:rPr lang="fr-FR" dirty="0" smtClean="0"/>
              <a:t>1976 limitée aux aides sociales complémentaires ou autres que financière</a:t>
            </a:r>
          </a:p>
          <a:p>
            <a:pPr lvl="1"/>
            <a:r>
              <a:rPr lang="fr-FR" dirty="0" smtClean="0"/>
              <a:t>Une simplification administrative pour les CPAS</a:t>
            </a:r>
          </a:p>
          <a:p>
            <a:pPr lvl="1"/>
            <a:r>
              <a:rPr lang="fr-FR" dirty="0" smtClean="0"/>
              <a:t>Une augmentation des garanties pour les étrangers concernés</a:t>
            </a:r>
            <a:endParaRPr lang="fr-FR" dirty="0"/>
          </a:p>
        </p:txBody>
      </p:sp>
    </p:spTree>
    <p:extLst>
      <p:ext uri="{BB962C8B-B14F-4D97-AF65-F5344CB8AC3E}">
        <p14:creationId xmlns:p14="http://schemas.microsoft.com/office/powerpoint/2010/main" val="6385418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Plan</a:t>
            </a:r>
            <a:endParaRPr lang="fr-FR" dirty="0"/>
          </a:p>
        </p:txBody>
      </p:sp>
      <p:sp>
        <p:nvSpPr>
          <p:cNvPr id="3" name="Espace réservé du contenu 2"/>
          <p:cNvSpPr>
            <a:spLocks noGrp="1"/>
          </p:cNvSpPr>
          <p:nvPr>
            <p:ph idx="1"/>
          </p:nvPr>
        </p:nvSpPr>
        <p:spPr>
          <a:xfrm>
            <a:off x="498474" y="1293813"/>
            <a:ext cx="7556313" cy="4832351"/>
          </a:xfrm>
        </p:spPr>
        <p:txBody>
          <a:bodyPr/>
          <a:lstStyle/>
          <a:p>
            <a:r>
              <a:rPr lang="fr-FR" dirty="0" smtClean="0"/>
              <a:t>Les bénéficiaires de la protection subsidiaire et le droit à l’intégration sociale</a:t>
            </a:r>
          </a:p>
          <a:p>
            <a:r>
              <a:rPr lang="fr-FR" dirty="0" smtClean="0"/>
              <a:t>Les apatrides reconnus et </a:t>
            </a:r>
            <a:r>
              <a:rPr lang="fr-FR" dirty="0"/>
              <a:t>le droit à l’intégration sociale</a:t>
            </a:r>
          </a:p>
          <a:p>
            <a:r>
              <a:rPr lang="fr-FR" dirty="0" smtClean="0"/>
              <a:t>L’aide sociale aux personnes formant une demande de régularisation médicale: l’arrêt « </a:t>
            </a:r>
            <a:r>
              <a:rPr lang="fr-FR" dirty="0" err="1" smtClean="0"/>
              <a:t>Abdida</a:t>
            </a:r>
            <a:r>
              <a:rPr lang="fr-FR" dirty="0" smtClean="0"/>
              <a:t> » et ses suites</a:t>
            </a:r>
          </a:p>
          <a:p>
            <a:r>
              <a:rPr lang="fr-FR" dirty="0" smtClean="0"/>
              <a:t>Vers une condition de </a:t>
            </a:r>
            <a:r>
              <a:rPr lang="fr-FR" dirty="0"/>
              <a:t>durée de résidence </a:t>
            </a:r>
            <a:r>
              <a:rPr lang="fr-FR" dirty="0" smtClean="0"/>
              <a:t>en Belgique pour l’octroi de la </a:t>
            </a:r>
            <a:r>
              <a:rPr lang="fr-FR" dirty="0" err="1" smtClean="0"/>
              <a:t>Grapa</a:t>
            </a:r>
            <a:r>
              <a:rPr lang="fr-FR" dirty="0" smtClean="0"/>
              <a:t> ? </a:t>
            </a:r>
          </a:p>
          <a:p>
            <a:r>
              <a:rPr lang="fr-FR" dirty="0"/>
              <a:t>Vers une intégration de tous les étrangers en séjour légal dans la loi du 26 mai 2002 ?</a:t>
            </a:r>
          </a:p>
          <a:p>
            <a:endParaRPr lang="fr-FR" dirty="0"/>
          </a:p>
        </p:txBody>
      </p:sp>
    </p:spTree>
    <p:extLst>
      <p:ext uri="{BB962C8B-B14F-4D97-AF65-F5344CB8AC3E}">
        <p14:creationId xmlns:p14="http://schemas.microsoft.com/office/powerpoint/2010/main" val="19852065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800" dirty="0"/>
              <a:t>Les bénéficiaires de la protection subsidiaire et le droit à l’intégration sociale</a:t>
            </a:r>
            <a:br>
              <a:rPr lang="fr-FR" sz="2800" dirty="0"/>
            </a:br>
            <a:endParaRPr lang="fr-FR" sz="2800" dirty="0"/>
          </a:p>
        </p:txBody>
      </p:sp>
      <p:sp>
        <p:nvSpPr>
          <p:cNvPr id="3" name="Espace réservé du contenu 2"/>
          <p:cNvSpPr>
            <a:spLocks noGrp="1"/>
          </p:cNvSpPr>
          <p:nvPr>
            <p:ph idx="1"/>
          </p:nvPr>
        </p:nvSpPr>
        <p:spPr>
          <a:xfrm>
            <a:off x="498474" y="1600200"/>
            <a:ext cx="7556313" cy="4525963"/>
          </a:xfrm>
        </p:spPr>
        <p:txBody>
          <a:bodyPr>
            <a:normAutofit fontScale="70000" lnSpcReduction="20000"/>
          </a:bodyPr>
          <a:lstStyle/>
          <a:p>
            <a:r>
              <a:rPr lang="fr-FR" dirty="0" smtClean="0"/>
              <a:t>L’article 3, 3°, de la loi du 26 mai 2002 concernant le droit à l’intégration sociale </a:t>
            </a:r>
          </a:p>
          <a:p>
            <a:r>
              <a:rPr lang="fr-FR" dirty="0" smtClean="0"/>
              <a:t>appartenir </a:t>
            </a:r>
            <a:r>
              <a:rPr lang="fr-FR" dirty="0"/>
              <a:t>à une des catégories de personnes suivantes :</a:t>
            </a:r>
          </a:p>
          <a:p>
            <a:pPr marL="0" indent="0" algn="just">
              <a:buNone/>
            </a:pPr>
            <a:r>
              <a:rPr lang="fr-FR" dirty="0"/>
              <a:t>	</a:t>
            </a:r>
            <a:r>
              <a:rPr lang="fr-FR" dirty="0" smtClean="0"/>
              <a:t>soit </a:t>
            </a:r>
            <a:r>
              <a:rPr lang="fr-FR" dirty="0"/>
              <a:t>posséder la nationalité </a:t>
            </a:r>
            <a:r>
              <a:rPr lang="fr-FR" dirty="0" smtClean="0"/>
              <a:t>belge</a:t>
            </a:r>
            <a:endParaRPr lang="fr-FR" dirty="0"/>
          </a:p>
          <a:p>
            <a:pPr marL="0" indent="0" algn="just">
              <a:buNone/>
            </a:pPr>
            <a:r>
              <a:rPr lang="fr-FR" dirty="0"/>
              <a:t>	</a:t>
            </a:r>
            <a:r>
              <a:rPr lang="fr-FR" dirty="0" smtClean="0"/>
              <a:t>soit </a:t>
            </a:r>
            <a:r>
              <a:rPr lang="fr-FR" dirty="0"/>
              <a:t>bénéficier, en tant que citoyen de l'Union européenne ou en tant que membre de sa famille qui l'accompagne ou le rejoint, d'un droit de séjour de plus de trois mois conformément à la loi du 15 décembre 1980 </a:t>
            </a:r>
            <a:r>
              <a:rPr lang="fr-FR" dirty="0" smtClean="0"/>
              <a:t>(</a:t>
            </a:r>
            <a:r>
              <a:rPr lang="is-IS" dirty="0" smtClean="0"/>
              <a:t>…)</a:t>
            </a:r>
            <a:r>
              <a:rPr lang="fr-FR" dirty="0" smtClean="0"/>
              <a:t>. </a:t>
            </a:r>
            <a:r>
              <a:rPr lang="fr-FR" dirty="0"/>
              <a:t>Cette catégorie de personnes ne bénéficie du droit à l'intégration sociale qu'après les trois premiers mois de ce </a:t>
            </a:r>
            <a:r>
              <a:rPr lang="fr-FR" dirty="0" smtClean="0"/>
              <a:t>séjour</a:t>
            </a:r>
            <a:endParaRPr lang="fr-FR" dirty="0"/>
          </a:p>
          <a:p>
            <a:pPr marL="0" indent="0" algn="just">
              <a:buNone/>
            </a:pPr>
            <a:r>
              <a:rPr lang="fr-FR" dirty="0"/>
              <a:t>	</a:t>
            </a:r>
            <a:r>
              <a:rPr lang="fr-FR" dirty="0" smtClean="0"/>
              <a:t>soit </a:t>
            </a:r>
            <a:r>
              <a:rPr lang="fr-FR" dirty="0"/>
              <a:t>être inscrite comme étranger au registre de la population;</a:t>
            </a:r>
          </a:p>
          <a:p>
            <a:pPr marL="0" indent="0" algn="just">
              <a:buNone/>
            </a:pPr>
            <a:r>
              <a:rPr lang="fr-FR" dirty="0"/>
              <a:t>	</a:t>
            </a:r>
            <a:r>
              <a:rPr lang="fr-FR" dirty="0" smtClean="0"/>
              <a:t>soit </a:t>
            </a:r>
            <a:r>
              <a:rPr lang="fr-FR" dirty="0"/>
              <a:t>être un apatride et tomber sous l'application de la Convention relative au statut des apatrides, signée à New-York le 28 septembre 1954 et approuvée par la loi du 12 mai 1960</a:t>
            </a:r>
            <a:r>
              <a:rPr lang="fr-FR" dirty="0" smtClean="0"/>
              <a:t>;</a:t>
            </a:r>
          </a:p>
          <a:p>
            <a:pPr marL="0" indent="0" algn="just">
              <a:buNone/>
            </a:pPr>
            <a:r>
              <a:rPr lang="fr-FR" dirty="0"/>
              <a:t>	</a:t>
            </a:r>
            <a:r>
              <a:rPr lang="fr-FR" dirty="0" smtClean="0"/>
              <a:t>soit </a:t>
            </a:r>
            <a:r>
              <a:rPr lang="fr-FR" dirty="0"/>
              <a:t>être un réfugié au sens de l'article 49 de la loi du 15 décembre 1980 sur l'accès au territoire, le séjour, l'établissement et l'éloignement des étrangers;</a:t>
            </a:r>
          </a:p>
          <a:p>
            <a:pPr marL="0" indent="0" algn="just">
              <a:buNone/>
            </a:pPr>
            <a:r>
              <a:rPr lang="fr-FR" dirty="0"/>
              <a:t>	</a:t>
            </a:r>
            <a:r>
              <a:rPr lang="fr-FR" b="1" dirty="0" smtClean="0"/>
              <a:t>soit </a:t>
            </a:r>
            <a:r>
              <a:rPr lang="fr-FR" b="1" dirty="0"/>
              <a:t>bénéficier de la protection subsidiaire au sens de l'article 49/2 de la loi du 15 décembre 1980 </a:t>
            </a:r>
            <a:r>
              <a:rPr lang="fr-FR" b="1" dirty="0" smtClean="0"/>
              <a:t>(</a:t>
            </a:r>
            <a:r>
              <a:rPr lang="is-IS" b="1" dirty="0" smtClean="0"/>
              <a:t>…)</a:t>
            </a:r>
            <a:r>
              <a:rPr lang="fr-FR" b="1" baseline="30000" dirty="0"/>
              <a:t>	</a:t>
            </a:r>
            <a:r>
              <a:rPr lang="fr-FR" baseline="30000" dirty="0"/>
              <a:t>		</a:t>
            </a:r>
          </a:p>
          <a:p>
            <a:endParaRPr lang="fr-FR" dirty="0"/>
          </a:p>
        </p:txBody>
      </p:sp>
    </p:spTree>
    <p:extLst>
      <p:ext uri="{BB962C8B-B14F-4D97-AF65-F5344CB8AC3E}">
        <p14:creationId xmlns:p14="http://schemas.microsoft.com/office/powerpoint/2010/main" val="25688354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800" dirty="0"/>
              <a:t>Les bénéficiaires de la protection subsidiaire et le droit à l’intégration sociale</a:t>
            </a:r>
            <a:br>
              <a:rPr lang="fr-FR" sz="2800" dirty="0"/>
            </a:br>
            <a:endParaRPr lang="fr-FR" sz="2800" dirty="0"/>
          </a:p>
        </p:txBody>
      </p:sp>
      <p:sp>
        <p:nvSpPr>
          <p:cNvPr id="3" name="Espace réservé du contenu 2"/>
          <p:cNvSpPr>
            <a:spLocks noGrp="1"/>
          </p:cNvSpPr>
          <p:nvPr>
            <p:ph idx="1"/>
          </p:nvPr>
        </p:nvSpPr>
        <p:spPr>
          <a:xfrm>
            <a:off x="498474" y="1444626"/>
            <a:ext cx="7556313" cy="4810124"/>
          </a:xfrm>
        </p:spPr>
        <p:txBody>
          <a:bodyPr>
            <a:normAutofit fontScale="70000" lnSpcReduction="20000"/>
          </a:bodyPr>
          <a:lstStyle/>
          <a:p>
            <a:r>
              <a:rPr lang="fr-FR" dirty="0" smtClean="0"/>
              <a:t>L’ajout a été fait par la loi du 21 juillet 2016 </a:t>
            </a:r>
            <a:r>
              <a:rPr lang="fr-FR" dirty="0"/>
              <a:t>modifiant la loi du 26 mai 2002 concernant le droit à l'intégration </a:t>
            </a:r>
            <a:r>
              <a:rPr lang="fr-FR" dirty="0" smtClean="0"/>
              <a:t>sociale</a:t>
            </a:r>
          </a:p>
          <a:p>
            <a:r>
              <a:rPr lang="fr-FR" dirty="0" smtClean="0"/>
              <a:t>Entrée en vigueur: 1</a:t>
            </a:r>
            <a:r>
              <a:rPr lang="fr-FR" baseline="30000" dirty="0" smtClean="0"/>
              <a:t>er</a:t>
            </a:r>
            <a:r>
              <a:rPr lang="fr-FR" dirty="0" smtClean="0"/>
              <a:t> décembre 2016</a:t>
            </a:r>
          </a:p>
          <a:p>
            <a:pPr lvl="1" algn="just"/>
            <a:r>
              <a:rPr lang="fr-FR" dirty="0" smtClean="0"/>
              <a:t>Art. 10 AR 3 oct. 2016 </a:t>
            </a:r>
            <a:r>
              <a:rPr lang="fr-FR" dirty="0"/>
              <a:t>modifiant l'arrêté royal du 11 juillet 2002 portant règlement général en matière de droit à l'intégration </a:t>
            </a:r>
            <a:r>
              <a:rPr lang="fr-FR" dirty="0" smtClean="0"/>
              <a:t>sociale</a:t>
            </a:r>
          </a:p>
          <a:p>
            <a:pPr algn="just"/>
            <a:r>
              <a:rPr lang="fr-FR" dirty="0" smtClean="0"/>
              <a:t>L’exposé des motifs (</a:t>
            </a:r>
            <a:r>
              <a:rPr lang="fr-FR" i="1" dirty="0" smtClean="0"/>
              <a:t>Doc. </a:t>
            </a:r>
            <a:r>
              <a:rPr lang="fr-FR" i="1" dirty="0" err="1" smtClean="0"/>
              <a:t>Parl</a:t>
            </a:r>
            <a:r>
              <a:rPr lang="fr-FR" i="1" dirty="0" smtClean="0"/>
              <a:t>.</a:t>
            </a:r>
            <a:r>
              <a:rPr lang="fr-FR" dirty="0" smtClean="0"/>
              <a:t>, ch., n° 54/1864/1)</a:t>
            </a:r>
          </a:p>
          <a:p>
            <a:pPr marL="228600" lvl="1" indent="0" algn="just">
              <a:buNone/>
            </a:pPr>
            <a:r>
              <a:rPr lang="fr-FR" sz="1700" i="1" dirty="0" smtClean="0"/>
              <a:t>Le </a:t>
            </a:r>
            <a:r>
              <a:rPr lang="fr-FR" sz="1700" i="1" dirty="0"/>
              <a:t>droit de </a:t>
            </a:r>
            <a:r>
              <a:rPr lang="fr-FR" sz="1700" i="1" dirty="0" err="1"/>
              <a:t>séjour</a:t>
            </a:r>
            <a:r>
              <a:rPr lang="fr-FR" sz="1700" i="1" dirty="0"/>
              <a:t> d’un </a:t>
            </a:r>
            <a:r>
              <a:rPr lang="fr-FR" sz="1700" i="1" dirty="0" err="1"/>
              <a:t>bénéficiaire</a:t>
            </a:r>
            <a:r>
              <a:rPr lang="fr-FR" sz="1700" i="1" dirty="0"/>
              <a:t> de la protection subsidiaire donnait droit </a:t>
            </a:r>
            <a:r>
              <a:rPr lang="fr-FR" sz="1700" i="1" dirty="0" err="1"/>
              <a:t>préalablement</a:t>
            </a:r>
            <a:r>
              <a:rPr lang="fr-FR" sz="1700" i="1" dirty="0"/>
              <a:t> à cette </a:t>
            </a:r>
            <a:r>
              <a:rPr lang="fr-FR" sz="1700" i="1" dirty="0" smtClean="0"/>
              <a:t>modification </a:t>
            </a:r>
            <a:r>
              <a:rPr lang="fr-FR" sz="1700" i="1" dirty="0" err="1"/>
              <a:t>légale</a:t>
            </a:r>
            <a:r>
              <a:rPr lang="fr-FR" sz="1700" i="1" dirty="0"/>
              <a:t> à l’aide sociale </a:t>
            </a:r>
            <a:r>
              <a:rPr lang="fr-FR" sz="1700" i="1" dirty="0" err="1"/>
              <a:t>financière</a:t>
            </a:r>
            <a:r>
              <a:rPr lang="fr-FR" sz="1700" i="1" dirty="0"/>
              <a:t> dans le cadre de la loi du 8 juillet 1976 organique des </a:t>
            </a:r>
            <a:r>
              <a:rPr lang="fr-FR" sz="1700" i="1" dirty="0" smtClean="0"/>
              <a:t>(CPAS) </a:t>
            </a:r>
            <a:r>
              <a:rPr lang="fr-FR" sz="1700" i="1" dirty="0"/>
              <a:t>si toutes les autres conditions </a:t>
            </a:r>
            <a:r>
              <a:rPr lang="fr-FR" sz="1700" i="1" dirty="0" err="1"/>
              <a:t>étaient</a:t>
            </a:r>
            <a:r>
              <a:rPr lang="fr-FR" sz="1700" i="1" dirty="0"/>
              <a:t> remplies. </a:t>
            </a:r>
          </a:p>
          <a:p>
            <a:pPr marL="228600" lvl="1" indent="0" algn="just">
              <a:buNone/>
            </a:pPr>
            <a:r>
              <a:rPr lang="fr-FR" sz="1700" i="1" dirty="0" err="1"/>
              <a:t>ll</a:t>
            </a:r>
            <a:r>
              <a:rPr lang="fr-FR" sz="1700" i="1" dirty="0"/>
              <a:t> est cependant important d’</a:t>
            </a:r>
            <a:r>
              <a:rPr lang="fr-FR" sz="1700" i="1" dirty="0" err="1"/>
              <a:t>intégrer</a:t>
            </a:r>
            <a:r>
              <a:rPr lang="fr-FR" sz="1700" i="1" dirty="0"/>
              <a:t> d’une </a:t>
            </a:r>
            <a:r>
              <a:rPr lang="fr-FR" sz="1700" i="1" dirty="0" err="1"/>
              <a:t>manière</a:t>
            </a:r>
            <a:r>
              <a:rPr lang="fr-FR" sz="1700" i="1" dirty="0"/>
              <a:t> similaire dans notre </a:t>
            </a:r>
            <a:r>
              <a:rPr lang="fr-FR" sz="1700" i="1" dirty="0" err="1" smtClean="0"/>
              <a:t>société</a:t>
            </a:r>
            <a:r>
              <a:rPr lang="fr-FR" sz="1700" i="1" dirty="0" smtClean="0"/>
              <a:t> </a:t>
            </a:r>
            <a:r>
              <a:rPr lang="fr-FR" sz="1700" i="1" dirty="0"/>
              <a:t>ces deux groupes de </a:t>
            </a:r>
            <a:r>
              <a:rPr lang="fr-FR" sz="1700" i="1" dirty="0" smtClean="0"/>
              <a:t>personnes </a:t>
            </a:r>
            <a:r>
              <a:rPr lang="fr-FR" sz="1700" i="1" dirty="0" err="1"/>
              <a:t>résidant</a:t>
            </a:r>
            <a:r>
              <a:rPr lang="fr-FR" sz="1700" i="1" dirty="0"/>
              <a:t> </a:t>
            </a:r>
            <a:r>
              <a:rPr lang="fr-FR" sz="1700" i="1" dirty="0" err="1"/>
              <a:t>légalement</a:t>
            </a:r>
            <a:r>
              <a:rPr lang="fr-FR" sz="1700" i="1" dirty="0"/>
              <a:t> sur notre territoire. </a:t>
            </a:r>
            <a:endParaRPr lang="fr-FR" sz="1700" i="1" dirty="0" smtClean="0"/>
          </a:p>
          <a:p>
            <a:pPr marL="228600" lvl="1" indent="0" algn="just">
              <a:buNone/>
            </a:pPr>
            <a:r>
              <a:rPr lang="fr-FR" sz="1600" i="1" dirty="0"/>
              <a:t>Il a </a:t>
            </a:r>
            <a:r>
              <a:rPr lang="fr-FR" sz="1600" i="1" dirty="0" err="1"/>
              <a:t>dès</a:t>
            </a:r>
            <a:r>
              <a:rPr lang="fr-FR" sz="1600" i="1" dirty="0"/>
              <a:t> lors </a:t>
            </a:r>
            <a:r>
              <a:rPr lang="fr-FR" sz="1600" i="1" dirty="0" err="1" smtClean="0"/>
              <a:t>été</a:t>
            </a:r>
            <a:r>
              <a:rPr lang="fr-FR" sz="1600" i="1" dirty="0" smtClean="0"/>
              <a:t> </a:t>
            </a:r>
            <a:r>
              <a:rPr lang="fr-FR" sz="1600" i="1" dirty="0" err="1" smtClean="0"/>
              <a:t>décidé</a:t>
            </a:r>
            <a:r>
              <a:rPr lang="fr-FR" sz="1600" i="1" dirty="0" smtClean="0"/>
              <a:t> </a:t>
            </a:r>
            <a:r>
              <a:rPr lang="fr-FR" sz="1600" i="1" dirty="0"/>
              <a:t>pour cette raison d’</a:t>
            </a:r>
            <a:r>
              <a:rPr lang="fr-FR" sz="1600" i="1" dirty="0" err="1"/>
              <a:t>intégrer</a:t>
            </a:r>
            <a:r>
              <a:rPr lang="fr-FR" sz="1600" i="1" dirty="0"/>
              <a:t> la </a:t>
            </a:r>
            <a:r>
              <a:rPr lang="fr-FR" sz="1600" i="1" dirty="0" err="1"/>
              <a:t>catégorie</a:t>
            </a:r>
            <a:r>
              <a:rPr lang="fr-FR" sz="1600" i="1" dirty="0"/>
              <a:t> des </a:t>
            </a:r>
            <a:r>
              <a:rPr lang="fr-FR" sz="1600" i="1" dirty="0" err="1"/>
              <a:t>bénéficiaires</a:t>
            </a:r>
            <a:r>
              <a:rPr lang="fr-FR" sz="1600" i="1" dirty="0"/>
              <a:t> de la protection subsidiaire dans le champ d’application personnel de la loi DIS </a:t>
            </a:r>
            <a:endParaRPr lang="fr-FR" sz="1600" i="1" dirty="0" smtClean="0"/>
          </a:p>
          <a:p>
            <a:pPr marL="228600" lvl="1" algn="just">
              <a:spcBef>
                <a:spcPts val="2000"/>
              </a:spcBef>
              <a:buClr>
                <a:schemeClr val="accent1"/>
              </a:buClr>
            </a:pPr>
            <a:r>
              <a:rPr lang="fr-BE" dirty="0" smtClean="0">
                <a:latin typeface="Rockwell" charset="0"/>
                <a:ea typeface="MS PGothic" charset="0"/>
              </a:rPr>
              <a:t>Le principe </a:t>
            </a:r>
            <a:r>
              <a:rPr lang="fr-BE" dirty="0">
                <a:latin typeface="Rockwell" charset="0"/>
                <a:ea typeface="MS PGothic" charset="0"/>
              </a:rPr>
              <a:t>de non-discrimination par rapport aux nationaux </a:t>
            </a:r>
            <a:r>
              <a:rPr lang="fr-BE" dirty="0" smtClean="0">
                <a:latin typeface="Rockwell" charset="0"/>
                <a:ea typeface="MS PGothic" charset="0"/>
              </a:rPr>
              <a:t>de </a:t>
            </a:r>
            <a:r>
              <a:rPr lang="fr-BE" dirty="0">
                <a:latin typeface="Rockwell" charset="0"/>
                <a:ea typeface="MS PGothic" charset="0"/>
              </a:rPr>
              <a:t>l’article 28 de la directive 2004/83/CE </a:t>
            </a:r>
            <a:r>
              <a:rPr lang="fr-FR" dirty="0"/>
              <a:t>concernant les normes minimales relatives aux conditions que doivent remplir les ressortissants des pays tiers ou les apatrides pour pouvoir prétendre au statut de réfugié ou les personnes qui, pour d'autres raisons, ont besoin d'une protection internationale, et relatives au contenu de ces </a:t>
            </a:r>
            <a:r>
              <a:rPr lang="fr-FR" dirty="0" smtClean="0"/>
              <a:t>statuts</a:t>
            </a:r>
            <a:endParaRPr lang="fr-BE" dirty="0">
              <a:latin typeface="Rockwell" charset="0"/>
              <a:ea typeface="MS PGothic" charset="0"/>
            </a:endParaRPr>
          </a:p>
          <a:p>
            <a:pPr marL="457200" lvl="2" algn="just">
              <a:spcBef>
                <a:spcPts val="2000"/>
              </a:spcBef>
            </a:pPr>
            <a:r>
              <a:rPr lang="fr-BE" dirty="0" smtClean="0">
                <a:latin typeface="Rockwell" charset="0"/>
                <a:ea typeface="MS PGothic" charset="0"/>
              </a:rPr>
              <a:t>possibilité </a:t>
            </a:r>
            <a:r>
              <a:rPr lang="fr-BE" dirty="0">
                <a:latin typeface="Rockwell" charset="0"/>
                <a:ea typeface="MS PGothic" charset="0"/>
              </a:rPr>
              <a:t>de limitation </a:t>
            </a:r>
            <a:r>
              <a:rPr lang="fr-BE" dirty="0" smtClean="0">
                <a:latin typeface="Rockwell" charset="0"/>
                <a:ea typeface="MS PGothic" charset="0"/>
              </a:rPr>
              <a:t>de la non-discrimination aux seules « prestations essentielles »</a:t>
            </a:r>
            <a:endParaRPr lang="fr-BE" dirty="0">
              <a:latin typeface="Rockwell" charset="0"/>
              <a:ea typeface="MS PGothic" charset="0"/>
            </a:endParaRPr>
          </a:p>
          <a:p>
            <a:pPr algn="just"/>
            <a:endParaRPr lang="fr-FR" dirty="0"/>
          </a:p>
          <a:p>
            <a:pPr marL="0" indent="0" algn="just">
              <a:buNone/>
            </a:pPr>
            <a:endParaRPr lang="fr-FR" sz="1900" dirty="0"/>
          </a:p>
          <a:p>
            <a:pPr algn="just"/>
            <a:endParaRPr lang="fr-FR" dirty="0"/>
          </a:p>
        </p:txBody>
      </p:sp>
    </p:spTree>
    <p:extLst>
      <p:ext uri="{BB962C8B-B14F-4D97-AF65-F5344CB8AC3E}">
        <p14:creationId xmlns:p14="http://schemas.microsoft.com/office/powerpoint/2010/main" val="7670231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800" dirty="0"/>
              <a:t>Les apatrides reconnus et le droit à l’intégration sociale</a:t>
            </a:r>
            <a:br>
              <a:rPr lang="fr-FR" sz="2800" dirty="0"/>
            </a:br>
            <a:endParaRPr lang="fr-FR" sz="2800" dirty="0"/>
          </a:p>
        </p:txBody>
      </p:sp>
      <p:sp>
        <p:nvSpPr>
          <p:cNvPr id="3" name="Espace réservé du contenu 2"/>
          <p:cNvSpPr>
            <a:spLocks noGrp="1"/>
          </p:cNvSpPr>
          <p:nvPr>
            <p:ph idx="1"/>
          </p:nvPr>
        </p:nvSpPr>
        <p:spPr>
          <a:xfrm>
            <a:off x="498474" y="1524000"/>
            <a:ext cx="7556313" cy="4602163"/>
          </a:xfrm>
        </p:spPr>
        <p:txBody>
          <a:bodyPr>
            <a:normAutofit fontScale="70000" lnSpcReduction="20000"/>
          </a:bodyPr>
          <a:lstStyle/>
          <a:p>
            <a:r>
              <a:rPr lang="fr-FR" dirty="0"/>
              <a:t>L’article 3, 3°, de la loi du 26 mai 2002 concernant le droit à l’intégration sociale </a:t>
            </a:r>
          </a:p>
          <a:p>
            <a:r>
              <a:rPr lang="fr-FR" dirty="0"/>
              <a:t>appartenir à une des catégories de personnes suivantes :</a:t>
            </a:r>
          </a:p>
          <a:p>
            <a:pPr marL="0" indent="0" algn="just">
              <a:buNone/>
            </a:pPr>
            <a:r>
              <a:rPr lang="fr-FR" dirty="0"/>
              <a:t>	soit posséder la nationalité belge</a:t>
            </a:r>
          </a:p>
          <a:p>
            <a:pPr marL="0" indent="0" algn="just">
              <a:buNone/>
            </a:pPr>
            <a:r>
              <a:rPr lang="fr-FR" dirty="0"/>
              <a:t>	soit bénéficier, en tant que citoyen de l'Union européenne ou en tant que membre de sa famille qui l'accompagne ou le rejoint, d'un droit de séjour de plus de trois mois conformément à la loi du 15 décembre 1980 (</a:t>
            </a:r>
            <a:r>
              <a:rPr lang="is-IS" dirty="0"/>
              <a:t>…)</a:t>
            </a:r>
            <a:r>
              <a:rPr lang="fr-FR" dirty="0"/>
              <a:t>. Cette catégorie de personnes ne bénéficie du droit à l'intégration sociale qu'après les trois premiers mois de ce séjour</a:t>
            </a:r>
          </a:p>
          <a:p>
            <a:pPr marL="0" indent="0" algn="just">
              <a:buNone/>
            </a:pPr>
            <a:r>
              <a:rPr lang="fr-FR" dirty="0"/>
              <a:t>	soit être inscrite comme étranger au registre de la population;</a:t>
            </a:r>
          </a:p>
          <a:p>
            <a:pPr marL="0" indent="0" algn="just">
              <a:buNone/>
            </a:pPr>
            <a:r>
              <a:rPr lang="fr-FR" dirty="0"/>
              <a:t>	</a:t>
            </a:r>
            <a:r>
              <a:rPr lang="fr-FR" b="1" dirty="0"/>
              <a:t>soit être un apatride et tomber sous l'application de la Convention relative au statut des apatrides, signée à New-York le 28 septembre 1954 et approuvée par la loi du 12 mai 1960</a:t>
            </a:r>
            <a:r>
              <a:rPr lang="fr-FR" dirty="0"/>
              <a:t>;</a:t>
            </a:r>
          </a:p>
          <a:p>
            <a:pPr marL="0" indent="0" algn="just">
              <a:buNone/>
            </a:pPr>
            <a:r>
              <a:rPr lang="fr-FR" dirty="0"/>
              <a:t>	soit être un réfugié au sens de l'article 49 de la loi du 15 décembre 1980 sur l'accès au territoire, le séjour, l'établissement et l'éloignement des étrangers;</a:t>
            </a:r>
          </a:p>
          <a:p>
            <a:pPr marL="0" indent="0" algn="just">
              <a:buNone/>
            </a:pPr>
            <a:r>
              <a:rPr lang="fr-FR" dirty="0"/>
              <a:t>	soit bénéficier de la protection subsidiaire au sens de l'article 49/2 de la loi du 15 décembre 1980 (</a:t>
            </a:r>
            <a:r>
              <a:rPr lang="is-IS" dirty="0"/>
              <a:t>…)</a:t>
            </a:r>
            <a:r>
              <a:rPr lang="fr-FR" b="1" baseline="30000" dirty="0"/>
              <a:t>	</a:t>
            </a:r>
            <a:r>
              <a:rPr lang="fr-FR" baseline="30000" dirty="0"/>
              <a:t>		</a:t>
            </a:r>
          </a:p>
          <a:p>
            <a:endParaRPr lang="fr-FR" dirty="0"/>
          </a:p>
        </p:txBody>
      </p:sp>
    </p:spTree>
    <p:extLst>
      <p:ext uri="{BB962C8B-B14F-4D97-AF65-F5344CB8AC3E}">
        <p14:creationId xmlns:p14="http://schemas.microsoft.com/office/powerpoint/2010/main" val="36511667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800" dirty="0">
                <a:solidFill>
                  <a:srgbClr val="6EA0B0"/>
                </a:solidFill>
              </a:rPr>
              <a:t>Les apatrides reconnus et le droit à l’intégration sociale</a:t>
            </a:r>
            <a:br>
              <a:rPr lang="fr-FR" sz="2800" dirty="0">
                <a:solidFill>
                  <a:srgbClr val="6EA0B0"/>
                </a:solidFill>
              </a:rPr>
            </a:br>
            <a:endParaRPr lang="fr-FR" dirty="0"/>
          </a:p>
        </p:txBody>
      </p:sp>
      <p:sp>
        <p:nvSpPr>
          <p:cNvPr id="3" name="Espace réservé du contenu 2"/>
          <p:cNvSpPr>
            <a:spLocks noGrp="1"/>
          </p:cNvSpPr>
          <p:nvPr>
            <p:ph idx="1"/>
          </p:nvPr>
        </p:nvSpPr>
        <p:spPr>
          <a:xfrm>
            <a:off x="498474" y="1436688"/>
            <a:ext cx="7556313" cy="4689475"/>
          </a:xfrm>
        </p:spPr>
        <p:txBody>
          <a:bodyPr>
            <a:normAutofit/>
          </a:bodyPr>
          <a:lstStyle/>
          <a:p>
            <a:pPr>
              <a:lnSpc>
                <a:spcPct val="90000"/>
              </a:lnSpc>
            </a:pPr>
            <a:r>
              <a:rPr lang="fr-BE" sz="2200" dirty="0" smtClean="0">
                <a:latin typeface="Rockwell" charset="0"/>
                <a:ea typeface="MS PGothic" charset="0"/>
              </a:rPr>
              <a:t>Une condition </a:t>
            </a:r>
            <a:r>
              <a:rPr lang="fr-BE" sz="2200" dirty="0">
                <a:latin typeface="Rockwell" charset="0"/>
                <a:ea typeface="MS PGothic" charset="0"/>
              </a:rPr>
              <a:t>ajoutée par la jurisprudence: séjourner régulièrement en </a:t>
            </a:r>
            <a:r>
              <a:rPr lang="fr-BE" sz="2200" dirty="0" smtClean="0">
                <a:latin typeface="Rockwell" charset="0"/>
                <a:ea typeface="MS PGothic" charset="0"/>
              </a:rPr>
              <a:t>Belgique</a:t>
            </a:r>
          </a:p>
          <a:p>
            <a:pPr lvl="1">
              <a:lnSpc>
                <a:spcPct val="90000"/>
              </a:lnSpc>
            </a:pPr>
            <a:r>
              <a:rPr lang="fr-BE" dirty="0" smtClean="0">
                <a:latin typeface="Rockwell" charset="0"/>
                <a:ea typeface="MS PGothic" charset="0"/>
              </a:rPr>
              <a:t>tirée </a:t>
            </a:r>
            <a:r>
              <a:rPr lang="fr-BE" dirty="0">
                <a:latin typeface="Rockwell" charset="0"/>
                <a:ea typeface="MS PGothic" charset="0"/>
              </a:rPr>
              <a:t>de l’article 2 de l’AR du </a:t>
            </a:r>
            <a:r>
              <a:rPr lang="fr-BE" dirty="0" smtClean="0">
                <a:latin typeface="Rockwell" charset="0"/>
                <a:ea typeface="MS PGothic" charset="0"/>
              </a:rPr>
              <a:t>11</a:t>
            </a:r>
            <a:r>
              <a:rPr lang="fr-BE" dirty="0">
                <a:latin typeface="Rockwell" charset="0"/>
                <a:ea typeface="MS PGothic" charset="0"/>
              </a:rPr>
              <a:t> </a:t>
            </a:r>
            <a:r>
              <a:rPr lang="fr-BE" dirty="0" smtClean="0">
                <a:latin typeface="Rockwell" charset="0"/>
                <a:ea typeface="MS PGothic" charset="0"/>
              </a:rPr>
              <a:t>juillet 2002</a:t>
            </a:r>
            <a:r>
              <a:rPr lang="fr-BE" dirty="0">
                <a:latin typeface="Rockwell" charset="0"/>
                <a:ea typeface="MS PGothic" charset="0"/>
              </a:rPr>
              <a:t>: </a:t>
            </a:r>
            <a:r>
              <a:rPr lang="fr-FR" i="1" dirty="0">
                <a:latin typeface="Rockwell" charset="0"/>
                <a:ea typeface="MS PGothic" charset="0"/>
              </a:rPr>
              <a:t>Est considéré comme ayant sa résidence effective en Belgique au sens de l'article 3, 1°, de la loi, celui qui séjourne habituellement et en permanence sur le territoire du Royaume, même s'il ne dispose pas d'un logement ou s'il n'est pas inscrit dans les registres de la population visés à l'article 1, § 1, 1°, de la loi du 19 juillet 1991 relative aux registres de la population</a:t>
            </a:r>
            <a:r>
              <a:rPr lang="fr-FR" i="1" u="sng" dirty="0">
                <a:latin typeface="Rockwell" charset="0"/>
                <a:ea typeface="MS PGothic" charset="0"/>
              </a:rPr>
              <a:t>, </a:t>
            </a:r>
            <a:r>
              <a:rPr lang="fr-FR" b="1" i="1" u="sng" dirty="0">
                <a:latin typeface="Rockwell" charset="0"/>
                <a:ea typeface="MS PGothic" charset="0"/>
              </a:rPr>
              <a:t>pour autant qu'il soit autorisé au séjour sur le territoire du Royaum</a:t>
            </a:r>
            <a:r>
              <a:rPr lang="fr-FR" b="1" i="1" dirty="0">
                <a:latin typeface="Rockwell" charset="0"/>
                <a:ea typeface="MS PGothic" charset="0"/>
              </a:rPr>
              <a:t>e</a:t>
            </a:r>
            <a:r>
              <a:rPr lang="fr-BE" i="1" dirty="0">
                <a:latin typeface="Rockwell" charset="0"/>
                <a:ea typeface="MS PGothic" charset="0"/>
              </a:rPr>
              <a:t>;</a:t>
            </a:r>
          </a:p>
          <a:p>
            <a:r>
              <a:rPr lang="fr-FR" dirty="0" smtClean="0"/>
              <a:t>Quid des apatrides reconnus mais sans (encore) de titre de séjour ?</a:t>
            </a:r>
          </a:p>
        </p:txBody>
      </p:sp>
    </p:spTree>
    <p:extLst>
      <p:ext uri="{BB962C8B-B14F-4D97-AF65-F5344CB8AC3E}">
        <p14:creationId xmlns:p14="http://schemas.microsoft.com/office/powerpoint/2010/main" val="29043273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800" dirty="0" smtClean="0">
                <a:solidFill>
                  <a:srgbClr val="6EA0B0"/>
                </a:solidFill>
              </a:rPr>
              <a:t>Les apatrides reconnus et le droit à l’intégration sociale</a:t>
            </a:r>
            <a:br>
              <a:rPr lang="fr-FR" sz="2800" dirty="0" smtClean="0">
                <a:solidFill>
                  <a:srgbClr val="6EA0B0"/>
                </a:solidFill>
              </a:rPr>
            </a:br>
            <a:endParaRPr lang="fr-FR" dirty="0"/>
          </a:p>
        </p:txBody>
      </p:sp>
      <p:sp>
        <p:nvSpPr>
          <p:cNvPr id="3" name="Espace réservé du contenu 2"/>
          <p:cNvSpPr>
            <a:spLocks noGrp="1"/>
          </p:cNvSpPr>
          <p:nvPr>
            <p:ph idx="1"/>
          </p:nvPr>
        </p:nvSpPr>
        <p:spPr/>
        <p:txBody>
          <a:bodyPr>
            <a:normAutofit fontScale="92500" lnSpcReduction="10000"/>
          </a:bodyPr>
          <a:lstStyle/>
          <a:p>
            <a:r>
              <a:rPr lang="fr-FR" dirty="0"/>
              <a:t>Une situation compatible avec la Convention de New-York</a:t>
            </a:r>
          </a:p>
          <a:p>
            <a:pPr lvl="1"/>
            <a:r>
              <a:rPr lang="fr-FR" dirty="0"/>
              <a:t>Différentes dispositions distinguent selon les catégories d’apatrides</a:t>
            </a:r>
          </a:p>
          <a:p>
            <a:r>
              <a:rPr lang="fr-FR" dirty="0"/>
              <a:t>L’article 98 de l’AR du 8 oct.: l’apatride et les membres de sa famille sont soumis à la réglementation générale</a:t>
            </a:r>
            <a:r>
              <a:rPr lang="fr-BE" dirty="0"/>
              <a:t> </a:t>
            </a:r>
          </a:p>
          <a:p>
            <a:pPr lvl="2"/>
            <a:r>
              <a:rPr lang="fr-BE" dirty="0"/>
              <a:t>Une obligation de solliciter sa régularisation (9bis ou PS)</a:t>
            </a:r>
          </a:p>
          <a:p>
            <a:pPr lvl="2"/>
            <a:r>
              <a:rPr lang="fr-BE" dirty="0"/>
              <a:t>Dans ce sens: Cass., </a:t>
            </a:r>
            <a:r>
              <a:rPr lang="fr-FR" dirty="0"/>
              <a:t>19 mai 2008, </a:t>
            </a:r>
            <a:r>
              <a:rPr lang="fr-FR" i="1" dirty="0"/>
              <a:t>Pas</a:t>
            </a:r>
            <a:r>
              <a:rPr lang="fr-FR" dirty="0"/>
              <a:t>., n° 303</a:t>
            </a:r>
            <a:r>
              <a:rPr lang="fr-BE" dirty="0"/>
              <a:t>; C.E., </a:t>
            </a:r>
            <a:r>
              <a:rPr lang="fr-FR" dirty="0"/>
              <a:t>8 mai 2012, 219.247</a:t>
            </a:r>
            <a:r>
              <a:rPr lang="fr-BE" dirty="0"/>
              <a:t>; les avis du HCR</a:t>
            </a:r>
            <a:endParaRPr lang="fr-FR" dirty="0"/>
          </a:p>
          <a:p>
            <a:r>
              <a:rPr lang="fr-FR" dirty="0" smtClean="0"/>
              <a:t>La </a:t>
            </a:r>
            <a:r>
              <a:rPr lang="fr-FR" dirty="0"/>
              <a:t>différence avec les </a:t>
            </a:r>
            <a:r>
              <a:rPr lang="fr-FR" dirty="0" smtClean="0"/>
              <a:t>réfugiés</a:t>
            </a:r>
          </a:p>
          <a:p>
            <a:pPr lvl="1"/>
            <a:r>
              <a:rPr lang="fr-FR" dirty="0" smtClean="0"/>
              <a:t>L’art. 49 de la loi du 15 déc. 1980</a:t>
            </a:r>
          </a:p>
          <a:p>
            <a:pPr lvl="2"/>
            <a:r>
              <a:rPr lang="fr-FR" i="1" dirty="0"/>
              <a:t>Sont considérés comme réfugiés au sens de la présente loi et admis au séjour </a:t>
            </a:r>
            <a:r>
              <a:rPr lang="fr-FR" i="1" dirty="0" smtClean="0"/>
              <a:t>pour </a:t>
            </a:r>
            <a:r>
              <a:rPr lang="fr-FR" i="1" dirty="0"/>
              <a:t>une durée </a:t>
            </a:r>
            <a:r>
              <a:rPr lang="fr-FR" i="1" dirty="0" smtClean="0"/>
              <a:t>limitée </a:t>
            </a:r>
            <a:r>
              <a:rPr lang="fr-FR" i="1" dirty="0"/>
              <a:t>dans le Royaume			</a:t>
            </a:r>
            <a:endParaRPr lang="fr-FR" dirty="0" smtClean="0"/>
          </a:p>
          <a:p>
            <a:endParaRPr lang="fr-FR" dirty="0"/>
          </a:p>
        </p:txBody>
      </p:sp>
    </p:spTree>
    <p:extLst>
      <p:ext uri="{BB962C8B-B14F-4D97-AF65-F5344CB8AC3E}">
        <p14:creationId xmlns:p14="http://schemas.microsoft.com/office/powerpoint/2010/main" val="25243641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800" dirty="0">
                <a:solidFill>
                  <a:srgbClr val="6EA0B0"/>
                </a:solidFill>
              </a:rPr>
              <a:t>Les apatrides reconnus et le droit à l’intégration sociale</a:t>
            </a:r>
            <a:br>
              <a:rPr lang="fr-FR" sz="2800" dirty="0">
                <a:solidFill>
                  <a:srgbClr val="6EA0B0"/>
                </a:solidFill>
              </a:rPr>
            </a:br>
            <a:endParaRPr lang="fr-FR" dirty="0"/>
          </a:p>
        </p:txBody>
      </p:sp>
      <p:sp>
        <p:nvSpPr>
          <p:cNvPr id="3" name="Espace réservé du contenu 2"/>
          <p:cNvSpPr>
            <a:spLocks noGrp="1"/>
          </p:cNvSpPr>
          <p:nvPr>
            <p:ph idx="1"/>
          </p:nvPr>
        </p:nvSpPr>
        <p:spPr>
          <a:xfrm>
            <a:off x="498474" y="1428750"/>
            <a:ext cx="7556313" cy="4697413"/>
          </a:xfrm>
        </p:spPr>
        <p:txBody>
          <a:bodyPr>
            <a:normAutofit fontScale="92500" lnSpcReduction="10000"/>
          </a:bodyPr>
          <a:lstStyle/>
          <a:p>
            <a:pPr>
              <a:lnSpc>
                <a:spcPct val="80000"/>
              </a:lnSpc>
            </a:pPr>
            <a:r>
              <a:rPr lang="fr-BE" sz="1800" dirty="0">
                <a:solidFill>
                  <a:srgbClr val="595959"/>
                </a:solidFill>
                <a:latin typeface="Rockwell" charset="0"/>
                <a:ea typeface="MS PGothic" charset="0"/>
              </a:rPr>
              <a:t>C. Const., n°198/09, 17 décembre 2009 </a:t>
            </a:r>
            <a:r>
              <a:rPr lang="fr-BE" sz="1800" dirty="0" smtClean="0">
                <a:solidFill>
                  <a:srgbClr val="595959"/>
                </a:solidFill>
                <a:latin typeface="Rockwell" charset="0"/>
                <a:ea typeface="MS PGothic" charset="0"/>
              </a:rPr>
              <a:t>(AS) </a:t>
            </a:r>
          </a:p>
          <a:p>
            <a:pPr lvl="1" algn="just">
              <a:lnSpc>
                <a:spcPct val="80000"/>
              </a:lnSpc>
            </a:pPr>
            <a:r>
              <a:rPr lang="fr-BE" sz="1700" i="1" dirty="0" smtClean="0">
                <a:solidFill>
                  <a:srgbClr val="595959"/>
                </a:solidFill>
                <a:latin typeface="Rockwell" charset="0"/>
                <a:ea typeface="MS PGothic" charset="0"/>
              </a:rPr>
              <a:t>Une différence de traitement injustifiée entre le réfugié reconnu et l’apatride qui </a:t>
            </a:r>
            <a:r>
              <a:rPr lang="fr-FR" sz="1700" i="1" dirty="0"/>
              <a:t>s’est vu accorder cette qualité parce qu’il a involontairement perdu sa nationalité et qu’il démontre qu’il ne peut obtenir un titre de séjour légal et durable dans un autre Etat avec lequel il aurait des liens</a:t>
            </a:r>
            <a:r>
              <a:rPr lang="fr-BE" sz="1700" i="1" dirty="0"/>
              <a:t> </a:t>
            </a:r>
            <a:endParaRPr lang="fr-BE" sz="1700" i="1" dirty="0" smtClean="0"/>
          </a:p>
          <a:p>
            <a:pPr lvl="1" algn="just">
              <a:lnSpc>
                <a:spcPct val="80000"/>
              </a:lnSpc>
            </a:pPr>
            <a:r>
              <a:rPr lang="fr-BE" sz="1700" dirty="0" smtClean="0">
                <a:solidFill>
                  <a:srgbClr val="595959"/>
                </a:solidFill>
                <a:latin typeface="Rockwell" charset="0"/>
                <a:ea typeface="MS PGothic" charset="0"/>
              </a:rPr>
              <a:t>Une différence de traitement provenant d’une lacune dans la loi</a:t>
            </a:r>
            <a:endParaRPr lang="fr-FR" sz="1700" dirty="0">
              <a:solidFill>
                <a:srgbClr val="595959"/>
              </a:solidFill>
              <a:latin typeface="Rockwell" charset="0"/>
              <a:ea typeface="MS PGothic" charset="0"/>
            </a:endParaRPr>
          </a:p>
          <a:p>
            <a:pPr>
              <a:lnSpc>
                <a:spcPct val="80000"/>
              </a:lnSpc>
            </a:pPr>
            <a:r>
              <a:rPr lang="fr-BE" sz="1800" dirty="0" smtClean="0">
                <a:solidFill>
                  <a:srgbClr val="595959"/>
                </a:solidFill>
                <a:latin typeface="Rockwell" charset="0"/>
                <a:ea typeface="MS PGothic" charset="0"/>
              </a:rPr>
              <a:t>C. </a:t>
            </a:r>
            <a:r>
              <a:rPr lang="fr-BE" sz="1800" dirty="0">
                <a:solidFill>
                  <a:srgbClr val="595959"/>
                </a:solidFill>
                <a:latin typeface="Rockwell" charset="0"/>
                <a:ea typeface="MS PGothic" charset="0"/>
              </a:rPr>
              <a:t>Const,  n° 1/2012, 11 janvier </a:t>
            </a:r>
            <a:r>
              <a:rPr lang="fr-BE" sz="1800" dirty="0" smtClean="0">
                <a:solidFill>
                  <a:srgbClr val="595959"/>
                </a:solidFill>
                <a:latin typeface="Rockwell" charset="0"/>
                <a:ea typeface="MS PGothic" charset="0"/>
              </a:rPr>
              <a:t>2012</a:t>
            </a:r>
            <a:r>
              <a:rPr lang="fr-BE" sz="1800" dirty="0">
                <a:solidFill>
                  <a:srgbClr val="595959"/>
                </a:solidFill>
                <a:latin typeface="Rockwell" charset="0"/>
                <a:ea typeface="MS PGothic" charset="0"/>
              </a:rPr>
              <a:t> </a:t>
            </a:r>
            <a:r>
              <a:rPr lang="fr-BE" sz="1800" dirty="0" smtClean="0">
                <a:solidFill>
                  <a:srgbClr val="595959"/>
                </a:solidFill>
                <a:latin typeface="Rockwell" charset="0"/>
                <a:ea typeface="MS PGothic" charset="0"/>
              </a:rPr>
              <a:t>(PFG)</a:t>
            </a:r>
          </a:p>
          <a:p>
            <a:pPr lvl="1" algn="just">
              <a:lnSpc>
                <a:spcPct val="80000"/>
              </a:lnSpc>
            </a:pPr>
            <a:r>
              <a:rPr lang="fr-FR" sz="1700" i="1" dirty="0"/>
              <a:t>Dans l’attente de cette intervention législative qui a trait à la loi du 15 décembre 1980, il appartient au juge a quo de mettre fin aux conséquences, pour ce qui est de la disposition en cause, de l’inconstitutionnalité </a:t>
            </a:r>
            <a:r>
              <a:rPr lang="fr-FR" sz="1700" i="1" dirty="0" smtClean="0"/>
              <a:t>constatée, </a:t>
            </a:r>
            <a:r>
              <a:rPr lang="fr-FR" sz="1700" i="1" dirty="0"/>
              <a:t>ce constat étant exprimé en des termes suffisamment précis et complets</a:t>
            </a:r>
            <a:r>
              <a:rPr lang="fr-BE" sz="1700" dirty="0"/>
              <a:t> </a:t>
            </a:r>
            <a:endParaRPr lang="fr-BE" sz="1700" dirty="0">
              <a:solidFill>
                <a:srgbClr val="595959"/>
              </a:solidFill>
              <a:latin typeface="Rockwell" charset="0"/>
              <a:ea typeface="MS PGothic" charset="0"/>
            </a:endParaRPr>
          </a:p>
          <a:p>
            <a:pPr>
              <a:lnSpc>
                <a:spcPct val="80000"/>
              </a:lnSpc>
            </a:pPr>
            <a:r>
              <a:rPr lang="fr-BE" sz="1800" dirty="0" smtClean="0">
                <a:solidFill>
                  <a:srgbClr val="595959"/>
                </a:solidFill>
                <a:latin typeface="Rockwell" charset="0"/>
                <a:ea typeface="MS PGothic" charset="0"/>
              </a:rPr>
              <a:t>Des suites judiciaires contratsées</a:t>
            </a:r>
          </a:p>
          <a:p>
            <a:pPr lvl="1">
              <a:lnSpc>
                <a:spcPct val="80000"/>
              </a:lnSpc>
            </a:pPr>
            <a:r>
              <a:rPr lang="fr-BE" sz="1700" dirty="0" smtClean="0">
                <a:solidFill>
                  <a:srgbClr val="595959"/>
                </a:solidFill>
                <a:latin typeface="Rockwell" charset="0"/>
                <a:ea typeface="MS PGothic" charset="0"/>
              </a:rPr>
              <a:t>C. trav. Bruxelles et Liège, 16 nov. 2011</a:t>
            </a:r>
          </a:p>
          <a:p>
            <a:pPr lvl="1">
              <a:lnSpc>
                <a:spcPct val="80000"/>
              </a:lnSpc>
            </a:pPr>
            <a:r>
              <a:rPr lang="fr-BE" sz="1700" dirty="0">
                <a:solidFill>
                  <a:srgbClr val="595959"/>
                </a:solidFill>
                <a:latin typeface="Rockwell" charset="0"/>
                <a:ea typeface="MS PGothic" charset="0"/>
              </a:rPr>
              <a:t>Cass., 8 mars 2010 (Pas., n° 162): </a:t>
            </a:r>
            <a:r>
              <a:rPr lang="fr-BE" sz="1700" i="1" dirty="0" smtClean="0">
                <a:solidFill>
                  <a:srgbClr val="595959"/>
                </a:solidFill>
                <a:latin typeface="Rockwell" charset="0"/>
                <a:ea typeface="MS PGothic" charset="0"/>
              </a:rPr>
              <a:t>Le </a:t>
            </a:r>
            <a:r>
              <a:rPr lang="fr-BE" sz="1700" i="1" dirty="0">
                <a:solidFill>
                  <a:srgbClr val="595959"/>
                </a:solidFill>
                <a:latin typeface="Rockwell" charset="0"/>
                <a:ea typeface="MS PGothic" charset="0"/>
              </a:rPr>
              <a:t>moyen </a:t>
            </a:r>
            <a:r>
              <a:rPr lang="fr-BE" sz="1700" i="1" dirty="0" smtClean="0">
                <a:solidFill>
                  <a:srgbClr val="595959"/>
                </a:solidFill>
                <a:latin typeface="Rockwell" charset="0"/>
                <a:ea typeface="MS PGothic" charset="0"/>
              </a:rPr>
              <a:t>qui déduit </a:t>
            </a:r>
            <a:r>
              <a:rPr lang="fr-BE" sz="1700" i="1" dirty="0">
                <a:solidFill>
                  <a:srgbClr val="595959"/>
                </a:solidFill>
                <a:latin typeface="Rockwell" charset="0"/>
                <a:ea typeface="MS PGothic" charset="0"/>
              </a:rPr>
              <a:t>que le statut d'apatride constitue un cas de force majeure faisant obstacle à l'application de l'article 57, § 2, de la loi du 8 juillet 1976 organique des centres publics d'action </a:t>
            </a:r>
            <a:r>
              <a:rPr lang="fr-BE" sz="1700" i="1" dirty="0" smtClean="0">
                <a:solidFill>
                  <a:srgbClr val="595959"/>
                </a:solidFill>
                <a:latin typeface="Rockwell" charset="0"/>
                <a:ea typeface="MS PGothic" charset="0"/>
              </a:rPr>
              <a:t>sociale </a:t>
            </a:r>
            <a:r>
              <a:rPr lang="fr-BE" sz="1700" i="1" dirty="0">
                <a:solidFill>
                  <a:srgbClr val="595959"/>
                </a:solidFill>
                <a:latin typeface="Rockwell" charset="0"/>
                <a:ea typeface="MS PGothic" charset="0"/>
              </a:rPr>
              <a:t>manque en droit. </a:t>
            </a:r>
          </a:p>
          <a:p>
            <a:pPr lvl="1">
              <a:lnSpc>
                <a:spcPct val="80000"/>
              </a:lnSpc>
            </a:pPr>
            <a:r>
              <a:rPr lang="fr-BE" sz="1700" dirty="0" smtClean="0">
                <a:solidFill>
                  <a:srgbClr val="595959"/>
                </a:solidFill>
                <a:latin typeface="Rockwell" charset="0"/>
                <a:ea typeface="MS PGothic" charset="0"/>
              </a:rPr>
              <a:t>Cass</a:t>
            </a:r>
            <a:r>
              <a:rPr lang="fr-BE" sz="1700" dirty="0">
                <a:solidFill>
                  <a:srgbClr val="595959"/>
                </a:solidFill>
                <a:latin typeface="Rockwell" charset="0"/>
                <a:ea typeface="MS PGothic" charset="0"/>
              </a:rPr>
              <a:t>., 5 novembre 2012 </a:t>
            </a:r>
            <a:r>
              <a:rPr lang="fr-BE" sz="1700" dirty="0" smtClean="0">
                <a:solidFill>
                  <a:srgbClr val="595959"/>
                </a:solidFill>
                <a:latin typeface="Rockwell" charset="0"/>
                <a:ea typeface="MS PGothic" charset="0"/>
              </a:rPr>
              <a:t>(</a:t>
            </a:r>
            <a:r>
              <a:rPr lang="fr-FR" sz="1700" dirty="0" smtClean="0">
                <a:solidFill>
                  <a:srgbClr val="595959"/>
                </a:solidFill>
                <a:latin typeface="Rockwell" charset="0"/>
                <a:ea typeface="MS PGothic" charset="0"/>
              </a:rPr>
              <a:t>Pas., n° 593</a:t>
            </a:r>
            <a:r>
              <a:rPr lang="fr-BE" sz="1700" dirty="0" smtClean="0">
                <a:solidFill>
                  <a:srgbClr val="595959"/>
                </a:solidFill>
                <a:latin typeface="Rockwell" charset="0"/>
                <a:ea typeface="MS PGothic" charset="0"/>
              </a:rPr>
              <a:t>) </a:t>
            </a:r>
            <a:r>
              <a:rPr lang="fr-FR" sz="1700" i="1" dirty="0" smtClean="0">
                <a:solidFill>
                  <a:srgbClr val="595959"/>
                </a:solidFill>
                <a:latin typeface="Rockwell" charset="0"/>
                <a:ea typeface="MS PGothic" charset="0"/>
              </a:rPr>
              <a:t>Le </a:t>
            </a:r>
            <a:r>
              <a:rPr lang="fr-FR" sz="1700" i="1" dirty="0">
                <a:solidFill>
                  <a:srgbClr val="595959"/>
                </a:solidFill>
                <a:latin typeface="Rockwell" charset="0"/>
                <a:ea typeface="MS PGothic" charset="0"/>
              </a:rPr>
              <a:t>moyen, qui repose sur le soutènement qu'il est contraire à la Constitution de ne pas reconnaître à tout apatride le droit au séjour lié à sa qualité, manque en droit</a:t>
            </a:r>
            <a:r>
              <a:rPr lang="fr-FR" sz="1700" i="1" dirty="0">
                <a:solidFill>
                  <a:srgbClr val="000000"/>
                </a:solidFill>
                <a:latin typeface="Rockwell" charset="0"/>
                <a:ea typeface="MS PGothic" charset="0"/>
              </a:rPr>
              <a:t>.</a:t>
            </a:r>
            <a:endParaRPr lang="fr-BE" sz="1700" i="1" dirty="0">
              <a:solidFill>
                <a:srgbClr val="000000"/>
              </a:solidFill>
              <a:latin typeface="Rockwell" charset="0"/>
              <a:ea typeface="MS PGothic" charset="0"/>
            </a:endParaRPr>
          </a:p>
          <a:p>
            <a:endParaRPr lang="fr-FR" dirty="0"/>
          </a:p>
        </p:txBody>
      </p:sp>
    </p:spTree>
    <p:extLst>
      <p:ext uri="{BB962C8B-B14F-4D97-AF65-F5344CB8AC3E}">
        <p14:creationId xmlns:p14="http://schemas.microsoft.com/office/powerpoint/2010/main" val="10354734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800" dirty="0">
                <a:solidFill>
                  <a:srgbClr val="6EA0B0"/>
                </a:solidFill>
              </a:rPr>
              <a:t>Les apatrides reconnus et le droit à l’intégration sociale</a:t>
            </a:r>
            <a:br>
              <a:rPr lang="fr-FR" sz="2800" dirty="0">
                <a:solidFill>
                  <a:srgbClr val="6EA0B0"/>
                </a:solidFill>
              </a:rPr>
            </a:br>
            <a:endParaRPr lang="fr-FR" dirty="0"/>
          </a:p>
        </p:txBody>
      </p:sp>
      <p:sp>
        <p:nvSpPr>
          <p:cNvPr id="3" name="Espace réservé du contenu 2"/>
          <p:cNvSpPr>
            <a:spLocks noGrp="1"/>
          </p:cNvSpPr>
          <p:nvPr>
            <p:ph idx="1"/>
          </p:nvPr>
        </p:nvSpPr>
        <p:spPr>
          <a:xfrm>
            <a:off x="498474" y="1397000"/>
            <a:ext cx="7556313" cy="4729163"/>
          </a:xfrm>
        </p:spPr>
        <p:txBody>
          <a:bodyPr>
            <a:normAutofit fontScale="92500" lnSpcReduction="20000"/>
          </a:bodyPr>
          <a:lstStyle/>
          <a:p>
            <a:r>
              <a:rPr lang="fr-FR" dirty="0" err="1" smtClean="0"/>
              <a:t>Cass</a:t>
            </a:r>
            <a:r>
              <a:rPr lang="fr-FR" dirty="0" smtClean="0"/>
              <a:t>., 27 mai 2016, C.13.0042.F</a:t>
            </a:r>
          </a:p>
          <a:p>
            <a:pPr lvl="1" algn="just"/>
            <a:r>
              <a:rPr lang="fr-FR" dirty="0" smtClean="0"/>
              <a:t>Une différence de traitement injustifiée entre </a:t>
            </a:r>
            <a:r>
              <a:rPr lang="fr-FR" dirty="0"/>
              <a:t>le réfugié et </a:t>
            </a:r>
            <a:r>
              <a:rPr lang="fr-FR" dirty="0" smtClean="0"/>
              <a:t>l'apatride qui s'est </a:t>
            </a:r>
            <a:r>
              <a:rPr lang="fr-FR" dirty="0"/>
              <a:t>vu reconnaître cette qualité parce qu'il a involontairement perdu sa nationalité et qu'il démontre qu'il ne peut obtenir un titre de séjour légal et durable dans un autre État avec lequel il aurait des </a:t>
            </a:r>
            <a:r>
              <a:rPr lang="fr-FR" dirty="0" smtClean="0"/>
              <a:t>liens</a:t>
            </a:r>
          </a:p>
          <a:p>
            <a:pPr lvl="1" algn="just"/>
            <a:r>
              <a:rPr lang="fr-FR" dirty="0" smtClean="0"/>
              <a:t>L’obligation pour le </a:t>
            </a:r>
            <a:r>
              <a:rPr lang="fr-FR" dirty="0"/>
              <a:t>juge </a:t>
            </a:r>
            <a:r>
              <a:rPr lang="fr-FR" dirty="0" smtClean="0"/>
              <a:t>de </a:t>
            </a:r>
            <a:r>
              <a:rPr lang="fr-FR" dirty="0"/>
              <a:t>remédier à toute lacune de la loi dont la Cour constitutionnelle a constaté l'inconstitutionnalité, ou à celle qui résulte de ce qu'une disposition de la loi est jugée inconstitutionnelle, lorsqu'il peut suppléer à cette insuffisance dans le cadre des dispositions légales existantes pour rendre la loi conforme aux articles 10 et 11 de la Constitution</a:t>
            </a:r>
            <a:r>
              <a:rPr lang="fr-FR" dirty="0" smtClean="0"/>
              <a:t>.</a:t>
            </a:r>
          </a:p>
          <a:p>
            <a:pPr lvl="2" algn="just"/>
            <a:r>
              <a:rPr lang="fr-FR" dirty="0" smtClean="0"/>
              <a:t>Faire des choix qu’il appartient au législateur seul d’opérer ?</a:t>
            </a:r>
            <a:endParaRPr lang="fr-FR" dirty="0"/>
          </a:p>
          <a:p>
            <a:pPr lvl="1" algn="just"/>
            <a:r>
              <a:rPr lang="fr-FR" i="1" dirty="0" smtClean="0"/>
              <a:t>Déniant </a:t>
            </a:r>
            <a:r>
              <a:rPr lang="fr-FR" i="1" dirty="0"/>
              <a:t>ainsi le droit au séjour du demandeur sans examiner s'il a involontairement perdu sa nationalité et s'il démontre qu'il ne peut obtenir un titre de séjour légal et durable dans un autre État avec lequel il aurait des liens, l'arrêt viole les articles 10 et 11 de la Constitution. </a:t>
            </a:r>
            <a:endParaRPr lang="fr-FR" i="1" dirty="0" smtClean="0"/>
          </a:p>
          <a:p>
            <a:r>
              <a:rPr lang="fr-FR" dirty="0" smtClean="0"/>
              <a:t>Les conséquences en matière d’aide sociale ?</a:t>
            </a:r>
            <a:endParaRPr lang="fr-FR" dirty="0"/>
          </a:p>
        </p:txBody>
      </p:sp>
    </p:spTree>
    <p:extLst>
      <p:ext uri="{BB962C8B-B14F-4D97-AF65-F5344CB8AC3E}">
        <p14:creationId xmlns:p14="http://schemas.microsoft.com/office/powerpoint/2010/main" val="884150890"/>
      </p:ext>
    </p:extLst>
  </p:cSld>
  <p:clrMapOvr>
    <a:masterClrMapping/>
  </p:clrMapOvr>
</p:sld>
</file>

<file path=ppt/theme/theme1.xml><?xml version="1.0" encoding="utf-8"?>
<a:theme xmlns:a="http://schemas.openxmlformats.org/drawingml/2006/main" name="Avantage">
  <a:themeElements>
    <a:clrScheme name="Technique">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Advantage">
      <a:majorFont>
        <a:latin typeface="Rockwell"/>
        <a:ea typeface=""/>
        <a:cs typeface=""/>
        <a:font script="Jpan" typeface="ＭＳ ゴシック"/>
        <a:font script="Hans" typeface="宋体"/>
        <a:font script="Hant" typeface="新細明體"/>
      </a:majorFont>
      <a:minorFont>
        <a:latin typeface="Rockwell"/>
        <a:ea typeface=""/>
        <a:cs typeface=""/>
        <a:font script="Jpan" typeface="ＭＳ ゴシック"/>
        <a:font script="Hans" typeface="宋体"/>
        <a:font script="Hant" typeface="新細明體"/>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Avantage.thmx</Template>
  <TotalTime>684</TotalTime>
  <Words>1981</Words>
  <Application>Microsoft Macintosh PowerPoint</Application>
  <PresentationFormat>Présentation à l'écran (4:3)</PresentationFormat>
  <Paragraphs>160</Paragraphs>
  <Slides>18</Slides>
  <Notes>0</Notes>
  <HiddenSlides>0</HiddenSlides>
  <MMClips>0</MMClips>
  <ScaleCrop>false</ScaleCrop>
  <HeadingPairs>
    <vt:vector size="4" baseType="variant">
      <vt:variant>
        <vt:lpstr>Thème</vt:lpstr>
      </vt:variant>
      <vt:variant>
        <vt:i4>1</vt:i4>
      </vt:variant>
      <vt:variant>
        <vt:lpstr>Titres des diapositives</vt:lpstr>
      </vt:variant>
      <vt:variant>
        <vt:i4>18</vt:i4>
      </vt:variant>
    </vt:vector>
  </HeadingPairs>
  <TitlesOfParts>
    <vt:vector size="19" baseType="lpstr">
      <vt:lpstr>Avantage</vt:lpstr>
      <vt:lpstr>Actualités en matière d’aides sociales aux étrangers</vt:lpstr>
      <vt:lpstr>Plan</vt:lpstr>
      <vt:lpstr>Les bénéficiaires de la protection subsidiaire et le droit à l’intégration sociale </vt:lpstr>
      <vt:lpstr>Les bénéficiaires de la protection subsidiaire et le droit à l’intégration sociale </vt:lpstr>
      <vt:lpstr>Les apatrides reconnus et le droit à l’intégration sociale </vt:lpstr>
      <vt:lpstr>Les apatrides reconnus et le droit à l’intégration sociale </vt:lpstr>
      <vt:lpstr>Les apatrides reconnus et le droit à l’intégration sociale </vt:lpstr>
      <vt:lpstr>Les apatrides reconnus et le droit à l’intégration sociale </vt:lpstr>
      <vt:lpstr>Les apatrides reconnus et le droit à l’intégration sociale </vt:lpstr>
      <vt:lpstr>L’aide sociale aux personnes formant une demande de régularisation médicale: l’arrêt « Abdida » et ses suites </vt:lpstr>
      <vt:lpstr>L’aide sociale aux personnes formant une demande de régularisation médicale: l’arrêt « Abdida » et ses suites </vt:lpstr>
      <vt:lpstr>L’aide sociale aux personnes formant une demande de régularisation médicale: l’arrêt « Abdida » et ses suites </vt:lpstr>
      <vt:lpstr>L’aide sociale aux personnes formant une demande de régularisation médicale: l’arrêt « Abdida » et ses suites </vt:lpstr>
      <vt:lpstr>L’aide sociale aux personnes formant une demande de régularisation médicale: l’arrêt « Abdida » et ses suites </vt:lpstr>
      <vt:lpstr>Vers une condition de durée de résidence en Belgique pour l’octroi de la Grapa ?  </vt:lpstr>
      <vt:lpstr>Vers une condition de durée de résidence en Belgique pour l’octroi de la Grapa ? </vt:lpstr>
      <vt:lpstr>Vers une condition de durée de résidence en Belgique pour l’octroi de la Grapa ? </vt:lpstr>
      <vt:lpstr>Vers une intégration de tous les étrangers en séjour légal dans la loi du 26 mai 2002 ?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Actualités jurisprudentielles en matière d’aides sociales aux étrangers</dc:title>
  <dc:creator>hugo mormont</dc:creator>
  <cp:lastModifiedBy>hugo mormont</cp:lastModifiedBy>
  <cp:revision>54</cp:revision>
  <dcterms:created xsi:type="dcterms:W3CDTF">2016-11-22T13:36:49Z</dcterms:created>
  <dcterms:modified xsi:type="dcterms:W3CDTF">2016-11-24T11:09:35Z</dcterms:modified>
</cp:coreProperties>
</file>