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2"/>
  </p:notesMasterIdLst>
  <p:handoutMasterIdLst>
    <p:handoutMasterId r:id="rId33"/>
  </p:handoutMasterIdLst>
  <p:sldIdLst>
    <p:sldId id="257" r:id="rId2"/>
    <p:sldId id="259" r:id="rId3"/>
    <p:sldId id="261" r:id="rId4"/>
    <p:sldId id="262" r:id="rId5"/>
    <p:sldId id="263" r:id="rId6"/>
    <p:sldId id="265" r:id="rId7"/>
    <p:sldId id="284" r:id="rId8"/>
    <p:sldId id="266" r:id="rId9"/>
    <p:sldId id="267" r:id="rId10"/>
    <p:sldId id="268" r:id="rId11"/>
    <p:sldId id="269" r:id="rId12"/>
    <p:sldId id="271" r:id="rId13"/>
    <p:sldId id="272" r:id="rId14"/>
    <p:sldId id="278" r:id="rId15"/>
    <p:sldId id="273" r:id="rId16"/>
    <p:sldId id="279" r:id="rId17"/>
    <p:sldId id="274" r:id="rId18"/>
    <p:sldId id="275" r:id="rId19"/>
    <p:sldId id="276" r:id="rId20"/>
    <p:sldId id="280" r:id="rId21"/>
    <p:sldId id="282" r:id="rId22"/>
    <p:sldId id="277" r:id="rId23"/>
    <p:sldId id="281" r:id="rId24"/>
    <p:sldId id="285" r:id="rId25"/>
    <p:sldId id="286" r:id="rId26"/>
    <p:sldId id="287" r:id="rId27"/>
    <p:sldId id="288" r:id="rId28"/>
    <p:sldId id="289" r:id="rId29"/>
    <p:sldId id="290" r:id="rId30"/>
    <p:sldId id="283" r:id="rId31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6F4C4CEB-9599-5E48-9EDF-7BAE931A38DB}">
          <p14:sldIdLst>
            <p14:sldId id="257"/>
            <p14:sldId id="259"/>
            <p14:sldId id="261"/>
            <p14:sldId id="262"/>
            <p14:sldId id="263"/>
            <p14:sldId id="265"/>
            <p14:sldId id="284"/>
            <p14:sldId id="266"/>
            <p14:sldId id="267"/>
            <p14:sldId id="268"/>
            <p14:sldId id="269"/>
            <p14:sldId id="271"/>
            <p14:sldId id="272"/>
            <p14:sldId id="278"/>
            <p14:sldId id="273"/>
            <p14:sldId id="279"/>
            <p14:sldId id="274"/>
            <p14:sldId id="275"/>
            <p14:sldId id="276"/>
            <p14:sldId id="280"/>
          </p14:sldIdLst>
        </p14:section>
        <p14:section name="Section sans titre" id="{BD0563F7-2602-6547-BD18-F65CAC2EDFA8}">
          <p14:sldIdLst>
            <p14:sldId id="282"/>
            <p14:sldId id="277"/>
            <p14:sldId id="281"/>
            <p14:sldId id="285"/>
            <p14:sldId id="286"/>
            <p14:sldId id="287"/>
            <p14:sldId id="288"/>
            <p14:sldId id="289"/>
            <p14:sldId id="290"/>
            <p14:sldId id="28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6" d="100"/>
          <a:sy n="56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handoutMaster" Target="handoutMasters/handoutMaster1.xml"/><Relationship Id="rId34" Type="http://schemas.openxmlformats.org/officeDocument/2006/relationships/printerSettings" Target="printerSettings/printerSettings1.bin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487AA3-A395-4A49-88DA-EAF1AB61B12E}" type="datetime1">
              <a:rPr lang="fr-BE" smtClean="0"/>
              <a:t>28/08/17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45327-BAB0-8A43-9396-71546D12130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92845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6BAB50-0FA7-E044-998A-EF6CBDA33C49}" type="datetime1">
              <a:rPr lang="fr-BE" smtClean="0"/>
              <a:t>28/08/17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C4F4D0-9B37-6B45-92A3-4B84C100804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918327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C4F4D0-9B37-6B45-92A3-4B84C1008041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67111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D1F6F-6E49-6540-9CFF-D35D8EF86513}" type="datetime1">
              <a:rPr lang="fr-BE" smtClean="0"/>
              <a:t>28/08/17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D78C636-F064-8F4C-BEC2-1371A08A472E}" type="slidenum">
              <a:rPr lang="fr-FR" smtClean="0"/>
              <a:t>‹#›</a:t>
            </a:fld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smtClean="0"/>
              <a:t>Cliquez pour modifier le style des sous-titres du masque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10030-6A3C-374B-B2CB-B8C950332ACC}" type="datetime1">
              <a:rPr lang="fr-BE" smtClean="0"/>
              <a:t>28/08/17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C636-F064-8F4C-BEC2-1371A08A472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nl-BE" smtClean="0"/>
              <a:t>Cliquez et modifiez le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39AD1-28B9-F941-84E2-274032F83258}" type="datetime1">
              <a:rPr lang="fr-BE" smtClean="0"/>
              <a:t>28/08/17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C636-F064-8F4C-BEC2-1371A08A472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75BBE-9B27-584E-A51A-CBE2AB892109}" type="datetime1">
              <a:rPr lang="fr-BE" smtClean="0"/>
              <a:t>28/08/17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C636-F064-8F4C-BEC2-1371A08A472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215FF-7B1E-6F4F-87F7-BA4909A451C8}" type="datetime1">
              <a:rPr lang="fr-BE" smtClean="0"/>
              <a:t>28/08/17</a:t>
            </a:fld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C636-F064-8F4C-BEC2-1371A08A472E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18456-1C1F-6546-9934-9432C70E40F1}" type="datetime1">
              <a:rPr lang="fr-BE" smtClean="0"/>
              <a:t>28/08/17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C636-F064-8F4C-BEC2-1371A08A472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C4879-929B-1E41-B8DC-1DB423135456}" type="datetime1">
              <a:rPr lang="fr-BE" smtClean="0"/>
              <a:t>28/08/17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C636-F064-8F4C-BEC2-1371A08A472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Cliquez et modifiez le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EF49C-C80E-5049-BBC2-19DD81404E9A}" type="datetime1">
              <a:rPr lang="fr-BE" smtClean="0"/>
              <a:t>28/08/17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C636-F064-8F4C-BEC2-1371A08A472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2F382-B4F2-3048-B3E6-C9F10223ECE0}" type="datetime1">
              <a:rPr lang="fr-BE" smtClean="0"/>
              <a:t>28/08/17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C636-F064-8F4C-BEC2-1371A08A472E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2426E-0E8A-194F-9944-34496547A2DC}" type="datetime1">
              <a:rPr lang="fr-BE" smtClean="0"/>
              <a:t>28/08/17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C636-F064-8F4C-BEC2-1371A08A472E}" type="slidenum">
              <a:rPr lang="fr-FR" smtClean="0"/>
              <a:t>‹#›</a:t>
            </a:fld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Faire glisser l'image vers l'espace réservé ou cliquer sur l'icône pour l'ajouter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44F76-3836-CC48-8A58-9C05181762CD}" type="datetime1">
              <a:rPr lang="fr-BE" smtClean="0"/>
              <a:t>28/08/17</a:t>
            </a:fld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8C636-F064-8F4C-BEC2-1371A08A472E}" type="slidenum">
              <a:rPr lang="fr-FR" smtClean="0"/>
              <a:t>‹#›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BE" smtClean="0"/>
              <a:t>Cliquez pour modifier les styles du texte du masque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smtClean="0"/>
              <a:t>Cliquez pour modifier les styles du texte du masque</a:t>
            </a:r>
          </a:p>
          <a:p>
            <a:pPr lvl="1"/>
            <a:r>
              <a:rPr lang="nl-BE" smtClean="0"/>
              <a:t>Deuxième niveau</a:t>
            </a:r>
          </a:p>
          <a:p>
            <a:pPr lvl="2"/>
            <a:r>
              <a:rPr lang="nl-BE" smtClean="0"/>
              <a:t>Troisième niveau</a:t>
            </a:r>
          </a:p>
          <a:p>
            <a:pPr lvl="3"/>
            <a:r>
              <a:rPr lang="nl-BE" smtClean="0"/>
              <a:t>Quatrième niveau</a:t>
            </a:r>
          </a:p>
          <a:p>
            <a:pPr lvl="4"/>
            <a:r>
              <a:rPr lang="nl-BE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B3EB9F7-07EF-A340-BD35-346F2A630FD4}" type="datetime1">
              <a:rPr lang="fr-BE" smtClean="0"/>
              <a:t>28/08/17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Activités préparatoires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D78C636-F064-8F4C-BEC2-1371A08A472E}" type="slidenum">
              <a:rPr lang="fr-FR" smtClean="0"/>
              <a:t>‹#›</a:t>
            </a:fld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smtClean="0"/>
              <a:t>Cliquez et modifiez le titre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lalibre.be/actu/politique-belge/voici-l-astuce-trouvee-par-mr-et-cdh-pour-avoir-la-majorite-en-commission-du-parlement-wallon-5979f3f5cd70d65d2504d600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 dirty="0"/>
          </a:p>
        </p:txBody>
      </p:sp>
      <p:sp>
        <p:nvSpPr>
          <p:cNvPr id="18434" name="Sous-titre 2"/>
          <p:cNvSpPr>
            <a:spLocks noGrp="1"/>
          </p:cNvSpPr>
          <p:nvPr>
            <p:ph type="subTitle" idx="1"/>
          </p:nvPr>
        </p:nvSpPr>
        <p:spPr>
          <a:xfrm>
            <a:off x="914400" y="3237140"/>
            <a:ext cx="7342188" cy="1752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Clr>
                <a:srgbClr val="404040"/>
              </a:buClr>
              <a:buFont typeface="Arial" charset="0"/>
              <a:buNone/>
            </a:pPr>
            <a:r>
              <a:rPr lang="nl-BE" b="1" dirty="0" smtClean="0">
                <a:solidFill>
                  <a:srgbClr val="404040"/>
                </a:solidFill>
                <a:latin typeface="Calisto MT" charset="0"/>
                <a:ea typeface="ＭＳ Ｐゴシック" charset="0"/>
                <a:cs typeface="ＭＳ Ｐゴシック" charset="0"/>
              </a:rPr>
              <a:t>Le système D’Hondt</a:t>
            </a:r>
            <a:endParaRPr lang="fr-FR" altLang="ja-JP" b="1" dirty="0">
              <a:solidFill>
                <a:srgbClr val="404040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Clr>
                <a:srgbClr val="404040"/>
              </a:buClr>
              <a:buFont typeface="Arial" charset="0"/>
              <a:buNone/>
            </a:pPr>
            <a:endParaRPr lang="fr-FR" sz="1700" dirty="0">
              <a:solidFill>
                <a:srgbClr val="404040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80000"/>
              </a:lnSpc>
              <a:buClr>
                <a:srgbClr val="404040"/>
              </a:buClr>
              <a:buFont typeface="Arial" charset="0"/>
              <a:buNone/>
            </a:pPr>
            <a:r>
              <a:rPr lang="fr-FR" sz="1700" dirty="0">
                <a:solidFill>
                  <a:srgbClr val="404040"/>
                </a:solidFill>
                <a:latin typeface="Calisto MT" charset="0"/>
                <a:ea typeface="ＭＳ Ｐゴシック" charset="0"/>
                <a:cs typeface="ＭＳ Ｐゴシック" charset="0"/>
              </a:rPr>
              <a:t>Pierre Verjans</a:t>
            </a:r>
          </a:p>
          <a:p>
            <a:pPr>
              <a:lnSpc>
                <a:spcPct val="80000"/>
              </a:lnSpc>
              <a:buClr>
                <a:srgbClr val="404040"/>
              </a:buClr>
              <a:buFont typeface="Arial" charset="0"/>
              <a:buNone/>
            </a:pPr>
            <a:r>
              <a:rPr lang="fr-FR" altLang="ja-JP" sz="1700" dirty="0" smtClean="0">
                <a:solidFill>
                  <a:srgbClr val="404040"/>
                </a:solidFill>
                <a:latin typeface="Calisto MT" charset="0"/>
                <a:ea typeface="ＭＳ Ｐゴシック" charset="0"/>
                <a:cs typeface="ＭＳ Ｐゴシック" charset="0"/>
              </a:rPr>
              <a:t>Université </a:t>
            </a:r>
            <a:r>
              <a:rPr lang="fr-FR" altLang="ja-JP" sz="1700" dirty="0">
                <a:solidFill>
                  <a:srgbClr val="404040"/>
                </a:solidFill>
                <a:latin typeface="Calisto MT" charset="0"/>
                <a:ea typeface="ＭＳ Ｐゴシック" charset="0"/>
                <a:cs typeface="ＭＳ Ｐゴシック" charset="0"/>
              </a:rPr>
              <a:t>de Liège</a:t>
            </a:r>
          </a:p>
          <a:p>
            <a:pPr>
              <a:lnSpc>
                <a:spcPct val="80000"/>
              </a:lnSpc>
              <a:buClr>
                <a:srgbClr val="404040"/>
              </a:buClr>
              <a:buFont typeface="Arial" charset="0"/>
              <a:buNone/>
            </a:pPr>
            <a:endParaRPr lang="fr-FR" sz="1700" dirty="0">
              <a:solidFill>
                <a:srgbClr val="404040"/>
              </a:solidFill>
              <a:latin typeface="Calisto MT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8433" name="Titre 1"/>
          <p:cNvSpPr>
            <a:spLocks noGrp="1"/>
          </p:cNvSpPr>
          <p:nvPr>
            <p:ph type="ctrTitle"/>
          </p:nvPr>
        </p:nvSpPr>
        <p:spPr>
          <a:xfrm>
            <a:off x="914400" y="565150"/>
            <a:ext cx="7342188" cy="1924050"/>
          </a:xfrm>
        </p:spPr>
        <p:txBody>
          <a:bodyPr/>
          <a:lstStyle/>
          <a:p>
            <a:pPr eaLnBrk="1" hangingPunct="1"/>
            <a:r>
              <a:rPr lang="fr-FR">
                <a:solidFill>
                  <a:srgbClr val="404040"/>
                </a:solidFill>
                <a:latin typeface="Calisto MT" charset="0"/>
                <a:ea typeface="ＭＳ Ｐゴシック" charset="0"/>
                <a:cs typeface="ＭＳ Ｐゴシック" charset="0"/>
              </a:rPr>
              <a:t>Les systèmes électoraux et leurs effets</a:t>
            </a:r>
          </a:p>
        </p:txBody>
      </p:sp>
    </p:spTree>
    <p:extLst>
      <p:ext uri="{BB962C8B-B14F-4D97-AF65-F5344CB8AC3E}">
        <p14:creationId xmlns:p14="http://schemas.microsoft.com/office/powerpoint/2010/main" val="28921109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2698" y="19842"/>
            <a:ext cx="6280484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95377" y="1269908"/>
            <a:ext cx="2072803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France 2017:</a:t>
            </a:r>
          </a:p>
          <a:p>
            <a:endParaRPr lang="fr-FR" dirty="0"/>
          </a:p>
          <a:p>
            <a:r>
              <a:rPr lang="fr-FR" dirty="0" err="1" smtClean="0"/>
              <a:t>Macron</a:t>
            </a:r>
            <a:r>
              <a:rPr lang="fr-FR" dirty="0" smtClean="0"/>
              <a:t>: </a:t>
            </a:r>
          </a:p>
          <a:p>
            <a:endParaRPr lang="fr-FR" dirty="0"/>
          </a:p>
          <a:p>
            <a:r>
              <a:rPr lang="fr-FR" dirty="0" smtClean="0"/>
              <a:t>de 8 à 20 millions</a:t>
            </a:r>
          </a:p>
          <a:p>
            <a:endParaRPr lang="fr-FR" dirty="0" smtClean="0"/>
          </a:p>
          <a:p>
            <a:r>
              <a:rPr lang="fr-FR" dirty="0" smtClean="0"/>
              <a:t>Le Pen: </a:t>
            </a:r>
          </a:p>
          <a:p>
            <a:endParaRPr lang="fr-FR" dirty="0"/>
          </a:p>
          <a:p>
            <a:r>
              <a:rPr lang="fr-FR" dirty="0" smtClean="0"/>
              <a:t>De 7 à 10 millions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726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alisto MT" charset="0"/>
              </a:rPr>
              <a:t>Majoritaire à deux tours</a:t>
            </a:r>
          </a:p>
        </p:txBody>
      </p:sp>
      <p:sp>
        <p:nvSpPr>
          <p:cNvPr id="30722" name="Espace réservé du contenu 3"/>
          <p:cNvSpPr>
            <a:spLocks noGrp="1"/>
          </p:cNvSpPr>
          <p:nvPr>
            <p:ph idx="1"/>
          </p:nvPr>
        </p:nvSpPr>
        <p:spPr>
          <a:xfrm>
            <a:off x="900113" y="2133600"/>
            <a:ext cx="7345362" cy="2616200"/>
          </a:xfrm>
        </p:spPr>
        <p:txBody>
          <a:bodyPr>
            <a:normAutofit/>
          </a:bodyPr>
          <a:lstStyle/>
          <a:p>
            <a:pPr eaLnBrk="1" hangingPunct="1"/>
            <a:r>
              <a:rPr lang="fr-FR" dirty="0">
                <a:latin typeface="Calisto MT" charset="0"/>
              </a:rPr>
              <a:t>Favorise les regroupements au deuxième temps</a:t>
            </a:r>
          </a:p>
          <a:p>
            <a:pPr eaLnBrk="1" hangingPunct="1"/>
            <a:endParaRPr lang="fr-FR" dirty="0" smtClean="0">
              <a:latin typeface="Calisto MT" charset="0"/>
            </a:endParaRPr>
          </a:p>
          <a:p>
            <a:pPr eaLnBrk="1" hangingPunct="1"/>
            <a:r>
              <a:rPr lang="fr-FR" dirty="0" smtClean="0">
                <a:latin typeface="Calisto MT" charset="0"/>
              </a:rPr>
              <a:t>Impose une logique bipolaire… comme le majoritaire à un tour!</a:t>
            </a:r>
            <a:endParaRPr lang="fr-FR" dirty="0">
              <a:latin typeface="Calisto MT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1270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alisto MT" charset="0"/>
              </a:rPr>
              <a:t>Principe proportionnel</a:t>
            </a:r>
          </a:p>
        </p:txBody>
      </p:sp>
      <p:sp>
        <p:nvSpPr>
          <p:cNvPr id="3277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dirty="0">
                <a:latin typeface="Calisto MT" charset="0"/>
              </a:rPr>
              <a:t>Dans chaque circonscription, les sièges sont distribués proportionnellement aux </a:t>
            </a:r>
            <a:r>
              <a:rPr lang="fr-FR" dirty="0" smtClean="0">
                <a:latin typeface="Calisto MT" charset="0"/>
              </a:rPr>
              <a:t>voix </a:t>
            </a:r>
            <a:r>
              <a:rPr lang="fr-FR" dirty="0">
                <a:latin typeface="Calisto MT" charset="0"/>
              </a:rPr>
              <a:t>obtenues.</a:t>
            </a:r>
          </a:p>
          <a:p>
            <a:pPr marL="342900" lvl="1" indent="-342900" eaLnBrk="1" hangingPunct="1">
              <a:spcBef>
                <a:spcPts val="2000"/>
              </a:spcBef>
              <a:buClr>
                <a:srgbClr val="404040"/>
              </a:buClr>
            </a:pPr>
            <a:r>
              <a:rPr lang="fr-FR" dirty="0">
                <a:latin typeface="Calisto MT" charset="0"/>
              </a:rPr>
              <a:t>Parfois, proportionnelle intégrale </a:t>
            </a:r>
            <a:r>
              <a:rPr lang="fr-FR" dirty="0" smtClean="0">
                <a:latin typeface="Calisto MT" charset="0"/>
              </a:rPr>
              <a:t>sur </a:t>
            </a:r>
            <a:r>
              <a:rPr lang="fr-FR" dirty="0" smtClean="0">
                <a:latin typeface="Calisto MT" charset="0"/>
              </a:rPr>
              <a:t>l</a:t>
            </a:r>
            <a:r>
              <a:rPr lang="nl-BE" dirty="0" smtClean="0">
                <a:latin typeface="Calisto MT" charset="0"/>
              </a:rPr>
              <a:t>’</a:t>
            </a:r>
            <a:r>
              <a:rPr lang="fr-FR" altLang="ja-JP" dirty="0" smtClean="0">
                <a:latin typeface="Calisto MT" charset="0"/>
              </a:rPr>
              <a:t>ensemble </a:t>
            </a:r>
            <a:r>
              <a:rPr lang="fr-FR" altLang="ja-JP" dirty="0">
                <a:latin typeface="Calisto MT" charset="0"/>
              </a:rPr>
              <a:t>du territoire: Pays-Bas, Israël, </a:t>
            </a:r>
            <a:r>
              <a:rPr lang="fr-FR" altLang="ja-JP" dirty="0" smtClean="0">
                <a:latin typeface="Calisto MT" charset="0"/>
              </a:rPr>
              <a:t>Paraguay</a:t>
            </a:r>
            <a:endParaRPr lang="fr-FR" altLang="ja-JP" dirty="0">
              <a:latin typeface="Calisto MT" charset="0"/>
            </a:endParaRPr>
          </a:p>
          <a:p>
            <a:pPr eaLnBrk="1" hangingPunct="1"/>
            <a:r>
              <a:rPr lang="fr-FR" dirty="0">
                <a:latin typeface="Calisto MT" charset="0"/>
              </a:rPr>
              <a:t>Simple en principe mais on ne divise pas des élus!</a:t>
            </a:r>
          </a:p>
          <a:p>
            <a:pPr eaLnBrk="1" hangingPunct="1"/>
            <a:endParaRPr lang="fr-FR" dirty="0">
              <a:latin typeface="Calisto MT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3530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alisto MT" charset="0"/>
              </a:rPr>
              <a:t>Quotient électoral: </a:t>
            </a:r>
          </a:p>
        </p:txBody>
      </p:sp>
      <p:sp>
        <p:nvSpPr>
          <p:cNvPr id="33794" name="Espace réservé du contenu 2"/>
          <p:cNvSpPr>
            <a:spLocks noGrp="1"/>
          </p:cNvSpPr>
          <p:nvPr>
            <p:ph idx="1"/>
          </p:nvPr>
        </p:nvSpPr>
        <p:spPr>
          <a:xfrm>
            <a:off x="900113" y="2133600"/>
            <a:ext cx="7345362" cy="1270000"/>
          </a:xfrm>
        </p:spPr>
        <p:txBody>
          <a:bodyPr/>
          <a:lstStyle/>
          <a:p>
            <a:pPr eaLnBrk="1" hangingPunct="1"/>
            <a:r>
              <a:rPr lang="fr-FR">
                <a:latin typeface="Calisto MT" charset="0"/>
              </a:rPr>
              <a:t>On divise les suffrages exprimés par le nombre de sièges à pourvoir.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613790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Deux systèmes proportionnels abordés ici: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 plus fort reste</a:t>
            </a:r>
          </a:p>
          <a:p>
            <a:r>
              <a:rPr lang="fr-FR" dirty="0" smtClean="0"/>
              <a:t>A la plus forte moyenne (D’</a:t>
            </a:r>
            <a:r>
              <a:rPr lang="fr-FR" dirty="0" err="1" smtClean="0"/>
              <a:t>Hondt</a:t>
            </a:r>
            <a:r>
              <a:rPr lang="fr-FR" dirty="0" smtClean="0"/>
              <a:t>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4979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293688" y="274638"/>
            <a:ext cx="8640762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nl-BE" sz="3200" b="1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Le plus fort reste</a:t>
            </a:r>
            <a:r>
              <a:rPr lang="nl-BE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: exemple</a:t>
            </a:r>
            <a:br>
              <a:rPr lang="nl-BE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</a:br>
            <a:r>
              <a:rPr lang="nl-BE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5 sièges à pourvoir</a:t>
            </a:r>
            <a:endParaRPr lang="fr-FR" sz="3200" dirty="0">
              <a:effectLst>
                <a:outerShdw blurRad="38100" dist="38100" dir="2700000" algn="tl">
                  <a:srgbClr val="DDDDDD"/>
                </a:outerShdw>
              </a:effectLst>
              <a:latin typeface="Gill Sans MT" charset="0"/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sp>
        <p:nvSpPr>
          <p:cNvPr id="34818" name="ZoneTexte 3"/>
          <p:cNvSpPr txBox="1">
            <a:spLocks noChangeArrowheads="1"/>
          </p:cNvSpPr>
          <p:nvPr/>
        </p:nvSpPr>
        <p:spPr bwMode="auto">
          <a:xfrm>
            <a:off x="293688" y="2995613"/>
            <a:ext cx="7644491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endParaRPr lang="fr-FR" dirty="0" smtClean="0">
              <a:latin typeface="Calisto MT" charset="0"/>
            </a:endParaRPr>
          </a:p>
          <a:p>
            <a:pPr eaLnBrk="1" hangingPunct="1"/>
            <a:endParaRPr lang="fr-FR" dirty="0">
              <a:latin typeface="Calisto MT" charset="0"/>
            </a:endParaRPr>
          </a:p>
          <a:p>
            <a:pPr eaLnBrk="1" hangingPunct="1"/>
            <a:r>
              <a:rPr lang="fr-FR" dirty="0" smtClean="0">
                <a:latin typeface="Calisto MT" charset="0"/>
              </a:rPr>
              <a:t>Total </a:t>
            </a:r>
            <a:r>
              <a:rPr lang="fr-FR" dirty="0">
                <a:latin typeface="Calisto MT" charset="0"/>
              </a:rPr>
              <a:t>des voix émises valablement: 75.000 </a:t>
            </a:r>
          </a:p>
          <a:p>
            <a:pPr eaLnBrk="1" hangingPunct="1"/>
            <a:r>
              <a:rPr lang="fr-FR" dirty="0">
                <a:latin typeface="Calisto MT" charset="0"/>
              </a:rPr>
              <a:t>Si on divise 75.000 par 5, on obtient  </a:t>
            </a:r>
            <a:r>
              <a:rPr lang="fr-FR" dirty="0" smtClean="0">
                <a:latin typeface="Calisto MT" charset="0"/>
              </a:rPr>
              <a:t>15.000 </a:t>
            </a:r>
            <a:endParaRPr lang="fr-FR" dirty="0">
              <a:latin typeface="Calisto MT" charset="0"/>
            </a:endParaRPr>
          </a:p>
          <a:p>
            <a:pPr eaLnBrk="1" hangingPunct="1"/>
            <a:r>
              <a:rPr lang="fr-FR" dirty="0">
                <a:latin typeface="Calisto MT" charset="0"/>
              </a:rPr>
              <a:t>Nous avons deux listes qui dépassent ce chiffre et qui ont,</a:t>
            </a:r>
          </a:p>
          <a:p>
            <a:pPr eaLnBrk="1" hangingPunct="1"/>
            <a:r>
              <a:rPr lang="fr-FR" dirty="0">
                <a:latin typeface="Calisto MT" charset="0"/>
              </a:rPr>
              <a:t> l’une </a:t>
            </a:r>
            <a:r>
              <a:rPr lang="fr-FR" b="1" dirty="0">
                <a:latin typeface="Calisto MT" charset="0"/>
              </a:rPr>
              <a:t>2</a:t>
            </a:r>
            <a:r>
              <a:rPr lang="fr-FR" dirty="0">
                <a:latin typeface="Calisto MT" charset="0"/>
              </a:rPr>
              <a:t> (A) et l’autre </a:t>
            </a:r>
            <a:r>
              <a:rPr lang="fr-FR" b="1" dirty="0">
                <a:latin typeface="Calisto MT" charset="0"/>
              </a:rPr>
              <a:t>1</a:t>
            </a:r>
            <a:r>
              <a:rPr lang="fr-FR" dirty="0" smtClean="0">
                <a:latin typeface="Calisto MT" charset="0"/>
              </a:rPr>
              <a:t> </a:t>
            </a:r>
            <a:r>
              <a:rPr lang="fr-FR" dirty="0">
                <a:latin typeface="Calisto MT" charset="0"/>
              </a:rPr>
              <a:t>siège (B</a:t>
            </a:r>
            <a:r>
              <a:rPr lang="fr-FR" dirty="0" smtClean="0">
                <a:latin typeface="Calisto MT" charset="0"/>
              </a:rPr>
              <a:t>).</a:t>
            </a:r>
          </a:p>
          <a:p>
            <a:pPr eaLnBrk="1" hangingPunct="1"/>
            <a:endParaRPr lang="fr-FR" dirty="0">
              <a:latin typeface="Calisto MT" charset="0"/>
            </a:endParaRPr>
          </a:p>
          <a:p>
            <a:pPr eaLnBrk="1" hangingPunct="1"/>
            <a:r>
              <a:rPr lang="fr-FR" dirty="0">
                <a:latin typeface="Calisto MT" charset="0"/>
              </a:rPr>
              <a:t>Il nous reste donc </a:t>
            </a:r>
            <a:r>
              <a:rPr lang="fr-FR" dirty="0" smtClean="0">
                <a:latin typeface="Calisto MT" charset="0"/>
              </a:rPr>
              <a:t>deux sièges </a:t>
            </a:r>
            <a:r>
              <a:rPr lang="fr-FR" dirty="0">
                <a:latin typeface="Calisto MT" charset="0"/>
              </a:rPr>
              <a:t>à </a:t>
            </a:r>
            <a:r>
              <a:rPr lang="fr-FR" dirty="0" smtClean="0">
                <a:latin typeface="Calisto MT" charset="0"/>
              </a:rPr>
              <a:t>pourvoir…</a:t>
            </a:r>
            <a:endParaRPr lang="fr-FR" dirty="0">
              <a:latin typeface="Calisto MT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324590"/>
              </p:ext>
            </p:extLst>
          </p:nvPr>
        </p:nvGraphicFramePr>
        <p:xfrm>
          <a:off x="471488" y="1885950"/>
          <a:ext cx="7978776" cy="757238"/>
        </p:xfrm>
        <a:graphic>
          <a:graphicData uri="http://schemas.openxmlformats.org/drawingml/2006/table">
            <a:tbl>
              <a:tblPr/>
              <a:tblGrid>
                <a:gridCol w="1329796"/>
                <a:gridCol w="1329796"/>
                <a:gridCol w="1329796"/>
                <a:gridCol w="1329796"/>
                <a:gridCol w="1329796"/>
                <a:gridCol w="1329796"/>
              </a:tblGrid>
              <a:tr h="378619"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ctr" fontAlgn="b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35000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21000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12000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75000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7549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Calcul du plus fort reste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457200" y="3186348"/>
            <a:ext cx="797877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r-FR" sz="2400" dirty="0" smtClean="0">
              <a:latin typeface="Calisto MT" charset="0"/>
            </a:endParaRPr>
          </a:p>
          <a:p>
            <a:r>
              <a:rPr lang="fr-FR" sz="2400" dirty="0" smtClean="0">
                <a:latin typeface="Calisto MT" charset="0"/>
              </a:rPr>
              <a:t>…ce seront respectivement C (reste 12.000) et D (reste 7000)</a:t>
            </a:r>
          </a:p>
          <a:p>
            <a:r>
              <a:rPr lang="fr-FR" sz="2400" dirty="0" smtClean="0">
                <a:latin typeface="Calisto MT" charset="0"/>
              </a:rPr>
              <a:t> </a:t>
            </a:r>
          </a:p>
          <a:p>
            <a:r>
              <a:rPr lang="fr-FR" sz="2400" dirty="0" smtClean="0">
                <a:latin typeface="Calisto MT" charset="0"/>
              </a:rPr>
              <a:t>Puisque les restes de A (35.000 - 30.000 = 5.000) et </a:t>
            </a:r>
          </a:p>
          <a:p>
            <a:r>
              <a:rPr lang="fr-FR" sz="2400" dirty="0" smtClean="0">
                <a:latin typeface="Calisto MT" charset="0"/>
              </a:rPr>
              <a:t>de B (21.000 -15.000 = 6.000) sont inférieurs.</a:t>
            </a:r>
          </a:p>
          <a:p>
            <a:endParaRPr lang="fr-FR" sz="2400" dirty="0" smtClean="0">
              <a:latin typeface="Calisto MT" charset="0"/>
            </a:endParaRPr>
          </a:p>
          <a:p>
            <a:endParaRPr lang="fr-FR" sz="2400" dirty="0" smtClean="0">
              <a:latin typeface="Calisto MT" charset="0"/>
            </a:endParaRPr>
          </a:p>
          <a:p>
            <a:r>
              <a:rPr lang="fr-FR" sz="2400" dirty="0" smtClean="0">
                <a:latin typeface="Calisto MT" charset="0"/>
              </a:rPr>
              <a:t>Donc, A obtient 2 sièges et B, C et D en ont 1.</a:t>
            </a:r>
            <a:endParaRPr lang="fr-FR" sz="2400" dirty="0">
              <a:latin typeface="Calisto MT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8275103"/>
              </p:ext>
            </p:extLst>
          </p:nvPr>
        </p:nvGraphicFramePr>
        <p:xfrm>
          <a:off x="457200" y="1600200"/>
          <a:ext cx="7978776" cy="757238"/>
        </p:xfrm>
        <a:graphic>
          <a:graphicData uri="http://schemas.openxmlformats.org/drawingml/2006/table">
            <a:tbl>
              <a:tblPr/>
              <a:tblGrid>
                <a:gridCol w="1329796"/>
                <a:gridCol w="1329796"/>
                <a:gridCol w="1329796"/>
                <a:gridCol w="1329796"/>
                <a:gridCol w="1329796"/>
                <a:gridCol w="1329796"/>
              </a:tblGrid>
              <a:tr h="378619"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ctr" fontAlgn="b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35000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21000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12000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75000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00218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325438" y="244475"/>
            <a:ext cx="8529637" cy="13398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300">
                <a:latin typeface="Gill Sans MT" charset="0"/>
              </a:rPr>
              <a:t>Système D</a:t>
            </a:r>
            <a:r>
              <a:rPr lang="ja-JP" altLang="fr-FR" sz="4300">
                <a:latin typeface="Gill Sans MT" charset="0"/>
              </a:rPr>
              <a:t>’</a:t>
            </a:r>
            <a:r>
              <a:rPr lang="fr-FR" sz="4300">
                <a:latin typeface="Gill Sans MT" charset="0"/>
              </a:rPr>
              <a:t>Hondt ou </a:t>
            </a:r>
            <a:br>
              <a:rPr lang="fr-FR" sz="4300">
                <a:latin typeface="Gill Sans MT" charset="0"/>
              </a:rPr>
            </a:br>
            <a:r>
              <a:rPr lang="fr-FR" sz="4300">
                <a:latin typeface="Gill Sans MT" charset="0"/>
              </a:rPr>
              <a:t>de la plus forte moyenne</a:t>
            </a:r>
          </a:p>
        </p:txBody>
      </p:sp>
      <p:sp>
        <p:nvSpPr>
          <p:cNvPr id="35842" name="Espace réservé du contenu 3"/>
          <p:cNvSpPr>
            <a:spLocks noGrp="1"/>
          </p:cNvSpPr>
          <p:nvPr>
            <p:ph idx="1"/>
          </p:nvPr>
        </p:nvSpPr>
        <p:spPr>
          <a:xfrm>
            <a:off x="900113" y="2133600"/>
            <a:ext cx="7345362" cy="2286000"/>
          </a:xfrm>
        </p:spPr>
        <p:txBody>
          <a:bodyPr>
            <a:normAutofit/>
          </a:bodyPr>
          <a:lstStyle/>
          <a:p>
            <a:pPr eaLnBrk="1" hangingPunct="1"/>
            <a:r>
              <a:rPr lang="fr-FR">
                <a:latin typeface="Gill Sans MT" charset="0"/>
              </a:rPr>
              <a:t>Division du résultat de chaque parti par 1 puis 2, puis 3 et ainsi de suite…</a:t>
            </a:r>
          </a:p>
          <a:p>
            <a:pPr eaLnBrk="1" hangingPunct="1"/>
            <a:r>
              <a:rPr lang="nl-BE">
                <a:latin typeface="Gill Sans MT" charset="0"/>
              </a:rPr>
              <a:t>On range les quotients jusqu’à obtenir autant de quotients que de sièges à pourvoir,</a:t>
            </a:r>
          </a:p>
          <a:p>
            <a:pPr eaLnBrk="1" hangingPunct="1"/>
            <a:endParaRPr lang="fr-FR">
              <a:latin typeface="Gill Sans MT" charset="0"/>
            </a:endParaRPr>
          </a:p>
          <a:p>
            <a:pPr eaLnBrk="1" hangingPunct="1"/>
            <a:endParaRPr lang="fr-FR">
              <a:latin typeface="Gill Sans MT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32285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1313" y="274638"/>
            <a:ext cx="8593137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fr-FR" sz="4300">
                <a:effectLst>
                  <a:outerShdw blurRad="38100" dist="38100" dir="2700000" algn="tl">
                    <a:srgbClr val="DDDDDD"/>
                  </a:outerShdw>
                </a:effectLst>
                <a:latin typeface="Gill Sans MT" charset="0"/>
              </a:rPr>
              <a:t>Diviser le chiffre électoral par 1,2, 3,…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568756"/>
              </p:ext>
            </p:extLst>
          </p:nvPr>
        </p:nvGraphicFramePr>
        <p:xfrm>
          <a:off x="520698" y="1841500"/>
          <a:ext cx="8140260" cy="4048848"/>
        </p:xfrm>
        <a:graphic>
          <a:graphicData uri="http://schemas.openxmlformats.org/drawingml/2006/table">
            <a:tbl>
              <a:tblPr/>
              <a:tblGrid>
                <a:gridCol w="1628052"/>
                <a:gridCol w="1628052"/>
                <a:gridCol w="1628052"/>
                <a:gridCol w="1628052"/>
                <a:gridCol w="1628052"/>
              </a:tblGrid>
              <a:tr h="337404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Chiffre électoral: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11666,7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2333,3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740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4200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2400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798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ZoneTexte 1"/>
          <p:cNvSpPr txBox="1">
            <a:spLocks noChangeArrowheads="1"/>
          </p:cNvSpPr>
          <p:nvPr/>
        </p:nvSpPr>
        <p:spPr bwMode="auto">
          <a:xfrm>
            <a:off x="325438" y="5167308"/>
            <a:ext cx="8435975" cy="1200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dirty="0">
                <a:latin typeface="Calisto MT" charset="0"/>
              </a:rPr>
              <a:t>Puis on range les (5) quotients les plus importants. </a:t>
            </a:r>
          </a:p>
          <a:p>
            <a:pPr eaLnBrk="1" hangingPunct="1"/>
            <a:r>
              <a:rPr lang="fr-FR" dirty="0">
                <a:latin typeface="Calisto MT" charset="0"/>
              </a:rPr>
              <a:t>Le dernier est le quotient électoral. (</a:t>
            </a:r>
            <a:r>
              <a:rPr lang="fr-FR" dirty="0" smtClean="0">
                <a:latin typeface="Calisto MT" charset="0"/>
              </a:rPr>
              <a:t>11.666,7)</a:t>
            </a:r>
            <a:endParaRPr lang="fr-FR" dirty="0">
              <a:latin typeface="Calisto MT" charset="0"/>
            </a:endParaRPr>
          </a:p>
          <a:p>
            <a:pPr eaLnBrk="1" hangingPunct="1"/>
            <a:endParaRPr lang="fr-FR" dirty="0">
              <a:latin typeface="Calisto MT" charset="0"/>
            </a:endParaRPr>
          </a:p>
        </p:txBody>
      </p:sp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1533232"/>
              </p:ext>
            </p:extLst>
          </p:nvPr>
        </p:nvGraphicFramePr>
        <p:xfrm>
          <a:off x="325438" y="861168"/>
          <a:ext cx="8435975" cy="4127500"/>
        </p:xfrm>
        <a:graphic>
          <a:graphicData uri="http://schemas.openxmlformats.org/drawingml/2006/table">
            <a:tbl>
              <a:tblPr/>
              <a:tblGrid>
                <a:gridCol w="1687195"/>
                <a:gridCol w="1687195"/>
                <a:gridCol w="1687195"/>
                <a:gridCol w="1687195"/>
                <a:gridCol w="1687195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</a:rPr>
                        <a:t>35000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</a:rPr>
                        <a:t>21000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</a:rPr>
                        <a:t>12000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cap="none" spc="0" dirty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</a:rPr>
                        <a:t>17500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cap="none" spc="0" dirty="0" smtClean="0">
                          <a:ln w="12700">
                            <a:solidFill>
                              <a:schemeClr val="tx2">
                                <a:satMod val="155000"/>
                              </a:schemeClr>
                            </a:solidFill>
                            <a:prstDash val="solid"/>
                          </a:ln>
                          <a:solidFill>
                            <a:schemeClr val="bg2">
                              <a:tint val="85000"/>
                              <a:satMod val="155000"/>
                            </a:schemeClr>
                          </a:solidFill>
                          <a:effectLst>
                            <a:outerShdw blurRad="41275" dist="20320" dir="1800000" algn="tl" rotWithShape="0">
                              <a:srgbClr val="000000">
                                <a:alpha val="40000"/>
                              </a:srgbClr>
                            </a:outerShdw>
                          </a:effectLst>
                          <a:latin typeface="Calibri"/>
                        </a:rPr>
                        <a:t>11666,7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2333,3</a:t>
                      </a:r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8750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1750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605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alisto MT" charset="0"/>
              </a:rPr>
              <a:t>Mode de scrutin</a:t>
            </a:r>
          </a:p>
        </p:txBody>
      </p:sp>
      <p:sp>
        <p:nvSpPr>
          <p:cNvPr id="20482" name="Espace réservé du contenu 2"/>
          <p:cNvSpPr>
            <a:spLocks noGrp="1"/>
          </p:cNvSpPr>
          <p:nvPr>
            <p:ph idx="1"/>
          </p:nvPr>
        </p:nvSpPr>
        <p:spPr>
          <a:xfrm>
            <a:off x="900113" y="2133600"/>
            <a:ext cx="7345362" cy="2438400"/>
          </a:xfrm>
        </p:spPr>
        <p:txBody>
          <a:bodyPr>
            <a:normAutofit/>
          </a:bodyPr>
          <a:lstStyle/>
          <a:p>
            <a:pPr eaLnBrk="1" hangingPunct="1"/>
            <a:r>
              <a:rPr lang="fr-FR" dirty="0">
                <a:latin typeface="Calisto MT" charset="0"/>
              </a:rPr>
              <a:t>Transformation des voix obtenues en sièges:</a:t>
            </a:r>
          </a:p>
          <a:p>
            <a:pPr lvl="1" eaLnBrk="1" hangingPunct="1"/>
            <a:r>
              <a:rPr lang="fr-FR" dirty="0">
                <a:latin typeface="Calisto MT" charset="0"/>
              </a:rPr>
              <a:t>Mode de calcul </a:t>
            </a:r>
            <a:r>
              <a:rPr lang="fr-FR" dirty="0" smtClean="0">
                <a:latin typeface="Calisto MT" charset="0"/>
              </a:rPr>
              <a:t>et nombre de tours…</a:t>
            </a:r>
            <a:endParaRPr lang="fr-FR" dirty="0">
              <a:latin typeface="Calisto MT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7687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5594997"/>
              </p:ext>
            </p:extLst>
          </p:nvPr>
        </p:nvGraphicFramePr>
        <p:xfrm>
          <a:off x="457200" y="1600200"/>
          <a:ext cx="7978776" cy="1880062"/>
        </p:xfrm>
        <a:graphic>
          <a:graphicData uri="http://schemas.openxmlformats.org/drawingml/2006/table">
            <a:tbl>
              <a:tblPr/>
              <a:tblGrid>
                <a:gridCol w="1329796"/>
                <a:gridCol w="1329796"/>
                <a:gridCol w="1329796"/>
                <a:gridCol w="1329796"/>
                <a:gridCol w="1329796"/>
                <a:gridCol w="1329796"/>
              </a:tblGrid>
              <a:tr h="378619">
                <a:tc>
                  <a:txBody>
                    <a:bodyPr/>
                    <a:lstStyle/>
                    <a:p>
                      <a:pPr algn="l" fontAlgn="b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l" fontAlgn="b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Chiffre électoral: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35000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21000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12000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7000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75000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/11.666,7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78619">
                <a:tc>
                  <a:txBody>
                    <a:bodyPr/>
                    <a:lstStyle/>
                    <a:p>
                      <a:pPr algn="ctr" fontAlgn="b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1,03</a:t>
                      </a: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</a:t>
                      </a:r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1" marR="12701" marT="12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457200" y="3858592"/>
            <a:ext cx="7978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latin typeface="Calisto MT" charset="0"/>
              </a:rPr>
              <a:t>En divisant le chiffre électoral de chaque liste par le quotient, on obtient le nombre de sièges.</a:t>
            </a:r>
          </a:p>
          <a:p>
            <a:endParaRPr lang="fr-FR" sz="2400" dirty="0" smtClean="0">
              <a:latin typeface="Calisto MT" charset="0"/>
            </a:endParaRPr>
          </a:p>
          <a:p>
            <a:r>
              <a:rPr lang="fr-FR" sz="2400" dirty="0" smtClean="0">
                <a:latin typeface="Calisto MT" charset="0"/>
              </a:rPr>
              <a:t>Donc, A obtient 3 sièges, B en a 1, C en a 1 et D n’en a pas.</a:t>
            </a:r>
            <a:endParaRPr lang="fr-FR" sz="2400" dirty="0">
              <a:latin typeface="Calisto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820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>
          <a:xfrm>
            <a:off x="3011661" y="6356350"/>
            <a:ext cx="2895600" cy="365125"/>
          </a:xfrm>
        </p:spPr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1603556" y="401875"/>
            <a:ext cx="6520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dirty="0" err="1" smtClean="0"/>
              <a:t>Impériali</a:t>
            </a:r>
            <a:r>
              <a:rPr lang="fr-FR" sz="2400" dirty="0" smtClean="0"/>
              <a:t>: les élections communales: </a:t>
            </a:r>
            <a:r>
              <a:rPr lang="fr-FR" sz="2400" u="sng" dirty="0" smtClean="0"/>
              <a:t>sièges</a:t>
            </a:r>
            <a:endParaRPr lang="fr-FR" sz="2400" u="sng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1885959"/>
              </p:ext>
            </p:extLst>
          </p:nvPr>
        </p:nvGraphicFramePr>
        <p:xfrm>
          <a:off x="562709" y="1588838"/>
          <a:ext cx="7652825" cy="3442971"/>
        </p:xfrm>
        <a:graphic>
          <a:graphicData uri="http://schemas.openxmlformats.org/drawingml/2006/table">
            <a:tbl>
              <a:tblPr/>
              <a:tblGrid>
                <a:gridCol w="1530565"/>
                <a:gridCol w="1530565"/>
                <a:gridCol w="1530565"/>
                <a:gridCol w="1530565"/>
                <a:gridCol w="1530565"/>
              </a:tblGrid>
              <a:tr h="293284">
                <a:tc>
                  <a:txBody>
                    <a:bodyPr/>
                    <a:lstStyle/>
                    <a:p>
                      <a:pPr algn="l" fontAlgn="b"/>
                      <a:endParaRPr lang="fr-FR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284">
                <a:tc>
                  <a:txBody>
                    <a:bodyPr/>
                    <a:lstStyle/>
                    <a:p>
                      <a:pPr algn="l" fontAlgn="b"/>
                      <a:endParaRPr lang="fr-FR" sz="17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35000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21000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12000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7000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47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/1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35000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21000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12000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7000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284">
                <a:tc>
                  <a:txBody>
                    <a:bodyPr/>
                    <a:lstStyle/>
                    <a:p>
                      <a:pPr algn="l" fontAlgn="b"/>
                      <a:endParaRPr lang="fr-FR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8478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/2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sng" strike="noStrike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17500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sng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10500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6000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3500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74837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/3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sng" strike="noStrike" dirty="0">
                          <a:solidFill>
                            <a:schemeClr val="tx1"/>
                          </a:solidFill>
                          <a:effectLst>
                            <a:outerShdw blurRad="50800" dist="381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</a:rPr>
                        <a:t>11666,7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7000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4000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2333,3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284">
                <a:tc>
                  <a:txBody>
                    <a:bodyPr/>
                    <a:lstStyle/>
                    <a:p>
                      <a:pPr algn="l" fontAlgn="b"/>
                      <a:endParaRPr lang="fr-FR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28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/4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sng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8750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5250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3000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1750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5129">
                <a:tc>
                  <a:txBody>
                    <a:bodyPr/>
                    <a:lstStyle/>
                    <a:p>
                      <a:pPr algn="l" fontAlgn="b"/>
                      <a:endParaRPr lang="fr-FR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7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284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/5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sng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7000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4200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2400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1400</a:t>
                      </a: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0663"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11731" marR="11731" marT="1173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279782" y="5658403"/>
            <a:ext cx="397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Le troisième parti n’aurait pas de siège…</a:t>
            </a:r>
          </a:p>
        </p:txBody>
      </p:sp>
    </p:spTree>
    <p:extLst>
      <p:ext uri="{BB962C8B-B14F-4D97-AF65-F5344CB8AC3E}">
        <p14:creationId xmlns:p14="http://schemas.microsoft.com/office/powerpoint/2010/main" val="2690785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alisto MT" charset="0"/>
              </a:rPr>
              <a:t>Proportionnel</a:t>
            </a:r>
          </a:p>
        </p:txBody>
      </p:sp>
      <p:sp>
        <p:nvSpPr>
          <p:cNvPr id="38914" name="Espace réservé du contenu 2"/>
          <p:cNvSpPr>
            <a:spLocks noGrp="1"/>
          </p:cNvSpPr>
          <p:nvPr>
            <p:ph idx="1"/>
          </p:nvPr>
        </p:nvSpPr>
        <p:spPr>
          <a:xfrm>
            <a:off x="900113" y="2133600"/>
            <a:ext cx="7345362" cy="2982868"/>
          </a:xfrm>
        </p:spPr>
        <p:txBody>
          <a:bodyPr>
            <a:normAutofit/>
          </a:bodyPr>
          <a:lstStyle/>
          <a:p>
            <a:pPr eaLnBrk="1" hangingPunct="1"/>
            <a:r>
              <a:rPr lang="fr-FR" dirty="0">
                <a:latin typeface="Calisto MT" charset="0"/>
              </a:rPr>
              <a:t>Plus fort reste: plus favorable aux petites </a:t>
            </a:r>
            <a:r>
              <a:rPr lang="fr-FR" dirty="0" smtClean="0">
                <a:latin typeface="Calisto MT" charset="0"/>
              </a:rPr>
              <a:t>listes, plus dispersé…</a:t>
            </a:r>
            <a:endParaRPr lang="fr-FR" dirty="0">
              <a:latin typeface="Calisto MT" charset="0"/>
            </a:endParaRPr>
          </a:p>
          <a:p>
            <a:pPr lvl="1" eaLnBrk="1" hangingPunct="1"/>
            <a:endParaRPr lang="fr-FR" dirty="0">
              <a:latin typeface="Calisto MT" charset="0"/>
            </a:endParaRPr>
          </a:p>
          <a:p>
            <a:pPr eaLnBrk="1" hangingPunct="1"/>
            <a:r>
              <a:rPr lang="fr-FR" dirty="0">
                <a:latin typeface="Calisto MT" charset="0"/>
              </a:rPr>
              <a:t>Plus forte moyenne: plus </a:t>
            </a:r>
            <a:r>
              <a:rPr lang="fr-FR" dirty="0" smtClean="0">
                <a:latin typeface="Calisto MT" charset="0"/>
              </a:rPr>
              <a:t>proportionnel, plus juste...(?)</a:t>
            </a:r>
            <a:endParaRPr lang="fr-FR" dirty="0">
              <a:latin typeface="Calisto MT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604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Code électoral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dirty="0"/>
              <a:t>  Art. 168. &lt;L 1993-07-16/31, art. 80&gt; Lorsqu'un siège revient à titre égal à plusieurs listes, il est attribué </a:t>
            </a:r>
            <a:endParaRPr lang="fr-FR" dirty="0" smtClean="0"/>
          </a:p>
          <a:p>
            <a:pPr lvl="1"/>
            <a:r>
              <a:rPr lang="fr-FR" dirty="0" smtClean="0"/>
              <a:t>à </a:t>
            </a:r>
            <a:r>
              <a:rPr lang="fr-FR" dirty="0"/>
              <a:t>celle qui a obtenu le chiffre électoral le plus élevé et, en cas de parité des chiffres électoraux, </a:t>
            </a:r>
            <a:endParaRPr lang="fr-FR" dirty="0" smtClean="0"/>
          </a:p>
          <a:p>
            <a:pPr lvl="1"/>
            <a:r>
              <a:rPr lang="fr-FR" dirty="0" smtClean="0"/>
              <a:t>à </a:t>
            </a:r>
            <a:r>
              <a:rPr lang="fr-FR" dirty="0"/>
              <a:t>la liste où figure le candidat qui, parmi les candidats dont l'élection est en cause, a obtenu le plus de voix ou subsidiairement, </a:t>
            </a:r>
            <a:endParaRPr lang="fr-FR" dirty="0" smtClean="0"/>
          </a:p>
          <a:p>
            <a:pPr lvl="1"/>
            <a:r>
              <a:rPr lang="fr-FR" dirty="0" smtClean="0"/>
              <a:t>qui </a:t>
            </a:r>
            <a:r>
              <a:rPr lang="fr-FR" dirty="0"/>
              <a:t>est le plus âgé</a:t>
            </a:r>
            <a:r>
              <a:rPr lang="fr-FR" dirty="0" smtClean="0"/>
              <a:t>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9271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Exemple: les Commissions au parlement wallon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 smtClean="0"/>
              <a:t>Composition du parlement</a:t>
            </a:r>
          </a:p>
          <a:p>
            <a:r>
              <a:rPr lang="fr-FR" dirty="0" smtClean="0"/>
              <a:t>Composition proportionnelle des commissions parlementaires: calcul des quotients</a:t>
            </a:r>
          </a:p>
          <a:p>
            <a:r>
              <a:rPr lang="fr-FR" dirty="0" smtClean="0"/>
              <a:t>Résultats des commissions proportionnelles</a:t>
            </a:r>
          </a:p>
          <a:p>
            <a:r>
              <a:rPr lang="fr-FR" dirty="0" smtClean="0"/>
              <a:t>Choix du nombre de membres des commissions par la nouvelle majorité </a:t>
            </a:r>
            <a:r>
              <a:rPr lang="fr-FR" smtClean="0"/>
              <a:t>parlementaire wallonne</a:t>
            </a:r>
          </a:p>
          <a:p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7569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Composition du </a:t>
            </a:r>
            <a:r>
              <a:rPr lang="fr-FR" dirty="0" smtClean="0"/>
              <a:t>parlement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numCol="2">
            <a:normAutofit lnSpcReduction="10000"/>
          </a:bodyPr>
          <a:lstStyle/>
          <a:p>
            <a:r>
              <a:rPr lang="fr-FR" dirty="0" smtClean="0"/>
              <a:t>Nombre de </a:t>
            </a:r>
            <a:r>
              <a:rPr lang="fr-FR" dirty="0" smtClean="0"/>
              <a:t>députés: 75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PS</a:t>
            </a:r>
            <a:r>
              <a:rPr lang="fr-FR" dirty="0"/>
              <a:t>: 30 députés</a:t>
            </a:r>
          </a:p>
          <a:p>
            <a:r>
              <a:rPr lang="fr-FR" dirty="0"/>
              <a:t>MR: 25 députés</a:t>
            </a:r>
          </a:p>
          <a:p>
            <a:r>
              <a:rPr lang="fr-FR" dirty="0"/>
              <a:t>CDH: 13 députés</a:t>
            </a:r>
          </a:p>
          <a:p>
            <a:r>
              <a:rPr lang="fr-FR" dirty="0"/>
              <a:t>Ecolo: 4 députés</a:t>
            </a:r>
          </a:p>
          <a:p>
            <a:r>
              <a:rPr lang="fr-FR" dirty="0"/>
              <a:t>Indépendant: 1 </a:t>
            </a:r>
            <a:r>
              <a:rPr lang="fr-FR" dirty="0" smtClean="0"/>
              <a:t>député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dirty="0" smtClean="0"/>
              <a:t>Pourcentage</a:t>
            </a:r>
          </a:p>
          <a:p>
            <a:endParaRPr lang="fr-FR" dirty="0"/>
          </a:p>
          <a:p>
            <a:r>
              <a:rPr lang="fr-FR" dirty="0" smtClean="0"/>
              <a:t>PS: 40%</a:t>
            </a:r>
          </a:p>
          <a:p>
            <a:r>
              <a:rPr lang="fr-FR" dirty="0" smtClean="0"/>
              <a:t>MR: 33%</a:t>
            </a:r>
          </a:p>
          <a:p>
            <a:r>
              <a:rPr lang="fr-FR" dirty="0" smtClean="0"/>
              <a:t>CDH: 17%</a:t>
            </a:r>
          </a:p>
          <a:p>
            <a:r>
              <a:rPr lang="fr-FR" dirty="0" smtClean="0"/>
              <a:t>Ecolo: 5%</a:t>
            </a:r>
          </a:p>
          <a:p>
            <a:r>
              <a:rPr lang="fr-FR" dirty="0" err="1" smtClean="0"/>
              <a:t>Indép</a:t>
            </a:r>
            <a:r>
              <a:rPr lang="fr-FR" dirty="0" smtClean="0"/>
              <a:t>: 3%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778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Calculs des quotients </a:t>
            </a:r>
            <a:r>
              <a:rPr lang="fr-FR" dirty="0" smtClean="0">
                <a:solidFill>
                  <a:srgbClr val="FF0000"/>
                </a:solidFill>
              </a:rPr>
              <a:t>et rangs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6940960"/>
              </p:ext>
            </p:extLst>
          </p:nvPr>
        </p:nvGraphicFramePr>
        <p:xfrm>
          <a:off x="457200" y="1752600"/>
          <a:ext cx="8229599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/1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 </a:t>
                      </a:r>
                      <a:r>
                        <a:rPr lang="fr-FR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</a:t>
                      </a:r>
                      <a:endParaRPr lang="fr-F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 </a:t>
                      </a:r>
                      <a:r>
                        <a:rPr lang="is-I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2</a:t>
                      </a:r>
                      <a:endParaRPr lang="is-I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 </a:t>
                      </a:r>
                      <a:r>
                        <a:rPr lang="is-I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</a:t>
                      </a:r>
                      <a:endParaRPr lang="is-I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 </a:t>
                      </a:r>
                      <a:r>
                        <a:rPr lang="fr-FR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17</a:t>
                      </a:r>
                      <a:endParaRPr lang="fr-F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15,00 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12,50 </a:t>
                      </a:r>
                      <a:r>
                        <a:rPr lang="fi-FI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5</a:t>
                      </a:r>
                      <a:endParaRPr lang="fi-FI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6,50 </a:t>
                      </a:r>
                      <a:r>
                        <a:rPr lang="cs-CZ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10,00 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8,33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nl-BE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</a:t>
                      </a:r>
                      <a:endParaRPr lang="uk-UA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4,33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nl-BE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14</a:t>
                      </a:r>
                      <a:endParaRPr lang="uk-UA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7,50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nl-BE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</a:t>
                      </a:r>
                      <a:endParaRPr lang="ru-RU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6,25 </a:t>
                      </a:r>
                      <a:r>
                        <a:rPr lang="cs-CZ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10</a:t>
                      </a:r>
                      <a:endParaRPr lang="cs-CZ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6,00 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 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13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2,60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0,80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0,20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5,00 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4,17</a:t>
                      </a:r>
                      <a:r>
                        <a:rPr lang="nl-BE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nl-BE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</a:t>
                      </a:r>
                      <a:endParaRPr lang="uk-UA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2,17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0,67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0,33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0,17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4,29 </a:t>
                      </a:r>
                      <a:r>
                        <a:rPr lang="is-I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15</a:t>
                      </a:r>
                      <a:endParaRPr lang="is-IS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3,57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1,86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3,75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1,63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0,50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0,25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0,13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0432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Composition des commissions éventuelles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6927199"/>
              </p:ext>
            </p:extLst>
          </p:nvPr>
        </p:nvGraphicFramePr>
        <p:xfrm>
          <a:off x="457200" y="1162920"/>
          <a:ext cx="82296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CDH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r-F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12441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Proportion </a:t>
            </a:r>
            <a:r>
              <a:rPr lang="fr-FR" dirty="0" err="1" smtClean="0"/>
              <a:t>com</a:t>
            </a:r>
            <a:r>
              <a:rPr lang="fr-FR" dirty="0" smtClean="0"/>
              <a:t>°/Parlement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432295"/>
              </p:ext>
            </p:extLst>
          </p:nvPr>
        </p:nvGraphicFramePr>
        <p:xfrm>
          <a:off x="457200" y="1185600"/>
          <a:ext cx="82296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Parlement: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°: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°: </a:t>
                      </a:r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°: 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67%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0%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°: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25%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°: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°: 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°: 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14%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°: 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13%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°: </a:t>
                      </a:r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</a:t>
                      </a:r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22</a:t>
                      </a:r>
                      <a:r>
                        <a:rPr lang="mr-IN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  <a:endParaRPr lang="mr-I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°: </a:t>
                      </a:r>
                      <a:r>
                        <a:rPr lang="fi-FI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  <a:r>
                        <a:rPr lang="fi-FI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20%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°: </a:t>
                      </a:r>
                      <a:r>
                        <a:rPr lang="cs-CZ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</a:t>
                      </a:r>
                      <a:r>
                        <a:rPr lang="cs-CZ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45%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18%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°: </a:t>
                      </a:r>
                      <a:r>
                        <a:rPr lang="it-IT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</a:t>
                      </a:r>
                      <a:r>
                        <a:rPr lang="it-IT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17%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°: </a:t>
                      </a:r>
                      <a:r>
                        <a:rPr lang="it-IT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 </a:t>
                      </a:r>
                      <a:r>
                        <a:rPr lang="it-IT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15%</a:t>
                      </a:r>
                    </a:p>
                  </a:txBody>
                  <a:tcPr marL="12700" marR="12700" marT="12700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fi-FI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Com</a:t>
                      </a:r>
                      <a:r>
                        <a:rPr lang="fi-FI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°: </a:t>
                      </a:r>
                      <a:r>
                        <a:rPr lang="fi-FI" sz="18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  <a:r>
                        <a:rPr lang="fi-FI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fi-FI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43%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36%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21%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05142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Article 47 du ROI du Parlement wallon (2015): </a:t>
            </a:r>
          </a:p>
          <a:p>
            <a:r>
              <a:rPr lang="fr-FR" dirty="0" smtClean="0"/>
              <a:t>12 membres par commission</a:t>
            </a:r>
          </a:p>
          <a:p>
            <a:endParaRPr lang="fr-FR" dirty="0"/>
          </a:p>
          <a:p>
            <a:r>
              <a:rPr lang="fr-FR" dirty="0" smtClean="0"/>
              <a:t>Jeudi 27 juillet 2017: </a:t>
            </a:r>
          </a:p>
          <a:p>
            <a:r>
              <a:rPr lang="fr-FR" dirty="0" smtClean="0"/>
              <a:t>10 membres par commission</a:t>
            </a:r>
          </a:p>
          <a:p>
            <a:endParaRPr lang="fr-FR" dirty="0" smtClean="0"/>
          </a:p>
          <a:p>
            <a:r>
              <a:rPr lang="fr-FR" dirty="0"/>
              <a:t>Source: </a:t>
            </a:r>
            <a:r>
              <a:rPr lang="fr-FR" dirty="0">
                <a:hlinkClick r:id="rId2"/>
              </a:rPr>
              <a:t>http://www.lalibre.be/actu/politique-belge/voici-l-astuce-trouvee-par-mr-et-cdh-pour-avoir-la-majorite-en-commission-du-parlement-wallon-</a:t>
            </a:r>
            <a:r>
              <a:rPr lang="fr-FR" dirty="0" smtClean="0">
                <a:hlinkClick r:id="rId2"/>
              </a:rPr>
              <a:t>5979f3f5cd70d65d2504d600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80576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+mj-ea"/>
                <a:cs typeface="+mj-cs"/>
              </a:rPr>
              <a:t>Majoritaire ou proportionnel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  <a:ea typeface="+mj-ea"/>
              <a:cs typeface="+mj-cs"/>
            </a:endParaRPr>
          </a:p>
        </p:txBody>
      </p:sp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r-FR" sz="2200">
                <a:latin typeface="Calisto MT" charset="0"/>
              </a:rPr>
              <a:t>Majoritaire: </a:t>
            </a:r>
          </a:p>
          <a:p>
            <a:pPr lvl="1" eaLnBrk="1" hangingPunct="1"/>
            <a:r>
              <a:rPr lang="fr-FR" sz="2000">
                <a:latin typeface="Calisto MT" charset="0"/>
              </a:rPr>
              <a:t>Proximité des personnalités avec la base électorale</a:t>
            </a:r>
          </a:p>
          <a:p>
            <a:pPr lvl="1" eaLnBrk="1" hangingPunct="1"/>
            <a:r>
              <a:rPr lang="fr-FR" sz="2000">
                <a:latin typeface="Calisto MT" charset="0"/>
              </a:rPr>
              <a:t>Surreprésentation des partis les mieux implantés localement au détriment des partis présents un peu partout.</a:t>
            </a:r>
          </a:p>
          <a:p>
            <a:pPr eaLnBrk="1" hangingPunct="1"/>
            <a:r>
              <a:rPr lang="fr-FR" sz="2200">
                <a:latin typeface="Calisto MT" charset="0"/>
              </a:rPr>
              <a:t>Proportionnel</a:t>
            </a:r>
          </a:p>
          <a:p>
            <a:pPr lvl="1" eaLnBrk="1" hangingPunct="1"/>
            <a:r>
              <a:rPr lang="fr-FR" sz="2000">
                <a:latin typeface="Calisto MT" charset="0"/>
              </a:rPr>
              <a:t>Meilleure image de la population dans les partis</a:t>
            </a:r>
          </a:p>
          <a:p>
            <a:pPr lvl="1" eaLnBrk="1" hangingPunct="1"/>
            <a:r>
              <a:rPr lang="fr-FR" sz="2000">
                <a:latin typeface="Calisto MT" charset="0"/>
              </a:rPr>
              <a:t>Formation plus difficile d</a:t>
            </a:r>
            <a:r>
              <a:rPr lang="ja-JP" altLang="fr-FR" sz="2000">
                <a:latin typeface="Calisto MT" charset="0"/>
              </a:rPr>
              <a:t>’</a:t>
            </a:r>
            <a:r>
              <a:rPr lang="fr-FR" altLang="ja-JP" sz="2000">
                <a:latin typeface="Calisto MT" charset="0"/>
              </a:rPr>
              <a:t>un gouvernement</a:t>
            </a:r>
          </a:p>
          <a:p>
            <a:pPr eaLnBrk="1" hangingPunct="1"/>
            <a:r>
              <a:rPr lang="fr-FR" sz="2200">
                <a:latin typeface="Calisto MT" charset="0"/>
              </a:rPr>
              <a:t>Mixte:</a:t>
            </a:r>
          </a:p>
          <a:p>
            <a:pPr lvl="1" eaLnBrk="1" hangingPunct="1"/>
            <a:r>
              <a:rPr lang="fr-FR" sz="2000">
                <a:latin typeface="Calisto MT" charset="0"/>
              </a:rPr>
              <a:t>Mélange de proportionnel et de majoritaire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58601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Majoritaire: représentation de diversité géographique</a:t>
            </a:r>
          </a:p>
          <a:p>
            <a:r>
              <a:rPr lang="fr-FR" dirty="0" smtClean="0"/>
              <a:t>Proportionnel: représentation de la diversité politique et sociale.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471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alisto MT" charset="0"/>
              </a:rPr>
              <a:t>Majoritaire</a:t>
            </a:r>
          </a:p>
        </p:txBody>
      </p:sp>
      <p:sp>
        <p:nvSpPr>
          <p:cNvPr id="23554" name="Espace réservé du contenu 2"/>
          <p:cNvSpPr>
            <a:spLocks noGrp="1"/>
          </p:cNvSpPr>
          <p:nvPr>
            <p:ph idx="1"/>
          </p:nvPr>
        </p:nvSpPr>
        <p:spPr>
          <a:xfrm>
            <a:off x="900113" y="2133600"/>
            <a:ext cx="7345362" cy="2324100"/>
          </a:xfrm>
        </p:spPr>
        <p:txBody>
          <a:bodyPr/>
          <a:lstStyle/>
          <a:p>
            <a:pPr eaLnBrk="1" hangingPunct="1"/>
            <a:r>
              <a:rPr lang="fr-FR">
                <a:latin typeface="Calisto MT" charset="0"/>
              </a:rPr>
              <a:t>Majoritaire à un tour</a:t>
            </a:r>
          </a:p>
          <a:p>
            <a:pPr eaLnBrk="1" hangingPunct="1"/>
            <a:endParaRPr lang="fr-FR">
              <a:latin typeface="Calisto MT" charset="0"/>
            </a:endParaRPr>
          </a:p>
          <a:p>
            <a:pPr eaLnBrk="1" hangingPunct="1"/>
            <a:r>
              <a:rPr lang="fr-FR">
                <a:latin typeface="Calisto MT" charset="0"/>
              </a:rPr>
              <a:t>Majoritaire à deux tours</a:t>
            </a: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5138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alisto MT" charset="0"/>
              </a:rPr>
              <a:t>Majoritaire à un tour</a:t>
            </a:r>
          </a:p>
        </p:txBody>
      </p:sp>
      <p:sp>
        <p:nvSpPr>
          <p:cNvPr id="24578" name="Espace réservé du contenu 2"/>
          <p:cNvSpPr>
            <a:spLocks noGrp="1"/>
          </p:cNvSpPr>
          <p:nvPr>
            <p:ph idx="1"/>
          </p:nvPr>
        </p:nvSpPr>
        <p:spPr>
          <a:xfrm>
            <a:off x="900113" y="2133600"/>
            <a:ext cx="7345362" cy="1460500"/>
          </a:xfrm>
        </p:spPr>
        <p:txBody>
          <a:bodyPr>
            <a:normAutofit/>
          </a:bodyPr>
          <a:lstStyle/>
          <a:p>
            <a:pPr eaLnBrk="1" hangingPunct="1"/>
            <a:r>
              <a:rPr lang="fr-FR" dirty="0">
                <a:latin typeface="Calisto MT" charset="0"/>
              </a:rPr>
              <a:t>Est élu celui (ou la liste) qui a plus de voix que </a:t>
            </a:r>
            <a:r>
              <a:rPr lang="fr-FR" dirty="0" smtClean="0">
                <a:latin typeface="Calisto MT" charset="0"/>
              </a:rPr>
              <a:t>n</a:t>
            </a:r>
            <a:r>
              <a:rPr lang="nl-BE" dirty="0" smtClean="0">
                <a:latin typeface="Calisto MT" charset="0"/>
              </a:rPr>
              <a:t>’</a:t>
            </a:r>
            <a:r>
              <a:rPr lang="fr-FR" altLang="ja-JP" dirty="0" smtClean="0">
                <a:latin typeface="Calisto MT" charset="0"/>
              </a:rPr>
              <a:t>importe </a:t>
            </a:r>
            <a:r>
              <a:rPr lang="fr-FR" altLang="ja-JP" dirty="0">
                <a:latin typeface="Calisto MT" charset="0"/>
              </a:rPr>
              <a:t>quel(le) autre dans la </a:t>
            </a:r>
            <a:r>
              <a:rPr lang="fr-FR" altLang="ja-JP" dirty="0" smtClean="0">
                <a:latin typeface="Calisto MT" charset="0"/>
              </a:rPr>
              <a:t>circonscription</a:t>
            </a:r>
            <a:endParaRPr lang="fr-FR" dirty="0">
              <a:latin typeface="Calisto MT" charset="0"/>
            </a:endParaRPr>
          </a:p>
          <a:p>
            <a:pPr eaLnBrk="1" hangingPunct="1"/>
            <a:endParaRPr lang="fr-FR" dirty="0">
              <a:latin typeface="Calisto MT" charset="0"/>
            </a:endParaRPr>
          </a:p>
          <a:p>
            <a:pPr eaLnBrk="1" hangingPunct="1"/>
            <a:endParaRPr lang="fr-FR" dirty="0">
              <a:latin typeface="Calisto MT" charset="0"/>
            </a:endParaRPr>
          </a:p>
          <a:p>
            <a:pPr eaLnBrk="1" hangingPunct="1"/>
            <a:endParaRPr lang="fr-FR" dirty="0">
              <a:latin typeface="Calisto MT" charset="0"/>
            </a:endParaRPr>
          </a:p>
          <a:p>
            <a:pPr eaLnBrk="1" hangingPunct="1"/>
            <a:endParaRPr lang="fr-FR" dirty="0">
              <a:latin typeface="Calisto MT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9171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900113" y="244475"/>
            <a:ext cx="7345362" cy="1620703"/>
          </a:xfrm>
        </p:spPr>
        <p:txBody>
          <a:bodyPr>
            <a:normAutofit/>
          </a:bodyPr>
          <a:lstStyle/>
          <a:p>
            <a:pPr eaLnBrk="1" hangingPunct="1"/>
            <a:r>
              <a:rPr lang="fr-FR" dirty="0" smtClean="0">
                <a:latin typeface="Calisto MT" charset="0"/>
              </a:rPr>
              <a:t>Déformations au Royaume uni</a:t>
            </a:r>
            <a:endParaRPr lang="fr-FR" sz="1800" dirty="0">
              <a:latin typeface="Calisto MT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56953" y="2098041"/>
            <a:ext cx="8787750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b="1" dirty="0">
                <a:latin typeface="Calisto MT" charset="0"/>
              </a:rPr>
              <a:t>		Conservateurs		Travaillistes			</a:t>
            </a:r>
            <a:r>
              <a:rPr lang="fr-FR" b="1" dirty="0" smtClean="0">
                <a:latin typeface="Calisto MT" charset="0"/>
              </a:rPr>
              <a:t>Libéraux			SNP</a:t>
            </a:r>
            <a:endParaRPr lang="fr-FR" b="1" dirty="0">
              <a:latin typeface="Calisto MT" charset="0"/>
            </a:endParaRPr>
          </a:p>
          <a:p>
            <a:endParaRPr lang="fr-FR" b="1" dirty="0">
              <a:latin typeface="Calisto MT" charset="0"/>
            </a:endParaRPr>
          </a:p>
          <a:p>
            <a:r>
              <a:rPr lang="fr-FR" b="1" dirty="0">
                <a:latin typeface="Calisto MT" charset="0"/>
              </a:rPr>
              <a:t>	</a:t>
            </a:r>
            <a:r>
              <a:rPr lang="fr-FR" b="1" dirty="0" smtClean="0">
                <a:latin typeface="Calisto MT" charset="0"/>
              </a:rPr>
              <a:t>	Voix</a:t>
            </a:r>
            <a:r>
              <a:rPr lang="fr-FR" b="1" dirty="0">
                <a:latin typeface="Calisto MT" charset="0"/>
              </a:rPr>
              <a:t>	Sièges		Voix	Sièges		Voix	</a:t>
            </a:r>
            <a:r>
              <a:rPr lang="fr-FR" b="1" dirty="0" smtClean="0">
                <a:latin typeface="Calisto MT" charset="0"/>
              </a:rPr>
              <a:t>Sièges</a:t>
            </a:r>
            <a:r>
              <a:rPr lang="fr-FR" b="1" dirty="0">
                <a:latin typeface="Calisto MT" charset="0"/>
              </a:rPr>
              <a:t>	</a:t>
            </a:r>
            <a:r>
              <a:rPr lang="fr-FR" b="1" dirty="0" smtClean="0">
                <a:latin typeface="Calisto MT" charset="0"/>
              </a:rPr>
              <a:t>Voix   Sièges</a:t>
            </a:r>
            <a:endParaRPr lang="fr-FR" b="1" dirty="0">
              <a:latin typeface="Calisto MT" charset="0"/>
            </a:endParaRPr>
          </a:p>
          <a:p>
            <a:r>
              <a:rPr lang="fr-FR" b="1" dirty="0">
                <a:latin typeface="Calisto MT" charset="0"/>
              </a:rPr>
              <a:t>2005	</a:t>
            </a:r>
            <a:r>
              <a:rPr lang="fr-FR" dirty="0">
                <a:latin typeface="Calisto MT" charset="0"/>
              </a:rPr>
              <a:t>32,3 %	30,7 %		</a:t>
            </a:r>
            <a:r>
              <a:rPr lang="fr-FR" dirty="0">
                <a:solidFill>
                  <a:srgbClr val="FF0000"/>
                </a:solidFill>
                <a:latin typeface="Calisto MT" charset="0"/>
              </a:rPr>
              <a:t>35,3 %	</a:t>
            </a:r>
            <a:r>
              <a:rPr lang="fr-FR" b="1" dirty="0">
                <a:solidFill>
                  <a:srgbClr val="FF0000"/>
                </a:solidFill>
                <a:latin typeface="Calisto MT" charset="0"/>
              </a:rPr>
              <a:t>55,2 %</a:t>
            </a:r>
            <a:r>
              <a:rPr lang="fr-FR" dirty="0">
                <a:latin typeface="Calisto MT" charset="0"/>
              </a:rPr>
              <a:t>		22,1 %	9,6 %	</a:t>
            </a:r>
          </a:p>
          <a:p>
            <a:endParaRPr lang="fr-FR" b="1" dirty="0" smtClean="0">
              <a:latin typeface="Calisto MT" charset="0"/>
            </a:endParaRPr>
          </a:p>
          <a:p>
            <a:r>
              <a:rPr lang="fr-FR" b="1" dirty="0" smtClean="0">
                <a:latin typeface="Calisto MT" charset="0"/>
              </a:rPr>
              <a:t>2010	</a:t>
            </a:r>
            <a:r>
              <a:rPr lang="fr-FR" dirty="0" smtClean="0">
                <a:solidFill>
                  <a:srgbClr val="0000FF"/>
                </a:solidFill>
                <a:latin typeface="Calisto MT" charset="0"/>
              </a:rPr>
              <a:t>36,1</a:t>
            </a:r>
            <a:r>
              <a:rPr lang="fr-FR" dirty="0">
                <a:solidFill>
                  <a:srgbClr val="0000FF"/>
                </a:solidFill>
                <a:latin typeface="Calisto MT" charset="0"/>
              </a:rPr>
              <a:t> %	</a:t>
            </a:r>
            <a:r>
              <a:rPr lang="fr-FR" b="1" dirty="0">
                <a:solidFill>
                  <a:srgbClr val="0000FF"/>
                </a:solidFill>
                <a:latin typeface="Calisto MT" charset="0"/>
              </a:rPr>
              <a:t>47,2 %</a:t>
            </a:r>
            <a:r>
              <a:rPr lang="fr-FR" dirty="0">
                <a:latin typeface="Calisto MT" charset="0"/>
              </a:rPr>
              <a:t>		29,0 %	39,7 %		23,0 %	8,8 </a:t>
            </a:r>
            <a:r>
              <a:rPr lang="fr-FR" dirty="0" smtClean="0">
                <a:latin typeface="Calisto MT" charset="0"/>
              </a:rPr>
              <a:t>%	1,6%	0,9</a:t>
            </a:r>
          </a:p>
          <a:p>
            <a:endParaRPr lang="fr-FR" dirty="0" smtClean="0">
              <a:latin typeface="Calisto MT" charset="0"/>
            </a:endParaRPr>
          </a:p>
          <a:p>
            <a:pPr marL="342900" lvl="1" indent="-342900">
              <a:buFontTx/>
              <a:buAutoNum type="arabicPlain" startAt="2015"/>
            </a:pPr>
            <a:r>
              <a:rPr lang="fr-FR" dirty="0" smtClean="0">
                <a:latin typeface="Calisto MT" charset="0"/>
              </a:rPr>
              <a:t> 	</a:t>
            </a:r>
            <a:r>
              <a:rPr lang="fr-FR" dirty="0">
                <a:solidFill>
                  <a:srgbClr val="0000FF"/>
                </a:solidFill>
                <a:latin typeface="Calisto MT" charset="0"/>
              </a:rPr>
              <a:t> 36,9%	</a:t>
            </a:r>
            <a:r>
              <a:rPr lang="fr-FR" b="1" dirty="0">
                <a:solidFill>
                  <a:srgbClr val="0000FF"/>
                </a:solidFill>
                <a:latin typeface="Calisto MT" charset="0"/>
              </a:rPr>
              <a:t>50,9%</a:t>
            </a:r>
            <a:r>
              <a:rPr lang="fr-FR" dirty="0">
                <a:latin typeface="Calisto MT" charset="0"/>
              </a:rPr>
              <a:t>		30,4%	35,7%		7,9%	1,2		4,7%	8,6</a:t>
            </a:r>
          </a:p>
          <a:p>
            <a:pPr marL="342900" indent="-342900">
              <a:buAutoNum type="arabicPlain" startAt="2015"/>
            </a:pPr>
            <a:endParaRPr lang="fr-FR" dirty="0" smtClean="0">
              <a:latin typeface="Calisto MT" charset="0"/>
            </a:endParaRPr>
          </a:p>
          <a:p>
            <a:endParaRPr lang="fr-FR" dirty="0">
              <a:latin typeface="Calisto MT" charset="0"/>
            </a:endParaRPr>
          </a:p>
          <a:p>
            <a:r>
              <a:rPr lang="fr-FR" dirty="0" smtClean="0">
                <a:latin typeface="Calisto MT" charset="0"/>
              </a:rPr>
              <a:t>2017	42,4%	48,9%		40%		40,3%		7,4%	1,8%	3%		5,4</a:t>
            </a:r>
            <a:endParaRPr lang="fr-FR" dirty="0">
              <a:latin typeface="Calisto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3366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017752" y="621459"/>
            <a:ext cx="28930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Répartition géographique des votes 2017</a:t>
            </a:r>
          </a:p>
          <a:p>
            <a:endParaRPr lang="fr-FR" dirty="0" smtClean="0"/>
          </a:p>
          <a:p>
            <a:r>
              <a:rPr lang="fr-FR" dirty="0" smtClean="0"/>
              <a:t>	Bleu: conservateurs</a:t>
            </a:r>
          </a:p>
          <a:p>
            <a:r>
              <a:rPr lang="fr-FR" dirty="0" smtClean="0"/>
              <a:t>	</a:t>
            </a:r>
          </a:p>
          <a:p>
            <a:r>
              <a:rPr lang="fr-FR" dirty="0"/>
              <a:t>	</a:t>
            </a:r>
            <a:r>
              <a:rPr lang="fr-FR" dirty="0" smtClean="0"/>
              <a:t>Rouge: travaillistes</a:t>
            </a:r>
          </a:p>
          <a:p>
            <a:r>
              <a:rPr lang="fr-FR" dirty="0" smtClean="0"/>
              <a:t>	</a:t>
            </a:r>
          </a:p>
          <a:p>
            <a:r>
              <a:rPr lang="fr-FR" dirty="0"/>
              <a:t>	</a:t>
            </a:r>
            <a:r>
              <a:rPr lang="fr-FR" dirty="0" err="1" smtClean="0"/>
              <a:t>LibDem</a:t>
            </a:r>
            <a:r>
              <a:rPr lang="fr-FR" dirty="0" smtClean="0"/>
              <a:t>: orange; 	</a:t>
            </a:r>
          </a:p>
          <a:p>
            <a:r>
              <a:rPr lang="fr-FR" dirty="0"/>
              <a:t>	</a:t>
            </a:r>
            <a:r>
              <a:rPr lang="fr-FR" dirty="0" smtClean="0"/>
              <a:t>SNP: jaune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90" y="0"/>
            <a:ext cx="534607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1960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fr-FR" dirty="0">
                <a:latin typeface="Calisto MT" charset="0"/>
              </a:rPr>
              <a:t>Majoritaire à deux degrés: </a:t>
            </a:r>
            <a:br>
              <a:rPr lang="fr-FR" dirty="0">
                <a:latin typeface="Calisto MT" charset="0"/>
              </a:rPr>
            </a:br>
            <a:r>
              <a:rPr lang="fr-FR" sz="3100" dirty="0">
                <a:latin typeface="Calisto MT" charset="0"/>
              </a:rPr>
              <a:t>USA: </a:t>
            </a:r>
            <a:r>
              <a:rPr lang="fr-FR" sz="3100" dirty="0" smtClean="0">
                <a:latin typeface="Calisto MT" charset="0"/>
              </a:rPr>
              <a:t>4 </a:t>
            </a:r>
            <a:r>
              <a:rPr lang="fr-FR" sz="3100" dirty="0">
                <a:latin typeface="Calisto MT" charset="0"/>
              </a:rPr>
              <a:t>élections/</a:t>
            </a:r>
            <a:r>
              <a:rPr lang="fr-FR" sz="3100" dirty="0" smtClean="0">
                <a:latin typeface="Calisto MT" charset="0"/>
              </a:rPr>
              <a:t>58 </a:t>
            </a:r>
            <a:r>
              <a:rPr lang="fr-FR" sz="3100" dirty="0">
                <a:latin typeface="Calisto MT" charset="0"/>
              </a:rPr>
              <a:t>= </a:t>
            </a:r>
            <a:r>
              <a:rPr lang="fr-FR" sz="3100" dirty="0" smtClean="0">
                <a:latin typeface="Calisto MT" charset="0"/>
              </a:rPr>
              <a:t>7%</a:t>
            </a:r>
            <a:endParaRPr lang="fr-FR" sz="3100" dirty="0">
              <a:latin typeface="Calisto MT" charset="0"/>
            </a:endParaRPr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2368192"/>
              </p:ext>
            </p:extLst>
          </p:nvPr>
        </p:nvGraphicFramePr>
        <p:xfrm>
          <a:off x="900113" y="1955022"/>
          <a:ext cx="7345362" cy="4632792"/>
        </p:xfrm>
        <a:graphic>
          <a:graphicData uri="http://schemas.openxmlformats.org/drawingml/2006/table">
            <a:tbl>
              <a:tblPr lastRow="1"/>
              <a:tblGrid>
                <a:gridCol w="1249362"/>
                <a:gridCol w="2424113"/>
                <a:gridCol w="1835150"/>
                <a:gridCol w="1836737"/>
              </a:tblGrid>
              <a:tr h="700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Années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Candidats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Votes populaires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Grands électeurs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05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1876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HAYES (Rép)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TILDEN (Dém)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Différence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4.034.311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4.288.546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254.235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185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184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1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  <a:tr h="1005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1888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HARRISON(Rép)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CLEVELAND (D.)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Différence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5.443.167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5.534.488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90.596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233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168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65</a:t>
                      </a: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AEA"/>
                    </a:solidFill>
                  </a:tcPr>
                </a:tc>
              </a:tr>
              <a:tr h="1005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2000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2016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BUSH (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Rép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GORE (</a:t>
                      </a:r>
                      <a:r>
                        <a:rPr kumimoji="0" lang="fr-FR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Dém</a:t>
                      </a: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Différence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TRUMP (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Rép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CLINTON (</a:t>
                      </a:r>
                      <a:r>
                        <a:rPr kumimoji="0" lang="fr-F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Dém</a:t>
                      </a: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Différence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50.456.167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50.996.064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539.897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62.98</a:t>
                      </a:r>
                      <a:r>
                        <a:rPr kumimoji="0" lang="is-I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/>
                          <a:ea typeface="ＭＳ Ｐゴシック" charset="0"/>
                          <a:cs typeface="Calisto MT"/>
                        </a:rPr>
                        <a:t>4.825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2000" b="0" kern="1200" dirty="0" smtClean="0">
                          <a:solidFill>
                            <a:schemeClr val="tx1"/>
                          </a:solidFill>
                          <a:effectLst/>
                          <a:latin typeface="Calisto MT"/>
                          <a:ea typeface="+mn-ea"/>
                          <a:cs typeface="Calisto MT"/>
                        </a:rPr>
                        <a:t>65</a:t>
                      </a:r>
                      <a:r>
                        <a:rPr lang="nl-BE" sz="2000" b="0" kern="1200" dirty="0" smtClean="0">
                          <a:solidFill>
                            <a:schemeClr val="tx1"/>
                          </a:solidFill>
                          <a:effectLst/>
                          <a:latin typeface="Calisto MT"/>
                          <a:ea typeface="+mn-ea"/>
                          <a:cs typeface="Calisto MT"/>
                        </a:rPr>
                        <a:t>.</a:t>
                      </a:r>
                      <a:r>
                        <a:rPr lang="uk-UA" sz="2000" b="0" kern="1200" dirty="0" smtClean="0">
                          <a:solidFill>
                            <a:schemeClr val="tx1"/>
                          </a:solidFill>
                          <a:effectLst/>
                          <a:latin typeface="Calisto MT"/>
                          <a:ea typeface="+mn-ea"/>
                          <a:cs typeface="Calisto MT"/>
                        </a:rPr>
                        <a:t>853</a:t>
                      </a:r>
                      <a:r>
                        <a:rPr lang="nl-BE" sz="2000" b="0" kern="1200" dirty="0" smtClean="0">
                          <a:solidFill>
                            <a:schemeClr val="tx1"/>
                          </a:solidFill>
                          <a:effectLst/>
                          <a:latin typeface="Calisto MT"/>
                          <a:ea typeface="+mn-ea"/>
                          <a:cs typeface="Calisto MT"/>
                        </a:rPr>
                        <a:t>.</a:t>
                      </a:r>
                      <a:r>
                        <a:rPr lang="uk-UA" sz="2000" b="0" kern="1200" dirty="0" smtClean="0">
                          <a:solidFill>
                            <a:schemeClr val="tx1"/>
                          </a:solidFill>
                          <a:effectLst/>
                          <a:latin typeface="Calisto MT"/>
                          <a:ea typeface="+mn-ea"/>
                          <a:cs typeface="Calisto MT"/>
                        </a:rPr>
                        <a:t>516</a:t>
                      </a:r>
                      <a:endParaRPr lang="nl-BE" sz="2000" b="0" kern="1200" dirty="0" smtClean="0">
                        <a:solidFill>
                          <a:schemeClr val="tx1"/>
                        </a:solidFill>
                        <a:effectLst/>
                        <a:latin typeface="Calisto MT"/>
                        <a:ea typeface="+mn-ea"/>
                        <a:cs typeface="Calisto MT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sz="2000" b="0" kern="1200" dirty="0" smtClean="0">
                          <a:solidFill>
                            <a:schemeClr val="tx1"/>
                          </a:solidFill>
                          <a:effectLst/>
                          <a:latin typeface="Calisto MT"/>
                          <a:ea typeface="+mn-ea"/>
                          <a:cs typeface="Calisto MT"/>
                        </a:rPr>
                        <a:t>2.868.691</a:t>
                      </a:r>
                      <a:r>
                        <a:rPr lang="uk-UA" sz="2000" b="1" kern="1200" dirty="0" smtClean="0">
                          <a:solidFill>
                            <a:schemeClr val="tx1"/>
                          </a:solidFill>
                          <a:effectLst/>
                          <a:latin typeface="Calisto MT"/>
                          <a:ea typeface="+mn-ea"/>
                          <a:cs typeface="Calisto MT"/>
                        </a:rPr>
                        <a:t> </a:t>
                      </a:r>
                      <a:endParaRPr lang="uk-UA" sz="2000" dirty="0" smtClean="0">
                        <a:latin typeface="Calisto MT"/>
                        <a:cs typeface="Calisto MT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271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267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304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227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sto MT" charset="0"/>
                          <a:ea typeface="ＭＳ Ｐゴシック" charset="0"/>
                          <a:cs typeface="Arial" charset="0"/>
                        </a:rPr>
                        <a:t>77</a:t>
                      </a:r>
                      <a:endParaRPr kumimoji="0" lang="fr-FR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sto MT" charset="0"/>
                        <a:ea typeface="ＭＳ Ｐゴシック" charset="0"/>
                        <a:cs typeface="Arial" charset="0"/>
                      </a:endParaRPr>
                    </a:p>
                  </a:txBody>
                  <a:tcPr marT="45699" marB="4569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1D2"/>
                    </a:solidFill>
                  </a:tcPr>
                </a:tc>
              </a:tr>
            </a:tbl>
          </a:graphicData>
        </a:graphic>
      </p:graphicFrame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Activités préparatoires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7374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>
                <a:latin typeface="Calisto MT" charset="0"/>
              </a:rPr>
              <a:t>Majoritaire à deux tours</a:t>
            </a:r>
          </a:p>
        </p:txBody>
      </p:sp>
      <p:sp>
        <p:nvSpPr>
          <p:cNvPr id="28674" name="Espace réservé du contenu 2"/>
          <p:cNvSpPr>
            <a:spLocks noGrp="1"/>
          </p:cNvSpPr>
          <p:nvPr>
            <p:ph idx="1"/>
          </p:nvPr>
        </p:nvSpPr>
        <p:spPr>
          <a:xfrm>
            <a:off x="900113" y="1584325"/>
            <a:ext cx="7345362" cy="3317875"/>
          </a:xfrm>
        </p:spPr>
        <p:txBody>
          <a:bodyPr>
            <a:normAutofit/>
          </a:bodyPr>
          <a:lstStyle/>
          <a:p>
            <a:pPr eaLnBrk="1" hangingPunct="1"/>
            <a:r>
              <a:rPr lang="fr-FR" dirty="0">
                <a:latin typeface="Calisto MT" charset="0"/>
              </a:rPr>
              <a:t>Si, au premier tour, </a:t>
            </a:r>
            <a:r>
              <a:rPr lang="fr-FR" dirty="0" err="1" smtClean="0">
                <a:latin typeface="Calisto MT" charset="0"/>
              </a:rPr>
              <a:t>quelqu</a:t>
            </a:r>
            <a:r>
              <a:rPr lang="nl-BE" dirty="0" smtClean="0">
                <a:latin typeface="Calisto MT" charset="0"/>
              </a:rPr>
              <a:t>’</a:t>
            </a:r>
            <a:r>
              <a:rPr lang="fr-FR" altLang="ja-JP" dirty="0" smtClean="0">
                <a:latin typeface="Calisto MT" charset="0"/>
              </a:rPr>
              <a:t>un </a:t>
            </a:r>
            <a:r>
              <a:rPr lang="fr-FR" altLang="ja-JP" dirty="0">
                <a:latin typeface="Calisto MT" charset="0"/>
              </a:rPr>
              <a:t>obtient </a:t>
            </a:r>
            <a:r>
              <a:rPr lang="fr-FR" altLang="ja-JP" b="1" dirty="0">
                <a:latin typeface="Calisto MT" charset="0"/>
              </a:rPr>
              <a:t>plus de la moitié</a:t>
            </a:r>
            <a:r>
              <a:rPr lang="fr-FR" altLang="ja-JP" dirty="0">
                <a:latin typeface="Calisto MT" charset="0"/>
              </a:rPr>
              <a:t> des votes, il est élu et il n</a:t>
            </a:r>
            <a:r>
              <a:rPr lang="ja-JP" altLang="fr-FR" dirty="0">
                <a:latin typeface="Calisto MT" charset="0"/>
              </a:rPr>
              <a:t>’</a:t>
            </a:r>
            <a:r>
              <a:rPr lang="fr-FR" altLang="ja-JP" dirty="0">
                <a:latin typeface="Calisto MT" charset="0"/>
              </a:rPr>
              <a:t>y a pas de second tour.</a:t>
            </a:r>
          </a:p>
          <a:p>
            <a:pPr eaLnBrk="1" hangingPunct="1"/>
            <a:r>
              <a:rPr lang="fr-FR" dirty="0">
                <a:latin typeface="Calisto MT" charset="0"/>
              </a:rPr>
              <a:t>Si personne </a:t>
            </a:r>
            <a:r>
              <a:rPr lang="fr-FR" dirty="0" smtClean="0">
                <a:latin typeface="Calisto MT" charset="0"/>
              </a:rPr>
              <a:t>n</a:t>
            </a:r>
            <a:r>
              <a:rPr lang="nl-BE" dirty="0" smtClean="0">
                <a:latin typeface="Calisto MT" charset="0"/>
              </a:rPr>
              <a:t>’</a:t>
            </a:r>
            <a:r>
              <a:rPr lang="fr-FR" altLang="ja-JP" dirty="0" smtClean="0">
                <a:latin typeface="Calisto MT" charset="0"/>
              </a:rPr>
              <a:t>obtient </a:t>
            </a:r>
            <a:r>
              <a:rPr lang="fr-FR" altLang="ja-JP" b="1" dirty="0">
                <a:latin typeface="Calisto MT" charset="0"/>
              </a:rPr>
              <a:t>plus de la moitié</a:t>
            </a:r>
            <a:r>
              <a:rPr lang="fr-FR" altLang="ja-JP" dirty="0">
                <a:latin typeface="Calisto MT" charset="0"/>
              </a:rPr>
              <a:t> des voix, il y a un second tour avec les (2,3 ou 4) meilleurs candidats (ou ceux qui ont dépassé un seuil (de 10%, de 12,5%) des votes valables ou des suffrages exprimés</a:t>
            </a:r>
            <a:endParaRPr lang="fr-FR" dirty="0">
              <a:latin typeface="Calisto MT" charset="0"/>
            </a:endParaRPr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Activités préparatoires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38484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icaire">
  <a:themeElements>
    <a:clrScheme name="Apothicaire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icaire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icair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Apothicaire.thmx</Template>
  <TotalTime>1324</TotalTime>
  <Words>1390</Words>
  <Application>Microsoft Macintosh PowerPoint</Application>
  <PresentationFormat>Présentation à l'écran (4:3)</PresentationFormat>
  <Paragraphs>529</Paragraphs>
  <Slides>30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Apothicaire</vt:lpstr>
      <vt:lpstr>Les systèmes électoraux et leurs effets</vt:lpstr>
      <vt:lpstr>Mode de scrutin</vt:lpstr>
      <vt:lpstr>Majoritaire ou proportionnel</vt:lpstr>
      <vt:lpstr>Majoritaire</vt:lpstr>
      <vt:lpstr>Majoritaire à un tour</vt:lpstr>
      <vt:lpstr>Déformations au Royaume uni</vt:lpstr>
      <vt:lpstr>Présentation PowerPoint</vt:lpstr>
      <vt:lpstr>Majoritaire à deux degrés:  USA: 4 élections/58 = 7%</vt:lpstr>
      <vt:lpstr>Majoritaire à deux tours</vt:lpstr>
      <vt:lpstr>Présentation PowerPoint</vt:lpstr>
      <vt:lpstr>Majoritaire à deux tours</vt:lpstr>
      <vt:lpstr>Principe proportionnel</vt:lpstr>
      <vt:lpstr>Quotient électoral: </vt:lpstr>
      <vt:lpstr>Deux systèmes proportionnels abordés ici:</vt:lpstr>
      <vt:lpstr>Le plus fort reste: exemple 5 sièges à pourvoir</vt:lpstr>
      <vt:lpstr>Calcul du plus fort reste</vt:lpstr>
      <vt:lpstr>Système D’Hondt ou  de la plus forte moyenne</vt:lpstr>
      <vt:lpstr>Diviser le chiffre électoral par 1,2, 3,…</vt:lpstr>
      <vt:lpstr>Présentation PowerPoint</vt:lpstr>
      <vt:lpstr>Présentation PowerPoint</vt:lpstr>
      <vt:lpstr>Présentation PowerPoint</vt:lpstr>
      <vt:lpstr>Proportionnel</vt:lpstr>
      <vt:lpstr>Code électoral</vt:lpstr>
      <vt:lpstr>Exemple: les Commissions au parlement wallon</vt:lpstr>
      <vt:lpstr>Composition du parlement</vt:lpstr>
      <vt:lpstr>Calculs des quotients et rangs</vt:lpstr>
      <vt:lpstr>Composition des commissions éventuelles</vt:lpstr>
      <vt:lpstr>Proportion com°/Parlement</vt:lpstr>
      <vt:lpstr>Présentation PowerPoint</vt:lpstr>
      <vt:lpstr>Conclusions</vt:lpstr>
    </vt:vector>
  </TitlesOfParts>
  <Company>ULg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systèmes électoraux et leurs effets</dc:title>
  <dc:creator>Pierre Verjans</dc:creator>
  <cp:lastModifiedBy>Pierre Verjans</cp:lastModifiedBy>
  <cp:revision>47</cp:revision>
  <dcterms:created xsi:type="dcterms:W3CDTF">2011-08-11T10:05:27Z</dcterms:created>
  <dcterms:modified xsi:type="dcterms:W3CDTF">2017-08-28T07:55:36Z</dcterms:modified>
</cp:coreProperties>
</file>