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</p:sldIdLst>
  <p:sldSz cx="32399288" cy="43200638"/>
  <p:notesSz cx="6858000" cy="9144000"/>
  <p:defaultTextStyle>
    <a:defPPr>
      <a:defRPr lang="es-PE"/>
    </a:defPPr>
    <a:lvl1pPr marL="0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1pPr>
    <a:lvl2pPr marL="2159996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2pPr>
    <a:lvl3pPr marL="4319991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3pPr>
    <a:lvl4pPr marL="6479987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4pPr>
    <a:lvl5pPr marL="8639983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5pPr>
    <a:lvl6pPr marL="10799978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6pPr>
    <a:lvl7pPr marL="12959974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7pPr>
    <a:lvl8pPr marL="15119970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8pPr>
    <a:lvl9pPr marL="17279965" algn="l" defTabSz="4319991" rtl="0" eaLnBrk="1" latinLnBrk="0" hangingPunct="1">
      <a:defRPr sz="85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833" autoAdjust="0"/>
  </p:normalViewPr>
  <p:slideViewPr>
    <p:cSldViewPr snapToGrid="0">
      <p:cViewPr varScale="1">
        <p:scale>
          <a:sx n="11" d="100"/>
          <a:sy n="11" d="100"/>
        </p:scale>
        <p:origin x="2002" y="48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9120-23EC-4E4A-B679-C160E01457D0}" type="datetimeFigureOut">
              <a:rPr lang="es-PE" smtClean="0"/>
              <a:t>15/10/2017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89F4-B0D1-4694-9F3E-DF5EC7C2997C}" type="slidenum">
              <a:rPr lang="es-PE" smtClean="0"/>
              <a:t>‹N°›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347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9120-23EC-4E4A-B679-C160E01457D0}" type="datetimeFigureOut">
              <a:rPr lang="es-PE" smtClean="0"/>
              <a:t>15/10/2017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89F4-B0D1-4694-9F3E-DF5EC7C2997C}" type="slidenum">
              <a:rPr lang="es-PE" smtClean="0"/>
              <a:t>‹N°›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29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9120-23EC-4E4A-B679-C160E01457D0}" type="datetimeFigureOut">
              <a:rPr lang="es-PE" smtClean="0"/>
              <a:t>15/10/2017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89F4-B0D1-4694-9F3E-DF5EC7C2997C}" type="slidenum">
              <a:rPr lang="es-PE" smtClean="0"/>
              <a:t>‹N°›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953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9120-23EC-4E4A-B679-C160E01457D0}" type="datetimeFigureOut">
              <a:rPr lang="es-PE" smtClean="0"/>
              <a:t>15/10/2017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89F4-B0D1-4694-9F3E-DF5EC7C2997C}" type="slidenum">
              <a:rPr lang="es-PE" smtClean="0"/>
              <a:t>‹N°›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581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9120-23EC-4E4A-B679-C160E01457D0}" type="datetimeFigureOut">
              <a:rPr lang="es-PE" smtClean="0"/>
              <a:t>15/10/2017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89F4-B0D1-4694-9F3E-DF5EC7C2997C}" type="slidenum">
              <a:rPr lang="es-PE" smtClean="0"/>
              <a:t>‹N°›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2667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9120-23EC-4E4A-B679-C160E01457D0}" type="datetimeFigureOut">
              <a:rPr lang="es-PE" smtClean="0"/>
              <a:t>15/10/2017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89F4-B0D1-4694-9F3E-DF5EC7C2997C}" type="slidenum">
              <a:rPr lang="es-PE" smtClean="0"/>
              <a:t>‹N°›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3490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9120-23EC-4E4A-B679-C160E01457D0}" type="datetimeFigureOut">
              <a:rPr lang="es-PE" smtClean="0"/>
              <a:t>15/10/2017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89F4-B0D1-4694-9F3E-DF5EC7C2997C}" type="slidenum">
              <a:rPr lang="es-PE" smtClean="0"/>
              <a:t>‹N°›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937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9120-23EC-4E4A-B679-C160E01457D0}" type="datetimeFigureOut">
              <a:rPr lang="es-PE" smtClean="0"/>
              <a:t>15/10/2017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89F4-B0D1-4694-9F3E-DF5EC7C2997C}" type="slidenum">
              <a:rPr lang="es-PE" smtClean="0"/>
              <a:t>‹N°›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412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9120-23EC-4E4A-B679-C160E01457D0}" type="datetimeFigureOut">
              <a:rPr lang="es-PE" smtClean="0"/>
              <a:t>15/10/2017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89F4-B0D1-4694-9F3E-DF5EC7C2997C}" type="slidenum">
              <a:rPr lang="es-PE" smtClean="0"/>
              <a:t>‹N°›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765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9120-23EC-4E4A-B679-C160E01457D0}" type="datetimeFigureOut">
              <a:rPr lang="es-PE" smtClean="0"/>
              <a:t>15/10/2017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89F4-B0D1-4694-9F3E-DF5EC7C2997C}" type="slidenum">
              <a:rPr lang="es-PE" smtClean="0"/>
              <a:t>‹N°›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550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9120-23EC-4E4A-B679-C160E01457D0}" type="datetimeFigureOut">
              <a:rPr lang="es-PE" smtClean="0"/>
              <a:t>15/10/2017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89F4-B0D1-4694-9F3E-DF5EC7C2997C}" type="slidenum">
              <a:rPr lang="es-PE" smtClean="0"/>
              <a:t>‹N°›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297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99120-23EC-4E4A-B679-C160E01457D0}" type="datetimeFigureOut">
              <a:rPr lang="es-PE" smtClean="0"/>
              <a:t>15/10/2017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D89F4-B0D1-4694-9F3E-DF5EC7C2997C}" type="slidenum">
              <a:rPr lang="es-PE" smtClean="0"/>
              <a:t>‹N°›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2541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emf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E:\fotos de tesis\P11001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" t="654" r="307"/>
          <a:stretch/>
        </p:blipFill>
        <p:spPr bwMode="auto">
          <a:xfrm>
            <a:off x="20164222" y="12484198"/>
            <a:ext cx="7472459" cy="9444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3779934" y="1263534"/>
            <a:ext cx="25525975" cy="31879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PE" sz="5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César Ordoñez</a:t>
            </a:r>
            <a:r>
              <a:rPr lang="es-PE" sz="5400" b="1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s-PE" sz="5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Enrique Ampuero</a:t>
            </a:r>
            <a:r>
              <a:rPr lang="es-PE" sz="5400" b="1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s-PE" sz="5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Nancy Huanca</a:t>
            </a:r>
            <a:r>
              <a:rPr lang="es-PE" sz="5400" b="1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s-PE" sz="5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Nélida Llocallasi</a:t>
            </a:r>
            <a:r>
              <a:rPr lang="es-PE" sz="5400" b="1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s-PE" sz="5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Hernán Cucho</a:t>
            </a:r>
            <a:r>
              <a:rPr lang="es-PE" sz="5400" b="1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s-PE" sz="5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Christian Hanzen</a:t>
            </a:r>
            <a:r>
              <a:rPr lang="es-PE" sz="5400" b="1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  <a:p>
            <a:pPr algn="ctr">
              <a:lnSpc>
                <a:spcPct val="107000"/>
              </a:lnSpc>
            </a:pPr>
            <a:r>
              <a:rPr lang="en-US" sz="4000" baseline="30000" dirty="0" smtClean="0">
                <a:solidFill>
                  <a:srgbClr val="151C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sz="4000" dirty="0" smtClean="0">
                <a:solidFill>
                  <a:srgbClr val="151C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Professional </a:t>
            </a:r>
            <a:r>
              <a:rPr lang="en-US" sz="4000" dirty="0">
                <a:solidFill>
                  <a:srgbClr val="151C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 of Animal Science, National University of San Antonio Abad of Cusco</a:t>
            </a:r>
            <a:endParaRPr lang="es-PE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4000" baseline="30000" dirty="0">
                <a:solidFill>
                  <a:srgbClr val="151C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4000" dirty="0">
                <a:solidFill>
                  <a:srgbClr val="151C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Faculty of Medicine Veterinary, Department of </a:t>
            </a:r>
            <a:r>
              <a:rPr lang="en-US" sz="4000" dirty="0" err="1">
                <a:solidFill>
                  <a:srgbClr val="151C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Theriogenology</a:t>
            </a:r>
            <a:r>
              <a:rPr lang="en-US" sz="4000" dirty="0">
                <a:solidFill>
                  <a:srgbClr val="151C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University of Liege</a:t>
            </a:r>
            <a:endParaRPr lang="es-PE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090" y="11816421"/>
            <a:ext cx="12882476" cy="794173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" r="5112"/>
          <a:stretch/>
        </p:blipFill>
        <p:spPr>
          <a:xfrm>
            <a:off x="29546917" y="571716"/>
            <a:ext cx="2430289" cy="282871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991" y="194377"/>
            <a:ext cx="4408699" cy="2138314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3135090" y="8868300"/>
            <a:ext cx="28573839" cy="20990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7" tIns="34289" rIns="6857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4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sz="4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compare the effect of two vaginal implants protocols on the follicular characteristics, the vaginal electrical resistance and the pregnancy rate of </a:t>
            </a:r>
            <a:r>
              <a:rPr lang="en-US" sz="45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Criollo</a:t>
            </a:r>
            <a:r>
              <a:rPr lang="en-US" sz="4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cattle reared in altitude (3100 </a:t>
            </a:r>
            <a:r>
              <a:rPr lang="en-US" sz="4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m).</a:t>
            </a:r>
            <a:endParaRPr lang="en-US" sz="4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1031900" y="4990516"/>
            <a:ext cx="30236125" cy="29397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Evaluation of two intravaginal implants for the synchronization of estrus in </a:t>
            </a:r>
            <a:r>
              <a:rPr lang="en-US" sz="75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Criollo</a:t>
            </a:r>
            <a:r>
              <a:rPr lang="en-US" sz="7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7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cattle in Peru</a:t>
            </a:r>
            <a:endParaRPr lang="fr-BE" sz="7500" dirty="0"/>
          </a:p>
        </p:txBody>
      </p:sp>
      <p:grpSp>
        <p:nvGrpSpPr>
          <p:cNvPr id="21" name="Groupe 20"/>
          <p:cNvGrpSpPr/>
          <p:nvPr/>
        </p:nvGrpSpPr>
        <p:grpSpPr>
          <a:xfrm>
            <a:off x="5209136" y="20381500"/>
            <a:ext cx="18507064" cy="10995561"/>
            <a:chOff x="6277734" y="24509446"/>
            <a:chExt cx="18507064" cy="10995561"/>
          </a:xfrm>
        </p:grpSpPr>
        <p:cxnSp>
          <p:nvCxnSpPr>
            <p:cNvPr id="31" name="Connecteur droit 30"/>
            <p:cNvCxnSpPr/>
            <p:nvPr/>
          </p:nvCxnSpPr>
          <p:spPr>
            <a:xfrm flipV="1">
              <a:off x="7086336" y="30213452"/>
              <a:ext cx="17122330" cy="965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6557845" y="30846410"/>
              <a:ext cx="886781" cy="8425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4875" dirty="0"/>
                <a:t>D1</a:t>
              </a: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14729995" y="30846410"/>
              <a:ext cx="971741" cy="1592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4875" dirty="0"/>
                <a:t>D7</a:t>
              </a:r>
            </a:p>
            <a:p>
              <a:r>
                <a:rPr lang="fr-BE" sz="4875" dirty="0"/>
                <a:t>0 h</a:t>
              </a:r>
            </a:p>
          </p:txBody>
        </p:sp>
        <p:cxnSp>
          <p:nvCxnSpPr>
            <p:cNvPr id="36" name="Connecteur droit 35"/>
            <p:cNvCxnSpPr/>
            <p:nvPr/>
          </p:nvCxnSpPr>
          <p:spPr>
            <a:xfrm>
              <a:off x="7086335" y="30338585"/>
              <a:ext cx="0" cy="48575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15258485" y="30252863"/>
              <a:ext cx="0" cy="48575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e 38"/>
            <p:cNvGrpSpPr/>
            <p:nvPr/>
          </p:nvGrpSpPr>
          <p:grpSpPr>
            <a:xfrm>
              <a:off x="8458897" y="25589796"/>
              <a:ext cx="5685204" cy="4234458"/>
              <a:chOff x="20689649" y="12974786"/>
              <a:chExt cx="11227953" cy="7234749"/>
            </a:xfrm>
          </p:grpSpPr>
          <p:pic>
            <p:nvPicPr>
              <p:cNvPr id="40" name="Image 3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89649" y="12974786"/>
                <a:ext cx="11227953" cy="7234749"/>
              </a:xfrm>
              <a:prstGeom prst="rect">
                <a:avLst/>
              </a:prstGeom>
            </p:spPr>
          </p:pic>
          <p:sp>
            <p:nvSpPr>
              <p:cNvPr id="41" name="Rectangle 40"/>
              <p:cNvSpPr/>
              <p:nvPr/>
            </p:nvSpPr>
            <p:spPr>
              <a:xfrm>
                <a:off x="21559125" y="19160301"/>
                <a:ext cx="10318103" cy="946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DIB system </a:t>
                </a:r>
                <a:r>
                  <a:rPr lang="en-US" sz="3000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Agrihealth</a:t>
                </a:r>
                <a:r>
                  <a:rPr lang="en-US" sz="3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NZ</a:t>
                </a:r>
                <a:endParaRPr lang="fr-BE" sz="3000" dirty="0"/>
              </a:p>
            </p:txBody>
          </p:sp>
        </p:grpSp>
        <p:sp>
          <p:nvSpPr>
            <p:cNvPr id="42" name="ZoneTexte 41"/>
            <p:cNvSpPr txBox="1"/>
            <p:nvPr/>
          </p:nvSpPr>
          <p:spPr>
            <a:xfrm>
              <a:off x="16308271" y="31485462"/>
              <a:ext cx="1289135" cy="8425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4875" dirty="0"/>
                <a:t>48 h</a:t>
              </a: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18965245" y="31463979"/>
              <a:ext cx="1148071" cy="8425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4875" dirty="0"/>
                <a:t>72h</a:t>
              </a:r>
            </a:p>
          </p:txBody>
        </p:sp>
        <p:cxnSp>
          <p:nvCxnSpPr>
            <p:cNvPr id="44" name="Connecteur droit 43"/>
            <p:cNvCxnSpPr/>
            <p:nvPr/>
          </p:nvCxnSpPr>
          <p:spPr>
            <a:xfrm>
              <a:off x="16120359" y="30252863"/>
              <a:ext cx="0" cy="48575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>
              <a:endCxn id="42" idx="0"/>
            </p:cNvCxnSpPr>
            <p:nvPr/>
          </p:nvCxnSpPr>
          <p:spPr>
            <a:xfrm>
              <a:off x="16929933" y="30281437"/>
              <a:ext cx="22906" cy="12040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ZoneTexte 45"/>
            <p:cNvSpPr txBox="1"/>
            <p:nvPr/>
          </p:nvSpPr>
          <p:spPr>
            <a:xfrm>
              <a:off x="6277734" y="27280022"/>
              <a:ext cx="1727461" cy="234294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BE" sz="4875" dirty="0" err="1"/>
                <a:t>Oestr</a:t>
              </a:r>
              <a:endParaRPr lang="fr-BE" sz="4875" dirty="0"/>
            </a:p>
            <a:p>
              <a:r>
                <a:rPr lang="fr-BE" sz="4875" dirty="0" err="1"/>
                <a:t>Benzo</a:t>
              </a:r>
              <a:endParaRPr lang="fr-BE" sz="4875" dirty="0"/>
            </a:p>
            <a:p>
              <a:r>
                <a:rPr lang="fr-BE" sz="4875" dirty="0"/>
                <a:t>2 mg</a:t>
              </a: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18912197" y="27237161"/>
              <a:ext cx="1727461" cy="234294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BE" sz="4875" dirty="0" err="1"/>
                <a:t>Oestr</a:t>
              </a:r>
              <a:endParaRPr lang="fr-BE" sz="4875" dirty="0"/>
            </a:p>
            <a:p>
              <a:r>
                <a:rPr lang="fr-BE" sz="4875" dirty="0" err="1"/>
                <a:t>Benzo</a:t>
              </a:r>
              <a:endParaRPr lang="fr-BE" sz="4875" dirty="0"/>
            </a:p>
            <a:p>
              <a:r>
                <a:rPr lang="fr-BE" sz="4875" dirty="0"/>
                <a:t>1 mg</a:t>
              </a: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15634050" y="28742048"/>
              <a:ext cx="1805302" cy="8425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BE" sz="4875" dirty="0"/>
                <a:t>PGF2a</a:t>
              </a:r>
            </a:p>
          </p:txBody>
        </p:sp>
        <p:grpSp>
          <p:nvGrpSpPr>
            <p:cNvPr id="49" name="Groupe 48"/>
            <p:cNvGrpSpPr/>
            <p:nvPr/>
          </p:nvGrpSpPr>
          <p:grpSpPr>
            <a:xfrm>
              <a:off x="8201731" y="30824342"/>
              <a:ext cx="5685204" cy="3282605"/>
              <a:chOff x="11088448" y="9486900"/>
              <a:chExt cx="7580551" cy="4376967"/>
            </a:xfrm>
          </p:grpSpPr>
          <p:pic>
            <p:nvPicPr>
              <p:cNvPr id="50" name="Picture 2" descr="DSC_0374_modifié-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88448" y="9486900"/>
                <a:ext cx="7580551" cy="437696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Rectangle 50"/>
              <p:cNvSpPr/>
              <p:nvPr/>
            </p:nvSpPr>
            <p:spPr>
              <a:xfrm>
                <a:off x="13056942" y="10186872"/>
                <a:ext cx="3317611" cy="7386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CIDR Zoetis</a:t>
                </a:r>
                <a:endParaRPr lang="fr-BE" sz="3000" dirty="0"/>
              </a:p>
            </p:txBody>
          </p:sp>
        </p:grpSp>
        <p:cxnSp>
          <p:nvCxnSpPr>
            <p:cNvPr id="52" name="Connecteur droit avec flèche 51"/>
            <p:cNvCxnSpPr/>
            <p:nvPr/>
          </p:nvCxnSpPr>
          <p:spPr>
            <a:xfrm>
              <a:off x="19780970" y="29556941"/>
              <a:ext cx="0" cy="69592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avec flèche 52"/>
            <p:cNvCxnSpPr/>
            <p:nvPr/>
          </p:nvCxnSpPr>
          <p:spPr>
            <a:xfrm>
              <a:off x="16958506" y="29556941"/>
              <a:ext cx="0" cy="69592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avec flèche 53"/>
            <p:cNvCxnSpPr/>
            <p:nvPr/>
          </p:nvCxnSpPr>
          <p:spPr>
            <a:xfrm>
              <a:off x="7086335" y="29614089"/>
              <a:ext cx="0" cy="69592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/>
            <p:cNvSpPr txBox="1"/>
            <p:nvPr/>
          </p:nvSpPr>
          <p:spPr>
            <a:xfrm>
              <a:off x="17582267" y="31470485"/>
              <a:ext cx="1289135" cy="8425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4875" dirty="0"/>
                <a:t>54 h</a:t>
              </a:r>
            </a:p>
          </p:txBody>
        </p:sp>
        <p:cxnSp>
          <p:nvCxnSpPr>
            <p:cNvPr id="56" name="Connecteur droit 55"/>
            <p:cNvCxnSpPr/>
            <p:nvPr/>
          </p:nvCxnSpPr>
          <p:spPr>
            <a:xfrm>
              <a:off x="18072890" y="30259953"/>
              <a:ext cx="0" cy="12040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19780970" y="30259953"/>
              <a:ext cx="0" cy="12040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ZoneTexte 57"/>
            <p:cNvSpPr txBox="1"/>
            <p:nvPr/>
          </p:nvSpPr>
          <p:spPr>
            <a:xfrm>
              <a:off x="17643997" y="28745653"/>
              <a:ext cx="959750" cy="8425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BE" sz="4875" dirty="0"/>
                <a:t>TAI</a:t>
              </a:r>
            </a:p>
          </p:txBody>
        </p:sp>
        <p:cxnSp>
          <p:nvCxnSpPr>
            <p:cNvPr id="59" name="Connecteur droit avec flèche 58"/>
            <p:cNvCxnSpPr/>
            <p:nvPr/>
          </p:nvCxnSpPr>
          <p:spPr>
            <a:xfrm>
              <a:off x="18072890" y="29565077"/>
              <a:ext cx="0" cy="69592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>
              <a:off x="23206698" y="30095706"/>
              <a:ext cx="0" cy="48575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ZoneTexte 60"/>
            <p:cNvSpPr txBox="1"/>
            <p:nvPr/>
          </p:nvSpPr>
          <p:spPr>
            <a:xfrm>
              <a:off x="22556784" y="30730902"/>
              <a:ext cx="1345240" cy="8425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4875" dirty="0"/>
                <a:t>D 45</a:t>
              </a: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14330630" y="33728875"/>
              <a:ext cx="3298916" cy="15927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BE" sz="4875" dirty="0"/>
                <a:t>Vaginal </a:t>
              </a:r>
            </a:p>
            <a:p>
              <a:pPr algn="ctr"/>
              <a:r>
                <a:rPr lang="fr-BE" sz="4875" dirty="0" err="1"/>
                <a:t>conductivity</a:t>
              </a:r>
              <a:endParaRPr lang="fr-BE" sz="4875" dirty="0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18540196" y="33162058"/>
              <a:ext cx="2726580" cy="23429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BE" sz="4875" dirty="0" err="1"/>
                <a:t>Follicular</a:t>
              </a:r>
              <a:r>
                <a:rPr lang="fr-BE" sz="4875" dirty="0"/>
                <a:t> </a:t>
              </a:r>
            </a:p>
            <a:p>
              <a:pPr algn="ctr"/>
              <a:r>
                <a:rPr lang="fr-BE" sz="4875" dirty="0" err="1"/>
                <a:t>diameter</a:t>
              </a:r>
              <a:endParaRPr lang="fr-BE" sz="4875" dirty="0"/>
            </a:p>
            <a:p>
              <a:pPr algn="ctr"/>
              <a:r>
                <a:rPr lang="fr-BE" sz="4875" dirty="0" err="1"/>
                <a:t>perimeter</a:t>
              </a:r>
              <a:endParaRPr lang="fr-BE" sz="4875" dirty="0"/>
            </a:p>
          </p:txBody>
        </p:sp>
        <p:cxnSp>
          <p:nvCxnSpPr>
            <p:cNvPr id="64" name="Connecteur droit 63"/>
            <p:cNvCxnSpPr/>
            <p:nvPr/>
          </p:nvCxnSpPr>
          <p:spPr>
            <a:xfrm>
              <a:off x="18100572" y="32262217"/>
              <a:ext cx="0" cy="205973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>
              <a:endCxn id="63" idx="1"/>
            </p:cNvCxnSpPr>
            <p:nvPr/>
          </p:nvCxnSpPr>
          <p:spPr>
            <a:xfrm>
              <a:off x="17643998" y="34321947"/>
              <a:ext cx="896198" cy="1158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/>
            <p:cNvSpPr txBox="1"/>
            <p:nvPr/>
          </p:nvSpPr>
          <p:spPr>
            <a:xfrm>
              <a:off x="21957036" y="32576894"/>
              <a:ext cx="2827762" cy="15927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BE" sz="4875" dirty="0" err="1"/>
                <a:t>Pregnancy</a:t>
              </a:r>
              <a:endParaRPr lang="fr-BE" sz="4875" dirty="0"/>
            </a:p>
            <a:p>
              <a:pPr algn="ctr"/>
              <a:r>
                <a:rPr lang="fr-BE" sz="4875" dirty="0" err="1"/>
                <a:t>diagnosis</a:t>
              </a:r>
              <a:endParaRPr lang="fr-BE" sz="4875" dirty="0"/>
            </a:p>
          </p:txBody>
        </p:sp>
        <p:cxnSp>
          <p:nvCxnSpPr>
            <p:cNvPr id="67" name="Connecteur droit avec flèche 66"/>
            <p:cNvCxnSpPr/>
            <p:nvPr/>
          </p:nvCxnSpPr>
          <p:spPr>
            <a:xfrm>
              <a:off x="23206698" y="31525730"/>
              <a:ext cx="0" cy="104925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ZoneTexte 67"/>
            <p:cNvSpPr txBox="1"/>
            <p:nvPr/>
          </p:nvSpPr>
          <p:spPr>
            <a:xfrm>
              <a:off x="10393238" y="24509446"/>
              <a:ext cx="1816523" cy="8425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BE" sz="4875" dirty="0"/>
                <a:t>N = 23</a:t>
              </a:r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10136070" y="34479053"/>
              <a:ext cx="1816523" cy="8425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BE" sz="4875" dirty="0"/>
                <a:t>N = 30</a:t>
              </a: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11873900" y="25948384"/>
              <a:ext cx="1885453" cy="8425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BE" sz="4875" dirty="0"/>
                <a:t>P4 : 1g</a:t>
              </a:r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8295912" y="33034888"/>
              <a:ext cx="2675734" cy="8425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BE" sz="4875" dirty="0"/>
                <a:t>P4 : 1,38g</a:t>
              </a:r>
            </a:p>
          </p:txBody>
        </p:sp>
      </p:grpSp>
      <p:graphicFrame>
        <p:nvGraphicFramePr>
          <p:cNvPr id="72" name="Tab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958873"/>
              </p:ext>
            </p:extLst>
          </p:nvPr>
        </p:nvGraphicFramePr>
        <p:xfrm>
          <a:off x="1402955" y="32123770"/>
          <a:ext cx="29208706" cy="6321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11123"/>
                <a:gridCol w="1901861"/>
                <a:gridCol w="6204451"/>
                <a:gridCol w="4546957"/>
                <a:gridCol w="5655833"/>
                <a:gridCol w="4088481"/>
              </a:tblGrid>
              <a:tr h="2498425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5000" b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</a:t>
                      </a:r>
                      <a:r>
                        <a:rPr lang="es-PE" sz="5000" b="0" u="none" strike="noStrike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Treatment</a:t>
                      </a:r>
                      <a:endParaRPr lang="es-PE" sz="5000" b="0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15" marR="5715" marT="571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5000" b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</a:t>
                      </a:r>
                      <a:endParaRPr lang="es-PE" sz="5000" b="0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15" marR="5715" marT="571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2399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5000" b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</a:t>
                      </a:r>
                      <a:r>
                        <a:rPr lang="es-PE" sz="5000" b="0" u="none" strike="noStrike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Electrical</a:t>
                      </a:r>
                      <a:r>
                        <a:rPr lang="es-PE" sz="5000" b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PE" sz="5000" b="0" u="none" strike="noStrike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resistance</a:t>
                      </a:r>
                      <a:r>
                        <a:rPr lang="es-PE" sz="5000" b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(ohm)</a:t>
                      </a:r>
                      <a:endParaRPr lang="es-PE" sz="5000" b="0" i="0" u="none" strike="noStrike" dirty="0" smtClean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15" marR="5715" marT="571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50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fr-BE" sz="5000" b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Follicle</a:t>
                      </a:r>
                      <a:r>
                        <a:rPr lang="fr-BE" sz="50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fr-BE" sz="5000" b="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diameter</a:t>
                      </a:r>
                      <a:r>
                        <a:rPr lang="fr-BE" sz="50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(mm)</a:t>
                      </a:r>
                      <a:endParaRPr lang="fr-BE" sz="50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15" marR="5715" marT="571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5000" b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Follicle</a:t>
                      </a:r>
                      <a:r>
                        <a:rPr lang="fr-BE" sz="50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fr-BE" sz="5000" b="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circumference</a:t>
                      </a:r>
                      <a:r>
                        <a:rPr lang="fr-BE" sz="50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(mm)</a:t>
                      </a:r>
                      <a:endParaRPr lang="fr-BE" sz="50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15" marR="5715" marT="571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5000" b="0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Pregnancy</a:t>
                      </a:r>
                      <a:r>
                        <a:rPr lang="es-PE" sz="5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PE" sz="5000" b="0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rate</a:t>
                      </a:r>
                      <a:r>
                        <a:rPr lang="es-PE" sz="5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(%)</a:t>
                      </a:r>
                      <a:endParaRPr lang="es-PE" sz="5000" b="0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15" marR="5715" marT="571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295156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5000" b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s-PE" sz="50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DIB </a:t>
                      </a:r>
                      <a:r>
                        <a:rPr lang="es-PE" sz="50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®</a:t>
                      </a:r>
                      <a:endParaRPr lang="es-PE" sz="5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15" marR="5715" marT="571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5000" b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es-PE" sz="5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15" marR="5715" marT="571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5000" b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240.3 </a:t>
                      </a:r>
                      <a:r>
                        <a:rPr lang="es-PE" sz="5000" b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± </a:t>
                      </a:r>
                      <a:r>
                        <a:rPr lang="es-PE" sz="5000" b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32.5</a:t>
                      </a:r>
                      <a:endParaRPr lang="es-PE" sz="5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15" marR="5715" marT="571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5000" b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9.2 ± 1.9</a:t>
                      </a:r>
                      <a:endParaRPr lang="es-PE" sz="5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15" marR="5715" marT="571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5000" b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24.8 ± 4.6</a:t>
                      </a:r>
                      <a:endParaRPr lang="es-PE" sz="5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15" marR="5715" marT="571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5000" b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63.3 </a:t>
                      </a:r>
                      <a:endParaRPr lang="es-PE" sz="5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15" marR="5715" marT="571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6387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5000" b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s-PE" sz="50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CIDR </a:t>
                      </a:r>
                      <a:r>
                        <a:rPr lang="es-PE" sz="5000" b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®</a:t>
                      </a:r>
                      <a:endParaRPr lang="es-PE" sz="5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15" marR="5715" marT="571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5000" b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es-PE" sz="5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15" marR="5715" marT="571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5000" b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224.8 </a:t>
                      </a:r>
                      <a:r>
                        <a:rPr lang="es-PE" sz="5000" b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± </a:t>
                      </a:r>
                      <a:r>
                        <a:rPr lang="es-PE" sz="5000" b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39.8</a:t>
                      </a:r>
                      <a:endParaRPr lang="es-PE" sz="5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15" marR="5715" marT="571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5000" b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9.0 ± 2.1</a:t>
                      </a:r>
                      <a:endParaRPr lang="es-PE" sz="5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15" marR="5715" marT="571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5000" b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24.4 ± 4.9</a:t>
                      </a:r>
                      <a:endParaRPr lang="es-PE" sz="5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15" marR="5715" marT="571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5000" b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69.6 </a:t>
                      </a:r>
                      <a:endParaRPr lang="es-PE" sz="5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15" marR="5715" marT="571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6387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50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Total/</a:t>
                      </a:r>
                      <a:r>
                        <a:rPr lang="es-PE" sz="5000" b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Average</a:t>
                      </a:r>
                      <a:endParaRPr lang="es-PE" sz="50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15" marR="5715" marT="571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5000" b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s-PE" sz="50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15" marR="5715" marT="571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50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233.6 </a:t>
                      </a:r>
                      <a:r>
                        <a:rPr lang="es-PE" sz="5000" b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± </a:t>
                      </a:r>
                      <a:r>
                        <a:rPr lang="es-PE" sz="50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36.3</a:t>
                      </a:r>
                      <a:endParaRPr lang="es-PE" sz="50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15" marR="5715" marT="571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5000" b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9.1 ± 1.9</a:t>
                      </a:r>
                      <a:endParaRPr lang="es-PE" sz="50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15" marR="5715" marT="571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5000" b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24.6 ± 4.7</a:t>
                      </a:r>
                      <a:endParaRPr lang="es-PE" sz="50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15" marR="5715" marT="571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50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66.0 </a:t>
                      </a:r>
                      <a:endParaRPr lang="es-PE" sz="50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715" marR="5715" marT="571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73" name="Groupe 72"/>
          <p:cNvGrpSpPr/>
          <p:nvPr/>
        </p:nvGrpSpPr>
        <p:grpSpPr>
          <a:xfrm>
            <a:off x="24598973" y="25428995"/>
            <a:ext cx="6163088" cy="5868528"/>
            <a:chOff x="506917" y="18660859"/>
            <a:chExt cx="6163088" cy="5868528"/>
          </a:xfrm>
        </p:grpSpPr>
        <p:pic>
          <p:nvPicPr>
            <p:cNvPr id="74" name="Image 7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917" y="18660859"/>
              <a:ext cx="6163088" cy="5868528"/>
            </a:xfrm>
            <a:prstGeom prst="rect">
              <a:avLst/>
            </a:prstGeom>
          </p:spPr>
        </p:pic>
        <p:sp>
          <p:nvSpPr>
            <p:cNvPr id="75" name="Forme libre 74"/>
            <p:cNvSpPr/>
            <p:nvPr/>
          </p:nvSpPr>
          <p:spPr>
            <a:xfrm>
              <a:off x="3345663" y="20078700"/>
              <a:ext cx="1797837" cy="1638300"/>
            </a:xfrm>
            <a:custGeom>
              <a:avLst/>
              <a:gdLst>
                <a:gd name="connsiteX0" fmla="*/ 1073937 w 1797837"/>
                <a:gd name="connsiteY0" fmla="*/ 38100 h 1638300"/>
                <a:gd name="connsiteX1" fmla="*/ 616737 w 1797837"/>
                <a:gd name="connsiteY1" fmla="*/ 76200 h 1638300"/>
                <a:gd name="connsiteX2" fmla="*/ 464337 w 1797837"/>
                <a:gd name="connsiteY2" fmla="*/ 114300 h 1638300"/>
                <a:gd name="connsiteX3" fmla="*/ 235737 w 1797837"/>
                <a:gd name="connsiteY3" fmla="*/ 266700 h 1638300"/>
                <a:gd name="connsiteX4" fmla="*/ 159537 w 1797837"/>
                <a:gd name="connsiteY4" fmla="*/ 381000 h 1638300"/>
                <a:gd name="connsiteX5" fmla="*/ 45237 w 1797837"/>
                <a:gd name="connsiteY5" fmla="*/ 495300 h 1638300"/>
                <a:gd name="connsiteX6" fmla="*/ 197637 w 1797837"/>
                <a:gd name="connsiteY6" fmla="*/ 1295400 h 1638300"/>
                <a:gd name="connsiteX7" fmla="*/ 350037 w 1797837"/>
                <a:gd name="connsiteY7" fmla="*/ 1447800 h 1638300"/>
                <a:gd name="connsiteX8" fmla="*/ 464337 w 1797837"/>
                <a:gd name="connsiteY8" fmla="*/ 1562100 h 1638300"/>
                <a:gd name="connsiteX9" fmla="*/ 692937 w 1797837"/>
                <a:gd name="connsiteY9" fmla="*/ 1638300 h 1638300"/>
                <a:gd name="connsiteX10" fmla="*/ 1226337 w 1797837"/>
                <a:gd name="connsiteY10" fmla="*/ 1600200 h 1638300"/>
                <a:gd name="connsiteX11" fmla="*/ 1454937 w 1797837"/>
                <a:gd name="connsiteY11" fmla="*/ 1485900 h 1638300"/>
                <a:gd name="connsiteX12" fmla="*/ 1569237 w 1797837"/>
                <a:gd name="connsiteY12" fmla="*/ 1447800 h 1638300"/>
                <a:gd name="connsiteX13" fmla="*/ 1645437 w 1797837"/>
                <a:gd name="connsiteY13" fmla="*/ 1219200 h 1638300"/>
                <a:gd name="connsiteX14" fmla="*/ 1721637 w 1797837"/>
                <a:gd name="connsiteY14" fmla="*/ 876300 h 1638300"/>
                <a:gd name="connsiteX15" fmla="*/ 1797837 w 1797837"/>
                <a:gd name="connsiteY15" fmla="*/ 762000 h 1638300"/>
                <a:gd name="connsiteX16" fmla="*/ 1683537 w 1797837"/>
                <a:gd name="connsiteY16" fmla="*/ 342900 h 1638300"/>
                <a:gd name="connsiteX17" fmla="*/ 1569237 w 1797837"/>
                <a:gd name="connsiteY17" fmla="*/ 228600 h 1638300"/>
                <a:gd name="connsiteX18" fmla="*/ 1340637 w 1797837"/>
                <a:gd name="connsiteY18" fmla="*/ 76200 h 1638300"/>
                <a:gd name="connsiteX19" fmla="*/ 1226337 w 1797837"/>
                <a:gd name="connsiteY19" fmla="*/ 0 h 1638300"/>
                <a:gd name="connsiteX20" fmla="*/ 959637 w 1797837"/>
                <a:gd name="connsiteY20" fmla="*/ 76200 h 163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7837" h="1638300">
                  <a:moveTo>
                    <a:pt x="1073937" y="38100"/>
                  </a:moveTo>
                  <a:cubicBezTo>
                    <a:pt x="921537" y="50800"/>
                    <a:pt x="768484" y="57232"/>
                    <a:pt x="616737" y="76200"/>
                  </a:cubicBezTo>
                  <a:cubicBezTo>
                    <a:pt x="564778" y="82695"/>
                    <a:pt x="511172" y="90882"/>
                    <a:pt x="464337" y="114300"/>
                  </a:cubicBezTo>
                  <a:cubicBezTo>
                    <a:pt x="382424" y="155256"/>
                    <a:pt x="235737" y="266700"/>
                    <a:pt x="235737" y="266700"/>
                  </a:cubicBezTo>
                  <a:cubicBezTo>
                    <a:pt x="210337" y="304800"/>
                    <a:pt x="188851" y="345823"/>
                    <a:pt x="159537" y="381000"/>
                  </a:cubicBezTo>
                  <a:cubicBezTo>
                    <a:pt x="125043" y="422393"/>
                    <a:pt x="50345" y="441661"/>
                    <a:pt x="45237" y="495300"/>
                  </a:cubicBezTo>
                  <a:cubicBezTo>
                    <a:pt x="-15503" y="1133070"/>
                    <a:pt x="-54593" y="1043170"/>
                    <a:pt x="197637" y="1295400"/>
                  </a:cubicBezTo>
                  <a:cubicBezTo>
                    <a:pt x="270208" y="1513114"/>
                    <a:pt x="175866" y="1331686"/>
                    <a:pt x="350037" y="1447800"/>
                  </a:cubicBezTo>
                  <a:cubicBezTo>
                    <a:pt x="394869" y="1477688"/>
                    <a:pt x="417236" y="1535933"/>
                    <a:pt x="464337" y="1562100"/>
                  </a:cubicBezTo>
                  <a:cubicBezTo>
                    <a:pt x="534551" y="1601108"/>
                    <a:pt x="692937" y="1638300"/>
                    <a:pt x="692937" y="1638300"/>
                  </a:cubicBezTo>
                  <a:cubicBezTo>
                    <a:pt x="870737" y="1625600"/>
                    <a:pt x="1049305" y="1621027"/>
                    <a:pt x="1226337" y="1600200"/>
                  </a:cubicBezTo>
                  <a:cubicBezTo>
                    <a:pt x="1351569" y="1585467"/>
                    <a:pt x="1344287" y="1541225"/>
                    <a:pt x="1454937" y="1485900"/>
                  </a:cubicBezTo>
                  <a:cubicBezTo>
                    <a:pt x="1490858" y="1467939"/>
                    <a:pt x="1531137" y="1460500"/>
                    <a:pt x="1569237" y="1447800"/>
                  </a:cubicBezTo>
                  <a:cubicBezTo>
                    <a:pt x="1594637" y="1371600"/>
                    <a:pt x="1632232" y="1298429"/>
                    <a:pt x="1645437" y="1219200"/>
                  </a:cubicBezTo>
                  <a:cubicBezTo>
                    <a:pt x="1660070" y="1131401"/>
                    <a:pt x="1674740" y="970093"/>
                    <a:pt x="1721637" y="876300"/>
                  </a:cubicBezTo>
                  <a:cubicBezTo>
                    <a:pt x="1742115" y="835344"/>
                    <a:pt x="1772437" y="800100"/>
                    <a:pt x="1797837" y="762000"/>
                  </a:cubicBezTo>
                  <a:cubicBezTo>
                    <a:pt x="1782957" y="687599"/>
                    <a:pt x="1731876" y="391239"/>
                    <a:pt x="1683537" y="342900"/>
                  </a:cubicBezTo>
                  <a:cubicBezTo>
                    <a:pt x="1645437" y="304800"/>
                    <a:pt x="1611769" y="261680"/>
                    <a:pt x="1569237" y="228600"/>
                  </a:cubicBezTo>
                  <a:cubicBezTo>
                    <a:pt x="1496947" y="172375"/>
                    <a:pt x="1416837" y="127000"/>
                    <a:pt x="1340637" y="76200"/>
                  </a:cubicBezTo>
                  <a:lnTo>
                    <a:pt x="1226337" y="0"/>
                  </a:lnTo>
                  <a:cubicBezTo>
                    <a:pt x="980021" y="41053"/>
                    <a:pt x="1052362" y="-16525"/>
                    <a:pt x="959637" y="76200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664801" y="23427113"/>
              <a:ext cx="26808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4000" dirty="0" err="1" smtClean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Perimeter</a:t>
              </a:r>
              <a:endParaRPr lang="fr-BE" sz="40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77" name="Connecteur droit 76"/>
            <p:cNvCxnSpPr>
              <a:endCxn id="75" idx="10"/>
            </p:cNvCxnSpPr>
            <p:nvPr/>
          </p:nvCxnSpPr>
          <p:spPr>
            <a:xfrm>
              <a:off x="3924300" y="20266851"/>
              <a:ext cx="647700" cy="141204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ZoneTexte 77"/>
            <p:cNvSpPr txBox="1"/>
            <p:nvPr/>
          </p:nvSpPr>
          <p:spPr>
            <a:xfrm>
              <a:off x="3503547" y="23486608"/>
              <a:ext cx="25619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4000" dirty="0" err="1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Diameter</a:t>
              </a:r>
              <a:endParaRPr lang="fr-BE" sz="4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2" name="Rectangle à coins arrondis 21"/>
          <p:cNvSpPr/>
          <p:nvPr/>
        </p:nvSpPr>
        <p:spPr>
          <a:xfrm>
            <a:off x="381001" y="9343196"/>
            <a:ext cx="2362200" cy="1474887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7200" dirty="0" smtClean="0"/>
              <a:t>Goal</a:t>
            </a:r>
            <a:endParaRPr lang="fr-BE" sz="7200" dirty="0"/>
          </a:p>
        </p:txBody>
      </p:sp>
      <p:sp>
        <p:nvSpPr>
          <p:cNvPr id="79" name="Rectangle à coins arrondis 78"/>
          <p:cNvSpPr/>
          <p:nvPr/>
        </p:nvSpPr>
        <p:spPr>
          <a:xfrm>
            <a:off x="271579" y="20657398"/>
            <a:ext cx="3871288" cy="1474887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7200" dirty="0" smtClean="0"/>
              <a:t>Protocol</a:t>
            </a:r>
            <a:endParaRPr lang="fr-BE" sz="7200" dirty="0"/>
          </a:p>
        </p:txBody>
      </p:sp>
      <p:sp>
        <p:nvSpPr>
          <p:cNvPr id="80" name="Rectangle à coins arrondis 79"/>
          <p:cNvSpPr/>
          <p:nvPr/>
        </p:nvSpPr>
        <p:spPr>
          <a:xfrm>
            <a:off x="728812" y="30214091"/>
            <a:ext cx="3871288" cy="1474887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7200" dirty="0" err="1" smtClean="0"/>
              <a:t>Results</a:t>
            </a:r>
            <a:endParaRPr lang="fr-BE" sz="7200" dirty="0"/>
          </a:p>
        </p:txBody>
      </p:sp>
      <p:sp>
        <p:nvSpPr>
          <p:cNvPr id="81" name="Rectangle à coins arrondis 80"/>
          <p:cNvSpPr/>
          <p:nvPr/>
        </p:nvSpPr>
        <p:spPr>
          <a:xfrm>
            <a:off x="324309" y="39420472"/>
            <a:ext cx="4480324" cy="1474887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7200" dirty="0" smtClean="0"/>
              <a:t>Conclusion </a:t>
            </a:r>
            <a:endParaRPr lang="fr-BE" sz="7200" dirty="0"/>
          </a:p>
        </p:txBody>
      </p:sp>
      <p:sp>
        <p:nvSpPr>
          <p:cNvPr id="82" name="Rectangle à coins arrondis 81"/>
          <p:cNvSpPr/>
          <p:nvPr/>
        </p:nvSpPr>
        <p:spPr>
          <a:xfrm>
            <a:off x="5536669" y="38847949"/>
            <a:ext cx="25534573" cy="26199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7" tIns="34289" rIns="6857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4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two </a:t>
            </a:r>
            <a:r>
              <a:rPr lang="en-US" sz="4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vaginal implants protocols </a:t>
            </a:r>
            <a:r>
              <a:rPr lang="en-US" sz="4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have any significant differences (P&gt;0,05) on </a:t>
            </a:r>
            <a:r>
              <a:rPr lang="en-US" sz="4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follicular characteristics, the vaginal electrical resistance and the pregnancy rate of </a:t>
            </a:r>
            <a:r>
              <a:rPr lang="en-US" sz="45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Criollo</a:t>
            </a:r>
            <a:r>
              <a:rPr lang="en-US" sz="4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cattle reared in altitude (3100 meters).</a:t>
            </a:r>
          </a:p>
        </p:txBody>
      </p:sp>
      <p:cxnSp>
        <p:nvCxnSpPr>
          <p:cNvPr id="84" name="Connecteur droit avec flèche 83"/>
          <p:cNvCxnSpPr/>
          <p:nvPr/>
        </p:nvCxnSpPr>
        <p:spPr>
          <a:xfrm>
            <a:off x="20201976" y="30962630"/>
            <a:ext cx="439699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58" idx="0"/>
          </p:cNvCxnSpPr>
          <p:nvPr/>
        </p:nvCxnSpPr>
        <p:spPr>
          <a:xfrm flipH="1" flipV="1">
            <a:off x="17004292" y="20955000"/>
            <a:ext cx="50982" cy="3662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>
            <a:off x="17004292" y="20955000"/>
            <a:ext cx="315993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à coins arrondis 82"/>
          <p:cNvSpPr/>
          <p:nvPr/>
        </p:nvSpPr>
        <p:spPr>
          <a:xfrm>
            <a:off x="8609449" y="41859959"/>
            <a:ext cx="19485483" cy="96930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6000" dirty="0" smtClean="0"/>
              <a:t>This </a:t>
            </a:r>
            <a:r>
              <a:rPr lang="fr-BE" sz="6000" dirty="0" err="1" smtClean="0"/>
              <a:t>research</a:t>
            </a:r>
            <a:r>
              <a:rPr lang="fr-BE" sz="6000" dirty="0" smtClean="0"/>
              <a:t> </a:t>
            </a:r>
            <a:r>
              <a:rPr lang="fr-BE" sz="6000" dirty="0" err="1" smtClean="0"/>
              <a:t>was</a:t>
            </a:r>
            <a:r>
              <a:rPr lang="fr-BE" sz="6000" dirty="0" smtClean="0"/>
              <a:t> </a:t>
            </a:r>
            <a:r>
              <a:rPr lang="fr-BE" sz="6000" dirty="0" err="1" smtClean="0"/>
              <a:t>sponsorised</a:t>
            </a:r>
            <a:r>
              <a:rPr lang="fr-BE" sz="6000" dirty="0" smtClean="0"/>
              <a:t> by the Canon </a:t>
            </a:r>
            <a:r>
              <a:rPr lang="fr-BE" sz="6000" dirty="0" err="1" smtClean="0"/>
              <a:t>fund</a:t>
            </a:r>
            <a:r>
              <a:rPr lang="fr-BE" sz="6000" dirty="0" smtClean="0"/>
              <a:t> UNSAAC</a:t>
            </a:r>
            <a:endParaRPr lang="fr-BE" sz="6000" dirty="0"/>
          </a:p>
        </p:txBody>
      </p:sp>
    </p:spTree>
    <p:extLst>
      <p:ext uri="{BB962C8B-B14F-4D97-AF65-F5344CB8AC3E}">
        <p14:creationId xmlns:p14="http://schemas.microsoft.com/office/powerpoint/2010/main" val="172727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2732</TotalTime>
  <Words>251</Words>
  <Application>Microsoft Office PowerPoint</Application>
  <PresentationFormat>Personnalisé</PresentationFormat>
  <Paragraphs>65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Tema de Office</vt:lpstr>
      <vt:lpstr>Présentation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Hanzen Christian</cp:lastModifiedBy>
  <cp:revision>84</cp:revision>
  <dcterms:created xsi:type="dcterms:W3CDTF">2017-06-16T02:06:20Z</dcterms:created>
  <dcterms:modified xsi:type="dcterms:W3CDTF">2017-10-15T16:58:35Z</dcterms:modified>
</cp:coreProperties>
</file>