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70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63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24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12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4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2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788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92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59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7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44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6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16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5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5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3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Ingrid.Mayeur@ulg.ac.b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tudiants.hypotheses.org/183" TargetMode="External"/><Relationship Id="rId3" Type="http://schemas.openxmlformats.org/officeDocument/2006/relationships/hyperlink" Target="https://puc.hypotheses.org/2985" TargetMode="External"/><Relationship Id="rId7" Type="http://schemas.openxmlformats.org/officeDocument/2006/relationships/hyperlink" Target="https://zsociologie.hypotheses.org/735" TargetMode="External"/><Relationship Id="rId2" Type="http://schemas.openxmlformats.org/officeDocument/2006/relationships/hyperlink" Target="https://montblanc.hypotheses.org/11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stoirebnf.hypotheses.org/746" TargetMode="External"/><Relationship Id="rId5" Type="http://schemas.openxmlformats.org/officeDocument/2006/relationships/hyperlink" Target="https://ch.hypotheses.org/1911" TargetMode="External"/><Relationship Id="rId4" Type="http://schemas.openxmlformats.org/officeDocument/2006/relationships/hyperlink" Target="https://mine.hypotheses.org/320" TargetMode="External"/><Relationship Id="rId9" Type="http://schemas.openxmlformats.org/officeDocument/2006/relationships/hyperlink" Target="https://seminesaa.hypotheses.org/993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logterrain.hypotheses.org/9709" TargetMode="External"/><Relationship Id="rId3" Type="http://schemas.openxmlformats.org/officeDocument/2006/relationships/hyperlink" Target="https://labedoc.hypotheses.org/613" TargetMode="External"/><Relationship Id="rId7" Type="http://schemas.openxmlformats.org/officeDocument/2006/relationships/hyperlink" Target="https://sms.hypotheses.org/9851" TargetMode="External"/><Relationship Id="rId2" Type="http://schemas.openxmlformats.org/officeDocument/2006/relationships/hyperlink" Target="https://cipanglo.hypotheses.org/5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mm.hypotheses.org/301" TargetMode="External"/><Relationship Id="rId5" Type="http://schemas.openxmlformats.org/officeDocument/2006/relationships/hyperlink" Target="https://edupass.hypotheses.org/1162" TargetMode="External"/><Relationship Id="rId10" Type="http://schemas.openxmlformats.org/officeDocument/2006/relationships/hyperlink" Target="https://fontegaia.hypotheses.org/2013" TargetMode="External"/><Relationship Id="rId4" Type="http://schemas.openxmlformats.org/officeDocument/2006/relationships/hyperlink" Target="https://storioant.hypotheses.org/167" TargetMode="External"/><Relationship Id="rId9" Type="http://schemas.openxmlformats.org/officeDocument/2006/relationships/hyperlink" Target="https://socioeco.hypotheses.org/366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ereg.hypotheses.org/587" TargetMode="External"/><Relationship Id="rId2" Type="http://schemas.openxmlformats.org/officeDocument/2006/relationships/hyperlink" Target="https://indomemoires.hypotheses.org/2533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radical.hypotheses.org/538" TargetMode="External"/><Relationship Id="rId5" Type="http://schemas.openxmlformats.org/officeDocument/2006/relationships/hyperlink" Target="https://humansea.hypotheses.org/828" TargetMode="External"/><Relationship Id="rId4" Type="http://schemas.openxmlformats.org/officeDocument/2006/relationships/hyperlink" Target="https://lyonnais.hypotheses.org/269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bedoc.hypotheses.org/613" TargetMode="External"/><Relationship Id="rId2" Type="http://schemas.openxmlformats.org/officeDocument/2006/relationships/hyperlink" Target="https://enseignement-latin.hypotheses.org/1024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conversation.com/renaitre-a-soi-par-la-danse-un-regard-danthropologue-80528" TargetMode="External"/><Relationship Id="rId4" Type="http://schemas.openxmlformats.org/officeDocument/2006/relationships/hyperlink" Target="http://blogterrain.hypotheses.org/970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emen.revues.org/260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r.hypothese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Médium et discours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scientifique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72380" y="3701986"/>
            <a:ext cx="6815669" cy="1320802"/>
          </a:xfrm>
        </p:spPr>
        <p:txBody>
          <a:bodyPr>
            <a:normAutofit fontScale="55000" lnSpcReduction="20000"/>
          </a:bodyPr>
          <a:lstStyle/>
          <a:p>
            <a:r>
              <a:rPr lang="fr-BE" sz="5100" dirty="0">
                <a:latin typeface="Calibri" panose="020F0502020204030204" pitchFamily="34" charset="0"/>
                <a:cs typeface="Calibri" panose="020F0502020204030204" pitchFamily="34" charset="0"/>
              </a:rPr>
              <a:t>La chronique comme genre de la recherche </a:t>
            </a:r>
            <a:r>
              <a:rPr lang="fr-BE" sz="51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r-BE" sz="4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Ingrid Mayeur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Doctorante - Université de Liège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Ingrid.Mayeur@ulg.ac.be</a:t>
            </a:r>
            <a:r>
              <a:rPr lang="fr-B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69" y="5930829"/>
            <a:ext cx="2867487" cy="6531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71" y="4415457"/>
            <a:ext cx="1110396" cy="4865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5" y="136982"/>
            <a:ext cx="2700139" cy="11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La mise en scène de l’actualité dans les carnets de recherche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1. L’actualité du chercheur</a:t>
            </a:r>
          </a:p>
          <a:p>
            <a:pPr lvl="1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La notice de recherche ponctuelle. </a:t>
            </a: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Exemples: billets n°</a:t>
            </a: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</a:t>
            </a: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17</a:t>
            </a: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39</a:t>
            </a:r>
            <a:r>
              <a:rPr lang="fr-B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etc.</a:t>
            </a:r>
          </a:p>
          <a:p>
            <a:pPr lvl="1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La recherche en action</a:t>
            </a:r>
          </a:p>
          <a:p>
            <a:pPr lvl="2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Le chercheur dans une démarche de recherche. Exemples: billets n°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37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59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</a:p>
          <a:p>
            <a:pPr lvl="2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Le chercheur comme commentateur d’une expérience vécue (intra ou </a:t>
            </a:r>
            <a:r>
              <a:rPr lang="fr-B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extra-scientifique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). Exemples: billets n°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6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9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53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La mise en scène de l’actualité dans les carnets de recherche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2. L’actualité d’un secteur de la recherche</a:t>
            </a:r>
          </a:p>
          <a:p>
            <a:pPr lvl="1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Billets visant une action sur l’auditoire. Exemple: billets n°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7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25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49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Notices d’information/de veille. Exemple: billets n°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16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44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Prise de position surplombante:</a:t>
            </a:r>
          </a:p>
          <a:p>
            <a:pPr lvl="2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Vulgarisation/Médiatisation de la recherche. Exemples: billets n°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20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65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</a:p>
          <a:p>
            <a:pPr lvl="2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Interviews de chercheurs. Exemples: billets n°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61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62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2"/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La mise en scène de l’actualité dans les carnets de recherche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3. L’actualité autour de la recherche</a:t>
            </a:r>
          </a:p>
          <a:p>
            <a:pPr lvl="1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Note d’information en lien avec la thématique du carnet. Exemples: billets n°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4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n°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10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</a:p>
          <a:p>
            <a:pPr lvl="1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Note d’information d’intérêt culturel. Exemple: billet n°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42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Note d’information sur l’actualité sociale ou politique. Exemple: billets n°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29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38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Observations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Différentes scénographies pour une même catégorie de textes. Exemple: recensions, mais aussi textes injonctifs ou procéduraux (Adam 2001) comme les billets n°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11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ou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25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Rôle du contexte d’</a:t>
            </a:r>
            <a:r>
              <a:rPr lang="fr-BE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éditorialisation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dans la scénographie. Exemple: billet n°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65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rééditorialisé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fr-BE" i="1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TheConversation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19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Vérification du constat de l’affaiblissement de la scène générique au profit de la scénographie (</a:t>
            </a:r>
            <a:r>
              <a:rPr lang="fr-B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Maingueneau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2013);</a:t>
            </a:r>
          </a:p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Le médium de la plateforme/du carnet de recherche </a:t>
            </a:r>
            <a:r>
              <a:rPr lang="fr-B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Hypothèses</a:t>
            </a:r>
            <a:endParaRPr lang="fr-B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favorise le lien entre discours scientifique et actualité;</a:t>
            </a:r>
          </a:p>
          <a:p>
            <a:pPr lvl="1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git sur la forme des textes et leur rythme de publication;</a:t>
            </a:r>
          </a:p>
          <a:p>
            <a:pPr lvl="1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ermet l’élargissement des publics de la recherche (</a:t>
            </a:r>
            <a:r>
              <a:rPr lang="fr-B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Open Science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B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Rapprochement avec le discours médiatique, irruption de scénographies propres au discours de presse comme celle de la chronique (mais également de l’interview, etc.)</a:t>
            </a:r>
            <a:endParaRPr lang="fr-B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Bibliographie sélective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Adam, Jean-Michel. 2001. « Types de textes ou genres de discours ? Comment classer les textes qui disent de et comment faire ? » </a:t>
            </a:r>
            <a:r>
              <a:rPr lang="fr-BE" sz="2700" i="1" dirty="0">
                <a:latin typeface="Calibri" panose="020F0502020204030204" pitchFamily="34" charset="0"/>
                <a:cs typeface="Calibri" panose="020F0502020204030204" pitchFamily="34" charset="0"/>
              </a:rPr>
              <a:t>Langages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 35 (141): 10‑27. doi:10.3406/lgge.2001.872</a:t>
            </a:r>
            <a:r>
              <a:rPr lang="fr-BE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Chartier, Roger. 2006. « L’écrit sur l’écran. Ordre du discours, ordre des livres et manières de lire ». Entreprises et histoire, no 43 (juin): 15‑25</a:t>
            </a:r>
            <a:r>
              <a:rPr lang="fr-BE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r-BE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Davallon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, Jean, Marie </a:t>
            </a:r>
            <a:r>
              <a:rPr lang="fr-BE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Després-Lonnet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, Yves Jeanneret, Joëlle Le </a:t>
            </a:r>
            <a:r>
              <a:rPr lang="fr-BE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Marec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, et </a:t>
            </a:r>
            <a:r>
              <a:rPr lang="fr-BE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Emmanuël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Souchier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. 2003. Lire, écrire, récrire : Objets, signes et pratiques des médias informatisés. Études et recherche. Paris: Éditions de la Bibliothèque publique d’information. En ligne: http://books.openedition.org/bibpompidou/394.</a:t>
            </a:r>
          </a:p>
          <a:p>
            <a:r>
              <a:rPr lang="fr-BE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Durrer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, Sylvie. 2001. « De quelques affinités génériques du billet ». </a:t>
            </a:r>
            <a:r>
              <a:rPr lang="fr-BE" sz="27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Semen</a:t>
            </a:r>
            <a:r>
              <a:rPr lang="fr-BE" sz="2700" i="1" dirty="0">
                <a:latin typeface="Calibri" panose="020F0502020204030204" pitchFamily="34" charset="0"/>
                <a:cs typeface="Calibri" panose="020F0502020204030204" pitchFamily="34" charset="0"/>
              </a:rPr>
              <a:t>. Revue de </a:t>
            </a:r>
            <a:r>
              <a:rPr lang="fr-BE" sz="2700" i="1" dirty="0" err="1">
                <a:latin typeface="Calibri" panose="020F0502020204030204" pitchFamily="34" charset="0"/>
                <a:cs typeface="Calibri" panose="020F0502020204030204" pitchFamily="34" charset="0"/>
              </a:rPr>
              <a:t>sémio-linguistique</a:t>
            </a:r>
            <a:r>
              <a:rPr lang="fr-BE" sz="2700" i="1" dirty="0">
                <a:latin typeface="Calibri" panose="020F0502020204030204" pitchFamily="34" charset="0"/>
                <a:cs typeface="Calibri" panose="020F0502020204030204" pitchFamily="34" charset="0"/>
              </a:rPr>
              <a:t> des textes et discours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, n</a:t>
            </a:r>
            <a:r>
              <a:rPr lang="fr-BE" sz="27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 13 (novembre). En ligne: 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https://semen.revues.org/2600</a:t>
            </a:r>
            <a:r>
              <a:rPr lang="fr-BE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Jeanneret, Yves. 2014. </a:t>
            </a:r>
            <a:r>
              <a:rPr lang="fr-BE" sz="2700" i="1" dirty="0">
                <a:latin typeface="Calibri" panose="020F0502020204030204" pitchFamily="34" charset="0"/>
                <a:cs typeface="Calibri" panose="020F0502020204030204" pitchFamily="34" charset="0"/>
              </a:rPr>
              <a:t>Critique de la trivialité: Les médiations de la communication, enjeu de pouvoir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. Paris: Editions Non Standard.</a:t>
            </a:r>
          </a:p>
          <a:p>
            <a:r>
              <a:rPr lang="fr-BE" sz="2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Maingueneau</a:t>
            </a:r>
            <a:r>
              <a:rPr lang="fr-BE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Dominique. 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2013. « Genres de discours et web : existe-t-il des genres web ? » In </a:t>
            </a:r>
            <a:r>
              <a:rPr lang="fr-BE" sz="2700" i="1" dirty="0">
                <a:latin typeface="Calibri" panose="020F0502020204030204" pitchFamily="34" charset="0"/>
                <a:cs typeface="Calibri" panose="020F0502020204030204" pitchFamily="34" charset="0"/>
              </a:rPr>
              <a:t>Manuel d’analyse du web en Sciences Humaines et Sociales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, par Christine </a:t>
            </a:r>
            <a:r>
              <a:rPr lang="fr-BE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Barats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 (éd.), 74‑93. Paris: Armand Colin</a:t>
            </a:r>
            <a:r>
              <a:rPr lang="fr-BE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r-BE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Moirand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, Sophie. 2007. </a:t>
            </a:r>
            <a:r>
              <a:rPr lang="fr-BE" sz="2700" i="1" dirty="0">
                <a:latin typeface="Calibri" panose="020F0502020204030204" pitchFamily="34" charset="0"/>
                <a:cs typeface="Calibri" panose="020F0502020204030204" pitchFamily="34" charset="0"/>
              </a:rPr>
              <a:t>Les discours de la presse quotidienne: Observer, analyser, comprendre</a:t>
            </a:r>
            <a:r>
              <a:rPr lang="fr-BE" sz="2700" dirty="0">
                <a:latin typeface="Calibri" panose="020F0502020204030204" pitchFamily="34" charset="0"/>
                <a:cs typeface="Calibri" panose="020F0502020204030204" pitchFamily="34" charset="0"/>
              </a:rPr>
              <a:t>. Paris: Presses Universitaires de France.</a:t>
            </a:r>
          </a:p>
          <a:p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2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. Quelques repères préalables…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1.1	Genres du discours numérique</a:t>
            </a:r>
          </a:p>
          <a:p>
            <a:pPr algn="l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1.2	Billet et chronique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4" y="893355"/>
            <a:ext cx="9296398" cy="2370668"/>
          </a:xfrm>
        </p:spPr>
        <p:txBody>
          <a:bodyPr>
            <a:noAutofit/>
          </a:bodyPr>
          <a:lstStyle/>
          <a:p>
            <a:pPr algn="just"/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Favorisant la circulation des lecteurs et des scripteurs entre les textes et la juxtaposition entre les ordres de discours, elle [l’économie matérielle de l’écriture d’écran] a porté à un niveau inédit la </a:t>
            </a:r>
            <a:r>
              <a:rPr lang="fr-B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polychrésie</a:t>
            </a:r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 des actes de communication, permettant de </a:t>
            </a:r>
            <a:r>
              <a:rPr lang="fr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glisser d’un genre textuel à un autre</a:t>
            </a:r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, d’une logique de communication à une autre et de fabriquer de multiples effets de juxtaposition et de basculement. »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Jeanneret, Yves. 2014. 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Critique de la trivialité: Les médiations de la communication, enjeu de pouvoir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. Paris: Editions Non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Standard, p. 435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61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5192" y="982132"/>
            <a:ext cx="9296398" cy="2370668"/>
          </a:xfrm>
        </p:spPr>
        <p:txBody>
          <a:bodyPr>
            <a:noAutofit/>
          </a:bodyPr>
          <a:lstStyle/>
          <a:p>
            <a:pPr algn="just"/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Sur le web, en revanche, les contraintes de la scène générique sont faibles. Les sites, quel que soient leur contenu, sont soumis à un ensemble de contraintes techniques, et cette homogénéisation est renforcée par la nécessité de pouvoir circuler par hyperliens d’un site à l’autre. En raison de ce « lissage » des différences génériques, </a:t>
            </a:r>
            <a:r>
              <a:rPr lang="fr-BE" sz="2000" b="1" dirty="0">
                <a:latin typeface="Calibri" panose="020F0502020204030204" pitchFamily="34" charset="0"/>
                <a:cs typeface="Calibri" panose="020F0502020204030204" pitchFamily="34" charset="0"/>
              </a:rPr>
              <a:t>c’est désormais la scénographie qui joue un rôle clé 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: le principal souci est la mise en scène de la communication, qui mobilise massivement les ressources proprement verbales, multimodales (images fixes, mouvante, son) et les opérations hypertextuelles. (</a:t>
            </a:r>
            <a:r>
              <a:rPr lang="fr-B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Maingueneau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 2013: 80)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Maingueneau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, Dominique. 2013. « Genres de discours et web : existe-t-il des genres web ? »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fr-B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Manuel 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d’analyse du web en Sciences Humaines et Sociales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, par 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Christine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Barats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(éd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.). 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Paris: Armand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Colin, p. 80.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797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Billet et chronique comme genres de la presse </a:t>
            </a:r>
            <a:r>
              <a:rPr lang="fr-B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(Durrer 2001)</a:t>
            </a:r>
            <a:endParaRPr lang="fr-B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Billet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Brièveté;</a:t>
            </a:r>
          </a:p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Lien à l’actualité;</a:t>
            </a:r>
          </a:p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Prise de distance critique (humour ou polémique);</a:t>
            </a:r>
          </a:p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Genre à 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énonciation subjectivisée 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Moirand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2007: 95).</a:t>
            </a:r>
          </a:p>
          <a:p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Chronique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Lien à l’actualité;</a:t>
            </a:r>
          </a:p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Réflexion personnelle d’un locuteur;</a:t>
            </a:r>
          </a:p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Régularité;</a:t>
            </a:r>
          </a:p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Genre à 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énonciation subjectivisée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B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Ibid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0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2. Terrain et méthode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15069" y="3988093"/>
            <a:ext cx="7998945" cy="122309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2.1 Constitution du corpus – </a:t>
            </a:r>
            <a:r>
              <a:rPr lang="fr-B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Hypothèses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 médium</a:t>
            </a:r>
          </a:p>
          <a:p>
            <a:pPr algn="l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2.2 Premières observations</a:t>
            </a:r>
          </a:p>
          <a:p>
            <a:pPr algn="l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2.3 La mise en scène de l’actualité dans les carnets de recherche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La plateforme </a:t>
            </a:r>
            <a:r>
              <a:rPr lang="fr-B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Hypothèses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comme médium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Médium: 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« dispositif matériel affectant la manière dont la communication peut se dérouler, le rôle que les uns et les autres peuvent y jouer et les signes qui peuvent être mobilisés » (Jeanneret 2014: 13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Deux strates de médiations:</a:t>
            </a:r>
          </a:p>
          <a:p>
            <a:pPr lvl="1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Le gestionnaire de contenu </a:t>
            </a:r>
            <a:r>
              <a:rPr lang="fr-B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WordPress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 </a:t>
            </a:r>
            <a:r>
              <a:rPr lang="fr-BE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architexte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/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BE" i="1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Une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d’</a:t>
            </a:r>
            <a:r>
              <a:rPr lang="fr-B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Hypothèses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 comme espace d’</a:t>
            </a:r>
            <a:r>
              <a:rPr lang="fr-BE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éditorialisation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Premières observations du corpus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Peu d’</a:t>
            </a:r>
            <a:r>
              <a:rPr lang="fr-B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autodésignations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Nombreuses recensions (1/3 du corpus);</a:t>
            </a:r>
          </a:p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Formes brèves (malgré quelques exceptions);</a:t>
            </a:r>
          </a:p>
          <a:p>
            <a:r>
              <a:rPr lang="fr-BE" smtClean="0">
                <a:latin typeface="Calibri" panose="020F0502020204030204" pitchFamily="34" charset="0"/>
                <a:cs typeface="Calibri" panose="020F0502020204030204" pitchFamily="34" charset="0"/>
              </a:rPr>
              <a:t>Très peu </a:t>
            </a:r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de commentaires.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La mise en scène de l’actualité dans les carnets de recherche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1. L’actualité du chercheur</a:t>
            </a:r>
          </a:p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2. L’actualité d’un secteur de la recherche (média, discipline, groupe, etc.)</a:t>
            </a:r>
          </a:p>
          <a:p>
            <a:r>
              <a:rPr lang="fr-BE" dirty="0" smtClean="0">
                <a:latin typeface="Calibri" panose="020F0502020204030204" pitchFamily="34" charset="0"/>
                <a:cs typeface="Calibri" panose="020F0502020204030204" pitchFamily="34" charset="0"/>
              </a:rPr>
              <a:t>3. L’actualité sociale/culturelle contextualisant la recherche</a:t>
            </a:r>
          </a:p>
        </p:txBody>
      </p:sp>
    </p:spTree>
    <p:extLst>
      <p:ext uri="{BB962C8B-B14F-4D97-AF65-F5344CB8AC3E}">
        <p14:creationId xmlns:p14="http://schemas.microsoft.com/office/powerpoint/2010/main" val="14338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740</TotalTime>
  <Words>765</Words>
  <Application>Microsoft Office PowerPoint</Application>
  <PresentationFormat>Grand écran</PresentationFormat>
  <Paragraphs>78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Symbol</vt:lpstr>
      <vt:lpstr>Organique</vt:lpstr>
      <vt:lpstr>Médium et discours scientifique</vt:lpstr>
      <vt:lpstr>1. Quelques repères préalables…</vt:lpstr>
      <vt:lpstr>Favorisant la circulation des lecteurs et des scripteurs entre les textes et la juxtaposition entre les ordres de discours, elle [l’économie matérielle de l’écriture d’écran] a porté à un niveau inédit la polychrésie des actes de communication, permettant de glisser d’un genre textuel à un autre, d’une logique de communication à une autre et de fabriquer de multiples effets de juxtaposition et de basculement. » </vt:lpstr>
      <vt:lpstr>Sur le web, en revanche, les contraintes de la scène générique sont faibles. Les sites, quel que soient leur contenu, sont soumis à un ensemble de contraintes techniques, et cette homogénéisation est renforcée par la nécessité de pouvoir circuler par hyperliens d’un site à l’autre. En raison de ce « lissage » des différences génériques, c’est désormais la scénographie qui joue un rôle clé : le principal souci est la mise en scène de la communication, qui mobilise massivement les ressources proprement verbales, multimodales (images fixes, mouvante, son) et les opérations hypertextuelles. (Maingueneau 2013: 80)</vt:lpstr>
      <vt:lpstr>Billet et chronique comme genres de la presse (Durrer 2001)</vt:lpstr>
      <vt:lpstr>2. Terrain et méthode</vt:lpstr>
      <vt:lpstr>La plateforme Hypothèses comme médium</vt:lpstr>
      <vt:lpstr>Premières observations du corpus</vt:lpstr>
      <vt:lpstr>La mise en scène de l’actualité dans les carnets de recherche</vt:lpstr>
      <vt:lpstr>La mise en scène de l’actualité dans les carnets de recherche</vt:lpstr>
      <vt:lpstr>La mise en scène de l’actualité dans les carnets de recherche</vt:lpstr>
      <vt:lpstr>La mise en scène de l’actualité dans les carnets de recherche</vt:lpstr>
      <vt:lpstr>Observations</vt:lpstr>
      <vt:lpstr>Conclusion</vt:lpstr>
      <vt:lpstr>Bibliographie sélective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Médium et discours scientifique</dc:title>
  <dc:creator>Ingrid</dc:creator>
  <cp:lastModifiedBy>Ingrid</cp:lastModifiedBy>
  <cp:revision>45</cp:revision>
  <dcterms:created xsi:type="dcterms:W3CDTF">2017-09-26T10:13:05Z</dcterms:created>
  <dcterms:modified xsi:type="dcterms:W3CDTF">2017-10-12T16:46:15Z</dcterms:modified>
</cp:coreProperties>
</file>