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8"/>
  </p:notesMasterIdLst>
  <p:handoutMasterIdLst>
    <p:handoutMasterId r:id="rId69"/>
  </p:handoutMasterIdLst>
  <p:sldIdLst>
    <p:sldId id="256" r:id="rId2"/>
    <p:sldId id="334" r:id="rId3"/>
    <p:sldId id="257" r:id="rId4"/>
    <p:sldId id="293" r:id="rId5"/>
    <p:sldId id="262" r:id="rId6"/>
    <p:sldId id="260" r:id="rId7"/>
    <p:sldId id="263" r:id="rId8"/>
    <p:sldId id="264" r:id="rId9"/>
    <p:sldId id="265" r:id="rId10"/>
    <p:sldId id="266" r:id="rId11"/>
    <p:sldId id="267" r:id="rId12"/>
    <p:sldId id="268" r:id="rId13"/>
    <p:sldId id="269" r:id="rId14"/>
    <p:sldId id="270" r:id="rId15"/>
    <p:sldId id="322" r:id="rId16"/>
    <p:sldId id="309" r:id="rId17"/>
    <p:sldId id="271" r:id="rId18"/>
    <p:sldId id="272" r:id="rId19"/>
    <p:sldId id="273" r:id="rId20"/>
    <p:sldId id="274" r:id="rId21"/>
    <p:sldId id="329" r:id="rId22"/>
    <p:sldId id="330" r:id="rId23"/>
    <p:sldId id="331" r:id="rId24"/>
    <p:sldId id="332" r:id="rId25"/>
    <p:sldId id="275" r:id="rId26"/>
    <p:sldId id="276" r:id="rId27"/>
    <p:sldId id="277" r:id="rId28"/>
    <p:sldId id="278" r:id="rId29"/>
    <p:sldId id="279" r:id="rId30"/>
    <p:sldId id="280" r:id="rId31"/>
    <p:sldId id="281" r:id="rId32"/>
    <p:sldId id="282" r:id="rId33"/>
    <p:sldId id="310" r:id="rId34"/>
    <p:sldId id="311" r:id="rId35"/>
    <p:sldId id="312" r:id="rId36"/>
    <p:sldId id="314" r:id="rId37"/>
    <p:sldId id="316" r:id="rId38"/>
    <p:sldId id="317" r:id="rId39"/>
    <p:sldId id="318" r:id="rId40"/>
    <p:sldId id="289" r:id="rId41"/>
    <p:sldId id="326" r:id="rId42"/>
    <p:sldId id="333" r:id="rId43"/>
    <p:sldId id="290" r:id="rId44"/>
    <p:sldId id="327" r:id="rId45"/>
    <p:sldId id="297" r:id="rId46"/>
    <p:sldId id="324" r:id="rId47"/>
    <p:sldId id="298" r:id="rId48"/>
    <p:sldId id="299" r:id="rId49"/>
    <p:sldId id="300" r:id="rId50"/>
    <p:sldId id="301" r:id="rId51"/>
    <p:sldId id="302" r:id="rId52"/>
    <p:sldId id="295" r:id="rId53"/>
    <p:sldId id="296" r:id="rId54"/>
    <p:sldId id="325" r:id="rId55"/>
    <p:sldId id="306" r:id="rId56"/>
    <p:sldId id="328" r:id="rId57"/>
    <p:sldId id="307" r:id="rId58"/>
    <p:sldId id="323" r:id="rId59"/>
    <p:sldId id="303" r:id="rId60"/>
    <p:sldId id="336" r:id="rId61"/>
    <p:sldId id="304" r:id="rId62"/>
    <p:sldId id="305" r:id="rId63"/>
    <p:sldId id="308" r:id="rId64"/>
    <p:sldId id="258" r:id="rId65"/>
    <p:sldId id="294" r:id="rId66"/>
    <p:sldId id="335" r:id="rId67"/>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8" d="100"/>
          <a:sy n="88" d="100"/>
        </p:scale>
        <p:origin x="-672"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verjanspierre:Documents:recherche:Belgique:2014:R&#233;sultats:votes19-14.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areaChart>
        <c:grouping val="stacked"/>
        <c:varyColors val="0"/>
        <c:ser>
          <c:idx val="0"/>
          <c:order val="0"/>
          <c:tx>
            <c:strRef>
              <c:f>donnéesTab!$B$1</c:f>
              <c:strCache>
                <c:ptCount val="1"/>
                <c:pt idx="0">
                  <c:v>Socialistes</c:v>
                </c:pt>
              </c:strCache>
            </c:strRef>
          </c:tx>
          <c:spPr>
            <a:solidFill>
              <a:srgbClr val="FF0000"/>
            </a:solidFill>
          </c:spPr>
          <c:cat>
            <c:numRef>
              <c:f>donnéesTab!$A$2:$A$30</c:f>
              <c:numCache>
                <c:formatCode>General</c:formatCode>
                <c:ptCount val="29"/>
                <c:pt idx="0">
                  <c:v>1919.0</c:v>
                </c:pt>
                <c:pt idx="1">
                  <c:v>1921.0</c:v>
                </c:pt>
                <c:pt idx="2">
                  <c:v>1925.0</c:v>
                </c:pt>
                <c:pt idx="3">
                  <c:v>1929.0</c:v>
                </c:pt>
                <c:pt idx="4">
                  <c:v>1932.0</c:v>
                </c:pt>
                <c:pt idx="5">
                  <c:v>1936.0</c:v>
                </c:pt>
                <c:pt idx="6">
                  <c:v>1939.0</c:v>
                </c:pt>
                <c:pt idx="7">
                  <c:v>1946.0</c:v>
                </c:pt>
                <c:pt idx="8">
                  <c:v>1949.0</c:v>
                </c:pt>
                <c:pt idx="9">
                  <c:v>1950.0</c:v>
                </c:pt>
                <c:pt idx="10">
                  <c:v>1954.0</c:v>
                </c:pt>
                <c:pt idx="11">
                  <c:v>1958.0</c:v>
                </c:pt>
                <c:pt idx="12">
                  <c:v>1961.0</c:v>
                </c:pt>
                <c:pt idx="13">
                  <c:v>1965.0</c:v>
                </c:pt>
                <c:pt idx="14">
                  <c:v>1968.0</c:v>
                </c:pt>
                <c:pt idx="15">
                  <c:v>1971.0</c:v>
                </c:pt>
                <c:pt idx="16">
                  <c:v>1974.0</c:v>
                </c:pt>
                <c:pt idx="17">
                  <c:v>1977.0</c:v>
                </c:pt>
                <c:pt idx="18">
                  <c:v>1978.0</c:v>
                </c:pt>
                <c:pt idx="19">
                  <c:v>1981.0</c:v>
                </c:pt>
                <c:pt idx="20">
                  <c:v>1985.0</c:v>
                </c:pt>
                <c:pt idx="21">
                  <c:v>1987.0</c:v>
                </c:pt>
                <c:pt idx="22">
                  <c:v>1991.0</c:v>
                </c:pt>
                <c:pt idx="23">
                  <c:v>1995.0</c:v>
                </c:pt>
                <c:pt idx="24">
                  <c:v>1999.0</c:v>
                </c:pt>
                <c:pt idx="25">
                  <c:v>2003.0</c:v>
                </c:pt>
                <c:pt idx="26">
                  <c:v>2007.0</c:v>
                </c:pt>
                <c:pt idx="27">
                  <c:v>2010.0</c:v>
                </c:pt>
                <c:pt idx="28">
                  <c:v>2014.0</c:v>
                </c:pt>
              </c:numCache>
            </c:numRef>
          </c:cat>
          <c:val>
            <c:numRef>
              <c:f>donnéesTab!$B$2:$B$30</c:f>
              <c:numCache>
                <c:formatCode>0.0%</c:formatCode>
                <c:ptCount val="29"/>
                <c:pt idx="0">
                  <c:v>0.306805978950973</c:v>
                </c:pt>
                <c:pt idx="1">
                  <c:v>0.301993401284446</c:v>
                </c:pt>
                <c:pt idx="2">
                  <c:v>0.349992498175693</c:v>
                </c:pt>
                <c:pt idx="3">
                  <c:v>0.321667415431605</c:v>
                </c:pt>
                <c:pt idx="4">
                  <c:v>0.322742544927248</c:v>
                </c:pt>
                <c:pt idx="5">
                  <c:v>0.285928675877132</c:v>
                </c:pt>
                <c:pt idx="6">
                  <c:v>0.215861039139728</c:v>
                </c:pt>
                <c:pt idx="7">
                  <c:v>0.274052809825029</c:v>
                </c:pt>
                <c:pt idx="8">
                  <c:v>0.265557935725475</c:v>
                </c:pt>
                <c:pt idx="9">
                  <c:v>0.302687521781749</c:v>
                </c:pt>
                <c:pt idx="10">
                  <c:v>0.328668729741918</c:v>
                </c:pt>
                <c:pt idx="11">
                  <c:v>0.318952015239271</c:v>
                </c:pt>
                <c:pt idx="12">
                  <c:v>0.320306684790757</c:v>
                </c:pt>
                <c:pt idx="13">
                  <c:v>0.240580287329924</c:v>
                </c:pt>
                <c:pt idx="14">
                  <c:v>0.227401786693942</c:v>
                </c:pt>
                <c:pt idx="15">
                  <c:v>0.187024894598197</c:v>
                </c:pt>
                <c:pt idx="16">
                  <c:v>0.247716323210386</c:v>
                </c:pt>
                <c:pt idx="17">
                  <c:v>0.233258641985276</c:v>
                </c:pt>
                <c:pt idx="18">
                  <c:v>0.215945736026218</c:v>
                </c:pt>
                <c:pt idx="19">
                  <c:v>0.214865475161927</c:v>
                </c:pt>
                <c:pt idx="20">
                  <c:v>0.24519571159458</c:v>
                </c:pt>
                <c:pt idx="21">
                  <c:v>0.266430548431897</c:v>
                </c:pt>
                <c:pt idx="22">
                  <c:v>0.219646650489188</c:v>
                </c:pt>
                <c:pt idx="23">
                  <c:v>0.2060247741491</c:v>
                </c:pt>
                <c:pt idx="24">
                  <c:v>0.166818411583416</c:v>
                </c:pt>
                <c:pt idx="25">
                  <c:v>0.242491450512705</c:v>
                </c:pt>
                <c:pt idx="26">
                  <c:v>0.18251706171229</c:v>
                </c:pt>
                <c:pt idx="27">
                  <c:v>0.19277759582427</c:v>
                </c:pt>
                <c:pt idx="28">
                  <c:v>0.175450013540826</c:v>
                </c:pt>
              </c:numCache>
            </c:numRef>
          </c:val>
        </c:ser>
        <c:ser>
          <c:idx val="1"/>
          <c:order val="1"/>
          <c:tx>
            <c:strRef>
              <c:f>donnéesTab!$C$1</c:f>
              <c:strCache>
                <c:ptCount val="1"/>
                <c:pt idx="0">
                  <c:v>Chrétiens</c:v>
                </c:pt>
              </c:strCache>
            </c:strRef>
          </c:tx>
          <c:spPr>
            <a:solidFill>
              <a:srgbClr val="FF6600"/>
            </a:solidFill>
          </c:spPr>
          <c:cat>
            <c:numRef>
              <c:f>donnéesTab!$A$2:$A$30</c:f>
              <c:numCache>
                <c:formatCode>General</c:formatCode>
                <c:ptCount val="29"/>
                <c:pt idx="0">
                  <c:v>1919.0</c:v>
                </c:pt>
                <c:pt idx="1">
                  <c:v>1921.0</c:v>
                </c:pt>
                <c:pt idx="2">
                  <c:v>1925.0</c:v>
                </c:pt>
                <c:pt idx="3">
                  <c:v>1929.0</c:v>
                </c:pt>
                <c:pt idx="4">
                  <c:v>1932.0</c:v>
                </c:pt>
                <c:pt idx="5">
                  <c:v>1936.0</c:v>
                </c:pt>
                <c:pt idx="6">
                  <c:v>1939.0</c:v>
                </c:pt>
                <c:pt idx="7">
                  <c:v>1946.0</c:v>
                </c:pt>
                <c:pt idx="8">
                  <c:v>1949.0</c:v>
                </c:pt>
                <c:pt idx="9">
                  <c:v>1950.0</c:v>
                </c:pt>
                <c:pt idx="10">
                  <c:v>1954.0</c:v>
                </c:pt>
                <c:pt idx="11">
                  <c:v>1958.0</c:v>
                </c:pt>
                <c:pt idx="12">
                  <c:v>1961.0</c:v>
                </c:pt>
                <c:pt idx="13">
                  <c:v>1965.0</c:v>
                </c:pt>
                <c:pt idx="14">
                  <c:v>1968.0</c:v>
                </c:pt>
                <c:pt idx="15">
                  <c:v>1971.0</c:v>
                </c:pt>
                <c:pt idx="16">
                  <c:v>1974.0</c:v>
                </c:pt>
                <c:pt idx="17">
                  <c:v>1977.0</c:v>
                </c:pt>
                <c:pt idx="18">
                  <c:v>1978.0</c:v>
                </c:pt>
                <c:pt idx="19">
                  <c:v>1981.0</c:v>
                </c:pt>
                <c:pt idx="20">
                  <c:v>1985.0</c:v>
                </c:pt>
                <c:pt idx="21">
                  <c:v>1987.0</c:v>
                </c:pt>
                <c:pt idx="22">
                  <c:v>1991.0</c:v>
                </c:pt>
                <c:pt idx="23">
                  <c:v>1995.0</c:v>
                </c:pt>
                <c:pt idx="24">
                  <c:v>1999.0</c:v>
                </c:pt>
                <c:pt idx="25">
                  <c:v>2003.0</c:v>
                </c:pt>
                <c:pt idx="26">
                  <c:v>2007.0</c:v>
                </c:pt>
                <c:pt idx="27">
                  <c:v>2010.0</c:v>
                </c:pt>
                <c:pt idx="28">
                  <c:v>2014.0</c:v>
                </c:pt>
              </c:numCache>
            </c:numRef>
          </c:cat>
          <c:val>
            <c:numRef>
              <c:f>donnéesTab!$C$2:$C$30</c:f>
              <c:numCache>
                <c:formatCode>0.0%</c:formatCode>
                <c:ptCount val="29"/>
                <c:pt idx="0">
                  <c:v>0.294815262209244</c:v>
                </c:pt>
                <c:pt idx="1">
                  <c:v>0.295152634029954</c:v>
                </c:pt>
                <c:pt idx="2">
                  <c:v>0.331770737429329</c:v>
                </c:pt>
                <c:pt idx="3">
                  <c:v>0.315888311499027</c:v>
                </c:pt>
                <c:pt idx="4">
                  <c:v>0.334942519650841</c:v>
                </c:pt>
                <c:pt idx="5">
                  <c:v>0.246433925797308</c:v>
                </c:pt>
                <c:pt idx="6">
                  <c:v>0.222743548725116</c:v>
                </c:pt>
                <c:pt idx="7">
                  <c:v>0.369309482251148</c:v>
                </c:pt>
                <c:pt idx="8">
                  <c:v>0.388770057840968</c:v>
                </c:pt>
                <c:pt idx="9">
                  <c:v>0.418175507483694</c:v>
                </c:pt>
                <c:pt idx="10">
                  <c:v>0.362165219307492</c:v>
                </c:pt>
                <c:pt idx="11">
                  <c:v>0.414403857316469</c:v>
                </c:pt>
                <c:pt idx="12">
                  <c:v>0.361594157880045</c:v>
                </c:pt>
                <c:pt idx="13">
                  <c:v>0.293064275763707</c:v>
                </c:pt>
                <c:pt idx="14">
                  <c:v>0.266408510498986</c:v>
                </c:pt>
                <c:pt idx="15">
                  <c:v>0.253091095221998</c:v>
                </c:pt>
                <c:pt idx="16">
                  <c:v>0.268993790474088</c:v>
                </c:pt>
                <c:pt idx="17">
                  <c:v>0.295638899152749</c:v>
                </c:pt>
                <c:pt idx="18">
                  <c:v>0.31532288148172</c:v>
                </c:pt>
                <c:pt idx="19">
                  <c:v>0.22626574962348</c:v>
                </c:pt>
                <c:pt idx="20">
                  <c:v>0.253309922432943</c:v>
                </c:pt>
                <c:pt idx="21">
                  <c:v>0.239525902900978</c:v>
                </c:pt>
                <c:pt idx="22">
                  <c:v>0.211768807999006</c:v>
                </c:pt>
                <c:pt idx="23">
                  <c:v>0.210021057193337</c:v>
                </c:pt>
                <c:pt idx="24">
                  <c:v>0.168962903610612</c:v>
                </c:pt>
                <c:pt idx="25">
                  <c:v>0.162530281016552</c:v>
                </c:pt>
                <c:pt idx="26">
                  <c:v>0.212287308199828</c:v>
                </c:pt>
                <c:pt idx="27">
                  <c:v>0.137550028631929</c:v>
                </c:pt>
                <c:pt idx="28">
                  <c:v>0.142035773668462</c:v>
                </c:pt>
              </c:numCache>
            </c:numRef>
          </c:val>
        </c:ser>
        <c:ser>
          <c:idx val="2"/>
          <c:order val="2"/>
          <c:tx>
            <c:strRef>
              <c:f>donnéesTab!$D$1</c:f>
              <c:strCache>
                <c:ptCount val="1"/>
                <c:pt idx="0">
                  <c:v>Libéraux</c:v>
                </c:pt>
              </c:strCache>
            </c:strRef>
          </c:tx>
          <c:spPr>
            <a:solidFill>
              <a:srgbClr val="3366FF"/>
            </a:solidFill>
          </c:spPr>
          <c:cat>
            <c:numRef>
              <c:f>donnéesTab!$A$2:$A$30</c:f>
              <c:numCache>
                <c:formatCode>General</c:formatCode>
                <c:ptCount val="29"/>
                <c:pt idx="0">
                  <c:v>1919.0</c:v>
                </c:pt>
                <c:pt idx="1">
                  <c:v>1921.0</c:v>
                </c:pt>
                <c:pt idx="2">
                  <c:v>1925.0</c:v>
                </c:pt>
                <c:pt idx="3">
                  <c:v>1929.0</c:v>
                </c:pt>
                <c:pt idx="4">
                  <c:v>1932.0</c:v>
                </c:pt>
                <c:pt idx="5">
                  <c:v>1936.0</c:v>
                </c:pt>
                <c:pt idx="6">
                  <c:v>1939.0</c:v>
                </c:pt>
                <c:pt idx="7">
                  <c:v>1946.0</c:v>
                </c:pt>
                <c:pt idx="8">
                  <c:v>1949.0</c:v>
                </c:pt>
                <c:pt idx="9">
                  <c:v>1950.0</c:v>
                </c:pt>
                <c:pt idx="10">
                  <c:v>1954.0</c:v>
                </c:pt>
                <c:pt idx="11">
                  <c:v>1958.0</c:v>
                </c:pt>
                <c:pt idx="12">
                  <c:v>1961.0</c:v>
                </c:pt>
                <c:pt idx="13">
                  <c:v>1965.0</c:v>
                </c:pt>
                <c:pt idx="14">
                  <c:v>1968.0</c:v>
                </c:pt>
                <c:pt idx="15">
                  <c:v>1971.0</c:v>
                </c:pt>
                <c:pt idx="16">
                  <c:v>1974.0</c:v>
                </c:pt>
                <c:pt idx="17">
                  <c:v>1977.0</c:v>
                </c:pt>
                <c:pt idx="18">
                  <c:v>1978.0</c:v>
                </c:pt>
                <c:pt idx="19">
                  <c:v>1981.0</c:v>
                </c:pt>
                <c:pt idx="20">
                  <c:v>1985.0</c:v>
                </c:pt>
                <c:pt idx="21">
                  <c:v>1987.0</c:v>
                </c:pt>
                <c:pt idx="22">
                  <c:v>1991.0</c:v>
                </c:pt>
                <c:pt idx="23">
                  <c:v>1995.0</c:v>
                </c:pt>
                <c:pt idx="24">
                  <c:v>1999.0</c:v>
                </c:pt>
                <c:pt idx="25">
                  <c:v>2003.0</c:v>
                </c:pt>
                <c:pt idx="26">
                  <c:v>2007.0</c:v>
                </c:pt>
                <c:pt idx="27">
                  <c:v>2010.0</c:v>
                </c:pt>
                <c:pt idx="28">
                  <c:v>2014.0</c:v>
                </c:pt>
              </c:numCache>
            </c:numRef>
          </c:cat>
          <c:val>
            <c:numRef>
              <c:f>donnéesTab!$D$2:$D$30</c:f>
              <c:numCache>
                <c:formatCode>0.0%</c:formatCode>
                <c:ptCount val="29"/>
                <c:pt idx="0">
                  <c:v>0.147845399508254</c:v>
                </c:pt>
                <c:pt idx="1">
                  <c:v>0.154463563584826</c:v>
                </c:pt>
                <c:pt idx="2">
                  <c:v>0.129899629000689</c:v>
                </c:pt>
                <c:pt idx="3">
                  <c:v>0.147796588995318</c:v>
                </c:pt>
                <c:pt idx="4">
                  <c:v>0.122751779032555</c:v>
                </c:pt>
                <c:pt idx="5">
                  <c:v>0.110441899538848</c:v>
                </c:pt>
                <c:pt idx="6">
                  <c:v>0.125955399028471</c:v>
                </c:pt>
                <c:pt idx="7">
                  <c:v>0.0774894707713899</c:v>
                </c:pt>
                <c:pt idx="8">
                  <c:v>0.136134599318741</c:v>
                </c:pt>
                <c:pt idx="9">
                  <c:v>0.0986792186323297</c:v>
                </c:pt>
                <c:pt idx="10">
                  <c:v>0.106937261090223</c:v>
                </c:pt>
                <c:pt idx="11">
                  <c:v>0.098493376519223</c:v>
                </c:pt>
                <c:pt idx="12">
                  <c:v>0.107580889521741</c:v>
                </c:pt>
                <c:pt idx="13">
                  <c:v>0.183860255889567</c:v>
                </c:pt>
                <c:pt idx="14">
                  <c:v>0.175180671771121</c:v>
                </c:pt>
                <c:pt idx="15">
                  <c:v>0.123663103309712</c:v>
                </c:pt>
                <c:pt idx="16">
                  <c:v>0.129637909184952</c:v>
                </c:pt>
                <c:pt idx="17">
                  <c:v>0.105611634752659</c:v>
                </c:pt>
                <c:pt idx="18">
                  <c:v>0.136890093777659</c:v>
                </c:pt>
                <c:pt idx="19">
                  <c:v>0.182807301410141</c:v>
                </c:pt>
                <c:pt idx="20">
                  <c:v>0.18156578702489</c:v>
                </c:pt>
                <c:pt idx="21">
                  <c:v>0.182805001156269</c:v>
                </c:pt>
                <c:pt idx="22">
                  <c:v>0.173522918530679</c:v>
                </c:pt>
                <c:pt idx="23">
                  <c:v>0.197461608125076</c:v>
                </c:pt>
                <c:pt idx="24">
                  <c:v>0.206861502963724</c:v>
                </c:pt>
                <c:pt idx="25">
                  <c:v>0.232245275210337</c:v>
                </c:pt>
                <c:pt idx="26">
                  <c:v>0.210408097817893</c:v>
                </c:pt>
                <c:pt idx="27">
                  <c:v>0.150560948932173</c:v>
                </c:pt>
                <c:pt idx="28">
                  <c:v>0.166224866032122</c:v>
                </c:pt>
              </c:numCache>
            </c:numRef>
          </c:val>
        </c:ser>
        <c:dLbls>
          <c:showLegendKey val="0"/>
          <c:showVal val="0"/>
          <c:showCatName val="0"/>
          <c:showSerName val="0"/>
          <c:showPercent val="0"/>
          <c:showBubbleSize val="0"/>
        </c:dLbls>
        <c:axId val="-1990510440"/>
        <c:axId val="-1990658456"/>
      </c:areaChart>
      <c:catAx>
        <c:axId val="-1990510440"/>
        <c:scaling>
          <c:orientation val="minMax"/>
        </c:scaling>
        <c:delete val="0"/>
        <c:axPos val="b"/>
        <c:numFmt formatCode="General" sourceLinked="1"/>
        <c:majorTickMark val="out"/>
        <c:minorTickMark val="none"/>
        <c:tickLblPos val="nextTo"/>
        <c:crossAx val="-1990658456"/>
        <c:crosses val="autoZero"/>
        <c:auto val="1"/>
        <c:lblAlgn val="ctr"/>
        <c:lblOffset val="100"/>
        <c:noMultiLvlLbl val="0"/>
      </c:catAx>
      <c:valAx>
        <c:axId val="-1990658456"/>
        <c:scaling>
          <c:orientation val="minMax"/>
        </c:scaling>
        <c:delete val="0"/>
        <c:axPos val="l"/>
        <c:majorGridlines/>
        <c:numFmt formatCode="0.0%" sourceLinked="1"/>
        <c:majorTickMark val="out"/>
        <c:minorTickMark val="none"/>
        <c:tickLblPos val="nextTo"/>
        <c:crossAx val="-1990510440"/>
        <c:crosses val="autoZero"/>
        <c:crossBetween val="midCat"/>
      </c:valAx>
    </c:plotArea>
    <c:legend>
      <c:legendPos val="b"/>
      <c:layout/>
      <c:overlay val="0"/>
    </c:legend>
    <c:plotVisOnly val="1"/>
    <c:dispBlanksAs val="zero"/>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DC9535-0702-3F4E-8ABE-88D1201C9CF4}" type="doc">
      <dgm:prSet loTypeId="urn:microsoft.com/office/officeart/2005/8/layout/pList1#1" loCatId="list" qsTypeId="urn:microsoft.com/office/officeart/2005/8/quickstyle/simple4" qsCatId="simple" csTypeId="urn:microsoft.com/office/officeart/2005/8/colors/accent1_2" csCatId="accent1" phldr="1"/>
      <dgm:spPr/>
      <dgm:t>
        <a:bodyPr/>
        <a:lstStyle/>
        <a:p>
          <a:endParaRPr lang="fr-FR"/>
        </a:p>
      </dgm:t>
    </dgm:pt>
    <dgm:pt modelId="{A84B7062-7D12-5A43-A9C1-7AC33A0646F0}">
      <dgm:prSet phldrT="[Texte]"/>
      <dgm:spPr/>
      <dgm:t>
        <a:bodyPr/>
        <a:lstStyle/>
        <a:p>
          <a:r>
            <a:rPr lang="fr-FR" dirty="0" smtClean="0"/>
            <a:t>PS</a:t>
          </a:r>
          <a:endParaRPr lang="fr-FR" dirty="0"/>
        </a:p>
      </dgm:t>
    </dgm:pt>
    <dgm:pt modelId="{2325FC44-9D13-694D-9DF4-61B26AA5FE70}" type="parTrans" cxnId="{562108A3-5F46-C344-9737-7612E20053DB}">
      <dgm:prSet/>
      <dgm:spPr/>
      <dgm:t>
        <a:bodyPr/>
        <a:lstStyle/>
        <a:p>
          <a:endParaRPr lang="fr-FR"/>
        </a:p>
      </dgm:t>
    </dgm:pt>
    <dgm:pt modelId="{1FC7F3FD-AE61-A941-BE0D-EE47CB2B3C19}" type="sibTrans" cxnId="{562108A3-5F46-C344-9737-7612E20053DB}">
      <dgm:prSet/>
      <dgm:spPr/>
      <dgm:t>
        <a:bodyPr/>
        <a:lstStyle/>
        <a:p>
          <a:endParaRPr lang="fr-FR"/>
        </a:p>
      </dgm:t>
    </dgm:pt>
    <dgm:pt modelId="{141CF4BC-87BB-A245-A5BA-0CD84B73D0B0}">
      <dgm:prSet phldrT="[Texte]"/>
      <dgm:spPr/>
      <dgm:t>
        <a:bodyPr/>
        <a:lstStyle/>
        <a:p>
          <a:r>
            <a:rPr lang="fr-FR" dirty="0" err="1" smtClean="0"/>
            <a:t>SPa</a:t>
          </a:r>
          <a:endParaRPr lang="fr-FR" dirty="0"/>
        </a:p>
      </dgm:t>
    </dgm:pt>
    <dgm:pt modelId="{642D1F94-7879-4348-8B6D-6F588B26F417}" type="parTrans" cxnId="{2C06CB19-CC25-0D40-BB4A-5444899A65D0}">
      <dgm:prSet/>
      <dgm:spPr/>
      <dgm:t>
        <a:bodyPr/>
        <a:lstStyle/>
        <a:p>
          <a:endParaRPr lang="fr-FR"/>
        </a:p>
      </dgm:t>
    </dgm:pt>
    <dgm:pt modelId="{E0EDC499-2A82-A84F-ADC7-25E73F5A499E}" type="sibTrans" cxnId="{2C06CB19-CC25-0D40-BB4A-5444899A65D0}">
      <dgm:prSet/>
      <dgm:spPr/>
      <dgm:t>
        <a:bodyPr/>
        <a:lstStyle/>
        <a:p>
          <a:endParaRPr lang="fr-FR"/>
        </a:p>
      </dgm:t>
    </dgm:pt>
    <dgm:pt modelId="{447B81E0-25B4-C24D-A7CE-8DC835704104}">
      <dgm:prSet phldrT="[Texte]"/>
      <dgm:spPr/>
      <dgm:t>
        <a:bodyPr/>
        <a:lstStyle/>
        <a:p>
          <a:r>
            <a:rPr lang="fr-FR" dirty="0" smtClean="0"/>
            <a:t>MR</a:t>
          </a:r>
          <a:endParaRPr lang="fr-FR" dirty="0"/>
        </a:p>
      </dgm:t>
    </dgm:pt>
    <dgm:pt modelId="{D7CB4541-FB96-9F46-BE1B-F2EFC6DF50B2}" type="parTrans" cxnId="{73CEE6F8-96AB-654B-9CCC-A44AAF956D4B}">
      <dgm:prSet/>
      <dgm:spPr/>
      <dgm:t>
        <a:bodyPr/>
        <a:lstStyle/>
        <a:p>
          <a:endParaRPr lang="fr-FR"/>
        </a:p>
      </dgm:t>
    </dgm:pt>
    <dgm:pt modelId="{B0976A15-5171-BD4C-AE0F-463C26CE32AD}" type="sibTrans" cxnId="{73CEE6F8-96AB-654B-9CCC-A44AAF956D4B}">
      <dgm:prSet/>
      <dgm:spPr/>
      <dgm:t>
        <a:bodyPr/>
        <a:lstStyle/>
        <a:p>
          <a:endParaRPr lang="fr-FR"/>
        </a:p>
      </dgm:t>
    </dgm:pt>
    <dgm:pt modelId="{FCD4EE84-F9CA-FB46-BE21-9CFC9A5A7A4D}">
      <dgm:prSet phldrT="[Texte]"/>
      <dgm:spPr/>
      <dgm:t>
        <a:bodyPr/>
        <a:lstStyle/>
        <a:p>
          <a:r>
            <a:rPr lang="fr-FR" dirty="0" err="1" smtClean="0"/>
            <a:t>N-Va</a:t>
          </a:r>
          <a:endParaRPr lang="fr-FR" dirty="0"/>
        </a:p>
      </dgm:t>
    </dgm:pt>
    <dgm:pt modelId="{187C6019-79DE-9E44-BE7E-F66CD55FC1D8}" type="parTrans" cxnId="{2EECF50A-95EE-ED4B-822B-B89D94A56410}">
      <dgm:prSet/>
      <dgm:spPr/>
      <dgm:t>
        <a:bodyPr/>
        <a:lstStyle/>
        <a:p>
          <a:endParaRPr lang="fr-FR"/>
        </a:p>
      </dgm:t>
    </dgm:pt>
    <dgm:pt modelId="{8E059525-F35A-124B-ADD0-932FF6334D00}" type="sibTrans" cxnId="{2EECF50A-95EE-ED4B-822B-B89D94A56410}">
      <dgm:prSet/>
      <dgm:spPr/>
      <dgm:t>
        <a:bodyPr/>
        <a:lstStyle/>
        <a:p>
          <a:endParaRPr lang="fr-FR"/>
        </a:p>
      </dgm:t>
    </dgm:pt>
    <dgm:pt modelId="{C367325C-411F-DF46-81DB-2A9CE6304990}" type="pres">
      <dgm:prSet presAssocID="{66DC9535-0702-3F4E-8ABE-88D1201C9CF4}" presName="Name0" presStyleCnt="0">
        <dgm:presLayoutVars>
          <dgm:dir/>
          <dgm:resizeHandles val="exact"/>
        </dgm:presLayoutVars>
      </dgm:prSet>
      <dgm:spPr/>
      <dgm:t>
        <a:bodyPr/>
        <a:lstStyle/>
        <a:p>
          <a:endParaRPr lang="fr-FR"/>
        </a:p>
      </dgm:t>
    </dgm:pt>
    <dgm:pt modelId="{2E06B2DB-622E-1B4D-99D8-82084D1342E3}" type="pres">
      <dgm:prSet presAssocID="{A84B7062-7D12-5A43-A9C1-7AC33A0646F0}" presName="compNode" presStyleCnt="0"/>
      <dgm:spPr/>
    </dgm:pt>
    <dgm:pt modelId="{0FA95A37-4361-A148-8F12-4E36233D3485}" type="pres">
      <dgm:prSet presAssocID="{A84B7062-7D12-5A43-A9C1-7AC33A0646F0}" presName="pictRect" presStyleLbl="node1" presStyleIdx="0" presStyleCnt="4" custFlipVert="1" custScaleX="64312" custScaleY="64318" custLinFactY="48612" custLinFactNeighborX="-18941" custLinFactNeighborY="100000"/>
      <dgm:spPr>
        <a:solidFill>
          <a:srgbClr val="FF0000"/>
        </a:solidFill>
        <a:ln>
          <a:solidFill>
            <a:srgbClr val="FF0000"/>
          </a:solidFill>
        </a:ln>
      </dgm:spPr>
    </dgm:pt>
    <dgm:pt modelId="{8DF5B468-6415-B74B-9363-0F71D029D009}" type="pres">
      <dgm:prSet presAssocID="{A84B7062-7D12-5A43-A9C1-7AC33A0646F0}" presName="textRect" presStyleLbl="revTx" presStyleIdx="0" presStyleCnt="4" custScaleX="30140" custScaleY="116199" custLinFactY="28949" custLinFactNeighborY="100000">
        <dgm:presLayoutVars>
          <dgm:bulletEnabled val="1"/>
        </dgm:presLayoutVars>
      </dgm:prSet>
      <dgm:spPr/>
      <dgm:t>
        <a:bodyPr/>
        <a:lstStyle/>
        <a:p>
          <a:endParaRPr lang="fr-FR"/>
        </a:p>
      </dgm:t>
    </dgm:pt>
    <dgm:pt modelId="{D27E71C7-5262-F84A-B949-38FECA028242}" type="pres">
      <dgm:prSet presAssocID="{1FC7F3FD-AE61-A941-BE0D-EE47CB2B3C19}" presName="sibTrans" presStyleLbl="sibTrans2D1" presStyleIdx="0" presStyleCnt="0"/>
      <dgm:spPr/>
      <dgm:t>
        <a:bodyPr/>
        <a:lstStyle/>
        <a:p>
          <a:endParaRPr lang="fr-FR"/>
        </a:p>
      </dgm:t>
    </dgm:pt>
    <dgm:pt modelId="{293EFA04-3F06-794E-80FA-D9BD520B74A6}" type="pres">
      <dgm:prSet presAssocID="{141CF4BC-87BB-A245-A5BA-0CD84B73D0B0}" presName="compNode" presStyleCnt="0"/>
      <dgm:spPr/>
    </dgm:pt>
    <dgm:pt modelId="{031A2FE8-00B8-734C-B350-39876DE0FB8B}" type="pres">
      <dgm:prSet presAssocID="{141CF4BC-87BB-A245-A5BA-0CD84B73D0B0}" presName="pictRect" presStyleLbl="node1" presStyleIdx="1" presStyleCnt="4" custScaleX="27074" custScaleY="34844" custLinFactNeighborX="77856" custLinFactNeighborY="-27728"/>
      <dgm:spPr>
        <a:solidFill>
          <a:srgbClr val="FF6600"/>
        </a:solidFill>
      </dgm:spPr>
      <dgm:t>
        <a:bodyPr/>
        <a:lstStyle/>
        <a:p>
          <a:endParaRPr lang="fr-FR"/>
        </a:p>
      </dgm:t>
    </dgm:pt>
    <dgm:pt modelId="{61B7D5F3-9318-4A4B-A862-3D462E2FCB9C}" type="pres">
      <dgm:prSet presAssocID="{141CF4BC-87BB-A245-A5BA-0CD84B73D0B0}" presName="textRect" presStyleLbl="revTx" presStyleIdx="1" presStyleCnt="4" custScaleX="51900" custScaleY="55435" custLinFactY="-100000" custLinFactNeighborX="51499" custLinFactNeighborY="-161174">
        <dgm:presLayoutVars>
          <dgm:bulletEnabled val="1"/>
        </dgm:presLayoutVars>
      </dgm:prSet>
      <dgm:spPr/>
      <dgm:t>
        <a:bodyPr/>
        <a:lstStyle/>
        <a:p>
          <a:endParaRPr lang="fr-FR"/>
        </a:p>
      </dgm:t>
    </dgm:pt>
    <dgm:pt modelId="{CCFE18F5-39C2-4D41-BAD3-DAD0D5ADDC51}" type="pres">
      <dgm:prSet presAssocID="{E0EDC499-2A82-A84F-ADC7-25E73F5A499E}" presName="sibTrans" presStyleLbl="sibTrans2D1" presStyleIdx="0" presStyleCnt="0"/>
      <dgm:spPr/>
      <dgm:t>
        <a:bodyPr/>
        <a:lstStyle/>
        <a:p>
          <a:endParaRPr lang="fr-FR"/>
        </a:p>
      </dgm:t>
    </dgm:pt>
    <dgm:pt modelId="{CDE0C10D-2FFB-4F4C-A3F7-1D5AC45D5E65}" type="pres">
      <dgm:prSet presAssocID="{447B81E0-25B4-C24D-A7CE-8DC835704104}" presName="compNode" presStyleCnt="0"/>
      <dgm:spPr/>
    </dgm:pt>
    <dgm:pt modelId="{ECB58784-2A11-FD4E-A595-81991EA75D7A}" type="pres">
      <dgm:prSet presAssocID="{447B81E0-25B4-C24D-A7CE-8DC835704104}" presName="pictRect" presStyleLbl="node1" presStyleIdx="2" presStyleCnt="4" custScaleX="33132" custScaleY="57817" custLinFactX="-5334" custLinFactY="42368" custLinFactNeighborX="-100000" custLinFactNeighborY="100000"/>
      <dgm:spPr>
        <a:solidFill>
          <a:srgbClr val="008000"/>
        </a:solidFill>
        <a:ln>
          <a:solidFill>
            <a:srgbClr val="008000"/>
          </a:solidFill>
        </a:ln>
      </dgm:spPr>
      <dgm:t>
        <a:bodyPr/>
        <a:lstStyle/>
        <a:p>
          <a:endParaRPr lang="fr-FR"/>
        </a:p>
      </dgm:t>
    </dgm:pt>
    <dgm:pt modelId="{7AE74571-FB37-484D-A108-501D5084096C}" type="pres">
      <dgm:prSet presAssocID="{447B81E0-25B4-C24D-A7CE-8DC835704104}" presName="textRect" presStyleLbl="revTx" presStyleIdx="2" presStyleCnt="4" custLinFactNeighborX="-20980" custLinFactNeighborY="40027">
        <dgm:presLayoutVars>
          <dgm:bulletEnabled val="1"/>
        </dgm:presLayoutVars>
      </dgm:prSet>
      <dgm:spPr/>
      <dgm:t>
        <a:bodyPr/>
        <a:lstStyle/>
        <a:p>
          <a:endParaRPr lang="fr-FR"/>
        </a:p>
      </dgm:t>
    </dgm:pt>
    <dgm:pt modelId="{A8C479ED-CDE4-D546-B734-2F6C6ECA2449}" type="pres">
      <dgm:prSet presAssocID="{B0976A15-5171-BD4C-AE0F-463C26CE32AD}" presName="sibTrans" presStyleLbl="sibTrans2D1" presStyleIdx="0" presStyleCnt="0"/>
      <dgm:spPr/>
      <dgm:t>
        <a:bodyPr/>
        <a:lstStyle/>
        <a:p>
          <a:endParaRPr lang="fr-FR"/>
        </a:p>
      </dgm:t>
    </dgm:pt>
    <dgm:pt modelId="{68BA2706-8581-F44B-B920-B5D3821D2A6F}" type="pres">
      <dgm:prSet presAssocID="{FCD4EE84-F9CA-FB46-BE21-9CFC9A5A7A4D}" presName="compNode" presStyleCnt="0"/>
      <dgm:spPr/>
    </dgm:pt>
    <dgm:pt modelId="{0334B133-2968-554F-9507-0F230391F67E}" type="pres">
      <dgm:prSet presAssocID="{FCD4EE84-F9CA-FB46-BE21-9CFC9A5A7A4D}" presName="pictRect" presStyleLbl="node1" presStyleIdx="3" presStyleCnt="4" custScaleX="68101" custScaleY="71560" custLinFactNeighborX="-19795" custLinFactNeighborY="-67913"/>
      <dgm:spPr>
        <a:solidFill>
          <a:srgbClr val="FFFF00"/>
        </a:solidFill>
      </dgm:spPr>
    </dgm:pt>
    <dgm:pt modelId="{2DB4BEB2-2415-3B43-B107-2D92940D4788}" type="pres">
      <dgm:prSet presAssocID="{FCD4EE84-F9CA-FB46-BE21-9CFC9A5A7A4D}" presName="textRect" presStyleLbl="revTx" presStyleIdx="3" presStyleCnt="4" custScaleX="56366" custScaleY="75147" custLinFactY="-100000" custLinFactNeighborX="-37369" custLinFactNeighborY="-182920">
        <dgm:presLayoutVars>
          <dgm:bulletEnabled val="1"/>
        </dgm:presLayoutVars>
      </dgm:prSet>
      <dgm:spPr/>
      <dgm:t>
        <a:bodyPr/>
        <a:lstStyle/>
        <a:p>
          <a:endParaRPr lang="fr-FR"/>
        </a:p>
      </dgm:t>
    </dgm:pt>
  </dgm:ptLst>
  <dgm:cxnLst>
    <dgm:cxn modelId="{D73D6888-45DB-2643-9D58-D8A54BBD468B}" type="presOf" srcId="{E0EDC499-2A82-A84F-ADC7-25E73F5A499E}" destId="{CCFE18F5-39C2-4D41-BAD3-DAD0D5ADDC51}" srcOrd="0" destOrd="0" presId="urn:microsoft.com/office/officeart/2005/8/layout/pList1#1"/>
    <dgm:cxn modelId="{E662D476-4CBD-8D4F-A481-54EF547A1F53}" type="presOf" srcId="{A84B7062-7D12-5A43-A9C1-7AC33A0646F0}" destId="{8DF5B468-6415-B74B-9363-0F71D029D009}" srcOrd="0" destOrd="0" presId="urn:microsoft.com/office/officeart/2005/8/layout/pList1#1"/>
    <dgm:cxn modelId="{2EECF50A-95EE-ED4B-822B-B89D94A56410}" srcId="{66DC9535-0702-3F4E-8ABE-88D1201C9CF4}" destId="{FCD4EE84-F9CA-FB46-BE21-9CFC9A5A7A4D}" srcOrd="3" destOrd="0" parTransId="{187C6019-79DE-9E44-BE7E-F66CD55FC1D8}" sibTransId="{8E059525-F35A-124B-ADD0-932FF6334D00}"/>
    <dgm:cxn modelId="{A31FD4F2-200A-5445-98F2-7EFB9DEFE2BB}" type="presOf" srcId="{141CF4BC-87BB-A245-A5BA-0CD84B73D0B0}" destId="{61B7D5F3-9318-4A4B-A862-3D462E2FCB9C}" srcOrd="0" destOrd="0" presId="urn:microsoft.com/office/officeart/2005/8/layout/pList1#1"/>
    <dgm:cxn modelId="{4F543AD4-7E64-3B49-AB15-6CFC8B03D0FE}" type="presOf" srcId="{1FC7F3FD-AE61-A941-BE0D-EE47CB2B3C19}" destId="{D27E71C7-5262-F84A-B949-38FECA028242}" srcOrd="0" destOrd="0" presId="urn:microsoft.com/office/officeart/2005/8/layout/pList1#1"/>
    <dgm:cxn modelId="{B929A2C1-C4B4-0641-AEDC-B0DC4ACA98D8}" type="presOf" srcId="{FCD4EE84-F9CA-FB46-BE21-9CFC9A5A7A4D}" destId="{2DB4BEB2-2415-3B43-B107-2D92940D4788}" srcOrd="0" destOrd="0" presId="urn:microsoft.com/office/officeart/2005/8/layout/pList1#1"/>
    <dgm:cxn modelId="{3E7980CA-F131-1D40-9B9A-240A6FB58597}" type="presOf" srcId="{B0976A15-5171-BD4C-AE0F-463C26CE32AD}" destId="{A8C479ED-CDE4-D546-B734-2F6C6ECA2449}" srcOrd="0" destOrd="0" presId="urn:microsoft.com/office/officeart/2005/8/layout/pList1#1"/>
    <dgm:cxn modelId="{562108A3-5F46-C344-9737-7612E20053DB}" srcId="{66DC9535-0702-3F4E-8ABE-88D1201C9CF4}" destId="{A84B7062-7D12-5A43-A9C1-7AC33A0646F0}" srcOrd="0" destOrd="0" parTransId="{2325FC44-9D13-694D-9DF4-61B26AA5FE70}" sibTransId="{1FC7F3FD-AE61-A941-BE0D-EE47CB2B3C19}"/>
    <dgm:cxn modelId="{2C06CB19-CC25-0D40-BB4A-5444899A65D0}" srcId="{66DC9535-0702-3F4E-8ABE-88D1201C9CF4}" destId="{141CF4BC-87BB-A245-A5BA-0CD84B73D0B0}" srcOrd="1" destOrd="0" parTransId="{642D1F94-7879-4348-8B6D-6F588B26F417}" sibTransId="{E0EDC499-2A82-A84F-ADC7-25E73F5A499E}"/>
    <dgm:cxn modelId="{4F8FBC4B-F668-2A4A-AAD5-0B337021EF02}" type="presOf" srcId="{447B81E0-25B4-C24D-A7CE-8DC835704104}" destId="{7AE74571-FB37-484D-A108-501D5084096C}" srcOrd="0" destOrd="0" presId="urn:microsoft.com/office/officeart/2005/8/layout/pList1#1"/>
    <dgm:cxn modelId="{73CEE6F8-96AB-654B-9CCC-A44AAF956D4B}" srcId="{66DC9535-0702-3F4E-8ABE-88D1201C9CF4}" destId="{447B81E0-25B4-C24D-A7CE-8DC835704104}" srcOrd="2" destOrd="0" parTransId="{D7CB4541-FB96-9F46-BE1B-F2EFC6DF50B2}" sibTransId="{B0976A15-5171-BD4C-AE0F-463C26CE32AD}"/>
    <dgm:cxn modelId="{A189BDFF-D024-8D4B-9074-11A0D7E1D8B6}" type="presOf" srcId="{66DC9535-0702-3F4E-8ABE-88D1201C9CF4}" destId="{C367325C-411F-DF46-81DB-2A9CE6304990}" srcOrd="0" destOrd="0" presId="urn:microsoft.com/office/officeart/2005/8/layout/pList1#1"/>
    <dgm:cxn modelId="{75723E48-D1A7-EE44-8593-53C1DA0624A5}" type="presParOf" srcId="{C367325C-411F-DF46-81DB-2A9CE6304990}" destId="{2E06B2DB-622E-1B4D-99D8-82084D1342E3}" srcOrd="0" destOrd="0" presId="urn:microsoft.com/office/officeart/2005/8/layout/pList1#1"/>
    <dgm:cxn modelId="{6D218204-880D-DE45-AC19-D6F2A1FBBEAB}" type="presParOf" srcId="{2E06B2DB-622E-1B4D-99D8-82084D1342E3}" destId="{0FA95A37-4361-A148-8F12-4E36233D3485}" srcOrd="0" destOrd="0" presId="urn:microsoft.com/office/officeart/2005/8/layout/pList1#1"/>
    <dgm:cxn modelId="{ED973D48-1702-5940-97B2-407A6E752B6C}" type="presParOf" srcId="{2E06B2DB-622E-1B4D-99D8-82084D1342E3}" destId="{8DF5B468-6415-B74B-9363-0F71D029D009}" srcOrd="1" destOrd="0" presId="urn:microsoft.com/office/officeart/2005/8/layout/pList1#1"/>
    <dgm:cxn modelId="{BE7F2CE1-959A-6445-BAE1-CD9B2A07E4E3}" type="presParOf" srcId="{C367325C-411F-DF46-81DB-2A9CE6304990}" destId="{D27E71C7-5262-F84A-B949-38FECA028242}" srcOrd="1" destOrd="0" presId="urn:microsoft.com/office/officeart/2005/8/layout/pList1#1"/>
    <dgm:cxn modelId="{B9E18558-A0B2-B24F-B17A-ACEFF3260A2B}" type="presParOf" srcId="{C367325C-411F-DF46-81DB-2A9CE6304990}" destId="{293EFA04-3F06-794E-80FA-D9BD520B74A6}" srcOrd="2" destOrd="0" presId="urn:microsoft.com/office/officeart/2005/8/layout/pList1#1"/>
    <dgm:cxn modelId="{9EC5E45E-C999-564E-8180-9434B5E31837}" type="presParOf" srcId="{293EFA04-3F06-794E-80FA-D9BD520B74A6}" destId="{031A2FE8-00B8-734C-B350-39876DE0FB8B}" srcOrd="0" destOrd="0" presId="urn:microsoft.com/office/officeart/2005/8/layout/pList1#1"/>
    <dgm:cxn modelId="{4EFE4CE3-88D1-784F-A4E5-348D8B4FF42C}" type="presParOf" srcId="{293EFA04-3F06-794E-80FA-D9BD520B74A6}" destId="{61B7D5F3-9318-4A4B-A862-3D462E2FCB9C}" srcOrd="1" destOrd="0" presId="urn:microsoft.com/office/officeart/2005/8/layout/pList1#1"/>
    <dgm:cxn modelId="{DB2D9EA7-BC9A-9D41-A35D-A8BB5A949F7A}" type="presParOf" srcId="{C367325C-411F-DF46-81DB-2A9CE6304990}" destId="{CCFE18F5-39C2-4D41-BAD3-DAD0D5ADDC51}" srcOrd="3" destOrd="0" presId="urn:microsoft.com/office/officeart/2005/8/layout/pList1#1"/>
    <dgm:cxn modelId="{D8791F7E-EAC8-FC46-9D6D-21546004B979}" type="presParOf" srcId="{C367325C-411F-DF46-81DB-2A9CE6304990}" destId="{CDE0C10D-2FFB-4F4C-A3F7-1D5AC45D5E65}" srcOrd="4" destOrd="0" presId="urn:microsoft.com/office/officeart/2005/8/layout/pList1#1"/>
    <dgm:cxn modelId="{F0506326-EA31-024D-B8CC-DC7D25969531}" type="presParOf" srcId="{CDE0C10D-2FFB-4F4C-A3F7-1D5AC45D5E65}" destId="{ECB58784-2A11-FD4E-A595-81991EA75D7A}" srcOrd="0" destOrd="0" presId="urn:microsoft.com/office/officeart/2005/8/layout/pList1#1"/>
    <dgm:cxn modelId="{03185D7D-F6AD-8548-8058-EA73A766F998}" type="presParOf" srcId="{CDE0C10D-2FFB-4F4C-A3F7-1D5AC45D5E65}" destId="{7AE74571-FB37-484D-A108-501D5084096C}" srcOrd="1" destOrd="0" presId="urn:microsoft.com/office/officeart/2005/8/layout/pList1#1"/>
    <dgm:cxn modelId="{DF408B64-624C-C244-BD5E-DC27408FCF0F}" type="presParOf" srcId="{C367325C-411F-DF46-81DB-2A9CE6304990}" destId="{A8C479ED-CDE4-D546-B734-2F6C6ECA2449}" srcOrd="5" destOrd="0" presId="urn:microsoft.com/office/officeart/2005/8/layout/pList1#1"/>
    <dgm:cxn modelId="{8952D41F-067D-394D-A066-8D67837C6250}" type="presParOf" srcId="{C367325C-411F-DF46-81DB-2A9CE6304990}" destId="{68BA2706-8581-F44B-B920-B5D3821D2A6F}" srcOrd="6" destOrd="0" presId="urn:microsoft.com/office/officeart/2005/8/layout/pList1#1"/>
    <dgm:cxn modelId="{7D3F0868-8AA8-1D47-A622-680FB285FE1F}" type="presParOf" srcId="{68BA2706-8581-F44B-B920-B5D3821D2A6F}" destId="{0334B133-2968-554F-9507-0F230391F67E}" srcOrd="0" destOrd="0" presId="urn:microsoft.com/office/officeart/2005/8/layout/pList1#1"/>
    <dgm:cxn modelId="{5DACA7F6-FA5B-6A4E-84E2-D47C2108367B}" type="presParOf" srcId="{68BA2706-8581-F44B-B920-B5D3821D2A6F}" destId="{2DB4BEB2-2415-3B43-B107-2D92940D4788}" srcOrd="1" destOrd="0" presId="urn:microsoft.com/office/officeart/2005/8/layout/p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95A37-4361-A148-8F12-4E36233D3485}">
      <dsp:nvSpPr>
        <dsp:cNvPr id="0" name=""/>
        <dsp:cNvSpPr/>
      </dsp:nvSpPr>
      <dsp:spPr>
        <a:xfrm flipV="1">
          <a:off x="0" y="3035532"/>
          <a:ext cx="1672256" cy="1152292"/>
        </a:xfrm>
        <a:prstGeom prst="roundRect">
          <a:avLst/>
        </a:prstGeom>
        <a:solidFill>
          <a:srgbClr val="FF0000"/>
        </a:solidFill>
        <a:ln>
          <a:solidFill>
            <a:srgbClr val="FF0000"/>
          </a:solidFill>
        </a:ln>
        <a:effectLst>
          <a:outerShdw blurRad="63500" sx="101000" sy="101000" algn="ctr" rotWithShape="0">
            <a:srgbClr val="000000">
              <a:alpha val="40000"/>
            </a:srgbClr>
          </a:outerShdw>
        </a:effectLst>
        <a:scene3d>
          <a:camera prst="perspectiveFront" fov="3000000"/>
          <a:lightRig rig="threePt" dir="tl"/>
        </a:scene3d>
        <a:sp3d>
          <a:bevelT w="0" h="0"/>
        </a:sp3d>
      </dsp:spPr>
      <dsp:style>
        <a:lnRef idx="0">
          <a:scrgbClr r="0" g="0" b="0"/>
        </a:lnRef>
        <a:fillRef idx="3">
          <a:scrgbClr r="0" g="0" b="0"/>
        </a:fillRef>
        <a:effectRef idx="2">
          <a:scrgbClr r="0" g="0" b="0"/>
        </a:effectRef>
        <a:fontRef idx="minor">
          <a:schemeClr val="lt1"/>
        </a:fontRef>
      </dsp:style>
    </dsp:sp>
    <dsp:sp modelId="{8DF5B468-6415-B74B-9363-0F71D029D009}">
      <dsp:nvSpPr>
        <dsp:cNvPr id="0" name=""/>
        <dsp:cNvSpPr/>
      </dsp:nvSpPr>
      <dsp:spPr>
        <a:xfrm>
          <a:off x="449468" y="3066872"/>
          <a:ext cx="783707" cy="1120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lvl="0" algn="ctr" defTabSz="1111250">
            <a:lnSpc>
              <a:spcPct val="90000"/>
            </a:lnSpc>
            <a:spcBef>
              <a:spcPct val="0"/>
            </a:spcBef>
            <a:spcAft>
              <a:spcPct val="35000"/>
            </a:spcAft>
          </a:pPr>
          <a:r>
            <a:rPr lang="fr-FR" sz="2500" kern="1200" dirty="0" smtClean="0"/>
            <a:t>PS</a:t>
          </a:r>
          <a:endParaRPr lang="fr-FR" sz="2500" kern="1200" dirty="0"/>
        </a:p>
      </dsp:txBody>
      <dsp:txXfrm>
        <a:off x="449468" y="3066872"/>
        <a:ext cx="783707" cy="1120952"/>
      </dsp:txXfrm>
    </dsp:sp>
    <dsp:sp modelId="{031A2FE8-00B8-734C-B350-39876DE0FB8B}">
      <dsp:nvSpPr>
        <dsp:cNvPr id="0" name=""/>
        <dsp:cNvSpPr/>
      </dsp:nvSpPr>
      <dsp:spPr>
        <a:xfrm>
          <a:off x="4284780" y="618334"/>
          <a:ext cx="703984" cy="624249"/>
        </a:xfrm>
        <a:prstGeom prst="roundRect">
          <a:avLst/>
        </a:prstGeom>
        <a:solidFill>
          <a:srgbClr val="FF6600"/>
        </a:solidFill>
        <a:ln>
          <a:noFill/>
        </a:ln>
        <a:effectLst>
          <a:outerShdw blurRad="63500" sx="101000" sy="101000" algn="ctr" rotWithShape="0">
            <a:srgbClr val="000000">
              <a:alpha val="40000"/>
            </a:srgbClr>
          </a:outerShdw>
        </a:effectLst>
        <a:scene3d>
          <a:camera prst="perspectiveFront" fov="3000000"/>
          <a:lightRig rig="threePt" dir="tl"/>
        </a:scene3d>
        <a:sp3d>
          <a:bevelT w="0" h="0"/>
        </a:sp3d>
      </dsp:spPr>
      <dsp:style>
        <a:lnRef idx="0">
          <a:scrgbClr r="0" g="0" b="0"/>
        </a:lnRef>
        <a:fillRef idx="3">
          <a:scrgbClr r="0" g="0" b="0"/>
        </a:fillRef>
        <a:effectRef idx="2">
          <a:scrgbClr r="0" g="0" b="0"/>
        </a:effectRef>
        <a:fontRef idx="minor">
          <a:schemeClr val="lt1"/>
        </a:fontRef>
      </dsp:style>
    </dsp:sp>
    <dsp:sp modelId="{61B7D5F3-9318-4A4B-A862-3D462E2FCB9C}">
      <dsp:nvSpPr>
        <dsp:cNvPr id="0" name=""/>
        <dsp:cNvSpPr/>
      </dsp:nvSpPr>
      <dsp:spPr>
        <a:xfrm>
          <a:off x="3276672" y="18452"/>
          <a:ext cx="1349516" cy="534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lvl="0" algn="ctr" defTabSz="1111250">
            <a:lnSpc>
              <a:spcPct val="90000"/>
            </a:lnSpc>
            <a:spcBef>
              <a:spcPct val="0"/>
            </a:spcBef>
            <a:spcAft>
              <a:spcPct val="35000"/>
            </a:spcAft>
          </a:pPr>
          <a:r>
            <a:rPr lang="fr-FR" sz="2500" kern="1200" dirty="0" err="1" smtClean="0"/>
            <a:t>SPa</a:t>
          </a:r>
          <a:endParaRPr lang="fr-FR" sz="2500" kern="1200" dirty="0"/>
        </a:p>
      </dsp:txBody>
      <dsp:txXfrm>
        <a:off x="3276672" y="18452"/>
        <a:ext cx="1349516" cy="534772"/>
      </dsp:txXfrm>
    </dsp:sp>
    <dsp:sp modelId="{ECB58784-2A11-FD4E-A595-81991EA75D7A}">
      <dsp:nvSpPr>
        <dsp:cNvPr id="0" name=""/>
        <dsp:cNvSpPr/>
      </dsp:nvSpPr>
      <dsp:spPr>
        <a:xfrm>
          <a:off x="1677669" y="3152001"/>
          <a:ext cx="861506" cy="1035823"/>
        </a:xfrm>
        <a:prstGeom prst="roundRect">
          <a:avLst/>
        </a:prstGeom>
        <a:solidFill>
          <a:srgbClr val="008000"/>
        </a:solidFill>
        <a:ln>
          <a:solidFill>
            <a:srgbClr val="008000"/>
          </a:solidFill>
        </a:ln>
        <a:effectLst>
          <a:outerShdw blurRad="63500" sx="101000" sy="101000" algn="ctr" rotWithShape="0">
            <a:srgbClr val="000000">
              <a:alpha val="40000"/>
            </a:srgbClr>
          </a:outerShdw>
        </a:effectLst>
        <a:scene3d>
          <a:camera prst="perspectiveFront" fov="3000000"/>
          <a:lightRig rig="threePt" dir="tl"/>
        </a:scene3d>
        <a:sp3d>
          <a:bevelT w="0" h="0"/>
        </a:sp3d>
      </dsp:spPr>
      <dsp:style>
        <a:lnRef idx="0">
          <a:scrgbClr r="0" g="0" b="0"/>
        </a:lnRef>
        <a:fillRef idx="3">
          <a:scrgbClr r="0" g="0" b="0"/>
        </a:fillRef>
        <a:effectRef idx="2">
          <a:scrgbClr r="0" g="0" b="0"/>
        </a:effectRef>
        <a:fontRef idx="minor">
          <a:schemeClr val="lt1"/>
        </a:fontRef>
      </dsp:style>
    </dsp:sp>
    <dsp:sp modelId="{7AE74571-FB37-484D-A108-501D5084096C}">
      <dsp:nvSpPr>
        <dsp:cNvPr id="0" name=""/>
        <dsp:cNvSpPr/>
      </dsp:nvSpPr>
      <dsp:spPr>
        <a:xfrm>
          <a:off x="3001704" y="2704549"/>
          <a:ext cx="2600225" cy="964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lvl="0" algn="ctr" defTabSz="1111250">
            <a:lnSpc>
              <a:spcPct val="90000"/>
            </a:lnSpc>
            <a:spcBef>
              <a:spcPct val="0"/>
            </a:spcBef>
            <a:spcAft>
              <a:spcPct val="35000"/>
            </a:spcAft>
          </a:pPr>
          <a:r>
            <a:rPr lang="fr-FR" sz="2500" kern="1200" dirty="0" smtClean="0"/>
            <a:t>MR</a:t>
          </a:r>
          <a:endParaRPr lang="fr-FR" sz="2500" kern="1200" dirty="0"/>
        </a:p>
      </dsp:txBody>
      <dsp:txXfrm>
        <a:off x="3001704" y="2704549"/>
        <a:ext cx="2600225" cy="964683"/>
      </dsp:txXfrm>
    </dsp:sp>
    <dsp:sp modelId="{0334B133-2968-554F-9507-0F230391F67E}">
      <dsp:nvSpPr>
        <dsp:cNvPr id="0" name=""/>
        <dsp:cNvSpPr/>
      </dsp:nvSpPr>
      <dsp:spPr>
        <a:xfrm>
          <a:off x="5892873" y="0"/>
          <a:ext cx="1770779" cy="1282036"/>
        </a:xfrm>
        <a:prstGeom prst="roundRect">
          <a:avLst/>
        </a:prstGeom>
        <a:solidFill>
          <a:srgbClr val="FFFF00"/>
        </a:solidFill>
        <a:ln>
          <a:noFill/>
        </a:ln>
        <a:effectLst>
          <a:outerShdw blurRad="63500" sx="101000" sy="101000" algn="ctr" rotWithShape="0">
            <a:srgbClr val="000000">
              <a:alpha val="40000"/>
            </a:srgbClr>
          </a:outerShdw>
        </a:effectLst>
        <a:scene3d>
          <a:camera prst="perspectiveFront" fov="3000000"/>
          <a:lightRig rig="threePt" dir="tl"/>
        </a:scene3d>
        <a:sp3d>
          <a:bevelT w="0" h="0"/>
        </a:sp3d>
      </dsp:spPr>
      <dsp:style>
        <a:lnRef idx="0">
          <a:scrgbClr r="0" g="0" b="0"/>
        </a:lnRef>
        <a:fillRef idx="3">
          <a:scrgbClr r="0" g="0" b="0"/>
        </a:fillRef>
        <a:effectRef idx="2">
          <a:scrgbClr r="0" g="0" b="0"/>
        </a:effectRef>
        <a:fontRef idx="minor">
          <a:schemeClr val="lt1"/>
        </a:fontRef>
      </dsp:style>
    </dsp:sp>
    <dsp:sp modelId="{2DB4BEB2-2415-3B43-B107-2D92940D4788}">
      <dsp:nvSpPr>
        <dsp:cNvPr id="0" name=""/>
        <dsp:cNvSpPr/>
      </dsp:nvSpPr>
      <dsp:spPr>
        <a:xfrm>
          <a:off x="5588478" y="0"/>
          <a:ext cx="1465642" cy="724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lvl="0" algn="ctr" defTabSz="1111250">
            <a:lnSpc>
              <a:spcPct val="90000"/>
            </a:lnSpc>
            <a:spcBef>
              <a:spcPct val="0"/>
            </a:spcBef>
            <a:spcAft>
              <a:spcPct val="35000"/>
            </a:spcAft>
          </a:pPr>
          <a:r>
            <a:rPr lang="fr-FR" sz="2500" kern="1200" dirty="0" err="1" smtClean="0"/>
            <a:t>N-Va</a:t>
          </a:r>
          <a:endParaRPr lang="fr-FR" sz="2500" kern="1200" dirty="0"/>
        </a:p>
      </dsp:txBody>
      <dsp:txXfrm>
        <a:off x="5588478" y="0"/>
        <a:ext cx="1465642" cy="724930"/>
      </dsp:txXfrm>
    </dsp:sp>
  </dsp:spTree>
</dsp:drawing>
</file>

<file path=ppt/diagrams/layout1.xml><?xml version="1.0" encoding="utf-8"?>
<dgm:layoutDef xmlns:dgm="http://schemas.openxmlformats.org/drawingml/2006/diagram" xmlns:a="http://schemas.openxmlformats.org/drawingml/2006/main" uniqueId="urn:microsoft.com/office/officeart/2005/8/layout/pList1#1">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51D506-780D-E64F-BB0D-A515587569EC}" type="datetimeFigureOut">
              <a:rPr lang="fr-FR" smtClean="0"/>
              <a:t>5/10/17</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273111F-365C-B248-80D2-B27E8018F9F0}" type="slidenum">
              <a:rPr lang="fr-FR" smtClean="0"/>
              <a:t>‹#›</a:t>
            </a:fld>
            <a:endParaRPr lang="fr-FR"/>
          </a:p>
        </p:txBody>
      </p:sp>
    </p:spTree>
    <p:extLst>
      <p:ext uri="{BB962C8B-B14F-4D97-AF65-F5344CB8AC3E}">
        <p14:creationId xmlns:p14="http://schemas.microsoft.com/office/powerpoint/2010/main" val="28571445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624A97-357F-0F44-9932-4FC321EC6938}" type="datetimeFigureOut">
              <a:rPr lang="fr-FR" smtClean="0"/>
              <a:t>3/10/17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A126F1-B1C3-B64D-8B63-9EB0BB89BFB7}" type="slidenum">
              <a:rPr lang="fr-FR" smtClean="0"/>
              <a:t>‹#›</a:t>
            </a:fld>
            <a:endParaRPr lang="fr-FR"/>
          </a:p>
        </p:txBody>
      </p:sp>
    </p:spTree>
    <p:extLst>
      <p:ext uri="{BB962C8B-B14F-4D97-AF65-F5344CB8AC3E}">
        <p14:creationId xmlns:p14="http://schemas.microsoft.com/office/powerpoint/2010/main" val="32096811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FA215E-A6B6-904E-BFD9-78A3AE228558}" type="slidenum">
              <a:rPr lang="fr-FR" smtClean="0"/>
              <a:t>21</a:t>
            </a:fld>
            <a:endParaRPr lang="fr-FR"/>
          </a:p>
        </p:txBody>
      </p:sp>
    </p:spTree>
    <p:extLst>
      <p:ext uri="{BB962C8B-B14F-4D97-AF65-F5344CB8AC3E}">
        <p14:creationId xmlns:p14="http://schemas.microsoft.com/office/powerpoint/2010/main" val="286584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9" name="Group 8"/>
          <p:cNvGrpSpPr/>
          <p:nvPr/>
        </p:nvGrpSpPr>
        <p:grpSpPr>
          <a:xfrm>
            <a:off x="486873" y="411480"/>
            <a:ext cx="8170254"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nl-BE" smtClean="0"/>
              <a:t>Cliquez et modifiez le titre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Cliquez pour modifier le style des sous-titres du masque</a:t>
            </a:r>
            <a:endParaRPr dirty="0"/>
          </a:p>
        </p:txBody>
      </p:sp>
      <p:sp>
        <p:nvSpPr>
          <p:cNvPr id="4" name="Date Placeholder 3"/>
          <p:cNvSpPr>
            <a:spLocks noGrp="1"/>
          </p:cNvSpPr>
          <p:nvPr>
            <p:ph type="dt" sz="half" idx="10"/>
          </p:nvPr>
        </p:nvSpPr>
        <p:spPr>
          <a:xfrm>
            <a:off x="573741" y="6122894"/>
            <a:ext cx="2133600" cy="259317"/>
          </a:xfrm>
        </p:spPr>
        <p:txBody>
          <a:bodyPr/>
          <a:lstStyle/>
          <a:p>
            <a:fld id="{3B54B31A-B3D8-0147-AEED-AE162112A4C2}" type="datetime1">
              <a:rPr lang="fr-BE" smtClean="0"/>
              <a:t>5/10/17</a:t>
            </a:fld>
            <a:endParaRPr lang="fr-FR"/>
          </a:p>
        </p:txBody>
      </p:sp>
      <p:sp>
        <p:nvSpPr>
          <p:cNvPr id="5" name="Footer Placeholder 4"/>
          <p:cNvSpPr>
            <a:spLocks noGrp="1"/>
          </p:cNvSpPr>
          <p:nvPr>
            <p:ph type="ftr" sz="quarter" idx="11"/>
          </p:nvPr>
        </p:nvSpPr>
        <p:spPr>
          <a:xfrm>
            <a:off x="5638800" y="6122894"/>
            <a:ext cx="2895600" cy="257810"/>
          </a:xfrm>
        </p:spPr>
        <p:txBody>
          <a:bodyPr/>
          <a:lstStyle/>
          <a:p>
            <a:endParaRPr lang="fr-FR"/>
          </a:p>
        </p:txBody>
      </p:sp>
      <p:sp>
        <p:nvSpPr>
          <p:cNvPr id="6" name="Slide Number Placeholder 5"/>
          <p:cNvSpPr>
            <a:spLocks noGrp="1"/>
          </p:cNvSpPr>
          <p:nvPr>
            <p:ph type="sldNum" sz="quarter" idx="12"/>
          </p:nvPr>
        </p:nvSpPr>
        <p:spPr>
          <a:xfrm>
            <a:off x="4191000" y="6122894"/>
            <a:ext cx="762000" cy="271463"/>
          </a:xfrm>
        </p:spPr>
        <p:txBody>
          <a:bodyPr/>
          <a:lstStyle/>
          <a:p>
            <a:fld id="{5AEB9AF6-C444-3C42-A747-0DDD1727594F}" type="slidenum">
              <a:rPr lang="fr-FR" smtClean="0"/>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u, image et légende">
    <p:spTree>
      <p:nvGrpSpPr>
        <p:cNvPr id="1" name=""/>
        <p:cNvGrpSpPr/>
        <p:nvPr/>
      </p:nvGrpSpPr>
      <p:grpSpPr>
        <a:xfrm>
          <a:off x="0" y="0"/>
          <a:ext cx="0" cy="0"/>
          <a:chOff x="0" y="0"/>
          <a:chExt cx="0" cy="0"/>
        </a:xfrm>
      </p:grpSpPr>
      <p:grpSp>
        <p:nvGrpSpPr>
          <p:cNvPr id="8" name="Group 7"/>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nl-BE" smtClean="0"/>
              <a:t>Cliquez et modifiez le titre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Date Placeholder 4"/>
          <p:cNvSpPr>
            <a:spLocks noGrp="1"/>
          </p:cNvSpPr>
          <p:nvPr>
            <p:ph type="dt" sz="half" idx="10"/>
          </p:nvPr>
        </p:nvSpPr>
        <p:spPr/>
        <p:txBody>
          <a:bodyPr/>
          <a:lstStyle/>
          <a:p>
            <a:fld id="{178AB2D6-71AB-184D-93FC-17595A9D9EE0}" type="datetime1">
              <a:rPr lang="fr-BE" smtClean="0"/>
              <a:t>5/10/17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AEB9AF6-C444-3C42-A747-0DDD1727594F}" type="slidenum">
              <a:rPr lang="fr-FR" smtClean="0"/>
              <a:t>‹#›</a:t>
            </a:fld>
            <a:endParaRPr lang="fr-FR"/>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nl-BE" smtClean="0"/>
              <a:t>Faire glisser l'image vers l'espace réservé ou cliquer sur l'icône pour l'ajouter</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15" name="Group 14"/>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nl-BE" smtClean="0"/>
              <a:t>Cliquez et modifiez le titre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smtClean="0"/>
              <a:t>Faire glisser l'image vers l'espace réservé ou cliquer sur l'icône pour l'ajouter</a:t>
            </a:r>
            <a:endParaRPr/>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nl-BE" smtClean="0"/>
              <a:t>Cliquez pour modifier les styles du texte du masque</a:t>
            </a:r>
          </a:p>
        </p:txBody>
      </p:sp>
      <p:sp>
        <p:nvSpPr>
          <p:cNvPr id="5" name="Date Placeholder 4"/>
          <p:cNvSpPr>
            <a:spLocks noGrp="1"/>
          </p:cNvSpPr>
          <p:nvPr>
            <p:ph type="dt" sz="half" idx="10"/>
          </p:nvPr>
        </p:nvSpPr>
        <p:spPr/>
        <p:txBody>
          <a:bodyPr/>
          <a:lstStyle/>
          <a:p>
            <a:fld id="{03E756B7-C3E7-F243-99AF-AA35DC6CCD88}" type="datetime1">
              <a:rPr lang="fr-BE" smtClean="0"/>
              <a:t>5/10/17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AEB9AF6-C444-3C42-A747-0DDD1727594F}" type="slidenum">
              <a:rPr lang="fr-FR" smtClean="0"/>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u-dessus de légende">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nl-BE" smtClean="0"/>
              <a:t>Cliquez et modifiez le titre</a:t>
            </a:r>
            <a:endParaRPr dirty="0"/>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smtClean="0"/>
              <a:t>Faire glisser l'image vers l'espace réservé ou cliquer sur l'icône pour l'ajouter</a:t>
            </a:r>
            <a:endParaRPr/>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nl-BE" smtClean="0"/>
              <a:t>Cliquez pour modifier les styles du texte du masque</a:t>
            </a:r>
          </a:p>
        </p:txBody>
      </p:sp>
      <p:sp>
        <p:nvSpPr>
          <p:cNvPr id="5" name="Date Placeholder 4"/>
          <p:cNvSpPr>
            <a:spLocks noGrp="1"/>
          </p:cNvSpPr>
          <p:nvPr>
            <p:ph type="dt" sz="half" idx="10"/>
          </p:nvPr>
        </p:nvSpPr>
        <p:spPr/>
        <p:txBody>
          <a:bodyPr/>
          <a:lstStyle/>
          <a:p>
            <a:fld id="{03857F6B-892E-074F-9F50-D552F397D576}" type="datetime1">
              <a:rPr lang="fr-BE" smtClean="0"/>
              <a:t>5/10/17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AEB9AF6-C444-3C42-A747-0DDD1727594F}" type="slidenum">
              <a:rPr lang="fr-FR" smtClean="0"/>
              <a:t>‹#›</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grpSp>
        <p:nvGrpSpPr>
          <p:cNvPr id="13" name="Group 12"/>
          <p:cNvGrpSpPr/>
          <p:nvPr/>
        </p:nvGrpSpPr>
        <p:grpSpPr>
          <a:xfrm>
            <a:off x="182880" y="173699"/>
            <a:ext cx="877824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nl-BE" smtClean="0"/>
              <a:t>Cliquez et modifiez le titre</a:t>
            </a:r>
            <a:endParaRPr/>
          </a:p>
        </p:txBody>
      </p:sp>
      <p:sp>
        <p:nvSpPr>
          <p:cNvPr id="3" name="Vertical Text Placeholder 2"/>
          <p:cNvSpPr>
            <a:spLocks noGrp="1"/>
          </p:cNvSpPr>
          <p:nvPr>
            <p:ph type="body" orient="vert" idx="1"/>
          </p:nvPr>
        </p:nvSpPr>
        <p:spPr/>
        <p:txBody>
          <a:bodyPr vert="eaVert"/>
          <a:lstStyle>
            <a:lvl5pPr>
              <a:defRPr/>
            </a:lvl5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Date Placeholder 3"/>
          <p:cNvSpPr>
            <a:spLocks noGrp="1"/>
          </p:cNvSpPr>
          <p:nvPr>
            <p:ph type="dt" sz="half" idx="10"/>
          </p:nvPr>
        </p:nvSpPr>
        <p:spPr/>
        <p:txBody>
          <a:bodyPr/>
          <a:lstStyle/>
          <a:p>
            <a:fld id="{ECC4330B-483F-D640-8AE8-1D67CAAF051E}" type="datetime1">
              <a:rPr lang="fr-BE" smtClean="0"/>
              <a:t>5/10/17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AEB9AF6-C444-3C42-A747-0DDD1727594F}" type="slidenum">
              <a:rPr lang="fr-FR" smtClean="0"/>
              <a:t>‹#›</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nl-BE" smtClean="0"/>
              <a:t>Cliquez et modifiez le titre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Date Placeholder 3"/>
          <p:cNvSpPr>
            <a:spLocks noGrp="1"/>
          </p:cNvSpPr>
          <p:nvPr>
            <p:ph type="dt" sz="half" idx="10"/>
          </p:nvPr>
        </p:nvSpPr>
        <p:spPr/>
        <p:txBody>
          <a:bodyPr/>
          <a:lstStyle/>
          <a:p>
            <a:fld id="{B521239B-B0C5-4448-B854-1397ECD9CF02}" type="datetime1">
              <a:rPr lang="fr-BE" smtClean="0"/>
              <a:t>5/10/17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AEB9AF6-C444-3C42-A747-0DDD1727594F}" type="slidenum">
              <a:rPr lang="fr-FR" smtClean="0"/>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nl-BE" smtClean="0"/>
              <a:t>Cliquez et modifiez le titre</a:t>
            </a:r>
            <a:endParaRPr/>
          </a:p>
        </p:txBody>
      </p:sp>
      <p:sp>
        <p:nvSpPr>
          <p:cNvPr id="3" name="Content Placeholder 2"/>
          <p:cNvSpPr>
            <a:spLocks noGrp="1"/>
          </p:cNvSpPr>
          <p:nvPr>
            <p:ph idx="1"/>
          </p:nvPr>
        </p:nvSpPr>
        <p:spPr/>
        <p:txBody>
          <a:bodyPr/>
          <a:lstStyle>
            <a:lvl5pPr>
              <a:defRPr/>
            </a:lvl5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Date Placeholder 3"/>
          <p:cNvSpPr>
            <a:spLocks noGrp="1"/>
          </p:cNvSpPr>
          <p:nvPr>
            <p:ph type="dt" sz="half" idx="10"/>
          </p:nvPr>
        </p:nvSpPr>
        <p:spPr/>
        <p:txBody>
          <a:bodyPr/>
          <a:lstStyle/>
          <a:p>
            <a:fld id="{91CA1EBB-AE86-4A4C-9AE6-CD6422F2C9B0}" type="datetime1">
              <a:rPr lang="fr-BE" smtClean="0"/>
              <a:t>5/10/17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AEB9AF6-C444-3C42-A747-0DDD1727594F}" type="slidenum">
              <a:rPr lang="fr-FR" smtClean="0"/>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image">
    <p:spTree>
      <p:nvGrpSpPr>
        <p:cNvPr id="1" name=""/>
        <p:cNvGrpSpPr/>
        <p:nvPr/>
      </p:nvGrpSpPr>
      <p:grpSpPr>
        <a:xfrm>
          <a:off x="0" y="0"/>
          <a:ext cx="0" cy="0"/>
          <a:chOff x="0" y="0"/>
          <a:chExt cx="0" cy="0"/>
        </a:xfrm>
      </p:grpSpPr>
      <p:grpSp>
        <p:nvGrpSpPr>
          <p:cNvPr id="10" name="Group 9"/>
          <p:cNvGrpSpPr/>
          <p:nvPr/>
        </p:nvGrpSpPr>
        <p:grpSpPr>
          <a:xfrm>
            <a:off x="486873" y="411480"/>
            <a:ext cx="8170254"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nl-BE" smtClean="0"/>
              <a:t>Cliquez et modifiez le titre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Cliquez pour modifier le style des sous-titres du masque</a:t>
            </a:r>
            <a:endParaRPr dirty="0"/>
          </a:p>
        </p:txBody>
      </p:sp>
      <p:sp>
        <p:nvSpPr>
          <p:cNvPr id="4" name="Date Placeholder 3"/>
          <p:cNvSpPr>
            <a:spLocks noGrp="1"/>
          </p:cNvSpPr>
          <p:nvPr>
            <p:ph type="dt" sz="half" idx="10"/>
          </p:nvPr>
        </p:nvSpPr>
        <p:spPr>
          <a:xfrm>
            <a:off x="569259" y="6122894"/>
            <a:ext cx="2133600" cy="259317"/>
          </a:xfrm>
        </p:spPr>
        <p:txBody>
          <a:bodyPr/>
          <a:lstStyle/>
          <a:p>
            <a:fld id="{52F2CEFF-03C8-5048-BDC0-558815AA7685}" type="datetime1">
              <a:rPr lang="fr-BE" smtClean="0"/>
              <a:t>5/10/17</a:t>
            </a:fld>
            <a:endParaRPr lang="fr-FR"/>
          </a:p>
        </p:txBody>
      </p:sp>
      <p:sp>
        <p:nvSpPr>
          <p:cNvPr id="5" name="Footer Placeholder 4"/>
          <p:cNvSpPr>
            <a:spLocks noGrp="1"/>
          </p:cNvSpPr>
          <p:nvPr>
            <p:ph type="ftr" sz="quarter" idx="11"/>
          </p:nvPr>
        </p:nvSpPr>
        <p:spPr>
          <a:xfrm>
            <a:off x="5638800" y="6124401"/>
            <a:ext cx="2895600" cy="257810"/>
          </a:xfrm>
        </p:spPr>
        <p:txBody>
          <a:bodyPr/>
          <a:lstStyle/>
          <a:p>
            <a:endParaRPr lang="fr-FR"/>
          </a:p>
        </p:txBody>
      </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nl-BE" smtClean="0"/>
              <a:t>Faire glisser l'image vers l'espace réservé ou cliquer sur l'icône pour l'ajouter</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nl-BE" smtClean="0"/>
              <a:t>Cliquez et modifiez le titre</a:t>
            </a:r>
            <a:endParaRPr dirty="0"/>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Cliquez pour modifier les styles du texte du masque</a:t>
            </a:r>
          </a:p>
        </p:txBody>
      </p:sp>
      <p:sp>
        <p:nvSpPr>
          <p:cNvPr id="4" name="Date Placeholder 3"/>
          <p:cNvSpPr>
            <a:spLocks noGrp="1"/>
          </p:cNvSpPr>
          <p:nvPr>
            <p:ph type="dt" sz="half" idx="10"/>
          </p:nvPr>
        </p:nvSpPr>
        <p:spPr/>
        <p:txBody>
          <a:bodyPr/>
          <a:lstStyle/>
          <a:p>
            <a:fld id="{19D4D4E7-CA7A-BE42-BA4C-32DF01B0DB3E}" type="datetime1">
              <a:rPr lang="fr-BE" smtClean="0"/>
              <a:t>5/10/17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AEB9AF6-C444-3C42-A747-0DDD1727594F}" type="slidenum">
              <a:rPr lang="fr-FR" smtClean="0"/>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grpSp>
        <p:nvGrpSpPr>
          <p:cNvPr id="20" name="Group 19"/>
          <p:cNvGrpSpPr/>
          <p:nvPr/>
        </p:nvGrpSpPr>
        <p:grpSpPr>
          <a:xfrm>
            <a:off x="182880" y="173699"/>
            <a:ext cx="877824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nl-BE" smtClean="0"/>
              <a:t>Cliquez et modifiez le titre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a:p>
        </p:txBody>
      </p:sp>
      <p:sp>
        <p:nvSpPr>
          <p:cNvPr id="5" name="Date Placeholder 4"/>
          <p:cNvSpPr>
            <a:spLocks noGrp="1"/>
          </p:cNvSpPr>
          <p:nvPr>
            <p:ph type="dt" sz="half" idx="10"/>
          </p:nvPr>
        </p:nvSpPr>
        <p:spPr/>
        <p:txBody>
          <a:bodyPr/>
          <a:lstStyle/>
          <a:p>
            <a:fld id="{00EBE657-F8CF-714D-8A7E-1E1F72768D56}" type="datetime1">
              <a:rPr lang="fr-BE" smtClean="0"/>
              <a:t>5/10/17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AEB9AF6-C444-3C42-A747-0DDD1727594F}" type="slidenum">
              <a:rPr lang="fr-FR" smtClean="0"/>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nl-BE" smtClean="0"/>
              <a:t>Cliquez et modifiez le titre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7" name="Date Placeholder 6"/>
          <p:cNvSpPr>
            <a:spLocks noGrp="1"/>
          </p:cNvSpPr>
          <p:nvPr>
            <p:ph type="dt" sz="half" idx="10"/>
          </p:nvPr>
        </p:nvSpPr>
        <p:spPr/>
        <p:txBody>
          <a:bodyPr/>
          <a:lstStyle/>
          <a:p>
            <a:fld id="{5DA71647-EC8A-2247-B415-BEDDC36A59A7}" type="datetime1">
              <a:rPr lang="fr-BE" smtClean="0"/>
              <a:t>5/10/17</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AEB9AF6-C444-3C42-A747-0DDD1727594F}" type="slidenum">
              <a:rPr lang="fr-FR" smtClean="0"/>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grpSp>
        <p:nvGrpSpPr>
          <p:cNvPr id="12" name="Group 11"/>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nl-BE" smtClean="0"/>
              <a:t>Cliquez et modifiez le titre</a:t>
            </a:r>
            <a:endParaRPr/>
          </a:p>
        </p:txBody>
      </p:sp>
      <p:sp>
        <p:nvSpPr>
          <p:cNvPr id="3" name="Date Placeholder 2"/>
          <p:cNvSpPr>
            <a:spLocks noGrp="1"/>
          </p:cNvSpPr>
          <p:nvPr>
            <p:ph type="dt" sz="half" idx="10"/>
          </p:nvPr>
        </p:nvSpPr>
        <p:spPr/>
        <p:txBody>
          <a:bodyPr/>
          <a:lstStyle/>
          <a:p>
            <a:fld id="{C5473220-1703-F14D-9FEE-3B018339E757}" type="datetime1">
              <a:rPr lang="fr-BE" smtClean="0"/>
              <a:t>5/10/17</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AEB9AF6-C444-3C42-A747-0DDD1727594F}"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fld id="{53F29F78-2F29-0445-AD44-7C36D242ACE8}" type="datetime1">
              <a:rPr lang="fr-BE" smtClean="0"/>
              <a:t>5/10/17</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AEB9AF6-C444-3C42-A747-0DDD1727594F}" type="slidenum">
              <a:rPr lang="fr-FR" smtClean="0"/>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grpSp>
        <p:nvGrpSpPr>
          <p:cNvPr id="11" name="Group 10"/>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nl-BE" smtClean="0"/>
              <a:t>Cliquez et modifiez le titre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nl-BE" smtClean="0"/>
              <a:t>Cliquez pour modifier les styles du texte du masque</a:t>
            </a:r>
          </a:p>
        </p:txBody>
      </p:sp>
      <p:sp>
        <p:nvSpPr>
          <p:cNvPr id="5" name="Date Placeholder 4"/>
          <p:cNvSpPr>
            <a:spLocks noGrp="1"/>
          </p:cNvSpPr>
          <p:nvPr>
            <p:ph type="dt" sz="half" idx="10"/>
          </p:nvPr>
        </p:nvSpPr>
        <p:spPr/>
        <p:txBody>
          <a:bodyPr/>
          <a:lstStyle/>
          <a:p>
            <a:fld id="{58FDBB8C-F128-DB4D-B4BE-197849F40EC2}" type="datetime1">
              <a:rPr lang="fr-BE" smtClean="0"/>
              <a:t>5/10/17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AEB9AF6-C444-3C42-A747-0DDD1727594F}" type="slidenum">
              <a:rPr lang="fr-FR" smtClean="0"/>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nl-BE" smtClean="0"/>
              <a:t>Cliquez et modifiez le titre</a:t>
            </a:r>
            <a:endParaRPr dirty="0"/>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fld id="{34E95693-FABD-164C-BAFE-F355F378B394}" type="datetime1">
              <a:rPr lang="fr-BE" smtClean="0"/>
              <a:t>5/10/17</a:t>
            </a:fld>
            <a:endParaRPr lang="fr-FR"/>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fr-FR"/>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5AEB9AF6-C444-3C42-A747-0DDD1727594F}" type="slidenum">
              <a:rPr lang="fr-FR" smtClean="0"/>
              <a:t>‹#›</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dt="0"/>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5.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journalbelgianhistory.be/fr/system/files/article_pdf/BTNG-RBHC,%2004,%201973,%201-2,%20pp%20001-048.pdf"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jpeg"/><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8.xml"/><Relationship Id="rId2" Type="http://schemas.openxmlformats.org/officeDocument/2006/relationships/diagramData" Target="../diagrams/data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package" Target="../embeddings/Document_Microsoft_Word1.docx"/><Relationship Id="rId4" Type="http://schemas.openxmlformats.org/officeDocument/2006/relationships/image" Target="../media/image28.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La Belgique, son passé et son avenir.</a:t>
            </a:r>
            <a:endParaRPr lang="fr-FR" dirty="0"/>
          </a:p>
        </p:txBody>
      </p:sp>
      <p:sp>
        <p:nvSpPr>
          <p:cNvPr id="3" name="Sous-titre 2"/>
          <p:cNvSpPr>
            <a:spLocks noGrp="1"/>
          </p:cNvSpPr>
          <p:nvPr>
            <p:ph type="subTitle" idx="1"/>
          </p:nvPr>
        </p:nvSpPr>
        <p:spPr/>
        <p:txBody>
          <a:bodyPr/>
          <a:lstStyle/>
          <a:p>
            <a:r>
              <a:rPr lang="fr-FR" dirty="0" smtClean="0"/>
              <a:t>Pierre Verjans </a:t>
            </a:r>
          </a:p>
          <a:p>
            <a:r>
              <a:rPr lang="fr-FR" dirty="0" smtClean="0"/>
              <a:t>Courtrai, 5 octobre 2017</a:t>
            </a:r>
          </a:p>
          <a:p>
            <a:r>
              <a:rPr lang="fr-FR" dirty="0" smtClean="0"/>
              <a:t>Connaissance et vie</a:t>
            </a:r>
            <a:endParaRPr lang="fr-FR" dirty="0"/>
          </a:p>
        </p:txBody>
      </p:sp>
      <p:pic>
        <p:nvPicPr>
          <p:cNvPr id="4" name="Image 3"/>
          <p:cNvPicPr>
            <a:picLocks noChangeAspect="1"/>
          </p:cNvPicPr>
          <p:nvPr/>
        </p:nvPicPr>
        <p:blipFill>
          <a:blip r:embed="rId2"/>
          <a:stretch>
            <a:fillRect/>
          </a:stretch>
        </p:blipFill>
        <p:spPr>
          <a:xfrm>
            <a:off x="3136900" y="4577580"/>
            <a:ext cx="2857500" cy="742950"/>
          </a:xfrm>
          <a:prstGeom prst="rect">
            <a:avLst/>
          </a:prstGeom>
        </p:spPr>
      </p:pic>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56986611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pPr>
              <a:defRPr/>
            </a:pPr>
            <a:r>
              <a:rPr lang="fr-FR" dirty="0" smtClean="0"/>
              <a:t>Moyen-âge et systèmes de pouvoir</a:t>
            </a:r>
            <a:endParaRPr lang="fr-FR" dirty="0"/>
          </a:p>
        </p:txBody>
      </p:sp>
      <p:sp>
        <p:nvSpPr>
          <p:cNvPr id="33794" name="Espace réservé du contenu 3"/>
          <p:cNvSpPr>
            <a:spLocks noGrp="1"/>
          </p:cNvSpPr>
          <p:nvPr>
            <p:ph idx="1"/>
          </p:nvPr>
        </p:nvSpPr>
        <p:spPr/>
        <p:txBody>
          <a:bodyPr>
            <a:normAutofit fontScale="85000" lnSpcReduction="20000"/>
          </a:bodyPr>
          <a:lstStyle/>
          <a:p>
            <a:r>
              <a:rPr lang="fr-FR">
                <a:latin typeface="Gill Sans MT" charset="0"/>
                <a:ea typeface="ＭＳ Ｐゴシック" charset="0"/>
                <a:cs typeface="ＭＳ Ｐゴシック" charset="0"/>
              </a:rPr>
              <a:t>Vassalité et seigneurs locaux</a:t>
            </a:r>
          </a:p>
          <a:p>
            <a:r>
              <a:rPr lang="fr-FR">
                <a:latin typeface="Gill Sans MT" charset="0"/>
                <a:ea typeface="ＭＳ Ｐゴシック" charset="0"/>
                <a:cs typeface="ＭＳ Ｐゴシック" charset="0"/>
              </a:rPr>
              <a:t>Eglise</a:t>
            </a:r>
          </a:p>
          <a:p>
            <a:r>
              <a:rPr lang="fr-FR">
                <a:latin typeface="Gill Sans MT" charset="0"/>
                <a:ea typeface="ＭＳ Ｐゴシック" charset="0"/>
                <a:cs typeface="ＭＳ Ｐゴシック" charset="0"/>
              </a:rPr>
              <a:t>Fonction royale (Eglise et féodallité)</a:t>
            </a:r>
          </a:p>
          <a:p>
            <a:r>
              <a:rPr lang="fr-FR">
                <a:latin typeface="Gill Sans MT" charset="0"/>
                <a:ea typeface="ＭＳ Ｐゴシック" charset="0"/>
                <a:cs typeface="ＭＳ Ｐゴシック" charset="0"/>
              </a:rPr>
              <a:t>Villes: libre de servitudes</a:t>
            </a:r>
          </a:p>
          <a:p>
            <a:r>
              <a:rPr lang="fr-FR">
                <a:latin typeface="Gill Sans MT" charset="0"/>
                <a:ea typeface="ＭＳ Ｐゴシック" charset="0"/>
                <a:cs typeface="ＭＳ Ｐゴシック" charset="0"/>
              </a:rPr>
              <a:t>Communes paysannes</a:t>
            </a:r>
          </a:p>
          <a:p>
            <a:endParaRPr lang="fr-FR">
              <a:latin typeface="Gill Sans MT" charset="0"/>
              <a:ea typeface="ＭＳ Ｐゴシック" charset="0"/>
              <a:cs typeface="ＭＳ Ｐゴシック" charset="0"/>
            </a:endParaRPr>
          </a:p>
          <a:p>
            <a:r>
              <a:rPr lang="fr-FR">
                <a:latin typeface="Gill Sans MT" charset="0"/>
                <a:ea typeface="ＭＳ Ｐゴシック" charset="0"/>
                <a:cs typeface="ＭＳ Ｐゴシック" charset="0"/>
              </a:rPr>
              <a:t>Systèmes relativement imperméables</a:t>
            </a:r>
          </a:p>
          <a:p>
            <a:r>
              <a:rPr lang="fr-FR">
                <a:latin typeface="Gill Sans MT" charset="0"/>
                <a:ea typeface="ＭＳ Ｐゴシック" charset="0"/>
                <a:cs typeface="ＭＳ Ｐゴシック" charset="0"/>
              </a:rPr>
              <a:t>Juridictions propres</a:t>
            </a:r>
            <a:r>
              <a:rPr lang="nl-BE">
                <a:latin typeface="Gill Sans MT" charset="0"/>
                <a:ea typeface="ＭＳ Ｐゴシック" charset="0"/>
                <a:cs typeface="ＭＳ Ｐゴシック" charset="0"/>
              </a:rPr>
              <a:t>... </a:t>
            </a:r>
          </a:p>
          <a:p>
            <a:endParaRPr lang="fr-FR">
              <a:latin typeface="Gill Sans MT" charset="0"/>
              <a:ea typeface="ＭＳ Ｐゴシック" charset="0"/>
              <a:cs typeface="ＭＳ Ｐゴシック" charset="0"/>
            </a:endParaRPr>
          </a:p>
        </p:txBody>
      </p:sp>
      <p:sp>
        <p:nvSpPr>
          <p:cNvPr id="33795" name="Espace réservé du pied de page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7063232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pPr>
              <a:defRPr/>
            </a:pPr>
            <a:r>
              <a:rPr lang="fr-FR" dirty="0" smtClean="0"/>
              <a:t>Communes et libertés</a:t>
            </a:r>
            <a:endParaRPr lang="fr-FR" dirty="0"/>
          </a:p>
        </p:txBody>
      </p:sp>
      <p:sp>
        <p:nvSpPr>
          <p:cNvPr id="34818" name="Espace réservé du contenu 3"/>
          <p:cNvSpPr>
            <a:spLocks noGrp="1"/>
          </p:cNvSpPr>
          <p:nvPr>
            <p:ph idx="1"/>
          </p:nvPr>
        </p:nvSpPr>
        <p:spPr/>
        <p:txBody>
          <a:bodyPr>
            <a:normAutofit lnSpcReduction="10000"/>
          </a:bodyPr>
          <a:lstStyle/>
          <a:p>
            <a:r>
              <a:rPr lang="fr-FR" dirty="0">
                <a:latin typeface="Gill Sans MT" charset="0"/>
                <a:ea typeface="ＭＳ Ｐゴシック" charset="0"/>
                <a:cs typeface="ＭＳ Ｐゴシック" charset="0"/>
              </a:rPr>
              <a:t>Charte de Huy		1066</a:t>
            </a:r>
          </a:p>
          <a:p>
            <a:r>
              <a:rPr lang="fr-FR" dirty="0">
                <a:latin typeface="Gill Sans MT" charset="0"/>
                <a:ea typeface="ＭＳ Ｐゴシック" charset="0"/>
                <a:cs typeface="ＭＳ Ｐゴシック" charset="0"/>
              </a:rPr>
              <a:t>Bataille des éperons d’or	1302</a:t>
            </a:r>
          </a:p>
          <a:p>
            <a:r>
              <a:rPr lang="fr-FR" dirty="0" smtClean="0">
                <a:latin typeface="Gill Sans MT" charset="0"/>
                <a:ea typeface="ＭＳ Ｐゴシック" charset="0"/>
                <a:cs typeface="ＭＳ Ｐゴシック" charset="0"/>
              </a:rPr>
              <a:t>Joyeuses entrées		</a:t>
            </a:r>
            <a:endParaRPr lang="fr-FR" dirty="0">
              <a:latin typeface="Gill Sans MT" charset="0"/>
              <a:ea typeface="ＭＳ Ｐゴシック" charset="0"/>
              <a:cs typeface="ＭＳ Ｐゴシック" charset="0"/>
            </a:endParaRPr>
          </a:p>
          <a:p>
            <a:r>
              <a:rPr lang="fr-FR" dirty="0">
                <a:latin typeface="Gill Sans MT" charset="0"/>
                <a:ea typeface="ＭＳ Ｐゴシック" charset="0"/>
                <a:cs typeface="ＭＳ Ｐゴシック" charset="0"/>
              </a:rPr>
              <a:t>Paix de Fexhe		1316</a:t>
            </a:r>
          </a:p>
          <a:p>
            <a:endParaRPr lang="fr-FR" dirty="0">
              <a:latin typeface="Gill Sans MT" charset="0"/>
              <a:ea typeface="ＭＳ Ｐゴシック" charset="0"/>
              <a:cs typeface="ＭＳ Ｐゴシック" charset="0"/>
            </a:endParaRPr>
          </a:p>
          <a:p>
            <a:r>
              <a:rPr lang="fr-FR" dirty="0">
                <a:latin typeface="Gill Sans MT" charset="0"/>
                <a:ea typeface="ＭＳ Ｐゴシック" charset="0"/>
                <a:cs typeface="ＭＳ Ｐゴシック" charset="0"/>
              </a:rPr>
              <a:t>Liberté de commerce</a:t>
            </a:r>
          </a:p>
          <a:p>
            <a:r>
              <a:rPr lang="fr-FR" dirty="0">
                <a:latin typeface="Gill Sans MT" charset="0"/>
                <a:ea typeface="ＭＳ Ｐゴシック" charset="0"/>
                <a:cs typeface="ＭＳ Ｐゴシック" charset="0"/>
              </a:rPr>
              <a:t>Justice locale</a:t>
            </a:r>
          </a:p>
          <a:p>
            <a:endParaRPr lang="fr-FR" dirty="0">
              <a:latin typeface="Gill Sans MT" charset="0"/>
              <a:ea typeface="ＭＳ Ｐゴシック" charset="0"/>
              <a:cs typeface="ＭＳ Ｐゴシック" charset="0"/>
            </a:endParaRPr>
          </a:p>
        </p:txBody>
      </p:sp>
      <p:sp>
        <p:nvSpPr>
          <p:cNvPr id="34819" name="Espace réservé du pied de page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993490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err="1" smtClean="0"/>
              <a:t>Pays-bas</a:t>
            </a:r>
            <a:r>
              <a:rPr lang="fr-FR" dirty="0" smtClean="0"/>
              <a:t>… embouchures</a:t>
            </a:r>
            <a:endParaRPr lang="fr-FR" dirty="0"/>
          </a:p>
        </p:txBody>
      </p:sp>
      <p:sp>
        <p:nvSpPr>
          <p:cNvPr id="37890" name="Espace réservé du contenu 2"/>
          <p:cNvSpPr>
            <a:spLocks noGrp="1"/>
          </p:cNvSpPr>
          <p:nvPr>
            <p:ph idx="1"/>
          </p:nvPr>
        </p:nvSpPr>
        <p:spPr/>
        <p:txBody>
          <a:bodyPr/>
          <a:lstStyle/>
          <a:p>
            <a:r>
              <a:rPr lang="fr-FR" dirty="0">
                <a:latin typeface="Gill Sans MT" charset="0"/>
                <a:ea typeface="ＭＳ Ｐゴシック" charset="0"/>
                <a:cs typeface="ＭＳ Ｐゴシック" charset="0"/>
              </a:rPr>
              <a:t>P-B bourguignons :1387 – 1477 … ou 1556</a:t>
            </a:r>
          </a:p>
          <a:p>
            <a:r>
              <a:rPr lang="fr-FR" dirty="0">
                <a:latin typeface="Gill Sans MT" charset="0"/>
                <a:ea typeface="ＭＳ Ｐゴシック" charset="0"/>
                <a:cs typeface="ＭＳ Ｐゴシック" charset="0"/>
              </a:rPr>
              <a:t>P-B espagnols: 1556 - 1714</a:t>
            </a:r>
          </a:p>
          <a:p>
            <a:r>
              <a:rPr lang="fr-FR" dirty="0">
                <a:latin typeface="Gill Sans MT" charset="0"/>
                <a:ea typeface="ＭＳ Ｐゴシック" charset="0"/>
                <a:cs typeface="ＭＳ Ｐゴシック" charset="0"/>
              </a:rPr>
              <a:t>République hollandaise: 1579- 1795</a:t>
            </a:r>
          </a:p>
          <a:p>
            <a:r>
              <a:rPr lang="fr-FR" dirty="0">
                <a:latin typeface="Gill Sans MT" charset="0"/>
                <a:ea typeface="ＭＳ Ｐゴシック" charset="0"/>
                <a:cs typeface="ＭＳ Ｐゴシック" charset="0"/>
              </a:rPr>
              <a:t>P-B autrichiens: 1714-1794</a:t>
            </a:r>
          </a:p>
        </p:txBody>
      </p:sp>
      <p:sp>
        <p:nvSpPr>
          <p:cNvPr id="37891"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247768529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u pied de page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pic>
        <p:nvPicPr>
          <p:cNvPr id="43010" name="Imag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88913"/>
            <a:ext cx="6840537" cy="65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73668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u pied de page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pic>
        <p:nvPicPr>
          <p:cNvPr id="18434"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001713"/>
            <a:ext cx="72263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1975"/>
            <a:ext cx="9144000"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92424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re 1"/>
          <p:cNvSpPr>
            <a:spLocks noGrp="1"/>
          </p:cNvSpPr>
          <p:nvPr>
            <p:ph type="title"/>
          </p:nvPr>
        </p:nvSpPr>
        <p:spPr/>
        <p:txBody>
          <a:bodyPr/>
          <a:lstStyle/>
          <a:p>
            <a:r>
              <a:rPr lang="fr-FR">
                <a:latin typeface="Constantia" charset="0"/>
              </a:rPr>
              <a:t>« Inexorable fatalité »?</a:t>
            </a:r>
          </a:p>
        </p:txBody>
      </p:sp>
      <p:sp>
        <p:nvSpPr>
          <p:cNvPr id="3" name="Espace réservé du contenu 2"/>
          <p:cNvSpPr>
            <a:spLocks noGrp="1"/>
          </p:cNvSpPr>
          <p:nvPr>
            <p:ph idx="1"/>
          </p:nvPr>
        </p:nvSpPr>
        <p:spPr/>
        <p:txBody>
          <a:bodyPr>
            <a:normAutofit/>
          </a:bodyPr>
          <a:lstStyle/>
          <a:p>
            <a:pPr>
              <a:lnSpc>
                <a:spcPct val="90000"/>
              </a:lnSpc>
            </a:pPr>
            <a:r>
              <a:rPr lang="fr-FR" sz="2200" dirty="0">
                <a:latin typeface="Franklin Gothic Book" charset="0"/>
              </a:rPr>
              <a:t>« Pour peu qu’on se prenne à méditer sur les longs siècles écoulés dans la persévérante poursuite d’une indépendance que l’état de l’Europe rendit impossible jusqu’à nous, </a:t>
            </a:r>
          </a:p>
          <a:p>
            <a:pPr>
              <a:lnSpc>
                <a:spcPct val="90000"/>
              </a:lnSpc>
            </a:pPr>
            <a:r>
              <a:rPr lang="fr-FR" sz="2200" dirty="0">
                <a:latin typeface="Franklin Gothic Book" charset="0"/>
              </a:rPr>
              <a:t>et sur les sanglantes réserves par lesquelles la Belgique, à chaque domination étrangère, rappela ses droits méconnus et violés […] </a:t>
            </a:r>
          </a:p>
          <a:p>
            <a:pPr>
              <a:lnSpc>
                <a:spcPct val="90000"/>
              </a:lnSpc>
            </a:pPr>
            <a:r>
              <a:rPr lang="fr-FR" sz="2200" dirty="0">
                <a:latin typeface="Franklin Gothic Book" charset="0"/>
              </a:rPr>
              <a:t>alors on sent que ce peuple pourrait se créer un avenir ; que son sort dépend plus de l’habilité des ses hommes politiques que de l’inexorable fatalité des événements » </a:t>
            </a:r>
            <a:r>
              <a:rPr lang="fr-FR" sz="2000" dirty="0">
                <a:latin typeface="Verdana" charset="0"/>
                <a:ea typeface="ＭＳ Ｐゴシック" charset="0"/>
                <a:cs typeface="ＭＳ Ｐゴシック" charset="0"/>
              </a:rPr>
              <a:t>De Carné, </a:t>
            </a:r>
            <a:r>
              <a:rPr lang="fr-FR" sz="2000" i="1" dirty="0">
                <a:latin typeface="Verdana" charset="0"/>
                <a:ea typeface="ＭＳ Ｐゴシック" charset="0"/>
                <a:cs typeface="ＭＳ Ｐゴシック" charset="0"/>
              </a:rPr>
              <a:t>Revue des deux Mondes</a:t>
            </a:r>
            <a:r>
              <a:rPr lang="fr-FR" sz="2000" dirty="0">
                <a:latin typeface="Verdana" charset="0"/>
                <a:ea typeface="ＭＳ Ｐゴシック" charset="0"/>
                <a:cs typeface="ＭＳ Ｐゴシック" charset="0"/>
              </a:rPr>
              <a:t>, </a:t>
            </a:r>
            <a:r>
              <a:rPr lang="fr-FR" sz="2000" dirty="0" smtClean="0">
                <a:latin typeface="Verdana" charset="0"/>
                <a:ea typeface="ＭＳ Ｐゴシック" charset="0"/>
                <a:cs typeface="ＭＳ Ｐゴシック" charset="0"/>
              </a:rPr>
              <a:t>1836</a:t>
            </a:r>
            <a:r>
              <a:rPr lang="nl-NL" sz="2200" dirty="0" smtClean="0">
                <a:latin typeface="Franklin Gothic Book" charset="0"/>
              </a:rPr>
              <a:t>.</a:t>
            </a:r>
            <a:endParaRPr lang="fr-FR" sz="2200" dirty="0">
              <a:latin typeface="Franklin Gothic Book" charset="0"/>
            </a:endParaRPr>
          </a:p>
        </p:txBody>
      </p:sp>
      <p:sp>
        <p:nvSpPr>
          <p:cNvPr id="2" name="Espace réservé du pied de page 1"/>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812195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3238" y="4983163"/>
            <a:ext cx="8183562" cy="1052512"/>
          </a:xfrm>
        </p:spPr>
        <p:txBody>
          <a:bodyPr>
            <a:normAutofit fontScale="90000"/>
          </a:bodyPr>
          <a:lstStyle/>
          <a:p>
            <a:pPr>
              <a:defRPr/>
            </a:pPr>
            <a:r>
              <a:rPr lang="fr-FR" dirty="0" smtClean="0"/>
              <a:t>1830: monarchie constitutionnelle</a:t>
            </a:r>
            <a:endParaRPr lang="fr-FR" dirty="0"/>
          </a:p>
        </p:txBody>
      </p:sp>
      <p:sp>
        <p:nvSpPr>
          <p:cNvPr id="16386" name="Espace réservé du contenu 2"/>
          <p:cNvSpPr>
            <a:spLocks noGrp="1"/>
          </p:cNvSpPr>
          <p:nvPr>
            <p:ph idx="1"/>
          </p:nvPr>
        </p:nvSpPr>
        <p:spPr>
          <a:xfrm>
            <a:off x="503238" y="530225"/>
            <a:ext cx="8183562" cy="4187825"/>
          </a:xfrm>
        </p:spPr>
        <p:txBody>
          <a:bodyPr/>
          <a:lstStyle/>
          <a:p>
            <a:r>
              <a:rPr lang="fr-FR" dirty="0">
                <a:latin typeface="Verdana" charset="0"/>
                <a:ea typeface="ＭＳ Ｐゴシック" charset="0"/>
                <a:cs typeface="ＭＳ Ｐゴシック" charset="0"/>
              </a:rPr>
              <a:t>Peuples différents </a:t>
            </a:r>
          </a:p>
          <a:p>
            <a:endParaRPr lang="fr-FR" dirty="0">
              <a:latin typeface="Verdana" charset="0"/>
              <a:ea typeface="ＭＳ Ｐゴシック" charset="0"/>
              <a:cs typeface="ＭＳ Ｐゴシック" charset="0"/>
            </a:endParaRPr>
          </a:p>
          <a:p>
            <a:r>
              <a:rPr lang="fr-FR" dirty="0">
                <a:latin typeface="Verdana" charset="0"/>
                <a:ea typeface="ＭＳ Ｐゴシック" charset="0"/>
                <a:cs typeface="ＭＳ Ｐゴシック" charset="0"/>
              </a:rPr>
              <a:t> « nationalité flamande et </a:t>
            </a:r>
            <a:r>
              <a:rPr lang="fr-FR" dirty="0" err="1">
                <a:latin typeface="Verdana" charset="0"/>
                <a:ea typeface="ＭＳ Ｐゴシック" charset="0"/>
                <a:cs typeface="ＭＳ Ｐゴシック" charset="0"/>
              </a:rPr>
              <a:t>wallone</a:t>
            </a:r>
            <a:r>
              <a:rPr lang="fr-FR" dirty="0">
                <a:latin typeface="Verdana" charset="0"/>
                <a:ea typeface="ＭＳ Ｐゴシック" charset="0"/>
                <a:cs typeface="ＭＳ Ｐゴシック" charset="0"/>
              </a:rPr>
              <a:t> » De Carné, </a:t>
            </a:r>
            <a:r>
              <a:rPr lang="fr-FR" i="1" dirty="0">
                <a:latin typeface="Verdana" charset="0"/>
                <a:ea typeface="ＭＳ Ｐゴシック" charset="0"/>
                <a:cs typeface="ＭＳ Ｐゴシック" charset="0"/>
              </a:rPr>
              <a:t>Revue des deux Mondes</a:t>
            </a:r>
            <a:r>
              <a:rPr lang="fr-FR" dirty="0">
                <a:latin typeface="Verdana" charset="0"/>
                <a:ea typeface="ＭＳ Ｐゴシック" charset="0"/>
                <a:cs typeface="ＭＳ Ｐゴシック" charset="0"/>
              </a:rPr>
              <a:t>, 1836</a:t>
            </a:r>
          </a:p>
          <a:p>
            <a:r>
              <a:rPr lang="fr-FR" dirty="0">
                <a:latin typeface="Verdana" charset="0"/>
                <a:ea typeface="ＭＳ Ｐゴシック" charset="0"/>
                <a:cs typeface="ＭＳ Ｐゴシック" charset="0"/>
              </a:rPr>
              <a:t>« Flamands, Wallons, ce ne sont là que des prénoms ; Belge est notre nom de famille » </a:t>
            </a:r>
            <a:r>
              <a:rPr lang="nl-BE" dirty="0">
                <a:latin typeface="Verdana" charset="0"/>
                <a:ea typeface="ＭＳ Ｐゴシック" charset="0"/>
                <a:cs typeface="ＭＳ Ｐゴシック" charset="0"/>
              </a:rPr>
              <a:t>Clesse, </a:t>
            </a:r>
            <a:r>
              <a:rPr lang="nl-BE" dirty="0" smtClean="0">
                <a:latin typeface="Verdana" charset="0"/>
                <a:ea typeface="ＭＳ Ｐゴシック" charset="0"/>
                <a:cs typeface="ＭＳ Ｐゴシック" charset="0"/>
              </a:rPr>
              <a:t>1847</a:t>
            </a:r>
            <a:endParaRPr lang="fr-FR" dirty="0">
              <a:latin typeface="Verdana" charset="0"/>
              <a:ea typeface="ＭＳ Ｐゴシック" charset="0"/>
              <a:cs typeface="ＭＳ Ｐゴシック" charset="0"/>
            </a:endParaRPr>
          </a:p>
        </p:txBody>
      </p:sp>
      <p:sp>
        <p:nvSpPr>
          <p:cNvPr id="3" name="Espace réservé du pied de page 2"/>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22459550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143000" y="5610938"/>
            <a:ext cx="7497763" cy="1143000"/>
          </a:xfrm>
        </p:spPr>
        <p:txBody>
          <a:bodyPr/>
          <a:lstStyle/>
          <a:p>
            <a:pPr eaLnBrk="1" hangingPunct="1">
              <a:defRPr/>
            </a:pPr>
            <a:r>
              <a:rPr lang="fr-FR" sz="2000" dirty="0">
                <a:effectLst>
                  <a:outerShdw blurRad="38100" dist="38100" dir="2700000" algn="tl">
                    <a:srgbClr val="DDDDDD"/>
                  </a:outerShdw>
                </a:effectLst>
                <a:latin typeface="Gill Sans MT" charset="0"/>
                <a:ea typeface="ＭＳ Ｐゴシック" charset="0"/>
                <a:cs typeface="ＭＳ Ｐゴシック" charset="0"/>
              </a:rPr>
              <a:t>« Henri Conscience écoutant les doléances »</a:t>
            </a:r>
            <a:br>
              <a:rPr lang="fr-FR" sz="2000" dirty="0">
                <a:effectLst>
                  <a:outerShdw blurRad="38100" dist="38100" dir="2700000" algn="tl">
                    <a:srgbClr val="DDDDDD"/>
                  </a:outerShdw>
                </a:effectLst>
                <a:latin typeface="Gill Sans MT" charset="0"/>
                <a:ea typeface="ＭＳ Ｐゴシック" charset="0"/>
                <a:cs typeface="ＭＳ Ｐゴシック" charset="0"/>
              </a:rPr>
            </a:br>
            <a:r>
              <a:rPr lang="fr-FR" sz="2000" dirty="0">
                <a:effectLst>
                  <a:outerShdw blurRad="38100" dist="38100" dir="2700000" algn="tl">
                    <a:srgbClr val="DDDDDD"/>
                  </a:outerShdw>
                </a:effectLst>
                <a:latin typeface="Gill Sans MT" charset="0"/>
                <a:ea typeface="ＭＳ Ｐゴシック" charset="0"/>
                <a:cs typeface="ＭＳ Ｐゴシック" charset="0"/>
              </a:rPr>
              <a:t>1847: Manifeste du mouvement flamand</a:t>
            </a:r>
          </a:p>
        </p:txBody>
      </p:sp>
      <p:sp>
        <p:nvSpPr>
          <p:cNvPr id="72706" name="Espace réservé du pied de page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endParaRPr>
          </a:p>
        </p:txBody>
      </p:sp>
      <p:pic>
        <p:nvPicPr>
          <p:cNvPr id="72707" name="Picture 2" descr="Henrik Con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6320"/>
            <a:ext cx="6172200" cy="55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56920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smtClean="0"/>
              <a:t>Romantisme germanique</a:t>
            </a:r>
            <a:endParaRPr lang="fr-FR" dirty="0"/>
          </a:p>
        </p:txBody>
      </p:sp>
      <p:sp>
        <p:nvSpPr>
          <p:cNvPr id="136194" name="Espace réservé du contenu 2"/>
          <p:cNvSpPr>
            <a:spLocks noGrp="1"/>
          </p:cNvSpPr>
          <p:nvPr>
            <p:ph idx="1"/>
          </p:nvPr>
        </p:nvSpPr>
        <p:spPr/>
        <p:txBody>
          <a:bodyPr>
            <a:normAutofit fontScale="85000" lnSpcReduction="20000"/>
          </a:bodyPr>
          <a:lstStyle/>
          <a:p>
            <a:pPr>
              <a:defRPr/>
            </a:pPr>
            <a:r>
              <a:rPr lang="fr-FR" i="1" dirty="0" smtClean="0">
                <a:latin typeface="Gill Sans MT" charset="0"/>
                <a:ea typeface="ＭＳ Ｐゴシック" charset="0"/>
                <a:cs typeface="ＭＳ Ｐゴシック" charset="0"/>
              </a:rPr>
              <a:t>De Leeuw van Vlaanderen</a:t>
            </a:r>
            <a:r>
              <a:rPr lang="fr-FR" dirty="0" smtClean="0">
                <a:latin typeface="Gill Sans MT" charset="0"/>
                <a:ea typeface="ＭＳ Ｐゴシック" charset="0"/>
                <a:cs typeface="ＭＳ Ｐゴシック" charset="0"/>
              </a:rPr>
              <a:t> 1838</a:t>
            </a:r>
          </a:p>
          <a:p>
            <a:pPr>
              <a:defRPr/>
            </a:pPr>
            <a:r>
              <a:rPr lang="fr-FR" i="1" dirty="0" smtClean="0">
                <a:latin typeface="Gill Sans MT" charset="0"/>
                <a:ea typeface="ＭＳ Ｐゴシック" charset="0"/>
                <a:cs typeface="ＭＳ Ｐゴシック" charset="0"/>
              </a:rPr>
              <a:t>De </a:t>
            </a:r>
            <a:r>
              <a:rPr lang="fr-FR" i="1" dirty="0" err="1" smtClean="0">
                <a:latin typeface="Gill Sans MT" charset="0"/>
                <a:ea typeface="ＭＳ Ｐゴシック" charset="0"/>
                <a:cs typeface="ＭＳ Ｐゴシック" charset="0"/>
              </a:rPr>
              <a:t>vlaamse</a:t>
            </a:r>
            <a:r>
              <a:rPr lang="fr-FR" i="1" dirty="0" smtClean="0">
                <a:latin typeface="Gill Sans MT" charset="0"/>
                <a:ea typeface="ＭＳ Ｐゴシック" charset="0"/>
                <a:cs typeface="ＭＳ Ｐゴシック" charset="0"/>
              </a:rPr>
              <a:t> Leeuw</a:t>
            </a:r>
            <a:r>
              <a:rPr lang="fr-FR" dirty="0" smtClean="0">
                <a:latin typeface="Gill Sans MT" charset="0"/>
                <a:ea typeface="ＭＳ Ｐゴシック" charset="0"/>
                <a:cs typeface="ＭＳ Ｐゴシック" charset="0"/>
              </a:rPr>
              <a:t> 1847</a:t>
            </a:r>
          </a:p>
          <a:p>
            <a:pPr>
              <a:defRPr/>
            </a:pPr>
            <a:endParaRPr lang="fr-FR" dirty="0">
              <a:latin typeface="Gill Sans MT" charset="0"/>
              <a:ea typeface="ＭＳ Ｐゴシック" charset="0"/>
              <a:cs typeface="ＭＳ Ｐゴシック" charset="0"/>
            </a:endParaRPr>
          </a:p>
          <a:p>
            <a:pPr marL="82550" indent="0">
              <a:buFont typeface="Wingdings 2" charset="0"/>
              <a:buNone/>
              <a:defRPr/>
            </a:pPr>
            <a:r>
              <a:rPr lang="fr-FR" i="1" dirty="0" err="1"/>
              <a:t>Zij</a:t>
            </a:r>
            <a:r>
              <a:rPr lang="fr-FR" i="1" dirty="0"/>
              <a:t> </a:t>
            </a:r>
            <a:r>
              <a:rPr lang="fr-FR" i="1" dirty="0" err="1"/>
              <a:t>zullen</a:t>
            </a:r>
            <a:r>
              <a:rPr lang="fr-FR" i="1" dirty="0"/>
              <a:t> hem niet </a:t>
            </a:r>
            <a:r>
              <a:rPr lang="fr-FR" i="1" dirty="0" err="1"/>
              <a:t>temmen</a:t>
            </a:r>
            <a:r>
              <a:rPr lang="fr-FR" i="1" dirty="0"/>
              <a:t>, </a:t>
            </a:r>
            <a:endParaRPr lang="fr-FR" i="1" dirty="0" smtClean="0"/>
          </a:p>
          <a:p>
            <a:pPr marL="82550" indent="0">
              <a:buFont typeface="Wingdings 2" charset="0"/>
              <a:buNone/>
              <a:defRPr/>
            </a:pPr>
            <a:r>
              <a:rPr lang="fr-FR" i="1" dirty="0" smtClean="0"/>
              <a:t>de </a:t>
            </a:r>
            <a:r>
              <a:rPr lang="fr-FR" i="1" dirty="0" err="1"/>
              <a:t>fiere</a:t>
            </a:r>
            <a:r>
              <a:rPr lang="fr-FR" i="1" dirty="0"/>
              <a:t> Vlaamse Leeuw</a:t>
            </a:r>
            <a:r>
              <a:rPr lang="fr-FR" i="1" dirty="0" smtClean="0"/>
              <a:t>,</a:t>
            </a:r>
          </a:p>
          <a:p>
            <a:pPr marL="82550" indent="0">
              <a:buFont typeface="Wingdings 2" charset="0"/>
              <a:buNone/>
              <a:defRPr/>
            </a:pPr>
            <a:endParaRPr lang="fr-FR" i="1" dirty="0" smtClean="0">
              <a:latin typeface="Gill Sans MT" charset="0"/>
              <a:ea typeface="ＭＳ Ｐゴシック" charset="0"/>
              <a:cs typeface="ＭＳ Ｐゴシック" charset="0"/>
            </a:endParaRPr>
          </a:p>
          <a:p>
            <a:pPr marL="82550" indent="0">
              <a:buFont typeface="Wingdings 2" charset="0"/>
              <a:buNone/>
              <a:defRPr/>
            </a:pPr>
            <a:r>
              <a:rPr lang="fr-FR" i="1" dirty="0" err="1"/>
              <a:t>Sie</a:t>
            </a:r>
            <a:r>
              <a:rPr lang="fr-FR" i="1" dirty="0"/>
              <a:t> </a:t>
            </a:r>
            <a:r>
              <a:rPr lang="fr-FR" i="1" dirty="0" err="1"/>
              <a:t>sollen</a:t>
            </a:r>
            <a:r>
              <a:rPr lang="fr-FR" i="1" dirty="0"/>
              <a:t> </a:t>
            </a:r>
            <a:r>
              <a:rPr lang="fr-FR" i="1" dirty="0" err="1"/>
              <a:t>ihn</a:t>
            </a:r>
            <a:r>
              <a:rPr lang="fr-FR" i="1" dirty="0"/>
              <a:t> </a:t>
            </a:r>
            <a:r>
              <a:rPr lang="fr-FR" i="1" dirty="0" err="1"/>
              <a:t>nicht</a:t>
            </a:r>
            <a:r>
              <a:rPr lang="fr-FR" i="1" dirty="0"/>
              <a:t> </a:t>
            </a:r>
            <a:r>
              <a:rPr lang="fr-FR" i="1" dirty="0" err="1" smtClean="0"/>
              <a:t>haben</a:t>
            </a:r>
            <a:r>
              <a:rPr lang="fr-FR" i="1" dirty="0" smtClean="0"/>
              <a:t>,</a:t>
            </a:r>
          </a:p>
          <a:p>
            <a:pPr marL="82550" indent="0">
              <a:buFont typeface="Wingdings 2" charset="0"/>
              <a:buNone/>
              <a:defRPr/>
            </a:pPr>
            <a:r>
              <a:rPr lang="fr-FR" i="1" dirty="0" smtClean="0"/>
              <a:t>den </a:t>
            </a:r>
            <a:r>
              <a:rPr lang="fr-FR" i="1" dirty="0" err="1"/>
              <a:t>freien</a:t>
            </a:r>
            <a:r>
              <a:rPr lang="fr-FR" i="1" dirty="0"/>
              <a:t>, </a:t>
            </a:r>
            <a:r>
              <a:rPr lang="fr-FR" i="1" dirty="0" err="1"/>
              <a:t>deutschen</a:t>
            </a:r>
            <a:r>
              <a:rPr lang="fr-FR" i="1" dirty="0"/>
              <a:t> </a:t>
            </a:r>
            <a:r>
              <a:rPr lang="fr-FR" i="1" dirty="0" err="1"/>
              <a:t>Rhein</a:t>
            </a:r>
            <a:endParaRPr lang="fr-FR" i="1" dirty="0">
              <a:latin typeface="Gill Sans MT" charset="0"/>
              <a:ea typeface="ＭＳ Ｐゴシック" charset="0"/>
              <a:cs typeface="ＭＳ Ｐゴシック" charset="0"/>
            </a:endParaRPr>
          </a:p>
          <a:p>
            <a:pPr marL="82550" indent="0">
              <a:buFont typeface="Wingdings 2" charset="0"/>
              <a:buNone/>
              <a:defRPr/>
            </a:pPr>
            <a:endParaRPr lang="fr-FR" i="1" dirty="0">
              <a:latin typeface="Gill Sans MT" charset="0"/>
              <a:ea typeface="ＭＳ Ｐゴシック" charset="0"/>
              <a:cs typeface="ＭＳ Ｐゴシック" charset="0"/>
            </a:endParaRPr>
          </a:p>
        </p:txBody>
      </p:sp>
      <p:sp>
        <p:nvSpPr>
          <p:cNvPr id="75779"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57111647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smtClean="0"/>
              <a:t>Industrialisation</a:t>
            </a:r>
            <a:endParaRPr lang="fr-FR" dirty="0"/>
          </a:p>
        </p:txBody>
      </p:sp>
      <p:graphicFrame>
        <p:nvGraphicFramePr>
          <p:cNvPr id="6" name="Espace réservé du contenu 5"/>
          <p:cNvGraphicFramePr>
            <a:graphicFrameLocks noGrp="1"/>
          </p:cNvGraphicFramePr>
          <p:nvPr>
            <p:ph idx="1"/>
          </p:nvPr>
        </p:nvGraphicFramePr>
        <p:xfrm>
          <a:off x="1435100" y="1720850"/>
          <a:ext cx="7499352" cy="4389569"/>
        </p:xfrm>
        <a:graphic>
          <a:graphicData uri="http://schemas.openxmlformats.org/drawingml/2006/table">
            <a:tbl>
              <a:tblPr/>
              <a:tblGrid>
                <a:gridCol w="1874838"/>
                <a:gridCol w="1874838"/>
                <a:gridCol w="1874838"/>
                <a:gridCol w="1874838"/>
              </a:tblGrid>
              <a:tr h="317485">
                <a:tc gridSpan="4">
                  <a:txBody>
                    <a:bodyPr/>
                    <a:lstStyle/>
                    <a:p>
                      <a:pPr algn="ctr" fontAlgn="b"/>
                      <a:r>
                        <a:rPr lang="fr-FR" sz="2000" b="0" i="0" u="none" strike="noStrike" dirty="0">
                          <a:solidFill>
                            <a:srgbClr val="000000"/>
                          </a:solidFill>
                          <a:effectLst/>
                          <a:latin typeface="Calibri"/>
                        </a:rPr>
                        <a:t>Population des principales grandes villes de 1784 </a:t>
                      </a:r>
                      <a:r>
                        <a:rPr lang="fr-FR" sz="2000" b="0" i="0" u="none" strike="noStrike" kern="100" dirty="0" smtClean="0">
                          <a:solidFill>
                            <a:srgbClr val="000000"/>
                          </a:solidFill>
                          <a:effectLst/>
                          <a:latin typeface="Calibri"/>
                        </a:rPr>
                        <a:t>à 1846</a:t>
                      </a:r>
                      <a:endParaRPr lang="fr-FR" sz="2000" b="0" i="0" u="none" strike="noStrike" dirty="0">
                        <a:solidFill>
                          <a:srgbClr val="000000"/>
                        </a:solidFill>
                        <a:effectLst/>
                        <a:latin typeface="Calibri"/>
                      </a:endParaRPr>
                    </a:p>
                  </a:txBody>
                  <a:tcPr marL="12700" marR="12700" marT="12696"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r>
              <a:tr h="592313">
                <a:tc gridSpan="4">
                  <a:txBody>
                    <a:bodyPr/>
                    <a:lstStyle/>
                    <a:p>
                      <a:pPr indent="0" algn="ctr" fontAlgn="b"/>
                      <a:r>
                        <a:rPr lang="fr-FR" sz="2000" b="0" i="0" u="none" strike="noStrike" kern="100" dirty="0" smtClean="0">
                          <a:solidFill>
                            <a:srgbClr val="000000"/>
                          </a:solidFill>
                          <a:effectLst/>
                          <a:latin typeface="Calibri"/>
                        </a:rPr>
                        <a:t> </a:t>
                      </a:r>
                      <a:r>
                        <a:rPr lang="fr-FR" sz="2000" b="0" i="0" u="none" strike="noStrike" kern="100" dirty="0">
                          <a:solidFill>
                            <a:srgbClr val="000000"/>
                          </a:solidFill>
                          <a:effectLst/>
                          <a:latin typeface="Calibri"/>
                        </a:rPr>
                        <a:t>en milliers d'habitants, et pourcentages d'augmentation</a:t>
                      </a:r>
                    </a:p>
                  </a:txBody>
                  <a:tcPr marL="12700" marR="12700" marT="12696"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r>
              <a:tr h="317485">
                <a:tc>
                  <a:txBody>
                    <a:bodyPr/>
                    <a:lstStyle/>
                    <a:p>
                      <a:pPr lvl="1" algn="l" fontAlgn="b"/>
                      <a:r>
                        <a:rPr lang="fr-FR" sz="2000" b="0" i="0" u="none" strike="noStrike" dirty="0">
                          <a:solidFill>
                            <a:srgbClr val="000000"/>
                          </a:solidFill>
                          <a:effectLst/>
                          <a:latin typeface="Calibri"/>
                        </a:rPr>
                        <a:t>Gand</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50</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103</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106%</a:t>
                      </a:r>
                    </a:p>
                  </a:txBody>
                  <a:tcPr marL="12700" marR="12700" marT="12696" marB="0" anchor="b">
                    <a:lnL>
                      <a:noFill/>
                    </a:lnL>
                    <a:lnR>
                      <a:noFill/>
                    </a:lnR>
                    <a:lnT>
                      <a:noFill/>
                    </a:lnT>
                    <a:lnB>
                      <a:noFill/>
                    </a:lnB>
                  </a:tcPr>
                </a:tc>
              </a:tr>
              <a:tr h="317485">
                <a:tc>
                  <a:txBody>
                    <a:bodyPr/>
                    <a:lstStyle/>
                    <a:p>
                      <a:pPr lvl="1" algn="l" fontAlgn="b"/>
                      <a:r>
                        <a:rPr lang="fr-FR" sz="2000" b="0" i="0" u="none" strike="noStrike" dirty="0">
                          <a:solidFill>
                            <a:srgbClr val="000000"/>
                          </a:solidFill>
                          <a:effectLst/>
                          <a:latin typeface="Calibri"/>
                        </a:rPr>
                        <a:t>Verviers</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12</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23,5</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96%</a:t>
                      </a:r>
                    </a:p>
                  </a:txBody>
                  <a:tcPr marL="12700" marR="12700" marT="12696" marB="0" anchor="b">
                    <a:lnL>
                      <a:noFill/>
                    </a:lnL>
                    <a:lnR>
                      <a:noFill/>
                    </a:lnR>
                    <a:lnT>
                      <a:noFill/>
                    </a:lnT>
                    <a:lnB>
                      <a:noFill/>
                    </a:lnB>
                  </a:tcPr>
                </a:tc>
              </a:tr>
              <a:tr h="317485">
                <a:tc>
                  <a:txBody>
                    <a:bodyPr/>
                    <a:lstStyle/>
                    <a:p>
                      <a:pPr lvl="1" algn="l" fontAlgn="b"/>
                      <a:r>
                        <a:rPr lang="fr-FR" sz="2000" b="0" i="0" u="none" strike="noStrike" dirty="0">
                          <a:solidFill>
                            <a:srgbClr val="000000"/>
                          </a:solidFill>
                          <a:effectLst/>
                          <a:latin typeface="Calibri"/>
                        </a:rPr>
                        <a:t>Liège</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50</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76</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52%</a:t>
                      </a:r>
                    </a:p>
                  </a:txBody>
                  <a:tcPr marL="12700" marR="12700" marT="12696" marB="0" anchor="b">
                    <a:lnL>
                      <a:noFill/>
                    </a:lnL>
                    <a:lnR>
                      <a:noFill/>
                    </a:lnR>
                    <a:lnT>
                      <a:noFill/>
                    </a:lnT>
                    <a:lnB>
                      <a:noFill/>
                    </a:lnB>
                  </a:tcPr>
                </a:tc>
              </a:tr>
              <a:tr h="317485">
                <a:tc>
                  <a:txBody>
                    <a:bodyPr/>
                    <a:lstStyle/>
                    <a:p>
                      <a:pPr lvl="1" algn="l" fontAlgn="b"/>
                      <a:r>
                        <a:rPr lang="fr-FR" sz="2000" b="0" i="0" u="none" strike="noStrike" dirty="0">
                          <a:solidFill>
                            <a:srgbClr val="000000"/>
                          </a:solidFill>
                          <a:effectLst/>
                          <a:latin typeface="Calibri"/>
                        </a:rPr>
                        <a:t>Mons</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20</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24,5</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23%</a:t>
                      </a:r>
                    </a:p>
                  </a:txBody>
                  <a:tcPr marL="12700" marR="12700" marT="12696" marB="0" anchor="b">
                    <a:lnL>
                      <a:noFill/>
                    </a:lnL>
                    <a:lnR>
                      <a:noFill/>
                    </a:lnR>
                    <a:lnT>
                      <a:noFill/>
                    </a:lnT>
                    <a:lnB>
                      <a:noFill/>
                    </a:lnB>
                  </a:tcPr>
                </a:tc>
              </a:tr>
              <a:tr h="317485">
                <a:tc>
                  <a:txBody>
                    <a:bodyPr/>
                    <a:lstStyle/>
                    <a:p>
                      <a:pPr lvl="1" algn="l" fontAlgn="b"/>
                      <a:r>
                        <a:rPr lang="fr-FR" sz="2000" b="0" i="0" u="none" strike="noStrike" dirty="0">
                          <a:solidFill>
                            <a:srgbClr val="000000"/>
                          </a:solidFill>
                          <a:effectLst/>
                          <a:latin typeface="Calibri"/>
                        </a:rPr>
                        <a:t>Charleroi</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4</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7,5</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88%</a:t>
                      </a:r>
                    </a:p>
                  </a:txBody>
                  <a:tcPr marL="12700" marR="12700" marT="12696" marB="0" anchor="b">
                    <a:lnL>
                      <a:noFill/>
                    </a:lnL>
                    <a:lnR>
                      <a:noFill/>
                    </a:lnR>
                    <a:lnT>
                      <a:noFill/>
                    </a:lnT>
                    <a:lnB>
                      <a:noFill/>
                    </a:lnB>
                  </a:tcPr>
                </a:tc>
              </a:tr>
              <a:tr h="317485">
                <a:tc>
                  <a:txBody>
                    <a:bodyPr/>
                    <a:lstStyle/>
                    <a:p>
                      <a:pPr lvl="1" algn="l" fontAlgn="b"/>
                      <a:r>
                        <a:rPr lang="fr-FR" sz="2000" b="0" i="0" u="none" strike="noStrike" dirty="0">
                          <a:solidFill>
                            <a:srgbClr val="000000"/>
                          </a:solidFill>
                          <a:effectLst/>
                          <a:latin typeface="Calibri"/>
                        </a:rPr>
                        <a:t>Bruxelles</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70</a:t>
                      </a:r>
                    </a:p>
                  </a:txBody>
                  <a:tcPr marL="12700" marR="12700" marT="12696" marB="0" anchor="b">
                    <a:lnL>
                      <a:noFill/>
                    </a:lnL>
                    <a:lnR>
                      <a:noFill/>
                    </a:lnR>
                    <a:lnT>
                      <a:noFill/>
                    </a:lnT>
                    <a:lnB>
                      <a:noFill/>
                    </a:lnB>
                  </a:tcPr>
                </a:tc>
                <a:tc>
                  <a:txBody>
                    <a:bodyPr/>
                    <a:lstStyle/>
                    <a:p>
                      <a:pPr algn="ctr" fontAlgn="b"/>
                      <a:r>
                        <a:rPr lang="fr-FR" sz="2000" b="0" i="0" u="none" strike="noStrike" dirty="0">
                          <a:solidFill>
                            <a:srgbClr val="000000"/>
                          </a:solidFill>
                          <a:effectLst/>
                          <a:latin typeface="Calibri"/>
                        </a:rPr>
                        <a:t>124</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77%</a:t>
                      </a:r>
                    </a:p>
                  </a:txBody>
                  <a:tcPr marL="12700" marR="12700" marT="12696" marB="0" anchor="b">
                    <a:lnL>
                      <a:noFill/>
                    </a:lnL>
                    <a:lnR>
                      <a:noFill/>
                    </a:lnR>
                    <a:lnT>
                      <a:noFill/>
                    </a:lnT>
                    <a:lnB>
                      <a:noFill/>
                    </a:lnB>
                  </a:tcPr>
                </a:tc>
              </a:tr>
              <a:tr h="317485">
                <a:tc>
                  <a:txBody>
                    <a:bodyPr/>
                    <a:lstStyle/>
                    <a:p>
                      <a:pPr lvl="1" algn="l" fontAlgn="b"/>
                      <a:r>
                        <a:rPr lang="fr-FR" sz="2000" b="0" i="0" u="none" strike="noStrike" dirty="0">
                          <a:solidFill>
                            <a:srgbClr val="000000"/>
                          </a:solidFill>
                          <a:effectLst/>
                          <a:latin typeface="Calibri"/>
                        </a:rPr>
                        <a:t>Anvers</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50</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88,5</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77%</a:t>
                      </a:r>
                    </a:p>
                  </a:txBody>
                  <a:tcPr marL="12700" marR="12700" marT="12696" marB="0" anchor="b">
                    <a:lnL>
                      <a:noFill/>
                    </a:lnL>
                    <a:lnR>
                      <a:noFill/>
                    </a:lnR>
                    <a:lnT>
                      <a:noFill/>
                    </a:lnT>
                    <a:lnB>
                      <a:noFill/>
                    </a:lnB>
                  </a:tcPr>
                </a:tc>
              </a:tr>
              <a:tr h="317485">
                <a:tc>
                  <a:txBody>
                    <a:bodyPr/>
                    <a:lstStyle/>
                    <a:p>
                      <a:pPr lvl="1" algn="l" fontAlgn="b"/>
                      <a:r>
                        <a:rPr lang="fr-FR" sz="2000" b="0" i="0" u="none" strike="noStrike" dirty="0">
                          <a:solidFill>
                            <a:srgbClr val="000000"/>
                          </a:solidFill>
                          <a:effectLst/>
                          <a:latin typeface="Calibri"/>
                        </a:rPr>
                        <a:t>Belgique</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2.673</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4.337</a:t>
                      </a:r>
                    </a:p>
                  </a:txBody>
                  <a:tcPr marL="12700" marR="12700" marT="12696" marB="0" anchor="b">
                    <a:lnL>
                      <a:noFill/>
                    </a:lnL>
                    <a:lnR>
                      <a:noFill/>
                    </a:lnR>
                    <a:lnT>
                      <a:noFill/>
                    </a:lnT>
                    <a:lnB>
                      <a:noFill/>
                    </a:lnB>
                  </a:tcPr>
                </a:tc>
                <a:tc>
                  <a:txBody>
                    <a:bodyPr/>
                    <a:lstStyle/>
                    <a:p>
                      <a:pPr algn="ctr" fontAlgn="b"/>
                      <a:r>
                        <a:rPr lang="fr-FR" sz="2000" b="0" i="0" u="none" strike="noStrike">
                          <a:solidFill>
                            <a:srgbClr val="000000"/>
                          </a:solidFill>
                          <a:effectLst/>
                          <a:latin typeface="Calibri"/>
                        </a:rPr>
                        <a:t>62%</a:t>
                      </a:r>
                    </a:p>
                  </a:txBody>
                  <a:tcPr marL="12700" marR="12700" marT="12696" marB="0" anchor="b">
                    <a:lnL>
                      <a:noFill/>
                    </a:lnL>
                    <a:lnR>
                      <a:noFill/>
                    </a:lnR>
                    <a:lnT>
                      <a:noFill/>
                    </a:lnT>
                    <a:lnB>
                      <a:noFill/>
                    </a:lnB>
                  </a:tcPr>
                </a:tc>
              </a:tr>
              <a:tr h="317485">
                <a:tc>
                  <a:txBody>
                    <a:bodyPr/>
                    <a:lstStyle/>
                    <a:p>
                      <a:pPr lvl="1" algn="l" fontAlgn="b"/>
                      <a:r>
                        <a:rPr lang="fr-FR" sz="2000" b="1" i="0" u="none" strike="noStrike" dirty="0">
                          <a:solidFill>
                            <a:srgbClr val="000000"/>
                          </a:solidFill>
                          <a:effectLst/>
                          <a:latin typeface="Calibri"/>
                        </a:rPr>
                        <a:t>7 villes</a:t>
                      </a:r>
                    </a:p>
                  </a:txBody>
                  <a:tcPr marL="12700" marR="12700" marT="12696" marB="0" anchor="b">
                    <a:lnL>
                      <a:noFill/>
                    </a:lnL>
                    <a:lnR>
                      <a:noFill/>
                    </a:lnR>
                    <a:lnT>
                      <a:noFill/>
                    </a:lnT>
                    <a:lnB>
                      <a:noFill/>
                    </a:lnB>
                  </a:tcPr>
                </a:tc>
                <a:tc>
                  <a:txBody>
                    <a:bodyPr/>
                    <a:lstStyle/>
                    <a:p>
                      <a:pPr algn="ctr" fontAlgn="b"/>
                      <a:r>
                        <a:rPr lang="fr-FR" sz="2000" b="1" i="0" u="none" strike="noStrike" dirty="0">
                          <a:solidFill>
                            <a:srgbClr val="000000"/>
                          </a:solidFill>
                          <a:effectLst/>
                          <a:latin typeface="Calibri"/>
                        </a:rPr>
                        <a:t>256</a:t>
                      </a:r>
                    </a:p>
                  </a:txBody>
                  <a:tcPr marL="12700" marR="12700" marT="12696" marB="0" anchor="b">
                    <a:lnL>
                      <a:noFill/>
                    </a:lnL>
                    <a:lnR>
                      <a:noFill/>
                    </a:lnR>
                    <a:lnT>
                      <a:noFill/>
                    </a:lnT>
                    <a:lnB>
                      <a:noFill/>
                    </a:lnB>
                  </a:tcPr>
                </a:tc>
                <a:tc>
                  <a:txBody>
                    <a:bodyPr/>
                    <a:lstStyle/>
                    <a:p>
                      <a:pPr algn="ctr" fontAlgn="b"/>
                      <a:r>
                        <a:rPr lang="fr-FR" sz="2000" b="1" i="0" u="none" strike="noStrike" dirty="0">
                          <a:solidFill>
                            <a:srgbClr val="000000"/>
                          </a:solidFill>
                          <a:effectLst/>
                          <a:latin typeface="Calibri"/>
                        </a:rPr>
                        <a:t>447</a:t>
                      </a:r>
                    </a:p>
                  </a:txBody>
                  <a:tcPr marL="12700" marR="12700" marT="12696" marB="0" anchor="b">
                    <a:lnL>
                      <a:noFill/>
                    </a:lnL>
                    <a:lnR>
                      <a:noFill/>
                    </a:lnR>
                    <a:lnT>
                      <a:noFill/>
                    </a:lnT>
                    <a:lnB>
                      <a:noFill/>
                    </a:lnB>
                  </a:tcPr>
                </a:tc>
                <a:tc>
                  <a:txBody>
                    <a:bodyPr/>
                    <a:lstStyle/>
                    <a:p>
                      <a:pPr algn="ctr" fontAlgn="b"/>
                      <a:r>
                        <a:rPr lang="fr-FR" sz="2000" b="1" i="0" u="none" strike="noStrike" dirty="0">
                          <a:solidFill>
                            <a:srgbClr val="000000"/>
                          </a:solidFill>
                          <a:effectLst/>
                          <a:latin typeface="Calibri"/>
                        </a:rPr>
                        <a:t>75%</a:t>
                      </a:r>
                    </a:p>
                  </a:txBody>
                  <a:tcPr marL="12700" marR="12700" marT="12696" marB="0" anchor="b">
                    <a:lnL>
                      <a:noFill/>
                    </a:lnL>
                    <a:lnR>
                      <a:noFill/>
                    </a:lnR>
                    <a:lnT>
                      <a:noFill/>
                    </a:lnT>
                    <a:lnB>
                      <a:noFill/>
                    </a:lnB>
                  </a:tcPr>
                </a:tc>
              </a:tr>
              <a:tr h="622275">
                <a:tc gridSpan="4">
                  <a:txBody>
                    <a:bodyPr/>
                    <a:lstStyle/>
                    <a:p>
                      <a:pPr algn="ctr" fontAlgn="b"/>
                      <a:r>
                        <a:rPr lang="fr-FR" sz="2000" b="0" i="0" u="none" strike="noStrike" dirty="0">
                          <a:solidFill>
                            <a:srgbClr val="000000"/>
                          </a:solidFill>
                          <a:effectLst/>
                          <a:latin typeface="Calibri"/>
                        </a:rPr>
                        <a:t>Pierre LEBRUN et </a:t>
                      </a:r>
                      <a:r>
                        <a:rPr lang="fr-FR" sz="2000" b="0" i="0" u="none" strike="noStrike" dirty="0" err="1">
                          <a:solidFill>
                            <a:srgbClr val="000000"/>
                          </a:solidFill>
                          <a:effectLst/>
                          <a:latin typeface="Calibri"/>
                        </a:rPr>
                        <a:t>alii</a:t>
                      </a:r>
                      <a:r>
                        <a:rPr lang="fr-FR" sz="2000" b="0" i="0" u="none" strike="noStrike" dirty="0">
                          <a:solidFill>
                            <a:srgbClr val="000000"/>
                          </a:solidFill>
                          <a:effectLst/>
                          <a:latin typeface="Calibri"/>
                        </a:rPr>
                        <a:t>, </a:t>
                      </a:r>
                      <a:r>
                        <a:rPr lang="fr-FR" sz="2000" b="0" i="1" u="none" strike="noStrike" dirty="0" smtClean="0">
                          <a:solidFill>
                            <a:srgbClr val="000000"/>
                          </a:solidFill>
                          <a:effectLst/>
                          <a:latin typeface="Calibri"/>
                        </a:rPr>
                        <a:t>Essai sur la révolution industrielle en Belgique,</a:t>
                      </a:r>
                      <a:r>
                        <a:rPr lang="fr-FR" sz="2000" b="0" i="1" u="none" strike="noStrike" baseline="0" dirty="0" smtClean="0">
                          <a:solidFill>
                            <a:srgbClr val="000000"/>
                          </a:solidFill>
                          <a:effectLst/>
                          <a:latin typeface="Calibri"/>
                        </a:rPr>
                        <a:t> 1770-1847</a:t>
                      </a:r>
                      <a:r>
                        <a:rPr lang="fr-FR" sz="2000" b="0" i="0" u="none" strike="noStrike" dirty="0" smtClean="0">
                          <a:solidFill>
                            <a:srgbClr val="000000"/>
                          </a:solidFill>
                          <a:effectLst/>
                          <a:latin typeface="Calibri"/>
                        </a:rPr>
                        <a:t>, Académie royale de Belgique, 1981, </a:t>
                      </a:r>
                      <a:r>
                        <a:rPr lang="fr-FR" sz="2000" b="0" i="0" u="none" strike="noStrike" dirty="0">
                          <a:solidFill>
                            <a:srgbClr val="000000"/>
                          </a:solidFill>
                          <a:effectLst/>
                          <a:latin typeface="Calibri"/>
                        </a:rPr>
                        <a:t>p.588.</a:t>
                      </a:r>
                    </a:p>
                  </a:txBody>
                  <a:tcPr marL="12700" marR="12700" marT="12696"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pPr algn="ctr" fontAlgn="b"/>
                      <a:endParaRPr lang="fr-FR" sz="2000" b="0" i="0" u="none" strike="noStrike" dirty="0">
                        <a:solidFill>
                          <a:srgbClr val="000000"/>
                        </a:solidFill>
                        <a:effectLst/>
                        <a:latin typeface="Calibri"/>
                      </a:endParaRPr>
                    </a:p>
                  </a:txBody>
                  <a:tcPr marL="12700" marR="12700" marT="12700" marB="0" anchor="b">
                    <a:lnL>
                      <a:noFill/>
                    </a:lnL>
                    <a:lnR>
                      <a:noFill/>
                    </a:lnR>
                    <a:lnT>
                      <a:noFill/>
                    </a:lnT>
                    <a:lnB>
                      <a:noFill/>
                    </a:lnB>
                  </a:tcPr>
                </a:tc>
              </a:tr>
            </a:tbl>
          </a:graphicData>
        </a:graphic>
      </p:graphicFrame>
      <p:sp>
        <p:nvSpPr>
          <p:cNvPr id="162858"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endParaRPr>
          </a:p>
        </p:txBody>
      </p:sp>
    </p:spTree>
    <p:extLst>
      <p:ext uri="{BB962C8B-B14F-4D97-AF65-F5344CB8AC3E}">
        <p14:creationId xmlns:p14="http://schemas.microsoft.com/office/powerpoint/2010/main" val="13310971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2950" y="1744663"/>
            <a:ext cx="5062538"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2215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endParaRPr>
          </a:p>
        </p:txBody>
      </p:sp>
      <p:pic>
        <p:nvPicPr>
          <p:cNvPr id="16384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96975"/>
            <a:ext cx="8588375"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468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endParaRPr lang="fr-FR"/>
          </a:p>
        </p:txBody>
      </p:sp>
      <p:pic>
        <p:nvPicPr>
          <p:cNvPr id="7" name="Image 6"/>
          <p:cNvPicPr>
            <a:picLocks noChangeAspect="1"/>
          </p:cNvPicPr>
          <p:nvPr/>
        </p:nvPicPr>
        <p:blipFill>
          <a:blip r:embed="rId3"/>
          <a:stretch>
            <a:fillRect/>
          </a:stretch>
        </p:blipFill>
        <p:spPr>
          <a:xfrm>
            <a:off x="1061682" y="194868"/>
            <a:ext cx="7286056" cy="5747270"/>
          </a:xfrm>
          <a:prstGeom prst="rect">
            <a:avLst/>
          </a:prstGeom>
        </p:spPr>
      </p:pic>
      <p:sp>
        <p:nvSpPr>
          <p:cNvPr id="8" name="ZoneTexte 7"/>
          <p:cNvSpPr txBox="1"/>
          <p:nvPr/>
        </p:nvSpPr>
        <p:spPr>
          <a:xfrm>
            <a:off x="259793" y="5875266"/>
            <a:ext cx="8776762" cy="646331"/>
          </a:xfrm>
          <a:prstGeom prst="rect">
            <a:avLst/>
          </a:prstGeom>
          <a:noFill/>
        </p:spPr>
        <p:txBody>
          <a:bodyPr wrap="none" rtlCol="0">
            <a:spAutoFit/>
          </a:bodyPr>
          <a:lstStyle/>
          <a:p>
            <a:r>
              <a:rPr lang="fr-FR" dirty="0" smtClean="0"/>
              <a:t>Philippe </a:t>
            </a:r>
            <a:r>
              <a:rPr lang="fr-FR" dirty="0" err="1"/>
              <a:t>D</a:t>
            </a:r>
            <a:r>
              <a:rPr lang="fr-FR" dirty="0" err="1" smtClean="0"/>
              <a:t>estatte</a:t>
            </a:r>
            <a:r>
              <a:rPr lang="fr-FR" dirty="0" smtClean="0"/>
              <a:t>, « </a:t>
            </a:r>
            <a:r>
              <a:rPr lang="fr-FR" dirty="0"/>
              <a:t>L'</a:t>
            </a:r>
            <a:r>
              <a:rPr lang="fr-FR" dirty="0" err="1"/>
              <a:t>économie</a:t>
            </a:r>
            <a:r>
              <a:rPr lang="fr-FR" dirty="0"/>
              <a:t> wallonne dans une perspective historique (1886-2006</a:t>
            </a:r>
            <a:r>
              <a:rPr lang="fr-FR" dirty="0" smtClean="0"/>
              <a:t>) », </a:t>
            </a:r>
          </a:p>
          <a:p>
            <a:r>
              <a:rPr lang="fr-FR" dirty="0" smtClean="0"/>
              <a:t>Intervention </a:t>
            </a:r>
            <a:r>
              <a:rPr lang="fr-FR" dirty="0"/>
              <a:t>au colloque </a:t>
            </a:r>
            <a:r>
              <a:rPr lang="fr-FR" i="1" dirty="0" err="1" smtClean="0"/>
              <a:t>Développement</a:t>
            </a:r>
            <a:r>
              <a:rPr lang="fr-FR" i="1" dirty="0" smtClean="0"/>
              <a:t> </a:t>
            </a:r>
            <a:r>
              <a:rPr lang="fr-FR" i="1" dirty="0" err="1"/>
              <a:t>économique</a:t>
            </a:r>
            <a:r>
              <a:rPr lang="fr-FR" i="1" dirty="0"/>
              <a:t>, justice sociale et </a:t>
            </a:r>
            <a:r>
              <a:rPr lang="fr-FR" i="1" dirty="0" smtClean="0"/>
              <a:t>solidarité</a:t>
            </a:r>
            <a:r>
              <a:rPr lang="fr-FR" dirty="0" smtClean="0"/>
              <a:t>, </a:t>
            </a:r>
            <a:r>
              <a:rPr lang="fr-FR" dirty="0" err="1" smtClean="0"/>
              <a:t>Umons</a:t>
            </a:r>
            <a:r>
              <a:rPr lang="fr-FR" dirty="0" smtClean="0"/>
              <a:t>, 2010.</a:t>
            </a:r>
            <a:endParaRPr lang="fr-FR" dirty="0"/>
          </a:p>
        </p:txBody>
      </p:sp>
    </p:spTree>
    <p:extLst>
      <p:ext uri="{BB962C8B-B14F-4D97-AF65-F5344CB8AC3E}">
        <p14:creationId xmlns:p14="http://schemas.microsoft.com/office/powerpoint/2010/main" val="4671563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endParaRPr lang="fr-FR"/>
          </a:p>
        </p:txBody>
      </p:sp>
      <p:pic>
        <p:nvPicPr>
          <p:cNvPr id="4" name="Image 3"/>
          <p:cNvPicPr>
            <a:picLocks noChangeAspect="1"/>
          </p:cNvPicPr>
          <p:nvPr/>
        </p:nvPicPr>
        <p:blipFill>
          <a:blip r:embed="rId2"/>
          <a:stretch>
            <a:fillRect/>
          </a:stretch>
        </p:blipFill>
        <p:spPr>
          <a:xfrm>
            <a:off x="600722" y="624638"/>
            <a:ext cx="8009878" cy="5656264"/>
          </a:xfrm>
          <a:prstGeom prst="rect">
            <a:avLst/>
          </a:prstGeom>
        </p:spPr>
      </p:pic>
    </p:spTree>
    <p:extLst>
      <p:ext uri="{BB962C8B-B14F-4D97-AF65-F5344CB8AC3E}">
        <p14:creationId xmlns:p14="http://schemas.microsoft.com/office/powerpoint/2010/main" val="220850845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endParaRPr lang="fr-FR"/>
          </a:p>
        </p:txBody>
      </p:sp>
      <p:pic>
        <p:nvPicPr>
          <p:cNvPr id="4" name="Image 3"/>
          <p:cNvPicPr>
            <a:picLocks noChangeAspect="1"/>
          </p:cNvPicPr>
          <p:nvPr/>
        </p:nvPicPr>
        <p:blipFill>
          <a:blip r:embed="rId2"/>
          <a:stretch>
            <a:fillRect/>
          </a:stretch>
        </p:blipFill>
        <p:spPr>
          <a:xfrm>
            <a:off x="771339" y="499710"/>
            <a:ext cx="7839261" cy="6041968"/>
          </a:xfrm>
          <a:prstGeom prst="rect">
            <a:avLst/>
          </a:prstGeom>
        </p:spPr>
      </p:pic>
    </p:spTree>
    <p:extLst>
      <p:ext uri="{BB962C8B-B14F-4D97-AF65-F5344CB8AC3E}">
        <p14:creationId xmlns:p14="http://schemas.microsoft.com/office/powerpoint/2010/main" val="48182949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smtClean="0"/>
              <a:t>Part des secteurs dans le produit physique belge</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3564008383"/>
              </p:ext>
            </p:extLst>
          </p:nvPr>
        </p:nvGraphicFramePr>
        <p:xfrm>
          <a:off x="1435100" y="1780936"/>
          <a:ext cx="7499349" cy="3337560"/>
        </p:xfrm>
        <a:graphic>
          <a:graphicData uri="http://schemas.openxmlformats.org/drawingml/2006/table">
            <a:tbl>
              <a:tblPr firstRow="1" bandRow="1">
                <a:tableStyleId>{5C22544A-7EE6-4342-B048-85BDC9FD1C3A}</a:tableStyleId>
              </a:tblPr>
              <a:tblGrid>
                <a:gridCol w="2499783"/>
                <a:gridCol w="2499783"/>
                <a:gridCol w="2499783"/>
              </a:tblGrid>
              <a:tr h="370840">
                <a:tc>
                  <a:txBody>
                    <a:bodyPr/>
                    <a:lstStyle/>
                    <a:p>
                      <a:pPr algn="ctr"/>
                      <a:r>
                        <a:rPr lang="fr-FR" dirty="0" smtClean="0"/>
                        <a:t>Années</a:t>
                      </a:r>
                      <a:endParaRPr lang="fr-FR" dirty="0"/>
                    </a:p>
                  </a:txBody>
                  <a:tcPr/>
                </a:tc>
                <a:tc>
                  <a:txBody>
                    <a:bodyPr/>
                    <a:lstStyle/>
                    <a:p>
                      <a:pPr algn="ctr"/>
                      <a:r>
                        <a:rPr lang="fr-FR" dirty="0" smtClean="0"/>
                        <a:t>% agriculture</a:t>
                      </a:r>
                      <a:endParaRPr lang="fr-FR" dirty="0"/>
                    </a:p>
                  </a:txBody>
                  <a:tcPr/>
                </a:tc>
                <a:tc>
                  <a:txBody>
                    <a:bodyPr/>
                    <a:lstStyle/>
                    <a:p>
                      <a:pPr algn="ctr"/>
                      <a:r>
                        <a:rPr lang="fr-FR" dirty="0" smtClean="0"/>
                        <a:t>% industrie</a:t>
                      </a:r>
                      <a:endParaRPr lang="fr-FR" dirty="0"/>
                    </a:p>
                  </a:txBody>
                  <a:tcPr/>
                </a:tc>
              </a:tr>
              <a:tr h="370840">
                <a:tc>
                  <a:txBody>
                    <a:bodyPr/>
                    <a:lstStyle/>
                    <a:p>
                      <a:pPr algn="ctr"/>
                      <a:r>
                        <a:rPr lang="fr-FR" dirty="0" smtClean="0"/>
                        <a:t>1846</a:t>
                      </a:r>
                      <a:endParaRPr lang="fr-FR" dirty="0"/>
                    </a:p>
                  </a:txBody>
                  <a:tcPr/>
                </a:tc>
                <a:tc>
                  <a:txBody>
                    <a:bodyPr/>
                    <a:lstStyle/>
                    <a:p>
                      <a:pPr algn="ctr"/>
                      <a:r>
                        <a:rPr lang="fr-FR" dirty="0" smtClean="0"/>
                        <a:t>71</a:t>
                      </a:r>
                      <a:endParaRPr lang="fr-FR" dirty="0"/>
                    </a:p>
                  </a:txBody>
                  <a:tcPr/>
                </a:tc>
                <a:tc>
                  <a:txBody>
                    <a:bodyPr/>
                    <a:lstStyle/>
                    <a:p>
                      <a:pPr algn="ctr"/>
                      <a:r>
                        <a:rPr lang="fr-FR" dirty="0" smtClean="0"/>
                        <a:t>29</a:t>
                      </a:r>
                      <a:endParaRPr lang="fr-FR" dirty="0"/>
                    </a:p>
                  </a:txBody>
                  <a:tcPr/>
                </a:tc>
              </a:tr>
              <a:tr h="370840">
                <a:tc>
                  <a:txBody>
                    <a:bodyPr/>
                    <a:lstStyle/>
                    <a:p>
                      <a:pPr algn="ctr"/>
                      <a:r>
                        <a:rPr lang="fr-FR" dirty="0" smtClean="0"/>
                        <a:t>1856</a:t>
                      </a:r>
                      <a:endParaRPr lang="fr-FR" dirty="0"/>
                    </a:p>
                  </a:txBody>
                  <a:tcPr/>
                </a:tc>
                <a:tc>
                  <a:txBody>
                    <a:bodyPr/>
                    <a:lstStyle/>
                    <a:p>
                      <a:pPr algn="ctr"/>
                      <a:r>
                        <a:rPr lang="fr-FR" dirty="0" smtClean="0"/>
                        <a:t>66</a:t>
                      </a:r>
                      <a:endParaRPr lang="fr-FR" dirty="0"/>
                    </a:p>
                  </a:txBody>
                  <a:tcPr/>
                </a:tc>
                <a:tc>
                  <a:txBody>
                    <a:bodyPr/>
                    <a:lstStyle/>
                    <a:p>
                      <a:pPr algn="ctr"/>
                      <a:r>
                        <a:rPr lang="fr-FR" dirty="0" smtClean="0"/>
                        <a:t>34</a:t>
                      </a:r>
                      <a:endParaRPr lang="fr-FR" dirty="0"/>
                    </a:p>
                  </a:txBody>
                  <a:tcPr/>
                </a:tc>
              </a:tr>
              <a:tr h="370840">
                <a:tc>
                  <a:txBody>
                    <a:bodyPr/>
                    <a:lstStyle/>
                    <a:p>
                      <a:pPr algn="ctr"/>
                      <a:r>
                        <a:rPr lang="fr-FR" dirty="0" smtClean="0"/>
                        <a:t>1866</a:t>
                      </a:r>
                      <a:endParaRPr lang="fr-FR" dirty="0"/>
                    </a:p>
                  </a:txBody>
                  <a:tcPr/>
                </a:tc>
                <a:tc>
                  <a:txBody>
                    <a:bodyPr/>
                    <a:lstStyle/>
                    <a:p>
                      <a:pPr algn="ctr"/>
                      <a:r>
                        <a:rPr lang="fr-FR" dirty="0" smtClean="0"/>
                        <a:t>57</a:t>
                      </a:r>
                      <a:endParaRPr lang="fr-FR" dirty="0"/>
                    </a:p>
                  </a:txBody>
                  <a:tcPr/>
                </a:tc>
                <a:tc>
                  <a:txBody>
                    <a:bodyPr/>
                    <a:lstStyle/>
                    <a:p>
                      <a:pPr algn="ctr"/>
                      <a:r>
                        <a:rPr lang="fr-FR" dirty="0" smtClean="0"/>
                        <a:t>43</a:t>
                      </a:r>
                      <a:endParaRPr lang="fr-FR" dirty="0"/>
                    </a:p>
                  </a:txBody>
                  <a:tcPr/>
                </a:tc>
              </a:tr>
              <a:tr h="370840">
                <a:tc>
                  <a:txBody>
                    <a:bodyPr/>
                    <a:lstStyle/>
                    <a:p>
                      <a:pPr algn="ctr"/>
                      <a:r>
                        <a:rPr lang="fr-FR" dirty="0" smtClean="0"/>
                        <a:t>1876</a:t>
                      </a:r>
                      <a:endParaRPr lang="fr-FR" dirty="0"/>
                    </a:p>
                  </a:txBody>
                  <a:tcPr/>
                </a:tc>
                <a:tc>
                  <a:txBody>
                    <a:bodyPr/>
                    <a:lstStyle/>
                    <a:p>
                      <a:pPr algn="ctr"/>
                      <a:r>
                        <a:rPr lang="fr-FR" dirty="0" smtClean="0"/>
                        <a:t>51</a:t>
                      </a:r>
                      <a:endParaRPr lang="fr-FR" dirty="0"/>
                    </a:p>
                  </a:txBody>
                  <a:tcPr/>
                </a:tc>
                <a:tc>
                  <a:txBody>
                    <a:bodyPr/>
                    <a:lstStyle/>
                    <a:p>
                      <a:pPr algn="ctr"/>
                      <a:r>
                        <a:rPr lang="fr-FR" dirty="0" smtClean="0"/>
                        <a:t>49</a:t>
                      </a:r>
                      <a:endParaRPr lang="fr-FR" dirty="0"/>
                    </a:p>
                  </a:txBody>
                  <a:tcPr/>
                </a:tc>
              </a:tr>
              <a:tr h="370840">
                <a:tc>
                  <a:txBody>
                    <a:bodyPr/>
                    <a:lstStyle/>
                    <a:p>
                      <a:pPr algn="ctr"/>
                      <a:r>
                        <a:rPr lang="fr-FR" dirty="0" smtClean="0"/>
                        <a:t>1886</a:t>
                      </a:r>
                      <a:endParaRPr lang="fr-FR" dirty="0"/>
                    </a:p>
                  </a:txBody>
                  <a:tcPr/>
                </a:tc>
                <a:tc>
                  <a:txBody>
                    <a:bodyPr/>
                    <a:lstStyle/>
                    <a:p>
                      <a:pPr algn="ctr"/>
                      <a:r>
                        <a:rPr lang="fr-FR" dirty="0" smtClean="0"/>
                        <a:t>49</a:t>
                      </a:r>
                      <a:endParaRPr lang="fr-FR" dirty="0"/>
                    </a:p>
                  </a:txBody>
                  <a:tcPr/>
                </a:tc>
                <a:tc>
                  <a:txBody>
                    <a:bodyPr/>
                    <a:lstStyle/>
                    <a:p>
                      <a:pPr algn="ctr"/>
                      <a:r>
                        <a:rPr lang="fr-FR" dirty="0" smtClean="0"/>
                        <a:t>51</a:t>
                      </a:r>
                      <a:endParaRPr lang="fr-FR" dirty="0"/>
                    </a:p>
                  </a:txBody>
                  <a:tcPr/>
                </a:tc>
              </a:tr>
              <a:tr h="370840">
                <a:tc>
                  <a:txBody>
                    <a:bodyPr/>
                    <a:lstStyle/>
                    <a:p>
                      <a:pPr algn="ctr"/>
                      <a:r>
                        <a:rPr lang="fr-FR" dirty="0" smtClean="0"/>
                        <a:t>1896</a:t>
                      </a:r>
                      <a:endParaRPr lang="fr-FR" dirty="0"/>
                    </a:p>
                  </a:txBody>
                  <a:tcPr/>
                </a:tc>
                <a:tc>
                  <a:txBody>
                    <a:bodyPr/>
                    <a:lstStyle/>
                    <a:p>
                      <a:pPr algn="ctr"/>
                      <a:r>
                        <a:rPr lang="fr-FR" dirty="0" smtClean="0"/>
                        <a:t>43</a:t>
                      </a:r>
                      <a:endParaRPr lang="fr-FR" dirty="0"/>
                    </a:p>
                  </a:txBody>
                  <a:tcPr/>
                </a:tc>
                <a:tc>
                  <a:txBody>
                    <a:bodyPr/>
                    <a:lstStyle/>
                    <a:p>
                      <a:pPr algn="ctr"/>
                      <a:r>
                        <a:rPr lang="fr-FR" dirty="0" smtClean="0"/>
                        <a:t>57</a:t>
                      </a:r>
                      <a:endParaRPr lang="fr-FR" dirty="0"/>
                    </a:p>
                  </a:txBody>
                  <a:tcPr/>
                </a:tc>
              </a:tr>
              <a:tr h="370840">
                <a:tc>
                  <a:txBody>
                    <a:bodyPr/>
                    <a:lstStyle/>
                    <a:p>
                      <a:pPr algn="ctr"/>
                      <a:r>
                        <a:rPr lang="fr-FR" dirty="0" smtClean="0"/>
                        <a:t>1906</a:t>
                      </a:r>
                      <a:endParaRPr lang="fr-FR" dirty="0"/>
                    </a:p>
                  </a:txBody>
                  <a:tcPr/>
                </a:tc>
                <a:tc>
                  <a:txBody>
                    <a:bodyPr/>
                    <a:lstStyle/>
                    <a:p>
                      <a:pPr algn="ctr"/>
                      <a:r>
                        <a:rPr lang="fr-FR" dirty="0" smtClean="0"/>
                        <a:t>36</a:t>
                      </a:r>
                      <a:endParaRPr lang="fr-FR" dirty="0"/>
                    </a:p>
                  </a:txBody>
                  <a:tcPr/>
                </a:tc>
                <a:tc>
                  <a:txBody>
                    <a:bodyPr/>
                    <a:lstStyle/>
                    <a:p>
                      <a:pPr algn="ctr"/>
                      <a:r>
                        <a:rPr lang="fr-FR" dirty="0" smtClean="0"/>
                        <a:t>64</a:t>
                      </a:r>
                      <a:endParaRPr lang="fr-FR" dirty="0"/>
                    </a:p>
                  </a:txBody>
                  <a:tcPr/>
                </a:tc>
              </a:tr>
              <a:tr h="370840">
                <a:tc>
                  <a:txBody>
                    <a:bodyPr/>
                    <a:lstStyle/>
                    <a:p>
                      <a:pPr algn="ctr"/>
                      <a:r>
                        <a:rPr lang="fr-FR" dirty="0" smtClean="0"/>
                        <a:t>1913</a:t>
                      </a:r>
                      <a:endParaRPr lang="fr-FR" dirty="0"/>
                    </a:p>
                  </a:txBody>
                  <a:tcPr/>
                </a:tc>
                <a:tc>
                  <a:txBody>
                    <a:bodyPr/>
                    <a:lstStyle/>
                    <a:p>
                      <a:pPr algn="ctr"/>
                      <a:r>
                        <a:rPr lang="fr-FR" dirty="0" smtClean="0"/>
                        <a:t>32</a:t>
                      </a:r>
                      <a:endParaRPr lang="fr-FR" dirty="0"/>
                    </a:p>
                  </a:txBody>
                  <a:tcPr/>
                </a:tc>
                <a:tc>
                  <a:txBody>
                    <a:bodyPr/>
                    <a:lstStyle/>
                    <a:p>
                      <a:pPr algn="ctr"/>
                      <a:r>
                        <a:rPr lang="fr-FR" dirty="0" smtClean="0"/>
                        <a:t>68</a:t>
                      </a:r>
                      <a:endParaRPr lang="fr-FR" dirty="0"/>
                    </a:p>
                  </a:txBody>
                  <a:tcPr/>
                </a:tc>
              </a:tr>
            </a:tbl>
          </a:graphicData>
        </a:graphic>
      </p:graphicFrame>
      <p:sp>
        <p:nvSpPr>
          <p:cNvPr id="2" name="Espace réservé du pied de page 1"/>
          <p:cNvSpPr>
            <a:spLocks noGrp="1"/>
          </p:cNvSpPr>
          <p:nvPr>
            <p:ph type="ftr" sz="quarter" idx="11"/>
          </p:nvPr>
        </p:nvSpPr>
        <p:spPr/>
        <p:txBody>
          <a:bodyPr/>
          <a:lstStyle/>
          <a:p>
            <a:endParaRPr lang="fr-FR"/>
          </a:p>
        </p:txBody>
      </p:sp>
      <p:sp>
        <p:nvSpPr>
          <p:cNvPr id="7" name="ZoneTexte 6"/>
          <p:cNvSpPr txBox="1"/>
          <p:nvPr/>
        </p:nvSpPr>
        <p:spPr>
          <a:xfrm>
            <a:off x="160304" y="5483950"/>
            <a:ext cx="11764759" cy="923330"/>
          </a:xfrm>
          <a:prstGeom prst="rect">
            <a:avLst/>
          </a:prstGeom>
          <a:noFill/>
        </p:spPr>
        <p:txBody>
          <a:bodyPr wrap="none" rtlCol="0">
            <a:spAutoFit/>
          </a:bodyPr>
          <a:lstStyle/>
          <a:p>
            <a:r>
              <a:rPr lang="fr-FR" dirty="0" smtClean="0"/>
              <a:t>Jean </a:t>
            </a:r>
            <a:r>
              <a:rPr lang="fr-FR" dirty="0" err="1" smtClean="0"/>
              <a:t>Gadisseur</a:t>
            </a:r>
            <a:r>
              <a:rPr lang="fr-FR" dirty="0" smtClean="0"/>
              <a:t>, « Contribution à l’étude de la production agricole en Belgique de 1846 à 1913 », </a:t>
            </a:r>
          </a:p>
          <a:p>
            <a:r>
              <a:rPr lang="is-IS" dirty="0" smtClean="0"/>
              <a:t>BTNG</a:t>
            </a:r>
            <a:r>
              <a:rPr lang="is-IS" dirty="0"/>
              <a:t>-RBHC, 04, 1973, 1-2, pp 001-</a:t>
            </a:r>
            <a:r>
              <a:rPr lang="is-IS" dirty="0" smtClean="0"/>
              <a:t>048</a:t>
            </a:r>
            <a:endParaRPr lang="fr-FR" dirty="0" smtClean="0"/>
          </a:p>
          <a:p>
            <a:r>
              <a:rPr lang="fr-FR" dirty="0">
                <a:hlinkClick r:id="rId2"/>
              </a:rPr>
              <a:t>http://www.journalbelgianhistory.be/fr/system/files/article_pdf/BTNG-RBHC</a:t>
            </a:r>
            <a:r>
              <a:rPr lang="fr-FR" dirty="0" smtClean="0">
                <a:hlinkClick r:id="rId2"/>
              </a:rPr>
              <a:t>,%</a:t>
            </a:r>
            <a:r>
              <a:rPr lang="fr-FR" dirty="0">
                <a:hlinkClick r:id="rId2"/>
              </a:rPr>
              <a:t>2004,%201973,%201-2,%20pp%20001-048.</a:t>
            </a:r>
            <a:r>
              <a:rPr lang="fr-FR" dirty="0" smtClean="0">
                <a:hlinkClick r:id="rId2"/>
              </a:rPr>
              <a:t>pdf</a:t>
            </a:r>
            <a:r>
              <a:rPr lang="fr-FR" dirty="0" smtClean="0"/>
              <a:t> </a:t>
            </a:r>
            <a:endParaRPr lang="fr-FR" dirty="0"/>
          </a:p>
        </p:txBody>
      </p:sp>
    </p:spTree>
    <p:extLst>
      <p:ext uri="{BB962C8B-B14F-4D97-AF65-F5344CB8AC3E}">
        <p14:creationId xmlns:p14="http://schemas.microsoft.com/office/powerpoint/2010/main" val="94781364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pPr algn="ctr" eaLnBrk="1" hangingPunct="1">
              <a:defRPr/>
            </a:pPr>
            <a:r>
              <a:rPr lang="fr-FR">
                <a:effectLst>
                  <a:outerShdw blurRad="38100" dist="38100" dir="2700000" algn="tl">
                    <a:srgbClr val="DDDDDD"/>
                  </a:outerShdw>
                </a:effectLst>
                <a:latin typeface="Gill Sans MT" charset="0"/>
                <a:ea typeface="ＭＳ Ｐゴシック" charset="0"/>
                <a:cs typeface="ＭＳ Ｐゴシック" charset="0"/>
              </a:rPr>
              <a:t>Parti catholique</a:t>
            </a:r>
          </a:p>
        </p:txBody>
      </p:sp>
      <p:sp>
        <p:nvSpPr>
          <p:cNvPr id="53250" name="Espace réservé du contenu 4"/>
          <p:cNvSpPr>
            <a:spLocks noGrp="1"/>
          </p:cNvSpPr>
          <p:nvPr>
            <p:ph idx="1"/>
          </p:nvPr>
        </p:nvSpPr>
        <p:spPr/>
        <p:txBody>
          <a:bodyPr>
            <a:normAutofit fontScale="92500" lnSpcReduction="20000"/>
          </a:bodyPr>
          <a:lstStyle/>
          <a:p>
            <a:pPr eaLnBrk="1" hangingPunct="1"/>
            <a:r>
              <a:rPr lang="fr-FR" dirty="0">
                <a:latin typeface="Gill Sans MT" charset="0"/>
                <a:ea typeface="ＭＳ Ｐゴシック" charset="0"/>
                <a:cs typeface="ＭＳ Ｐゴシック" charset="0"/>
              </a:rPr>
              <a:t>1886, 1887, 1890 : congrès sociaux à Liège, qui donnent une assise à la Démocratie Chrétienne</a:t>
            </a:r>
          </a:p>
          <a:p>
            <a:pPr eaLnBrk="1" hangingPunct="1"/>
            <a:r>
              <a:rPr lang="fr-FR" dirty="0">
                <a:latin typeface="Gill Sans MT" charset="0"/>
                <a:ea typeface="ＭＳ Ｐゴシック" charset="0"/>
                <a:cs typeface="ＭＳ Ｐゴシック" charset="0"/>
              </a:rPr>
              <a:t>1890 : </a:t>
            </a:r>
            <a:r>
              <a:rPr lang="fr-FR" i="1" dirty="0">
                <a:latin typeface="Gill Sans MT" charset="0"/>
                <a:ea typeface="ＭＳ Ｐゴシック" charset="0"/>
                <a:cs typeface="ＭＳ Ｐゴシック" charset="0"/>
              </a:rPr>
              <a:t>Boerenbond</a:t>
            </a:r>
          </a:p>
          <a:p>
            <a:pPr eaLnBrk="1" hangingPunct="1"/>
            <a:r>
              <a:rPr lang="fr-FR" dirty="0">
                <a:latin typeface="Gill Sans MT" charset="0"/>
                <a:ea typeface="ＭＳ Ｐゴシック" charset="0"/>
                <a:cs typeface="ＭＳ Ｐゴシック" charset="0"/>
              </a:rPr>
              <a:t>1891 : </a:t>
            </a:r>
            <a:r>
              <a:rPr lang="fr-FR" i="1" dirty="0">
                <a:latin typeface="Gill Sans MT" charset="0"/>
                <a:ea typeface="ＭＳ Ｐゴシック" charset="0"/>
                <a:cs typeface="ＭＳ Ｐゴシック" charset="0"/>
              </a:rPr>
              <a:t>Rerum Novarum</a:t>
            </a:r>
            <a:r>
              <a:rPr lang="fr-FR" dirty="0">
                <a:latin typeface="Gill Sans MT" charset="0"/>
                <a:ea typeface="ＭＳ Ｐゴシック" charset="0"/>
                <a:cs typeface="ＭＳ Ｐゴシック" charset="0"/>
              </a:rPr>
              <a:t> : </a:t>
            </a:r>
          </a:p>
          <a:p>
            <a:pPr lvl="1" eaLnBrk="1" hangingPunct="1"/>
            <a:r>
              <a:rPr lang="fr-FR" dirty="0">
                <a:latin typeface="Gill Sans MT" charset="0"/>
                <a:ea typeface="ＭＳ Ｐゴシック" charset="0"/>
              </a:rPr>
              <a:t>Admet la démocratie</a:t>
            </a:r>
          </a:p>
          <a:p>
            <a:pPr lvl="1" eaLnBrk="1" hangingPunct="1"/>
            <a:r>
              <a:rPr lang="fr-FR" dirty="0">
                <a:latin typeface="Gill Sans MT" charset="0"/>
                <a:ea typeface="ＭＳ Ｐゴシック" charset="0"/>
              </a:rPr>
              <a:t>Permet que les ouvriers catholiques se </a:t>
            </a:r>
            <a:r>
              <a:rPr lang="fr-FR" dirty="0" smtClean="0">
                <a:latin typeface="Gill Sans MT" charset="0"/>
                <a:ea typeface="ＭＳ Ｐゴシック" charset="0"/>
              </a:rPr>
              <a:t>syndicalisent</a:t>
            </a:r>
          </a:p>
          <a:p>
            <a:pPr lvl="1"/>
            <a:r>
              <a:rPr lang="fr-FR" dirty="0">
                <a:latin typeface="Gill Sans MT" charset="0"/>
                <a:ea typeface="ＭＳ Ｐゴシック" charset="0"/>
              </a:rPr>
              <a:t>Ligue démocratique belge 1891</a:t>
            </a:r>
          </a:p>
          <a:p>
            <a:pPr lvl="1" eaLnBrk="1" hangingPunct="1"/>
            <a:endParaRPr lang="fr-FR" dirty="0">
              <a:latin typeface="Gill Sans MT" charset="0"/>
              <a:ea typeface="ＭＳ Ｐゴシック" charset="0"/>
            </a:endParaRPr>
          </a:p>
          <a:p>
            <a:pPr eaLnBrk="1" hangingPunct="1"/>
            <a:r>
              <a:rPr lang="fr-FR" dirty="0">
                <a:latin typeface="Gill Sans MT" charset="0"/>
                <a:ea typeface="ＭＳ Ｐゴシック" charset="0"/>
                <a:cs typeface="ＭＳ Ｐゴシック" charset="0"/>
              </a:rPr>
              <a:t>Nouveau paysage catholique : </a:t>
            </a:r>
          </a:p>
          <a:p>
            <a:pPr lvl="1" eaLnBrk="1" hangingPunct="1">
              <a:buFontTx/>
              <a:buNone/>
            </a:pPr>
            <a:r>
              <a:rPr lang="fr-FR" dirty="0">
                <a:latin typeface="Gill Sans MT" charset="0"/>
                <a:ea typeface="ＭＳ Ｐゴシック" charset="0"/>
              </a:rPr>
              <a:t>Démocrates-chrétiens  -  </a:t>
            </a:r>
            <a:r>
              <a:rPr lang="fr-FR" dirty="0" smtClean="0">
                <a:latin typeface="Gill Sans MT" charset="0"/>
                <a:ea typeface="ＭＳ Ｐゴシック" charset="0"/>
              </a:rPr>
              <a:t>Conservateurs</a:t>
            </a:r>
          </a:p>
        </p:txBody>
      </p:sp>
      <p:sp>
        <p:nvSpPr>
          <p:cNvPr id="53251" name="Espace réservé du pied de page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288864418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dirty="0"/>
              <a:t>http://w2.vatican.va/content/</a:t>
            </a:r>
            <a:r>
              <a:rPr lang="fr-FR" sz="1800" dirty="0" err="1"/>
              <a:t>leo</a:t>
            </a:r>
            <a:r>
              <a:rPr lang="fr-FR" sz="1800" dirty="0"/>
              <a:t>-xiii/</a:t>
            </a:r>
            <a:r>
              <a:rPr lang="fr-FR" sz="1800" dirty="0" err="1"/>
              <a:t>fr</a:t>
            </a:r>
            <a:r>
              <a:rPr lang="fr-FR" sz="1800" dirty="0"/>
              <a:t>/</a:t>
            </a:r>
            <a:r>
              <a:rPr lang="fr-FR" sz="1800" dirty="0" err="1"/>
              <a:t>encyclicals</a:t>
            </a:r>
            <a:r>
              <a:rPr lang="fr-FR" sz="1800" dirty="0"/>
              <a:t>/documents/hf_l-xiii_enc_15051891_</a:t>
            </a:r>
            <a:r>
              <a:rPr lang="fr-FR" sz="1800" b="1" dirty="0"/>
              <a:t>rerum-novarum</a:t>
            </a:r>
            <a:r>
              <a:rPr lang="fr-FR" sz="1800" dirty="0"/>
              <a:t>.html</a:t>
            </a:r>
          </a:p>
        </p:txBody>
      </p:sp>
      <p:sp>
        <p:nvSpPr>
          <p:cNvPr id="3" name="Espace réservé du contenu 2"/>
          <p:cNvSpPr>
            <a:spLocks noGrp="1"/>
          </p:cNvSpPr>
          <p:nvPr>
            <p:ph idx="1"/>
          </p:nvPr>
        </p:nvSpPr>
        <p:spPr/>
        <p:txBody>
          <a:bodyPr>
            <a:normAutofit/>
          </a:bodyPr>
          <a:lstStyle/>
          <a:p>
            <a:r>
              <a:rPr lang="fr-FR" dirty="0" smtClean="0"/>
              <a:t>«  </a:t>
            </a:r>
            <a:r>
              <a:rPr lang="fr-FR" dirty="0"/>
              <a:t>Si, contraint par la nécessité ou poussé par la crainte d'un mal plus grand, l'ouvrier accepte des conditions dures, que d'ailleurs il ne peut refuser parce qu'elles lui sont imposées par le patron ou par celui qui fait l'offre du travail, il subit une violence contre laquelle la justice </a:t>
            </a:r>
            <a:r>
              <a:rPr lang="fr-FR" dirty="0" smtClean="0"/>
              <a:t>proteste »</a:t>
            </a:r>
            <a:endParaRPr lang="fr-FR" dirty="0"/>
          </a:p>
        </p:txBody>
      </p:sp>
      <p:sp>
        <p:nvSpPr>
          <p:cNvPr id="4" name="Espace réservé du pied de page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77558928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Syndicalisme </a:t>
            </a:r>
            <a:endParaRPr lang="fr-FR" dirty="0"/>
          </a:p>
        </p:txBody>
      </p:sp>
      <p:sp>
        <p:nvSpPr>
          <p:cNvPr id="3" name="Espace réservé du contenu 2"/>
          <p:cNvSpPr>
            <a:spLocks noGrp="1"/>
          </p:cNvSpPr>
          <p:nvPr>
            <p:ph idx="1"/>
          </p:nvPr>
        </p:nvSpPr>
        <p:spPr/>
        <p:txBody>
          <a:bodyPr/>
          <a:lstStyle/>
          <a:p>
            <a:r>
              <a:rPr lang="fr-FR" dirty="0" smtClean="0"/>
              <a:t>« </a:t>
            </a:r>
            <a:r>
              <a:rPr lang="fr-FR" dirty="0"/>
              <a:t>Aussi, Nous voyons avec plaisir se former partout des </a:t>
            </a:r>
            <a:r>
              <a:rPr lang="fr-FR" dirty="0" smtClean="0"/>
              <a:t>[corporations ouvrières], </a:t>
            </a:r>
            <a:r>
              <a:rPr lang="fr-FR" dirty="0"/>
              <a:t>soit composées des seuls ouvriers, soit mixtes, réunissant à la fois des ouvriers et des patrons. Il est à désirer qu'elles accroissent leur nombre et l'efficacité de leur action</a:t>
            </a:r>
            <a:r>
              <a:rPr lang="fr-FR" dirty="0" smtClean="0"/>
              <a:t>. »</a:t>
            </a:r>
            <a:endParaRPr lang="fr-FR" dirty="0"/>
          </a:p>
        </p:txBody>
      </p:sp>
      <p:sp>
        <p:nvSpPr>
          <p:cNvPr id="4" name="Espace réservé du pied de page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221966836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t>Syndicalisme chrétien</a:t>
            </a:r>
            <a:endParaRPr lang="fr-FR" sz="3600" dirty="0"/>
          </a:p>
        </p:txBody>
      </p:sp>
      <p:sp>
        <p:nvSpPr>
          <p:cNvPr id="3" name="Espace réservé du contenu 2"/>
          <p:cNvSpPr>
            <a:spLocks noGrp="1"/>
          </p:cNvSpPr>
          <p:nvPr>
            <p:ph idx="1"/>
          </p:nvPr>
        </p:nvSpPr>
        <p:spPr/>
        <p:txBody>
          <a:bodyPr/>
          <a:lstStyle/>
          <a:p>
            <a:r>
              <a:rPr lang="fr-FR" dirty="0" smtClean="0"/>
              <a:t>« </a:t>
            </a:r>
            <a:r>
              <a:rPr lang="fr-FR" dirty="0"/>
              <a:t>les ouvriers chrétiens n'ont plus qu'à choisir entre ces deux </a:t>
            </a:r>
            <a:r>
              <a:rPr lang="fr-FR" dirty="0" smtClean="0"/>
              <a:t>partis: </a:t>
            </a:r>
            <a:r>
              <a:rPr lang="fr-FR" dirty="0"/>
              <a:t>ou de donner leur nom à des sociétés dont la religion a tout à craindre, ou de s'organiser eux-mêmes et de joindre leurs forces pour pouvoir secouer hardiment un joug si injuste et à </a:t>
            </a:r>
            <a:r>
              <a:rPr lang="fr-FR" dirty="0" smtClean="0"/>
              <a:t>intolérable »</a:t>
            </a:r>
            <a:endParaRPr lang="fr-FR" dirty="0"/>
          </a:p>
        </p:txBody>
      </p:sp>
      <p:sp>
        <p:nvSpPr>
          <p:cNvPr id="4" name="Espace réservé du pied de page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25787739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pic>
        <p:nvPicPr>
          <p:cNvPr id="54274" name="Picture 2" descr="Da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722" y="404813"/>
            <a:ext cx="34337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8535" y="333375"/>
            <a:ext cx="281940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466465" y="4437063"/>
            <a:ext cx="3960813" cy="1816100"/>
          </a:xfrm>
          <a:prstGeom prst="rect">
            <a:avLst/>
          </a:prstGeom>
          <a:noFill/>
        </p:spPr>
        <p:txBody>
          <a:bodyPr>
            <a:spAutoFit/>
          </a:bodyPr>
          <a:lstStyle/>
          <a:p>
            <a:pPr>
              <a:defRPr/>
            </a:pPr>
            <a:r>
              <a:rPr lang="fr-FR" sz="2800" dirty="0">
                <a:effectLst>
                  <a:outerShdw blurRad="38100" dist="38100" dir="2700000" algn="tl">
                    <a:srgbClr val="DDDDDD"/>
                  </a:outerShdw>
                </a:effectLst>
                <a:latin typeface="Gill Sans MT" charset="0"/>
              </a:rPr>
              <a:t>Adolphe Daens (1838-1907</a:t>
            </a:r>
          </a:p>
          <a:p>
            <a:pPr>
              <a:defRPr/>
            </a:pPr>
            <a:r>
              <a:rPr lang="fr-FR" sz="2800" dirty="0">
                <a:effectLst>
                  <a:outerShdw blurRad="38100" dist="38100" dir="2700000" algn="tl">
                    <a:srgbClr val="DDDDDD"/>
                  </a:outerShdw>
                </a:effectLst>
                <a:latin typeface="Gill Sans MT" charset="0"/>
              </a:rPr>
              <a:t>Député du </a:t>
            </a:r>
            <a:r>
              <a:rPr lang="fr-FR" sz="2800" dirty="0" err="1">
                <a:effectLst>
                  <a:outerShdw blurRad="38100" dist="38100" dir="2700000" algn="tl">
                    <a:srgbClr val="DDDDDD"/>
                  </a:outerShdw>
                </a:effectLst>
                <a:latin typeface="Gill Sans MT" charset="0"/>
              </a:rPr>
              <a:t>Christene</a:t>
            </a:r>
            <a:r>
              <a:rPr lang="fr-FR" sz="2800" dirty="0">
                <a:effectLst>
                  <a:outerShdw blurRad="38100" dist="38100" dir="2700000" algn="tl">
                    <a:srgbClr val="DDDDDD"/>
                  </a:outerShdw>
                </a:effectLst>
                <a:latin typeface="Gill Sans MT" charset="0"/>
              </a:rPr>
              <a:t> </a:t>
            </a:r>
            <a:r>
              <a:rPr lang="fr-FR" sz="2800" dirty="0" err="1">
                <a:effectLst>
                  <a:outerShdw blurRad="38100" dist="38100" dir="2700000" algn="tl">
                    <a:srgbClr val="DDDDDD"/>
                  </a:outerShdw>
                </a:effectLst>
                <a:latin typeface="Gill Sans MT" charset="0"/>
              </a:rPr>
              <a:t>Volkspartij</a:t>
            </a:r>
            <a:r>
              <a:rPr lang="fr-FR" sz="2800" dirty="0">
                <a:effectLst>
                  <a:outerShdw blurRad="38100" dist="38100" dir="2700000" algn="tl">
                    <a:srgbClr val="DDDDDD"/>
                  </a:outerShdw>
                </a:effectLst>
                <a:latin typeface="Gill Sans MT" charset="0"/>
              </a:rPr>
              <a:t> 1894</a:t>
            </a:r>
            <a:endParaRPr lang="fr-FR" sz="2800" dirty="0"/>
          </a:p>
        </p:txBody>
      </p:sp>
      <p:sp>
        <p:nvSpPr>
          <p:cNvPr id="3" name="ZoneTexte 2"/>
          <p:cNvSpPr txBox="1"/>
          <p:nvPr/>
        </p:nvSpPr>
        <p:spPr>
          <a:xfrm>
            <a:off x="4557157" y="4365625"/>
            <a:ext cx="4211637" cy="1816100"/>
          </a:xfrm>
          <a:prstGeom prst="rect">
            <a:avLst/>
          </a:prstGeom>
          <a:noFill/>
        </p:spPr>
        <p:txBody>
          <a:bodyPr>
            <a:spAutoFit/>
          </a:bodyPr>
          <a:lstStyle/>
          <a:p>
            <a:pPr algn="r">
              <a:defRPr/>
            </a:pPr>
            <a:r>
              <a:rPr lang="fr-FR" sz="2800" dirty="0">
                <a:effectLst>
                  <a:outerShdw blurRad="38100" dist="38100" dir="2700000" algn="tl">
                    <a:srgbClr val="DDDDDD"/>
                  </a:outerShdw>
                </a:effectLst>
                <a:latin typeface="Gill Sans MT" charset="0"/>
              </a:rPr>
              <a:t>Charles Woeste (1837-1922)</a:t>
            </a:r>
          </a:p>
          <a:p>
            <a:pPr>
              <a:defRPr/>
            </a:pPr>
            <a:r>
              <a:rPr lang="fr-FR" sz="2800" dirty="0">
                <a:effectLst>
                  <a:outerShdw blurRad="38100" dist="38100" dir="2700000" algn="tl">
                    <a:srgbClr val="DDDDDD"/>
                  </a:outerShdw>
                </a:effectLst>
                <a:latin typeface="Gill Sans MT" charset="0"/>
              </a:rPr>
              <a:t>président de la Fédération des Cercles catholiques</a:t>
            </a:r>
            <a:endParaRPr lang="fr-FR" sz="2800" dirty="0"/>
          </a:p>
        </p:txBody>
      </p:sp>
    </p:spTree>
    <p:extLst>
      <p:ext uri="{BB962C8B-B14F-4D97-AF65-F5344CB8AC3E}">
        <p14:creationId xmlns:p14="http://schemas.microsoft.com/office/powerpoint/2010/main" val="9162660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Histoire et géographie de la Belgique</a:t>
            </a:r>
            <a:endParaRPr lang="fr-FR" dirty="0"/>
          </a:p>
        </p:txBody>
      </p:sp>
      <p:sp>
        <p:nvSpPr>
          <p:cNvPr id="3" name="Espace réservé du contenu 2"/>
          <p:cNvSpPr>
            <a:spLocks noGrp="1"/>
          </p:cNvSpPr>
          <p:nvPr>
            <p:ph idx="1"/>
          </p:nvPr>
        </p:nvSpPr>
        <p:spPr/>
        <p:txBody>
          <a:bodyPr/>
          <a:lstStyle/>
          <a:p>
            <a:r>
              <a:rPr lang="fr-FR" dirty="0" smtClean="0"/>
              <a:t>Histoire: </a:t>
            </a:r>
          </a:p>
          <a:p>
            <a:pPr lvl="1"/>
            <a:r>
              <a:rPr lang="fr-FR" dirty="0" smtClean="0"/>
              <a:t>Invasion romaine puis fragmentation médiévale, naissance des cités indépendantes, Etats-nations à l’Ouest</a:t>
            </a:r>
          </a:p>
          <a:p>
            <a:pPr lvl="1"/>
            <a:r>
              <a:rPr lang="fr-FR" dirty="0" smtClean="0"/>
              <a:t>Epoque des constructions étatiques sur base d’unité ethnique/linguistique et les </a:t>
            </a:r>
            <a:r>
              <a:rPr lang="fr-FR" dirty="0" err="1" smtClean="0"/>
              <a:t>consociations</a:t>
            </a:r>
            <a:endParaRPr lang="fr-FR" dirty="0" smtClean="0"/>
          </a:p>
          <a:p>
            <a:pPr lvl="1"/>
            <a:r>
              <a:rPr lang="fr-FR" dirty="0" smtClean="0"/>
              <a:t>Unionisme et illusion d’unité</a:t>
            </a:r>
          </a:p>
          <a:p>
            <a:pPr lvl="1"/>
            <a:r>
              <a:rPr lang="fr-FR" dirty="0" smtClean="0"/>
              <a:t>Post-industrialisme et montée du mouvement flamand</a:t>
            </a:r>
          </a:p>
          <a:p>
            <a:pPr lvl="1"/>
            <a:r>
              <a:rPr lang="fr-FR" dirty="0" smtClean="0"/>
              <a:t>Du fédéralisme au confédéralisme</a:t>
            </a:r>
            <a:endParaRPr lang="fr-FR" dirty="0"/>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48635772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35100" y="274638"/>
            <a:ext cx="7499350" cy="1143000"/>
          </a:xfrm>
        </p:spPr>
        <p:txBody>
          <a:bodyPr/>
          <a:lstStyle/>
          <a:p>
            <a:pPr eaLnBrk="1" hangingPunct="1">
              <a:defRPr/>
            </a:pPr>
            <a:r>
              <a:rPr lang="fr-FR" sz="2000">
                <a:effectLst>
                  <a:outerShdw blurRad="38100" dist="38100" dir="2700000" algn="tl">
                    <a:srgbClr val="DDDDDD"/>
                  </a:outerShdw>
                </a:effectLst>
                <a:latin typeface="Gill Sans MT" charset="0"/>
                <a:ea typeface="ＭＳ Ｐゴシック" charset="0"/>
                <a:cs typeface="ＭＳ Ｐゴシック" charset="0"/>
              </a:rPr>
              <a:t>1886, émeutes en Wallonie</a:t>
            </a:r>
            <a:r>
              <a:rPr lang="fr-FR" sz="1800">
                <a:effectLst>
                  <a:outerShdw blurRad="38100" dist="38100" dir="2700000" algn="tl">
                    <a:srgbClr val="DDDDDD"/>
                  </a:outerShdw>
                </a:effectLst>
                <a:latin typeface="Gill Sans MT" charset="0"/>
                <a:ea typeface="ＭＳ Ｐゴシック" charset="0"/>
                <a:cs typeface="ＭＳ Ｐゴシック" charset="0"/>
              </a:rPr>
              <a:t>,</a:t>
            </a:r>
            <a:br>
              <a:rPr lang="fr-FR" sz="1800">
                <a:effectLst>
                  <a:outerShdw blurRad="38100" dist="38100" dir="2700000" algn="tl">
                    <a:srgbClr val="DDDDDD"/>
                  </a:outerShdw>
                </a:effectLst>
                <a:latin typeface="Gill Sans MT" charset="0"/>
                <a:ea typeface="ＭＳ Ｐゴシック" charset="0"/>
                <a:cs typeface="ＭＳ Ｐゴシック" charset="0"/>
              </a:rPr>
            </a:br>
            <a:r>
              <a:rPr lang="fr-FR" sz="1800">
                <a:effectLst>
                  <a:outerShdw blurRad="38100" dist="38100" dir="2700000" algn="tl">
                    <a:srgbClr val="DDDDDD"/>
                  </a:outerShdw>
                </a:effectLst>
                <a:latin typeface="Gill Sans MT" charset="0"/>
                <a:ea typeface="ＭＳ Ｐゴシック" charset="0"/>
                <a:cs typeface="ＭＳ Ｐゴシック" charset="0"/>
              </a:rPr>
              <a:t>Liège, pont des Arches, manifestation arrêtée par l</a:t>
            </a:r>
            <a:r>
              <a:rPr lang="ja-JP" altLang="fr-FR" sz="1800">
                <a:effectLst>
                  <a:outerShdw blurRad="38100" dist="38100" dir="2700000" algn="tl">
                    <a:srgbClr val="DDDDDD"/>
                  </a:outerShdw>
                </a:effectLst>
                <a:latin typeface="Gill Sans MT" charset="0"/>
                <a:ea typeface="ＭＳ Ｐゴシック" charset="0"/>
                <a:cs typeface="ＭＳ Ｐゴシック" charset="0"/>
              </a:rPr>
              <a:t>’</a:t>
            </a:r>
            <a:r>
              <a:rPr lang="fr-FR" sz="1800">
                <a:effectLst>
                  <a:outerShdw blurRad="38100" dist="38100" dir="2700000" algn="tl">
                    <a:srgbClr val="DDDDDD"/>
                  </a:outerShdw>
                </a:effectLst>
                <a:latin typeface="Gill Sans MT" charset="0"/>
                <a:ea typeface="ＭＳ Ｐゴシック" charset="0"/>
                <a:cs typeface="ＭＳ Ｐゴシック" charset="0"/>
              </a:rPr>
              <a:t>armée;</a:t>
            </a:r>
            <a:br>
              <a:rPr lang="fr-FR" sz="1800">
                <a:effectLst>
                  <a:outerShdw blurRad="38100" dist="38100" dir="2700000" algn="tl">
                    <a:srgbClr val="DDDDDD"/>
                  </a:outerShdw>
                </a:effectLst>
                <a:latin typeface="Gill Sans MT" charset="0"/>
                <a:ea typeface="ＭＳ Ｐゴシック" charset="0"/>
                <a:cs typeface="ＭＳ Ｐゴシック" charset="0"/>
              </a:rPr>
            </a:br>
            <a:r>
              <a:rPr lang="fr-FR" sz="1800">
                <a:effectLst>
                  <a:outerShdw blurRad="38100" dist="38100" dir="2700000" algn="tl">
                    <a:srgbClr val="DDDDDD"/>
                  </a:outerShdw>
                </a:effectLst>
                <a:latin typeface="Gill Sans MT" charset="0"/>
                <a:ea typeface="ＭＳ Ｐゴシック" charset="0"/>
                <a:cs typeface="ＭＳ Ｐゴシック" charset="0"/>
              </a:rPr>
              <a:t>Roux (Charleroi),  la répression fait12 tués</a:t>
            </a:r>
          </a:p>
        </p:txBody>
      </p:sp>
      <p:sp>
        <p:nvSpPr>
          <p:cNvPr id="55298" name="Espace réservé du pied de page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pic>
        <p:nvPicPr>
          <p:cNvPr id="55299" name="Picture 2" descr="Emeutes 18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30375"/>
            <a:ext cx="86868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15101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pPr eaLnBrk="1" hangingPunct="1">
              <a:defRPr/>
            </a:pPr>
            <a:r>
              <a:rPr lang="fr-FR">
                <a:effectLst>
                  <a:outerShdw blurRad="38100" dist="38100" dir="2700000" algn="tl">
                    <a:srgbClr val="DDDDDD"/>
                  </a:outerShdw>
                </a:effectLst>
                <a:latin typeface="Gill Sans MT" charset="0"/>
                <a:ea typeface="ＭＳ Ｐゴシック" charset="0"/>
                <a:cs typeface="ＭＳ Ｐゴシック" charset="0"/>
              </a:rPr>
              <a:t>Premières lois sociales</a:t>
            </a:r>
          </a:p>
        </p:txBody>
      </p:sp>
      <p:sp>
        <p:nvSpPr>
          <p:cNvPr id="56322" name="Espace réservé du contenu 4"/>
          <p:cNvSpPr>
            <a:spLocks noGrp="1"/>
          </p:cNvSpPr>
          <p:nvPr>
            <p:ph idx="1"/>
          </p:nvPr>
        </p:nvSpPr>
        <p:spPr/>
        <p:txBody>
          <a:bodyPr/>
          <a:lstStyle/>
          <a:p>
            <a:pPr eaLnBrk="1" hangingPunct="1"/>
            <a:r>
              <a:rPr lang="fr-FR">
                <a:latin typeface="Gill Sans MT" charset="0"/>
                <a:ea typeface="ＭＳ Ｐゴシック" charset="0"/>
                <a:cs typeface="ＭＳ Ｐゴシック" charset="0"/>
              </a:rPr>
              <a:t>1887 : paiement du salaire en espèces et en-dehors des cafés</a:t>
            </a:r>
          </a:p>
          <a:p>
            <a:pPr eaLnBrk="1" hangingPunct="1"/>
            <a:r>
              <a:rPr lang="fr-FR">
                <a:latin typeface="Gill Sans MT" charset="0"/>
                <a:ea typeface="ＭＳ Ｐゴシック" charset="0"/>
                <a:cs typeface="ＭＳ Ｐゴシック" charset="0"/>
              </a:rPr>
              <a:t>1887 : Conseils (paritaires) de l</a:t>
            </a:r>
            <a:r>
              <a:rPr lang="ja-JP" altLang="fr-FR">
                <a:latin typeface="Gill Sans MT" charset="0"/>
                <a:ea typeface="ＭＳ Ｐゴシック" charset="0"/>
                <a:cs typeface="ＭＳ Ｐゴシック" charset="0"/>
              </a:rPr>
              <a:t>’</a:t>
            </a:r>
            <a:r>
              <a:rPr lang="fr-FR" altLang="ja-JP">
                <a:latin typeface="Gill Sans MT" charset="0"/>
                <a:ea typeface="ＭＳ Ｐゴシック" charset="0"/>
                <a:cs typeface="ＭＳ Ｐゴシック" charset="0"/>
              </a:rPr>
              <a:t>industrie et du travail</a:t>
            </a:r>
          </a:p>
          <a:p>
            <a:pPr eaLnBrk="1" hangingPunct="1"/>
            <a:r>
              <a:rPr lang="fr-FR">
                <a:latin typeface="Gill Sans MT" charset="0"/>
                <a:ea typeface="ＭＳ Ｐゴシック" charset="0"/>
                <a:cs typeface="ＭＳ Ｐゴシック" charset="0"/>
              </a:rPr>
              <a:t>1889 : Travail des femmes et enfants limité (en âge et en durée)</a:t>
            </a:r>
          </a:p>
          <a:p>
            <a:pPr eaLnBrk="1" hangingPunct="1"/>
            <a:endParaRPr lang="fr-FR">
              <a:latin typeface="Gill Sans MT" charset="0"/>
              <a:ea typeface="ＭＳ Ｐゴシック" charset="0"/>
              <a:cs typeface="ＭＳ Ｐゴシック" charset="0"/>
            </a:endParaRPr>
          </a:p>
        </p:txBody>
      </p:sp>
      <p:sp>
        <p:nvSpPr>
          <p:cNvPr id="56323" name="Espace réservé du pied de page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206767190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35100" y="274638"/>
            <a:ext cx="7499350" cy="1143000"/>
          </a:xfrm>
        </p:spPr>
        <p:txBody>
          <a:bodyPr/>
          <a:lstStyle/>
          <a:p>
            <a:pPr eaLnBrk="1" hangingPunct="1">
              <a:defRPr/>
            </a:pPr>
            <a:r>
              <a:rPr lang="fr-FR" sz="3500" dirty="0">
                <a:effectLst>
                  <a:outerShdw blurRad="38100" dist="38100" dir="2700000" algn="tl">
                    <a:srgbClr val="DDDDDD"/>
                  </a:outerShdw>
                </a:effectLst>
                <a:latin typeface="Gill Sans MT" charset="0"/>
                <a:ea typeface="ＭＳ Ｐゴシック" charset="0"/>
                <a:cs typeface="ＭＳ Ｐゴシック" charset="0"/>
              </a:rPr>
              <a:t>« Lettre au Roi » de Jules Destrée, 1912</a:t>
            </a:r>
          </a:p>
        </p:txBody>
      </p:sp>
      <p:sp>
        <p:nvSpPr>
          <p:cNvPr id="89090" name="Espace réservé du contenu 4"/>
          <p:cNvSpPr>
            <a:spLocks noGrp="1"/>
          </p:cNvSpPr>
          <p:nvPr>
            <p:ph sz="half" idx="1"/>
          </p:nvPr>
        </p:nvSpPr>
        <p:spPr>
          <a:xfrm>
            <a:off x="1435100" y="1524000"/>
            <a:ext cx="3657600" cy="4664075"/>
          </a:xfrm>
        </p:spPr>
        <p:txBody>
          <a:bodyPr>
            <a:normAutofit lnSpcReduction="10000"/>
          </a:bodyPr>
          <a:lstStyle/>
          <a:p>
            <a:r>
              <a:rPr lang="fr-FR" dirty="0">
                <a:latin typeface="Gill Sans MT" charset="0"/>
                <a:ea typeface="ＭＳ Ｐゴシック" charset="0"/>
                <a:cs typeface="ＭＳ Ｐゴシック" charset="0"/>
              </a:rPr>
              <a:t>Arrondissements de langue française:</a:t>
            </a:r>
          </a:p>
          <a:p>
            <a:r>
              <a:rPr lang="fr-FR" sz="2000" dirty="0">
                <a:latin typeface="Gill Sans MT" charset="0"/>
                <a:ea typeface="ＭＳ Ｐゴシック" charset="0"/>
                <a:cs typeface="ＭＳ Ｐゴシック" charset="0"/>
              </a:rPr>
              <a:t>Charleroi, Thuin, Mons, Soignies, Tournai, Ath, Liège, Huy, Waremme, Verviers, Nivelles, Arlon, Marche, Bastogne, Neufchâteau, Virton, Namur, Dinant, Philippeville</a:t>
            </a:r>
          </a:p>
          <a:p>
            <a:pPr>
              <a:buFont typeface="Wingdings 2" charset="0"/>
              <a:buNone/>
            </a:pPr>
            <a:endParaRPr lang="fr-FR" sz="2000" dirty="0">
              <a:latin typeface="Gill Sans MT" charset="0"/>
              <a:ea typeface="ＭＳ Ｐゴシック" charset="0"/>
              <a:cs typeface="ＭＳ Ｐゴシック" charset="0"/>
            </a:endParaRPr>
          </a:p>
          <a:p>
            <a:r>
              <a:rPr lang="fr-FR" dirty="0">
                <a:latin typeface="Gill Sans MT" charset="0"/>
                <a:ea typeface="ＭＳ Ｐゴシック" charset="0"/>
                <a:cs typeface="ＭＳ Ｐゴシック" charset="0"/>
              </a:rPr>
              <a:t>Opposition: 708.056</a:t>
            </a:r>
          </a:p>
          <a:p>
            <a:r>
              <a:rPr lang="fr-FR" dirty="0">
                <a:latin typeface="Gill Sans MT" charset="0"/>
                <a:ea typeface="ＭＳ Ｐゴシック" charset="0"/>
                <a:cs typeface="ＭＳ Ｐゴシック" charset="0"/>
              </a:rPr>
              <a:t>Majorité: 466.927</a:t>
            </a:r>
          </a:p>
        </p:txBody>
      </p:sp>
      <p:sp>
        <p:nvSpPr>
          <p:cNvPr id="89091" name="Espace réservé du contenu 5"/>
          <p:cNvSpPr>
            <a:spLocks noGrp="1"/>
          </p:cNvSpPr>
          <p:nvPr>
            <p:ph sz="half" idx="2"/>
          </p:nvPr>
        </p:nvSpPr>
        <p:spPr>
          <a:xfrm>
            <a:off x="5276850" y="1524000"/>
            <a:ext cx="3657600" cy="4664075"/>
          </a:xfrm>
        </p:spPr>
        <p:txBody>
          <a:bodyPr>
            <a:normAutofit lnSpcReduction="10000"/>
          </a:bodyPr>
          <a:lstStyle/>
          <a:p>
            <a:r>
              <a:rPr lang="fr-FR" dirty="0">
                <a:latin typeface="Gill Sans MT" charset="0"/>
                <a:ea typeface="ＭＳ Ｐゴシック" charset="0"/>
                <a:cs typeface="ＭＳ Ｐゴシック" charset="0"/>
              </a:rPr>
              <a:t>Arrondissements de langue flamande:</a:t>
            </a:r>
          </a:p>
          <a:p>
            <a:r>
              <a:rPr lang="fr-FR" sz="2000" dirty="0">
                <a:latin typeface="Gill Sans MT" charset="0"/>
                <a:ea typeface="ＭＳ Ｐゴシック" charset="0"/>
                <a:cs typeface="ＭＳ Ｐゴシック" charset="0"/>
              </a:rPr>
              <a:t>Gand, Eeklo, Alost, Audenarde, Saint-Nicolas, Termonde, Tongres, Maeseyck, Hasselt, Saint-Trond, Louvain, Anvers, Malines, Turnhout, Bruges, Courtrai, Ostende, Furnes, Dixmude, Roulers, Tielt, Ypres</a:t>
            </a:r>
          </a:p>
          <a:p>
            <a:endParaRPr lang="fr-FR" dirty="0" smtClean="0">
              <a:latin typeface="Gill Sans MT" charset="0"/>
              <a:ea typeface="ＭＳ Ｐゴシック" charset="0"/>
              <a:cs typeface="ＭＳ Ｐゴシック" charset="0"/>
            </a:endParaRPr>
          </a:p>
          <a:p>
            <a:r>
              <a:rPr lang="fr-FR" dirty="0" smtClean="0">
                <a:latin typeface="Gill Sans MT" charset="0"/>
                <a:ea typeface="ＭＳ Ｐゴシック" charset="0"/>
                <a:cs typeface="ＭＳ Ｐゴシック" charset="0"/>
              </a:rPr>
              <a:t>Opposition</a:t>
            </a:r>
            <a:r>
              <a:rPr lang="fr-FR" dirty="0">
                <a:latin typeface="Gill Sans MT" charset="0"/>
                <a:ea typeface="ＭＳ Ｐゴシック" charset="0"/>
                <a:cs typeface="ＭＳ Ｐゴシック" charset="0"/>
              </a:rPr>
              <a:t>: 382.924</a:t>
            </a:r>
          </a:p>
          <a:p>
            <a:r>
              <a:rPr lang="fr-FR" dirty="0">
                <a:latin typeface="Gill Sans MT" charset="0"/>
                <a:ea typeface="ＭＳ Ｐゴシック" charset="0"/>
                <a:cs typeface="ＭＳ Ｐゴシック" charset="0"/>
              </a:rPr>
              <a:t>Majorité: 733.097</a:t>
            </a:r>
          </a:p>
        </p:txBody>
      </p:sp>
      <p:sp>
        <p:nvSpPr>
          <p:cNvPr id="89092"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45168562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Congrès wallon, Liège, 7 juillet 1912</a:t>
            </a:r>
            <a:endParaRPr lang="fr-FR" dirty="0"/>
          </a:p>
        </p:txBody>
      </p:sp>
      <p:sp>
        <p:nvSpPr>
          <p:cNvPr id="3" name="Espace réservé du contenu 2"/>
          <p:cNvSpPr>
            <a:spLocks noGrp="1"/>
          </p:cNvSpPr>
          <p:nvPr>
            <p:ph idx="1"/>
          </p:nvPr>
        </p:nvSpPr>
        <p:spPr/>
        <p:txBody>
          <a:bodyPr>
            <a:normAutofit fontScale="85000" lnSpcReduction="10000"/>
          </a:bodyPr>
          <a:lstStyle/>
          <a:p>
            <a:r>
              <a:rPr lang="fr-FR" dirty="0" smtClean="0"/>
              <a:t>«</a:t>
            </a:r>
            <a:r>
              <a:rPr lang="fr-FR" dirty="0"/>
              <a:t> Le congrès, </a:t>
            </a:r>
          </a:p>
          <a:p>
            <a:pPr lvl="0"/>
            <a:r>
              <a:rPr lang="fr-FR" dirty="0"/>
              <a:t>toutes réserves faites au sujet des formes à donner à l’idée </a:t>
            </a:r>
            <a:r>
              <a:rPr lang="fr-FR" b="1" dirty="0"/>
              <a:t>séparatiste </a:t>
            </a:r>
            <a:r>
              <a:rPr lang="fr-FR" dirty="0"/>
              <a:t>;</a:t>
            </a:r>
          </a:p>
          <a:p>
            <a:pPr lvl="0"/>
            <a:r>
              <a:rPr lang="fr-FR" dirty="0"/>
              <a:t>émet le vœu de voir la Wallonie </a:t>
            </a:r>
            <a:r>
              <a:rPr lang="fr-FR" b="1" dirty="0"/>
              <a:t>séparée</a:t>
            </a:r>
            <a:r>
              <a:rPr lang="fr-FR" dirty="0"/>
              <a:t> de la Flandre en vue de l’extension de son </a:t>
            </a:r>
            <a:r>
              <a:rPr lang="fr-FR" b="1" dirty="0"/>
              <a:t>indépendance</a:t>
            </a:r>
            <a:r>
              <a:rPr lang="fr-FR" dirty="0"/>
              <a:t> à l’égard du pouvoir central et de la libre expansion de son activité propre ;</a:t>
            </a:r>
          </a:p>
          <a:p>
            <a:pPr lvl="0"/>
            <a:r>
              <a:rPr lang="fr-FR" dirty="0"/>
              <a:t>désigne aux fins d’étudier la question une Commission, à raison d’un membre par quarante mille habitants. »</a:t>
            </a:r>
          </a:p>
          <a:p>
            <a:r>
              <a:rPr lang="fr-FR" dirty="0"/>
              <a:t>Cette assemblée wallonne se réunira le 20 octobre, après la publication de la </a:t>
            </a:r>
            <a:r>
              <a:rPr lang="fr-FR" i="1" dirty="0"/>
              <a:t>Lettre</a:t>
            </a:r>
            <a:r>
              <a:rPr lang="fr-FR" dirty="0"/>
              <a:t> de Jules Destrée. </a:t>
            </a:r>
          </a:p>
        </p:txBody>
      </p:sp>
      <p:sp>
        <p:nvSpPr>
          <p:cNvPr id="4" name="Espace réservé du pied de page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051728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sz="3500">
                <a:effectLst>
                  <a:outerShdw blurRad="38100" dist="38100" dir="2700000" algn="tl">
                    <a:srgbClr val="DDDDDD"/>
                  </a:outerShdw>
                </a:effectLst>
                <a:latin typeface="Gill Sans MT" charset="0"/>
                <a:ea typeface="ＭＳ Ｐゴシック" charset="0"/>
                <a:cs typeface="ＭＳ Ｐゴシック" charset="0"/>
              </a:rPr>
              <a:t>Fin de la guerre et grande tranformation</a:t>
            </a:r>
          </a:p>
        </p:txBody>
      </p:sp>
      <p:sp>
        <p:nvSpPr>
          <p:cNvPr id="44034" name="Espace réservé du contenu 2"/>
          <p:cNvSpPr>
            <a:spLocks noGrp="1"/>
          </p:cNvSpPr>
          <p:nvPr>
            <p:ph idx="1"/>
          </p:nvPr>
        </p:nvSpPr>
        <p:spPr/>
        <p:txBody>
          <a:bodyPr/>
          <a:lstStyle/>
          <a:p>
            <a:r>
              <a:rPr lang="fr-FR" dirty="0">
                <a:latin typeface="Gill Sans MT" charset="0"/>
                <a:ea typeface="ＭＳ Ｐゴシック" charset="0"/>
                <a:cs typeface="ＭＳ Ｐゴシック" charset="0"/>
              </a:rPr>
              <a:t>Démoralisation des soldats</a:t>
            </a:r>
          </a:p>
          <a:p>
            <a:endParaRPr lang="fr-FR" dirty="0">
              <a:latin typeface="Gill Sans MT" charset="0"/>
              <a:ea typeface="ＭＳ Ｐゴシック" charset="0"/>
              <a:cs typeface="ＭＳ Ｐゴシック" charset="0"/>
            </a:endParaRPr>
          </a:p>
          <a:p>
            <a:r>
              <a:rPr lang="fr-FR" dirty="0">
                <a:latin typeface="Gill Sans MT" charset="0"/>
                <a:ea typeface="ＭＳ Ｐゴシック" charset="0"/>
                <a:cs typeface="ＭＳ Ｐゴシック" charset="0"/>
              </a:rPr>
              <a:t>Révolution bolchévique, octobre (novembre) 1917…</a:t>
            </a:r>
          </a:p>
          <a:p>
            <a:r>
              <a:rPr lang="fr-FR" dirty="0">
                <a:latin typeface="Gill Sans MT" charset="0"/>
                <a:ea typeface="ＭＳ Ｐゴシック" charset="0"/>
                <a:cs typeface="ＭＳ Ｐゴシック" charset="0"/>
              </a:rPr>
              <a:t>Effets de la parenthèse bolchévique (1917-1991)</a:t>
            </a:r>
          </a:p>
          <a:p>
            <a:r>
              <a:rPr lang="fr-FR" b="1" dirty="0">
                <a:latin typeface="Gill Sans MT" charset="0"/>
                <a:ea typeface="ＭＳ Ｐゴシック" charset="0"/>
                <a:cs typeface="ＭＳ Ｐゴシック" charset="0"/>
              </a:rPr>
              <a:t>Fordisme </a:t>
            </a:r>
            <a:r>
              <a:rPr lang="fr-FR" dirty="0">
                <a:latin typeface="Gill Sans MT" charset="0"/>
                <a:ea typeface="ＭＳ Ｐゴシック" charset="0"/>
                <a:cs typeface="ＭＳ Ｐゴシック" charset="0"/>
              </a:rPr>
              <a:t>technique et social</a:t>
            </a:r>
          </a:p>
          <a:p>
            <a:r>
              <a:rPr lang="fr-FR" dirty="0" err="1">
                <a:latin typeface="Gill Sans MT" charset="0"/>
                <a:ea typeface="ＭＳ Ｐゴシック" charset="0"/>
                <a:cs typeface="ＭＳ Ｐゴシック" charset="0"/>
              </a:rPr>
              <a:t>Contre-partie</a:t>
            </a:r>
            <a:r>
              <a:rPr lang="fr-FR" dirty="0">
                <a:latin typeface="Gill Sans MT" charset="0"/>
                <a:ea typeface="ＭＳ Ｐゴシック" charset="0"/>
                <a:cs typeface="ＭＳ Ｐゴシック" charset="0"/>
              </a:rPr>
              <a:t> de la social-démocratie</a:t>
            </a:r>
          </a:p>
        </p:txBody>
      </p:sp>
      <p:sp>
        <p:nvSpPr>
          <p:cNvPr id="44035"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276444817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 séparation administrative »</a:t>
            </a:r>
            <a:endParaRPr lang="fr-FR" dirty="0"/>
          </a:p>
        </p:txBody>
      </p:sp>
      <p:sp>
        <p:nvSpPr>
          <p:cNvPr id="3" name="Espace réservé du contenu 2"/>
          <p:cNvSpPr>
            <a:spLocks noGrp="1"/>
          </p:cNvSpPr>
          <p:nvPr>
            <p:ph idx="1"/>
          </p:nvPr>
        </p:nvSpPr>
        <p:spPr/>
        <p:txBody>
          <a:bodyPr/>
          <a:lstStyle/>
          <a:p>
            <a:r>
              <a:rPr lang="fr-FR" dirty="0" smtClean="0"/>
              <a:t>Terme déjà utilisé en septembre 1830 !</a:t>
            </a:r>
          </a:p>
          <a:p>
            <a:endParaRPr lang="fr-FR" dirty="0"/>
          </a:p>
          <a:p>
            <a:r>
              <a:rPr lang="fr-FR" dirty="0" smtClean="0"/>
              <a:t>Après le conseil des Flandres, terme inutilisable</a:t>
            </a:r>
          </a:p>
          <a:p>
            <a:endParaRPr lang="fr-FR" dirty="0"/>
          </a:p>
          <a:p>
            <a:r>
              <a:rPr lang="fr-FR" dirty="0" smtClean="0"/>
              <a:t>Projets wallons entre deux guerres</a:t>
            </a:r>
            <a:endParaRPr lang="fr-FR" dirty="0"/>
          </a:p>
        </p:txBody>
      </p:sp>
      <p:sp>
        <p:nvSpPr>
          <p:cNvPr id="4" name="Espace réservé du pied de page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999022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Projets fédéralistes: </a:t>
            </a:r>
            <a:r>
              <a:rPr lang="fr-FR" dirty="0" err="1" smtClean="0"/>
              <a:t>Mockel</a:t>
            </a:r>
            <a:r>
              <a:rPr lang="fr-FR" dirty="0" smtClean="0"/>
              <a:t>, 1919</a:t>
            </a:r>
            <a:endParaRPr lang="fr-FR" dirty="0"/>
          </a:p>
        </p:txBody>
      </p:sp>
      <p:sp>
        <p:nvSpPr>
          <p:cNvPr id="3" name="Espace réservé du contenu 2"/>
          <p:cNvSpPr>
            <a:spLocks noGrp="1"/>
          </p:cNvSpPr>
          <p:nvPr>
            <p:ph idx="1"/>
          </p:nvPr>
        </p:nvSpPr>
        <p:spPr/>
        <p:txBody>
          <a:bodyPr/>
          <a:lstStyle/>
          <a:p>
            <a:r>
              <a:rPr lang="fr-FR" i="1" dirty="0" smtClean="0"/>
              <a:t>Esquisse </a:t>
            </a:r>
            <a:r>
              <a:rPr lang="fr-FR" i="1" dirty="0"/>
              <a:t>d’une organisation fédéraliste de la Belgique</a:t>
            </a:r>
            <a:r>
              <a:rPr lang="fr-FR" dirty="0"/>
              <a:t> : </a:t>
            </a:r>
            <a:endParaRPr lang="fr-FR" dirty="0" smtClean="0"/>
          </a:p>
          <a:p>
            <a:endParaRPr lang="fr-FR" dirty="0"/>
          </a:p>
          <a:p>
            <a:r>
              <a:rPr lang="fr-FR" dirty="0" smtClean="0"/>
              <a:t>deux </a:t>
            </a:r>
            <a:r>
              <a:rPr lang="fr-FR" dirty="0"/>
              <a:t>parlements élus directement </a:t>
            </a:r>
            <a:endParaRPr lang="fr-FR" dirty="0" smtClean="0"/>
          </a:p>
          <a:p>
            <a:r>
              <a:rPr lang="fr-FR" dirty="0" smtClean="0"/>
              <a:t>et </a:t>
            </a:r>
            <a:r>
              <a:rPr lang="fr-FR" dirty="0"/>
              <a:t>un conseil fédéral siégeant à Bruxelles </a:t>
            </a:r>
            <a:endParaRPr lang="fr-FR" dirty="0" smtClean="0"/>
          </a:p>
          <a:p>
            <a:endParaRPr lang="fr-FR" dirty="0"/>
          </a:p>
          <a:p>
            <a:r>
              <a:rPr lang="fr-FR" dirty="0" smtClean="0"/>
              <a:t>qui </a:t>
            </a:r>
            <a:r>
              <a:rPr lang="fr-FR" dirty="0"/>
              <a:t>gérerait les compétences des Etats-Unis de Flandre et de Wallonie…</a:t>
            </a:r>
          </a:p>
          <a:p>
            <a:endParaRPr lang="fr-FR" dirty="0"/>
          </a:p>
        </p:txBody>
      </p:sp>
      <p:sp>
        <p:nvSpPr>
          <p:cNvPr id="4" name="Espace réservé du pied de page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231832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1930 - 1938</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a:t>Projets de la Concentration wallonne de 1930 puis de </a:t>
            </a:r>
            <a:r>
              <a:rPr lang="fr-FR" dirty="0" err="1"/>
              <a:t>Dehousse</a:t>
            </a:r>
            <a:r>
              <a:rPr lang="fr-FR" dirty="0"/>
              <a:t> –Truffaut de 1938 : </a:t>
            </a:r>
            <a:endParaRPr lang="fr-FR" dirty="0" smtClean="0"/>
          </a:p>
          <a:p>
            <a:endParaRPr lang="fr-FR" dirty="0"/>
          </a:p>
          <a:p>
            <a:r>
              <a:rPr lang="fr-FR" dirty="0" smtClean="0"/>
              <a:t>trois </a:t>
            </a:r>
            <a:r>
              <a:rPr lang="fr-FR" dirty="0"/>
              <a:t>régions </a:t>
            </a:r>
            <a:endParaRPr lang="fr-FR" dirty="0" smtClean="0"/>
          </a:p>
          <a:p>
            <a:pPr lvl="1"/>
            <a:r>
              <a:rPr lang="fr-FR" dirty="0" smtClean="0"/>
              <a:t>avec </a:t>
            </a:r>
            <a:r>
              <a:rPr lang="fr-FR" dirty="0"/>
              <a:t>compétences sur l’enseignement</a:t>
            </a:r>
            <a:r>
              <a:rPr lang="fr-FR" dirty="0" smtClean="0"/>
              <a:t>,</a:t>
            </a:r>
          </a:p>
          <a:p>
            <a:pPr lvl="1"/>
            <a:r>
              <a:rPr lang="fr-FR" dirty="0" smtClean="0"/>
              <a:t> </a:t>
            </a:r>
            <a:r>
              <a:rPr lang="fr-FR" dirty="0"/>
              <a:t>la législation sociale et industrielle</a:t>
            </a:r>
            <a:r>
              <a:rPr lang="fr-FR" dirty="0" smtClean="0"/>
              <a:t>,</a:t>
            </a:r>
          </a:p>
          <a:p>
            <a:pPr lvl="1"/>
            <a:r>
              <a:rPr lang="fr-FR" dirty="0" smtClean="0"/>
              <a:t> </a:t>
            </a:r>
            <a:r>
              <a:rPr lang="fr-FR" dirty="0"/>
              <a:t>les travaux publics, </a:t>
            </a:r>
            <a:endParaRPr lang="fr-FR" dirty="0" smtClean="0"/>
          </a:p>
          <a:p>
            <a:pPr lvl="1"/>
            <a:r>
              <a:rPr lang="fr-FR" dirty="0" smtClean="0"/>
              <a:t>la </a:t>
            </a:r>
            <a:r>
              <a:rPr lang="fr-FR" dirty="0"/>
              <a:t>police et la gendarmerie</a:t>
            </a:r>
            <a:r>
              <a:rPr lang="fr-FR" dirty="0" smtClean="0"/>
              <a:t>,</a:t>
            </a:r>
          </a:p>
          <a:p>
            <a:pPr lvl="1"/>
            <a:r>
              <a:rPr lang="fr-FR" dirty="0" smtClean="0"/>
              <a:t> </a:t>
            </a:r>
            <a:r>
              <a:rPr lang="fr-FR" dirty="0"/>
              <a:t>les impôts régionaux </a:t>
            </a:r>
            <a:endParaRPr lang="fr-FR" dirty="0" smtClean="0"/>
          </a:p>
          <a:p>
            <a:pPr lvl="1"/>
            <a:r>
              <a:rPr lang="fr-FR" dirty="0" smtClean="0"/>
              <a:t>et </a:t>
            </a:r>
            <a:r>
              <a:rPr lang="fr-FR" dirty="0"/>
              <a:t>recrutement des fonctionnaires</a:t>
            </a:r>
          </a:p>
          <a:p>
            <a:endParaRPr lang="fr-FR" dirty="0"/>
          </a:p>
        </p:txBody>
      </p:sp>
      <p:sp>
        <p:nvSpPr>
          <p:cNvPr id="4" name="Espace réservé du pied de page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7903201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Congès</a:t>
            </a:r>
            <a:r>
              <a:rPr lang="fr-FR" dirty="0" smtClean="0"/>
              <a:t> wallon 1945</a:t>
            </a:r>
            <a:endParaRPr lang="fr-FR" dirty="0"/>
          </a:p>
        </p:txBody>
      </p:sp>
      <p:sp>
        <p:nvSpPr>
          <p:cNvPr id="3" name="Espace réservé du contenu 2"/>
          <p:cNvSpPr>
            <a:spLocks noGrp="1"/>
          </p:cNvSpPr>
          <p:nvPr>
            <p:ph idx="1"/>
          </p:nvPr>
        </p:nvSpPr>
        <p:spPr/>
        <p:txBody>
          <a:bodyPr/>
          <a:lstStyle/>
          <a:p>
            <a:r>
              <a:rPr lang="fr-FR" dirty="0" smtClean="0"/>
              <a:t>Vote « sentimental »: rattachement à la France</a:t>
            </a:r>
          </a:p>
          <a:p>
            <a:endParaRPr lang="fr-FR" dirty="0"/>
          </a:p>
          <a:p>
            <a:r>
              <a:rPr lang="fr-FR" dirty="0" smtClean="0"/>
              <a:t>Vote fédéral</a:t>
            </a:r>
            <a:endParaRPr lang="fr-FR" dirty="0"/>
          </a:p>
        </p:txBody>
      </p:sp>
      <p:sp>
        <p:nvSpPr>
          <p:cNvPr id="4" name="Espace réservé du pied de page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642091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Rapport Harmel</a:t>
            </a:r>
            <a:endParaRPr lang="fr-FR" dirty="0"/>
          </a:p>
        </p:txBody>
      </p:sp>
      <p:sp>
        <p:nvSpPr>
          <p:cNvPr id="3" name="Espace réservé du contenu 2"/>
          <p:cNvSpPr>
            <a:spLocks noGrp="1"/>
          </p:cNvSpPr>
          <p:nvPr>
            <p:ph idx="1"/>
          </p:nvPr>
        </p:nvSpPr>
        <p:spPr/>
        <p:txBody>
          <a:bodyPr>
            <a:normAutofit lnSpcReduction="10000"/>
          </a:bodyPr>
          <a:lstStyle/>
          <a:p>
            <a:r>
              <a:rPr lang="fr-FR" dirty="0" smtClean="0"/>
              <a:t>établi </a:t>
            </a:r>
            <a:r>
              <a:rPr lang="fr-FR" dirty="0"/>
              <a:t>entre 1948 et 1958 par </a:t>
            </a:r>
            <a:r>
              <a:rPr lang="fr-FR" dirty="0" smtClean="0"/>
              <a:t>le</a:t>
            </a:r>
          </a:p>
          <a:p>
            <a:endParaRPr lang="fr-FR" dirty="0"/>
          </a:p>
          <a:p>
            <a:r>
              <a:rPr lang="fr-FR" dirty="0" smtClean="0"/>
              <a:t> </a:t>
            </a:r>
            <a:r>
              <a:rPr lang="fr-FR" dirty="0"/>
              <a:t>« Centre de recherches pour la solution nationale des problèmes sociaux, politiques et juridiques en région wallonne et flamande </a:t>
            </a:r>
            <a:r>
              <a:rPr lang="fr-FR" dirty="0" smtClean="0"/>
              <a:t>»</a:t>
            </a:r>
          </a:p>
          <a:p>
            <a:endParaRPr lang="fr-FR" dirty="0"/>
          </a:p>
          <a:p>
            <a:r>
              <a:rPr lang="fr-FR" dirty="0"/>
              <a:t> : frontière linguistique mais solution anti-fédéraliste…</a:t>
            </a:r>
          </a:p>
          <a:p>
            <a:endParaRPr lang="fr-FR" dirty="0"/>
          </a:p>
        </p:txBody>
      </p:sp>
      <p:sp>
        <p:nvSpPr>
          <p:cNvPr id="4" name="Espace réservé du pied de page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200514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Espace réservé du pied de page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
        <p:nvSpPr>
          <p:cNvPr id="102402" name="Espace réservé du numéro de diapositive 3"/>
          <p:cNvSpPr txBox="1">
            <a:spLocks/>
          </p:cNvSpPr>
          <p:nvPr/>
        </p:nvSpPr>
        <p:spPr bwMode="auto">
          <a:xfrm>
            <a:off x="8766175" y="6457950"/>
            <a:ext cx="457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fld id="{EAE54BF3-C6B9-9E4F-BC87-3711A4BB4E08}" type="slidenum">
              <a:rPr lang="fr-FR" sz="1200">
                <a:solidFill>
                  <a:srgbClr val="B5A788"/>
                </a:solidFill>
                <a:latin typeface="Gill Sans MT" charset="0"/>
              </a:rPr>
              <a:pPr algn="ctr" eaLnBrk="1" hangingPunct="1"/>
              <a:t>4</a:t>
            </a:fld>
            <a:endParaRPr lang="fr-FR" sz="1200">
              <a:solidFill>
                <a:srgbClr val="B5A788"/>
              </a:solidFill>
              <a:latin typeface="Gill Sans MT" charset="0"/>
            </a:endParaRPr>
          </a:p>
        </p:txBody>
      </p:sp>
      <p:pic>
        <p:nvPicPr>
          <p:cNvPr id="102403"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160463"/>
            <a:ext cx="792162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06571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pic>
        <p:nvPicPr>
          <p:cNvPr id="88066"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888" y="190500"/>
            <a:ext cx="9375776"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59435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pPr>
              <a:defRPr/>
            </a:pPr>
            <a:r>
              <a:rPr lang="fr-FR" dirty="0">
                <a:effectLst>
                  <a:outerShdw blurRad="38100" dist="38100" dir="2700000" algn="tl">
                    <a:srgbClr val="DDDDDD"/>
                  </a:outerShdw>
                </a:effectLst>
                <a:latin typeface="Gill Sans MT" charset="0"/>
                <a:ea typeface="ＭＳ Ｐゴシック" charset="0"/>
                <a:cs typeface="ＭＳ Ｐゴシック" charset="0"/>
              </a:rPr>
              <a:t>Partis </a:t>
            </a:r>
            <a:r>
              <a:rPr lang="fr-FR" dirty="0" smtClean="0">
                <a:effectLst>
                  <a:outerShdw blurRad="38100" dist="38100" dir="2700000" algn="tl">
                    <a:srgbClr val="DDDDDD"/>
                  </a:outerShdw>
                </a:effectLst>
                <a:latin typeface="Gill Sans MT" charset="0"/>
                <a:ea typeface="ＭＳ Ｐゴシック" charset="0"/>
                <a:cs typeface="ＭＳ Ｐゴシック" charset="0"/>
              </a:rPr>
              <a:t>politiques périphéristes</a:t>
            </a:r>
            <a:endParaRPr lang="fr-FR" dirty="0">
              <a:effectLst>
                <a:outerShdw blurRad="38100" dist="38100" dir="2700000" algn="tl">
                  <a:srgbClr val="DDDDDD"/>
                </a:outerShdw>
              </a:effectLst>
              <a:latin typeface="Gill Sans MT" charset="0"/>
              <a:ea typeface="ＭＳ Ｐゴシック" charset="0"/>
              <a:cs typeface="ＭＳ Ｐゴシック" charset="0"/>
            </a:endParaRPr>
          </a:p>
        </p:txBody>
      </p:sp>
      <p:sp>
        <p:nvSpPr>
          <p:cNvPr id="96258" name="Espace réservé du contenu 5"/>
          <p:cNvSpPr>
            <a:spLocks noGrp="1"/>
          </p:cNvSpPr>
          <p:nvPr>
            <p:ph idx="1"/>
          </p:nvPr>
        </p:nvSpPr>
        <p:spPr/>
        <p:txBody>
          <a:bodyPr/>
          <a:lstStyle/>
          <a:p>
            <a:r>
              <a:rPr lang="fr-BE" dirty="0">
                <a:latin typeface="Gill Sans MT" charset="0"/>
                <a:ea typeface="ＭＳ Ｐゴシック" charset="0"/>
                <a:cs typeface="ＭＳ Ｐゴシック" charset="0"/>
              </a:rPr>
              <a:t>Partis régionaux / communautaires : </a:t>
            </a:r>
          </a:p>
          <a:p>
            <a:pPr lvl="1"/>
            <a:r>
              <a:rPr lang="fr-BE" dirty="0" smtClean="0">
                <a:latin typeface="Gill Sans MT" charset="0"/>
                <a:ea typeface="ＭＳ Ｐゴシック" charset="0"/>
              </a:rPr>
              <a:t>1862: 		Meetingpartij</a:t>
            </a:r>
          </a:p>
          <a:p>
            <a:pPr lvl="1"/>
            <a:r>
              <a:rPr lang="fr-BE" dirty="0" smtClean="0">
                <a:latin typeface="Gill Sans MT" charset="0"/>
                <a:ea typeface="ＭＳ Ｐゴシック" charset="0"/>
              </a:rPr>
              <a:t>1919:	 	Frontpartij</a:t>
            </a:r>
          </a:p>
          <a:p>
            <a:pPr lvl="1"/>
            <a:r>
              <a:rPr lang="fr-BE" dirty="0" smtClean="0">
                <a:latin typeface="Gill Sans MT" charset="0"/>
                <a:ea typeface="ＭＳ Ｐゴシック" charset="0"/>
              </a:rPr>
              <a:t>1932:  		VNV</a:t>
            </a:r>
          </a:p>
          <a:p>
            <a:pPr lvl="1"/>
            <a:r>
              <a:rPr lang="fr-BE" dirty="0" smtClean="0">
                <a:latin typeface="Gill Sans MT" charset="0"/>
                <a:ea typeface="ＭＳ Ｐゴシック" charset="0"/>
              </a:rPr>
              <a:t>1954 </a:t>
            </a:r>
            <a:r>
              <a:rPr lang="fr-BE" dirty="0">
                <a:latin typeface="Gill Sans MT" charset="0"/>
                <a:ea typeface="ＭＳ Ｐゴシック" charset="0"/>
              </a:rPr>
              <a:t>- 2001 : 	Volksunie</a:t>
            </a:r>
          </a:p>
          <a:p>
            <a:pPr lvl="1"/>
            <a:r>
              <a:rPr lang="fr-BE" dirty="0">
                <a:latin typeface="Gill Sans MT" charset="0"/>
                <a:ea typeface="ＭＳ Ｐゴシック" charset="0"/>
              </a:rPr>
              <a:t>1964 : 	</a:t>
            </a:r>
            <a:r>
              <a:rPr lang="fr-BE" dirty="0" smtClean="0">
                <a:latin typeface="Gill Sans MT" charset="0"/>
                <a:ea typeface="ＭＳ Ｐゴシック" charset="0"/>
              </a:rPr>
              <a:t>	FDF -&gt; DéFI</a:t>
            </a:r>
            <a:endParaRPr lang="fr-BE" dirty="0">
              <a:latin typeface="Gill Sans MT" charset="0"/>
              <a:ea typeface="ＭＳ Ｐゴシック" charset="0"/>
            </a:endParaRPr>
          </a:p>
          <a:p>
            <a:pPr lvl="1"/>
            <a:r>
              <a:rPr lang="fr-BE" dirty="0">
                <a:latin typeface="Gill Sans MT" charset="0"/>
                <a:ea typeface="ＭＳ Ｐゴシック" charset="0"/>
              </a:rPr>
              <a:t>1968 - 1985 : </a:t>
            </a:r>
            <a:r>
              <a:rPr lang="fr-BE" dirty="0" smtClean="0">
                <a:latin typeface="Gill Sans MT" charset="0"/>
                <a:ea typeface="ＭＳ Ｐゴシック" charset="0"/>
              </a:rPr>
              <a:t>	Rassemblement </a:t>
            </a:r>
            <a:r>
              <a:rPr lang="fr-BE" dirty="0">
                <a:latin typeface="Gill Sans MT" charset="0"/>
                <a:ea typeface="ＭＳ Ｐゴシック" charset="0"/>
              </a:rPr>
              <a:t>Wallon</a:t>
            </a:r>
          </a:p>
          <a:p>
            <a:pPr lvl="1"/>
            <a:r>
              <a:rPr lang="fr-BE" dirty="0" smtClean="0">
                <a:latin typeface="Gill Sans MT" charset="0"/>
                <a:ea typeface="ＭＳ Ｐゴシック" charset="0"/>
                <a:cs typeface="ＭＳ Ｐゴシック" charset="0"/>
              </a:rPr>
              <a:t>1979 - </a:t>
            </a:r>
            <a:r>
              <a:rPr lang="mr-IN" dirty="0" smtClean="0">
                <a:latin typeface="Gill Sans MT" charset="0"/>
                <a:ea typeface="ＭＳ Ｐゴシック" charset="0"/>
                <a:cs typeface="ＭＳ Ｐゴシック" charset="0"/>
              </a:rPr>
              <a:t>…</a:t>
            </a:r>
            <a:r>
              <a:rPr lang="nl-BE" dirty="0" smtClean="0">
                <a:latin typeface="Gill Sans MT" charset="0"/>
                <a:ea typeface="ＭＳ Ｐゴシック" charset="0"/>
                <a:cs typeface="ＭＳ Ｐゴシック" charset="0"/>
              </a:rPr>
              <a:t> </a:t>
            </a:r>
            <a:r>
              <a:rPr lang="fr-BE" dirty="0" smtClean="0">
                <a:latin typeface="Gill Sans MT" charset="0"/>
                <a:ea typeface="ＭＳ Ｐゴシック" charset="0"/>
                <a:cs typeface="ＭＳ Ｐゴシック" charset="0"/>
              </a:rPr>
              <a:t>:</a:t>
            </a:r>
            <a:r>
              <a:rPr lang="fr-BE" dirty="0">
                <a:latin typeface="Gill Sans MT" charset="0"/>
                <a:ea typeface="ＭＳ Ｐゴシック" charset="0"/>
                <a:cs typeface="ＭＳ Ｐゴシック" charset="0"/>
              </a:rPr>
              <a:t>	 </a:t>
            </a:r>
            <a:r>
              <a:rPr lang="fr-BE" dirty="0" smtClean="0">
                <a:latin typeface="Gill Sans MT" charset="0"/>
                <a:ea typeface="ＭＳ Ｐゴシック" charset="0"/>
                <a:cs typeface="ＭＳ Ｐゴシック" charset="0"/>
              </a:rPr>
              <a:t>	Vlaams Blok -&gt; Vlaams Belang</a:t>
            </a:r>
            <a:endParaRPr lang="fr-FR" dirty="0">
              <a:latin typeface="Gill Sans MT" charset="0"/>
              <a:ea typeface="ＭＳ Ｐゴシック" charset="0"/>
              <a:cs typeface="ＭＳ Ｐゴシック" charset="0"/>
            </a:endParaRPr>
          </a:p>
          <a:p>
            <a:pPr lvl="1"/>
            <a:r>
              <a:rPr lang="fr-FR" dirty="0">
                <a:latin typeface="Gill Sans MT" charset="0"/>
                <a:ea typeface="ＭＳ Ｐゴシック" charset="0"/>
                <a:cs typeface="ＭＳ Ｐゴシック" charset="0"/>
              </a:rPr>
              <a:t> </a:t>
            </a:r>
            <a:r>
              <a:rPr lang="fr-FR" dirty="0" smtClean="0">
                <a:latin typeface="Gill Sans MT" charset="0"/>
                <a:ea typeface="ＭＳ Ｐゴシック" charset="0"/>
                <a:cs typeface="ＭＳ Ｐゴシック" charset="0"/>
              </a:rPr>
              <a:t>2001 - </a:t>
            </a:r>
            <a:r>
              <a:rPr lang="mr-IN" dirty="0" smtClean="0">
                <a:latin typeface="Gill Sans MT" charset="0"/>
                <a:ea typeface="ＭＳ Ｐゴシック" charset="0"/>
                <a:cs typeface="ＭＳ Ｐゴシック" charset="0"/>
              </a:rPr>
              <a:t>…</a:t>
            </a:r>
            <a:r>
              <a:rPr lang="nl-BE" dirty="0" smtClean="0">
                <a:latin typeface="Gill Sans MT" charset="0"/>
                <a:ea typeface="ＭＳ Ｐゴシック" charset="0"/>
                <a:cs typeface="ＭＳ Ｐゴシック" charset="0"/>
              </a:rPr>
              <a:t> </a:t>
            </a:r>
            <a:r>
              <a:rPr lang="fr-FR" dirty="0" smtClean="0">
                <a:latin typeface="Gill Sans MT" charset="0"/>
                <a:ea typeface="ＭＳ Ｐゴシック" charset="0"/>
                <a:cs typeface="ＭＳ Ｐゴシック" charset="0"/>
              </a:rPr>
              <a:t>: 	N</a:t>
            </a:r>
            <a:r>
              <a:rPr lang="fr-FR" dirty="0">
                <a:latin typeface="Gill Sans MT" charset="0"/>
                <a:ea typeface="ＭＳ Ｐゴシック" charset="0"/>
                <a:cs typeface="ＭＳ Ｐゴシック" charset="0"/>
              </a:rPr>
              <a:t>-VA</a:t>
            </a:r>
            <a:endParaRPr lang="fr-BE" dirty="0">
              <a:latin typeface="Gill Sans MT" charset="0"/>
              <a:ea typeface="ＭＳ Ｐゴシック" charset="0"/>
            </a:endParaRPr>
          </a:p>
        </p:txBody>
      </p:sp>
      <p:sp>
        <p:nvSpPr>
          <p:cNvPr id="96259" name="Espace réservé du pied de page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404950960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t>André Renard – Wilfried Martens</a:t>
            </a:r>
            <a:endParaRPr lang="fr-FR" sz="3600" dirty="0"/>
          </a:p>
        </p:txBody>
      </p:sp>
      <p:sp>
        <p:nvSpPr>
          <p:cNvPr id="3" name="Espace réservé du contenu 2"/>
          <p:cNvSpPr>
            <a:spLocks noGrp="1"/>
          </p:cNvSpPr>
          <p:nvPr>
            <p:ph idx="1"/>
          </p:nvPr>
        </p:nvSpPr>
        <p:spPr/>
        <p:txBody>
          <a:bodyPr numCol="2">
            <a:normAutofit fontScale="62500" lnSpcReduction="20000"/>
          </a:bodyPr>
          <a:lstStyle/>
          <a:p>
            <a:r>
              <a:rPr lang="fr-FR" dirty="0" smtClean="0"/>
              <a:t>FGTB métallos</a:t>
            </a:r>
          </a:p>
          <a:p>
            <a:r>
              <a:rPr lang="fr-FR" dirty="0" smtClean="0"/>
              <a:t>Grève 1960-61</a:t>
            </a:r>
          </a:p>
          <a:p>
            <a:r>
              <a:rPr lang="fr-FR" dirty="0" smtClean="0"/>
              <a:t>MPW</a:t>
            </a:r>
          </a:p>
          <a:p>
            <a:r>
              <a:rPr lang="fr-FR" dirty="0" smtClean="0"/>
              <a:t>Congrès des incompatibilités</a:t>
            </a:r>
          </a:p>
          <a:p>
            <a:endParaRPr lang="fr-FR" dirty="0" smtClean="0"/>
          </a:p>
          <a:p>
            <a:endParaRPr lang="fr-FR" dirty="0"/>
          </a:p>
          <a:p>
            <a:r>
              <a:rPr lang="fr-FR" dirty="0" smtClean="0"/>
              <a:t>Revendication économique</a:t>
            </a:r>
          </a:p>
          <a:p>
            <a:pPr marL="0" indent="0">
              <a:buNone/>
            </a:pPr>
            <a:endParaRPr lang="fr-FR" dirty="0"/>
          </a:p>
          <a:p>
            <a:endParaRPr lang="fr-FR" dirty="0" smtClean="0"/>
          </a:p>
          <a:p>
            <a:endParaRPr lang="fr-FR" dirty="0"/>
          </a:p>
          <a:p>
            <a:r>
              <a:rPr lang="fr-FR" dirty="0" smtClean="0"/>
              <a:t>Expo 1958</a:t>
            </a:r>
          </a:p>
          <a:p>
            <a:r>
              <a:rPr lang="fr-FR" i="1" dirty="0" smtClean="0"/>
              <a:t>Mars op Brussel</a:t>
            </a:r>
          </a:p>
          <a:p>
            <a:r>
              <a:rPr lang="fr-FR" dirty="0" smtClean="0"/>
              <a:t>CVP </a:t>
            </a:r>
            <a:r>
              <a:rPr lang="fr-FR" dirty="0" err="1" smtClean="0"/>
              <a:t>Jongeren</a:t>
            </a:r>
            <a:endParaRPr lang="fr-FR" dirty="0" smtClean="0"/>
          </a:p>
          <a:p>
            <a:r>
              <a:rPr lang="fr-FR" i="1" dirty="0" smtClean="0"/>
              <a:t>Autonomie</a:t>
            </a:r>
          </a:p>
          <a:p>
            <a:endParaRPr lang="fr-FR" dirty="0" smtClean="0"/>
          </a:p>
          <a:p>
            <a:endParaRPr lang="fr-FR" dirty="0" smtClean="0"/>
          </a:p>
          <a:p>
            <a:endParaRPr lang="fr-FR" dirty="0"/>
          </a:p>
          <a:p>
            <a:r>
              <a:rPr lang="fr-FR" dirty="0" smtClean="0"/>
              <a:t>Revendication culturelle</a:t>
            </a:r>
          </a:p>
          <a:p>
            <a:endParaRPr lang="fr-FR" dirty="0" smtClean="0"/>
          </a:p>
          <a:p>
            <a:endParaRPr lang="fr-FR" dirty="0"/>
          </a:p>
        </p:txBody>
      </p:sp>
      <p:sp>
        <p:nvSpPr>
          <p:cNvPr id="4" name="Espace réservé du pied de page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76165361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sz="3500">
                <a:effectLst>
                  <a:outerShdw blurRad="38100" dist="38100" dir="2700000" algn="tl">
                    <a:srgbClr val="DDDDDD"/>
                  </a:outerShdw>
                </a:effectLst>
                <a:latin typeface="Gill Sans MT" charset="0"/>
                <a:ea typeface="ＭＳ Ｐゴシック" charset="0"/>
                <a:cs typeface="ＭＳ Ｐゴシック" charset="0"/>
              </a:rPr>
              <a:t>1967-1971: 3</a:t>
            </a:r>
            <a:r>
              <a:rPr lang="fr-FR" sz="3500" baseline="30000">
                <a:effectLst>
                  <a:outerShdw blurRad="38100" dist="38100" dir="2700000" algn="tl">
                    <a:srgbClr val="DDDDDD"/>
                  </a:outerShdw>
                </a:effectLst>
                <a:latin typeface="Gill Sans MT" charset="0"/>
                <a:ea typeface="ＭＳ Ｐゴシック" charset="0"/>
                <a:cs typeface="ＭＳ Ｐゴシック" charset="0"/>
              </a:rPr>
              <a:t>e</a:t>
            </a:r>
            <a:r>
              <a:rPr lang="fr-FR" sz="3500">
                <a:effectLst>
                  <a:outerShdw blurRad="38100" dist="38100" dir="2700000" algn="tl">
                    <a:srgbClr val="DDDDDD"/>
                  </a:outerShdw>
                </a:effectLst>
                <a:latin typeface="Gill Sans MT" charset="0"/>
                <a:ea typeface="ＭＳ Ｐゴシック" charset="0"/>
                <a:cs typeface="ＭＳ Ｐゴシック" charset="0"/>
              </a:rPr>
              <a:t> révision de la constitution</a:t>
            </a:r>
          </a:p>
        </p:txBody>
      </p:sp>
      <p:sp>
        <p:nvSpPr>
          <p:cNvPr id="68610" name="Espace réservé du contenu 2"/>
          <p:cNvSpPr>
            <a:spLocks noGrp="1"/>
          </p:cNvSpPr>
          <p:nvPr>
            <p:ph idx="1"/>
          </p:nvPr>
        </p:nvSpPr>
        <p:spPr/>
        <p:txBody>
          <a:bodyPr>
            <a:normAutofit fontScale="92500"/>
          </a:bodyPr>
          <a:lstStyle/>
          <a:p>
            <a:r>
              <a:rPr lang="fr-BE" b="1">
                <a:latin typeface="Gill Sans MT" charset="0"/>
                <a:ea typeface="ＭＳ Ｐゴシック" charset="0"/>
                <a:cs typeface="ＭＳ Ｐゴシック" charset="0"/>
              </a:rPr>
              <a:t>Flamands</a:t>
            </a:r>
            <a:r>
              <a:rPr lang="fr-BE">
                <a:latin typeface="Gill Sans MT" charset="0"/>
                <a:ea typeface="ＭＳ Ｐゴシック" charset="0"/>
                <a:cs typeface="ＭＳ Ｐゴシック" charset="0"/>
              </a:rPr>
              <a:t> : veulent une reconnaissance culturelle (conception d’une Belgique composée de 2 grandes communautés)</a:t>
            </a:r>
          </a:p>
          <a:p>
            <a:r>
              <a:rPr lang="fr-BE" b="1">
                <a:latin typeface="Gill Sans MT" charset="0"/>
                <a:ea typeface="ＭＳ Ｐゴシック" charset="0"/>
                <a:cs typeface="ＭＳ Ｐゴシック" charset="0"/>
              </a:rPr>
              <a:t>Wallons</a:t>
            </a:r>
            <a:r>
              <a:rPr lang="fr-BE">
                <a:latin typeface="Gill Sans MT" charset="0"/>
                <a:ea typeface="ＭＳ Ｐゴシック" charset="0"/>
                <a:cs typeface="ＭＳ Ｐゴシック" charset="0"/>
              </a:rPr>
              <a:t> : veulent une maîtrise propre des instruments économiques (basée sur la reconnaissance du fait régional)</a:t>
            </a:r>
          </a:p>
          <a:p>
            <a:pPr>
              <a:buFont typeface="Wingdings" charset="0"/>
              <a:buNone/>
            </a:pPr>
            <a:endParaRPr lang="fr-BE">
              <a:latin typeface="Gill Sans MT" charset="0"/>
              <a:ea typeface="ＭＳ Ｐゴシック" charset="0"/>
              <a:cs typeface="ＭＳ Ｐゴシック" charset="0"/>
            </a:endParaRPr>
          </a:p>
          <a:p>
            <a:pPr>
              <a:buFont typeface="Wingdings" charset="0"/>
              <a:buNone/>
            </a:pPr>
            <a:r>
              <a:rPr lang="fr-FR">
                <a:latin typeface="Gill Sans MT" charset="0"/>
                <a:ea typeface="ＭＳ Ｐゴシック" charset="0"/>
                <a:cs typeface="ＭＳ Ｐゴシック" charset="0"/>
                <a:sym typeface="Symbol" charset="0"/>
              </a:rPr>
              <a:t></a:t>
            </a:r>
            <a:r>
              <a:rPr lang="fr-BE" sz="3000">
                <a:latin typeface="Gill Sans MT" charset="0"/>
                <a:ea typeface="ＭＳ Ｐゴシック" charset="0"/>
                <a:cs typeface="ＭＳ Ｐゴシック" charset="0"/>
              </a:rPr>
              <a:t>Il y aura donc </a:t>
            </a:r>
            <a:r>
              <a:rPr lang="fr-BE" sz="3000" b="1">
                <a:latin typeface="Gill Sans MT" charset="0"/>
                <a:ea typeface="ＭＳ Ｐゴシック" charset="0"/>
                <a:cs typeface="ＭＳ Ｐゴシック" charset="0"/>
              </a:rPr>
              <a:t>deux systèmes fédérés concurrents</a:t>
            </a:r>
          </a:p>
          <a:p>
            <a:pPr>
              <a:buFont typeface="Wingdings" charset="0"/>
              <a:buNone/>
            </a:pPr>
            <a:endParaRPr lang="fr-FR">
              <a:latin typeface="Gill Sans MT" charset="0"/>
              <a:ea typeface="ＭＳ Ｐゴシック" charset="0"/>
              <a:cs typeface="ＭＳ Ｐゴシック" charset="0"/>
            </a:endParaRPr>
          </a:p>
          <a:p>
            <a:endParaRPr lang="fr-FR">
              <a:latin typeface="Gill Sans MT" charset="0"/>
              <a:ea typeface="ＭＳ Ｐゴシック" charset="0"/>
              <a:cs typeface="ＭＳ Ｐゴシック" charset="0"/>
            </a:endParaRPr>
          </a:p>
        </p:txBody>
      </p:sp>
      <p:sp>
        <p:nvSpPr>
          <p:cNvPr id="68611"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302776676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Etapes des réformes de l’Etat</a:t>
            </a:r>
            <a:endParaRPr lang="fr-FR" dirty="0"/>
          </a:p>
        </p:txBody>
      </p:sp>
      <p:sp>
        <p:nvSpPr>
          <p:cNvPr id="3" name="Espace réservé du contenu 2"/>
          <p:cNvSpPr>
            <a:spLocks noGrp="1"/>
          </p:cNvSpPr>
          <p:nvPr>
            <p:ph idx="1"/>
          </p:nvPr>
        </p:nvSpPr>
        <p:spPr/>
        <p:txBody>
          <a:bodyPr/>
          <a:lstStyle/>
          <a:p>
            <a:r>
              <a:rPr lang="fr-FR" dirty="0" smtClean="0"/>
              <a:t>1970: </a:t>
            </a:r>
            <a:r>
              <a:rPr lang="fr-FR" dirty="0"/>
              <a:t>3</a:t>
            </a:r>
            <a:r>
              <a:rPr lang="fr-FR" dirty="0" smtClean="0"/>
              <a:t> communautés, principe des régions</a:t>
            </a:r>
          </a:p>
          <a:p>
            <a:r>
              <a:rPr lang="fr-FR" dirty="0" smtClean="0"/>
              <a:t>1974: régionalisation préparatoire</a:t>
            </a:r>
          </a:p>
          <a:p>
            <a:r>
              <a:rPr lang="fr-FR" dirty="0" smtClean="0"/>
              <a:t>1980: </a:t>
            </a:r>
            <a:r>
              <a:rPr lang="fr-FR" dirty="0"/>
              <a:t>2</a:t>
            </a:r>
            <a:r>
              <a:rPr lang="fr-FR" dirty="0" smtClean="0"/>
              <a:t> régions</a:t>
            </a:r>
          </a:p>
          <a:p>
            <a:r>
              <a:rPr lang="fr-FR" dirty="0" smtClean="0"/>
              <a:t>1988: Région de Bruxelles-capitale</a:t>
            </a:r>
          </a:p>
          <a:p>
            <a:r>
              <a:rPr lang="fr-FR" dirty="0" smtClean="0"/>
              <a:t>1992: « Etat fédéral »</a:t>
            </a:r>
          </a:p>
          <a:p>
            <a:endParaRPr lang="fr-FR" dirty="0"/>
          </a:p>
        </p:txBody>
      </p:sp>
      <p:sp>
        <p:nvSpPr>
          <p:cNvPr id="4" name="Espace réservé du pied de page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87663397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defRPr/>
            </a:pPr>
            <a:r>
              <a:rPr lang="fr-FR" dirty="0" smtClean="0"/>
              <a:t>5 résolutions Parlement flamand</a:t>
            </a:r>
            <a:endParaRPr lang="fr-FR" dirty="0"/>
          </a:p>
        </p:txBody>
      </p:sp>
      <p:sp>
        <p:nvSpPr>
          <p:cNvPr id="39938" name="Espace réservé du contenu 2"/>
          <p:cNvSpPr>
            <a:spLocks noGrp="1"/>
          </p:cNvSpPr>
          <p:nvPr>
            <p:ph idx="1"/>
          </p:nvPr>
        </p:nvSpPr>
        <p:spPr/>
        <p:txBody>
          <a:bodyPr/>
          <a:lstStyle/>
          <a:p>
            <a:r>
              <a:rPr lang="fr-FR">
                <a:latin typeface="Gill Sans MT" charset="0"/>
                <a:ea typeface="ＭＳ Ｐゴシック" charset="0"/>
                <a:cs typeface="ＭＳ Ｐゴシック" charset="0"/>
              </a:rPr>
              <a:t>3 mars 1999:</a:t>
            </a:r>
          </a:p>
          <a:p>
            <a:r>
              <a:rPr lang="fr-FR">
                <a:latin typeface="Gill Sans MT" charset="0"/>
                <a:ea typeface="ＭＳ Ｐゴシック" charset="0"/>
                <a:cs typeface="ＭＳ Ｐゴシック" charset="0"/>
              </a:rPr>
              <a:t>Co-gestion de Bruxelles par les Communautés</a:t>
            </a:r>
          </a:p>
          <a:p>
            <a:r>
              <a:rPr lang="fr-FR">
                <a:latin typeface="Gill Sans MT" charset="0"/>
                <a:ea typeface="ＭＳ Ｐゴシック" charset="0"/>
                <a:cs typeface="ＭＳ Ｐゴシック" charset="0"/>
              </a:rPr>
              <a:t>Communautarisation des soins de santé</a:t>
            </a:r>
          </a:p>
          <a:p>
            <a:r>
              <a:rPr lang="fr-FR">
                <a:latin typeface="Gill Sans MT" charset="0"/>
                <a:ea typeface="ＭＳ Ｐゴシック" charset="0"/>
                <a:cs typeface="ＭＳ Ｐゴシック" charset="0"/>
              </a:rPr>
              <a:t>Communautarisation emploi</a:t>
            </a:r>
          </a:p>
          <a:p>
            <a:r>
              <a:rPr lang="fr-FR">
                <a:latin typeface="Gill Sans MT" charset="0"/>
                <a:ea typeface="ＭＳ Ｐゴシック" charset="0"/>
                <a:cs typeface="ＭＳ Ｐゴシック" charset="0"/>
              </a:rPr>
              <a:t>Autonomie fiscale</a:t>
            </a:r>
          </a:p>
          <a:p>
            <a:r>
              <a:rPr lang="fr-FR">
                <a:latin typeface="Gill Sans MT" charset="0"/>
                <a:ea typeface="ＭＳ Ｐゴシック" charset="0"/>
                <a:cs typeface="ＭＳ Ｐゴシック" charset="0"/>
              </a:rPr>
              <a:t>« Confédéralisme »: coupole de verre entre l’Europe et les Communautés flamande et francophone</a:t>
            </a:r>
          </a:p>
        </p:txBody>
      </p:sp>
      <p:sp>
        <p:nvSpPr>
          <p:cNvPr id="39939"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289678112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pPr>
              <a:defRPr/>
            </a:pPr>
            <a:r>
              <a:rPr lang="fr-FR">
                <a:effectLst>
                  <a:outerShdw blurRad="38100" dist="38100" dir="2700000" algn="tl">
                    <a:srgbClr val="DDDDDD"/>
                  </a:outerShdw>
                </a:effectLst>
                <a:latin typeface="Gill Sans MT" charset="0"/>
                <a:ea typeface="ＭＳ Ｐゴシック" charset="0"/>
                <a:cs typeface="ＭＳ Ｐゴシック" charset="0"/>
              </a:rPr>
              <a:t>2007-2009</a:t>
            </a:r>
          </a:p>
        </p:txBody>
      </p:sp>
      <p:sp>
        <p:nvSpPr>
          <p:cNvPr id="16386" name="Espace réservé du contenu 3"/>
          <p:cNvSpPr>
            <a:spLocks noGrp="1"/>
          </p:cNvSpPr>
          <p:nvPr>
            <p:ph idx="1"/>
          </p:nvPr>
        </p:nvSpPr>
        <p:spPr/>
        <p:txBody>
          <a:bodyPr/>
          <a:lstStyle/>
          <a:p>
            <a:r>
              <a:rPr lang="fr-FR">
                <a:latin typeface="Gill Sans MT" charset="0"/>
                <a:ea typeface="ＭＳ Ｐゴシック" charset="0"/>
                <a:cs typeface="ＭＳ Ｐゴシック" charset="0"/>
              </a:rPr>
              <a:t>2007: campagne électorale en « double sourd »</a:t>
            </a:r>
          </a:p>
          <a:p>
            <a:r>
              <a:rPr lang="fr-FR">
                <a:latin typeface="Gill Sans MT" charset="0"/>
                <a:ea typeface="ＭＳ Ｐゴシック" charset="0"/>
                <a:cs typeface="ＭＳ Ｐゴシック" charset="0"/>
              </a:rPr>
              <a:t> fausse symétrie;</a:t>
            </a:r>
          </a:p>
          <a:p>
            <a:pPr lvl="1"/>
            <a:r>
              <a:rPr lang="fr-FR">
                <a:latin typeface="Gill Sans MT" charset="0"/>
                <a:ea typeface="ＭＳ Ｐゴシック" charset="0"/>
              </a:rPr>
              <a:t>NL demandent réforme institutionnelle et scission BHV (« 5 minutes de courage politique pour scinder BHV »);</a:t>
            </a:r>
          </a:p>
          <a:p>
            <a:pPr lvl="1"/>
            <a:r>
              <a:rPr lang="fr-FR">
                <a:latin typeface="Gill Sans MT" charset="0"/>
                <a:ea typeface="ＭＳ Ｐゴシック" charset="0"/>
              </a:rPr>
              <a:t>Fr refusent (déclaration du 20 décembre 2006 « demandeurs de rien »)</a:t>
            </a:r>
          </a:p>
        </p:txBody>
      </p:sp>
      <p:sp>
        <p:nvSpPr>
          <p:cNvPr id="16387" name="Espace réservé du pied de page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423393209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pic>
        <p:nvPicPr>
          <p:cNvPr id="66562"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3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5022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Espace réservé du pied de page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pic>
        <p:nvPicPr>
          <p:cNvPr id="67586"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5100"/>
            <a:ext cx="9144000" cy="651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52126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93688"/>
            <a:ext cx="9036050"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Espace réservé du pied de page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37147836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Autofit/>
          </a:bodyPr>
          <a:lstStyle/>
          <a:p>
            <a:pPr>
              <a:defRPr/>
            </a:pPr>
            <a:r>
              <a:rPr lang="fr-FR" sz="3600" dirty="0" smtClean="0"/>
              <a:t>JULES César, </a:t>
            </a:r>
            <a:r>
              <a:rPr lang="fr-FR" sz="3600" i="1" dirty="0" smtClean="0"/>
              <a:t>La guerre des Gaules</a:t>
            </a:r>
            <a:r>
              <a:rPr lang="fr-FR" sz="3600" dirty="0" smtClean="0"/>
              <a:t>, 51 avant Jésus-Christ, Rome, traduction</a:t>
            </a:r>
            <a:endParaRPr lang="fr-FR" sz="3600" dirty="0"/>
          </a:p>
        </p:txBody>
      </p:sp>
      <p:sp>
        <p:nvSpPr>
          <p:cNvPr id="48130" name="Espace réservé du contenu 4"/>
          <p:cNvSpPr>
            <a:spLocks noGrp="1"/>
          </p:cNvSpPr>
          <p:nvPr>
            <p:ph idx="1"/>
          </p:nvPr>
        </p:nvSpPr>
        <p:spPr/>
        <p:txBody>
          <a:bodyPr>
            <a:normAutofit/>
          </a:bodyPr>
          <a:lstStyle/>
          <a:p>
            <a:pPr marL="403225" lvl="1" indent="0">
              <a:buFont typeface="Verdana" charset="0"/>
              <a:buNone/>
              <a:defRPr/>
            </a:pPr>
            <a:r>
              <a:rPr lang="fr-FR" dirty="0" smtClean="0">
                <a:latin typeface="Gill Sans MT" charset="0"/>
                <a:ea typeface="ＭＳ Ｐゴシック" charset="0"/>
              </a:rPr>
              <a:t>« </a:t>
            </a:r>
            <a:r>
              <a:rPr lang="fr-FR" dirty="0">
                <a:latin typeface="Gill Sans MT" charset="0"/>
                <a:ea typeface="ＭＳ Ｐゴシック" charset="0"/>
              </a:rPr>
              <a:t> Les plus braves de tous ces peuples sont les Belges, </a:t>
            </a:r>
          </a:p>
          <a:p>
            <a:pPr marL="403225" lvl="1" indent="0">
              <a:buFont typeface="Verdana" charset="0"/>
              <a:buNone/>
              <a:defRPr/>
            </a:pPr>
            <a:r>
              <a:rPr lang="fr-FR" dirty="0" smtClean="0">
                <a:latin typeface="Gill Sans MT" charset="0"/>
                <a:ea typeface="ＭＳ Ｐゴシック" charset="0"/>
              </a:rPr>
              <a:t>	parce </a:t>
            </a:r>
            <a:r>
              <a:rPr lang="fr-FR" dirty="0">
                <a:latin typeface="Gill Sans MT" charset="0"/>
                <a:ea typeface="ＭＳ Ｐゴシック" charset="0"/>
              </a:rPr>
              <a:t>qu’ils sont les plus éloignés de la civilisation et des mœurs raffinées de la Province, </a:t>
            </a:r>
          </a:p>
          <a:p>
            <a:pPr marL="403225" lvl="1" indent="0">
              <a:buFont typeface="Verdana" charset="0"/>
              <a:buNone/>
              <a:defRPr/>
            </a:pPr>
            <a:r>
              <a:rPr lang="fr-FR" dirty="0" smtClean="0">
                <a:latin typeface="Gill Sans MT" charset="0"/>
                <a:ea typeface="ＭＳ Ｐゴシック" charset="0"/>
              </a:rPr>
              <a:t>	parce </a:t>
            </a:r>
            <a:r>
              <a:rPr lang="fr-FR" dirty="0">
                <a:latin typeface="Gill Sans MT" charset="0"/>
                <a:ea typeface="ＭＳ Ｐゴシック" charset="0"/>
              </a:rPr>
              <a:t>que les marchands vont très rarement chez eux et n’y importent pas ce qui est propre à amollir les cœurs, </a:t>
            </a:r>
          </a:p>
          <a:p>
            <a:pPr marL="403225" lvl="1" indent="0">
              <a:buFont typeface="Verdana" charset="0"/>
              <a:buNone/>
              <a:defRPr/>
            </a:pPr>
            <a:r>
              <a:rPr lang="fr-FR" dirty="0" smtClean="0">
                <a:latin typeface="Gill Sans MT" charset="0"/>
                <a:ea typeface="ＭＳ Ｐゴシック" charset="0"/>
              </a:rPr>
              <a:t>	parce </a:t>
            </a:r>
            <a:r>
              <a:rPr lang="fr-FR" dirty="0">
                <a:latin typeface="Gill Sans MT" charset="0"/>
                <a:ea typeface="ＭＳ Ｐゴシック" charset="0"/>
              </a:rPr>
              <a:t>qu’ils sont les plus voisins des Germains qui habitent au-delà du Rhin et avec qui ils sont continuellement en guerre. »</a:t>
            </a:r>
          </a:p>
          <a:p>
            <a:pPr>
              <a:defRPr/>
            </a:pPr>
            <a:endParaRPr lang="fr-FR" dirty="0">
              <a:latin typeface="Gill Sans MT" charset="0"/>
              <a:ea typeface="ＭＳ Ｐゴシック" charset="0"/>
              <a:cs typeface="ＭＳ Ｐゴシック" charset="0"/>
            </a:endParaRPr>
          </a:p>
        </p:txBody>
      </p:sp>
      <p:sp>
        <p:nvSpPr>
          <p:cNvPr id="24579" name="Espace réservé du pied de page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357801563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1613"/>
            <a:ext cx="9144000"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Espace réservé du pied de page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303218662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50" y="446088"/>
            <a:ext cx="9007475"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Espace réservé du pied de page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83657867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FR" sz="3900">
                <a:effectLst>
                  <a:outerShdw blurRad="38100" dist="38100" dir="2700000" algn="tl">
                    <a:srgbClr val="DDDDDD"/>
                  </a:outerShdw>
                </a:effectLst>
                <a:latin typeface="Gill Sans MT" charset="0"/>
                <a:ea typeface="ＭＳ Ｐゴシック" charset="0"/>
                <a:cs typeface="ＭＳ Ｐゴシック" charset="0"/>
              </a:rPr>
              <a:t>Communiqué de JL Dehaene, 20 avril 2010.</a:t>
            </a:r>
          </a:p>
        </p:txBody>
      </p:sp>
      <p:sp>
        <p:nvSpPr>
          <p:cNvPr id="56322" name="Espace réservé du contenu 2"/>
          <p:cNvSpPr>
            <a:spLocks noGrp="1"/>
          </p:cNvSpPr>
          <p:nvPr>
            <p:ph idx="1"/>
          </p:nvPr>
        </p:nvSpPr>
        <p:spPr/>
        <p:txBody>
          <a:bodyPr>
            <a:normAutofit fontScale="92500" lnSpcReduction="10000"/>
          </a:bodyPr>
          <a:lstStyle/>
          <a:p>
            <a:r>
              <a:rPr lang="fr-FR" sz="2400" i="1" dirty="0">
                <a:latin typeface="Gill Sans MT" charset="0"/>
                <a:ea typeface="ＭＳ Ｐゴシック" charset="0"/>
                <a:cs typeface="ＭＳ Ｐゴシック" charset="0"/>
              </a:rPr>
              <a:t>«</a:t>
            </a:r>
            <a:r>
              <a:rPr lang="nl-BE" sz="2400" i="1" dirty="0">
                <a:latin typeface="Gill Sans MT" charset="0"/>
                <a:ea typeface="ＭＳ Ｐゴシック" charset="0"/>
                <a:cs typeface="ＭＳ Ｐゴシック" charset="0"/>
              </a:rPr>
              <a:t>[…]</a:t>
            </a:r>
            <a:r>
              <a:rPr lang="fr-FR" altLang="ja-JP" sz="2400" i="1" dirty="0">
                <a:latin typeface="Gill Sans MT" charset="0"/>
                <a:ea typeface="ＭＳ Ｐゴシック" charset="0"/>
                <a:cs typeface="ＭＳ Ｐゴシック" charset="0"/>
              </a:rPr>
              <a:t> pour comprendre la logique de ses partenaires de discussion, il faut accepter leurs prémisses. Dans ce cas-ci, cela signifie que chaque communauté </a:t>
            </a:r>
            <a:r>
              <a:rPr lang="fr-FR" altLang="ja-JP" sz="2400" i="1" dirty="0" smtClean="0">
                <a:latin typeface="Gill Sans MT" charset="0"/>
                <a:ea typeface="ＭＳ Ｐゴシック" charset="0"/>
                <a:cs typeface="ＭＳ Ｐゴシック" charset="0"/>
              </a:rPr>
              <a:t>croit </a:t>
            </a:r>
            <a:r>
              <a:rPr lang="fr-FR" altLang="ja-JP" sz="2400" i="1" dirty="0">
                <a:latin typeface="Gill Sans MT" charset="0"/>
                <a:ea typeface="ＭＳ Ｐゴシック" charset="0"/>
                <a:cs typeface="ＭＳ Ｐゴシック" charset="0"/>
              </a:rPr>
              <a:t>détenir la vérité en se basant sur son propre point de départ. </a:t>
            </a:r>
            <a:r>
              <a:rPr lang="fr-FR" altLang="ja-JP" sz="2400" b="1" i="1" dirty="0">
                <a:latin typeface="Gill Sans MT" charset="0"/>
                <a:ea typeface="ＭＳ Ｐゴシック" charset="0"/>
                <a:cs typeface="ＭＳ Ｐゴシック" charset="0"/>
              </a:rPr>
              <a:t>Une communauté part du principe de territorialité ; l</a:t>
            </a:r>
            <a:r>
              <a:rPr lang="ja-JP" altLang="fr-FR" sz="2400" b="1" i="1" dirty="0">
                <a:latin typeface="Gill Sans MT" charset="0"/>
                <a:ea typeface="ＭＳ Ｐゴシック" charset="0"/>
                <a:cs typeface="ＭＳ Ｐゴシック" charset="0"/>
              </a:rPr>
              <a:t>’</a:t>
            </a:r>
            <a:r>
              <a:rPr lang="fr-FR" altLang="ja-JP" sz="2400" b="1" i="1" dirty="0">
                <a:latin typeface="Gill Sans MT" charset="0"/>
                <a:ea typeface="ＭＳ Ｐゴシック" charset="0"/>
                <a:cs typeface="ＭＳ Ｐゴシック" charset="0"/>
              </a:rPr>
              <a:t>autre du principe de personnalité. </a:t>
            </a:r>
            <a:r>
              <a:rPr lang="fr-FR" altLang="ja-JP" sz="2400" i="1" dirty="0">
                <a:latin typeface="Gill Sans MT" charset="0"/>
                <a:ea typeface="ＭＳ Ｐゴシック" charset="0"/>
                <a:cs typeface="ＭＳ Ｐゴシック" charset="0"/>
              </a:rPr>
              <a:t>Les deux sont en opposition totale. </a:t>
            </a:r>
          </a:p>
          <a:p>
            <a:r>
              <a:rPr lang="fr-FR" altLang="ja-JP" sz="2400" i="1" dirty="0">
                <a:latin typeface="Gill Sans MT" charset="0"/>
                <a:ea typeface="ＭＳ Ｐゴシック" charset="0"/>
                <a:cs typeface="ＭＳ Ｐゴシック" charset="0"/>
              </a:rPr>
              <a:t>Un compromis n</a:t>
            </a:r>
            <a:r>
              <a:rPr lang="ja-JP" altLang="fr-FR" sz="2400" i="1" dirty="0">
                <a:latin typeface="Gill Sans MT" charset="0"/>
                <a:ea typeface="ＭＳ Ｐゴシック" charset="0"/>
                <a:cs typeface="ＭＳ Ｐゴシック" charset="0"/>
              </a:rPr>
              <a:t>’</a:t>
            </a:r>
            <a:r>
              <a:rPr lang="fr-FR" altLang="ja-JP" sz="2400" i="1" dirty="0">
                <a:latin typeface="Gill Sans MT" charset="0"/>
                <a:ea typeface="ＭＳ Ｐゴシック" charset="0"/>
                <a:cs typeface="ＭＳ Ｐゴシック" charset="0"/>
              </a:rPr>
              <a:t>est possible que si chaque partie est disposée à se départir en partie de sa propre logique, à intégrer des éléments de la logique du partenaire de discussion et inversement. Cela a été le cas lors des compromis conclus lors de chaque phase de la réforme de l</a:t>
            </a:r>
            <a:r>
              <a:rPr lang="ja-JP" altLang="fr-FR" sz="2400" i="1" dirty="0">
                <a:latin typeface="Gill Sans MT" charset="0"/>
                <a:ea typeface="ＭＳ Ｐゴシック" charset="0"/>
                <a:cs typeface="ＭＳ Ｐゴシック" charset="0"/>
              </a:rPr>
              <a:t>’</a:t>
            </a:r>
            <a:r>
              <a:rPr lang="fr-FR" altLang="ja-JP" sz="2400" i="1" dirty="0">
                <a:latin typeface="Gill Sans MT" charset="0"/>
                <a:ea typeface="ＭＳ Ｐゴシック" charset="0"/>
                <a:cs typeface="ＭＳ Ｐゴシック" charset="0"/>
              </a:rPr>
              <a:t>Etat ».</a:t>
            </a:r>
            <a:endParaRPr lang="fr-FR" sz="2400" dirty="0">
              <a:latin typeface="Gill Sans MT" charset="0"/>
              <a:ea typeface="ＭＳ Ｐゴシック" charset="0"/>
              <a:cs typeface="ＭＳ Ｐゴシック" charset="0"/>
            </a:endParaRPr>
          </a:p>
        </p:txBody>
      </p:sp>
      <p:sp>
        <p:nvSpPr>
          <p:cNvPr id="56323"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251309918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a:effectLst>
                  <a:outerShdw blurRad="38100" dist="38100" dir="2700000" algn="tl">
                    <a:srgbClr val="DDDDDD"/>
                  </a:outerShdw>
                </a:effectLst>
                <a:latin typeface="Gill Sans MT" charset="0"/>
                <a:ea typeface="ＭＳ Ｐゴシック" charset="0"/>
                <a:cs typeface="ＭＳ Ｐゴシック" charset="0"/>
              </a:rPr>
              <a:t>Com°JLD 20 avril 2010</a:t>
            </a:r>
          </a:p>
        </p:txBody>
      </p:sp>
      <p:sp>
        <p:nvSpPr>
          <p:cNvPr id="57346" name="Espace réservé du contenu 2"/>
          <p:cNvSpPr>
            <a:spLocks noGrp="1"/>
          </p:cNvSpPr>
          <p:nvPr>
            <p:ph idx="1"/>
          </p:nvPr>
        </p:nvSpPr>
        <p:spPr/>
        <p:txBody>
          <a:bodyPr>
            <a:normAutofit fontScale="92500"/>
          </a:bodyPr>
          <a:lstStyle/>
          <a:p>
            <a:r>
              <a:rPr lang="fr-FR" sz="2800" i="1">
                <a:latin typeface="Gill Sans MT" charset="0"/>
                <a:ea typeface="ＭＳ Ｐゴシック" charset="0"/>
                <a:cs typeface="ＭＳ Ｐゴシック" charset="0"/>
              </a:rPr>
              <a:t>« Au cours des phases successives de la réforme de l</a:t>
            </a:r>
            <a:r>
              <a:rPr lang="ja-JP" altLang="fr-FR" sz="2800" i="1">
                <a:latin typeface="Gill Sans MT" charset="0"/>
                <a:ea typeface="ＭＳ Ｐゴシック" charset="0"/>
                <a:cs typeface="ＭＳ Ｐゴシック" charset="0"/>
              </a:rPr>
              <a:t>’</a:t>
            </a:r>
            <a:r>
              <a:rPr lang="fr-FR" altLang="ja-JP" sz="2800" i="1">
                <a:latin typeface="Gill Sans MT" charset="0"/>
                <a:ea typeface="ＭＳ Ｐゴシック" charset="0"/>
                <a:cs typeface="ＭＳ Ｐゴシック" charset="0"/>
              </a:rPr>
              <a:t>Etat belge, la base du compromis de 1970 a toujours été respectée : </a:t>
            </a:r>
            <a:r>
              <a:rPr lang="fr-FR" altLang="ja-JP" sz="2800" b="1" i="1">
                <a:latin typeface="Gill Sans MT" charset="0"/>
                <a:ea typeface="ＭＳ Ｐゴシック" charset="0"/>
                <a:cs typeface="ＭＳ Ｐゴシック" charset="0"/>
              </a:rPr>
              <a:t>la majorité ne peut imposer sa volonté à la minorité, mais la minorité accepte qu</a:t>
            </a:r>
            <a:r>
              <a:rPr lang="ja-JP" altLang="fr-FR" sz="2800" b="1" i="1">
                <a:latin typeface="Gill Sans MT" charset="0"/>
                <a:ea typeface="ＭＳ Ｐゴシック" charset="0"/>
                <a:cs typeface="ＭＳ Ｐゴシック" charset="0"/>
              </a:rPr>
              <a:t>’</a:t>
            </a:r>
            <a:r>
              <a:rPr lang="fr-FR" altLang="ja-JP" sz="2800" b="1" i="1">
                <a:latin typeface="Gill Sans MT" charset="0"/>
                <a:ea typeface="ＭＳ Ｐゴシック" charset="0"/>
                <a:cs typeface="ＭＳ Ｐゴシック" charset="0"/>
              </a:rPr>
              <a:t>il faille négocier</a:t>
            </a:r>
            <a:r>
              <a:rPr lang="fr-FR" altLang="ja-JP" sz="2800" i="1">
                <a:latin typeface="Gill Sans MT" charset="0"/>
                <a:ea typeface="ＭＳ Ｐゴシック" charset="0"/>
                <a:cs typeface="ＭＳ Ｐゴシック" charset="0"/>
              </a:rPr>
              <a:t>. Le processus risque d</a:t>
            </a:r>
            <a:r>
              <a:rPr lang="ja-JP" altLang="fr-FR" sz="2800" i="1">
                <a:latin typeface="Gill Sans MT" charset="0"/>
                <a:ea typeface="ＭＳ Ｐゴシック" charset="0"/>
                <a:cs typeface="ＭＳ Ｐゴシック" charset="0"/>
              </a:rPr>
              <a:t>’</a:t>
            </a:r>
            <a:r>
              <a:rPr lang="fr-FR" altLang="ja-JP" sz="2800" i="1">
                <a:latin typeface="Gill Sans MT" charset="0"/>
                <a:ea typeface="ＭＳ Ｐゴシック" charset="0"/>
                <a:cs typeface="ＭＳ Ｐゴシック" charset="0"/>
              </a:rPr>
              <a:t>échouer si la minorité refuse de négocier. J</a:t>
            </a:r>
            <a:r>
              <a:rPr lang="ja-JP" altLang="fr-FR" sz="2800" i="1">
                <a:latin typeface="Gill Sans MT" charset="0"/>
                <a:ea typeface="ＭＳ Ｐゴシック" charset="0"/>
                <a:cs typeface="ＭＳ Ｐゴシック" charset="0"/>
              </a:rPr>
              <a:t>’</a:t>
            </a:r>
            <a:r>
              <a:rPr lang="fr-FR" altLang="ja-JP" sz="2800" i="1">
                <a:latin typeface="Gill Sans MT" charset="0"/>
                <a:ea typeface="ＭＳ Ｐゴシック" charset="0"/>
                <a:cs typeface="ＭＳ Ｐゴシック" charset="0"/>
              </a:rPr>
              <a:t>ai heureusement pu constater que tous les partis sont disposés à œuvrer, après les élections de juin 2011, à une nouvelle étape de la réforme de nos institutions. »</a:t>
            </a:r>
            <a:endParaRPr lang="fr-FR" sz="2800">
              <a:latin typeface="Gill Sans MT" charset="0"/>
              <a:ea typeface="ＭＳ Ｐゴシック" charset="0"/>
              <a:cs typeface="ＭＳ Ｐゴシック" charset="0"/>
            </a:endParaRPr>
          </a:p>
        </p:txBody>
      </p:sp>
      <p:sp>
        <p:nvSpPr>
          <p:cNvPr id="57347"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175228802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smtClean="0"/>
              <a:t>Tempo de la négociation</a:t>
            </a:r>
            <a:endParaRPr lang="fr-FR" dirty="0"/>
          </a:p>
        </p:txBody>
      </p:sp>
      <p:sp>
        <p:nvSpPr>
          <p:cNvPr id="44034" name="Espace réservé du contenu 2"/>
          <p:cNvSpPr>
            <a:spLocks noGrp="1"/>
          </p:cNvSpPr>
          <p:nvPr>
            <p:ph idx="1"/>
          </p:nvPr>
        </p:nvSpPr>
        <p:spPr/>
        <p:txBody>
          <a:bodyPr/>
          <a:lstStyle/>
          <a:p>
            <a:r>
              <a:rPr lang="fr-FR">
                <a:latin typeface="Verdana" charset="0"/>
                <a:ea typeface="ＭＳ Ｐゴシック" charset="0"/>
                <a:cs typeface="ＭＳ Ｐゴシック" charset="0"/>
              </a:rPr>
              <a:t>1</a:t>
            </a:r>
            <a:r>
              <a:rPr lang="fr-FR" baseline="30000">
                <a:latin typeface="Verdana" charset="0"/>
                <a:ea typeface="ＭＳ Ｐゴシック" charset="0"/>
                <a:cs typeface="ＭＳ Ｐゴシック" charset="0"/>
              </a:rPr>
              <a:t>er</a:t>
            </a:r>
            <a:r>
              <a:rPr lang="fr-FR">
                <a:latin typeface="Verdana" charset="0"/>
                <a:ea typeface="ＭＳ Ｐゴシック" charset="0"/>
                <a:cs typeface="ＭＳ Ｐゴシック" charset="0"/>
              </a:rPr>
              <a:t> temps: Mettre la N-V A au pied du mur; juin à octobre 2010</a:t>
            </a:r>
          </a:p>
          <a:p>
            <a:r>
              <a:rPr lang="fr-FR">
                <a:latin typeface="Verdana" charset="0"/>
                <a:ea typeface="ＭＳ Ｐゴシック" charset="0"/>
                <a:cs typeface="ＭＳ Ｐゴシック" charset="0"/>
              </a:rPr>
              <a:t>2</a:t>
            </a:r>
            <a:r>
              <a:rPr lang="fr-FR" baseline="30000">
                <a:latin typeface="Verdana" charset="0"/>
                <a:ea typeface="ＭＳ Ｐゴシック" charset="0"/>
                <a:cs typeface="ＭＳ Ｐゴシック" charset="0"/>
              </a:rPr>
              <a:t>e</a:t>
            </a:r>
            <a:r>
              <a:rPr lang="fr-FR">
                <a:latin typeface="Verdana" charset="0"/>
                <a:ea typeface="ＭＳ Ｐゴシック" charset="0"/>
                <a:cs typeface="ＭＳ Ｐゴシック" charset="0"/>
              </a:rPr>
              <a:t> temps: tenter de « mettre un coin » entre la N-V A et le CD&amp;V; octobre 2010 à juillet 2011</a:t>
            </a:r>
          </a:p>
          <a:p>
            <a:r>
              <a:rPr lang="fr-FR">
                <a:latin typeface="Verdana" charset="0"/>
                <a:ea typeface="ＭＳ Ｐゴシック" charset="0"/>
                <a:cs typeface="ＭＳ Ｐゴシック" charset="0"/>
              </a:rPr>
              <a:t>3</a:t>
            </a:r>
            <a:r>
              <a:rPr lang="fr-FR" baseline="30000">
                <a:latin typeface="Verdana" charset="0"/>
                <a:ea typeface="ＭＳ Ｐゴシック" charset="0"/>
                <a:cs typeface="ＭＳ Ｐゴシック" charset="0"/>
              </a:rPr>
              <a:t>e</a:t>
            </a:r>
            <a:r>
              <a:rPr lang="fr-FR">
                <a:latin typeface="Verdana" charset="0"/>
                <a:ea typeface="ＭＳ Ｐゴシック" charset="0"/>
                <a:cs typeface="ＭＳ Ｐゴシック" charset="0"/>
              </a:rPr>
              <a:t> temps: faire des concessions à tous les partis flamands qui sont prêts à en faire; juillet à décembre 2011</a:t>
            </a:r>
          </a:p>
          <a:p>
            <a:endParaRPr lang="fr-FR">
              <a:latin typeface="Verdana" charset="0"/>
              <a:ea typeface="ＭＳ Ｐゴシック" charset="0"/>
              <a:cs typeface="ＭＳ Ｐゴシック" charset="0"/>
            </a:endParaRPr>
          </a:p>
        </p:txBody>
      </p:sp>
      <p:sp>
        <p:nvSpPr>
          <p:cNvPr id="44035" name="Espace réservé du pied de page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145162877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Nouveau canton de Rhode-Saint-Genèse</a:t>
            </a:r>
            <a:endParaRPr lang="fr-FR" dirty="0"/>
          </a:p>
        </p:txBody>
      </p:sp>
      <p:pic>
        <p:nvPicPr>
          <p:cNvPr id="3" name="Image 8" descr="infofacilites.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2718" y="1765809"/>
            <a:ext cx="6386412" cy="483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pied de page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82353439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defRPr/>
            </a:pPr>
            <a:r>
              <a:rPr lang="fr-FR" dirty="0" smtClean="0"/>
              <a:t>Les minorités en Belgique en 2014</a:t>
            </a:r>
            <a:endParaRPr lang="fr-FR" dirty="0"/>
          </a:p>
        </p:txBody>
      </p:sp>
      <p:sp>
        <p:nvSpPr>
          <p:cNvPr id="3" name="Espace réservé du contenu 2"/>
          <p:cNvSpPr>
            <a:spLocks noGrp="1"/>
          </p:cNvSpPr>
          <p:nvPr>
            <p:ph idx="1"/>
          </p:nvPr>
        </p:nvSpPr>
        <p:spPr/>
        <p:txBody>
          <a:bodyPr>
            <a:normAutofit fontScale="92500" lnSpcReduction="10000"/>
          </a:bodyPr>
          <a:lstStyle/>
          <a:p>
            <a:pPr>
              <a:defRPr/>
            </a:pPr>
            <a:r>
              <a:rPr lang="fr-FR" dirty="0" smtClean="0"/>
              <a:t>Néerlandophones à Bruxelles: </a:t>
            </a:r>
          </a:p>
          <a:p>
            <a:pPr lvl="1">
              <a:defRPr/>
            </a:pPr>
            <a:r>
              <a:rPr lang="fr-FR" dirty="0" smtClean="0"/>
              <a:t>53.379 voix = 9,14% des électeurs </a:t>
            </a:r>
            <a:r>
              <a:rPr lang="fr-FR" dirty="0" smtClean="0"/>
              <a:t>inscrits à Bruxelles</a:t>
            </a:r>
            <a:endParaRPr lang="fr-FR" dirty="0" smtClean="0"/>
          </a:p>
          <a:p>
            <a:pPr lvl="1">
              <a:defRPr/>
            </a:pPr>
            <a:r>
              <a:rPr lang="fr-FR" dirty="0" smtClean="0"/>
              <a:t>53.379/4.779.144 = 1,11% des inscrits en Flandre</a:t>
            </a:r>
          </a:p>
          <a:p>
            <a:pPr lvl="1">
              <a:defRPr/>
            </a:pPr>
            <a:r>
              <a:rPr lang="fr-FR" dirty="0" smtClean="0"/>
              <a:t>17/89= 19,1% des sièges garantis au PRB-C</a:t>
            </a:r>
          </a:p>
          <a:p>
            <a:pPr>
              <a:defRPr/>
            </a:pPr>
            <a:r>
              <a:rPr lang="fr-FR" dirty="0" smtClean="0"/>
              <a:t>Francophones en Flandre</a:t>
            </a:r>
          </a:p>
          <a:p>
            <a:pPr lvl="1">
              <a:defRPr/>
            </a:pPr>
            <a:r>
              <a:rPr lang="fr-FR" dirty="0" smtClean="0"/>
              <a:t>UF: 34.741/4.779.144 = 0,73% des votes flamands</a:t>
            </a:r>
          </a:p>
          <a:p>
            <a:pPr lvl="1">
              <a:defRPr/>
            </a:pPr>
            <a:r>
              <a:rPr lang="fr-FR" dirty="0" smtClean="0"/>
              <a:t>Canton </a:t>
            </a:r>
            <a:r>
              <a:rPr lang="fr-FR" dirty="0" err="1" smtClean="0"/>
              <a:t>Rhode</a:t>
            </a:r>
            <a:r>
              <a:rPr lang="fr-FR" dirty="0" smtClean="0"/>
              <a:t>-St-Genèse, Chambre: </a:t>
            </a:r>
          </a:p>
          <a:p>
            <a:pPr lvl="2">
              <a:defRPr/>
            </a:pPr>
            <a:r>
              <a:rPr lang="fr-FR" dirty="0" smtClean="0"/>
              <a:t>Votes blancs et nuls:	52,6%</a:t>
            </a:r>
          </a:p>
          <a:p>
            <a:pPr lvl="2">
              <a:defRPr/>
            </a:pPr>
            <a:r>
              <a:rPr lang="fr-FR" dirty="0" smtClean="0"/>
              <a:t>Francophones:	48,2% (21.408)</a:t>
            </a:r>
          </a:p>
          <a:p>
            <a:pPr lvl="2">
              <a:defRPr/>
            </a:pPr>
            <a:r>
              <a:rPr lang="fr-FR" dirty="0" smtClean="0"/>
              <a:t>Néerlandophones:	4,5%</a:t>
            </a:r>
            <a:endParaRPr lang="fr-FR" dirty="0"/>
          </a:p>
        </p:txBody>
      </p:sp>
      <p:sp>
        <p:nvSpPr>
          <p:cNvPr id="58371"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59274001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Comparer dans le temps: déclin des familles </a:t>
            </a:r>
            <a:r>
              <a:rPr lang="fr-FR" smtClean="0"/>
              <a:t>politiques traditionnelles </a:t>
            </a:r>
            <a:endParaRPr lang="fr-FR" dirty="0"/>
          </a:p>
        </p:txBody>
      </p:sp>
      <p:graphicFrame>
        <p:nvGraphicFramePr>
          <p:cNvPr id="3" name="Graphique 2"/>
          <p:cNvGraphicFramePr>
            <a:graphicFrameLocks/>
          </p:cNvGraphicFramePr>
          <p:nvPr>
            <p:extLst>
              <p:ext uri="{D42A27DB-BD31-4B8C-83A1-F6EECF244321}">
                <p14:modId xmlns:p14="http://schemas.microsoft.com/office/powerpoint/2010/main" val="3576813271"/>
              </p:ext>
            </p:extLst>
          </p:nvPr>
        </p:nvGraphicFramePr>
        <p:xfrm>
          <a:off x="284163" y="1874236"/>
          <a:ext cx="8574087" cy="4166690"/>
        </p:xfrm>
        <a:graphic>
          <a:graphicData uri="http://schemas.openxmlformats.org/drawingml/2006/chart">
            <c:chart xmlns:c="http://schemas.openxmlformats.org/drawingml/2006/chart" xmlns:r="http://schemas.openxmlformats.org/officeDocument/2006/relationships" r:id="rId2"/>
          </a:graphicData>
        </a:graphic>
      </p:graphicFrame>
      <p:sp>
        <p:nvSpPr>
          <p:cNvPr id="4" name="Espace réservé du pied de page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29018951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696913" y="5441950"/>
            <a:ext cx="8183562" cy="1052513"/>
          </a:xfrm>
          <a:prstGeom prst="rect">
            <a:avLst/>
          </a:prstGeom>
        </p:spPr>
        <p:txBody>
          <a:bodyPr/>
          <a:lst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4300">
                <a:solidFill>
                  <a:srgbClr val="572314"/>
                </a:solidFill>
                <a:latin typeface="Gill Sans MT" pitchFamily="-65" charset="-18"/>
                <a:ea typeface="ＭＳ Ｐゴシック" pitchFamily="-65" charset="-128"/>
                <a:cs typeface="ＭＳ Ｐゴシック" pitchFamily="-65" charset="-128"/>
              </a:defRPr>
            </a:lvl2pPr>
            <a:lvl3pPr algn="l" rtl="0" eaLnBrk="0" fontAlgn="base" hangingPunct="0">
              <a:spcBef>
                <a:spcPct val="0"/>
              </a:spcBef>
              <a:spcAft>
                <a:spcPct val="0"/>
              </a:spcAft>
              <a:defRPr sz="4300">
                <a:solidFill>
                  <a:srgbClr val="572314"/>
                </a:solidFill>
                <a:latin typeface="Gill Sans MT" pitchFamily="-65" charset="-18"/>
                <a:ea typeface="ＭＳ Ｐゴシック" pitchFamily="-65" charset="-128"/>
                <a:cs typeface="ＭＳ Ｐゴシック" pitchFamily="-65" charset="-128"/>
              </a:defRPr>
            </a:lvl3pPr>
            <a:lvl4pPr algn="l" rtl="0" eaLnBrk="0" fontAlgn="base" hangingPunct="0">
              <a:spcBef>
                <a:spcPct val="0"/>
              </a:spcBef>
              <a:spcAft>
                <a:spcPct val="0"/>
              </a:spcAft>
              <a:defRPr sz="4300">
                <a:solidFill>
                  <a:srgbClr val="572314"/>
                </a:solidFill>
                <a:latin typeface="Gill Sans MT" pitchFamily="-65" charset="-18"/>
                <a:ea typeface="ＭＳ Ｐゴシック" pitchFamily="-65" charset="-128"/>
                <a:cs typeface="ＭＳ Ｐゴシック" pitchFamily="-65" charset="-128"/>
              </a:defRPr>
            </a:lvl4pPr>
            <a:lvl5pPr algn="l" rtl="0" eaLnBrk="0" fontAlgn="base" hangingPunct="0">
              <a:spcBef>
                <a:spcPct val="0"/>
              </a:spcBef>
              <a:spcAft>
                <a:spcPct val="0"/>
              </a:spcAft>
              <a:defRPr sz="4300">
                <a:solidFill>
                  <a:srgbClr val="572314"/>
                </a:solidFill>
                <a:latin typeface="Gill Sans MT" pitchFamily="-65" charset="-18"/>
                <a:ea typeface="ＭＳ Ｐゴシック" pitchFamily="-65" charset="-128"/>
                <a:cs typeface="ＭＳ Ｐゴシック" pitchFamily="-65" charset="-128"/>
              </a:defRPr>
            </a:lvl5pPr>
            <a:lvl6pPr marL="457200" algn="l" rtl="0" fontAlgn="base">
              <a:spcBef>
                <a:spcPct val="0"/>
              </a:spcBef>
              <a:spcAft>
                <a:spcPct val="0"/>
              </a:spcAft>
              <a:defRPr sz="4300">
                <a:solidFill>
                  <a:srgbClr val="572314"/>
                </a:solidFill>
                <a:latin typeface="Gill Sans MT" pitchFamily="-65" charset="-18"/>
                <a:ea typeface="ＭＳ Ｐゴシック" pitchFamily="-65" charset="-128"/>
                <a:cs typeface="ＭＳ Ｐゴシック" pitchFamily="-65" charset="-128"/>
              </a:defRPr>
            </a:lvl6pPr>
            <a:lvl7pPr marL="914400" algn="l" rtl="0" fontAlgn="base">
              <a:spcBef>
                <a:spcPct val="0"/>
              </a:spcBef>
              <a:spcAft>
                <a:spcPct val="0"/>
              </a:spcAft>
              <a:defRPr sz="4300">
                <a:solidFill>
                  <a:srgbClr val="572314"/>
                </a:solidFill>
                <a:latin typeface="Gill Sans MT" pitchFamily="-65" charset="-18"/>
                <a:ea typeface="ＭＳ Ｐゴシック" pitchFamily="-65" charset="-128"/>
                <a:cs typeface="ＭＳ Ｐゴシック" pitchFamily="-65" charset="-128"/>
              </a:defRPr>
            </a:lvl7pPr>
            <a:lvl8pPr marL="1371600" algn="l" rtl="0" fontAlgn="base">
              <a:spcBef>
                <a:spcPct val="0"/>
              </a:spcBef>
              <a:spcAft>
                <a:spcPct val="0"/>
              </a:spcAft>
              <a:defRPr sz="4300">
                <a:solidFill>
                  <a:srgbClr val="572314"/>
                </a:solidFill>
                <a:latin typeface="Gill Sans MT" pitchFamily="-65" charset="-18"/>
                <a:ea typeface="ＭＳ Ｐゴシック" pitchFamily="-65" charset="-128"/>
                <a:cs typeface="ＭＳ Ｐゴシック" pitchFamily="-65" charset="-128"/>
              </a:defRPr>
            </a:lvl8pPr>
            <a:lvl9pPr marL="1828800" algn="l" rtl="0" fontAlgn="base">
              <a:spcBef>
                <a:spcPct val="0"/>
              </a:spcBef>
              <a:spcAft>
                <a:spcPct val="0"/>
              </a:spcAft>
              <a:defRPr sz="4300">
                <a:solidFill>
                  <a:srgbClr val="572314"/>
                </a:solidFill>
                <a:latin typeface="Gill Sans MT" pitchFamily="-65" charset="-18"/>
                <a:ea typeface="ＭＳ Ｐゴシック" pitchFamily="-65" charset="-128"/>
                <a:cs typeface="ＭＳ Ｐゴシック" pitchFamily="-65" charset="-128"/>
              </a:defRPr>
            </a:lvl9pPr>
          </a:lstStyle>
          <a:p>
            <a:pPr>
              <a:defRPr/>
            </a:pPr>
            <a:r>
              <a:rPr lang="fr-FR" sz="4000" dirty="0" smtClean="0">
                <a:effectLst>
                  <a:outerShdw blurRad="38100" dist="38100" dir="2700000" algn="tl">
                    <a:srgbClr val="000000"/>
                  </a:outerShdw>
                </a:effectLst>
                <a:latin typeface="Verdana" charset="0"/>
                <a:ea typeface="ＭＳ Ｐゴシック" charset="0"/>
                <a:cs typeface="ＭＳ Ｐゴシック" charset="0"/>
              </a:rPr>
              <a:t>Parallélogramme des forces</a:t>
            </a:r>
            <a:endParaRPr lang="fr-FR" sz="4000" dirty="0">
              <a:effectLst>
                <a:outerShdw blurRad="38100" dist="38100" dir="2700000" algn="tl">
                  <a:srgbClr val="000000"/>
                </a:outerShdw>
              </a:effectLst>
              <a:latin typeface="Verdana" charset="0"/>
              <a:ea typeface="ＭＳ Ｐゴシック" charset="0"/>
              <a:cs typeface="ＭＳ Ｐゴシック" charset="0"/>
            </a:endParaRPr>
          </a:p>
        </p:txBody>
      </p:sp>
      <p:graphicFrame>
        <p:nvGraphicFramePr>
          <p:cNvPr id="6" name="Espace réservé du contenu 3"/>
          <p:cNvGraphicFramePr>
            <a:graphicFrameLocks/>
          </p:cNvGraphicFramePr>
          <p:nvPr/>
        </p:nvGraphicFramePr>
        <p:xfrm>
          <a:off x="503238" y="530225"/>
          <a:ext cx="8183562" cy="4187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à coins arrondis 6"/>
          <p:cNvSpPr/>
          <p:nvPr/>
        </p:nvSpPr>
        <p:spPr>
          <a:xfrm>
            <a:off x="2746375" y="3713163"/>
            <a:ext cx="1177925" cy="836612"/>
          </a:xfrm>
          <a:prstGeom prst="roundRect">
            <a:avLst/>
          </a:prstGeom>
          <a:solidFill>
            <a:srgbClr val="FF660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Rectangle à coins arrondis 7"/>
          <p:cNvSpPr/>
          <p:nvPr/>
        </p:nvSpPr>
        <p:spPr>
          <a:xfrm>
            <a:off x="3946525" y="3716338"/>
            <a:ext cx="1273175" cy="833437"/>
          </a:xfrm>
          <a:prstGeom prst="roundRect">
            <a:avLst/>
          </a:prstGeom>
          <a:solidFill>
            <a:srgbClr val="0000FF"/>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 name="Rectangle à coins arrondis 8"/>
          <p:cNvSpPr/>
          <p:nvPr/>
        </p:nvSpPr>
        <p:spPr>
          <a:xfrm>
            <a:off x="5427663" y="1208088"/>
            <a:ext cx="944562" cy="638175"/>
          </a:xfrm>
          <a:prstGeom prst="roundRect">
            <a:avLst/>
          </a:prstGeom>
          <a:solidFill>
            <a:srgbClr val="0000FF"/>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 name="Rectangle à coins arrondis 9"/>
          <p:cNvSpPr/>
          <p:nvPr/>
        </p:nvSpPr>
        <p:spPr>
          <a:xfrm>
            <a:off x="3990975" y="1111250"/>
            <a:ext cx="796925" cy="735013"/>
          </a:xfrm>
          <a:prstGeom prst="roundRect">
            <a:avLst/>
          </a:prstGeom>
          <a:solidFill>
            <a:srgbClr val="FF000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 name="Rectangle à coins arrondis 10"/>
          <p:cNvSpPr/>
          <p:nvPr/>
        </p:nvSpPr>
        <p:spPr>
          <a:xfrm>
            <a:off x="7554913" y="446088"/>
            <a:ext cx="1131887" cy="795337"/>
          </a:xfrm>
          <a:prstGeom prst="roundRect">
            <a:avLst/>
          </a:prstGeom>
          <a:solidFill>
            <a:srgbClr val="80000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Rectangle à coins arrondis 11"/>
          <p:cNvSpPr/>
          <p:nvPr/>
        </p:nvSpPr>
        <p:spPr>
          <a:xfrm>
            <a:off x="3448050" y="1284288"/>
            <a:ext cx="619125" cy="561975"/>
          </a:xfrm>
          <a:prstGeom prst="roundRect">
            <a:avLst/>
          </a:prstGeom>
          <a:solidFill>
            <a:srgbClr val="00800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Rectangle à coins arrondis 13"/>
          <p:cNvSpPr/>
          <p:nvPr/>
        </p:nvSpPr>
        <p:spPr>
          <a:xfrm>
            <a:off x="5692775" y="4419600"/>
            <a:ext cx="319088" cy="298450"/>
          </a:xfrm>
          <a:prstGeom prst="roundRect">
            <a:avLst/>
          </a:prstGeom>
          <a:solidFill>
            <a:srgbClr val="0000FF"/>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 name="Espace réservé du pied de page 1"/>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277518452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Entités fédérées</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2950" y="1744663"/>
            <a:ext cx="5062538"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pied de page 5"/>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27749361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817563"/>
            <a:ext cx="8064500" cy="551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579489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Merci de votre attention</a:t>
            </a:r>
            <a:endParaRPr lang="fr-FR" dirty="0"/>
          </a:p>
        </p:txBody>
      </p:sp>
      <p:sp>
        <p:nvSpPr>
          <p:cNvPr id="3" name="Espace réservé du contenu 2"/>
          <p:cNvSpPr>
            <a:spLocks noGrp="1"/>
          </p:cNvSpPr>
          <p:nvPr>
            <p:ph idx="1"/>
          </p:nvPr>
        </p:nvSpPr>
        <p:spPr/>
        <p:txBody>
          <a:bodyPr/>
          <a:lstStyle/>
          <a:p>
            <a:r>
              <a:rPr lang="fr-FR" dirty="0" smtClean="0"/>
              <a:t>Avez-vous des questions?</a:t>
            </a:r>
            <a:endParaRPr lang="fr-FR" dirty="0"/>
          </a:p>
        </p:txBody>
      </p:sp>
      <p:sp>
        <p:nvSpPr>
          <p:cNvPr id="4" name="Espace réservé du pied de page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43238499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defRPr/>
            </a:pPr>
            <a:r>
              <a:rPr lang="fr-FR" dirty="0" smtClean="0"/>
              <a:t>Participation des étrangers aux élections  communales 2012</a:t>
            </a:r>
            <a:endParaRPr lang="fr-FR" dirty="0"/>
          </a:p>
        </p:txBody>
      </p:sp>
      <p:sp>
        <p:nvSpPr>
          <p:cNvPr id="3" name="Espace réservé du contenu 2"/>
          <p:cNvSpPr>
            <a:spLocks noGrp="1"/>
          </p:cNvSpPr>
          <p:nvPr>
            <p:ph idx="1"/>
          </p:nvPr>
        </p:nvSpPr>
        <p:spPr/>
        <p:txBody>
          <a:bodyPr>
            <a:normAutofit fontScale="92500" lnSpcReduction="10000"/>
          </a:bodyPr>
          <a:lstStyle/>
          <a:p>
            <a:pPr>
              <a:defRPr/>
            </a:pPr>
            <a:r>
              <a:rPr lang="fr-FR" dirty="0" smtClean="0"/>
              <a:t>Belges</a:t>
            </a:r>
            <a:r>
              <a:rPr lang="fr-FR" dirty="0"/>
              <a:t>: </a:t>
            </a:r>
            <a:r>
              <a:rPr lang="fr-FR" dirty="0" smtClean="0"/>
              <a:t>7.825.301</a:t>
            </a:r>
            <a:endParaRPr lang="fr-FR" dirty="0"/>
          </a:p>
          <a:p>
            <a:pPr>
              <a:defRPr/>
            </a:pPr>
            <a:r>
              <a:rPr lang="fr-FR" dirty="0"/>
              <a:t>Electeurs de l'Union européenne:</a:t>
            </a:r>
          </a:p>
          <a:p>
            <a:pPr lvl="1">
              <a:defRPr/>
            </a:pPr>
            <a:r>
              <a:rPr lang="fr-FR" dirty="0"/>
              <a:t>Potentiels: 	</a:t>
            </a:r>
            <a:r>
              <a:rPr lang="fr-FR" dirty="0" smtClean="0"/>
              <a:t>653.958</a:t>
            </a:r>
            <a:endParaRPr lang="fr-FR" dirty="0"/>
          </a:p>
          <a:p>
            <a:pPr lvl="1">
              <a:defRPr/>
            </a:pPr>
            <a:r>
              <a:rPr lang="fr-FR" dirty="0"/>
              <a:t>Inscrits:		</a:t>
            </a:r>
            <a:r>
              <a:rPr lang="fr-FR" dirty="0" smtClean="0"/>
              <a:t>120.826</a:t>
            </a:r>
            <a:r>
              <a:rPr lang="fr-FR" dirty="0"/>
              <a:t>	</a:t>
            </a:r>
            <a:r>
              <a:rPr lang="fr-FR" dirty="0" smtClean="0"/>
              <a:t>(18,5 %</a:t>
            </a:r>
            <a:r>
              <a:rPr lang="fr-FR" dirty="0"/>
              <a:t>)</a:t>
            </a:r>
          </a:p>
          <a:p>
            <a:pPr>
              <a:defRPr/>
            </a:pPr>
            <a:r>
              <a:rPr lang="fr-FR" dirty="0"/>
              <a:t>Electeurs hors Union européenne:</a:t>
            </a:r>
          </a:p>
          <a:p>
            <a:pPr lvl="1">
              <a:defRPr/>
            </a:pPr>
            <a:r>
              <a:rPr lang="fr-FR" dirty="0"/>
              <a:t>Potentiels: 	</a:t>
            </a:r>
            <a:r>
              <a:rPr lang="fr-FR" dirty="0" smtClean="0"/>
              <a:t>146.721</a:t>
            </a:r>
            <a:endParaRPr lang="fr-FR" dirty="0"/>
          </a:p>
          <a:p>
            <a:pPr lvl="1">
              <a:defRPr/>
            </a:pPr>
            <a:r>
              <a:rPr lang="fr-FR" dirty="0"/>
              <a:t>Inscrits:		</a:t>
            </a:r>
            <a:r>
              <a:rPr lang="fr-FR" dirty="0" smtClean="0"/>
              <a:t>20.571	(14 %)</a:t>
            </a:r>
            <a:endParaRPr lang="fr-FR" sz="1700" i="1" dirty="0"/>
          </a:p>
          <a:p>
            <a:pPr>
              <a:defRPr/>
            </a:pPr>
            <a:r>
              <a:rPr lang="fr-FR" dirty="0" smtClean="0"/>
              <a:t>Au total, les électeurs étrangers ont donc représenté 141.397</a:t>
            </a:r>
            <a:r>
              <a:rPr lang="fr-FR" dirty="0"/>
              <a:t> </a:t>
            </a:r>
            <a:r>
              <a:rPr lang="fr-FR" dirty="0" smtClean="0"/>
              <a:t>pour 7.966.698 soit 1,77% de l’ensemble</a:t>
            </a:r>
            <a:endParaRPr lang="fr-FR" i="1" dirty="0" smtClean="0"/>
          </a:p>
        </p:txBody>
      </p:sp>
      <p:sp>
        <p:nvSpPr>
          <p:cNvPr id="129027" name="Espace réservé du pied de page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Tree>
    <p:extLst>
      <p:ext uri="{BB962C8B-B14F-4D97-AF65-F5344CB8AC3E}">
        <p14:creationId xmlns:p14="http://schemas.microsoft.com/office/powerpoint/2010/main" val="206144893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435100" y="274638"/>
            <a:ext cx="7499350" cy="1143000"/>
          </a:xfrm>
        </p:spPr>
        <p:txBody>
          <a:bodyPr>
            <a:normAutofit fontScale="90000"/>
          </a:bodyPr>
          <a:lstStyle/>
          <a:p>
            <a:pPr>
              <a:defRPr/>
            </a:pPr>
            <a:r>
              <a:rPr lang="fr-FR" dirty="0" smtClean="0"/>
              <a:t>Quota de présence sur listes et effets parlementaires</a:t>
            </a:r>
            <a:endParaRPr lang="fr-FR" dirty="0"/>
          </a:p>
        </p:txBody>
      </p:sp>
      <p:sp>
        <p:nvSpPr>
          <p:cNvPr id="112642"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graphicFrame>
        <p:nvGraphicFramePr>
          <p:cNvPr id="112643" name="Objet 5"/>
          <p:cNvGraphicFramePr>
            <a:graphicFrameLocks noChangeAspect="1"/>
          </p:cNvGraphicFramePr>
          <p:nvPr/>
        </p:nvGraphicFramePr>
        <p:xfrm>
          <a:off x="1001713" y="1844675"/>
          <a:ext cx="7789862" cy="3455988"/>
        </p:xfrm>
        <a:graphic>
          <a:graphicData uri="http://schemas.openxmlformats.org/presentationml/2006/ole">
            <mc:AlternateContent xmlns:mc="http://schemas.openxmlformats.org/markup-compatibility/2006">
              <mc:Choice xmlns:v="urn:schemas-microsoft-com:vml" Requires="v">
                <p:oleObj spid="_x0000_s36875" name="Document" r:id="rId3" imgW="5867400" imgH="2603500" progId="Word.Document.12">
                  <p:embed/>
                </p:oleObj>
              </mc:Choice>
              <mc:Fallback>
                <p:oleObj name="Document" r:id="rId3" imgW="5867400" imgH="2603500"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713" y="1844675"/>
                        <a:ext cx="7789862"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5069634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smtClean="0"/>
              <a:t>PubliFin</a:t>
            </a:r>
            <a:r>
              <a:rPr lang="fr-FR" dirty="0" smtClean="0"/>
              <a:t>, </a:t>
            </a:r>
            <a:r>
              <a:rPr lang="fr-FR" dirty="0" err="1" smtClean="0"/>
              <a:t>SamuSocial</a:t>
            </a:r>
            <a:r>
              <a:rPr lang="fr-FR" dirty="0" smtClean="0"/>
              <a:t>: décumul?</a:t>
            </a:r>
            <a:endParaRPr lang="fr-FR" dirty="0"/>
          </a:p>
        </p:txBody>
      </p:sp>
      <p:pic>
        <p:nvPicPr>
          <p:cNvPr id="3" name="Image 2"/>
          <p:cNvPicPr/>
          <p:nvPr/>
        </p:nvPicPr>
        <p:blipFill>
          <a:blip r:embed="rId2">
            <a:extLst>
              <a:ext uri="{28A0092B-C50C-407E-A947-70E740481C1C}">
                <a14:useLocalDpi xmlns:a14="http://schemas.microsoft.com/office/drawing/2010/main" val="0"/>
              </a:ext>
            </a:extLst>
          </a:blip>
          <a:srcRect/>
          <a:stretch>
            <a:fillRect/>
          </a:stretch>
        </p:blipFill>
        <p:spPr bwMode="auto">
          <a:xfrm>
            <a:off x="1693545" y="1558702"/>
            <a:ext cx="5756910" cy="4981575"/>
          </a:xfrm>
          <a:prstGeom prst="rect">
            <a:avLst/>
          </a:prstGeom>
          <a:noFill/>
          <a:ln>
            <a:noFill/>
          </a:ln>
        </p:spPr>
      </p:pic>
      <p:sp>
        <p:nvSpPr>
          <p:cNvPr id="4" name="Espace réservé du pied de page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2642975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2700"/>
            <a:ext cx="86106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pied de page 5"/>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697542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sp>
        <p:nvSpPr>
          <p:cNvPr id="26626" name="ZoneTexte 5"/>
          <p:cNvSpPr txBox="1">
            <a:spLocks noChangeArrowheads="1"/>
          </p:cNvSpPr>
          <p:nvPr/>
        </p:nvSpPr>
        <p:spPr bwMode="auto">
          <a:xfrm>
            <a:off x="5445125" y="1054100"/>
            <a:ext cx="37560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t>Indice de développement humain:</a:t>
            </a:r>
          </a:p>
          <a:p>
            <a:pPr eaLnBrk="1" hangingPunct="1"/>
            <a:endParaRPr lang="fr-FR" sz="1800"/>
          </a:p>
          <a:p>
            <a:pPr eaLnBrk="1" hangingPunct="1"/>
            <a:r>
              <a:rPr lang="fr-FR" sz="1800"/>
              <a:t>Espérance de vie à la naissance,</a:t>
            </a:r>
          </a:p>
          <a:p>
            <a:pPr eaLnBrk="1" hangingPunct="1"/>
            <a:r>
              <a:rPr lang="fr-FR" sz="1800"/>
              <a:t>Durée de scolarisation moyenne,</a:t>
            </a:r>
          </a:p>
          <a:p>
            <a:pPr eaLnBrk="1" hangingPunct="1"/>
            <a:r>
              <a:rPr lang="fr-FR" sz="1800"/>
              <a:t>Revenu (PIB)</a:t>
            </a:r>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endParaRPr lang="fr-FR" sz="1800"/>
          </a:p>
          <a:p>
            <a:pPr eaLnBrk="1" hangingPunct="1"/>
            <a:r>
              <a:rPr lang="fr-FR" sz="1800"/>
              <a:t>Très haut IDH: de 0,5 à 1,2 milliard</a:t>
            </a:r>
          </a:p>
          <a:p>
            <a:pPr eaLnBrk="1" hangingPunct="1"/>
            <a:r>
              <a:rPr lang="fr-FR" sz="1800"/>
              <a:t>Haut IDH: de 0;5 à 2,4 milliards</a:t>
            </a:r>
          </a:p>
          <a:p>
            <a:pPr eaLnBrk="1" hangingPunct="1"/>
            <a:r>
              <a:rPr lang="fr-FR" sz="1800"/>
              <a:t>Moyen IDH: de 0,9 à 2,2 milliards</a:t>
            </a:r>
          </a:p>
          <a:p>
            <a:pPr eaLnBrk="1" hangingPunct="1"/>
            <a:r>
              <a:rPr lang="fr-FR" sz="1800"/>
              <a:t>Bas IDH: de 3,2 à 1,2 milliards</a:t>
            </a:r>
          </a:p>
        </p:txBody>
      </p:sp>
      <p:pic>
        <p:nvPicPr>
          <p:cNvPr id="26627"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508000"/>
            <a:ext cx="42799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70745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endParaRPr lang="fr-FR"/>
          </a:p>
        </p:txBody>
      </p:sp>
      <p:pic>
        <p:nvPicPr>
          <p:cNvPr id="6" name="Image 5"/>
          <p:cNvPicPr>
            <a:picLocks noChangeAspect="1"/>
          </p:cNvPicPr>
          <p:nvPr/>
        </p:nvPicPr>
        <p:blipFill>
          <a:blip r:embed="rId2"/>
          <a:stretch>
            <a:fillRect/>
          </a:stretch>
        </p:blipFill>
        <p:spPr>
          <a:xfrm>
            <a:off x="2082800" y="179040"/>
            <a:ext cx="4699887" cy="6478769"/>
          </a:xfrm>
          <a:prstGeom prst="rect">
            <a:avLst/>
          </a:prstGeom>
        </p:spPr>
      </p:pic>
    </p:spTree>
    <p:extLst>
      <p:ext uri="{BB962C8B-B14F-4D97-AF65-F5344CB8AC3E}">
        <p14:creationId xmlns:p14="http://schemas.microsoft.com/office/powerpoint/2010/main" val="397709603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35100" y="274638"/>
            <a:ext cx="7499350" cy="1143000"/>
          </a:xfrm>
        </p:spPr>
        <p:txBody>
          <a:bodyPr>
            <a:normAutofit fontScale="90000"/>
          </a:bodyPr>
          <a:lstStyle/>
          <a:p>
            <a:pPr>
              <a:defRPr/>
            </a:pPr>
            <a:r>
              <a:rPr lang="fr-FR" dirty="0" smtClean="0"/>
              <a:t>Belgique romaine, IIIe siècle</a:t>
            </a:r>
            <a:endParaRPr lang="fr-FR" dirty="0"/>
          </a:p>
        </p:txBody>
      </p:sp>
      <p:sp>
        <p:nvSpPr>
          <p:cNvPr id="27650" name="Espace réservé du pied de page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pic>
        <p:nvPicPr>
          <p:cNvPr id="27651"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295400"/>
            <a:ext cx="5616575"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0461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435100" y="274638"/>
            <a:ext cx="7499350" cy="1143000"/>
          </a:xfrm>
        </p:spPr>
        <p:txBody>
          <a:bodyPr/>
          <a:lstStyle/>
          <a:p>
            <a:pPr>
              <a:defRPr/>
            </a:pPr>
            <a:r>
              <a:rPr lang="fr-FR" dirty="0" smtClean="0"/>
              <a:t>Charlemagne: 800 empereur</a:t>
            </a:r>
            <a:endParaRPr lang="fr-FR" dirty="0"/>
          </a:p>
        </p:txBody>
      </p:sp>
      <p:sp>
        <p:nvSpPr>
          <p:cNvPr id="31746" name="Espace réservé du pied de page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pic>
        <p:nvPicPr>
          <p:cNvPr id="31747"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89038"/>
            <a:ext cx="7734300"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6027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ce réservé du pied de page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rgbClr val="B5A788"/>
              </a:solidFill>
              <a:latin typeface="Gill Sans MT" charset="0"/>
            </a:endParaRPr>
          </a:p>
        </p:txBody>
      </p:sp>
      <p:pic>
        <p:nvPicPr>
          <p:cNvPr id="32770"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817688"/>
            <a:ext cx="72263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13073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Capital">
  <a:themeElements>
    <a:clrScheme name="Capital">
      <a:dk1>
        <a:srgbClr val="000000"/>
      </a:dk1>
      <a:lt1>
        <a:srgbClr val="FFFFFF"/>
      </a:lt1>
      <a:dk2>
        <a:srgbClr val="6F6D5D"/>
      </a:dk2>
      <a:lt2>
        <a:srgbClr val="7C8F97"/>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2725</TotalTime>
  <Words>1254</Words>
  <Application>Microsoft Macintosh PowerPoint</Application>
  <PresentationFormat>Présentation à l'écran (4:3)</PresentationFormat>
  <Paragraphs>323</Paragraphs>
  <Slides>66</Slides>
  <Notes>1</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66</vt:i4>
      </vt:variant>
    </vt:vector>
  </HeadingPairs>
  <TitlesOfParts>
    <vt:vector size="68" baseType="lpstr">
      <vt:lpstr>Capital</vt:lpstr>
      <vt:lpstr>Document Microsoft Word</vt:lpstr>
      <vt:lpstr>La Belgique, son passé et son avenir.</vt:lpstr>
      <vt:lpstr>Présentation PowerPoint</vt:lpstr>
      <vt:lpstr>Histoire et géographie de la Belgique</vt:lpstr>
      <vt:lpstr>Présentation PowerPoint</vt:lpstr>
      <vt:lpstr>JULES César, La guerre des Gaules, 51 avant Jésus-Christ, Rome, traduction</vt:lpstr>
      <vt:lpstr>Présentation PowerPoint</vt:lpstr>
      <vt:lpstr>Belgique romaine, IIIe siècle</vt:lpstr>
      <vt:lpstr>Charlemagne: 800 empereur</vt:lpstr>
      <vt:lpstr>Présentation PowerPoint</vt:lpstr>
      <vt:lpstr>Moyen-âge et systèmes de pouvoir</vt:lpstr>
      <vt:lpstr>Communes et libertés</vt:lpstr>
      <vt:lpstr>Pays-bas… embouchures</vt:lpstr>
      <vt:lpstr>Présentation PowerPoint</vt:lpstr>
      <vt:lpstr>Présentation PowerPoint</vt:lpstr>
      <vt:lpstr>« Inexorable fatalité »?</vt:lpstr>
      <vt:lpstr>1830: monarchie constitutionnelle</vt:lpstr>
      <vt:lpstr>« Henri Conscience écoutant les doléances » 1847: Manifeste du mouvement flamand</vt:lpstr>
      <vt:lpstr>Romantisme germanique</vt:lpstr>
      <vt:lpstr>Industrialisation</vt:lpstr>
      <vt:lpstr>Présentation PowerPoint</vt:lpstr>
      <vt:lpstr>Présentation PowerPoint</vt:lpstr>
      <vt:lpstr>Présentation PowerPoint</vt:lpstr>
      <vt:lpstr>Présentation PowerPoint</vt:lpstr>
      <vt:lpstr>Part des secteurs dans le produit physique belge</vt:lpstr>
      <vt:lpstr>Parti catholique</vt:lpstr>
      <vt:lpstr>http://w2.vatican.va/content/leo-xiii/fr/encyclicals/documents/hf_l-xiii_enc_15051891_rerum-novarum.html</vt:lpstr>
      <vt:lpstr>Syndicalisme </vt:lpstr>
      <vt:lpstr>Syndicalisme chrétien</vt:lpstr>
      <vt:lpstr>Présentation PowerPoint</vt:lpstr>
      <vt:lpstr>1886, émeutes en Wallonie, Liège, pont des Arches, manifestation arrêtée par l’armée; Roux (Charleroi),  la répression fait12 tués</vt:lpstr>
      <vt:lpstr>Premières lois sociales</vt:lpstr>
      <vt:lpstr>« Lettre au Roi » de Jules Destrée, 1912</vt:lpstr>
      <vt:lpstr>Congrès wallon, Liège, 7 juillet 1912</vt:lpstr>
      <vt:lpstr>Fin de la guerre et grande tranformation</vt:lpstr>
      <vt:lpstr>« séparation administrative »</vt:lpstr>
      <vt:lpstr>Projets fédéralistes: Mockel, 1919</vt:lpstr>
      <vt:lpstr>1930 - 1938</vt:lpstr>
      <vt:lpstr>Congès wallon 1945</vt:lpstr>
      <vt:lpstr>Rapport Harmel</vt:lpstr>
      <vt:lpstr>Présentation PowerPoint</vt:lpstr>
      <vt:lpstr>Partis politiques périphéristes</vt:lpstr>
      <vt:lpstr>André Renard – Wilfried Martens</vt:lpstr>
      <vt:lpstr>1967-1971: 3e révision de la constitution</vt:lpstr>
      <vt:lpstr>Etapes des réformes de l’Etat</vt:lpstr>
      <vt:lpstr>5 résolutions Parlement flamand</vt:lpstr>
      <vt:lpstr>2007-2009</vt:lpstr>
      <vt:lpstr>Présentation PowerPoint</vt:lpstr>
      <vt:lpstr>Présentation PowerPoint</vt:lpstr>
      <vt:lpstr>Présentation PowerPoint</vt:lpstr>
      <vt:lpstr>Présentation PowerPoint</vt:lpstr>
      <vt:lpstr>Présentation PowerPoint</vt:lpstr>
      <vt:lpstr>Communiqué de JL Dehaene, 20 avril 2010.</vt:lpstr>
      <vt:lpstr>Com°JLD 20 avril 2010</vt:lpstr>
      <vt:lpstr>Tempo de la négociation</vt:lpstr>
      <vt:lpstr>Nouveau canton de Rhode-Saint-Genèse</vt:lpstr>
      <vt:lpstr>Les minorités en Belgique en 2014</vt:lpstr>
      <vt:lpstr>Comparer dans le temps: déclin des familles politiques traditionnelles </vt:lpstr>
      <vt:lpstr>Présentation PowerPoint</vt:lpstr>
      <vt:lpstr>Entités fédérées</vt:lpstr>
      <vt:lpstr>Merci de votre attention</vt:lpstr>
      <vt:lpstr>Participation des étrangers aux élections  communales 2012</vt:lpstr>
      <vt:lpstr>Quota de présence sur listes et effets parlementaires</vt:lpstr>
      <vt:lpstr>PubliFin, SamuSocial: décumul?</vt:lpstr>
      <vt:lpstr>Présentation PowerPoint</vt:lpstr>
      <vt:lpstr>Présentation PowerPoint</vt:lpstr>
      <vt:lpstr>Présentation PowerPoint</vt:lpstr>
    </vt:vector>
  </TitlesOfParts>
  <Company>ULg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Quo vadis? Belgique: situation et itinérance</dc:title>
  <dc:creator>Pierre Verjans</dc:creator>
  <cp:lastModifiedBy>Pierre Verjans</cp:lastModifiedBy>
  <cp:revision>17</cp:revision>
  <dcterms:created xsi:type="dcterms:W3CDTF">2017-10-03T14:30:48Z</dcterms:created>
  <dcterms:modified xsi:type="dcterms:W3CDTF">2017-10-05T11:56:15Z</dcterms:modified>
</cp:coreProperties>
</file>