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72"/>
  </p:handoutMasterIdLst>
  <p:sldIdLst>
    <p:sldId id="256" r:id="rId2"/>
    <p:sldId id="257" r:id="rId3"/>
    <p:sldId id="337" r:id="rId4"/>
    <p:sldId id="335" r:id="rId5"/>
    <p:sldId id="334" r:id="rId6"/>
    <p:sldId id="318" r:id="rId7"/>
    <p:sldId id="304" r:id="rId8"/>
    <p:sldId id="261" r:id="rId9"/>
    <p:sldId id="319" r:id="rId10"/>
    <p:sldId id="271" r:id="rId11"/>
    <p:sldId id="305" r:id="rId12"/>
    <p:sldId id="312" r:id="rId13"/>
    <p:sldId id="314" r:id="rId14"/>
    <p:sldId id="315" r:id="rId15"/>
    <p:sldId id="316" r:id="rId16"/>
    <p:sldId id="317" r:id="rId17"/>
    <p:sldId id="273" r:id="rId18"/>
    <p:sldId id="278" r:id="rId19"/>
    <p:sldId id="279" r:id="rId20"/>
    <p:sldId id="259" r:id="rId21"/>
    <p:sldId id="307" r:id="rId22"/>
    <p:sldId id="260" r:id="rId23"/>
    <p:sldId id="308" r:id="rId24"/>
    <p:sldId id="268" r:id="rId25"/>
    <p:sldId id="267" r:id="rId26"/>
    <p:sldId id="270" r:id="rId27"/>
    <p:sldId id="274" r:id="rId28"/>
    <p:sldId id="275" r:id="rId29"/>
    <p:sldId id="276" r:id="rId30"/>
    <p:sldId id="277" r:id="rId31"/>
    <p:sldId id="269" r:id="rId32"/>
    <p:sldId id="309" r:id="rId33"/>
    <p:sldId id="280" r:id="rId34"/>
    <p:sldId id="281" r:id="rId35"/>
    <p:sldId id="282" r:id="rId36"/>
    <p:sldId id="284" r:id="rId37"/>
    <p:sldId id="321" r:id="rId38"/>
    <p:sldId id="285" r:id="rId39"/>
    <p:sldId id="286" r:id="rId40"/>
    <p:sldId id="287" r:id="rId41"/>
    <p:sldId id="288" r:id="rId42"/>
    <p:sldId id="289" r:id="rId43"/>
    <p:sldId id="310" r:id="rId44"/>
    <p:sldId id="323" r:id="rId45"/>
    <p:sldId id="324" r:id="rId46"/>
    <p:sldId id="290" r:id="rId47"/>
    <p:sldId id="291" r:id="rId48"/>
    <p:sldId id="322" r:id="rId49"/>
    <p:sldId id="292" r:id="rId50"/>
    <p:sldId id="295" r:id="rId51"/>
    <p:sldId id="294" r:id="rId52"/>
    <p:sldId id="293" r:id="rId53"/>
    <p:sldId id="311" r:id="rId54"/>
    <p:sldId id="296" r:id="rId55"/>
    <p:sldId id="298" r:id="rId56"/>
    <p:sldId id="299" r:id="rId57"/>
    <p:sldId id="325" r:id="rId58"/>
    <p:sldId id="326" r:id="rId59"/>
    <p:sldId id="301" r:id="rId60"/>
    <p:sldId id="302" r:id="rId61"/>
    <p:sldId id="331" r:id="rId62"/>
    <p:sldId id="330" r:id="rId63"/>
    <p:sldId id="329" r:id="rId64"/>
    <p:sldId id="297" r:id="rId65"/>
    <p:sldId id="328" r:id="rId66"/>
    <p:sldId id="327" r:id="rId67"/>
    <p:sldId id="332" r:id="rId68"/>
    <p:sldId id="333" r:id="rId69"/>
    <p:sldId id="336" r:id="rId70"/>
    <p:sldId id="32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834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034" y="-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12" Type="http://schemas.openxmlformats.org/officeDocument/2006/relationships/image" Target="../media/image36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11" Type="http://schemas.openxmlformats.org/officeDocument/2006/relationships/image" Target="../media/image35.wmf"/><Relationship Id="rId5" Type="http://schemas.openxmlformats.org/officeDocument/2006/relationships/image" Target="../media/image29.wmf"/><Relationship Id="rId10" Type="http://schemas.openxmlformats.org/officeDocument/2006/relationships/image" Target="../media/image34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104.wmf"/><Relationship Id="rId7" Type="http://schemas.openxmlformats.org/officeDocument/2006/relationships/image" Target="../media/image108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92.wmf"/><Relationship Id="rId4" Type="http://schemas.openxmlformats.org/officeDocument/2006/relationships/image" Target="../media/image11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3" Type="http://schemas.openxmlformats.org/officeDocument/2006/relationships/image" Target="../media/image133.wmf"/><Relationship Id="rId7" Type="http://schemas.openxmlformats.org/officeDocument/2006/relationships/image" Target="../media/image137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10" Type="http://schemas.openxmlformats.org/officeDocument/2006/relationships/image" Target="../media/image140.wmf"/><Relationship Id="rId4" Type="http://schemas.openxmlformats.org/officeDocument/2006/relationships/image" Target="../media/image134.wmf"/><Relationship Id="rId9" Type="http://schemas.openxmlformats.org/officeDocument/2006/relationships/image" Target="../media/image13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6" Type="http://schemas.openxmlformats.org/officeDocument/2006/relationships/image" Target="../media/image158.wmf"/><Relationship Id="rId5" Type="http://schemas.openxmlformats.org/officeDocument/2006/relationships/image" Target="../media/image98.wmf"/><Relationship Id="rId4" Type="http://schemas.openxmlformats.org/officeDocument/2006/relationships/image" Target="../media/image157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image" Target="../media/image168.wmf"/><Relationship Id="rId3" Type="http://schemas.openxmlformats.org/officeDocument/2006/relationships/image" Target="../media/image30.wmf"/><Relationship Id="rId7" Type="http://schemas.openxmlformats.org/officeDocument/2006/relationships/image" Target="../media/image80.wmf"/><Relationship Id="rId12" Type="http://schemas.openxmlformats.org/officeDocument/2006/relationships/image" Target="../media/image167.wmf"/><Relationship Id="rId2" Type="http://schemas.openxmlformats.org/officeDocument/2006/relationships/image" Target="../media/image29.wmf"/><Relationship Id="rId1" Type="http://schemas.openxmlformats.org/officeDocument/2006/relationships/image" Target="../media/image163.wmf"/><Relationship Id="rId6" Type="http://schemas.openxmlformats.org/officeDocument/2006/relationships/image" Target="../media/image164.wmf"/><Relationship Id="rId11" Type="http://schemas.openxmlformats.org/officeDocument/2006/relationships/image" Target="../media/image166.wmf"/><Relationship Id="rId5" Type="http://schemas.openxmlformats.org/officeDocument/2006/relationships/image" Target="../media/image27.wmf"/><Relationship Id="rId15" Type="http://schemas.openxmlformats.org/officeDocument/2006/relationships/image" Target="../media/image170.wmf"/><Relationship Id="rId10" Type="http://schemas.openxmlformats.org/officeDocument/2006/relationships/image" Target="../media/image83.wmf"/><Relationship Id="rId4" Type="http://schemas.openxmlformats.org/officeDocument/2006/relationships/image" Target="../media/image26.wmf"/><Relationship Id="rId9" Type="http://schemas.openxmlformats.org/officeDocument/2006/relationships/image" Target="../media/image165.wmf"/><Relationship Id="rId14" Type="http://schemas.openxmlformats.org/officeDocument/2006/relationships/image" Target="../media/image169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18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wmf"/><Relationship Id="rId3" Type="http://schemas.openxmlformats.org/officeDocument/2006/relationships/image" Target="../media/image221.wmf"/><Relationship Id="rId7" Type="http://schemas.openxmlformats.org/officeDocument/2006/relationships/image" Target="../media/image225.wmf"/><Relationship Id="rId2" Type="http://schemas.openxmlformats.org/officeDocument/2006/relationships/image" Target="../media/image220.wmf"/><Relationship Id="rId1" Type="http://schemas.openxmlformats.org/officeDocument/2006/relationships/image" Target="../media/image219.wmf"/><Relationship Id="rId6" Type="http://schemas.openxmlformats.org/officeDocument/2006/relationships/image" Target="../media/image224.wmf"/><Relationship Id="rId11" Type="http://schemas.openxmlformats.org/officeDocument/2006/relationships/image" Target="../media/image229.wmf"/><Relationship Id="rId5" Type="http://schemas.openxmlformats.org/officeDocument/2006/relationships/image" Target="../media/image223.wmf"/><Relationship Id="rId10" Type="http://schemas.openxmlformats.org/officeDocument/2006/relationships/image" Target="../media/image228.wmf"/><Relationship Id="rId4" Type="http://schemas.openxmlformats.org/officeDocument/2006/relationships/image" Target="../media/image222.wmf"/><Relationship Id="rId9" Type="http://schemas.openxmlformats.org/officeDocument/2006/relationships/image" Target="../media/image22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image" Target="../media/image71.wmf"/><Relationship Id="rId3" Type="http://schemas.openxmlformats.org/officeDocument/2006/relationships/image" Target="../media/image62.wmf"/><Relationship Id="rId7" Type="http://schemas.openxmlformats.org/officeDocument/2006/relationships/image" Target="../media/image31.wmf"/><Relationship Id="rId12" Type="http://schemas.openxmlformats.org/officeDocument/2006/relationships/image" Target="../media/image70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11" Type="http://schemas.openxmlformats.org/officeDocument/2006/relationships/image" Target="../media/image69.wmf"/><Relationship Id="rId5" Type="http://schemas.openxmlformats.org/officeDocument/2006/relationships/image" Target="../media/image64.wmf"/><Relationship Id="rId10" Type="http://schemas.openxmlformats.org/officeDocument/2006/relationships/image" Target="../media/image68.wmf"/><Relationship Id="rId4" Type="http://schemas.openxmlformats.org/officeDocument/2006/relationships/image" Target="../media/image63.wmf"/><Relationship Id="rId9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30.wmf"/><Relationship Id="rId7" Type="http://schemas.openxmlformats.org/officeDocument/2006/relationships/image" Target="../media/image80.wmf"/><Relationship Id="rId2" Type="http://schemas.openxmlformats.org/officeDocument/2006/relationships/image" Target="../media/image29.wmf"/><Relationship Id="rId1" Type="http://schemas.openxmlformats.org/officeDocument/2006/relationships/image" Target="../media/image78.wmf"/><Relationship Id="rId6" Type="http://schemas.openxmlformats.org/officeDocument/2006/relationships/image" Target="../media/image79.wmf"/><Relationship Id="rId5" Type="http://schemas.openxmlformats.org/officeDocument/2006/relationships/image" Target="../media/image27.wmf"/><Relationship Id="rId10" Type="http://schemas.openxmlformats.org/officeDocument/2006/relationships/image" Target="../media/image83.wmf"/><Relationship Id="rId4" Type="http://schemas.openxmlformats.org/officeDocument/2006/relationships/image" Target="../media/image26.wmf"/><Relationship Id="rId9" Type="http://schemas.openxmlformats.org/officeDocument/2006/relationships/image" Target="../media/image8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66.wmf"/><Relationship Id="rId5" Type="http://schemas.openxmlformats.org/officeDocument/2006/relationships/image" Target="../media/image87.wmf"/><Relationship Id="rId4" Type="http://schemas.openxmlformats.org/officeDocument/2006/relationships/image" Target="../media/image31.wmf"/><Relationship Id="rId9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41BAA-FD4E-4CAA-BD7A-5CBB17A05F42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553C9-9A2E-4A28-92B8-3E9E5AA57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9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6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5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8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0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7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5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1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8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2D767-6215-47DD-A7AF-ED80A847F9B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8A1F-0D50-4D0A-996F-D823010DC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937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74.wmf"/><Relationship Id="rId3" Type="http://schemas.openxmlformats.org/officeDocument/2006/relationships/image" Target="../media/image75.png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41.jpeg"/><Relationship Id="rId5" Type="http://schemas.openxmlformats.org/officeDocument/2006/relationships/image" Target="../media/image39.jpeg"/><Relationship Id="rId10" Type="http://schemas.openxmlformats.org/officeDocument/2006/relationships/image" Target="../media/image77.png"/><Relationship Id="rId4" Type="http://schemas.openxmlformats.org/officeDocument/2006/relationships/image" Target="../media/image76.jpeg"/><Relationship Id="rId9" Type="http://schemas.openxmlformats.org/officeDocument/2006/relationships/image" Target="../media/image7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81.wmf"/><Relationship Id="rId3" Type="http://schemas.openxmlformats.org/officeDocument/2006/relationships/oleObject" Target="../embeddings/oleObject46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26.w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78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79.wmf"/><Relationship Id="rId22" Type="http://schemas.openxmlformats.org/officeDocument/2006/relationships/image" Target="../media/image8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89.wmf"/><Relationship Id="rId3" Type="http://schemas.openxmlformats.org/officeDocument/2006/relationships/oleObject" Target="../embeddings/oleObject56.bin"/><Relationship Id="rId21" Type="http://schemas.openxmlformats.org/officeDocument/2006/relationships/image" Target="../media/image91.png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87.wmf"/><Relationship Id="rId1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8.wmf"/><Relationship Id="rId20" Type="http://schemas.openxmlformats.org/officeDocument/2006/relationships/image" Target="../media/image90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60.bin"/><Relationship Id="rId5" Type="http://schemas.openxmlformats.org/officeDocument/2006/relationships/oleObject" Target="../embeddings/oleObject57.bin"/><Relationship Id="rId15" Type="http://schemas.openxmlformats.org/officeDocument/2006/relationships/oleObject" Target="../embeddings/oleObject62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84.wmf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6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image" Target="../media/image94.jpe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71.wmf"/><Relationship Id="rId5" Type="http://schemas.openxmlformats.org/officeDocument/2006/relationships/image" Target="../media/image92.w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7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image" Target="../media/image100.png"/><Relationship Id="rId3" Type="http://schemas.openxmlformats.org/officeDocument/2006/relationships/image" Target="../media/image94.jpeg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97.wmf"/><Relationship Id="rId4" Type="http://schemas.openxmlformats.org/officeDocument/2006/relationships/image" Target="../media/image99.png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image" Target="../media/image105.wmf"/><Relationship Id="rId18" Type="http://schemas.openxmlformats.org/officeDocument/2006/relationships/oleObject" Target="../embeddings/oleObject78.bin"/><Relationship Id="rId3" Type="http://schemas.openxmlformats.org/officeDocument/2006/relationships/oleObject" Target="../embeddings/oleObject73.bin"/><Relationship Id="rId21" Type="http://schemas.openxmlformats.org/officeDocument/2006/relationships/image" Target="../media/image108.wmf"/><Relationship Id="rId7" Type="http://schemas.openxmlformats.org/officeDocument/2006/relationships/image" Target="../media/image103.wmf"/><Relationship Id="rId12" Type="http://schemas.openxmlformats.org/officeDocument/2006/relationships/oleObject" Target="../embeddings/oleObject76.bin"/><Relationship Id="rId17" Type="http://schemas.openxmlformats.org/officeDocument/2006/relationships/image" Target="../media/image113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2.emf"/><Relationship Id="rId20" Type="http://schemas.openxmlformats.org/officeDocument/2006/relationships/oleObject" Target="../embeddings/oleObject79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111.jpeg"/><Relationship Id="rId5" Type="http://schemas.openxmlformats.org/officeDocument/2006/relationships/image" Target="../media/image94.jpeg"/><Relationship Id="rId15" Type="http://schemas.openxmlformats.org/officeDocument/2006/relationships/image" Target="../media/image106.wmf"/><Relationship Id="rId23" Type="http://schemas.openxmlformats.org/officeDocument/2006/relationships/image" Target="../media/image109.wmf"/><Relationship Id="rId10" Type="http://schemas.openxmlformats.org/officeDocument/2006/relationships/image" Target="../media/image110.jpeg"/><Relationship Id="rId19" Type="http://schemas.openxmlformats.org/officeDocument/2006/relationships/image" Target="../media/image107.wmf"/><Relationship Id="rId4" Type="http://schemas.openxmlformats.org/officeDocument/2006/relationships/image" Target="../media/image102.wmf"/><Relationship Id="rId9" Type="http://schemas.openxmlformats.org/officeDocument/2006/relationships/image" Target="../media/image104.wmf"/><Relationship Id="rId14" Type="http://schemas.openxmlformats.org/officeDocument/2006/relationships/oleObject" Target="../embeddings/oleObject77.bin"/><Relationship Id="rId22" Type="http://schemas.openxmlformats.org/officeDocument/2006/relationships/oleObject" Target="../embeddings/oleObject8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1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118.png"/><Relationship Id="rId4" Type="http://schemas.openxmlformats.org/officeDocument/2006/relationships/image" Target="../media/image92.wmf"/><Relationship Id="rId9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gif"/><Relationship Id="rId7" Type="http://schemas.openxmlformats.org/officeDocument/2006/relationships/image" Target="../media/image124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gif"/><Relationship Id="rId5" Type="http://schemas.openxmlformats.org/officeDocument/2006/relationships/image" Target="../media/image122.jpeg"/><Relationship Id="rId4" Type="http://schemas.openxmlformats.org/officeDocument/2006/relationships/image" Target="../media/image1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129.png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0.png"/><Relationship Id="rId5" Type="http://schemas.openxmlformats.org/officeDocument/2006/relationships/image" Target="../media/image126.wmf"/><Relationship Id="rId10" Type="http://schemas.openxmlformats.org/officeDocument/2006/relationships/image" Target="../media/image128.wmf"/><Relationship Id="rId4" Type="http://schemas.openxmlformats.org/officeDocument/2006/relationships/oleObject" Target="../embeddings/oleObject85.bin"/><Relationship Id="rId9" Type="http://schemas.openxmlformats.org/officeDocument/2006/relationships/oleObject" Target="../embeddings/oleObject8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13" Type="http://schemas.openxmlformats.org/officeDocument/2006/relationships/image" Target="../media/image135.wmf"/><Relationship Id="rId18" Type="http://schemas.openxmlformats.org/officeDocument/2006/relationships/image" Target="../media/image141.png"/><Relationship Id="rId26" Type="http://schemas.openxmlformats.org/officeDocument/2006/relationships/image" Target="../media/image140.wmf"/><Relationship Id="rId3" Type="http://schemas.openxmlformats.org/officeDocument/2006/relationships/oleObject" Target="../embeddings/oleObject88.bin"/><Relationship Id="rId21" Type="http://schemas.openxmlformats.org/officeDocument/2006/relationships/image" Target="../media/image138.wmf"/><Relationship Id="rId7" Type="http://schemas.openxmlformats.org/officeDocument/2006/relationships/oleObject" Target="../embeddings/oleObject90.bin"/><Relationship Id="rId12" Type="http://schemas.openxmlformats.org/officeDocument/2006/relationships/oleObject" Target="../embeddings/oleObject92.bin"/><Relationship Id="rId17" Type="http://schemas.openxmlformats.org/officeDocument/2006/relationships/image" Target="../media/image137.wmf"/><Relationship Id="rId25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4.bin"/><Relationship Id="rId20" Type="http://schemas.openxmlformats.org/officeDocument/2006/relationships/oleObject" Target="../embeddings/oleObject95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2.wmf"/><Relationship Id="rId11" Type="http://schemas.openxmlformats.org/officeDocument/2006/relationships/image" Target="../media/image134.wmf"/><Relationship Id="rId24" Type="http://schemas.openxmlformats.org/officeDocument/2006/relationships/image" Target="../media/image143.png"/><Relationship Id="rId5" Type="http://schemas.openxmlformats.org/officeDocument/2006/relationships/oleObject" Target="../embeddings/oleObject89.bin"/><Relationship Id="rId15" Type="http://schemas.openxmlformats.org/officeDocument/2006/relationships/image" Target="../media/image136.wmf"/><Relationship Id="rId23" Type="http://schemas.openxmlformats.org/officeDocument/2006/relationships/image" Target="../media/image139.wmf"/><Relationship Id="rId10" Type="http://schemas.openxmlformats.org/officeDocument/2006/relationships/oleObject" Target="../embeddings/oleObject91.bin"/><Relationship Id="rId19" Type="http://schemas.openxmlformats.org/officeDocument/2006/relationships/image" Target="../media/image142.png"/><Relationship Id="rId4" Type="http://schemas.openxmlformats.org/officeDocument/2006/relationships/image" Target="../media/image131.wmf"/><Relationship Id="rId9" Type="http://schemas.openxmlformats.org/officeDocument/2006/relationships/image" Target="../media/image130.png"/><Relationship Id="rId14" Type="http://schemas.openxmlformats.org/officeDocument/2006/relationships/oleObject" Target="../embeddings/oleObject93.bin"/><Relationship Id="rId22" Type="http://schemas.openxmlformats.org/officeDocument/2006/relationships/oleObject" Target="../embeddings/oleObject9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2.png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98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13" Type="http://schemas.openxmlformats.org/officeDocument/2006/relationships/image" Target="../media/image98.wmf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12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5.wmf"/><Relationship Id="rId11" Type="http://schemas.openxmlformats.org/officeDocument/2006/relationships/image" Target="../media/image157.wmf"/><Relationship Id="rId5" Type="http://schemas.openxmlformats.org/officeDocument/2006/relationships/oleObject" Target="../embeddings/oleObject100.bin"/><Relationship Id="rId15" Type="http://schemas.openxmlformats.org/officeDocument/2006/relationships/image" Target="../media/image158.wmf"/><Relationship Id="rId10" Type="http://schemas.openxmlformats.org/officeDocument/2006/relationships/oleObject" Target="../embeddings/oleObject102.bin"/><Relationship Id="rId4" Type="http://schemas.openxmlformats.org/officeDocument/2006/relationships/image" Target="../media/image154.wmf"/><Relationship Id="rId9" Type="http://schemas.openxmlformats.org/officeDocument/2006/relationships/image" Target="../media/image99.png"/><Relationship Id="rId14" Type="http://schemas.openxmlformats.org/officeDocument/2006/relationships/oleObject" Target="../embeddings/oleObject10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e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10.bin"/><Relationship Id="rId18" Type="http://schemas.openxmlformats.org/officeDocument/2006/relationships/image" Target="../media/image81.wmf"/><Relationship Id="rId26" Type="http://schemas.openxmlformats.org/officeDocument/2006/relationships/image" Target="../media/image167.wmf"/><Relationship Id="rId3" Type="http://schemas.openxmlformats.org/officeDocument/2006/relationships/oleObject" Target="../embeddings/oleObject105.bin"/><Relationship Id="rId21" Type="http://schemas.openxmlformats.org/officeDocument/2006/relationships/oleObject" Target="../embeddings/oleObject114.bin"/><Relationship Id="rId34" Type="http://schemas.openxmlformats.org/officeDocument/2006/relationships/image" Target="../media/image111.jpeg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112.bin"/><Relationship Id="rId25" Type="http://schemas.openxmlformats.org/officeDocument/2006/relationships/oleObject" Target="../embeddings/oleObject116.bin"/><Relationship Id="rId3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20" Type="http://schemas.openxmlformats.org/officeDocument/2006/relationships/image" Target="../media/image165.wmf"/><Relationship Id="rId29" Type="http://schemas.openxmlformats.org/officeDocument/2006/relationships/oleObject" Target="../embeddings/oleObject118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09.bin"/><Relationship Id="rId24" Type="http://schemas.openxmlformats.org/officeDocument/2006/relationships/image" Target="../media/image166.wmf"/><Relationship Id="rId32" Type="http://schemas.openxmlformats.org/officeDocument/2006/relationships/image" Target="../media/image170.wmf"/><Relationship Id="rId5" Type="http://schemas.openxmlformats.org/officeDocument/2006/relationships/oleObject" Target="../embeddings/oleObject106.bin"/><Relationship Id="rId15" Type="http://schemas.openxmlformats.org/officeDocument/2006/relationships/oleObject" Target="../embeddings/oleObject111.bin"/><Relationship Id="rId23" Type="http://schemas.openxmlformats.org/officeDocument/2006/relationships/oleObject" Target="../embeddings/oleObject115.bin"/><Relationship Id="rId28" Type="http://schemas.openxmlformats.org/officeDocument/2006/relationships/image" Target="../media/image168.wmf"/><Relationship Id="rId10" Type="http://schemas.openxmlformats.org/officeDocument/2006/relationships/image" Target="../media/image26.wmf"/><Relationship Id="rId19" Type="http://schemas.openxmlformats.org/officeDocument/2006/relationships/oleObject" Target="../embeddings/oleObject113.bin"/><Relationship Id="rId31" Type="http://schemas.openxmlformats.org/officeDocument/2006/relationships/oleObject" Target="../embeddings/oleObject119.bin"/><Relationship Id="rId4" Type="http://schemas.openxmlformats.org/officeDocument/2006/relationships/image" Target="../media/image163.wmf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164.wmf"/><Relationship Id="rId22" Type="http://schemas.openxmlformats.org/officeDocument/2006/relationships/image" Target="../media/image83.wmf"/><Relationship Id="rId27" Type="http://schemas.openxmlformats.org/officeDocument/2006/relationships/oleObject" Target="../embeddings/oleObject117.bin"/><Relationship Id="rId30" Type="http://schemas.openxmlformats.org/officeDocument/2006/relationships/image" Target="../media/image169.wmf"/><Relationship Id="rId8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gi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oleObject" Target="../embeddings/oleObject120.bin"/><Relationship Id="rId7" Type="http://schemas.openxmlformats.org/officeDocument/2006/relationships/image" Target="../media/image18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121.bin"/><Relationship Id="rId10" Type="http://schemas.openxmlformats.org/officeDocument/2006/relationships/image" Target="../media/image187.jpeg"/><Relationship Id="rId4" Type="http://schemas.openxmlformats.org/officeDocument/2006/relationships/image" Target="../media/image183.wmf"/><Relationship Id="rId9" Type="http://schemas.openxmlformats.org/officeDocument/2006/relationships/image" Target="../media/image1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18.png"/><Relationship Id="rId7" Type="http://schemas.openxmlformats.org/officeDocument/2006/relationships/image" Target="../media/image19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6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6.jpe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18.wmf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wmf"/><Relationship Id="rId13" Type="http://schemas.openxmlformats.org/officeDocument/2006/relationships/oleObject" Target="../embeddings/oleObject127.bin"/><Relationship Id="rId18" Type="http://schemas.openxmlformats.org/officeDocument/2006/relationships/image" Target="../media/image225.wmf"/><Relationship Id="rId26" Type="http://schemas.openxmlformats.org/officeDocument/2006/relationships/image" Target="../media/image229.wmf"/><Relationship Id="rId3" Type="http://schemas.openxmlformats.org/officeDocument/2006/relationships/oleObject" Target="../embeddings/oleObject123.bin"/><Relationship Id="rId21" Type="http://schemas.openxmlformats.org/officeDocument/2006/relationships/oleObject" Target="../embeddings/oleObject131.bin"/><Relationship Id="rId7" Type="http://schemas.openxmlformats.org/officeDocument/2006/relationships/oleObject" Target="../embeddings/oleObject125.bin"/><Relationship Id="rId12" Type="http://schemas.openxmlformats.org/officeDocument/2006/relationships/image" Target="../media/image222.wmf"/><Relationship Id="rId17" Type="http://schemas.openxmlformats.org/officeDocument/2006/relationships/oleObject" Target="../embeddings/oleObject129.bin"/><Relationship Id="rId25" Type="http://schemas.openxmlformats.org/officeDocument/2006/relationships/oleObject" Target="../embeddings/oleObject13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4.wmf"/><Relationship Id="rId20" Type="http://schemas.openxmlformats.org/officeDocument/2006/relationships/image" Target="../media/image226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20.wmf"/><Relationship Id="rId11" Type="http://schemas.openxmlformats.org/officeDocument/2006/relationships/oleObject" Target="../embeddings/oleObject126.bin"/><Relationship Id="rId24" Type="http://schemas.openxmlformats.org/officeDocument/2006/relationships/image" Target="../media/image228.wmf"/><Relationship Id="rId5" Type="http://schemas.openxmlformats.org/officeDocument/2006/relationships/oleObject" Target="../embeddings/oleObject124.bin"/><Relationship Id="rId15" Type="http://schemas.openxmlformats.org/officeDocument/2006/relationships/oleObject" Target="../embeddings/oleObject128.bin"/><Relationship Id="rId23" Type="http://schemas.openxmlformats.org/officeDocument/2006/relationships/oleObject" Target="../embeddings/oleObject132.bin"/><Relationship Id="rId10" Type="http://schemas.openxmlformats.org/officeDocument/2006/relationships/image" Target="../media/image231.jpeg"/><Relationship Id="rId19" Type="http://schemas.openxmlformats.org/officeDocument/2006/relationships/oleObject" Target="../embeddings/oleObject130.bin"/><Relationship Id="rId4" Type="http://schemas.openxmlformats.org/officeDocument/2006/relationships/image" Target="../media/image219.wmf"/><Relationship Id="rId9" Type="http://schemas.openxmlformats.org/officeDocument/2006/relationships/image" Target="../media/image230.jpeg"/><Relationship Id="rId14" Type="http://schemas.openxmlformats.org/officeDocument/2006/relationships/image" Target="../media/image223.wmf"/><Relationship Id="rId22" Type="http://schemas.openxmlformats.org/officeDocument/2006/relationships/image" Target="../media/image227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jpeg"/><Relationship Id="rId7" Type="http://schemas.openxmlformats.org/officeDocument/2006/relationships/image" Target="../media/image237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jpeg"/><Relationship Id="rId9" Type="http://schemas.openxmlformats.org/officeDocument/2006/relationships/image" Target="../media/image239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24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jpe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2" Type="http://schemas.openxmlformats.org/officeDocument/2006/relationships/hyperlink" Target="http://www.infratec.de/en/infratec-thermography-and-sensor-developmen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5" Type="http://schemas.openxmlformats.org/officeDocument/2006/relationships/image" Target="../media/image250.jpeg"/><Relationship Id="rId15" Type="http://schemas.openxmlformats.org/officeDocument/2006/relationships/image" Target="../media/image260.png"/><Relationship Id="rId10" Type="http://schemas.openxmlformats.org/officeDocument/2006/relationships/image" Target="../media/image255.png"/><Relationship Id="rId4" Type="http://schemas.openxmlformats.org/officeDocument/2006/relationships/image" Target="../media/image249.jpeg"/><Relationship Id="rId9" Type="http://schemas.openxmlformats.org/officeDocument/2006/relationships/image" Target="../media/image254.png"/><Relationship Id="rId14" Type="http://schemas.openxmlformats.org/officeDocument/2006/relationships/image" Target="../media/image2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emf"/><Relationship Id="rId5" Type="http://schemas.openxmlformats.org/officeDocument/2006/relationships/image" Target="../media/image23.jpeg"/><Relationship Id="rId4" Type="http://schemas.openxmlformats.org/officeDocument/2006/relationships/image" Target="../media/image2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tiff"/><Relationship Id="rId7" Type="http://schemas.openxmlformats.org/officeDocument/2006/relationships/image" Target="../media/image280.tiff"/><Relationship Id="rId2" Type="http://schemas.openxmlformats.org/officeDocument/2006/relationships/image" Target="../media/image27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tiff"/><Relationship Id="rId5" Type="http://schemas.openxmlformats.org/officeDocument/2006/relationships/image" Target="../media/image278.tiff"/><Relationship Id="rId4" Type="http://schemas.openxmlformats.org/officeDocument/2006/relationships/image" Target="../media/image277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eg"/><Relationship Id="rId3" Type="http://schemas.openxmlformats.org/officeDocument/2006/relationships/image" Target="../media/image282.jpeg"/><Relationship Id="rId7" Type="http://schemas.openxmlformats.org/officeDocument/2006/relationships/image" Target="../media/image284.pn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3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jpeg"/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jpeg"/><Relationship Id="rId5" Type="http://schemas.openxmlformats.org/officeDocument/2006/relationships/image" Target="../media/image289.png"/><Relationship Id="rId4" Type="http://schemas.openxmlformats.org/officeDocument/2006/relationships/image" Target="../media/image2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12" Type="http://schemas.openxmlformats.org/officeDocument/2006/relationships/image" Target="../media/image307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6.png"/><Relationship Id="rId5" Type="http://schemas.openxmlformats.org/officeDocument/2006/relationships/image" Target="../media/image301.png"/><Relationship Id="rId10" Type="http://schemas.openxmlformats.org/officeDocument/2006/relationships/image" Target="../media/image305.png"/><Relationship Id="rId4" Type="http://schemas.openxmlformats.org/officeDocument/2006/relationships/image" Target="../media/image30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34.wmf"/><Relationship Id="rId3" Type="http://schemas.openxmlformats.org/officeDocument/2006/relationships/image" Target="../media/image38.jpe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0.wmf"/><Relationship Id="rId25" Type="http://schemas.openxmlformats.org/officeDocument/2006/relationships/oleObject" Target="../embeddings/oleObject10.bin"/><Relationship Id="rId33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41.jpeg"/><Relationship Id="rId29" Type="http://schemas.openxmlformats.org/officeDocument/2006/relationships/image" Target="../media/image42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7.wmf"/><Relationship Id="rId24" Type="http://schemas.openxmlformats.org/officeDocument/2006/relationships/image" Target="../media/image33.wmf"/><Relationship Id="rId32" Type="http://schemas.openxmlformats.org/officeDocument/2006/relationships/oleObject" Target="../embeddings/oleObject13.bin"/><Relationship Id="rId5" Type="http://schemas.openxmlformats.org/officeDocument/2006/relationships/image" Target="../media/image40.jpeg"/><Relationship Id="rId15" Type="http://schemas.openxmlformats.org/officeDocument/2006/relationships/image" Target="../media/image29.wmf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35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31.wmf"/><Relationship Id="rId31" Type="http://schemas.openxmlformats.org/officeDocument/2006/relationships/image" Target="../media/image36.wmf"/><Relationship Id="rId4" Type="http://schemas.openxmlformats.org/officeDocument/2006/relationships/image" Target="../media/image39.jpeg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32.wmf"/><Relationship Id="rId27" Type="http://schemas.openxmlformats.org/officeDocument/2006/relationships/oleObject" Target="../embeddings/oleObject11.bin"/><Relationship Id="rId30" Type="http://schemas.openxmlformats.org/officeDocument/2006/relationships/oleObject" Target="../embeddings/oleObject12.bin"/><Relationship Id="rId8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emf"/><Relationship Id="rId3" Type="http://schemas.openxmlformats.org/officeDocument/2006/relationships/image" Target="../media/image309.emf"/><Relationship Id="rId7" Type="http://schemas.openxmlformats.org/officeDocument/2006/relationships/image" Target="../media/image313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311.png"/><Relationship Id="rId10" Type="http://schemas.openxmlformats.org/officeDocument/2006/relationships/image" Target="../media/image316.emf"/><Relationship Id="rId4" Type="http://schemas.openxmlformats.org/officeDocument/2006/relationships/image" Target="../media/image310.png"/><Relationship Id="rId9" Type="http://schemas.openxmlformats.org/officeDocument/2006/relationships/image" Target="../media/image3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emf"/><Relationship Id="rId2" Type="http://schemas.openxmlformats.org/officeDocument/2006/relationships/image" Target="../media/image3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5" Type="http://schemas.openxmlformats.org/officeDocument/2006/relationships/image" Target="../media/image333.emf"/><Relationship Id="rId4" Type="http://schemas.openxmlformats.org/officeDocument/2006/relationships/image" Target="../media/image33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49.wmf"/><Relationship Id="rId3" Type="http://schemas.openxmlformats.org/officeDocument/2006/relationships/image" Target="../media/image41.jpeg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44.wmf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43.wmf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52.jpeg"/><Relationship Id="rId19" Type="http://schemas.openxmlformats.org/officeDocument/2006/relationships/oleObject" Target="../embeddings/oleObject21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5.wmf"/><Relationship Id="rId14" Type="http://schemas.openxmlformats.org/officeDocument/2006/relationships/image" Target="../media/image47.wmf"/><Relationship Id="rId22" Type="http://schemas.openxmlformats.org/officeDocument/2006/relationships/image" Target="../media/image51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l.ulg.ac.be/" TargetMode="External"/><Relationship Id="rId2" Type="http://schemas.openxmlformats.org/officeDocument/2006/relationships/hyperlink" Target="mailto:mgeorges@ulg.ac.b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59.png"/><Relationship Id="rId10" Type="http://schemas.openxmlformats.org/officeDocument/2006/relationships/image" Target="../media/image58.jpeg"/><Relationship Id="rId4" Type="http://schemas.openxmlformats.org/officeDocument/2006/relationships/image" Target="../media/image56.jpeg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2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31.wmf"/><Relationship Id="rId26" Type="http://schemas.openxmlformats.org/officeDocument/2006/relationships/image" Target="../media/image69.wmf"/><Relationship Id="rId3" Type="http://schemas.openxmlformats.org/officeDocument/2006/relationships/oleObject" Target="../embeddings/oleObject28.bin"/><Relationship Id="rId21" Type="http://schemas.openxmlformats.org/officeDocument/2006/relationships/oleObject" Target="../embeddings/oleObject3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36.bin"/><Relationship Id="rId25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wmf"/><Relationship Id="rId20" Type="http://schemas.openxmlformats.org/officeDocument/2006/relationships/image" Target="../media/image66.wmf"/><Relationship Id="rId29" Type="http://schemas.openxmlformats.org/officeDocument/2006/relationships/oleObject" Target="../embeddings/oleObject4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68.wmf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5.bin"/><Relationship Id="rId23" Type="http://schemas.openxmlformats.org/officeDocument/2006/relationships/oleObject" Target="../embeddings/oleObject39.bin"/><Relationship Id="rId28" Type="http://schemas.openxmlformats.org/officeDocument/2006/relationships/image" Target="../media/image70.wmf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37.bin"/><Relationship Id="rId4" Type="http://schemas.openxmlformats.org/officeDocument/2006/relationships/image" Target="../media/image60.wmf"/><Relationship Id="rId9" Type="http://schemas.openxmlformats.org/officeDocument/2006/relationships/oleObject" Target="../embeddings/oleObject31.bin"/><Relationship Id="rId14" Type="http://schemas.openxmlformats.org/officeDocument/2006/relationships/oleObject" Target="../embeddings/oleObject34.bin"/><Relationship Id="rId22" Type="http://schemas.openxmlformats.org/officeDocument/2006/relationships/image" Target="../media/image67.wmf"/><Relationship Id="rId27" Type="http://schemas.openxmlformats.org/officeDocument/2006/relationships/oleObject" Target="../embeddings/oleObject41.bin"/><Relationship Id="rId30" Type="http://schemas.openxmlformats.org/officeDocument/2006/relationships/image" Target="../media/image7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737" y="184304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Thermal infrared and terahertz digital holography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and </a:t>
            </a:r>
            <a:r>
              <a:rPr lang="en-US" b="1" dirty="0"/>
              <a:t>their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6022" y="3964577"/>
            <a:ext cx="7550331" cy="1752600"/>
          </a:xfrm>
        </p:spPr>
        <p:txBody>
          <a:bodyPr>
            <a:normAutofit/>
          </a:bodyPr>
          <a:lstStyle/>
          <a:p>
            <a:r>
              <a:rPr lang="fr-BE" sz="2400" dirty="0" smtClean="0">
                <a:solidFill>
                  <a:schemeClr val="tx1"/>
                </a:solidFill>
              </a:rPr>
              <a:t>Dr. Marc GEORGES</a:t>
            </a:r>
          </a:p>
          <a:p>
            <a:r>
              <a:rPr lang="fr-BE" sz="2000" i="1" dirty="0" smtClean="0">
                <a:solidFill>
                  <a:schemeClr val="tx1"/>
                </a:solidFill>
              </a:rPr>
              <a:t>Lasers &amp; Non Destructive </a:t>
            </a:r>
            <a:r>
              <a:rPr lang="fr-BE" sz="2000" i="1" dirty="0" err="1" smtClean="0">
                <a:solidFill>
                  <a:schemeClr val="tx1"/>
                </a:solidFill>
              </a:rPr>
              <a:t>Testing</a:t>
            </a:r>
            <a:r>
              <a:rPr lang="fr-BE" sz="2000" i="1" dirty="0" smtClean="0">
                <a:solidFill>
                  <a:schemeClr val="tx1"/>
                </a:solidFill>
              </a:rPr>
              <a:t> </a:t>
            </a:r>
            <a:r>
              <a:rPr lang="fr-BE" sz="2000" i="1" dirty="0" err="1" smtClean="0">
                <a:solidFill>
                  <a:schemeClr val="tx1"/>
                </a:solidFill>
              </a:rPr>
              <a:t>Laboratory</a:t>
            </a:r>
            <a:endParaRPr lang="fr-BE" sz="2000" i="1" dirty="0" smtClean="0">
              <a:solidFill>
                <a:schemeClr val="tx1"/>
              </a:solidFill>
            </a:endParaRPr>
          </a:p>
          <a:p>
            <a:r>
              <a:rPr lang="fr-BE" sz="2000" i="1" dirty="0" smtClean="0">
                <a:solidFill>
                  <a:schemeClr val="tx1"/>
                </a:solidFill>
              </a:rPr>
              <a:t>Centre Spatial de Liège – Liège Université, </a:t>
            </a:r>
            <a:r>
              <a:rPr lang="fr-BE" sz="2000" i="1" dirty="0" err="1" smtClean="0">
                <a:solidFill>
                  <a:schemeClr val="tx1"/>
                </a:solidFill>
              </a:rPr>
              <a:t>Belgium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95" y="6018663"/>
            <a:ext cx="1122614" cy="7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955" y="6300393"/>
            <a:ext cx="387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XXX School of Holography, Coherent Optics and </a:t>
            </a:r>
            <a:r>
              <a:rPr lang="en-US" sz="1200" b="1" i="1" dirty="0" smtClean="0"/>
              <a:t>Photonics</a:t>
            </a:r>
          </a:p>
          <a:p>
            <a:r>
              <a:rPr lang="fr-BE" sz="1200" b="1" i="1" dirty="0" smtClean="0"/>
              <a:t>Kaliningrad, </a:t>
            </a:r>
            <a:r>
              <a:rPr lang="fr-BE" sz="1200" b="1" i="1" dirty="0" err="1" smtClean="0"/>
              <a:t>October</a:t>
            </a:r>
            <a:r>
              <a:rPr lang="fr-BE" sz="1200" b="1" i="1" dirty="0" smtClean="0"/>
              <a:t> 2-6, 2017</a:t>
            </a:r>
            <a:endParaRPr lang="en-US" sz="1200" b="1" i="1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35" y="6257725"/>
            <a:ext cx="1288728" cy="47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9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54" y="5443845"/>
            <a:ext cx="1228299" cy="92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22447" y="1403134"/>
            <a:ext cx="6932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i="1" dirty="0" smtClean="0"/>
              <a:t>Digital </a:t>
            </a:r>
            <a:r>
              <a:rPr lang="fr-BE" sz="2000" b="1" i="1" dirty="0" err="1" smtClean="0"/>
              <a:t>Holography</a:t>
            </a:r>
            <a:r>
              <a:rPr lang="fr-BE" sz="2000" b="1" i="1" dirty="0" smtClean="0"/>
              <a:t> – Speckle </a:t>
            </a:r>
            <a:r>
              <a:rPr lang="fr-BE" sz="2000" b="1" i="1" dirty="0" err="1" smtClean="0"/>
              <a:t>Interferometry</a:t>
            </a:r>
            <a:r>
              <a:rPr lang="fr-BE" sz="2000" b="1" i="1" dirty="0" smtClean="0"/>
              <a:t> – TV </a:t>
            </a:r>
            <a:r>
              <a:rPr lang="fr-BE" sz="2000" b="1" i="1" dirty="0" err="1" smtClean="0"/>
              <a:t>Holography</a:t>
            </a:r>
            <a:r>
              <a:rPr lang="fr-BE" sz="2000" b="1" i="1" dirty="0" smtClean="0"/>
              <a:t> ….</a:t>
            </a:r>
            <a:endParaRPr lang="en-US" sz="20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701016" y="2356658"/>
            <a:ext cx="6851691" cy="2412092"/>
            <a:chOff x="427884" y="2344784"/>
            <a:chExt cx="6851691" cy="2412092"/>
          </a:xfrm>
        </p:grpSpPr>
        <p:sp>
          <p:nvSpPr>
            <p:cNvPr id="133" name="Freeform 11"/>
            <p:cNvSpPr>
              <a:spLocks/>
            </p:cNvSpPr>
            <p:nvPr/>
          </p:nvSpPr>
          <p:spPr bwMode="auto">
            <a:xfrm>
              <a:off x="3170713" y="2826327"/>
              <a:ext cx="3691216" cy="1585769"/>
            </a:xfrm>
            <a:custGeom>
              <a:avLst/>
              <a:gdLst>
                <a:gd name="T0" fmla="*/ 0 w 2449"/>
                <a:gd name="T1" fmla="*/ 0 h 1225"/>
                <a:gd name="T2" fmla="*/ 2147483647 w 2449"/>
                <a:gd name="T3" fmla="*/ 2147483647 h 1225"/>
                <a:gd name="T4" fmla="*/ 2147483647 w 2449"/>
                <a:gd name="T5" fmla="*/ 2147483647 h 1225"/>
                <a:gd name="T6" fmla="*/ 2147483647 w 2449"/>
                <a:gd name="T7" fmla="*/ 2147483647 h 1225"/>
                <a:gd name="T8" fmla="*/ 2147483647 w 2449"/>
                <a:gd name="T9" fmla="*/ 2147483647 h 1225"/>
                <a:gd name="T10" fmla="*/ 2147483647 w 2449"/>
                <a:gd name="T11" fmla="*/ 2147483647 h 1225"/>
                <a:gd name="T12" fmla="*/ 0 w 2449"/>
                <a:gd name="T13" fmla="*/ 0 h 12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49" h="1225">
                  <a:moveTo>
                    <a:pt x="0" y="0"/>
                  </a:moveTo>
                  <a:lnTo>
                    <a:pt x="2359" y="227"/>
                  </a:lnTo>
                  <a:lnTo>
                    <a:pt x="2449" y="409"/>
                  </a:lnTo>
                  <a:lnTo>
                    <a:pt x="2449" y="635"/>
                  </a:lnTo>
                  <a:lnTo>
                    <a:pt x="2404" y="953"/>
                  </a:lnTo>
                  <a:lnTo>
                    <a:pt x="2313" y="1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6222408" y="3017764"/>
              <a:ext cx="1057167" cy="1476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4"/>
            <p:cNvSpPr>
              <a:spLocks/>
            </p:cNvSpPr>
            <p:nvPr/>
          </p:nvSpPr>
          <p:spPr bwMode="auto">
            <a:xfrm>
              <a:off x="6228092" y="3897046"/>
              <a:ext cx="980437" cy="564164"/>
            </a:xfrm>
            <a:custGeom>
              <a:avLst/>
              <a:gdLst>
                <a:gd name="T0" fmla="*/ 58 w 690"/>
                <a:gd name="T1" fmla="*/ 14 h 444"/>
                <a:gd name="T2" fmla="*/ 28 w 690"/>
                <a:gd name="T3" fmla="*/ 20 h 444"/>
                <a:gd name="T4" fmla="*/ 2 w 690"/>
                <a:gd name="T5" fmla="*/ 30 h 444"/>
                <a:gd name="T6" fmla="*/ 2 w 690"/>
                <a:gd name="T7" fmla="*/ 46 h 444"/>
                <a:gd name="T8" fmla="*/ 10 w 690"/>
                <a:gd name="T9" fmla="*/ 58 h 444"/>
                <a:gd name="T10" fmla="*/ 16 w 690"/>
                <a:gd name="T11" fmla="*/ 68 h 444"/>
                <a:gd name="T12" fmla="*/ 32 w 690"/>
                <a:gd name="T13" fmla="*/ 80 h 444"/>
                <a:gd name="T14" fmla="*/ 56 w 690"/>
                <a:gd name="T15" fmla="*/ 88 h 444"/>
                <a:gd name="T16" fmla="*/ 70 w 690"/>
                <a:gd name="T17" fmla="*/ 98 h 444"/>
                <a:gd name="T18" fmla="*/ 62 w 690"/>
                <a:gd name="T19" fmla="*/ 104 h 444"/>
                <a:gd name="T20" fmla="*/ 74 w 690"/>
                <a:gd name="T21" fmla="*/ 118 h 444"/>
                <a:gd name="T22" fmla="*/ 64 w 690"/>
                <a:gd name="T23" fmla="*/ 128 h 444"/>
                <a:gd name="T24" fmla="*/ 38 w 690"/>
                <a:gd name="T25" fmla="*/ 168 h 444"/>
                <a:gd name="T26" fmla="*/ 52 w 690"/>
                <a:gd name="T27" fmla="*/ 206 h 444"/>
                <a:gd name="T28" fmla="*/ 86 w 690"/>
                <a:gd name="T29" fmla="*/ 224 h 444"/>
                <a:gd name="T30" fmla="*/ 92 w 690"/>
                <a:gd name="T31" fmla="*/ 240 h 444"/>
                <a:gd name="T32" fmla="*/ 52 w 690"/>
                <a:gd name="T33" fmla="*/ 250 h 444"/>
                <a:gd name="T34" fmla="*/ 56 w 690"/>
                <a:gd name="T35" fmla="*/ 254 h 444"/>
                <a:gd name="T36" fmla="*/ 68 w 690"/>
                <a:gd name="T37" fmla="*/ 260 h 444"/>
                <a:gd name="T38" fmla="*/ 126 w 690"/>
                <a:gd name="T39" fmla="*/ 266 h 444"/>
                <a:gd name="T40" fmla="*/ 102 w 690"/>
                <a:gd name="T41" fmla="*/ 284 h 444"/>
                <a:gd name="T42" fmla="*/ 76 w 690"/>
                <a:gd name="T43" fmla="*/ 296 h 444"/>
                <a:gd name="T44" fmla="*/ 80 w 690"/>
                <a:gd name="T45" fmla="*/ 312 h 444"/>
                <a:gd name="T46" fmla="*/ 86 w 690"/>
                <a:gd name="T47" fmla="*/ 322 h 444"/>
                <a:gd name="T48" fmla="*/ 110 w 690"/>
                <a:gd name="T49" fmla="*/ 330 h 444"/>
                <a:gd name="T50" fmla="*/ 128 w 690"/>
                <a:gd name="T51" fmla="*/ 326 h 444"/>
                <a:gd name="T52" fmla="*/ 182 w 690"/>
                <a:gd name="T53" fmla="*/ 326 h 444"/>
                <a:gd name="T54" fmla="*/ 182 w 690"/>
                <a:gd name="T55" fmla="*/ 366 h 444"/>
                <a:gd name="T56" fmla="*/ 204 w 690"/>
                <a:gd name="T57" fmla="*/ 382 h 444"/>
                <a:gd name="T58" fmla="*/ 242 w 690"/>
                <a:gd name="T59" fmla="*/ 416 h 444"/>
                <a:gd name="T60" fmla="*/ 366 w 690"/>
                <a:gd name="T61" fmla="*/ 438 h 444"/>
                <a:gd name="T62" fmla="*/ 408 w 690"/>
                <a:gd name="T63" fmla="*/ 398 h 444"/>
                <a:gd name="T64" fmla="*/ 392 w 690"/>
                <a:gd name="T65" fmla="*/ 370 h 444"/>
                <a:gd name="T66" fmla="*/ 428 w 690"/>
                <a:gd name="T67" fmla="*/ 334 h 444"/>
                <a:gd name="T68" fmla="*/ 472 w 690"/>
                <a:gd name="T69" fmla="*/ 380 h 444"/>
                <a:gd name="T70" fmla="*/ 534 w 690"/>
                <a:gd name="T71" fmla="*/ 414 h 444"/>
                <a:gd name="T72" fmla="*/ 614 w 690"/>
                <a:gd name="T73" fmla="*/ 444 h 444"/>
                <a:gd name="T74" fmla="*/ 670 w 690"/>
                <a:gd name="T75" fmla="*/ 426 h 444"/>
                <a:gd name="T76" fmla="*/ 612 w 690"/>
                <a:gd name="T77" fmla="*/ 366 h 444"/>
                <a:gd name="T78" fmla="*/ 608 w 690"/>
                <a:gd name="T79" fmla="*/ 334 h 444"/>
                <a:gd name="T80" fmla="*/ 602 w 690"/>
                <a:gd name="T81" fmla="*/ 314 h 444"/>
                <a:gd name="T82" fmla="*/ 522 w 690"/>
                <a:gd name="T83" fmla="*/ 264 h 444"/>
                <a:gd name="T84" fmla="*/ 474 w 690"/>
                <a:gd name="T85" fmla="*/ 232 h 444"/>
                <a:gd name="T86" fmla="*/ 454 w 690"/>
                <a:gd name="T87" fmla="*/ 184 h 444"/>
                <a:gd name="T88" fmla="*/ 390 w 690"/>
                <a:gd name="T89" fmla="*/ 150 h 444"/>
                <a:gd name="T90" fmla="*/ 288 w 690"/>
                <a:gd name="T91" fmla="*/ 122 h 444"/>
                <a:gd name="T92" fmla="*/ 220 w 690"/>
                <a:gd name="T93" fmla="*/ 112 h 444"/>
                <a:gd name="T94" fmla="*/ 202 w 690"/>
                <a:gd name="T95" fmla="*/ 96 h 444"/>
                <a:gd name="T96" fmla="*/ 170 w 690"/>
                <a:gd name="T97" fmla="*/ 98 h 444"/>
                <a:gd name="T98" fmla="*/ 176 w 690"/>
                <a:gd name="T99" fmla="*/ 82 h 444"/>
                <a:gd name="T100" fmla="*/ 176 w 690"/>
                <a:gd name="T101" fmla="*/ 70 h 444"/>
                <a:gd name="T102" fmla="*/ 156 w 690"/>
                <a:gd name="T103" fmla="*/ 54 h 444"/>
                <a:gd name="T104" fmla="*/ 140 w 690"/>
                <a:gd name="T105" fmla="*/ 30 h 444"/>
                <a:gd name="T106" fmla="*/ 138 w 690"/>
                <a:gd name="T107" fmla="*/ 16 h 444"/>
                <a:gd name="T108" fmla="*/ 108 w 690"/>
                <a:gd name="T109" fmla="*/ 6 h 444"/>
                <a:gd name="T110" fmla="*/ 76 w 690"/>
                <a:gd name="T111" fmla="*/ 10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0" h="444">
                  <a:moveTo>
                    <a:pt x="56" y="0"/>
                  </a:moveTo>
                  <a:lnTo>
                    <a:pt x="50" y="4"/>
                  </a:lnTo>
                  <a:lnTo>
                    <a:pt x="58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12" y="24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24" y="76"/>
                  </a:lnTo>
                  <a:lnTo>
                    <a:pt x="32" y="80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6" y="88"/>
                  </a:lnTo>
                  <a:lnTo>
                    <a:pt x="64" y="92"/>
                  </a:lnTo>
                  <a:lnTo>
                    <a:pt x="74" y="94"/>
                  </a:lnTo>
                  <a:lnTo>
                    <a:pt x="70" y="98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2" y="104"/>
                  </a:lnTo>
                  <a:lnTo>
                    <a:pt x="62" y="106"/>
                  </a:lnTo>
                  <a:lnTo>
                    <a:pt x="66" y="114"/>
                  </a:lnTo>
                  <a:lnTo>
                    <a:pt x="74" y="118"/>
                  </a:lnTo>
                  <a:lnTo>
                    <a:pt x="76" y="122"/>
                  </a:lnTo>
                  <a:lnTo>
                    <a:pt x="70" y="124"/>
                  </a:lnTo>
                  <a:lnTo>
                    <a:pt x="64" y="128"/>
                  </a:lnTo>
                  <a:lnTo>
                    <a:pt x="50" y="140"/>
                  </a:lnTo>
                  <a:lnTo>
                    <a:pt x="40" y="152"/>
                  </a:lnTo>
                  <a:lnTo>
                    <a:pt x="38" y="168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52" y="206"/>
                  </a:lnTo>
                  <a:lnTo>
                    <a:pt x="58" y="212"/>
                  </a:lnTo>
                  <a:lnTo>
                    <a:pt x="74" y="214"/>
                  </a:lnTo>
                  <a:lnTo>
                    <a:pt x="86" y="224"/>
                  </a:lnTo>
                  <a:lnTo>
                    <a:pt x="92" y="224"/>
                  </a:lnTo>
                  <a:lnTo>
                    <a:pt x="102" y="236"/>
                  </a:lnTo>
                  <a:lnTo>
                    <a:pt x="92" y="240"/>
                  </a:lnTo>
                  <a:lnTo>
                    <a:pt x="66" y="242"/>
                  </a:lnTo>
                  <a:lnTo>
                    <a:pt x="50" y="246"/>
                  </a:lnTo>
                  <a:lnTo>
                    <a:pt x="52" y="250"/>
                  </a:lnTo>
                  <a:lnTo>
                    <a:pt x="48" y="250"/>
                  </a:lnTo>
                  <a:lnTo>
                    <a:pt x="50" y="254"/>
                  </a:lnTo>
                  <a:lnTo>
                    <a:pt x="56" y="254"/>
                  </a:lnTo>
                  <a:lnTo>
                    <a:pt x="56" y="258"/>
                  </a:lnTo>
                  <a:lnTo>
                    <a:pt x="58" y="260"/>
                  </a:lnTo>
                  <a:lnTo>
                    <a:pt x="68" y="260"/>
                  </a:lnTo>
                  <a:lnTo>
                    <a:pt x="72" y="262"/>
                  </a:lnTo>
                  <a:lnTo>
                    <a:pt x="80" y="264"/>
                  </a:lnTo>
                  <a:lnTo>
                    <a:pt x="126" y="266"/>
                  </a:lnTo>
                  <a:lnTo>
                    <a:pt x="122" y="270"/>
                  </a:lnTo>
                  <a:lnTo>
                    <a:pt x="116" y="282"/>
                  </a:lnTo>
                  <a:lnTo>
                    <a:pt x="102" y="284"/>
                  </a:lnTo>
                  <a:lnTo>
                    <a:pt x="104" y="290"/>
                  </a:lnTo>
                  <a:lnTo>
                    <a:pt x="104" y="294"/>
                  </a:lnTo>
                  <a:lnTo>
                    <a:pt x="76" y="296"/>
                  </a:lnTo>
                  <a:lnTo>
                    <a:pt x="78" y="304"/>
                  </a:lnTo>
                  <a:lnTo>
                    <a:pt x="74" y="308"/>
                  </a:lnTo>
                  <a:lnTo>
                    <a:pt x="80" y="312"/>
                  </a:lnTo>
                  <a:lnTo>
                    <a:pt x="80" y="314"/>
                  </a:lnTo>
                  <a:lnTo>
                    <a:pt x="82" y="318"/>
                  </a:lnTo>
                  <a:lnTo>
                    <a:pt x="86" y="322"/>
                  </a:lnTo>
                  <a:lnTo>
                    <a:pt x="90" y="324"/>
                  </a:lnTo>
                  <a:lnTo>
                    <a:pt x="96" y="326"/>
                  </a:lnTo>
                  <a:lnTo>
                    <a:pt x="110" y="330"/>
                  </a:lnTo>
                  <a:lnTo>
                    <a:pt x="126" y="330"/>
                  </a:lnTo>
                  <a:lnTo>
                    <a:pt x="124" y="328"/>
                  </a:lnTo>
                  <a:lnTo>
                    <a:pt x="128" y="326"/>
                  </a:lnTo>
                  <a:lnTo>
                    <a:pt x="124" y="322"/>
                  </a:lnTo>
                  <a:lnTo>
                    <a:pt x="150" y="318"/>
                  </a:lnTo>
                  <a:lnTo>
                    <a:pt x="182" y="326"/>
                  </a:lnTo>
                  <a:lnTo>
                    <a:pt x="182" y="342"/>
                  </a:lnTo>
                  <a:lnTo>
                    <a:pt x="184" y="356"/>
                  </a:lnTo>
                  <a:lnTo>
                    <a:pt x="182" y="366"/>
                  </a:lnTo>
                  <a:lnTo>
                    <a:pt x="192" y="372"/>
                  </a:lnTo>
                  <a:lnTo>
                    <a:pt x="198" y="374"/>
                  </a:lnTo>
                  <a:lnTo>
                    <a:pt x="204" y="382"/>
                  </a:lnTo>
                  <a:lnTo>
                    <a:pt x="212" y="386"/>
                  </a:lnTo>
                  <a:lnTo>
                    <a:pt x="212" y="394"/>
                  </a:lnTo>
                  <a:lnTo>
                    <a:pt x="242" y="416"/>
                  </a:lnTo>
                  <a:lnTo>
                    <a:pt x="282" y="434"/>
                  </a:lnTo>
                  <a:lnTo>
                    <a:pt x="326" y="440"/>
                  </a:lnTo>
                  <a:lnTo>
                    <a:pt x="366" y="438"/>
                  </a:lnTo>
                  <a:lnTo>
                    <a:pt x="398" y="428"/>
                  </a:lnTo>
                  <a:lnTo>
                    <a:pt x="398" y="410"/>
                  </a:lnTo>
                  <a:lnTo>
                    <a:pt x="408" y="398"/>
                  </a:lnTo>
                  <a:lnTo>
                    <a:pt x="406" y="392"/>
                  </a:lnTo>
                  <a:lnTo>
                    <a:pt x="392" y="378"/>
                  </a:lnTo>
                  <a:lnTo>
                    <a:pt x="392" y="370"/>
                  </a:lnTo>
                  <a:lnTo>
                    <a:pt x="390" y="362"/>
                  </a:lnTo>
                  <a:lnTo>
                    <a:pt x="406" y="350"/>
                  </a:lnTo>
                  <a:lnTo>
                    <a:pt x="428" y="334"/>
                  </a:lnTo>
                  <a:lnTo>
                    <a:pt x="442" y="344"/>
                  </a:lnTo>
                  <a:lnTo>
                    <a:pt x="456" y="366"/>
                  </a:lnTo>
                  <a:lnTo>
                    <a:pt x="472" y="380"/>
                  </a:lnTo>
                  <a:lnTo>
                    <a:pt x="502" y="400"/>
                  </a:lnTo>
                  <a:lnTo>
                    <a:pt x="522" y="404"/>
                  </a:lnTo>
                  <a:lnTo>
                    <a:pt x="534" y="414"/>
                  </a:lnTo>
                  <a:lnTo>
                    <a:pt x="544" y="426"/>
                  </a:lnTo>
                  <a:lnTo>
                    <a:pt x="582" y="442"/>
                  </a:lnTo>
                  <a:lnTo>
                    <a:pt x="614" y="444"/>
                  </a:lnTo>
                  <a:lnTo>
                    <a:pt x="690" y="440"/>
                  </a:lnTo>
                  <a:lnTo>
                    <a:pt x="682" y="430"/>
                  </a:lnTo>
                  <a:lnTo>
                    <a:pt x="670" y="426"/>
                  </a:lnTo>
                  <a:lnTo>
                    <a:pt x="622" y="406"/>
                  </a:lnTo>
                  <a:lnTo>
                    <a:pt x="618" y="394"/>
                  </a:lnTo>
                  <a:lnTo>
                    <a:pt x="612" y="366"/>
                  </a:lnTo>
                  <a:lnTo>
                    <a:pt x="586" y="332"/>
                  </a:lnTo>
                  <a:lnTo>
                    <a:pt x="586" y="324"/>
                  </a:lnTo>
                  <a:lnTo>
                    <a:pt x="608" y="334"/>
                  </a:lnTo>
                  <a:lnTo>
                    <a:pt x="634" y="336"/>
                  </a:lnTo>
                  <a:lnTo>
                    <a:pt x="630" y="330"/>
                  </a:lnTo>
                  <a:lnTo>
                    <a:pt x="602" y="314"/>
                  </a:lnTo>
                  <a:lnTo>
                    <a:pt x="566" y="284"/>
                  </a:lnTo>
                  <a:lnTo>
                    <a:pt x="544" y="274"/>
                  </a:lnTo>
                  <a:lnTo>
                    <a:pt x="522" y="264"/>
                  </a:lnTo>
                  <a:lnTo>
                    <a:pt x="494" y="256"/>
                  </a:lnTo>
                  <a:lnTo>
                    <a:pt x="476" y="250"/>
                  </a:lnTo>
                  <a:lnTo>
                    <a:pt x="474" y="232"/>
                  </a:lnTo>
                  <a:lnTo>
                    <a:pt x="462" y="212"/>
                  </a:lnTo>
                  <a:lnTo>
                    <a:pt x="444" y="190"/>
                  </a:lnTo>
                  <a:lnTo>
                    <a:pt x="454" y="184"/>
                  </a:lnTo>
                  <a:lnTo>
                    <a:pt x="442" y="172"/>
                  </a:lnTo>
                  <a:lnTo>
                    <a:pt x="432" y="168"/>
                  </a:lnTo>
                  <a:lnTo>
                    <a:pt x="390" y="150"/>
                  </a:lnTo>
                  <a:lnTo>
                    <a:pt x="360" y="138"/>
                  </a:lnTo>
                  <a:lnTo>
                    <a:pt x="298" y="122"/>
                  </a:lnTo>
                  <a:lnTo>
                    <a:pt x="288" y="122"/>
                  </a:lnTo>
                  <a:lnTo>
                    <a:pt x="256" y="116"/>
                  </a:lnTo>
                  <a:lnTo>
                    <a:pt x="234" y="114"/>
                  </a:lnTo>
                  <a:lnTo>
                    <a:pt x="220" y="112"/>
                  </a:lnTo>
                  <a:lnTo>
                    <a:pt x="218" y="108"/>
                  </a:lnTo>
                  <a:lnTo>
                    <a:pt x="208" y="102"/>
                  </a:lnTo>
                  <a:lnTo>
                    <a:pt x="202" y="96"/>
                  </a:lnTo>
                  <a:lnTo>
                    <a:pt x="190" y="94"/>
                  </a:lnTo>
                  <a:lnTo>
                    <a:pt x="182" y="96"/>
                  </a:lnTo>
                  <a:lnTo>
                    <a:pt x="170" y="98"/>
                  </a:lnTo>
                  <a:lnTo>
                    <a:pt x="168" y="94"/>
                  </a:lnTo>
                  <a:lnTo>
                    <a:pt x="176" y="88"/>
                  </a:lnTo>
                  <a:lnTo>
                    <a:pt x="176" y="82"/>
                  </a:lnTo>
                  <a:lnTo>
                    <a:pt x="180" y="82"/>
                  </a:lnTo>
                  <a:lnTo>
                    <a:pt x="178" y="76"/>
                  </a:lnTo>
                  <a:lnTo>
                    <a:pt x="176" y="70"/>
                  </a:lnTo>
                  <a:lnTo>
                    <a:pt x="170" y="62"/>
                  </a:lnTo>
                  <a:lnTo>
                    <a:pt x="164" y="60"/>
                  </a:lnTo>
                  <a:lnTo>
                    <a:pt x="156" y="54"/>
                  </a:lnTo>
                  <a:lnTo>
                    <a:pt x="146" y="44"/>
                  </a:lnTo>
                  <a:lnTo>
                    <a:pt x="134" y="32"/>
                  </a:lnTo>
                  <a:lnTo>
                    <a:pt x="140" y="30"/>
                  </a:lnTo>
                  <a:lnTo>
                    <a:pt x="142" y="26"/>
                  </a:lnTo>
                  <a:lnTo>
                    <a:pt x="134" y="22"/>
                  </a:lnTo>
                  <a:lnTo>
                    <a:pt x="138" y="16"/>
                  </a:lnTo>
                  <a:lnTo>
                    <a:pt x="140" y="12"/>
                  </a:lnTo>
                  <a:lnTo>
                    <a:pt x="132" y="8"/>
                  </a:lnTo>
                  <a:lnTo>
                    <a:pt x="108" y="6"/>
                  </a:lnTo>
                  <a:lnTo>
                    <a:pt x="90" y="6"/>
                  </a:lnTo>
                  <a:lnTo>
                    <a:pt x="84" y="10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5"/>
            <p:cNvSpPr>
              <a:spLocks/>
            </p:cNvSpPr>
            <p:nvPr/>
          </p:nvSpPr>
          <p:spPr bwMode="auto">
            <a:xfrm>
              <a:off x="6512276" y="3022847"/>
              <a:ext cx="761615" cy="1466317"/>
            </a:xfrm>
            <a:custGeom>
              <a:avLst/>
              <a:gdLst>
                <a:gd name="T0" fmla="*/ 222 w 536"/>
                <a:gd name="T1" fmla="*/ 38 h 1154"/>
                <a:gd name="T2" fmla="*/ 188 w 536"/>
                <a:gd name="T3" fmla="*/ 50 h 1154"/>
                <a:gd name="T4" fmla="*/ 154 w 536"/>
                <a:gd name="T5" fmla="*/ 76 h 1154"/>
                <a:gd name="T6" fmla="*/ 140 w 536"/>
                <a:gd name="T7" fmla="*/ 118 h 1154"/>
                <a:gd name="T8" fmla="*/ 138 w 536"/>
                <a:gd name="T9" fmla="*/ 152 h 1154"/>
                <a:gd name="T10" fmla="*/ 136 w 536"/>
                <a:gd name="T11" fmla="*/ 178 h 1154"/>
                <a:gd name="T12" fmla="*/ 144 w 536"/>
                <a:gd name="T13" fmla="*/ 210 h 1154"/>
                <a:gd name="T14" fmla="*/ 160 w 536"/>
                <a:gd name="T15" fmla="*/ 228 h 1154"/>
                <a:gd name="T16" fmla="*/ 168 w 536"/>
                <a:gd name="T17" fmla="*/ 254 h 1154"/>
                <a:gd name="T18" fmla="*/ 152 w 536"/>
                <a:gd name="T19" fmla="*/ 272 h 1154"/>
                <a:gd name="T20" fmla="*/ 154 w 536"/>
                <a:gd name="T21" fmla="*/ 306 h 1154"/>
                <a:gd name="T22" fmla="*/ 134 w 536"/>
                <a:gd name="T23" fmla="*/ 334 h 1154"/>
                <a:gd name="T24" fmla="*/ 76 w 536"/>
                <a:gd name="T25" fmla="*/ 434 h 1154"/>
                <a:gd name="T26" fmla="*/ 58 w 536"/>
                <a:gd name="T27" fmla="*/ 536 h 1154"/>
                <a:gd name="T28" fmla="*/ 80 w 536"/>
                <a:gd name="T29" fmla="*/ 580 h 1154"/>
                <a:gd name="T30" fmla="*/ 72 w 536"/>
                <a:gd name="T31" fmla="*/ 622 h 1154"/>
                <a:gd name="T32" fmla="*/ 24 w 536"/>
                <a:gd name="T33" fmla="*/ 646 h 1154"/>
                <a:gd name="T34" fmla="*/ 24 w 536"/>
                <a:gd name="T35" fmla="*/ 662 h 1154"/>
                <a:gd name="T36" fmla="*/ 32 w 536"/>
                <a:gd name="T37" fmla="*/ 676 h 1154"/>
                <a:gd name="T38" fmla="*/ 86 w 536"/>
                <a:gd name="T39" fmla="*/ 690 h 1154"/>
                <a:gd name="T40" fmla="*/ 46 w 536"/>
                <a:gd name="T41" fmla="*/ 738 h 1154"/>
                <a:gd name="T42" fmla="*/ 10 w 536"/>
                <a:gd name="T43" fmla="*/ 772 h 1154"/>
                <a:gd name="T44" fmla="*/ 0 w 536"/>
                <a:gd name="T45" fmla="*/ 810 h 1154"/>
                <a:gd name="T46" fmla="*/ 0 w 536"/>
                <a:gd name="T47" fmla="*/ 834 h 1154"/>
                <a:gd name="T48" fmla="*/ 16 w 536"/>
                <a:gd name="T49" fmla="*/ 858 h 1154"/>
                <a:gd name="T50" fmla="*/ 36 w 536"/>
                <a:gd name="T51" fmla="*/ 848 h 1154"/>
                <a:gd name="T52" fmla="*/ 92 w 536"/>
                <a:gd name="T53" fmla="*/ 844 h 1154"/>
                <a:gd name="T54" fmla="*/ 58 w 536"/>
                <a:gd name="T55" fmla="*/ 952 h 1154"/>
                <a:gd name="T56" fmla="*/ 68 w 536"/>
                <a:gd name="T57" fmla="*/ 992 h 1154"/>
                <a:gd name="T58" fmla="*/ 76 w 536"/>
                <a:gd name="T59" fmla="*/ 1082 h 1154"/>
                <a:gd name="T60" fmla="*/ 184 w 536"/>
                <a:gd name="T61" fmla="*/ 1138 h 1154"/>
                <a:gd name="T62" fmla="*/ 258 w 536"/>
                <a:gd name="T63" fmla="*/ 1036 h 1154"/>
                <a:gd name="T64" fmla="*/ 266 w 536"/>
                <a:gd name="T65" fmla="*/ 962 h 1154"/>
                <a:gd name="T66" fmla="*/ 332 w 536"/>
                <a:gd name="T67" fmla="*/ 866 h 1154"/>
                <a:gd name="T68" fmla="*/ 338 w 536"/>
                <a:gd name="T69" fmla="*/ 988 h 1154"/>
                <a:gd name="T70" fmla="*/ 372 w 536"/>
                <a:gd name="T71" fmla="*/ 1076 h 1154"/>
                <a:gd name="T72" fmla="*/ 428 w 536"/>
                <a:gd name="T73" fmla="*/ 1154 h 1154"/>
                <a:gd name="T74" fmla="*/ 500 w 536"/>
                <a:gd name="T75" fmla="*/ 1108 h 1154"/>
                <a:gd name="T76" fmla="*/ 490 w 536"/>
                <a:gd name="T77" fmla="*/ 952 h 1154"/>
                <a:gd name="T78" fmla="*/ 512 w 536"/>
                <a:gd name="T79" fmla="*/ 866 h 1154"/>
                <a:gd name="T80" fmla="*/ 524 w 536"/>
                <a:gd name="T81" fmla="*/ 814 h 1154"/>
                <a:gd name="T82" fmla="*/ 484 w 536"/>
                <a:gd name="T83" fmla="*/ 684 h 1154"/>
                <a:gd name="T84" fmla="*/ 460 w 536"/>
                <a:gd name="T85" fmla="*/ 606 h 1154"/>
                <a:gd name="T86" fmla="*/ 482 w 536"/>
                <a:gd name="T87" fmla="*/ 476 h 1154"/>
                <a:gd name="T88" fmla="*/ 444 w 536"/>
                <a:gd name="T89" fmla="*/ 388 h 1154"/>
                <a:gd name="T90" fmla="*/ 366 w 536"/>
                <a:gd name="T91" fmla="*/ 320 h 1154"/>
                <a:gd name="T92" fmla="*/ 304 w 536"/>
                <a:gd name="T93" fmla="*/ 294 h 1154"/>
                <a:gd name="T94" fmla="*/ 300 w 536"/>
                <a:gd name="T95" fmla="*/ 250 h 1154"/>
                <a:gd name="T96" fmla="*/ 266 w 536"/>
                <a:gd name="T97" fmla="*/ 256 h 1154"/>
                <a:gd name="T98" fmla="*/ 284 w 536"/>
                <a:gd name="T99" fmla="*/ 216 h 1154"/>
                <a:gd name="T100" fmla="*/ 294 w 536"/>
                <a:gd name="T101" fmla="*/ 182 h 1154"/>
                <a:gd name="T102" fmla="*/ 288 w 536"/>
                <a:gd name="T103" fmla="*/ 142 h 1154"/>
                <a:gd name="T104" fmla="*/ 292 w 536"/>
                <a:gd name="T105" fmla="*/ 82 h 1154"/>
                <a:gd name="T106" fmla="*/ 300 w 536"/>
                <a:gd name="T107" fmla="*/ 44 h 1154"/>
                <a:gd name="T108" fmla="*/ 278 w 536"/>
                <a:gd name="T109" fmla="*/ 16 h 1154"/>
                <a:gd name="T110" fmla="*/ 244 w 536"/>
                <a:gd name="T111" fmla="*/ 28 h 11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" h="1154">
                  <a:moveTo>
                    <a:pt x="232" y="0"/>
                  </a:moveTo>
                  <a:lnTo>
                    <a:pt x="222" y="14"/>
                  </a:lnTo>
                  <a:lnTo>
                    <a:pt x="222" y="38"/>
                  </a:lnTo>
                  <a:lnTo>
                    <a:pt x="230" y="48"/>
                  </a:lnTo>
                  <a:lnTo>
                    <a:pt x="228" y="52"/>
                  </a:lnTo>
                  <a:lnTo>
                    <a:pt x="188" y="50"/>
                  </a:lnTo>
                  <a:lnTo>
                    <a:pt x="188" y="58"/>
                  </a:lnTo>
                  <a:lnTo>
                    <a:pt x="168" y="62"/>
                  </a:lnTo>
                  <a:lnTo>
                    <a:pt x="154" y="76"/>
                  </a:lnTo>
                  <a:lnTo>
                    <a:pt x="148" y="94"/>
                  </a:lnTo>
                  <a:lnTo>
                    <a:pt x="144" y="106"/>
                  </a:lnTo>
                  <a:lnTo>
                    <a:pt x="140" y="118"/>
                  </a:lnTo>
                  <a:lnTo>
                    <a:pt x="138" y="138"/>
                  </a:lnTo>
                  <a:lnTo>
                    <a:pt x="138" y="148"/>
                  </a:lnTo>
                  <a:lnTo>
                    <a:pt x="138" y="152"/>
                  </a:lnTo>
                  <a:lnTo>
                    <a:pt x="132" y="154"/>
                  </a:lnTo>
                  <a:lnTo>
                    <a:pt x="134" y="168"/>
                  </a:lnTo>
                  <a:lnTo>
                    <a:pt x="136" y="178"/>
                  </a:lnTo>
                  <a:lnTo>
                    <a:pt x="134" y="188"/>
                  </a:lnTo>
                  <a:lnTo>
                    <a:pt x="138" y="200"/>
                  </a:lnTo>
                  <a:lnTo>
                    <a:pt x="144" y="210"/>
                  </a:lnTo>
                  <a:lnTo>
                    <a:pt x="148" y="218"/>
                  </a:lnTo>
                  <a:lnTo>
                    <a:pt x="156" y="216"/>
                  </a:lnTo>
                  <a:lnTo>
                    <a:pt x="160" y="228"/>
                  </a:lnTo>
                  <a:lnTo>
                    <a:pt x="164" y="240"/>
                  </a:lnTo>
                  <a:lnTo>
                    <a:pt x="172" y="248"/>
                  </a:lnTo>
                  <a:lnTo>
                    <a:pt x="168" y="254"/>
                  </a:lnTo>
                  <a:lnTo>
                    <a:pt x="160" y="254"/>
                  </a:lnTo>
                  <a:lnTo>
                    <a:pt x="156" y="266"/>
                  </a:lnTo>
                  <a:lnTo>
                    <a:pt x="152" y="272"/>
                  </a:lnTo>
                  <a:lnTo>
                    <a:pt x="150" y="278"/>
                  </a:lnTo>
                  <a:lnTo>
                    <a:pt x="150" y="294"/>
                  </a:lnTo>
                  <a:lnTo>
                    <a:pt x="154" y="306"/>
                  </a:lnTo>
                  <a:lnTo>
                    <a:pt x="154" y="316"/>
                  </a:lnTo>
                  <a:lnTo>
                    <a:pt x="144" y="324"/>
                  </a:lnTo>
                  <a:lnTo>
                    <a:pt x="134" y="334"/>
                  </a:lnTo>
                  <a:lnTo>
                    <a:pt x="112" y="362"/>
                  </a:lnTo>
                  <a:lnTo>
                    <a:pt x="92" y="394"/>
                  </a:lnTo>
                  <a:lnTo>
                    <a:pt x="76" y="434"/>
                  </a:lnTo>
                  <a:lnTo>
                    <a:pt x="68" y="470"/>
                  </a:lnTo>
                  <a:lnTo>
                    <a:pt x="64" y="494"/>
                  </a:lnTo>
                  <a:lnTo>
                    <a:pt x="58" y="536"/>
                  </a:lnTo>
                  <a:lnTo>
                    <a:pt x="60" y="548"/>
                  </a:lnTo>
                  <a:lnTo>
                    <a:pt x="76" y="554"/>
                  </a:lnTo>
                  <a:lnTo>
                    <a:pt x="80" y="580"/>
                  </a:lnTo>
                  <a:lnTo>
                    <a:pt x="84" y="582"/>
                  </a:lnTo>
                  <a:lnTo>
                    <a:pt x="84" y="614"/>
                  </a:lnTo>
                  <a:lnTo>
                    <a:pt x="72" y="622"/>
                  </a:lnTo>
                  <a:lnTo>
                    <a:pt x="46" y="628"/>
                  </a:lnTo>
                  <a:lnTo>
                    <a:pt x="24" y="638"/>
                  </a:lnTo>
                  <a:lnTo>
                    <a:pt x="24" y="646"/>
                  </a:lnTo>
                  <a:lnTo>
                    <a:pt x="18" y="650"/>
                  </a:lnTo>
                  <a:lnTo>
                    <a:pt x="18" y="658"/>
                  </a:lnTo>
                  <a:lnTo>
                    <a:pt x="24" y="662"/>
                  </a:lnTo>
                  <a:lnTo>
                    <a:pt x="20" y="666"/>
                  </a:lnTo>
                  <a:lnTo>
                    <a:pt x="22" y="676"/>
                  </a:lnTo>
                  <a:lnTo>
                    <a:pt x="32" y="676"/>
                  </a:lnTo>
                  <a:lnTo>
                    <a:pt x="32" y="682"/>
                  </a:lnTo>
                  <a:lnTo>
                    <a:pt x="40" y="686"/>
                  </a:lnTo>
                  <a:lnTo>
                    <a:pt x="86" y="690"/>
                  </a:lnTo>
                  <a:lnTo>
                    <a:pt x="78" y="702"/>
                  </a:lnTo>
                  <a:lnTo>
                    <a:pt x="62" y="730"/>
                  </a:lnTo>
                  <a:lnTo>
                    <a:pt x="46" y="738"/>
                  </a:lnTo>
                  <a:lnTo>
                    <a:pt x="42" y="754"/>
                  </a:lnTo>
                  <a:lnTo>
                    <a:pt x="40" y="764"/>
                  </a:lnTo>
                  <a:lnTo>
                    <a:pt x="10" y="772"/>
                  </a:lnTo>
                  <a:lnTo>
                    <a:pt x="4" y="792"/>
                  </a:lnTo>
                  <a:lnTo>
                    <a:pt x="0" y="798"/>
                  </a:lnTo>
                  <a:lnTo>
                    <a:pt x="0" y="810"/>
                  </a:lnTo>
                  <a:lnTo>
                    <a:pt x="0" y="818"/>
                  </a:lnTo>
                  <a:lnTo>
                    <a:pt x="0" y="826"/>
                  </a:lnTo>
                  <a:lnTo>
                    <a:pt x="0" y="834"/>
                  </a:lnTo>
                  <a:lnTo>
                    <a:pt x="2" y="842"/>
                  </a:lnTo>
                  <a:lnTo>
                    <a:pt x="4" y="848"/>
                  </a:lnTo>
                  <a:lnTo>
                    <a:pt x="16" y="858"/>
                  </a:lnTo>
                  <a:lnTo>
                    <a:pt x="32" y="858"/>
                  </a:lnTo>
                  <a:lnTo>
                    <a:pt x="32" y="850"/>
                  </a:lnTo>
                  <a:lnTo>
                    <a:pt x="36" y="848"/>
                  </a:lnTo>
                  <a:lnTo>
                    <a:pt x="36" y="836"/>
                  </a:lnTo>
                  <a:lnTo>
                    <a:pt x="66" y="828"/>
                  </a:lnTo>
                  <a:lnTo>
                    <a:pt x="92" y="844"/>
                  </a:lnTo>
                  <a:lnTo>
                    <a:pt x="78" y="890"/>
                  </a:lnTo>
                  <a:lnTo>
                    <a:pt x="70" y="926"/>
                  </a:lnTo>
                  <a:lnTo>
                    <a:pt x="58" y="952"/>
                  </a:lnTo>
                  <a:lnTo>
                    <a:pt x="64" y="964"/>
                  </a:lnTo>
                  <a:lnTo>
                    <a:pt x="70" y="972"/>
                  </a:lnTo>
                  <a:lnTo>
                    <a:pt x="68" y="992"/>
                  </a:lnTo>
                  <a:lnTo>
                    <a:pt x="74" y="1002"/>
                  </a:lnTo>
                  <a:lnTo>
                    <a:pt x="68" y="1022"/>
                  </a:lnTo>
                  <a:lnTo>
                    <a:pt x="76" y="1082"/>
                  </a:lnTo>
                  <a:lnTo>
                    <a:pt x="104" y="1128"/>
                  </a:lnTo>
                  <a:lnTo>
                    <a:pt x="144" y="1144"/>
                  </a:lnTo>
                  <a:lnTo>
                    <a:pt x="184" y="1138"/>
                  </a:lnTo>
                  <a:lnTo>
                    <a:pt x="224" y="1112"/>
                  </a:lnTo>
                  <a:lnTo>
                    <a:pt x="240" y="1066"/>
                  </a:lnTo>
                  <a:lnTo>
                    <a:pt x="258" y="1036"/>
                  </a:lnTo>
                  <a:lnTo>
                    <a:pt x="262" y="1018"/>
                  </a:lnTo>
                  <a:lnTo>
                    <a:pt x="262" y="980"/>
                  </a:lnTo>
                  <a:lnTo>
                    <a:pt x="266" y="962"/>
                  </a:lnTo>
                  <a:lnTo>
                    <a:pt x="270" y="938"/>
                  </a:lnTo>
                  <a:lnTo>
                    <a:pt x="296" y="910"/>
                  </a:lnTo>
                  <a:lnTo>
                    <a:pt x="332" y="866"/>
                  </a:lnTo>
                  <a:lnTo>
                    <a:pt x="338" y="892"/>
                  </a:lnTo>
                  <a:lnTo>
                    <a:pt x="332" y="952"/>
                  </a:lnTo>
                  <a:lnTo>
                    <a:pt x="338" y="988"/>
                  </a:lnTo>
                  <a:lnTo>
                    <a:pt x="352" y="1038"/>
                  </a:lnTo>
                  <a:lnTo>
                    <a:pt x="368" y="1050"/>
                  </a:lnTo>
                  <a:lnTo>
                    <a:pt x="372" y="1076"/>
                  </a:lnTo>
                  <a:lnTo>
                    <a:pt x="374" y="1104"/>
                  </a:lnTo>
                  <a:lnTo>
                    <a:pt x="398" y="1150"/>
                  </a:lnTo>
                  <a:lnTo>
                    <a:pt x="428" y="1154"/>
                  </a:lnTo>
                  <a:lnTo>
                    <a:pt x="508" y="1144"/>
                  </a:lnTo>
                  <a:lnTo>
                    <a:pt x="508" y="1116"/>
                  </a:lnTo>
                  <a:lnTo>
                    <a:pt x="500" y="1108"/>
                  </a:lnTo>
                  <a:lnTo>
                    <a:pt x="468" y="1054"/>
                  </a:lnTo>
                  <a:lnTo>
                    <a:pt x="470" y="1026"/>
                  </a:lnTo>
                  <a:lnTo>
                    <a:pt x="490" y="952"/>
                  </a:lnTo>
                  <a:lnTo>
                    <a:pt x="492" y="862"/>
                  </a:lnTo>
                  <a:lnTo>
                    <a:pt x="498" y="844"/>
                  </a:lnTo>
                  <a:lnTo>
                    <a:pt x="512" y="866"/>
                  </a:lnTo>
                  <a:lnTo>
                    <a:pt x="536" y="872"/>
                  </a:lnTo>
                  <a:lnTo>
                    <a:pt x="536" y="858"/>
                  </a:lnTo>
                  <a:lnTo>
                    <a:pt x="524" y="814"/>
                  </a:lnTo>
                  <a:lnTo>
                    <a:pt x="510" y="740"/>
                  </a:lnTo>
                  <a:lnTo>
                    <a:pt x="496" y="712"/>
                  </a:lnTo>
                  <a:lnTo>
                    <a:pt x="484" y="684"/>
                  </a:lnTo>
                  <a:lnTo>
                    <a:pt x="462" y="664"/>
                  </a:lnTo>
                  <a:lnTo>
                    <a:pt x="448" y="648"/>
                  </a:lnTo>
                  <a:lnTo>
                    <a:pt x="460" y="606"/>
                  </a:lnTo>
                  <a:lnTo>
                    <a:pt x="466" y="550"/>
                  </a:lnTo>
                  <a:lnTo>
                    <a:pt x="466" y="492"/>
                  </a:lnTo>
                  <a:lnTo>
                    <a:pt x="482" y="476"/>
                  </a:lnTo>
                  <a:lnTo>
                    <a:pt x="478" y="446"/>
                  </a:lnTo>
                  <a:lnTo>
                    <a:pt x="470" y="438"/>
                  </a:lnTo>
                  <a:lnTo>
                    <a:pt x="444" y="388"/>
                  </a:lnTo>
                  <a:lnTo>
                    <a:pt x="426" y="356"/>
                  </a:lnTo>
                  <a:lnTo>
                    <a:pt x="376" y="316"/>
                  </a:lnTo>
                  <a:lnTo>
                    <a:pt x="366" y="320"/>
                  </a:lnTo>
                  <a:lnTo>
                    <a:pt x="338" y="302"/>
                  </a:lnTo>
                  <a:lnTo>
                    <a:pt x="318" y="298"/>
                  </a:lnTo>
                  <a:lnTo>
                    <a:pt x="304" y="294"/>
                  </a:lnTo>
                  <a:lnTo>
                    <a:pt x="306" y="278"/>
                  </a:lnTo>
                  <a:lnTo>
                    <a:pt x="300" y="266"/>
                  </a:lnTo>
                  <a:lnTo>
                    <a:pt x="300" y="250"/>
                  </a:lnTo>
                  <a:lnTo>
                    <a:pt x="288" y="246"/>
                  </a:lnTo>
                  <a:lnTo>
                    <a:pt x="280" y="248"/>
                  </a:lnTo>
                  <a:lnTo>
                    <a:pt x="266" y="256"/>
                  </a:lnTo>
                  <a:lnTo>
                    <a:pt x="266" y="248"/>
                  </a:lnTo>
                  <a:lnTo>
                    <a:pt x="280" y="228"/>
                  </a:lnTo>
                  <a:lnTo>
                    <a:pt x="284" y="216"/>
                  </a:lnTo>
                  <a:lnTo>
                    <a:pt x="288" y="212"/>
                  </a:lnTo>
                  <a:lnTo>
                    <a:pt x="292" y="196"/>
                  </a:lnTo>
                  <a:lnTo>
                    <a:pt x="294" y="182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88" y="142"/>
                  </a:lnTo>
                  <a:lnTo>
                    <a:pt x="288" y="114"/>
                  </a:lnTo>
                  <a:lnTo>
                    <a:pt x="284" y="84"/>
                  </a:lnTo>
                  <a:lnTo>
                    <a:pt x="292" y="82"/>
                  </a:lnTo>
                  <a:lnTo>
                    <a:pt x="296" y="68"/>
                  </a:lnTo>
                  <a:lnTo>
                    <a:pt x="292" y="58"/>
                  </a:lnTo>
                  <a:lnTo>
                    <a:pt x="300" y="44"/>
                  </a:lnTo>
                  <a:lnTo>
                    <a:pt x="304" y="34"/>
                  </a:lnTo>
                  <a:lnTo>
                    <a:pt x="300" y="24"/>
                  </a:lnTo>
                  <a:lnTo>
                    <a:pt x="278" y="16"/>
                  </a:lnTo>
                  <a:lnTo>
                    <a:pt x="262" y="14"/>
                  </a:lnTo>
                  <a:lnTo>
                    <a:pt x="252" y="26"/>
                  </a:lnTo>
                  <a:lnTo>
                    <a:pt x="244" y="28"/>
                  </a:lnTo>
                  <a:lnTo>
                    <a:pt x="246" y="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383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auto">
            <a:xfrm>
              <a:off x="6830563" y="3030470"/>
              <a:ext cx="90939" cy="60991"/>
            </a:xfrm>
            <a:custGeom>
              <a:avLst/>
              <a:gdLst>
                <a:gd name="T0" fmla="*/ 6 w 64"/>
                <a:gd name="T1" fmla="*/ 0 h 48"/>
                <a:gd name="T2" fmla="*/ 0 w 64"/>
                <a:gd name="T3" fmla="*/ 10 h 48"/>
                <a:gd name="T4" fmla="*/ 0 w 64"/>
                <a:gd name="T5" fmla="*/ 36 h 48"/>
                <a:gd name="T6" fmla="*/ 12 w 64"/>
                <a:gd name="T7" fmla="*/ 40 h 48"/>
                <a:gd name="T8" fmla="*/ 8 w 64"/>
                <a:gd name="T9" fmla="*/ 48 h 48"/>
                <a:gd name="T10" fmla="*/ 20 w 64"/>
                <a:gd name="T11" fmla="*/ 46 h 48"/>
                <a:gd name="T12" fmla="*/ 54 w 64"/>
                <a:gd name="T13" fmla="*/ 46 h 48"/>
                <a:gd name="T14" fmla="*/ 62 w 64"/>
                <a:gd name="T15" fmla="*/ 38 h 48"/>
                <a:gd name="T16" fmla="*/ 64 w 64"/>
                <a:gd name="T17" fmla="*/ 28 h 48"/>
                <a:gd name="T18" fmla="*/ 52 w 64"/>
                <a:gd name="T19" fmla="*/ 16 h 48"/>
                <a:gd name="T20" fmla="*/ 52 w 64"/>
                <a:gd name="T21" fmla="*/ 32 h 48"/>
                <a:gd name="T22" fmla="*/ 34 w 64"/>
                <a:gd name="T23" fmla="*/ 32 h 48"/>
                <a:gd name="T24" fmla="*/ 12 w 64"/>
                <a:gd name="T25" fmla="*/ 28 h 48"/>
                <a:gd name="T26" fmla="*/ 10 w 64"/>
                <a:gd name="T27" fmla="*/ 12 h 48"/>
                <a:gd name="T28" fmla="*/ 10 w 64"/>
                <a:gd name="T29" fmla="*/ 12 h 48"/>
                <a:gd name="T30" fmla="*/ 6 w 64"/>
                <a:gd name="T31" fmla="*/ 0 h 48"/>
                <a:gd name="T32" fmla="*/ 6 w 6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48">
                  <a:moveTo>
                    <a:pt x="6" y="0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12" y="40"/>
                  </a:lnTo>
                  <a:lnTo>
                    <a:pt x="8" y="48"/>
                  </a:lnTo>
                  <a:lnTo>
                    <a:pt x="20" y="46"/>
                  </a:lnTo>
                  <a:lnTo>
                    <a:pt x="54" y="46"/>
                  </a:lnTo>
                  <a:lnTo>
                    <a:pt x="62" y="38"/>
                  </a:lnTo>
                  <a:lnTo>
                    <a:pt x="64" y="28"/>
                  </a:lnTo>
                  <a:lnTo>
                    <a:pt x="52" y="16"/>
                  </a:lnTo>
                  <a:lnTo>
                    <a:pt x="52" y="32"/>
                  </a:lnTo>
                  <a:lnTo>
                    <a:pt x="34" y="32"/>
                  </a:lnTo>
                  <a:lnTo>
                    <a:pt x="12" y="2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auto">
            <a:xfrm>
              <a:off x="6716889" y="3096544"/>
              <a:ext cx="190404" cy="53367"/>
            </a:xfrm>
            <a:custGeom>
              <a:avLst/>
              <a:gdLst>
                <a:gd name="T0" fmla="*/ 114 w 134"/>
                <a:gd name="T1" fmla="*/ 2 h 42"/>
                <a:gd name="T2" fmla="*/ 98 w 134"/>
                <a:gd name="T3" fmla="*/ 2 h 42"/>
                <a:gd name="T4" fmla="*/ 74 w 134"/>
                <a:gd name="T5" fmla="*/ 0 h 42"/>
                <a:gd name="T6" fmla="*/ 72 w 134"/>
                <a:gd name="T7" fmla="*/ 8 h 42"/>
                <a:gd name="T8" fmla="*/ 56 w 134"/>
                <a:gd name="T9" fmla="*/ 8 h 42"/>
                <a:gd name="T10" fmla="*/ 46 w 134"/>
                <a:gd name="T11" fmla="*/ 4 h 42"/>
                <a:gd name="T12" fmla="*/ 26 w 134"/>
                <a:gd name="T13" fmla="*/ 4 h 42"/>
                <a:gd name="T14" fmla="*/ 16 w 134"/>
                <a:gd name="T15" fmla="*/ 10 h 42"/>
                <a:gd name="T16" fmla="*/ 4 w 134"/>
                <a:gd name="T17" fmla="*/ 26 h 42"/>
                <a:gd name="T18" fmla="*/ 0 w 134"/>
                <a:gd name="T19" fmla="*/ 42 h 42"/>
                <a:gd name="T20" fmla="*/ 18 w 134"/>
                <a:gd name="T21" fmla="*/ 28 h 42"/>
                <a:gd name="T22" fmla="*/ 34 w 134"/>
                <a:gd name="T23" fmla="*/ 22 h 42"/>
                <a:gd name="T24" fmla="*/ 70 w 134"/>
                <a:gd name="T25" fmla="*/ 22 h 42"/>
                <a:gd name="T26" fmla="*/ 100 w 134"/>
                <a:gd name="T27" fmla="*/ 18 h 42"/>
                <a:gd name="T28" fmla="*/ 134 w 134"/>
                <a:gd name="T29" fmla="*/ 32 h 42"/>
                <a:gd name="T30" fmla="*/ 132 w 134"/>
                <a:gd name="T31" fmla="*/ 18 h 42"/>
                <a:gd name="T32" fmla="*/ 114 w 134"/>
                <a:gd name="T33" fmla="*/ 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4" h="42">
                  <a:moveTo>
                    <a:pt x="114" y="2"/>
                  </a:moveTo>
                  <a:lnTo>
                    <a:pt x="98" y="2"/>
                  </a:lnTo>
                  <a:lnTo>
                    <a:pt x="74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6" y="4"/>
                  </a:lnTo>
                  <a:lnTo>
                    <a:pt x="26" y="4"/>
                  </a:lnTo>
                  <a:lnTo>
                    <a:pt x="16" y="10"/>
                  </a:lnTo>
                  <a:lnTo>
                    <a:pt x="4" y="26"/>
                  </a:lnTo>
                  <a:lnTo>
                    <a:pt x="0" y="42"/>
                  </a:lnTo>
                  <a:lnTo>
                    <a:pt x="18" y="28"/>
                  </a:lnTo>
                  <a:lnTo>
                    <a:pt x="34" y="22"/>
                  </a:lnTo>
                  <a:lnTo>
                    <a:pt x="70" y="22"/>
                  </a:lnTo>
                  <a:lnTo>
                    <a:pt x="100" y="18"/>
                  </a:lnTo>
                  <a:lnTo>
                    <a:pt x="134" y="32"/>
                  </a:lnTo>
                  <a:lnTo>
                    <a:pt x="132" y="18"/>
                  </a:lnTo>
                  <a:lnTo>
                    <a:pt x="114" y="2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8"/>
            <p:cNvSpPr>
              <a:spLocks/>
            </p:cNvSpPr>
            <p:nvPr/>
          </p:nvSpPr>
          <p:spPr bwMode="auto">
            <a:xfrm>
              <a:off x="6705522" y="3127039"/>
              <a:ext cx="184720" cy="216009"/>
            </a:xfrm>
            <a:custGeom>
              <a:avLst/>
              <a:gdLst>
                <a:gd name="T0" fmla="*/ 68 w 130"/>
                <a:gd name="T1" fmla="*/ 4 h 170"/>
                <a:gd name="T2" fmla="*/ 112 w 130"/>
                <a:gd name="T3" fmla="*/ 0 h 170"/>
                <a:gd name="T4" fmla="*/ 130 w 130"/>
                <a:gd name="T5" fmla="*/ 26 h 170"/>
                <a:gd name="T6" fmla="*/ 108 w 130"/>
                <a:gd name="T7" fmla="*/ 32 h 170"/>
                <a:gd name="T8" fmla="*/ 92 w 130"/>
                <a:gd name="T9" fmla="*/ 30 h 170"/>
                <a:gd name="T10" fmla="*/ 70 w 130"/>
                <a:gd name="T11" fmla="*/ 36 h 170"/>
                <a:gd name="T12" fmla="*/ 42 w 130"/>
                <a:gd name="T13" fmla="*/ 40 h 170"/>
                <a:gd name="T14" fmla="*/ 56 w 130"/>
                <a:gd name="T15" fmla="*/ 52 h 170"/>
                <a:gd name="T16" fmla="*/ 38 w 130"/>
                <a:gd name="T17" fmla="*/ 58 h 170"/>
                <a:gd name="T18" fmla="*/ 60 w 130"/>
                <a:gd name="T19" fmla="*/ 66 h 170"/>
                <a:gd name="T20" fmla="*/ 72 w 130"/>
                <a:gd name="T21" fmla="*/ 52 h 170"/>
                <a:gd name="T22" fmla="*/ 90 w 130"/>
                <a:gd name="T23" fmla="*/ 76 h 170"/>
                <a:gd name="T24" fmla="*/ 80 w 130"/>
                <a:gd name="T25" fmla="*/ 90 h 170"/>
                <a:gd name="T26" fmla="*/ 66 w 130"/>
                <a:gd name="T27" fmla="*/ 88 h 170"/>
                <a:gd name="T28" fmla="*/ 56 w 130"/>
                <a:gd name="T29" fmla="*/ 94 h 170"/>
                <a:gd name="T30" fmla="*/ 46 w 130"/>
                <a:gd name="T31" fmla="*/ 116 h 170"/>
                <a:gd name="T32" fmla="*/ 82 w 130"/>
                <a:gd name="T33" fmla="*/ 102 h 170"/>
                <a:gd name="T34" fmla="*/ 110 w 130"/>
                <a:gd name="T35" fmla="*/ 106 h 170"/>
                <a:gd name="T36" fmla="*/ 114 w 130"/>
                <a:gd name="T37" fmla="*/ 122 h 170"/>
                <a:gd name="T38" fmla="*/ 88 w 130"/>
                <a:gd name="T39" fmla="*/ 102 h 170"/>
                <a:gd name="T40" fmla="*/ 74 w 130"/>
                <a:gd name="T41" fmla="*/ 112 h 170"/>
                <a:gd name="T42" fmla="*/ 52 w 130"/>
                <a:gd name="T43" fmla="*/ 124 h 170"/>
                <a:gd name="T44" fmla="*/ 58 w 130"/>
                <a:gd name="T45" fmla="*/ 134 h 170"/>
                <a:gd name="T46" fmla="*/ 78 w 130"/>
                <a:gd name="T47" fmla="*/ 130 h 170"/>
                <a:gd name="T48" fmla="*/ 86 w 130"/>
                <a:gd name="T49" fmla="*/ 138 h 170"/>
                <a:gd name="T50" fmla="*/ 104 w 130"/>
                <a:gd name="T51" fmla="*/ 128 h 170"/>
                <a:gd name="T52" fmla="*/ 96 w 130"/>
                <a:gd name="T53" fmla="*/ 146 h 170"/>
                <a:gd name="T54" fmla="*/ 100 w 130"/>
                <a:gd name="T55" fmla="*/ 160 h 170"/>
                <a:gd name="T56" fmla="*/ 80 w 130"/>
                <a:gd name="T57" fmla="*/ 156 h 170"/>
                <a:gd name="T58" fmla="*/ 68 w 130"/>
                <a:gd name="T59" fmla="*/ 152 h 170"/>
                <a:gd name="T60" fmla="*/ 60 w 130"/>
                <a:gd name="T61" fmla="*/ 170 h 170"/>
                <a:gd name="T62" fmla="*/ 36 w 130"/>
                <a:gd name="T63" fmla="*/ 162 h 170"/>
                <a:gd name="T64" fmla="*/ 14 w 130"/>
                <a:gd name="T65" fmla="*/ 130 h 170"/>
                <a:gd name="T66" fmla="*/ 8 w 130"/>
                <a:gd name="T67" fmla="*/ 68 h 170"/>
                <a:gd name="T68" fmla="*/ 12 w 130"/>
                <a:gd name="T69" fmla="*/ 34 h 170"/>
                <a:gd name="T70" fmla="*/ 4 w 130"/>
                <a:gd name="T71" fmla="*/ 62 h 170"/>
                <a:gd name="T72" fmla="*/ 0 w 130"/>
                <a:gd name="T73" fmla="*/ 52 h 170"/>
                <a:gd name="T74" fmla="*/ 12 w 130"/>
                <a:gd name="T75" fmla="*/ 24 h 170"/>
                <a:gd name="T76" fmla="*/ 32 w 130"/>
                <a:gd name="T77" fmla="*/ 4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0" h="170">
                  <a:moveTo>
                    <a:pt x="46" y="4"/>
                  </a:moveTo>
                  <a:lnTo>
                    <a:pt x="68" y="4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26" y="32"/>
                  </a:lnTo>
                  <a:lnTo>
                    <a:pt x="108" y="32"/>
                  </a:lnTo>
                  <a:lnTo>
                    <a:pt x="98" y="38"/>
                  </a:lnTo>
                  <a:lnTo>
                    <a:pt x="92" y="30"/>
                  </a:lnTo>
                  <a:lnTo>
                    <a:pt x="86" y="34"/>
                  </a:lnTo>
                  <a:lnTo>
                    <a:pt x="70" y="36"/>
                  </a:lnTo>
                  <a:lnTo>
                    <a:pt x="56" y="38"/>
                  </a:lnTo>
                  <a:lnTo>
                    <a:pt x="42" y="40"/>
                  </a:lnTo>
                  <a:lnTo>
                    <a:pt x="56" y="42"/>
                  </a:lnTo>
                  <a:lnTo>
                    <a:pt x="56" y="52"/>
                  </a:lnTo>
                  <a:lnTo>
                    <a:pt x="50" y="56"/>
                  </a:lnTo>
                  <a:lnTo>
                    <a:pt x="38" y="58"/>
                  </a:lnTo>
                  <a:lnTo>
                    <a:pt x="48" y="64"/>
                  </a:lnTo>
                  <a:lnTo>
                    <a:pt x="60" y="66"/>
                  </a:lnTo>
                  <a:lnTo>
                    <a:pt x="66" y="56"/>
                  </a:lnTo>
                  <a:lnTo>
                    <a:pt x="72" y="52"/>
                  </a:lnTo>
                  <a:lnTo>
                    <a:pt x="86" y="54"/>
                  </a:lnTo>
                  <a:lnTo>
                    <a:pt x="90" y="76"/>
                  </a:lnTo>
                  <a:lnTo>
                    <a:pt x="90" y="88"/>
                  </a:lnTo>
                  <a:lnTo>
                    <a:pt x="80" y="90"/>
                  </a:lnTo>
                  <a:lnTo>
                    <a:pt x="66" y="96"/>
                  </a:lnTo>
                  <a:lnTo>
                    <a:pt x="66" y="88"/>
                  </a:lnTo>
                  <a:lnTo>
                    <a:pt x="66" y="80"/>
                  </a:lnTo>
                  <a:lnTo>
                    <a:pt x="56" y="94"/>
                  </a:lnTo>
                  <a:lnTo>
                    <a:pt x="48" y="102"/>
                  </a:lnTo>
                  <a:lnTo>
                    <a:pt x="46" y="116"/>
                  </a:lnTo>
                  <a:lnTo>
                    <a:pt x="62" y="100"/>
                  </a:lnTo>
                  <a:lnTo>
                    <a:pt x="82" y="102"/>
                  </a:lnTo>
                  <a:lnTo>
                    <a:pt x="98" y="102"/>
                  </a:lnTo>
                  <a:lnTo>
                    <a:pt x="110" y="106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94" y="112"/>
                  </a:lnTo>
                  <a:lnTo>
                    <a:pt x="88" y="102"/>
                  </a:lnTo>
                  <a:lnTo>
                    <a:pt x="84" y="110"/>
                  </a:lnTo>
                  <a:lnTo>
                    <a:pt x="74" y="112"/>
                  </a:lnTo>
                  <a:lnTo>
                    <a:pt x="62" y="114"/>
                  </a:lnTo>
                  <a:lnTo>
                    <a:pt x="52" y="124"/>
                  </a:lnTo>
                  <a:lnTo>
                    <a:pt x="60" y="122"/>
                  </a:lnTo>
                  <a:lnTo>
                    <a:pt x="58" y="134"/>
                  </a:lnTo>
                  <a:lnTo>
                    <a:pt x="68" y="130"/>
                  </a:lnTo>
                  <a:lnTo>
                    <a:pt x="78" y="130"/>
                  </a:lnTo>
                  <a:lnTo>
                    <a:pt x="78" y="138"/>
                  </a:lnTo>
                  <a:lnTo>
                    <a:pt x="86" y="138"/>
                  </a:lnTo>
                  <a:lnTo>
                    <a:pt x="88" y="130"/>
                  </a:lnTo>
                  <a:lnTo>
                    <a:pt x="104" y="128"/>
                  </a:lnTo>
                  <a:lnTo>
                    <a:pt x="104" y="140"/>
                  </a:lnTo>
                  <a:lnTo>
                    <a:pt x="96" y="146"/>
                  </a:lnTo>
                  <a:lnTo>
                    <a:pt x="102" y="152"/>
                  </a:lnTo>
                  <a:lnTo>
                    <a:pt x="100" y="160"/>
                  </a:lnTo>
                  <a:lnTo>
                    <a:pt x="88" y="162"/>
                  </a:lnTo>
                  <a:lnTo>
                    <a:pt x="80" y="156"/>
                  </a:lnTo>
                  <a:lnTo>
                    <a:pt x="74" y="146"/>
                  </a:lnTo>
                  <a:lnTo>
                    <a:pt x="68" y="152"/>
                  </a:lnTo>
                  <a:lnTo>
                    <a:pt x="70" y="166"/>
                  </a:lnTo>
                  <a:lnTo>
                    <a:pt x="60" y="170"/>
                  </a:lnTo>
                  <a:lnTo>
                    <a:pt x="52" y="162"/>
                  </a:lnTo>
                  <a:lnTo>
                    <a:pt x="36" y="162"/>
                  </a:lnTo>
                  <a:lnTo>
                    <a:pt x="28" y="152"/>
                  </a:lnTo>
                  <a:lnTo>
                    <a:pt x="14" y="130"/>
                  </a:lnTo>
                  <a:lnTo>
                    <a:pt x="8" y="82"/>
                  </a:lnTo>
                  <a:lnTo>
                    <a:pt x="8" y="68"/>
                  </a:lnTo>
                  <a:lnTo>
                    <a:pt x="12" y="54"/>
                  </a:lnTo>
                  <a:lnTo>
                    <a:pt x="12" y="34"/>
                  </a:lnTo>
                  <a:lnTo>
                    <a:pt x="8" y="42"/>
                  </a:lnTo>
                  <a:lnTo>
                    <a:pt x="4" y="62"/>
                  </a:lnTo>
                  <a:lnTo>
                    <a:pt x="4" y="76"/>
                  </a:lnTo>
                  <a:lnTo>
                    <a:pt x="0" y="52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24" y="14"/>
                  </a:lnTo>
                  <a:lnTo>
                    <a:pt x="32" y="4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9"/>
            <p:cNvSpPr>
              <a:spLocks/>
            </p:cNvSpPr>
            <p:nvPr/>
          </p:nvSpPr>
          <p:spPr bwMode="auto">
            <a:xfrm>
              <a:off x="6839089" y="3177864"/>
              <a:ext cx="68204" cy="81321"/>
            </a:xfrm>
            <a:custGeom>
              <a:avLst/>
              <a:gdLst>
                <a:gd name="T0" fmla="*/ 0 w 48"/>
                <a:gd name="T1" fmla="*/ 10 h 64"/>
                <a:gd name="T2" fmla="*/ 6 w 48"/>
                <a:gd name="T3" fmla="*/ 2 h 64"/>
                <a:gd name="T4" fmla="*/ 28 w 48"/>
                <a:gd name="T5" fmla="*/ 0 h 64"/>
                <a:gd name="T6" fmla="*/ 28 w 48"/>
                <a:gd name="T7" fmla="*/ 10 h 64"/>
                <a:gd name="T8" fmla="*/ 14 w 48"/>
                <a:gd name="T9" fmla="*/ 10 h 64"/>
                <a:gd name="T10" fmla="*/ 8 w 48"/>
                <a:gd name="T11" fmla="*/ 14 h 64"/>
                <a:gd name="T12" fmla="*/ 22 w 48"/>
                <a:gd name="T13" fmla="*/ 22 h 64"/>
                <a:gd name="T14" fmla="*/ 32 w 48"/>
                <a:gd name="T15" fmla="*/ 16 h 64"/>
                <a:gd name="T16" fmla="*/ 40 w 48"/>
                <a:gd name="T17" fmla="*/ 26 h 64"/>
                <a:gd name="T18" fmla="*/ 42 w 48"/>
                <a:gd name="T19" fmla="*/ 18 h 64"/>
                <a:gd name="T20" fmla="*/ 48 w 48"/>
                <a:gd name="T21" fmla="*/ 32 h 64"/>
                <a:gd name="T22" fmla="*/ 46 w 48"/>
                <a:gd name="T23" fmla="*/ 44 h 64"/>
                <a:gd name="T24" fmla="*/ 30 w 48"/>
                <a:gd name="T25" fmla="*/ 44 h 64"/>
                <a:gd name="T26" fmla="*/ 24 w 48"/>
                <a:gd name="T27" fmla="*/ 52 h 64"/>
                <a:gd name="T28" fmla="*/ 30 w 48"/>
                <a:gd name="T29" fmla="*/ 64 h 64"/>
                <a:gd name="T30" fmla="*/ 20 w 48"/>
                <a:gd name="T31" fmla="*/ 64 h 64"/>
                <a:gd name="T32" fmla="*/ 14 w 48"/>
                <a:gd name="T33" fmla="*/ 54 h 64"/>
                <a:gd name="T34" fmla="*/ 12 w 48"/>
                <a:gd name="T35" fmla="*/ 46 h 64"/>
                <a:gd name="T36" fmla="*/ 4 w 48"/>
                <a:gd name="T37" fmla="*/ 44 h 64"/>
                <a:gd name="T38" fmla="*/ 4 w 48"/>
                <a:gd name="T39" fmla="*/ 28 h 64"/>
                <a:gd name="T40" fmla="*/ 0 w 48"/>
                <a:gd name="T41" fmla="*/ 18 h 64"/>
                <a:gd name="T42" fmla="*/ 0 w 48"/>
                <a:gd name="T43" fmla="*/ 10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8" h="64">
                  <a:moveTo>
                    <a:pt x="0" y="10"/>
                  </a:moveTo>
                  <a:lnTo>
                    <a:pt x="6" y="2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14" y="10"/>
                  </a:lnTo>
                  <a:lnTo>
                    <a:pt x="8" y="14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0" y="26"/>
                  </a:lnTo>
                  <a:lnTo>
                    <a:pt x="42" y="18"/>
                  </a:lnTo>
                  <a:lnTo>
                    <a:pt x="48" y="32"/>
                  </a:lnTo>
                  <a:lnTo>
                    <a:pt x="46" y="44"/>
                  </a:lnTo>
                  <a:lnTo>
                    <a:pt x="30" y="44"/>
                  </a:lnTo>
                  <a:lnTo>
                    <a:pt x="24" y="52"/>
                  </a:lnTo>
                  <a:lnTo>
                    <a:pt x="30" y="64"/>
                  </a:lnTo>
                  <a:lnTo>
                    <a:pt x="20" y="64"/>
                  </a:lnTo>
                  <a:lnTo>
                    <a:pt x="14" y="54"/>
                  </a:lnTo>
                  <a:lnTo>
                    <a:pt x="12" y="46"/>
                  </a:lnTo>
                  <a:lnTo>
                    <a:pt x="4" y="4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0"/>
            <p:cNvSpPr>
              <a:spLocks/>
            </p:cNvSpPr>
            <p:nvPr/>
          </p:nvSpPr>
          <p:spPr bwMode="auto">
            <a:xfrm>
              <a:off x="6716889" y="3142287"/>
              <a:ext cx="96623" cy="193137"/>
            </a:xfrm>
            <a:custGeom>
              <a:avLst/>
              <a:gdLst>
                <a:gd name="T0" fmla="*/ 32 w 68"/>
                <a:gd name="T1" fmla="*/ 0 h 152"/>
                <a:gd name="T2" fmla="*/ 30 w 68"/>
                <a:gd name="T3" fmla="*/ 16 h 152"/>
                <a:gd name="T4" fmla="*/ 30 w 68"/>
                <a:gd name="T5" fmla="*/ 28 h 152"/>
                <a:gd name="T6" fmla="*/ 38 w 68"/>
                <a:gd name="T7" fmla="*/ 28 h 152"/>
                <a:gd name="T8" fmla="*/ 26 w 68"/>
                <a:gd name="T9" fmla="*/ 38 h 152"/>
                <a:gd name="T10" fmla="*/ 38 w 68"/>
                <a:gd name="T11" fmla="*/ 38 h 152"/>
                <a:gd name="T12" fmla="*/ 36 w 68"/>
                <a:gd name="T13" fmla="*/ 44 h 152"/>
                <a:gd name="T14" fmla="*/ 28 w 68"/>
                <a:gd name="T15" fmla="*/ 48 h 152"/>
                <a:gd name="T16" fmla="*/ 30 w 68"/>
                <a:gd name="T17" fmla="*/ 62 h 152"/>
                <a:gd name="T18" fmla="*/ 38 w 68"/>
                <a:gd name="T19" fmla="*/ 62 h 152"/>
                <a:gd name="T20" fmla="*/ 26 w 68"/>
                <a:gd name="T21" fmla="*/ 80 h 152"/>
                <a:gd name="T22" fmla="*/ 26 w 68"/>
                <a:gd name="T23" fmla="*/ 90 h 152"/>
                <a:gd name="T24" fmla="*/ 32 w 68"/>
                <a:gd name="T25" fmla="*/ 98 h 152"/>
                <a:gd name="T26" fmla="*/ 32 w 68"/>
                <a:gd name="T27" fmla="*/ 114 h 152"/>
                <a:gd name="T28" fmla="*/ 50 w 68"/>
                <a:gd name="T29" fmla="*/ 94 h 152"/>
                <a:gd name="T30" fmla="*/ 62 w 68"/>
                <a:gd name="T31" fmla="*/ 92 h 152"/>
                <a:gd name="T32" fmla="*/ 68 w 68"/>
                <a:gd name="T33" fmla="*/ 92 h 152"/>
                <a:gd name="T34" fmla="*/ 60 w 68"/>
                <a:gd name="T35" fmla="*/ 100 h 152"/>
                <a:gd name="T36" fmla="*/ 44 w 68"/>
                <a:gd name="T37" fmla="*/ 110 h 152"/>
                <a:gd name="T38" fmla="*/ 40 w 68"/>
                <a:gd name="T39" fmla="*/ 116 h 152"/>
                <a:gd name="T40" fmla="*/ 46 w 68"/>
                <a:gd name="T41" fmla="*/ 130 h 152"/>
                <a:gd name="T42" fmla="*/ 58 w 68"/>
                <a:gd name="T43" fmla="*/ 122 h 152"/>
                <a:gd name="T44" fmla="*/ 58 w 68"/>
                <a:gd name="T45" fmla="*/ 130 h 152"/>
                <a:gd name="T46" fmla="*/ 54 w 68"/>
                <a:gd name="T47" fmla="*/ 140 h 152"/>
                <a:gd name="T48" fmla="*/ 54 w 68"/>
                <a:gd name="T49" fmla="*/ 152 h 152"/>
                <a:gd name="T50" fmla="*/ 48 w 68"/>
                <a:gd name="T51" fmla="*/ 150 h 152"/>
                <a:gd name="T52" fmla="*/ 40 w 68"/>
                <a:gd name="T53" fmla="*/ 144 h 152"/>
                <a:gd name="T54" fmla="*/ 28 w 68"/>
                <a:gd name="T55" fmla="*/ 146 h 152"/>
                <a:gd name="T56" fmla="*/ 8 w 68"/>
                <a:gd name="T57" fmla="*/ 122 h 152"/>
                <a:gd name="T58" fmla="*/ 0 w 68"/>
                <a:gd name="T59" fmla="*/ 72 h 152"/>
                <a:gd name="T60" fmla="*/ 6 w 68"/>
                <a:gd name="T61" fmla="*/ 38 h 152"/>
                <a:gd name="T62" fmla="*/ 6 w 68"/>
                <a:gd name="T63" fmla="*/ 20 h 152"/>
                <a:gd name="T64" fmla="*/ 18 w 68"/>
                <a:gd name="T65" fmla="*/ 4 h 152"/>
                <a:gd name="T66" fmla="*/ 32 w 68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152">
                  <a:moveTo>
                    <a:pt x="32" y="0"/>
                  </a:moveTo>
                  <a:lnTo>
                    <a:pt x="30" y="16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36" y="44"/>
                  </a:lnTo>
                  <a:lnTo>
                    <a:pt x="28" y="48"/>
                  </a:lnTo>
                  <a:lnTo>
                    <a:pt x="30" y="62"/>
                  </a:lnTo>
                  <a:lnTo>
                    <a:pt x="38" y="62"/>
                  </a:lnTo>
                  <a:lnTo>
                    <a:pt x="26" y="80"/>
                  </a:lnTo>
                  <a:lnTo>
                    <a:pt x="26" y="90"/>
                  </a:lnTo>
                  <a:lnTo>
                    <a:pt x="32" y="98"/>
                  </a:lnTo>
                  <a:lnTo>
                    <a:pt x="32" y="114"/>
                  </a:lnTo>
                  <a:lnTo>
                    <a:pt x="50" y="94"/>
                  </a:lnTo>
                  <a:lnTo>
                    <a:pt x="62" y="92"/>
                  </a:lnTo>
                  <a:lnTo>
                    <a:pt x="68" y="92"/>
                  </a:lnTo>
                  <a:lnTo>
                    <a:pt x="60" y="100"/>
                  </a:lnTo>
                  <a:lnTo>
                    <a:pt x="44" y="110"/>
                  </a:lnTo>
                  <a:lnTo>
                    <a:pt x="40" y="116"/>
                  </a:lnTo>
                  <a:lnTo>
                    <a:pt x="46" y="130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54" y="140"/>
                  </a:lnTo>
                  <a:lnTo>
                    <a:pt x="54" y="152"/>
                  </a:lnTo>
                  <a:lnTo>
                    <a:pt x="48" y="150"/>
                  </a:lnTo>
                  <a:lnTo>
                    <a:pt x="40" y="144"/>
                  </a:lnTo>
                  <a:lnTo>
                    <a:pt x="28" y="146"/>
                  </a:lnTo>
                  <a:lnTo>
                    <a:pt x="8" y="122"/>
                  </a:lnTo>
                  <a:lnTo>
                    <a:pt x="0" y="72"/>
                  </a:lnTo>
                  <a:lnTo>
                    <a:pt x="6" y="38"/>
                  </a:lnTo>
                  <a:lnTo>
                    <a:pt x="6" y="20"/>
                  </a:lnTo>
                  <a:lnTo>
                    <a:pt x="18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1"/>
            <p:cNvSpPr>
              <a:spLocks/>
            </p:cNvSpPr>
            <p:nvPr/>
          </p:nvSpPr>
          <p:spPr bwMode="auto">
            <a:xfrm>
              <a:off x="6796461" y="3228690"/>
              <a:ext cx="8526" cy="22871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6 h 18"/>
                <a:gd name="T4" fmla="*/ 0 w 6"/>
                <a:gd name="T5" fmla="*/ 18 h 18"/>
                <a:gd name="T6" fmla="*/ 6 w 6"/>
                <a:gd name="T7" fmla="*/ 12 h 18"/>
                <a:gd name="T8" fmla="*/ 6 w 6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22"/>
            <p:cNvSpPr>
              <a:spLocks/>
            </p:cNvSpPr>
            <p:nvPr/>
          </p:nvSpPr>
          <p:spPr bwMode="auto">
            <a:xfrm>
              <a:off x="6839089" y="3261727"/>
              <a:ext cx="28418" cy="22871"/>
            </a:xfrm>
            <a:custGeom>
              <a:avLst/>
              <a:gdLst>
                <a:gd name="T0" fmla="*/ 0 w 20"/>
                <a:gd name="T1" fmla="*/ 0 h 18"/>
                <a:gd name="T2" fmla="*/ 2 w 20"/>
                <a:gd name="T3" fmla="*/ 6 h 18"/>
                <a:gd name="T4" fmla="*/ 20 w 20"/>
                <a:gd name="T5" fmla="*/ 18 h 18"/>
                <a:gd name="T6" fmla="*/ 12 w 20"/>
                <a:gd name="T7" fmla="*/ 4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2" y="6"/>
                  </a:lnTo>
                  <a:lnTo>
                    <a:pt x="20" y="18"/>
                  </a:lnTo>
                  <a:lnTo>
                    <a:pt x="1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23"/>
            <p:cNvSpPr>
              <a:spLocks/>
            </p:cNvSpPr>
            <p:nvPr/>
          </p:nvSpPr>
          <p:spPr bwMode="auto">
            <a:xfrm>
              <a:off x="6819196" y="3299846"/>
              <a:ext cx="19893" cy="35578"/>
            </a:xfrm>
            <a:custGeom>
              <a:avLst/>
              <a:gdLst>
                <a:gd name="T0" fmla="*/ 4 w 14"/>
                <a:gd name="T1" fmla="*/ 6 h 28"/>
                <a:gd name="T2" fmla="*/ 0 w 14"/>
                <a:gd name="T3" fmla="*/ 14 h 28"/>
                <a:gd name="T4" fmla="*/ 6 w 14"/>
                <a:gd name="T5" fmla="*/ 28 h 28"/>
                <a:gd name="T6" fmla="*/ 14 w 14"/>
                <a:gd name="T7" fmla="*/ 22 h 28"/>
                <a:gd name="T8" fmla="*/ 12 w 14"/>
                <a:gd name="T9" fmla="*/ 0 h 28"/>
                <a:gd name="T10" fmla="*/ 12 w 14"/>
                <a:gd name="T11" fmla="*/ 0 h 28"/>
                <a:gd name="T12" fmla="*/ 8 w 14"/>
                <a:gd name="T13" fmla="*/ 2 h 28"/>
                <a:gd name="T14" fmla="*/ 4 w 14"/>
                <a:gd name="T15" fmla="*/ 6 h 28"/>
                <a:gd name="T16" fmla="*/ 4 w 14"/>
                <a:gd name="T17" fmla="*/ 6 h 28"/>
                <a:gd name="T18" fmla="*/ 4 w 14"/>
                <a:gd name="T19" fmla="*/ 6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8">
                  <a:moveTo>
                    <a:pt x="4" y="6"/>
                  </a:moveTo>
                  <a:lnTo>
                    <a:pt x="0" y="14"/>
                  </a:lnTo>
                  <a:lnTo>
                    <a:pt x="6" y="28"/>
                  </a:lnTo>
                  <a:lnTo>
                    <a:pt x="14" y="2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4"/>
            <p:cNvSpPr>
              <a:spLocks/>
            </p:cNvSpPr>
            <p:nvPr/>
          </p:nvSpPr>
          <p:spPr bwMode="auto">
            <a:xfrm>
              <a:off x="6714047" y="3099085"/>
              <a:ext cx="79572" cy="50826"/>
            </a:xfrm>
            <a:custGeom>
              <a:avLst/>
              <a:gdLst>
                <a:gd name="T0" fmla="*/ 48 w 56"/>
                <a:gd name="T1" fmla="*/ 0 h 40"/>
                <a:gd name="T2" fmla="*/ 28 w 56"/>
                <a:gd name="T3" fmla="*/ 2 h 40"/>
                <a:gd name="T4" fmla="*/ 8 w 56"/>
                <a:gd name="T5" fmla="*/ 16 h 40"/>
                <a:gd name="T6" fmla="*/ 0 w 56"/>
                <a:gd name="T7" fmla="*/ 40 h 40"/>
                <a:gd name="T8" fmla="*/ 22 w 56"/>
                <a:gd name="T9" fmla="*/ 20 h 40"/>
                <a:gd name="T10" fmla="*/ 56 w 56"/>
                <a:gd name="T11" fmla="*/ 18 h 40"/>
                <a:gd name="T12" fmla="*/ 48 w 56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40">
                  <a:moveTo>
                    <a:pt x="48" y="0"/>
                  </a:moveTo>
                  <a:lnTo>
                    <a:pt x="28" y="2"/>
                  </a:lnTo>
                  <a:lnTo>
                    <a:pt x="8" y="16"/>
                  </a:lnTo>
                  <a:lnTo>
                    <a:pt x="0" y="40"/>
                  </a:lnTo>
                  <a:lnTo>
                    <a:pt x="22" y="20"/>
                  </a:lnTo>
                  <a:lnTo>
                    <a:pt x="56" y="1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5"/>
            <p:cNvSpPr>
              <a:spLocks/>
            </p:cNvSpPr>
            <p:nvPr/>
          </p:nvSpPr>
          <p:spPr bwMode="auto">
            <a:xfrm>
              <a:off x="6830563" y="3045718"/>
              <a:ext cx="48311" cy="45743"/>
            </a:xfrm>
            <a:custGeom>
              <a:avLst/>
              <a:gdLst>
                <a:gd name="T0" fmla="*/ 0 w 34"/>
                <a:gd name="T1" fmla="*/ 0 h 36"/>
                <a:gd name="T2" fmla="*/ 0 w 34"/>
                <a:gd name="T3" fmla="*/ 24 h 36"/>
                <a:gd name="T4" fmla="*/ 8 w 34"/>
                <a:gd name="T5" fmla="*/ 28 h 36"/>
                <a:gd name="T6" fmla="*/ 8 w 34"/>
                <a:gd name="T7" fmla="*/ 36 h 36"/>
                <a:gd name="T8" fmla="*/ 22 w 34"/>
                <a:gd name="T9" fmla="*/ 36 h 36"/>
                <a:gd name="T10" fmla="*/ 34 w 34"/>
                <a:gd name="T11" fmla="*/ 34 h 36"/>
                <a:gd name="T12" fmla="*/ 34 w 34"/>
                <a:gd name="T13" fmla="*/ 26 h 36"/>
                <a:gd name="T14" fmla="*/ 4 w 34"/>
                <a:gd name="T15" fmla="*/ 24 h 36"/>
                <a:gd name="T16" fmla="*/ 0 w 34"/>
                <a:gd name="T17" fmla="*/ 10 h 36"/>
                <a:gd name="T18" fmla="*/ 0 w 34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lnTo>
                    <a:pt x="0" y="24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22" y="36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4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26"/>
            <p:cNvSpPr>
              <a:spLocks/>
            </p:cNvSpPr>
            <p:nvPr/>
          </p:nvSpPr>
          <p:spPr bwMode="auto">
            <a:xfrm>
              <a:off x="6750992" y="3340506"/>
              <a:ext cx="25577" cy="25413"/>
            </a:xfrm>
            <a:custGeom>
              <a:avLst/>
              <a:gdLst>
                <a:gd name="T0" fmla="*/ 16 w 18"/>
                <a:gd name="T1" fmla="*/ 4 h 20"/>
                <a:gd name="T2" fmla="*/ 8 w 18"/>
                <a:gd name="T3" fmla="*/ 4 h 20"/>
                <a:gd name="T4" fmla="*/ 0 w 18"/>
                <a:gd name="T5" fmla="*/ 0 h 20"/>
                <a:gd name="T6" fmla="*/ 2 w 18"/>
                <a:gd name="T7" fmla="*/ 14 h 20"/>
                <a:gd name="T8" fmla="*/ 18 w 18"/>
                <a:gd name="T9" fmla="*/ 20 h 20"/>
                <a:gd name="T10" fmla="*/ 16 w 18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0">
                  <a:moveTo>
                    <a:pt x="16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2" y="14"/>
                  </a:lnTo>
                  <a:lnTo>
                    <a:pt x="18" y="2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27"/>
            <p:cNvSpPr>
              <a:spLocks/>
            </p:cNvSpPr>
            <p:nvPr/>
          </p:nvSpPr>
          <p:spPr bwMode="auto">
            <a:xfrm>
              <a:off x="6810670" y="3343047"/>
              <a:ext cx="113674" cy="48284"/>
            </a:xfrm>
            <a:custGeom>
              <a:avLst/>
              <a:gdLst>
                <a:gd name="T0" fmla="*/ 76 w 80"/>
                <a:gd name="T1" fmla="*/ 0 h 38"/>
                <a:gd name="T2" fmla="*/ 42 w 80"/>
                <a:gd name="T3" fmla="*/ 12 h 38"/>
                <a:gd name="T4" fmla="*/ 2 w 80"/>
                <a:gd name="T5" fmla="*/ 24 h 38"/>
                <a:gd name="T6" fmla="*/ 0 w 80"/>
                <a:gd name="T7" fmla="*/ 34 h 38"/>
                <a:gd name="T8" fmla="*/ 8 w 80"/>
                <a:gd name="T9" fmla="*/ 38 h 38"/>
                <a:gd name="T10" fmla="*/ 28 w 80"/>
                <a:gd name="T11" fmla="*/ 24 h 38"/>
                <a:gd name="T12" fmla="*/ 60 w 80"/>
                <a:gd name="T13" fmla="*/ 14 h 38"/>
                <a:gd name="T14" fmla="*/ 80 w 80"/>
                <a:gd name="T15" fmla="*/ 8 h 38"/>
                <a:gd name="T16" fmla="*/ 76 w 80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38">
                  <a:moveTo>
                    <a:pt x="76" y="0"/>
                  </a:moveTo>
                  <a:lnTo>
                    <a:pt x="42" y="12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8" y="38"/>
                  </a:lnTo>
                  <a:lnTo>
                    <a:pt x="28" y="24"/>
                  </a:lnTo>
                  <a:lnTo>
                    <a:pt x="60" y="14"/>
                  </a:lnTo>
                  <a:lnTo>
                    <a:pt x="80" y="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28"/>
            <p:cNvSpPr>
              <a:spLocks/>
            </p:cNvSpPr>
            <p:nvPr/>
          </p:nvSpPr>
          <p:spPr bwMode="auto">
            <a:xfrm>
              <a:off x="6739624" y="3353213"/>
              <a:ext cx="79572" cy="104192"/>
            </a:xfrm>
            <a:custGeom>
              <a:avLst/>
              <a:gdLst>
                <a:gd name="T0" fmla="*/ 4 w 56"/>
                <a:gd name="T1" fmla="*/ 0 h 82"/>
                <a:gd name="T2" fmla="*/ 0 w 56"/>
                <a:gd name="T3" fmla="*/ 14 h 82"/>
                <a:gd name="T4" fmla="*/ 4 w 56"/>
                <a:gd name="T5" fmla="*/ 26 h 82"/>
                <a:gd name="T6" fmla="*/ 8 w 56"/>
                <a:gd name="T7" fmla="*/ 34 h 82"/>
                <a:gd name="T8" fmla="*/ 22 w 56"/>
                <a:gd name="T9" fmla="*/ 54 h 82"/>
                <a:gd name="T10" fmla="*/ 40 w 56"/>
                <a:gd name="T11" fmla="*/ 68 h 82"/>
                <a:gd name="T12" fmla="*/ 56 w 56"/>
                <a:gd name="T13" fmla="*/ 82 h 82"/>
                <a:gd name="T14" fmla="*/ 48 w 56"/>
                <a:gd name="T15" fmla="*/ 68 h 82"/>
                <a:gd name="T16" fmla="*/ 26 w 56"/>
                <a:gd name="T17" fmla="*/ 44 h 82"/>
                <a:gd name="T18" fmla="*/ 18 w 56"/>
                <a:gd name="T19" fmla="*/ 26 h 82"/>
                <a:gd name="T20" fmla="*/ 18 w 56"/>
                <a:gd name="T21" fmla="*/ 26 h 82"/>
                <a:gd name="T22" fmla="*/ 4 w 56"/>
                <a:gd name="T23" fmla="*/ 0 h 82"/>
                <a:gd name="T24" fmla="*/ 4 w 56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82">
                  <a:moveTo>
                    <a:pt x="4" y="0"/>
                  </a:moveTo>
                  <a:lnTo>
                    <a:pt x="0" y="14"/>
                  </a:lnTo>
                  <a:lnTo>
                    <a:pt x="4" y="26"/>
                  </a:lnTo>
                  <a:lnTo>
                    <a:pt x="8" y="34"/>
                  </a:lnTo>
                  <a:lnTo>
                    <a:pt x="22" y="54"/>
                  </a:lnTo>
                  <a:lnTo>
                    <a:pt x="40" y="68"/>
                  </a:lnTo>
                  <a:lnTo>
                    <a:pt x="56" y="82"/>
                  </a:lnTo>
                  <a:lnTo>
                    <a:pt x="48" y="68"/>
                  </a:lnTo>
                  <a:lnTo>
                    <a:pt x="26" y="44"/>
                  </a:lnTo>
                  <a:lnTo>
                    <a:pt x="18" y="2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29"/>
            <p:cNvSpPr>
              <a:spLocks/>
            </p:cNvSpPr>
            <p:nvPr/>
          </p:nvSpPr>
          <p:spPr bwMode="auto">
            <a:xfrm>
              <a:off x="6745308" y="3406579"/>
              <a:ext cx="36944" cy="48284"/>
            </a:xfrm>
            <a:custGeom>
              <a:avLst/>
              <a:gdLst>
                <a:gd name="T0" fmla="*/ 0 w 26"/>
                <a:gd name="T1" fmla="*/ 0 h 38"/>
                <a:gd name="T2" fmla="*/ 10 w 26"/>
                <a:gd name="T3" fmla="*/ 16 h 38"/>
                <a:gd name="T4" fmla="*/ 26 w 26"/>
                <a:gd name="T5" fmla="*/ 38 h 38"/>
                <a:gd name="T6" fmla="*/ 4 w 26"/>
                <a:gd name="T7" fmla="*/ 26 h 38"/>
                <a:gd name="T8" fmla="*/ 4 w 26"/>
                <a:gd name="T9" fmla="*/ 26 h 38"/>
                <a:gd name="T10" fmla="*/ 0 w 26"/>
                <a:gd name="T11" fmla="*/ 0 h 38"/>
                <a:gd name="T12" fmla="*/ 0 w 26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38">
                  <a:moveTo>
                    <a:pt x="0" y="0"/>
                  </a:moveTo>
                  <a:lnTo>
                    <a:pt x="10" y="16"/>
                  </a:lnTo>
                  <a:lnTo>
                    <a:pt x="26" y="38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0"/>
            <p:cNvSpPr>
              <a:spLocks/>
            </p:cNvSpPr>
            <p:nvPr/>
          </p:nvSpPr>
          <p:spPr bwMode="auto">
            <a:xfrm>
              <a:off x="6608899" y="3444699"/>
              <a:ext cx="213139" cy="195678"/>
            </a:xfrm>
            <a:custGeom>
              <a:avLst/>
              <a:gdLst>
                <a:gd name="T0" fmla="*/ 150 w 150"/>
                <a:gd name="T1" fmla="*/ 22 h 154"/>
                <a:gd name="T2" fmla="*/ 150 w 150"/>
                <a:gd name="T3" fmla="*/ 44 h 154"/>
                <a:gd name="T4" fmla="*/ 138 w 150"/>
                <a:gd name="T5" fmla="*/ 46 h 154"/>
                <a:gd name="T6" fmla="*/ 138 w 150"/>
                <a:gd name="T7" fmla="*/ 36 h 154"/>
                <a:gd name="T8" fmla="*/ 126 w 150"/>
                <a:gd name="T9" fmla="*/ 36 h 154"/>
                <a:gd name="T10" fmla="*/ 124 w 150"/>
                <a:gd name="T11" fmla="*/ 46 h 154"/>
                <a:gd name="T12" fmla="*/ 100 w 150"/>
                <a:gd name="T13" fmla="*/ 48 h 154"/>
                <a:gd name="T14" fmla="*/ 100 w 150"/>
                <a:gd name="T15" fmla="*/ 42 h 154"/>
                <a:gd name="T16" fmla="*/ 88 w 150"/>
                <a:gd name="T17" fmla="*/ 40 h 154"/>
                <a:gd name="T18" fmla="*/ 84 w 150"/>
                <a:gd name="T19" fmla="*/ 52 h 154"/>
                <a:gd name="T20" fmla="*/ 74 w 150"/>
                <a:gd name="T21" fmla="*/ 52 h 154"/>
                <a:gd name="T22" fmla="*/ 72 w 150"/>
                <a:gd name="T23" fmla="*/ 42 h 154"/>
                <a:gd name="T24" fmla="*/ 64 w 150"/>
                <a:gd name="T25" fmla="*/ 42 h 154"/>
                <a:gd name="T26" fmla="*/ 62 w 150"/>
                <a:gd name="T27" fmla="*/ 58 h 154"/>
                <a:gd name="T28" fmla="*/ 46 w 150"/>
                <a:gd name="T29" fmla="*/ 72 h 154"/>
                <a:gd name="T30" fmla="*/ 30 w 150"/>
                <a:gd name="T31" fmla="*/ 96 h 154"/>
                <a:gd name="T32" fmla="*/ 8 w 150"/>
                <a:gd name="T33" fmla="*/ 138 h 154"/>
                <a:gd name="T34" fmla="*/ 0 w 150"/>
                <a:gd name="T35" fmla="*/ 154 h 154"/>
                <a:gd name="T36" fmla="*/ 0 w 150"/>
                <a:gd name="T37" fmla="*/ 130 h 154"/>
                <a:gd name="T38" fmla="*/ 6 w 150"/>
                <a:gd name="T39" fmla="*/ 110 h 154"/>
                <a:gd name="T40" fmla="*/ 8 w 150"/>
                <a:gd name="T41" fmla="*/ 120 h 154"/>
                <a:gd name="T42" fmla="*/ 14 w 150"/>
                <a:gd name="T43" fmla="*/ 110 h 154"/>
                <a:gd name="T44" fmla="*/ 14 w 150"/>
                <a:gd name="T45" fmla="*/ 100 h 154"/>
                <a:gd name="T46" fmla="*/ 22 w 150"/>
                <a:gd name="T47" fmla="*/ 78 h 154"/>
                <a:gd name="T48" fmla="*/ 22 w 150"/>
                <a:gd name="T49" fmla="*/ 94 h 154"/>
                <a:gd name="T50" fmla="*/ 30 w 150"/>
                <a:gd name="T51" fmla="*/ 84 h 154"/>
                <a:gd name="T52" fmla="*/ 30 w 150"/>
                <a:gd name="T53" fmla="*/ 70 h 154"/>
                <a:gd name="T54" fmla="*/ 38 w 150"/>
                <a:gd name="T55" fmla="*/ 56 h 154"/>
                <a:gd name="T56" fmla="*/ 38 w 150"/>
                <a:gd name="T57" fmla="*/ 66 h 154"/>
                <a:gd name="T58" fmla="*/ 46 w 150"/>
                <a:gd name="T59" fmla="*/ 60 h 154"/>
                <a:gd name="T60" fmla="*/ 52 w 150"/>
                <a:gd name="T61" fmla="*/ 48 h 154"/>
                <a:gd name="T62" fmla="*/ 52 w 150"/>
                <a:gd name="T63" fmla="*/ 38 h 154"/>
                <a:gd name="T64" fmla="*/ 44 w 150"/>
                <a:gd name="T65" fmla="*/ 46 h 154"/>
                <a:gd name="T66" fmla="*/ 32 w 150"/>
                <a:gd name="T67" fmla="*/ 62 h 154"/>
                <a:gd name="T68" fmla="*/ 24 w 150"/>
                <a:gd name="T69" fmla="*/ 72 h 154"/>
                <a:gd name="T70" fmla="*/ 14 w 150"/>
                <a:gd name="T71" fmla="*/ 88 h 154"/>
                <a:gd name="T72" fmla="*/ 24 w 150"/>
                <a:gd name="T73" fmla="*/ 64 h 154"/>
                <a:gd name="T74" fmla="*/ 32 w 150"/>
                <a:gd name="T75" fmla="*/ 42 h 154"/>
                <a:gd name="T76" fmla="*/ 40 w 150"/>
                <a:gd name="T77" fmla="*/ 44 h 154"/>
                <a:gd name="T78" fmla="*/ 42 w 150"/>
                <a:gd name="T79" fmla="*/ 28 h 154"/>
                <a:gd name="T80" fmla="*/ 50 w 150"/>
                <a:gd name="T81" fmla="*/ 24 h 154"/>
                <a:gd name="T82" fmla="*/ 50 w 150"/>
                <a:gd name="T83" fmla="*/ 32 h 154"/>
                <a:gd name="T84" fmla="*/ 58 w 150"/>
                <a:gd name="T85" fmla="*/ 30 h 154"/>
                <a:gd name="T86" fmla="*/ 58 w 150"/>
                <a:gd name="T87" fmla="*/ 18 h 154"/>
                <a:gd name="T88" fmla="*/ 68 w 150"/>
                <a:gd name="T89" fmla="*/ 10 h 154"/>
                <a:gd name="T90" fmla="*/ 70 w 150"/>
                <a:gd name="T91" fmla="*/ 20 h 154"/>
                <a:gd name="T92" fmla="*/ 78 w 150"/>
                <a:gd name="T93" fmla="*/ 18 h 154"/>
                <a:gd name="T94" fmla="*/ 78 w 150"/>
                <a:gd name="T95" fmla="*/ 6 h 154"/>
                <a:gd name="T96" fmla="*/ 90 w 150"/>
                <a:gd name="T97" fmla="*/ 0 h 154"/>
                <a:gd name="T98" fmla="*/ 92 w 150"/>
                <a:gd name="T99" fmla="*/ 8 h 154"/>
                <a:gd name="T100" fmla="*/ 102 w 150"/>
                <a:gd name="T101" fmla="*/ 8 h 154"/>
                <a:gd name="T102" fmla="*/ 102 w 150"/>
                <a:gd name="T103" fmla="*/ 0 h 154"/>
                <a:gd name="T104" fmla="*/ 114 w 150"/>
                <a:gd name="T105" fmla="*/ 8 h 154"/>
                <a:gd name="T106" fmla="*/ 120 w 150"/>
                <a:gd name="T107" fmla="*/ 18 h 154"/>
                <a:gd name="T108" fmla="*/ 150 w 150"/>
                <a:gd name="T109" fmla="*/ 22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0" h="154">
                  <a:moveTo>
                    <a:pt x="150" y="22"/>
                  </a:moveTo>
                  <a:lnTo>
                    <a:pt x="150" y="44"/>
                  </a:lnTo>
                  <a:lnTo>
                    <a:pt x="138" y="46"/>
                  </a:lnTo>
                  <a:lnTo>
                    <a:pt x="138" y="36"/>
                  </a:lnTo>
                  <a:lnTo>
                    <a:pt x="126" y="36"/>
                  </a:lnTo>
                  <a:lnTo>
                    <a:pt x="124" y="46"/>
                  </a:lnTo>
                  <a:lnTo>
                    <a:pt x="100" y="48"/>
                  </a:lnTo>
                  <a:lnTo>
                    <a:pt x="100" y="42"/>
                  </a:lnTo>
                  <a:lnTo>
                    <a:pt x="88" y="40"/>
                  </a:lnTo>
                  <a:lnTo>
                    <a:pt x="84" y="52"/>
                  </a:lnTo>
                  <a:lnTo>
                    <a:pt x="74" y="52"/>
                  </a:lnTo>
                  <a:lnTo>
                    <a:pt x="72" y="42"/>
                  </a:lnTo>
                  <a:lnTo>
                    <a:pt x="64" y="42"/>
                  </a:lnTo>
                  <a:lnTo>
                    <a:pt x="62" y="58"/>
                  </a:lnTo>
                  <a:lnTo>
                    <a:pt x="46" y="72"/>
                  </a:lnTo>
                  <a:lnTo>
                    <a:pt x="30" y="96"/>
                  </a:lnTo>
                  <a:lnTo>
                    <a:pt x="8" y="138"/>
                  </a:lnTo>
                  <a:lnTo>
                    <a:pt x="0" y="154"/>
                  </a:lnTo>
                  <a:lnTo>
                    <a:pt x="0" y="130"/>
                  </a:lnTo>
                  <a:lnTo>
                    <a:pt x="6" y="110"/>
                  </a:lnTo>
                  <a:lnTo>
                    <a:pt x="8" y="120"/>
                  </a:lnTo>
                  <a:lnTo>
                    <a:pt x="14" y="110"/>
                  </a:lnTo>
                  <a:lnTo>
                    <a:pt x="14" y="100"/>
                  </a:lnTo>
                  <a:lnTo>
                    <a:pt x="22" y="78"/>
                  </a:lnTo>
                  <a:lnTo>
                    <a:pt x="22" y="94"/>
                  </a:lnTo>
                  <a:lnTo>
                    <a:pt x="30" y="84"/>
                  </a:lnTo>
                  <a:lnTo>
                    <a:pt x="30" y="70"/>
                  </a:lnTo>
                  <a:lnTo>
                    <a:pt x="38" y="56"/>
                  </a:lnTo>
                  <a:lnTo>
                    <a:pt x="38" y="66"/>
                  </a:lnTo>
                  <a:lnTo>
                    <a:pt x="46" y="60"/>
                  </a:lnTo>
                  <a:lnTo>
                    <a:pt x="52" y="48"/>
                  </a:lnTo>
                  <a:lnTo>
                    <a:pt x="52" y="38"/>
                  </a:lnTo>
                  <a:lnTo>
                    <a:pt x="44" y="46"/>
                  </a:lnTo>
                  <a:lnTo>
                    <a:pt x="32" y="62"/>
                  </a:lnTo>
                  <a:lnTo>
                    <a:pt x="24" y="72"/>
                  </a:lnTo>
                  <a:lnTo>
                    <a:pt x="14" y="88"/>
                  </a:lnTo>
                  <a:lnTo>
                    <a:pt x="24" y="64"/>
                  </a:lnTo>
                  <a:lnTo>
                    <a:pt x="32" y="42"/>
                  </a:lnTo>
                  <a:lnTo>
                    <a:pt x="40" y="44"/>
                  </a:lnTo>
                  <a:lnTo>
                    <a:pt x="42" y="28"/>
                  </a:lnTo>
                  <a:lnTo>
                    <a:pt x="50" y="24"/>
                  </a:lnTo>
                  <a:lnTo>
                    <a:pt x="50" y="32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68" y="10"/>
                  </a:lnTo>
                  <a:lnTo>
                    <a:pt x="70" y="20"/>
                  </a:lnTo>
                  <a:lnTo>
                    <a:pt x="78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2" y="8"/>
                  </a:lnTo>
                  <a:lnTo>
                    <a:pt x="102" y="8"/>
                  </a:lnTo>
                  <a:lnTo>
                    <a:pt x="102" y="0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50" y="2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1"/>
            <p:cNvSpPr>
              <a:spLocks/>
            </p:cNvSpPr>
            <p:nvPr/>
          </p:nvSpPr>
          <p:spPr bwMode="auto">
            <a:xfrm>
              <a:off x="6671420" y="3419286"/>
              <a:ext cx="68204" cy="63532"/>
            </a:xfrm>
            <a:custGeom>
              <a:avLst/>
              <a:gdLst>
                <a:gd name="T0" fmla="*/ 44 w 48"/>
                <a:gd name="T1" fmla="*/ 0 h 50"/>
                <a:gd name="T2" fmla="*/ 36 w 48"/>
                <a:gd name="T3" fmla="*/ 10 h 50"/>
                <a:gd name="T4" fmla="*/ 26 w 48"/>
                <a:gd name="T5" fmla="*/ 18 h 50"/>
                <a:gd name="T6" fmla="*/ 0 w 48"/>
                <a:gd name="T7" fmla="*/ 50 h 50"/>
                <a:gd name="T8" fmla="*/ 48 w 48"/>
                <a:gd name="T9" fmla="*/ 12 h 50"/>
                <a:gd name="T10" fmla="*/ 44 w 48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50">
                  <a:moveTo>
                    <a:pt x="44" y="0"/>
                  </a:moveTo>
                  <a:lnTo>
                    <a:pt x="36" y="10"/>
                  </a:lnTo>
                  <a:lnTo>
                    <a:pt x="26" y="18"/>
                  </a:lnTo>
                  <a:lnTo>
                    <a:pt x="0" y="50"/>
                  </a:lnTo>
                  <a:lnTo>
                    <a:pt x="48" y="1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2"/>
            <p:cNvSpPr>
              <a:spLocks/>
            </p:cNvSpPr>
            <p:nvPr/>
          </p:nvSpPr>
          <p:spPr bwMode="auto">
            <a:xfrm>
              <a:off x="6679945" y="3515854"/>
              <a:ext cx="133567" cy="73697"/>
            </a:xfrm>
            <a:custGeom>
              <a:avLst/>
              <a:gdLst>
                <a:gd name="T0" fmla="*/ 94 w 94"/>
                <a:gd name="T1" fmla="*/ 6 h 58"/>
                <a:gd name="T2" fmla="*/ 94 w 94"/>
                <a:gd name="T3" fmla="*/ 58 h 58"/>
                <a:gd name="T4" fmla="*/ 78 w 94"/>
                <a:gd name="T5" fmla="*/ 54 h 58"/>
                <a:gd name="T6" fmla="*/ 64 w 94"/>
                <a:gd name="T7" fmla="*/ 56 h 58"/>
                <a:gd name="T8" fmla="*/ 64 w 94"/>
                <a:gd name="T9" fmla="*/ 42 h 58"/>
                <a:gd name="T10" fmla="*/ 54 w 94"/>
                <a:gd name="T11" fmla="*/ 44 h 58"/>
                <a:gd name="T12" fmla="*/ 54 w 94"/>
                <a:gd name="T13" fmla="*/ 52 h 58"/>
                <a:gd name="T14" fmla="*/ 38 w 94"/>
                <a:gd name="T15" fmla="*/ 52 h 58"/>
                <a:gd name="T16" fmla="*/ 30 w 94"/>
                <a:gd name="T17" fmla="*/ 42 h 58"/>
                <a:gd name="T18" fmla="*/ 30 w 94"/>
                <a:gd name="T19" fmla="*/ 42 h 58"/>
                <a:gd name="T20" fmla="*/ 18 w 94"/>
                <a:gd name="T21" fmla="*/ 46 h 58"/>
                <a:gd name="T22" fmla="*/ 22 w 94"/>
                <a:gd name="T23" fmla="*/ 54 h 58"/>
                <a:gd name="T24" fmla="*/ 4 w 94"/>
                <a:gd name="T25" fmla="*/ 54 h 58"/>
                <a:gd name="T26" fmla="*/ 0 w 94"/>
                <a:gd name="T27" fmla="*/ 16 h 58"/>
                <a:gd name="T28" fmla="*/ 12 w 94"/>
                <a:gd name="T29" fmla="*/ 0 h 58"/>
                <a:gd name="T30" fmla="*/ 24 w 94"/>
                <a:gd name="T31" fmla="*/ 0 h 58"/>
                <a:gd name="T32" fmla="*/ 24 w 94"/>
                <a:gd name="T33" fmla="*/ 10 h 58"/>
                <a:gd name="T34" fmla="*/ 34 w 94"/>
                <a:gd name="T35" fmla="*/ 10 h 58"/>
                <a:gd name="T36" fmla="*/ 36 w 94"/>
                <a:gd name="T37" fmla="*/ 2 h 58"/>
                <a:gd name="T38" fmla="*/ 60 w 94"/>
                <a:gd name="T39" fmla="*/ 2 h 58"/>
                <a:gd name="T40" fmla="*/ 62 w 94"/>
                <a:gd name="T41" fmla="*/ 8 h 58"/>
                <a:gd name="T42" fmla="*/ 72 w 94"/>
                <a:gd name="T43" fmla="*/ 10 h 58"/>
                <a:gd name="T44" fmla="*/ 72 w 94"/>
                <a:gd name="T45" fmla="*/ 0 h 58"/>
                <a:gd name="T46" fmla="*/ 90 w 94"/>
                <a:gd name="T47" fmla="*/ 0 h 58"/>
                <a:gd name="T48" fmla="*/ 94 w 94"/>
                <a:gd name="T49" fmla="*/ 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58">
                  <a:moveTo>
                    <a:pt x="94" y="6"/>
                  </a:moveTo>
                  <a:lnTo>
                    <a:pt x="94" y="58"/>
                  </a:lnTo>
                  <a:lnTo>
                    <a:pt x="78" y="54"/>
                  </a:lnTo>
                  <a:lnTo>
                    <a:pt x="64" y="56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38" y="52"/>
                  </a:lnTo>
                  <a:lnTo>
                    <a:pt x="30" y="42"/>
                  </a:lnTo>
                  <a:lnTo>
                    <a:pt x="18" y="46"/>
                  </a:lnTo>
                  <a:lnTo>
                    <a:pt x="22" y="54"/>
                  </a:lnTo>
                  <a:lnTo>
                    <a:pt x="4" y="54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10"/>
                  </a:lnTo>
                  <a:lnTo>
                    <a:pt x="34" y="10"/>
                  </a:lnTo>
                  <a:lnTo>
                    <a:pt x="36" y="2"/>
                  </a:lnTo>
                  <a:lnTo>
                    <a:pt x="60" y="2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4" y="6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3"/>
            <p:cNvSpPr>
              <a:spLocks/>
            </p:cNvSpPr>
            <p:nvPr/>
          </p:nvSpPr>
          <p:spPr bwMode="auto">
            <a:xfrm>
              <a:off x="6682787" y="3597175"/>
              <a:ext cx="122199" cy="88945"/>
            </a:xfrm>
            <a:custGeom>
              <a:avLst/>
              <a:gdLst>
                <a:gd name="T0" fmla="*/ 86 w 86"/>
                <a:gd name="T1" fmla="*/ 2 h 70"/>
                <a:gd name="T2" fmla="*/ 86 w 86"/>
                <a:gd name="T3" fmla="*/ 62 h 70"/>
                <a:gd name="T4" fmla="*/ 66 w 86"/>
                <a:gd name="T5" fmla="*/ 62 h 70"/>
                <a:gd name="T6" fmla="*/ 66 w 86"/>
                <a:gd name="T7" fmla="*/ 52 h 70"/>
                <a:gd name="T8" fmla="*/ 54 w 86"/>
                <a:gd name="T9" fmla="*/ 52 h 70"/>
                <a:gd name="T10" fmla="*/ 54 w 86"/>
                <a:gd name="T11" fmla="*/ 64 h 70"/>
                <a:gd name="T12" fmla="*/ 24 w 86"/>
                <a:gd name="T13" fmla="*/ 66 h 70"/>
                <a:gd name="T14" fmla="*/ 24 w 86"/>
                <a:gd name="T15" fmla="*/ 54 h 70"/>
                <a:gd name="T16" fmla="*/ 18 w 86"/>
                <a:gd name="T17" fmla="*/ 54 h 70"/>
                <a:gd name="T18" fmla="*/ 16 w 86"/>
                <a:gd name="T19" fmla="*/ 70 h 70"/>
                <a:gd name="T20" fmla="*/ 0 w 86"/>
                <a:gd name="T21" fmla="*/ 70 h 70"/>
                <a:gd name="T22" fmla="*/ 0 w 86"/>
                <a:gd name="T23" fmla="*/ 4 h 70"/>
                <a:gd name="T24" fmla="*/ 20 w 86"/>
                <a:gd name="T25" fmla="*/ 2 h 70"/>
                <a:gd name="T26" fmla="*/ 20 w 86"/>
                <a:gd name="T27" fmla="*/ 12 h 70"/>
                <a:gd name="T28" fmla="*/ 30 w 86"/>
                <a:gd name="T29" fmla="*/ 12 h 70"/>
                <a:gd name="T30" fmla="*/ 30 w 86"/>
                <a:gd name="T31" fmla="*/ 2 h 70"/>
                <a:gd name="T32" fmla="*/ 54 w 86"/>
                <a:gd name="T33" fmla="*/ 0 h 70"/>
                <a:gd name="T34" fmla="*/ 54 w 86"/>
                <a:gd name="T35" fmla="*/ 10 h 70"/>
                <a:gd name="T36" fmla="*/ 64 w 86"/>
                <a:gd name="T37" fmla="*/ 10 h 70"/>
                <a:gd name="T38" fmla="*/ 62 w 86"/>
                <a:gd name="T39" fmla="*/ 0 h 70"/>
                <a:gd name="T40" fmla="*/ 86 w 86"/>
                <a:gd name="T41" fmla="*/ 2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70">
                  <a:moveTo>
                    <a:pt x="86" y="2"/>
                  </a:moveTo>
                  <a:lnTo>
                    <a:pt x="86" y="62"/>
                  </a:lnTo>
                  <a:lnTo>
                    <a:pt x="66" y="62"/>
                  </a:lnTo>
                  <a:lnTo>
                    <a:pt x="66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2"/>
                  </a:lnTo>
                  <a:lnTo>
                    <a:pt x="30" y="12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4"/>
            <p:cNvSpPr>
              <a:spLocks/>
            </p:cNvSpPr>
            <p:nvPr/>
          </p:nvSpPr>
          <p:spPr bwMode="auto">
            <a:xfrm>
              <a:off x="6819196" y="3607340"/>
              <a:ext cx="125041" cy="86403"/>
            </a:xfrm>
            <a:custGeom>
              <a:avLst/>
              <a:gdLst>
                <a:gd name="T0" fmla="*/ 88 w 88"/>
                <a:gd name="T1" fmla="*/ 0 h 68"/>
                <a:gd name="T2" fmla="*/ 86 w 88"/>
                <a:gd name="T3" fmla="*/ 60 h 68"/>
                <a:gd name="T4" fmla="*/ 68 w 88"/>
                <a:gd name="T5" fmla="*/ 60 h 68"/>
                <a:gd name="T6" fmla="*/ 68 w 88"/>
                <a:gd name="T7" fmla="*/ 52 h 68"/>
                <a:gd name="T8" fmla="*/ 54 w 88"/>
                <a:gd name="T9" fmla="*/ 52 h 68"/>
                <a:gd name="T10" fmla="*/ 54 w 88"/>
                <a:gd name="T11" fmla="*/ 64 h 68"/>
                <a:gd name="T12" fmla="*/ 24 w 88"/>
                <a:gd name="T13" fmla="*/ 66 h 68"/>
                <a:gd name="T14" fmla="*/ 24 w 88"/>
                <a:gd name="T15" fmla="*/ 54 h 68"/>
                <a:gd name="T16" fmla="*/ 18 w 88"/>
                <a:gd name="T17" fmla="*/ 54 h 68"/>
                <a:gd name="T18" fmla="*/ 16 w 88"/>
                <a:gd name="T19" fmla="*/ 68 h 68"/>
                <a:gd name="T20" fmla="*/ 0 w 88"/>
                <a:gd name="T21" fmla="*/ 68 h 68"/>
                <a:gd name="T22" fmla="*/ 0 w 88"/>
                <a:gd name="T23" fmla="*/ 4 h 68"/>
                <a:gd name="T24" fmla="*/ 20 w 88"/>
                <a:gd name="T25" fmla="*/ 0 h 68"/>
                <a:gd name="T26" fmla="*/ 20 w 88"/>
                <a:gd name="T27" fmla="*/ 10 h 68"/>
                <a:gd name="T28" fmla="*/ 30 w 88"/>
                <a:gd name="T29" fmla="*/ 10 h 68"/>
                <a:gd name="T30" fmla="*/ 30 w 88"/>
                <a:gd name="T31" fmla="*/ 0 h 68"/>
                <a:gd name="T32" fmla="*/ 54 w 88"/>
                <a:gd name="T33" fmla="*/ 0 h 68"/>
                <a:gd name="T34" fmla="*/ 54 w 88"/>
                <a:gd name="T35" fmla="*/ 10 h 68"/>
                <a:gd name="T36" fmla="*/ 64 w 88"/>
                <a:gd name="T37" fmla="*/ 10 h 68"/>
                <a:gd name="T38" fmla="*/ 62 w 88"/>
                <a:gd name="T39" fmla="*/ 0 h 68"/>
                <a:gd name="T40" fmla="*/ 88 w 8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68">
                  <a:moveTo>
                    <a:pt x="88" y="0"/>
                  </a:moveTo>
                  <a:lnTo>
                    <a:pt x="86" y="60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68"/>
                  </a:lnTo>
                  <a:lnTo>
                    <a:pt x="0" y="6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35"/>
            <p:cNvSpPr>
              <a:spLocks/>
            </p:cNvSpPr>
            <p:nvPr/>
          </p:nvSpPr>
          <p:spPr bwMode="auto">
            <a:xfrm>
              <a:off x="6807828" y="3701368"/>
              <a:ext cx="122199" cy="76238"/>
            </a:xfrm>
            <a:custGeom>
              <a:avLst/>
              <a:gdLst>
                <a:gd name="T0" fmla="*/ 86 w 86"/>
                <a:gd name="T1" fmla="*/ 2 h 60"/>
                <a:gd name="T2" fmla="*/ 84 w 86"/>
                <a:gd name="T3" fmla="*/ 52 h 60"/>
                <a:gd name="T4" fmla="*/ 66 w 86"/>
                <a:gd name="T5" fmla="*/ 52 h 60"/>
                <a:gd name="T6" fmla="*/ 66 w 86"/>
                <a:gd name="T7" fmla="*/ 46 h 60"/>
                <a:gd name="T8" fmla="*/ 52 w 86"/>
                <a:gd name="T9" fmla="*/ 46 h 60"/>
                <a:gd name="T10" fmla="*/ 52 w 86"/>
                <a:gd name="T11" fmla="*/ 56 h 60"/>
                <a:gd name="T12" fmla="*/ 24 w 86"/>
                <a:gd name="T13" fmla="*/ 58 h 60"/>
                <a:gd name="T14" fmla="*/ 24 w 86"/>
                <a:gd name="T15" fmla="*/ 48 h 60"/>
                <a:gd name="T16" fmla="*/ 16 w 86"/>
                <a:gd name="T17" fmla="*/ 48 h 60"/>
                <a:gd name="T18" fmla="*/ 16 w 86"/>
                <a:gd name="T19" fmla="*/ 60 h 60"/>
                <a:gd name="T20" fmla="*/ 0 w 86"/>
                <a:gd name="T21" fmla="*/ 60 h 60"/>
                <a:gd name="T22" fmla="*/ 0 w 86"/>
                <a:gd name="T23" fmla="*/ 4 h 60"/>
                <a:gd name="T24" fmla="*/ 20 w 86"/>
                <a:gd name="T25" fmla="*/ 2 h 60"/>
                <a:gd name="T26" fmla="*/ 20 w 86"/>
                <a:gd name="T27" fmla="*/ 10 h 60"/>
                <a:gd name="T28" fmla="*/ 30 w 86"/>
                <a:gd name="T29" fmla="*/ 10 h 60"/>
                <a:gd name="T30" fmla="*/ 30 w 86"/>
                <a:gd name="T31" fmla="*/ 2 h 60"/>
                <a:gd name="T32" fmla="*/ 54 w 86"/>
                <a:gd name="T33" fmla="*/ 0 h 60"/>
                <a:gd name="T34" fmla="*/ 54 w 86"/>
                <a:gd name="T35" fmla="*/ 10 h 60"/>
                <a:gd name="T36" fmla="*/ 64 w 86"/>
                <a:gd name="T37" fmla="*/ 10 h 60"/>
                <a:gd name="T38" fmla="*/ 62 w 86"/>
                <a:gd name="T39" fmla="*/ 0 h 60"/>
                <a:gd name="T40" fmla="*/ 86 w 86"/>
                <a:gd name="T41" fmla="*/ 2 h 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60">
                  <a:moveTo>
                    <a:pt x="86" y="2"/>
                  </a:moveTo>
                  <a:lnTo>
                    <a:pt x="84" y="52"/>
                  </a:lnTo>
                  <a:lnTo>
                    <a:pt x="66" y="52"/>
                  </a:lnTo>
                  <a:lnTo>
                    <a:pt x="66" y="46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24" y="5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16" y="60"/>
                  </a:lnTo>
                  <a:lnTo>
                    <a:pt x="0" y="6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36"/>
            <p:cNvSpPr>
              <a:spLocks/>
            </p:cNvSpPr>
            <p:nvPr/>
          </p:nvSpPr>
          <p:spPr bwMode="auto">
            <a:xfrm>
              <a:off x="6682787" y="3683579"/>
              <a:ext cx="130725" cy="73697"/>
            </a:xfrm>
            <a:custGeom>
              <a:avLst/>
              <a:gdLst>
                <a:gd name="T0" fmla="*/ 86 w 92"/>
                <a:gd name="T1" fmla="*/ 2 h 58"/>
                <a:gd name="T2" fmla="*/ 82 w 92"/>
                <a:gd name="T3" fmla="*/ 58 h 58"/>
                <a:gd name="T4" fmla="*/ 66 w 92"/>
                <a:gd name="T5" fmla="*/ 58 h 58"/>
                <a:gd name="T6" fmla="*/ 50 w 92"/>
                <a:gd name="T7" fmla="*/ 58 h 58"/>
                <a:gd name="T8" fmla="*/ 50 w 92"/>
                <a:gd name="T9" fmla="*/ 42 h 58"/>
                <a:gd name="T10" fmla="*/ 42 w 92"/>
                <a:gd name="T11" fmla="*/ 50 h 58"/>
                <a:gd name="T12" fmla="*/ 40 w 92"/>
                <a:gd name="T13" fmla="*/ 58 h 58"/>
                <a:gd name="T14" fmla="*/ 24 w 92"/>
                <a:gd name="T15" fmla="*/ 58 h 58"/>
                <a:gd name="T16" fmla="*/ 24 w 92"/>
                <a:gd name="T17" fmla="*/ 50 h 58"/>
                <a:gd name="T18" fmla="*/ 14 w 92"/>
                <a:gd name="T19" fmla="*/ 50 h 58"/>
                <a:gd name="T20" fmla="*/ 14 w 92"/>
                <a:gd name="T21" fmla="*/ 58 h 58"/>
                <a:gd name="T22" fmla="*/ 0 w 92"/>
                <a:gd name="T23" fmla="*/ 58 h 58"/>
                <a:gd name="T24" fmla="*/ 2 w 92"/>
                <a:gd name="T25" fmla="*/ 8 h 58"/>
                <a:gd name="T26" fmla="*/ 12 w 92"/>
                <a:gd name="T27" fmla="*/ 8 h 58"/>
                <a:gd name="T28" fmla="*/ 12 w 92"/>
                <a:gd name="T29" fmla="*/ 18 h 58"/>
                <a:gd name="T30" fmla="*/ 24 w 92"/>
                <a:gd name="T31" fmla="*/ 18 h 58"/>
                <a:gd name="T32" fmla="*/ 24 w 92"/>
                <a:gd name="T33" fmla="*/ 8 h 58"/>
                <a:gd name="T34" fmla="*/ 52 w 92"/>
                <a:gd name="T35" fmla="*/ 6 h 58"/>
                <a:gd name="T36" fmla="*/ 52 w 92"/>
                <a:gd name="T37" fmla="*/ 12 h 58"/>
                <a:gd name="T38" fmla="*/ 62 w 92"/>
                <a:gd name="T39" fmla="*/ 12 h 58"/>
                <a:gd name="T40" fmla="*/ 62 w 92"/>
                <a:gd name="T41" fmla="*/ 0 h 58"/>
                <a:gd name="T42" fmla="*/ 92 w 92"/>
                <a:gd name="T43" fmla="*/ 0 h 58"/>
                <a:gd name="T44" fmla="*/ 92 w 92"/>
                <a:gd name="T45" fmla="*/ 0 h 58"/>
                <a:gd name="T46" fmla="*/ 90 w 92"/>
                <a:gd name="T47" fmla="*/ 0 h 58"/>
                <a:gd name="T48" fmla="*/ 86 w 92"/>
                <a:gd name="T49" fmla="*/ 2 h 58"/>
                <a:gd name="T50" fmla="*/ 86 w 92"/>
                <a:gd name="T51" fmla="*/ 2 h 58"/>
                <a:gd name="T52" fmla="*/ 86 w 92"/>
                <a:gd name="T53" fmla="*/ 2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2" h="58">
                  <a:moveTo>
                    <a:pt x="86" y="2"/>
                  </a:moveTo>
                  <a:lnTo>
                    <a:pt x="82" y="58"/>
                  </a:lnTo>
                  <a:lnTo>
                    <a:pt x="66" y="58"/>
                  </a:lnTo>
                  <a:lnTo>
                    <a:pt x="50" y="58"/>
                  </a:lnTo>
                  <a:lnTo>
                    <a:pt x="50" y="42"/>
                  </a:lnTo>
                  <a:lnTo>
                    <a:pt x="42" y="50"/>
                  </a:lnTo>
                  <a:lnTo>
                    <a:pt x="40" y="58"/>
                  </a:lnTo>
                  <a:lnTo>
                    <a:pt x="24" y="58"/>
                  </a:lnTo>
                  <a:lnTo>
                    <a:pt x="24" y="50"/>
                  </a:lnTo>
                  <a:lnTo>
                    <a:pt x="14" y="50"/>
                  </a:lnTo>
                  <a:lnTo>
                    <a:pt x="14" y="58"/>
                  </a:lnTo>
                  <a:lnTo>
                    <a:pt x="0" y="58"/>
                  </a:lnTo>
                  <a:lnTo>
                    <a:pt x="2" y="8"/>
                  </a:lnTo>
                  <a:lnTo>
                    <a:pt x="12" y="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8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62" y="12"/>
                  </a:lnTo>
                  <a:lnTo>
                    <a:pt x="62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37"/>
            <p:cNvSpPr>
              <a:spLocks/>
            </p:cNvSpPr>
            <p:nvPr/>
          </p:nvSpPr>
          <p:spPr bwMode="auto">
            <a:xfrm>
              <a:off x="6813512" y="3365919"/>
              <a:ext cx="119358" cy="40660"/>
            </a:xfrm>
            <a:custGeom>
              <a:avLst/>
              <a:gdLst>
                <a:gd name="T0" fmla="*/ 84 w 84"/>
                <a:gd name="T1" fmla="*/ 0 h 32"/>
                <a:gd name="T2" fmla="*/ 84 w 84"/>
                <a:gd name="T3" fmla="*/ 0 h 32"/>
                <a:gd name="T4" fmla="*/ 40 w 84"/>
                <a:gd name="T5" fmla="*/ 12 h 32"/>
                <a:gd name="T6" fmla="*/ 18 w 84"/>
                <a:gd name="T7" fmla="*/ 20 h 32"/>
                <a:gd name="T8" fmla="*/ 8 w 84"/>
                <a:gd name="T9" fmla="*/ 26 h 32"/>
                <a:gd name="T10" fmla="*/ 0 w 84"/>
                <a:gd name="T11" fmla="*/ 32 h 32"/>
                <a:gd name="T12" fmla="*/ 0 w 84"/>
                <a:gd name="T13" fmla="*/ 32 h 32"/>
                <a:gd name="T14" fmla="*/ 22 w 84"/>
                <a:gd name="T15" fmla="*/ 28 h 32"/>
                <a:gd name="T16" fmla="*/ 44 w 84"/>
                <a:gd name="T17" fmla="*/ 22 h 32"/>
                <a:gd name="T18" fmla="*/ 64 w 84"/>
                <a:gd name="T19" fmla="*/ 14 h 32"/>
                <a:gd name="T20" fmla="*/ 84 w 84"/>
                <a:gd name="T21" fmla="*/ 4 h 32"/>
                <a:gd name="T22" fmla="*/ 84 w 8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2">
                  <a:moveTo>
                    <a:pt x="84" y="0"/>
                  </a:moveTo>
                  <a:lnTo>
                    <a:pt x="84" y="0"/>
                  </a:lnTo>
                  <a:lnTo>
                    <a:pt x="40" y="12"/>
                  </a:lnTo>
                  <a:lnTo>
                    <a:pt x="18" y="20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22" y="28"/>
                  </a:lnTo>
                  <a:lnTo>
                    <a:pt x="44" y="22"/>
                  </a:lnTo>
                  <a:lnTo>
                    <a:pt x="64" y="14"/>
                  </a:lnTo>
                  <a:lnTo>
                    <a:pt x="84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38"/>
            <p:cNvSpPr>
              <a:spLocks/>
            </p:cNvSpPr>
            <p:nvPr/>
          </p:nvSpPr>
          <p:spPr bwMode="auto">
            <a:xfrm>
              <a:off x="6944237" y="3396414"/>
              <a:ext cx="230190" cy="221091"/>
            </a:xfrm>
            <a:custGeom>
              <a:avLst/>
              <a:gdLst>
                <a:gd name="T0" fmla="*/ 6 w 162"/>
                <a:gd name="T1" fmla="*/ 0 h 174"/>
                <a:gd name="T2" fmla="*/ 20 w 162"/>
                <a:gd name="T3" fmla="*/ 6 h 174"/>
                <a:gd name="T4" fmla="*/ 20 w 162"/>
                <a:gd name="T5" fmla="*/ 6 h 174"/>
                <a:gd name="T6" fmla="*/ 44 w 162"/>
                <a:gd name="T7" fmla="*/ 18 h 174"/>
                <a:gd name="T8" fmla="*/ 62 w 162"/>
                <a:gd name="T9" fmla="*/ 24 h 174"/>
                <a:gd name="T10" fmla="*/ 80 w 162"/>
                <a:gd name="T11" fmla="*/ 32 h 174"/>
                <a:gd name="T12" fmla="*/ 102 w 162"/>
                <a:gd name="T13" fmla="*/ 42 h 174"/>
                <a:gd name="T14" fmla="*/ 152 w 162"/>
                <a:gd name="T15" fmla="*/ 114 h 174"/>
                <a:gd name="T16" fmla="*/ 162 w 162"/>
                <a:gd name="T17" fmla="*/ 152 h 174"/>
                <a:gd name="T18" fmla="*/ 116 w 162"/>
                <a:gd name="T19" fmla="*/ 174 h 174"/>
                <a:gd name="T20" fmla="*/ 110 w 162"/>
                <a:gd name="T21" fmla="*/ 154 h 174"/>
                <a:gd name="T22" fmla="*/ 116 w 162"/>
                <a:gd name="T23" fmla="*/ 148 h 174"/>
                <a:gd name="T24" fmla="*/ 116 w 162"/>
                <a:gd name="T25" fmla="*/ 134 h 174"/>
                <a:gd name="T26" fmla="*/ 106 w 162"/>
                <a:gd name="T27" fmla="*/ 140 h 174"/>
                <a:gd name="T28" fmla="*/ 98 w 162"/>
                <a:gd name="T29" fmla="*/ 124 h 174"/>
                <a:gd name="T30" fmla="*/ 100 w 162"/>
                <a:gd name="T31" fmla="*/ 114 h 174"/>
                <a:gd name="T32" fmla="*/ 100 w 162"/>
                <a:gd name="T33" fmla="*/ 102 h 174"/>
                <a:gd name="T34" fmla="*/ 90 w 162"/>
                <a:gd name="T35" fmla="*/ 104 h 174"/>
                <a:gd name="T36" fmla="*/ 86 w 162"/>
                <a:gd name="T37" fmla="*/ 90 h 174"/>
                <a:gd name="T38" fmla="*/ 90 w 162"/>
                <a:gd name="T39" fmla="*/ 82 h 174"/>
                <a:gd name="T40" fmla="*/ 84 w 162"/>
                <a:gd name="T41" fmla="*/ 70 h 174"/>
                <a:gd name="T42" fmla="*/ 78 w 162"/>
                <a:gd name="T43" fmla="*/ 76 h 174"/>
                <a:gd name="T44" fmla="*/ 66 w 162"/>
                <a:gd name="T45" fmla="*/ 60 h 174"/>
                <a:gd name="T46" fmla="*/ 72 w 162"/>
                <a:gd name="T47" fmla="*/ 50 h 174"/>
                <a:gd name="T48" fmla="*/ 72 w 162"/>
                <a:gd name="T49" fmla="*/ 50 h 174"/>
                <a:gd name="T50" fmla="*/ 56 w 162"/>
                <a:gd name="T51" fmla="*/ 42 h 174"/>
                <a:gd name="T52" fmla="*/ 40 w 162"/>
                <a:gd name="T53" fmla="*/ 38 h 174"/>
                <a:gd name="T54" fmla="*/ 28 w 162"/>
                <a:gd name="T55" fmla="*/ 26 h 174"/>
                <a:gd name="T56" fmla="*/ 30 w 162"/>
                <a:gd name="T57" fmla="*/ 20 h 174"/>
                <a:gd name="T58" fmla="*/ 20 w 162"/>
                <a:gd name="T59" fmla="*/ 16 h 174"/>
                <a:gd name="T60" fmla="*/ 12 w 162"/>
                <a:gd name="T61" fmla="*/ 20 h 174"/>
                <a:gd name="T62" fmla="*/ 0 w 162"/>
                <a:gd name="T63" fmla="*/ 16 h 174"/>
                <a:gd name="T64" fmla="*/ 6 w 162"/>
                <a:gd name="T65" fmla="*/ 0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2" h="174">
                  <a:moveTo>
                    <a:pt x="6" y="0"/>
                  </a:moveTo>
                  <a:lnTo>
                    <a:pt x="20" y="6"/>
                  </a:lnTo>
                  <a:lnTo>
                    <a:pt x="44" y="18"/>
                  </a:lnTo>
                  <a:lnTo>
                    <a:pt x="62" y="24"/>
                  </a:lnTo>
                  <a:lnTo>
                    <a:pt x="80" y="32"/>
                  </a:lnTo>
                  <a:lnTo>
                    <a:pt x="102" y="42"/>
                  </a:lnTo>
                  <a:lnTo>
                    <a:pt x="152" y="114"/>
                  </a:lnTo>
                  <a:lnTo>
                    <a:pt x="162" y="152"/>
                  </a:lnTo>
                  <a:lnTo>
                    <a:pt x="116" y="174"/>
                  </a:lnTo>
                  <a:lnTo>
                    <a:pt x="110" y="154"/>
                  </a:lnTo>
                  <a:lnTo>
                    <a:pt x="116" y="148"/>
                  </a:lnTo>
                  <a:lnTo>
                    <a:pt x="116" y="134"/>
                  </a:lnTo>
                  <a:lnTo>
                    <a:pt x="106" y="140"/>
                  </a:lnTo>
                  <a:lnTo>
                    <a:pt x="98" y="124"/>
                  </a:lnTo>
                  <a:lnTo>
                    <a:pt x="100" y="114"/>
                  </a:lnTo>
                  <a:lnTo>
                    <a:pt x="100" y="102"/>
                  </a:lnTo>
                  <a:lnTo>
                    <a:pt x="90" y="104"/>
                  </a:lnTo>
                  <a:lnTo>
                    <a:pt x="86" y="90"/>
                  </a:lnTo>
                  <a:lnTo>
                    <a:pt x="90" y="82"/>
                  </a:lnTo>
                  <a:lnTo>
                    <a:pt x="84" y="70"/>
                  </a:lnTo>
                  <a:lnTo>
                    <a:pt x="78" y="76"/>
                  </a:lnTo>
                  <a:lnTo>
                    <a:pt x="66" y="60"/>
                  </a:lnTo>
                  <a:lnTo>
                    <a:pt x="72" y="50"/>
                  </a:lnTo>
                  <a:lnTo>
                    <a:pt x="56" y="42"/>
                  </a:lnTo>
                  <a:lnTo>
                    <a:pt x="40" y="38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20" y="16"/>
                  </a:lnTo>
                  <a:lnTo>
                    <a:pt x="12" y="20"/>
                  </a:lnTo>
                  <a:lnTo>
                    <a:pt x="0" y="1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39"/>
            <p:cNvSpPr>
              <a:spLocks/>
            </p:cNvSpPr>
            <p:nvPr/>
          </p:nvSpPr>
          <p:spPr bwMode="auto">
            <a:xfrm>
              <a:off x="6836247" y="3401497"/>
              <a:ext cx="99465" cy="53367"/>
            </a:xfrm>
            <a:custGeom>
              <a:avLst/>
              <a:gdLst>
                <a:gd name="T0" fmla="*/ 70 w 70"/>
                <a:gd name="T1" fmla="*/ 0 h 42"/>
                <a:gd name="T2" fmla="*/ 48 w 70"/>
                <a:gd name="T3" fmla="*/ 10 h 42"/>
                <a:gd name="T4" fmla="*/ 22 w 70"/>
                <a:gd name="T5" fmla="*/ 16 h 42"/>
                <a:gd name="T6" fmla="*/ 0 w 70"/>
                <a:gd name="T7" fmla="*/ 42 h 42"/>
                <a:gd name="T8" fmla="*/ 24 w 70"/>
                <a:gd name="T9" fmla="*/ 26 h 42"/>
                <a:gd name="T10" fmla="*/ 68 w 70"/>
                <a:gd name="T11" fmla="*/ 8 h 42"/>
                <a:gd name="T12" fmla="*/ 70 w 70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42">
                  <a:moveTo>
                    <a:pt x="70" y="0"/>
                  </a:moveTo>
                  <a:lnTo>
                    <a:pt x="48" y="10"/>
                  </a:lnTo>
                  <a:lnTo>
                    <a:pt x="22" y="16"/>
                  </a:lnTo>
                  <a:lnTo>
                    <a:pt x="0" y="42"/>
                  </a:lnTo>
                  <a:lnTo>
                    <a:pt x="24" y="26"/>
                  </a:lnTo>
                  <a:lnTo>
                    <a:pt x="68" y="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40"/>
            <p:cNvSpPr>
              <a:spLocks/>
            </p:cNvSpPr>
            <p:nvPr/>
          </p:nvSpPr>
          <p:spPr bwMode="auto">
            <a:xfrm>
              <a:off x="6907293" y="3421827"/>
              <a:ext cx="187562" cy="223632"/>
            </a:xfrm>
            <a:custGeom>
              <a:avLst/>
              <a:gdLst>
                <a:gd name="T0" fmla="*/ 44 w 132"/>
                <a:gd name="T1" fmla="*/ 6 h 176"/>
                <a:gd name="T2" fmla="*/ 50 w 132"/>
                <a:gd name="T3" fmla="*/ 18 h 176"/>
                <a:gd name="T4" fmla="*/ 76 w 132"/>
                <a:gd name="T5" fmla="*/ 26 h 176"/>
                <a:gd name="T6" fmla="*/ 92 w 132"/>
                <a:gd name="T7" fmla="*/ 44 h 176"/>
                <a:gd name="T8" fmla="*/ 102 w 132"/>
                <a:gd name="T9" fmla="*/ 70 h 176"/>
                <a:gd name="T10" fmla="*/ 104 w 132"/>
                <a:gd name="T11" fmla="*/ 86 h 176"/>
                <a:gd name="T12" fmla="*/ 114 w 132"/>
                <a:gd name="T13" fmla="*/ 98 h 176"/>
                <a:gd name="T14" fmla="*/ 120 w 132"/>
                <a:gd name="T15" fmla="*/ 132 h 176"/>
                <a:gd name="T16" fmla="*/ 132 w 132"/>
                <a:gd name="T17" fmla="*/ 148 h 176"/>
                <a:gd name="T18" fmla="*/ 104 w 132"/>
                <a:gd name="T19" fmla="*/ 136 h 176"/>
                <a:gd name="T20" fmla="*/ 104 w 132"/>
                <a:gd name="T21" fmla="*/ 102 h 176"/>
                <a:gd name="T22" fmla="*/ 96 w 132"/>
                <a:gd name="T23" fmla="*/ 104 h 176"/>
                <a:gd name="T24" fmla="*/ 84 w 132"/>
                <a:gd name="T25" fmla="*/ 78 h 176"/>
                <a:gd name="T26" fmla="*/ 88 w 132"/>
                <a:gd name="T27" fmla="*/ 58 h 176"/>
                <a:gd name="T28" fmla="*/ 74 w 132"/>
                <a:gd name="T29" fmla="*/ 56 h 176"/>
                <a:gd name="T30" fmla="*/ 70 w 132"/>
                <a:gd name="T31" fmla="*/ 34 h 176"/>
                <a:gd name="T32" fmla="*/ 50 w 132"/>
                <a:gd name="T33" fmla="*/ 34 h 176"/>
                <a:gd name="T34" fmla="*/ 68 w 132"/>
                <a:gd name="T35" fmla="*/ 62 h 176"/>
                <a:gd name="T36" fmla="*/ 76 w 132"/>
                <a:gd name="T37" fmla="*/ 82 h 176"/>
                <a:gd name="T38" fmla="*/ 84 w 132"/>
                <a:gd name="T39" fmla="*/ 92 h 176"/>
                <a:gd name="T40" fmla="*/ 84 w 132"/>
                <a:gd name="T41" fmla="*/ 112 h 176"/>
                <a:gd name="T42" fmla="*/ 98 w 132"/>
                <a:gd name="T43" fmla="*/ 122 h 176"/>
                <a:gd name="T44" fmla="*/ 120 w 132"/>
                <a:gd name="T45" fmla="*/ 170 h 176"/>
                <a:gd name="T46" fmla="*/ 94 w 132"/>
                <a:gd name="T47" fmla="*/ 158 h 176"/>
                <a:gd name="T48" fmla="*/ 84 w 132"/>
                <a:gd name="T49" fmla="*/ 110 h 176"/>
                <a:gd name="T50" fmla="*/ 74 w 132"/>
                <a:gd name="T51" fmla="*/ 108 h 176"/>
                <a:gd name="T52" fmla="*/ 68 w 132"/>
                <a:gd name="T53" fmla="*/ 78 h 176"/>
                <a:gd name="T54" fmla="*/ 58 w 132"/>
                <a:gd name="T55" fmla="*/ 78 h 176"/>
                <a:gd name="T56" fmla="*/ 46 w 132"/>
                <a:gd name="T57" fmla="*/ 58 h 176"/>
                <a:gd name="T58" fmla="*/ 44 w 132"/>
                <a:gd name="T59" fmla="*/ 40 h 176"/>
                <a:gd name="T60" fmla="*/ 28 w 132"/>
                <a:gd name="T61" fmla="*/ 40 h 176"/>
                <a:gd name="T62" fmla="*/ 18 w 132"/>
                <a:gd name="T63" fmla="*/ 18 h 176"/>
                <a:gd name="T64" fmla="*/ 0 w 132"/>
                <a:gd name="T65" fmla="*/ 1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76">
                  <a:moveTo>
                    <a:pt x="24" y="0"/>
                  </a:moveTo>
                  <a:lnTo>
                    <a:pt x="44" y="6"/>
                  </a:lnTo>
                  <a:lnTo>
                    <a:pt x="40" y="12"/>
                  </a:lnTo>
                  <a:lnTo>
                    <a:pt x="50" y="18"/>
                  </a:lnTo>
                  <a:lnTo>
                    <a:pt x="66" y="18"/>
                  </a:lnTo>
                  <a:lnTo>
                    <a:pt x="76" y="26"/>
                  </a:lnTo>
                  <a:lnTo>
                    <a:pt x="80" y="44"/>
                  </a:lnTo>
                  <a:lnTo>
                    <a:pt x="92" y="44"/>
                  </a:lnTo>
                  <a:lnTo>
                    <a:pt x="98" y="54"/>
                  </a:lnTo>
                  <a:lnTo>
                    <a:pt x="102" y="70"/>
                  </a:lnTo>
                  <a:lnTo>
                    <a:pt x="110" y="82"/>
                  </a:lnTo>
                  <a:lnTo>
                    <a:pt x="104" y="86"/>
                  </a:lnTo>
                  <a:lnTo>
                    <a:pt x="104" y="94"/>
                  </a:lnTo>
                  <a:lnTo>
                    <a:pt x="114" y="98"/>
                  </a:lnTo>
                  <a:lnTo>
                    <a:pt x="124" y="118"/>
                  </a:lnTo>
                  <a:lnTo>
                    <a:pt x="120" y="132"/>
                  </a:lnTo>
                  <a:lnTo>
                    <a:pt x="128" y="134"/>
                  </a:lnTo>
                  <a:lnTo>
                    <a:pt x="132" y="148"/>
                  </a:lnTo>
                  <a:lnTo>
                    <a:pt x="120" y="158"/>
                  </a:lnTo>
                  <a:lnTo>
                    <a:pt x="104" y="136"/>
                  </a:lnTo>
                  <a:lnTo>
                    <a:pt x="104" y="110"/>
                  </a:lnTo>
                  <a:lnTo>
                    <a:pt x="104" y="102"/>
                  </a:lnTo>
                  <a:lnTo>
                    <a:pt x="98" y="90"/>
                  </a:lnTo>
                  <a:lnTo>
                    <a:pt x="96" y="104"/>
                  </a:lnTo>
                  <a:lnTo>
                    <a:pt x="90" y="94"/>
                  </a:lnTo>
                  <a:lnTo>
                    <a:pt x="84" y="78"/>
                  </a:lnTo>
                  <a:lnTo>
                    <a:pt x="88" y="70"/>
                  </a:lnTo>
                  <a:lnTo>
                    <a:pt x="88" y="58"/>
                  </a:lnTo>
                  <a:lnTo>
                    <a:pt x="78" y="64"/>
                  </a:lnTo>
                  <a:lnTo>
                    <a:pt x="74" y="56"/>
                  </a:lnTo>
                  <a:lnTo>
                    <a:pt x="70" y="44"/>
                  </a:lnTo>
                  <a:lnTo>
                    <a:pt x="70" y="34"/>
                  </a:lnTo>
                  <a:lnTo>
                    <a:pt x="60" y="26"/>
                  </a:lnTo>
                  <a:lnTo>
                    <a:pt x="50" y="34"/>
                  </a:lnTo>
                  <a:lnTo>
                    <a:pt x="60" y="42"/>
                  </a:lnTo>
                  <a:lnTo>
                    <a:pt x="68" y="62"/>
                  </a:lnTo>
                  <a:lnTo>
                    <a:pt x="72" y="72"/>
                  </a:lnTo>
                  <a:lnTo>
                    <a:pt x="76" y="82"/>
                  </a:lnTo>
                  <a:lnTo>
                    <a:pt x="78" y="76"/>
                  </a:lnTo>
                  <a:lnTo>
                    <a:pt x="84" y="92"/>
                  </a:lnTo>
                  <a:lnTo>
                    <a:pt x="94" y="110"/>
                  </a:lnTo>
                  <a:lnTo>
                    <a:pt x="84" y="112"/>
                  </a:lnTo>
                  <a:lnTo>
                    <a:pt x="90" y="122"/>
                  </a:lnTo>
                  <a:lnTo>
                    <a:pt x="98" y="122"/>
                  </a:lnTo>
                  <a:lnTo>
                    <a:pt x="104" y="150"/>
                  </a:lnTo>
                  <a:lnTo>
                    <a:pt x="120" y="170"/>
                  </a:lnTo>
                  <a:lnTo>
                    <a:pt x="110" y="176"/>
                  </a:lnTo>
                  <a:lnTo>
                    <a:pt x="94" y="158"/>
                  </a:lnTo>
                  <a:lnTo>
                    <a:pt x="82" y="126"/>
                  </a:lnTo>
                  <a:lnTo>
                    <a:pt x="84" y="110"/>
                  </a:lnTo>
                  <a:lnTo>
                    <a:pt x="80" y="98"/>
                  </a:lnTo>
                  <a:lnTo>
                    <a:pt x="74" y="108"/>
                  </a:lnTo>
                  <a:lnTo>
                    <a:pt x="68" y="98"/>
                  </a:lnTo>
                  <a:lnTo>
                    <a:pt x="68" y="78"/>
                  </a:lnTo>
                  <a:lnTo>
                    <a:pt x="58" y="66"/>
                  </a:lnTo>
                  <a:lnTo>
                    <a:pt x="58" y="78"/>
                  </a:lnTo>
                  <a:lnTo>
                    <a:pt x="50" y="68"/>
                  </a:lnTo>
                  <a:lnTo>
                    <a:pt x="46" y="58"/>
                  </a:lnTo>
                  <a:lnTo>
                    <a:pt x="50" y="46"/>
                  </a:lnTo>
                  <a:lnTo>
                    <a:pt x="44" y="40"/>
                  </a:lnTo>
                  <a:lnTo>
                    <a:pt x="36" y="46"/>
                  </a:lnTo>
                  <a:lnTo>
                    <a:pt x="28" y="40"/>
                  </a:lnTo>
                  <a:lnTo>
                    <a:pt x="26" y="22"/>
                  </a:lnTo>
                  <a:lnTo>
                    <a:pt x="18" y="18"/>
                  </a:lnTo>
                  <a:lnTo>
                    <a:pt x="16" y="24"/>
                  </a:lnTo>
                  <a:lnTo>
                    <a:pt x="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41"/>
            <p:cNvSpPr>
              <a:spLocks/>
            </p:cNvSpPr>
            <p:nvPr/>
          </p:nvSpPr>
          <p:spPr bwMode="auto">
            <a:xfrm>
              <a:off x="6816354" y="3444699"/>
              <a:ext cx="235873" cy="226174"/>
            </a:xfrm>
            <a:custGeom>
              <a:avLst/>
              <a:gdLst>
                <a:gd name="T0" fmla="*/ 82 w 166"/>
                <a:gd name="T1" fmla="*/ 16 h 178"/>
                <a:gd name="T2" fmla="*/ 88 w 166"/>
                <a:gd name="T3" fmla="*/ 36 h 178"/>
                <a:gd name="T4" fmla="*/ 106 w 166"/>
                <a:gd name="T5" fmla="*/ 52 h 178"/>
                <a:gd name="T6" fmla="*/ 116 w 166"/>
                <a:gd name="T7" fmla="*/ 64 h 178"/>
                <a:gd name="T8" fmla="*/ 116 w 166"/>
                <a:gd name="T9" fmla="*/ 78 h 178"/>
                <a:gd name="T10" fmla="*/ 134 w 166"/>
                <a:gd name="T11" fmla="*/ 94 h 178"/>
                <a:gd name="T12" fmla="*/ 142 w 166"/>
                <a:gd name="T13" fmla="*/ 118 h 178"/>
                <a:gd name="T14" fmla="*/ 146 w 166"/>
                <a:gd name="T15" fmla="*/ 134 h 178"/>
                <a:gd name="T16" fmla="*/ 152 w 166"/>
                <a:gd name="T17" fmla="*/ 140 h 178"/>
                <a:gd name="T18" fmla="*/ 166 w 166"/>
                <a:gd name="T19" fmla="*/ 164 h 178"/>
                <a:gd name="T20" fmla="*/ 132 w 166"/>
                <a:gd name="T21" fmla="*/ 148 h 178"/>
                <a:gd name="T22" fmla="*/ 130 w 166"/>
                <a:gd name="T23" fmla="*/ 124 h 178"/>
                <a:gd name="T24" fmla="*/ 116 w 166"/>
                <a:gd name="T25" fmla="*/ 118 h 178"/>
                <a:gd name="T26" fmla="*/ 114 w 166"/>
                <a:gd name="T27" fmla="*/ 94 h 178"/>
                <a:gd name="T28" fmla="*/ 108 w 166"/>
                <a:gd name="T29" fmla="*/ 98 h 178"/>
                <a:gd name="T30" fmla="*/ 98 w 166"/>
                <a:gd name="T31" fmla="*/ 76 h 178"/>
                <a:gd name="T32" fmla="*/ 94 w 166"/>
                <a:gd name="T33" fmla="*/ 54 h 178"/>
                <a:gd name="T34" fmla="*/ 84 w 166"/>
                <a:gd name="T35" fmla="*/ 64 h 178"/>
                <a:gd name="T36" fmla="*/ 78 w 166"/>
                <a:gd name="T37" fmla="*/ 38 h 178"/>
                <a:gd name="T38" fmla="*/ 82 w 166"/>
                <a:gd name="T39" fmla="*/ 70 h 178"/>
                <a:gd name="T40" fmla="*/ 82 w 166"/>
                <a:gd name="T41" fmla="*/ 80 h 178"/>
                <a:gd name="T42" fmla="*/ 98 w 166"/>
                <a:gd name="T43" fmla="*/ 98 h 178"/>
                <a:gd name="T44" fmla="*/ 98 w 166"/>
                <a:gd name="T45" fmla="*/ 120 h 178"/>
                <a:gd name="T46" fmla="*/ 120 w 166"/>
                <a:gd name="T47" fmla="*/ 136 h 178"/>
                <a:gd name="T48" fmla="*/ 140 w 166"/>
                <a:gd name="T49" fmla="*/ 174 h 178"/>
                <a:gd name="T50" fmla="*/ 110 w 166"/>
                <a:gd name="T51" fmla="*/ 140 h 178"/>
                <a:gd name="T52" fmla="*/ 78 w 166"/>
                <a:gd name="T53" fmla="*/ 86 h 178"/>
                <a:gd name="T54" fmla="*/ 78 w 166"/>
                <a:gd name="T55" fmla="*/ 128 h 178"/>
                <a:gd name="T56" fmla="*/ 60 w 166"/>
                <a:gd name="T57" fmla="*/ 110 h 178"/>
                <a:gd name="T58" fmla="*/ 66 w 166"/>
                <a:gd name="T59" fmla="*/ 92 h 178"/>
                <a:gd name="T60" fmla="*/ 58 w 166"/>
                <a:gd name="T61" fmla="*/ 88 h 178"/>
                <a:gd name="T62" fmla="*/ 66 w 166"/>
                <a:gd name="T63" fmla="*/ 72 h 178"/>
                <a:gd name="T64" fmla="*/ 58 w 166"/>
                <a:gd name="T65" fmla="*/ 60 h 178"/>
                <a:gd name="T66" fmla="*/ 58 w 166"/>
                <a:gd name="T67" fmla="*/ 34 h 178"/>
                <a:gd name="T68" fmla="*/ 50 w 166"/>
                <a:gd name="T69" fmla="*/ 54 h 178"/>
                <a:gd name="T70" fmla="*/ 44 w 166"/>
                <a:gd name="T71" fmla="*/ 66 h 178"/>
                <a:gd name="T72" fmla="*/ 52 w 166"/>
                <a:gd name="T73" fmla="*/ 98 h 178"/>
                <a:gd name="T74" fmla="*/ 44 w 166"/>
                <a:gd name="T75" fmla="*/ 110 h 178"/>
                <a:gd name="T76" fmla="*/ 50 w 166"/>
                <a:gd name="T77" fmla="*/ 128 h 178"/>
                <a:gd name="T78" fmla="*/ 26 w 166"/>
                <a:gd name="T79" fmla="*/ 128 h 178"/>
                <a:gd name="T80" fmla="*/ 10 w 166"/>
                <a:gd name="T81" fmla="*/ 140 h 178"/>
                <a:gd name="T82" fmla="*/ 10 w 166"/>
                <a:gd name="T83" fmla="*/ 164 h 178"/>
                <a:gd name="T84" fmla="*/ 0 w 166"/>
                <a:gd name="T85" fmla="*/ 178 h 178"/>
                <a:gd name="T86" fmla="*/ 2 w 166"/>
                <a:gd name="T87" fmla="*/ 124 h 178"/>
                <a:gd name="T88" fmla="*/ 40 w 166"/>
                <a:gd name="T89" fmla="*/ 120 h 178"/>
                <a:gd name="T90" fmla="*/ 10 w 166"/>
                <a:gd name="T91" fmla="*/ 114 h 178"/>
                <a:gd name="T92" fmla="*/ 10 w 166"/>
                <a:gd name="T93" fmla="*/ 70 h 178"/>
                <a:gd name="T94" fmla="*/ 26 w 166"/>
                <a:gd name="T95" fmla="*/ 60 h 178"/>
                <a:gd name="T96" fmla="*/ 36 w 166"/>
                <a:gd name="T97" fmla="*/ 56 h 178"/>
                <a:gd name="T98" fmla="*/ 12 w 166"/>
                <a:gd name="T99" fmla="*/ 40 h 178"/>
                <a:gd name="T100" fmla="*/ 42 w 166"/>
                <a:gd name="T101" fmla="*/ 6 h 178"/>
                <a:gd name="T102" fmla="*/ 70 w 166"/>
                <a:gd name="T103" fmla="*/ 4 h 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" h="178">
                  <a:moveTo>
                    <a:pt x="70" y="4"/>
                  </a:moveTo>
                  <a:lnTo>
                    <a:pt x="82" y="16"/>
                  </a:lnTo>
                  <a:lnTo>
                    <a:pt x="94" y="26"/>
                  </a:lnTo>
                  <a:lnTo>
                    <a:pt x="88" y="36"/>
                  </a:lnTo>
                  <a:lnTo>
                    <a:pt x="96" y="52"/>
                  </a:lnTo>
                  <a:lnTo>
                    <a:pt x="106" y="52"/>
                  </a:lnTo>
                  <a:lnTo>
                    <a:pt x="116" y="64"/>
                  </a:lnTo>
                  <a:lnTo>
                    <a:pt x="120" y="70"/>
                  </a:lnTo>
                  <a:lnTo>
                    <a:pt x="116" y="78"/>
                  </a:lnTo>
                  <a:lnTo>
                    <a:pt x="120" y="88"/>
                  </a:lnTo>
                  <a:lnTo>
                    <a:pt x="134" y="94"/>
                  </a:lnTo>
                  <a:lnTo>
                    <a:pt x="140" y="106"/>
                  </a:lnTo>
                  <a:lnTo>
                    <a:pt x="142" y="118"/>
                  </a:lnTo>
                  <a:lnTo>
                    <a:pt x="138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60" y="150"/>
                  </a:lnTo>
                  <a:lnTo>
                    <a:pt x="166" y="164"/>
                  </a:lnTo>
                  <a:lnTo>
                    <a:pt x="146" y="168"/>
                  </a:lnTo>
                  <a:lnTo>
                    <a:pt x="132" y="148"/>
                  </a:lnTo>
                  <a:lnTo>
                    <a:pt x="134" y="136"/>
                  </a:lnTo>
                  <a:lnTo>
                    <a:pt x="130" y="124"/>
                  </a:lnTo>
                  <a:lnTo>
                    <a:pt x="124" y="132"/>
                  </a:lnTo>
                  <a:lnTo>
                    <a:pt x="116" y="118"/>
                  </a:lnTo>
                  <a:lnTo>
                    <a:pt x="114" y="106"/>
                  </a:lnTo>
                  <a:lnTo>
                    <a:pt x="114" y="94"/>
                  </a:lnTo>
                  <a:lnTo>
                    <a:pt x="108" y="84"/>
                  </a:lnTo>
                  <a:lnTo>
                    <a:pt x="108" y="98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100" y="64"/>
                  </a:lnTo>
                  <a:lnTo>
                    <a:pt x="94" y="54"/>
                  </a:lnTo>
                  <a:lnTo>
                    <a:pt x="94" y="68"/>
                  </a:lnTo>
                  <a:lnTo>
                    <a:pt x="84" y="64"/>
                  </a:lnTo>
                  <a:lnTo>
                    <a:pt x="84" y="50"/>
                  </a:lnTo>
                  <a:lnTo>
                    <a:pt x="78" y="38"/>
                  </a:lnTo>
                  <a:lnTo>
                    <a:pt x="72" y="50"/>
                  </a:lnTo>
                  <a:lnTo>
                    <a:pt x="82" y="70"/>
                  </a:lnTo>
                  <a:lnTo>
                    <a:pt x="90" y="76"/>
                  </a:lnTo>
                  <a:lnTo>
                    <a:pt x="82" y="80"/>
                  </a:lnTo>
                  <a:lnTo>
                    <a:pt x="86" y="92"/>
                  </a:lnTo>
                  <a:lnTo>
                    <a:pt x="98" y="98"/>
                  </a:lnTo>
                  <a:lnTo>
                    <a:pt x="102" y="108"/>
                  </a:lnTo>
                  <a:lnTo>
                    <a:pt x="98" y="120"/>
                  </a:lnTo>
                  <a:lnTo>
                    <a:pt x="110" y="128"/>
                  </a:lnTo>
                  <a:lnTo>
                    <a:pt x="120" y="136"/>
                  </a:lnTo>
                  <a:lnTo>
                    <a:pt x="128" y="148"/>
                  </a:lnTo>
                  <a:lnTo>
                    <a:pt x="140" y="174"/>
                  </a:lnTo>
                  <a:lnTo>
                    <a:pt x="124" y="166"/>
                  </a:lnTo>
                  <a:lnTo>
                    <a:pt x="110" y="140"/>
                  </a:lnTo>
                  <a:lnTo>
                    <a:pt x="96" y="108"/>
                  </a:lnTo>
                  <a:lnTo>
                    <a:pt x="78" y="86"/>
                  </a:lnTo>
                  <a:lnTo>
                    <a:pt x="78" y="108"/>
                  </a:lnTo>
                  <a:lnTo>
                    <a:pt x="78" y="128"/>
                  </a:lnTo>
                  <a:lnTo>
                    <a:pt x="64" y="124"/>
                  </a:lnTo>
                  <a:lnTo>
                    <a:pt x="60" y="110"/>
                  </a:lnTo>
                  <a:lnTo>
                    <a:pt x="66" y="108"/>
                  </a:lnTo>
                  <a:lnTo>
                    <a:pt x="66" y="92"/>
                  </a:lnTo>
                  <a:lnTo>
                    <a:pt x="58" y="98"/>
                  </a:lnTo>
                  <a:lnTo>
                    <a:pt x="58" y="88"/>
                  </a:lnTo>
                  <a:lnTo>
                    <a:pt x="58" y="76"/>
                  </a:lnTo>
                  <a:lnTo>
                    <a:pt x="66" y="72"/>
                  </a:lnTo>
                  <a:lnTo>
                    <a:pt x="66" y="64"/>
                  </a:lnTo>
                  <a:lnTo>
                    <a:pt x="58" y="60"/>
                  </a:lnTo>
                  <a:lnTo>
                    <a:pt x="58" y="48"/>
                  </a:lnTo>
                  <a:lnTo>
                    <a:pt x="58" y="34"/>
                  </a:lnTo>
                  <a:lnTo>
                    <a:pt x="50" y="34"/>
                  </a:lnTo>
                  <a:lnTo>
                    <a:pt x="50" y="54"/>
                  </a:lnTo>
                  <a:lnTo>
                    <a:pt x="42" y="58"/>
                  </a:lnTo>
                  <a:lnTo>
                    <a:pt x="44" y="66"/>
                  </a:lnTo>
                  <a:lnTo>
                    <a:pt x="52" y="70"/>
                  </a:lnTo>
                  <a:lnTo>
                    <a:pt x="52" y="98"/>
                  </a:lnTo>
                  <a:lnTo>
                    <a:pt x="44" y="102"/>
                  </a:lnTo>
                  <a:lnTo>
                    <a:pt x="44" y="110"/>
                  </a:lnTo>
                  <a:lnTo>
                    <a:pt x="50" y="118"/>
                  </a:lnTo>
                  <a:lnTo>
                    <a:pt x="50" y="128"/>
                  </a:lnTo>
                  <a:lnTo>
                    <a:pt x="38" y="128"/>
                  </a:lnTo>
                  <a:lnTo>
                    <a:pt x="26" y="128"/>
                  </a:lnTo>
                  <a:lnTo>
                    <a:pt x="26" y="138"/>
                  </a:lnTo>
                  <a:lnTo>
                    <a:pt x="10" y="140"/>
                  </a:lnTo>
                  <a:lnTo>
                    <a:pt x="8" y="152"/>
                  </a:lnTo>
                  <a:lnTo>
                    <a:pt x="10" y="164"/>
                  </a:lnTo>
                  <a:lnTo>
                    <a:pt x="8" y="174"/>
                  </a:lnTo>
                  <a:lnTo>
                    <a:pt x="0" y="178"/>
                  </a:lnTo>
                  <a:lnTo>
                    <a:pt x="2" y="144"/>
                  </a:lnTo>
                  <a:lnTo>
                    <a:pt x="2" y="124"/>
                  </a:lnTo>
                  <a:lnTo>
                    <a:pt x="16" y="122"/>
                  </a:lnTo>
                  <a:lnTo>
                    <a:pt x="40" y="120"/>
                  </a:lnTo>
                  <a:lnTo>
                    <a:pt x="34" y="112"/>
                  </a:lnTo>
                  <a:lnTo>
                    <a:pt x="10" y="114"/>
                  </a:lnTo>
                  <a:lnTo>
                    <a:pt x="10" y="102"/>
                  </a:lnTo>
                  <a:lnTo>
                    <a:pt x="10" y="70"/>
                  </a:lnTo>
                  <a:lnTo>
                    <a:pt x="12" y="60"/>
                  </a:lnTo>
                  <a:lnTo>
                    <a:pt x="26" y="60"/>
                  </a:lnTo>
                  <a:lnTo>
                    <a:pt x="36" y="64"/>
                  </a:lnTo>
                  <a:lnTo>
                    <a:pt x="36" y="56"/>
                  </a:lnTo>
                  <a:lnTo>
                    <a:pt x="20" y="50"/>
                  </a:lnTo>
                  <a:lnTo>
                    <a:pt x="12" y="40"/>
                  </a:lnTo>
                  <a:lnTo>
                    <a:pt x="22" y="24"/>
                  </a:lnTo>
                  <a:lnTo>
                    <a:pt x="42" y="6"/>
                  </a:lnTo>
                  <a:lnTo>
                    <a:pt x="60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776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42"/>
            <p:cNvSpPr>
              <a:spLocks/>
            </p:cNvSpPr>
            <p:nvPr/>
          </p:nvSpPr>
          <p:spPr bwMode="auto">
            <a:xfrm>
              <a:off x="6728257" y="3345589"/>
              <a:ext cx="31260" cy="60991"/>
            </a:xfrm>
            <a:custGeom>
              <a:avLst/>
              <a:gdLst>
                <a:gd name="T0" fmla="*/ 12 w 22"/>
                <a:gd name="T1" fmla="*/ 0 h 48"/>
                <a:gd name="T2" fmla="*/ 4 w 22"/>
                <a:gd name="T3" fmla="*/ 4 h 48"/>
                <a:gd name="T4" fmla="*/ 0 w 22"/>
                <a:gd name="T5" fmla="*/ 14 h 48"/>
                <a:gd name="T6" fmla="*/ 2 w 22"/>
                <a:gd name="T7" fmla="*/ 28 h 48"/>
                <a:gd name="T8" fmla="*/ 8 w 22"/>
                <a:gd name="T9" fmla="*/ 36 h 48"/>
                <a:gd name="T10" fmla="*/ 22 w 22"/>
                <a:gd name="T11" fmla="*/ 48 h 48"/>
                <a:gd name="T12" fmla="*/ 12 w 22"/>
                <a:gd name="T13" fmla="*/ 30 h 48"/>
                <a:gd name="T14" fmla="*/ 6 w 22"/>
                <a:gd name="T15" fmla="*/ 18 h 48"/>
                <a:gd name="T16" fmla="*/ 12 w 2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48">
                  <a:moveTo>
                    <a:pt x="12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2" y="28"/>
                  </a:lnTo>
                  <a:lnTo>
                    <a:pt x="8" y="36"/>
                  </a:lnTo>
                  <a:lnTo>
                    <a:pt x="22" y="48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43"/>
            <p:cNvSpPr>
              <a:spLocks/>
            </p:cNvSpPr>
            <p:nvPr/>
          </p:nvSpPr>
          <p:spPr bwMode="auto">
            <a:xfrm>
              <a:off x="6722573" y="3393873"/>
              <a:ext cx="22735" cy="40660"/>
            </a:xfrm>
            <a:custGeom>
              <a:avLst/>
              <a:gdLst>
                <a:gd name="T0" fmla="*/ 2 w 16"/>
                <a:gd name="T1" fmla="*/ 0 h 32"/>
                <a:gd name="T2" fmla="*/ 0 w 16"/>
                <a:gd name="T3" fmla="*/ 8 h 32"/>
                <a:gd name="T4" fmla="*/ 4 w 16"/>
                <a:gd name="T5" fmla="*/ 18 h 32"/>
                <a:gd name="T6" fmla="*/ 10 w 16"/>
                <a:gd name="T7" fmla="*/ 30 h 32"/>
                <a:gd name="T8" fmla="*/ 16 w 16"/>
                <a:gd name="T9" fmla="*/ 32 h 32"/>
                <a:gd name="T10" fmla="*/ 8 w 16"/>
                <a:gd name="T11" fmla="*/ 14 h 32"/>
                <a:gd name="T12" fmla="*/ 2 w 1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32">
                  <a:moveTo>
                    <a:pt x="2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8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44"/>
            <p:cNvSpPr>
              <a:spLocks/>
            </p:cNvSpPr>
            <p:nvPr/>
          </p:nvSpPr>
          <p:spPr bwMode="auto">
            <a:xfrm>
              <a:off x="6745308" y="3449781"/>
              <a:ext cx="19893" cy="48284"/>
            </a:xfrm>
            <a:custGeom>
              <a:avLst/>
              <a:gdLst>
                <a:gd name="T0" fmla="*/ 14 w 14"/>
                <a:gd name="T1" fmla="*/ 8 h 38"/>
                <a:gd name="T2" fmla="*/ 8 w 14"/>
                <a:gd name="T3" fmla="*/ 0 h 38"/>
                <a:gd name="T4" fmla="*/ 2 w 14"/>
                <a:gd name="T5" fmla="*/ 4 h 38"/>
                <a:gd name="T6" fmla="*/ 0 w 14"/>
                <a:gd name="T7" fmla="*/ 16 h 38"/>
                <a:gd name="T8" fmla="*/ 0 w 14"/>
                <a:gd name="T9" fmla="*/ 38 h 38"/>
                <a:gd name="T10" fmla="*/ 12 w 14"/>
                <a:gd name="T11" fmla="*/ 38 h 38"/>
                <a:gd name="T12" fmla="*/ 14 w 14"/>
                <a:gd name="T13" fmla="*/ 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38">
                  <a:moveTo>
                    <a:pt x="14" y="8"/>
                  </a:moveTo>
                  <a:lnTo>
                    <a:pt x="8" y="0"/>
                  </a:lnTo>
                  <a:lnTo>
                    <a:pt x="2" y="4"/>
                  </a:lnTo>
                  <a:lnTo>
                    <a:pt x="0" y="16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45"/>
            <p:cNvSpPr>
              <a:spLocks/>
            </p:cNvSpPr>
            <p:nvPr/>
          </p:nvSpPr>
          <p:spPr bwMode="auto">
            <a:xfrm>
              <a:off x="6702680" y="3454864"/>
              <a:ext cx="39786" cy="48284"/>
            </a:xfrm>
            <a:custGeom>
              <a:avLst/>
              <a:gdLst>
                <a:gd name="T0" fmla="*/ 28 w 28"/>
                <a:gd name="T1" fmla="*/ 0 h 38"/>
                <a:gd name="T2" fmla="*/ 28 w 28"/>
                <a:gd name="T3" fmla="*/ 12 h 38"/>
                <a:gd name="T4" fmla="*/ 28 w 28"/>
                <a:gd name="T5" fmla="*/ 28 h 38"/>
                <a:gd name="T6" fmla="*/ 18 w 28"/>
                <a:gd name="T7" fmla="*/ 28 h 38"/>
                <a:gd name="T8" fmla="*/ 10 w 28"/>
                <a:gd name="T9" fmla="*/ 38 h 38"/>
                <a:gd name="T10" fmla="*/ 4 w 28"/>
                <a:gd name="T11" fmla="*/ 36 h 38"/>
                <a:gd name="T12" fmla="*/ 0 w 28"/>
                <a:gd name="T13" fmla="*/ 30 h 38"/>
                <a:gd name="T14" fmla="*/ 2 w 28"/>
                <a:gd name="T15" fmla="*/ 10 h 38"/>
                <a:gd name="T16" fmla="*/ 14 w 28"/>
                <a:gd name="T17" fmla="*/ 10 h 38"/>
                <a:gd name="T18" fmla="*/ 14 w 28"/>
                <a:gd name="T19" fmla="*/ 0 h 38"/>
                <a:gd name="T20" fmla="*/ 20 w 28"/>
                <a:gd name="T21" fmla="*/ 0 h 38"/>
                <a:gd name="T22" fmla="*/ 20 w 28"/>
                <a:gd name="T23" fmla="*/ 0 h 38"/>
                <a:gd name="T24" fmla="*/ 26 w 28"/>
                <a:gd name="T25" fmla="*/ 0 h 38"/>
                <a:gd name="T26" fmla="*/ 28 w 28"/>
                <a:gd name="T27" fmla="*/ 0 h 38"/>
                <a:gd name="T28" fmla="*/ 28 w 28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" h="38">
                  <a:moveTo>
                    <a:pt x="28" y="0"/>
                  </a:moveTo>
                  <a:lnTo>
                    <a:pt x="28" y="12"/>
                  </a:lnTo>
                  <a:lnTo>
                    <a:pt x="28" y="28"/>
                  </a:lnTo>
                  <a:lnTo>
                    <a:pt x="18" y="28"/>
                  </a:lnTo>
                  <a:lnTo>
                    <a:pt x="10" y="38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46"/>
            <p:cNvSpPr>
              <a:spLocks/>
            </p:cNvSpPr>
            <p:nvPr/>
          </p:nvSpPr>
          <p:spPr bwMode="auto">
            <a:xfrm>
              <a:off x="6677103" y="3467570"/>
              <a:ext cx="17051" cy="53367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12 h 42"/>
                <a:gd name="T4" fmla="*/ 10 w 12"/>
                <a:gd name="T5" fmla="*/ 22 h 42"/>
                <a:gd name="T6" fmla="*/ 10 w 12"/>
                <a:gd name="T7" fmla="*/ 34 h 42"/>
                <a:gd name="T8" fmla="*/ 2 w 12"/>
                <a:gd name="T9" fmla="*/ 42 h 42"/>
                <a:gd name="T10" fmla="*/ 0 w 12"/>
                <a:gd name="T11" fmla="*/ 30 h 42"/>
                <a:gd name="T12" fmla="*/ 4 w 12"/>
                <a:gd name="T13" fmla="*/ 18 h 42"/>
                <a:gd name="T14" fmla="*/ 12 w 12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42">
                  <a:moveTo>
                    <a:pt x="12" y="0"/>
                  </a:moveTo>
                  <a:lnTo>
                    <a:pt x="12" y="12"/>
                  </a:lnTo>
                  <a:lnTo>
                    <a:pt x="10" y="22"/>
                  </a:lnTo>
                  <a:lnTo>
                    <a:pt x="10" y="34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47"/>
            <p:cNvSpPr>
              <a:spLocks/>
            </p:cNvSpPr>
            <p:nvPr/>
          </p:nvSpPr>
          <p:spPr bwMode="auto">
            <a:xfrm>
              <a:off x="6603215" y="3523478"/>
              <a:ext cx="65362" cy="132146"/>
            </a:xfrm>
            <a:custGeom>
              <a:avLst/>
              <a:gdLst>
                <a:gd name="T0" fmla="*/ 46 w 46"/>
                <a:gd name="T1" fmla="*/ 0 h 104"/>
                <a:gd name="T2" fmla="*/ 38 w 46"/>
                <a:gd name="T3" fmla="*/ 12 h 104"/>
                <a:gd name="T4" fmla="*/ 34 w 46"/>
                <a:gd name="T5" fmla="*/ 4 h 104"/>
                <a:gd name="T6" fmla="*/ 30 w 46"/>
                <a:gd name="T7" fmla="*/ 14 h 104"/>
                <a:gd name="T8" fmla="*/ 30 w 46"/>
                <a:gd name="T9" fmla="*/ 26 h 104"/>
                <a:gd name="T10" fmla="*/ 18 w 46"/>
                <a:gd name="T11" fmla="*/ 38 h 104"/>
                <a:gd name="T12" fmla="*/ 18 w 46"/>
                <a:gd name="T13" fmla="*/ 28 h 104"/>
                <a:gd name="T14" fmla="*/ 12 w 46"/>
                <a:gd name="T15" fmla="*/ 38 h 104"/>
                <a:gd name="T16" fmla="*/ 16 w 46"/>
                <a:gd name="T17" fmla="*/ 68 h 104"/>
                <a:gd name="T18" fmla="*/ 4 w 46"/>
                <a:gd name="T19" fmla="*/ 80 h 104"/>
                <a:gd name="T20" fmla="*/ 0 w 46"/>
                <a:gd name="T21" fmla="*/ 104 h 104"/>
                <a:gd name="T22" fmla="*/ 14 w 46"/>
                <a:gd name="T23" fmla="*/ 84 h 104"/>
                <a:gd name="T24" fmla="*/ 28 w 46"/>
                <a:gd name="T25" fmla="*/ 36 h 104"/>
                <a:gd name="T26" fmla="*/ 46 w 46"/>
                <a:gd name="T27" fmla="*/ 8 h 104"/>
                <a:gd name="T28" fmla="*/ 46 w 46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104">
                  <a:moveTo>
                    <a:pt x="46" y="0"/>
                  </a:moveTo>
                  <a:lnTo>
                    <a:pt x="38" y="12"/>
                  </a:lnTo>
                  <a:lnTo>
                    <a:pt x="34" y="4"/>
                  </a:lnTo>
                  <a:lnTo>
                    <a:pt x="30" y="14"/>
                  </a:lnTo>
                  <a:lnTo>
                    <a:pt x="30" y="26"/>
                  </a:lnTo>
                  <a:lnTo>
                    <a:pt x="18" y="38"/>
                  </a:lnTo>
                  <a:lnTo>
                    <a:pt x="18" y="28"/>
                  </a:lnTo>
                  <a:lnTo>
                    <a:pt x="12" y="38"/>
                  </a:lnTo>
                  <a:lnTo>
                    <a:pt x="16" y="68"/>
                  </a:lnTo>
                  <a:lnTo>
                    <a:pt x="4" y="80"/>
                  </a:lnTo>
                  <a:lnTo>
                    <a:pt x="0" y="104"/>
                  </a:lnTo>
                  <a:lnTo>
                    <a:pt x="14" y="84"/>
                  </a:lnTo>
                  <a:lnTo>
                    <a:pt x="28" y="36"/>
                  </a:lnTo>
                  <a:lnTo>
                    <a:pt x="46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48"/>
            <p:cNvSpPr>
              <a:spLocks/>
            </p:cNvSpPr>
            <p:nvPr/>
          </p:nvSpPr>
          <p:spPr bwMode="auto">
            <a:xfrm>
              <a:off x="6679945" y="3518396"/>
              <a:ext cx="22735" cy="66073"/>
            </a:xfrm>
            <a:custGeom>
              <a:avLst/>
              <a:gdLst>
                <a:gd name="T0" fmla="*/ 8 w 16"/>
                <a:gd name="T1" fmla="*/ 4 h 52"/>
                <a:gd name="T2" fmla="*/ 0 w 16"/>
                <a:gd name="T3" fmla="*/ 14 h 52"/>
                <a:gd name="T4" fmla="*/ 0 w 16"/>
                <a:gd name="T5" fmla="*/ 52 h 52"/>
                <a:gd name="T6" fmla="*/ 10 w 16"/>
                <a:gd name="T7" fmla="*/ 48 h 52"/>
                <a:gd name="T8" fmla="*/ 16 w 16"/>
                <a:gd name="T9" fmla="*/ 0 h 52"/>
                <a:gd name="T10" fmla="*/ 8 w 16"/>
                <a:gd name="T11" fmla="*/ 4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lnTo>
                    <a:pt x="0" y="14"/>
                  </a:lnTo>
                  <a:lnTo>
                    <a:pt x="0" y="52"/>
                  </a:lnTo>
                  <a:lnTo>
                    <a:pt x="10" y="48"/>
                  </a:lnTo>
                  <a:lnTo>
                    <a:pt x="16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49"/>
            <p:cNvSpPr>
              <a:spLocks/>
            </p:cNvSpPr>
            <p:nvPr/>
          </p:nvSpPr>
          <p:spPr bwMode="auto">
            <a:xfrm>
              <a:off x="6719731" y="3518396"/>
              <a:ext cx="31260" cy="63532"/>
            </a:xfrm>
            <a:custGeom>
              <a:avLst/>
              <a:gdLst>
                <a:gd name="T0" fmla="*/ 22 w 22"/>
                <a:gd name="T1" fmla="*/ 0 h 50"/>
                <a:gd name="T2" fmla="*/ 6 w 22"/>
                <a:gd name="T3" fmla="*/ 0 h 50"/>
                <a:gd name="T4" fmla="*/ 2 w 22"/>
                <a:gd name="T5" fmla="*/ 14 h 50"/>
                <a:gd name="T6" fmla="*/ 0 w 22"/>
                <a:gd name="T7" fmla="*/ 38 h 50"/>
                <a:gd name="T8" fmla="*/ 6 w 22"/>
                <a:gd name="T9" fmla="*/ 40 h 50"/>
                <a:gd name="T10" fmla="*/ 6 w 22"/>
                <a:gd name="T11" fmla="*/ 50 h 50"/>
                <a:gd name="T12" fmla="*/ 14 w 22"/>
                <a:gd name="T13" fmla="*/ 50 h 50"/>
                <a:gd name="T14" fmla="*/ 22 w 22"/>
                <a:gd name="T15" fmla="*/ 0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50">
                  <a:moveTo>
                    <a:pt x="22" y="0"/>
                  </a:moveTo>
                  <a:lnTo>
                    <a:pt x="6" y="0"/>
                  </a:lnTo>
                  <a:lnTo>
                    <a:pt x="2" y="14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6" y="50"/>
                  </a:lnTo>
                  <a:lnTo>
                    <a:pt x="14" y="5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50"/>
            <p:cNvSpPr>
              <a:spLocks/>
            </p:cNvSpPr>
            <p:nvPr/>
          </p:nvSpPr>
          <p:spPr bwMode="auto">
            <a:xfrm>
              <a:off x="6682787" y="3599716"/>
              <a:ext cx="19893" cy="81321"/>
            </a:xfrm>
            <a:custGeom>
              <a:avLst/>
              <a:gdLst>
                <a:gd name="T0" fmla="*/ 14 w 14"/>
                <a:gd name="T1" fmla="*/ 0 h 64"/>
                <a:gd name="T2" fmla="*/ 2 w 14"/>
                <a:gd name="T3" fmla="*/ 2 h 64"/>
                <a:gd name="T4" fmla="*/ 0 w 14"/>
                <a:gd name="T5" fmla="*/ 62 h 64"/>
                <a:gd name="T6" fmla="*/ 8 w 14"/>
                <a:gd name="T7" fmla="*/ 64 h 64"/>
                <a:gd name="T8" fmla="*/ 8 w 14"/>
                <a:gd name="T9" fmla="*/ 64 h 64"/>
                <a:gd name="T10" fmla="*/ 14 w 14"/>
                <a:gd name="T11" fmla="*/ 0 h 64"/>
                <a:gd name="T12" fmla="*/ 14 w 14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64">
                  <a:moveTo>
                    <a:pt x="14" y="0"/>
                  </a:moveTo>
                  <a:lnTo>
                    <a:pt x="2" y="2"/>
                  </a:lnTo>
                  <a:lnTo>
                    <a:pt x="0" y="62"/>
                  </a:lnTo>
                  <a:lnTo>
                    <a:pt x="8" y="6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51"/>
            <p:cNvSpPr>
              <a:spLocks/>
            </p:cNvSpPr>
            <p:nvPr/>
          </p:nvSpPr>
          <p:spPr bwMode="auto">
            <a:xfrm>
              <a:off x="6819196" y="3609882"/>
              <a:ext cx="19893" cy="78780"/>
            </a:xfrm>
            <a:custGeom>
              <a:avLst/>
              <a:gdLst>
                <a:gd name="T0" fmla="*/ 14 w 14"/>
                <a:gd name="T1" fmla="*/ 0 h 62"/>
                <a:gd name="T2" fmla="*/ 2 w 14"/>
                <a:gd name="T3" fmla="*/ 0 h 62"/>
                <a:gd name="T4" fmla="*/ 0 w 14"/>
                <a:gd name="T5" fmla="*/ 62 h 62"/>
                <a:gd name="T6" fmla="*/ 8 w 14"/>
                <a:gd name="T7" fmla="*/ 62 h 62"/>
                <a:gd name="T8" fmla="*/ 8 w 14"/>
                <a:gd name="T9" fmla="*/ 62 h 62"/>
                <a:gd name="T10" fmla="*/ 12 w 14"/>
                <a:gd name="T11" fmla="*/ 32 h 62"/>
                <a:gd name="T12" fmla="*/ 14 w 14"/>
                <a:gd name="T13" fmla="*/ 0 h 62"/>
                <a:gd name="T14" fmla="*/ 14 w 14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62">
                  <a:moveTo>
                    <a:pt x="14" y="0"/>
                  </a:moveTo>
                  <a:lnTo>
                    <a:pt x="2" y="0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2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52"/>
            <p:cNvSpPr>
              <a:spLocks/>
            </p:cNvSpPr>
            <p:nvPr/>
          </p:nvSpPr>
          <p:spPr bwMode="auto">
            <a:xfrm>
              <a:off x="6807828" y="3703909"/>
              <a:ext cx="19893" cy="68614"/>
            </a:xfrm>
            <a:custGeom>
              <a:avLst/>
              <a:gdLst>
                <a:gd name="T0" fmla="*/ 14 w 14"/>
                <a:gd name="T1" fmla="*/ 0 h 54"/>
                <a:gd name="T2" fmla="*/ 0 w 14"/>
                <a:gd name="T3" fmla="*/ 0 h 54"/>
                <a:gd name="T4" fmla="*/ 0 w 14"/>
                <a:gd name="T5" fmla="*/ 54 h 54"/>
                <a:gd name="T6" fmla="*/ 8 w 14"/>
                <a:gd name="T7" fmla="*/ 54 h 54"/>
                <a:gd name="T8" fmla="*/ 8 w 14"/>
                <a:gd name="T9" fmla="*/ 54 h 54"/>
                <a:gd name="T10" fmla="*/ 14 w 14"/>
                <a:gd name="T11" fmla="*/ 0 h 54"/>
                <a:gd name="T12" fmla="*/ 14 w 14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54">
                  <a:moveTo>
                    <a:pt x="14" y="0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53"/>
            <p:cNvSpPr>
              <a:spLocks/>
            </p:cNvSpPr>
            <p:nvPr/>
          </p:nvSpPr>
          <p:spPr bwMode="auto">
            <a:xfrm>
              <a:off x="6716889" y="3602258"/>
              <a:ext cx="25577" cy="78780"/>
            </a:xfrm>
            <a:custGeom>
              <a:avLst/>
              <a:gdLst>
                <a:gd name="T0" fmla="*/ 18 w 18"/>
                <a:gd name="T1" fmla="*/ 0 h 62"/>
                <a:gd name="T2" fmla="*/ 4 w 18"/>
                <a:gd name="T3" fmla="*/ 0 h 62"/>
                <a:gd name="T4" fmla="*/ 0 w 18"/>
                <a:gd name="T5" fmla="*/ 62 h 62"/>
                <a:gd name="T6" fmla="*/ 14 w 18"/>
                <a:gd name="T7" fmla="*/ 60 h 62"/>
                <a:gd name="T8" fmla="*/ 18 w 18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2">
                  <a:moveTo>
                    <a:pt x="18" y="0"/>
                  </a:moveTo>
                  <a:lnTo>
                    <a:pt x="4" y="0"/>
                  </a:lnTo>
                  <a:lnTo>
                    <a:pt x="0" y="62"/>
                  </a:lnTo>
                  <a:lnTo>
                    <a:pt x="14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54"/>
            <p:cNvSpPr>
              <a:spLocks/>
            </p:cNvSpPr>
            <p:nvPr/>
          </p:nvSpPr>
          <p:spPr bwMode="auto">
            <a:xfrm>
              <a:off x="6856140" y="3609882"/>
              <a:ext cx="25577" cy="81321"/>
            </a:xfrm>
            <a:custGeom>
              <a:avLst/>
              <a:gdLst>
                <a:gd name="T0" fmla="*/ 18 w 18"/>
                <a:gd name="T1" fmla="*/ 2 h 64"/>
                <a:gd name="T2" fmla="*/ 2 w 18"/>
                <a:gd name="T3" fmla="*/ 0 h 64"/>
                <a:gd name="T4" fmla="*/ 0 w 18"/>
                <a:gd name="T5" fmla="*/ 64 h 64"/>
                <a:gd name="T6" fmla="*/ 12 w 18"/>
                <a:gd name="T7" fmla="*/ 60 h 64"/>
                <a:gd name="T8" fmla="*/ 18 w 18"/>
                <a:gd name="T9" fmla="*/ 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4">
                  <a:moveTo>
                    <a:pt x="18" y="2"/>
                  </a:moveTo>
                  <a:lnTo>
                    <a:pt x="2" y="0"/>
                  </a:lnTo>
                  <a:lnTo>
                    <a:pt x="0" y="64"/>
                  </a:lnTo>
                  <a:lnTo>
                    <a:pt x="12" y="6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55"/>
            <p:cNvSpPr>
              <a:spLocks/>
            </p:cNvSpPr>
            <p:nvPr/>
          </p:nvSpPr>
          <p:spPr bwMode="auto">
            <a:xfrm>
              <a:off x="6841931" y="3703909"/>
              <a:ext cx="25577" cy="71156"/>
            </a:xfrm>
            <a:custGeom>
              <a:avLst/>
              <a:gdLst>
                <a:gd name="T0" fmla="*/ 18 w 18"/>
                <a:gd name="T1" fmla="*/ 2 h 56"/>
                <a:gd name="T2" fmla="*/ 2 w 18"/>
                <a:gd name="T3" fmla="*/ 0 h 56"/>
                <a:gd name="T4" fmla="*/ 0 w 18"/>
                <a:gd name="T5" fmla="*/ 56 h 56"/>
                <a:gd name="T6" fmla="*/ 14 w 18"/>
                <a:gd name="T7" fmla="*/ 54 h 56"/>
                <a:gd name="T8" fmla="*/ 18 w 18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56">
                  <a:moveTo>
                    <a:pt x="18" y="2"/>
                  </a:moveTo>
                  <a:lnTo>
                    <a:pt x="2" y="0"/>
                  </a:lnTo>
                  <a:lnTo>
                    <a:pt x="0" y="56"/>
                  </a:lnTo>
                  <a:lnTo>
                    <a:pt x="14" y="54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56"/>
            <p:cNvSpPr>
              <a:spLocks/>
            </p:cNvSpPr>
            <p:nvPr/>
          </p:nvSpPr>
          <p:spPr bwMode="auto">
            <a:xfrm>
              <a:off x="6682787" y="3693744"/>
              <a:ext cx="11367" cy="60991"/>
            </a:xfrm>
            <a:custGeom>
              <a:avLst/>
              <a:gdLst>
                <a:gd name="T0" fmla="*/ 0 w 8"/>
                <a:gd name="T1" fmla="*/ 0 h 48"/>
                <a:gd name="T2" fmla="*/ 0 w 8"/>
                <a:gd name="T3" fmla="*/ 16 h 48"/>
                <a:gd name="T4" fmla="*/ 0 w 8"/>
                <a:gd name="T5" fmla="*/ 48 h 48"/>
                <a:gd name="T6" fmla="*/ 6 w 8"/>
                <a:gd name="T7" fmla="*/ 48 h 48"/>
                <a:gd name="T8" fmla="*/ 8 w 8"/>
                <a:gd name="T9" fmla="*/ 0 h 48"/>
                <a:gd name="T10" fmla="*/ 0 w 8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0" y="0"/>
                  </a:moveTo>
                  <a:lnTo>
                    <a:pt x="0" y="16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57"/>
            <p:cNvSpPr>
              <a:spLocks/>
            </p:cNvSpPr>
            <p:nvPr/>
          </p:nvSpPr>
          <p:spPr bwMode="auto">
            <a:xfrm>
              <a:off x="6716889" y="3691202"/>
              <a:ext cx="17051" cy="66073"/>
            </a:xfrm>
            <a:custGeom>
              <a:avLst/>
              <a:gdLst>
                <a:gd name="T0" fmla="*/ 0 w 12"/>
                <a:gd name="T1" fmla="*/ 2 h 52"/>
                <a:gd name="T2" fmla="*/ 0 w 12"/>
                <a:gd name="T3" fmla="*/ 20 h 52"/>
                <a:gd name="T4" fmla="*/ 0 w 12"/>
                <a:gd name="T5" fmla="*/ 52 h 52"/>
                <a:gd name="T6" fmla="*/ 12 w 12"/>
                <a:gd name="T7" fmla="*/ 52 h 52"/>
                <a:gd name="T8" fmla="*/ 10 w 12"/>
                <a:gd name="T9" fmla="*/ 0 h 52"/>
                <a:gd name="T10" fmla="*/ 0 w 12"/>
                <a:gd name="T11" fmla="*/ 2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52">
                  <a:moveTo>
                    <a:pt x="0" y="2"/>
                  </a:moveTo>
                  <a:lnTo>
                    <a:pt x="0" y="2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58"/>
            <p:cNvSpPr>
              <a:spLocks/>
            </p:cNvSpPr>
            <p:nvPr/>
          </p:nvSpPr>
          <p:spPr bwMode="auto">
            <a:xfrm>
              <a:off x="6824880" y="3454864"/>
              <a:ext cx="53995" cy="50826"/>
            </a:xfrm>
            <a:custGeom>
              <a:avLst/>
              <a:gdLst>
                <a:gd name="T0" fmla="*/ 38 w 38"/>
                <a:gd name="T1" fmla="*/ 0 h 40"/>
                <a:gd name="T2" fmla="*/ 8 w 38"/>
                <a:gd name="T3" fmla="*/ 12 h 40"/>
                <a:gd name="T4" fmla="*/ 0 w 38"/>
                <a:gd name="T5" fmla="*/ 38 h 40"/>
                <a:gd name="T6" fmla="*/ 24 w 38"/>
                <a:gd name="T7" fmla="*/ 40 h 40"/>
                <a:gd name="T8" fmla="*/ 24 w 38"/>
                <a:gd name="T9" fmla="*/ 18 h 40"/>
                <a:gd name="T10" fmla="*/ 38 w 38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40">
                  <a:moveTo>
                    <a:pt x="38" y="0"/>
                  </a:moveTo>
                  <a:lnTo>
                    <a:pt x="8" y="12"/>
                  </a:lnTo>
                  <a:lnTo>
                    <a:pt x="0" y="38"/>
                  </a:lnTo>
                  <a:lnTo>
                    <a:pt x="24" y="40"/>
                  </a:lnTo>
                  <a:lnTo>
                    <a:pt x="24" y="1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59"/>
            <p:cNvSpPr>
              <a:spLocks/>
            </p:cNvSpPr>
            <p:nvPr/>
          </p:nvSpPr>
          <p:spPr bwMode="auto">
            <a:xfrm>
              <a:off x="6827721" y="3523478"/>
              <a:ext cx="28418" cy="63532"/>
            </a:xfrm>
            <a:custGeom>
              <a:avLst/>
              <a:gdLst>
                <a:gd name="T0" fmla="*/ 20 w 20"/>
                <a:gd name="T1" fmla="*/ 2 h 50"/>
                <a:gd name="T2" fmla="*/ 0 w 20"/>
                <a:gd name="T3" fmla="*/ 0 h 50"/>
                <a:gd name="T4" fmla="*/ 2 w 20"/>
                <a:gd name="T5" fmla="*/ 50 h 50"/>
                <a:gd name="T6" fmla="*/ 14 w 20"/>
                <a:gd name="T7" fmla="*/ 50 h 50"/>
                <a:gd name="T8" fmla="*/ 20 w 20"/>
                <a:gd name="T9" fmla="*/ 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50">
                  <a:moveTo>
                    <a:pt x="20" y="2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4" y="5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60"/>
            <p:cNvSpPr>
              <a:spLocks/>
            </p:cNvSpPr>
            <p:nvPr/>
          </p:nvSpPr>
          <p:spPr bwMode="auto">
            <a:xfrm>
              <a:off x="6895926" y="3462487"/>
              <a:ext cx="36944" cy="55908"/>
            </a:xfrm>
            <a:custGeom>
              <a:avLst/>
              <a:gdLst>
                <a:gd name="T0" fmla="*/ 14 w 26"/>
                <a:gd name="T1" fmla="*/ 0 h 44"/>
                <a:gd name="T2" fmla="*/ 0 w 26"/>
                <a:gd name="T3" fmla="*/ 14 h 44"/>
                <a:gd name="T4" fmla="*/ 0 w 26"/>
                <a:gd name="T5" fmla="*/ 44 h 44"/>
                <a:gd name="T6" fmla="*/ 14 w 26"/>
                <a:gd name="T7" fmla="*/ 42 h 44"/>
                <a:gd name="T8" fmla="*/ 14 w 26"/>
                <a:gd name="T9" fmla="*/ 22 h 44"/>
                <a:gd name="T10" fmla="*/ 26 w 26"/>
                <a:gd name="T11" fmla="*/ 12 h 44"/>
                <a:gd name="T12" fmla="*/ 14 w 26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44">
                  <a:moveTo>
                    <a:pt x="14" y="0"/>
                  </a:moveTo>
                  <a:lnTo>
                    <a:pt x="0" y="14"/>
                  </a:lnTo>
                  <a:lnTo>
                    <a:pt x="0" y="44"/>
                  </a:lnTo>
                  <a:lnTo>
                    <a:pt x="14" y="42"/>
                  </a:lnTo>
                  <a:lnTo>
                    <a:pt x="14" y="22"/>
                  </a:lnTo>
                  <a:lnTo>
                    <a:pt x="26" y="1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CA5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61"/>
            <p:cNvSpPr>
              <a:spLocks/>
            </p:cNvSpPr>
            <p:nvPr/>
          </p:nvSpPr>
          <p:spPr bwMode="auto">
            <a:xfrm>
              <a:off x="6799303" y="3337965"/>
              <a:ext cx="93781" cy="38119"/>
            </a:xfrm>
            <a:custGeom>
              <a:avLst/>
              <a:gdLst>
                <a:gd name="T0" fmla="*/ 58 w 66"/>
                <a:gd name="T1" fmla="*/ 4 h 30"/>
                <a:gd name="T2" fmla="*/ 26 w 66"/>
                <a:gd name="T3" fmla="*/ 8 h 30"/>
                <a:gd name="T4" fmla="*/ 16 w 66"/>
                <a:gd name="T5" fmla="*/ 12 h 30"/>
                <a:gd name="T6" fmla="*/ 0 w 66"/>
                <a:gd name="T7" fmla="*/ 12 h 30"/>
                <a:gd name="T8" fmla="*/ 0 w 66"/>
                <a:gd name="T9" fmla="*/ 20 h 30"/>
                <a:gd name="T10" fmla="*/ 2 w 66"/>
                <a:gd name="T11" fmla="*/ 30 h 30"/>
                <a:gd name="T12" fmla="*/ 8 w 66"/>
                <a:gd name="T13" fmla="*/ 30 h 30"/>
                <a:gd name="T14" fmla="*/ 16 w 66"/>
                <a:gd name="T15" fmla="*/ 22 h 30"/>
                <a:gd name="T16" fmla="*/ 22 w 66"/>
                <a:gd name="T17" fmla="*/ 18 h 30"/>
                <a:gd name="T18" fmla="*/ 56 w 66"/>
                <a:gd name="T19" fmla="*/ 12 h 30"/>
                <a:gd name="T20" fmla="*/ 66 w 66"/>
                <a:gd name="T21" fmla="*/ 6 h 30"/>
                <a:gd name="T22" fmla="*/ 64 w 66"/>
                <a:gd name="T23" fmla="*/ 0 h 30"/>
                <a:gd name="T24" fmla="*/ 58 w 66"/>
                <a:gd name="T25" fmla="*/ 4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0">
                  <a:moveTo>
                    <a:pt x="58" y="4"/>
                  </a:moveTo>
                  <a:lnTo>
                    <a:pt x="26" y="8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6" y="22"/>
                  </a:lnTo>
                  <a:lnTo>
                    <a:pt x="22" y="18"/>
                  </a:lnTo>
                  <a:lnTo>
                    <a:pt x="56" y="12"/>
                  </a:lnTo>
                  <a:lnTo>
                    <a:pt x="66" y="6"/>
                  </a:lnTo>
                  <a:lnTo>
                    <a:pt x="64" y="0"/>
                  </a:lnTo>
                  <a:lnTo>
                    <a:pt x="58" y="4"/>
                  </a:lnTo>
                  <a:close/>
                </a:path>
              </a:pathLst>
            </a:custGeom>
            <a:solidFill>
              <a:srgbClr val="0C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62"/>
            <p:cNvSpPr>
              <a:spLocks/>
            </p:cNvSpPr>
            <p:nvPr/>
          </p:nvSpPr>
          <p:spPr bwMode="auto">
            <a:xfrm>
              <a:off x="6776568" y="3371002"/>
              <a:ext cx="53995" cy="86403"/>
            </a:xfrm>
            <a:custGeom>
              <a:avLst/>
              <a:gdLst>
                <a:gd name="T0" fmla="*/ 0 w 38"/>
                <a:gd name="T1" fmla="*/ 12 h 68"/>
                <a:gd name="T2" fmla="*/ 8 w 38"/>
                <a:gd name="T3" fmla="*/ 28 h 68"/>
                <a:gd name="T4" fmla="*/ 22 w 38"/>
                <a:gd name="T5" fmla="*/ 48 h 68"/>
                <a:gd name="T6" fmla="*/ 38 w 38"/>
                <a:gd name="T7" fmla="*/ 68 h 68"/>
                <a:gd name="T8" fmla="*/ 32 w 38"/>
                <a:gd name="T9" fmla="*/ 42 h 68"/>
                <a:gd name="T10" fmla="*/ 26 w 38"/>
                <a:gd name="T11" fmla="*/ 20 h 68"/>
                <a:gd name="T12" fmla="*/ 30 w 38"/>
                <a:gd name="T13" fmla="*/ 0 h 68"/>
                <a:gd name="T14" fmla="*/ 0 w 38"/>
                <a:gd name="T15" fmla="*/ 12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68">
                  <a:moveTo>
                    <a:pt x="0" y="12"/>
                  </a:moveTo>
                  <a:lnTo>
                    <a:pt x="8" y="28"/>
                  </a:lnTo>
                  <a:lnTo>
                    <a:pt x="22" y="48"/>
                  </a:lnTo>
                  <a:lnTo>
                    <a:pt x="38" y="68"/>
                  </a:lnTo>
                  <a:lnTo>
                    <a:pt x="32" y="42"/>
                  </a:lnTo>
                  <a:lnTo>
                    <a:pt x="26" y="20"/>
                  </a:lnTo>
                  <a:lnTo>
                    <a:pt x="3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63"/>
            <p:cNvSpPr>
              <a:spLocks/>
            </p:cNvSpPr>
            <p:nvPr/>
          </p:nvSpPr>
          <p:spPr bwMode="auto">
            <a:xfrm>
              <a:off x="6935712" y="3584469"/>
              <a:ext cx="42628" cy="91486"/>
            </a:xfrm>
            <a:custGeom>
              <a:avLst/>
              <a:gdLst>
                <a:gd name="T0" fmla="*/ 30 w 30"/>
                <a:gd name="T1" fmla="*/ 60 h 72"/>
                <a:gd name="T2" fmla="*/ 14 w 30"/>
                <a:gd name="T3" fmla="*/ 42 h 72"/>
                <a:gd name="T4" fmla="*/ 0 w 30"/>
                <a:gd name="T5" fmla="*/ 0 h 72"/>
                <a:gd name="T6" fmla="*/ 0 w 30"/>
                <a:gd name="T7" fmla="*/ 36 h 72"/>
                <a:gd name="T8" fmla="*/ 10 w 30"/>
                <a:gd name="T9" fmla="*/ 72 h 72"/>
                <a:gd name="T10" fmla="*/ 10 w 30"/>
                <a:gd name="T11" fmla="*/ 72 h 72"/>
                <a:gd name="T12" fmla="*/ 18 w 30"/>
                <a:gd name="T13" fmla="*/ 64 h 72"/>
                <a:gd name="T14" fmla="*/ 26 w 30"/>
                <a:gd name="T15" fmla="*/ 60 h 72"/>
                <a:gd name="T16" fmla="*/ 30 w 30"/>
                <a:gd name="T17" fmla="*/ 60 h 72"/>
                <a:gd name="T18" fmla="*/ 30 w 30"/>
                <a:gd name="T19" fmla="*/ 60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72">
                  <a:moveTo>
                    <a:pt x="30" y="60"/>
                  </a:moveTo>
                  <a:lnTo>
                    <a:pt x="14" y="42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0" y="72"/>
                  </a:lnTo>
                  <a:lnTo>
                    <a:pt x="18" y="64"/>
                  </a:lnTo>
                  <a:lnTo>
                    <a:pt x="2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64"/>
            <p:cNvSpPr>
              <a:spLocks/>
            </p:cNvSpPr>
            <p:nvPr/>
          </p:nvSpPr>
          <p:spPr bwMode="auto">
            <a:xfrm>
              <a:off x="6648685" y="3569221"/>
              <a:ext cx="19893" cy="40660"/>
            </a:xfrm>
            <a:custGeom>
              <a:avLst/>
              <a:gdLst>
                <a:gd name="T0" fmla="*/ 12 w 14"/>
                <a:gd name="T1" fmla="*/ 0 h 32"/>
                <a:gd name="T2" fmla="*/ 14 w 14"/>
                <a:gd name="T3" fmla="*/ 16 h 32"/>
                <a:gd name="T4" fmla="*/ 4 w 14"/>
                <a:gd name="T5" fmla="*/ 32 h 32"/>
                <a:gd name="T6" fmla="*/ 0 w 14"/>
                <a:gd name="T7" fmla="*/ 14 h 32"/>
                <a:gd name="T8" fmla="*/ 0 w 14"/>
                <a:gd name="T9" fmla="*/ 14 h 32"/>
                <a:gd name="T10" fmla="*/ 8 w 14"/>
                <a:gd name="T11" fmla="*/ 8 h 32"/>
                <a:gd name="T12" fmla="*/ 10 w 14"/>
                <a:gd name="T13" fmla="*/ 2 h 32"/>
                <a:gd name="T14" fmla="*/ 12 w 14"/>
                <a:gd name="T15" fmla="*/ 0 h 32"/>
                <a:gd name="T16" fmla="*/ 12 w 14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2">
                  <a:moveTo>
                    <a:pt x="12" y="0"/>
                  </a:moveTo>
                  <a:lnTo>
                    <a:pt x="14" y="16"/>
                  </a:lnTo>
                  <a:lnTo>
                    <a:pt x="4" y="32"/>
                  </a:lnTo>
                  <a:lnTo>
                    <a:pt x="0" y="14"/>
                  </a:lnTo>
                  <a:lnTo>
                    <a:pt x="8" y="8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65"/>
            <p:cNvSpPr>
              <a:spLocks/>
            </p:cNvSpPr>
            <p:nvPr/>
          </p:nvSpPr>
          <p:spPr bwMode="auto">
            <a:xfrm>
              <a:off x="6949921" y="3696285"/>
              <a:ext cx="65362" cy="60991"/>
            </a:xfrm>
            <a:custGeom>
              <a:avLst/>
              <a:gdLst>
                <a:gd name="T0" fmla="*/ 0 w 46"/>
                <a:gd name="T1" fmla="*/ 14 h 48"/>
                <a:gd name="T2" fmla="*/ 0 w 46"/>
                <a:gd name="T3" fmla="*/ 48 h 48"/>
                <a:gd name="T4" fmla="*/ 30 w 46"/>
                <a:gd name="T5" fmla="*/ 42 h 48"/>
                <a:gd name="T6" fmla="*/ 46 w 46"/>
                <a:gd name="T7" fmla="*/ 34 h 48"/>
                <a:gd name="T8" fmla="*/ 42 w 46"/>
                <a:gd name="T9" fmla="*/ 6 h 48"/>
                <a:gd name="T10" fmla="*/ 4 w 46"/>
                <a:gd name="T11" fmla="*/ 0 h 48"/>
                <a:gd name="T12" fmla="*/ 0 w 46"/>
                <a:gd name="T13" fmla="*/ 14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48">
                  <a:moveTo>
                    <a:pt x="0" y="14"/>
                  </a:moveTo>
                  <a:lnTo>
                    <a:pt x="0" y="48"/>
                  </a:lnTo>
                  <a:lnTo>
                    <a:pt x="30" y="42"/>
                  </a:lnTo>
                  <a:lnTo>
                    <a:pt x="46" y="34"/>
                  </a:lnTo>
                  <a:lnTo>
                    <a:pt x="42" y="6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66"/>
            <p:cNvSpPr>
              <a:spLocks/>
            </p:cNvSpPr>
            <p:nvPr/>
          </p:nvSpPr>
          <p:spPr bwMode="auto">
            <a:xfrm>
              <a:off x="6932870" y="3696285"/>
              <a:ext cx="31260" cy="68614"/>
            </a:xfrm>
            <a:custGeom>
              <a:avLst/>
              <a:gdLst>
                <a:gd name="T0" fmla="*/ 14 w 22"/>
                <a:gd name="T1" fmla="*/ 46 h 54"/>
                <a:gd name="T2" fmla="*/ 0 w 22"/>
                <a:gd name="T3" fmla="*/ 54 h 54"/>
                <a:gd name="T4" fmla="*/ 6 w 22"/>
                <a:gd name="T5" fmla="*/ 4 h 54"/>
                <a:gd name="T6" fmla="*/ 22 w 22"/>
                <a:gd name="T7" fmla="*/ 0 h 54"/>
                <a:gd name="T8" fmla="*/ 14 w 22"/>
                <a:gd name="T9" fmla="*/ 4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54">
                  <a:moveTo>
                    <a:pt x="14" y="46"/>
                  </a:moveTo>
                  <a:lnTo>
                    <a:pt x="0" y="54"/>
                  </a:lnTo>
                  <a:lnTo>
                    <a:pt x="6" y="4"/>
                  </a:lnTo>
                  <a:lnTo>
                    <a:pt x="22" y="0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67"/>
            <p:cNvSpPr>
              <a:spLocks/>
            </p:cNvSpPr>
            <p:nvPr/>
          </p:nvSpPr>
          <p:spPr bwMode="auto">
            <a:xfrm>
              <a:off x="6930028" y="3520937"/>
              <a:ext cx="93781" cy="152477"/>
            </a:xfrm>
            <a:custGeom>
              <a:avLst/>
              <a:gdLst>
                <a:gd name="T0" fmla="*/ 2 w 66"/>
                <a:gd name="T1" fmla="*/ 28 h 120"/>
                <a:gd name="T2" fmla="*/ 6 w 66"/>
                <a:gd name="T3" fmla="*/ 18 h 120"/>
                <a:gd name="T4" fmla="*/ 0 w 66"/>
                <a:gd name="T5" fmla="*/ 8 h 120"/>
                <a:gd name="T6" fmla="*/ 2 w 66"/>
                <a:gd name="T7" fmla="*/ 0 h 120"/>
                <a:gd name="T8" fmla="*/ 12 w 66"/>
                <a:gd name="T9" fmla="*/ 8 h 120"/>
                <a:gd name="T10" fmla="*/ 24 w 66"/>
                <a:gd name="T11" fmla="*/ 16 h 120"/>
                <a:gd name="T12" fmla="*/ 22 w 66"/>
                <a:gd name="T13" fmla="*/ 26 h 120"/>
                <a:gd name="T14" fmla="*/ 28 w 66"/>
                <a:gd name="T15" fmla="*/ 36 h 120"/>
                <a:gd name="T16" fmla="*/ 34 w 66"/>
                <a:gd name="T17" fmla="*/ 24 h 120"/>
                <a:gd name="T18" fmla="*/ 38 w 66"/>
                <a:gd name="T19" fmla="*/ 44 h 120"/>
                <a:gd name="T20" fmla="*/ 46 w 66"/>
                <a:gd name="T21" fmla="*/ 64 h 120"/>
                <a:gd name="T22" fmla="*/ 60 w 66"/>
                <a:gd name="T23" fmla="*/ 80 h 120"/>
                <a:gd name="T24" fmla="*/ 66 w 66"/>
                <a:gd name="T25" fmla="*/ 102 h 120"/>
                <a:gd name="T26" fmla="*/ 62 w 66"/>
                <a:gd name="T27" fmla="*/ 120 h 120"/>
                <a:gd name="T28" fmla="*/ 24 w 66"/>
                <a:gd name="T29" fmla="*/ 70 h 120"/>
                <a:gd name="T30" fmla="*/ 14 w 66"/>
                <a:gd name="T31" fmla="*/ 42 h 120"/>
                <a:gd name="T32" fmla="*/ 2 w 66"/>
                <a:gd name="T33" fmla="*/ 28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20">
                  <a:moveTo>
                    <a:pt x="2" y="28"/>
                  </a:moveTo>
                  <a:lnTo>
                    <a:pt x="6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12" y="8"/>
                  </a:lnTo>
                  <a:lnTo>
                    <a:pt x="24" y="16"/>
                  </a:lnTo>
                  <a:lnTo>
                    <a:pt x="22" y="26"/>
                  </a:lnTo>
                  <a:lnTo>
                    <a:pt x="28" y="36"/>
                  </a:lnTo>
                  <a:lnTo>
                    <a:pt x="34" y="24"/>
                  </a:lnTo>
                  <a:lnTo>
                    <a:pt x="38" y="44"/>
                  </a:lnTo>
                  <a:lnTo>
                    <a:pt x="46" y="64"/>
                  </a:lnTo>
                  <a:lnTo>
                    <a:pt x="60" y="80"/>
                  </a:lnTo>
                  <a:lnTo>
                    <a:pt x="66" y="102"/>
                  </a:lnTo>
                  <a:lnTo>
                    <a:pt x="62" y="120"/>
                  </a:lnTo>
                  <a:lnTo>
                    <a:pt x="24" y="70"/>
                  </a:lnTo>
                  <a:lnTo>
                    <a:pt x="14" y="42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68"/>
            <p:cNvSpPr>
              <a:spLocks/>
            </p:cNvSpPr>
            <p:nvPr/>
          </p:nvSpPr>
          <p:spPr bwMode="auto">
            <a:xfrm>
              <a:off x="6728257" y="3630212"/>
              <a:ext cx="431961" cy="360861"/>
            </a:xfrm>
            <a:custGeom>
              <a:avLst/>
              <a:gdLst>
                <a:gd name="T0" fmla="*/ 298 w 304"/>
                <a:gd name="T1" fmla="*/ 0 h 284"/>
                <a:gd name="T2" fmla="*/ 272 w 304"/>
                <a:gd name="T3" fmla="*/ 4 h 284"/>
                <a:gd name="T4" fmla="*/ 244 w 304"/>
                <a:gd name="T5" fmla="*/ 38 h 284"/>
                <a:gd name="T6" fmla="*/ 224 w 304"/>
                <a:gd name="T7" fmla="*/ 28 h 284"/>
                <a:gd name="T8" fmla="*/ 216 w 304"/>
                <a:gd name="T9" fmla="*/ 36 h 284"/>
                <a:gd name="T10" fmla="*/ 220 w 304"/>
                <a:gd name="T11" fmla="*/ 50 h 284"/>
                <a:gd name="T12" fmla="*/ 266 w 304"/>
                <a:gd name="T13" fmla="*/ 56 h 284"/>
                <a:gd name="T14" fmla="*/ 262 w 304"/>
                <a:gd name="T15" fmla="*/ 66 h 284"/>
                <a:gd name="T16" fmla="*/ 210 w 304"/>
                <a:gd name="T17" fmla="*/ 62 h 284"/>
                <a:gd name="T18" fmla="*/ 210 w 304"/>
                <a:gd name="T19" fmla="*/ 84 h 284"/>
                <a:gd name="T20" fmla="*/ 226 w 304"/>
                <a:gd name="T21" fmla="*/ 88 h 284"/>
                <a:gd name="T22" fmla="*/ 226 w 304"/>
                <a:gd name="T23" fmla="*/ 106 h 284"/>
                <a:gd name="T24" fmla="*/ 200 w 304"/>
                <a:gd name="T25" fmla="*/ 92 h 284"/>
                <a:gd name="T26" fmla="*/ 168 w 304"/>
                <a:gd name="T27" fmla="*/ 104 h 284"/>
                <a:gd name="T28" fmla="*/ 178 w 304"/>
                <a:gd name="T29" fmla="*/ 126 h 284"/>
                <a:gd name="T30" fmla="*/ 152 w 304"/>
                <a:gd name="T31" fmla="*/ 108 h 284"/>
                <a:gd name="T32" fmla="*/ 118 w 304"/>
                <a:gd name="T33" fmla="*/ 112 h 284"/>
                <a:gd name="T34" fmla="*/ 4 w 304"/>
                <a:gd name="T35" fmla="*/ 128 h 284"/>
                <a:gd name="T36" fmla="*/ 6 w 304"/>
                <a:gd name="T37" fmla="*/ 192 h 284"/>
                <a:gd name="T38" fmla="*/ 0 w 304"/>
                <a:gd name="T39" fmla="*/ 284 h 284"/>
                <a:gd name="T40" fmla="*/ 38 w 304"/>
                <a:gd name="T41" fmla="*/ 276 h 284"/>
                <a:gd name="T42" fmla="*/ 100 w 304"/>
                <a:gd name="T43" fmla="*/ 248 h 284"/>
                <a:gd name="T44" fmla="*/ 88 w 304"/>
                <a:gd name="T45" fmla="*/ 226 h 284"/>
                <a:gd name="T46" fmla="*/ 70 w 304"/>
                <a:gd name="T47" fmla="*/ 192 h 284"/>
                <a:gd name="T48" fmla="*/ 116 w 304"/>
                <a:gd name="T49" fmla="*/ 228 h 284"/>
                <a:gd name="T50" fmla="*/ 116 w 304"/>
                <a:gd name="T51" fmla="*/ 208 h 284"/>
                <a:gd name="T52" fmla="*/ 110 w 304"/>
                <a:gd name="T53" fmla="*/ 162 h 284"/>
                <a:gd name="T54" fmla="*/ 122 w 304"/>
                <a:gd name="T55" fmla="*/ 182 h 284"/>
                <a:gd name="T56" fmla="*/ 140 w 304"/>
                <a:gd name="T57" fmla="*/ 220 h 284"/>
                <a:gd name="T58" fmla="*/ 170 w 304"/>
                <a:gd name="T59" fmla="*/ 196 h 284"/>
                <a:gd name="T60" fmla="*/ 208 w 304"/>
                <a:gd name="T61" fmla="*/ 168 h 284"/>
                <a:gd name="T62" fmla="*/ 280 w 304"/>
                <a:gd name="T63" fmla="*/ 166 h 284"/>
                <a:gd name="T64" fmla="*/ 290 w 304"/>
                <a:gd name="T65" fmla="*/ 154 h 284"/>
                <a:gd name="T66" fmla="*/ 298 w 304"/>
                <a:gd name="T67" fmla="*/ 106 h 284"/>
                <a:gd name="T68" fmla="*/ 280 w 304"/>
                <a:gd name="T69" fmla="*/ 94 h 284"/>
                <a:gd name="T70" fmla="*/ 302 w 304"/>
                <a:gd name="T71" fmla="*/ 78 h 284"/>
                <a:gd name="T72" fmla="*/ 304 w 304"/>
                <a:gd name="T73" fmla="*/ 40 h 284"/>
                <a:gd name="T74" fmla="*/ 298 w 304"/>
                <a:gd name="T75" fmla="*/ 0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84">
                  <a:moveTo>
                    <a:pt x="298" y="0"/>
                  </a:moveTo>
                  <a:lnTo>
                    <a:pt x="272" y="4"/>
                  </a:lnTo>
                  <a:lnTo>
                    <a:pt x="244" y="38"/>
                  </a:lnTo>
                  <a:lnTo>
                    <a:pt x="224" y="28"/>
                  </a:lnTo>
                  <a:lnTo>
                    <a:pt x="216" y="36"/>
                  </a:lnTo>
                  <a:lnTo>
                    <a:pt x="220" y="50"/>
                  </a:lnTo>
                  <a:lnTo>
                    <a:pt x="266" y="56"/>
                  </a:lnTo>
                  <a:lnTo>
                    <a:pt x="262" y="66"/>
                  </a:lnTo>
                  <a:lnTo>
                    <a:pt x="210" y="62"/>
                  </a:lnTo>
                  <a:lnTo>
                    <a:pt x="210" y="84"/>
                  </a:lnTo>
                  <a:lnTo>
                    <a:pt x="226" y="88"/>
                  </a:lnTo>
                  <a:lnTo>
                    <a:pt x="226" y="106"/>
                  </a:lnTo>
                  <a:lnTo>
                    <a:pt x="200" y="92"/>
                  </a:lnTo>
                  <a:lnTo>
                    <a:pt x="168" y="104"/>
                  </a:lnTo>
                  <a:lnTo>
                    <a:pt x="178" y="126"/>
                  </a:lnTo>
                  <a:lnTo>
                    <a:pt x="152" y="108"/>
                  </a:lnTo>
                  <a:lnTo>
                    <a:pt x="118" y="112"/>
                  </a:lnTo>
                  <a:lnTo>
                    <a:pt x="4" y="128"/>
                  </a:lnTo>
                  <a:lnTo>
                    <a:pt x="6" y="192"/>
                  </a:lnTo>
                  <a:lnTo>
                    <a:pt x="0" y="284"/>
                  </a:lnTo>
                  <a:lnTo>
                    <a:pt x="38" y="276"/>
                  </a:lnTo>
                  <a:lnTo>
                    <a:pt x="100" y="248"/>
                  </a:lnTo>
                  <a:lnTo>
                    <a:pt x="88" y="226"/>
                  </a:lnTo>
                  <a:lnTo>
                    <a:pt x="70" y="192"/>
                  </a:lnTo>
                  <a:lnTo>
                    <a:pt x="116" y="228"/>
                  </a:lnTo>
                  <a:lnTo>
                    <a:pt x="116" y="208"/>
                  </a:lnTo>
                  <a:lnTo>
                    <a:pt x="110" y="162"/>
                  </a:lnTo>
                  <a:lnTo>
                    <a:pt x="122" y="182"/>
                  </a:lnTo>
                  <a:lnTo>
                    <a:pt x="140" y="220"/>
                  </a:lnTo>
                  <a:lnTo>
                    <a:pt x="170" y="196"/>
                  </a:lnTo>
                  <a:lnTo>
                    <a:pt x="208" y="168"/>
                  </a:lnTo>
                  <a:lnTo>
                    <a:pt x="280" y="166"/>
                  </a:lnTo>
                  <a:lnTo>
                    <a:pt x="290" y="154"/>
                  </a:lnTo>
                  <a:lnTo>
                    <a:pt x="298" y="106"/>
                  </a:lnTo>
                  <a:lnTo>
                    <a:pt x="280" y="94"/>
                  </a:lnTo>
                  <a:lnTo>
                    <a:pt x="302" y="78"/>
                  </a:lnTo>
                  <a:lnTo>
                    <a:pt x="304" y="4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69"/>
            <p:cNvSpPr>
              <a:spLocks/>
            </p:cNvSpPr>
            <p:nvPr/>
          </p:nvSpPr>
          <p:spPr bwMode="auto">
            <a:xfrm>
              <a:off x="6728257" y="3650542"/>
              <a:ext cx="406384" cy="292247"/>
            </a:xfrm>
            <a:custGeom>
              <a:avLst/>
              <a:gdLst>
                <a:gd name="T0" fmla="*/ 246 w 286"/>
                <a:gd name="T1" fmla="*/ 14 h 230"/>
                <a:gd name="T2" fmla="*/ 206 w 286"/>
                <a:gd name="T3" fmla="*/ 16 h 230"/>
                <a:gd name="T4" fmla="*/ 214 w 286"/>
                <a:gd name="T5" fmla="*/ 28 h 230"/>
                <a:gd name="T6" fmla="*/ 236 w 286"/>
                <a:gd name="T7" fmla="*/ 28 h 230"/>
                <a:gd name="T8" fmla="*/ 248 w 286"/>
                <a:gd name="T9" fmla="*/ 44 h 230"/>
                <a:gd name="T10" fmla="*/ 212 w 286"/>
                <a:gd name="T11" fmla="*/ 44 h 230"/>
                <a:gd name="T12" fmla="*/ 210 w 286"/>
                <a:gd name="T13" fmla="*/ 62 h 230"/>
                <a:gd name="T14" fmla="*/ 228 w 286"/>
                <a:gd name="T15" fmla="*/ 76 h 230"/>
                <a:gd name="T16" fmla="*/ 232 w 286"/>
                <a:gd name="T17" fmla="*/ 92 h 230"/>
                <a:gd name="T18" fmla="*/ 204 w 286"/>
                <a:gd name="T19" fmla="*/ 78 h 230"/>
                <a:gd name="T20" fmla="*/ 176 w 286"/>
                <a:gd name="T21" fmla="*/ 82 h 230"/>
                <a:gd name="T22" fmla="*/ 178 w 286"/>
                <a:gd name="T23" fmla="*/ 104 h 230"/>
                <a:gd name="T24" fmla="*/ 182 w 286"/>
                <a:gd name="T25" fmla="*/ 128 h 230"/>
                <a:gd name="T26" fmla="*/ 150 w 286"/>
                <a:gd name="T27" fmla="*/ 96 h 230"/>
                <a:gd name="T28" fmla="*/ 130 w 286"/>
                <a:gd name="T29" fmla="*/ 98 h 230"/>
                <a:gd name="T30" fmla="*/ 146 w 286"/>
                <a:gd name="T31" fmla="*/ 124 h 230"/>
                <a:gd name="T32" fmla="*/ 146 w 286"/>
                <a:gd name="T33" fmla="*/ 140 h 230"/>
                <a:gd name="T34" fmla="*/ 116 w 286"/>
                <a:gd name="T35" fmla="*/ 104 h 230"/>
                <a:gd name="T36" fmla="*/ 88 w 286"/>
                <a:gd name="T37" fmla="*/ 98 h 230"/>
                <a:gd name="T38" fmla="*/ 0 w 286"/>
                <a:gd name="T39" fmla="*/ 112 h 230"/>
                <a:gd name="T40" fmla="*/ 6 w 286"/>
                <a:gd name="T41" fmla="*/ 190 h 230"/>
                <a:gd name="T42" fmla="*/ 8 w 286"/>
                <a:gd name="T43" fmla="*/ 230 h 230"/>
                <a:gd name="T44" fmla="*/ 26 w 286"/>
                <a:gd name="T45" fmla="*/ 210 h 230"/>
                <a:gd name="T46" fmla="*/ 30 w 286"/>
                <a:gd name="T47" fmla="*/ 166 h 230"/>
                <a:gd name="T48" fmla="*/ 40 w 286"/>
                <a:gd name="T49" fmla="*/ 138 h 230"/>
                <a:gd name="T50" fmla="*/ 80 w 286"/>
                <a:gd name="T51" fmla="*/ 178 h 230"/>
                <a:gd name="T52" fmla="*/ 80 w 286"/>
                <a:gd name="T53" fmla="*/ 144 h 230"/>
                <a:gd name="T54" fmla="*/ 94 w 286"/>
                <a:gd name="T55" fmla="*/ 120 h 230"/>
                <a:gd name="T56" fmla="*/ 112 w 286"/>
                <a:gd name="T57" fmla="*/ 134 h 230"/>
                <a:gd name="T58" fmla="*/ 130 w 286"/>
                <a:gd name="T59" fmla="*/ 160 h 230"/>
                <a:gd name="T60" fmla="*/ 164 w 286"/>
                <a:gd name="T61" fmla="*/ 162 h 230"/>
                <a:gd name="T62" fmla="*/ 170 w 286"/>
                <a:gd name="T63" fmla="*/ 146 h 230"/>
                <a:gd name="T64" fmla="*/ 202 w 286"/>
                <a:gd name="T65" fmla="*/ 148 h 230"/>
                <a:gd name="T66" fmla="*/ 220 w 286"/>
                <a:gd name="T67" fmla="*/ 130 h 230"/>
                <a:gd name="T68" fmla="*/ 250 w 286"/>
                <a:gd name="T69" fmla="*/ 130 h 230"/>
                <a:gd name="T70" fmla="*/ 262 w 286"/>
                <a:gd name="T71" fmla="*/ 110 h 230"/>
                <a:gd name="T72" fmla="*/ 258 w 286"/>
                <a:gd name="T73" fmla="*/ 82 h 230"/>
                <a:gd name="T74" fmla="*/ 274 w 286"/>
                <a:gd name="T75" fmla="*/ 58 h 230"/>
                <a:gd name="T76" fmla="*/ 286 w 286"/>
                <a:gd name="T77" fmla="*/ 42 h 230"/>
                <a:gd name="T78" fmla="*/ 266 w 286"/>
                <a:gd name="T79" fmla="*/ 0 h 230"/>
                <a:gd name="T80" fmla="*/ 246 w 286"/>
                <a:gd name="T81" fmla="*/ 14 h 2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230">
                  <a:moveTo>
                    <a:pt x="246" y="14"/>
                  </a:moveTo>
                  <a:lnTo>
                    <a:pt x="206" y="16"/>
                  </a:lnTo>
                  <a:lnTo>
                    <a:pt x="214" y="28"/>
                  </a:lnTo>
                  <a:lnTo>
                    <a:pt x="236" y="28"/>
                  </a:lnTo>
                  <a:lnTo>
                    <a:pt x="248" y="44"/>
                  </a:lnTo>
                  <a:lnTo>
                    <a:pt x="212" y="44"/>
                  </a:lnTo>
                  <a:lnTo>
                    <a:pt x="210" y="62"/>
                  </a:lnTo>
                  <a:lnTo>
                    <a:pt x="228" y="76"/>
                  </a:lnTo>
                  <a:lnTo>
                    <a:pt x="232" y="92"/>
                  </a:lnTo>
                  <a:lnTo>
                    <a:pt x="204" y="78"/>
                  </a:lnTo>
                  <a:lnTo>
                    <a:pt x="176" y="82"/>
                  </a:lnTo>
                  <a:lnTo>
                    <a:pt x="178" y="104"/>
                  </a:lnTo>
                  <a:lnTo>
                    <a:pt x="182" y="128"/>
                  </a:lnTo>
                  <a:lnTo>
                    <a:pt x="150" y="96"/>
                  </a:lnTo>
                  <a:lnTo>
                    <a:pt x="130" y="98"/>
                  </a:lnTo>
                  <a:lnTo>
                    <a:pt x="146" y="124"/>
                  </a:lnTo>
                  <a:lnTo>
                    <a:pt x="146" y="140"/>
                  </a:lnTo>
                  <a:lnTo>
                    <a:pt x="116" y="104"/>
                  </a:lnTo>
                  <a:lnTo>
                    <a:pt x="88" y="98"/>
                  </a:lnTo>
                  <a:lnTo>
                    <a:pt x="0" y="112"/>
                  </a:lnTo>
                  <a:lnTo>
                    <a:pt x="6" y="190"/>
                  </a:lnTo>
                  <a:lnTo>
                    <a:pt x="8" y="230"/>
                  </a:lnTo>
                  <a:lnTo>
                    <a:pt x="26" y="210"/>
                  </a:lnTo>
                  <a:lnTo>
                    <a:pt x="30" y="166"/>
                  </a:lnTo>
                  <a:lnTo>
                    <a:pt x="40" y="138"/>
                  </a:lnTo>
                  <a:lnTo>
                    <a:pt x="80" y="178"/>
                  </a:lnTo>
                  <a:lnTo>
                    <a:pt x="80" y="144"/>
                  </a:lnTo>
                  <a:lnTo>
                    <a:pt x="94" y="120"/>
                  </a:lnTo>
                  <a:lnTo>
                    <a:pt x="112" y="134"/>
                  </a:lnTo>
                  <a:lnTo>
                    <a:pt x="130" y="160"/>
                  </a:lnTo>
                  <a:lnTo>
                    <a:pt x="164" y="162"/>
                  </a:lnTo>
                  <a:lnTo>
                    <a:pt x="170" y="146"/>
                  </a:lnTo>
                  <a:lnTo>
                    <a:pt x="202" y="148"/>
                  </a:lnTo>
                  <a:lnTo>
                    <a:pt x="220" y="130"/>
                  </a:lnTo>
                  <a:lnTo>
                    <a:pt x="250" y="130"/>
                  </a:lnTo>
                  <a:lnTo>
                    <a:pt x="262" y="110"/>
                  </a:lnTo>
                  <a:lnTo>
                    <a:pt x="258" y="82"/>
                  </a:lnTo>
                  <a:lnTo>
                    <a:pt x="274" y="58"/>
                  </a:lnTo>
                  <a:lnTo>
                    <a:pt x="286" y="42"/>
                  </a:lnTo>
                  <a:lnTo>
                    <a:pt x="266" y="0"/>
                  </a:lnTo>
                  <a:lnTo>
                    <a:pt x="246" y="1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70"/>
            <p:cNvSpPr>
              <a:spLocks/>
            </p:cNvSpPr>
            <p:nvPr/>
          </p:nvSpPr>
          <p:spPr bwMode="auto">
            <a:xfrm>
              <a:off x="6728257" y="3752193"/>
              <a:ext cx="318287" cy="152477"/>
            </a:xfrm>
            <a:custGeom>
              <a:avLst/>
              <a:gdLst>
                <a:gd name="T0" fmla="*/ 6 w 224"/>
                <a:gd name="T1" fmla="*/ 28 h 120"/>
                <a:gd name="T2" fmla="*/ 114 w 224"/>
                <a:gd name="T3" fmla="*/ 18 h 120"/>
                <a:gd name="T4" fmla="*/ 126 w 224"/>
                <a:gd name="T5" fmla="*/ 34 h 120"/>
                <a:gd name="T6" fmla="*/ 144 w 224"/>
                <a:gd name="T7" fmla="*/ 54 h 120"/>
                <a:gd name="T8" fmla="*/ 144 w 224"/>
                <a:gd name="T9" fmla="*/ 38 h 120"/>
                <a:gd name="T10" fmla="*/ 132 w 224"/>
                <a:gd name="T11" fmla="*/ 18 h 120"/>
                <a:gd name="T12" fmla="*/ 144 w 224"/>
                <a:gd name="T13" fmla="*/ 12 h 120"/>
                <a:gd name="T14" fmla="*/ 170 w 224"/>
                <a:gd name="T15" fmla="*/ 30 h 120"/>
                <a:gd name="T16" fmla="*/ 186 w 224"/>
                <a:gd name="T17" fmla="*/ 50 h 120"/>
                <a:gd name="T18" fmla="*/ 182 w 224"/>
                <a:gd name="T19" fmla="*/ 22 h 120"/>
                <a:gd name="T20" fmla="*/ 176 w 224"/>
                <a:gd name="T21" fmla="*/ 2 h 120"/>
                <a:gd name="T22" fmla="*/ 202 w 224"/>
                <a:gd name="T23" fmla="*/ 0 h 120"/>
                <a:gd name="T24" fmla="*/ 224 w 224"/>
                <a:gd name="T25" fmla="*/ 16 h 120"/>
                <a:gd name="T26" fmla="*/ 198 w 224"/>
                <a:gd name="T27" fmla="*/ 10 h 120"/>
                <a:gd name="T28" fmla="*/ 204 w 224"/>
                <a:gd name="T29" fmla="*/ 34 h 120"/>
                <a:gd name="T30" fmla="*/ 198 w 224"/>
                <a:gd name="T31" fmla="*/ 58 h 120"/>
                <a:gd name="T32" fmla="*/ 168 w 224"/>
                <a:gd name="T33" fmla="*/ 48 h 120"/>
                <a:gd name="T34" fmla="*/ 160 w 224"/>
                <a:gd name="T35" fmla="*/ 40 h 120"/>
                <a:gd name="T36" fmla="*/ 154 w 224"/>
                <a:gd name="T37" fmla="*/ 54 h 120"/>
                <a:gd name="T38" fmla="*/ 142 w 224"/>
                <a:gd name="T39" fmla="*/ 62 h 120"/>
                <a:gd name="T40" fmla="*/ 112 w 224"/>
                <a:gd name="T41" fmla="*/ 34 h 120"/>
                <a:gd name="T42" fmla="*/ 76 w 224"/>
                <a:gd name="T43" fmla="*/ 34 h 120"/>
                <a:gd name="T44" fmla="*/ 64 w 224"/>
                <a:gd name="T45" fmla="*/ 58 h 120"/>
                <a:gd name="T46" fmla="*/ 46 w 224"/>
                <a:gd name="T47" fmla="*/ 60 h 120"/>
                <a:gd name="T48" fmla="*/ 50 w 224"/>
                <a:gd name="T49" fmla="*/ 38 h 120"/>
                <a:gd name="T50" fmla="*/ 30 w 224"/>
                <a:gd name="T51" fmla="*/ 34 h 120"/>
                <a:gd name="T52" fmla="*/ 26 w 224"/>
                <a:gd name="T53" fmla="*/ 54 h 120"/>
                <a:gd name="T54" fmla="*/ 6 w 224"/>
                <a:gd name="T55" fmla="*/ 120 h 120"/>
                <a:gd name="T56" fmla="*/ 0 w 224"/>
                <a:gd name="T57" fmla="*/ 40 h 120"/>
                <a:gd name="T58" fmla="*/ 6 w 224"/>
                <a:gd name="T59" fmla="*/ 28 h 1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4" h="120">
                  <a:moveTo>
                    <a:pt x="6" y="28"/>
                  </a:moveTo>
                  <a:lnTo>
                    <a:pt x="114" y="18"/>
                  </a:lnTo>
                  <a:lnTo>
                    <a:pt x="126" y="34"/>
                  </a:lnTo>
                  <a:lnTo>
                    <a:pt x="144" y="54"/>
                  </a:lnTo>
                  <a:lnTo>
                    <a:pt x="144" y="3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70" y="30"/>
                  </a:lnTo>
                  <a:lnTo>
                    <a:pt x="186" y="50"/>
                  </a:lnTo>
                  <a:lnTo>
                    <a:pt x="182" y="22"/>
                  </a:lnTo>
                  <a:lnTo>
                    <a:pt x="176" y="2"/>
                  </a:lnTo>
                  <a:lnTo>
                    <a:pt x="202" y="0"/>
                  </a:lnTo>
                  <a:lnTo>
                    <a:pt x="224" y="16"/>
                  </a:lnTo>
                  <a:lnTo>
                    <a:pt x="198" y="10"/>
                  </a:lnTo>
                  <a:lnTo>
                    <a:pt x="204" y="34"/>
                  </a:lnTo>
                  <a:lnTo>
                    <a:pt x="198" y="58"/>
                  </a:lnTo>
                  <a:lnTo>
                    <a:pt x="168" y="48"/>
                  </a:lnTo>
                  <a:lnTo>
                    <a:pt x="160" y="40"/>
                  </a:lnTo>
                  <a:lnTo>
                    <a:pt x="154" y="54"/>
                  </a:lnTo>
                  <a:lnTo>
                    <a:pt x="142" y="62"/>
                  </a:lnTo>
                  <a:lnTo>
                    <a:pt x="112" y="34"/>
                  </a:lnTo>
                  <a:lnTo>
                    <a:pt x="76" y="34"/>
                  </a:lnTo>
                  <a:lnTo>
                    <a:pt x="64" y="58"/>
                  </a:lnTo>
                  <a:lnTo>
                    <a:pt x="46" y="60"/>
                  </a:lnTo>
                  <a:lnTo>
                    <a:pt x="50" y="38"/>
                  </a:lnTo>
                  <a:lnTo>
                    <a:pt x="30" y="34"/>
                  </a:lnTo>
                  <a:lnTo>
                    <a:pt x="26" y="54"/>
                  </a:lnTo>
                  <a:lnTo>
                    <a:pt x="6" y="120"/>
                  </a:lnTo>
                  <a:lnTo>
                    <a:pt x="0" y="40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71"/>
            <p:cNvSpPr>
              <a:spLocks/>
            </p:cNvSpPr>
            <p:nvPr/>
          </p:nvSpPr>
          <p:spPr bwMode="auto">
            <a:xfrm>
              <a:off x="7018125" y="3663248"/>
              <a:ext cx="82414" cy="104192"/>
            </a:xfrm>
            <a:custGeom>
              <a:avLst/>
              <a:gdLst>
                <a:gd name="T0" fmla="*/ 22 w 58"/>
                <a:gd name="T1" fmla="*/ 0 h 82"/>
                <a:gd name="T2" fmla="*/ 0 w 58"/>
                <a:gd name="T3" fmla="*/ 8 h 82"/>
                <a:gd name="T4" fmla="*/ 0 w 58"/>
                <a:gd name="T5" fmla="*/ 24 h 82"/>
                <a:gd name="T6" fmla="*/ 18 w 58"/>
                <a:gd name="T7" fmla="*/ 18 h 82"/>
                <a:gd name="T8" fmla="*/ 42 w 58"/>
                <a:gd name="T9" fmla="*/ 24 h 82"/>
                <a:gd name="T10" fmla="*/ 30 w 58"/>
                <a:gd name="T11" fmla="*/ 36 h 82"/>
                <a:gd name="T12" fmla="*/ 6 w 58"/>
                <a:gd name="T13" fmla="*/ 36 h 82"/>
                <a:gd name="T14" fmla="*/ 6 w 58"/>
                <a:gd name="T15" fmla="*/ 48 h 82"/>
                <a:gd name="T16" fmla="*/ 26 w 58"/>
                <a:gd name="T17" fmla="*/ 58 h 82"/>
                <a:gd name="T18" fmla="*/ 40 w 58"/>
                <a:gd name="T19" fmla="*/ 82 h 82"/>
                <a:gd name="T20" fmla="*/ 24 w 58"/>
                <a:gd name="T21" fmla="*/ 50 h 82"/>
                <a:gd name="T22" fmla="*/ 58 w 58"/>
                <a:gd name="T23" fmla="*/ 48 h 82"/>
                <a:gd name="T24" fmla="*/ 58 w 58"/>
                <a:gd name="T25" fmla="*/ 18 h 82"/>
                <a:gd name="T26" fmla="*/ 50 w 58"/>
                <a:gd name="T27" fmla="*/ 8 h 82"/>
                <a:gd name="T28" fmla="*/ 32 w 58"/>
                <a:gd name="T29" fmla="*/ 10 h 82"/>
                <a:gd name="T30" fmla="*/ 22 w 58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8" h="82">
                  <a:moveTo>
                    <a:pt x="22" y="0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18" y="18"/>
                  </a:lnTo>
                  <a:lnTo>
                    <a:pt x="42" y="24"/>
                  </a:lnTo>
                  <a:lnTo>
                    <a:pt x="30" y="36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26" y="58"/>
                  </a:lnTo>
                  <a:lnTo>
                    <a:pt x="40" y="82"/>
                  </a:lnTo>
                  <a:lnTo>
                    <a:pt x="24" y="50"/>
                  </a:lnTo>
                  <a:lnTo>
                    <a:pt x="58" y="48"/>
                  </a:lnTo>
                  <a:lnTo>
                    <a:pt x="58" y="18"/>
                  </a:lnTo>
                  <a:lnTo>
                    <a:pt x="50" y="8"/>
                  </a:lnTo>
                  <a:lnTo>
                    <a:pt x="32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72"/>
            <p:cNvSpPr>
              <a:spLocks/>
            </p:cNvSpPr>
            <p:nvPr/>
          </p:nvSpPr>
          <p:spPr bwMode="auto">
            <a:xfrm>
              <a:off x="6537853" y="3803019"/>
              <a:ext cx="119358" cy="88945"/>
            </a:xfrm>
            <a:custGeom>
              <a:avLst/>
              <a:gdLst>
                <a:gd name="T0" fmla="*/ 84 w 84"/>
                <a:gd name="T1" fmla="*/ 0 h 70"/>
                <a:gd name="T2" fmla="*/ 60 w 84"/>
                <a:gd name="T3" fmla="*/ 2 h 70"/>
                <a:gd name="T4" fmla="*/ 36 w 84"/>
                <a:gd name="T5" fmla="*/ 12 h 70"/>
                <a:gd name="T6" fmla="*/ 2 w 84"/>
                <a:gd name="T7" fmla="*/ 20 h 70"/>
                <a:gd name="T8" fmla="*/ 2 w 84"/>
                <a:gd name="T9" fmla="*/ 30 h 70"/>
                <a:gd name="T10" fmla="*/ 28 w 84"/>
                <a:gd name="T11" fmla="*/ 22 h 70"/>
                <a:gd name="T12" fmla="*/ 70 w 84"/>
                <a:gd name="T13" fmla="*/ 12 h 70"/>
                <a:gd name="T14" fmla="*/ 68 w 84"/>
                <a:gd name="T15" fmla="*/ 20 h 70"/>
                <a:gd name="T16" fmla="*/ 36 w 84"/>
                <a:gd name="T17" fmla="*/ 22 h 70"/>
                <a:gd name="T18" fmla="*/ 0 w 84"/>
                <a:gd name="T19" fmla="*/ 36 h 70"/>
                <a:gd name="T20" fmla="*/ 0 w 84"/>
                <a:gd name="T21" fmla="*/ 50 h 70"/>
                <a:gd name="T22" fmla="*/ 40 w 84"/>
                <a:gd name="T23" fmla="*/ 34 h 70"/>
                <a:gd name="T24" fmla="*/ 36 w 84"/>
                <a:gd name="T25" fmla="*/ 42 h 70"/>
                <a:gd name="T26" fmla="*/ 6 w 84"/>
                <a:gd name="T27" fmla="*/ 54 h 70"/>
                <a:gd name="T28" fmla="*/ 6 w 84"/>
                <a:gd name="T29" fmla="*/ 64 h 70"/>
                <a:gd name="T30" fmla="*/ 38 w 84"/>
                <a:gd name="T31" fmla="*/ 52 h 70"/>
                <a:gd name="T32" fmla="*/ 12 w 84"/>
                <a:gd name="T33" fmla="*/ 68 h 70"/>
                <a:gd name="T34" fmla="*/ 30 w 84"/>
                <a:gd name="T35" fmla="*/ 70 h 70"/>
                <a:gd name="T36" fmla="*/ 76 w 84"/>
                <a:gd name="T37" fmla="*/ 62 h 70"/>
                <a:gd name="T38" fmla="*/ 76 w 84"/>
                <a:gd name="T39" fmla="*/ 50 h 70"/>
                <a:gd name="T40" fmla="*/ 48 w 84"/>
                <a:gd name="T41" fmla="*/ 56 h 70"/>
                <a:gd name="T42" fmla="*/ 48 w 84"/>
                <a:gd name="T43" fmla="*/ 40 h 70"/>
                <a:gd name="T44" fmla="*/ 74 w 84"/>
                <a:gd name="T45" fmla="*/ 36 h 70"/>
                <a:gd name="T46" fmla="*/ 60 w 84"/>
                <a:gd name="T47" fmla="*/ 30 h 70"/>
                <a:gd name="T48" fmla="*/ 80 w 84"/>
                <a:gd name="T49" fmla="*/ 22 h 70"/>
                <a:gd name="T50" fmla="*/ 84 w 84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4" h="70">
                  <a:moveTo>
                    <a:pt x="84" y="0"/>
                  </a:moveTo>
                  <a:lnTo>
                    <a:pt x="60" y="2"/>
                  </a:lnTo>
                  <a:lnTo>
                    <a:pt x="36" y="12"/>
                  </a:lnTo>
                  <a:lnTo>
                    <a:pt x="2" y="20"/>
                  </a:lnTo>
                  <a:lnTo>
                    <a:pt x="2" y="30"/>
                  </a:lnTo>
                  <a:lnTo>
                    <a:pt x="28" y="22"/>
                  </a:lnTo>
                  <a:lnTo>
                    <a:pt x="70" y="12"/>
                  </a:lnTo>
                  <a:lnTo>
                    <a:pt x="68" y="20"/>
                  </a:lnTo>
                  <a:lnTo>
                    <a:pt x="36" y="22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6" y="54"/>
                  </a:lnTo>
                  <a:lnTo>
                    <a:pt x="6" y="64"/>
                  </a:lnTo>
                  <a:lnTo>
                    <a:pt x="38" y="52"/>
                  </a:lnTo>
                  <a:lnTo>
                    <a:pt x="12" y="68"/>
                  </a:lnTo>
                  <a:lnTo>
                    <a:pt x="30" y="70"/>
                  </a:lnTo>
                  <a:lnTo>
                    <a:pt x="76" y="62"/>
                  </a:lnTo>
                  <a:lnTo>
                    <a:pt x="76" y="50"/>
                  </a:lnTo>
                  <a:lnTo>
                    <a:pt x="48" y="56"/>
                  </a:lnTo>
                  <a:lnTo>
                    <a:pt x="48" y="40"/>
                  </a:lnTo>
                  <a:lnTo>
                    <a:pt x="74" y="36"/>
                  </a:lnTo>
                  <a:lnTo>
                    <a:pt x="60" y="30"/>
                  </a:lnTo>
                  <a:lnTo>
                    <a:pt x="80" y="2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73"/>
            <p:cNvSpPr>
              <a:spLocks/>
            </p:cNvSpPr>
            <p:nvPr/>
          </p:nvSpPr>
          <p:spPr bwMode="auto">
            <a:xfrm>
              <a:off x="6668578" y="3889422"/>
              <a:ext cx="215980" cy="132146"/>
            </a:xfrm>
            <a:custGeom>
              <a:avLst/>
              <a:gdLst>
                <a:gd name="T0" fmla="*/ 20 w 152"/>
                <a:gd name="T1" fmla="*/ 6 h 104"/>
                <a:gd name="T2" fmla="*/ 34 w 152"/>
                <a:gd name="T3" fmla="*/ 0 h 104"/>
                <a:gd name="T4" fmla="*/ 48 w 152"/>
                <a:gd name="T5" fmla="*/ 20 h 104"/>
                <a:gd name="T6" fmla="*/ 38 w 152"/>
                <a:gd name="T7" fmla="*/ 58 h 104"/>
                <a:gd name="T8" fmla="*/ 20 w 152"/>
                <a:gd name="T9" fmla="*/ 90 h 104"/>
                <a:gd name="T10" fmla="*/ 38 w 152"/>
                <a:gd name="T11" fmla="*/ 82 h 104"/>
                <a:gd name="T12" fmla="*/ 60 w 152"/>
                <a:gd name="T13" fmla="*/ 98 h 104"/>
                <a:gd name="T14" fmla="*/ 90 w 152"/>
                <a:gd name="T15" fmla="*/ 82 h 104"/>
                <a:gd name="T16" fmla="*/ 152 w 152"/>
                <a:gd name="T17" fmla="*/ 62 h 104"/>
                <a:gd name="T18" fmla="*/ 142 w 152"/>
                <a:gd name="T19" fmla="*/ 86 h 104"/>
                <a:gd name="T20" fmla="*/ 112 w 152"/>
                <a:gd name="T21" fmla="*/ 100 h 104"/>
                <a:gd name="T22" fmla="*/ 54 w 152"/>
                <a:gd name="T23" fmla="*/ 104 h 104"/>
                <a:gd name="T24" fmla="*/ 0 w 152"/>
                <a:gd name="T25" fmla="*/ 104 h 104"/>
                <a:gd name="T26" fmla="*/ 10 w 152"/>
                <a:gd name="T27" fmla="*/ 70 h 104"/>
                <a:gd name="T28" fmla="*/ 10 w 152"/>
                <a:gd name="T29" fmla="*/ 36 h 104"/>
                <a:gd name="T30" fmla="*/ 10 w 152"/>
                <a:gd name="T31" fmla="*/ 36 h 104"/>
                <a:gd name="T32" fmla="*/ 16 w 152"/>
                <a:gd name="T33" fmla="*/ 22 h 104"/>
                <a:gd name="T34" fmla="*/ 18 w 152"/>
                <a:gd name="T35" fmla="*/ 12 h 104"/>
                <a:gd name="T36" fmla="*/ 20 w 152"/>
                <a:gd name="T37" fmla="*/ 6 h 104"/>
                <a:gd name="T38" fmla="*/ 20 w 152"/>
                <a:gd name="T39" fmla="*/ 6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" h="104">
                  <a:moveTo>
                    <a:pt x="20" y="6"/>
                  </a:moveTo>
                  <a:lnTo>
                    <a:pt x="34" y="0"/>
                  </a:lnTo>
                  <a:lnTo>
                    <a:pt x="48" y="20"/>
                  </a:lnTo>
                  <a:lnTo>
                    <a:pt x="38" y="58"/>
                  </a:lnTo>
                  <a:lnTo>
                    <a:pt x="20" y="90"/>
                  </a:lnTo>
                  <a:lnTo>
                    <a:pt x="38" y="82"/>
                  </a:lnTo>
                  <a:lnTo>
                    <a:pt x="60" y="98"/>
                  </a:lnTo>
                  <a:lnTo>
                    <a:pt x="90" y="82"/>
                  </a:lnTo>
                  <a:lnTo>
                    <a:pt x="152" y="62"/>
                  </a:lnTo>
                  <a:lnTo>
                    <a:pt x="142" y="86"/>
                  </a:lnTo>
                  <a:lnTo>
                    <a:pt x="112" y="100"/>
                  </a:lnTo>
                  <a:lnTo>
                    <a:pt x="54" y="104"/>
                  </a:lnTo>
                  <a:lnTo>
                    <a:pt x="0" y="104"/>
                  </a:lnTo>
                  <a:lnTo>
                    <a:pt x="10" y="70"/>
                  </a:lnTo>
                  <a:lnTo>
                    <a:pt x="10" y="36"/>
                  </a:lnTo>
                  <a:lnTo>
                    <a:pt x="16" y="22"/>
                  </a:lnTo>
                  <a:lnTo>
                    <a:pt x="18" y="1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74"/>
            <p:cNvSpPr>
              <a:spLocks/>
            </p:cNvSpPr>
            <p:nvPr/>
          </p:nvSpPr>
          <p:spPr bwMode="auto">
            <a:xfrm>
              <a:off x="6600374" y="3846220"/>
              <a:ext cx="483114" cy="396439"/>
            </a:xfrm>
            <a:custGeom>
              <a:avLst/>
              <a:gdLst>
                <a:gd name="T0" fmla="*/ 36 w 340"/>
                <a:gd name="T1" fmla="*/ 154 h 312"/>
                <a:gd name="T2" fmla="*/ 36 w 340"/>
                <a:gd name="T3" fmla="*/ 176 h 312"/>
                <a:gd name="T4" fmla="*/ 22 w 340"/>
                <a:gd name="T5" fmla="*/ 208 h 312"/>
                <a:gd name="T6" fmla="*/ 16 w 340"/>
                <a:gd name="T7" fmla="*/ 244 h 312"/>
                <a:gd name="T8" fmla="*/ 0 w 340"/>
                <a:gd name="T9" fmla="*/ 286 h 312"/>
                <a:gd name="T10" fmla="*/ 0 w 340"/>
                <a:gd name="T11" fmla="*/ 312 h 312"/>
                <a:gd name="T12" fmla="*/ 76 w 340"/>
                <a:gd name="T13" fmla="*/ 268 h 312"/>
                <a:gd name="T14" fmla="*/ 174 w 340"/>
                <a:gd name="T15" fmla="*/ 246 h 312"/>
                <a:gd name="T16" fmla="*/ 230 w 340"/>
                <a:gd name="T17" fmla="*/ 182 h 312"/>
                <a:gd name="T18" fmla="*/ 240 w 340"/>
                <a:gd name="T19" fmla="*/ 88 h 312"/>
                <a:gd name="T20" fmla="*/ 270 w 340"/>
                <a:gd name="T21" fmla="*/ 36 h 312"/>
                <a:gd name="T22" fmla="*/ 300 w 340"/>
                <a:gd name="T23" fmla="*/ 8 h 312"/>
                <a:gd name="T24" fmla="*/ 340 w 340"/>
                <a:gd name="T25" fmla="*/ 0 h 312"/>
                <a:gd name="T26" fmla="*/ 278 w 340"/>
                <a:gd name="T27" fmla="*/ 8 h 312"/>
                <a:gd name="T28" fmla="*/ 236 w 340"/>
                <a:gd name="T29" fmla="*/ 62 h 312"/>
                <a:gd name="T30" fmla="*/ 220 w 340"/>
                <a:gd name="T31" fmla="*/ 134 h 312"/>
                <a:gd name="T32" fmla="*/ 206 w 340"/>
                <a:gd name="T33" fmla="*/ 156 h 312"/>
                <a:gd name="T34" fmla="*/ 166 w 340"/>
                <a:gd name="T35" fmla="*/ 178 h 312"/>
                <a:gd name="T36" fmla="*/ 150 w 340"/>
                <a:gd name="T37" fmla="*/ 196 h 312"/>
                <a:gd name="T38" fmla="*/ 128 w 340"/>
                <a:gd name="T39" fmla="*/ 196 h 312"/>
                <a:gd name="T40" fmla="*/ 150 w 340"/>
                <a:gd name="T41" fmla="*/ 180 h 312"/>
                <a:gd name="T42" fmla="*/ 168 w 340"/>
                <a:gd name="T43" fmla="*/ 160 h 312"/>
                <a:gd name="T44" fmla="*/ 132 w 340"/>
                <a:gd name="T45" fmla="*/ 164 h 312"/>
                <a:gd name="T46" fmla="*/ 170 w 340"/>
                <a:gd name="T47" fmla="*/ 154 h 312"/>
                <a:gd name="T48" fmla="*/ 132 w 340"/>
                <a:gd name="T49" fmla="*/ 142 h 312"/>
                <a:gd name="T50" fmla="*/ 78 w 340"/>
                <a:gd name="T51" fmla="*/ 142 h 312"/>
                <a:gd name="T52" fmla="*/ 36 w 340"/>
                <a:gd name="T53" fmla="*/ 154 h 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0" h="312">
                  <a:moveTo>
                    <a:pt x="36" y="154"/>
                  </a:moveTo>
                  <a:lnTo>
                    <a:pt x="36" y="176"/>
                  </a:lnTo>
                  <a:lnTo>
                    <a:pt x="22" y="208"/>
                  </a:lnTo>
                  <a:lnTo>
                    <a:pt x="16" y="244"/>
                  </a:lnTo>
                  <a:lnTo>
                    <a:pt x="0" y="286"/>
                  </a:lnTo>
                  <a:lnTo>
                    <a:pt x="0" y="312"/>
                  </a:lnTo>
                  <a:lnTo>
                    <a:pt x="76" y="268"/>
                  </a:lnTo>
                  <a:lnTo>
                    <a:pt x="174" y="246"/>
                  </a:lnTo>
                  <a:lnTo>
                    <a:pt x="230" y="182"/>
                  </a:lnTo>
                  <a:lnTo>
                    <a:pt x="240" y="88"/>
                  </a:lnTo>
                  <a:lnTo>
                    <a:pt x="270" y="36"/>
                  </a:lnTo>
                  <a:lnTo>
                    <a:pt x="300" y="8"/>
                  </a:lnTo>
                  <a:lnTo>
                    <a:pt x="340" y="0"/>
                  </a:lnTo>
                  <a:lnTo>
                    <a:pt x="278" y="8"/>
                  </a:lnTo>
                  <a:lnTo>
                    <a:pt x="236" y="62"/>
                  </a:lnTo>
                  <a:lnTo>
                    <a:pt x="220" y="134"/>
                  </a:lnTo>
                  <a:lnTo>
                    <a:pt x="206" y="156"/>
                  </a:lnTo>
                  <a:lnTo>
                    <a:pt x="166" y="178"/>
                  </a:lnTo>
                  <a:lnTo>
                    <a:pt x="150" y="196"/>
                  </a:lnTo>
                  <a:lnTo>
                    <a:pt x="128" y="196"/>
                  </a:lnTo>
                  <a:lnTo>
                    <a:pt x="150" y="180"/>
                  </a:lnTo>
                  <a:lnTo>
                    <a:pt x="168" y="160"/>
                  </a:lnTo>
                  <a:lnTo>
                    <a:pt x="132" y="164"/>
                  </a:lnTo>
                  <a:lnTo>
                    <a:pt x="170" y="154"/>
                  </a:lnTo>
                  <a:lnTo>
                    <a:pt x="132" y="142"/>
                  </a:lnTo>
                  <a:lnTo>
                    <a:pt x="78" y="142"/>
                  </a:lnTo>
                  <a:lnTo>
                    <a:pt x="36" y="15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75"/>
            <p:cNvSpPr>
              <a:spLocks/>
            </p:cNvSpPr>
            <p:nvPr/>
          </p:nvSpPr>
          <p:spPr bwMode="auto">
            <a:xfrm>
              <a:off x="6966972" y="3853844"/>
              <a:ext cx="193246" cy="121981"/>
            </a:xfrm>
            <a:custGeom>
              <a:avLst/>
              <a:gdLst>
                <a:gd name="T0" fmla="*/ 98 w 136"/>
                <a:gd name="T1" fmla="*/ 0 h 96"/>
                <a:gd name="T2" fmla="*/ 60 w 136"/>
                <a:gd name="T3" fmla="*/ 6 h 96"/>
                <a:gd name="T4" fmla="*/ 22 w 136"/>
                <a:gd name="T5" fmla="*/ 24 h 96"/>
                <a:gd name="T6" fmla="*/ 6 w 136"/>
                <a:gd name="T7" fmla="*/ 56 h 96"/>
                <a:gd name="T8" fmla="*/ 0 w 136"/>
                <a:gd name="T9" fmla="*/ 96 h 96"/>
                <a:gd name="T10" fmla="*/ 22 w 136"/>
                <a:gd name="T11" fmla="*/ 46 h 96"/>
                <a:gd name="T12" fmla="*/ 54 w 136"/>
                <a:gd name="T13" fmla="*/ 24 h 96"/>
                <a:gd name="T14" fmla="*/ 136 w 136"/>
                <a:gd name="T15" fmla="*/ 24 h 96"/>
                <a:gd name="T16" fmla="*/ 98 w 13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6" h="96">
                  <a:moveTo>
                    <a:pt x="98" y="0"/>
                  </a:moveTo>
                  <a:lnTo>
                    <a:pt x="60" y="6"/>
                  </a:lnTo>
                  <a:lnTo>
                    <a:pt x="22" y="24"/>
                  </a:lnTo>
                  <a:lnTo>
                    <a:pt x="6" y="56"/>
                  </a:lnTo>
                  <a:lnTo>
                    <a:pt x="0" y="96"/>
                  </a:lnTo>
                  <a:lnTo>
                    <a:pt x="22" y="46"/>
                  </a:lnTo>
                  <a:lnTo>
                    <a:pt x="54" y="24"/>
                  </a:lnTo>
                  <a:lnTo>
                    <a:pt x="136" y="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76"/>
            <p:cNvSpPr>
              <a:spLocks/>
            </p:cNvSpPr>
            <p:nvPr/>
          </p:nvSpPr>
          <p:spPr bwMode="auto">
            <a:xfrm>
              <a:off x="6600374" y="3897046"/>
              <a:ext cx="65362" cy="96569"/>
            </a:xfrm>
            <a:custGeom>
              <a:avLst/>
              <a:gdLst>
                <a:gd name="T0" fmla="*/ 24 w 46"/>
                <a:gd name="T1" fmla="*/ 4 h 76"/>
                <a:gd name="T2" fmla="*/ 14 w 46"/>
                <a:gd name="T3" fmla="*/ 24 h 76"/>
                <a:gd name="T4" fmla="*/ 6 w 46"/>
                <a:gd name="T5" fmla="*/ 32 h 76"/>
                <a:gd name="T6" fmla="*/ 0 w 46"/>
                <a:gd name="T7" fmla="*/ 58 h 76"/>
                <a:gd name="T8" fmla="*/ 24 w 46"/>
                <a:gd name="T9" fmla="*/ 64 h 76"/>
                <a:gd name="T10" fmla="*/ 44 w 46"/>
                <a:gd name="T11" fmla="*/ 76 h 76"/>
                <a:gd name="T12" fmla="*/ 46 w 46"/>
                <a:gd name="T13" fmla="*/ 46 h 76"/>
                <a:gd name="T14" fmla="*/ 14 w 46"/>
                <a:gd name="T15" fmla="*/ 38 h 76"/>
                <a:gd name="T16" fmla="*/ 20 w 46"/>
                <a:gd name="T17" fmla="*/ 30 h 76"/>
                <a:gd name="T18" fmla="*/ 44 w 46"/>
                <a:gd name="T19" fmla="*/ 22 h 76"/>
                <a:gd name="T20" fmla="*/ 46 w 46"/>
                <a:gd name="T21" fmla="*/ 0 h 76"/>
                <a:gd name="T22" fmla="*/ 24 w 46"/>
                <a:gd name="T23" fmla="*/ 4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76">
                  <a:moveTo>
                    <a:pt x="24" y="4"/>
                  </a:moveTo>
                  <a:lnTo>
                    <a:pt x="14" y="24"/>
                  </a:lnTo>
                  <a:lnTo>
                    <a:pt x="6" y="32"/>
                  </a:lnTo>
                  <a:lnTo>
                    <a:pt x="0" y="58"/>
                  </a:lnTo>
                  <a:lnTo>
                    <a:pt x="24" y="64"/>
                  </a:lnTo>
                  <a:lnTo>
                    <a:pt x="44" y="76"/>
                  </a:lnTo>
                  <a:lnTo>
                    <a:pt x="46" y="46"/>
                  </a:lnTo>
                  <a:lnTo>
                    <a:pt x="14" y="38"/>
                  </a:lnTo>
                  <a:lnTo>
                    <a:pt x="20" y="30"/>
                  </a:lnTo>
                  <a:lnTo>
                    <a:pt x="44" y="22"/>
                  </a:lnTo>
                  <a:lnTo>
                    <a:pt x="46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77"/>
            <p:cNvSpPr>
              <a:spLocks/>
            </p:cNvSpPr>
            <p:nvPr/>
          </p:nvSpPr>
          <p:spPr bwMode="auto">
            <a:xfrm>
              <a:off x="6569113" y="3968202"/>
              <a:ext cx="25577" cy="38119"/>
            </a:xfrm>
            <a:custGeom>
              <a:avLst/>
              <a:gdLst>
                <a:gd name="T0" fmla="*/ 4 w 18"/>
                <a:gd name="T1" fmla="*/ 0 h 30"/>
                <a:gd name="T2" fmla="*/ 0 w 18"/>
                <a:gd name="T3" fmla="*/ 16 h 30"/>
                <a:gd name="T4" fmla="*/ 10 w 18"/>
                <a:gd name="T5" fmla="*/ 30 h 30"/>
                <a:gd name="T6" fmla="*/ 8 w 18"/>
                <a:gd name="T7" fmla="*/ 12 h 30"/>
                <a:gd name="T8" fmla="*/ 18 w 18"/>
                <a:gd name="T9" fmla="*/ 8 h 30"/>
                <a:gd name="T10" fmla="*/ 4 w 1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0" y="16"/>
                  </a:lnTo>
                  <a:lnTo>
                    <a:pt x="10" y="30"/>
                  </a:lnTo>
                  <a:lnTo>
                    <a:pt x="8" y="12"/>
                  </a:lnTo>
                  <a:lnTo>
                    <a:pt x="18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67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78"/>
            <p:cNvSpPr>
              <a:spLocks/>
            </p:cNvSpPr>
            <p:nvPr/>
          </p:nvSpPr>
          <p:spPr bwMode="auto">
            <a:xfrm>
              <a:off x="6523644" y="3998697"/>
              <a:ext cx="48311" cy="40660"/>
            </a:xfrm>
            <a:custGeom>
              <a:avLst/>
              <a:gdLst>
                <a:gd name="T0" fmla="*/ 26 w 34"/>
                <a:gd name="T1" fmla="*/ 0 h 32"/>
                <a:gd name="T2" fmla="*/ 4 w 34"/>
                <a:gd name="T3" fmla="*/ 4 h 32"/>
                <a:gd name="T4" fmla="*/ 0 w 34"/>
                <a:gd name="T5" fmla="*/ 14 h 32"/>
                <a:gd name="T6" fmla="*/ 10 w 34"/>
                <a:gd name="T7" fmla="*/ 32 h 32"/>
                <a:gd name="T8" fmla="*/ 20 w 34"/>
                <a:gd name="T9" fmla="*/ 16 h 32"/>
                <a:gd name="T10" fmla="*/ 34 w 34"/>
                <a:gd name="T11" fmla="*/ 12 h 32"/>
                <a:gd name="T12" fmla="*/ 34 w 34"/>
                <a:gd name="T13" fmla="*/ 12 h 32"/>
                <a:gd name="T14" fmla="*/ 32 w 34"/>
                <a:gd name="T15" fmla="*/ 4 h 32"/>
                <a:gd name="T16" fmla="*/ 28 w 34"/>
                <a:gd name="T17" fmla="*/ 0 h 32"/>
                <a:gd name="T18" fmla="*/ 28 w 34"/>
                <a:gd name="T19" fmla="*/ 0 h 32"/>
                <a:gd name="T20" fmla="*/ 26 w 34"/>
                <a:gd name="T21" fmla="*/ 0 h 32"/>
                <a:gd name="T22" fmla="*/ 26 w 3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" h="32">
                  <a:moveTo>
                    <a:pt x="26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10" y="32"/>
                  </a:lnTo>
                  <a:lnTo>
                    <a:pt x="20" y="16"/>
                  </a:lnTo>
                  <a:lnTo>
                    <a:pt x="34" y="12"/>
                  </a:lnTo>
                  <a:lnTo>
                    <a:pt x="32" y="4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79"/>
            <p:cNvSpPr>
              <a:spLocks/>
            </p:cNvSpPr>
            <p:nvPr/>
          </p:nvSpPr>
          <p:spPr bwMode="auto">
            <a:xfrm>
              <a:off x="6515118" y="4039357"/>
              <a:ext cx="53995" cy="33037"/>
            </a:xfrm>
            <a:custGeom>
              <a:avLst/>
              <a:gdLst>
                <a:gd name="T0" fmla="*/ 0 w 38"/>
                <a:gd name="T1" fmla="*/ 0 h 26"/>
                <a:gd name="T2" fmla="*/ 8 w 38"/>
                <a:gd name="T3" fmla="*/ 14 h 26"/>
                <a:gd name="T4" fmla="*/ 38 w 38"/>
                <a:gd name="T5" fmla="*/ 26 h 26"/>
                <a:gd name="T6" fmla="*/ 36 w 38"/>
                <a:gd name="T7" fmla="*/ 6 h 26"/>
                <a:gd name="T8" fmla="*/ 16 w 38"/>
                <a:gd name="T9" fmla="*/ 2 h 26"/>
                <a:gd name="T10" fmla="*/ 0 w 3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8" y="14"/>
                  </a:lnTo>
                  <a:lnTo>
                    <a:pt x="38" y="26"/>
                  </a:lnTo>
                  <a:lnTo>
                    <a:pt x="36" y="6"/>
                  </a:lnTo>
                  <a:lnTo>
                    <a:pt x="1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80"/>
            <p:cNvSpPr>
              <a:spLocks/>
            </p:cNvSpPr>
            <p:nvPr/>
          </p:nvSpPr>
          <p:spPr bwMode="auto">
            <a:xfrm>
              <a:off x="6515118" y="4059688"/>
              <a:ext cx="45470" cy="35578"/>
            </a:xfrm>
            <a:custGeom>
              <a:avLst/>
              <a:gdLst>
                <a:gd name="T0" fmla="*/ 0 w 32"/>
                <a:gd name="T1" fmla="*/ 0 h 28"/>
                <a:gd name="T2" fmla="*/ 32 w 32"/>
                <a:gd name="T3" fmla="*/ 14 h 28"/>
                <a:gd name="T4" fmla="*/ 30 w 32"/>
                <a:gd name="T5" fmla="*/ 28 h 28"/>
                <a:gd name="T6" fmla="*/ 8 w 32"/>
                <a:gd name="T7" fmla="*/ 16 h 28"/>
                <a:gd name="T8" fmla="*/ 8 w 32"/>
                <a:gd name="T9" fmla="*/ 16 h 28"/>
                <a:gd name="T10" fmla="*/ 4 w 32"/>
                <a:gd name="T11" fmla="*/ 8 h 28"/>
                <a:gd name="T12" fmla="*/ 0 w 32"/>
                <a:gd name="T13" fmla="*/ 2 h 28"/>
                <a:gd name="T14" fmla="*/ 0 w 32"/>
                <a:gd name="T15" fmla="*/ 0 h 28"/>
                <a:gd name="T16" fmla="*/ 0 w 32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32" y="14"/>
                  </a:lnTo>
                  <a:lnTo>
                    <a:pt x="30" y="28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81"/>
            <p:cNvSpPr>
              <a:spLocks/>
            </p:cNvSpPr>
            <p:nvPr/>
          </p:nvSpPr>
          <p:spPr bwMode="auto">
            <a:xfrm>
              <a:off x="6975497" y="3897046"/>
              <a:ext cx="207455" cy="180431"/>
            </a:xfrm>
            <a:custGeom>
              <a:avLst/>
              <a:gdLst>
                <a:gd name="T0" fmla="*/ 86 w 146"/>
                <a:gd name="T1" fmla="*/ 0 h 142"/>
                <a:gd name="T2" fmla="*/ 44 w 146"/>
                <a:gd name="T3" fmla="*/ 0 h 142"/>
                <a:gd name="T4" fmla="*/ 26 w 146"/>
                <a:gd name="T5" fmla="*/ 12 h 142"/>
                <a:gd name="T6" fmla="*/ 8 w 146"/>
                <a:gd name="T7" fmla="*/ 50 h 142"/>
                <a:gd name="T8" fmla="*/ 0 w 146"/>
                <a:gd name="T9" fmla="*/ 94 h 142"/>
                <a:gd name="T10" fmla="*/ 8 w 146"/>
                <a:gd name="T11" fmla="*/ 124 h 142"/>
                <a:gd name="T12" fmla="*/ 20 w 146"/>
                <a:gd name="T13" fmla="*/ 142 h 142"/>
                <a:gd name="T14" fmla="*/ 22 w 146"/>
                <a:gd name="T15" fmla="*/ 112 h 142"/>
                <a:gd name="T16" fmla="*/ 24 w 146"/>
                <a:gd name="T17" fmla="*/ 72 h 142"/>
                <a:gd name="T18" fmla="*/ 50 w 146"/>
                <a:gd name="T19" fmla="*/ 68 h 142"/>
                <a:gd name="T20" fmla="*/ 110 w 146"/>
                <a:gd name="T21" fmla="*/ 74 h 142"/>
                <a:gd name="T22" fmla="*/ 128 w 146"/>
                <a:gd name="T23" fmla="*/ 54 h 142"/>
                <a:gd name="T24" fmla="*/ 146 w 146"/>
                <a:gd name="T25" fmla="*/ 50 h 142"/>
                <a:gd name="T26" fmla="*/ 146 w 146"/>
                <a:gd name="T27" fmla="*/ 26 h 142"/>
                <a:gd name="T28" fmla="*/ 126 w 146"/>
                <a:gd name="T29" fmla="*/ 2 h 142"/>
                <a:gd name="T30" fmla="*/ 126 w 146"/>
                <a:gd name="T31" fmla="*/ 2 h 142"/>
                <a:gd name="T32" fmla="*/ 106 w 146"/>
                <a:gd name="T33" fmla="*/ 2 h 142"/>
                <a:gd name="T34" fmla="*/ 94 w 146"/>
                <a:gd name="T35" fmla="*/ 2 h 142"/>
                <a:gd name="T36" fmla="*/ 88 w 146"/>
                <a:gd name="T37" fmla="*/ 2 h 142"/>
                <a:gd name="T38" fmla="*/ 86 w 146"/>
                <a:gd name="T39" fmla="*/ 0 h 142"/>
                <a:gd name="T40" fmla="*/ 86 w 146"/>
                <a:gd name="T41" fmla="*/ 0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6" h="142">
                  <a:moveTo>
                    <a:pt x="86" y="0"/>
                  </a:moveTo>
                  <a:lnTo>
                    <a:pt x="44" y="0"/>
                  </a:lnTo>
                  <a:lnTo>
                    <a:pt x="26" y="12"/>
                  </a:lnTo>
                  <a:lnTo>
                    <a:pt x="8" y="50"/>
                  </a:lnTo>
                  <a:lnTo>
                    <a:pt x="0" y="94"/>
                  </a:lnTo>
                  <a:lnTo>
                    <a:pt x="8" y="124"/>
                  </a:lnTo>
                  <a:lnTo>
                    <a:pt x="20" y="142"/>
                  </a:lnTo>
                  <a:lnTo>
                    <a:pt x="22" y="112"/>
                  </a:lnTo>
                  <a:lnTo>
                    <a:pt x="24" y="72"/>
                  </a:lnTo>
                  <a:lnTo>
                    <a:pt x="50" y="68"/>
                  </a:lnTo>
                  <a:lnTo>
                    <a:pt x="110" y="74"/>
                  </a:lnTo>
                  <a:lnTo>
                    <a:pt x="128" y="54"/>
                  </a:lnTo>
                  <a:lnTo>
                    <a:pt x="146" y="50"/>
                  </a:lnTo>
                  <a:lnTo>
                    <a:pt x="146" y="26"/>
                  </a:lnTo>
                  <a:lnTo>
                    <a:pt x="126" y="2"/>
                  </a:lnTo>
                  <a:lnTo>
                    <a:pt x="106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82"/>
            <p:cNvSpPr>
              <a:spLocks/>
            </p:cNvSpPr>
            <p:nvPr/>
          </p:nvSpPr>
          <p:spPr bwMode="auto">
            <a:xfrm>
              <a:off x="6608899" y="4186751"/>
              <a:ext cx="252924" cy="104192"/>
            </a:xfrm>
            <a:custGeom>
              <a:avLst/>
              <a:gdLst>
                <a:gd name="T0" fmla="*/ 84 w 178"/>
                <a:gd name="T1" fmla="*/ 0 h 82"/>
                <a:gd name="T2" fmla="*/ 40 w 178"/>
                <a:gd name="T3" fmla="*/ 18 h 82"/>
                <a:gd name="T4" fmla="*/ 2 w 178"/>
                <a:gd name="T5" fmla="*/ 44 h 82"/>
                <a:gd name="T6" fmla="*/ 0 w 178"/>
                <a:gd name="T7" fmla="*/ 82 h 82"/>
                <a:gd name="T8" fmla="*/ 142 w 178"/>
                <a:gd name="T9" fmla="*/ 74 h 82"/>
                <a:gd name="T10" fmla="*/ 178 w 178"/>
                <a:gd name="T11" fmla="*/ 80 h 82"/>
                <a:gd name="T12" fmla="*/ 178 w 178"/>
                <a:gd name="T13" fmla="*/ 56 h 82"/>
                <a:gd name="T14" fmla="*/ 126 w 178"/>
                <a:gd name="T15" fmla="*/ 52 h 82"/>
                <a:gd name="T16" fmla="*/ 120 w 178"/>
                <a:gd name="T17" fmla="*/ 34 h 82"/>
                <a:gd name="T18" fmla="*/ 170 w 178"/>
                <a:gd name="T19" fmla="*/ 26 h 82"/>
                <a:gd name="T20" fmla="*/ 164 w 178"/>
                <a:gd name="T21" fmla="*/ 2 h 82"/>
                <a:gd name="T22" fmla="*/ 126 w 178"/>
                <a:gd name="T23" fmla="*/ 0 h 82"/>
                <a:gd name="T24" fmla="*/ 84 w 178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8" h="82">
                  <a:moveTo>
                    <a:pt x="84" y="0"/>
                  </a:moveTo>
                  <a:lnTo>
                    <a:pt x="40" y="18"/>
                  </a:lnTo>
                  <a:lnTo>
                    <a:pt x="2" y="44"/>
                  </a:lnTo>
                  <a:lnTo>
                    <a:pt x="0" y="82"/>
                  </a:lnTo>
                  <a:lnTo>
                    <a:pt x="142" y="74"/>
                  </a:lnTo>
                  <a:lnTo>
                    <a:pt x="178" y="80"/>
                  </a:lnTo>
                  <a:lnTo>
                    <a:pt x="178" y="56"/>
                  </a:lnTo>
                  <a:lnTo>
                    <a:pt x="126" y="52"/>
                  </a:lnTo>
                  <a:lnTo>
                    <a:pt x="120" y="34"/>
                  </a:lnTo>
                  <a:lnTo>
                    <a:pt x="170" y="26"/>
                  </a:lnTo>
                  <a:lnTo>
                    <a:pt x="164" y="2"/>
                  </a:lnTo>
                  <a:lnTo>
                    <a:pt x="126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83"/>
            <p:cNvSpPr>
              <a:spLocks/>
            </p:cNvSpPr>
            <p:nvPr/>
          </p:nvSpPr>
          <p:spPr bwMode="auto">
            <a:xfrm>
              <a:off x="6603215" y="4296026"/>
              <a:ext cx="210297" cy="109275"/>
            </a:xfrm>
            <a:custGeom>
              <a:avLst/>
              <a:gdLst>
                <a:gd name="T0" fmla="*/ 20 w 148"/>
                <a:gd name="T1" fmla="*/ 0 h 86"/>
                <a:gd name="T2" fmla="*/ 114 w 148"/>
                <a:gd name="T3" fmla="*/ 2 h 86"/>
                <a:gd name="T4" fmla="*/ 148 w 148"/>
                <a:gd name="T5" fmla="*/ 6 h 86"/>
                <a:gd name="T6" fmla="*/ 148 w 148"/>
                <a:gd name="T7" fmla="*/ 28 h 86"/>
                <a:gd name="T8" fmla="*/ 140 w 148"/>
                <a:gd name="T9" fmla="*/ 80 h 86"/>
                <a:gd name="T10" fmla="*/ 110 w 148"/>
                <a:gd name="T11" fmla="*/ 86 h 86"/>
                <a:gd name="T12" fmla="*/ 86 w 148"/>
                <a:gd name="T13" fmla="*/ 62 h 86"/>
                <a:gd name="T14" fmla="*/ 70 w 148"/>
                <a:gd name="T15" fmla="*/ 44 h 86"/>
                <a:gd name="T16" fmla="*/ 28 w 148"/>
                <a:gd name="T17" fmla="*/ 68 h 86"/>
                <a:gd name="T18" fmla="*/ 0 w 148"/>
                <a:gd name="T19" fmla="*/ 36 h 86"/>
                <a:gd name="T20" fmla="*/ 4 w 148"/>
                <a:gd name="T21" fmla="*/ 0 h 86"/>
                <a:gd name="T22" fmla="*/ 20 w 148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86">
                  <a:moveTo>
                    <a:pt x="20" y="0"/>
                  </a:moveTo>
                  <a:lnTo>
                    <a:pt x="114" y="2"/>
                  </a:lnTo>
                  <a:lnTo>
                    <a:pt x="148" y="6"/>
                  </a:lnTo>
                  <a:lnTo>
                    <a:pt x="148" y="28"/>
                  </a:lnTo>
                  <a:lnTo>
                    <a:pt x="140" y="80"/>
                  </a:lnTo>
                  <a:lnTo>
                    <a:pt x="110" y="86"/>
                  </a:lnTo>
                  <a:lnTo>
                    <a:pt x="86" y="62"/>
                  </a:lnTo>
                  <a:lnTo>
                    <a:pt x="70" y="44"/>
                  </a:lnTo>
                  <a:lnTo>
                    <a:pt x="28" y="68"/>
                  </a:lnTo>
                  <a:lnTo>
                    <a:pt x="0" y="36"/>
                  </a:lnTo>
                  <a:lnTo>
                    <a:pt x="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84"/>
            <p:cNvSpPr>
              <a:spLocks/>
            </p:cNvSpPr>
            <p:nvPr/>
          </p:nvSpPr>
          <p:spPr bwMode="auto">
            <a:xfrm>
              <a:off x="7046544" y="4326522"/>
              <a:ext cx="167669" cy="106734"/>
            </a:xfrm>
            <a:custGeom>
              <a:avLst/>
              <a:gdLst>
                <a:gd name="T0" fmla="*/ 0 w 118"/>
                <a:gd name="T1" fmla="*/ 22 h 84"/>
                <a:gd name="T2" fmla="*/ 14 w 118"/>
                <a:gd name="T3" fmla="*/ 18 h 84"/>
                <a:gd name="T4" fmla="*/ 34 w 118"/>
                <a:gd name="T5" fmla="*/ 0 h 84"/>
                <a:gd name="T6" fmla="*/ 80 w 118"/>
                <a:gd name="T7" fmla="*/ 0 h 84"/>
                <a:gd name="T8" fmla="*/ 88 w 118"/>
                <a:gd name="T9" fmla="*/ 34 h 84"/>
                <a:gd name="T10" fmla="*/ 118 w 118"/>
                <a:gd name="T11" fmla="*/ 74 h 84"/>
                <a:gd name="T12" fmla="*/ 78 w 118"/>
                <a:gd name="T13" fmla="*/ 76 h 84"/>
                <a:gd name="T14" fmla="*/ 22 w 118"/>
                <a:gd name="T15" fmla="*/ 84 h 84"/>
                <a:gd name="T16" fmla="*/ 0 w 118"/>
                <a:gd name="T17" fmla="*/ 58 h 84"/>
                <a:gd name="T18" fmla="*/ 0 w 118"/>
                <a:gd name="T19" fmla="*/ 22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" h="84">
                  <a:moveTo>
                    <a:pt x="0" y="22"/>
                  </a:moveTo>
                  <a:lnTo>
                    <a:pt x="14" y="18"/>
                  </a:lnTo>
                  <a:lnTo>
                    <a:pt x="34" y="0"/>
                  </a:lnTo>
                  <a:lnTo>
                    <a:pt x="80" y="0"/>
                  </a:lnTo>
                  <a:lnTo>
                    <a:pt x="88" y="34"/>
                  </a:lnTo>
                  <a:lnTo>
                    <a:pt x="118" y="74"/>
                  </a:lnTo>
                  <a:lnTo>
                    <a:pt x="78" y="76"/>
                  </a:lnTo>
                  <a:lnTo>
                    <a:pt x="22" y="84"/>
                  </a:lnTo>
                  <a:lnTo>
                    <a:pt x="0" y="5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85"/>
            <p:cNvSpPr>
              <a:spLocks/>
            </p:cNvSpPr>
            <p:nvPr/>
          </p:nvSpPr>
          <p:spPr bwMode="auto">
            <a:xfrm>
              <a:off x="6603215" y="3622588"/>
              <a:ext cx="71046" cy="94027"/>
            </a:xfrm>
            <a:custGeom>
              <a:avLst/>
              <a:gdLst>
                <a:gd name="T0" fmla="*/ 24 w 50"/>
                <a:gd name="T1" fmla="*/ 4 h 74"/>
                <a:gd name="T2" fmla="*/ 8 w 50"/>
                <a:gd name="T3" fmla="*/ 28 h 74"/>
                <a:gd name="T4" fmla="*/ 0 w 50"/>
                <a:gd name="T5" fmla="*/ 70 h 74"/>
                <a:gd name="T6" fmla="*/ 36 w 50"/>
                <a:gd name="T7" fmla="*/ 74 h 74"/>
                <a:gd name="T8" fmla="*/ 50 w 50"/>
                <a:gd name="T9" fmla="*/ 38 h 74"/>
                <a:gd name="T10" fmla="*/ 24 w 50"/>
                <a:gd name="T11" fmla="*/ 48 h 74"/>
                <a:gd name="T12" fmla="*/ 40 w 50"/>
                <a:gd name="T13" fmla="*/ 8 h 74"/>
                <a:gd name="T14" fmla="*/ 40 w 50"/>
                <a:gd name="T15" fmla="*/ 8 h 74"/>
                <a:gd name="T16" fmla="*/ 32 w 50"/>
                <a:gd name="T17" fmla="*/ 2 h 74"/>
                <a:gd name="T18" fmla="*/ 26 w 50"/>
                <a:gd name="T19" fmla="*/ 0 h 74"/>
                <a:gd name="T20" fmla="*/ 24 w 50"/>
                <a:gd name="T21" fmla="*/ 2 h 74"/>
                <a:gd name="T22" fmla="*/ 24 w 50"/>
                <a:gd name="T23" fmla="*/ 4 h 74"/>
                <a:gd name="T24" fmla="*/ 24 w 50"/>
                <a:gd name="T25" fmla="*/ 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74">
                  <a:moveTo>
                    <a:pt x="24" y="4"/>
                  </a:moveTo>
                  <a:lnTo>
                    <a:pt x="8" y="28"/>
                  </a:lnTo>
                  <a:lnTo>
                    <a:pt x="0" y="70"/>
                  </a:lnTo>
                  <a:lnTo>
                    <a:pt x="36" y="74"/>
                  </a:lnTo>
                  <a:lnTo>
                    <a:pt x="50" y="38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86"/>
            <p:cNvSpPr>
              <a:spLocks/>
            </p:cNvSpPr>
            <p:nvPr/>
          </p:nvSpPr>
          <p:spPr bwMode="auto">
            <a:xfrm>
              <a:off x="6631634" y="3724239"/>
              <a:ext cx="36944" cy="71156"/>
            </a:xfrm>
            <a:custGeom>
              <a:avLst/>
              <a:gdLst>
                <a:gd name="T0" fmla="*/ 0 w 26"/>
                <a:gd name="T1" fmla="*/ 10 h 56"/>
                <a:gd name="T2" fmla="*/ 0 w 26"/>
                <a:gd name="T3" fmla="*/ 56 h 56"/>
                <a:gd name="T4" fmla="*/ 16 w 26"/>
                <a:gd name="T5" fmla="*/ 56 h 56"/>
                <a:gd name="T6" fmla="*/ 26 w 26"/>
                <a:gd name="T7" fmla="*/ 0 h 56"/>
                <a:gd name="T8" fmla="*/ 26 w 26"/>
                <a:gd name="T9" fmla="*/ 0 h 56"/>
                <a:gd name="T10" fmla="*/ 10 w 26"/>
                <a:gd name="T11" fmla="*/ 4 h 56"/>
                <a:gd name="T12" fmla="*/ 2 w 26"/>
                <a:gd name="T13" fmla="*/ 8 h 56"/>
                <a:gd name="T14" fmla="*/ 0 w 26"/>
                <a:gd name="T15" fmla="*/ 10 h 56"/>
                <a:gd name="T16" fmla="*/ 0 w 26"/>
                <a:gd name="T17" fmla="*/ 10 h 56"/>
                <a:gd name="T18" fmla="*/ 0 w 26"/>
                <a:gd name="T19" fmla="*/ 1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56">
                  <a:moveTo>
                    <a:pt x="0" y="10"/>
                  </a:moveTo>
                  <a:lnTo>
                    <a:pt x="0" y="56"/>
                  </a:lnTo>
                  <a:lnTo>
                    <a:pt x="16" y="56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2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87"/>
            <p:cNvSpPr>
              <a:spLocks/>
            </p:cNvSpPr>
            <p:nvPr/>
          </p:nvSpPr>
          <p:spPr bwMode="auto">
            <a:xfrm>
              <a:off x="6986865" y="3897046"/>
              <a:ext cx="261450" cy="332907"/>
            </a:xfrm>
            <a:custGeom>
              <a:avLst/>
              <a:gdLst>
                <a:gd name="T0" fmla="*/ 4 w 184"/>
                <a:gd name="T1" fmla="*/ 124 h 262"/>
                <a:gd name="T2" fmla="*/ 0 w 184"/>
                <a:gd name="T3" fmla="*/ 88 h 262"/>
                <a:gd name="T4" fmla="*/ 30 w 184"/>
                <a:gd name="T5" fmla="*/ 56 h 262"/>
                <a:gd name="T6" fmla="*/ 74 w 184"/>
                <a:gd name="T7" fmla="*/ 56 h 262"/>
                <a:gd name="T8" fmla="*/ 94 w 184"/>
                <a:gd name="T9" fmla="*/ 56 h 262"/>
                <a:gd name="T10" fmla="*/ 120 w 184"/>
                <a:gd name="T11" fmla="*/ 36 h 262"/>
                <a:gd name="T12" fmla="*/ 110 w 184"/>
                <a:gd name="T13" fmla="*/ 0 h 262"/>
                <a:gd name="T14" fmla="*/ 136 w 184"/>
                <a:gd name="T15" fmla="*/ 24 h 262"/>
                <a:gd name="T16" fmla="*/ 164 w 184"/>
                <a:gd name="T17" fmla="*/ 84 h 262"/>
                <a:gd name="T18" fmla="*/ 184 w 184"/>
                <a:gd name="T19" fmla="*/ 176 h 262"/>
                <a:gd name="T20" fmla="*/ 164 w 184"/>
                <a:gd name="T21" fmla="*/ 152 h 262"/>
                <a:gd name="T22" fmla="*/ 148 w 184"/>
                <a:gd name="T23" fmla="*/ 104 h 262"/>
                <a:gd name="T24" fmla="*/ 122 w 184"/>
                <a:gd name="T25" fmla="*/ 114 h 262"/>
                <a:gd name="T26" fmla="*/ 78 w 184"/>
                <a:gd name="T27" fmla="*/ 120 h 262"/>
                <a:gd name="T28" fmla="*/ 72 w 184"/>
                <a:gd name="T29" fmla="*/ 160 h 262"/>
                <a:gd name="T30" fmla="*/ 148 w 184"/>
                <a:gd name="T31" fmla="*/ 182 h 262"/>
                <a:gd name="T32" fmla="*/ 132 w 184"/>
                <a:gd name="T33" fmla="*/ 218 h 262"/>
                <a:gd name="T34" fmla="*/ 74 w 184"/>
                <a:gd name="T35" fmla="*/ 218 h 262"/>
                <a:gd name="T36" fmla="*/ 0 w 184"/>
                <a:gd name="T37" fmla="*/ 262 h 262"/>
                <a:gd name="T38" fmla="*/ 0 w 184"/>
                <a:gd name="T39" fmla="*/ 220 h 262"/>
                <a:gd name="T40" fmla="*/ 0 w 184"/>
                <a:gd name="T41" fmla="*/ 176 h 262"/>
                <a:gd name="T42" fmla="*/ 6 w 184"/>
                <a:gd name="T43" fmla="*/ 156 h 262"/>
                <a:gd name="T44" fmla="*/ 4 w 184"/>
                <a:gd name="T45" fmla="*/ 124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4" h="262">
                  <a:moveTo>
                    <a:pt x="4" y="124"/>
                  </a:moveTo>
                  <a:lnTo>
                    <a:pt x="0" y="88"/>
                  </a:lnTo>
                  <a:lnTo>
                    <a:pt x="30" y="56"/>
                  </a:lnTo>
                  <a:lnTo>
                    <a:pt x="74" y="56"/>
                  </a:lnTo>
                  <a:lnTo>
                    <a:pt x="94" y="56"/>
                  </a:lnTo>
                  <a:lnTo>
                    <a:pt x="120" y="36"/>
                  </a:lnTo>
                  <a:lnTo>
                    <a:pt x="110" y="0"/>
                  </a:lnTo>
                  <a:lnTo>
                    <a:pt x="136" y="24"/>
                  </a:lnTo>
                  <a:lnTo>
                    <a:pt x="164" y="84"/>
                  </a:lnTo>
                  <a:lnTo>
                    <a:pt x="184" y="176"/>
                  </a:lnTo>
                  <a:lnTo>
                    <a:pt x="164" y="152"/>
                  </a:lnTo>
                  <a:lnTo>
                    <a:pt x="148" y="104"/>
                  </a:lnTo>
                  <a:lnTo>
                    <a:pt x="122" y="114"/>
                  </a:lnTo>
                  <a:lnTo>
                    <a:pt x="78" y="120"/>
                  </a:lnTo>
                  <a:lnTo>
                    <a:pt x="72" y="160"/>
                  </a:lnTo>
                  <a:lnTo>
                    <a:pt x="148" y="182"/>
                  </a:lnTo>
                  <a:lnTo>
                    <a:pt x="132" y="218"/>
                  </a:lnTo>
                  <a:lnTo>
                    <a:pt x="74" y="218"/>
                  </a:lnTo>
                  <a:lnTo>
                    <a:pt x="0" y="262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6" y="156"/>
                  </a:lnTo>
                  <a:lnTo>
                    <a:pt x="4" y="12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88"/>
            <p:cNvSpPr>
              <a:spLocks/>
            </p:cNvSpPr>
            <p:nvPr/>
          </p:nvSpPr>
          <p:spPr bwMode="auto">
            <a:xfrm>
              <a:off x="6995390" y="4194375"/>
              <a:ext cx="170511" cy="88945"/>
            </a:xfrm>
            <a:custGeom>
              <a:avLst/>
              <a:gdLst>
                <a:gd name="T0" fmla="*/ 4 w 120"/>
                <a:gd name="T1" fmla="*/ 46 h 70"/>
                <a:gd name="T2" fmla="*/ 26 w 120"/>
                <a:gd name="T3" fmla="*/ 26 h 70"/>
                <a:gd name="T4" fmla="*/ 78 w 120"/>
                <a:gd name="T5" fmla="*/ 0 h 70"/>
                <a:gd name="T6" fmla="*/ 120 w 120"/>
                <a:gd name="T7" fmla="*/ 4 h 70"/>
                <a:gd name="T8" fmla="*/ 116 w 120"/>
                <a:gd name="T9" fmla="*/ 36 h 70"/>
                <a:gd name="T10" fmla="*/ 56 w 120"/>
                <a:gd name="T11" fmla="*/ 42 h 70"/>
                <a:gd name="T12" fmla="*/ 0 w 120"/>
                <a:gd name="T13" fmla="*/ 70 h 70"/>
                <a:gd name="T14" fmla="*/ 4 w 120"/>
                <a:gd name="T15" fmla="*/ 46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70">
                  <a:moveTo>
                    <a:pt x="4" y="46"/>
                  </a:moveTo>
                  <a:lnTo>
                    <a:pt x="26" y="26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16" y="36"/>
                  </a:lnTo>
                  <a:lnTo>
                    <a:pt x="56" y="42"/>
                  </a:lnTo>
                  <a:lnTo>
                    <a:pt x="0" y="70"/>
                  </a:lnTo>
                  <a:lnTo>
                    <a:pt x="4" y="4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89"/>
            <p:cNvSpPr>
              <a:spLocks/>
            </p:cNvSpPr>
            <p:nvPr/>
          </p:nvSpPr>
          <p:spPr bwMode="auto">
            <a:xfrm>
              <a:off x="6799303" y="3968202"/>
              <a:ext cx="156302" cy="218550"/>
            </a:xfrm>
            <a:custGeom>
              <a:avLst/>
              <a:gdLst>
                <a:gd name="T0" fmla="*/ 100 w 110"/>
                <a:gd name="T1" fmla="*/ 48 h 172"/>
                <a:gd name="T2" fmla="*/ 84 w 110"/>
                <a:gd name="T3" fmla="*/ 84 h 172"/>
                <a:gd name="T4" fmla="*/ 32 w 110"/>
                <a:gd name="T5" fmla="*/ 158 h 172"/>
                <a:gd name="T6" fmla="*/ 0 w 110"/>
                <a:gd name="T7" fmla="*/ 164 h 172"/>
                <a:gd name="T8" fmla="*/ 46 w 110"/>
                <a:gd name="T9" fmla="*/ 172 h 172"/>
                <a:gd name="T10" fmla="*/ 70 w 110"/>
                <a:gd name="T11" fmla="*/ 130 h 172"/>
                <a:gd name="T12" fmla="*/ 110 w 110"/>
                <a:gd name="T13" fmla="*/ 88 h 172"/>
                <a:gd name="T14" fmla="*/ 106 w 110"/>
                <a:gd name="T15" fmla="*/ 0 h 172"/>
                <a:gd name="T16" fmla="*/ 106 w 110"/>
                <a:gd name="T17" fmla="*/ 0 h 172"/>
                <a:gd name="T18" fmla="*/ 104 w 110"/>
                <a:gd name="T19" fmla="*/ 26 h 172"/>
                <a:gd name="T20" fmla="*/ 102 w 110"/>
                <a:gd name="T21" fmla="*/ 44 h 172"/>
                <a:gd name="T22" fmla="*/ 102 w 110"/>
                <a:gd name="T23" fmla="*/ 48 h 172"/>
                <a:gd name="T24" fmla="*/ 100 w 110"/>
                <a:gd name="T25" fmla="*/ 48 h 172"/>
                <a:gd name="T26" fmla="*/ 100 w 110"/>
                <a:gd name="T27" fmla="*/ 48 h 172"/>
                <a:gd name="T28" fmla="*/ 100 w 110"/>
                <a:gd name="T29" fmla="*/ 48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0" h="172">
                  <a:moveTo>
                    <a:pt x="100" y="48"/>
                  </a:moveTo>
                  <a:lnTo>
                    <a:pt x="84" y="84"/>
                  </a:lnTo>
                  <a:lnTo>
                    <a:pt x="32" y="158"/>
                  </a:lnTo>
                  <a:lnTo>
                    <a:pt x="0" y="164"/>
                  </a:lnTo>
                  <a:lnTo>
                    <a:pt x="46" y="172"/>
                  </a:lnTo>
                  <a:lnTo>
                    <a:pt x="70" y="130"/>
                  </a:lnTo>
                  <a:lnTo>
                    <a:pt x="110" y="88"/>
                  </a:lnTo>
                  <a:lnTo>
                    <a:pt x="106" y="0"/>
                  </a:lnTo>
                  <a:lnTo>
                    <a:pt x="104" y="26"/>
                  </a:lnTo>
                  <a:lnTo>
                    <a:pt x="102" y="44"/>
                  </a:lnTo>
                  <a:lnTo>
                    <a:pt x="102" y="48"/>
                  </a:lnTo>
                  <a:lnTo>
                    <a:pt x="100" y="48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90"/>
            <p:cNvSpPr>
              <a:spLocks/>
            </p:cNvSpPr>
            <p:nvPr/>
          </p:nvSpPr>
          <p:spPr bwMode="auto">
            <a:xfrm>
              <a:off x="6611741" y="4306191"/>
              <a:ext cx="210297" cy="119440"/>
            </a:xfrm>
            <a:custGeom>
              <a:avLst/>
              <a:gdLst>
                <a:gd name="T0" fmla="*/ 0 w 148"/>
                <a:gd name="T1" fmla="*/ 26 h 94"/>
                <a:gd name="T2" fmla="*/ 18 w 148"/>
                <a:gd name="T3" fmla="*/ 38 h 94"/>
                <a:gd name="T4" fmla="*/ 52 w 148"/>
                <a:gd name="T5" fmla="*/ 32 h 94"/>
                <a:gd name="T6" fmla="*/ 80 w 148"/>
                <a:gd name="T7" fmla="*/ 32 h 94"/>
                <a:gd name="T8" fmla="*/ 110 w 148"/>
                <a:gd name="T9" fmla="*/ 58 h 94"/>
                <a:gd name="T10" fmla="*/ 128 w 148"/>
                <a:gd name="T11" fmla="*/ 44 h 94"/>
                <a:gd name="T12" fmla="*/ 132 w 148"/>
                <a:gd name="T13" fmla="*/ 0 h 94"/>
                <a:gd name="T14" fmla="*/ 148 w 148"/>
                <a:gd name="T15" fmla="*/ 0 h 94"/>
                <a:gd name="T16" fmla="*/ 148 w 148"/>
                <a:gd name="T17" fmla="*/ 32 h 94"/>
                <a:gd name="T18" fmla="*/ 142 w 148"/>
                <a:gd name="T19" fmla="*/ 78 h 94"/>
                <a:gd name="T20" fmla="*/ 112 w 148"/>
                <a:gd name="T21" fmla="*/ 94 h 94"/>
                <a:gd name="T22" fmla="*/ 78 w 148"/>
                <a:gd name="T23" fmla="*/ 80 h 94"/>
                <a:gd name="T24" fmla="*/ 48 w 148"/>
                <a:gd name="T25" fmla="*/ 74 h 94"/>
                <a:gd name="T26" fmla="*/ 32 w 148"/>
                <a:gd name="T27" fmla="*/ 74 h 94"/>
                <a:gd name="T28" fmla="*/ 2 w 148"/>
                <a:gd name="T29" fmla="*/ 54 h 94"/>
                <a:gd name="T30" fmla="*/ 0 w 148"/>
                <a:gd name="T31" fmla="*/ 26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" h="94">
                  <a:moveTo>
                    <a:pt x="0" y="26"/>
                  </a:moveTo>
                  <a:lnTo>
                    <a:pt x="18" y="38"/>
                  </a:lnTo>
                  <a:lnTo>
                    <a:pt x="52" y="32"/>
                  </a:lnTo>
                  <a:lnTo>
                    <a:pt x="80" y="32"/>
                  </a:lnTo>
                  <a:lnTo>
                    <a:pt x="110" y="58"/>
                  </a:lnTo>
                  <a:lnTo>
                    <a:pt x="128" y="44"/>
                  </a:lnTo>
                  <a:lnTo>
                    <a:pt x="132" y="0"/>
                  </a:lnTo>
                  <a:lnTo>
                    <a:pt x="148" y="0"/>
                  </a:lnTo>
                  <a:lnTo>
                    <a:pt x="148" y="32"/>
                  </a:lnTo>
                  <a:lnTo>
                    <a:pt x="142" y="78"/>
                  </a:lnTo>
                  <a:lnTo>
                    <a:pt x="112" y="94"/>
                  </a:lnTo>
                  <a:lnTo>
                    <a:pt x="78" y="80"/>
                  </a:lnTo>
                  <a:lnTo>
                    <a:pt x="48" y="74"/>
                  </a:lnTo>
                  <a:lnTo>
                    <a:pt x="32" y="74"/>
                  </a:lnTo>
                  <a:lnTo>
                    <a:pt x="2" y="5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91"/>
            <p:cNvSpPr>
              <a:spLocks/>
            </p:cNvSpPr>
            <p:nvPr/>
          </p:nvSpPr>
          <p:spPr bwMode="auto">
            <a:xfrm>
              <a:off x="6682787" y="3764899"/>
              <a:ext cx="107990" cy="38119"/>
            </a:xfrm>
            <a:custGeom>
              <a:avLst/>
              <a:gdLst>
                <a:gd name="T0" fmla="*/ 2 w 76"/>
                <a:gd name="T1" fmla="*/ 0 h 30"/>
                <a:gd name="T2" fmla="*/ 10 w 76"/>
                <a:gd name="T3" fmla="*/ 0 h 30"/>
                <a:gd name="T4" fmla="*/ 12 w 76"/>
                <a:gd name="T5" fmla="*/ 10 h 30"/>
                <a:gd name="T6" fmla="*/ 26 w 76"/>
                <a:gd name="T7" fmla="*/ 0 h 30"/>
                <a:gd name="T8" fmla="*/ 76 w 76"/>
                <a:gd name="T9" fmla="*/ 0 h 30"/>
                <a:gd name="T10" fmla="*/ 76 w 76"/>
                <a:gd name="T11" fmla="*/ 10 h 30"/>
                <a:gd name="T12" fmla="*/ 32 w 76"/>
                <a:gd name="T13" fmla="*/ 18 h 30"/>
                <a:gd name="T14" fmla="*/ 30 w 76"/>
                <a:gd name="T15" fmla="*/ 30 h 30"/>
                <a:gd name="T16" fmla="*/ 0 w 76"/>
                <a:gd name="T17" fmla="*/ 28 h 30"/>
                <a:gd name="T18" fmla="*/ 2 w 76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30">
                  <a:moveTo>
                    <a:pt x="2" y="0"/>
                  </a:moveTo>
                  <a:lnTo>
                    <a:pt x="10" y="0"/>
                  </a:lnTo>
                  <a:lnTo>
                    <a:pt x="12" y="10"/>
                  </a:lnTo>
                  <a:lnTo>
                    <a:pt x="26" y="0"/>
                  </a:lnTo>
                  <a:lnTo>
                    <a:pt x="76" y="0"/>
                  </a:lnTo>
                  <a:lnTo>
                    <a:pt x="76" y="10"/>
                  </a:lnTo>
                  <a:lnTo>
                    <a:pt x="32" y="18"/>
                  </a:lnTo>
                  <a:lnTo>
                    <a:pt x="30" y="30"/>
                  </a:lnTo>
                  <a:lnTo>
                    <a:pt x="0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92"/>
            <p:cNvSpPr>
              <a:spLocks/>
            </p:cNvSpPr>
            <p:nvPr/>
          </p:nvSpPr>
          <p:spPr bwMode="auto">
            <a:xfrm>
              <a:off x="6682787" y="3759817"/>
              <a:ext cx="17051" cy="43202"/>
            </a:xfrm>
            <a:custGeom>
              <a:avLst/>
              <a:gdLst>
                <a:gd name="T0" fmla="*/ 0 w 12"/>
                <a:gd name="T1" fmla="*/ 0 h 34"/>
                <a:gd name="T2" fmla="*/ 0 w 12"/>
                <a:gd name="T3" fmla="*/ 32 h 34"/>
                <a:gd name="T4" fmla="*/ 12 w 12"/>
                <a:gd name="T5" fmla="*/ 34 h 34"/>
                <a:gd name="T6" fmla="*/ 10 w 12"/>
                <a:gd name="T7" fmla="*/ 4 h 34"/>
                <a:gd name="T8" fmla="*/ 0 w 1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34">
                  <a:moveTo>
                    <a:pt x="0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93"/>
            <p:cNvSpPr>
              <a:spLocks/>
            </p:cNvSpPr>
            <p:nvPr/>
          </p:nvSpPr>
          <p:spPr bwMode="auto">
            <a:xfrm>
              <a:off x="6719731" y="3767441"/>
              <a:ext cx="11367" cy="33037"/>
            </a:xfrm>
            <a:custGeom>
              <a:avLst/>
              <a:gdLst>
                <a:gd name="T0" fmla="*/ 0 w 8"/>
                <a:gd name="T1" fmla="*/ 0 h 26"/>
                <a:gd name="T2" fmla="*/ 0 w 8"/>
                <a:gd name="T3" fmla="*/ 26 h 26"/>
                <a:gd name="T4" fmla="*/ 6 w 8"/>
                <a:gd name="T5" fmla="*/ 20 h 26"/>
                <a:gd name="T6" fmla="*/ 8 w 8"/>
                <a:gd name="T7" fmla="*/ 0 h 26"/>
                <a:gd name="T8" fmla="*/ 0 w 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6">
                  <a:moveTo>
                    <a:pt x="0" y="0"/>
                  </a:moveTo>
                  <a:lnTo>
                    <a:pt x="0" y="26"/>
                  </a:lnTo>
                  <a:lnTo>
                    <a:pt x="6" y="2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94"/>
            <p:cNvSpPr>
              <a:spLocks/>
            </p:cNvSpPr>
            <p:nvPr/>
          </p:nvSpPr>
          <p:spPr bwMode="auto">
            <a:xfrm>
              <a:off x="6841931" y="3121956"/>
              <a:ext cx="59679" cy="53367"/>
            </a:xfrm>
            <a:custGeom>
              <a:avLst/>
              <a:gdLst>
                <a:gd name="T0" fmla="*/ 14 w 42"/>
                <a:gd name="T1" fmla="*/ 4 h 42"/>
                <a:gd name="T2" fmla="*/ 26 w 42"/>
                <a:gd name="T3" fmla="*/ 14 h 42"/>
                <a:gd name="T4" fmla="*/ 30 w 42"/>
                <a:gd name="T5" fmla="*/ 26 h 42"/>
                <a:gd name="T6" fmla="*/ 22 w 42"/>
                <a:gd name="T7" fmla="*/ 30 h 42"/>
                <a:gd name="T8" fmla="*/ 4 w 42"/>
                <a:gd name="T9" fmla="*/ 38 h 42"/>
                <a:gd name="T10" fmla="*/ 0 w 42"/>
                <a:gd name="T11" fmla="*/ 42 h 42"/>
                <a:gd name="T12" fmla="*/ 32 w 42"/>
                <a:gd name="T13" fmla="*/ 38 h 42"/>
                <a:gd name="T14" fmla="*/ 42 w 42"/>
                <a:gd name="T15" fmla="*/ 30 h 42"/>
                <a:gd name="T16" fmla="*/ 40 w 42"/>
                <a:gd name="T17" fmla="*/ 12 h 42"/>
                <a:gd name="T18" fmla="*/ 18 w 42"/>
                <a:gd name="T19" fmla="*/ 0 h 42"/>
                <a:gd name="T20" fmla="*/ 18 w 42"/>
                <a:gd name="T21" fmla="*/ 0 h 42"/>
                <a:gd name="T22" fmla="*/ 14 w 42"/>
                <a:gd name="T23" fmla="*/ 4 h 42"/>
                <a:gd name="T24" fmla="*/ 14 w 42"/>
                <a:gd name="T25" fmla="*/ 4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42">
                  <a:moveTo>
                    <a:pt x="14" y="4"/>
                  </a:moveTo>
                  <a:lnTo>
                    <a:pt x="26" y="14"/>
                  </a:lnTo>
                  <a:lnTo>
                    <a:pt x="30" y="26"/>
                  </a:lnTo>
                  <a:lnTo>
                    <a:pt x="22" y="30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32" y="38"/>
                  </a:lnTo>
                  <a:lnTo>
                    <a:pt x="42" y="30"/>
                  </a:lnTo>
                  <a:lnTo>
                    <a:pt x="40" y="12"/>
                  </a:lnTo>
                  <a:lnTo>
                    <a:pt x="18" y="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95"/>
            <p:cNvSpPr>
              <a:spLocks/>
            </p:cNvSpPr>
            <p:nvPr/>
          </p:nvSpPr>
          <p:spPr bwMode="auto">
            <a:xfrm>
              <a:off x="6836247" y="3177864"/>
              <a:ext cx="71046" cy="83862"/>
            </a:xfrm>
            <a:custGeom>
              <a:avLst/>
              <a:gdLst>
                <a:gd name="T0" fmla="*/ 6 w 50"/>
                <a:gd name="T1" fmla="*/ 6 h 66"/>
                <a:gd name="T2" fmla="*/ 6 w 50"/>
                <a:gd name="T3" fmla="*/ 18 h 66"/>
                <a:gd name="T4" fmla="*/ 18 w 50"/>
                <a:gd name="T5" fmla="*/ 26 h 66"/>
                <a:gd name="T6" fmla="*/ 22 w 50"/>
                <a:gd name="T7" fmla="*/ 32 h 66"/>
                <a:gd name="T8" fmla="*/ 22 w 50"/>
                <a:gd name="T9" fmla="*/ 38 h 66"/>
                <a:gd name="T10" fmla="*/ 12 w 50"/>
                <a:gd name="T11" fmla="*/ 32 h 66"/>
                <a:gd name="T12" fmla="*/ 12 w 50"/>
                <a:gd name="T13" fmla="*/ 42 h 66"/>
                <a:gd name="T14" fmla="*/ 18 w 50"/>
                <a:gd name="T15" fmla="*/ 46 h 66"/>
                <a:gd name="T16" fmla="*/ 24 w 50"/>
                <a:gd name="T17" fmla="*/ 56 h 66"/>
                <a:gd name="T18" fmla="*/ 26 w 50"/>
                <a:gd name="T19" fmla="*/ 46 h 66"/>
                <a:gd name="T20" fmla="*/ 34 w 50"/>
                <a:gd name="T21" fmla="*/ 40 h 66"/>
                <a:gd name="T22" fmla="*/ 42 w 50"/>
                <a:gd name="T23" fmla="*/ 36 h 66"/>
                <a:gd name="T24" fmla="*/ 42 w 50"/>
                <a:gd name="T25" fmla="*/ 28 h 66"/>
                <a:gd name="T26" fmla="*/ 34 w 50"/>
                <a:gd name="T27" fmla="*/ 24 h 66"/>
                <a:gd name="T28" fmla="*/ 22 w 50"/>
                <a:gd name="T29" fmla="*/ 18 h 66"/>
                <a:gd name="T30" fmla="*/ 34 w 50"/>
                <a:gd name="T31" fmla="*/ 18 h 66"/>
                <a:gd name="T32" fmla="*/ 40 w 50"/>
                <a:gd name="T33" fmla="*/ 22 h 66"/>
                <a:gd name="T34" fmla="*/ 46 w 50"/>
                <a:gd name="T35" fmla="*/ 16 h 66"/>
                <a:gd name="T36" fmla="*/ 50 w 50"/>
                <a:gd name="T37" fmla="*/ 28 h 66"/>
                <a:gd name="T38" fmla="*/ 50 w 50"/>
                <a:gd name="T39" fmla="*/ 44 h 66"/>
                <a:gd name="T40" fmla="*/ 34 w 50"/>
                <a:gd name="T41" fmla="*/ 48 h 66"/>
                <a:gd name="T42" fmla="*/ 34 w 50"/>
                <a:gd name="T43" fmla="*/ 56 h 66"/>
                <a:gd name="T44" fmla="*/ 34 w 50"/>
                <a:gd name="T45" fmla="*/ 66 h 66"/>
                <a:gd name="T46" fmla="*/ 26 w 50"/>
                <a:gd name="T47" fmla="*/ 66 h 66"/>
                <a:gd name="T48" fmla="*/ 12 w 50"/>
                <a:gd name="T49" fmla="*/ 54 h 66"/>
                <a:gd name="T50" fmla="*/ 4 w 50"/>
                <a:gd name="T51" fmla="*/ 46 h 66"/>
                <a:gd name="T52" fmla="*/ 0 w 50"/>
                <a:gd name="T53" fmla="*/ 16 h 66"/>
                <a:gd name="T54" fmla="*/ 0 w 50"/>
                <a:gd name="T55" fmla="*/ 10 h 66"/>
                <a:gd name="T56" fmla="*/ 4 w 50"/>
                <a:gd name="T57" fmla="*/ 0 h 66"/>
                <a:gd name="T58" fmla="*/ 6 w 50"/>
                <a:gd name="T59" fmla="*/ 6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" h="66">
                  <a:moveTo>
                    <a:pt x="6" y="6"/>
                  </a:moveTo>
                  <a:lnTo>
                    <a:pt x="6" y="18"/>
                  </a:lnTo>
                  <a:lnTo>
                    <a:pt x="18" y="26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12" y="32"/>
                  </a:lnTo>
                  <a:lnTo>
                    <a:pt x="12" y="42"/>
                  </a:lnTo>
                  <a:lnTo>
                    <a:pt x="18" y="46"/>
                  </a:lnTo>
                  <a:lnTo>
                    <a:pt x="24" y="56"/>
                  </a:lnTo>
                  <a:lnTo>
                    <a:pt x="26" y="46"/>
                  </a:lnTo>
                  <a:lnTo>
                    <a:pt x="34" y="40"/>
                  </a:lnTo>
                  <a:lnTo>
                    <a:pt x="42" y="36"/>
                  </a:lnTo>
                  <a:lnTo>
                    <a:pt x="42" y="28"/>
                  </a:lnTo>
                  <a:lnTo>
                    <a:pt x="34" y="24"/>
                  </a:lnTo>
                  <a:lnTo>
                    <a:pt x="22" y="18"/>
                  </a:lnTo>
                  <a:lnTo>
                    <a:pt x="34" y="18"/>
                  </a:lnTo>
                  <a:lnTo>
                    <a:pt x="40" y="22"/>
                  </a:lnTo>
                  <a:lnTo>
                    <a:pt x="46" y="16"/>
                  </a:lnTo>
                  <a:lnTo>
                    <a:pt x="50" y="28"/>
                  </a:lnTo>
                  <a:lnTo>
                    <a:pt x="50" y="44"/>
                  </a:lnTo>
                  <a:lnTo>
                    <a:pt x="34" y="48"/>
                  </a:lnTo>
                  <a:lnTo>
                    <a:pt x="34" y="56"/>
                  </a:lnTo>
                  <a:lnTo>
                    <a:pt x="34" y="66"/>
                  </a:lnTo>
                  <a:lnTo>
                    <a:pt x="26" y="66"/>
                  </a:lnTo>
                  <a:lnTo>
                    <a:pt x="12" y="54"/>
                  </a:lnTo>
                  <a:lnTo>
                    <a:pt x="4" y="4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96"/>
            <p:cNvSpPr>
              <a:spLocks/>
            </p:cNvSpPr>
            <p:nvPr/>
          </p:nvSpPr>
          <p:spPr bwMode="auto">
            <a:xfrm>
              <a:off x="6893084" y="3111791"/>
              <a:ext cx="36944" cy="182972"/>
            </a:xfrm>
            <a:custGeom>
              <a:avLst/>
              <a:gdLst>
                <a:gd name="T0" fmla="*/ 0 w 26"/>
                <a:gd name="T1" fmla="*/ 0 h 144"/>
                <a:gd name="T2" fmla="*/ 16 w 26"/>
                <a:gd name="T3" fmla="*/ 14 h 144"/>
                <a:gd name="T4" fmla="*/ 18 w 26"/>
                <a:gd name="T5" fmla="*/ 52 h 144"/>
                <a:gd name="T6" fmla="*/ 20 w 26"/>
                <a:gd name="T7" fmla="*/ 84 h 144"/>
                <a:gd name="T8" fmla="*/ 24 w 26"/>
                <a:gd name="T9" fmla="*/ 84 h 144"/>
                <a:gd name="T10" fmla="*/ 26 w 26"/>
                <a:gd name="T11" fmla="*/ 96 h 144"/>
                <a:gd name="T12" fmla="*/ 24 w 26"/>
                <a:gd name="T13" fmla="*/ 116 h 144"/>
                <a:gd name="T14" fmla="*/ 22 w 26"/>
                <a:gd name="T15" fmla="*/ 134 h 144"/>
                <a:gd name="T16" fmla="*/ 18 w 26"/>
                <a:gd name="T17" fmla="*/ 144 h 144"/>
                <a:gd name="T18" fmla="*/ 20 w 26"/>
                <a:gd name="T19" fmla="*/ 128 h 144"/>
                <a:gd name="T20" fmla="*/ 24 w 26"/>
                <a:gd name="T21" fmla="*/ 104 h 144"/>
                <a:gd name="T22" fmla="*/ 20 w 26"/>
                <a:gd name="T23" fmla="*/ 92 h 144"/>
                <a:gd name="T24" fmla="*/ 16 w 26"/>
                <a:gd name="T25" fmla="*/ 100 h 144"/>
                <a:gd name="T26" fmla="*/ 14 w 26"/>
                <a:gd name="T27" fmla="*/ 70 h 144"/>
                <a:gd name="T28" fmla="*/ 14 w 26"/>
                <a:gd name="T29" fmla="*/ 56 h 144"/>
                <a:gd name="T30" fmla="*/ 6 w 26"/>
                <a:gd name="T31" fmla="*/ 50 h 144"/>
                <a:gd name="T32" fmla="*/ 14 w 26"/>
                <a:gd name="T33" fmla="*/ 36 h 144"/>
                <a:gd name="T34" fmla="*/ 8 w 26"/>
                <a:gd name="T35" fmla="*/ 18 h 144"/>
                <a:gd name="T36" fmla="*/ 0 w 26"/>
                <a:gd name="T37" fmla="*/ 4 h 144"/>
                <a:gd name="T38" fmla="*/ 0 w 26"/>
                <a:gd name="T39" fmla="*/ 0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44">
                  <a:moveTo>
                    <a:pt x="0" y="0"/>
                  </a:moveTo>
                  <a:lnTo>
                    <a:pt x="16" y="14"/>
                  </a:lnTo>
                  <a:lnTo>
                    <a:pt x="18" y="52"/>
                  </a:lnTo>
                  <a:lnTo>
                    <a:pt x="20" y="84"/>
                  </a:lnTo>
                  <a:lnTo>
                    <a:pt x="24" y="84"/>
                  </a:lnTo>
                  <a:lnTo>
                    <a:pt x="26" y="96"/>
                  </a:lnTo>
                  <a:lnTo>
                    <a:pt x="24" y="116"/>
                  </a:lnTo>
                  <a:lnTo>
                    <a:pt x="22" y="134"/>
                  </a:lnTo>
                  <a:lnTo>
                    <a:pt x="18" y="144"/>
                  </a:lnTo>
                  <a:lnTo>
                    <a:pt x="20" y="128"/>
                  </a:lnTo>
                  <a:lnTo>
                    <a:pt x="24" y="104"/>
                  </a:lnTo>
                  <a:lnTo>
                    <a:pt x="20" y="92"/>
                  </a:lnTo>
                  <a:lnTo>
                    <a:pt x="16" y="100"/>
                  </a:lnTo>
                  <a:lnTo>
                    <a:pt x="14" y="70"/>
                  </a:lnTo>
                  <a:lnTo>
                    <a:pt x="14" y="5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8" y="1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97"/>
            <p:cNvSpPr>
              <a:spLocks/>
            </p:cNvSpPr>
            <p:nvPr/>
          </p:nvSpPr>
          <p:spPr bwMode="auto">
            <a:xfrm>
              <a:off x="6699838" y="3215984"/>
              <a:ext cx="11367" cy="68614"/>
            </a:xfrm>
            <a:custGeom>
              <a:avLst/>
              <a:gdLst>
                <a:gd name="T0" fmla="*/ 6 w 8"/>
                <a:gd name="T1" fmla="*/ 2 h 54"/>
                <a:gd name="T2" fmla="*/ 4 w 8"/>
                <a:gd name="T3" fmla="*/ 10 h 54"/>
                <a:gd name="T4" fmla="*/ 8 w 8"/>
                <a:gd name="T5" fmla="*/ 24 h 54"/>
                <a:gd name="T6" fmla="*/ 6 w 8"/>
                <a:gd name="T7" fmla="*/ 34 h 54"/>
                <a:gd name="T8" fmla="*/ 8 w 8"/>
                <a:gd name="T9" fmla="*/ 54 h 54"/>
                <a:gd name="T10" fmla="*/ 2 w 8"/>
                <a:gd name="T11" fmla="*/ 36 h 54"/>
                <a:gd name="T12" fmla="*/ 2 w 8"/>
                <a:gd name="T13" fmla="*/ 24 h 54"/>
                <a:gd name="T14" fmla="*/ 0 w 8"/>
                <a:gd name="T15" fmla="*/ 10 h 54"/>
                <a:gd name="T16" fmla="*/ 0 w 8"/>
                <a:gd name="T17" fmla="*/ 0 h 54"/>
                <a:gd name="T18" fmla="*/ 6 w 8"/>
                <a:gd name="T19" fmla="*/ 2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54">
                  <a:moveTo>
                    <a:pt x="6" y="2"/>
                  </a:moveTo>
                  <a:lnTo>
                    <a:pt x="4" y="10"/>
                  </a:lnTo>
                  <a:lnTo>
                    <a:pt x="8" y="24"/>
                  </a:lnTo>
                  <a:lnTo>
                    <a:pt x="6" y="34"/>
                  </a:lnTo>
                  <a:lnTo>
                    <a:pt x="8" y="54"/>
                  </a:lnTo>
                  <a:lnTo>
                    <a:pt x="2" y="36"/>
                  </a:lnTo>
                  <a:lnTo>
                    <a:pt x="2" y="2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98"/>
            <p:cNvSpPr>
              <a:spLocks/>
            </p:cNvSpPr>
            <p:nvPr/>
          </p:nvSpPr>
          <p:spPr bwMode="auto">
            <a:xfrm>
              <a:off x="6844772" y="3025388"/>
              <a:ext cx="25577" cy="33037"/>
            </a:xfrm>
            <a:custGeom>
              <a:avLst/>
              <a:gdLst>
                <a:gd name="T0" fmla="*/ 12 w 18"/>
                <a:gd name="T1" fmla="*/ 2 h 26"/>
                <a:gd name="T2" fmla="*/ 12 w 18"/>
                <a:gd name="T3" fmla="*/ 22 h 26"/>
                <a:gd name="T4" fmla="*/ 18 w 18"/>
                <a:gd name="T5" fmla="*/ 26 h 26"/>
                <a:gd name="T6" fmla="*/ 4 w 18"/>
                <a:gd name="T7" fmla="*/ 26 h 26"/>
                <a:gd name="T8" fmla="*/ 0 w 18"/>
                <a:gd name="T9" fmla="*/ 0 h 26"/>
                <a:gd name="T10" fmla="*/ 12 w 18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6">
                  <a:moveTo>
                    <a:pt x="12" y="2"/>
                  </a:moveTo>
                  <a:lnTo>
                    <a:pt x="12" y="2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0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99"/>
            <p:cNvSpPr>
              <a:spLocks/>
            </p:cNvSpPr>
            <p:nvPr/>
          </p:nvSpPr>
          <p:spPr bwMode="auto">
            <a:xfrm>
              <a:off x="6901609" y="3045718"/>
              <a:ext cx="42628" cy="71156"/>
            </a:xfrm>
            <a:custGeom>
              <a:avLst/>
              <a:gdLst>
                <a:gd name="T0" fmla="*/ 16 w 30"/>
                <a:gd name="T1" fmla="*/ 0 h 56"/>
                <a:gd name="T2" fmla="*/ 20 w 30"/>
                <a:gd name="T3" fmla="*/ 14 h 56"/>
                <a:gd name="T4" fmla="*/ 16 w 30"/>
                <a:gd name="T5" fmla="*/ 30 h 56"/>
                <a:gd name="T6" fmla="*/ 0 w 30"/>
                <a:gd name="T7" fmla="*/ 36 h 56"/>
                <a:gd name="T8" fmla="*/ 12 w 30"/>
                <a:gd name="T9" fmla="*/ 44 h 56"/>
                <a:gd name="T10" fmla="*/ 18 w 30"/>
                <a:gd name="T11" fmla="*/ 56 h 56"/>
                <a:gd name="T12" fmla="*/ 20 w 30"/>
                <a:gd name="T13" fmla="*/ 50 h 56"/>
                <a:gd name="T14" fmla="*/ 18 w 30"/>
                <a:gd name="T15" fmla="*/ 40 h 56"/>
                <a:gd name="T16" fmla="*/ 30 w 30"/>
                <a:gd name="T17" fmla="*/ 26 h 56"/>
                <a:gd name="T18" fmla="*/ 30 w 30"/>
                <a:gd name="T19" fmla="*/ 14 h 56"/>
                <a:gd name="T20" fmla="*/ 26 w 30"/>
                <a:gd name="T21" fmla="*/ 6 h 56"/>
                <a:gd name="T22" fmla="*/ 16 w 30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56">
                  <a:moveTo>
                    <a:pt x="16" y="0"/>
                  </a:moveTo>
                  <a:lnTo>
                    <a:pt x="20" y="14"/>
                  </a:lnTo>
                  <a:lnTo>
                    <a:pt x="16" y="30"/>
                  </a:lnTo>
                  <a:lnTo>
                    <a:pt x="0" y="36"/>
                  </a:lnTo>
                  <a:lnTo>
                    <a:pt x="12" y="44"/>
                  </a:lnTo>
                  <a:lnTo>
                    <a:pt x="18" y="56"/>
                  </a:lnTo>
                  <a:lnTo>
                    <a:pt x="20" y="50"/>
                  </a:lnTo>
                  <a:lnTo>
                    <a:pt x="18" y="40"/>
                  </a:lnTo>
                  <a:lnTo>
                    <a:pt x="30" y="26"/>
                  </a:lnTo>
                  <a:lnTo>
                    <a:pt x="30" y="14"/>
                  </a:lnTo>
                  <a:lnTo>
                    <a:pt x="26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100"/>
            <p:cNvSpPr>
              <a:spLocks/>
            </p:cNvSpPr>
            <p:nvPr/>
          </p:nvSpPr>
          <p:spPr bwMode="auto">
            <a:xfrm>
              <a:off x="6952763" y="3396414"/>
              <a:ext cx="238715" cy="210926"/>
            </a:xfrm>
            <a:custGeom>
              <a:avLst/>
              <a:gdLst>
                <a:gd name="T0" fmla="*/ 0 w 168"/>
                <a:gd name="T1" fmla="*/ 0 h 166"/>
                <a:gd name="T2" fmla="*/ 46 w 168"/>
                <a:gd name="T3" fmla="*/ 16 h 166"/>
                <a:gd name="T4" fmla="*/ 90 w 168"/>
                <a:gd name="T5" fmla="*/ 32 h 166"/>
                <a:gd name="T6" fmla="*/ 132 w 168"/>
                <a:gd name="T7" fmla="*/ 68 h 166"/>
                <a:gd name="T8" fmla="*/ 168 w 168"/>
                <a:gd name="T9" fmla="*/ 158 h 166"/>
                <a:gd name="T10" fmla="*/ 150 w 168"/>
                <a:gd name="T11" fmla="*/ 158 h 166"/>
                <a:gd name="T12" fmla="*/ 126 w 168"/>
                <a:gd name="T13" fmla="*/ 166 h 166"/>
                <a:gd name="T14" fmla="*/ 140 w 168"/>
                <a:gd name="T15" fmla="*/ 150 h 166"/>
                <a:gd name="T16" fmla="*/ 140 w 168"/>
                <a:gd name="T17" fmla="*/ 132 h 166"/>
                <a:gd name="T18" fmla="*/ 126 w 168"/>
                <a:gd name="T19" fmla="*/ 130 h 166"/>
                <a:gd name="T20" fmla="*/ 118 w 168"/>
                <a:gd name="T21" fmla="*/ 106 h 166"/>
                <a:gd name="T22" fmla="*/ 134 w 168"/>
                <a:gd name="T23" fmla="*/ 110 h 166"/>
                <a:gd name="T24" fmla="*/ 122 w 168"/>
                <a:gd name="T25" fmla="*/ 94 h 166"/>
                <a:gd name="T26" fmla="*/ 108 w 168"/>
                <a:gd name="T27" fmla="*/ 92 h 166"/>
                <a:gd name="T28" fmla="*/ 84 w 168"/>
                <a:gd name="T29" fmla="*/ 62 h 166"/>
                <a:gd name="T30" fmla="*/ 98 w 168"/>
                <a:gd name="T31" fmla="*/ 56 h 166"/>
                <a:gd name="T32" fmla="*/ 78 w 168"/>
                <a:gd name="T33" fmla="*/ 42 h 166"/>
                <a:gd name="T34" fmla="*/ 34 w 168"/>
                <a:gd name="T35" fmla="*/ 18 h 166"/>
                <a:gd name="T36" fmla="*/ 0 w 168"/>
                <a:gd name="T37" fmla="*/ 0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8" h="166">
                  <a:moveTo>
                    <a:pt x="0" y="0"/>
                  </a:moveTo>
                  <a:lnTo>
                    <a:pt x="46" y="16"/>
                  </a:lnTo>
                  <a:lnTo>
                    <a:pt x="90" y="32"/>
                  </a:lnTo>
                  <a:lnTo>
                    <a:pt x="132" y="68"/>
                  </a:lnTo>
                  <a:lnTo>
                    <a:pt x="168" y="158"/>
                  </a:lnTo>
                  <a:lnTo>
                    <a:pt x="150" y="158"/>
                  </a:lnTo>
                  <a:lnTo>
                    <a:pt x="126" y="166"/>
                  </a:lnTo>
                  <a:lnTo>
                    <a:pt x="140" y="150"/>
                  </a:lnTo>
                  <a:lnTo>
                    <a:pt x="140" y="132"/>
                  </a:lnTo>
                  <a:lnTo>
                    <a:pt x="126" y="130"/>
                  </a:lnTo>
                  <a:lnTo>
                    <a:pt x="118" y="106"/>
                  </a:lnTo>
                  <a:lnTo>
                    <a:pt x="134" y="110"/>
                  </a:lnTo>
                  <a:lnTo>
                    <a:pt x="122" y="94"/>
                  </a:lnTo>
                  <a:lnTo>
                    <a:pt x="108" y="92"/>
                  </a:lnTo>
                  <a:lnTo>
                    <a:pt x="84" y="62"/>
                  </a:lnTo>
                  <a:lnTo>
                    <a:pt x="98" y="56"/>
                  </a:lnTo>
                  <a:lnTo>
                    <a:pt x="78" y="42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101"/>
            <p:cNvSpPr>
              <a:spLocks/>
            </p:cNvSpPr>
            <p:nvPr/>
          </p:nvSpPr>
          <p:spPr bwMode="auto">
            <a:xfrm>
              <a:off x="6881716" y="3332882"/>
              <a:ext cx="79572" cy="71156"/>
            </a:xfrm>
            <a:custGeom>
              <a:avLst/>
              <a:gdLst>
                <a:gd name="T0" fmla="*/ 6 w 56"/>
                <a:gd name="T1" fmla="*/ 4 h 56"/>
                <a:gd name="T2" fmla="*/ 24 w 56"/>
                <a:gd name="T3" fmla="*/ 0 h 56"/>
                <a:gd name="T4" fmla="*/ 40 w 56"/>
                <a:gd name="T5" fmla="*/ 4 h 56"/>
                <a:gd name="T6" fmla="*/ 40 w 56"/>
                <a:gd name="T7" fmla="*/ 20 h 56"/>
                <a:gd name="T8" fmla="*/ 46 w 56"/>
                <a:gd name="T9" fmla="*/ 30 h 56"/>
                <a:gd name="T10" fmla="*/ 46 w 56"/>
                <a:gd name="T11" fmla="*/ 46 h 56"/>
                <a:gd name="T12" fmla="*/ 56 w 56"/>
                <a:gd name="T13" fmla="*/ 56 h 56"/>
                <a:gd name="T14" fmla="*/ 44 w 56"/>
                <a:gd name="T15" fmla="*/ 56 h 56"/>
                <a:gd name="T16" fmla="*/ 24 w 56"/>
                <a:gd name="T17" fmla="*/ 56 h 56"/>
                <a:gd name="T18" fmla="*/ 32 w 56"/>
                <a:gd name="T19" fmla="*/ 46 h 56"/>
                <a:gd name="T20" fmla="*/ 40 w 56"/>
                <a:gd name="T21" fmla="*/ 34 h 56"/>
                <a:gd name="T22" fmla="*/ 30 w 56"/>
                <a:gd name="T23" fmla="*/ 24 h 56"/>
                <a:gd name="T24" fmla="*/ 20 w 56"/>
                <a:gd name="T25" fmla="*/ 26 h 56"/>
                <a:gd name="T26" fmla="*/ 32 w 56"/>
                <a:gd name="T27" fmla="*/ 14 h 56"/>
                <a:gd name="T28" fmla="*/ 24 w 56"/>
                <a:gd name="T29" fmla="*/ 8 h 56"/>
                <a:gd name="T30" fmla="*/ 0 w 56"/>
                <a:gd name="T31" fmla="*/ 14 h 56"/>
                <a:gd name="T32" fmla="*/ 6 w 56"/>
                <a:gd name="T33" fmla="*/ 4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56">
                  <a:moveTo>
                    <a:pt x="6" y="4"/>
                  </a:moveTo>
                  <a:lnTo>
                    <a:pt x="24" y="0"/>
                  </a:lnTo>
                  <a:lnTo>
                    <a:pt x="40" y="4"/>
                  </a:lnTo>
                  <a:lnTo>
                    <a:pt x="40" y="2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6" y="56"/>
                  </a:lnTo>
                  <a:lnTo>
                    <a:pt x="44" y="56"/>
                  </a:lnTo>
                  <a:lnTo>
                    <a:pt x="24" y="56"/>
                  </a:lnTo>
                  <a:lnTo>
                    <a:pt x="32" y="46"/>
                  </a:lnTo>
                  <a:lnTo>
                    <a:pt x="40" y="34"/>
                  </a:lnTo>
                  <a:lnTo>
                    <a:pt x="30" y="24"/>
                  </a:lnTo>
                  <a:lnTo>
                    <a:pt x="20" y="26"/>
                  </a:lnTo>
                  <a:lnTo>
                    <a:pt x="32" y="14"/>
                  </a:lnTo>
                  <a:lnTo>
                    <a:pt x="24" y="8"/>
                  </a:lnTo>
                  <a:lnTo>
                    <a:pt x="0" y="1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102"/>
            <p:cNvSpPr>
              <a:spLocks/>
            </p:cNvSpPr>
            <p:nvPr/>
          </p:nvSpPr>
          <p:spPr bwMode="auto">
            <a:xfrm>
              <a:off x="7111906" y="3642918"/>
              <a:ext cx="153460" cy="475219"/>
            </a:xfrm>
            <a:custGeom>
              <a:avLst/>
              <a:gdLst>
                <a:gd name="T0" fmla="*/ 46 w 108"/>
                <a:gd name="T1" fmla="*/ 0 h 374"/>
                <a:gd name="T2" fmla="*/ 40 w 108"/>
                <a:gd name="T3" fmla="*/ 84 h 374"/>
                <a:gd name="T4" fmla="*/ 32 w 108"/>
                <a:gd name="T5" fmla="*/ 128 h 374"/>
                <a:gd name="T6" fmla="*/ 24 w 108"/>
                <a:gd name="T7" fmla="*/ 162 h 374"/>
                <a:gd name="T8" fmla="*/ 56 w 108"/>
                <a:gd name="T9" fmla="*/ 186 h 374"/>
                <a:gd name="T10" fmla="*/ 78 w 108"/>
                <a:gd name="T11" fmla="*/ 226 h 374"/>
                <a:gd name="T12" fmla="*/ 94 w 108"/>
                <a:gd name="T13" fmla="*/ 272 h 374"/>
                <a:gd name="T14" fmla="*/ 108 w 108"/>
                <a:gd name="T15" fmla="*/ 374 h 374"/>
                <a:gd name="T16" fmla="*/ 86 w 108"/>
                <a:gd name="T17" fmla="*/ 304 h 374"/>
                <a:gd name="T18" fmla="*/ 72 w 108"/>
                <a:gd name="T19" fmla="*/ 238 h 374"/>
                <a:gd name="T20" fmla="*/ 40 w 108"/>
                <a:gd name="T21" fmla="*/ 200 h 374"/>
                <a:gd name="T22" fmla="*/ 0 w 108"/>
                <a:gd name="T23" fmla="*/ 164 h 374"/>
                <a:gd name="T24" fmla="*/ 20 w 108"/>
                <a:gd name="T25" fmla="*/ 148 h 374"/>
                <a:gd name="T26" fmla="*/ 30 w 108"/>
                <a:gd name="T27" fmla="*/ 94 h 374"/>
                <a:gd name="T28" fmla="*/ 12 w 108"/>
                <a:gd name="T29" fmla="*/ 90 h 374"/>
                <a:gd name="T30" fmla="*/ 30 w 108"/>
                <a:gd name="T31" fmla="*/ 76 h 374"/>
                <a:gd name="T32" fmla="*/ 40 w 108"/>
                <a:gd name="T33" fmla="*/ 38 h 374"/>
                <a:gd name="T34" fmla="*/ 32 w 108"/>
                <a:gd name="T35" fmla="*/ 0 h 374"/>
                <a:gd name="T36" fmla="*/ 46 w 108"/>
                <a:gd name="T37" fmla="*/ 0 h 3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8" h="374">
                  <a:moveTo>
                    <a:pt x="46" y="0"/>
                  </a:moveTo>
                  <a:lnTo>
                    <a:pt x="40" y="84"/>
                  </a:lnTo>
                  <a:lnTo>
                    <a:pt x="32" y="128"/>
                  </a:lnTo>
                  <a:lnTo>
                    <a:pt x="24" y="162"/>
                  </a:lnTo>
                  <a:lnTo>
                    <a:pt x="56" y="186"/>
                  </a:lnTo>
                  <a:lnTo>
                    <a:pt x="78" y="226"/>
                  </a:lnTo>
                  <a:lnTo>
                    <a:pt x="94" y="272"/>
                  </a:lnTo>
                  <a:lnTo>
                    <a:pt x="108" y="374"/>
                  </a:lnTo>
                  <a:lnTo>
                    <a:pt x="86" y="304"/>
                  </a:lnTo>
                  <a:lnTo>
                    <a:pt x="72" y="238"/>
                  </a:lnTo>
                  <a:lnTo>
                    <a:pt x="40" y="200"/>
                  </a:lnTo>
                  <a:lnTo>
                    <a:pt x="0" y="164"/>
                  </a:lnTo>
                  <a:lnTo>
                    <a:pt x="20" y="148"/>
                  </a:lnTo>
                  <a:lnTo>
                    <a:pt x="30" y="94"/>
                  </a:lnTo>
                  <a:lnTo>
                    <a:pt x="12" y="90"/>
                  </a:lnTo>
                  <a:lnTo>
                    <a:pt x="30" y="76"/>
                  </a:lnTo>
                  <a:lnTo>
                    <a:pt x="40" y="38"/>
                  </a:lnTo>
                  <a:lnTo>
                    <a:pt x="3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103"/>
            <p:cNvSpPr>
              <a:spLocks/>
            </p:cNvSpPr>
            <p:nvPr/>
          </p:nvSpPr>
          <p:spPr bwMode="auto">
            <a:xfrm>
              <a:off x="7148850" y="4090183"/>
              <a:ext cx="65362" cy="279540"/>
            </a:xfrm>
            <a:custGeom>
              <a:avLst/>
              <a:gdLst>
                <a:gd name="T0" fmla="*/ 46 w 46"/>
                <a:gd name="T1" fmla="*/ 14 h 220"/>
                <a:gd name="T2" fmla="*/ 46 w 46"/>
                <a:gd name="T3" fmla="*/ 82 h 220"/>
                <a:gd name="T4" fmla="*/ 20 w 46"/>
                <a:gd name="T5" fmla="*/ 186 h 220"/>
                <a:gd name="T6" fmla="*/ 20 w 46"/>
                <a:gd name="T7" fmla="*/ 220 h 220"/>
                <a:gd name="T8" fmla="*/ 0 w 46"/>
                <a:gd name="T9" fmla="*/ 182 h 220"/>
                <a:gd name="T10" fmla="*/ 18 w 46"/>
                <a:gd name="T11" fmla="*/ 142 h 220"/>
                <a:gd name="T12" fmla="*/ 34 w 46"/>
                <a:gd name="T13" fmla="*/ 94 h 220"/>
                <a:gd name="T14" fmla="*/ 46 w 46"/>
                <a:gd name="T15" fmla="*/ 0 h 220"/>
                <a:gd name="T16" fmla="*/ 46 w 46"/>
                <a:gd name="T17" fmla="*/ 14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220">
                  <a:moveTo>
                    <a:pt x="46" y="14"/>
                  </a:moveTo>
                  <a:lnTo>
                    <a:pt x="46" y="82"/>
                  </a:lnTo>
                  <a:lnTo>
                    <a:pt x="20" y="186"/>
                  </a:lnTo>
                  <a:lnTo>
                    <a:pt x="20" y="220"/>
                  </a:lnTo>
                  <a:lnTo>
                    <a:pt x="0" y="182"/>
                  </a:lnTo>
                  <a:lnTo>
                    <a:pt x="18" y="142"/>
                  </a:lnTo>
                  <a:lnTo>
                    <a:pt x="34" y="94"/>
                  </a:lnTo>
                  <a:lnTo>
                    <a:pt x="46" y="0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104"/>
            <p:cNvSpPr>
              <a:spLocks/>
            </p:cNvSpPr>
            <p:nvPr/>
          </p:nvSpPr>
          <p:spPr bwMode="auto">
            <a:xfrm>
              <a:off x="6790777" y="4209623"/>
              <a:ext cx="102306" cy="246504"/>
            </a:xfrm>
            <a:custGeom>
              <a:avLst/>
              <a:gdLst>
                <a:gd name="T0" fmla="*/ 72 w 72"/>
                <a:gd name="T1" fmla="*/ 0 h 194"/>
                <a:gd name="T2" fmla="*/ 60 w 72"/>
                <a:gd name="T3" fmla="*/ 48 h 194"/>
                <a:gd name="T4" fmla="*/ 66 w 72"/>
                <a:gd name="T5" fmla="*/ 88 h 194"/>
                <a:gd name="T6" fmla="*/ 46 w 72"/>
                <a:gd name="T7" fmla="*/ 122 h 194"/>
                <a:gd name="T8" fmla="*/ 38 w 72"/>
                <a:gd name="T9" fmla="*/ 144 h 194"/>
                <a:gd name="T10" fmla="*/ 28 w 72"/>
                <a:gd name="T11" fmla="*/ 172 h 194"/>
                <a:gd name="T12" fmla="*/ 0 w 72"/>
                <a:gd name="T13" fmla="*/ 194 h 194"/>
                <a:gd name="T14" fmla="*/ 20 w 72"/>
                <a:gd name="T15" fmla="*/ 160 h 194"/>
                <a:gd name="T16" fmla="*/ 32 w 72"/>
                <a:gd name="T17" fmla="*/ 118 h 194"/>
                <a:gd name="T18" fmla="*/ 32 w 72"/>
                <a:gd name="T19" fmla="*/ 86 h 194"/>
                <a:gd name="T20" fmla="*/ 54 w 72"/>
                <a:gd name="T21" fmla="*/ 82 h 194"/>
                <a:gd name="T22" fmla="*/ 58 w 72"/>
                <a:gd name="T23" fmla="*/ 50 h 194"/>
                <a:gd name="T24" fmla="*/ 72 w 72"/>
                <a:gd name="T25" fmla="*/ 0 h 1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2" h="194">
                  <a:moveTo>
                    <a:pt x="72" y="0"/>
                  </a:moveTo>
                  <a:lnTo>
                    <a:pt x="60" y="48"/>
                  </a:lnTo>
                  <a:lnTo>
                    <a:pt x="66" y="88"/>
                  </a:lnTo>
                  <a:lnTo>
                    <a:pt x="46" y="122"/>
                  </a:lnTo>
                  <a:lnTo>
                    <a:pt x="38" y="144"/>
                  </a:lnTo>
                  <a:lnTo>
                    <a:pt x="28" y="172"/>
                  </a:lnTo>
                  <a:lnTo>
                    <a:pt x="0" y="194"/>
                  </a:lnTo>
                  <a:lnTo>
                    <a:pt x="20" y="160"/>
                  </a:lnTo>
                  <a:lnTo>
                    <a:pt x="32" y="118"/>
                  </a:lnTo>
                  <a:lnTo>
                    <a:pt x="32" y="86"/>
                  </a:lnTo>
                  <a:lnTo>
                    <a:pt x="54" y="82"/>
                  </a:lnTo>
                  <a:lnTo>
                    <a:pt x="58" y="5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7" name="Picture 105" descr="HoloPrincipe_miroir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465" y="3704348"/>
              <a:ext cx="397858" cy="77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" name="AutoShape 107"/>
            <p:cNvSpPr>
              <a:spLocks noChangeArrowheads="1"/>
            </p:cNvSpPr>
            <p:nvPr/>
          </p:nvSpPr>
          <p:spPr bwMode="auto">
            <a:xfrm>
              <a:off x="427884" y="3787771"/>
              <a:ext cx="838344" cy="635319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0" name="AutoShape 108"/>
            <p:cNvSpPr>
              <a:spLocks noChangeArrowheads="1"/>
            </p:cNvSpPr>
            <p:nvPr/>
          </p:nvSpPr>
          <p:spPr bwMode="auto">
            <a:xfrm rot="5400000">
              <a:off x="1108170" y="3904561"/>
              <a:ext cx="402792" cy="386491"/>
            </a:xfrm>
            <a:prstGeom prst="can">
              <a:avLst>
                <a:gd name="adj" fmla="val 3896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1" name="Oval 109"/>
            <p:cNvSpPr>
              <a:spLocks noChangeArrowheads="1"/>
            </p:cNvSpPr>
            <p:nvPr/>
          </p:nvSpPr>
          <p:spPr bwMode="auto">
            <a:xfrm>
              <a:off x="1374219" y="3895775"/>
              <a:ext cx="193245" cy="4040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2" name="Text Box 110"/>
            <p:cNvSpPr txBox="1">
              <a:spLocks noChangeArrowheads="1"/>
            </p:cNvSpPr>
            <p:nvPr/>
          </p:nvSpPr>
          <p:spPr bwMode="auto">
            <a:xfrm>
              <a:off x="2144470" y="4479877"/>
              <a:ext cx="116923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en-US" sz="1200" dirty="0" err="1" smtClean="0">
                  <a:latin typeface="+mn-lt"/>
                </a:rPr>
                <a:t>beam</a:t>
              </a:r>
              <a:r>
                <a:rPr lang="fr-BE" altLang="en-US" sz="1200" dirty="0" smtClean="0">
                  <a:latin typeface="+mn-lt"/>
                </a:rPr>
                <a:t> combiner</a:t>
              </a:r>
              <a:endParaRPr lang="fr-FR" altLang="en-US" sz="1200" dirty="0">
                <a:latin typeface="+mn-lt"/>
              </a:endParaRPr>
            </a:p>
          </p:txBody>
        </p:sp>
        <p:sp>
          <p:nvSpPr>
            <p:cNvPr id="233" name="Oval 111"/>
            <p:cNvSpPr>
              <a:spLocks noChangeArrowheads="1"/>
            </p:cNvSpPr>
            <p:nvPr/>
          </p:nvSpPr>
          <p:spPr bwMode="auto">
            <a:xfrm>
              <a:off x="2437069" y="3152452"/>
              <a:ext cx="386491" cy="4027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4" name="Text Box 112"/>
            <p:cNvSpPr txBox="1">
              <a:spLocks noChangeArrowheads="1"/>
            </p:cNvSpPr>
            <p:nvPr/>
          </p:nvSpPr>
          <p:spPr bwMode="auto">
            <a:xfrm>
              <a:off x="2945348" y="3291097"/>
              <a:ext cx="43794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en-US" sz="1200" dirty="0" err="1" smtClean="0">
                  <a:latin typeface="+mn-lt"/>
                </a:rPr>
                <a:t>lens</a:t>
              </a:r>
              <a:endParaRPr lang="fr-FR" altLang="en-US" sz="1200" dirty="0">
                <a:latin typeface="+mn-lt"/>
              </a:endParaRPr>
            </a:p>
          </p:txBody>
        </p:sp>
        <p:sp>
          <p:nvSpPr>
            <p:cNvPr id="236" name="Freeform 114"/>
            <p:cNvSpPr>
              <a:spLocks/>
            </p:cNvSpPr>
            <p:nvPr/>
          </p:nvSpPr>
          <p:spPr bwMode="auto">
            <a:xfrm>
              <a:off x="2567794" y="3312552"/>
              <a:ext cx="147776" cy="508255"/>
            </a:xfrm>
            <a:custGeom>
              <a:avLst/>
              <a:gdLst>
                <a:gd name="T0" fmla="*/ 2147483647 w 104"/>
                <a:gd name="T1" fmla="*/ 0 h 400"/>
                <a:gd name="T2" fmla="*/ 2147483647 w 104"/>
                <a:gd name="T3" fmla="*/ 2147483647 h 400"/>
                <a:gd name="T4" fmla="*/ 0 w 104"/>
                <a:gd name="T5" fmla="*/ 2147483647 h 400"/>
                <a:gd name="T6" fmla="*/ 2147483647 w 104"/>
                <a:gd name="T7" fmla="*/ 0 h 4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400">
                  <a:moveTo>
                    <a:pt x="44" y="0"/>
                  </a:moveTo>
                  <a:lnTo>
                    <a:pt x="104" y="324"/>
                  </a:lnTo>
                  <a:lnTo>
                    <a:pt x="0" y="40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116"/>
            <p:cNvSpPr>
              <a:spLocks/>
            </p:cNvSpPr>
            <p:nvPr/>
          </p:nvSpPr>
          <p:spPr bwMode="auto">
            <a:xfrm>
              <a:off x="1385586" y="3897046"/>
              <a:ext cx="1119687" cy="396439"/>
            </a:xfrm>
            <a:custGeom>
              <a:avLst/>
              <a:gdLst>
                <a:gd name="T0" fmla="*/ 800 w 784"/>
                <a:gd name="T1" fmla="*/ 60 h 312"/>
                <a:gd name="T2" fmla="*/ 108 w 784"/>
                <a:gd name="T3" fmla="*/ 0 h 312"/>
                <a:gd name="T4" fmla="*/ 72 w 784"/>
                <a:gd name="T5" fmla="*/ 0 h 312"/>
                <a:gd name="T6" fmla="*/ 40 w 784"/>
                <a:gd name="T7" fmla="*/ 8 h 312"/>
                <a:gd name="T8" fmla="*/ 12 w 784"/>
                <a:gd name="T9" fmla="*/ 60 h 312"/>
                <a:gd name="T10" fmla="*/ 0 w 784"/>
                <a:gd name="T11" fmla="*/ 140 h 312"/>
                <a:gd name="T12" fmla="*/ 0 w 784"/>
                <a:gd name="T13" fmla="*/ 208 h 312"/>
                <a:gd name="T14" fmla="*/ 16 w 784"/>
                <a:gd name="T15" fmla="*/ 276 h 312"/>
                <a:gd name="T16" fmla="*/ 44 w 784"/>
                <a:gd name="T17" fmla="*/ 312 h 312"/>
                <a:gd name="T18" fmla="*/ 800 w 784"/>
                <a:gd name="T19" fmla="*/ 244 h 312"/>
                <a:gd name="T20" fmla="*/ 800 w 784"/>
                <a:gd name="T21" fmla="*/ 60 h 3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4" h="312">
                  <a:moveTo>
                    <a:pt x="784" y="60"/>
                  </a:moveTo>
                  <a:lnTo>
                    <a:pt x="104" y="0"/>
                  </a:lnTo>
                  <a:lnTo>
                    <a:pt x="72" y="0"/>
                  </a:lnTo>
                  <a:lnTo>
                    <a:pt x="40" y="8"/>
                  </a:lnTo>
                  <a:lnTo>
                    <a:pt x="12" y="60"/>
                  </a:lnTo>
                  <a:lnTo>
                    <a:pt x="0" y="140"/>
                  </a:lnTo>
                  <a:lnTo>
                    <a:pt x="0" y="208"/>
                  </a:lnTo>
                  <a:lnTo>
                    <a:pt x="16" y="276"/>
                  </a:lnTo>
                  <a:lnTo>
                    <a:pt x="44" y="312"/>
                  </a:lnTo>
                  <a:lnTo>
                    <a:pt x="784" y="244"/>
                  </a:lnTo>
                  <a:lnTo>
                    <a:pt x="784" y="6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Oval 117"/>
            <p:cNvSpPr>
              <a:spLocks noChangeArrowheads="1"/>
            </p:cNvSpPr>
            <p:nvPr/>
          </p:nvSpPr>
          <p:spPr bwMode="auto">
            <a:xfrm>
              <a:off x="1379902" y="3895775"/>
              <a:ext cx="193246" cy="3938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1" name="Line 119"/>
            <p:cNvSpPr>
              <a:spLocks noChangeShapeType="1"/>
            </p:cNvSpPr>
            <p:nvPr/>
          </p:nvSpPr>
          <p:spPr bwMode="auto">
            <a:xfrm flipH="1">
              <a:off x="2915921" y="3160076"/>
              <a:ext cx="3771130" cy="593388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Line 120"/>
            <p:cNvSpPr>
              <a:spLocks noChangeShapeType="1"/>
            </p:cNvSpPr>
            <p:nvPr/>
          </p:nvSpPr>
          <p:spPr bwMode="auto">
            <a:xfrm flipH="1" flipV="1">
              <a:off x="2917342" y="4283320"/>
              <a:ext cx="3651773" cy="69885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Line 121"/>
            <p:cNvSpPr>
              <a:spLocks noChangeShapeType="1"/>
            </p:cNvSpPr>
            <p:nvPr/>
          </p:nvSpPr>
          <p:spPr bwMode="auto">
            <a:xfrm flipH="1">
              <a:off x="1544730" y="3810643"/>
              <a:ext cx="1017381" cy="157559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122"/>
            <p:cNvSpPr>
              <a:spLocks noChangeShapeType="1"/>
            </p:cNvSpPr>
            <p:nvPr/>
          </p:nvSpPr>
          <p:spPr bwMode="auto">
            <a:xfrm flipH="1" flipV="1">
              <a:off x="1521995" y="4257907"/>
              <a:ext cx="960544" cy="25413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Line 123"/>
            <p:cNvSpPr>
              <a:spLocks noChangeShapeType="1"/>
            </p:cNvSpPr>
            <p:nvPr/>
          </p:nvSpPr>
          <p:spPr bwMode="auto">
            <a:xfrm flipH="1">
              <a:off x="2545060" y="4283320"/>
              <a:ext cx="284185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Line 124"/>
            <p:cNvSpPr>
              <a:spLocks noChangeShapeType="1"/>
            </p:cNvSpPr>
            <p:nvPr/>
          </p:nvSpPr>
          <p:spPr bwMode="auto">
            <a:xfrm flipH="1">
              <a:off x="2607580" y="3764900"/>
              <a:ext cx="255766" cy="4066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82014" y="2344784"/>
              <a:ext cx="2040814" cy="634240"/>
              <a:chOff x="1692653" y="2594167"/>
              <a:chExt cx="2040814" cy="634240"/>
            </a:xfrm>
          </p:grpSpPr>
          <p:sp>
            <p:nvSpPr>
              <p:cNvPr id="247" name="AutoShape 118"/>
              <p:cNvSpPr>
                <a:spLocks noChangeArrowheads="1"/>
              </p:cNvSpPr>
              <p:nvPr/>
            </p:nvSpPr>
            <p:spPr bwMode="auto">
              <a:xfrm rot="660000">
                <a:off x="1692653" y="2594167"/>
                <a:ext cx="767646" cy="262708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BE" altLang="en-US" sz="1800" dirty="0"/>
                  <a:t>LASER</a:t>
                </a:r>
                <a:endParaRPr lang="fr-FR" altLang="en-US" sz="1800" dirty="0"/>
              </a:p>
            </p:txBody>
          </p:sp>
          <p:sp>
            <p:nvSpPr>
              <p:cNvPr id="248" name="Oval 119"/>
              <p:cNvSpPr>
                <a:spLocks noChangeArrowheads="1"/>
              </p:cNvSpPr>
              <p:nvPr/>
            </p:nvSpPr>
            <p:spPr bwMode="auto">
              <a:xfrm rot="480000">
                <a:off x="3605199" y="2895688"/>
                <a:ext cx="128268" cy="33271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249" name="Group 121"/>
              <p:cNvGrpSpPr>
                <a:grpSpLocks/>
              </p:cNvGrpSpPr>
              <p:nvPr/>
            </p:nvGrpSpPr>
            <p:grpSpPr bwMode="auto">
              <a:xfrm>
                <a:off x="2420986" y="2750035"/>
                <a:ext cx="822972" cy="410419"/>
                <a:chOff x="1293" y="1451"/>
                <a:chExt cx="833" cy="414"/>
              </a:xfrm>
            </p:grpSpPr>
            <p:pic>
              <p:nvPicPr>
                <p:cNvPr id="250" name="Picture 122" descr="HoloPrincipe_BS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6" y="1451"/>
                  <a:ext cx="190" cy="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1" name="Line 123"/>
                <p:cNvSpPr>
                  <a:spLocks noChangeShapeType="1"/>
                </p:cNvSpPr>
                <p:nvPr/>
              </p:nvSpPr>
              <p:spPr bwMode="auto">
                <a:xfrm>
                  <a:off x="1293" y="1500"/>
                  <a:ext cx="689" cy="155"/>
                </a:xfrm>
                <a:prstGeom prst="line">
                  <a:avLst/>
                </a:prstGeom>
                <a:noFill/>
                <a:ln w="38100">
                  <a:solidFill>
                    <a:srgbClr val="00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52" name="Line 231"/>
            <p:cNvSpPr>
              <a:spLocks noChangeShapeType="1"/>
            </p:cNvSpPr>
            <p:nvPr/>
          </p:nvSpPr>
          <p:spPr bwMode="auto">
            <a:xfrm>
              <a:off x="2704033" y="2732497"/>
              <a:ext cx="395930" cy="81103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113"/>
            <p:cNvSpPr>
              <a:spLocks noChangeShapeType="1"/>
            </p:cNvSpPr>
            <p:nvPr/>
          </p:nvSpPr>
          <p:spPr bwMode="auto">
            <a:xfrm>
              <a:off x="2614685" y="2715554"/>
              <a:ext cx="15630" cy="440912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3455334" y="4967502"/>
            <a:ext cx="54725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err="1" smtClean="0"/>
              <a:t>Recording</a:t>
            </a:r>
            <a:r>
              <a:rPr lang="fr-BE" i="1" dirty="0" smtClean="0"/>
              <a:t> </a:t>
            </a:r>
            <a:r>
              <a:rPr lang="fr-BE" i="1" dirty="0" err="1" smtClean="0"/>
              <a:t>holograms</a:t>
            </a:r>
            <a:r>
              <a:rPr lang="fr-BE" i="1" dirty="0" smtClean="0"/>
              <a:t> by digital </a:t>
            </a:r>
            <a:r>
              <a:rPr lang="fr-BE" i="1" dirty="0" err="1" smtClean="0"/>
              <a:t>array</a:t>
            </a:r>
            <a:r>
              <a:rPr lang="fr-BE" i="1" dirty="0" smtClean="0"/>
              <a:t> </a:t>
            </a:r>
            <a:r>
              <a:rPr lang="fr-BE" i="1" dirty="0" err="1" smtClean="0"/>
              <a:t>sensors</a:t>
            </a:r>
            <a:endParaRPr lang="fr-BE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600" i="1" dirty="0" smtClean="0"/>
              <a:t>No </a:t>
            </a:r>
            <a:r>
              <a:rPr lang="fr-BE" sz="1600" i="1" dirty="0" err="1" smtClean="0"/>
              <a:t>need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chemical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processing</a:t>
            </a:r>
            <a:endParaRPr lang="fr-BE" sz="1600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600" i="1" dirty="0" err="1" smtClean="0"/>
              <a:t>Fast</a:t>
            </a:r>
            <a:endParaRPr lang="fr-BE" sz="1600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600" i="1" dirty="0" err="1" smtClean="0"/>
              <a:t>Holograms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stored</a:t>
            </a:r>
            <a:r>
              <a:rPr lang="fr-BE" sz="1600" i="1" dirty="0" smtClean="0"/>
              <a:t> in computer memory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600" i="1" dirty="0" smtClean="0"/>
              <a:t>Can </a:t>
            </a:r>
            <a:r>
              <a:rPr lang="fr-BE" sz="1600" i="1" dirty="0" err="1" smtClean="0"/>
              <a:t>be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transfered</a:t>
            </a:r>
            <a:r>
              <a:rPr lang="fr-BE" sz="1600" i="1" dirty="0" smtClean="0"/>
              <a:t> by internet</a:t>
            </a:r>
          </a:p>
        </p:txBody>
      </p:sp>
      <p:sp>
        <p:nvSpPr>
          <p:cNvPr id="254" name="TextBox 253"/>
          <p:cNvSpPr txBox="1"/>
          <p:nvPr/>
        </p:nvSpPr>
        <p:spPr>
          <a:xfrm>
            <a:off x="3333006" y="6488668"/>
            <a:ext cx="581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 smtClean="0"/>
              <a:t>Can </a:t>
            </a:r>
            <a:r>
              <a:rPr lang="fr-BE" b="1" i="1" dirty="0" err="1" smtClean="0"/>
              <a:t>be</a:t>
            </a:r>
            <a:r>
              <a:rPr lang="fr-BE" b="1" i="1" dirty="0" smtClean="0"/>
              <a:t> </a:t>
            </a:r>
            <a:r>
              <a:rPr lang="fr-BE" b="1" i="1" dirty="0" err="1" smtClean="0"/>
              <a:t>recorded</a:t>
            </a:r>
            <a:r>
              <a:rPr lang="fr-BE" b="1" i="1" dirty="0" smtClean="0"/>
              <a:t> </a:t>
            </a:r>
            <a:r>
              <a:rPr lang="fr-BE" b="1" i="1" dirty="0" err="1" smtClean="0"/>
              <a:t>at</a:t>
            </a:r>
            <a:r>
              <a:rPr lang="fr-BE" b="1" i="1" dirty="0" smtClean="0"/>
              <a:t> </a:t>
            </a:r>
            <a:r>
              <a:rPr lang="fr-BE" b="1" i="1" dirty="0" err="1" smtClean="0"/>
              <a:t>any</a:t>
            </a:r>
            <a:r>
              <a:rPr lang="fr-BE" b="1" i="1" dirty="0" smtClean="0"/>
              <a:t> </a:t>
            </a:r>
            <a:r>
              <a:rPr lang="fr-BE" b="1" i="1" dirty="0" err="1" smtClean="0"/>
              <a:t>wavelength</a:t>
            </a:r>
            <a:r>
              <a:rPr lang="fr-BE" b="1" i="1" dirty="0" smtClean="0"/>
              <a:t>, </a:t>
            </a:r>
            <a:r>
              <a:rPr lang="fr-BE" b="1" i="1" dirty="0" err="1" smtClean="0"/>
              <a:t>where</a:t>
            </a:r>
            <a:r>
              <a:rPr lang="fr-BE" b="1" i="1" dirty="0" smtClean="0"/>
              <a:t>  </a:t>
            </a:r>
            <a:r>
              <a:rPr lang="fr-BE" b="1" i="1" dirty="0" err="1" smtClean="0"/>
              <a:t>sensors</a:t>
            </a:r>
            <a:r>
              <a:rPr lang="fr-BE" b="1" i="1" dirty="0" smtClean="0"/>
              <a:t> </a:t>
            </a:r>
            <a:r>
              <a:rPr lang="fr-BE" b="1" i="1" dirty="0" err="1" smtClean="0"/>
              <a:t>exist</a:t>
            </a:r>
            <a:endParaRPr lang="fr-BE" b="1" i="1" dirty="0" smtClean="0"/>
          </a:p>
        </p:txBody>
      </p:sp>
      <p:sp>
        <p:nvSpPr>
          <p:cNvPr id="256" name="TextBox 255"/>
          <p:cNvSpPr txBox="1"/>
          <p:nvPr/>
        </p:nvSpPr>
        <p:spPr>
          <a:xfrm>
            <a:off x="8071270" y="6109703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i="1" dirty="0" smtClean="0"/>
              <a:t>CCD - CMOS</a:t>
            </a:r>
            <a:endParaRPr lang="en-US" sz="1400" b="1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34173" y="4792724"/>
            <a:ext cx="2740790" cy="1962089"/>
            <a:chOff x="106877" y="4806372"/>
            <a:chExt cx="2740790" cy="1962089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141946"/>
                </p:ext>
              </p:extLst>
            </p:nvPr>
          </p:nvGraphicFramePr>
          <p:xfrm>
            <a:off x="1256868" y="4806372"/>
            <a:ext cx="595312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84" name="Equation" r:id="rId6" imgW="507960" imgH="215640" progId="Equation.DSMT4">
                    <p:embed/>
                  </p:oleObj>
                </mc:Choice>
                <mc:Fallback>
                  <p:oleObj name="Equation" r:id="rId6" imgW="507960" imgH="215640" progId="Equation.DSMT4">
                    <p:embed/>
                    <p:pic>
                      <p:nvPicPr>
                        <p:cNvPr id="0" name="Object 1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6868" y="4806372"/>
                          <a:ext cx="595312" cy="25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3835331"/>
                </p:ext>
              </p:extLst>
            </p:nvPr>
          </p:nvGraphicFramePr>
          <p:xfrm>
            <a:off x="180667" y="6482711"/>
            <a:ext cx="26670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85" name="Equation" r:id="rId8" imgW="2133360" imgH="228600" progId="Equation.DSMT4">
                    <p:embed/>
                  </p:oleObj>
                </mc:Choice>
                <mc:Fallback>
                  <p:oleObj name="Equation" r:id="rId8" imgW="2133360" imgH="228600" progId="Equation.DSMT4">
                    <p:embed/>
                    <p:pic>
                      <p:nvPicPr>
                        <p:cNvPr id="0" name="Object 1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667" y="6482711"/>
                          <a:ext cx="26670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34" y="4940135"/>
              <a:ext cx="2014385" cy="838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1" name="Picture 242" descr="Speckle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77" y="5593277"/>
              <a:ext cx="849064" cy="83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5509203"/>
                </p:ext>
              </p:extLst>
            </p:nvPr>
          </p:nvGraphicFramePr>
          <p:xfrm>
            <a:off x="1435451" y="5319651"/>
            <a:ext cx="644525" cy="274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86" name="Equation" r:id="rId12" imgW="507960" imgH="215640" progId="Equation.DSMT4">
                    <p:embed/>
                  </p:oleObj>
                </mc:Choice>
                <mc:Fallback>
                  <p:oleObj name="Equation" r:id="rId12" imgW="507960" imgH="215640" progId="Equation.DSMT4">
                    <p:embed/>
                    <p:pic>
                      <p:nvPicPr>
                        <p:cNvPr id="0" name="Object 1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451" y="5319651"/>
                          <a:ext cx="644525" cy="274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7" name="Arc 4096"/>
            <p:cNvSpPr/>
            <p:nvPr/>
          </p:nvSpPr>
          <p:spPr>
            <a:xfrm flipV="1">
              <a:off x="973777" y="5569526"/>
              <a:ext cx="285009" cy="415639"/>
            </a:xfrm>
            <a:custGeom>
              <a:avLst/>
              <a:gdLst>
                <a:gd name="connsiteX0" fmla="*/ 89065 w 178130"/>
                <a:gd name="connsiteY0" fmla="*/ 0 h 641269"/>
                <a:gd name="connsiteX1" fmla="*/ 178130 w 178130"/>
                <a:gd name="connsiteY1" fmla="*/ 320635 h 641269"/>
                <a:gd name="connsiteX2" fmla="*/ 89065 w 178130"/>
                <a:gd name="connsiteY2" fmla="*/ 320635 h 641269"/>
                <a:gd name="connsiteX3" fmla="*/ 89065 w 178130"/>
                <a:gd name="connsiteY3" fmla="*/ 0 h 641269"/>
                <a:gd name="connsiteX0" fmla="*/ 89065 w 178130"/>
                <a:gd name="connsiteY0" fmla="*/ 0 h 641269"/>
                <a:gd name="connsiteX1" fmla="*/ 178130 w 178130"/>
                <a:gd name="connsiteY1" fmla="*/ 320635 h 641269"/>
                <a:gd name="connsiteX0" fmla="*/ 0 w 112815"/>
                <a:gd name="connsiteY0" fmla="*/ 0 h 629394"/>
                <a:gd name="connsiteX1" fmla="*/ 89065 w 112815"/>
                <a:gd name="connsiteY1" fmla="*/ 320635 h 629394"/>
                <a:gd name="connsiteX2" fmla="*/ 0 w 112815"/>
                <a:gd name="connsiteY2" fmla="*/ 320635 h 629394"/>
                <a:gd name="connsiteX3" fmla="*/ 0 w 112815"/>
                <a:gd name="connsiteY3" fmla="*/ 0 h 629394"/>
                <a:gd name="connsiteX0" fmla="*/ 0 w 112815"/>
                <a:gd name="connsiteY0" fmla="*/ 0 h 629394"/>
                <a:gd name="connsiteX1" fmla="*/ 112815 w 112815"/>
                <a:gd name="connsiteY1" fmla="*/ 629394 h 629394"/>
                <a:gd name="connsiteX0" fmla="*/ 0 w 148441"/>
                <a:gd name="connsiteY0" fmla="*/ 0 h 629394"/>
                <a:gd name="connsiteX1" fmla="*/ 148441 w 148441"/>
                <a:gd name="connsiteY1" fmla="*/ 273134 h 629394"/>
                <a:gd name="connsiteX2" fmla="*/ 0 w 148441"/>
                <a:gd name="connsiteY2" fmla="*/ 320635 h 629394"/>
                <a:gd name="connsiteX3" fmla="*/ 0 w 148441"/>
                <a:gd name="connsiteY3" fmla="*/ 0 h 629394"/>
                <a:gd name="connsiteX0" fmla="*/ 0 w 148441"/>
                <a:gd name="connsiteY0" fmla="*/ 0 h 629394"/>
                <a:gd name="connsiteX1" fmla="*/ 112815 w 148441"/>
                <a:gd name="connsiteY1" fmla="*/ 629394 h 6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441" h="629394" stroke="0" extrusionOk="0">
                  <a:moveTo>
                    <a:pt x="0" y="0"/>
                  </a:moveTo>
                  <a:cubicBezTo>
                    <a:pt x="49189" y="0"/>
                    <a:pt x="148441" y="96052"/>
                    <a:pt x="148441" y="273134"/>
                  </a:cubicBezTo>
                  <a:lnTo>
                    <a:pt x="0" y="320635"/>
                  </a:lnTo>
                  <a:lnTo>
                    <a:pt x="0" y="0"/>
                  </a:lnTo>
                  <a:close/>
                </a:path>
                <a:path w="148441" h="629394" fill="none">
                  <a:moveTo>
                    <a:pt x="0" y="0"/>
                  </a:moveTo>
                  <a:cubicBezTo>
                    <a:pt x="49189" y="0"/>
                    <a:pt x="112815" y="452312"/>
                    <a:pt x="112815" y="629394"/>
                  </a:cubicBezTo>
                </a:path>
              </a:pathLst>
            </a:cu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Content Placeholder 2"/>
          <p:cNvSpPr>
            <a:spLocks noGrp="1"/>
          </p:cNvSpPr>
          <p:nvPr>
            <p:ph idx="1"/>
          </p:nvPr>
        </p:nvSpPr>
        <p:spPr>
          <a:xfrm>
            <a:off x="306383" y="676893"/>
            <a:ext cx="8503920" cy="579120"/>
          </a:xfrm>
        </p:spPr>
        <p:txBody>
          <a:bodyPr/>
          <a:lstStyle/>
          <a:p>
            <a:r>
              <a:rPr lang="fr-BE" dirty="0" err="1" smtClean="0"/>
              <a:t>Analog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r>
              <a:rPr lang="fr-BE" dirty="0" smtClean="0"/>
              <a:t> vs. Digital </a:t>
            </a:r>
            <a:r>
              <a:rPr lang="fr-BE" dirty="0" err="1" smtClean="0"/>
              <a:t>Holography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3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  <p:bldP spid="254" grpId="0"/>
      <p:bldP spid="2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705394"/>
            <a:ext cx="8503920" cy="579120"/>
          </a:xfrm>
        </p:spPr>
        <p:txBody>
          <a:bodyPr/>
          <a:lstStyle/>
          <a:p>
            <a:r>
              <a:rPr lang="fr-BE" dirty="0" smtClean="0"/>
              <a:t>Digital </a:t>
            </a:r>
            <a:r>
              <a:rPr lang="fr-BE" dirty="0" err="1" smtClean="0"/>
              <a:t>Holography</a:t>
            </a:r>
            <a:r>
              <a:rPr lang="fr-BE" dirty="0" smtClean="0"/>
              <a:t> </a:t>
            </a:r>
            <a:r>
              <a:rPr lang="fr-BE" dirty="0" err="1" smtClean="0"/>
              <a:t>principle</a:t>
            </a:r>
            <a:endParaRPr lang="en-US" dirty="0"/>
          </a:p>
        </p:txBody>
      </p:sp>
      <p:graphicFrame>
        <p:nvGraphicFramePr>
          <p:cNvPr id="100" name="Object 6"/>
          <p:cNvGraphicFramePr>
            <a:graphicFrameLocks noChangeAspect="1"/>
          </p:cNvGraphicFramePr>
          <p:nvPr/>
        </p:nvGraphicFramePr>
        <p:xfrm>
          <a:off x="1225550" y="5551488"/>
          <a:ext cx="59166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6" name="Equation" r:id="rId3" imgW="4076640" imgH="419040" progId="Equation.DSMT4">
                  <p:embed/>
                </p:oleObj>
              </mc:Choice>
              <mc:Fallback>
                <p:oleObj name="Equation" r:id="rId3" imgW="40766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550" y="5551488"/>
                        <a:ext cx="59166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1" name="Group 12"/>
          <p:cNvGrpSpPr>
            <a:grpSpLocks noChangeAspect="1"/>
          </p:cNvGrpSpPr>
          <p:nvPr/>
        </p:nvGrpSpPr>
        <p:grpSpPr bwMode="auto">
          <a:xfrm>
            <a:off x="6111875" y="2711450"/>
            <a:ext cx="696913" cy="1087438"/>
            <a:chOff x="3878" y="2750"/>
            <a:chExt cx="744" cy="1162"/>
          </a:xfrm>
        </p:grpSpPr>
        <p:sp>
          <p:nvSpPr>
            <p:cNvPr id="102" name="AutoShape 13"/>
            <p:cNvSpPr>
              <a:spLocks noChangeAspect="1" noChangeArrowheads="1" noTextEdit="1"/>
            </p:cNvSpPr>
            <p:nvPr/>
          </p:nvSpPr>
          <p:spPr bwMode="auto">
            <a:xfrm>
              <a:off x="3878" y="2750"/>
              <a:ext cx="744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4"/>
            <p:cNvSpPr>
              <a:spLocks/>
            </p:cNvSpPr>
            <p:nvPr/>
          </p:nvSpPr>
          <p:spPr bwMode="auto">
            <a:xfrm>
              <a:off x="3882" y="3442"/>
              <a:ext cx="690" cy="444"/>
            </a:xfrm>
            <a:custGeom>
              <a:avLst/>
              <a:gdLst>
                <a:gd name="T0" fmla="*/ 58 w 690"/>
                <a:gd name="T1" fmla="*/ 14 h 444"/>
                <a:gd name="T2" fmla="*/ 28 w 690"/>
                <a:gd name="T3" fmla="*/ 20 h 444"/>
                <a:gd name="T4" fmla="*/ 2 w 690"/>
                <a:gd name="T5" fmla="*/ 30 h 444"/>
                <a:gd name="T6" fmla="*/ 2 w 690"/>
                <a:gd name="T7" fmla="*/ 46 h 444"/>
                <a:gd name="T8" fmla="*/ 10 w 690"/>
                <a:gd name="T9" fmla="*/ 58 h 444"/>
                <a:gd name="T10" fmla="*/ 16 w 690"/>
                <a:gd name="T11" fmla="*/ 68 h 444"/>
                <a:gd name="T12" fmla="*/ 32 w 690"/>
                <a:gd name="T13" fmla="*/ 80 h 444"/>
                <a:gd name="T14" fmla="*/ 56 w 690"/>
                <a:gd name="T15" fmla="*/ 88 h 444"/>
                <a:gd name="T16" fmla="*/ 70 w 690"/>
                <a:gd name="T17" fmla="*/ 98 h 444"/>
                <a:gd name="T18" fmla="*/ 62 w 690"/>
                <a:gd name="T19" fmla="*/ 104 h 444"/>
                <a:gd name="T20" fmla="*/ 74 w 690"/>
                <a:gd name="T21" fmla="*/ 118 h 444"/>
                <a:gd name="T22" fmla="*/ 64 w 690"/>
                <a:gd name="T23" fmla="*/ 128 h 444"/>
                <a:gd name="T24" fmla="*/ 38 w 690"/>
                <a:gd name="T25" fmla="*/ 168 h 444"/>
                <a:gd name="T26" fmla="*/ 52 w 690"/>
                <a:gd name="T27" fmla="*/ 206 h 444"/>
                <a:gd name="T28" fmla="*/ 86 w 690"/>
                <a:gd name="T29" fmla="*/ 224 h 444"/>
                <a:gd name="T30" fmla="*/ 92 w 690"/>
                <a:gd name="T31" fmla="*/ 240 h 444"/>
                <a:gd name="T32" fmla="*/ 52 w 690"/>
                <a:gd name="T33" fmla="*/ 250 h 444"/>
                <a:gd name="T34" fmla="*/ 56 w 690"/>
                <a:gd name="T35" fmla="*/ 254 h 444"/>
                <a:gd name="T36" fmla="*/ 68 w 690"/>
                <a:gd name="T37" fmla="*/ 260 h 444"/>
                <a:gd name="T38" fmla="*/ 126 w 690"/>
                <a:gd name="T39" fmla="*/ 266 h 444"/>
                <a:gd name="T40" fmla="*/ 102 w 690"/>
                <a:gd name="T41" fmla="*/ 284 h 444"/>
                <a:gd name="T42" fmla="*/ 76 w 690"/>
                <a:gd name="T43" fmla="*/ 296 h 444"/>
                <a:gd name="T44" fmla="*/ 80 w 690"/>
                <a:gd name="T45" fmla="*/ 312 h 444"/>
                <a:gd name="T46" fmla="*/ 86 w 690"/>
                <a:gd name="T47" fmla="*/ 322 h 444"/>
                <a:gd name="T48" fmla="*/ 110 w 690"/>
                <a:gd name="T49" fmla="*/ 330 h 444"/>
                <a:gd name="T50" fmla="*/ 128 w 690"/>
                <a:gd name="T51" fmla="*/ 326 h 444"/>
                <a:gd name="T52" fmla="*/ 182 w 690"/>
                <a:gd name="T53" fmla="*/ 326 h 444"/>
                <a:gd name="T54" fmla="*/ 182 w 690"/>
                <a:gd name="T55" fmla="*/ 366 h 444"/>
                <a:gd name="T56" fmla="*/ 204 w 690"/>
                <a:gd name="T57" fmla="*/ 382 h 444"/>
                <a:gd name="T58" fmla="*/ 242 w 690"/>
                <a:gd name="T59" fmla="*/ 416 h 444"/>
                <a:gd name="T60" fmla="*/ 366 w 690"/>
                <a:gd name="T61" fmla="*/ 438 h 444"/>
                <a:gd name="T62" fmla="*/ 408 w 690"/>
                <a:gd name="T63" fmla="*/ 398 h 444"/>
                <a:gd name="T64" fmla="*/ 392 w 690"/>
                <a:gd name="T65" fmla="*/ 370 h 444"/>
                <a:gd name="T66" fmla="*/ 428 w 690"/>
                <a:gd name="T67" fmla="*/ 334 h 444"/>
                <a:gd name="T68" fmla="*/ 472 w 690"/>
                <a:gd name="T69" fmla="*/ 380 h 444"/>
                <a:gd name="T70" fmla="*/ 534 w 690"/>
                <a:gd name="T71" fmla="*/ 414 h 444"/>
                <a:gd name="T72" fmla="*/ 614 w 690"/>
                <a:gd name="T73" fmla="*/ 444 h 444"/>
                <a:gd name="T74" fmla="*/ 670 w 690"/>
                <a:gd name="T75" fmla="*/ 426 h 444"/>
                <a:gd name="T76" fmla="*/ 612 w 690"/>
                <a:gd name="T77" fmla="*/ 366 h 444"/>
                <a:gd name="T78" fmla="*/ 608 w 690"/>
                <a:gd name="T79" fmla="*/ 334 h 444"/>
                <a:gd name="T80" fmla="*/ 602 w 690"/>
                <a:gd name="T81" fmla="*/ 314 h 444"/>
                <a:gd name="T82" fmla="*/ 522 w 690"/>
                <a:gd name="T83" fmla="*/ 264 h 444"/>
                <a:gd name="T84" fmla="*/ 474 w 690"/>
                <a:gd name="T85" fmla="*/ 232 h 444"/>
                <a:gd name="T86" fmla="*/ 454 w 690"/>
                <a:gd name="T87" fmla="*/ 184 h 444"/>
                <a:gd name="T88" fmla="*/ 390 w 690"/>
                <a:gd name="T89" fmla="*/ 150 h 444"/>
                <a:gd name="T90" fmla="*/ 288 w 690"/>
                <a:gd name="T91" fmla="*/ 122 h 444"/>
                <a:gd name="T92" fmla="*/ 220 w 690"/>
                <a:gd name="T93" fmla="*/ 112 h 444"/>
                <a:gd name="T94" fmla="*/ 202 w 690"/>
                <a:gd name="T95" fmla="*/ 96 h 444"/>
                <a:gd name="T96" fmla="*/ 170 w 690"/>
                <a:gd name="T97" fmla="*/ 98 h 444"/>
                <a:gd name="T98" fmla="*/ 176 w 690"/>
                <a:gd name="T99" fmla="*/ 82 h 444"/>
                <a:gd name="T100" fmla="*/ 176 w 690"/>
                <a:gd name="T101" fmla="*/ 70 h 444"/>
                <a:gd name="T102" fmla="*/ 156 w 690"/>
                <a:gd name="T103" fmla="*/ 54 h 444"/>
                <a:gd name="T104" fmla="*/ 140 w 690"/>
                <a:gd name="T105" fmla="*/ 30 h 444"/>
                <a:gd name="T106" fmla="*/ 138 w 690"/>
                <a:gd name="T107" fmla="*/ 16 h 444"/>
                <a:gd name="T108" fmla="*/ 108 w 690"/>
                <a:gd name="T109" fmla="*/ 6 h 444"/>
                <a:gd name="T110" fmla="*/ 76 w 690"/>
                <a:gd name="T111" fmla="*/ 10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0" h="444">
                  <a:moveTo>
                    <a:pt x="56" y="0"/>
                  </a:moveTo>
                  <a:lnTo>
                    <a:pt x="50" y="4"/>
                  </a:lnTo>
                  <a:lnTo>
                    <a:pt x="58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12" y="24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24" y="76"/>
                  </a:lnTo>
                  <a:lnTo>
                    <a:pt x="32" y="80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6" y="88"/>
                  </a:lnTo>
                  <a:lnTo>
                    <a:pt x="64" y="92"/>
                  </a:lnTo>
                  <a:lnTo>
                    <a:pt x="74" y="94"/>
                  </a:lnTo>
                  <a:lnTo>
                    <a:pt x="70" y="98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2" y="104"/>
                  </a:lnTo>
                  <a:lnTo>
                    <a:pt x="62" y="106"/>
                  </a:lnTo>
                  <a:lnTo>
                    <a:pt x="66" y="114"/>
                  </a:lnTo>
                  <a:lnTo>
                    <a:pt x="74" y="118"/>
                  </a:lnTo>
                  <a:lnTo>
                    <a:pt x="76" y="122"/>
                  </a:lnTo>
                  <a:lnTo>
                    <a:pt x="70" y="124"/>
                  </a:lnTo>
                  <a:lnTo>
                    <a:pt x="64" y="128"/>
                  </a:lnTo>
                  <a:lnTo>
                    <a:pt x="50" y="140"/>
                  </a:lnTo>
                  <a:lnTo>
                    <a:pt x="40" y="152"/>
                  </a:lnTo>
                  <a:lnTo>
                    <a:pt x="38" y="168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52" y="206"/>
                  </a:lnTo>
                  <a:lnTo>
                    <a:pt x="58" y="212"/>
                  </a:lnTo>
                  <a:lnTo>
                    <a:pt x="74" y="214"/>
                  </a:lnTo>
                  <a:lnTo>
                    <a:pt x="86" y="224"/>
                  </a:lnTo>
                  <a:lnTo>
                    <a:pt x="92" y="224"/>
                  </a:lnTo>
                  <a:lnTo>
                    <a:pt x="102" y="236"/>
                  </a:lnTo>
                  <a:lnTo>
                    <a:pt x="92" y="240"/>
                  </a:lnTo>
                  <a:lnTo>
                    <a:pt x="66" y="242"/>
                  </a:lnTo>
                  <a:lnTo>
                    <a:pt x="50" y="246"/>
                  </a:lnTo>
                  <a:lnTo>
                    <a:pt x="52" y="250"/>
                  </a:lnTo>
                  <a:lnTo>
                    <a:pt x="48" y="250"/>
                  </a:lnTo>
                  <a:lnTo>
                    <a:pt x="50" y="254"/>
                  </a:lnTo>
                  <a:lnTo>
                    <a:pt x="56" y="254"/>
                  </a:lnTo>
                  <a:lnTo>
                    <a:pt x="56" y="258"/>
                  </a:lnTo>
                  <a:lnTo>
                    <a:pt x="58" y="260"/>
                  </a:lnTo>
                  <a:lnTo>
                    <a:pt x="68" y="260"/>
                  </a:lnTo>
                  <a:lnTo>
                    <a:pt x="72" y="262"/>
                  </a:lnTo>
                  <a:lnTo>
                    <a:pt x="80" y="264"/>
                  </a:lnTo>
                  <a:lnTo>
                    <a:pt x="126" y="266"/>
                  </a:lnTo>
                  <a:lnTo>
                    <a:pt x="122" y="270"/>
                  </a:lnTo>
                  <a:lnTo>
                    <a:pt x="116" y="282"/>
                  </a:lnTo>
                  <a:lnTo>
                    <a:pt x="102" y="284"/>
                  </a:lnTo>
                  <a:lnTo>
                    <a:pt x="104" y="290"/>
                  </a:lnTo>
                  <a:lnTo>
                    <a:pt x="104" y="294"/>
                  </a:lnTo>
                  <a:lnTo>
                    <a:pt x="76" y="296"/>
                  </a:lnTo>
                  <a:lnTo>
                    <a:pt x="78" y="304"/>
                  </a:lnTo>
                  <a:lnTo>
                    <a:pt x="74" y="308"/>
                  </a:lnTo>
                  <a:lnTo>
                    <a:pt x="80" y="312"/>
                  </a:lnTo>
                  <a:lnTo>
                    <a:pt x="80" y="314"/>
                  </a:lnTo>
                  <a:lnTo>
                    <a:pt x="82" y="318"/>
                  </a:lnTo>
                  <a:lnTo>
                    <a:pt x="86" y="322"/>
                  </a:lnTo>
                  <a:lnTo>
                    <a:pt x="90" y="324"/>
                  </a:lnTo>
                  <a:lnTo>
                    <a:pt x="96" y="326"/>
                  </a:lnTo>
                  <a:lnTo>
                    <a:pt x="110" y="330"/>
                  </a:lnTo>
                  <a:lnTo>
                    <a:pt x="126" y="330"/>
                  </a:lnTo>
                  <a:lnTo>
                    <a:pt x="124" y="328"/>
                  </a:lnTo>
                  <a:lnTo>
                    <a:pt x="128" y="326"/>
                  </a:lnTo>
                  <a:lnTo>
                    <a:pt x="124" y="322"/>
                  </a:lnTo>
                  <a:lnTo>
                    <a:pt x="150" y="318"/>
                  </a:lnTo>
                  <a:lnTo>
                    <a:pt x="182" y="326"/>
                  </a:lnTo>
                  <a:lnTo>
                    <a:pt x="182" y="342"/>
                  </a:lnTo>
                  <a:lnTo>
                    <a:pt x="184" y="356"/>
                  </a:lnTo>
                  <a:lnTo>
                    <a:pt x="182" y="366"/>
                  </a:lnTo>
                  <a:lnTo>
                    <a:pt x="192" y="372"/>
                  </a:lnTo>
                  <a:lnTo>
                    <a:pt x="198" y="374"/>
                  </a:lnTo>
                  <a:lnTo>
                    <a:pt x="204" y="382"/>
                  </a:lnTo>
                  <a:lnTo>
                    <a:pt x="212" y="386"/>
                  </a:lnTo>
                  <a:lnTo>
                    <a:pt x="212" y="394"/>
                  </a:lnTo>
                  <a:lnTo>
                    <a:pt x="242" y="416"/>
                  </a:lnTo>
                  <a:lnTo>
                    <a:pt x="282" y="434"/>
                  </a:lnTo>
                  <a:lnTo>
                    <a:pt x="326" y="440"/>
                  </a:lnTo>
                  <a:lnTo>
                    <a:pt x="366" y="438"/>
                  </a:lnTo>
                  <a:lnTo>
                    <a:pt x="398" y="428"/>
                  </a:lnTo>
                  <a:lnTo>
                    <a:pt x="398" y="410"/>
                  </a:lnTo>
                  <a:lnTo>
                    <a:pt x="408" y="398"/>
                  </a:lnTo>
                  <a:lnTo>
                    <a:pt x="406" y="392"/>
                  </a:lnTo>
                  <a:lnTo>
                    <a:pt x="392" y="378"/>
                  </a:lnTo>
                  <a:lnTo>
                    <a:pt x="392" y="370"/>
                  </a:lnTo>
                  <a:lnTo>
                    <a:pt x="390" y="362"/>
                  </a:lnTo>
                  <a:lnTo>
                    <a:pt x="406" y="350"/>
                  </a:lnTo>
                  <a:lnTo>
                    <a:pt x="428" y="334"/>
                  </a:lnTo>
                  <a:lnTo>
                    <a:pt x="442" y="344"/>
                  </a:lnTo>
                  <a:lnTo>
                    <a:pt x="456" y="366"/>
                  </a:lnTo>
                  <a:lnTo>
                    <a:pt x="472" y="380"/>
                  </a:lnTo>
                  <a:lnTo>
                    <a:pt x="502" y="400"/>
                  </a:lnTo>
                  <a:lnTo>
                    <a:pt x="522" y="404"/>
                  </a:lnTo>
                  <a:lnTo>
                    <a:pt x="534" y="414"/>
                  </a:lnTo>
                  <a:lnTo>
                    <a:pt x="544" y="426"/>
                  </a:lnTo>
                  <a:lnTo>
                    <a:pt x="582" y="442"/>
                  </a:lnTo>
                  <a:lnTo>
                    <a:pt x="614" y="444"/>
                  </a:lnTo>
                  <a:lnTo>
                    <a:pt x="690" y="440"/>
                  </a:lnTo>
                  <a:lnTo>
                    <a:pt x="682" y="430"/>
                  </a:lnTo>
                  <a:lnTo>
                    <a:pt x="670" y="426"/>
                  </a:lnTo>
                  <a:lnTo>
                    <a:pt x="622" y="406"/>
                  </a:lnTo>
                  <a:lnTo>
                    <a:pt x="618" y="394"/>
                  </a:lnTo>
                  <a:lnTo>
                    <a:pt x="612" y="366"/>
                  </a:lnTo>
                  <a:lnTo>
                    <a:pt x="586" y="332"/>
                  </a:lnTo>
                  <a:lnTo>
                    <a:pt x="586" y="324"/>
                  </a:lnTo>
                  <a:lnTo>
                    <a:pt x="608" y="334"/>
                  </a:lnTo>
                  <a:lnTo>
                    <a:pt x="634" y="336"/>
                  </a:lnTo>
                  <a:lnTo>
                    <a:pt x="630" y="330"/>
                  </a:lnTo>
                  <a:lnTo>
                    <a:pt x="602" y="314"/>
                  </a:lnTo>
                  <a:lnTo>
                    <a:pt x="566" y="284"/>
                  </a:lnTo>
                  <a:lnTo>
                    <a:pt x="544" y="274"/>
                  </a:lnTo>
                  <a:lnTo>
                    <a:pt x="522" y="264"/>
                  </a:lnTo>
                  <a:lnTo>
                    <a:pt x="494" y="256"/>
                  </a:lnTo>
                  <a:lnTo>
                    <a:pt x="476" y="250"/>
                  </a:lnTo>
                  <a:lnTo>
                    <a:pt x="474" y="232"/>
                  </a:lnTo>
                  <a:lnTo>
                    <a:pt x="462" y="212"/>
                  </a:lnTo>
                  <a:lnTo>
                    <a:pt x="444" y="190"/>
                  </a:lnTo>
                  <a:lnTo>
                    <a:pt x="454" y="184"/>
                  </a:lnTo>
                  <a:lnTo>
                    <a:pt x="442" y="172"/>
                  </a:lnTo>
                  <a:lnTo>
                    <a:pt x="432" y="168"/>
                  </a:lnTo>
                  <a:lnTo>
                    <a:pt x="390" y="150"/>
                  </a:lnTo>
                  <a:lnTo>
                    <a:pt x="360" y="138"/>
                  </a:lnTo>
                  <a:lnTo>
                    <a:pt x="298" y="122"/>
                  </a:lnTo>
                  <a:lnTo>
                    <a:pt x="288" y="122"/>
                  </a:lnTo>
                  <a:lnTo>
                    <a:pt x="256" y="116"/>
                  </a:lnTo>
                  <a:lnTo>
                    <a:pt x="234" y="114"/>
                  </a:lnTo>
                  <a:lnTo>
                    <a:pt x="220" y="112"/>
                  </a:lnTo>
                  <a:lnTo>
                    <a:pt x="218" y="108"/>
                  </a:lnTo>
                  <a:lnTo>
                    <a:pt x="208" y="102"/>
                  </a:lnTo>
                  <a:lnTo>
                    <a:pt x="202" y="96"/>
                  </a:lnTo>
                  <a:lnTo>
                    <a:pt x="190" y="94"/>
                  </a:lnTo>
                  <a:lnTo>
                    <a:pt x="182" y="96"/>
                  </a:lnTo>
                  <a:lnTo>
                    <a:pt x="170" y="98"/>
                  </a:lnTo>
                  <a:lnTo>
                    <a:pt x="168" y="94"/>
                  </a:lnTo>
                  <a:lnTo>
                    <a:pt x="176" y="88"/>
                  </a:lnTo>
                  <a:lnTo>
                    <a:pt x="176" y="82"/>
                  </a:lnTo>
                  <a:lnTo>
                    <a:pt x="180" y="82"/>
                  </a:lnTo>
                  <a:lnTo>
                    <a:pt x="178" y="76"/>
                  </a:lnTo>
                  <a:lnTo>
                    <a:pt x="176" y="70"/>
                  </a:lnTo>
                  <a:lnTo>
                    <a:pt x="170" y="62"/>
                  </a:lnTo>
                  <a:lnTo>
                    <a:pt x="164" y="60"/>
                  </a:lnTo>
                  <a:lnTo>
                    <a:pt x="156" y="54"/>
                  </a:lnTo>
                  <a:lnTo>
                    <a:pt x="146" y="44"/>
                  </a:lnTo>
                  <a:lnTo>
                    <a:pt x="134" y="32"/>
                  </a:lnTo>
                  <a:lnTo>
                    <a:pt x="140" y="30"/>
                  </a:lnTo>
                  <a:lnTo>
                    <a:pt x="142" y="26"/>
                  </a:lnTo>
                  <a:lnTo>
                    <a:pt x="134" y="22"/>
                  </a:lnTo>
                  <a:lnTo>
                    <a:pt x="138" y="16"/>
                  </a:lnTo>
                  <a:lnTo>
                    <a:pt x="140" y="12"/>
                  </a:lnTo>
                  <a:lnTo>
                    <a:pt x="132" y="8"/>
                  </a:lnTo>
                  <a:lnTo>
                    <a:pt x="108" y="6"/>
                  </a:lnTo>
                  <a:lnTo>
                    <a:pt x="90" y="6"/>
                  </a:lnTo>
                  <a:lnTo>
                    <a:pt x="84" y="10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5"/>
            <p:cNvSpPr>
              <a:spLocks/>
            </p:cNvSpPr>
            <p:nvPr/>
          </p:nvSpPr>
          <p:spPr bwMode="auto">
            <a:xfrm>
              <a:off x="4082" y="2754"/>
              <a:ext cx="536" cy="1154"/>
            </a:xfrm>
            <a:custGeom>
              <a:avLst/>
              <a:gdLst>
                <a:gd name="T0" fmla="*/ 222 w 536"/>
                <a:gd name="T1" fmla="*/ 38 h 1154"/>
                <a:gd name="T2" fmla="*/ 188 w 536"/>
                <a:gd name="T3" fmla="*/ 50 h 1154"/>
                <a:gd name="T4" fmla="*/ 154 w 536"/>
                <a:gd name="T5" fmla="*/ 76 h 1154"/>
                <a:gd name="T6" fmla="*/ 140 w 536"/>
                <a:gd name="T7" fmla="*/ 118 h 1154"/>
                <a:gd name="T8" fmla="*/ 138 w 536"/>
                <a:gd name="T9" fmla="*/ 152 h 1154"/>
                <a:gd name="T10" fmla="*/ 136 w 536"/>
                <a:gd name="T11" fmla="*/ 178 h 1154"/>
                <a:gd name="T12" fmla="*/ 144 w 536"/>
                <a:gd name="T13" fmla="*/ 210 h 1154"/>
                <a:gd name="T14" fmla="*/ 160 w 536"/>
                <a:gd name="T15" fmla="*/ 228 h 1154"/>
                <a:gd name="T16" fmla="*/ 168 w 536"/>
                <a:gd name="T17" fmla="*/ 254 h 1154"/>
                <a:gd name="T18" fmla="*/ 152 w 536"/>
                <a:gd name="T19" fmla="*/ 272 h 1154"/>
                <a:gd name="T20" fmla="*/ 154 w 536"/>
                <a:gd name="T21" fmla="*/ 306 h 1154"/>
                <a:gd name="T22" fmla="*/ 134 w 536"/>
                <a:gd name="T23" fmla="*/ 334 h 1154"/>
                <a:gd name="T24" fmla="*/ 76 w 536"/>
                <a:gd name="T25" fmla="*/ 434 h 1154"/>
                <a:gd name="T26" fmla="*/ 58 w 536"/>
                <a:gd name="T27" fmla="*/ 536 h 1154"/>
                <a:gd name="T28" fmla="*/ 80 w 536"/>
                <a:gd name="T29" fmla="*/ 580 h 1154"/>
                <a:gd name="T30" fmla="*/ 72 w 536"/>
                <a:gd name="T31" fmla="*/ 622 h 1154"/>
                <a:gd name="T32" fmla="*/ 24 w 536"/>
                <a:gd name="T33" fmla="*/ 646 h 1154"/>
                <a:gd name="T34" fmla="*/ 24 w 536"/>
                <a:gd name="T35" fmla="*/ 662 h 1154"/>
                <a:gd name="T36" fmla="*/ 32 w 536"/>
                <a:gd name="T37" fmla="*/ 676 h 1154"/>
                <a:gd name="T38" fmla="*/ 86 w 536"/>
                <a:gd name="T39" fmla="*/ 690 h 1154"/>
                <a:gd name="T40" fmla="*/ 46 w 536"/>
                <a:gd name="T41" fmla="*/ 738 h 1154"/>
                <a:gd name="T42" fmla="*/ 10 w 536"/>
                <a:gd name="T43" fmla="*/ 772 h 1154"/>
                <a:gd name="T44" fmla="*/ 0 w 536"/>
                <a:gd name="T45" fmla="*/ 810 h 1154"/>
                <a:gd name="T46" fmla="*/ 0 w 536"/>
                <a:gd name="T47" fmla="*/ 834 h 1154"/>
                <a:gd name="T48" fmla="*/ 16 w 536"/>
                <a:gd name="T49" fmla="*/ 858 h 1154"/>
                <a:gd name="T50" fmla="*/ 36 w 536"/>
                <a:gd name="T51" fmla="*/ 848 h 1154"/>
                <a:gd name="T52" fmla="*/ 92 w 536"/>
                <a:gd name="T53" fmla="*/ 844 h 1154"/>
                <a:gd name="T54" fmla="*/ 58 w 536"/>
                <a:gd name="T55" fmla="*/ 952 h 1154"/>
                <a:gd name="T56" fmla="*/ 68 w 536"/>
                <a:gd name="T57" fmla="*/ 992 h 1154"/>
                <a:gd name="T58" fmla="*/ 76 w 536"/>
                <a:gd name="T59" fmla="*/ 1082 h 1154"/>
                <a:gd name="T60" fmla="*/ 184 w 536"/>
                <a:gd name="T61" fmla="*/ 1138 h 1154"/>
                <a:gd name="T62" fmla="*/ 258 w 536"/>
                <a:gd name="T63" fmla="*/ 1036 h 1154"/>
                <a:gd name="T64" fmla="*/ 266 w 536"/>
                <a:gd name="T65" fmla="*/ 962 h 1154"/>
                <a:gd name="T66" fmla="*/ 332 w 536"/>
                <a:gd name="T67" fmla="*/ 866 h 1154"/>
                <a:gd name="T68" fmla="*/ 338 w 536"/>
                <a:gd name="T69" fmla="*/ 988 h 1154"/>
                <a:gd name="T70" fmla="*/ 372 w 536"/>
                <a:gd name="T71" fmla="*/ 1076 h 1154"/>
                <a:gd name="T72" fmla="*/ 428 w 536"/>
                <a:gd name="T73" fmla="*/ 1154 h 1154"/>
                <a:gd name="T74" fmla="*/ 500 w 536"/>
                <a:gd name="T75" fmla="*/ 1108 h 1154"/>
                <a:gd name="T76" fmla="*/ 490 w 536"/>
                <a:gd name="T77" fmla="*/ 952 h 1154"/>
                <a:gd name="T78" fmla="*/ 512 w 536"/>
                <a:gd name="T79" fmla="*/ 866 h 1154"/>
                <a:gd name="T80" fmla="*/ 524 w 536"/>
                <a:gd name="T81" fmla="*/ 814 h 1154"/>
                <a:gd name="T82" fmla="*/ 484 w 536"/>
                <a:gd name="T83" fmla="*/ 684 h 1154"/>
                <a:gd name="T84" fmla="*/ 460 w 536"/>
                <a:gd name="T85" fmla="*/ 606 h 1154"/>
                <a:gd name="T86" fmla="*/ 482 w 536"/>
                <a:gd name="T87" fmla="*/ 476 h 1154"/>
                <a:gd name="T88" fmla="*/ 444 w 536"/>
                <a:gd name="T89" fmla="*/ 388 h 1154"/>
                <a:gd name="T90" fmla="*/ 366 w 536"/>
                <a:gd name="T91" fmla="*/ 320 h 1154"/>
                <a:gd name="T92" fmla="*/ 304 w 536"/>
                <a:gd name="T93" fmla="*/ 294 h 1154"/>
                <a:gd name="T94" fmla="*/ 300 w 536"/>
                <a:gd name="T95" fmla="*/ 250 h 1154"/>
                <a:gd name="T96" fmla="*/ 266 w 536"/>
                <a:gd name="T97" fmla="*/ 256 h 1154"/>
                <a:gd name="T98" fmla="*/ 284 w 536"/>
                <a:gd name="T99" fmla="*/ 216 h 1154"/>
                <a:gd name="T100" fmla="*/ 294 w 536"/>
                <a:gd name="T101" fmla="*/ 182 h 1154"/>
                <a:gd name="T102" fmla="*/ 288 w 536"/>
                <a:gd name="T103" fmla="*/ 142 h 1154"/>
                <a:gd name="T104" fmla="*/ 292 w 536"/>
                <a:gd name="T105" fmla="*/ 82 h 1154"/>
                <a:gd name="T106" fmla="*/ 300 w 536"/>
                <a:gd name="T107" fmla="*/ 44 h 1154"/>
                <a:gd name="T108" fmla="*/ 278 w 536"/>
                <a:gd name="T109" fmla="*/ 16 h 1154"/>
                <a:gd name="T110" fmla="*/ 244 w 536"/>
                <a:gd name="T111" fmla="*/ 28 h 11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" h="1154">
                  <a:moveTo>
                    <a:pt x="232" y="0"/>
                  </a:moveTo>
                  <a:lnTo>
                    <a:pt x="222" y="14"/>
                  </a:lnTo>
                  <a:lnTo>
                    <a:pt x="222" y="38"/>
                  </a:lnTo>
                  <a:lnTo>
                    <a:pt x="230" y="48"/>
                  </a:lnTo>
                  <a:lnTo>
                    <a:pt x="228" y="52"/>
                  </a:lnTo>
                  <a:lnTo>
                    <a:pt x="188" y="50"/>
                  </a:lnTo>
                  <a:lnTo>
                    <a:pt x="188" y="58"/>
                  </a:lnTo>
                  <a:lnTo>
                    <a:pt x="168" y="62"/>
                  </a:lnTo>
                  <a:lnTo>
                    <a:pt x="154" y="76"/>
                  </a:lnTo>
                  <a:lnTo>
                    <a:pt x="148" y="94"/>
                  </a:lnTo>
                  <a:lnTo>
                    <a:pt x="144" y="106"/>
                  </a:lnTo>
                  <a:lnTo>
                    <a:pt x="140" y="118"/>
                  </a:lnTo>
                  <a:lnTo>
                    <a:pt x="138" y="138"/>
                  </a:lnTo>
                  <a:lnTo>
                    <a:pt x="138" y="148"/>
                  </a:lnTo>
                  <a:lnTo>
                    <a:pt x="138" y="152"/>
                  </a:lnTo>
                  <a:lnTo>
                    <a:pt x="132" y="154"/>
                  </a:lnTo>
                  <a:lnTo>
                    <a:pt x="134" y="168"/>
                  </a:lnTo>
                  <a:lnTo>
                    <a:pt x="136" y="178"/>
                  </a:lnTo>
                  <a:lnTo>
                    <a:pt x="134" y="188"/>
                  </a:lnTo>
                  <a:lnTo>
                    <a:pt x="138" y="200"/>
                  </a:lnTo>
                  <a:lnTo>
                    <a:pt x="144" y="210"/>
                  </a:lnTo>
                  <a:lnTo>
                    <a:pt x="148" y="218"/>
                  </a:lnTo>
                  <a:lnTo>
                    <a:pt x="156" y="216"/>
                  </a:lnTo>
                  <a:lnTo>
                    <a:pt x="160" y="228"/>
                  </a:lnTo>
                  <a:lnTo>
                    <a:pt x="164" y="240"/>
                  </a:lnTo>
                  <a:lnTo>
                    <a:pt x="172" y="248"/>
                  </a:lnTo>
                  <a:lnTo>
                    <a:pt x="168" y="254"/>
                  </a:lnTo>
                  <a:lnTo>
                    <a:pt x="160" y="254"/>
                  </a:lnTo>
                  <a:lnTo>
                    <a:pt x="156" y="266"/>
                  </a:lnTo>
                  <a:lnTo>
                    <a:pt x="152" y="272"/>
                  </a:lnTo>
                  <a:lnTo>
                    <a:pt x="150" y="278"/>
                  </a:lnTo>
                  <a:lnTo>
                    <a:pt x="150" y="294"/>
                  </a:lnTo>
                  <a:lnTo>
                    <a:pt x="154" y="306"/>
                  </a:lnTo>
                  <a:lnTo>
                    <a:pt x="154" y="316"/>
                  </a:lnTo>
                  <a:lnTo>
                    <a:pt x="144" y="324"/>
                  </a:lnTo>
                  <a:lnTo>
                    <a:pt x="134" y="334"/>
                  </a:lnTo>
                  <a:lnTo>
                    <a:pt x="112" y="362"/>
                  </a:lnTo>
                  <a:lnTo>
                    <a:pt x="92" y="394"/>
                  </a:lnTo>
                  <a:lnTo>
                    <a:pt x="76" y="434"/>
                  </a:lnTo>
                  <a:lnTo>
                    <a:pt x="68" y="470"/>
                  </a:lnTo>
                  <a:lnTo>
                    <a:pt x="64" y="494"/>
                  </a:lnTo>
                  <a:lnTo>
                    <a:pt x="58" y="536"/>
                  </a:lnTo>
                  <a:lnTo>
                    <a:pt x="60" y="548"/>
                  </a:lnTo>
                  <a:lnTo>
                    <a:pt x="76" y="554"/>
                  </a:lnTo>
                  <a:lnTo>
                    <a:pt x="80" y="580"/>
                  </a:lnTo>
                  <a:lnTo>
                    <a:pt x="84" y="582"/>
                  </a:lnTo>
                  <a:lnTo>
                    <a:pt x="84" y="614"/>
                  </a:lnTo>
                  <a:lnTo>
                    <a:pt x="72" y="622"/>
                  </a:lnTo>
                  <a:lnTo>
                    <a:pt x="46" y="628"/>
                  </a:lnTo>
                  <a:lnTo>
                    <a:pt x="24" y="638"/>
                  </a:lnTo>
                  <a:lnTo>
                    <a:pt x="24" y="646"/>
                  </a:lnTo>
                  <a:lnTo>
                    <a:pt x="18" y="650"/>
                  </a:lnTo>
                  <a:lnTo>
                    <a:pt x="18" y="658"/>
                  </a:lnTo>
                  <a:lnTo>
                    <a:pt x="24" y="662"/>
                  </a:lnTo>
                  <a:lnTo>
                    <a:pt x="20" y="666"/>
                  </a:lnTo>
                  <a:lnTo>
                    <a:pt x="22" y="676"/>
                  </a:lnTo>
                  <a:lnTo>
                    <a:pt x="32" y="676"/>
                  </a:lnTo>
                  <a:lnTo>
                    <a:pt x="32" y="682"/>
                  </a:lnTo>
                  <a:lnTo>
                    <a:pt x="40" y="686"/>
                  </a:lnTo>
                  <a:lnTo>
                    <a:pt x="86" y="690"/>
                  </a:lnTo>
                  <a:lnTo>
                    <a:pt x="78" y="702"/>
                  </a:lnTo>
                  <a:lnTo>
                    <a:pt x="62" y="730"/>
                  </a:lnTo>
                  <a:lnTo>
                    <a:pt x="46" y="738"/>
                  </a:lnTo>
                  <a:lnTo>
                    <a:pt x="42" y="754"/>
                  </a:lnTo>
                  <a:lnTo>
                    <a:pt x="40" y="764"/>
                  </a:lnTo>
                  <a:lnTo>
                    <a:pt x="10" y="772"/>
                  </a:lnTo>
                  <a:lnTo>
                    <a:pt x="4" y="792"/>
                  </a:lnTo>
                  <a:lnTo>
                    <a:pt x="0" y="798"/>
                  </a:lnTo>
                  <a:lnTo>
                    <a:pt x="0" y="810"/>
                  </a:lnTo>
                  <a:lnTo>
                    <a:pt x="0" y="818"/>
                  </a:lnTo>
                  <a:lnTo>
                    <a:pt x="0" y="826"/>
                  </a:lnTo>
                  <a:lnTo>
                    <a:pt x="0" y="834"/>
                  </a:lnTo>
                  <a:lnTo>
                    <a:pt x="2" y="842"/>
                  </a:lnTo>
                  <a:lnTo>
                    <a:pt x="4" y="848"/>
                  </a:lnTo>
                  <a:lnTo>
                    <a:pt x="16" y="858"/>
                  </a:lnTo>
                  <a:lnTo>
                    <a:pt x="32" y="858"/>
                  </a:lnTo>
                  <a:lnTo>
                    <a:pt x="32" y="850"/>
                  </a:lnTo>
                  <a:lnTo>
                    <a:pt x="36" y="848"/>
                  </a:lnTo>
                  <a:lnTo>
                    <a:pt x="36" y="836"/>
                  </a:lnTo>
                  <a:lnTo>
                    <a:pt x="66" y="828"/>
                  </a:lnTo>
                  <a:lnTo>
                    <a:pt x="92" y="844"/>
                  </a:lnTo>
                  <a:lnTo>
                    <a:pt x="78" y="890"/>
                  </a:lnTo>
                  <a:lnTo>
                    <a:pt x="70" y="926"/>
                  </a:lnTo>
                  <a:lnTo>
                    <a:pt x="58" y="952"/>
                  </a:lnTo>
                  <a:lnTo>
                    <a:pt x="64" y="964"/>
                  </a:lnTo>
                  <a:lnTo>
                    <a:pt x="70" y="972"/>
                  </a:lnTo>
                  <a:lnTo>
                    <a:pt x="68" y="992"/>
                  </a:lnTo>
                  <a:lnTo>
                    <a:pt x="74" y="1002"/>
                  </a:lnTo>
                  <a:lnTo>
                    <a:pt x="68" y="1022"/>
                  </a:lnTo>
                  <a:lnTo>
                    <a:pt x="76" y="1082"/>
                  </a:lnTo>
                  <a:lnTo>
                    <a:pt x="104" y="1128"/>
                  </a:lnTo>
                  <a:lnTo>
                    <a:pt x="144" y="1144"/>
                  </a:lnTo>
                  <a:lnTo>
                    <a:pt x="184" y="1138"/>
                  </a:lnTo>
                  <a:lnTo>
                    <a:pt x="224" y="1112"/>
                  </a:lnTo>
                  <a:lnTo>
                    <a:pt x="240" y="1066"/>
                  </a:lnTo>
                  <a:lnTo>
                    <a:pt x="258" y="1036"/>
                  </a:lnTo>
                  <a:lnTo>
                    <a:pt x="262" y="1018"/>
                  </a:lnTo>
                  <a:lnTo>
                    <a:pt x="262" y="980"/>
                  </a:lnTo>
                  <a:lnTo>
                    <a:pt x="266" y="962"/>
                  </a:lnTo>
                  <a:lnTo>
                    <a:pt x="270" y="938"/>
                  </a:lnTo>
                  <a:lnTo>
                    <a:pt x="296" y="910"/>
                  </a:lnTo>
                  <a:lnTo>
                    <a:pt x="332" y="866"/>
                  </a:lnTo>
                  <a:lnTo>
                    <a:pt x="338" y="892"/>
                  </a:lnTo>
                  <a:lnTo>
                    <a:pt x="332" y="952"/>
                  </a:lnTo>
                  <a:lnTo>
                    <a:pt x="338" y="988"/>
                  </a:lnTo>
                  <a:lnTo>
                    <a:pt x="352" y="1038"/>
                  </a:lnTo>
                  <a:lnTo>
                    <a:pt x="368" y="1050"/>
                  </a:lnTo>
                  <a:lnTo>
                    <a:pt x="372" y="1076"/>
                  </a:lnTo>
                  <a:lnTo>
                    <a:pt x="374" y="1104"/>
                  </a:lnTo>
                  <a:lnTo>
                    <a:pt x="398" y="1150"/>
                  </a:lnTo>
                  <a:lnTo>
                    <a:pt x="428" y="1154"/>
                  </a:lnTo>
                  <a:lnTo>
                    <a:pt x="508" y="1144"/>
                  </a:lnTo>
                  <a:lnTo>
                    <a:pt x="508" y="1116"/>
                  </a:lnTo>
                  <a:lnTo>
                    <a:pt x="500" y="1108"/>
                  </a:lnTo>
                  <a:lnTo>
                    <a:pt x="468" y="1054"/>
                  </a:lnTo>
                  <a:lnTo>
                    <a:pt x="470" y="1026"/>
                  </a:lnTo>
                  <a:lnTo>
                    <a:pt x="490" y="952"/>
                  </a:lnTo>
                  <a:lnTo>
                    <a:pt x="492" y="862"/>
                  </a:lnTo>
                  <a:lnTo>
                    <a:pt x="498" y="844"/>
                  </a:lnTo>
                  <a:lnTo>
                    <a:pt x="512" y="866"/>
                  </a:lnTo>
                  <a:lnTo>
                    <a:pt x="536" y="872"/>
                  </a:lnTo>
                  <a:lnTo>
                    <a:pt x="536" y="858"/>
                  </a:lnTo>
                  <a:lnTo>
                    <a:pt x="524" y="814"/>
                  </a:lnTo>
                  <a:lnTo>
                    <a:pt x="510" y="740"/>
                  </a:lnTo>
                  <a:lnTo>
                    <a:pt x="496" y="712"/>
                  </a:lnTo>
                  <a:lnTo>
                    <a:pt x="484" y="684"/>
                  </a:lnTo>
                  <a:lnTo>
                    <a:pt x="462" y="664"/>
                  </a:lnTo>
                  <a:lnTo>
                    <a:pt x="448" y="648"/>
                  </a:lnTo>
                  <a:lnTo>
                    <a:pt x="460" y="606"/>
                  </a:lnTo>
                  <a:lnTo>
                    <a:pt x="466" y="550"/>
                  </a:lnTo>
                  <a:lnTo>
                    <a:pt x="466" y="492"/>
                  </a:lnTo>
                  <a:lnTo>
                    <a:pt x="482" y="476"/>
                  </a:lnTo>
                  <a:lnTo>
                    <a:pt x="478" y="446"/>
                  </a:lnTo>
                  <a:lnTo>
                    <a:pt x="470" y="438"/>
                  </a:lnTo>
                  <a:lnTo>
                    <a:pt x="444" y="388"/>
                  </a:lnTo>
                  <a:lnTo>
                    <a:pt x="426" y="356"/>
                  </a:lnTo>
                  <a:lnTo>
                    <a:pt x="376" y="316"/>
                  </a:lnTo>
                  <a:lnTo>
                    <a:pt x="366" y="320"/>
                  </a:lnTo>
                  <a:lnTo>
                    <a:pt x="338" y="302"/>
                  </a:lnTo>
                  <a:lnTo>
                    <a:pt x="318" y="298"/>
                  </a:lnTo>
                  <a:lnTo>
                    <a:pt x="304" y="294"/>
                  </a:lnTo>
                  <a:lnTo>
                    <a:pt x="306" y="278"/>
                  </a:lnTo>
                  <a:lnTo>
                    <a:pt x="300" y="266"/>
                  </a:lnTo>
                  <a:lnTo>
                    <a:pt x="300" y="250"/>
                  </a:lnTo>
                  <a:lnTo>
                    <a:pt x="288" y="246"/>
                  </a:lnTo>
                  <a:lnTo>
                    <a:pt x="280" y="248"/>
                  </a:lnTo>
                  <a:lnTo>
                    <a:pt x="266" y="256"/>
                  </a:lnTo>
                  <a:lnTo>
                    <a:pt x="266" y="248"/>
                  </a:lnTo>
                  <a:lnTo>
                    <a:pt x="280" y="228"/>
                  </a:lnTo>
                  <a:lnTo>
                    <a:pt x="284" y="216"/>
                  </a:lnTo>
                  <a:lnTo>
                    <a:pt x="288" y="212"/>
                  </a:lnTo>
                  <a:lnTo>
                    <a:pt x="292" y="196"/>
                  </a:lnTo>
                  <a:lnTo>
                    <a:pt x="294" y="182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88" y="142"/>
                  </a:lnTo>
                  <a:lnTo>
                    <a:pt x="288" y="114"/>
                  </a:lnTo>
                  <a:lnTo>
                    <a:pt x="284" y="84"/>
                  </a:lnTo>
                  <a:lnTo>
                    <a:pt x="292" y="82"/>
                  </a:lnTo>
                  <a:lnTo>
                    <a:pt x="296" y="68"/>
                  </a:lnTo>
                  <a:lnTo>
                    <a:pt x="292" y="58"/>
                  </a:lnTo>
                  <a:lnTo>
                    <a:pt x="300" y="44"/>
                  </a:lnTo>
                  <a:lnTo>
                    <a:pt x="304" y="34"/>
                  </a:lnTo>
                  <a:lnTo>
                    <a:pt x="300" y="24"/>
                  </a:lnTo>
                  <a:lnTo>
                    <a:pt x="278" y="16"/>
                  </a:lnTo>
                  <a:lnTo>
                    <a:pt x="262" y="14"/>
                  </a:lnTo>
                  <a:lnTo>
                    <a:pt x="252" y="26"/>
                  </a:lnTo>
                  <a:lnTo>
                    <a:pt x="244" y="28"/>
                  </a:lnTo>
                  <a:lnTo>
                    <a:pt x="246" y="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383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6"/>
            <p:cNvSpPr>
              <a:spLocks/>
            </p:cNvSpPr>
            <p:nvPr/>
          </p:nvSpPr>
          <p:spPr bwMode="auto">
            <a:xfrm>
              <a:off x="4306" y="2760"/>
              <a:ext cx="64" cy="48"/>
            </a:xfrm>
            <a:custGeom>
              <a:avLst/>
              <a:gdLst>
                <a:gd name="T0" fmla="*/ 6 w 64"/>
                <a:gd name="T1" fmla="*/ 0 h 48"/>
                <a:gd name="T2" fmla="*/ 0 w 64"/>
                <a:gd name="T3" fmla="*/ 10 h 48"/>
                <a:gd name="T4" fmla="*/ 0 w 64"/>
                <a:gd name="T5" fmla="*/ 36 h 48"/>
                <a:gd name="T6" fmla="*/ 12 w 64"/>
                <a:gd name="T7" fmla="*/ 40 h 48"/>
                <a:gd name="T8" fmla="*/ 8 w 64"/>
                <a:gd name="T9" fmla="*/ 48 h 48"/>
                <a:gd name="T10" fmla="*/ 20 w 64"/>
                <a:gd name="T11" fmla="*/ 46 h 48"/>
                <a:gd name="T12" fmla="*/ 54 w 64"/>
                <a:gd name="T13" fmla="*/ 46 h 48"/>
                <a:gd name="T14" fmla="*/ 62 w 64"/>
                <a:gd name="T15" fmla="*/ 38 h 48"/>
                <a:gd name="T16" fmla="*/ 64 w 64"/>
                <a:gd name="T17" fmla="*/ 28 h 48"/>
                <a:gd name="T18" fmla="*/ 52 w 64"/>
                <a:gd name="T19" fmla="*/ 16 h 48"/>
                <a:gd name="T20" fmla="*/ 52 w 64"/>
                <a:gd name="T21" fmla="*/ 32 h 48"/>
                <a:gd name="T22" fmla="*/ 34 w 64"/>
                <a:gd name="T23" fmla="*/ 32 h 48"/>
                <a:gd name="T24" fmla="*/ 12 w 64"/>
                <a:gd name="T25" fmla="*/ 28 h 48"/>
                <a:gd name="T26" fmla="*/ 10 w 64"/>
                <a:gd name="T27" fmla="*/ 12 h 48"/>
                <a:gd name="T28" fmla="*/ 10 w 64"/>
                <a:gd name="T29" fmla="*/ 12 h 48"/>
                <a:gd name="T30" fmla="*/ 6 w 64"/>
                <a:gd name="T31" fmla="*/ 0 h 48"/>
                <a:gd name="T32" fmla="*/ 6 w 6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48">
                  <a:moveTo>
                    <a:pt x="6" y="0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12" y="40"/>
                  </a:lnTo>
                  <a:lnTo>
                    <a:pt x="8" y="48"/>
                  </a:lnTo>
                  <a:lnTo>
                    <a:pt x="20" y="46"/>
                  </a:lnTo>
                  <a:lnTo>
                    <a:pt x="54" y="46"/>
                  </a:lnTo>
                  <a:lnTo>
                    <a:pt x="62" y="38"/>
                  </a:lnTo>
                  <a:lnTo>
                    <a:pt x="64" y="28"/>
                  </a:lnTo>
                  <a:lnTo>
                    <a:pt x="52" y="16"/>
                  </a:lnTo>
                  <a:lnTo>
                    <a:pt x="52" y="32"/>
                  </a:lnTo>
                  <a:lnTo>
                    <a:pt x="34" y="32"/>
                  </a:lnTo>
                  <a:lnTo>
                    <a:pt x="12" y="2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7"/>
            <p:cNvSpPr>
              <a:spLocks/>
            </p:cNvSpPr>
            <p:nvPr/>
          </p:nvSpPr>
          <p:spPr bwMode="auto">
            <a:xfrm>
              <a:off x="4226" y="2812"/>
              <a:ext cx="134" cy="42"/>
            </a:xfrm>
            <a:custGeom>
              <a:avLst/>
              <a:gdLst>
                <a:gd name="T0" fmla="*/ 114 w 134"/>
                <a:gd name="T1" fmla="*/ 2 h 42"/>
                <a:gd name="T2" fmla="*/ 98 w 134"/>
                <a:gd name="T3" fmla="*/ 2 h 42"/>
                <a:gd name="T4" fmla="*/ 74 w 134"/>
                <a:gd name="T5" fmla="*/ 0 h 42"/>
                <a:gd name="T6" fmla="*/ 72 w 134"/>
                <a:gd name="T7" fmla="*/ 8 h 42"/>
                <a:gd name="T8" fmla="*/ 56 w 134"/>
                <a:gd name="T9" fmla="*/ 8 h 42"/>
                <a:gd name="T10" fmla="*/ 46 w 134"/>
                <a:gd name="T11" fmla="*/ 4 h 42"/>
                <a:gd name="T12" fmla="*/ 26 w 134"/>
                <a:gd name="T13" fmla="*/ 4 h 42"/>
                <a:gd name="T14" fmla="*/ 16 w 134"/>
                <a:gd name="T15" fmla="*/ 10 h 42"/>
                <a:gd name="T16" fmla="*/ 4 w 134"/>
                <a:gd name="T17" fmla="*/ 26 h 42"/>
                <a:gd name="T18" fmla="*/ 0 w 134"/>
                <a:gd name="T19" fmla="*/ 42 h 42"/>
                <a:gd name="T20" fmla="*/ 18 w 134"/>
                <a:gd name="T21" fmla="*/ 28 h 42"/>
                <a:gd name="T22" fmla="*/ 34 w 134"/>
                <a:gd name="T23" fmla="*/ 22 h 42"/>
                <a:gd name="T24" fmla="*/ 70 w 134"/>
                <a:gd name="T25" fmla="*/ 22 h 42"/>
                <a:gd name="T26" fmla="*/ 100 w 134"/>
                <a:gd name="T27" fmla="*/ 18 h 42"/>
                <a:gd name="T28" fmla="*/ 134 w 134"/>
                <a:gd name="T29" fmla="*/ 32 h 42"/>
                <a:gd name="T30" fmla="*/ 132 w 134"/>
                <a:gd name="T31" fmla="*/ 18 h 42"/>
                <a:gd name="T32" fmla="*/ 114 w 134"/>
                <a:gd name="T33" fmla="*/ 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4" h="42">
                  <a:moveTo>
                    <a:pt x="114" y="2"/>
                  </a:moveTo>
                  <a:lnTo>
                    <a:pt x="98" y="2"/>
                  </a:lnTo>
                  <a:lnTo>
                    <a:pt x="74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6" y="4"/>
                  </a:lnTo>
                  <a:lnTo>
                    <a:pt x="26" y="4"/>
                  </a:lnTo>
                  <a:lnTo>
                    <a:pt x="16" y="10"/>
                  </a:lnTo>
                  <a:lnTo>
                    <a:pt x="4" y="26"/>
                  </a:lnTo>
                  <a:lnTo>
                    <a:pt x="0" y="42"/>
                  </a:lnTo>
                  <a:lnTo>
                    <a:pt x="18" y="28"/>
                  </a:lnTo>
                  <a:lnTo>
                    <a:pt x="34" y="22"/>
                  </a:lnTo>
                  <a:lnTo>
                    <a:pt x="70" y="22"/>
                  </a:lnTo>
                  <a:lnTo>
                    <a:pt x="100" y="18"/>
                  </a:lnTo>
                  <a:lnTo>
                    <a:pt x="134" y="32"/>
                  </a:lnTo>
                  <a:lnTo>
                    <a:pt x="132" y="18"/>
                  </a:lnTo>
                  <a:lnTo>
                    <a:pt x="114" y="2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8"/>
            <p:cNvSpPr>
              <a:spLocks/>
            </p:cNvSpPr>
            <p:nvPr/>
          </p:nvSpPr>
          <p:spPr bwMode="auto">
            <a:xfrm>
              <a:off x="4218" y="2836"/>
              <a:ext cx="130" cy="170"/>
            </a:xfrm>
            <a:custGeom>
              <a:avLst/>
              <a:gdLst>
                <a:gd name="T0" fmla="*/ 68 w 130"/>
                <a:gd name="T1" fmla="*/ 4 h 170"/>
                <a:gd name="T2" fmla="*/ 112 w 130"/>
                <a:gd name="T3" fmla="*/ 0 h 170"/>
                <a:gd name="T4" fmla="*/ 130 w 130"/>
                <a:gd name="T5" fmla="*/ 26 h 170"/>
                <a:gd name="T6" fmla="*/ 108 w 130"/>
                <a:gd name="T7" fmla="*/ 32 h 170"/>
                <a:gd name="T8" fmla="*/ 92 w 130"/>
                <a:gd name="T9" fmla="*/ 30 h 170"/>
                <a:gd name="T10" fmla="*/ 70 w 130"/>
                <a:gd name="T11" fmla="*/ 36 h 170"/>
                <a:gd name="T12" fmla="*/ 42 w 130"/>
                <a:gd name="T13" fmla="*/ 40 h 170"/>
                <a:gd name="T14" fmla="*/ 56 w 130"/>
                <a:gd name="T15" fmla="*/ 52 h 170"/>
                <a:gd name="T16" fmla="*/ 38 w 130"/>
                <a:gd name="T17" fmla="*/ 58 h 170"/>
                <a:gd name="T18" fmla="*/ 60 w 130"/>
                <a:gd name="T19" fmla="*/ 66 h 170"/>
                <a:gd name="T20" fmla="*/ 72 w 130"/>
                <a:gd name="T21" fmla="*/ 52 h 170"/>
                <a:gd name="T22" fmla="*/ 90 w 130"/>
                <a:gd name="T23" fmla="*/ 76 h 170"/>
                <a:gd name="T24" fmla="*/ 80 w 130"/>
                <a:gd name="T25" fmla="*/ 90 h 170"/>
                <a:gd name="T26" fmla="*/ 66 w 130"/>
                <a:gd name="T27" fmla="*/ 88 h 170"/>
                <a:gd name="T28" fmla="*/ 56 w 130"/>
                <a:gd name="T29" fmla="*/ 94 h 170"/>
                <a:gd name="T30" fmla="*/ 46 w 130"/>
                <a:gd name="T31" fmla="*/ 116 h 170"/>
                <a:gd name="T32" fmla="*/ 82 w 130"/>
                <a:gd name="T33" fmla="*/ 102 h 170"/>
                <a:gd name="T34" fmla="*/ 110 w 130"/>
                <a:gd name="T35" fmla="*/ 106 h 170"/>
                <a:gd name="T36" fmla="*/ 114 w 130"/>
                <a:gd name="T37" fmla="*/ 122 h 170"/>
                <a:gd name="T38" fmla="*/ 88 w 130"/>
                <a:gd name="T39" fmla="*/ 102 h 170"/>
                <a:gd name="T40" fmla="*/ 74 w 130"/>
                <a:gd name="T41" fmla="*/ 112 h 170"/>
                <a:gd name="T42" fmla="*/ 52 w 130"/>
                <a:gd name="T43" fmla="*/ 124 h 170"/>
                <a:gd name="T44" fmla="*/ 58 w 130"/>
                <a:gd name="T45" fmla="*/ 134 h 170"/>
                <a:gd name="T46" fmla="*/ 78 w 130"/>
                <a:gd name="T47" fmla="*/ 130 h 170"/>
                <a:gd name="T48" fmla="*/ 86 w 130"/>
                <a:gd name="T49" fmla="*/ 138 h 170"/>
                <a:gd name="T50" fmla="*/ 104 w 130"/>
                <a:gd name="T51" fmla="*/ 128 h 170"/>
                <a:gd name="T52" fmla="*/ 96 w 130"/>
                <a:gd name="T53" fmla="*/ 146 h 170"/>
                <a:gd name="T54" fmla="*/ 100 w 130"/>
                <a:gd name="T55" fmla="*/ 160 h 170"/>
                <a:gd name="T56" fmla="*/ 80 w 130"/>
                <a:gd name="T57" fmla="*/ 156 h 170"/>
                <a:gd name="T58" fmla="*/ 68 w 130"/>
                <a:gd name="T59" fmla="*/ 152 h 170"/>
                <a:gd name="T60" fmla="*/ 60 w 130"/>
                <a:gd name="T61" fmla="*/ 170 h 170"/>
                <a:gd name="T62" fmla="*/ 36 w 130"/>
                <a:gd name="T63" fmla="*/ 162 h 170"/>
                <a:gd name="T64" fmla="*/ 14 w 130"/>
                <a:gd name="T65" fmla="*/ 130 h 170"/>
                <a:gd name="T66" fmla="*/ 8 w 130"/>
                <a:gd name="T67" fmla="*/ 68 h 170"/>
                <a:gd name="T68" fmla="*/ 12 w 130"/>
                <a:gd name="T69" fmla="*/ 34 h 170"/>
                <a:gd name="T70" fmla="*/ 4 w 130"/>
                <a:gd name="T71" fmla="*/ 62 h 170"/>
                <a:gd name="T72" fmla="*/ 0 w 130"/>
                <a:gd name="T73" fmla="*/ 52 h 170"/>
                <a:gd name="T74" fmla="*/ 12 w 130"/>
                <a:gd name="T75" fmla="*/ 24 h 170"/>
                <a:gd name="T76" fmla="*/ 32 w 130"/>
                <a:gd name="T77" fmla="*/ 4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0" h="170">
                  <a:moveTo>
                    <a:pt x="46" y="4"/>
                  </a:moveTo>
                  <a:lnTo>
                    <a:pt x="68" y="4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26" y="32"/>
                  </a:lnTo>
                  <a:lnTo>
                    <a:pt x="108" y="32"/>
                  </a:lnTo>
                  <a:lnTo>
                    <a:pt x="98" y="38"/>
                  </a:lnTo>
                  <a:lnTo>
                    <a:pt x="92" y="30"/>
                  </a:lnTo>
                  <a:lnTo>
                    <a:pt x="86" y="34"/>
                  </a:lnTo>
                  <a:lnTo>
                    <a:pt x="70" y="36"/>
                  </a:lnTo>
                  <a:lnTo>
                    <a:pt x="56" y="38"/>
                  </a:lnTo>
                  <a:lnTo>
                    <a:pt x="42" y="40"/>
                  </a:lnTo>
                  <a:lnTo>
                    <a:pt x="56" y="42"/>
                  </a:lnTo>
                  <a:lnTo>
                    <a:pt x="56" y="52"/>
                  </a:lnTo>
                  <a:lnTo>
                    <a:pt x="50" y="56"/>
                  </a:lnTo>
                  <a:lnTo>
                    <a:pt x="38" y="58"/>
                  </a:lnTo>
                  <a:lnTo>
                    <a:pt x="48" y="64"/>
                  </a:lnTo>
                  <a:lnTo>
                    <a:pt x="60" y="66"/>
                  </a:lnTo>
                  <a:lnTo>
                    <a:pt x="66" y="56"/>
                  </a:lnTo>
                  <a:lnTo>
                    <a:pt x="72" y="52"/>
                  </a:lnTo>
                  <a:lnTo>
                    <a:pt x="86" y="54"/>
                  </a:lnTo>
                  <a:lnTo>
                    <a:pt x="90" y="76"/>
                  </a:lnTo>
                  <a:lnTo>
                    <a:pt x="90" y="88"/>
                  </a:lnTo>
                  <a:lnTo>
                    <a:pt x="80" y="90"/>
                  </a:lnTo>
                  <a:lnTo>
                    <a:pt x="66" y="96"/>
                  </a:lnTo>
                  <a:lnTo>
                    <a:pt x="66" y="88"/>
                  </a:lnTo>
                  <a:lnTo>
                    <a:pt x="66" y="80"/>
                  </a:lnTo>
                  <a:lnTo>
                    <a:pt x="56" y="94"/>
                  </a:lnTo>
                  <a:lnTo>
                    <a:pt x="48" y="102"/>
                  </a:lnTo>
                  <a:lnTo>
                    <a:pt x="46" y="116"/>
                  </a:lnTo>
                  <a:lnTo>
                    <a:pt x="62" y="100"/>
                  </a:lnTo>
                  <a:lnTo>
                    <a:pt x="82" y="102"/>
                  </a:lnTo>
                  <a:lnTo>
                    <a:pt x="98" y="102"/>
                  </a:lnTo>
                  <a:lnTo>
                    <a:pt x="110" y="106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94" y="112"/>
                  </a:lnTo>
                  <a:lnTo>
                    <a:pt x="88" y="102"/>
                  </a:lnTo>
                  <a:lnTo>
                    <a:pt x="84" y="110"/>
                  </a:lnTo>
                  <a:lnTo>
                    <a:pt x="74" y="112"/>
                  </a:lnTo>
                  <a:lnTo>
                    <a:pt x="62" y="114"/>
                  </a:lnTo>
                  <a:lnTo>
                    <a:pt x="52" y="124"/>
                  </a:lnTo>
                  <a:lnTo>
                    <a:pt x="60" y="122"/>
                  </a:lnTo>
                  <a:lnTo>
                    <a:pt x="58" y="134"/>
                  </a:lnTo>
                  <a:lnTo>
                    <a:pt x="68" y="130"/>
                  </a:lnTo>
                  <a:lnTo>
                    <a:pt x="78" y="130"/>
                  </a:lnTo>
                  <a:lnTo>
                    <a:pt x="78" y="138"/>
                  </a:lnTo>
                  <a:lnTo>
                    <a:pt x="86" y="138"/>
                  </a:lnTo>
                  <a:lnTo>
                    <a:pt x="88" y="130"/>
                  </a:lnTo>
                  <a:lnTo>
                    <a:pt x="104" y="128"/>
                  </a:lnTo>
                  <a:lnTo>
                    <a:pt x="104" y="140"/>
                  </a:lnTo>
                  <a:lnTo>
                    <a:pt x="96" y="146"/>
                  </a:lnTo>
                  <a:lnTo>
                    <a:pt x="102" y="152"/>
                  </a:lnTo>
                  <a:lnTo>
                    <a:pt x="100" y="160"/>
                  </a:lnTo>
                  <a:lnTo>
                    <a:pt x="88" y="162"/>
                  </a:lnTo>
                  <a:lnTo>
                    <a:pt x="80" y="156"/>
                  </a:lnTo>
                  <a:lnTo>
                    <a:pt x="74" y="146"/>
                  </a:lnTo>
                  <a:lnTo>
                    <a:pt x="68" y="152"/>
                  </a:lnTo>
                  <a:lnTo>
                    <a:pt x="70" y="166"/>
                  </a:lnTo>
                  <a:lnTo>
                    <a:pt x="60" y="170"/>
                  </a:lnTo>
                  <a:lnTo>
                    <a:pt x="52" y="162"/>
                  </a:lnTo>
                  <a:lnTo>
                    <a:pt x="36" y="162"/>
                  </a:lnTo>
                  <a:lnTo>
                    <a:pt x="28" y="152"/>
                  </a:lnTo>
                  <a:lnTo>
                    <a:pt x="14" y="130"/>
                  </a:lnTo>
                  <a:lnTo>
                    <a:pt x="8" y="82"/>
                  </a:lnTo>
                  <a:lnTo>
                    <a:pt x="8" y="68"/>
                  </a:lnTo>
                  <a:lnTo>
                    <a:pt x="12" y="54"/>
                  </a:lnTo>
                  <a:lnTo>
                    <a:pt x="12" y="34"/>
                  </a:lnTo>
                  <a:lnTo>
                    <a:pt x="8" y="42"/>
                  </a:lnTo>
                  <a:lnTo>
                    <a:pt x="4" y="62"/>
                  </a:lnTo>
                  <a:lnTo>
                    <a:pt x="4" y="76"/>
                  </a:lnTo>
                  <a:lnTo>
                    <a:pt x="0" y="52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24" y="14"/>
                  </a:lnTo>
                  <a:lnTo>
                    <a:pt x="32" y="4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9"/>
            <p:cNvSpPr>
              <a:spLocks/>
            </p:cNvSpPr>
            <p:nvPr/>
          </p:nvSpPr>
          <p:spPr bwMode="auto">
            <a:xfrm>
              <a:off x="4312" y="2876"/>
              <a:ext cx="48" cy="64"/>
            </a:xfrm>
            <a:custGeom>
              <a:avLst/>
              <a:gdLst>
                <a:gd name="T0" fmla="*/ 0 w 48"/>
                <a:gd name="T1" fmla="*/ 10 h 64"/>
                <a:gd name="T2" fmla="*/ 6 w 48"/>
                <a:gd name="T3" fmla="*/ 2 h 64"/>
                <a:gd name="T4" fmla="*/ 28 w 48"/>
                <a:gd name="T5" fmla="*/ 0 h 64"/>
                <a:gd name="T6" fmla="*/ 28 w 48"/>
                <a:gd name="T7" fmla="*/ 10 h 64"/>
                <a:gd name="T8" fmla="*/ 14 w 48"/>
                <a:gd name="T9" fmla="*/ 10 h 64"/>
                <a:gd name="T10" fmla="*/ 8 w 48"/>
                <a:gd name="T11" fmla="*/ 14 h 64"/>
                <a:gd name="T12" fmla="*/ 22 w 48"/>
                <a:gd name="T13" fmla="*/ 22 h 64"/>
                <a:gd name="T14" fmla="*/ 32 w 48"/>
                <a:gd name="T15" fmla="*/ 16 h 64"/>
                <a:gd name="T16" fmla="*/ 40 w 48"/>
                <a:gd name="T17" fmla="*/ 26 h 64"/>
                <a:gd name="T18" fmla="*/ 42 w 48"/>
                <a:gd name="T19" fmla="*/ 18 h 64"/>
                <a:gd name="T20" fmla="*/ 48 w 48"/>
                <a:gd name="T21" fmla="*/ 32 h 64"/>
                <a:gd name="T22" fmla="*/ 46 w 48"/>
                <a:gd name="T23" fmla="*/ 44 h 64"/>
                <a:gd name="T24" fmla="*/ 30 w 48"/>
                <a:gd name="T25" fmla="*/ 44 h 64"/>
                <a:gd name="T26" fmla="*/ 24 w 48"/>
                <a:gd name="T27" fmla="*/ 52 h 64"/>
                <a:gd name="T28" fmla="*/ 30 w 48"/>
                <a:gd name="T29" fmla="*/ 64 h 64"/>
                <a:gd name="T30" fmla="*/ 20 w 48"/>
                <a:gd name="T31" fmla="*/ 64 h 64"/>
                <a:gd name="T32" fmla="*/ 14 w 48"/>
                <a:gd name="T33" fmla="*/ 54 h 64"/>
                <a:gd name="T34" fmla="*/ 12 w 48"/>
                <a:gd name="T35" fmla="*/ 46 h 64"/>
                <a:gd name="T36" fmla="*/ 4 w 48"/>
                <a:gd name="T37" fmla="*/ 44 h 64"/>
                <a:gd name="T38" fmla="*/ 4 w 48"/>
                <a:gd name="T39" fmla="*/ 28 h 64"/>
                <a:gd name="T40" fmla="*/ 0 w 48"/>
                <a:gd name="T41" fmla="*/ 18 h 64"/>
                <a:gd name="T42" fmla="*/ 0 w 48"/>
                <a:gd name="T43" fmla="*/ 10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8" h="64">
                  <a:moveTo>
                    <a:pt x="0" y="10"/>
                  </a:moveTo>
                  <a:lnTo>
                    <a:pt x="6" y="2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14" y="10"/>
                  </a:lnTo>
                  <a:lnTo>
                    <a:pt x="8" y="14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0" y="26"/>
                  </a:lnTo>
                  <a:lnTo>
                    <a:pt x="42" y="18"/>
                  </a:lnTo>
                  <a:lnTo>
                    <a:pt x="48" y="32"/>
                  </a:lnTo>
                  <a:lnTo>
                    <a:pt x="46" y="44"/>
                  </a:lnTo>
                  <a:lnTo>
                    <a:pt x="30" y="44"/>
                  </a:lnTo>
                  <a:lnTo>
                    <a:pt x="24" y="52"/>
                  </a:lnTo>
                  <a:lnTo>
                    <a:pt x="30" y="64"/>
                  </a:lnTo>
                  <a:lnTo>
                    <a:pt x="20" y="64"/>
                  </a:lnTo>
                  <a:lnTo>
                    <a:pt x="14" y="54"/>
                  </a:lnTo>
                  <a:lnTo>
                    <a:pt x="12" y="46"/>
                  </a:lnTo>
                  <a:lnTo>
                    <a:pt x="4" y="4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20"/>
            <p:cNvSpPr>
              <a:spLocks/>
            </p:cNvSpPr>
            <p:nvPr/>
          </p:nvSpPr>
          <p:spPr bwMode="auto">
            <a:xfrm>
              <a:off x="4226" y="2848"/>
              <a:ext cx="68" cy="152"/>
            </a:xfrm>
            <a:custGeom>
              <a:avLst/>
              <a:gdLst>
                <a:gd name="T0" fmla="*/ 32 w 68"/>
                <a:gd name="T1" fmla="*/ 0 h 152"/>
                <a:gd name="T2" fmla="*/ 30 w 68"/>
                <a:gd name="T3" fmla="*/ 16 h 152"/>
                <a:gd name="T4" fmla="*/ 30 w 68"/>
                <a:gd name="T5" fmla="*/ 28 h 152"/>
                <a:gd name="T6" fmla="*/ 38 w 68"/>
                <a:gd name="T7" fmla="*/ 28 h 152"/>
                <a:gd name="T8" fmla="*/ 26 w 68"/>
                <a:gd name="T9" fmla="*/ 38 h 152"/>
                <a:gd name="T10" fmla="*/ 38 w 68"/>
                <a:gd name="T11" fmla="*/ 38 h 152"/>
                <a:gd name="T12" fmla="*/ 36 w 68"/>
                <a:gd name="T13" fmla="*/ 44 h 152"/>
                <a:gd name="T14" fmla="*/ 28 w 68"/>
                <a:gd name="T15" fmla="*/ 48 h 152"/>
                <a:gd name="T16" fmla="*/ 30 w 68"/>
                <a:gd name="T17" fmla="*/ 62 h 152"/>
                <a:gd name="T18" fmla="*/ 38 w 68"/>
                <a:gd name="T19" fmla="*/ 62 h 152"/>
                <a:gd name="T20" fmla="*/ 26 w 68"/>
                <a:gd name="T21" fmla="*/ 80 h 152"/>
                <a:gd name="T22" fmla="*/ 26 w 68"/>
                <a:gd name="T23" fmla="*/ 90 h 152"/>
                <a:gd name="T24" fmla="*/ 32 w 68"/>
                <a:gd name="T25" fmla="*/ 98 h 152"/>
                <a:gd name="T26" fmla="*/ 32 w 68"/>
                <a:gd name="T27" fmla="*/ 114 h 152"/>
                <a:gd name="T28" fmla="*/ 50 w 68"/>
                <a:gd name="T29" fmla="*/ 94 h 152"/>
                <a:gd name="T30" fmla="*/ 62 w 68"/>
                <a:gd name="T31" fmla="*/ 92 h 152"/>
                <a:gd name="T32" fmla="*/ 68 w 68"/>
                <a:gd name="T33" fmla="*/ 92 h 152"/>
                <a:gd name="T34" fmla="*/ 60 w 68"/>
                <a:gd name="T35" fmla="*/ 100 h 152"/>
                <a:gd name="T36" fmla="*/ 44 w 68"/>
                <a:gd name="T37" fmla="*/ 110 h 152"/>
                <a:gd name="T38" fmla="*/ 40 w 68"/>
                <a:gd name="T39" fmla="*/ 116 h 152"/>
                <a:gd name="T40" fmla="*/ 46 w 68"/>
                <a:gd name="T41" fmla="*/ 130 h 152"/>
                <a:gd name="T42" fmla="*/ 58 w 68"/>
                <a:gd name="T43" fmla="*/ 122 h 152"/>
                <a:gd name="T44" fmla="*/ 58 w 68"/>
                <a:gd name="T45" fmla="*/ 130 h 152"/>
                <a:gd name="T46" fmla="*/ 54 w 68"/>
                <a:gd name="T47" fmla="*/ 140 h 152"/>
                <a:gd name="T48" fmla="*/ 54 w 68"/>
                <a:gd name="T49" fmla="*/ 152 h 152"/>
                <a:gd name="T50" fmla="*/ 48 w 68"/>
                <a:gd name="T51" fmla="*/ 150 h 152"/>
                <a:gd name="T52" fmla="*/ 40 w 68"/>
                <a:gd name="T53" fmla="*/ 144 h 152"/>
                <a:gd name="T54" fmla="*/ 28 w 68"/>
                <a:gd name="T55" fmla="*/ 146 h 152"/>
                <a:gd name="T56" fmla="*/ 8 w 68"/>
                <a:gd name="T57" fmla="*/ 122 h 152"/>
                <a:gd name="T58" fmla="*/ 0 w 68"/>
                <a:gd name="T59" fmla="*/ 72 h 152"/>
                <a:gd name="T60" fmla="*/ 6 w 68"/>
                <a:gd name="T61" fmla="*/ 38 h 152"/>
                <a:gd name="T62" fmla="*/ 6 w 68"/>
                <a:gd name="T63" fmla="*/ 20 h 152"/>
                <a:gd name="T64" fmla="*/ 18 w 68"/>
                <a:gd name="T65" fmla="*/ 4 h 152"/>
                <a:gd name="T66" fmla="*/ 32 w 68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152">
                  <a:moveTo>
                    <a:pt x="32" y="0"/>
                  </a:moveTo>
                  <a:lnTo>
                    <a:pt x="30" y="16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36" y="44"/>
                  </a:lnTo>
                  <a:lnTo>
                    <a:pt x="28" y="48"/>
                  </a:lnTo>
                  <a:lnTo>
                    <a:pt x="30" y="62"/>
                  </a:lnTo>
                  <a:lnTo>
                    <a:pt x="38" y="62"/>
                  </a:lnTo>
                  <a:lnTo>
                    <a:pt x="26" y="80"/>
                  </a:lnTo>
                  <a:lnTo>
                    <a:pt x="26" y="90"/>
                  </a:lnTo>
                  <a:lnTo>
                    <a:pt x="32" y="98"/>
                  </a:lnTo>
                  <a:lnTo>
                    <a:pt x="32" y="114"/>
                  </a:lnTo>
                  <a:lnTo>
                    <a:pt x="50" y="94"/>
                  </a:lnTo>
                  <a:lnTo>
                    <a:pt x="62" y="92"/>
                  </a:lnTo>
                  <a:lnTo>
                    <a:pt x="68" y="92"/>
                  </a:lnTo>
                  <a:lnTo>
                    <a:pt x="60" y="100"/>
                  </a:lnTo>
                  <a:lnTo>
                    <a:pt x="44" y="110"/>
                  </a:lnTo>
                  <a:lnTo>
                    <a:pt x="40" y="116"/>
                  </a:lnTo>
                  <a:lnTo>
                    <a:pt x="46" y="130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54" y="140"/>
                  </a:lnTo>
                  <a:lnTo>
                    <a:pt x="54" y="152"/>
                  </a:lnTo>
                  <a:lnTo>
                    <a:pt x="48" y="150"/>
                  </a:lnTo>
                  <a:lnTo>
                    <a:pt x="40" y="144"/>
                  </a:lnTo>
                  <a:lnTo>
                    <a:pt x="28" y="146"/>
                  </a:lnTo>
                  <a:lnTo>
                    <a:pt x="8" y="122"/>
                  </a:lnTo>
                  <a:lnTo>
                    <a:pt x="0" y="72"/>
                  </a:lnTo>
                  <a:lnTo>
                    <a:pt x="6" y="38"/>
                  </a:lnTo>
                  <a:lnTo>
                    <a:pt x="6" y="20"/>
                  </a:lnTo>
                  <a:lnTo>
                    <a:pt x="18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1"/>
            <p:cNvSpPr>
              <a:spLocks/>
            </p:cNvSpPr>
            <p:nvPr/>
          </p:nvSpPr>
          <p:spPr bwMode="auto">
            <a:xfrm>
              <a:off x="4282" y="2916"/>
              <a:ext cx="6" cy="18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6 h 18"/>
                <a:gd name="T4" fmla="*/ 0 w 6"/>
                <a:gd name="T5" fmla="*/ 18 h 18"/>
                <a:gd name="T6" fmla="*/ 6 w 6"/>
                <a:gd name="T7" fmla="*/ 12 h 18"/>
                <a:gd name="T8" fmla="*/ 6 w 6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2"/>
            <p:cNvSpPr>
              <a:spLocks/>
            </p:cNvSpPr>
            <p:nvPr/>
          </p:nvSpPr>
          <p:spPr bwMode="auto">
            <a:xfrm>
              <a:off x="4312" y="2942"/>
              <a:ext cx="20" cy="18"/>
            </a:xfrm>
            <a:custGeom>
              <a:avLst/>
              <a:gdLst>
                <a:gd name="T0" fmla="*/ 0 w 20"/>
                <a:gd name="T1" fmla="*/ 0 h 18"/>
                <a:gd name="T2" fmla="*/ 2 w 20"/>
                <a:gd name="T3" fmla="*/ 6 h 18"/>
                <a:gd name="T4" fmla="*/ 20 w 20"/>
                <a:gd name="T5" fmla="*/ 18 h 18"/>
                <a:gd name="T6" fmla="*/ 12 w 20"/>
                <a:gd name="T7" fmla="*/ 4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2" y="6"/>
                  </a:lnTo>
                  <a:lnTo>
                    <a:pt x="20" y="18"/>
                  </a:lnTo>
                  <a:lnTo>
                    <a:pt x="1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23"/>
            <p:cNvSpPr>
              <a:spLocks/>
            </p:cNvSpPr>
            <p:nvPr/>
          </p:nvSpPr>
          <p:spPr bwMode="auto">
            <a:xfrm>
              <a:off x="4298" y="2972"/>
              <a:ext cx="14" cy="28"/>
            </a:xfrm>
            <a:custGeom>
              <a:avLst/>
              <a:gdLst>
                <a:gd name="T0" fmla="*/ 4 w 14"/>
                <a:gd name="T1" fmla="*/ 6 h 28"/>
                <a:gd name="T2" fmla="*/ 0 w 14"/>
                <a:gd name="T3" fmla="*/ 14 h 28"/>
                <a:gd name="T4" fmla="*/ 6 w 14"/>
                <a:gd name="T5" fmla="*/ 28 h 28"/>
                <a:gd name="T6" fmla="*/ 14 w 14"/>
                <a:gd name="T7" fmla="*/ 22 h 28"/>
                <a:gd name="T8" fmla="*/ 12 w 14"/>
                <a:gd name="T9" fmla="*/ 0 h 28"/>
                <a:gd name="T10" fmla="*/ 12 w 14"/>
                <a:gd name="T11" fmla="*/ 0 h 28"/>
                <a:gd name="T12" fmla="*/ 8 w 14"/>
                <a:gd name="T13" fmla="*/ 2 h 28"/>
                <a:gd name="T14" fmla="*/ 4 w 14"/>
                <a:gd name="T15" fmla="*/ 6 h 28"/>
                <a:gd name="T16" fmla="*/ 4 w 14"/>
                <a:gd name="T17" fmla="*/ 6 h 28"/>
                <a:gd name="T18" fmla="*/ 4 w 14"/>
                <a:gd name="T19" fmla="*/ 6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8">
                  <a:moveTo>
                    <a:pt x="4" y="6"/>
                  </a:moveTo>
                  <a:lnTo>
                    <a:pt x="0" y="14"/>
                  </a:lnTo>
                  <a:lnTo>
                    <a:pt x="6" y="28"/>
                  </a:lnTo>
                  <a:lnTo>
                    <a:pt x="14" y="2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4"/>
            <p:cNvSpPr>
              <a:spLocks/>
            </p:cNvSpPr>
            <p:nvPr/>
          </p:nvSpPr>
          <p:spPr bwMode="auto">
            <a:xfrm>
              <a:off x="4224" y="2814"/>
              <a:ext cx="56" cy="40"/>
            </a:xfrm>
            <a:custGeom>
              <a:avLst/>
              <a:gdLst>
                <a:gd name="T0" fmla="*/ 48 w 56"/>
                <a:gd name="T1" fmla="*/ 0 h 40"/>
                <a:gd name="T2" fmla="*/ 28 w 56"/>
                <a:gd name="T3" fmla="*/ 2 h 40"/>
                <a:gd name="T4" fmla="*/ 8 w 56"/>
                <a:gd name="T5" fmla="*/ 16 h 40"/>
                <a:gd name="T6" fmla="*/ 0 w 56"/>
                <a:gd name="T7" fmla="*/ 40 h 40"/>
                <a:gd name="T8" fmla="*/ 22 w 56"/>
                <a:gd name="T9" fmla="*/ 20 h 40"/>
                <a:gd name="T10" fmla="*/ 56 w 56"/>
                <a:gd name="T11" fmla="*/ 18 h 40"/>
                <a:gd name="T12" fmla="*/ 48 w 56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40">
                  <a:moveTo>
                    <a:pt x="48" y="0"/>
                  </a:moveTo>
                  <a:lnTo>
                    <a:pt x="28" y="2"/>
                  </a:lnTo>
                  <a:lnTo>
                    <a:pt x="8" y="16"/>
                  </a:lnTo>
                  <a:lnTo>
                    <a:pt x="0" y="40"/>
                  </a:lnTo>
                  <a:lnTo>
                    <a:pt x="22" y="20"/>
                  </a:lnTo>
                  <a:lnTo>
                    <a:pt x="56" y="1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5"/>
            <p:cNvSpPr>
              <a:spLocks/>
            </p:cNvSpPr>
            <p:nvPr/>
          </p:nvSpPr>
          <p:spPr bwMode="auto">
            <a:xfrm>
              <a:off x="4306" y="2772"/>
              <a:ext cx="34" cy="36"/>
            </a:xfrm>
            <a:custGeom>
              <a:avLst/>
              <a:gdLst>
                <a:gd name="T0" fmla="*/ 0 w 34"/>
                <a:gd name="T1" fmla="*/ 0 h 36"/>
                <a:gd name="T2" fmla="*/ 0 w 34"/>
                <a:gd name="T3" fmla="*/ 24 h 36"/>
                <a:gd name="T4" fmla="*/ 8 w 34"/>
                <a:gd name="T5" fmla="*/ 28 h 36"/>
                <a:gd name="T6" fmla="*/ 8 w 34"/>
                <a:gd name="T7" fmla="*/ 36 h 36"/>
                <a:gd name="T8" fmla="*/ 22 w 34"/>
                <a:gd name="T9" fmla="*/ 36 h 36"/>
                <a:gd name="T10" fmla="*/ 34 w 34"/>
                <a:gd name="T11" fmla="*/ 34 h 36"/>
                <a:gd name="T12" fmla="*/ 34 w 34"/>
                <a:gd name="T13" fmla="*/ 26 h 36"/>
                <a:gd name="T14" fmla="*/ 4 w 34"/>
                <a:gd name="T15" fmla="*/ 24 h 36"/>
                <a:gd name="T16" fmla="*/ 0 w 34"/>
                <a:gd name="T17" fmla="*/ 10 h 36"/>
                <a:gd name="T18" fmla="*/ 0 w 34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lnTo>
                    <a:pt x="0" y="24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22" y="36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4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26"/>
            <p:cNvSpPr>
              <a:spLocks/>
            </p:cNvSpPr>
            <p:nvPr/>
          </p:nvSpPr>
          <p:spPr bwMode="auto">
            <a:xfrm>
              <a:off x="4250" y="3004"/>
              <a:ext cx="18" cy="20"/>
            </a:xfrm>
            <a:custGeom>
              <a:avLst/>
              <a:gdLst>
                <a:gd name="T0" fmla="*/ 16 w 18"/>
                <a:gd name="T1" fmla="*/ 4 h 20"/>
                <a:gd name="T2" fmla="*/ 8 w 18"/>
                <a:gd name="T3" fmla="*/ 4 h 20"/>
                <a:gd name="T4" fmla="*/ 0 w 18"/>
                <a:gd name="T5" fmla="*/ 0 h 20"/>
                <a:gd name="T6" fmla="*/ 2 w 18"/>
                <a:gd name="T7" fmla="*/ 14 h 20"/>
                <a:gd name="T8" fmla="*/ 18 w 18"/>
                <a:gd name="T9" fmla="*/ 20 h 20"/>
                <a:gd name="T10" fmla="*/ 16 w 18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0">
                  <a:moveTo>
                    <a:pt x="16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2" y="14"/>
                  </a:lnTo>
                  <a:lnTo>
                    <a:pt x="18" y="2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7"/>
            <p:cNvSpPr>
              <a:spLocks/>
            </p:cNvSpPr>
            <p:nvPr/>
          </p:nvSpPr>
          <p:spPr bwMode="auto">
            <a:xfrm>
              <a:off x="4292" y="3006"/>
              <a:ext cx="80" cy="38"/>
            </a:xfrm>
            <a:custGeom>
              <a:avLst/>
              <a:gdLst>
                <a:gd name="T0" fmla="*/ 76 w 80"/>
                <a:gd name="T1" fmla="*/ 0 h 38"/>
                <a:gd name="T2" fmla="*/ 42 w 80"/>
                <a:gd name="T3" fmla="*/ 12 h 38"/>
                <a:gd name="T4" fmla="*/ 2 w 80"/>
                <a:gd name="T5" fmla="*/ 24 h 38"/>
                <a:gd name="T6" fmla="*/ 0 w 80"/>
                <a:gd name="T7" fmla="*/ 34 h 38"/>
                <a:gd name="T8" fmla="*/ 8 w 80"/>
                <a:gd name="T9" fmla="*/ 38 h 38"/>
                <a:gd name="T10" fmla="*/ 28 w 80"/>
                <a:gd name="T11" fmla="*/ 24 h 38"/>
                <a:gd name="T12" fmla="*/ 60 w 80"/>
                <a:gd name="T13" fmla="*/ 14 h 38"/>
                <a:gd name="T14" fmla="*/ 80 w 80"/>
                <a:gd name="T15" fmla="*/ 8 h 38"/>
                <a:gd name="T16" fmla="*/ 76 w 80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38">
                  <a:moveTo>
                    <a:pt x="76" y="0"/>
                  </a:moveTo>
                  <a:lnTo>
                    <a:pt x="42" y="12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8" y="38"/>
                  </a:lnTo>
                  <a:lnTo>
                    <a:pt x="28" y="24"/>
                  </a:lnTo>
                  <a:lnTo>
                    <a:pt x="60" y="14"/>
                  </a:lnTo>
                  <a:lnTo>
                    <a:pt x="80" y="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28"/>
            <p:cNvSpPr>
              <a:spLocks/>
            </p:cNvSpPr>
            <p:nvPr/>
          </p:nvSpPr>
          <p:spPr bwMode="auto">
            <a:xfrm>
              <a:off x="4242" y="3014"/>
              <a:ext cx="56" cy="82"/>
            </a:xfrm>
            <a:custGeom>
              <a:avLst/>
              <a:gdLst>
                <a:gd name="T0" fmla="*/ 4 w 56"/>
                <a:gd name="T1" fmla="*/ 0 h 82"/>
                <a:gd name="T2" fmla="*/ 0 w 56"/>
                <a:gd name="T3" fmla="*/ 14 h 82"/>
                <a:gd name="T4" fmla="*/ 4 w 56"/>
                <a:gd name="T5" fmla="*/ 26 h 82"/>
                <a:gd name="T6" fmla="*/ 8 w 56"/>
                <a:gd name="T7" fmla="*/ 34 h 82"/>
                <a:gd name="T8" fmla="*/ 22 w 56"/>
                <a:gd name="T9" fmla="*/ 54 h 82"/>
                <a:gd name="T10" fmla="*/ 40 w 56"/>
                <a:gd name="T11" fmla="*/ 68 h 82"/>
                <a:gd name="T12" fmla="*/ 56 w 56"/>
                <a:gd name="T13" fmla="*/ 82 h 82"/>
                <a:gd name="T14" fmla="*/ 48 w 56"/>
                <a:gd name="T15" fmla="*/ 68 h 82"/>
                <a:gd name="T16" fmla="*/ 26 w 56"/>
                <a:gd name="T17" fmla="*/ 44 h 82"/>
                <a:gd name="T18" fmla="*/ 18 w 56"/>
                <a:gd name="T19" fmla="*/ 26 h 82"/>
                <a:gd name="T20" fmla="*/ 18 w 56"/>
                <a:gd name="T21" fmla="*/ 26 h 82"/>
                <a:gd name="T22" fmla="*/ 4 w 56"/>
                <a:gd name="T23" fmla="*/ 0 h 82"/>
                <a:gd name="T24" fmla="*/ 4 w 56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82">
                  <a:moveTo>
                    <a:pt x="4" y="0"/>
                  </a:moveTo>
                  <a:lnTo>
                    <a:pt x="0" y="14"/>
                  </a:lnTo>
                  <a:lnTo>
                    <a:pt x="4" y="26"/>
                  </a:lnTo>
                  <a:lnTo>
                    <a:pt x="8" y="34"/>
                  </a:lnTo>
                  <a:lnTo>
                    <a:pt x="22" y="54"/>
                  </a:lnTo>
                  <a:lnTo>
                    <a:pt x="40" y="68"/>
                  </a:lnTo>
                  <a:lnTo>
                    <a:pt x="56" y="82"/>
                  </a:lnTo>
                  <a:lnTo>
                    <a:pt x="48" y="68"/>
                  </a:lnTo>
                  <a:lnTo>
                    <a:pt x="26" y="44"/>
                  </a:lnTo>
                  <a:lnTo>
                    <a:pt x="18" y="2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9"/>
            <p:cNvSpPr>
              <a:spLocks/>
            </p:cNvSpPr>
            <p:nvPr/>
          </p:nvSpPr>
          <p:spPr bwMode="auto">
            <a:xfrm>
              <a:off x="4246" y="3056"/>
              <a:ext cx="26" cy="38"/>
            </a:xfrm>
            <a:custGeom>
              <a:avLst/>
              <a:gdLst>
                <a:gd name="T0" fmla="*/ 0 w 26"/>
                <a:gd name="T1" fmla="*/ 0 h 38"/>
                <a:gd name="T2" fmla="*/ 10 w 26"/>
                <a:gd name="T3" fmla="*/ 16 h 38"/>
                <a:gd name="T4" fmla="*/ 26 w 26"/>
                <a:gd name="T5" fmla="*/ 38 h 38"/>
                <a:gd name="T6" fmla="*/ 4 w 26"/>
                <a:gd name="T7" fmla="*/ 26 h 38"/>
                <a:gd name="T8" fmla="*/ 4 w 26"/>
                <a:gd name="T9" fmla="*/ 26 h 38"/>
                <a:gd name="T10" fmla="*/ 0 w 26"/>
                <a:gd name="T11" fmla="*/ 0 h 38"/>
                <a:gd name="T12" fmla="*/ 0 w 26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38">
                  <a:moveTo>
                    <a:pt x="0" y="0"/>
                  </a:moveTo>
                  <a:lnTo>
                    <a:pt x="10" y="16"/>
                  </a:lnTo>
                  <a:lnTo>
                    <a:pt x="26" y="38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30"/>
            <p:cNvSpPr>
              <a:spLocks/>
            </p:cNvSpPr>
            <p:nvPr/>
          </p:nvSpPr>
          <p:spPr bwMode="auto">
            <a:xfrm>
              <a:off x="4150" y="3086"/>
              <a:ext cx="150" cy="154"/>
            </a:xfrm>
            <a:custGeom>
              <a:avLst/>
              <a:gdLst>
                <a:gd name="T0" fmla="*/ 150 w 150"/>
                <a:gd name="T1" fmla="*/ 22 h 154"/>
                <a:gd name="T2" fmla="*/ 150 w 150"/>
                <a:gd name="T3" fmla="*/ 44 h 154"/>
                <a:gd name="T4" fmla="*/ 138 w 150"/>
                <a:gd name="T5" fmla="*/ 46 h 154"/>
                <a:gd name="T6" fmla="*/ 138 w 150"/>
                <a:gd name="T7" fmla="*/ 36 h 154"/>
                <a:gd name="T8" fmla="*/ 126 w 150"/>
                <a:gd name="T9" fmla="*/ 36 h 154"/>
                <a:gd name="T10" fmla="*/ 124 w 150"/>
                <a:gd name="T11" fmla="*/ 46 h 154"/>
                <a:gd name="T12" fmla="*/ 100 w 150"/>
                <a:gd name="T13" fmla="*/ 48 h 154"/>
                <a:gd name="T14" fmla="*/ 100 w 150"/>
                <a:gd name="T15" fmla="*/ 42 h 154"/>
                <a:gd name="T16" fmla="*/ 88 w 150"/>
                <a:gd name="T17" fmla="*/ 40 h 154"/>
                <a:gd name="T18" fmla="*/ 84 w 150"/>
                <a:gd name="T19" fmla="*/ 52 h 154"/>
                <a:gd name="T20" fmla="*/ 74 w 150"/>
                <a:gd name="T21" fmla="*/ 52 h 154"/>
                <a:gd name="T22" fmla="*/ 72 w 150"/>
                <a:gd name="T23" fmla="*/ 42 h 154"/>
                <a:gd name="T24" fmla="*/ 64 w 150"/>
                <a:gd name="T25" fmla="*/ 42 h 154"/>
                <a:gd name="T26" fmla="*/ 62 w 150"/>
                <a:gd name="T27" fmla="*/ 58 h 154"/>
                <a:gd name="T28" fmla="*/ 46 w 150"/>
                <a:gd name="T29" fmla="*/ 72 h 154"/>
                <a:gd name="T30" fmla="*/ 30 w 150"/>
                <a:gd name="T31" fmla="*/ 96 h 154"/>
                <a:gd name="T32" fmla="*/ 8 w 150"/>
                <a:gd name="T33" fmla="*/ 138 h 154"/>
                <a:gd name="T34" fmla="*/ 0 w 150"/>
                <a:gd name="T35" fmla="*/ 154 h 154"/>
                <a:gd name="T36" fmla="*/ 0 w 150"/>
                <a:gd name="T37" fmla="*/ 130 h 154"/>
                <a:gd name="T38" fmla="*/ 6 w 150"/>
                <a:gd name="T39" fmla="*/ 110 h 154"/>
                <a:gd name="T40" fmla="*/ 8 w 150"/>
                <a:gd name="T41" fmla="*/ 120 h 154"/>
                <a:gd name="T42" fmla="*/ 14 w 150"/>
                <a:gd name="T43" fmla="*/ 110 h 154"/>
                <a:gd name="T44" fmla="*/ 14 w 150"/>
                <a:gd name="T45" fmla="*/ 100 h 154"/>
                <a:gd name="T46" fmla="*/ 22 w 150"/>
                <a:gd name="T47" fmla="*/ 78 h 154"/>
                <a:gd name="T48" fmla="*/ 22 w 150"/>
                <a:gd name="T49" fmla="*/ 94 h 154"/>
                <a:gd name="T50" fmla="*/ 30 w 150"/>
                <a:gd name="T51" fmla="*/ 84 h 154"/>
                <a:gd name="T52" fmla="*/ 30 w 150"/>
                <a:gd name="T53" fmla="*/ 70 h 154"/>
                <a:gd name="T54" fmla="*/ 38 w 150"/>
                <a:gd name="T55" fmla="*/ 56 h 154"/>
                <a:gd name="T56" fmla="*/ 38 w 150"/>
                <a:gd name="T57" fmla="*/ 66 h 154"/>
                <a:gd name="T58" fmla="*/ 46 w 150"/>
                <a:gd name="T59" fmla="*/ 60 h 154"/>
                <a:gd name="T60" fmla="*/ 52 w 150"/>
                <a:gd name="T61" fmla="*/ 48 h 154"/>
                <a:gd name="T62" fmla="*/ 52 w 150"/>
                <a:gd name="T63" fmla="*/ 38 h 154"/>
                <a:gd name="T64" fmla="*/ 44 w 150"/>
                <a:gd name="T65" fmla="*/ 46 h 154"/>
                <a:gd name="T66" fmla="*/ 32 w 150"/>
                <a:gd name="T67" fmla="*/ 62 h 154"/>
                <a:gd name="T68" fmla="*/ 24 w 150"/>
                <a:gd name="T69" fmla="*/ 72 h 154"/>
                <a:gd name="T70" fmla="*/ 14 w 150"/>
                <a:gd name="T71" fmla="*/ 88 h 154"/>
                <a:gd name="T72" fmla="*/ 24 w 150"/>
                <a:gd name="T73" fmla="*/ 64 h 154"/>
                <a:gd name="T74" fmla="*/ 32 w 150"/>
                <a:gd name="T75" fmla="*/ 42 h 154"/>
                <a:gd name="T76" fmla="*/ 40 w 150"/>
                <a:gd name="T77" fmla="*/ 44 h 154"/>
                <a:gd name="T78" fmla="*/ 42 w 150"/>
                <a:gd name="T79" fmla="*/ 28 h 154"/>
                <a:gd name="T80" fmla="*/ 50 w 150"/>
                <a:gd name="T81" fmla="*/ 24 h 154"/>
                <a:gd name="T82" fmla="*/ 50 w 150"/>
                <a:gd name="T83" fmla="*/ 32 h 154"/>
                <a:gd name="T84" fmla="*/ 58 w 150"/>
                <a:gd name="T85" fmla="*/ 30 h 154"/>
                <a:gd name="T86" fmla="*/ 58 w 150"/>
                <a:gd name="T87" fmla="*/ 18 h 154"/>
                <a:gd name="T88" fmla="*/ 68 w 150"/>
                <a:gd name="T89" fmla="*/ 10 h 154"/>
                <a:gd name="T90" fmla="*/ 70 w 150"/>
                <a:gd name="T91" fmla="*/ 20 h 154"/>
                <a:gd name="T92" fmla="*/ 78 w 150"/>
                <a:gd name="T93" fmla="*/ 18 h 154"/>
                <a:gd name="T94" fmla="*/ 78 w 150"/>
                <a:gd name="T95" fmla="*/ 6 h 154"/>
                <a:gd name="T96" fmla="*/ 90 w 150"/>
                <a:gd name="T97" fmla="*/ 0 h 154"/>
                <a:gd name="T98" fmla="*/ 92 w 150"/>
                <a:gd name="T99" fmla="*/ 8 h 154"/>
                <a:gd name="T100" fmla="*/ 102 w 150"/>
                <a:gd name="T101" fmla="*/ 8 h 154"/>
                <a:gd name="T102" fmla="*/ 102 w 150"/>
                <a:gd name="T103" fmla="*/ 0 h 154"/>
                <a:gd name="T104" fmla="*/ 114 w 150"/>
                <a:gd name="T105" fmla="*/ 8 h 154"/>
                <a:gd name="T106" fmla="*/ 120 w 150"/>
                <a:gd name="T107" fmla="*/ 18 h 154"/>
                <a:gd name="T108" fmla="*/ 150 w 150"/>
                <a:gd name="T109" fmla="*/ 22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0" h="154">
                  <a:moveTo>
                    <a:pt x="150" y="22"/>
                  </a:moveTo>
                  <a:lnTo>
                    <a:pt x="150" y="44"/>
                  </a:lnTo>
                  <a:lnTo>
                    <a:pt x="138" y="46"/>
                  </a:lnTo>
                  <a:lnTo>
                    <a:pt x="138" y="36"/>
                  </a:lnTo>
                  <a:lnTo>
                    <a:pt x="126" y="36"/>
                  </a:lnTo>
                  <a:lnTo>
                    <a:pt x="124" y="46"/>
                  </a:lnTo>
                  <a:lnTo>
                    <a:pt x="100" y="48"/>
                  </a:lnTo>
                  <a:lnTo>
                    <a:pt x="100" y="42"/>
                  </a:lnTo>
                  <a:lnTo>
                    <a:pt x="88" y="40"/>
                  </a:lnTo>
                  <a:lnTo>
                    <a:pt x="84" y="52"/>
                  </a:lnTo>
                  <a:lnTo>
                    <a:pt x="74" y="52"/>
                  </a:lnTo>
                  <a:lnTo>
                    <a:pt x="72" y="42"/>
                  </a:lnTo>
                  <a:lnTo>
                    <a:pt x="64" y="42"/>
                  </a:lnTo>
                  <a:lnTo>
                    <a:pt x="62" y="58"/>
                  </a:lnTo>
                  <a:lnTo>
                    <a:pt x="46" y="72"/>
                  </a:lnTo>
                  <a:lnTo>
                    <a:pt x="30" y="96"/>
                  </a:lnTo>
                  <a:lnTo>
                    <a:pt x="8" y="138"/>
                  </a:lnTo>
                  <a:lnTo>
                    <a:pt x="0" y="154"/>
                  </a:lnTo>
                  <a:lnTo>
                    <a:pt x="0" y="130"/>
                  </a:lnTo>
                  <a:lnTo>
                    <a:pt x="6" y="110"/>
                  </a:lnTo>
                  <a:lnTo>
                    <a:pt x="8" y="120"/>
                  </a:lnTo>
                  <a:lnTo>
                    <a:pt x="14" y="110"/>
                  </a:lnTo>
                  <a:lnTo>
                    <a:pt x="14" y="100"/>
                  </a:lnTo>
                  <a:lnTo>
                    <a:pt x="22" y="78"/>
                  </a:lnTo>
                  <a:lnTo>
                    <a:pt x="22" y="94"/>
                  </a:lnTo>
                  <a:lnTo>
                    <a:pt x="30" y="84"/>
                  </a:lnTo>
                  <a:lnTo>
                    <a:pt x="30" y="70"/>
                  </a:lnTo>
                  <a:lnTo>
                    <a:pt x="38" y="56"/>
                  </a:lnTo>
                  <a:lnTo>
                    <a:pt x="38" y="66"/>
                  </a:lnTo>
                  <a:lnTo>
                    <a:pt x="46" y="60"/>
                  </a:lnTo>
                  <a:lnTo>
                    <a:pt x="52" y="48"/>
                  </a:lnTo>
                  <a:lnTo>
                    <a:pt x="52" y="38"/>
                  </a:lnTo>
                  <a:lnTo>
                    <a:pt x="44" y="46"/>
                  </a:lnTo>
                  <a:lnTo>
                    <a:pt x="32" y="62"/>
                  </a:lnTo>
                  <a:lnTo>
                    <a:pt x="24" y="72"/>
                  </a:lnTo>
                  <a:lnTo>
                    <a:pt x="14" y="88"/>
                  </a:lnTo>
                  <a:lnTo>
                    <a:pt x="24" y="64"/>
                  </a:lnTo>
                  <a:lnTo>
                    <a:pt x="32" y="42"/>
                  </a:lnTo>
                  <a:lnTo>
                    <a:pt x="40" y="44"/>
                  </a:lnTo>
                  <a:lnTo>
                    <a:pt x="42" y="28"/>
                  </a:lnTo>
                  <a:lnTo>
                    <a:pt x="50" y="24"/>
                  </a:lnTo>
                  <a:lnTo>
                    <a:pt x="50" y="32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68" y="10"/>
                  </a:lnTo>
                  <a:lnTo>
                    <a:pt x="70" y="20"/>
                  </a:lnTo>
                  <a:lnTo>
                    <a:pt x="78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2" y="8"/>
                  </a:lnTo>
                  <a:lnTo>
                    <a:pt x="102" y="8"/>
                  </a:lnTo>
                  <a:lnTo>
                    <a:pt x="102" y="0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50" y="2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31"/>
            <p:cNvSpPr>
              <a:spLocks/>
            </p:cNvSpPr>
            <p:nvPr/>
          </p:nvSpPr>
          <p:spPr bwMode="auto">
            <a:xfrm>
              <a:off x="4194" y="3066"/>
              <a:ext cx="48" cy="50"/>
            </a:xfrm>
            <a:custGeom>
              <a:avLst/>
              <a:gdLst>
                <a:gd name="T0" fmla="*/ 44 w 48"/>
                <a:gd name="T1" fmla="*/ 0 h 50"/>
                <a:gd name="T2" fmla="*/ 36 w 48"/>
                <a:gd name="T3" fmla="*/ 10 h 50"/>
                <a:gd name="T4" fmla="*/ 26 w 48"/>
                <a:gd name="T5" fmla="*/ 18 h 50"/>
                <a:gd name="T6" fmla="*/ 0 w 48"/>
                <a:gd name="T7" fmla="*/ 50 h 50"/>
                <a:gd name="T8" fmla="*/ 48 w 48"/>
                <a:gd name="T9" fmla="*/ 12 h 50"/>
                <a:gd name="T10" fmla="*/ 44 w 48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50">
                  <a:moveTo>
                    <a:pt x="44" y="0"/>
                  </a:moveTo>
                  <a:lnTo>
                    <a:pt x="36" y="10"/>
                  </a:lnTo>
                  <a:lnTo>
                    <a:pt x="26" y="18"/>
                  </a:lnTo>
                  <a:lnTo>
                    <a:pt x="0" y="50"/>
                  </a:lnTo>
                  <a:lnTo>
                    <a:pt x="48" y="1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2"/>
            <p:cNvSpPr>
              <a:spLocks/>
            </p:cNvSpPr>
            <p:nvPr/>
          </p:nvSpPr>
          <p:spPr bwMode="auto">
            <a:xfrm>
              <a:off x="4200" y="3142"/>
              <a:ext cx="94" cy="58"/>
            </a:xfrm>
            <a:custGeom>
              <a:avLst/>
              <a:gdLst>
                <a:gd name="T0" fmla="*/ 94 w 94"/>
                <a:gd name="T1" fmla="*/ 6 h 58"/>
                <a:gd name="T2" fmla="*/ 94 w 94"/>
                <a:gd name="T3" fmla="*/ 58 h 58"/>
                <a:gd name="T4" fmla="*/ 78 w 94"/>
                <a:gd name="T5" fmla="*/ 54 h 58"/>
                <a:gd name="T6" fmla="*/ 64 w 94"/>
                <a:gd name="T7" fmla="*/ 56 h 58"/>
                <a:gd name="T8" fmla="*/ 64 w 94"/>
                <a:gd name="T9" fmla="*/ 42 h 58"/>
                <a:gd name="T10" fmla="*/ 54 w 94"/>
                <a:gd name="T11" fmla="*/ 44 h 58"/>
                <a:gd name="T12" fmla="*/ 54 w 94"/>
                <a:gd name="T13" fmla="*/ 52 h 58"/>
                <a:gd name="T14" fmla="*/ 38 w 94"/>
                <a:gd name="T15" fmla="*/ 52 h 58"/>
                <a:gd name="T16" fmla="*/ 30 w 94"/>
                <a:gd name="T17" fmla="*/ 42 h 58"/>
                <a:gd name="T18" fmla="*/ 30 w 94"/>
                <a:gd name="T19" fmla="*/ 42 h 58"/>
                <a:gd name="T20" fmla="*/ 18 w 94"/>
                <a:gd name="T21" fmla="*/ 46 h 58"/>
                <a:gd name="T22" fmla="*/ 22 w 94"/>
                <a:gd name="T23" fmla="*/ 54 h 58"/>
                <a:gd name="T24" fmla="*/ 4 w 94"/>
                <a:gd name="T25" fmla="*/ 54 h 58"/>
                <a:gd name="T26" fmla="*/ 0 w 94"/>
                <a:gd name="T27" fmla="*/ 16 h 58"/>
                <a:gd name="T28" fmla="*/ 12 w 94"/>
                <a:gd name="T29" fmla="*/ 0 h 58"/>
                <a:gd name="T30" fmla="*/ 24 w 94"/>
                <a:gd name="T31" fmla="*/ 0 h 58"/>
                <a:gd name="T32" fmla="*/ 24 w 94"/>
                <a:gd name="T33" fmla="*/ 10 h 58"/>
                <a:gd name="T34" fmla="*/ 34 w 94"/>
                <a:gd name="T35" fmla="*/ 10 h 58"/>
                <a:gd name="T36" fmla="*/ 36 w 94"/>
                <a:gd name="T37" fmla="*/ 2 h 58"/>
                <a:gd name="T38" fmla="*/ 60 w 94"/>
                <a:gd name="T39" fmla="*/ 2 h 58"/>
                <a:gd name="T40" fmla="*/ 62 w 94"/>
                <a:gd name="T41" fmla="*/ 8 h 58"/>
                <a:gd name="T42" fmla="*/ 72 w 94"/>
                <a:gd name="T43" fmla="*/ 10 h 58"/>
                <a:gd name="T44" fmla="*/ 72 w 94"/>
                <a:gd name="T45" fmla="*/ 0 h 58"/>
                <a:gd name="T46" fmla="*/ 90 w 94"/>
                <a:gd name="T47" fmla="*/ 0 h 58"/>
                <a:gd name="T48" fmla="*/ 94 w 94"/>
                <a:gd name="T49" fmla="*/ 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58">
                  <a:moveTo>
                    <a:pt x="94" y="6"/>
                  </a:moveTo>
                  <a:lnTo>
                    <a:pt x="94" y="58"/>
                  </a:lnTo>
                  <a:lnTo>
                    <a:pt x="78" y="54"/>
                  </a:lnTo>
                  <a:lnTo>
                    <a:pt x="64" y="56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38" y="52"/>
                  </a:lnTo>
                  <a:lnTo>
                    <a:pt x="30" y="42"/>
                  </a:lnTo>
                  <a:lnTo>
                    <a:pt x="18" y="46"/>
                  </a:lnTo>
                  <a:lnTo>
                    <a:pt x="22" y="54"/>
                  </a:lnTo>
                  <a:lnTo>
                    <a:pt x="4" y="54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10"/>
                  </a:lnTo>
                  <a:lnTo>
                    <a:pt x="34" y="10"/>
                  </a:lnTo>
                  <a:lnTo>
                    <a:pt x="36" y="2"/>
                  </a:lnTo>
                  <a:lnTo>
                    <a:pt x="60" y="2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4" y="6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3"/>
            <p:cNvSpPr>
              <a:spLocks/>
            </p:cNvSpPr>
            <p:nvPr/>
          </p:nvSpPr>
          <p:spPr bwMode="auto">
            <a:xfrm>
              <a:off x="4202" y="3206"/>
              <a:ext cx="86" cy="70"/>
            </a:xfrm>
            <a:custGeom>
              <a:avLst/>
              <a:gdLst>
                <a:gd name="T0" fmla="*/ 86 w 86"/>
                <a:gd name="T1" fmla="*/ 2 h 70"/>
                <a:gd name="T2" fmla="*/ 86 w 86"/>
                <a:gd name="T3" fmla="*/ 62 h 70"/>
                <a:gd name="T4" fmla="*/ 66 w 86"/>
                <a:gd name="T5" fmla="*/ 62 h 70"/>
                <a:gd name="T6" fmla="*/ 66 w 86"/>
                <a:gd name="T7" fmla="*/ 52 h 70"/>
                <a:gd name="T8" fmla="*/ 54 w 86"/>
                <a:gd name="T9" fmla="*/ 52 h 70"/>
                <a:gd name="T10" fmla="*/ 54 w 86"/>
                <a:gd name="T11" fmla="*/ 64 h 70"/>
                <a:gd name="T12" fmla="*/ 24 w 86"/>
                <a:gd name="T13" fmla="*/ 66 h 70"/>
                <a:gd name="T14" fmla="*/ 24 w 86"/>
                <a:gd name="T15" fmla="*/ 54 h 70"/>
                <a:gd name="T16" fmla="*/ 18 w 86"/>
                <a:gd name="T17" fmla="*/ 54 h 70"/>
                <a:gd name="T18" fmla="*/ 16 w 86"/>
                <a:gd name="T19" fmla="*/ 70 h 70"/>
                <a:gd name="T20" fmla="*/ 0 w 86"/>
                <a:gd name="T21" fmla="*/ 70 h 70"/>
                <a:gd name="T22" fmla="*/ 0 w 86"/>
                <a:gd name="T23" fmla="*/ 4 h 70"/>
                <a:gd name="T24" fmla="*/ 20 w 86"/>
                <a:gd name="T25" fmla="*/ 2 h 70"/>
                <a:gd name="T26" fmla="*/ 20 w 86"/>
                <a:gd name="T27" fmla="*/ 12 h 70"/>
                <a:gd name="T28" fmla="*/ 30 w 86"/>
                <a:gd name="T29" fmla="*/ 12 h 70"/>
                <a:gd name="T30" fmla="*/ 30 w 86"/>
                <a:gd name="T31" fmla="*/ 2 h 70"/>
                <a:gd name="T32" fmla="*/ 54 w 86"/>
                <a:gd name="T33" fmla="*/ 0 h 70"/>
                <a:gd name="T34" fmla="*/ 54 w 86"/>
                <a:gd name="T35" fmla="*/ 10 h 70"/>
                <a:gd name="T36" fmla="*/ 64 w 86"/>
                <a:gd name="T37" fmla="*/ 10 h 70"/>
                <a:gd name="T38" fmla="*/ 62 w 86"/>
                <a:gd name="T39" fmla="*/ 0 h 70"/>
                <a:gd name="T40" fmla="*/ 86 w 86"/>
                <a:gd name="T41" fmla="*/ 2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70">
                  <a:moveTo>
                    <a:pt x="86" y="2"/>
                  </a:moveTo>
                  <a:lnTo>
                    <a:pt x="86" y="62"/>
                  </a:lnTo>
                  <a:lnTo>
                    <a:pt x="66" y="62"/>
                  </a:lnTo>
                  <a:lnTo>
                    <a:pt x="66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2"/>
                  </a:lnTo>
                  <a:lnTo>
                    <a:pt x="30" y="12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34"/>
            <p:cNvSpPr>
              <a:spLocks/>
            </p:cNvSpPr>
            <p:nvPr/>
          </p:nvSpPr>
          <p:spPr bwMode="auto">
            <a:xfrm>
              <a:off x="4298" y="3214"/>
              <a:ext cx="88" cy="68"/>
            </a:xfrm>
            <a:custGeom>
              <a:avLst/>
              <a:gdLst>
                <a:gd name="T0" fmla="*/ 88 w 88"/>
                <a:gd name="T1" fmla="*/ 0 h 68"/>
                <a:gd name="T2" fmla="*/ 86 w 88"/>
                <a:gd name="T3" fmla="*/ 60 h 68"/>
                <a:gd name="T4" fmla="*/ 68 w 88"/>
                <a:gd name="T5" fmla="*/ 60 h 68"/>
                <a:gd name="T6" fmla="*/ 68 w 88"/>
                <a:gd name="T7" fmla="*/ 52 h 68"/>
                <a:gd name="T8" fmla="*/ 54 w 88"/>
                <a:gd name="T9" fmla="*/ 52 h 68"/>
                <a:gd name="T10" fmla="*/ 54 w 88"/>
                <a:gd name="T11" fmla="*/ 64 h 68"/>
                <a:gd name="T12" fmla="*/ 24 w 88"/>
                <a:gd name="T13" fmla="*/ 66 h 68"/>
                <a:gd name="T14" fmla="*/ 24 w 88"/>
                <a:gd name="T15" fmla="*/ 54 h 68"/>
                <a:gd name="T16" fmla="*/ 18 w 88"/>
                <a:gd name="T17" fmla="*/ 54 h 68"/>
                <a:gd name="T18" fmla="*/ 16 w 88"/>
                <a:gd name="T19" fmla="*/ 68 h 68"/>
                <a:gd name="T20" fmla="*/ 0 w 88"/>
                <a:gd name="T21" fmla="*/ 68 h 68"/>
                <a:gd name="T22" fmla="*/ 0 w 88"/>
                <a:gd name="T23" fmla="*/ 4 h 68"/>
                <a:gd name="T24" fmla="*/ 20 w 88"/>
                <a:gd name="T25" fmla="*/ 0 h 68"/>
                <a:gd name="T26" fmla="*/ 20 w 88"/>
                <a:gd name="T27" fmla="*/ 10 h 68"/>
                <a:gd name="T28" fmla="*/ 30 w 88"/>
                <a:gd name="T29" fmla="*/ 10 h 68"/>
                <a:gd name="T30" fmla="*/ 30 w 88"/>
                <a:gd name="T31" fmla="*/ 0 h 68"/>
                <a:gd name="T32" fmla="*/ 54 w 88"/>
                <a:gd name="T33" fmla="*/ 0 h 68"/>
                <a:gd name="T34" fmla="*/ 54 w 88"/>
                <a:gd name="T35" fmla="*/ 10 h 68"/>
                <a:gd name="T36" fmla="*/ 64 w 88"/>
                <a:gd name="T37" fmla="*/ 10 h 68"/>
                <a:gd name="T38" fmla="*/ 62 w 88"/>
                <a:gd name="T39" fmla="*/ 0 h 68"/>
                <a:gd name="T40" fmla="*/ 88 w 8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68">
                  <a:moveTo>
                    <a:pt x="88" y="0"/>
                  </a:moveTo>
                  <a:lnTo>
                    <a:pt x="86" y="60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68"/>
                  </a:lnTo>
                  <a:lnTo>
                    <a:pt x="0" y="6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35"/>
            <p:cNvSpPr>
              <a:spLocks/>
            </p:cNvSpPr>
            <p:nvPr/>
          </p:nvSpPr>
          <p:spPr bwMode="auto">
            <a:xfrm>
              <a:off x="4290" y="3288"/>
              <a:ext cx="86" cy="60"/>
            </a:xfrm>
            <a:custGeom>
              <a:avLst/>
              <a:gdLst>
                <a:gd name="T0" fmla="*/ 86 w 86"/>
                <a:gd name="T1" fmla="*/ 2 h 60"/>
                <a:gd name="T2" fmla="*/ 84 w 86"/>
                <a:gd name="T3" fmla="*/ 52 h 60"/>
                <a:gd name="T4" fmla="*/ 66 w 86"/>
                <a:gd name="T5" fmla="*/ 52 h 60"/>
                <a:gd name="T6" fmla="*/ 66 w 86"/>
                <a:gd name="T7" fmla="*/ 46 h 60"/>
                <a:gd name="T8" fmla="*/ 52 w 86"/>
                <a:gd name="T9" fmla="*/ 46 h 60"/>
                <a:gd name="T10" fmla="*/ 52 w 86"/>
                <a:gd name="T11" fmla="*/ 56 h 60"/>
                <a:gd name="T12" fmla="*/ 24 w 86"/>
                <a:gd name="T13" fmla="*/ 58 h 60"/>
                <a:gd name="T14" fmla="*/ 24 w 86"/>
                <a:gd name="T15" fmla="*/ 48 h 60"/>
                <a:gd name="T16" fmla="*/ 16 w 86"/>
                <a:gd name="T17" fmla="*/ 48 h 60"/>
                <a:gd name="T18" fmla="*/ 16 w 86"/>
                <a:gd name="T19" fmla="*/ 60 h 60"/>
                <a:gd name="T20" fmla="*/ 0 w 86"/>
                <a:gd name="T21" fmla="*/ 60 h 60"/>
                <a:gd name="T22" fmla="*/ 0 w 86"/>
                <a:gd name="T23" fmla="*/ 4 h 60"/>
                <a:gd name="T24" fmla="*/ 20 w 86"/>
                <a:gd name="T25" fmla="*/ 2 h 60"/>
                <a:gd name="T26" fmla="*/ 20 w 86"/>
                <a:gd name="T27" fmla="*/ 10 h 60"/>
                <a:gd name="T28" fmla="*/ 30 w 86"/>
                <a:gd name="T29" fmla="*/ 10 h 60"/>
                <a:gd name="T30" fmla="*/ 30 w 86"/>
                <a:gd name="T31" fmla="*/ 2 h 60"/>
                <a:gd name="T32" fmla="*/ 54 w 86"/>
                <a:gd name="T33" fmla="*/ 0 h 60"/>
                <a:gd name="T34" fmla="*/ 54 w 86"/>
                <a:gd name="T35" fmla="*/ 10 h 60"/>
                <a:gd name="T36" fmla="*/ 64 w 86"/>
                <a:gd name="T37" fmla="*/ 10 h 60"/>
                <a:gd name="T38" fmla="*/ 62 w 86"/>
                <a:gd name="T39" fmla="*/ 0 h 60"/>
                <a:gd name="T40" fmla="*/ 86 w 86"/>
                <a:gd name="T41" fmla="*/ 2 h 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60">
                  <a:moveTo>
                    <a:pt x="86" y="2"/>
                  </a:moveTo>
                  <a:lnTo>
                    <a:pt x="84" y="52"/>
                  </a:lnTo>
                  <a:lnTo>
                    <a:pt x="66" y="52"/>
                  </a:lnTo>
                  <a:lnTo>
                    <a:pt x="66" y="46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24" y="5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16" y="60"/>
                  </a:lnTo>
                  <a:lnTo>
                    <a:pt x="0" y="6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36"/>
            <p:cNvSpPr>
              <a:spLocks/>
            </p:cNvSpPr>
            <p:nvPr/>
          </p:nvSpPr>
          <p:spPr bwMode="auto">
            <a:xfrm>
              <a:off x="4202" y="3274"/>
              <a:ext cx="92" cy="58"/>
            </a:xfrm>
            <a:custGeom>
              <a:avLst/>
              <a:gdLst>
                <a:gd name="T0" fmla="*/ 86 w 92"/>
                <a:gd name="T1" fmla="*/ 2 h 58"/>
                <a:gd name="T2" fmla="*/ 82 w 92"/>
                <a:gd name="T3" fmla="*/ 58 h 58"/>
                <a:gd name="T4" fmla="*/ 66 w 92"/>
                <a:gd name="T5" fmla="*/ 58 h 58"/>
                <a:gd name="T6" fmla="*/ 50 w 92"/>
                <a:gd name="T7" fmla="*/ 58 h 58"/>
                <a:gd name="T8" fmla="*/ 50 w 92"/>
                <a:gd name="T9" fmla="*/ 42 h 58"/>
                <a:gd name="T10" fmla="*/ 42 w 92"/>
                <a:gd name="T11" fmla="*/ 50 h 58"/>
                <a:gd name="T12" fmla="*/ 40 w 92"/>
                <a:gd name="T13" fmla="*/ 58 h 58"/>
                <a:gd name="T14" fmla="*/ 24 w 92"/>
                <a:gd name="T15" fmla="*/ 58 h 58"/>
                <a:gd name="T16" fmla="*/ 24 w 92"/>
                <a:gd name="T17" fmla="*/ 50 h 58"/>
                <a:gd name="T18" fmla="*/ 14 w 92"/>
                <a:gd name="T19" fmla="*/ 50 h 58"/>
                <a:gd name="T20" fmla="*/ 14 w 92"/>
                <a:gd name="T21" fmla="*/ 58 h 58"/>
                <a:gd name="T22" fmla="*/ 0 w 92"/>
                <a:gd name="T23" fmla="*/ 58 h 58"/>
                <a:gd name="T24" fmla="*/ 2 w 92"/>
                <a:gd name="T25" fmla="*/ 8 h 58"/>
                <a:gd name="T26" fmla="*/ 12 w 92"/>
                <a:gd name="T27" fmla="*/ 8 h 58"/>
                <a:gd name="T28" fmla="*/ 12 w 92"/>
                <a:gd name="T29" fmla="*/ 18 h 58"/>
                <a:gd name="T30" fmla="*/ 24 w 92"/>
                <a:gd name="T31" fmla="*/ 18 h 58"/>
                <a:gd name="T32" fmla="*/ 24 w 92"/>
                <a:gd name="T33" fmla="*/ 8 h 58"/>
                <a:gd name="T34" fmla="*/ 52 w 92"/>
                <a:gd name="T35" fmla="*/ 6 h 58"/>
                <a:gd name="T36" fmla="*/ 52 w 92"/>
                <a:gd name="T37" fmla="*/ 12 h 58"/>
                <a:gd name="T38" fmla="*/ 62 w 92"/>
                <a:gd name="T39" fmla="*/ 12 h 58"/>
                <a:gd name="T40" fmla="*/ 62 w 92"/>
                <a:gd name="T41" fmla="*/ 0 h 58"/>
                <a:gd name="T42" fmla="*/ 92 w 92"/>
                <a:gd name="T43" fmla="*/ 0 h 58"/>
                <a:gd name="T44" fmla="*/ 92 w 92"/>
                <a:gd name="T45" fmla="*/ 0 h 58"/>
                <a:gd name="T46" fmla="*/ 90 w 92"/>
                <a:gd name="T47" fmla="*/ 0 h 58"/>
                <a:gd name="T48" fmla="*/ 86 w 92"/>
                <a:gd name="T49" fmla="*/ 2 h 58"/>
                <a:gd name="T50" fmla="*/ 86 w 92"/>
                <a:gd name="T51" fmla="*/ 2 h 58"/>
                <a:gd name="T52" fmla="*/ 86 w 92"/>
                <a:gd name="T53" fmla="*/ 2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2" h="58">
                  <a:moveTo>
                    <a:pt x="86" y="2"/>
                  </a:moveTo>
                  <a:lnTo>
                    <a:pt x="82" y="58"/>
                  </a:lnTo>
                  <a:lnTo>
                    <a:pt x="66" y="58"/>
                  </a:lnTo>
                  <a:lnTo>
                    <a:pt x="50" y="58"/>
                  </a:lnTo>
                  <a:lnTo>
                    <a:pt x="50" y="42"/>
                  </a:lnTo>
                  <a:lnTo>
                    <a:pt x="42" y="50"/>
                  </a:lnTo>
                  <a:lnTo>
                    <a:pt x="40" y="58"/>
                  </a:lnTo>
                  <a:lnTo>
                    <a:pt x="24" y="58"/>
                  </a:lnTo>
                  <a:lnTo>
                    <a:pt x="24" y="50"/>
                  </a:lnTo>
                  <a:lnTo>
                    <a:pt x="14" y="50"/>
                  </a:lnTo>
                  <a:lnTo>
                    <a:pt x="14" y="58"/>
                  </a:lnTo>
                  <a:lnTo>
                    <a:pt x="0" y="58"/>
                  </a:lnTo>
                  <a:lnTo>
                    <a:pt x="2" y="8"/>
                  </a:lnTo>
                  <a:lnTo>
                    <a:pt x="12" y="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8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62" y="12"/>
                  </a:lnTo>
                  <a:lnTo>
                    <a:pt x="62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37"/>
            <p:cNvSpPr>
              <a:spLocks/>
            </p:cNvSpPr>
            <p:nvPr/>
          </p:nvSpPr>
          <p:spPr bwMode="auto">
            <a:xfrm>
              <a:off x="4294" y="3024"/>
              <a:ext cx="84" cy="32"/>
            </a:xfrm>
            <a:custGeom>
              <a:avLst/>
              <a:gdLst>
                <a:gd name="T0" fmla="*/ 84 w 84"/>
                <a:gd name="T1" fmla="*/ 0 h 32"/>
                <a:gd name="T2" fmla="*/ 84 w 84"/>
                <a:gd name="T3" fmla="*/ 0 h 32"/>
                <a:gd name="T4" fmla="*/ 40 w 84"/>
                <a:gd name="T5" fmla="*/ 12 h 32"/>
                <a:gd name="T6" fmla="*/ 18 w 84"/>
                <a:gd name="T7" fmla="*/ 20 h 32"/>
                <a:gd name="T8" fmla="*/ 8 w 84"/>
                <a:gd name="T9" fmla="*/ 26 h 32"/>
                <a:gd name="T10" fmla="*/ 0 w 84"/>
                <a:gd name="T11" fmla="*/ 32 h 32"/>
                <a:gd name="T12" fmla="*/ 0 w 84"/>
                <a:gd name="T13" fmla="*/ 32 h 32"/>
                <a:gd name="T14" fmla="*/ 22 w 84"/>
                <a:gd name="T15" fmla="*/ 28 h 32"/>
                <a:gd name="T16" fmla="*/ 44 w 84"/>
                <a:gd name="T17" fmla="*/ 22 h 32"/>
                <a:gd name="T18" fmla="*/ 64 w 84"/>
                <a:gd name="T19" fmla="*/ 14 h 32"/>
                <a:gd name="T20" fmla="*/ 84 w 84"/>
                <a:gd name="T21" fmla="*/ 4 h 32"/>
                <a:gd name="T22" fmla="*/ 84 w 8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2">
                  <a:moveTo>
                    <a:pt x="84" y="0"/>
                  </a:moveTo>
                  <a:lnTo>
                    <a:pt x="84" y="0"/>
                  </a:lnTo>
                  <a:lnTo>
                    <a:pt x="40" y="12"/>
                  </a:lnTo>
                  <a:lnTo>
                    <a:pt x="18" y="20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22" y="28"/>
                  </a:lnTo>
                  <a:lnTo>
                    <a:pt x="44" y="22"/>
                  </a:lnTo>
                  <a:lnTo>
                    <a:pt x="64" y="14"/>
                  </a:lnTo>
                  <a:lnTo>
                    <a:pt x="84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38"/>
            <p:cNvSpPr>
              <a:spLocks/>
            </p:cNvSpPr>
            <p:nvPr/>
          </p:nvSpPr>
          <p:spPr bwMode="auto">
            <a:xfrm>
              <a:off x="4386" y="3048"/>
              <a:ext cx="162" cy="174"/>
            </a:xfrm>
            <a:custGeom>
              <a:avLst/>
              <a:gdLst>
                <a:gd name="T0" fmla="*/ 6 w 162"/>
                <a:gd name="T1" fmla="*/ 0 h 174"/>
                <a:gd name="T2" fmla="*/ 20 w 162"/>
                <a:gd name="T3" fmla="*/ 6 h 174"/>
                <a:gd name="T4" fmla="*/ 20 w 162"/>
                <a:gd name="T5" fmla="*/ 6 h 174"/>
                <a:gd name="T6" fmla="*/ 44 w 162"/>
                <a:gd name="T7" fmla="*/ 18 h 174"/>
                <a:gd name="T8" fmla="*/ 62 w 162"/>
                <a:gd name="T9" fmla="*/ 24 h 174"/>
                <a:gd name="T10" fmla="*/ 80 w 162"/>
                <a:gd name="T11" fmla="*/ 32 h 174"/>
                <a:gd name="T12" fmla="*/ 102 w 162"/>
                <a:gd name="T13" fmla="*/ 42 h 174"/>
                <a:gd name="T14" fmla="*/ 152 w 162"/>
                <a:gd name="T15" fmla="*/ 114 h 174"/>
                <a:gd name="T16" fmla="*/ 162 w 162"/>
                <a:gd name="T17" fmla="*/ 152 h 174"/>
                <a:gd name="T18" fmla="*/ 116 w 162"/>
                <a:gd name="T19" fmla="*/ 174 h 174"/>
                <a:gd name="T20" fmla="*/ 110 w 162"/>
                <a:gd name="T21" fmla="*/ 154 h 174"/>
                <a:gd name="T22" fmla="*/ 116 w 162"/>
                <a:gd name="T23" fmla="*/ 148 h 174"/>
                <a:gd name="T24" fmla="*/ 116 w 162"/>
                <a:gd name="T25" fmla="*/ 134 h 174"/>
                <a:gd name="T26" fmla="*/ 106 w 162"/>
                <a:gd name="T27" fmla="*/ 140 h 174"/>
                <a:gd name="T28" fmla="*/ 98 w 162"/>
                <a:gd name="T29" fmla="*/ 124 h 174"/>
                <a:gd name="T30" fmla="*/ 100 w 162"/>
                <a:gd name="T31" fmla="*/ 114 h 174"/>
                <a:gd name="T32" fmla="*/ 100 w 162"/>
                <a:gd name="T33" fmla="*/ 102 h 174"/>
                <a:gd name="T34" fmla="*/ 90 w 162"/>
                <a:gd name="T35" fmla="*/ 104 h 174"/>
                <a:gd name="T36" fmla="*/ 86 w 162"/>
                <a:gd name="T37" fmla="*/ 90 h 174"/>
                <a:gd name="T38" fmla="*/ 90 w 162"/>
                <a:gd name="T39" fmla="*/ 82 h 174"/>
                <a:gd name="T40" fmla="*/ 84 w 162"/>
                <a:gd name="T41" fmla="*/ 70 h 174"/>
                <a:gd name="T42" fmla="*/ 78 w 162"/>
                <a:gd name="T43" fmla="*/ 76 h 174"/>
                <a:gd name="T44" fmla="*/ 66 w 162"/>
                <a:gd name="T45" fmla="*/ 60 h 174"/>
                <a:gd name="T46" fmla="*/ 72 w 162"/>
                <a:gd name="T47" fmla="*/ 50 h 174"/>
                <a:gd name="T48" fmla="*/ 72 w 162"/>
                <a:gd name="T49" fmla="*/ 50 h 174"/>
                <a:gd name="T50" fmla="*/ 56 w 162"/>
                <a:gd name="T51" fmla="*/ 42 h 174"/>
                <a:gd name="T52" fmla="*/ 40 w 162"/>
                <a:gd name="T53" fmla="*/ 38 h 174"/>
                <a:gd name="T54" fmla="*/ 28 w 162"/>
                <a:gd name="T55" fmla="*/ 26 h 174"/>
                <a:gd name="T56" fmla="*/ 30 w 162"/>
                <a:gd name="T57" fmla="*/ 20 h 174"/>
                <a:gd name="T58" fmla="*/ 20 w 162"/>
                <a:gd name="T59" fmla="*/ 16 h 174"/>
                <a:gd name="T60" fmla="*/ 12 w 162"/>
                <a:gd name="T61" fmla="*/ 20 h 174"/>
                <a:gd name="T62" fmla="*/ 0 w 162"/>
                <a:gd name="T63" fmla="*/ 16 h 174"/>
                <a:gd name="T64" fmla="*/ 6 w 162"/>
                <a:gd name="T65" fmla="*/ 0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2" h="174">
                  <a:moveTo>
                    <a:pt x="6" y="0"/>
                  </a:moveTo>
                  <a:lnTo>
                    <a:pt x="20" y="6"/>
                  </a:lnTo>
                  <a:lnTo>
                    <a:pt x="44" y="18"/>
                  </a:lnTo>
                  <a:lnTo>
                    <a:pt x="62" y="24"/>
                  </a:lnTo>
                  <a:lnTo>
                    <a:pt x="80" y="32"/>
                  </a:lnTo>
                  <a:lnTo>
                    <a:pt x="102" y="42"/>
                  </a:lnTo>
                  <a:lnTo>
                    <a:pt x="152" y="114"/>
                  </a:lnTo>
                  <a:lnTo>
                    <a:pt x="162" y="152"/>
                  </a:lnTo>
                  <a:lnTo>
                    <a:pt x="116" y="174"/>
                  </a:lnTo>
                  <a:lnTo>
                    <a:pt x="110" y="154"/>
                  </a:lnTo>
                  <a:lnTo>
                    <a:pt x="116" y="148"/>
                  </a:lnTo>
                  <a:lnTo>
                    <a:pt x="116" y="134"/>
                  </a:lnTo>
                  <a:lnTo>
                    <a:pt x="106" y="140"/>
                  </a:lnTo>
                  <a:lnTo>
                    <a:pt x="98" y="124"/>
                  </a:lnTo>
                  <a:lnTo>
                    <a:pt x="100" y="114"/>
                  </a:lnTo>
                  <a:lnTo>
                    <a:pt x="100" y="102"/>
                  </a:lnTo>
                  <a:lnTo>
                    <a:pt x="90" y="104"/>
                  </a:lnTo>
                  <a:lnTo>
                    <a:pt x="86" y="90"/>
                  </a:lnTo>
                  <a:lnTo>
                    <a:pt x="90" y="82"/>
                  </a:lnTo>
                  <a:lnTo>
                    <a:pt x="84" y="70"/>
                  </a:lnTo>
                  <a:lnTo>
                    <a:pt x="78" y="76"/>
                  </a:lnTo>
                  <a:lnTo>
                    <a:pt x="66" y="60"/>
                  </a:lnTo>
                  <a:lnTo>
                    <a:pt x="72" y="50"/>
                  </a:lnTo>
                  <a:lnTo>
                    <a:pt x="56" y="42"/>
                  </a:lnTo>
                  <a:lnTo>
                    <a:pt x="40" y="38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20" y="16"/>
                  </a:lnTo>
                  <a:lnTo>
                    <a:pt x="12" y="20"/>
                  </a:lnTo>
                  <a:lnTo>
                    <a:pt x="0" y="1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9"/>
            <p:cNvSpPr>
              <a:spLocks/>
            </p:cNvSpPr>
            <p:nvPr/>
          </p:nvSpPr>
          <p:spPr bwMode="auto">
            <a:xfrm>
              <a:off x="4310" y="3052"/>
              <a:ext cx="70" cy="42"/>
            </a:xfrm>
            <a:custGeom>
              <a:avLst/>
              <a:gdLst>
                <a:gd name="T0" fmla="*/ 70 w 70"/>
                <a:gd name="T1" fmla="*/ 0 h 42"/>
                <a:gd name="T2" fmla="*/ 48 w 70"/>
                <a:gd name="T3" fmla="*/ 10 h 42"/>
                <a:gd name="T4" fmla="*/ 22 w 70"/>
                <a:gd name="T5" fmla="*/ 16 h 42"/>
                <a:gd name="T6" fmla="*/ 0 w 70"/>
                <a:gd name="T7" fmla="*/ 42 h 42"/>
                <a:gd name="T8" fmla="*/ 24 w 70"/>
                <a:gd name="T9" fmla="*/ 26 h 42"/>
                <a:gd name="T10" fmla="*/ 68 w 70"/>
                <a:gd name="T11" fmla="*/ 8 h 42"/>
                <a:gd name="T12" fmla="*/ 70 w 70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42">
                  <a:moveTo>
                    <a:pt x="70" y="0"/>
                  </a:moveTo>
                  <a:lnTo>
                    <a:pt x="48" y="10"/>
                  </a:lnTo>
                  <a:lnTo>
                    <a:pt x="22" y="16"/>
                  </a:lnTo>
                  <a:lnTo>
                    <a:pt x="0" y="42"/>
                  </a:lnTo>
                  <a:lnTo>
                    <a:pt x="24" y="26"/>
                  </a:lnTo>
                  <a:lnTo>
                    <a:pt x="68" y="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40"/>
            <p:cNvSpPr>
              <a:spLocks/>
            </p:cNvSpPr>
            <p:nvPr/>
          </p:nvSpPr>
          <p:spPr bwMode="auto">
            <a:xfrm>
              <a:off x="4360" y="3068"/>
              <a:ext cx="132" cy="176"/>
            </a:xfrm>
            <a:custGeom>
              <a:avLst/>
              <a:gdLst>
                <a:gd name="T0" fmla="*/ 44 w 132"/>
                <a:gd name="T1" fmla="*/ 6 h 176"/>
                <a:gd name="T2" fmla="*/ 50 w 132"/>
                <a:gd name="T3" fmla="*/ 18 h 176"/>
                <a:gd name="T4" fmla="*/ 76 w 132"/>
                <a:gd name="T5" fmla="*/ 26 h 176"/>
                <a:gd name="T6" fmla="*/ 92 w 132"/>
                <a:gd name="T7" fmla="*/ 44 h 176"/>
                <a:gd name="T8" fmla="*/ 102 w 132"/>
                <a:gd name="T9" fmla="*/ 70 h 176"/>
                <a:gd name="T10" fmla="*/ 104 w 132"/>
                <a:gd name="T11" fmla="*/ 86 h 176"/>
                <a:gd name="T12" fmla="*/ 114 w 132"/>
                <a:gd name="T13" fmla="*/ 98 h 176"/>
                <a:gd name="T14" fmla="*/ 120 w 132"/>
                <a:gd name="T15" fmla="*/ 132 h 176"/>
                <a:gd name="T16" fmla="*/ 132 w 132"/>
                <a:gd name="T17" fmla="*/ 148 h 176"/>
                <a:gd name="T18" fmla="*/ 104 w 132"/>
                <a:gd name="T19" fmla="*/ 136 h 176"/>
                <a:gd name="T20" fmla="*/ 104 w 132"/>
                <a:gd name="T21" fmla="*/ 102 h 176"/>
                <a:gd name="T22" fmla="*/ 96 w 132"/>
                <a:gd name="T23" fmla="*/ 104 h 176"/>
                <a:gd name="T24" fmla="*/ 84 w 132"/>
                <a:gd name="T25" fmla="*/ 78 h 176"/>
                <a:gd name="T26" fmla="*/ 88 w 132"/>
                <a:gd name="T27" fmla="*/ 58 h 176"/>
                <a:gd name="T28" fmla="*/ 74 w 132"/>
                <a:gd name="T29" fmla="*/ 56 h 176"/>
                <a:gd name="T30" fmla="*/ 70 w 132"/>
                <a:gd name="T31" fmla="*/ 34 h 176"/>
                <a:gd name="T32" fmla="*/ 50 w 132"/>
                <a:gd name="T33" fmla="*/ 34 h 176"/>
                <a:gd name="T34" fmla="*/ 68 w 132"/>
                <a:gd name="T35" fmla="*/ 62 h 176"/>
                <a:gd name="T36" fmla="*/ 76 w 132"/>
                <a:gd name="T37" fmla="*/ 82 h 176"/>
                <a:gd name="T38" fmla="*/ 84 w 132"/>
                <a:gd name="T39" fmla="*/ 92 h 176"/>
                <a:gd name="T40" fmla="*/ 84 w 132"/>
                <a:gd name="T41" fmla="*/ 112 h 176"/>
                <a:gd name="T42" fmla="*/ 98 w 132"/>
                <a:gd name="T43" fmla="*/ 122 h 176"/>
                <a:gd name="T44" fmla="*/ 120 w 132"/>
                <a:gd name="T45" fmla="*/ 170 h 176"/>
                <a:gd name="T46" fmla="*/ 94 w 132"/>
                <a:gd name="T47" fmla="*/ 158 h 176"/>
                <a:gd name="T48" fmla="*/ 84 w 132"/>
                <a:gd name="T49" fmla="*/ 110 h 176"/>
                <a:gd name="T50" fmla="*/ 74 w 132"/>
                <a:gd name="T51" fmla="*/ 108 h 176"/>
                <a:gd name="T52" fmla="*/ 68 w 132"/>
                <a:gd name="T53" fmla="*/ 78 h 176"/>
                <a:gd name="T54" fmla="*/ 58 w 132"/>
                <a:gd name="T55" fmla="*/ 78 h 176"/>
                <a:gd name="T56" fmla="*/ 46 w 132"/>
                <a:gd name="T57" fmla="*/ 58 h 176"/>
                <a:gd name="T58" fmla="*/ 44 w 132"/>
                <a:gd name="T59" fmla="*/ 40 h 176"/>
                <a:gd name="T60" fmla="*/ 28 w 132"/>
                <a:gd name="T61" fmla="*/ 40 h 176"/>
                <a:gd name="T62" fmla="*/ 18 w 132"/>
                <a:gd name="T63" fmla="*/ 18 h 176"/>
                <a:gd name="T64" fmla="*/ 0 w 132"/>
                <a:gd name="T65" fmla="*/ 1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76">
                  <a:moveTo>
                    <a:pt x="24" y="0"/>
                  </a:moveTo>
                  <a:lnTo>
                    <a:pt x="44" y="6"/>
                  </a:lnTo>
                  <a:lnTo>
                    <a:pt x="40" y="12"/>
                  </a:lnTo>
                  <a:lnTo>
                    <a:pt x="50" y="18"/>
                  </a:lnTo>
                  <a:lnTo>
                    <a:pt x="66" y="18"/>
                  </a:lnTo>
                  <a:lnTo>
                    <a:pt x="76" y="26"/>
                  </a:lnTo>
                  <a:lnTo>
                    <a:pt x="80" y="44"/>
                  </a:lnTo>
                  <a:lnTo>
                    <a:pt x="92" y="44"/>
                  </a:lnTo>
                  <a:lnTo>
                    <a:pt x="98" y="54"/>
                  </a:lnTo>
                  <a:lnTo>
                    <a:pt x="102" y="70"/>
                  </a:lnTo>
                  <a:lnTo>
                    <a:pt x="110" y="82"/>
                  </a:lnTo>
                  <a:lnTo>
                    <a:pt x="104" y="86"/>
                  </a:lnTo>
                  <a:lnTo>
                    <a:pt x="104" y="94"/>
                  </a:lnTo>
                  <a:lnTo>
                    <a:pt x="114" y="98"/>
                  </a:lnTo>
                  <a:lnTo>
                    <a:pt x="124" y="118"/>
                  </a:lnTo>
                  <a:lnTo>
                    <a:pt x="120" y="132"/>
                  </a:lnTo>
                  <a:lnTo>
                    <a:pt x="128" y="134"/>
                  </a:lnTo>
                  <a:lnTo>
                    <a:pt x="132" y="148"/>
                  </a:lnTo>
                  <a:lnTo>
                    <a:pt x="120" y="158"/>
                  </a:lnTo>
                  <a:lnTo>
                    <a:pt x="104" y="136"/>
                  </a:lnTo>
                  <a:lnTo>
                    <a:pt x="104" y="110"/>
                  </a:lnTo>
                  <a:lnTo>
                    <a:pt x="104" y="102"/>
                  </a:lnTo>
                  <a:lnTo>
                    <a:pt x="98" y="90"/>
                  </a:lnTo>
                  <a:lnTo>
                    <a:pt x="96" y="104"/>
                  </a:lnTo>
                  <a:lnTo>
                    <a:pt x="90" y="94"/>
                  </a:lnTo>
                  <a:lnTo>
                    <a:pt x="84" y="78"/>
                  </a:lnTo>
                  <a:lnTo>
                    <a:pt x="88" y="70"/>
                  </a:lnTo>
                  <a:lnTo>
                    <a:pt x="88" y="58"/>
                  </a:lnTo>
                  <a:lnTo>
                    <a:pt x="78" y="64"/>
                  </a:lnTo>
                  <a:lnTo>
                    <a:pt x="74" y="56"/>
                  </a:lnTo>
                  <a:lnTo>
                    <a:pt x="70" y="44"/>
                  </a:lnTo>
                  <a:lnTo>
                    <a:pt x="70" y="34"/>
                  </a:lnTo>
                  <a:lnTo>
                    <a:pt x="60" y="26"/>
                  </a:lnTo>
                  <a:lnTo>
                    <a:pt x="50" y="34"/>
                  </a:lnTo>
                  <a:lnTo>
                    <a:pt x="60" y="42"/>
                  </a:lnTo>
                  <a:lnTo>
                    <a:pt x="68" y="62"/>
                  </a:lnTo>
                  <a:lnTo>
                    <a:pt x="72" y="72"/>
                  </a:lnTo>
                  <a:lnTo>
                    <a:pt x="76" y="82"/>
                  </a:lnTo>
                  <a:lnTo>
                    <a:pt x="78" y="76"/>
                  </a:lnTo>
                  <a:lnTo>
                    <a:pt x="84" y="92"/>
                  </a:lnTo>
                  <a:lnTo>
                    <a:pt x="94" y="110"/>
                  </a:lnTo>
                  <a:lnTo>
                    <a:pt x="84" y="112"/>
                  </a:lnTo>
                  <a:lnTo>
                    <a:pt x="90" y="122"/>
                  </a:lnTo>
                  <a:lnTo>
                    <a:pt x="98" y="122"/>
                  </a:lnTo>
                  <a:lnTo>
                    <a:pt x="104" y="150"/>
                  </a:lnTo>
                  <a:lnTo>
                    <a:pt x="120" y="170"/>
                  </a:lnTo>
                  <a:lnTo>
                    <a:pt x="110" y="176"/>
                  </a:lnTo>
                  <a:lnTo>
                    <a:pt x="94" y="158"/>
                  </a:lnTo>
                  <a:lnTo>
                    <a:pt x="82" y="126"/>
                  </a:lnTo>
                  <a:lnTo>
                    <a:pt x="84" y="110"/>
                  </a:lnTo>
                  <a:lnTo>
                    <a:pt x="80" y="98"/>
                  </a:lnTo>
                  <a:lnTo>
                    <a:pt x="74" y="108"/>
                  </a:lnTo>
                  <a:lnTo>
                    <a:pt x="68" y="98"/>
                  </a:lnTo>
                  <a:lnTo>
                    <a:pt x="68" y="78"/>
                  </a:lnTo>
                  <a:lnTo>
                    <a:pt x="58" y="66"/>
                  </a:lnTo>
                  <a:lnTo>
                    <a:pt x="58" y="78"/>
                  </a:lnTo>
                  <a:lnTo>
                    <a:pt x="50" y="68"/>
                  </a:lnTo>
                  <a:lnTo>
                    <a:pt x="46" y="58"/>
                  </a:lnTo>
                  <a:lnTo>
                    <a:pt x="50" y="46"/>
                  </a:lnTo>
                  <a:lnTo>
                    <a:pt x="44" y="40"/>
                  </a:lnTo>
                  <a:lnTo>
                    <a:pt x="36" y="46"/>
                  </a:lnTo>
                  <a:lnTo>
                    <a:pt x="28" y="40"/>
                  </a:lnTo>
                  <a:lnTo>
                    <a:pt x="26" y="22"/>
                  </a:lnTo>
                  <a:lnTo>
                    <a:pt x="18" y="18"/>
                  </a:lnTo>
                  <a:lnTo>
                    <a:pt x="16" y="24"/>
                  </a:lnTo>
                  <a:lnTo>
                    <a:pt x="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1"/>
            <p:cNvSpPr>
              <a:spLocks/>
            </p:cNvSpPr>
            <p:nvPr/>
          </p:nvSpPr>
          <p:spPr bwMode="auto">
            <a:xfrm>
              <a:off x="4296" y="3086"/>
              <a:ext cx="166" cy="178"/>
            </a:xfrm>
            <a:custGeom>
              <a:avLst/>
              <a:gdLst>
                <a:gd name="T0" fmla="*/ 82 w 166"/>
                <a:gd name="T1" fmla="*/ 16 h 178"/>
                <a:gd name="T2" fmla="*/ 88 w 166"/>
                <a:gd name="T3" fmla="*/ 36 h 178"/>
                <a:gd name="T4" fmla="*/ 106 w 166"/>
                <a:gd name="T5" fmla="*/ 52 h 178"/>
                <a:gd name="T6" fmla="*/ 116 w 166"/>
                <a:gd name="T7" fmla="*/ 64 h 178"/>
                <a:gd name="T8" fmla="*/ 116 w 166"/>
                <a:gd name="T9" fmla="*/ 78 h 178"/>
                <a:gd name="T10" fmla="*/ 134 w 166"/>
                <a:gd name="T11" fmla="*/ 94 h 178"/>
                <a:gd name="T12" fmla="*/ 142 w 166"/>
                <a:gd name="T13" fmla="*/ 118 h 178"/>
                <a:gd name="T14" fmla="*/ 146 w 166"/>
                <a:gd name="T15" fmla="*/ 134 h 178"/>
                <a:gd name="T16" fmla="*/ 152 w 166"/>
                <a:gd name="T17" fmla="*/ 140 h 178"/>
                <a:gd name="T18" fmla="*/ 166 w 166"/>
                <a:gd name="T19" fmla="*/ 164 h 178"/>
                <a:gd name="T20" fmla="*/ 132 w 166"/>
                <a:gd name="T21" fmla="*/ 148 h 178"/>
                <a:gd name="T22" fmla="*/ 130 w 166"/>
                <a:gd name="T23" fmla="*/ 124 h 178"/>
                <a:gd name="T24" fmla="*/ 116 w 166"/>
                <a:gd name="T25" fmla="*/ 118 h 178"/>
                <a:gd name="T26" fmla="*/ 114 w 166"/>
                <a:gd name="T27" fmla="*/ 94 h 178"/>
                <a:gd name="T28" fmla="*/ 108 w 166"/>
                <a:gd name="T29" fmla="*/ 98 h 178"/>
                <a:gd name="T30" fmla="*/ 98 w 166"/>
                <a:gd name="T31" fmla="*/ 76 h 178"/>
                <a:gd name="T32" fmla="*/ 94 w 166"/>
                <a:gd name="T33" fmla="*/ 54 h 178"/>
                <a:gd name="T34" fmla="*/ 84 w 166"/>
                <a:gd name="T35" fmla="*/ 64 h 178"/>
                <a:gd name="T36" fmla="*/ 78 w 166"/>
                <a:gd name="T37" fmla="*/ 38 h 178"/>
                <a:gd name="T38" fmla="*/ 82 w 166"/>
                <a:gd name="T39" fmla="*/ 70 h 178"/>
                <a:gd name="T40" fmla="*/ 82 w 166"/>
                <a:gd name="T41" fmla="*/ 80 h 178"/>
                <a:gd name="T42" fmla="*/ 98 w 166"/>
                <a:gd name="T43" fmla="*/ 98 h 178"/>
                <a:gd name="T44" fmla="*/ 98 w 166"/>
                <a:gd name="T45" fmla="*/ 120 h 178"/>
                <a:gd name="T46" fmla="*/ 120 w 166"/>
                <a:gd name="T47" fmla="*/ 136 h 178"/>
                <a:gd name="T48" fmla="*/ 140 w 166"/>
                <a:gd name="T49" fmla="*/ 174 h 178"/>
                <a:gd name="T50" fmla="*/ 110 w 166"/>
                <a:gd name="T51" fmla="*/ 140 h 178"/>
                <a:gd name="T52" fmla="*/ 78 w 166"/>
                <a:gd name="T53" fmla="*/ 86 h 178"/>
                <a:gd name="T54" fmla="*/ 78 w 166"/>
                <a:gd name="T55" fmla="*/ 128 h 178"/>
                <a:gd name="T56" fmla="*/ 60 w 166"/>
                <a:gd name="T57" fmla="*/ 110 h 178"/>
                <a:gd name="T58" fmla="*/ 66 w 166"/>
                <a:gd name="T59" fmla="*/ 92 h 178"/>
                <a:gd name="T60" fmla="*/ 58 w 166"/>
                <a:gd name="T61" fmla="*/ 88 h 178"/>
                <a:gd name="T62" fmla="*/ 66 w 166"/>
                <a:gd name="T63" fmla="*/ 72 h 178"/>
                <a:gd name="T64" fmla="*/ 58 w 166"/>
                <a:gd name="T65" fmla="*/ 60 h 178"/>
                <a:gd name="T66" fmla="*/ 58 w 166"/>
                <a:gd name="T67" fmla="*/ 34 h 178"/>
                <a:gd name="T68" fmla="*/ 50 w 166"/>
                <a:gd name="T69" fmla="*/ 54 h 178"/>
                <a:gd name="T70" fmla="*/ 44 w 166"/>
                <a:gd name="T71" fmla="*/ 66 h 178"/>
                <a:gd name="T72" fmla="*/ 52 w 166"/>
                <a:gd name="T73" fmla="*/ 98 h 178"/>
                <a:gd name="T74" fmla="*/ 44 w 166"/>
                <a:gd name="T75" fmla="*/ 110 h 178"/>
                <a:gd name="T76" fmla="*/ 50 w 166"/>
                <a:gd name="T77" fmla="*/ 128 h 178"/>
                <a:gd name="T78" fmla="*/ 26 w 166"/>
                <a:gd name="T79" fmla="*/ 128 h 178"/>
                <a:gd name="T80" fmla="*/ 10 w 166"/>
                <a:gd name="T81" fmla="*/ 140 h 178"/>
                <a:gd name="T82" fmla="*/ 10 w 166"/>
                <a:gd name="T83" fmla="*/ 164 h 178"/>
                <a:gd name="T84" fmla="*/ 0 w 166"/>
                <a:gd name="T85" fmla="*/ 178 h 178"/>
                <a:gd name="T86" fmla="*/ 2 w 166"/>
                <a:gd name="T87" fmla="*/ 124 h 178"/>
                <a:gd name="T88" fmla="*/ 40 w 166"/>
                <a:gd name="T89" fmla="*/ 120 h 178"/>
                <a:gd name="T90" fmla="*/ 10 w 166"/>
                <a:gd name="T91" fmla="*/ 114 h 178"/>
                <a:gd name="T92" fmla="*/ 10 w 166"/>
                <a:gd name="T93" fmla="*/ 70 h 178"/>
                <a:gd name="T94" fmla="*/ 26 w 166"/>
                <a:gd name="T95" fmla="*/ 60 h 178"/>
                <a:gd name="T96" fmla="*/ 36 w 166"/>
                <a:gd name="T97" fmla="*/ 56 h 178"/>
                <a:gd name="T98" fmla="*/ 12 w 166"/>
                <a:gd name="T99" fmla="*/ 40 h 178"/>
                <a:gd name="T100" fmla="*/ 42 w 166"/>
                <a:gd name="T101" fmla="*/ 6 h 178"/>
                <a:gd name="T102" fmla="*/ 70 w 166"/>
                <a:gd name="T103" fmla="*/ 4 h 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" h="178">
                  <a:moveTo>
                    <a:pt x="70" y="4"/>
                  </a:moveTo>
                  <a:lnTo>
                    <a:pt x="82" y="16"/>
                  </a:lnTo>
                  <a:lnTo>
                    <a:pt x="94" y="26"/>
                  </a:lnTo>
                  <a:lnTo>
                    <a:pt x="88" y="36"/>
                  </a:lnTo>
                  <a:lnTo>
                    <a:pt x="96" y="52"/>
                  </a:lnTo>
                  <a:lnTo>
                    <a:pt x="106" y="52"/>
                  </a:lnTo>
                  <a:lnTo>
                    <a:pt x="116" y="64"/>
                  </a:lnTo>
                  <a:lnTo>
                    <a:pt x="120" y="70"/>
                  </a:lnTo>
                  <a:lnTo>
                    <a:pt x="116" y="78"/>
                  </a:lnTo>
                  <a:lnTo>
                    <a:pt x="120" y="88"/>
                  </a:lnTo>
                  <a:lnTo>
                    <a:pt x="134" y="94"/>
                  </a:lnTo>
                  <a:lnTo>
                    <a:pt x="140" y="106"/>
                  </a:lnTo>
                  <a:lnTo>
                    <a:pt x="142" y="118"/>
                  </a:lnTo>
                  <a:lnTo>
                    <a:pt x="138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60" y="150"/>
                  </a:lnTo>
                  <a:lnTo>
                    <a:pt x="166" y="164"/>
                  </a:lnTo>
                  <a:lnTo>
                    <a:pt x="146" y="168"/>
                  </a:lnTo>
                  <a:lnTo>
                    <a:pt x="132" y="148"/>
                  </a:lnTo>
                  <a:lnTo>
                    <a:pt x="134" y="136"/>
                  </a:lnTo>
                  <a:lnTo>
                    <a:pt x="130" y="124"/>
                  </a:lnTo>
                  <a:lnTo>
                    <a:pt x="124" y="132"/>
                  </a:lnTo>
                  <a:lnTo>
                    <a:pt x="116" y="118"/>
                  </a:lnTo>
                  <a:lnTo>
                    <a:pt x="114" y="106"/>
                  </a:lnTo>
                  <a:lnTo>
                    <a:pt x="114" y="94"/>
                  </a:lnTo>
                  <a:lnTo>
                    <a:pt x="108" y="84"/>
                  </a:lnTo>
                  <a:lnTo>
                    <a:pt x="108" y="98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100" y="64"/>
                  </a:lnTo>
                  <a:lnTo>
                    <a:pt x="94" y="54"/>
                  </a:lnTo>
                  <a:lnTo>
                    <a:pt x="94" y="68"/>
                  </a:lnTo>
                  <a:lnTo>
                    <a:pt x="84" y="64"/>
                  </a:lnTo>
                  <a:lnTo>
                    <a:pt x="84" y="50"/>
                  </a:lnTo>
                  <a:lnTo>
                    <a:pt x="78" y="38"/>
                  </a:lnTo>
                  <a:lnTo>
                    <a:pt x="72" y="50"/>
                  </a:lnTo>
                  <a:lnTo>
                    <a:pt x="82" y="70"/>
                  </a:lnTo>
                  <a:lnTo>
                    <a:pt x="90" y="76"/>
                  </a:lnTo>
                  <a:lnTo>
                    <a:pt x="82" y="80"/>
                  </a:lnTo>
                  <a:lnTo>
                    <a:pt x="86" y="92"/>
                  </a:lnTo>
                  <a:lnTo>
                    <a:pt x="98" y="98"/>
                  </a:lnTo>
                  <a:lnTo>
                    <a:pt x="102" y="108"/>
                  </a:lnTo>
                  <a:lnTo>
                    <a:pt x="98" y="120"/>
                  </a:lnTo>
                  <a:lnTo>
                    <a:pt x="110" y="128"/>
                  </a:lnTo>
                  <a:lnTo>
                    <a:pt x="120" y="136"/>
                  </a:lnTo>
                  <a:lnTo>
                    <a:pt x="128" y="148"/>
                  </a:lnTo>
                  <a:lnTo>
                    <a:pt x="140" y="174"/>
                  </a:lnTo>
                  <a:lnTo>
                    <a:pt x="124" y="166"/>
                  </a:lnTo>
                  <a:lnTo>
                    <a:pt x="110" y="140"/>
                  </a:lnTo>
                  <a:lnTo>
                    <a:pt x="96" y="108"/>
                  </a:lnTo>
                  <a:lnTo>
                    <a:pt x="78" y="86"/>
                  </a:lnTo>
                  <a:lnTo>
                    <a:pt x="78" y="108"/>
                  </a:lnTo>
                  <a:lnTo>
                    <a:pt x="78" y="128"/>
                  </a:lnTo>
                  <a:lnTo>
                    <a:pt x="64" y="124"/>
                  </a:lnTo>
                  <a:lnTo>
                    <a:pt x="60" y="110"/>
                  </a:lnTo>
                  <a:lnTo>
                    <a:pt x="66" y="108"/>
                  </a:lnTo>
                  <a:lnTo>
                    <a:pt x="66" y="92"/>
                  </a:lnTo>
                  <a:lnTo>
                    <a:pt x="58" y="98"/>
                  </a:lnTo>
                  <a:lnTo>
                    <a:pt x="58" y="88"/>
                  </a:lnTo>
                  <a:lnTo>
                    <a:pt x="58" y="76"/>
                  </a:lnTo>
                  <a:lnTo>
                    <a:pt x="66" y="72"/>
                  </a:lnTo>
                  <a:lnTo>
                    <a:pt x="66" y="64"/>
                  </a:lnTo>
                  <a:lnTo>
                    <a:pt x="58" y="60"/>
                  </a:lnTo>
                  <a:lnTo>
                    <a:pt x="58" y="48"/>
                  </a:lnTo>
                  <a:lnTo>
                    <a:pt x="58" y="34"/>
                  </a:lnTo>
                  <a:lnTo>
                    <a:pt x="50" y="34"/>
                  </a:lnTo>
                  <a:lnTo>
                    <a:pt x="50" y="54"/>
                  </a:lnTo>
                  <a:lnTo>
                    <a:pt x="42" y="58"/>
                  </a:lnTo>
                  <a:lnTo>
                    <a:pt x="44" y="66"/>
                  </a:lnTo>
                  <a:lnTo>
                    <a:pt x="52" y="70"/>
                  </a:lnTo>
                  <a:lnTo>
                    <a:pt x="52" y="98"/>
                  </a:lnTo>
                  <a:lnTo>
                    <a:pt x="44" y="102"/>
                  </a:lnTo>
                  <a:lnTo>
                    <a:pt x="44" y="110"/>
                  </a:lnTo>
                  <a:lnTo>
                    <a:pt x="50" y="118"/>
                  </a:lnTo>
                  <a:lnTo>
                    <a:pt x="50" y="128"/>
                  </a:lnTo>
                  <a:lnTo>
                    <a:pt x="38" y="128"/>
                  </a:lnTo>
                  <a:lnTo>
                    <a:pt x="26" y="128"/>
                  </a:lnTo>
                  <a:lnTo>
                    <a:pt x="26" y="138"/>
                  </a:lnTo>
                  <a:lnTo>
                    <a:pt x="10" y="140"/>
                  </a:lnTo>
                  <a:lnTo>
                    <a:pt x="8" y="152"/>
                  </a:lnTo>
                  <a:lnTo>
                    <a:pt x="10" y="164"/>
                  </a:lnTo>
                  <a:lnTo>
                    <a:pt x="8" y="174"/>
                  </a:lnTo>
                  <a:lnTo>
                    <a:pt x="0" y="178"/>
                  </a:lnTo>
                  <a:lnTo>
                    <a:pt x="2" y="144"/>
                  </a:lnTo>
                  <a:lnTo>
                    <a:pt x="2" y="124"/>
                  </a:lnTo>
                  <a:lnTo>
                    <a:pt x="16" y="122"/>
                  </a:lnTo>
                  <a:lnTo>
                    <a:pt x="40" y="120"/>
                  </a:lnTo>
                  <a:lnTo>
                    <a:pt x="34" y="112"/>
                  </a:lnTo>
                  <a:lnTo>
                    <a:pt x="10" y="114"/>
                  </a:lnTo>
                  <a:lnTo>
                    <a:pt x="10" y="102"/>
                  </a:lnTo>
                  <a:lnTo>
                    <a:pt x="10" y="70"/>
                  </a:lnTo>
                  <a:lnTo>
                    <a:pt x="12" y="60"/>
                  </a:lnTo>
                  <a:lnTo>
                    <a:pt x="26" y="60"/>
                  </a:lnTo>
                  <a:lnTo>
                    <a:pt x="36" y="64"/>
                  </a:lnTo>
                  <a:lnTo>
                    <a:pt x="36" y="56"/>
                  </a:lnTo>
                  <a:lnTo>
                    <a:pt x="20" y="50"/>
                  </a:lnTo>
                  <a:lnTo>
                    <a:pt x="12" y="40"/>
                  </a:lnTo>
                  <a:lnTo>
                    <a:pt x="22" y="24"/>
                  </a:lnTo>
                  <a:lnTo>
                    <a:pt x="42" y="6"/>
                  </a:lnTo>
                  <a:lnTo>
                    <a:pt x="60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776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42"/>
            <p:cNvSpPr>
              <a:spLocks/>
            </p:cNvSpPr>
            <p:nvPr/>
          </p:nvSpPr>
          <p:spPr bwMode="auto">
            <a:xfrm>
              <a:off x="4234" y="3008"/>
              <a:ext cx="22" cy="48"/>
            </a:xfrm>
            <a:custGeom>
              <a:avLst/>
              <a:gdLst>
                <a:gd name="T0" fmla="*/ 12 w 22"/>
                <a:gd name="T1" fmla="*/ 0 h 48"/>
                <a:gd name="T2" fmla="*/ 4 w 22"/>
                <a:gd name="T3" fmla="*/ 4 h 48"/>
                <a:gd name="T4" fmla="*/ 0 w 22"/>
                <a:gd name="T5" fmla="*/ 14 h 48"/>
                <a:gd name="T6" fmla="*/ 2 w 22"/>
                <a:gd name="T7" fmla="*/ 28 h 48"/>
                <a:gd name="T8" fmla="*/ 8 w 22"/>
                <a:gd name="T9" fmla="*/ 36 h 48"/>
                <a:gd name="T10" fmla="*/ 22 w 22"/>
                <a:gd name="T11" fmla="*/ 48 h 48"/>
                <a:gd name="T12" fmla="*/ 12 w 22"/>
                <a:gd name="T13" fmla="*/ 30 h 48"/>
                <a:gd name="T14" fmla="*/ 6 w 22"/>
                <a:gd name="T15" fmla="*/ 18 h 48"/>
                <a:gd name="T16" fmla="*/ 12 w 2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48">
                  <a:moveTo>
                    <a:pt x="12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2" y="28"/>
                  </a:lnTo>
                  <a:lnTo>
                    <a:pt x="8" y="36"/>
                  </a:lnTo>
                  <a:lnTo>
                    <a:pt x="22" y="48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43"/>
            <p:cNvSpPr>
              <a:spLocks/>
            </p:cNvSpPr>
            <p:nvPr/>
          </p:nvSpPr>
          <p:spPr bwMode="auto">
            <a:xfrm>
              <a:off x="4230" y="3046"/>
              <a:ext cx="16" cy="32"/>
            </a:xfrm>
            <a:custGeom>
              <a:avLst/>
              <a:gdLst>
                <a:gd name="T0" fmla="*/ 2 w 16"/>
                <a:gd name="T1" fmla="*/ 0 h 32"/>
                <a:gd name="T2" fmla="*/ 0 w 16"/>
                <a:gd name="T3" fmla="*/ 8 h 32"/>
                <a:gd name="T4" fmla="*/ 4 w 16"/>
                <a:gd name="T5" fmla="*/ 18 h 32"/>
                <a:gd name="T6" fmla="*/ 10 w 16"/>
                <a:gd name="T7" fmla="*/ 30 h 32"/>
                <a:gd name="T8" fmla="*/ 16 w 16"/>
                <a:gd name="T9" fmla="*/ 32 h 32"/>
                <a:gd name="T10" fmla="*/ 8 w 16"/>
                <a:gd name="T11" fmla="*/ 14 h 32"/>
                <a:gd name="T12" fmla="*/ 2 w 1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32">
                  <a:moveTo>
                    <a:pt x="2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8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44"/>
            <p:cNvSpPr>
              <a:spLocks/>
            </p:cNvSpPr>
            <p:nvPr/>
          </p:nvSpPr>
          <p:spPr bwMode="auto">
            <a:xfrm>
              <a:off x="4246" y="3090"/>
              <a:ext cx="14" cy="38"/>
            </a:xfrm>
            <a:custGeom>
              <a:avLst/>
              <a:gdLst>
                <a:gd name="T0" fmla="*/ 14 w 14"/>
                <a:gd name="T1" fmla="*/ 8 h 38"/>
                <a:gd name="T2" fmla="*/ 8 w 14"/>
                <a:gd name="T3" fmla="*/ 0 h 38"/>
                <a:gd name="T4" fmla="*/ 2 w 14"/>
                <a:gd name="T5" fmla="*/ 4 h 38"/>
                <a:gd name="T6" fmla="*/ 0 w 14"/>
                <a:gd name="T7" fmla="*/ 16 h 38"/>
                <a:gd name="T8" fmla="*/ 0 w 14"/>
                <a:gd name="T9" fmla="*/ 38 h 38"/>
                <a:gd name="T10" fmla="*/ 12 w 14"/>
                <a:gd name="T11" fmla="*/ 38 h 38"/>
                <a:gd name="T12" fmla="*/ 14 w 14"/>
                <a:gd name="T13" fmla="*/ 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38">
                  <a:moveTo>
                    <a:pt x="14" y="8"/>
                  </a:moveTo>
                  <a:lnTo>
                    <a:pt x="8" y="0"/>
                  </a:lnTo>
                  <a:lnTo>
                    <a:pt x="2" y="4"/>
                  </a:lnTo>
                  <a:lnTo>
                    <a:pt x="0" y="16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45"/>
            <p:cNvSpPr>
              <a:spLocks/>
            </p:cNvSpPr>
            <p:nvPr/>
          </p:nvSpPr>
          <p:spPr bwMode="auto">
            <a:xfrm>
              <a:off x="4216" y="3094"/>
              <a:ext cx="28" cy="38"/>
            </a:xfrm>
            <a:custGeom>
              <a:avLst/>
              <a:gdLst>
                <a:gd name="T0" fmla="*/ 28 w 28"/>
                <a:gd name="T1" fmla="*/ 0 h 38"/>
                <a:gd name="T2" fmla="*/ 28 w 28"/>
                <a:gd name="T3" fmla="*/ 12 h 38"/>
                <a:gd name="T4" fmla="*/ 28 w 28"/>
                <a:gd name="T5" fmla="*/ 28 h 38"/>
                <a:gd name="T6" fmla="*/ 18 w 28"/>
                <a:gd name="T7" fmla="*/ 28 h 38"/>
                <a:gd name="T8" fmla="*/ 10 w 28"/>
                <a:gd name="T9" fmla="*/ 38 h 38"/>
                <a:gd name="T10" fmla="*/ 4 w 28"/>
                <a:gd name="T11" fmla="*/ 36 h 38"/>
                <a:gd name="T12" fmla="*/ 0 w 28"/>
                <a:gd name="T13" fmla="*/ 30 h 38"/>
                <a:gd name="T14" fmla="*/ 2 w 28"/>
                <a:gd name="T15" fmla="*/ 10 h 38"/>
                <a:gd name="T16" fmla="*/ 14 w 28"/>
                <a:gd name="T17" fmla="*/ 10 h 38"/>
                <a:gd name="T18" fmla="*/ 14 w 28"/>
                <a:gd name="T19" fmla="*/ 0 h 38"/>
                <a:gd name="T20" fmla="*/ 20 w 28"/>
                <a:gd name="T21" fmla="*/ 0 h 38"/>
                <a:gd name="T22" fmla="*/ 20 w 28"/>
                <a:gd name="T23" fmla="*/ 0 h 38"/>
                <a:gd name="T24" fmla="*/ 26 w 28"/>
                <a:gd name="T25" fmla="*/ 0 h 38"/>
                <a:gd name="T26" fmla="*/ 28 w 28"/>
                <a:gd name="T27" fmla="*/ 0 h 38"/>
                <a:gd name="T28" fmla="*/ 28 w 28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" h="38">
                  <a:moveTo>
                    <a:pt x="28" y="0"/>
                  </a:moveTo>
                  <a:lnTo>
                    <a:pt x="28" y="12"/>
                  </a:lnTo>
                  <a:lnTo>
                    <a:pt x="28" y="28"/>
                  </a:lnTo>
                  <a:lnTo>
                    <a:pt x="18" y="28"/>
                  </a:lnTo>
                  <a:lnTo>
                    <a:pt x="10" y="38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6"/>
            <p:cNvSpPr>
              <a:spLocks/>
            </p:cNvSpPr>
            <p:nvPr/>
          </p:nvSpPr>
          <p:spPr bwMode="auto">
            <a:xfrm>
              <a:off x="4198" y="3104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12 h 42"/>
                <a:gd name="T4" fmla="*/ 10 w 12"/>
                <a:gd name="T5" fmla="*/ 22 h 42"/>
                <a:gd name="T6" fmla="*/ 10 w 12"/>
                <a:gd name="T7" fmla="*/ 34 h 42"/>
                <a:gd name="T8" fmla="*/ 2 w 12"/>
                <a:gd name="T9" fmla="*/ 42 h 42"/>
                <a:gd name="T10" fmla="*/ 0 w 12"/>
                <a:gd name="T11" fmla="*/ 30 h 42"/>
                <a:gd name="T12" fmla="*/ 4 w 12"/>
                <a:gd name="T13" fmla="*/ 18 h 42"/>
                <a:gd name="T14" fmla="*/ 12 w 12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42">
                  <a:moveTo>
                    <a:pt x="12" y="0"/>
                  </a:moveTo>
                  <a:lnTo>
                    <a:pt x="12" y="12"/>
                  </a:lnTo>
                  <a:lnTo>
                    <a:pt x="10" y="22"/>
                  </a:lnTo>
                  <a:lnTo>
                    <a:pt x="10" y="34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47"/>
            <p:cNvSpPr>
              <a:spLocks/>
            </p:cNvSpPr>
            <p:nvPr/>
          </p:nvSpPr>
          <p:spPr bwMode="auto">
            <a:xfrm>
              <a:off x="4146" y="3148"/>
              <a:ext cx="46" cy="104"/>
            </a:xfrm>
            <a:custGeom>
              <a:avLst/>
              <a:gdLst>
                <a:gd name="T0" fmla="*/ 46 w 46"/>
                <a:gd name="T1" fmla="*/ 0 h 104"/>
                <a:gd name="T2" fmla="*/ 38 w 46"/>
                <a:gd name="T3" fmla="*/ 12 h 104"/>
                <a:gd name="T4" fmla="*/ 34 w 46"/>
                <a:gd name="T5" fmla="*/ 4 h 104"/>
                <a:gd name="T6" fmla="*/ 30 w 46"/>
                <a:gd name="T7" fmla="*/ 14 h 104"/>
                <a:gd name="T8" fmla="*/ 30 w 46"/>
                <a:gd name="T9" fmla="*/ 26 h 104"/>
                <a:gd name="T10" fmla="*/ 18 w 46"/>
                <a:gd name="T11" fmla="*/ 38 h 104"/>
                <a:gd name="T12" fmla="*/ 18 w 46"/>
                <a:gd name="T13" fmla="*/ 28 h 104"/>
                <a:gd name="T14" fmla="*/ 12 w 46"/>
                <a:gd name="T15" fmla="*/ 38 h 104"/>
                <a:gd name="T16" fmla="*/ 16 w 46"/>
                <a:gd name="T17" fmla="*/ 68 h 104"/>
                <a:gd name="T18" fmla="*/ 4 w 46"/>
                <a:gd name="T19" fmla="*/ 80 h 104"/>
                <a:gd name="T20" fmla="*/ 0 w 46"/>
                <a:gd name="T21" fmla="*/ 104 h 104"/>
                <a:gd name="T22" fmla="*/ 14 w 46"/>
                <a:gd name="T23" fmla="*/ 84 h 104"/>
                <a:gd name="T24" fmla="*/ 28 w 46"/>
                <a:gd name="T25" fmla="*/ 36 h 104"/>
                <a:gd name="T26" fmla="*/ 46 w 46"/>
                <a:gd name="T27" fmla="*/ 8 h 104"/>
                <a:gd name="T28" fmla="*/ 46 w 46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104">
                  <a:moveTo>
                    <a:pt x="46" y="0"/>
                  </a:moveTo>
                  <a:lnTo>
                    <a:pt x="38" y="12"/>
                  </a:lnTo>
                  <a:lnTo>
                    <a:pt x="34" y="4"/>
                  </a:lnTo>
                  <a:lnTo>
                    <a:pt x="30" y="14"/>
                  </a:lnTo>
                  <a:lnTo>
                    <a:pt x="30" y="26"/>
                  </a:lnTo>
                  <a:lnTo>
                    <a:pt x="18" y="38"/>
                  </a:lnTo>
                  <a:lnTo>
                    <a:pt x="18" y="28"/>
                  </a:lnTo>
                  <a:lnTo>
                    <a:pt x="12" y="38"/>
                  </a:lnTo>
                  <a:lnTo>
                    <a:pt x="16" y="68"/>
                  </a:lnTo>
                  <a:lnTo>
                    <a:pt x="4" y="80"/>
                  </a:lnTo>
                  <a:lnTo>
                    <a:pt x="0" y="104"/>
                  </a:lnTo>
                  <a:lnTo>
                    <a:pt x="14" y="84"/>
                  </a:lnTo>
                  <a:lnTo>
                    <a:pt x="28" y="36"/>
                  </a:lnTo>
                  <a:lnTo>
                    <a:pt x="46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48"/>
            <p:cNvSpPr>
              <a:spLocks/>
            </p:cNvSpPr>
            <p:nvPr/>
          </p:nvSpPr>
          <p:spPr bwMode="auto">
            <a:xfrm>
              <a:off x="4200" y="3144"/>
              <a:ext cx="16" cy="52"/>
            </a:xfrm>
            <a:custGeom>
              <a:avLst/>
              <a:gdLst>
                <a:gd name="T0" fmla="*/ 8 w 16"/>
                <a:gd name="T1" fmla="*/ 4 h 52"/>
                <a:gd name="T2" fmla="*/ 0 w 16"/>
                <a:gd name="T3" fmla="*/ 14 h 52"/>
                <a:gd name="T4" fmla="*/ 0 w 16"/>
                <a:gd name="T5" fmla="*/ 52 h 52"/>
                <a:gd name="T6" fmla="*/ 10 w 16"/>
                <a:gd name="T7" fmla="*/ 48 h 52"/>
                <a:gd name="T8" fmla="*/ 16 w 16"/>
                <a:gd name="T9" fmla="*/ 0 h 52"/>
                <a:gd name="T10" fmla="*/ 8 w 16"/>
                <a:gd name="T11" fmla="*/ 4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lnTo>
                    <a:pt x="0" y="14"/>
                  </a:lnTo>
                  <a:lnTo>
                    <a:pt x="0" y="52"/>
                  </a:lnTo>
                  <a:lnTo>
                    <a:pt x="10" y="48"/>
                  </a:lnTo>
                  <a:lnTo>
                    <a:pt x="16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49"/>
            <p:cNvSpPr>
              <a:spLocks/>
            </p:cNvSpPr>
            <p:nvPr/>
          </p:nvSpPr>
          <p:spPr bwMode="auto">
            <a:xfrm>
              <a:off x="4228" y="3144"/>
              <a:ext cx="22" cy="50"/>
            </a:xfrm>
            <a:custGeom>
              <a:avLst/>
              <a:gdLst>
                <a:gd name="T0" fmla="*/ 22 w 22"/>
                <a:gd name="T1" fmla="*/ 0 h 50"/>
                <a:gd name="T2" fmla="*/ 6 w 22"/>
                <a:gd name="T3" fmla="*/ 0 h 50"/>
                <a:gd name="T4" fmla="*/ 2 w 22"/>
                <a:gd name="T5" fmla="*/ 14 h 50"/>
                <a:gd name="T6" fmla="*/ 0 w 22"/>
                <a:gd name="T7" fmla="*/ 38 h 50"/>
                <a:gd name="T8" fmla="*/ 6 w 22"/>
                <a:gd name="T9" fmla="*/ 40 h 50"/>
                <a:gd name="T10" fmla="*/ 6 w 22"/>
                <a:gd name="T11" fmla="*/ 50 h 50"/>
                <a:gd name="T12" fmla="*/ 14 w 22"/>
                <a:gd name="T13" fmla="*/ 50 h 50"/>
                <a:gd name="T14" fmla="*/ 22 w 22"/>
                <a:gd name="T15" fmla="*/ 0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50">
                  <a:moveTo>
                    <a:pt x="22" y="0"/>
                  </a:moveTo>
                  <a:lnTo>
                    <a:pt x="6" y="0"/>
                  </a:lnTo>
                  <a:lnTo>
                    <a:pt x="2" y="14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6" y="50"/>
                  </a:lnTo>
                  <a:lnTo>
                    <a:pt x="14" y="5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50"/>
            <p:cNvSpPr>
              <a:spLocks/>
            </p:cNvSpPr>
            <p:nvPr/>
          </p:nvSpPr>
          <p:spPr bwMode="auto">
            <a:xfrm>
              <a:off x="4202" y="3208"/>
              <a:ext cx="14" cy="64"/>
            </a:xfrm>
            <a:custGeom>
              <a:avLst/>
              <a:gdLst>
                <a:gd name="T0" fmla="*/ 14 w 14"/>
                <a:gd name="T1" fmla="*/ 0 h 64"/>
                <a:gd name="T2" fmla="*/ 2 w 14"/>
                <a:gd name="T3" fmla="*/ 2 h 64"/>
                <a:gd name="T4" fmla="*/ 0 w 14"/>
                <a:gd name="T5" fmla="*/ 62 h 64"/>
                <a:gd name="T6" fmla="*/ 8 w 14"/>
                <a:gd name="T7" fmla="*/ 64 h 64"/>
                <a:gd name="T8" fmla="*/ 8 w 14"/>
                <a:gd name="T9" fmla="*/ 64 h 64"/>
                <a:gd name="T10" fmla="*/ 14 w 14"/>
                <a:gd name="T11" fmla="*/ 0 h 64"/>
                <a:gd name="T12" fmla="*/ 14 w 14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64">
                  <a:moveTo>
                    <a:pt x="14" y="0"/>
                  </a:moveTo>
                  <a:lnTo>
                    <a:pt x="2" y="2"/>
                  </a:lnTo>
                  <a:lnTo>
                    <a:pt x="0" y="62"/>
                  </a:lnTo>
                  <a:lnTo>
                    <a:pt x="8" y="6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51"/>
            <p:cNvSpPr>
              <a:spLocks/>
            </p:cNvSpPr>
            <p:nvPr/>
          </p:nvSpPr>
          <p:spPr bwMode="auto">
            <a:xfrm>
              <a:off x="4298" y="3216"/>
              <a:ext cx="14" cy="62"/>
            </a:xfrm>
            <a:custGeom>
              <a:avLst/>
              <a:gdLst>
                <a:gd name="T0" fmla="*/ 14 w 14"/>
                <a:gd name="T1" fmla="*/ 0 h 62"/>
                <a:gd name="T2" fmla="*/ 2 w 14"/>
                <a:gd name="T3" fmla="*/ 0 h 62"/>
                <a:gd name="T4" fmla="*/ 0 w 14"/>
                <a:gd name="T5" fmla="*/ 62 h 62"/>
                <a:gd name="T6" fmla="*/ 8 w 14"/>
                <a:gd name="T7" fmla="*/ 62 h 62"/>
                <a:gd name="T8" fmla="*/ 8 w 14"/>
                <a:gd name="T9" fmla="*/ 62 h 62"/>
                <a:gd name="T10" fmla="*/ 12 w 14"/>
                <a:gd name="T11" fmla="*/ 32 h 62"/>
                <a:gd name="T12" fmla="*/ 14 w 14"/>
                <a:gd name="T13" fmla="*/ 0 h 62"/>
                <a:gd name="T14" fmla="*/ 14 w 14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62">
                  <a:moveTo>
                    <a:pt x="14" y="0"/>
                  </a:moveTo>
                  <a:lnTo>
                    <a:pt x="2" y="0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2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52"/>
            <p:cNvSpPr>
              <a:spLocks/>
            </p:cNvSpPr>
            <p:nvPr/>
          </p:nvSpPr>
          <p:spPr bwMode="auto">
            <a:xfrm>
              <a:off x="4290" y="3290"/>
              <a:ext cx="14" cy="54"/>
            </a:xfrm>
            <a:custGeom>
              <a:avLst/>
              <a:gdLst>
                <a:gd name="T0" fmla="*/ 14 w 14"/>
                <a:gd name="T1" fmla="*/ 0 h 54"/>
                <a:gd name="T2" fmla="*/ 0 w 14"/>
                <a:gd name="T3" fmla="*/ 0 h 54"/>
                <a:gd name="T4" fmla="*/ 0 w 14"/>
                <a:gd name="T5" fmla="*/ 54 h 54"/>
                <a:gd name="T6" fmla="*/ 8 w 14"/>
                <a:gd name="T7" fmla="*/ 54 h 54"/>
                <a:gd name="T8" fmla="*/ 8 w 14"/>
                <a:gd name="T9" fmla="*/ 54 h 54"/>
                <a:gd name="T10" fmla="*/ 14 w 14"/>
                <a:gd name="T11" fmla="*/ 0 h 54"/>
                <a:gd name="T12" fmla="*/ 14 w 14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54">
                  <a:moveTo>
                    <a:pt x="14" y="0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53"/>
            <p:cNvSpPr>
              <a:spLocks/>
            </p:cNvSpPr>
            <p:nvPr/>
          </p:nvSpPr>
          <p:spPr bwMode="auto">
            <a:xfrm>
              <a:off x="4226" y="3210"/>
              <a:ext cx="18" cy="62"/>
            </a:xfrm>
            <a:custGeom>
              <a:avLst/>
              <a:gdLst>
                <a:gd name="T0" fmla="*/ 18 w 18"/>
                <a:gd name="T1" fmla="*/ 0 h 62"/>
                <a:gd name="T2" fmla="*/ 4 w 18"/>
                <a:gd name="T3" fmla="*/ 0 h 62"/>
                <a:gd name="T4" fmla="*/ 0 w 18"/>
                <a:gd name="T5" fmla="*/ 62 h 62"/>
                <a:gd name="T6" fmla="*/ 14 w 18"/>
                <a:gd name="T7" fmla="*/ 60 h 62"/>
                <a:gd name="T8" fmla="*/ 18 w 18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2">
                  <a:moveTo>
                    <a:pt x="18" y="0"/>
                  </a:moveTo>
                  <a:lnTo>
                    <a:pt x="4" y="0"/>
                  </a:lnTo>
                  <a:lnTo>
                    <a:pt x="0" y="62"/>
                  </a:lnTo>
                  <a:lnTo>
                    <a:pt x="14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54"/>
            <p:cNvSpPr>
              <a:spLocks/>
            </p:cNvSpPr>
            <p:nvPr/>
          </p:nvSpPr>
          <p:spPr bwMode="auto">
            <a:xfrm>
              <a:off x="4324" y="3216"/>
              <a:ext cx="18" cy="64"/>
            </a:xfrm>
            <a:custGeom>
              <a:avLst/>
              <a:gdLst>
                <a:gd name="T0" fmla="*/ 18 w 18"/>
                <a:gd name="T1" fmla="*/ 2 h 64"/>
                <a:gd name="T2" fmla="*/ 2 w 18"/>
                <a:gd name="T3" fmla="*/ 0 h 64"/>
                <a:gd name="T4" fmla="*/ 0 w 18"/>
                <a:gd name="T5" fmla="*/ 64 h 64"/>
                <a:gd name="T6" fmla="*/ 12 w 18"/>
                <a:gd name="T7" fmla="*/ 60 h 64"/>
                <a:gd name="T8" fmla="*/ 18 w 18"/>
                <a:gd name="T9" fmla="*/ 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4">
                  <a:moveTo>
                    <a:pt x="18" y="2"/>
                  </a:moveTo>
                  <a:lnTo>
                    <a:pt x="2" y="0"/>
                  </a:lnTo>
                  <a:lnTo>
                    <a:pt x="0" y="64"/>
                  </a:lnTo>
                  <a:lnTo>
                    <a:pt x="12" y="6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55"/>
            <p:cNvSpPr>
              <a:spLocks/>
            </p:cNvSpPr>
            <p:nvPr/>
          </p:nvSpPr>
          <p:spPr bwMode="auto">
            <a:xfrm>
              <a:off x="4314" y="3290"/>
              <a:ext cx="18" cy="56"/>
            </a:xfrm>
            <a:custGeom>
              <a:avLst/>
              <a:gdLst>
                <a:gd name="T0" fmla="*/ 18 w 18"/>
                <a:gd name="T1" fmla="*/ 2 h 56"/>
                <a:gd name="T2" fmla="*/ 2 w 18"/>
                <a:gd name="T3" fmla="*/ 0 h 56"/>
                <a:gd name="T4" fmla="*/ 0 w 18"/>
                <a:gd name="T5" fmla="*/ 56 h 56"/>
                <a:gd name="T6" fmla="*/ 14 w 18"/>
                <a:gd name="T7" fmla="*/ 54 h 56"/>
                <a:gd name="T8" fmla="*/ 18 w 18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56">
                  <a:moveTo>
                    <a:pt x="18" y="2"/>
                  </a:moveTo>
                  <a:lnTo>
                    <a:pt x="2" y="0"/>
                  </a:lnTo>
                  <a:lnTo>
                    <a:pt x="0" y="56"/>
                  </a:lnTo>
                  <a:lnTo>
                    <a:pt x="14" y="54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56"/>
            <p:cNvSpPr>
              <a:spLocks/>
            </p:cNvSpPr>
            <p:nvPr/>
          </p:nvSpPr>
          <p:spPr bwMode="auto">
            <a:xfrm>
              <a:off x="4202" y="3282"/>
              <a:ext cx="8" cy="48"/>
            </a:xfrm>
            <a:custGeom>
              <a:avLst/>
              <a:gdLst>
                <a:gd name="T0" fmla="*/ 0 w 8"/>
                <a:gd name="T1" fmla="*/ 0 h 48"/>
                <a:gd name="T2" fmla="*/ 0 w 8"/>
                <a:gd name="T3" fmla="*/ 16 h 48"/>
                <a:gd name="T4" fmla="*/ 0 w 8"/>
                <a:gd name="T5" fmla="*/ 48 h 48"/>
                <a:gd name="T6" fmla="*/ 6 w 8"/>
                <a:gd name="T7" fmla="*/ 48 h 48"/>
                <a:gd name="T8" fmla="*/ 8 w 8"/>
                <a:gd name="T9" fmla="*/ 0 h 48"/>
                <a:gd name="T10" fmla="*/ 0 w 8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0" y="0"/>
                  </a:moveTo>
                  <a:lnTo>
                    <a:pt x="0" y="16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57"/>
            <p:cNvSpPr>
              <a:spLocks/>
            </p:cNvSpPr>
            <p:nvPr/>
          </p:nvSpPr>
          <p:spPr bwMode="auto">
            <a:xfrm>
              <a:off x="4226" y="3280"/>
              <a:ext cx="12" cy="52"/>
            </a:xfrm>
            <a:custGeom>
              <a:avLst/>
              <a:gdLst>
                <a:gd name="T0" fmla="*/ 0 w 12"/>
                <a:gd name="T1" fmla="*/ 2 h 52"/>
                <a:gd name="T2" fmla="*/ 0 w 12"/>
                <a:gd name="T3" fmla="*/ 20 h 52"/>
                <a:gd name="T4" fmla="*/ 0 w 12"/>
                <a:gd name="T5" fmla="*/ 52 h 52"/>
                <a:gd name="T6" fmla="*/ 12 w 12"/>
                <a:gd name="T7" fmla="*/ 52 h 52"/>
                <a:gd name="T8" fmla="*/ 10 w 12"/>
                <a:gd name="T9" fmla="*/ 0 h 52"/>
                <a:gd name="T10" fmla="*/ 0 w 12"/>
                <a:gd name="T11" fmla="*/ 2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52">
                  <a:moveTo>
                    <a:pt x="0" y="2"/>
                  </a:moveTo>
                  <a:lnTo>
                    <a:pt x="0" y="2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58"/>
            <p:cNvSpPr>
              <a:spLocks/>
            </p:cNvSpPr>
            <p:nvPr/>
          </p:nvSpPr>
          <p:spPr bwMode="auto">
            <a:xfrm>
              <a:off x="4302" y="3094"/>
              <a:ext cx="38" cy="40"/>
            </a:xfrm>
            <a:custGeom>
              <a:avLst/>
              <a:gdLst>
                <a:gd name="T0" fmla="*/ 38 w 38"/>
                <a:gd name="T1" fmla="*/ 0 h 40"/>
                <a:gd name="T2" fmla="*/ 8 w 38"/>
                <a:gd name="T3" fmla="*/ 12 h 40"/>
                <a:gd name="T4" fmla="*/ 0 w 38"/>
                <a:gd name="T5" fmla="*/ 38 h 40"/>
                <a:gd name="T6" fmla="*/ 24 w 38"/>
                <a:gd name="T7" fmla="*/ 40 h 40"/>
                <a:gd name="T8" fmla="*/ 24 w 38"/>
                <a:gd name="T9" fmla="*/ 18 h 40"/>
                <a:gd name="T10" fmla="*/ 38 w 38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40">
                  <a:moveTo>
                    <a:pt x="38" y="0"/>
                  </a:moveTo>
                  <a:lnTo>
                    <a:pt x="8" y="12"/>
                  </a:lnTo>
                  <a:lnTo>
                    <a:pt x="0" y="38"/>
                  </a:lnTo>
                  <a:lnTo>
                    <a:pt x="24" y="40"/>
                  </a:lnTo>
                  <a:lnTo>
                    <a:pt x="24" y="1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59"/>
            <p:cNvSpPr>
              <a:spLocks/>
            </p:cNvSpPr>
            <p:nvPr/>
          </p:nvSpPr>
          <p:spPr bwMode="auto">
            <a:xfrm>
              <a:off x="4304" y="3148"/>
              <a:ext cx="20" cy="50"/>
            </a:xfrm>
            <a:custGeom>
              <a:avLst/>
              <a:gdLst>
                <a:gd name="T0" fmla="*/ 20 w 20"/>
                <a:gd name="T1" fmla="*/ 2 h 50"/>
                <a:gd name="T2" fmla="*/ 0 w 20"/>
                <a:gd name="T3" fmla="*/ 0 h 50"/>
                <a:gd name="T4" fmla="*/ 2 w 20"/>
                <a:gd name="T5" fmla="*/ 50 h 50"/>
                <a:gd name="T6" fmla="*/ 14 w 20"/>
                <a:gd name="T7" fmla="*/ 50 h 50"/>
                <a:gd name="T8" fmla="*/ 20 w 20"/>
                <a:gd name="T9" fmla="*/ 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50">
                  <a:moveTo>
                    <a:pt x="20" y="2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4" y="5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60"/>
            <p:cNvSpPr>
              <a:spLocks/>
            </p:cNvSpPr>
            <p:nvPr/>
          </p:nvSpPr>
          <p:spPr bwMode="auto">
            <a:xfrm>
              <a:off x="4352" y="3100"/>
              <a:ext cx="26" cy="44"/>
            </a:xfrm>
            <a:custGeom>
              <a:avLst/>
              <a:gdLst>
                <a:gd name="T0" fmla="*/ 14 w 26"/>
                <a:gd name="T1" fmla="*/ 0 h 44"/>
                <a:gd name="T2" fmla="*/ 0 w 26"/>
                <a:gd name="T3" fmla="*/ 14 h 44"/>
                <a:gd name="T4" fmla="*/ 0 w 26"/>
                <a:gd name="T5" fmla="*/ 44 h 44"/>
                <a:gd name="T6" fmla="*/ 14 w 26"/>
                <a:gd name="T7" fmla="*/ 42 h 44"/>
                <a:gd name="T8" fmla="*/ 14 w 26"/>
                <a:gd name="T9" fmla="*/ 22 h 44"/>
                <a:gd name="T10" fmla="*/ 26 w 26"/>
                <a:gd name="T11" fmla="*/ 12 h 44"/>
                <a:gd name="T12" fmla="*/ 14 w 26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44">
                  <a:moveTo>
                    <a:pt x="14" y="0"/>
                  </a:moveTo>
                  <a:lnTo>
                    <a:pt x="0" y="14"/>
                  </a:lnTo>
                  <a:lnTo>
                    <a:pt x="0" y="44"/>
                  </a:lnTo>
                  <a:lnTo>
                    <a:pt x="14" y="42"/>
                  </a:lnTo>
                  <a:lnTo>
                    <a:pt x="14" y="22"/>
                  </a:lnTo>
                  <a:lnTo>
                    <a:pt x="26" y="1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CA5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61"/>
            <p:cNvSpPr>
              <a:spLocks/>
            </p:cNvSpPr>
            <p:nvPr/>
          </p:nvSpPr>
          <p:spPr bwMode="auto">
            <a:xfrm>
              <a:off x="4284" y="3002"/>
              <a:ext cx="66" cy="30"/>
            </a:xfrm>
            <a:custGeom>
              <a:avLst/>
              <a:gdLst>
                <a:gd name="T0" fmla="*/ 58 w 66"/>
                <a:gd name="T1" fmla="*/ 4 h 30"/>
                <a:gd name="T2" fmla="*/ 26 w 66"/>
                <a:gd name="T3" fmla="*/ 8 h 30"/>
                <a:gd name="T4" fmla="*/ 16 w 66"/>
                <a:gd name="T5" fmla="*/ 12 h 30"/>
                <a:gd name="T6" fmla="*/ 0 w 66"/>
                <a:gd name="T7" fmla="*/ 12 h 30"/>
                <a:gd name="T8" fmla="*/ 0 w 66"/>
                <a:gd name="T9" fmla="*/ 20 h 30"/>
                <a:gd name="T10" fmla="*/ 2 w 66"/>
                <a:gd name="T11" fmla="*/ 30 h 30"/>
                <a:gd name="T12" fmla="*/ 8 w 66"/>
                <a:gd name="T13" fmla="*/ 30 h 30"/>
                <a:gd name="T14" fmla="*/ 16 w 66"/>
                <a:gd name="T15" fmla="*/ 22 h 30"/>
                <a:gd name="T16" fmla="*/ 22 w 66"/>
                <a:gd name="T17" fmla="*/ 18 h 30"/>
                <a:gd name="T18" fmla="*/ 56 w 66"/>
                <a:gd name="T19" fmla="*/ 12 h 30"/>
                <a:gd name="T20" fmla="*/ 66 w 66"/>
                <a:gd name="T21" fmla="*/ 6 h 30"/>
                <a:gd name="T22" fmla="*/ 64 w 66"/>
                <a:gd name="T23" fmla="*/ 0 h 30"/>
                <a:gd name="T24" fmla="*/ 58 w 66"/>
                <a:gd name="T25" fmla="*/ 4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0">
                  <a:moveTo>
                    <a:pt x="58" y="4"/>
                  </a:moveTo>
                  <a:lnTo>
                    <a:pt x="26" y="8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6" y="22"/>
                  </a:lnTo>
                  <a:lnTo>
                    <a:pt x="22" y="18"/>
                  </a:lnTo>
                  <a:lnTo>
                    <a:pt x="56" y="12"/>
                  </a:lnTo>
                  <a:lnTo>
                    <a:pt x="66" y="6"/>
                  </a:lnTo>
                  <a:lnTo>
                    <a:pt x="64" y="0"/>
                  </a:lnTo>
                  <a:lnTo>
                    <a:pt x="58" y="4"/>
                  </a:lnTo>
                  <a:close/>
                </a:path>
              </a:pathLst>
            </a:custGeom>
            <a:solidFill>
              <a:srgbClr val="0C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62"/>
            <p:cNvSpPr>
              <a:spLocks/>
            </p:cNvSpPr>
            <p:nvPr/>
          </p:nvSpPr>
          <p:spPr bwMode="auto">
            <a:xfrm>
              <a:off x="4268" y="3028"/>
              <a:ext cx="38" cy="68"/>
            </a:xfrm>
            <a:custGeom>
              <a:avLst/>
              <a:gdLst>
                <a:gd name="T0" fmla="*/ 0 w 38"/>
                <a:gd name="T1" fmla="*/ 12 h 68"/>
                <a:gd name="T2" fmla="*/ 8 w 38"/>
                <a:gd name="T3" fmla="*/ 28 h 68"/>
                <a:gd name="T4" fmla="*/ 22 w 38"/>
                <a:gd name="T5" fmla="*/ 48 h 68"/>
                <a:gd name="T6" fmla="*/ 38 w 38"/>
                <a:gd name="T7" fmla="*/ 68 h 68"/>
                <a:gd name="T8" fmla="*/ 32 w 38"/>
                <a:gd name="T9" fmla="*/ 42 h 68"/>
                <a:gd name="T10" fmla="*/ 26 w 38"/>
                <a:gd name="T11" fmla="*/ 20 h 68"/>
                <a:gd name="T12" fmla="*/ 30 w 38"/>
                <a:gd name="T13" fmla="*/ 0 h 68"/>
                <a:gd name="T14" fmla="*/ 0 w 38"/>
                <a:gd name="T15" fmla="*/ 12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68">
                  <a:moveTo>
                    <a:pt x="0" y="12"/>
                  </a:moveTo>
                  <a:lnTo>
                    <a:pt x="8" y="28"/>
                  </a:lnTo>
                  <a:lnTo>
                    <a:pt x="22" y="48"/>
                  </a:lnTo>
                  <a:lnTo>
                    <a:pt x="38" y="68"/>
                  </a:lnTo>
                  <a:lnTo>
                    <a:pt x="32" y="42"/>
                  </a:lnTo>
                  <a:lnTo>
                    <a:pt x="26" y="20"/>
                  </a:lnTo>
                  <a:lnTo>
                    <a:pt x="3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63"/>
            <p:cNvSpPr>
              <a:spLocks/>
            </p:cNvSpPr>
            <p:nvPr/>
          </p:nvSpPr>
          <p:spPr bwMode="auto">
            <a:xfrm>
              <a:off x="4380" y="3196"/>
              <a:ext cx="30" cy="72"/>
            </a:xfrm>
            <a:custGeom>
              <a:avLst/>
              <a:gdLst>
                <a:gd name="T0" fmla="*/ 30 w 30"/>
                <a:gd name="T1" fmla="*/ 60 h 72"/>
                <a:gd name="T2" fmla="*/ 14 w 30"/>
                <a:gd name="T3" fmla="*/ 42 h 72"/>
                <a:gd name="T4" fmla="*/ 0 w 30"/>
                <a:gd name="T5" fmla="*/ 0 h 72"/>
                <a:gd name="T6" fmla="*/ 0 w 30"/>
                <a:gd name="T7" fmla="*/ 36 h 72"/>
                <a:gd name="T8" fmla="*/ 10 w 30"/>
                <a:gd name="T9" fmla="*/ 72 h 72"/>
                <a:gd name="T10" fmla="*/ 10 w 30"/>
                <a:gd name="T11" fmla="*/ 72 h 72"/>
                <a:gd name="T12" fmla="*/ 18 w 30"/>
                <a:gd name="T13" fmla="*/ 64 h 72"/>
                <a:gd name="T14" fmla="*/ 26 w 30"/>
                <a:gd name="T15" fmla="*/ 60 h 72"/>
                <a:gd name="T16" fmla="*/ 30 w 30"/>
                <a:gd name="T17" fmla="*/ 60 h 72"/>
                <a:gd name="T18" fmla="*/ 30 w 30"/>
                <a:gd name="T19" fmla="*/ 60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72">
                  <a:moveTo>
                    <a:pt x="30" y="60"/>
                  </a:moveTo>
                  <a:lnTo>
                    <a:pt x="14" y="42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0" y="72"/>
                  </a:lnTo>
                  <a:lnTo>
                    <a:pt x="18" y="64"/>
                  </a:lnTo>
                  <a:lnTo>
                    <a:pt x="2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64"/>
            <p:cNvSpPr>
              <a:spLocks/>
            </p:cNvSpPr>
            <p:nvPr/>
          </p:nvSpPr>
          <p:spPr bwMode="auto">
            <a:xfrm>
              <a:off x="4178" y="3184"/>
              <a:ext cx="14" cy="32"/>
            </a:xfrm>
            <a:custGeom>
              <a:avLst/>
              <a:gdLst>
                <a:gd name="T0" fmla="*/ 12 w 14"/>
                <a:gd name="T1" fmla="*/ 0 h 32"/>
                <a:gd name="T2" fmla="*/ 14 w 14"/>
                <a:gd name="T3" fmla="*/ 16 h 32"/>
                <a:gd name="T4" fmla="*/ 4 w 14"/>
                <a:gd name="T5" fmla="*/ 32 h 32"/>
                <a:gd name="T6" fmla="*/ 0 w 14"/>
                <a:gd name="T7" fmla="*/ 14 h 32"/>
                <a:gd name="T8" fmla="*/ 0 w 14"/>
                <a:gd name="T9" fmla="*/ 14 h 32"/>
                <a:gd name="T10" fmla="*/ 8 w 14"/>
                <a:gd name="T11" fmla="*/ 8 h 32"/>
                <a:gd name="T12" fmla="*/ 10 w 14"/>
                <a:gd name="T13" fmla="*/ 2 h 32"/>
                <a:gd name="T14" fmla="*/ 12 w 14"/>
                <a:gd name="T15" fmla="*/ 0 h 32"/>
                <a:gd name="T16" fmla="*/ 12 w 14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2">
                  <a:moveTo>
                    <a:pt x="12" y="0"/>
                  </a:moveTo>
                  <a:lnTo>
                    <a:pt x="14" y="16"/>
                  </a:lnTo>
                  <a:lnTo>
                    <a:pt x="4" y="32"/>
                  </a:lnTo>
                  <a:lnTo>
                    <a:pt x="0" y="14"/>
                  </a:lnTo>
                  <a:lnTo>
                    <a:pt x="8" y="8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65"/>
            <p:cNvSpPr>
              <a:spLocks/>
            </p:cNvSpPr>
            <p:nvPr/>
          </p:nvSpPr>
          <p:spPr bwMode="auto">
            <a:xfrm>
              <a:off x="4390" y="3284"/>
              <a:ext cx="46" cy="48"/>
            </a:xfrm>
            <a:custGeom>
              <a:avLst/>
              <a:gdLst>
                <a:gd name="T0" fmla="*/ 0 w 46"/>
                <a:gd name="T1" fmla="*/ 14 h 48"/>
                <a:gd name="T2" fmla="*/ 0 w 46"/>
                <a:gd name="T3" fmla="*/ 48 h 48"/>
                <a:gd name="T4" fmla="*/ 30 w 46"/>
                <a:gd name="T5" fmla="*/ 42 h 48"/>
                <a:gd name="T6" fmla="*/ 46 w 46"/>
                <a:gd name="T7" fmla="*/ 34 h 48"/>
                <a:gd name="T8" fmla="*/ 42 w 46"/>
                <a:gd name="T9" fmla="*/ 6 h 48"/>
                <a:gd name="T10" fmla="*/ 4 w 46"/>
                <a:gd name="T11" fmla="*/ 0 h 48"/>
                <a:gd name="T12" fmla="*/ 0 w 46"/>
                <a:gd name="T13" fmla="*/ 14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48">
                  <a:moveTo>
                    <a:pt x="0" y="14"/>
                  </a:moveTo>
                  <a:lnTo>
                    <a:pt x="0" y="48"/>
                  </a:lnTo>
                  <a:lnTo>
                    <a:pt x="30" y="42"/>
                  </a:lnTo>
                  <a:lnTo>
                    <a:pt x="46" y="34"/>
                  </a:lnTo>
                  <a:lnTo>
                    <a:pt x="42" y="6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66"/>
            <p:cNvSpPr>
              <a:spLocks/>
            </p:cNvSpPr>
            <p:nvPr/>
          </p:nvSpPr>
          <p:spPr bwMode="auto">
            <a:xfrm>
              <a:off x="4378" y="3284"/>
              <a:ext cx="22" cy="54"/>
            </a:xfrm>
            <a:custGeom>
              <a:avLst/>
              <a:gdLst>
                <a:gd name="T0" fmla="*/ 14 w 22"/>
                <a:gd name="T1" fmla="*/ 46 h 54"/>
                <a:gd name="T2" fmla="*/ 0 w 22"/>
                <a:gd name="T3" fmla="*/ 54 h 54"/>
                <a:gd name="T4" fmla="*/ 6 w 22"/>
                <a:gd name="T5" fmla="*/ 4 h 54"/>
                <a:gd name="T6" fmla="*/ 22 w 22"/>
                <a:gd name="T7" fmla="*/ 0 h 54"/>
                <a:gd name="T8" fmla="*/ 14 w 22"/>
                <a:gd name="T9" fmla="*/ 4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54">
                  <a:moveTo>
                    <a:pt x="14" y="46"/>
                  </a:moveTo>
                  <a:lnTo>
                    <a:pt x="0" y="54"/>
                  </a:lnTo>
                  <a:lnTo>
                    <a:pt x="6" y="4"/>
                  </a:lnTo>
                  <a:lnTo>
                    <a:pt x="22" y="0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67"/>
            <p:cNvSpPr>
              <a:spLocks/>
            </p:cNvSpPr>
            <p:nvPr/>
          </p:nvSpPr>
          <p:spPr bwMode="auto">
            <a:xfrm>
              <a:off x="4376" y="3146"/>
              <a:ext cx="66" cy="120"/>
            </a:xfrm>
            <a:custGeom>
              <a:avLst/>
              <a:gdLst>
                <a:gd name="T0" fmla="*/ 2 w 66"/>
                <a:gd name="T1" fmla="*/ 28 h 120"/>
                <a:gd name="T2" fmla="*/ 6 w 66"/>
                <a:gd name="T3" fmla="*/ 18 h 120"/>
                <a:gd name="T4" fmla="*/ 0 w 66"/>
                <a:gd name="T5" fmla="*/ 8 h 120"/>
                <a:gd name="T6" fmla="*/ 2 w 66"/>
                <a:gd name="T7" fmla="*/ 0 h 120"/>
                <a:gd name="T8" fmla="*/ 12 w 66"/>
                <a:gd name="T9" fmla="*/ 8 h 120"/>
                <a:gd name="T10" fmla="*/ 24 w 66"/>
                <a:gd name="T11" fmla="*/ 16 h 120"/>
                <a:gd name="T12" fmla="*/ 22 w 66"/>
                <a:gd name="T13" fmla="*/ 26 h 120"/>
                <a:gd name="T14" fmla="*/ 28 w 66"/>
                <a:gd name="T15" fmla="*/ 36 h 120"/>
                <a:gd name="T16" fmla="*/ 34 w 66"/>
                <a:gd name="T17" fmla="*/ 24 h 120"/>
                <a:gd name="T18" fmla="*/ 38 w 66"/>
                <a:gd name="T19" fmla="*/ 44 h 120"/>
                <a:gd name="T20" fmla="*/ 46 w 66"/>
                <a:gd name="T21" fmla="*/ 64 h 120"/>
                <a:gd name="T22" fmla="*/ 60 w 66"/>
                <a:gd name="T23" fmla="*/ 80 h 120"/>
                <a:gd name="T24" fmla="*/ 66 w 66"/>
                <a:gd name="T25" fmla="*/ 102 h 120"/>
                <a:gd name="T26" fmla="*/ 62 w 66"/>
                <a:gd name="T27" fmla="*/ 120 h 120"/>
                <a:gd name="T28" fmla="*/ 24 w 66"/>
                <a:gd name="T29" fmla="*/ 70 h 120"/>
                <a:gd name="T30" fmla="*/ 14 w 66"/>
                <a:gd name="T31" fmla="*/ 42 h 120"/>
                <a:gd name="T32" fmla="*/ 2 w 66"/>
                <a:gd name="T33" fmla="*/ 28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20">
                  <a:moveTo>
                    <a:pt x="2" y="28"/>
                  </a:moveTo>
                  <a:lnTo>
                    <a:pt x="6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12" y="8"/>
                  </a:lnTo>
                  <a:lnTo>
                    <a:pt x="24" y="16"/>
                  </a:lnTo>
                  <a:lnTo>
                    <a:pt x="22" y="26"/>
                  </a:lnTo>
                  <a:lnTo>
                    <a:pt x="28" y="36"/>
                  </a:lnTo>
                  <a:lnTo>
                    <a:pt x="34" y="24"/>
                  </a:lnTo>
                  <a:lnTo>
                    <a:pt x="38" y="44"/>
                  </a:lnTo>
                  <a:lnTo>
                    <a:pt x="46" y="64"/>
                  </a:lnTo>
                  <a:lnTo>
                    <a:pt x="60" y="80"/>
                  </a:lnTo>
                  <a:lnTo>
                    <a:pt x="66" y="102"/>
                  </a:lnTo>
                  <a:lnTo>
                    <a:pt x="62" y="120"/>
                  </a:lnTo>
                  <a:lnTo>
                    <a:pt x="24" y="70"/>
                  </a:lnTo>
                  <a:lnTo>
                    <a:pt x="14" y="42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68"/>
            <p:cNvSpPr>
              <a:spLocks/>
            </p:cNvSpPr>
            <p:nvPr/>
          </p:nvSpPr>
          <p:spPr bwMode="auto">
            <a:xfrm>
              <a:off x="4234" y="3232"/>
              <a:ext cx="304" cy="284"/>
            </a:xfrm>
            <a:custGeom>
              <a:avLst/>
              <a:gdLst>
                <a:gd name="T0" fmla="*/ 298 w 304"/>
                <a:gd name="T1" fmla="*/ 0 h 284"/>
                <a:gd name="T2" fmla="*/ 272 w 304"/>
                <a:gd name="T3" fmla="*/ 4 h 284"/>
                <a:gd name="T4" fmla="*/ 244 w 304"/>
                <a:gd name="T5" fmla="*/ 38 h 284"/>
                <a:gd name="T6" fmla="*/ 224 w 304"/>
                <a:gd name="T7" fmla="*/ 28 h 284"/>
                <a:gd name="T8" fmla="*/ 216 w 304"/>
                <a:gd name="T9" fmla="*/ 36 h 284"/>
                <a:gd name="T10" fmla="*/ 220 w 304"/>
                <a:gd name="T11" fmla="*/ 50 h 284"/>
                <a:gd name="T12" fmla="*/ 266 w 304"/>
                <a:gd name="T13" fmla="*/ 56 h 284"/>
                <a:gd name="T14" fmla="*/ 262 w 304"/>
                <a:gd name="T15" fmla="*/ 66 h 284"/>
                <a:gd name="T16" fmla="*/ 210 w 304"/>
                <a:gd name="T17" fmla="*/ 62 h 284"/>
                <a:gd name="T18" fmla="*/ 210 w 304"/>
                <a:gd name="T19" fmla="*/ 84 h 284"/>
                <a:gd name="T20" fmla="*/ 226 w 304"/>
                <a:gd name="T21" fmla="*/ 88 h 284"/>
                <a:gd name="T22" fmla="*/ 226 w 304"/>
                <a:gd name="T23" fmla="*/ 106 h 284"/>
                <a:gd name="T24" fmla="*/ 200 w 304"/>
                <a:gd name="T25" fmla="*/ 92 h 284"/>
                <a:gd name="T26" fmla="*/ 168 w 304"/>
                <a:gd name="T27" fmla="*/ 104 h 284"/>
                <a:gd name="T28" fmla="*/ 178 w 304"/>
                <a:gd name="T29" fmla="*/ 126 h 284"/>
                <a:gd name="T30" fmla="*/ 152 w 304"/>
                <a:gd name="T31" fmla="*/ 108 h 284"/>
                <a:gd name="T32" fmla="*/ 118 w 304"/>
                <a:gd name="T33" fmla="*/ 112 h 284"/>
                <a:gd name="T34" fmla="*/ 4 w 304"/>
                <a:gd name="T35" fmla="*/ 128 h 284"/>
                <a:gd name="T36" fmla="*/ 6 w 304"/>
                <a:gd name="T37" fmla="*/ 192 h 284"/>
                <a:gd name="T38" fmla="*/ 0 w 304"/>
                <a:gd name="T39" fmla="*/ 284 h 284"/>
                <a:gd name="T40" fmla="*/ 38 w 304"/>
                <a:gd name="T41" fmla="*/ 276 h 284"/>
                <a:gd name="T42" fmla="*/ 100 w 304"/>
                <a:gd name="T43" fmla="*/ 248 h 284"/>
                <a:gd name="T44" fmla="*/ 88 w 304"/>
                <a:gd name="T45" fmla="*/ 226 h 284"/>
                <a:gd name="T46" fmla="*/ 70 w 304"/>
                <a:gd name="T47" fmla="*/ 192 h 284"/>
                <a:gd name="T48" fmla="*/ 116 w 304"/>
                <a:gd name="T49" fmla="*/ 228 h 284"/>
                <a:gd name="T50" fmla="*/ 116 w 304"/>
                <a:gd name="T51" fmla="*/ 208 h 284"/>
                <a:gd name="T52" fmla="*/ 110 w 304"/>
                <a:gd name="T53" fmla="*/ 162 h 284"/>
                <a:gd name="T54" fmla="*/ 122 w 304"/>
                <a:gd name="T55" fmla="*/ 182 h 284"/>
                <a:gd name="T56" fmla="*/ 140 w 304"/>
                <a:gd name="T57" fmla="*/ 220 h 284"/>
                <a:gd name="T58" fmla="*/ 170 w 304"/>
                <a:gd name="T59" fmla="*/ 196 h 284"/>
                <a:gd name="T60" fmla="*/ 208 w 304"/>
                <a:gd name="T61" fmla="*/ 168 h 284"/>
                <a:gd name="T62" fmla="*/ 280 w 304"/>
                <a:gd name="T63" fmla="*/ 166 h 284"/>
                <a:gd name="T64" fmla="*/ 290 w 304"/>
                <a:gd name="T65" fmla="*/ 154 h 284"/>
                <a:gd name="T66" fmla="*/ 298 w 304"/>
                <a:gd name="T67" fmla="*/ 106 h 284"/>
                <a:gd name="T68" fmla="*/ 280 w 304"/>
                <a:gd name="T69" fmla="*/ 94 h 284"/>
                <a:gd name="T70" fmla="*/ 302 w 304"/>
                <a:gd name="T71" fmla="*/ 78 h 284"/>
                <a:gd name="T72" fmla="*/ 304 w 304"/>
                <a:gd name="T73" fmla="*/ 40 h 284"/>
                <a:gd name="T74" fmla="*/ 298 w 304"/>
                <a:gd name="T75" fmla="*/ 0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84">
                  <a:moveTo>
                    <a:pt x="298" y="0"/>
                  </a:moveTo>
                  <a:lnTo>
                    <a:pt x="272" y="4"/>
                  </a:lnTo>
                  <a:lnTo>
                    <a:pt x="244" y="38"/>
                  </a:lnTo>
                  <a:lnTo>
                    <a:pt x="224" y="28"/>
                  </a:lnTo>
                  <a:lnTo>
                    <a:pt x="216" y="36"/>
                  </a:lnTo>
                  <a:lnTo>
                    <a:pt x="220" y="50"/>
                  </a:lnTo>
                  <a:lnTo>
                    <a:pt x="266" y="56"/>
                  </a:lnTo>
                  <a:lnTo>
                    <a:pt x="262" y="66"/>
                  </a:lnTo>
                  <a:lnTo>
                    <a:pt x="210" y="62"/>
                  </a:lnTo>
                  <a:lnTo>
                    <a:pt x="210" y="84"/>
                  </a:lnTo>
                  <a:lnTo>
                    <a:pt x="226" y="88"/>
                  </a:lnTo>
                  <a:lnTo>
                    <a:pt x="226" y="106"/>
                  </a:lnTo>
                  <a:lnTo>
                    <a:pt x="200" y="92"/>
                  </a:lnTo>
                  <a:lnTo>
                    <a:pt x="168" y="104"/>
                  </a:lnTo>
                  <a:lnTo>
                    <a:pt x="178" y="126"/>
                  </a:lnTo>
                  <a:lnTo>
                    <a:pt x="152" y="108"/>
                  </a:lnTo>
                  <a:lnTo>
                    <a:pt x="118" y="112"/>
                  </a:lnTo>
                  <a:lnTo>
                    <a:pt x="4" y="128"/>
                  </a:lnTo>
                  <a:lnTo>
                    <a:pt x="6" y="192"/>
                  </a:lnTo>
                  <a:lnTo>
                    <a:pt x="0" y="284"/>
                  </a:lnTo>
                  <a:lnTo>
                    <a:pt x="38" y="276"/>
                  </a:lnTo>
                  <a:lnTo>
                    <a:pt x="100" y="248"/>
                  </a:lnTo>
                  <a:lnTo>
                    <a:pt x="88" y="226"/>
                  </a:lnTo>
                  <a:lnTo>
                    <a:pt x="70" y="192"/>
                  </a:lnTo>
                  <a:lnTo>
                    <a:pt x="116" y="228"/>
                  </a:lnTo>
                  <a:lnTo>
                    <a:pt x="116" y="208"/>
                  </a:lnTo>
                  <a:lnTo>
                    <a:pt x="110" y="162"/>
                  </a:lnTo>
                  <a:lnTo>
                    <a:pt x="122" y="182"/>
                  </a:lnTo>
                  <a:lnTo>
                    <a:pt x="140" y="220"/>
                  </a:lnTo>
                  <a:lnTo>
                    <a:pt x="170" y="196"/>
                  </a:lnTo>
                  <a:lnTo>
                    <a:pt x="208" y="168"/>
                  </a:lnTo>
                  <a:lnTo>
                    <a:pt x="280" y="166"/>
                  </a:lnTo>
                  <a:lnTo>
                    <a:pt x="290" y="154"/>
                  </a:lnTo>
                  <a:lnTo>
                    <a:pt x="298" y="106"/>
                  </a:lnTo>
                  <a:lnTo>
                    <a:pt x="280" y="94"/>
                  </a:lnTo>
                  <a:lnTo>
                    <a:pt x="302" y="78"/>
                  </a:lnTo>
                  <a:lnTo>
                    <a:pt x="304" y="4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69"/>
            <p:cNvSpPr>
              <a:spLocks/>
            </p:cNvSpPr>
            <p:nvPr/>
          </p:nvSpPr>
          <p:spPr bwMode="auto">
            <a:xfrm>
              <a:off x="4234" y="3248"/>
              <a:ext cx="286" cy="230"/>
            </a:xfrm>
            <a:custGeom>
              <a:avLst/>
              <a:gdLst>
                <a:gd name="T0" fmla="*/ 246 w 286"/>
                <a:gd name="T1" fmla="*/ 14 h 230"/>
                <a:gd name="T2" fmla="*/ 206 w 286"/>
                <a:gd name="T3" fmla="*/ 16 h 230"/>
                <a:gd name="T4" fmla="*/ 214 w 286"/>
                <a:gd name="T5" fmla="*/ 28 h 230"/>
                <a:gd name="T6" fmla="*/ 236 w 286"/>
                <a:gd name="T7" fmla="*/ 28 h 230"/>
                <a:gd name="T8" fmla="*/ 248 w 286"/>
                <a:gd name="T9" fmla="*/ 44 h 230"/>
                <a:gd name="T10" fmla="*/ 212 w 286"/>
                <a:gd name="T11" fmla="*/ 44 h 230"/>
                <a:gd name="T12" fmla="*/ 210 w 286"/>
                <a:gd name="T13" fmla="*/ 62 h 230"/>
                <a:gd name="T14" fmla="*/ 228 w 286"/>
                <a:gd name="T15" fmla="*/ 76 h 230"/>
                <a:gd name="T16" fmla="*/ 232 w 286"/>
                <a:gd name="T17" fmla="*/ 92 h 230"/>
                <a:gd name="T18" fmla="*/ 204 w 286"/>
                <a:gd name="T19" fmla="*/ 78 h 230"/>
                <a:gd name="T20" fmla="*/ 176 w 286"/>
                <a:gd name="T21" fmla="*/ 82 h 230"/>
                <a:gd name="T22" fmla="*/ 178 w 286"/>
                <a:gd name="T23" fmla="*/ 104 h 230"/>
                <a:gd name="T24" fmla="*/ 182 w 286"/>
                <a:gd name="T25" fmla="*/ 128 h 230"/>
                <a:gd name="T26" fmla="*/ 150 w 286"/>
                <a:gd name="T27" fmla="*/ 96 h 230"/>
                <a:gd name="T28" fmla="*/ 130 w 286"/>
                <a:gd name="T29" fmla="*/ 98 h 230"/>
                <a:gd name="T30" fmla="*/ 146 w 286"/>
                <a:gd name="T31" fmla="*/ 124 h 230"/>
                <a:gd name="T32" fmla="*/ 146 w 286"/>
                <a:gd name="T33" fmla="*/ 140 h 230"/>
                <a:gd name="T34" fmla="*/ 116 w 286"/>
                <a:gd name="T35" fmla="*/ 104 h 230"/>
                <a:gd name="T36" fmla="*/ 88 w 286"/>
                <a:gd name="T37" fmla="*/ 98 h 230"/>
                <a:gd name="T38" fmla="*/ 0 w 286"/>
                <a:gd name="T39" fmla="*/ 112 h 230"/>
                <a:gd name="T40" fmla="*/ 6 w 286"/>
                <a:gd name="T41" fmla="*/ 190 h 230"/>
                <a:gd name="T42" fmla="*/ 8 w 286"/>
                <a:gd name="T43" fmla="*/ 230 h 230"/>
                <a:gd name="T44" fmla="*/ 26 w 286"/>
                <a:gd name="T45" fmla="*/ 210 h 230"/>
                <a:gd name="T46" fmla="*/ 30 w 286"/>
                <a:gd name="T47" fmla="*/ 166 h 230"/>
                <a:gd name="T48" fmla="*/ 40 w 286"/>
                <a:gd name="T49" fmla="*/ 138 h 230"/>
                <a:gd name="T50" fmla="*/ 80 w 286"/>
                <a:gd name="T51" fmla="*/ 178 h 230"/>
                <a:gd name="T52" fmla="*/ 80 w 286"/>
                <a:gd name="T53" fmla="*/ 144 h 230"/>
                <a:gd name="T54" fmla="*/ 94 w 286"/>
                <a:gd name="T55" fmla="*/ 120 h 230"/>
                <a:gd name="T56" fmla="*/ 112 w 286"/>
                <a:gd name="T57" fmla="*/ 134 h 230"/>
                <a:gd name="T58" fmla="*/ 130 w 286"/>
                <a:gd name="T59" fmla="*/ 160 h 230"/>
                <a:gd name="T60" fmla="*/ 164 w 286"/>
                <a:gd name="T61" fmla="*/ 162 h 230"/>
                <a:gd name="T62" fmla="*/ 170 w 286"/>
                <a:gd name="T63" fmla="*/ 146 h 230"/>
                <a:gd name="T64" fmla="*/ 202 w 286"/>
                <a:gd name="T65" fmla="*/ 148 h 230"/>
                <a:gd name="T66" fmla="*/ 220 w 286"/>
                <a:gd name="T67" fmla="*/ 130 h 230"/>
                <a:gd name="T68" fmla="*/ 250 w 286"/>
                <a:gd name="T69" fmla="*/ 130 h 230"/>
                <a:gd name="T70" fmla="*/ 262 w 286"/>
                <a:gd name="T71" fmla="*/ 110 h 230"/>
                <a:gd name="T72" fmla="*/ 258 w 286"/>
                <a:gd name="T73" fmla="*/ 82 h 230"/>
                <a:gd name="T74" fmla="*/ 274 w 286"/>
                <a:gd name="T75" fmla="*/ 58 h 230"/>
                <a:gd name="T76" fmla="*/ 286 w 286"/>
                <a:gd name="T77" fmla="*/ 42 h 230"/>
                <a:gd name="T78" fmla="*/ 266 w 286"/>
                <a:gd name="T79" fmla="*/ 0 h 230"/>
                <a:gd name="T80" fmla="*/ 246 w 286"/>
                <a:gd name="T81" fmla="*/ 14 h 2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230">
                  <a:moveTo>
                    <a:pt x="246" y="14"/>
                  </a:moveTo>
                  <a:lnTo>
                    <a:pt x="206" y="16"/>
                  </a:lnTo>
                  <a:lnTo>
                    <a:pt x="214" y="28"/>
                  </a:lnTo>
                  <a:lnTo>
                    <a:pt x="236" y="28"/>
                  </a:lnTo>
                  <a:lnTo>
                    <a:pt x="248" y="44"/>
                  </a:lnTo>
                  <a:lnTo>
                    <a:pt x="212" y="44"/>
                  </a:lnTo>
                  <a:lnTo>
                    <a:pt x="210" y="62"/>
                  </a:lnTo>
                  <a:lnTo>
                    <a:pt x="228" y="76"/>
                  </a:lnTo>
                  <a:lnTo>
                    <a:pt x="232" y="92"/>
                  </a:lnTo>
                  <a:lnTo>
                    <a:pt x="204" y="78"/>
                  </a:lnTo>
                  <a:lnTo>
                    <a:pt x="176" y="82"/>
                  </a:lnTo>
                  <a:lnTo>
                    <a:pt x="178" y="104"/>
                  </a:lnTo>
                  <a:lnTo>
                    <a:pt x="182" y="128"/>
                  </a:lnTo>
                  <a:lnTo>
                    <a:pt x="150" y="96"/>
                  </a:lnTo>
                  <a:lnTo>
                    <a:pt x="130" y="98"/>
                  </a:lnTo>
                  <a:lnTo>
                    <a:pt x="146" y="124"/>
                  </a:lnTo>
                  <a:lnTo>
                    <a:pt x="146" y="140"/>
                  </a:lnTo>
                  <a:lnTo>
                    <a:pt x="116" y="104"/>
                  </a:lnTo>
                  <a:lnTo>
                    <a:pt x="88" y="98"/>
                  </a:lnTo>
                  <a:lnTo>
                    <a:pt x="0" y="112"/>
                  </a:lnTo>
                  <a:lnTo>
                    <a:pt x="6" y="190"/>
                  </a:lnTo>
                  <a:lnTo>
                    <a:pt x="8" y="230"/>
                  </a:lnTo>
                  <a:lnTo>
                    <a:pt x="26" y="210"/>
                  </a:lnTo>
                  <a:lnTo>
                    <a:pt x="30" y="166"/>
                  </a:lnTo>
                  <a:lnTo>
                    <a:pt x="40" y="138"/>
                  </a:lnTo>
                  <a:lnTo>
                    <a:pt x="80" y="178"/>
                  </a:lnTo>
                  <a:lnTo>
                    <a:pt x="80" y="144"/>
                  </a:lnTo>
                  <a:lnTo>
                    <a:pt x="94" y="120"/>
                  </a:lnTo>
                  <a:lnTo>
                    <a:pt x="112" y="134"/>
                  </a:lnTo>
                  <a:lnTo>
                    <a:pt x="130" y="160"/>
                  </a:lnTo>
                  <a:lnTo>
                    <a:pt x="164" y="162"/>
                  </a:lnTo>
                  <a:lnTo>
                    <a:pt x="170" y="146"/>
                  </a:lnTo>
                  <a:lnTo>
                    <a:pt x="202" y="148"/>
                  </a:lnTo>
                  <a:lnTo>
                    <a:pt x="220" y="130"/>
                  </a:lnTo>
                  <a:lnTo>
                    <a:pt x="250" y="130"/>
                  </a:lnTo>
                  <a:lnTo>
                    <a:pt x="262" y="110"/>
                  </a:lnTo>
                  <a:lnTo>
                    <a:pt x="258" y="82"/>
                  </a:lnTo>
                  <a:lnTo>
                    <a:pt x="274" y="58"/>
                  </a:lnTo>
                  <a:lnTo>
                    <a:pt x="286" y="42"/>
                  </a:lnTo>
                  <a:lnTo>
                    <a:pt x="266" y="0"/>
                  </a:lnTo>
                  <a:lnTo>
                    <a:pt x="246" y="1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70"/>
            <p:cNvSpPr>
              <a:spLocks/>
            </p:cNvSpPr>
            <p:nvPr/>
          </p:nvSpPr>
          <p:spPr bwMode="auto">
            <a:xfrm>
              <a:off x="4234" y="3328"/>
              <a:ext cx="224" cy="120"/>
            </a:xfrm>
            <a:custGeom>
              <a:avLst/>
              <a:gdLst>
                <a:gd name="T0" fmla="*/ 6 w 224"/>
                <a:gd name="T1" fmla="*/ 28 h 120"/>
                <a:gd name="T2" fmla="*/ 114 w 224"/>
                <a:gd name="T3" fmla="*/ 18 h 120"/>
                <a:gd name="T4" fmla="*/ 126 w 224"/>
                <a:gd name="T5" fmla="*/ 34 h 120"/>
                <a:gd name="T6" fmla="*/ 144 w 224"/>
                <a:gd name="T7" fmla="*/ 54 h 120"/>
                <a:gd name="T8" fmla="*/ 144 w 224"/>
                <a:gd name="T9" fmla="*/ 38 h 120"/>
                <a:gd name="T10" fmla="*/ 132 w 224"/>
                <a:gd name="T11" fmla="*/ 18 h 120"/>
                <a:gd name="T12" fmla="*/ 144 w 224"/>
                <a:gd name="T13" fmla="*/ 12 h 120"/>
                <a:gd name="T14" fmla="*/ 170 w 224"/>
                <a:gd name="T15" fmla="*/ 30 h 120"/>
                <a:gd name="T16" fmla="*/ 186 w 224"/>
                <a:gd name="T17" fmla="*/ 50 h 120"/>
                <a:gd name="T18" fmla="*/ 182 w 224"/>
                <a:gd name="T19" fmla="*/ 22 h 120"/>
                <a:gd name="T20" fmla="*/ 176 w 224"/>
                <a:gd name="T21" fmla="*/ 2 h 120"/>
                <a:gd name="T22" fmla="*/ 202 w 224"/>
                <a:gd name="T23" fmla="*/ 0 h 120"/>
                <a:gd name="T24" fmla="*/ 224 w 224"/>
                <a:gd name="T25" fmla="*/ 16 h 120"/>
                <a:gd name="T26" fmla="*/ 198 w 224"/>
                <a:gd name="T27" fmla="*/ 10 h 120"/>
                <a:gd name="T28" fmla="*/ 204 w 224"/>
                <a:gd name="T29" fmla="*/ 34 h 120"/>
                <a:gd name="T30" fmla="*/ 198 w 224"/>
                <a:gd name="T31" fmla="*/ 58 h 120"/>
                <a:gd name="T32" fmla="*/ 168 w 224"/>
                <a:gd name="T33" fmla="*/ 48 h 120"/>
                <a:gd name="T34" fmla="*/ 160 w 224"/>
                <a:gd name="T35" fmla="*/ 40 h 120"/>
                <a:gd name="T36" fmla="*/ 154 w 224"/>
                <a:gd name="T37" fmla="*/ 54 h 120"/>
                <a:gd name="T38" fmla="*/ 142 w 224"/>
                <a:gd name="T39" fmla="*/ 62 h 120"/>
                <a:gd name="T40" fmla="*/ 112 w 224"/>
                <a:gd name="T41" fmla="*/ 34 h 120"/>
                <a:gd name="T42" fmla="*/ 76 w 224"/>
                <a:gd name="T43" fmla="*/ 34 h 120"/>
                <a:gd name="T44" fmla="*/ 64 w 224"/>
                <a:gd name="T45" fmla="*/ 58 h 120"/>
                <a:gd name="T46" fmla="*/ 46 w 224"/>
                <a:gd name="T47" fmla="*/ 60 h 120"/>
                <a:gd name="T48" fmla="*/ 50 w 224"/>
                <a:gd name="T49" fmla="*/ 38 h 120"/>
                <a:gd name="T50" fmla="*/ 30 w 224"/>
                <a:gd name="T51" fmla="*/ 34 h 120"/>
                <a:gd name="T52" fmla="*/ 26 w 224"/>
                <a:gd name="T53" fmla="*/ 54 h 120"/>
                <a:gd name="T54" fmla="*/ 6 w 224"/>
                <a:gd name="T55" fmla="*/ 120 h 120"/>
                <a:gd name="T56" fmla="*/ 0 w 224"/>
                <a:gd name="T57" fmla="*/ 40 h 120"/>
                <a:gd name="T58" fmla="*/ 6 w 224"/>
                <a:gd name="T59" fmla="*/ 28 h 1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4" h="120">
                  <a:moveTo>
                    <a:pt x="6" y="28"/>
                  </a:moveTo>
                  <a:lnTo>
                    <a:pt x="114" y="18"/>
                  </a:lnTo>
                  <a:lnTo>
                    <a:pt x="126" y="34"/>
                  </a:lnTo>
                  <a:lnTo>
                    <a:pt x="144" y="54"/>
                  </a:lnTo>
                  <a:lnTo>
                    <a:pt x="144" y="3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70" y="30"/>
                  </a:lnTo>
                  <a:lnTo>
                    <a:pt x="186" y="50"/>
                  </a:lnTo>
                  <a:lnTo>
                    <a:pt x="182" y="22"/>
                  </a:lnTo>
                  <a:lnTo>
                    <a:pt x="176" y="2"/>
                  </a:lnTo>
                  <a:lnTo>
                    <a:pt x="202" y="0"/>
                  </a:lnTo>
                  <a:lnTo>
                    <a:pt x="224" y="16"/>
                  </a:lnTo>
                  <a:lnTo>
                    <a:pt x="198" y="10"/>
                  </a:lnTo>
                  <a:lnTo>
                    <a:pt x="204" y="34"/>
                  </a:lnTo>
                  <a:lnTo>
                    <a:pt x="198" y="58"/>
                  </a:lnTo>
                  <a:lnTo>
                    <a:pt x="168" y="48"/>
                  </a:lnTo>
                  <a:lnTo>
                    <a:pt x="160" y="40"/>
                  </a:lnTo>
                  <a:lnTo>
                    <a:pt x="154" y="54"/>
                  </a:lnTo>
                  <a:lnTo>
                    <a:pt x="142" y="62"/>
                  </a:lnTo>
                  <a:lnTo>
                    <a:pt x="112" y="34"/>
                  </a:lnTo>
                  <a:lnTo>
                    <a:pt x="76" y="34"/>
                  </a:lnTo>
                  <a:lnTo>
                    <a:pt x="64" y="58"/>
                  </a:lnTo>
                  <a:lnTo>
                    <a:pt x="46" y="60"/>
                  </a:lnTo>
                  <a:lnTo>
                    <a:pt x="50" y="38"/>
                  </a:lnTo>
                  <a:lnTo>
                    <a:pt x="30" y="34"/>
                  </a:lnTo>
                  <a:lnTo>
                    <a:pt x="26" y="54"/>
                  </a:lnTo>
                  <a:lnTo>
                    <a:pt x="6" y="120"/>
                  </a:lnTo>
                  <a:lnTo>
                    <a:pt x="0" y="40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71"/>
            <p:cNvSpPr>
              <a:spLocks/>
            </p:cNvSpPr>
            <p:nvPr/>
          </p:nvSpPr>
          <p:spPr bwMode="auto">
            <a:xfrm>
              <a:off x="4438" y="3258"/>
              <a:ext cx="58" cy="82"/>
            </a:xfrm>
            <a:custGeom>
              <a:avLst/>
              <a:gdLst>
                <a:gd name="T0" fmla="*/ 22 w 58"/>
                <a:gd name="T1" fmla="*/ 0 h 82"/>
                <a:gd name="T2" fmla="*/ 0 w 58"/>
                <a:gd name="T3" fmla="*/ 8 h 82"/>
                <a:gd name="T4" fmla="*/ 0 w 58"/>
                <a:gd name="T5" fmla="*/ 24 h 82"/>
                <a:gd name="T6" fmla="*/ 18 w 58"/>
                <a:gd name="T7" fmla="*/ 18 h 82"/>
                <a:gd name="T8" fmla="*/ 42 w 58"/>
                <a:gd name="T9" fmla="*/ 24 h 82"/>
                <a:gd name="T10" fmla="*/ 30 w 58"/>
                <a:gd name="T11" fmla="*/ 36 h 82"/>
                <a:gd name="T12" fmla="*/ 6 w 58"/>
                <a:gd name="T13" fmla="*/ 36 h 82"/>
                <a:gd name="T14" fmla="*/ 6 w 58"/>
                <a:gd name="T15" fmla="*/ 48 h 82"/>
                <a:gd name="T16" fmla="*/ 26 w 58"/>
                <a:gd name="T17" fmla="*/ 58 h 82"/>
                <a:gd name="T18" fmla="*/ 40 w 58"/>
                <a:gd name="T19" fmla="*/ 82 h 82"/>
                <a:gd name="T20" fmla="*/ 24 w 58"/>
                <a:gd name="T21" fmla="*/ 50 h 82"/>
                <a:gd name="T22" fmla="*/ 58 w 58"/>
                <a:gd name="T23" fmla="*/ 48 h 82"/>
                <a:gd name="T24" fmla="*/ 58 w 58"/>
                <a:gd name="T25" fmla="*/ 18 h 82"/>
                <a:gd name="T26" fmla="*/ 50 w 58"/>
                <a:gd name="T27" fmla="*/ 8 h 82"/>
                <a:gd name="T28" fmla="*/ 32 w 58"/>
                <a:gd name="T29" fmla="*/ 10 h 82"/>
                <a:gd name="T30" fmla="*/ 22 w 58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8" h="82">
                  <a:moveTo>
                    <a:pt x="22" y="0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18" y="18"/>
                  </a:lnTo>
                  <a:lnTo>
                    <a:pt x="42" y="24"/>
                  </a:lnTo>
                  <a:lnTo>
                    <a:pt x="30" y="36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26" y="58"/>
                  </a:lnTo>
                  <a:lnTo>
                    <a:pt x="40" y="82"/>
                  </a:lnTo>
                  <a:lnTo>
                    <a:pt x="24" y="50"/>
                  </a:lnTo>
                  <a:lnTo>
                    <a:pt x="58" y="48"/>
                  </a:lnTo>
                  <a:lnTo>
                    <a:pt x="58" y="18"/>
                  </a:lnTo>
                  <a:lnTo>
                    <a:pt x="50" y="8"/>
                  </a:lnTo>
                  <a:lnTo>
                    <a:pt x="32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72"/>
            <p:cNvSpPr>
              <a:spLocks/>
            </p:cNvSpPr>
            <p:nvPr/>
          </p:nvSpPr>
          <p:spPr bwMode="auto">
            <a:xfrm>
              <a:off x="4100" y="3368"/>
              <a:ext cx="84" cy="70"/>
            </a:xfrm>
            <a:custGeom>
              <a:avLst/>
              <a:gdLst>
                <a:gd name="T0" fmla="*/ 84 w 84"/>
                <a:gd name="T1" fmla="*/ 0 h 70"/>
                <a:gd name="T2" fmla="*/ 60 w 84"/>
                <a:gd name="T3" fmla="*/ 2 h 70"/>
                <a:gd name="T4" fmla="*/ 36 w 84"/>
                <a:gd name="T5" fmla="*/ 12 h 70"/>
                <a:gd name="T6" fmla="*/ 2 w 84"/>
                <a:gd name="T7" fmla="*/ 20 h 70"/>
                <a:gd name="T8" fmla="*/ 2 w 84"/>
                <a:gd name="T9" fmla="*/ 30 h 70"/>
                <a:gd name="T10" fmla="*/ 28 w 84"/>
                <a:gd name="T11" fmla="*/ 22 h 70"/>
                <a:gd name="T12" fmla="*/ 70 w 84"/>
                <a:gd name="T13" fmla="*/ 12 h 70"/>
                <a:gd name="T14" fmla="*/ 68 w 84"/>
                <a:gd name="T15" fmla="*/ 20 h 70"/>
                <a:gd name="T16" fmla="*/ 36 w 84"/>
                <a:gd name="T17" fmla="*/ 22 h 70"/>
                <a:gd name="T18" fmla="*/ 0 w 84"/>
                <a:gd name="T19" fmla="*/ 36 h 70"/>
                <a:gd name="T20" fmla="*/ 0 w 84"/>
                <a:gd name="T21" fmla="*/ 50 h 70"/>
                <a:gd name="T22" fmla="*/ 40 w 84"/>
                <a:gd name="T23" fmla="*/ 34 h 70"/>
                <a:gd name="T24" fmla="*/ 36 w 84"/>
                <a:gd name="T25" fmla="*/ 42 h 70"/>
                <a:gd name="T26" fmla="*/ 6 w 84"/>
                <a:gd name="T27" fmla="*/ 54 h 70"/>
                <a:gd name="T28" fmla="*/ 6 w 84"/>
                <a:gd name="T29" fmla="*/ 64 h 70"/>
                <a:gd name="T30" fmla="*/ 38 w 84"/>
                <a:gd name="T31" fmla="*/ 52 h 70"/>
                <a:gd name="T32" fmla="*/ 12 w 84"/>
                <a:gd name="T33" fmla="*/ 68 h 70"/>
                <a:gd name="T34" fmla="*/ 30 w 84"/>
                <a:gd name="T35" fmla="*/ 70 h 70"/>
                <a:gd name="T36" fmla="*/ 76 w 84"/>
                <a:gd name="T37" fmla="*/ 62 h 70"/>
                <a:gd name="T38" fmla="*/ 76 w 84"/>
                <a:gd name="T39" fmla="*/ 50 h 70"/>
                <a:gd name="T40" fmla="*/ 48 w 84"/>
                <a:gd name="T41" fmla="*/ 56 h 70"/>
                <a:gd name="T42" fmla="*/ 48 w 84"/>
                <a:gd name="T43" fmla="*/ 40 h 70"/>
                <a:gd name="T44" fmla="*/ 74 w 84"/>
                <a:gd name="T45" fmla="*/ 36 h 70"/>
                <a:gd name="T46" fmla="*/ 60 w 84"/>
                <a:gd name="T47" fmla="*/ 30 h 70"/>
                <a:gd name="T48" fmla="*/ 80 w 84"/>
                <a:gd name="T49" fmla="*/ 22 h 70"/>
                <a:gd name="T50" fmla="*/ 84 w 84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4" h="70">
                  <a:moveTo>
                    <a:pt x="84" y="0"/>
                  </a:moveTo>
                  <a:lnTo>
                    <a:pt x="60" y="2"/>
                  </a:lnTo>
                  <a:lnTo>
                    <a:pt x="36" y="12"/>
                  </a:lnTo>
                  <a:lnTo>
                    <a:pt x="2" y="20"/>
                  </a:lnTo>
                  <a:lnTo>
                    <a:pt x="2" y="30"/>
                  </a:lnTo>
                  <a:lnTo>
                    <a:pt x="28" y="22"/>
                  </a:lnTo>
                  <a:lnTo>
                    <a:pt x="70" y="12"/>
                  </a:lnTo>
                  <a:lnTo>
                    <a:pt x="68" y="20"/>
                  </a:lnTo>
                  <a:lnTo>
                    <a:pt x="36" y="22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6" y="54"/>
                  </a:lnTo>
                  <a:lnTo>
                    <a:pt x="6" y="64"/>
                  </a:lnTo>
                  <a:lnTo>
                    <a:pt x="38" y="52"/>
                  </a:lnTo>
                  <a:lnTo>
                    <a:pt x="12" y="68"/>
                  </a:lnTo>
                  <a:lnTo>
                    <a:pt x="30" y="70"/>
                  </a:lnTo>
                  <a:lnTo>
                    <a:pt x="76" y="62"/>
                  </a:lnTo>
                  <a:lnTo>
                    <a:pt x="76" y="50"/>
                  </a:lnTo>
                  <a:lnTo>
                    <a:pt x="48" y="56"/>
                  </a:lnTo>
                  <a:lnTo>
                    <a:pt x="48" y="40"/>
                  </a:lnTo>
                  <a:lnTo>
                    <a:pt x="74" y="36"/>
                  </a:lnTo>
                  <a:lnTo>
                    <a:pt x="60" y="30"/>
                  </a:lnTo>
                  <a:lnTo>
                    <a:pt x="80" y="2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73"/>
            <p:cNvSpPr>
              <a:spLocks/>
            </p:cNvSpPr>
            <p:nvPr/>
          </p:nvSpPr>
          <p:spPr bwMode="auto">
            <a:xfrm>
              <a:off x="4192" y="3436"/>
              <a:ext cx="152" cy="104"/>
            </a:xfrm>
            <a:custGeom>
              <a:avLst/>
              <a:gdLst>
                <a:gd name="T0" fmla="*/ 20 w 152"/>
                <a:gd name="T1" fmla="*/ 6 h 104"/>
                <a:gd name="T2" fmla="*/ 34 w 152"/>
                <a:gd name="T3" fmla="*/ 0 h 104"/>
                <a:gd name="T4" fmla="*/ 48 w 152"/>
                <a:gd name="T5" fmla="*/ 20 h 104"/>
                <a:gd name="T6" fmla="*/ 38 w 152"/>
                <a:gd name="T7" fmla="*/ 58 h 104"/>
                <a:gd name="T8" fmla="*/ 20 w 152"/>
                <a:gd name="T9" fmla="*/ 90 h 104"/>
                <a:gd name="T10" fmla="*/ 38 w 152"/>
                <a:gd name="T11" fmla="*/ 82 h 104"/>
                <a:gd name="T12" fmla="*/ 60 w 152"/>
                <a:gd name="T13" fmla="*/ 98 h 104"/>
                <a:gd name="T14" fmla="*/ 90 w 152"/>
                <a:gd name="T15" fmla="*/ 82 h 104"/>
                <a:gd name="T16" fmla="*/ 152 w 152"/>
                <a:gd name="T17" fmla="*/ 62 h 104"/>
                <a:gd name="T18" fmla="*/ 142 w 152"/>
                <a:gd name="T19" fmla="*/ 86 h 104"/>
                <a:gd name="T20" fmla="*/ 112 w 152"/>
                <a:gd name="T21" fmla="*/ 100 h 104"/>
                <a:gd name="T22" fmla="*/ 54 w 152"/>
                <a:gd name="T23" fmla="*/ 104 h 104"/>
                <a:gd name="T24" fmla="*/ 0 w 152"/>
                <a:gd name="T25" fmla="*/ 104 h 104"/>
                <a:gd name="T26" fmla="*/ 10 w 152"/>
                <a:gd name="T27" fmla="*/ 70 h 104"/>
                <a:gd name="T28" fmla="*/ 10 w 152"/>
                <a:gd name="T29" fmla="*/ 36 h 104"/>
                <a:gd name="T30" fmla="*/ 10 w 152"/>
                <a:gd name="T31" fmla="*/ 36 h 104"/>
                <a:gd name="T32" fmla="*/ 16 w 152"/>
                <a:gd name="T33" fmla="*/ 22 h 104"/>
                <a:gd name="T34" fmla="*/ 18 w 152"/>
                <a:gd name="T35" fmla="*/ 12 h 104"/>
                <a:gd name="T36" fmla="*/ 20 w 152"/>
                <a:gd name="T37" fmla="*/ 6 h 104"/>
                <a:gd name="T38" fmla="*/ 20 w 152"/>
                <a:gd name="T39" fmla="*/ 6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" h="104">
                  <a:moveTo>
                    <a:pt x="20" y="6"/>
                  </a:moveTo>
                  <a:lnTo>
                    <a:pt x="34" y="0"/>
                  </a:lnTo>
                  <a:lnTo>
                    <a:pt x="48" y="20"/>
                  </a:lnTo>
                  <a:lnTo>
                    <a:pt x="38" y="58"/>
                  </a:lnTo>
                  <a:lnTo>
                    <a:pt x="20" y="90"/>
                  </a:lnTo>
                  <a:lnTo>
                    <a:pt x="38" y="82"/>
                  </a:lnTo>
                  <a:lnTo>
                    <a:pt x="60" y="98"/>
                  </a:lnTo>
                  <a:lnTo>
                    <a:pt x="90" y="82"/>
                  </a:lnTo>
                  <a:lnTo>
                    <a:pt x="152" y="62"/>
                  </a:lnTo>
                  <a:lnTo>
                    <a:pt x="142" y="86"/>
                  </a:lnTo>
                  <a:lnTo>
                    <a:pt x="112" y="100"/>
                  </a:lnTo>
                  <a:lnTo>
                    <a:pt x="54" y="104"/>
                  </a:lnTo>
                  <a:lnTo>
                    <a:pt x="0" y="104"/>
                  </a:lnTo>
                  <a:lnTo>
                    <a:pt x="10" y="70"/>
                  </a:lnTo>
                  <a:lnTo>
                    <a:pt x="10" y="36"/>
                  </a:lnTo>
                  <a:lnTo>
                    <a:pt x="16" y="22"/>
                  </a:lnTo>
                  <a:lnTo>
                    <a:pt x="18" y="1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74"/>
            <p:cNvSpPr>
              <a:spLocks/>
            </p:cNvSpPr>
            <p:nvPr/>
          </p:nvSpPr>
          <p:spPr bwMode="auto">
            <a:xfrm>
              <a:off x="4144" y="3402"/>
              <a:ext cx="340" cy="312"/>
            </a:xfrm>
            <a:custGeom>
              <a:avLst/>
              <a:gdLst>
                <a:gd name="T0" fmla="*/ 36 w 340"/>
                <a:gd name="T1" fmla="*/ 154 h 312"/>
                <a:gd name="T2" fmla="*/ 36 w 340"/>
                <a:gd name="T3" fmla="*/ 176 h 312"/>
                <a:gd name="T4" fmla="*/ 22 w 340"/>
                <a:gd name="T5" fmla="*/ 208 h 312"/>
                <a:gd name="T6" fmla="*/ 16 w 340"/>
                <a:gd name="T7" fmla="*/ 244 h 312"/>
                <a:gd name="T8" fmla="*/ 0 w 340"/>
                <a:gd name="T9" fmla="*/ 286 h 312"/>
                <a:gd name="T10" fmla="*/ 0 w 340"/>
                <a:gd name="T11" fmla="*/ 312 h 312"/>
                <a:gd name="T12" fmla="*/ 76 w 340"/>
                <a:gd name="T13" fmla="*/ 268 h 312"/>
                <a:gd name="T14" fmla="*/ 174 w 340"/>
                <a:gd name="T15" fmla="*/ 246 h 312"/>
                <a:gd name="T16" fmla="*/ 230 w 340"/>
                <a:gd name="T17" fmla="*/ 182 h 312"/>
                <a:gd name="T18" fmla="*/ 240 w 340"/>
                <a:gd name="T19" fmla="*/ 88 h 312"/>
                <a:gd name="T20" fmla="*/ 270 w 340"/>
                <a:gd name="T21" fmla="*/ 36 h 312"/>
                <a:gd name="T22" fmla="*/ 300 w 340"/>
                <a:gd name="T23" fmla="*/ 8 h 312"/>
                <a:gd name="T24" fmla="*/ 340 w 340"/>
                <a:gd name="T25" fmla="*/ 0 h 312"/>
                <a:gd name="T26" fmla="*/ 278 w 340"/>
                <a:gd name="T27" fmla="*/ 8 h 312"/>
                <a:gd name="T28" fmla="*/ 236 w 340"/>
                <a:gd name="T29" fmla="*/ 62 h 312"/>
                <a:gd name="T30" fmla="*/ 220 w 340"/>
                <a:gd name="T31" fmla="*/ 134 h 312"/>
                <a:gd name="T32" fmla="*/ 206 w 340"/>
                <a:gd name="T33" fmla="*/ 156 h 312"/>
                <a:gd name="T34" fmla="*/ 166 w 340"/>
                <a:gd name="T35" fmla="*/ 178 h 312"/>
                <a:gd name="T36" fmla="*/ 150 w 340"/>
                <a:gd name="T37" fmla="*/ 196 h 312"/>
                <a:gd name="T38" fmla="*/ 128 w 340"/>
                <a:gd name="T39" fmla="*/ 196 h 312"/>
                <a:gd name="T40" fmla="*/ 150 w 340"/>
                <a:gd name="T41" fmla="*/ 180 h 312"/>
                <a:gd name="T42" fmla="*/ 168 w 340"/>
                <a:gd name="T43" fmla="*/ 160 h 312"/>
                <a:gd name="T44" fmla="*/ 132 w 340"/>
                <a:gd name="T45" fmla="*/ 164 h 312"/>
                <a:gd name="T46" fmla="*/ 170 w 340"/>
                <a:gd name="T47" fmla="*/ 154 h 312"/>
                <a:gd name="T48" fmla="*/ 132 w 340"/>
                <a:gd name="T49" fmla="*/ 142 h 312"/>
                <a:gd name="T50" fmla="*/ 78 w 340"/>
                <a:gd name="T51" fmla="*/ 142 h 312"/>
                <a:gd name="T52" fmla="*/ 36 w 340"/>
                <a:gd name="T53" fmla="*/ 154 h 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0" h="312">
                  <a:moveTo>
                    <a:pt x="36" y="154"/>
                  </a:moveTo>
                  <a:lnTo>
                    <a:pt x="36" y="176"/>
                  </a:lnTo>
                  <a:lnTo>
                    <a:pt x="22" y="208"/>
                  </a:lnTo>
                  <a:lnTo>
                    <a:pt x="16" y="244"/>
                  </a:lnTo>
                  <a:lnTo>
                    <a:pt x="0" y="286"/>
                  </a:lnTo>
                  <a:lnTo>
                    <a:pt x="0" y="312"/>
                  </a:lnTo>
                  <a:lnTo>
                    <a:pt x="76" y="268"/>
                  </a:lnTo>
                  <a:lnTo>
                    <a:pt x="174" y="246"/>
                  </a:lnTo>
                  <a:lnTo>
                    <a:pt x="230" y="182"/>
                  </a:lnTo>
                  <a:lnTo>
                    <a:pt x="240" y="88"/>
                  </a:lnTo>
                  <a:lnTo>
                    <a:pt x="270" y="36"/>
                  </a:lnTo>
                  <a:lnTo>
                    <a:pt x="300" y="8"/>
                  </a:lnTo>
                  <a:lnTo>
                    <a:pt x="340" y="0"/>
                  </a:lnTo>
                  <a:lnTo>
                    <a:pt x="278" y="8"/>
                  </a:lnTo>
                  <a:lnTo>
                    <a:pt x="236" y="62"/>
                  </a:lnTo>
                  <a:lnTo>
                    <a:pt x="220" y="134"/>
                  </a:lnTo>
                  <a:lnTo>
                    <a:pt x="206" y="156"/>
                  </a:lnTo>
                  <a:lnTo>
                    <a:pt x="166" y="178"/>
                  </a:lnTo>
                  <a:lnTo>
                    <a:pt x="150" y="196"/>
                  </a:lnTo>
                  <a:lnTo>
                    <a:pt x="128" y="196"/>
                  </a:lnTo>
                  <a:lnTo>
                    <a:pt x="150" y="180"/>
                  </a:lnTo>
                  <a:lnTo>
                    <a:pt x="168" y="160"/>
                  </a:lnTo>
                  <a:lnTo>
                    <a:pt x="132" y="164"/>
                  </a:lnTo>
                  <a:lnTo>
                    <a:pt x="170" y="154"/>
                  </a:lnTo>
                  <a:lnTo>
                    <a:pt x="132" y="142"/>
                  </a:lnTo>
                  <a:lnTo>
                    <a:pt x="78" y="142"/>
                  </a:lnTo>
                  <a:lnTo>
                    <a:pt x="36" y="15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75"/>
            <p:cNvSpPr>
              <a:spLocks/>
            </p:cNvSpPr>
            <p:nvPr/>
          </p:nvSpPr>
          <p:spPr bwMode="auto">
            <a:xfrm>
              <a:off x="4402" y="3408"/>
              <a:ext cx="136" cy="96"/>
            </a:xfrm>
            <a:custGeom>
              <a:avLst/>
              <a:gdLst>
                <a:gd name="T0" fmla="*/ 98 w 136"/>
                <a:gd name="T1" fmla="*/ 0 h 96"/>
                <a:gd name="T2" fmla="*/ 60 w 136"/>
                <a:gd name="T3" fmla="*/ 6 h 96"/>
                <a:gd name="T4" fmla="*/ 22 w 136"/>
                <a:gd name="T5" fmla="*/ 24 h 96"/>
                <a:gd name="T6" fmla="*/ 6 w 136"/>
                <a:gd name="T7" fmla="*/ 56 h 96"/>
                <a:gd name="T8" fmla="*/ 0 w 136"/>
                <a:gd name="T9" fmla="*/ 96 h 96"/>
                <a:gd name="T10" fmla="*/ 22 w 136"/>
                <a:gd name="T11" fmla="*/ 46 h 96"/>
                <a:gd name="T12" fmla="*/ 54 w 136"/>
                <a:gd name="T13" fmla="*/ 24 h 96"/>
                <a:gd name="T14" fmla="*/ 136 w 136"/>
                <a:gd name="T15" fmla="*/ 24 h 96"/>
                <a:gd name="T16" fmla="*/ 98 w 13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6" h="96">
                  <a:moveTo>
                    <a:pt x="98" y="0"/>
                  </a:moveTo>
                  <a:lnTo>
                    <a:pt x="60" y="6"/>
                  </a:lnTo>
                  <a:lnTo>
                    <a:pt x="22" y="24"/>
                  </a:lnTo>
                  <a:lnTo>
                    <a:pt x="6" y="56"/>
                  </a:lnTo>
                  <a:lnTo>
                    <a:pt x="0" y="96"/>
                  </a:lnTo>
                  <a:lnTo>
                    <a:pt x="22" y="46"/>
                  </a:lnTo>
                  <a:lnTo>
                    <a:pt x="54" y="24"/>
                  </a:lnTo>
                  <a:lnTo>
                    <a:pt x="136" y="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76"/>
            <p:cNvSpPr>
              <a:spLocks/>
            </p:cNvSpPr>
            <p:nvPr/>
          </p:nvSpPr>
          <p:spPr bwMode="auto">
            <a:xfrm>
              <a:off x="4144" y="3442"/>
              <a:ext cx="46" cy="76"/>
            </a:xfrm>
            <a:custGeom>
              <a:avLst/>
              <a:gdLst>
                <a:gd name="T0" fmla="*/ 24 w 46"/>
                <a:gd name="T1" fmla="*/ 4 h 76"/>
                <a:gd name="T2" fmla="*/ 14 w 46"/>
                <a:gd name="T3" fmla="*/ 24 h 76"/>
                <a:gd name="T4" fmla="*/ 6 w 46"/>
                <a:gd name="T5" fmla="*/ 32 h 76"/>
                <a:gd name="T6" fmla="*/ 0 w 46"/>
                <a:gd name="T7" fmla="*/ 58 h 76"/>
                <a:gd name="T8" fmla="*/ 24 w 46"/>
                <a:gd name="T9" fmla="*/ 64 h 76"/>
                <a:gd name="T10" fmla="*/ 44 w 46"/>
                <a:gd name="T11" fmla="*/ 76 h 76"/>
                <a:gd name="T12" fmla="*/ 46 w 46"/>
                <a:gd name="T13" fmla="*/ 46 h 76"/>
                <a:gd name="T14" fmla="*/ 14 w 46"/>
                <a:gd name="T15" fmla="*/ 38 h 76"/>
                <a:gd name="T16" fmla="*/ 20 w 46"/>
                <a:gd name="T17" fmla="*/ 30 h 76"/>
                <a:gd name="T18" fmla="*/ 44 w 46"/>
                <a:gd name="T19" fmla="*/ 22 h 76"/>
                <a:gd name="T20" fmla="*/ 46 w 46"/>
                <a:gd name="T21" fmla="*/ 0 h 76"/>
                <a:gd name="T22" fmla="*/ 24 w 46"/>
                <a:gd name="T23" fmla="*/ 4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76">
                  <a:moveTo>
                    <a:pt x="24" y="4"/>
                  </a:moveTo>
                  <a:lnTo>
                    <a:pt x="14" y="24"/>
                  </a:lnTo>
                  <a:lnTo>
                    <a:pt x="6" y="32"/>
                  </a:lnTo>
                  <a:lnTo>
                    <a:pt x="0" y="58"/>
                  </a:lnTo>
                  <a:lnTo>
                    <a:pt x="24" y="64"/>
                  </a:lnTo>
                  <a:lnTo>
                    <a:pt x="44" y="76"/>
                  </a:lnTo>
                  <a:lnTo>
                    <a:pt x="46" y="46"/>
                  </a:lnTo>
                  <a:lnTo>
                    <a:pt x="14" y="38"/>
                  </a:lnTo>
                  <a:lnTo>
                    <a:pt x="20" y="30"/>
                  </a:lnTo>
                  <a:lnTo>
                    <a:pt x="44" y="22"/>
                  </a:lnTo>
                  <a:lnTo>
                    <a:pt x="46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77"/>
            <p:cNvSpPr>
              <a:spLocks/>
            </p:cNvSpPr>
            <p:nvPr/>
          </p:nvSpPr>
          <p:spPr bwMode="auto">
            <a:xfrm>
              <a:off x="4122" y="3498"/>
              <a:ext cx="18" cy="30"/>
            </a:xfrm>
            <a:custGeom>
              <a:avLst/>
              <a:gdLst>
                <a:gd name="T0" fmla="*/ 4 w 18"/>
                <a:gd name="T1" fmla="*/ 0 h 30"/>
                <a:gd name="T2" fmla="*/ 0 w 18"/>
                <a:gd name="T3" fmla="*/ 16 h 30"/>
                <a:gd name="T4" fmla="*/ 10 w 18"/>
                <a:gd name="T5" fmla="*/ 30 h 30"/>
                <a:gd name="T6" fmla="*/ 8 w 18"/>
                <a:gd name="T7" fmla="*/ 12 h 30"/>
                <a:gd name="T8" fmla="*/ 18 w 18"/>
                <a:gd name="T9" fmla="*/ 8 h 30"/>
                <a:gd name="T10" fmla="*/ 4 w 1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0" y="16"/>
                  </a:lnTo>
                  <a:lnTo>
                    <a:pt x="10" y="30"/>
                  </a:lnTo>
                  <a:lnTo>
                    <a:pt x="8" y="12"/>
                  </a:lnTo>
                  <a:lnTo>
                    <a:pt x="18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67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78"/>
            <p:cNvSpPr>
              <a:spLocks/>
            </p:cNvSpPr>
            <p:nvPr/>
          </p:nvSpPr>
          <p:spPr bwMode="auto">
            <a:xfrm>
              <a:off x="4090" y="3522"/>
              <a:ext cx="34" cy="32"/>
            </a:xfrm>
            <a:custGeom>
              <a:avLst/>
              <a:gdLst>
                <a:gd name="T0" fmla="*/ 26 w 34"/>
                <a:gd name="T1" fmla="*/ 0 h 32"/>
                <a:gd name="T2" fmla="*/ 4 w 34"/>
                <a:gd name="T3" fmla="*/ 4 h 32"/>
                <a:gd name="T4" fmla="*/ 0 w 34"/>
                <a:gd name="T5" fmla="*/ 14 h 32"/>
                <a:gd name="T6" fmla="*/ 10 w 34"/>
                <a:gd name="T7" fmla="*/ 32 h 32"/>
                <a:gd name="T8" fmla="*/ 20 w 34"/>
                <a:gd name="T9" fmla="*/ 16 h 32"/>
                <a:gd name="T10" fmla="*/ 34 w 34"/>
                <a:gd name="T11" fmla="*/ 12 h 32"/>
                <a:gd name="T12" fmla="*/ 34 w 34"/>
                <a:gd name="T13" fmla="*/ 12 h 32"/>
                <a:gd name="T14" fmla="*/ 32 w 34"/>
                <a:gd name="T15" fmla="*/ 4 h 32"/>
                <a:gd name="T16" fmla="*/ 28 w 34"/>
                <a:gd name="T17" fmla="*/ 0 h 32"/>
                <a:gd name="T18" fmla="*/ 28 w 34"/>
                <a:gd name="T19" fmla="*/ 0 h 32"/>
                <a:gd name="T20" fmla="*/ 26 w 34"/>
                <a:gd name="T21" fmla="*/ 0 h 32"/>
                <a:gd name="T22" fmla="*/ 26 w 3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" h="32">
                  <a:moveTo>
                    <a:pt x="26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10" y="32"/>
                  </a:lnTo>
                  <a:lnTo>
                    <a:pt x="20" y="16"/>
                  </a:lnTo>
                  <a:lnTo>
                    <a:pt x="34" y="12"/>
                  </a:lnTo>
                  <a:lnTo>
                    <a:pt x="32" y="4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79"/>
            <p:cNvSpPr>
              <a:spLocks/>
            </p:cNvSpPr>
            <p:nvPr/>
          </p:nvSpPr>
          <p:spPr bwMode="auto">
            <a:xfrm>
              <a:off x="4084" y="3554"/>
              <a:ext cx="38" cy="26"/>
            </a:xfrm>
            <a:custGeom>
              <a:avLst/>
              <a:gdLst>
                <a:gd name="T0" fmla="*/ 0 w 38"/>
                <a:gd name="T1" fmla="*/ 0 h 26"/>
                <a:gd name="T2" fmla="*/ 8 w 38"/>
                <a:gd name="T3" fmla="*/ 14 h 26"/>
                <a:gd name="T4" fmla="*/ 38 w 38"/>
                <a:gd name="T5" fmla="*/ 26 h 26"/>
                <a:gd name="T6" fmla="*/ 36 w 38"/>
                <a:gd name="T7" fmla="*/ 6 h 26"/>
                <a:gd name="T8" fmla="*/ 16 w 38"/>
                <a:gd name="T9" fmla="*/ 2 h 26"/>
                <a:gd name="T10" fmla="*/ 0 w 3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8" y="14"/>
                  </a:lnTo>
                  <a:lnTo>
                    <a:pt x="38" y="26"/>
                  </a:lnTo>
                  <a:lnTo>
                    <a:pt x="36" y="6"/>
                  </a:lnTo>
                  <a:lnTo>
                    <a:pt x="1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80"/>
            <p:cNvSpPr>
              <a:spLocks/>
            </p:cNvSpPr>
            <p:nvPr/>
          </p:nvSpPr>
          <p:spPr bwMode="auto">
            <a:xfrm>
              <a:off x="4084" y="3570"/>
              <a:ext cx="32" cy="28"/>
            </a:xfrm>
            <a:custGeom>
              <a:avLst/>
              <a:gdLst>
                <a:gd name="T0" fmla="*/ 0 w 32"/>
                <a:gd name="T1" fmla="*/ 0 h 28"/>
                <a:gd name="T2" fmla="*/ 32 w 32"/>
                <a:gd name="T3" fmla="*/ 14 h 28"/>
                <a:gd name="T4" fmla="*/ 30 w 32"/>
                <a:gd name="T5" fmla="*/ 28 h 28"/>
                <a:gd name="T6" fmla="*/ 8 w 32"/>
                <a:gd name="T7" fmla="*/ 16 h 28"/>
                <a:gd name="T8" fmla="*/ 8 w 32"/>
                <a:gd name="T9" fmla="*/ 16 h 28"/>
                <a:gd name="T10" fmla="*/ 4 w 32"/>
                <a:gd name="T11" fmla="*/ 8 h 28"/>
                <a:gd name="T12" fmla="*/ 0 w 32"/>
                <a:gd name="T13" fmla="*/ 2 h 28"/>
                <a:gd name="T14" fmla="*/ 0 w 32"/>
                <a:gd name="T15" fmla="*/ 0 h 28"/>
                <a:gd name="T16" fmla="*/ 0 w 32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32" y="14"/>
                  </a:lnTo>
                  <a:lnTo>
                    <a:pt x="30" y="28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81"/>
            <p:cNvSpPr>
              <a:spLocks/>
            </p:cNvSpPr>
            <p:nvPr/>
          </p:nvSpPr>
          <p:spPr bwMode="auto">
            <a:xfrm>
              <a:off x="4408" y="3442"/>
              <a:ext cx="146" cy="142"/>
            </a:xfrm>
            <a:custGeom>
              <a:avLst/>
              <a:gdLst>
                <a:gd name="T0" fmla="*/ 86 w 146"/>
                <a:gd name="T1" fmla="*/ 0 h 142"/>
                <a:gd name="T2" fmla="*/ 44 w 146"/>
                <a:gd name="T3" fmla="*/ 0 h 142"/>
                <a:gd name="T4" fmla="*/ 26 w 146"/>
                <a:gd name="T5" fmla="*/ 12 h 142"/>
                <a:gd name="T6" fmla="*/ 8 w 146"/>
                <a:gd name="T7" fmla="*/ 50 h 142"/>
                <a:gd name="T8" fmla="*/ 0 w 146"/>
                <a:gd name="T9" fmla="*/ 94 h 142"/>
                <a:gd name="T10" fmla="*/ 8 w 146"/>
                <a:gd name="T11" fmla="*/ 124 h 142"/>
                <a:gd name="T12" fmla="*/ 20 w 146"/>
                <a:gd name="T13" fmla="*/ 142 h 142"/>
                <a:gd name="T14" fmla="*/ 22 w 146"/>
                <a:gd name="T15" fmla="*/ 112 h 142"/>
                <a:gd name="T16" fmla="*/ 24 w 146"/>
                <a:gd name="T17" fmla="*/ 72 h 142"/>
                <a:gd name="T18" fmla="*/ 50 w 146"/>
                <a:gd name="T19" fmla="*/ 68 h 142"/>
                <a:gd name="T20" fmla="*/ 110 w 146"/>
                <a:gd name="T21" fmla="*/ 74 h 142"/>
                <a:gd name="T22" fmla="*/ 128 w 146"/>
                <a:gd name="T23" fmla="*/ 54 h 142"/>
                <a:gd name="T24" fmla="*/ 146 w 146"/>
                <a:gd name="T25" fmla="*/ 50 h 142"/>
                <a:gd name="T26" fmla="*/ 146 w 146"/>
                <a:gd name="T27" fmla="*/ 26 h 142"/>
                <a:gd name="T28" fmla="*/ 126 w 146"/>
                <a:gd name="T29" fmla="*/ 2 h 142"/>
                <a:gd name="T30" fmla="*/ 126 w 146"/>
                <a:gd name="T31" fmla="*/ 2 h 142"/>
                <a:gd name="T32" fmla="*/ 106 w 146"/>
                <a:gd name="T33" fmla="*/ 2 h 142"/>
                <a:gd name="T34" fmla="*/ 94 w 146"/>
                <a:gd name="T35" fmla="*/ 2 h 142"/>
                <a:gd name="T36" fmla="*/ 88 w 146"/>
                <a:gd name="T37" fmla="*/ 2 h 142"/>
                <a:gd name="T38" fmla="*/ 86 w 146"/>
                <a:gd name="T39" fmla="*/ 0 h 142"/>
                <a:gd name="T40" fmla="*/ 86 w 146"/>
                <a:gd name="T41" fmla="*/ 0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6" h="142">
                  <a:moveTo>
                    <a:pt x="86" y="0"/>
                  </a:moveTo>
                  <a:lnTo>
                    <a:pt x="44" y="0"/>
                  </a:lnTo>
                  <a:lnTo>
                    <a:pt x="26" y="12"/>
                  </a:lnTo>
                  <a:lnTo>
                    <a:pt x="8" y="50"/>
                  </a:lnTo>
                  <a:lnTo>
                    <a:pt x="0" y="94"/>
                  </a:lnTo>
                  <a:lnTo>
                    <a:pt x="8" y="124"/>
                  </a:lnTo>
                  <a:lnTo>
                    <a:pt x="20" y="142"/>
                  </a:lnTo>
                  <a:lnTo>
                    <a:pt x="22" y="112"/>
                  </a:lnTo>
                  <a:lnTo>
                    <a:pt x="24" y="72"/>
                  </a:lnTo>
                  <a:lnTo>
                    <a:pt x="50" y="68"/>
                  </a:lnTo>
                  <a:lnTo>
                    <a:pt x="110" y="74"/>
                  </a:lnTo>
                  <a:lnTo>
                    <a:pt x="128" y="54"/>
                  </a:lnTo>
                  <a:lnTo>
                    <a:pt x="146" y="50"/>
                  </a:lnTo>
                  <a:lnTo>
                    <a:pt x="146" y="26"/>
                  </a:lnTo>
                  <a:lnTo>
                    <a:pt x="126" y="2"/>
                  </a:lnTo>
                  <a:lnTo>
                    <a:pt x="106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82"/>
            <p:cNvSpPr>
              <a:spLocks/>
            </p:cNvSpPr>
            <p:nvPr/>
          </p:nvSpPr>
          <p:spPr bwMode="auto">
            <a:xfrm>
              <a:off x="4150" y="3670"/>
              <a:ext cx="178" cy="82"/>
            </a:xfrm>
            <a:custGeom>
              <a:avLst/>
              <a:gdLst>
                <a:gd name="T0" fmla="*/ 84 w 178"/>
                <a:gd name="T1" fmla="*/ 0 h 82"/>
                <a:gd name="T2" fmla="*/ 40 w 178"/>
                <a:gd name="T3" fmla="*/ 18 h 82"/>
                <a:gd name="T4" fmla="*/ 2 w 178"/>
                <a:gd name="T5" fmla="*/ 44 h 82"/>
                <a:gd name="T6" fmla="*/ 0 w 178"/>
                <a:gd name="T7" fmla="*/ 82 h 82"/>
                <a:gd name="T8" fmla="*/ 142 w 178"/>
                <a:gd name="T9" fmla="*/ 74 h 82"/>
                <a:gd name="T10" fmla="*/ 178 w 178"/>
                <a:gd name="T11" fmla="*/ 80 h 82"/>
                <a:gd name="T12" fmla="*/ 178 w 178"/>
                <a:gd name="T13" fmla="*/ 56 h 82"/>
                <a:gd name="T14" fmla="*/ 126 w 178"/>
                <a:gd name="T15" fmla="*/ 52 h 82"/>
                <a:gd name="T16" fmla="*/ 120 w 178"/>
                <a:gd name="T17" fmla="*/ 34 h 82"/>
                <a:gd name="T18" fmla="*/ 170 w 178"/>
                <a:gd name="T19" fmla="*/ 26 h 82"/>
                <a:gd name="T20" fmla="*/ 164 w 178"/>
                <a:gd name="T21" fmla="*/ 2 h 82"/>
                <a:gd name="T22" fmla="*/ 126 w 178"/>
                <a:gd name="T23" fmla="*/ 0 h 82"/>
                <a:gd name="T24" fmla="*/ 84 w 178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8" h="82">
                  <a:moveTo>
                    <a:pt x="84" y="0"/>
                  </a:moveTo>
                  <a:lnTo>
                    <a:pt x="40" y="18"/>
                  </a:lnTo>
                  <a:lnTo>
                    <a:pt x="2" y="44"/>
                  </a:lnTo>
                  <a:lnTo>
                    <a:pt x="0" y="82"/>
                  </a:lnTo>
                  <a:lnTo>
                    <a:pt x="142" y="74"/>
                  </a:lnTo>
                  <a:lnTo>
                    <a:pt x="178" y="80"/>
                  </a:lnTo>
                  <a:lnTo>
                    <a:pt x="178" y="56"/>
                  </a:lnTo>
                  <a:lnTo>
                    <a:pt x="126" y="52"/>
                  </a:lnTo>
                  <a:lnTo>
                    <a:pt x="120" y="34"/>
                  </a:lnTo>
                  <a:lnTo>
                    <a:pt x="170" y="26"/>
                  </a:lnTo>
                  <a:lnTo>
                    <a:pt x="164" y="2"/>
                  </a:lnTo>
                  <a:lnTo>
                    <a:pt x="126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83"/>
            <p:cNvSpPr>
              <a:spLocks/>
            </p:cNvSpPr>
            <p:nvPr/>
          </p:nvSpPr>
          <p:spPr bwMode="auto">
            <a:xfrm>
              <a:off x="4146" y="3756"/>
              <a:ext cx="148" cy="86"/>
            </a:xfrm>
            <a:custGeom>
              <a:avLst/>
              <a:gdLst>
                <a:gd name="T0" fmla="*/ 20 w 148"/>
                <a:gd name="T1" fmla="*/ 0 h 86"/>
                <a:gd name="T2" fmla="*/ 114 w 148"/>
                <a:gd name="T3" fmla="*/ 2 h 86"/>
                <a:gd name="T4" fmla="*/ 148 w 148"/>
                <a:gd name="T5" fmla="*/ 6 h 86"/>
                <a:gd name="T6" fmla="*/ 148 w 148"/>
                <a:gd name="T7" fmla="*/ 28 h 86"/>
                <a:gd name="T8" fmla="*/ 140 w 148"/>
                <a:gd name="T9" fmla="*/ 80 h 86"/>
                <a:gd name="T10" fmla="*/ 110 w 148"/>
                <a:gd name="T11" fmla="*/ 86 h 86"/>
                <a:gd name="T12" fmla="*/ 86 w 148"/>
                <a:gd name="T13" fmla="*/ 62 h 86"/>
                <a:gd name="T14" fmla="*/ 70 w 148"/>
                <a:gd name="T15" fmla="*/ 44 h 86"/>
                <a:gd name="T16" fmla="*/ 28 w 148"/>
                <a:gd name="T17" fmla="*/ 68 h 86"/>
                <a:gd name="T18" fmla="*/ 0 w 148"/>
                <a:gd name="T19" fmla="*/ 36 h 86"/>
                <a:gd name="T20" fmla="*/ 4 w 148"/>
                <a:gd name="T21" fmla="*/ 0 h 86"/>
                <a:gd name="T22" fmla="*/ 20 w 148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86">
                  <a:moveTo>
                    <a:pt x="20" y="0"/>
                  </a:moveTo>
                  <a:lnTo>
                    <a:pt x="114" y="2"/>
                  </a:lnTo>
                  <a:lnTo>
                    <a:pt x="148" y="6"/>
                  </a:lnTo>
                  <a:lnTo>
                    <a:pt x="148" y="28"/>
                  </a:lnTo>
                  <a:lnTo>
                    <a:pt x="140" y="80"/>
                  </a:lnTo>
                  <a:lnTo>
                    <a:pt x="110" y="86"/>
                  </a:lnTo>
                  <a:lnTo>
                    <a:pt x="86" y="62"/>
                  </a:lnTo>
                  <a:lnTo>
                    <a:pt x="70" y="44"/>
                  </a:lnTo>
                  <a:lnTo>
                    <a:pt x="28" y="68"/>
                  </a:lnTo>
                  <a:lnTo>
                    <a:pt x="0" y="36"/>
                  </a:lnTo>
                  <a:lnTo>
                    <a:pt x="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84"/>
            <p:cNvSpPr>
              <a:spLocks/>
            </p:cNvSpPr>
            <p:nvPr/>
          </p:nvSpPr>
          <p:spPr bwMode="auto">
            <a:xfrm>
              <a:off x="4458" y="3780"/>
              <a:ext cx="118" cy="84"/>
            </a:xfrm>
            <a:custGeom>
              <a:avLst/>
              <a:gdLst>
                <a:gd name="T0" fmla="*/ 0 w 118"/>
                <a:gd name="T1" fmla="*/ 22 h 84"/>
                <a:gd name="T2" fmla="*/ 14 w 118"/>
                <a:gd name="T3" fmla="*/ 18 h 84"/>
                <a:gd name="T4" fmla="*/ 34 w 118"/>
                <a:gd name="T5" fmla="*/ 0 h 84"/>
                <a:gd name="T6" fmla="*/ 80 w 118"/>
                <a:gd name="T7" fmla="*/ 0 h 84"/>
                <a:gd name="T8" fmla="*/ 88 w 118"/>
                <a:gd name="T9" fmla="*/ 34 h 84"/>
                <a:gd name="T10" fmla="*/ 118 w 118"/>
                <a:gd name="T11" fmla="*/ 74 h 84"/>
                <a:gd name="T12" fmla="*/ 78 w 118"/>
                <a:gd name="T13" fmla="*/ 76 h 84"/>
                <a:gd name="T14" fmla="*/ 22 w 118"/>
                <a:gd name="T15" fmla="*/ 84 h 84"/>
                <a:gd name="T16" fmla="*/ 0 w 118"/>
                <a:gd name="T17" fmla="*/ 58 h 84"/>
                <a:gd name="T18" fmla="*/ 0 w 118"/>
                <a:gd name="T19" fmla="*/ 22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" h="84">
                  <a:moveTo>
                    <a:pt x="0" y="22"/>
                  </a:moveTo>
                  <a:lnTo>
                    <a:pt x="14" y="18"/>
                  </a:lnTo>
                  <a:lnTo>
                    <a:pt x="34" y="0"/>
                  </a:lnTo>
                  <a:lnTo>
                    <a:pt x="80" y="0"/>
                  </a:lnTo>
                  <a:lnTo>
                    <a:pt x="88" y="34"/>
                  </a:lnTo>
                  <a:lnTo>
                    <a:pt x="118" y="74"/>
                  </a:lnTo>
                  <a:lnTo>
                    <a:pt x="78" y="76"/>
                  </a:lnTo>
                  <a:lnTo>
                    <a:pt x="22" y="84"/>
                  </a:lnTo>
                  <a:lnTo>
                    <a:pt x="0" y="5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85"/>
            <p:cNvSpPr>
              <a:spLocks/>
            </p:cNvSpPr>
            <p:nvPr/>
          </p:nvSpPr>
          <p:spPr bwMode="auto">
            <a:xfrm>
              <a:off x="4146" y="3226"/>
              <a:ext cx="50" cy="74"/>
            </a:xfrm>
            <a:custGeom>
              <a:avLst/>
              <a:gdLst>
                <a:gd name="T0" fmla="*/ 24 w 50"/>
                <a:gd name="T1" fmla="*/ 4 h 74"/>
                <a:gd name="T2" fmla="*/ 8 w 50"/>
                <a:gd name="T3" fmla="*/ 28 h 74"/>
                <a:gd name="T4" fmla="*/ 0 w 50"/>
                <a:gd name="T5" fmla="*/ 70 h 74"/>
                <a:gd name="T6" fmla="*/ 36 w 50"/>
                <a:gd name="T7" fmla="*/ 74 h 74"/>
                <a:gd name="T8" fmla="*/ 50 w 50"/>
                <a:gd name="T9" fmla="*/ 38 h 74"/>
                <a:gd name="T10" fmla="*/ 24 w 50"/>
                <a:gd name="T11" fmla="*/ 48 h 74"/>
                <a:gd name="T12" fmla="*/ 40 w 50"/>
                <a:gd name="T13" fmla="*/ 8 h 74"/>
                <a:gd name="T14" fmla="*/ 40 w 50"/>
                <a:gd name="T15" fmla="*/ 8 h 74"/>
                <a:gd name="T16" fmla="*/ 32 w 50"/>
                <a:gd name="T17" fmla="*/ 2 h 74"/>
                <a:gd name="T18" fmla="*/ 26 w 50"/>
                <a:gd name="T19" fmla="*/ 0 h 74"/>
                <a:gd name="T20" fmla="*/ 24 w 50"/>
                <a:gd name="T21" fmla="*/ 2 h 74"/>
                <a:gd name="T22" fmla="*/ 24 w 50"/>
                <a:gd name="T23" fmla="*/ 4 h 74"/>
                <a:gd name="T24" fmla="*/ 24 w 50"/>
                <a:gd name="T25" fmla="*/ 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74">
                  <a:moveTo>
                    <a:pt x="24" y="4"/>
                  </a:moveTo>
                  <a:lnTo>
                    <a:pt x="8" y="28"/>
                  </a:lnTo>
                  <a:lnTo>
                    <a:pt x="0" y="70"/>
                  </a:lnTo>
                  <a:lnTo>
                    <a:pt x="36" y="74"/>
                  </a:lnTo>
                  <a:lnTo>
                    <a:pt x="50" y="38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86"/>
            <p:cNvSpPr>
              <a:spLocks/>
            </p:cNvSpPr>
            <p:nvPr/>
          </p:nvSpPr>
          <p:spPr bwMode="auto">
            <a:xfrm>
              <a:off x="4166" y="3306"/>
              <a:ext cx="26" cy="56"/>
            </a:xfrm>
            <a:custGeom>
              <a:avLst/>
              <a:gdLst>
                <a:gd name="T0" fmla="*/ 0 w 26"/>
                <a:gd name="T1" fmla="*/ 10 h 56"/>
                <a:gd name="T2" fmla="*/ 0 w 26"/>
                <a:gd name="T3" fmla="*/ 56 h 56"/>
                <a:gd name="T4" fmla="*/ 16 w 26"/>
                <a:gd name="T5" fmla="*/ 56 h 56"/>
                <a:gd name="T6" fmla="*/ 26 w 26"/>
                <a:gd name="T7" fmla="*/ 0 h 56"/>
                <a:gd name="T8" fmla="*/ 26 w 26"/>
                <a:gd name="T9" fmla="*/ 0 h 56"/>
                <a:gd name="T10" fmla="*/ 10 w 26"/>
                <a:gd name="T11" fmla="*/ 4 h 56"/>
                <a:gd name="T12" fmla="*/ 2 w 26"/>
                <a:gd name="T13" fmla="*/ 8 h 56"/>
                <a:gd name="T14" fmla="*/ 0 w 26"/>
                <a:gd name="T15" fmla="*/ 10 h 56"/>
                <a:gd name="T16" fmla="*/ 0 w 26"/>
                <a:gd name="T17" fmla="*/ 10 h 56"/>
                <a:gd name="T18" fmla="*/ 0 w 26"/>
                <a:gd name="T19" fmla="*/ 1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56">
                  <a:moveTo>
                    <a:pt x="0" y="10"/>
                  </a:moveTo>
                  <a:lnTo>
                    <a:pt x="0" y="56"/>
                  </a:lnTo>
                  <a:lnTo>
                    <a:pt x="16" y="56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2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87"/>
            <p:cNvSpPr>
              <a:spLocks/>
            </p:cNvSpPr>
            <p:nvPr/>
          </p:nvSpPr>
          <p:spPr bwMode="auto">
            <a:xfrm>
              <a:off x="4416" y="3442"/>
              <a:ext cx="184" cy="262"/>
            </a:xfrm>
            <a:custGeom>
              <a:avLst/>
              <a:gdLst>
                <a:gd name="T0" fmla="*/ 4 w 184"/>
                <a:gd name="T1" fmla="*/ 124 h 262"/>
                <a:gd name="T2" fmla="*/ 0 w 184"/>
                <a:gd name="T3" fmla="*/ 88 h 262"/>
                <a:gd name="T4" fmla="*/ 30 w 184"/>
                <a:gd name="T5" fmla="*/ 56 h 262"/>
                <a:gd name="T6" fmla="*/ 74 w 184"/>
                <a:gd name="T7" fmla="*/ 56 h 262"/>
                <a:gd name="T8" fmla="*/ 94 w 184"/>
                <a:gd name="T9" fmla="*/ 56 h 262"/>
                <a:gd name="T10" fmla="*/ 120 w 184"/>
                <a:gd name="T11" fmla="*/ 36 h 262"/>
                <a:gd name="T12" fmla="*/ 110 w 184"/>
                <a:gd name="T13" fmla="*/ 0 h 262"/>
                <a:gd name="T14" fmla="*/ 136 w 184"/>
                <a:gd name="T15" fmla="*/ 24 h 262"/>
                <a:gd name="T16" fmla="*/ 164 w 184"/>
                <a:gd name="T17" fmla="*/ 84 h 262"/>
                <a:gd name="T18" fmla="*/ 184 w 184"/>
                <a:gd name="T19" fmla="*/ 176 h 262"/>
                <a:gd name="T20" fmla="*/ 164 w 184"/>
                <a:gd name="T21" fmla="*/ 152 h 262"/>
                <a:gd name="T22" fmla="*/ 148 w 184"/>
                <a:gd name="T23" fmla="*/ 104 h 262"/>
                <a:gd name="T24" fmla="*/ 122 w 184"/>
                <a:gd name="T25" fmla="*/ 114 h 262"/>
                <a:gd name="T26" fmla="*/ 78 w 184"/>
                <a:gd name="T27" fmla="*/ 120 h 262"/>
                <a:gd name="T28" fmla="*/ 72 w 184"/>
                <a:gd name="T29" fmla="*/ 160 h 262"/>
                <a:gd name="T30" fmla="*/ 148 w 184"/>
                <a:gd name="T31" fmla="*/ 182 h 262"/>
                <a:gd name="T32" fmla="*/ 132 w 184"/>
                <a:gd name="T33" fmla="*/ 218 h 262"/>
                <a:gd name="T34" fmla="*/ 74 w 184"/>
                <a:gd name="T35" fmla="*/ 218 h 262"/>
                <a:gd name="T36" fmla="*/ 0 w 184"/>
                <a:gd name="T37" fmla="*/ 262 h 262"/>
                <a:gd name="T38" fmla="*/ 0 w 184"/>
                <a:gd name="T39" fmla="*/ 220 h 262"/>
                <a:gd name="T40" fmla="*/ 0 w 184"/>
                <a:gd name="T41" fmla="*/ 176 h 262"/>
                <a:gd name="T42" fmla="*/ 6 w 184"/>
                <a:gd name="T43" fmla="*/ 156 h 262"/>
                <a:gd name="T44" fmla="*/ 4 w 184"/>
                <a:gd name="T45" fmla="*/ 124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4" h="262">
                  <a:moveTo>
                    <a:pt x="4" y="124"/>
                  </a:moveTo>
                  <a:lnTo>
                    <a:pt x="0" y="88"/>
                  </a:lnTo>
                  <a:lnTo>
                    <a:pt x="30" y="56"/>
                  </a:lnTo>
                  <a:lnTo>
                    <a:pt x="74" y="56"/>
                  </a:lnTo>
                  <a:lnTo>
                    <a:pt x="94" y="56"/>
                  </a:lnTo>
                  <a:lnTo>
                    <a:pt x="120" y="36"/>
                  </a:lnTo>
                  <a:lnTo>
                    <a:pt x="110" y="0"/>
                  </a:lnTo>
                  <a:lnTo>
                    <a:pt x="136" y="24"/>
                  </a:lnTo>
                  <a:lnTo>
                    <a:pt x="164" y="84"/>
                  </a:lnTo>
                  <a:lnTo>
                    <a:pt x="184" y="176"/>
                  </a:lnTo>
                  <a:lnTo>
                    <a:pt x="164" y="152"/>
                  </a:lnTo>
                  <a:lnTo>
                    <a:pt x="148" y="104"/>
                  </a:lnTo>
                  <a:lnTo>
                    <a:pt x="122" y="114"/>
                  </a:lnTo>
                  <a:lnTo>
                    <a:pt x="78" y="120"/>
                  </a:lnTo>
                  <a:lnTo>
                    <a:pt x="72" y="160"/>
                  </a:lnTo>
                  <a:lnTo>
                    <a:pt x="148" y="182"/>
                  </a:lnTo>
                  <a:lnTo>
                    <a:pt x="132" y="218"/>
                  </a:lnTo>
                  <a:lnTo>
                    <a:pt x="74" y="218"/>
                  </a:lnTo>
                  <a:lnTo>
                    <a:pt x="0" y="262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6" y="156"/>
                  </a:lnTo>
                  <a:lnTo>
                    <a:pt x="4" y="12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88"/>
            <p:cNvSpPr>
              <a:spLocks/>
            </p:cNvSpPr>
            <p:nvPr/>
          </p:nvSpPr>
          <p:spPr bwMode="auto">
            <a:xfrm>
              <a:off x="4422" y="3676"/>
              <a:ext cx="120" cy="70"/>
            </a:xfrm>
            <a:custGeom>
              <a:avLst/>
              <a:gdLst>
                <a:gd name="T0" fmla="*/ 4 w 120"/>
                <a:gd name="T1" fmla="*/ 46 h 70"/>
                <a:gd name="T2" fmla="*/ 26 w 120"/>
                <a:gd name="T3" fmla="*/ 26 h 70"/>
                <a:gd name="T4" fmla="*/ 78 w 120"/>
                <a:gd name="T5" fmla="*/ 0 h 70"/>
                <a:gd name="T6" fmla="*/ 120 w 120"/>
                <a:gd name="T7" fmla="*/ 4 h 70"/>
                <a:gd name="T8" fmla="*/ 116 w 120"/>
                <a:gd name="T9" fmla="*/ 36 h 70"/>
                <a:gd name="T10" fmla="*/ 56 w 120"/>
                <a:gd name="T11" fmla="*/ 42 h 70"/>
                <a:gd name="T12" fmla="*/ 0 w 120"/>
                <a:gd name="T13" fmla="*/ 70 h 70"/>
                <a:gd name="T14" fmla="*/ 4 w 120"/>
                <a:gd name="T15" fmla="*/ 46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70">
                  <a:moveTo>
                    <a:pt x="4" y="46"/>
                  </a:moveTo>
                  <a:lnTo>
                    <a:pt x="26" y="26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16" y="36"/>
                  </a:lnTo>
                  <a:lnTo>
                    <a:pt x="56" y="42"/>
                  </a:lnTo>
                  <a:lnTo>
                    <a:pt x="0" y="70"/>
                  </a:lnTo>
                  <a:lnTo>
                    <a:pt x="4" y="4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89"/>
            <p:cNvSpPr>
              <a:spLocks/>
            </p:cNvSpPr>
            <p:nvPr/>
          </p:nvSpPr>
          <p:spPr bwMode="auto">
            <a:xfrm>
              <a:off x="4284" y="3498"/>
              <a:ext cx="110" cy="172"/>
            </a:xfrm>
            <a:custGeom>
              <a:avLst/>
              <a:gdLst>
                <a:gd name="T0" fmla="*/ 100 w 110"/>
                <a:gd name="T1" fmla="*/ 48 h 172"/>
                <a:gd name="T2" fmla="*/ 84 w 110"/>
                <a:gd name="T3" fmla="*/ 84 h 172"/>
                <a:gd name="T4" fmla="*/ 32 w 110"/>
                <a:gd name="T5" fmla="*/ 158 h 172"/>
                <a:gd name="T6" fmla="*/ 0 w 110"/>
                <a:gd name="T7" fmla="*/ 164 h 172"/>
                <a:gd name="T8" fmla="*/ 46 w 110"/>
                <a:gd name="T9" fmla="*/ 172 h 172"/>
                <a:gd name="T10" fmla="*/ 70 w 110"/>
                <a:gd name="T11" fmla="*/ 130 h 172"/>
                <a:gd name="T12" fmla="*/ 110 w 110"/>
                <a:gd name="T13" fmla="*/ 88 h 172"/>
                <a:gd name="T14" fmla="*/ 106 w 110"/>
                <a:gd name="T15" fmla="*/ 0 h 172"/>
                <a:gd name="T16" fmla="*/ 106 w 110"/>
                <a:gd name="T17" fmla="*/ 0 h 172"/>
                <a:gd name="T18" fmla="*/ 104 w 110"/>
                <a:gd name="T19" fmla="*/ 26 h 172"/>
                <a:gd name="T20" fmla="*/ 102 w 110"/>
                <a:gd name="T21" fmla="*/ 44 h 172"/>
                <a:gd name="T22" fmla="*/ 102 w 110"/>
                <a:gd name="T23" fmla="*/ 48 h 172"/>
                <a:gd name="T24" fmla="*/ 100 w 110"/>
                <a:gd name="T25" fmla="*/ 48 h 172"/>
                <a:gd name="T26" fmla="*/ 100 w 110"/>
                <a:gd name="T27" fmla="*/ 48 h 172"/>
                <a:gd name="T28" fmla="*/ 100 w 110"/>
                <a:gd name="T29" fmla="*/ 48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0" h="172">
                  <a:moveTo>
                    <a:pt x="100" y="48"/>
                  </a:moveTo>
                  <a:lnTo>
                    <a:pt x="84" y="84"/>
                  </a:lnTo>
                  <a:lnTo>
                    <a:pt x="32" y="158"/>
                  </a:lnTo>
                  <a:lnTo>
                    <a:pt x="0" y="164"/>
                  </a:lnTo>
                  <a:lnTo>
                    <a:pt x="46" y="172"/>
                  </a:lnTo>
                  <a:lnTo>
                    <a:pt x="70" y="130"/>
                  </a:lnTo>
                  <a:lnTo>
                    <a:pt x="110" y="88"/>
                  </a:lnTo>
                  <a:lnTo>
                    <a:pt x="106" y="0"/>
                  </a:lnTo>
                  <a:lnTo>
                    <a:pt x="104" y="26"/>
                  </a:lnTo>
                  <a:lnTo>
                    <a:pt x="102" y="44"/>
                  </a:lnTo>
                  <a:lnTo>
                    <a:pt x="102" y="48"/>
                  </a:lnTo>
                  <a:lnTo>
                    <a:pt x="100" y="48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90"/>
            <p:cNvSpPr>
              <a:spLocks/>
            </p:cNvSpPr>
            <p:nvPr/>
          </p:nvSpPr>
          <p:spPr bwMode="auto">
            <a:xfrm>
              <a:off x="4152" y="3764"/>
              <a:ext cx="148" cy="94"/>
            </a:xfrm>
            <a:custGeom>
              <a:avLst/>
              <a:gdLst>
                <a:gd name="T0" fmla="*/ 0 w 148"/>
                <a:gd name="T1" fmla="*/ 26 h 94"/>
                <a:gd name="T2" fmla="*/ 18 w 148"/>
                <a:gd name="T3" fmla="*/ 38 h 94"/>
                <a:gd name="T4" fmla="*/ 52 w 148"/>
                <a:gd name="T5" fmla="*/ 32 h 94"/>
                <a:gd name="T6" fmla="*/ 80 w 148"/>
                <a:gd name="T7" fmla="*/ 32 h 94"/>
                <a:gd name="T8" fmla="*/ 110 w 148"/>
                <a:gd name="T9" fmla="*/ 58 h 94"/>
                <a:gd name="T10" fmla="*/ 128 w 148"/>
                <a:gd name="T11" fmla="*/ 44 h 94"/>
                <a:gd name="T12" fmla="*/ 132 w 148"/>
                <a:gd name="T13" fmla="*/ 0 h 94"/>
                <a:gd name="T14" fmla="*/ 148 w 148"/>
                <a:gd name="T15" fmla="*/ 0 h 94"/>
                <a:gd name="T16" fmla="*/ 148 w 148"/>
                <a:gd name="T17" fmla="*/ 32 h 94"/>
                <a:gd name="T18" fmla="*/ 142 w 148"/>
                <a:gd name="T19" fmla="*/ 78 h 94"/>
                <a:gd name="T20" fmla="*/ 112 w 148"/>
                <a:gd name="T21" fmla="*/ 94 h 94"/>
                <a:gd name="T22" fmla="*/ 78 w 148"/>
                <a:gd name="T23" fmla="*/ 80 h 94"/>
                <a:gd name="T24" fmla="*/ 48 w 148"/>
                <a:gd name="T25" fmla="*/ 74 h 94"/>
                <a:gd name="T26" fmla="*/ 32 w 148"/>
                <a:gd name="T27" fmla="*/ 74 h 94"/>
                <a:gd name="T28" fmla="*/ 2 w 148"/>
                <a:gd name="T29" fmla="*/ 54 h 94"/>
                <a:gd name="T30" fmla="*/ 0 w 148"/>
                <a:gd name="T31" fmla="*/ 26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" h="94">
                  <a:moveTo>
                    <a:pt x="0" y="26"/>
                  </a:moveTo>
                  <a:lnTo>
                    <a:pt x="18" y="38"/>
                  </a:lnTo>
                  <a:lnTo>
                    <a:pt x="52" y="32"/>
                  </a:lnTo>
                  <a:lnTo>
                    <a:pt x="80" y="32"/>
                  </a:lnTo>
                  <a:lnTo>
                    <a:pt x="110" y="58"/>
                  </a:lnTo>
                  <a:lnTo>
                    <a:pt x="128" y="44"/>
                  </a:lnTo>
                  <a:lnTo>
                    <a:pt x="132" y="0"/>
                  </a:lnTo>
                  <a:lnTo>
                    <a:pt x="148" y="0"/>
                  </a:lnTo>
                  <a:lnTo>
                    <a:pt x="148" y="32"/>
                  </a:lnTo>
                  <a:lnTo>
                    <a:pt x="142" y="78"/>
                  </a:lnTo>
                  <a:lnTo>
                    <a:pt x="112" y="94"/>
                  </a:lnTo>
                  <a:lnTo>
                    <a:pt x="78" y="80"/>
                  </a:lnTo>
                  <a:lnTo>
                    <a:pt x="48" y="74"/>
                  </a:lnTo>
                  <a:lnTo>
                    <a:pt x="32" y="74"/>
                  </a:lnTo>
                  <a:lnTo>
                    <a:pt x="2" y="5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91"/>
            <p:cNvSpPr>
              <a:spLocks/>
            </p:cNvSpPr>
            <p:nvPr/>
          </p:nvSpPr>
          <p:spPr bwMode="auto">
            <a:xfrm>
              <a:off x="4202" y="3338"/>
              <a:ext cx="76" cy="30"/>
            </a:xfrm>
            <a:custGeom>
              <a:avLst/>
              <a:gdLst>
                <a:gd name="T0" fmla="*/ 2 w 76"/>
                <a:gd name="T1" fmla="*/ 0 h 30"/>
                <a:gd name="T2" fmla="*/ 10 w 76"/>
                <a:gd name="T3" fmla="*/ 0 h 30"/>
                <a:gd name="T4" fmla="*/ 12 w 76"/>
                <a:gd name="T5" fmla="*/ 10 h 30"/>
                <a:gd name="T6" fmla="*/ 26 w 76"/>
                <a:gd name="T7" fmla="*/ 0 h 30"/>
                <a:gd name="T8" fmla="*/ 76 w 76"/>
                <a:gd name="T9" fmla="*/ 0 h 30"/>
                <a:gd name="T10" fmla="*/ 76 w 76"/>
                <a:gd name="T11" fmla="*/ 10 h 30"/>
                <a:gd name="T12" fmla="*/ 32 w 76"/>
                <a:gd name="T13" fmla="*/ 18 h 30"/>
                <a:gd name="T14" fmla="*/ 30 w 76"/>
                <a:gd name="T15" fmla="*/ 30 h 30"/>
                <a:gd name="T16" fmla="*/ 0 w 76"/>
                <a:gd name="T17" fmla="*/ 28 h 30"/>
                <a:gd name="T18" fmla="*/ 2 w 76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30">
                  <a:moveTo>
                    <a:pt x="2" y="0"/>
                  </a:moveTo>
                  <a:lnTo>
                    <a:pt x="10" y="0"/>
                  </a:lnTo>
                  <a:lnTo>
                    <a:pt x="12" y="10"/>
                  </a:lnTo>
                  <a:lnTo>
                    <a:pt x="26" y="0"/>
                  </a:lnTo>
                  <a:lnTo>
                    <a:pt x="76" y="0"/>
                  </a:lnTo>
                  <a:lnTo>
                    <a:pt x="76" y="10"/>
                  </a:lnTo>
                  <a:lnTo>
                    <a:pt x="32" y="18"/>
                  </a:lnTo>
                  <a:lnTo>
                    <a:pt x="30" y="30"/>
                  </a:lnTo>
                  <a:lnTo>
                    <a:pt x="0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92"/>
            <p:cNvSpPr>
              <a:spLocks/>
            </p:cNvSpPr>
            <p:nvPr/>
          </p:nvSpPr>
          <p:spPr bwMode="auto">
            <a:xfrm>
              <a:off x="4202" y="3334"/>
              <a:ext cx="12" cy="34"/>
            </a:xfrm>
            <a:custGeom>
              <a:avLst/>
              <a:gdLst>
                <a:gd name="T0" fmla="*/ 0 w 12"/>
                <a:gd name="T1" fmla="*/ 0 h 34"/>
                <a:gd name="T2" fmla="*/ 0 w 12"/>
                <a:gd name="T3" fmla="*/ 32 h 34"/>
                <a:gd name="T4" fmla="*/ 12 w 12"/>
                <a:gd name="T5" fmla="*/ 34 h 34"/>
                <a:gd name="T6" fmla="*/ 10 w 12"/>
                <a:gd name="T7" fmla="*/ 4 h 34"/>
                <a:gd name="T8" fmla="*/ 0 w 1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34">
                  <a:moveTo>
                    <a:pt x="0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93"/>
            <p:cNvSpPr>
              <a:spLocks/>
            </p:cNvSpPr>
            <p:nvPr/>
          </p:nvSpPr>
          <p:spPr bwMode="auto">
            <a:xfrm>
              <a:off x="4228" y="3340"/>
              <a:ext cx="8" cy="26"/>
            </a:xfrm>
            <a:custGeom>
              <a:avLst/>
              <a:gdLst>
                <a:gd name="T0" fmla="*/ 0 w 8"/>
                <a:gd name="T1" fmla="*/ 0 h 26"/>
                <a:gd name="T2" fmla="*/ 0 w 8"/>
                <a:gd name="T3" fmla="*/ 26 h 26"/>
                <a:gd name="T4" fmla="*/ 6 w 8"/>
                <a:gd name="T5" fmla="*/ 20 h 26"/>
                <a:gd name="T6" fmla="*/ 8 w 8"/>
                <a:gd name="T7" fmla="*/ 0 h 26"/>
                <a:gd name="T8" fmla="*/ 0 w 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6">
                  <a:moveTo>
                    <a:pt x="0" y="0"/>
                  </a:moveTo>
                  <a:lnTo>
                    <a:pt x="0" y="26"/>
                  </a:lnTo>
                  <a:lnTo>
                    <a:pt x="6" y="2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94"/>
            <p:cNvSpPr>
              <a:spLocks/>
            </p:cNvSpPr>
            <p:nvPr/>
          </p:nvSpPr>
          <p:spPr bwMode="auto">
            <a:xfrm>
              <a:off x="4314" y="2832"/>
              <a:ext cx="42" cy="42"/>
            </a:xfrm>
            <a:custGeom>
              <a:avLst/>
              <a:gdLst>
                <a:gd name="T0" fmla="*/ 14 w 42"/>
                <a:gd name="T1" fmla="*/ 4 h 42"/>
                <a:gd name="T2" fmla="*/ 26 w 42"/>
                <a:gd name="T3" fmla="*/ 14 h 42"/>
                <a:gd name="T4" fmla="*/ 30 w 42"/>
                <a:gd name="T5" fmla="*/ 26 h 42"/>
                <a:gd name="T6" fmla="*/ 22 w 42"/>
                <a:gd name="T7" fmla="*/ 30 h 42"/>
                <a:gd name="T8" fmla="*/ 4 w 42"/>
                <a:gd name="T9" fmla="*/ 38 h 42"/>
                <a:gd name="T10" fmla="*/ 0 w 42"/>
                <a:gd name="T11" fmla="*/ 42 h 42"/>
                <a:gd name="T12" fmla="*/ 32 w 42"/>
                <a:gd name="T13" fmla="*/ 38 h 42"/>
                <a:gd name="T14" fmla="*/ 42 w 42"/>
                <a:gd name="T15" fmla="*/ 30 h 42"/>
                <a:gd name="T16" fmla="*/ 40 w 42"/>
                <a:gd name="T17" fmla="*/ 12 h 42"/>
                <a:gd name="T18" fmla="*/ 18 w 42"/>
                <a:gd name="T19" fmla="*/ 0 h 42"/>
                <a:gd name="T20" fmla="*/ 18 w 42"/>
                <a:gd name="T21" fmla="*/ 0 h 42"/>
                <a:gd name="T22" fmla="*/ 14 w 42"/>
                <a:gd name="T23" fmla="*/ 4 h 42"/>
                <a:gd name="T24" fmla="*/ 14 w 42"/>
                <a:gd name="T25" fmla="*/ 4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42">
                  <a:moveTo>
                    <a:pt x="14" y="4"/>
                  </a:moveTo>
                  <a:lnTo>
                    <a:pt x="26" y="14"/>
                  </a:lnTo>
                  <a:lnTo>
                    <a:pt x="30" y="26"/>
                  </a:lnTo>
                  <a:lnTo>
                    <a:pt x="22" y="30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32" y="38"/>
                  </a:lnTo>
                  <a:lnTo>
                    <a:pt x="42" y="30"/>
                  </a:lnTo>
                  <a:lnTo>
                    <a:pt x="40" y="12"/>
                  </a:lnTo>
                  <a:lnTo>
                    <a:pt x="18" y="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95"/>
            <p:cNvSpPr>
              <a:spLocks/>
            </p:cNvSpPr>
            <p:nvPr/>
          </p:nvSpPr>
          <p:spPr bwMode="auto">
            <a:xfrm>
              <a:off x="4310" y="2876"/>
              <a:ext cx="50" cy="66"/>
            </a:xfrm>
            <a:custGeom>
              <a:avLst/>
              <a:gdLst>
                <a:gd name="T0" fmla="*/ 6 w 50"/>
                <a:gd name="T1" fmla="*/ 6 h 66"/>
                <a:gd name="T2" fmla="*/ 6 w 50"/>
                <a:gd name="T3" fmla="*/ 18 h 66"/>
                <a:gd name="T4" fmla="*/ 18 w 50"/>
                <a:gd name="T5" fmla="*/ 26 h 66"/>
                <a:gd name="T6" fmla="*/ 22 w 50"/>
                <a:gd name="T7" fmla="*/ 32 h 66"/>
                <a:gd name="T8" fmla="*/ 22 w 50"/>
                <a:gd name="T9" fmla="*/ 38 h 66"/>
                <a:gd name="T10" fmla="*/ 12 w 50"/>
                <a:gd name="T11" fmla="*/ 32 h 66"/>
                <a:gd name="T12" fmla="*/ 12 w 50"/>
                <a:gd name="T13" fmla="*/ 42 h 66"/>
                <a:gd name="T14" fmla="*/ 18 w 50"/>
                <a:gd name="T15" fmla="*/ 46 h 66"/>
                <a:gd name="T16" fmla="*/ 24 w 50"/>
                <a:gd name="T17" fmla="*/ 56 h 66"/>
                <a:gd name="T18" fmla="*/ 26 w 50"/>
                <a:gd name="T19" fmla="*/ 46 h 66"/>
                <a:gd name="T20" fmla="*/ 34 w 50"/>
                <a:gd name="T21" fmla="*/ 40 h 66"/>
                <a:gd name="T22" fmla="*/ 42 w 50"/>
                <a:gd name="T23" fmla="*/ 36 h 66"/>
                <a:gd name="T24" fmla="*/ 42 w 50"/>
                <a:gd name="T25" fmla="*/ 28 h 66"/>
                <a:gd name="T26" fmla="*/ 34 w 50"/>
                <a:gd name="T27" fmla="*/ 24 h 66"/>
                <a:gd name="T28" fmla="*/ 22 w 50"/>
                <a:gd name="T29" fmla="*/ 18 h 66"/>
                <a:gd name="T30" fmla="*/ 34 w 50"/>
                <a:gd name="T31" fmla="*/ 18 h 66"/>
                <a:gd name="T32" fmla="*/ 40 w 50"/>
                <a:gd name="T33" fmla="*/ 22 h 66"/>
                <a:gd name="T34" fmla="*/ 46 w 50"/>
                <a:gd name="T35" fmla="*/ 16 h 66"/>
                <a:gd name="T36" fmla="*/ 50 w 50"/>
                <a:gd name="T37" fmla="*/ 28 h 66"/>
                <a:gd name="T38" fmla="*/ 50 w 50"/>
                <a:gd name="T39" fmla="*/ 44 h 66"/>
                <a:gd name="T40" fmla="*/ 34 w 50"/>
                <a:gd name="T41" fmla="*/ 48 h 66"/>
                <a:gd name="T42" fmla="*/ 34 w 50"/>
                <a:gd name="T43" fmla="*/ 56 h 66"/>
                <a:gd name="T44" fmla="*/ 34 w 50"/>
                <a:gd name="T45" fmla="*/ 66 h 66"/>
                <a:gd name="T46" fmla="*/ 26 w 50"/>
                <a:gd name="T47" fmla="*/ 66 h 66"/>
                <a:gd name="T48" fmla="*/ 12 w 50"/>
                <a:gd name="T49" fmla="*/ 54 h 66"/>
                <a:gd name="T50" fmla="*/ 4 w 50"/>
                <a:gd name="T51" fmla="*/ 46 h 66"/>
                <a:gd name="T52" fmla="*/ 0 w 50"/>
                <a:gd name="T53" fmla="*/ 16 h 66"/>
                <a:gd name="T54" fmla="*/ 0 w 50"/>
                <a:gd name="T55" fmla="*/ 10 h 66"/>
                <a:gd name="T56" fmla="*/ 4 w 50"/>
                <a:gd name="T57" fmla="*/ 0 h 66"/>
                <a:gd name="T58" fmla="*/ 6 w 50"/>
                <a:gd name="T59" fmla="*/ 6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" h="66">
                  <a:moveTo>
                    <a:pt x="6" y="6"/>
                  </a:moveTo>
                  <a:lnTo>
                    <a:pt x="6" y="18"/>
                  </a:lnTo>
                  <a:lnTo>
                    <a:pt x="18" y="26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12" y="32"/>
                  </a:lnTo>
                  <a:lnTo>
                    <a:pt x="12" y="42"/>
                  </a:lnTo>
                  <a:lnTo>
                    <a:pt x="18" y="46"/>
                  </a:lnTo>
                  <a:lnTo>
                    <a:pt x="24" y="56"/>
                  </a:lnTo>
                  <a:lnTo>
                    <a:pt x="26" y="46"/>
                  </a:lnTo>
                  <a:lnTo>
                    <a:pt x="34" y="40"/>
                  </a:lnTo>
                  <a:lnTo>
                    <a:pt x="42" y="36"/>
                  </a:lnTo>
                  <a:lnTo>
                    <a:pt x="42" y="28"/>
                  </a:lnTo>
                  <a:lnTo>
                    <a:pt x="34" y="24"/>
                  </a:lnTo>
                  <a:lnTo>
                    <a:pt x="22" y="18"/>
                  </a:lnTo>
                  <a:lnTo>
                    <a:pt x="34" y="18"/>
                  </a:lnTo>
                  <a:lnTo>
                    <a:pt x="40" y="22"/>
                  </a:lnTo>
                  <a:lnTo>
                    <a:pt x="46" y="16"/>
                  </a:lnTo>
                  <a:lnTo>
                    <a:pt x="50" y="28"/>
                  </a:lnTo>
                  <a:lnTo>
                    <a:pt x="50" y="44"/>
                  </a:lnTo>
                  <a:lnTo>
                    <a:pt x="34" y="48"/>
                  </a:lnTo>
                  <a:lnTo>
                    <a:pt x="34" y="56"/>
                  </a:lnTo>
                  <a:lnTo>
                    <a:pt x="34" y="66"/>
                  </a:lnTo>
                  <a:lnTo>
                    <a:pt x="26" y="66"/>
                  </a:lnTo>
                  <a:lnTo>
                    <a:pt x="12" y="54"/>
                  </a:lnTo>
                  <a:lnTo>
                    <a:pt x="4" y="4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96"/>
            <p:cNvSpPr>
              <a:spLocks/>
            </p:cNvSpPr>
            <p:nvPr/>
          </p:nvSpPr>
          <p:spPr bwMode="auto">
            <a:xfrm>
              <a:off x="4350" y="2824"/>
              <a:ext cx="26" cy="144"/>
            </a:xfrm>
            <a:custGeom>
              <a:avLst/>
              <a:gdLst>
                <a:gd name="T0" fmla="*/ 0 w 26"/>
                <a:gd name="T1" fmla="*/ 0 h 144"/>
                <a:gd name="T2" fmla="*/ 16 w 26"/>
                <a:gd name="T3" fmla="*/ 14 h 144"/>
                <a:gd name="T4" fmla="*/ 18 w 26"/>
                <a:gd name="T5" fmla="*/ 52 h 144"/>
                <a:gd name="T6" fmla="*/ 20 w 26"/>
                <a:gd name="T7" fmla="*/ 84 h 144"/>
                <a:gd name="T8" fmla="*/ 24 w 26"/>
                <a:gd name="T9" fmla="*/ 84 h 144"/>
                <a:gd name="T10" fmla="*/ 26 w 26"/>
                <a:gd name="T11" fmla="*/ 96 h 144"/>
                <a:gd name="T12" fmla="*/ 24 w 26"/>
                <a:gd name="T13" fmla="*/ 116 h 144"/>
                <a:gd name="T14" fmla="*/ 22 w 26"/>
                <a:gd name="T15" fmla="*/ 134 h 144"/>
                <a:gd name="T16" fmla="*/ 18 w 26"/>
                <a:gd name="T17" fmla="*/ 144 h 144"/>
                <a:gd name="T18" fmla="*/ 20 w 26"/>
                <a:gd name="T19" fmla="*/ 128 h 144"/>
                <a:gd name="T20" fmla="*/ 24 w 26"/>
                <a:gd name="T21" fmla="*/ 104 h 144"/>
                <a:gd name="T22" fmla="*/ 20 w 26"/>
                <a:gd name="T23" fmla="*/ 92 h 144"/>
                <a:gd name="T24" fmla="*/ 16 w 26"/>
                <a:gd name="T25" fmla="*/ 100 h 144"/>
                <a:gd name="T26" fmla="*/ 14 w 26"/>
                <a:gd name="T27" fmla="*/ 70 h 144"/>
                <a:gd name="T28" fmla="*/ 14 w 26"/>
                <a:gd name="T29" fmla="*/ 56 h 144"/>
                <a:gd name="T30" fmla="*/ 6 w 26"/>
                <a:gd name="T31" fmla="*/ 50 h 144"/>
                <a:gd name="T32" fmla="*/ 14 w 26"/>
                <a:gd name="T33" fmla="*/ 36 h 144"/>
                <a:gd name="T34" fmla="*/ 8 w 26"/>
                <a:gd name="T35" fmla="*/ 18 h 144"/>
                <a:gd name="T36" fmla="*/ 0 w 26"/>
                <a:gd name="T37" fmla="*/ 4 h 144"/>
                <a:gd name="T38" fmla="*/ 0 w 26"/>
                <a:gd name="T39" fmla="*/ 0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44">
                  <a:moveTo>
                    <a:pt x="0" y="0"/>
                  </a:moveTo>
                  <a:lnTo>
                    <a:pt x="16" y="14"/>
                  </a:lnTo>
                  <a:lnTo>
                    <a:pt x="18" y="52"/>
                  </a:lnTo>
                  <a:lnTo>
                    <a:pt x="20" y="84"/>
                  </a:lnTo>
                  <a:lnTo>
                    <a:pt x="24" y="84"/>
                  </a:lnTo>
                  <a:lnTo>
                    <a:pt x="26" y="96"/>
                  </a:lnTo>
                  <a:lnTo>
                    <a:pt x="24" y="116"/>
                  </a:lnTo>
                  <a:lnTo>
                    <a:pt x="22" y="134"/>
                  </a:lnTo>
                  <a:lnTo>
                    <a:pt x="18" y="144"/>
                  </a:lnTo>
                  <a:lnTo>
                    <a:pt x="20" y="128"/>
                  </a:lnTo>
                  <a:lnTo>
                    <a:pt x="24" y="104"/>
                  </a:lnTo>
                  <a:lnTo>
                    <a:pt x="20" y="92"/>
                  </a:lnTo>
                  <a:lnTo>
                    <a:pt x="16" y="100"/>
                  </a:lnTo>
                  <a:lnTo>
                    <a:pt x="14" y="70"/>
                  </a:lnTo>
                  <a:lnTo>
                    <a:pt x="14" y="5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8" y="1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97"/>
            <p:cNvSpPr>
              <a:spLocks/>
            </p:cNvSpPr>
            <p:nvPr/>
          </p:nvSpPr>
          <p:spPr bwMode="auto">
            <a:xfrm>
              <a:off x="4214" y="2906"/>
              <a:ext cx="8" cy="54"/>
            </a:xfrm>
            <a:custGeom>
              <a:avLst/>
              <a:gdLst>
                <a:gd name="T0" fmla="*/ 6 w 8"/>
                <a:gd name="T1" fmla="*/ 2 h 54"/>
                <a:gd name="T2" fmla="*/ 4 w 8"/>
                <a:gd name="T3" fmla="*/ 10 h 54"/>
                <a:gd name="T4" fmla="*/ 8 w 8"/>
                <a:gd name="T5" fmla="*/ 24 h 54"/>
                <a:gd name="T6" fmla="*/ 6 w 8"/>
                <a:gd name="T7" fmla="*/ 34 h 54"/>
                <a:gd name="T8" fmla="*/ 8 w 8"/>
                <a:gd name="T9" fmla="*/ 54 h 54"/>
                <a:gd name="T10" fmla="*/ 2 w 8"/>
                <a:gd name="T11" fmla="*/ 36 h 54"/>
                <a:gd name="T12" fmla="*/ 2 w 8"/>
                <a:gd name="T13" fmla="*/ 24 h 54"/>
                <a:gd name="T14" fmla="*/ 0 w 8"/>
                <a:gd name="T15" fmla="*/ 10 h 54"/>
                <a:gd name="T16" fmla="*/ 0 w 8"/>
                <a:gd name="T17" fmla="*/ 0 h 54"/>
                <a:gd name="T18" fmla="*/ 6 w 8"/>
                <a:gd name="T19" fmla="*/ 2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54">
                  <a:moveTo>
                    <a:pt x="6" y="2"/>
                  </a:moveTo>
                  <a:lnTo>
                    <a:pt x="4" y="10"/>
                  </a:lnTo>
                  <a:lnTo>
                    <a:pt x="8" y="24"/>
                  </a:lnTo>
                  <a:lnTo>
                    <a:pt x="6" y="34"/>
                  </a:lnTo>
                  <a:lnTo>
                    <a:pt x="8" y="54"/>
                  </a:lnTo>
                  <a:lnTo>
                    <a:pt x="2" y="36"/>
                  </a:lnTo>
                  <a:lnTo>
                    <a:pt x="2" y="2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98"/>
            <p:cNvSpPr>
              <a:spLocks/>
            </p:cNvSpPr>
            <p:nvPr/>
          </p:nvSpPr>
          <p:spPr bwMode="auto">
            <a:xfrm>
              <a:off x="4316" y="2756"/>
              <a:ext cx="18" cy="26"/>
            </a:xfrm>
            <a:custGeom>
              <a:avLst/>
              <a:gdLst>
                <a:gd name="T0" fmla="*/ 12 w 18"/>
                <a:gd name="T1" fmla="*/ 2 h 26"/>
                <a:gd name="T2" fmla="*/ 12 w 18"/>
                <a:gd name="T3" fmla="*/ 22 h 26"/>
                <a:gd name="T4" fmla="*/ 18 w 18"/>
                <a:gd name="T5" fmla="*/ 26 h 26"/>
                <a:gd name="T6" fmla="*/ 4 w 18"/>
                <a:gd name="T7" fmla="*/ 26 h 26"/>
                <a:gd name="T8" fmla="*/ 0 w 18"/>
                <a:gd name="T9" fmla="*/ 0 h 26"/>
                <a:gd name="T10" fmla="*/ 12 w 18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6">
                  <a:moveTo>
                    <a:pt x="12" y="2"/>
                  </a:moveTo>
                  <a:lnTo>
                    <a:pt x="12" y="2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0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99"/>
            <p:cNvSpPr>
              <a:spLocks/>
            </p:cNvSpPr>
            <p:nvPr/>
          </p:nvSpPr>
          <p:spPr bwMode="auto">
            <a:xfrm>
              <a:off x="4356" y="2772"/>
              <a:ext cx="30" cy="56"/>
            </a:xfrm>
            <a:custGeom>
              <a:avLst/>
              <a:gdLst>
                <a:gd name="T0" fmla="*/ 16 w 30"/>
                <a:gd name="T1" fmla="*/ 0 h 56"/>
                <a:gd name="T2" fmla="*/ 20 w 30"/>
                <a:gd name="T3" fmla="*/ 14 h 56"/>
                <a:gd name="T4" fmla="*/ 16 w 30"/>
                <a:gd name="T5" fmla="*/ 30 h 56"/>
                <a:gd name="T6" fmla="*/ 0 w 30"/>
                <a:gd name="T7" fmla="*/ 36 h 56"/>
                <a:gd name="T8" fmla="*/ 12 w 30"/>
                <a:gd name="T9" fmla="*/ 44 h 56"/>
                <a:gd name="T10" fmla="*/ 18 w 30"/>
                <a:gd name="T11" fmla="*/ 56 h 56"/>
                <a:gd name="T12" fmla="*/ 20 w 30"/>
                <a:gd name="T13" fmla="*/ 50 h 56"/>
                <a:gd name="T14" fmla="*/ 18 w 30"/>
                <a:gd name="T15" fmla="*/ 40 h 56"/>
                <a:gd name="T16" fmla="*/ 30 w 30"/>
                <a:gd name="T17" fmla="*/ 26 h 56"/>
                <a:gd name="T18" fmla="*/ 30 w 30"/>
                <a:gd name="T19" fmla="*/ 14 h 56"/>
                <a:gd name="T20" fmla="*/ 26 w 30"/>
                <a:gd name="T21" fmla="*/ 6 h 56"/>
                <a:gd name="T22" fmla="*/ 16 w 30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56">
                  <a:moveTo>
                    <a:pt x="16" y="0"/>
                  </a:moveTo>
                  <a:lnTo>
                    <a:pt x="20" y="14"/>
                  </a:lnTo>
                  <a:lnTo>
                    <a:pt x="16" y="30"/>
                  </a:lnTo>
                  <a:lnTo>
                    <a:pt x="0" y="36"/>
                  </a:lnTo>
                  <a:lnTo>
                    <a:pt x="12" y="44"/>
                  </a:lnTo>
                  <a:lnTo>
                    <a:pt x="18" y="56"/>
                  </a:lnTo>
                  <a:lnTo>
                    <a:pt x="20" y="50"/>
                  </a:lnTo>
                  <a:lnTo>
                    <a:pt x="18" y="40"/>
                  </a:lnTo>
                  <a:lnTo>
                    <a:pt x="30" y="26"/>
                  </a:lnTo>
                  <a:lnTo>
                    <a:pt x="30" y="14"/>
                  </a:lnTo>
                  <a:lnTo>
                    <a:pt x="26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00"/>
            <p:cNvSpPr>
              <a:spLocks/>
            </p:cNvSpPr>
            <p:nvPr/>
          </p:nvSpPr>
          <p:spPr bwMode="auto">
            <a:xfrm>
              <a:off x="4392" y="3048"/>
              <a:ext cx="168" cy="166"/>
            </a:xfrm>
            <a:custGeom>
              <a:avLst/>
              <a:gdLst>
                <a:gd name="T0" fmla="*/ 0 w 168"/>
                <a:gd name="T1" fmla="*/ 0 h 166"/>
                <a:gd name="T2" fmla="*/ 46 w 168"/>
                <a:gd name="T3" fmla="*/ 16 h 166"/>
                <a:gd name="T4" fmla="*/ 90 w 168"/>
                <a:gd name="T5" fmla="*/ 32 h 166"/>
                <a:gd name="T6" fmla="*/ 132 w 168"/>
                <a:gd name="T7" fmla="*/ 68 h 166"/>
                <a:gd name="T8" fmla="*/ 168 w 168"/>
                <a:gd name="T9" fmla="*/ 158 h 166"/>
                <a:gd name="T10" fmla="*/ 150 w 168"/>
                <a:gd name="T11" fmla="*/ 158 h 166"/>
                <a:gd name="T12" fmla="*/ 126 w 168"/>
                <a:gd name="T13" fmla="*/ 166 h 166"/>
                <a:gd name="T14" fmla="*/ 140 w 168"/>
                <a:gd name="T15" fmla="*/ 150 h 166"/>
                <a:gd name="T16" fmla="*/ 140 w 168"/>
                <a:gd name="T17" fmla="*/ 132 h 166"/>
                <a:gd name="T18" fmla="*/ 126 w 168"/>
                <a:gd name="T19" fmla="*/ 130 h 166"/>
                <a:gd name="T20" fmla="*/ 118 w 168"/>
                <a:gd name="T21" fmla="*/ 106 h 166"/>
                <a:gd name="T22" fmla="*/ 134 w 168"/>
                <a:gd name="T23" fmla="*/ 110 h 166"/>
                <a:gd name="T24" fmla="*/ 122 w 168"/>
                <a:gd name="T25" fmla="*/ 94 h 166"/>
                <a:gd name="T26" fmla="*/ 108 w 168"/>
                <a:gd name="T27" fmla="*/ 92 h 166"/>
                <a:gd name="T28" fmla="*/ 84 w 168"/>
                <a:gd name="T29" fmla="*/ 62 h 166"/>
                <a:gd name="T30" fmla="*/ 98 w 168"/>
                <a:gd name="T31" fmla="*/ 56 h 166"/>
                <a:gd name="T32" fmla="*/ 78 w 168"/>
                <a:gd name="T33" fmla="*/ 42 h 166"/>
                <a:gd name="T34" fmla="*/ 34 w 168"/>
                <a:gd name="T35" fmla="*/ 18 h 166"/>
                <a:gd name="T36" fmla="*/ 0 w 168"/>
                <a:gd name="T37" fmla="*/ 0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8" h="166">
                  <a:moveTo>
                    <a:pt x="0" y="0"/>
                  </a:moveTo>
                  <a:lnTo>
                    <a:pt x="46" y="16"/>
                  </a:lnTo>
                  <a:lnTo>
                    <a:pt x="90" y="32"/>
                  </a:lnTo>
                  <a:lnTo>
                    <a:pt x="132" y="68"/>
                  </a:lnTo>
                  <a:lnTo>
                    <a:pt x="168" y="158"/>
                  </a:lnTo>
                  <a:lnTo>
                    <a:pt x="150" y="158"/>
                  </a:lnTo>
                  <a:lnTo>
                    <a:pt x="126" y="166"/>
                  </a:lnTo>
                  <a:lnTo>
                    <a:pt x="140" y="150"/>
                  </a:lnTo>
                  <a:lnTo>
                    <a:pt x="140" y="132"/>
                  </a:lnTo>
                  <a:lnTo>
                    <a:pt x="126" y="130"/>
                  </a:lnTo>
                  <a:lnTo>
                    <a:pt x="118" y="106"/>
                  </a:lnTo>
                  <a:lnTo>
                    <a:pt x="134" y="110"/>
                  </a:lnTo>
                  <a:lnTo>
                    <a:pt x="122" y="94"/>
                  </a:lnTo>
                  <a:lnTo>
                    <a:pt x="108" y="92"/>
                  </a:lnTo>
                  <a:lnTo>
                    <a:pt x="84" y="62"/>
                  </a:lnTo>
                  <a:lnTo>
                    <a:pt x="98" y="56"/>
                  </a:lnTo>
                  <a:lnTo>
                    <a:pt x="78" y="42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01"/>
            <p:cNvSpPr>
              <a:spLocks/>
            </p:cNvSpPr>
            <p:nvPr/>
          </p:nvSpPr>
          <p:spPr bwMode="auto">
            <a:xfrm>
              <a:off x="4342" y="2998"/>
              <a:ext cx="56" cy="56"/>
            </a:xfrm>
            <a:custGeom>
              <a:avLst/>
              <a:gdLst>
                <a:gd name="T0" fmla="*/ 6 w 56"/>
                <a:gd name="T1" fmla="*/ 4 h 56"/>
                <a:gd name="T2" fmla="*/ 24 w 56"/>
                <a:gd name="T3" fmla="*/ 0 h 56"/>
                <a:gd name="T4" fmla="*/ 40 w 56"/>
                <a:gd name="T5" fmla="*/ 4 h 56"/>
                <a:gd name="T6" fmla="*/ 40 w 56"/>
                <a:gd name="T7" fmla="*/ 20 h 56"/>
                <a:gd name="T8" fmla="*/ 46 w 56"/>
                <a:gd name="T9" fmla="*/ 30 h 56"/>
                <a:gd name="T10" fmla="*/ 46 w 56"/>
                <a:gd name="T11" fmla="*/ 46 h 56"/>
                <a:gd name="T12" fmla="*/ 56 w 56"/>
                <a:gd name="T13" fmla="*/ 56 h 56"/>
                <a:gd name="T14" fmla="*/ 44 w 56"/>
                <a:gd name="T15" fmla="*/ 56 h 56"/>
                <a:gd name="T16" fmla="*/ 24 w 56"/>
                <a:gd name="T17" fmla="*/ 56 h 56"/>
                <a:gd name="T18" fmla="*/ 32 w 56"/>
                <a:gd name="T19" fmla="*/ 46 h 56"/>
                <a:gd name="T20" fmla="*/ 40 w 56"/>
                <a:gd name="T21" fmla="*/ 34 h 56"/>
                <a:gd name="T22" fmla="*/ 30 w 56"/>
                <a:gd name="T23" fmla="*/ 24 h 56"/>
                <a:gd name="T24" fmla="*/ 20 w 56"/>
                <a:gd name="T25" fmla="*/ 26 h 56"/>
                <a:gd name="T26" fmla="*/ 32 w 56"/>
                <a:gd name="T27" fmla="*/ 14 h 56"/>
                <a:gd name="T28" fmla="*/ 24 w 56"/>
                <a:gd name="T29" fmla="*/ 8 h 56"/>
                <a:gd name="T30" fmla="*/ 0 w 56"/>
                <a:gd name="T31" fmla="*/ 14 h 56"/>
                <a:gd name="T32" fmla="*/ 6 w 56"/>
                <a:gd name="T33" fmla="*/ 4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56">
                  <a:moveTo>
                    <a:pt x="6" y="4"/>
                  </a:moveTo>
                  <a:lnTo>
                    <a:pt x="24" y="0"/>
                  </a:lnTo>
                  <a:lnTo>
                    <a:pt x="40" y="4"/>
                  </a:lnTo>
                  <a:lnTo>
                    <a:pt x="40" y="2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6" y="56"/>
                  </a:lnTo>
                  <a:lnTo>
                    <a:pt x="44" y="56"/>
                  </a:lnTo>
                  <a:lnTo>
                    <a:pt x="24" y="56"/>
                  </a:lnTo>
                  <a:lnTo>
                    <a:pt x="32" y="46"/>
                  </a:lnTo>
                  <a:lnTo>
                    <a:pt x="40" y="34"/>
                  </a:lnTo>
                  <a:lnTo>
                    <a:pt x="30" y="24"/>
                  </a:lnTo>
                  <a:lnTo>
                    <a:pt x="20" y="26"/>
                  </a:lnTo>
                  <a:lnTo>
                    <a:pt x="32" y="14"/>
                  </a:lnTo>
                  <a:lnTo>
                    <a:pt x="24" y="8"/>
                  </a:lnTo>
                  <a:lnTo>
                    <a:pt x="0" y="1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02"/>
            <p:cNvSpPr>
              <a:spLocks/>
            </p:cNvSpPr>
            <p:nvPr/>
          </p:nvSpPr>
          <p:spPr bwMode="auto">
            <a:xfrm>
              <a:off x="4504" y="3242"/>
              <a:ext cx="108" cy="374"/>
            </a:xfrm>
            <a:custGeom>
              <a:avLst/>
              <a:gdLst>
                <a:gd name="T0" fmla="*/ 46 w 108"/>
                <a:gd name="T1" fmla="*/ 0 h 374"/>
                <a:gd name="T2" fmla="*/ 40 w 108"/>
                <a:gd name="T3" fmla="*/ 84 h 374"/>
                <a:gd name="T4" fmla="*/ 32 w 108"/>
                <a:gd name="T5" fmla="*/ 128 h 374"/>
                <a:gd name="T6" fmla="*/ 24 w 108"/>
                <a:gd name="T7" fmla="*/ 162 h 374"/>
                <a:gd name="T8" fmla="*/ 56 w 108"/>
                <a:gd name="T9" fmla="*/ 186 h 374"/>
                <a:gd name="T10" fmla="*/ 78 w 108"/>
                <a:gd name="T11" fmla="*/ 226 h 374"/>
                <a:gd name="T12" fmla="*/ 94 w 108"/>
                <a:gd name="T13" fmla="*/ 272 h 374"/>
                <a:gd name="T14" fmla="*/ 108 w 108"/>
                <a:gd name="T15" fmla="*/ 374 h 374"/>
                <a:gd name="T16" fmla="*/ 86 w 108"/>
                <a:gd name="T17" fmla="*/ 304 h 374"/>
                <a:gd name="T18" fmla="*/ 72 w 108"/>
                <a:gd name="T19" fmla="*/ 238 h 374"/>
                <a:gd name="T20" fmla="*/ 40 w 108"/>
                <a:gd name="T21" fmla="*/ 200 h 374"/>
                <a:gd name="T22" fmla="*/ 0 w 108"/>
                <a:gd name="T23" fmla="*/ 164 h 374"/>
                <a:gd name="T24" fmla="*/ 20 w 108"/>
                <a:gd name="T25" fmla="*/ 148 h 374"/>
                <a:gd name="T26" fmla="*/ 30 w 108"/>
                <a:gd name="T27" fmla="*/ 94 h 374"/>
                <a:gd name="T28" fmla="*/ 12 w 108"/>
                <a:gd name="T29" fmla="*/ 90 h 374"/>
                <a:gd name="T30" fmla="*/ 30 w 108"/>
                <a:gd name="T31" fmla="*/ 76 h 374"/>
                <a:gd name="T32" fmla="*/ 40 w 108"/>
                <a:gd name="T33" fmla="*/ 38 h 374"/>
                <a:gd name="T34" fmla="*/ 32 w 108"/>
                <a:gd name="T35" fmla="*/ 0 h 374"/>
                <a:gd name="T36" fmla="*/ 46 w 108"/>
                <a:gd name="T37" fmla="*/ 0 h 3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8" h="374">
                  <a:moveTo>
                    <a:pt x="46" y="0"/>
                  </a:moveTo>
                  <a:lnTo>
                    <a:pt x="40" y="84"/>
                  </a:lnTo>
                  <a:lnTo>
                    <a:pt x="32" y="128"/>
                  </a:lnTo>
                  <a:lnTo>
                    <a:pt x="24" y="162"/>
                  </a:lnTo>
                  <a:lnTo>
                    <a:pt x="56" y="186"/>
                  </a:lnTo>
                  <a:lnTo>
                    <a:pt x="78" y="226"/>
                  </a:lnTo>
                  <a:lnTo>
                    <a:pt x="94" y="272"/>
                  </a:lnTo>
                  <a:lnTo>
                    <a:pt x="108" y="374"/>
                  </a:lnTo>
                  <a:lnTo>
                    <a:pt x="86" y="304"/>
                  </a:lnTo>
                  <a:lnTo>
                    <a:pt x="72" y="238"/>
                  </a:lnTo>
                  <a:lnTo>
                    <a:pt x="40" y="200"/>
                  </a:lnTo>
                  <a:lnTo>
                    <a:pt x="0" y="164"/>
                  </a:lnTo>
                  <a:lnTo>
                    <a:pt x="20" y="148"/>
                  </a:lnTo>
                  <a:lnTo>
                    <a:pt x="30" y="94"/>
                  </a:lnTo>
                  <a:lnTo>
                    <a:pt x="12" y="90"/>
                  </a:lnTo>
                  <a:lnTo>
                    <a:pt x="30" y="76"/>
                  </a:lnTo>
                  <a:lnTo>
                    <a:pt x="40" y="38"/>
                  </a:lnTo>
                  <a:lnTo>
                    <a:pt x="3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03"/>
            <p:cNvSpPr>
              <a:spLocks/>
            </p:cNvSpPr>
            <p:nvPr/>
          </p:nvSpPr>
          <p:spPr bwMode="auto">
            <a:xfrm>
              <a:off x="4530" y="3594"/>
              <a:ext cx="46" cy="220"/>
            </a:xfrm>
            <a:custGeom>
              <a:avLst/>
              <a:gdLst>
                <a:gd name="T0" fmla="*/ 46 w 46"/>
                <a:gd name="T1" fmla="*/ 14 h 220"/>
                <a:gd name="T2" fmla="*/ 46 w 46"/>
                <a:gd name="T3" fmla="*/ 82 h 220"/>
                <a:gd name="T4" fmla="*/ 20 w 46"/>
                <a:gd name="T5" fmla="*/ 186 h 220"/>
                <a:gd name="T6" fmla="*/ 20 w 46"/>
                <a:gd name="T7" fmla="*/ 220 h 220"/>
                <a:gd name="T8" fmla="*/ 0 w 46"/>
                <a:gd name="T9" fmla="*/ 182 h 220"/>
                <a:gd name="T10" fmla="*/ 18 w 46"/>
                <a:gd name="T11" fmla="*/ 142 h 220"/>
                <a:gd name="T12" fmla="*/ 34 w 46"/>
                <a:gd name="T13" fmla="*/ 94 h 220"/>
                <a:gd name="T14" fmla="*/ 46 w 46"/>
                <a:gd name="T15" fmla="*/ 0 h 220"/>
                <a:gd name="T16" fmla="*/ 46 w 46"/>
                <a:gd name="T17" fmla="*/ 14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220">
                  <a:moveTo>
                    <a:pt x="46" y="14"/>
                  </a:moveTo>
                  <a:lnTo>
                    <a:pt x="46" y="82"/>
                  </a:lnTo>
                  <a:lnTo>
                    <a:pt x="20" y="186"/>
                  </a:lnTo>
                  <a:lnTo>
                    <a:pt x="20" y="220"/>
                  </a:lnTo>
                  <a:lnTo>
                    <a:pt x="0" y="182"/>
                  </a:lnTo>
                  <a:lnTo>
                    <a:pt x="18" y="142"/>
                  </a:lnTo>
                  <a:lnTo>
                    <a:pt x="34" y="94"/>
                  </a:lnTo>
                  <a:lnTo>
                    <a:pt x="46" y="0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04"/>
            <p:cNvSpPr>
              <a:spLocks/>
            </p:cNvSpPr>
            <p:nvPr/>
          </p:nvSpPr>
          <p:spPr bwMode="auto">
            <a:xfrm>
              <a:off x="4278" y="3688"/>
              <a:ext cx="72" cy="194"/>
            </a:xfrm>
            <a:custGeom>
              <a:avLst/>
              <a:gdLst>
                <a:gd name="T0" fmla="*/ 72 w 72"/>
                <a:gd name="T1" fmla="*/ 0 h 194"/>
                <a:gd name="T2" fmla="*/ 60 w 72"/>
                <a:gd name="T3" fmla="*/ 48 h 194"/>
                <a:gd name="T4" fmla="*/ 66 w 72"/>
                <a:gd name="T5" fmla="*/ 88 h 194"/>
                <a:gd name="T6" fmla="*/ 46 w 72"/>
                <a:gd name="T7" fmla="*/ 122 h 194"/>
                <a:gd name="T8" fmla="*/ 38 w 72"/>
                <a:gd name="T9" fmla="*/ 144 h 194"/>
                <a:gd name="T10" fmla="*/ 28 w 72"/>
                <a:gd name="T11" fmla="*/ 172 h 194"/>
                <a:gd name="T12" fmla="*/ 0 w 72"/>
                <a:gd name="T13" fmla="*/ 194 h 194"/>
                <a:gd name="T14" fmla="*/ 20 w 72"/>
                <a:gd name="T15" fmla="*/ 160 h 194"/>
                <a:gd name="T16" fmla="*/ 32 w 72"/>
                <a:gd name="T17" fmla="*/ 118 h 194"/>
                <a:gd name="T18" fmla="*/ 32 w 72"/>
                <a:gd name="T19" fmla="*/ 86 h 194"/>
                <a:gd name="T20" fmla="*/ 54 w 72"/>
                <a:gd name="T21" fmla="*/ 82 h 194"/>
                <a:gd name="T22" fmla="*/ 58 w 72"/>
                <a:gd name="T23" fmla="*/ 50 h 194"/>
                <a:gd name="T24" fmla="*/ 72 w 72"/>
                <a:gd name="T25" fmla="*/ 0 h 1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2" h="194">
                  <a:moveTo>
                    <a:pt x="72" y="0"/>
                  </a:moveTo>
                  <a:lnTo>
                    <a:pt x="60" y="48"/>
                  </a:lnTo>
                  <a:lnTo>
                    <a:pt x="66" y="88"/>
                  </a:lnTo>
                  <a:lnTo>
                    <a:pt x="46" y="122"/>
                  </a:lnTo>
                  <a:lnTo>
                    <a:pt x="38" y="144"/>
                  </a:lnTo>
                  <a:lnTo>
                    <a:pt x="28" y="172"/>
                  </a:lnTo>
                  <a:lnTo>
                    <a:pt x="0" y="194"/>
                  </a:lnTo>
                  <a:lnTo>
                    <a:pt x="20" y="160"/>
                  </a:lnTo>
                  <a:lnTo>
                    <a:pt x="32" y="118"/>
                  </a:lnTo>
                  <a:lnTo>
                    <a:pt x="32" y="86"/>
                  </a:lnTo>
                  <a:lnTo>
                    <a:pt x="54" y="82"/>
                  </a:lnTo>
                  <a:lnTo>
                    <a:pt x="58" y="5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94" name="Straight Arrow Connector 193"/>
          <p:cNvCxnSpPr/>
          <p:nvPr/>
        </p:nvCxnSpPr>
        <p:spPr>
          <a:xfrm flipH="1" flipV="1">
            <a:off x="1400175" y="2273300"/>
            <a:ext cx="0" cy="10048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H="1">
            <a:off x="862013" y="3275013"/>
            <a:ext cx="544512" cy="43021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>
            <a:off x="1393825" y="3278188"/>
            <a:ext cx="6461125" cy="63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7" name="Object 235"/>
          <p:cNvGraphicFramePr>
            <a:graphicFrameLocks noChangeAspect="1"/>
          </p:cNvGraphicFramePr>
          <p:nvPr/>
        </p:nvGraphicFramePr>
        <p:xfrm>
          <a:off x="890588" y="3719513"/>
          <a:ext cx="1857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7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3719513"/>
                        <a:ext cx="18573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" name="Object 236"/>
          <p:cNvGraphicFramePr>
            <a:graphicFrameLocks noChangeAspect="1"/>
          </p:cNvGraphicFramePr>
          <p:nvPr/>
        </p:nvGraphicFramePr>
        <p:xfrm>
          <a:off x="1474788" y="2106613"/>
          <a:ext cx="184150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8" name="Equation" r:id="rId7" imgW="114120" imgH="152280" progId="Equation.DSMT4">
                  <p:embed/>
                </p:oleObj>
              </mc:Choice>
              <mc:Fallback>
                <p:oleObj name="Equation" r:id="rId7" imgW="1141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2106613"/>
                        <a:ext cx="184150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9" name="Straight Arrow Connector 198"/>
          <p:cNvCxnSpPr/>
          <p:nvPr/>
        </p:nvCxnSpPr>
        <p:spPr>
          <a:xfrm flipH="1" flipV="1">
            <a:off x="6521450" y="2241550"/>
            <a:ext cx="0" cy="10477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H="1">
            <a:off x="6026150" y="3287713"/>
            <a:ext cx="511175" cy="4381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1" name="Object 241"/>
          <p:cNvGraphicFramePr>
            <a:graphicFrameLocks noChangeAspect="1"/>
          </p:cNvGraphicFramePr>
          <p:nvPr/>
        </p:nvGraphicFramePr>
        <p:xfrm>
          <a:off x="6054725" y="3805238"/>
          <a:ext cx="185738" cy="20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9" name="Equation" r:id="rId9" imgW="114120" imgH="126720" progId="Equation.DSMT4">
                  <p:embed/>
                </p:oleObj>
              </mc:Choice>
              <mc:Fallback>
                <p:oleObj name="Equation" r:id="rId9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725" y="3805238"/>
                        <a:ext cx="185738" cy="20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" name="Object 242"/>
          <p:cNvGraphicFramePr>
            <a:graphicFrameLocks noChangeAspect="1"/>
          </p:cNvGraphicFramePr>
          <p:nvPr/>
        </p:nvGraphicFramePr>
        <p:xfrm>
          <a:off x="6573838" y="2117725"/>
          <a:ext cx="204787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0" name="Equation" r:id="rId11" imgW="126720" imgH="152280" progId="Equation.DSMT4">
                  <p:embed/>
                </p:oleObj>
              </mc:Choice>
              <mc:Fallback>
                <p:oleObj name="Equation" r:id="rId11" imgW="1267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838" y="2117725"/>
                        <a:ext cx="204787" cy="24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" name="Object 243"/>
          <p:cNvGraphicFramePr>
            <a:graphicFrameLocks noChangeAspect="1"/>
          </p:cNvGraphicFramePr>
          <p:nvPr/>
        </p:nvGraphicFramePr>
        <p:xfrm>
          <a:off x="5445125" y="4167188"/>
          <a:ext cx="4572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1" name="Equation" r:id="rId13" imgW="317160" imgH="164880" progId="Equation.DSMT4">
                  <p:embed/>
                </p:oleObj>
              </mc:Choice>
              <mc:Fallback>
                <p:oleObj name="Equation" r:id="rId13" imgW="3171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5" y="4167188"/>
                        <a:ext cx="4572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" name="Freeform 203"/>
          <p:cNvSpPr/>
          <p:nvPr/>
        </p:nvSpPr>
        <p:spPr>
          <a:xfrm>
            <a:off x="5983288" y="1876425"/>
            <a:ext cx="1000125" cy="2700338"/>
          </a:xfrm>
          <a:custGeom>
            <a:avLst/>
            <a:gdLst>
              <a:gd name="connsiteX0" fmla="*/ 21516 w 1000462"/>
              <a:gd name="connsiteY0" fmla="*/ 2463501 h 2603351"/>
              <a:gd name="connsiteX1" fmla="*/ 0 w 1000462"/>
              <a:gd name="connsiteY1" fmla="*/ 731520 h 2603351"/>
              <a:gd name="connsiteX2" fmla="*/ 1000462 w 1000462"/>
              <a:gd name="connsiteY2" fmla="*/ 0 h 2603351"/>
              <a:gd name="connsiteX3" fmla="*/ 1000462 w 1000462"/>
              <a:gd name="connsiteY3" fmla="*/ 1828800 h 2603351"/>
              <a:gd name="connsiteX4" fmla="*/ 107577 w 1000462"/>
              <a:gd name="connsiteY4" fmla="*/ 2603351 h 2603351"/>
              <a:gd name="connsiteX5" fmla="*/ 107577 w 1000462"/>
              <a:gd name="connsiteY5" fmla="*/ 2603351 h 2603351"/>
              <a:gd name="connsiteX0" fmla="*/ 10758 w 1000462"/>
              <a:gd name="connsiteY0" fmla="*/ 2646381 h 2646381"/>
              <a:gd name="connsiteX1" fmla="*/ 0 w 1000462"/>
              <a:gd name="connsiteY1" fmla="*/ 731520 h 2646381"/>
              <a:gd name="connsiteX2" fmla="*/ 1000462 w 1000462"/>
              <a:gd name="connsiteY2" fmla="*/ 0 h 2646381"/>
              <a:gd name="connsiteX3" fmla="*/ 1000462 w 1000462"/>
              <a:gd name="connsiteY3" fmla="*/ 1828800 h 2646381"/>
              <a:gd name="connsiteX4" fmla="*/ 107577 w 1000462"/>
              <a:gd name="connsiteY4" fmla="*/ 2603351 h 2646381"/>
              <a:gd name="connsiteX5" fmla="*/ 107577 w 1000462"/>
              <a:gd name="connsiteY5" fmla="*/ 2603351 h 2646381"/>
              <a:gd name="connsiteX0" fmla="*/ 10758 w 1000462"/>
              <a:gd name="connsiteY0" fmla="*/ 2646381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  <a:gd name="connsiteX0" fmla="*/ 10758 w 1000462"/>
              <a:gd name="connsiteY0" fmla="*/ 2700170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462" h="2700170">
                <a:moveTo>
                  <a:pt x="10758" y="2700170"/>
                </a:moveTo>
                <a:lnTo>
                  <a:pt x="0" y="731520"/>
                </a:lnTo>
                <a:lnTo>
                  <a:pt x="1000462" y="0"/>
                </a:lnTo>
                <a:lnTo>
                  <a:pt x="1000462" y="1828800"/>
                </a:lnTo>
                <a:lnTo>
                  <a:pt x="107577" y="2603351"/>
                </a:lnTo>
                <a:cubicBezTo>
                  <a:pt x="-59167" y="2748579"/>
                  <a:pt x="35860" y="2667897"/>
                  <a:pt x="1" y="270017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" name="Object 16"/>
          <p:cNvGraphicFramePr>
            <a:graphicFrameLocks noChangeAspect="1"/>
          </p:cNvGraphicFramePr>
          <p:nvPr/>
        </p:nvGraphicFramePr>
        <p:xfrm>
          <a:off x="7939088" y="3203575"/>
          <a:ext cx="185737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2" name="Equation" r:id="rId15" imgW="114120" imgH="114120" progId="Equation.DSMT4">
                  <p:embed/>
                </p:oleObj>
              </mc:Choice>
              <mc:Fallback>
                <p:oleObj name="Equation" r:id="rId15" imgW="114120" imgH="114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9088" y="3203575"/>
                        <a:ext cx="185737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" name="Freeform 205"/>
          <p:cNvSpPr/>
          <p:nvPr/>
        </p:nvSpPr>
        <p:spPr>
          <a:xfrm>
            <a:off x="852488" y="1876425"/>
            <a:ext cx="1001712" cy="2700338"/>
          </a:xfrm>
          <a:custGeom>
            <a:avLst/>
            <a:gdLst>
              <a:gd name="connsiteX0" fmla="*/ 21516 w 1000462"/>
              <a:gd name="connsiteY0" fmla="*/ 2463501 h 2603351"/>
              <a:gd name="connsiteX1" fmla="*/ 0 w 1000462"/>
              <a:gd name="connsiteY1" fmla="*/ 731520 h 2603351"/>
              <a:gd name="connsiteX2" fmla="*/ 1000462 w 1000462"/>
              <a:gd name="connsiteY2" fmla="*/ 0 h 2603351"/>
              <a:gd name="connsiteX3" fmla="*/ 1000462 w 1000462"/>
              <a:gd name="connsiteY3" fmla="*/ 1828800 h 2603351"/>
              <a:gd name="connsiteX4" fmla="*/ 107577 w 1000462"/>
              <a:gd name="connsiteY4" fmla="*/ 2603351 h 2603351"/>
              <a:gd name="connsiteX5" fmla="*/ 107577 w 1000462"/>
              <a:gd name="connsiteY5" fmla="*/ 2603351 h 2603351"/>
              <a:gd name="connsiteX0" fmla="*/ 10758 w 1000462"/>
              <a:gd name="connsiteY0" fmla="*/ 2646381 h 2646381"/>
              <a:gd name="connsiteX1" fmla="*/ 0 w 1000462"/>
              <a:gd name="connsiteY1" fmla="*/ 731520 h 2646381"/>
              <a:gd name="connsiteX2" fmla="*/ 1000462 w 1000462"/>
              <a:gd name="connsiteY2" fmla="*/ 0 h 2646381"/>
              <a:gd name="connsiteX3" fmla="*/ 1000462 w 1000462"/>
              <a:gd name="connsiteY3" fmla="*/ 1828800 h 2646381"/>
              <a:gd name="connsiteX4" fmla="*/ 107577 w 1000462"/>
              <a:gd name="connsiteY4" fmla="*/ 2603351 h 2646381"/>
              <a:gd name="connsiteX5" fmla="*/ 107577 w 1000462"/>
              <a:gd name="connsiteY5" fmla="*/ 2603351 h 2646381"/>
              <a:gd name="connsiteX0" fmla="*/ 10758 w 1000462"/>
              <a:gd name="connsiteY0" fmla="*/ 2646381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  <a:gd name="connsiteX0" fmla="*/ 10758 w 1000462"/>
              <a:gd name="connsiteY0" fmla="*/ 2700170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462" h="2700170">
                <a:moveTo>
                  <a:pt x="10758" y="2700170"/>
                </a:moveTo>
                <a:lnTo>
                  <a:pt x="0" y="731520"/>
                </a:lnTo>
                <a:lnTo>
                  <a:pt x="1000462" y="0"/>
                </a:lnTo>
                <a:lnTo>
                  <a:pt x="1000462" y="1828800"/>
                </a:lnTo>
                <a:lnTo>
                  <a:pt x="107577" y="2603351"/>
                </a:lnTo>
                <a:cubicBezTo>
                  <a:pt x="-59167" y="2748579"/>
                  <a:pt x="35860" y="2667897"/>
                  <a:pt x="1" y="270017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7" name="Object 21"/>
          <p:cNvGraphicFramePr>
            <a:graphicFrameLocks noChangeAspect="1"/>
          </p:cNvGraphicFramePr>
          <p:nvPr/>
        </p:nvGraphicFramePr>
        <p:xfrm>
          <a:off x="1109663" y="4308475"/>
          <a:ext cx="4381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3" name="Equation" r:id="rId17" imgW="304560" imgH="152280" progId="Equation.DSMT4">
                  <p:embed/>
                </p:oleObj>
              </mc:Choice>
              <mc:Fallback>
                <p:oleObj name="Equation" r:id="rId17" imgW="30456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4308475"/>
                        <a:ext cx="43815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" name="Freeform 207"/>
          <p:cNvSpPr/>
          <p:nvPr/>
        </p:nvSpPr>
        <p:spPr>
          <a:xfrm>
            <a:off x="1087438" y="2747963"/>
            <a:ext cx="614362" cy="1074737"/>
          </a:xfrm>
          <a:custGeom>
            <a:avLst/>
            <a:gdLst>
              <a:gd name="connsiteX0" fmla="*/ 107611 w 677767"/>
              <a:gd name="connsiteY0" fmla="*/ 140851 h 1367222"/>
              <a:gd name="connsiteX1" fmla="*/ 86096 w 677767"/>
              <a:gd name="connsiteY1" fmla="*/ 259185 h 1367222"/>
              <a:gd name="connsiteX2" fmla="*/ 75339 w 677767"/>
              <a:gd name="connsiteY2" fmla="*/ 302215 h 1367222"/>
              <a:gd name="connsiteX3" fmla="*/ 53823 w 677767"/>
              <a:gd name="connsiteY3" fmla="*/ 323731 h 1367222"/>
              <a:gd name="connsiteX4" fmla="*/ 21550 w 677767"/>
              <a:gd name="connsiteY4" fmla="*/ 366761 h 1367222"/>
              <a:gd name="connsiteX5" fmla="*/ 35 w 677767"/>
              <a:gd name="connsiteY5" fmla="*/ 442065 h 1367222"/>
              <a:gd name="connsiteX6" fmla="*/ 32308 w 677767"/>
              <a:gd name="connsiteY6" fmla="*/ 571157 h 1367222"/>
              <a:gd name="connsiteX7" fmla="*/ 64581 w 677767"/>
              <a:gd name="connsiteY7" fmla="*/ 592672 h 1367222"/>
              <a:gd name="connsiteX8" fmla="*/ 86096 w 677767"/>
              <a:gd name="connsiteY8" fmla="*/ 624945 h 1367222"/>
              <a:gd name="connsiteX9" fmla="*/ 107611 w 677767"/>
              <a:gd name="connsiteY9" fmla="*/ 711006 h 1367222"/>
              <a:gd name="connsiteX10" fmla="*/ 75339 w 677767"/>
              <a:gd name="connsiteY10" fmla="*/ 850855 h 1367222"/>
              <a:gd name="connsiteX11" fmla="*/ 64581 w 677767"/>
              <a:gd name="connsiteY11" fmla="*/ 883128 h 1367222"/>
              <a:gd name="connsiteX12" fmla="*/ 86096 w 677767"/>
              <a:gd name="connsiteY12" fmla="*/ 1044493 h 1367222"/>
              <a:gd name="connsiteX13" fmla="*/ 107611 w 677767"/>
              <a:gd name="connsiteY13" fmla="*/ 1076766 h 1367222"/>
              <a:gd name="connsiteX14" fmla="*/ 150642 w 677767"/>
              <a:gd name="connsiteY14" fmla="*/ 1195100 h 1367222"/>
              <a:gd name="connsiteX15" fmla="*/ 193673 w 677767"/>
              <a:gd name="connsiteY15" fmla="*/ 1356465 h 1367222"/>
              <a:gd name="connsiteX16" fmla="*/ 236703 w 677767"/>
              <a:gd name="connsiteY16" fmla="*/ 1367222 h 1367222"/>
              <a:gd name="connsiteX17" fmla="*/ 376553 w 677767"/>
              <a:gd name="connsiteY17" fmla="*/ 1345707 h 1367222"/>
              <a:gd name="connsiteX18" fmla="*/ 451856 w 677767"/>
              <a:gd name="connsiteY18" fmla="*/ 1324192 h 1367222"/>
              <a:gd name="connsiteX19" fmla="*/ 505644 w 677767"/>
              <a:gd name="connsiteY19" fmla="*/ 1281161 h 1367222"/>
              <a:gd name="connsiteX20" fmla="*/ 548675 w 677767"/>
              <a:gd name="connsiteY20" fmla="*/ 1216615 h 1367222"/>
              <a:gd name="connsiteX21" fmla="*/ 537917 w 677767"/>
              <a:gd name="connsiteY21" fmla="*/ 1076766 h 1367222"/>
              <a:gd name="connsiteX22" fmla="*/ 527160 w 677767"/>
              <a:gd name="connsiteY22" fmla="*/ 1044493 h 1367222"/>
              <a:gd name="connsiteX23" fmla="*/ 516402 w 677767"/>
              <a:gd name="connsiteY23" fmla="*/ 1001462 h 1367222"/>
              <a:gd name="connsiteX24" fmla="*/ 602463 w 677767"/>
              <a:gd name="connsiteY24" fmla="*/ 904644 h 1367222"/>
              <a:gd name="connsiteX25" fmla="*/ 613221 w 677767"/>
              <a:gd name="connsiteY25" fmla="*/ 861613 h 1367222"/>
              <a:gd name="connsiteX26" fmla="*/ 623979 w 677767"/>
              <a:gd name="connsiteY26" fmla="*/ 829340 h 1367222"/>
              <a:gd name="connsiteX27" fmla="*/ 634736 w 677767"/>
              <a:gd name="connsiteY27" fmla="*/ 560399 h 1367222"/>
              <a:gd name="connsiteX28" fmla="*/ 667009 w 677767"/>
              <a:gd name="connsiteY28" fmla="*/ 420550 h 1367222"/>
              <a:gd name="connsiteX29" fmla="*/ 677767 w 677767"/>
              <a:gd name="connsiteY29" fmla="*/ 388277 h 1367222"/>
              <a:gd name="connsiteX30" fmla="*/ 656251 w 677767"/>
              <a:gd name="connsiteY30" fmla="*/ 237670 h 1367222"/>
              <a:gd name="connsiteX31" fmla="*/ 623979 w 677767"/>
              <a:gd name="connsiteY31" fmla="*/ 194639 h 1367222"/>
              <a:gd name="connsiteX32" fmla="*/ 570190 w 677767"/>
              <a:gd name="connsiteY32" fmla="*/ 130093 h 1367222"/>
              <a:gd name="connsiteX33" fmla="*/ 548675 w 677767"/>
              <a:gd name="connsiteY33" fmla="*/ 97820 h 1367222"/>
              <a:gd name="connsiteX34" fmla="*/ 516402 w 677767"/>
              <a:gd name="connsiteY34" fmla="*/ 76305 h 1367222"/>
              <a:gd name="connsiteX35" fmla="*/ 301249 w 677767"/>
              <a:gd name="connsiteY35" fmla="*/ 44032 h 1367222"/>
              <a:gd name="connsiteX36" fmla="*/ 150642 w 677767"/>
              <a:gd name="connsiteY36" fmla="*/ 11759 h 1367222"/>
              <a:gd name="connsiteX37" fmla="*/ 118369 w 677767"/>
              <a:gd name="connsiteY37" fmla="*/ 151608 h 1367222"/>
              <a:gd name="connsiteX38" fmla="*/ 107611 w 677767"/>
              <a:gd name="connsiteY38" fmla="*/ 140851 h 136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77767" h="1367222">
                <a:moveTo>
                  <a:pt x="107611" y="140851"/>
                </a:moveTo>
                <a:cubicBezTo>
                  <a:pt x="102232" y="158780"/>
                  <a:pt x="108208" y="181793"/>
                  <a:pt x="86096" y="259185"/>
                </a:cubicBezTo>
                <a:cubicBezTo>
                  <a:pt x="82034" y="273401"/>
                  <a:pt x="81951" y="288991"/>
                  <a:pt x="75339" y="302215"/>
                </a:cubicBezTo>
                <a:cubicBezTo>
                  <a:pt x="70803" y="311287"/>
                  <a:pt x="60316" y="315939"/>
                  <a:pt x="53823" y="323731"/>
                </a:cubicBezTo>
                <a:cubicBezTo>
                  <a:pt x="42345" y="337505"/>
                  <a:pt x="32308" y="352418"/>
                  <a:pt x="21550" y="366761"/>
                </a:cubicBezTo>
                <a:cubicBezTo>
                  <a:pt x="16478" y="381978"/>
                  <a:pt x="35" y="428560"/>
                  <a:pt x="35" y="442065"/>
                </a:cubicBezTo>
                <a:cubicBezTo>
                  <a:pt x="35" y="489910"/>
                  <a:pt x="-2367" y="536482"/>
                  <a:pt x="32308" y="571157"/>
                </a:cubicBezTo>
                <a:cubicBezTo>
                  <a:pt x="41450" y="580299"/>
                  <a:pt x="53823" y="585500"/>
                  <a:pt x="64581" y="592672"/>
                </a:cubicBezTo>
                <a:cubicBezTo>
                  <a:pt x="71753" y="603430"/>
                  <a:pt x="81678" y="612794"/>
                  <a:pt x="86096" y="624945"/>
                </a:cubicBezTo>
                <a:cubicBezTo>
                  <a:pt x="96201" y="652735"/>
                  <a:pt x="107611" y="711006"/>
                  <a:pt x="107611" y="711006"/>
                </a:cubicBezTo>
                <a:cubicBezTo>
                  <a:pt x="93647" y="808759"/>
                  <a:pt x="104872" y="762257"/>
                  <a:pt x="75339" y="850855"/>
                </a:cubicBezTo>
                <a:lnTo>
                  <a:pt x="64581" y="883128"/>
                </a:lnTo>
                <a:cubicBezTo>
                  <a:pt x="65183" y="887942"/>
                  <a:pt x="82916" y="1033894"/>
                  <a:pt x="86096" y="1044493"/>
                </a:cubicBezTo>
                <a:cubicBezTo>
                  <a:pt x="89811" y="1056877"/>
                  <a:pt x="100439" y="1066008"/>
                  <a:pt x="107611" y="1076766"/>
                </a:cubicBezTo>
                <a:cubicBezTo>
                  <a:pt x="132263" y="1175370"/>
                  <a:pt x="112725" y="1138223"/>
                  <a:pt x="150642" y="1195100"/>
                </a:cubicBezTo>
                <a:cubicBezTo>
                  <a:pt x="155979" y="1259137"/>
                  <a:pt x="133223" y="1321922"/>
                  <a:pt x="193673" y="1356465"/>
                </a:cubicBezTo>
                <a:cubicBezTo>
                  <a:pt x="206510" y="1363800"/>
                  <a:pt x="222360" y="1363636"/>
                  <a:pt x="236703" y="1367222"/>
                </a:cubicBezTo>
                <a:cubicBezTo>
                  <a:pt x="409734" y="1349920"/>
                  <a:pt x="293046" y="1369566"/>
                  <a:pt x="376553" y="1345707"/>
                </a:cubicBezTo>
                <a:cubicBezTo>
                  <a:pt x="392644" y="1341110"/>
                  <a:pt x="434656" y="1332792"/>
                  <a:pt x="451856" y="1324192"/>
                </a:cubicBezTo>
                <a:cubicBezTo>
                  <a:pt x="468796" y="1315722"/>
                  <a:pt x="493635" y="1297173"/>
                  <a:pt x="505644" y="1281161"/>
                </a:cubicBezTo>
                <a:cubicBezTo>
                  <a:pt x="521159" y="1260474"/>
                  <a:pt x="548675" y="1216615"/>
                  <a:pt x="548675" y="1216615"/>
                </a:cubicBezTo>
                <a:cubicBezTo>
                  <a:pt x="545089" y="1169999"/>
                  <a:pt x="543716" y="1123159"/>
                  <a:pt x="537917" y="1076766"/>
                </a:cubicBezTo>
                <a:cubicBezTo>
                  <a:pt x="536511" y="1065514"/>
                  <a:pt x="530275" y="1055396"/>
                  <a:pt x="527160" y="1044493"/>
                </a:cubicBezTo>
                <a:cubicBezTo>
                  <a:pt x="523098" y="1030277"/>
                  <a:pt x="519988" y="1015806"/>
                  <a:pt x="516402" y="1001462"/>
                </a:cubicBezTo>
                <a:cubicBezTo>
                  <a:pt x="538052" y="828269"/>
                  <a:pt x="491746" y="973842"/>
                  <a:pt x="602463" y="904644"/>
                </a:cubicBezTo>
                <a:cubicBezTo>
                  <a:pt x="615001" y="896808"/>
                  <a:pt x="609159" y="875829"/>
                  <a:pt x="613221" y="861613"/>
                </a:cubicBezTo>
                <a:cubicBezTo>
                  <a:pt x="616336" y="850710"/>
                  <a:pt x="620393" y="840098"/>
                  <a:pt x="623979" y="829340"/>
                </a:cubicBezTo>
                <a:cubicBezTo>
                  <a:pt x="627565" y="739693"/>
                  <a:pt x="629140" y="649943"/>
                  <a:pt x="634736" y="560399"/>
                </a:cubicBezTo>
                <a:cubicBezTo>
                  <a:pt x="639033" y="491651"/>
                  <a:pt x="646123" y="483206"/>
                  <a:pt x="667009" y="420550"/>
                </a:cubicBezTo>
                <a:lnTo>
                  <a:pt x="677767" y="388277"/>
                </a:lnTo>
                <a:cubicBezTo>
                  <a:pt x="670595" y="338075"/>
                  <a:pt x="669824" y="286532"/>
                  <a:pt x="656251" y="237670"/>
                </a:cubicBezTo>
                <a:cubicBezTo>
                  <a:pt x="651452" y="220395"/>
                  <a:pt x="634400" y="209229"/>
                  <a:pt x="623979" y="194639"/>
                </a:cubicBezTo>
                <a:cubicBezTo>
                  <a:pt x="543859" y="82470"/>
                  <a:pt x="670633" y="250626"/>
                  <a:pt x="570190" y="130093"/>
                </a:cubicBezTo>
                <a:cubicBezTo>
                  <a:pt x="561913" y="120161"/>
                  <a:pt x="557817" y="106962"/>
                  <a:pt x="548675" y="97820"/>
                </a:cubicBezTo>
                <a:cubicBezTo>
                  <a:pt x="539533" y="88678"/>
                  <a:pt x="528217" y="81556"/>
                  <a:pt x="516402" y="76305"/>
                </a:cubicBezTo>
                <a:cubicBezTo>
                  <a:pt x="437558" y="41264"/>
                  <a:pt x="400245" y="51103"/>
                  <a:pt x="301249" y="44032"/>
                </a:cubicBezTo>
                <a:cubicBezTo>
                  <a:pt x="212648" y="-15036"/>
                  <a:pt x="262362" y="-2206"/>
                  <a:pt x="150642" y="11759"/>
                </a:cubicBezTo>
                <a:cubicBezTo>
                  <a:pt x="98767" y="89573"/>
                  <a:pt x="159319" y="-12192"/>
                  <a:pt x="118369" y="151608"/>
                </a:cubicBezTo>
                <a:cubicBezTo>
                  <a:pt x="115909" y="161448"/>
                  <a:pt x="112990" y="122922"/>
                  <a:pt x="107611" y="140851"/>
                </a:cubicBezTo>
                <a:close/>
              </a:path>
            </a:pathLst>
          </a:custGeom>
          <a:solidFill>
            <a:schemeClr val="bg1">
              <a:lumMod val="75000"/>
              <a:alpha val="50196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9" name="Object 23"/>
          <p:cNvGraphicFramePr>
            <a:graphicFrameLocks noChangeAspect="1"/>
          </p:cNvGraphicFramePr>
          <p:nvPr/>
        </p:nvGraphicFramePr>
        <p:xfrm>
          <a:off x="6667500" y="2568575"/>
          <a:ext cx="931863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4" name="Equation" r:id="rId19" imgW="672840" imgH="215640" progId="Equation.DSMT4">
                  <p:embed/>
                </p:oleObj>
              </mc:Choice>
              <mc:Fallback>
                <p:oleObj name="Equation" r:id="rId19" imgW="6728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2568575"/>
                        <a:ext cx="931863" cy="300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" name="Object 24"/>
          <p:cNvGraphicFramePr>
            <a:graphicFrameLocks noChangeAspect="1"/>
          </p:cNvGraphicFramePr>
          <p:nvPr/>
        </p:nvGraphicFramePr>
        <p:xfrm>
          <a:off x="1604963" y="2541588"/>
          <a:ext cx="862012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5" name="Equation" r:id="rId21" imgW="622080" imgH="215640" progId="Equation.DSMT4">
                  <p:embed/>
                </p:oleObj>
              </mc:Choice>
              <mc:Fallback>
                <p:oleObj name="Equation" r:id="rId21" imgW="6220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2541588"/>
                        <a:ext cx="862012" cy="300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" name="Oval 210"/>
          <p:cNvSpPr/>
          <p:nvPr/>
        </p:nvSpPr>
        <p:spPr>
          <a:xfrm>
            <a:off x="1501775" y="2984500"/>
            <a:ext cx="73025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2" name="Straight Arrow Connector 211"/>
          <p:cNvCxnSpPr>
            <a:stCxn id="113" idx="2"/>
            <a:endCxn id="211" idx="6"/>
          </p:cNvCxnSpPr>
          <p:nvPr/>
        </p:nvCxnSpPr>
        <p:spPr>
          <a:xfrm flipH="1">
            <a:off x="1574800" y="2786063"/>
            <a:ext cx="4868863" cy="23336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180" idx="2"/>
            <a:endCxn id="211" idx="4"/>
          </p:cNvCxnSpPr>
          <p:nvPr/>
        </p:nvCxnSpPr>
        <p:spPr>
          <a:xfrm flipH="1" flipV="1">
            <a:off x="1538288" y="3055938"/>
            <a:ext cx="4887912" cy="214312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30"/>
          <p:cNvSpPr txBox="1">
            <a:spLocks noChangeArrowheads="1"/>
          </p:cNvSpPr>
          <p:nvPr/>
        </p:nvSpPr>
        <p:spPr bwMode="auto">
          <a:xfrm>
            <a:off x="1489075" y="5229225"/>
            <a:ext cx="45640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en-US" sz="1400" b="1" i="1" dirty="0" smtClean="0"/>
              <a:t>Fresnel diffraction </a:t>
            </a:r>
            <a:r>
              <a:rPr lang="fr-BE" altLang="en-US" sz="1400" b="1" i="1" dirty="0" err="1" smtClean="0"/>
              <a:t>integral</a:t>
            </a:r>
            <a:r>
              <a:rPr lang="fr-BE" altLang="en-US" sz="1400" b="1" i="1" dirty="0" smtClean="0"/>
              <a:t> (</a:t>
            </a:r>
            <a:r>
              <a:rPr lang="fr-BE" altLang="en-US" sz="1400" b="1" i="1" dirty="0" err="1" smtClean="0"/>
              <a:t>paraxial</a:t>
            </a:r>
            <a:r>
              <a:rPr lang="fr-BE" altLang="en-US" sz="1400" b="1" i="1" dirty="0" smtClean="0"/>
              <a:t> approximation)</a:t>
            </a:r>
            <a:endParaRPr lang="en-US" altLang="en-US" sz="1400" b="1" i="1" dirty="0"/>
          </a:p>
        </p:txBody>
      </p:sp>
      <p:cxnSp>
        <p:nvCxnSpPr>
          <p:cNvPr id="215" name="Straight Arrow Connector 214"/>
          <p:cNvCxnSpPr>
            <a:stCxn id="179" idx="13"/>
          </p:cNvCxnSpPr>
          <p:nvPr/>
        </p:nvCxnSpPr>
        <p:spPr>
          <a:xfrm flipH="1" flipV="1">
            <a:off x="1520825" y="3079750"/>
            <a:ext cx="4878388" cy="65087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30"/>
          <p:cNvSpPr txBox="1">
            <a:spLocks noChangeArrowheads="1"/>
          </p:cNvSpPr>
          <p:nvPr/>
        </p:nvSpPr>
        <p:spPr bwMode="auto">
          <a:xfrm>
            <a:off x="6013009" y="1492012"/>
            <a:ext cx="1257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en-US" sz="1400" b="1" i="1" dirty="0" smtClean="0"/>
              <a:t>Object plane</a:t>
            </a:r>
            <a:endParaRPr lang="en-US" altLang="en-US" sz="1400" b="1" i="1" dirty="0"/>
          </a:p>
        </p:txBody>
      </p:sp>
      <p:sp>
        <p:nvSpPr>
          <p:cNvPr id="217" name="TextBox 30"/>
          <p:cNvSpPr txBox="1">
            <a:spLocks noChangeArrowheads="1"/>
          </p:cNvSpPr>
          <p:nvPr/>
        </p:nvSpPr>
        <p:spPr bwMode="auto">
          <a:xfrm>
            <a:off x="583475" y="1507934"/>
            <a:ext cx="22926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en-US" sz="1400" b="1" i="1" dirty="0" err="1" smtClean="0"/>
              <a:t>Sensor</a:t>
            </a:r>
            <a:r>
              <a:rPr lang="fr-BE" altLang="en-US" sz="1400" b="1" i="1" dirty="0" smtClean="0"/>
              <a:t> (</a:t>
            </a:r>
            <a:r>
              <a:rPr lang="fr-BE" altLang="en-US" sz="1400" b="1" i="1" dirty="0" err="1" smtClean="0"/>
              <a:t>hologram</a:t>
            </a:r>
            <a:r>
              <a:rPr lang="fr-BE" altLang="en-US" sz="1400" b="1" i="1" dirty="0" smtClean="0"/>
              <a:t>) plane</a:t>
            </a:r>
            <a:endParaRPr lang="en-US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1481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099460" y="5640779"/>
            <a:ext cx="653143" cy="320634"/>
          </a:xfrm>
          <a:prstGeom prst="rect">
            <a:avLst/>
          </a:prstGeom>
          <a:solidFill>
            <a:srgbClr val="FF0000">
              <a:alpha val="4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116773" y="1731818"/>
            <a:ext cx="2828307" cy="310737"/>
          </a:xfrm>
          <a:prstGeom prst="rect">
            <a:avLst/>
          </a:prstGeom>
          <a:solidFill>
            <a:srgbClr val="FF0000">
              <a:alpha val="4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Rectangle 217"/>
          <p:cNvSpPr/>
          <p:nvPr/>
        </p:nvSpPr>
        <p:spPr>
          <a:xfrm>
            <a:off x="679166" y="3854487"/>
            <a:ext cx="3184567" cy="393865"/>
          </a:xfrm>
          <a:prstGeom prst="re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/>
          <p:cNvSpPr/>
          <p:nvPr/>
        </p:nvSpPr>
        <p:spPr>
          <a:xfrm>
            <a:off x="2458192" y="5640779"/>
            <a:ext cx="629392" cy="332509"/>
          </a:xfrm>
          <a:prstGeom prst="re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1903644" y="1476691"/>
            <a:ext cx="2752165" cy="1485961"/>
          </a:xfrm>
          <a:custGeom>
            <a:avLst/>
            <a:gdLst>
              <a:gd name="connsiteX0" fmla="*/ 0 w 2770094"/>
              <a:gd name="connsiteY0" fmla="*/ 887506 h 1452282"/>
              <a:gd name="connsiteX1" fmla="*/ 17929 w 2770094"/>
              <a:gd name="connsiteY1" fmla="*/ 1452282 h 1452282"/>
              <a:gd name="connsiteX2" fmla="*/ 2770094 w 2770094"/>
              <a:gd name="connsiteY2" fmla="*/ 537882 h 1452282"/>
              <a:gd name="connsiteX3" fmla="*/ 2761129 w 2770094"/>
              <a:gd name="connsiteY3" fmla="*/ 0 h 1452282"/>
              <a:gd name="connsiteX4" fmla="*/ 0 w 2770094"/>
              <a:gd name="connsiteY4" fmla="*/ 887506 h 1452282"/>
              <a:gd name="connsiteX0" fmla="*/ 0 w 2752165"/>
              <a:gd name="connsiteY0" fmla="*/ 878541 h 1452282"/>
              <a:gd name="connsiteX1" fmla="*/ 0 w 2752165"/>
              <a:gd name="connsiteY1" fmla="*/ 1452282 h 1452282"/>
              <a:gd name="connsiteX2" fmla="*/ 2752165 w 2752165"/>
              <a:gd name="connsiteY2" fmla="*/ 537882 h 1452282"/>
              <a:gd name="connsiteX3" fmla="*/ 2743200 w 2752165"/>
              <a:gd name="connsiteY3" fmla="*/ 0 h 1452282"/>
              <a:gd name="connsiteX4" fmla="*/ 0 w 2752165"/>
              <a:gd name="connsiteY4" fmla="*/ 878541 h 14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165" h="1452282">
                <a:moveTo>
                  <a:pt x="0" y="878541"/>
                </a:moveTo>
                <a:lnTo>
                  <a:pt x="0" y="1452282"/>
                </a:lnTo>
                <a:lnTo>
                  <a:pt x="2752165" y="537882"/>
                </a:lnTo>
                <a:lnTo>
                  <a:pt x="2743200" y="0"/>
                </a:lnTo>
                <a:lnTo>
                  <a:pt x="0" y="878541"/>
                </a:lnTo>
                <a:close/>
              </a:path>
            </a:pathLst>
          </a:custGeom>
          <a:solidFill>
            <a:srgbClr val="00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36"/>
          <p:cNvSpPr txBox="1">
            <a:spLocks noChangeArrowheads="1"/>
          </p:cNvSpPr>
          <p:nvPr/>
        </p:nvSpPr>
        <p:spPr>
          <a:xfrm>
            <a:off x="0" y="746195"/>
            <a:ext cx="9144000" cy="4619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altLang="en-US" sz="2400" dirty="0" err="1" smtClean="0"/>
              <a:t>Hologram</a:t>
            </a:r>
            <a:r>
              <a:rPr lang="fr-BE" altLang="en-US" sz="2400" dirty="0" smtClean="0"/>
              <a:t> </a:t>
            </a:r>
            <a:r>
              <a:rPr lang="fr-BE" altLang="en-US" sz="2400" dirty="0" err="1" smtClean="0"/>
              <a:t>recording</a:t>
            </a:r>
            <a:r>
              <a:rPr lang="fr-BE" altLang="en-US" sz="2400" dirty="0" smtClean="0"/>
              <a:t> (no </a:t>
            </a:r>
            <a:r>
              <a:rPr lang="fr-BE" altLang="en-US" sz="2400" dirty="0" err="1" smtClean="0"/>
              <a:t>lens</a:t>
            </a:r>
            <a:r>
              <a:rPr lang="fr-BE" altLang="en-US" sz="2400" dirty="0" smtClean="0"/>
              <a:t> </a:t>
            </a:r>
            <a:r>
              <a:rPr lang="fr-BE" altLang="en-US" sz="2400" dirty="0" err="1" smtClean="0"/>
              <a:t>between</a:t>
            </a:r>
            <a:r>
              <a:rPr lang="fr-BE" altLang="en-US" sz="2400" dirty="0" smtClean="0"/>
              <a:t> </a:t>
            </a:r>
            <a:r>
              <a:rPr lang="fr-BE" altLang="en-US" sz="2400" dirty="0" err="1" smtClean="0"/>
              <a:t>object</a:t>
            </a:r>
            <a:r>
              <a:rPr lang="fr-BE" altLang="en-US" sz="2400" dirty="0" smtClean="0"/>
              <a:t> and </a:t>
            </a:r>
            <a:r>
              <a:rPr lang="fr-BE" altLang="en-US" sz="2400" dirty="0" err="1" smtClean="0"/>
              <a:t>sensor</a:t>
            </a:r>
            <a:r>
              <a:rPr lang="fr-BE" altLang="en-US" sz="2400" dirty="0" smtClean="0"/>
              <a:t>)</a:t>
            </a:r>
            <a:endParaRPr lang="en-US" altLang="en-US" sz="2400" dirty="0" smtClean="0"/>
          </a:p>
        </p:txBody>
      </p:sp>
      <p:graphicFrame>
        <p:nvGraphicFramePr>
          <p:cNvPr id="2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55212"/>
              </p:ext>
            </p:extLst>
          </p:nvPr>
        </p:nvGraphicFramePr>
        <p:xfrm>
          <a:off x="498634" y="4986188"/>
          <a:ext cx="4111412" cy="50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9" name="Equation" r:id="rId3" imgW="2971800" imgH="368280" progId="Equation.DSMT4">
                  <p:embed/>
                </p:oleObj>
              </mc:Choice>
              <mc:Fallback>
                <p:oleObj name="Equation" r:id="rId3" imgW="29718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4" y="4986188"/>
                        <a:ext cx="4111412" cy="50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454160"/>
              </p:ext>
            </p:extLst>
          </p:nvPr>
        </p:nvGraphicFramePr>
        <p:xfrm>
          <a:off x="1884363" y="5543550"/>
          <a:ext cx="56261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0" name="Equation" r:id="rId5" imgW="3822480" imgH="368280" progId="Equation.DSMT4">
                  <p:embed/>
                </p:oleObj>
              </mc:Choice>
              <mc:Fallback>
                <p:oleObj name="Equation" r:id="rId5" imgW="382248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5543550"/>
                        <a:ext cx="56261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" name="Rectangle 126"/>
          <p:cNvSpPr>
            <a:spLocks noChangeArrowheads="1"/>
          </p:cNvSpPr>
          <p:nvPr/>
        </p:nvSpPr>
        <p:spPr bwMode="auto">
          <a:xfrm>
            <a:off x="859847" y="2200481"/>
            <a:ext cx="1028700" cy="939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25" name="Group 127"/>
          <p:cNvGrpSpPr>
            <a:grpSpLocks noChangeAspect="1"/>
          </p:cNvGrpSpPr>
          <p:nvPr/>
        </p:nvGrpSpPr>
        <p:grpSpPr bwMode="auto">
          <a:xfrm>
            <a:off x="4663616" y="2352940"/>
            <a:ext cx="411852" cy="645376"/>
            <a:chOff x="3878" y="2750"/>
            <a:chExt cx="744" cy="1162"/>
          </a:xfrm>
        </p:grpSpPr>
        <p:sp>
          <p:nvSpPr>
            <p:cNvPr id="226" name="AutoShape 128"/>
            <p:cNvSpPr>
              <a:spLocks noChangeAspect="1" noChangeArrowheads="1" noTextEdit="1"/>
            </p:cNvSpPr>
            <p:nvPr/>
          </p:nvSpPr>
          <p:spPr bwMode="auto">
            <a:xfrm>
              <a:off x="3878" y="2750"/>
              <a:ext cx="744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129"/>
            <p:cNvSpPr>
              <a:spLocks/>
            </p:cNvSpPr>
            <p:nvPr/>
          </p:nvSpPr>
          <p:spPr bwMode="auto">
            <a:xfrm>
              <a:off x="3882" y="3442"/>
              <a:ext cx="690" cy="444"/>
            </a:xfrm>
            <a:custGeom>
              <a:avLst/>
              <a:gdLst>
                <a:gd name="T0" fmla="*/ 58 w 690"/>
                <a:gd name="T1" fmla="*/ 14 h 444"/>
                <a:gd name="T2" fmla="*/ 28 w 690"/>
                <a:gd name="T3" fmla="*/ 20 h 444"/>
                <a:gd name="T4" fmla="*/ 2 w 690"/>
                <a:gd name="T5" fmla="*/ 30 h 444"/>
                <a:gd name="T6" fmla="*/ 2 w 690"/>
                <a:gd name="T7" fmla="*/ 46 h 444"/>
                <a:gd name="T8" fmla="*/ 10 w 690"/>
                <a:gd name="T9" fmla="*/ 58 h 444"/>
                <a:gd name="T10" fmla="*/ 16 w 690"/>
                <a:gd name="T11" fmla="*/ 68 h 444"/>
                <a:gd name="T12" fmla="*/ 32 w 690"/>
                <a:gd name="T13" fmla="*/ 80 h 444"/>
                <a:gd name="T14" fmla="*/ 56 w 690"/>
                <a:gd name="T15" fmla="*/ 88 h 444"/>
                <a:gd name="T16" fmla="*/ 70 w 690"/>
                <a:gd name="T17" fmla="*/ 98 h 444"/>
                <a:gd name="T18" fmla="*/ 62 w 690"/>
                <a:gd name="T19" fmla="*/ 104 h 444"/>
                <a:gd name="T20" fmla="*/ 74 w 690"/>
                <a:gd name="T21" fmla="*/ 118 h 444"/>
                <a:gd name="T22" fmla="*/ 64 w 690"/>
                <a:gd name="T23" fmla="*/ 128 h 444"/>
                <a:gd name="T24" fmla="*/ 38 w 690"/>
                <a:gd name="T25" fmla="*/ 168 h 444"/>
                <a:gd name="T26" fmla="*/ 52 w 690"/>
                <a:gd name="T27" fmla="*/ 206 h 444"/>
                <a:gd name="T28" fmla="*/ 86 w 690"/>
                <a:gd name="T29" fmla="*/ 224 h 444"/>
                <a:gd name="T30" fmla="*/ 92 w 690"/>
                <a:gd name="T31" fmla="*/ 240 h 444"/>
                <a:gd name="T32" fmla="*/ 52 w 690"/>
                <a:gd name="T33" fmla="*/ 250 h 444"/>
                <a:gd name="T34" fmla="*/ 56 w 690"/>
                <a:gd name="T35" fmla="*/ 254 h 444"/>
                <a:gd name="T36" fmla="*/ 68 w 690"/>
                <a:gd name="T37" fmla="*/ 260 h 444"/>
                <a:gd name="T38" fmla="*/ 126 w 690"/>
                <a:gd name="T39" fmla="*/ 266 h 444"/>
                <a:gd name="T40" fmla="*/ 102 w 690"/>
                <a:gd name="T41" fmla="*/ 284 h 444"/>
                <a:gd name="T42" fmla="*/ 76 w 690"/>
                <a:gd name="T43" fmla="*/ 296 h 444"/>
                <a:gd name="T44" fmla="*/ 80 w 690"/>
                <a:gd name="T45" fmla="*/ 312 h 444"/>
                <a:gd name="T46" fmla="*/ 86 w 690"/>
                <a:gd name="T47" fmla="*/ 322 h 444"/>
                <a:gd name="T48" fmla="*/ 110 w 690"/>
                <a:gd name="T49" fmla="*/ 330 h 444"/>
                <a:gd name="T50" fmla="*/ 128 w 690"/>
                <a:gd name="T51" fmla="*/ 326 h 444"/>
                <a:gd name="T52" fmla="*/ 182 w 690"/>
                <a:gd name="T53" fmla="*/ 326 h 444"/>
                <a:gd name="T54" fmla="*/ 182 w 690"/>
                <a:gd name="T55" fmla="*/ 366 h 444"/>
                <a:gd name="T56" fmla="*/ 204 w 690"/>
                <a:gd name="T57" fmla="*/ 382 h 444"/>
                <a:gd name="T58" fmla="*/ 242 w 690"/>
                <a:gd name="T59" fmla="*/ 416 h 444"/>
                <a:gd name="T60" fmla="*/ 366 w 690"/>
                <a:gd name="T61" fmla="*/ 438 h 444"/>
                <a:gd name="T62" fmla="*/ 408 w 690"/>
                <a:gd name="T63" fmla="*/ 398 h 444"/>
                <a:gd name="T64" fmla="*/ 392 w 690"/>
                <a:gd name="T65" fmla="*/ 370 h 444"/>
                <a:gd name="T66" fmla="*/ 428 w 690"/>
                <a:gd name="T67" fmla="*/ 334 h 444"/>
                <a:gd name="T68" fmla="*/ 472 w 690"/>
                <a:gd name="T69" fmla="*/ 380 h 444"/>
                <a:gd name="T70" fmla="*/ 534 w 690"/>
                <a:gd name="T71" fmla="*/ 414 h 444"/>
                <a:gd name="T72" fmla="*/ 614 w 690"/>
                <a:gd name="T73" fmla="*/ 444 h 444"/>
                <a:gd name="T74" fmla="*/ 670 w 690"/>
                <a:gd name="T75" fmla="*/ 426 h 444"/>
                <a:gd name="T76" fmla="*/ 612 w 690"/>
                <a:gd name="T77" fmla="*/ 366 h 444"/>
                <a:gd name="T78" fmla="*/ 608 w 690"/>
                <a:gd name="T79" fmla="*/ 334 h 444"/>
                <a:gd name="T80" fmla="*/ 602 w 690"/>
                <a:gd name="T81" fmla="*/ 314 h 444"/>
                <a:gd name="T82" fmla="*/ 522 w 690"/>
                <a:gd name="T83" fmla="*/ 264 h 444"/>
                <a:gd name="T84" fmla="*/ 474 w 690"/>
                <a:gd name="T85" fmla="*/ 232 h 444"/>
                <a:gd name="T86" fmla="*/ 454 w 690"/>
                <a:gd name="T87" fmla="*/ 184 h 444"/>
                <a:gd name="T88" fmla="*/ 390 w 690"/>
                <a:gd name="T89" fmla="*/ 150 h 444"/>
                <a:gd name="T90" fmla="*/ 288 w 690"/>
                <a:gd name="T91" fmla="*/ 122 h 444"/>
                <a:gd name="T92" fmla="*/ 220 w 690"/>
                <a:gd name="T93" fmla="*/ 112 h 444"/>
                <a:gd name="T94" fmla="*/ 202 w 690"/>
                <a:gd name="T95" fmla="*/ 96 h 444"/>
                <a:gd name="T96" fmla="*/ 170 w 690"/>
                <a:gd name="T97" fmla="*/ 98 h 444"/>
                <a:gd name="T98" fmla="*/ 176 w 690"/>
                <a:gd name="T99" fmla="*/ 82 h 444"/>
                <a:gd name="T100" fmla="*/ 176 w 690"/>
                <a:gd name="T101" fmla="*/ 70 h 444"/>
                <a:gd name="T102" fmla="*/ 156 w 690"/>
                <a:gd name="T103" fmla="*/ 54 h 444"/>
                <a:gd name="T104" fmla="*/ 140 w 690"/>
                <a:gd name="T105" fmla="*/ 30 h 444"/>
                <a:gd name="T106" fmla="*/ 138 w 690"/>
                <a:gd name="T107" fmla="*/ 16 h 444"/>
                <a:gd name="T108" fmla="*/ 108 w 690"/>
                <a:gd name="T109" fmla="*/ 6 h 444"/>
                <a:gd name="T110" fmla="*/ 76 w 690"/>
                <a:gd name="T111" fmla="*/ 10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0" h="444">
                  <a:moveTo>
                    <a:pt x="56" y="0"/>
                  </a:moveTo>
                  <a:lnTo>
                    <a:pt x="50" y="4"/>
                  </a:lnTo>
                  <a:lnTo>
                    <a:pt x="58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12" y="24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24" y="76"/>
                  </a:lnTo>
                  <a:lnTo>
                    <a:pt x="32" y="80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6" y="88"/>
                  </a:lnTo>
                  <a:lnTo>
                    <a:pt x="64" y="92"/>
                  </a:lnTo>
                  <a:lnTo>
                    <a:pt x="74" y="94"/>
                  </a:lnTo>
                  <a:lnTo>
                    <a:pt x="70" y="98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2" y="104"/>
                  </a:lnTo>
                  <a:lnTo>
                    <a:pt x="62" y="106"/>
                  </a:lnTo>
                  <a:lnTo>
                    <a:pt x="66" y="114"/>
                  </a:lnTo>
                  <a:lnTo>
                    <a:pt x="74" y="118"/>
                  </a:lnTo>
                  <a:lnTo>
                    <a:pt x="76" y="122"/>
                  </a:lnTo>
                  <a:lnTo>
                    <a:pt x="70" y="124"/>
                  </a:lnTo>
                  <a:lnTo>
                    <a:pt x="64" y="128"/>
                  </a:lnTo>
                  <a:lnTo>
                    <a:pt x="50" y="140"/>
                  </a:lnTo>
                  <a:lnTo>
                    <a:pt x="40" y="152"/>
                  </a:lnTo>
                  <a:lnTo>
                    <a:pt x="38" y="168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52" y="206"/>
                  </a:lnTo>
                  <a:lnTo>
                    <a:pt x="58" y="212"/>
                  </a:lnTo>
                  <a:lnTo>
                    <a:pt x="74" y="214"/>
                  </a:lnTo>
                  <a:lnTo>
                    <a:pt x="86" y="224"/>
                  </a:lnTo>
                  <a:lnTo>
                    <a:pt x="92" y="224"/>
                  </a:lnTo>
                  <a:lnTo>
                    <a:pt x="102" y="236"/>
                  </a:lnTo>
                  <a:lnTo>
                    <a:pt x="92" y="240"/>
                  </a:lnTo>
                  <a:lnTo>
                    <a:pt x="66" y="242"/>
                  </a:lnTo>
                  <a:lnTo>
                    <a:pt x="50" y="246"/>
                  </a:lnTo>
                  <a:lnTo>
                    <a:pt x="52" y="250"/>
                  </a:lnTo>
                  <a:lnTo>
                    <a:pt x="48" y="250"/>
                  </a:lnTo>
                  <a:lnTo>
                    <a:pt x="50" y="254"/>
                  </a:lnTo>
                  <a:lnTo>
                    <a:pt x="56" y="254"/>
                  </a:lnTo>
                  <a:lnTo>
                    <a:pt x="56" y="258"/>
                  </a:lnTo>
                  <a:lnTo>
                    <a:pt x="58" y="260"/>
                  </a:lnTo>
                  <a:lnTo>
                    <a:pt x="68" y="260"/>
                  </a:lnTo>
                  <a:lnTo>
                    <a:pt x="72" y="262"/>
                  </a:lnTo>
                  <a:lnTo>
                    <a:pt x="80" y="264"/>
                  </a:lnTo>
                  <a:lnTo>
                    <a:pt x="126" y="266"/>
                  </a:lnTo>
                  <a:lnTo>
                    <a:pt x="122" y="270"/>
                  </a:lnTo>
                  <a:lnTo>
                    <a:pt x="116" y="282"/>
                  </a:lnTo>
                  <a:lnTo>
                    <a:pt x="102" y="284"/>
                  </a:lnTo>
                  <a:lnTo>
                    <a:pt x="104" y="290"/>
                  </a:lnTo>
                  <a:lnTo>
                    <a:pt x="104" y="294"/>
                  </a:lnTo>
                  <a:lnTo>
                    <a:pt x="76" y="296"/>
                  </a:lnTo>
                  <a:lnTo>
                    <a:pt x="78" y="304"/>
                  </a:lnTo>
                  <a:lnTo>
                    <a:pt x="74" y="308"/>
                  </a:lnTo>
                  <a:lnTo>
                    <a:pt x="80" y="312"/>
                  </a:lnTo>
                  <a:lnTo>
                    <a:pt x="80" y="314"/>
                  </a:lnTo>
                  <a:lnTo>
                    <a:pt x="82" y="318"/>
                  </a:lnTo>
                  <a:lnTo>
                    <a:pt x="86" y="322"/>
                  </a:lnTo>
                  <a:lnTo>
                    <a:pt x="90" y="324"/>
                  </a:lnTo>
                  <a:lnTo>
                    <a:pt x="96" y="326"/>
                  </a:lnTo>
                  <a:lnTo>
                    <a:pt x="110" y="330"/>
                  </a:lnTo>
                  <a:lnTo>
                    <a:pt x="126" y="330"/>
                  </a:lnTo>
                  <a:lnTo>
                    <a:pt x="124" y="328"/>
                  </a:lnTo>
                  <a:lnTo>
                    <a:pt x="128" y="326"/>
                  </a:lnTo>
                  <a:lnTo>
                    <a:pt x="124" y="322"/>
                  </a:lnTo>
                  <a:lnTo>
                    <a:pt x="150" y="318"/>
                  </a:lnTo>
                  <a:lnTo>
                    <a:pt x="182" y="326"/>
                  </a:lnTo>
                  <a:lnTo>
                    <a:pt x="182" y="342"/>
                  </a:lnTo>
                  <a:lnTo>
                    <a:pt x="184" y="356"/>
                  </a:lnTo>
                  <a:lnTo>
                    <a:pt x="182" y="366"/>
                  </a:lnTo>
                  <a:lnTo>
                    <a:pt x="192" y="372"/>
                  </a:lnTo>
                  <a:lnTo>
                    <a:pt x="198" y="374"/>
                  </a:lnTo>
                  <a:lnTo>
                    <a:pt x="204" y="382"/>
                  </a:lnTo>
                  <a:lnTo>
                    <a:pt x="212" y="386"/>
                  </a:lnTo>
                  <a:lnTo>
                    <a:pt x="212" y="394"/>
                  </a:lnTo>
                  <a:lnTo>
                    <a:pt x="242" y="416"/>
                  </a:lnTo>
                  <a:lnTo>
                    <a:pt x="282" y="434"/>
                  </a:lnTo>
                  <a:lnTo>
                    <a:pt x="326" y="440"/>
                  </a:lnTo>
                  <a:lnTo>
                    <a:pt x="366" y="438"/>
                  </a:lnTo>
                  <a:lnTo>
                    <a:pt x="398" y="428"/>
                  </a:lnTo>
                  <a:lnTo>
                    <a:pt x="398" y="410"/>
                  </a:lnTo>
                  <a:lnTo>
                    <a:pt x="408" y="398"/>
                  </a:lnTo>
                  <a:lnTo>
                    <a:pt x="406" y="392"/>
                  </a:lnTo>
                  <a:lnTo>
                    <a:pt x="392" y="378"/>
                  </a:lnTo>
                  <a:lnTo>
                    <a:pt x="392" y="370"/>
                  </a:lnTo>
                  <a:lnTo>
                    <a:pt x="390" y="362"/>
                  </a:lnTo>
                  <a:lnTo>
                    <a:pt x="406" y="350"/>
                  </a:lnTo>
                  <a:lnTo>
                    <a:pt x="428" y="334"/>
                  </a:lnTo>
                  <a:lnTo>
                    <a:pt x="442" y="344"/>
                  </a:lnTo>
                  <a:lnTo>
                    <a:pt x="456" y="366"/>
                  </a:lnTo>
                  <a:lnTo>
                    <a:pt x="472" y="380"/>
                  </a:lnTo>
                  <a:lnTo>
                    <a:pt x="502" y="400"/>
                  </a:lnTo>
                  <a:lnTo>
                    <a:pt x="522" y="404"/>
                  </a:lnTo>
                  <a:lnTo>
                    <a:pt x="534" y="414"/>
                  </a:lnTo>
                  <a:lnTo>
                    <a:pt x="544" y="426"/>
                  </a:lnTo>
                  <a:lnTo>
                    <a:pt x="582" y="442"/>
                  </a:lnTo>
                  <a:lnTo>
                    <a:pt x="614" y="444"/>
                  </a:lnTo>
                  <a:lnTo>
                    <a:pt x="690" y="440"/>
                  </a:lnTo>
                  <a:lnTo>
                    <a:pt x="682" y="430"/>
                  </a:lnTo>
                  <a:lnTo>
                    <a:pt x="670" y="426"/>
                  </a:lnTo>
                  <a:lnTo>
                    <a:pt x="622" y="406"/>
                  </a:lnTo>
                  <a:lnTo>
                    <a:pt x="618" y="394"/>
                  </a:lnTo>
                  <a:lnTo>
                    <a:pt x="612" y="366"/>
                  </a:lnTo>
                  <a:lnTo>
                    <a:pt x="586" y="332"/>
                  </a:lnTo>
                  <a:lnTo>
                    <a:pt x="586" y="324"/>
                  </a:lnTo>
                  <a:lnTo>
                    <a:pt x="608" y="334"/>
                  </a:lnTo>
                  <a:lnTo>
                    <a:pt x="634" y="336"/>
                  </a:lnTo>
                  <a:lnTo>
                    <a:pt x="630" y="330"/>
                  </a:lnTo>
                  <a:lnTo>
                    <a:pt x="602" y="314"/>
                  </a:lnTo>
                  <a:lnTo>
                    <a:pt x="566" y="284"/>
                  </a:lnTo>
                  <a:lnTo>
                    <a:pt x="544" y="274"/>
                  </a:lnTo>
                  <a:lnTo>
                    <a:pt x="522" y="264"/>
                  </a:lnTo>
                  <a:lnTo>
                    <a:pt x="494" y="256"/>
                  </a:lnTo>
                  <a:lnTo>
                    <a:pt x="476" y="250"/>
                  </a:lnTo>
                  <a:lnTo>
                    <a:pt x="474" y="232"/>
                  </a:lnTo>
                  <a:lnTo>
                    <a:pt x="462" y="212"/>
                  </a:lnTo>
                  <a:lnTo>
                    <a:pt x="444" y="190"/>
                  </a:lnTo>
                  <a:lnTo>
                    <a:pt x="454" y="184"/>
                  </a:lnTo>
                  <a:lnTo>
                    <a:pt x="442" y="172"/>
                  </a:lnTo>
                  <a:lnTo>
                    <a:pt x="432" y="168"/>
                  </a:lnTo>
                  <a:lnTo>
                    <a:pt x="390" y="150"/>
                  </a:lnTo>
                  <a:lnTo>
                    <a:pt x="360" y="138"/>
                  </a:lnTo>
                  <a:lnTo>
                    <a:pt x="298" y="122"/>
                  </a:lnTo>
                  <a:lnTo>
                    <a:pt x="288" y="122"/>
                  </a:lnTo>
                  <a:lnTo>
                    <a:pt x="256" y="116"/>
                  </a:lnTo>
                  <a:lnTo>
                    <a:pt x="234" y="114"/>
                  </a:lnTo>
                  <a:lnTo>
                    <a:pt x="220" y="112"/>
                  </a:lnTo>
                  <a:lnTo>
                    <a:pt x="218" y="108"/>
                  </a:lnTo>
                  <a:lnTo>
                    <a:pt x="208" y="102"/>
                  </a:lnTo>
                  <a:lnTo>
                    <a:pt x="202" y="96"/>
                  </a:lnTo>
                  <a:lnTo>
                    <a:pt x="190" y="94"/>
                  </a:lnTo>
                  <a:lnTo>
                    <a:pt x="182" y="96"/>
                  </a:lnTo>
                  <a:lnTo>
                    <a:pt x="170" y="98"/>
                  </a:lnTo>
                  <a:lnTo>
                    <a:pt x="168" y="94"/>
                  </a:lnTo>
                  <a:lnTo>
                    <a:pt x="176" y="88"/>
                  </a:lnTo>
                  <a:lnTo>
                    <a:pt x="176" y="82"/>
                  </a:lnTo>
                  <a:lnTo>
                    <a:pt x="180" y="82"/>
                  </a:lnTo>
                  <a:lnTo>
                    <a:pt x="178" y="76"/>
                  </a:lnTo>
                  <a:lnTo>
                    <a:pt x="176" y="70"/>
                  </a:lnTo>
                  <a:lnTo>
                    <a:pt x="170" y="62"/>
                  </a:lnTo>
                  <a:lnTo>
                    <a:pt x="164" y="60"/>
                  </a:lnTo>
                  <a:lnTo>
                    <a:pt x="156" y="54"/>
                  </a:lnTo>
                  <a:lnTo>
                    <a:pt x="146" y="44"/>
                  </a:lnTo>
                  <a:lnTo>
                    <a:pt x="134" y="32"/>
                  </a:lnTo>
                  <a:lnTo>
                    <a:pt x="140" y="30"/>
                  </a:lnTo>
                  <a:lnTo>
                    <a:pt x="142" y="26"/>
                  </a:lnTo>
                  <a:lnTo>
                    <a:pt x="134" y="22"/>
                  </a:lnTo>
                  <a:lnTo>
                    <a:pt x="138" y="16"/>
                  </a:lnTo>
                  <a:lnTo>
                    <a:pt x="140" y="12"/>
                  </a:lnTo>
                  <a:lnTo>
                    <a:pt x="132" y="8"/>
                  </a:lnTo>
                  <a:lnTo>
                    <a:pt x="108" y="6"/>
                  </a:lnTo>
                  <a:lnTo>
                    <a:pt x="90" y="6"/>
                  </a:lnTo>
                  <a:lnTo>
                    <a:pt x="84" y="10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130"/>
            <p:cNvSpPr>
              <a:spLocks/>
            </p:cNvSpPr>
            <p:nvPr/>
          </p:nvSpPr>
          <p:spPr bwMode="auto">
            <a:xfrm>
              <a:off x="4082" y="2754"/>
              <a:ext cx="536" cy="1154"/>
            </a:xfrm>
            <a:custGeom>
              <a:avLst/>
              <a:gdLst>
                <a:gd name="T0" fmla="*/ 222 w 536"/>
                <a:gd name="T1" fmla="*/ 38 h 1154"/>
                <a:gd name="T2" fmla="*/ 188 w 536"/>
                <a:gd name="T3" fmla="*/ 50 h 1154"/>
                <a:gd name="T4" fmla="*/ 154 w 536"/>
                <a:gd name="T5" fmla="*/ 76 h 1154"/>
                <a:gd name="T6" fmla="*/ 140 w 536"/>
                <a:gd name="T7" fmla="*/ 118 h 1154"/>
                <a:gd name="T8" fmla="*/ 138 w 536"/>
                <a:gd name="T9" fmla="*/ 152 h 1154"/>
                <a:gd name="T10" fmla="*/ 136 w 536"/>
                <a:gd name="T11" fmla="*/ 178 h 1154"/>
                <a:gd name="T12" fmla="*/ 144 w 536"/>
                <a:gd name="T13" fmla="*/ 210 h 1154"/>
                <a:gd name="T14" fmla="*/ 160 w 536"/>
                <a:gd name="T15" fmla="*/ 228 h 1154"/>
                <a:gd name="T16" fmla="*/ 168 w 536"/>
                <a:gd name="T17" fmla="*/ 254 h 1154"/>
                <a:gd name="T18" fmla="*/ 152 w 536"/>
                <a:gd name="T19" fmla="*/ 272 h 1154"/>
                <a:gd name="T20" fmla="*/ 154 w 536"/>
                <a:gd name="T21" fmla="*/ 306 h 1154"/>
                <a:gd name="T22" fmla="*/ 134 w 536"/>
                <a:gd name="T23" fmla="*/ 334 h 1154"/>
                <a:gd name="T24" fmla="*/ 76 w 536"/>
                <a:gd name="T25" fmla="*/ 434 h 1154"/>
                <a:gd name="T26" fmla="*/ 58 w 536"/>
                <a:gd name="T27" fmla="*/ 536 h 1154"/>
                <a:gd name="T28" fmla="*/ 80 w 536"/>
                <a:gd name="T29" fmla="*/ 580 h 1154"/>
                <a:gd name="T30" fmla="*/ 72 w 536"/>
                <a:gd name="T31" fmla="*/ 622 h 1154"/>
                <a:gd name="T32" fmla="*/ 24 w 536"/>
                <a:gd name="T33" fmla="*/ 646 h 1154"/>
                <a:gd name="T34" fmla="*/ 24 w 536"/>
                <a:gd name="T35" fmla="*/ 662 h 1154"/>
                <a:gd name="T36" fmla="*/ 32 w 536"/>
                <a:gd name="T37" fmla="*/ 676 h 1154"/>
                <a:gd name="T38" fmla="*/ 86 w 536"/>
                <a:gd name="T39" fmla="*/ 690 h 1154"/>
                <a:gd name="T40" fmla="*/ 46 w 536"/>
                <a:gd name="T41" fmla="*/ 738 h 1154"/>
                <a:gd name="T42" fmla="*/ 10 w 536"/>
                <a:gd name="T43" fmla="*/ 772 h 1154"/>
                <a:gd name="T44" fmla="*/ 0 w 536"/>
                <a:gd name="T45" fmla="*/ 810 h 1154"/>
                <a:gd name="T46" fmla="*/ 0 w 536"/>
                <a:gd name="T47" fmla="*/ 834 h 1154"/>
                <a:gd name="T48" fmla="*/ 16 w 536"/>
                <a:gd name="T49" fmla="*/ 858 h 1154"/>
                <a:gd name="T50" fmla="*/ 36 w 536"/>
                <a:gd name="T51" fmla="*/ 848 h 1154"/>
                <a:gd name="T52" fmla="*/ 92 w 536"/>
                <a:gd name="T53" fmla="*/ 844 h 1154"/>
                <a:gd name="T54" fmla="*/ 58 w 536"/>
                <a:gd name="T55" fmla="*/ 952 h 1154"/>
                <a:gd name="T56" fmla="*/ 68 w 536"/>
                <a:gd name="T57" fmla="*/ 992 h 1154"/>
                <a:gd name="T58" fmla="*/ 76 w 536"/>
                <a:gd name="T59" fmla="*/ 1082 h 1154"/>
                <a:gd name="T60" fmla="*/ 184 w 536"/>
                <a:gd name="T61" fmla="*/ 1138 h 1154"/>
                <a:gd name="T62" fmla="*/ 258 w 536"/>
                <a:gd name="T63" fmla="*/ 1036 h 1154"/>
                <a:gd name="T64" fmla="*/ 266 w 536"/>
                <a:gd name="T65" fmla="*/ 962 h 1154"/>
                <a:gd name="T66" fmla="*/ 332 w 536"/>
                <a:gd name="T67" fmla="*/ 866 h 1154"/>
                <a:gd name="T68" fmla="*/ 338 w 536"/>
                <a:gd name="T69" fmla="*/ 988 h 1154"/>
                <a:gd name="T70" fmla="*/ 372 w 536"/>
                <a:gd name="T71" fmla="*/ 1076 h 1154"/>
                <a:gd name="T72" fmla="*/ 428 w 536"/>
                <a:gd name="T73" fmla="*/ 1154 h 1154"/>
                <a:gd name="T74" fmla="*/ 500 w 536"/>
                <a:gd name="T75" fmla="*/ 1108 h 1154"/>
                <a:gd name="T76" fmla="*/ 490 w 536"/>
                <a:gd name="T77" fmla="*/ 952 h 1154"/>
                <a:gd name="T78" fmla="*/ 512 w 536"/>
                <a:gd name="T79" fmla="*/ 866 h 1154"/>
                <a:gd name="T80" fmla="*/ 524 w 536"/>
                <a:gd name="T81" fmla="*/ 814 h 1154"/>
                <a:gd name="T82" fmla="*/ 484 w 536"/>
                <a:gd name="T83" fmla="*/ 684 h 1154"/>
                <a:gd name="T84" fmla="*/ 460 w 536"/>
                <a:gd name="T85" fmla="*/ 606 h 1154"/>
                <a:gd name="T86" fmla="*/ 482 w 536"/>
                <a:gd name="T87" fmla="*/ 476 h 1154"/>
                <a:gd name="T88" fmla="*/ 444 w 536"/>
                <a:gd name="T89" fmla="*/ 388 h 1154"/>
                <a:gd name="T90" fmla="*/ 366 w 536"/>
                <a:gd name="T91" fmla="*/ 320 h 1154"/>
                <a:gd name="T92" fmla="*/ 304 w 536"/>
                <a:gd name="T93" fmla="*/ 294 h 1154"/>
                <a:gd name="T94" fmla="*/ 300 w 536"/>
                <a:gd name="T95" fmla="*/ 250 h 1154"/>
                <a:gd name="T96" fmla="*/ 266 w 536"/>
                <a:gd name="T97" fmla="*/ 256 h 1154"/>
                <a:gd name="T98" fmla="*/ 284 w 536"/>
                <a:gd name="T99" fmla="*/ 216 h 1154"/>
                <a:gd name="T100" fmla="*/ 294 w 536"/>
                <a:gd name="T101" fmla="*/ 182 h 1154"/>
                <a:gd name="T102" fmla="*/ 288 w 536"/>
                <a:gd name="T103" fmla="*/ 142 h 1154"/>
                <a:gd name="T104" fmla="*/ 292 w 536"/>
                <a:gd name="T105" fmla="*/ 82 h 1154"/>
                <a:gd name="T106" fmla="*/ 300 w 536"/>
                <a:gd name="T107" fmla="*/ 44 h 1154"/>
                <a:gd name="T108" fmla="*/ 278 w 536"/>
                <a:gd name="T109" fmla="*/ 16 h 1154"/>
                <a:gd name="T110" fmla="*/ 244 w 536"/>
                <a:gd name="T111" fmla="*/ 28 h 11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" h="1154">
                  <a:moveTo>
                    <a:pt x="232" y="0"/>
                  </a:moveTo>
                  <a:lnTo>
                    <a:pt x="222" y="14"/>
                  </a:lnTo>
                  <a:lnTo>
                    <a:pt x="222" y="38"/>
                  </a:lnTo>
                  <a:lnTo>
                    <a:pt x="230" y="48"/>
                  </a:lnTo>
                  <a:lnTo>
                    <a:pt x="228" y="52"/>
                  </a:lnTo>
                  <a:lnTo>
                    <a:pt x="188" y="50"/>
                  </a:lnTo>
                  <a:lnTo>
                    <a:pt x="188" y="58"/>
                  </a:lnTo>
                  <a:lnTo>
                    <a:pt x="168" y="62"/>
                  </a:lnTo>
                  <a:lnTo>
                    <a:pt x="154" y="76"/>
                  </a:lnTo>
                  <a:lnTo>
                    <a:pt x="148" y="94"/>
                  </a:lnTo>
                  <a:lnTo>
                    <a:pt x="144" y="106"/>
                  </a:lnTo>
                  <a:lnTo>
                    <a:pt x="140" y="118"/>
                  </a:lnTo>
                  <a:lnTo>
                    <a:pt x="138" y="138"/>
                  </a:lnTo>
                  <a:lnTo>
                    <a:pt x="138" y="148"/>
                  </a:lnTo>
                  <a:lnTo>
                    <a:pt x="138" y="152"/>
                  </a:lnTo>
                  <a:lnTo>
                    <a:pt x="132" y="154"/>
                  </a:lnTo>
                  <a:lnTo>
                    <a:pt x="134" y="168"/>
                  </a:lnTo>
                  <a:lnTo>
                    <a:pt x="136" y="178"/>
                  </a:lnTo>
                  <a:lnTo>
                    <a:pt x="134" y="188"/>
                  </a:lnTo>
                  <a:lnTo>
                    <a:pt x="138" y="200"/>
                  </a:lnTo>
                  <a:lnTo>
                    <a:pt x="144" y="210"/>
                  </a:lnTo>
                  <a:lnTo>
                    <a:pt x="148" y="218"/>
                  </a:lnTo>
                  <a:lnTo>
                    <a:pt x="156" y="216"/>
                  </a:lnTo>
                  <a:lnTo>
                    <a:pt x="160" y="228"/>
                  </a:lnTo>
                  <a:lnTo>
                    <a:pt x="164" y="240"/>
                  </a:lnTo>
                  <a:lnTo>
                    <a:pt x="172" y="248"/>
                  </a:lnTo>
                  <a:lnTo>
                    <a:pt x="168" y="254"/>
                  </a:lnTo>
                  <a:lnTo>
                    <a:pt x="160" y="254"/>
                  </a:lnTo>
                  <a:lnTo>
                    <a:pt x="156" y="266"/>
                  </a:lnTo>
                  <a:lnTo>
                    <a:pt x="152" y="272"/>
                  </a:lnTo>
                  <a:lnTo>
                    <a:pt x="150" y="278"/>
                  </a:lnTo>
                  <a:lnTo>
                    <a:pt x="150" y="294"/>
                  </a:lnTo>
                  <a:lnTo>
                    <a:pt x="154" y="306"/>
                  </a:lnTo>
                  <a:lnTo>
                    <a:pt x="154" y="316"/>
                  </a:lnTo>
                  <a:lnTo>
                    <a:pt x="144" y="324"/>
                  </a:lnTo>
                  <a:lnTo>
                    <a:pt x="134" y="334"/>
                  </a:lnTo>
                  <a:lnTo>
                    <a:pt x="112" y="362"/>
                  </a:lnTo>
                  <a:lnTo>
                    <a:pt x="92" y="394"/>
                  </a:lnTo>
                  <a:lnTo>
                    <a:pt x="76" y="434"/>
                  </a:lnTo>
                  <a:lnTo>
                    <a:pt x="68" y="470"/>
                  </a:lnTo>
                  <a:lnTo>
                    <a:pt x="64" y="494"/>
                  </a:lnTo>
                  <a:lnTo>
                    <a:pt x="58" y="536"/>
                  </a:lnTo>
                  <a:lnTo>
                    <a:pt x="60" y="548"/>
                  </a:lnTo>
                  <a:lnTo>
                    <a:pt x="76" y="554"/>
                  </a:lnTo>
                  <a:lnTo>
                    <a:pt x="80" y="580"/>
                  </a:lnTo>
                  <a:lnTo>
                    <a:pt x="84" y="582"/>
                  </a:lnTo>
                  <a:lnTo>
                    <a:pt x="84" y="614"/>
                  </a:lnTo>
                  <a:lnTo>
                    <a:pt x="72" y="622"/>
                  </a:lnTo>
                  <a:lnTo>
                    <a:pt x="46" y="628"/>
                  </a:lnTo>
                  <a:lnTo>
                    <a:pt x="24" y="638"/>
                  </a:lnTo>
                  <a:lnTo>
                    <a:pt x="24" y="646"/>
                  </a:lnTo>
                  <a:lnTo>
                    <a:pt x="18" y="650"/>
                  </a:lnTo>
                  <a:lnTo>
                    <a:pt x="18" y="658"/>
                  </a:lnTo>
                  <a:lnTo>
                    <a:pt x="24" y="662"/>
                  </a:lnTo>
                  <a:lnTo>
                    <a:pt x="20" y="666"/>
                  </a:lnTo>
                  <a:lnTo>
                    <a:pt x="22" y="676"/>
                  </a:lnTo>
                  <a:lnTo>
                    <a:pt x="32" y="676"/>
                  </a:lnTo>
                  <a:lnTo>
                    <a:pt x="32" y="682"/>
                  </a:lnTo>
                  <a:lnTo>
                    <a:pt x="40" y="686"/>
                  </a:lnTo>
                  <a:lnTo>
                    <a:pt x="86" y="690"/>
                  </a:lnTo>
                  <a:lnTo>
                    <a:pt x="78" y="702"/>
                  </a:lnTo>
                  <a:lnTo>
                    <a:pt x="62" y="730"/>
                  </a:lnTo>
                  <a:lnTo>
                    <a:pt x="46" y="738"/>
                  </a:lnTo>
                  <a:lnTo>
                    <a:pt x="42" y="754"/>
                  </a:lnTo>
                  <a:lnTo>
                    <a:pt x="40" y="764"/>
                  </a:lnTo>
                  <a:lnTo>
                    <a:pt x="10" y="772"/>
                  </a:lnTo>
                  <a:lnTo>
                    <a:pt x="4" y="792"/>
                  </a:lnTo>
                  <a:lnTo>
                    <a:pt x="0" y="798"/>
                  </a:lnTo>
                  <a:lnTo>
                    <a:pt x="0" y="810"/>
                  </a:lnTo>
                  <a:lnTo>
                    <a:pt x="0" y="818"/>
                  </a:lnTo>
                  <a:lnTo>
                    <a:pt x="0" y="826"/>
                  </a:lnTo>
                  <a:lnTo>
                    <a:pt x="0" y="834"/>
                  </a:lnTo>
                  <a:lnTo>
                    <a:pt x="2" y="842"/>
                  </a:lnTo>
                  <a:lnTo>
                    <a:pt x="4" y="848"/>
                  </a:lnTo>
                  <a:lnTo>
                    <a:pt x="16" y="858"/>
                  </a:lnTo>
                  <a:lnTo>
                    <a:pt x="32" y="858"/>
                  </a:lnTo>
                  <a:lnTo>
                    <a:pt x="32" y="850"/>
                  </a:lnTo>
                  <a:lnTo>
                    <a:pt x="36" y="848"/>
                  </a:lnTo>
                  <a:lnTo>
                    <a:pt x="36" y="836"/>
                  </a:lnTo>
                  <a:lnTo>
                    <a:pt x="66" y="828"/>
                  </a:lnTo>
                  <a:lnTo>
                    <a:pt x="92" y="844"/>
                  </a:lnTo>
                  <a:lnTo>
                    <a:pt x="78" y="890"/>
                  </a:lnTo>
                  <a:lnTo>
                    <a:pt x="70" y="926"/>
                  </a:lnTo>
                  <a:lnTo>
                    <a:pt x="58" y="952"/>
                  </a:lnTo>
                  <a:lnTo>
                    <a:pt x="64" y="964"/>
                  </a:lnTo>
                  <a:lnTo>
                    <a:pt x="70" y="972"/>
                  </a:lnTo>
                  <a:lnTo>
                    <a:pt x="68" y="992"/>
                  </a:lnTo>
                  <a:lnTo>
                    <a:pt x="74" y="1002"/>
                  </a:lnTo>
                  <a:lnTo>
                    <a:pt x="68" y="1022"/>
                  </a:lnTo>
                  <a:lnTo>
                    <a:pt x="76" y="1082"/>
                  </a:lnTo>
                  <a:lnTo>
                    <a:pt x="104" y="1128"/>
                  </a:lnTo>
                  <a:lnTo>
                    <a:pt x="144" y="1144"/>
                  </a:lnTo>
                  <a:lnTo>
                    <a:pt x="184" y="1138"/>
                  </a:lnTo>
                  <a:lnTo>
                    <a:pt x="224" y="1112"/>
                  </a:lnTo>
                  <a:lnTo>
                    <a:pt x="240" y="1066"/>
                  </a:lnTo>
                  <a:lnTo>
                    <a:pt x="258" y="1036"/>
                  </a:lnTo>
                  <a:lnTo>
                    <a:pt x="262" y="1018"/>
                  </a:lnTo>
                  <a:lnTo>
                    <a:pt x="262" y="980"/>
                  </a:lnTo>
                  <a:lnTo>
                    <a:pt x="266" y="962"/>
                  </a:lnTo>
                  <a:lnTo>
                    <a:pt x="270" y="938"/>
                  </a:lnTo>
                  <a:lnTo>
                    <a:pt x="296" y="910"/>
                  </a:lnTo>
                  <a:lnTo>
                    <a:pt x="332" y="866"/>
                  </a:lnTo>
                  <a:lnTo>
                    <a:pt x="338" y="892"/>
                  </a:lnTo>
                  <a:lnTo>
                    <a:pt x="332" y="952"/>
                  </a:lnTo>
                  <a:lnTo>
                    <a:pt x="338" y="988"/>
                  </a:lnTo>
                  <a:lnTo>
                    <a:pt x="352" y="1038"/>
                  </a:lnTo>
                  <a:lnTo>
                    <a:pt x="368" y="1050"/>
                  </a:lnTo>
                  <a:lnTo>
                    <a:pt x="372" y="1076"/>
                  </a:lnTo>
                  <a:lnTo>
                    <a:pt x="374" y="1104"/>
                  </a:lnTo>
                  <a:lnTo>
                    <a:pt x="398" y="1150"/>
                  </a:lnTo>
                  <a:lnTo>
                    <a:pt x="428" y="1154"/>
                  </a:lnTo>
                  <a:lnTo>
                    <a:pt x="508" y="1144"/>
                  </a:lnTo>
                  <a:lnTo>
                    <a:pt x="508" y="1116"/>
                  </a:lnTo>
                  <a:lnTo>
                    <a:pt x="500" y="1108"/>
                  </a:lnTo>
                  <a:lnTo>
                    <a:pt x="468" y="1054"/>
                  </a:lnTo>
                  <a:lnTo>
                    <a:pt x="470" y="1026"/>
                  </a:lnTo>
                  <a:lnTo>
                    <a:pt x="490" y="952"/>
                  </a:lnTo>
                  <a:lnTo>
                    <a:pt x="492" y="862"/>
                  </a:lnTo>
                  <a:lnTo>
                    <a:pt x="498" y="844"/>
                  </a:lnTo>
                  <a:lnTo>
                    <a:pt x="512" y="866"/>
                  </a:lnTo>
                  <a:lnTo>
                    <a:pt x="536" y="872"/>
                  </a:lnTo>
                  <a:lnTo>
                    <a:pt x="536" y="858"/>
                  </a:lnTo>
                  <a:lnTo>
                    <a:pt x="524" y="814"/>
                  </a:lnTo>
                  <a:lnTo>
                    <a:pt x="510" y="740"/>
                  </a:lnTo>
                  <a:lnTo>
                    <a:pt x="496" y="712"/>
                  </a:lnTo>
                  <a:lnTo>
                    <a:pt x="484" y="684"/>
                  </a:lnTo>
                  <a:lnTo>
                    <a:pt x="462" y="664"/>
                  </a:lnTo>
                  <a:lnTo>
                    <a:pt x="448" y="648"/>
                  </a:lnTo>
                  <a:lnTo>
                    <a:pt x="460" y="606"/>
                  </a:lnTo>
                  <a:lnTo>
                    <a:pt x="466" y="550"/>
                  </a:lnTo>
                  <a:lnTo>
                    <a:pt x="466" y="492"/>
                  </a:lnTo>
                  <a:lnTo>
                    <a:pt x="482" y="476"/>
                  </a:lnTo>
                  <a:lnTo>
                    <a:pt x="478" y="446"/>
                  </a:lnTo>
                  <a:lnTo>
                    <a:pt x="470" y="438"/>
                  </a:lnTo>
                  <a:lnTo>
                    <a:pt x="444" y="388"/>
                  </a:lnTo>
                  <a:lnTo>
                    <a:pt x="426" y="356"/>
                  </a:lnTo>
                  <a:lnTo>
                    <a:pt x="376" y="316"/>
                  </a:lnTo>
                  <a:lnTo>
                    <a:pt x="366" y="320"/>
                  </a:lnTo>
                  <a:lnTo>
                    <a:pt x="338" y="302"/>
                  </a:lnTo>
                  <a:lnTo>
                    <a:pt x="318" y="298"/>
                  </a:lnTo>
                  <a:lnTo>
                    <a:pt x="304" y="294"/>
                  </a:lnTo>
                  <a:lnTo>
                    <a:pt x="306" y="278"/>
                  </a:lnTo>
                  <a:lnTo>
                    <a:pt x="300" y="266"/>
                  </a:lnTo>
                  <a:lnTo>
                    <a:pt x="300" y="250"/>
                  </a:lnTo>
                  <a:lnTo>
                    <a:pt x="288" y="246"/>
                  </a:lnTo>
                  <a:lnTo>
                    <a:pt x="280" y="248"/>
                  </a:lnTo>
                  <a:lnTo>
                    <a:pt x="266" y="256"/>
                  </a:lnTo>
                  <a:lnTo>
                    <a:pt x="266" y="248"/>
                  </a:lnTo>
                  <a:lnTo>
                    <a:pt x="280" y="228"/>
                  </a:lnTo>
                  <a:lnTo>
                    <a:pt x="284" y="216"/>
                  </a:lnTo>
                  <a:lnTo>
                    <a:pt x="288" y="212"/>
                  </a:lnTo>
                  <a:lnTo>
                    <a:pt x="292" y="196"/>
                  </a:lnTo>
                  <a:lnTo>
                    <a:pt x="294" y="182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88" y="142"/>
                  </a:lnTo>
                  <a:lnTo>
                    <a:pt x="288" y="114"/>
                  </a:lnTo>
                  <a:lnTo>
                    <a:pt x="284" y="84"/>
                  </a:lnTo>
                  <a:lnTo>
                    <a:pt x="292" y="82"/>
                  </a:lnTo>
                  <a:lnTo>
                    <a:pt x="296" y="68"/>
                  </a:lnTo>
                  <a:lnTo>
                    <a:pt x="292" y="58"/>
                  </a:lnTo>
                  <a:lnTo>
                    <a:pt x="300" y="44"/>
                  </a:lnTo>
                  <a:lnTo>
                    <a:pt x="304" y="34"/>
                  </a:lnTo>
                  <a:lnTo>
                    <a:pt x="300" y="24"/>
                  </a:lnTo>
                  <a:lnTo>
                    <a:pt x="278" y="16"/>
                  </a:lnTo>
                  <a:lnTo>
                    <a:pt x="262" y="14"/>
                  </a:lnTo>
                  <a:lnTo>
                    <a:pt x="252" y="26"/>
                  </a:lnTo>
                  <a:lnTo>
                    <a:pt x="244" y="28"/>
                  </a:lnTo>
                  <a:lnTo>
                    <a:pt x="246" y="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383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131"/>
            <p:cNvSpPr>
              <a:spLocks/>
            </p:cNvSpPr>
            <p:nvPr/>
          </p:nvSpPr>
          <p:spPr bwMode="auto">
            <a:xfrm>
              <a:off x="4306" y="2760"/>
              <a:ext cx="64" cy="48"/>
            </a:xfrm>
            <a:custGeom>
              <a:avLst/>
              <a:gdLst>
                <a:gd name="T0" fmla="*/ 6 w 64"/>
                <a:gd name="T1" fmla="*/ 0 h 48"/>
                <a:gd name="T2" fmla="*/ 0 w 64"/>
                <a:gd name="T3" fmla="*/ 10 h 48"/>
                <a:gd name="T4" fmla="*/ 0 w 64"/>
                <a:gd name="T5" fmla="*/ 36 h 48"/>
                <a:gd name="T6" fmla="*/ 12 w 64"/>
                <a:gd name="T7" fmla="*/ 40 h 48"/>
                <a:gd name="T8" fmla="*/ 8 w 64"/>
                <a:gd name="T9" fmla="*/ 48 h 48"/>
                <a:gd name="T10" fmla="*/ 20 w 64"/>
                <a:gd name="T11" fmla="*/ 46 h 48"/>
                <a:gd name="T12" fmla="*/ 54 w 64"/>
                <a:gd name="T13" fmla="*/ 46 h 48"/>
                <a:gd name="T14" fmla="*/ 62 w 64"/>
                <a:gd name="T15" fmla="*/ 38 h 48"/>
                <a:gd name="T16" fmla="*/ 64 w 64"/>
                <a:gd name="T17" fmla="*/ 28 h 48"/>
                <a:gd name="T18" fmla="*/ 52 w 64"/>
                <a:gd name="T19" fmla="*/ 16 h 48"/>
                <a:gd name="T20" fmla="*/ 52 w 64"/>
                <a:gd name="T21" fmla="*/ 32 h 48"/>
                <a:gd name="T22" fmla="*/ 34 w 64"/>
                <a:gd name="T23" fmla="*/ 32 h 48"/>
                <a:gd name="T24" fmla="*/ 12 w 64"/>
                <a:gd name="T25" fmla="*/ 28 h 48"/>
                <a:gd name="T26" fmla="*/ 10 w 64"/>
                <a:gd name="T27" fmla="*/ 12 h 48"/>
                <a:gd name="T28" fmla="*/ 10 w 64"/>
                <a:gd name="T29" fmla="*/ 12 h 48"/>
                <a:gd name="T30" fmla="*/ 6 w 64"/>
                <a:gd name="T31" fmla="*/ 0 h 48"/>
                <a:gd name="T32" fmla="*/ 6 w 6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48">
                  <a:moveTo>
                    <a:pt x="6" y="0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12" y="40"/>
                  </a:lnTo>
                  <a:lnTo>
                    <a:pt x="8" y="48"/>
                  </a:lnTo>
                  <a:lnTo>
                    <a:pt x="20" y="46"/>
                  </a:lnTo>
                  <a:lnTo>
                    <a:pt x="54" y="46"/>
                  </a:lnTo>
                  <a:lnTo>
                    <a:pt x="62" y="38"/>
                  </a:lnTo>
                  <a:lnTo>
                    <a:pt x="64" y="28"/>
                  </a:lnTo>
                  <a:lnTo>
                    <a:pt x="52" y="16"/>
                  </a:lnTo>
                  <a:lnTo>
                    <a:pt x="52" y="32"/>
                  </a:lnTo>
                  <a:lnTo>
                    <a:pt x="34" y="32"/>
                  </a:lnTo>
                  <a:lnTo>
                    <a:pt x="12" y="2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132"/>
            <p:cNvSpPr>
              <a:spLocks/>
            </p:cNvSpPr>
            <p:nvPr/>
          </p:nvSpPr>
          <p:spPr bwMode="auto">
            <a:xfrm>
              <a:off x="4226" y="2812"/>
              <a:ext cx="134" cy="42"/>
            </a:xfrm>
            <a:custGeom>
              <a:avLst/>
              <a:gdLst>
                <a:gd name="T0" fmla="*/ 114 w 134"/>
                <a:gd name="T1" fmla="*/ 2 h 42"/>
                <a:gd name="T2" fmla="*/ 98 w 134"/>
                <a:gd name="T3" fmla="*/ 2 h 42"/>
                <a:gd name="T4" fmla="*/ 74 w 134"/>
                <a:gd name="T5" fmla="*/ 0 h 42"/>
                <a:gd name="T6" fmla="*/ 72 w 134"/>
                <a:gd name="T7" fmla="*/ 8 h 42"/>
                <a:gd name="T8" fmla="*/ 56 w 134"/>
                <a:gd name="T9" fmla="*/ 8 h 42"/>
                <a:gd name="T10" fmla="*/ 46 w 134"/>
                <a:gd name="T11" fmla="*/ 4 h 42"/>
                <a:gd name="T12" fmla="*/ 26 w 134"/>
                <a:gd name="T13" fmla="*/ 4 h 42"/>
                <a:gd name="T14" fmla="*/ 16 w 134"/>
                <a:gd name="T15" fmla="*/ 10 h 42"/>
                <a:gd name="T16" fmla="*/ 4 w 134"/>
                <a:gd name="T17" fmla="*/ 26 h 42"/>
                <a:gd name="T18" fmla="*/ 0 w 134"/>
                <a:gd name="T19" fmla="*/ 42 h 42"/>
                <a:gd name="T20" fmla="*/ 18 w 134"/>
                <a:gd name="T21" fmla="*/ 28 h 42"/>
                <a:gd name="T22" fmla="*/ 34 w 134"/>
                <a:gd name="T23" fmla="*/ 22 h 42"/>
                <a:gd name="T24" fmla="*/ 70 w 134"/>
                <a:gd name="T25" fmla="*/ 22 h 42"/>
                <a:gd name="T26" fmla="*/ 100 w 134"/>
                <a:gd name="T27" fmla="*/ 18 h 42"/>
                <a:gd name="T28" fmla="*/ 134 w 134"/>
                <a:gd name="T29" fmla="*/ 32 h 42"/>
                <a:gd name="T30" fmla="*/ 132 w 134"/>
                <a:gd name="T31" fmla="*/ 18 h 42"/>
                <a:gd name="T32" fmla="*/ 114 w 134"/>
                <a:gd name="T33" fmla="*/ 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4" h="42">
                  <a:moveTo>
                    <a:pt x="114" y="2"/>
                  </a:moveTo>
                  <a:lnTo>
                    <a:pt x="98" y="2"/>
                  </a:lnTo>
                  <a:lnTo>
                    <a:pt x="74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6" y="4"/>
                  </a:lnTo>
                  <a:lnTo>
                    <a:pt x="26" y="4"/>
                  </a:lnTo>
                  <a:lnTo>
                    <a:pt x="16" y="10"/>
                  </a:lnTo>
                  <a:lnTo>
                    <a:pt x="4" y="26"/>
                  </a:lnTo>
                  <a:lnTo>
                    <a:pt x="0" y="42"/>
                  </a:lnTo>
                  <a:lnTo>
                    <a:pt x="18" y="28"/>
                  </a:lnTo>
                  <a:lnTo>
                    <a:pt x="34" y="22"/>
                  </a:lnTo>
                  <a:lnTo>
                    <a:pt x="70" y="22"/>
                  </a:lnTo>
                  <a:lnTo>
                    <a:pt x="100" y="18"/>
                  </a:lnTo>
                  <a:lnTo>
                    <a:pt x="134" y="32"/>
                  </a:lnTo>
                  <a:lnTo>
                    <a:pt x="132" y="18"/>
                  </a:lnTo>
                  <a:lnTo>
                    <a:pt x="114" y="2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133"/>
            <p:cNvSpPr>
              <a:spLocks/>
            </p:cNvSpPr>
            <p:nvPr/>
          </p:nvSpPr>
          <p:spPr bwMode="auto">
            <a:xfrm>
              <a:off x="4218" y="2836"/>
              <a:ext cx="130" cy="170"/>
            </a:xfrm>
            <a:custGeom>
              <a:avLst/>
              <a:gdLst>
                <a:gd name="T0" fmla="*/ 68 w 130"/>
                <a:gd name="T1" fmla="*/ 4 h 170"/>
                <a:gd name="T2" fmla="*/ 112 w 130"/>
                <a:gd name="T3" fmla="*/ 0 h 170"/>
                <a:gd name="T4" fmla="*/ 130 w 130"/>
                <a:gd name="T5" fmla="*/ 26 h 170"/>
                <a:gd name="T6" fmla="*/ 108 w 130"/>
                <a:gd name="T7" fmla="*/ 32 h 170"/>
                <a:gd name="T8" fmla="*/ 92 w 130"/>
                <a:gd name="T9" fmla="*/ 30 h 170"/>
                <a:gd name="T10" fmla="*/ 70 w 130"/>
                <a:gd name="T11" fmla="*/ 36 h 170"/>
                <a:gd name="T12" fmla="*/ 42 w 130"/>
                <a:gd name="T13" fmla="*/ 40 h 170"/>
                <a:gd name="T14" fmla="*/ 56 w 130"/>
                <a:gd name="T15" fmla="*/ 52 h 170"/>
                <a:gd name="T16" fmla="*/ 38 w 130"/>
                <a:gd name="T17" fmla="*/ 58 h 170"/>
                <a:gd name="T18" fmla="*/ 60 w 130"/>
                <a:gd name="T19" fmla="*/ 66 h 170"/>
                <a:gd name="T20" fmla="*/ 72 w 130"/>
                <a:gd name="T21" fmla="*/ 52 h 170"/>
                <a:gd name="T22" fmla="*/ 90 w 130"/>
                <a:gd name="T23" fmla="*/ 76 h 170"/>
                <a:gd name="T24" fmla="*/ 80 w 130"/>
                <a:gd name="T25" fmla="*/ 90 h 170"/>
                <a:gd name="T26" fmla="*/ 66 w 130"/>
                <a:gd name="T27" fmla="*/ 88 h 170"/>
                <a:gd name="T28" fmla="*/ 56 w 130"/>
                <a:gd name="T29" fmla="*/ 94 h 170"/>
                <a:gd name="T30" fmla="*/ 46 w 130"/>
                <a:gd name="T31" fmla="*/ 116 h 170"/>
                <a:gd name="T32" fmla="*/ 82 w 130"/>
                <a:gd name="T33" fmla="*/ 102 h 170"/>
                <a:gd name="T34" fmla="*/ 110 w 130"/>
                <a:gd name="T35" fmla="*/ 106 h 170"/>
                <a:gd name="T36" fmla="*/ 114 w 130"/>
                <a:gd name="T37" fmla="*/ 122 h 170"/>
                <a:gd name="T38" fmla="*/ 88 w 130"/>
                <a:gd name="T39" fmla="*/ 102 h 170"/>
                <a:gd name="T40" fmla="*/ 74 w 130"/>
                <a:gd name="T41" fmla="*/ 112 h 170"/>
                <a:gd name="T42" fmla="*/ 52 w 130"/>
                <a:gd name="T43" fmla="*/ 124 h 170"/>
                <a:gd name="T44" fmla="*/ 58 w 130"/>
                <a:gd name="T45" fmla="*/ 134 h 170"/>
                <a:gd name="T46" fmla="*/ 78 w 130"/>
                <a:gd name="T47" fmla="*/ 130 h 170"/>
                <a:gd name="T48" fmla="*/ 86 w 130"/>
                <a:gd name="T49" fmla="*/ 138 h 170"/>
                <a:gd name="T50" fmla="*/ 104 w 130"/>
                <a:gd name="T51" fmla="*/ 128 h 170"/>
                <a:gd name="T52" fmla="*/ 96 w 130"/>
                <a:gd name="T53" fmla="*/ 146 h 170"/>
                <a:gd name="T54" fmla="*/ 100 w 130"/>
                <a:gd name="T55" fmla="*/ 160 h 170"/>
                <a:gd name="T56" fmla="*/ 80 w 130"/>
                <a:gd name="T57" fmla="*/ 156 h 170"/>
                <a:gd name="T58" fmla="*/ 68 w 130"/>
                <a:gd name="T59" fmla="*/ 152 h 170"/>
                <a:gd name="T60" fmla="*/ 60 w 130"/>
                <a:gd name="T61" fmla="*/ 170 h 170"/>
                <a:gd name="T62" fmla="*/ 36 w 130"/>
                <a:gd name="T63" fmla="*/ 162 h 170"/>
                <a:gd name="T64" fmla="*/ 14 w 130"/>
                <a:gd name="T65" fmla="*/ 130 h 170"/>
                <a:gd name="T66" fmla="*/ 8 w 130"/>
                <a:gd name="T67" fmla="*/ 68 h 170"/>
                <a:gd name="T68" fmla="*/ 12 w 130"/>
                <a:gd name="T69" fmla="*/ 34 h 170"/>
                <a:gd name="T70" fmla="*/ 4 w 130"/>
                <a:gd name="T71" fmla="*/ 62 h 170"/>
                <a:gd name="T72" fmla="*/ 0 w 130"/>
                <a:gd name="T73" fmla="*/ 52 h 170"/>
                <a:gd name="T74" fmla="*/ 12 w 130"/>
                <a:gd name="T75" fmla="*/ 24 h 170"/>
                <a:gd name="T76" fmla="*/ 32 w 130"/>
                <a:gd name="T77" fmla="*/ 4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0" h="170">
                  <a:moveTo>
                    <a:pt x="46" y="4"/>
                  </a:moveTo>
                  <a:lnTo>
                    <a:pt x="68" y="4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26" y="32"/>
                  </a:lnTo>
                  <a:lnTo>
                    <a:pt x="108" y="32"/>
                  </a:lnTo>
                  <a:lnTo>
                    <a:pt x="98" y="38"/>
                  </a:lnTo>
                  <a:lnTo>
                    <a:pt x="92" y="30"/>
                  </a:lnTo>
                  <a:lnTo>
                    <a:pt x="86" y="34"/>
                  </a:lnTo>
                  <a:lnTo>
                    <a:pt x="70" y="36"/>
                  </a:lnTo>
                  <a:lnTo>
                    <a:pt x="56" y="38"/>
                  </a:lnTo>
                  <a:lnTo>
                    <a:pt x="42" y="40"/>
                  </a:lnTo>
                  <a:lnTo>
                    <a:pt x="56" y="42"/>
                  </a:lnTo>
                  <a:lnTo>
                    <a:pt x="56" y="52"/>
                  </a:lnTo>
                  <a:lnTo>
                    <a:pt x="50" y="56"/>
                  </a:lnTo>
                  <a:lnTo>
                    <a:pt x="38" y="58"/>
                  </a:lnTo>
                  <a:lnTo>
                    <a:pt x="48" y="64"/>
                  </a:lnTo>
                  <a:lnTo>
                    <a:pt x="60" y="66"/>
                  </a:lnTo>
                  <a:lnTo>
                    <a:pt x="66" y="56"/>
                  </a:lnTo>
                  <a:lnTo>
                    <a:pt x="72" y="52"/>
                  </a:lnTo>
                  <a:lnTo>
                    <a:pt x="86" y="54"/>
                  </a:lnTo>
                  <a:lnTo>
                    <a:pt x="90" y="76"/>
                  </a:lnTo>
                  <a:lnTo>
                    <a:pt x="90" y="88"/>
                  </a:lnTo>
                  <a:lnTo>
                    <a:pt x="80" y="90"/>
                  </a:lnTo>
                  <a:lnTo>
                    <a:pt x="66" y="96"/>
                  </a:lnTo>
                  <a:lnTo>
                    <a:pt x="66" y="88"/>
                  </a:lnTo>
                  <a:lnTo>
                    <a:pt x="66" y="80"/>
                  </a:lnTo>
                  <a:lnTo>
                    <a:pt x="56" y="94"/>
                  </a:lnTo>
                  <a:lnTo>
                    <a:pt x="48" y="102"/>
                  </a:lnTo>
                  <a:lnTo>
                    <a:pt x="46" y="116"/>
                  </a:lnTo>
                  <a:lnTo>
                    <a:pt x="62" y="100"/>
                  </a:lnTo>
                  <a:lnTo>
                    <a:pt x="82" y="102"/>
                  </a:lnTo>
                  <a:lnTo>
                    <a:pt x="98" y="102"/>
                  </a:lnTo>
                  <a:lnTo>
                    <a:pt x="110" y="106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94" y="112"/>
                  </a:lnTo>
                  <a:lnTo>
                    <a:pt x="88" y="102"/>
                  </a:lnTo>
                  <a:lnTo>
                    <a:pt x="84" y="110"/>
                  </a:lnTo>
                  <a:lnTo>
                    <a:pt x="74" y="112"/>
                  </a:lnTo>
                  <a:lnTo>
                    <a:pt x="62" y="114"/>
                  </a:lnTo>
                  <a:lnTo>
                    <a:pt x="52" y="124"/>
                  </a:lnTo>
                  <a:lnTo>
                    <a:pt x="60" y="122"/>
                  </a:lnTo>
                  <a:lnTo>
                    <a:pt x="58" y="134"/>
                  </a:lnTo>
                  <a:lnTo>
                    <a:pt x="68" y="130"/>
                  </a:lnTo>
                  <a:lnTo>
                    <a:pt x="78" y="130"/>
                  </a:lnTo>
                  <a:lnTo>
                    <a:pt x="78" y="138"/>
                  </a:lnTo>
                  <a:lnTo>
                    <a:pt x="86" y="138"/>
                  </a:lnTo>
                  <a:lnTo>
                    <a:pt x="88" y="130"/>
                  </a:lnTo>
                  <a:lnTo>
                    <a:pt x="104" y="128"/>
                  </a:lnTo>
                  <a:lnTo>
                    <a:pt x="104" y="140"/>
                  </a:lnTo>
                  <a:lnTo>
                    <a:pt x="96" y="146"/>
                  </a:lnTo>
                  <a:lnTo>
                    <a:pt x="102" y="152"/>
                  </a:lnTo>
                  <a:lnTo>
                    <a:pt x="100" y="160"/>
                  </a:lnTo>
                  <a:lnTo>
                    <a:pt x="88" y="162"/>
                  </a:lnTo>
                  <a:lnTo>
                    <a:pt x="80" y="156"/>
                  </a:lnTo>
                  <a:lnTo>
                    <a:pt x="74" y="146"/>
                  </a:lnTo>
                  <a:lnTo>
                    <a:pt x="68" y="152"/>
                  </a:lnTo>
                  <a:lnTo>
                    <a:pt x="70" y="166"/>
                  </a:lnTo>
                  <a:lnTo>
                    <a:pt x="60" y="170"/>
                  </a:lnTo>
                  <a:lnTo>
                    <a:pt x="52" y="162"/>
                  </a:lnTo>
                  <a:lnTo>
                    <a:pt x="36" y="162"/>
                  </a:lnTo>
                  <a:lnTo>
                    <a:pt x="28" y="152"/>
                  </a:lnTo>
                  <a:lnTo>
                    <a:pt x="14" y="130"/>
                  </a:lnTo>
                  <a:lnTo>
                    <a:pt x="8" y="82"/>
                  </a:lnTo>
                  <a:lnTo>
                    <a:pt x="8" y="68"/>
                  </a:lnTo>
                  <a:lnTo>
                    <a:pt x="12" y="54"/>
                  </a:lnTo>
                  <a:lnTo>
                    <a:pt x="12" y="34"/>
                  </a:lnTo>
                  <a:lnTo>
                    <a:pt x="8" y="42"/>
                  </a:lnTo>
                  <a:lnTo>
                    <a:pt x="4" y="62"/>
                  </a:lnTo>
                  <a:lnTo>
                    <a:pt x="4" y="76"/>
                  </a:lnTo>
                  <a:lnTo>
                    <a:pt x="0" y="52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24" y="14"/>
                  </a:lnTo>
                  <a:lnTo>
                    <a:pt x="32" y="4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134"/>
            <p:cNvSpPr>
              <a:spLocks/>
            </p:cNvSpPr>
            <p:nvPr/>
          </p:nvSpPr>
          <p:spPr bwMode="auto">
            <a:xfrm>
              <a:off x="4312" y="2876"/>
              <a:ext cx="48" cy="64"/>
            </a:xfrm>
            <a:custGeom>
              <a:avLst/>
              <a:gdLst>
                <a:gd name="T0" fmla="*/ 0 w 48"/>
                <a:gd name="T1" fmla="*/ 10 h 64"/>
                <a:gd name="T2" fmla="*/ 6 w 48"/>
                <a:gd name="T3" fmla="*/ 2 h 64"/>
                <a:gd name="T4" fmla="*/ 28 w 48"/>
                <a:gd name="T5" fmla="*/ 0 h 64"/>
                <a:gd name="T6" fmla="*/ 28 w 48"/>
                <a:gd name="T7" fmla="*/ 10 h 64"/>
                <a:gd name="T8" fmla="*/ 14 w 48"/>
                <a:gd name="T9" fmla="*/ 10 h 64"/>
                <a:gd name="T10" fmla="*/ 8 w 48"/>
                <a:gd name="T11" fmla="*/ 14 h 64"/>
                <a:gd name="T12" fmla="*/ 22 w 48"/>
                <a:gd name="T13" fmla="*/ 22 h 64"/>
                <a:gd name="T14" fmla="*/ 32 w 48"/>
                <a:gd name="T15" fmla="*/ 16 h 64"/>
                <a:gd name="T16" fmla="*/ 40 w 48"/>
                <a:gd name="T17" fmla="*/ 26 h 64"/>
                <a:gd name="T18" fmla="*/ 42 w 48"/>
                <a:gd name="T19" fmla="*/ 18 h 64"/>
                <a:gd name="T20" fmla="*/ 48 w 48"/>
                <a:gd name="T21" fmla="*/ 32 h 64"/>
                <a:gd name="T22" fmla="*/ 46 w 48"/>
                <a:gd name="T23" fmla="*/ 44 h 64"/>
                <a:gd name="T24" fmla="*/ 30 w 48"/>
                <a:gd name="T25" fmla="*/ 44 h 64"/>
                <a:gd name="T26" fmla="*/ 24 w 48"/>
                <a:gd name="T27" fmla="*/ 52 h 64"/>
                <a:gd name="T28" fmla="*/ 30 w 48"/>
                <a:gd name="T29" fmla="*/ 64 h 64"/>
                <a:gd name="T30" fmla="*/ 20 w 48"/>
                <a:gd name="T31" fmla="*/ 64 h 64"/>
                <a:gd name="T32" fmla="*/ 14 w 48"/>
                <a:gd name="T33" fmla="*/ 54 h 64"/>
                <a:gd name="T34" fmla="*/ 12 w 48"/>
                <a:gd name="T35" fmla="*/ 46 h 64"/>
                <a:gd name="T36" fmla="*/ 4 w 48"/>
                <a:gd name="T37" fmla="*/ 44 h 64"/>
                <a:gd name="T38" fmla="*/ 4 w 48"/>
                <a:gd name="T39" fmla="*/ 28 h 64"/>
                <a:gd name="T40" fmla="*/ 0 w 48"/>
                <a:gd name="T41" fmla="*/ 18 h 64"/>
                <a:gd name="T42" fmla="*/ 0 w 48"/>
                <a:gd name="T43" fmla="*/ 10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8" h="64">
                  <a:moveTo>
                    <a:pt x="0" y="10"/>
                  </a:moveTo>
                  <a:lnTo>
                    <a:pt x="6" y="2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14" y="10"/>
                  </a:lnTo>
                  <a:lnTo>
                    <a:pt x="8" y="14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0" y="26"/>
                  </a:lnTo>
                  <a:lnTo>
                    <a:pt x="42" y="18"/>
                  </a:lnTo>
                  <a:lnTo>
                    <a:pt x="48" y="32"/>
                  </a:lnTo>
                  <a:lnTo>
                    <a:pt x="46" y="44"/>
                  </a:lnTo>
                  <a:lnTo>
                    <a:pt x="30" y="44"/>
                  </a:lnTo>
                  <a:lnTo>
                    <a:pt x="24" y="52"/>
                  </a:lnTo>
                  <a:lnTo>
                    <a:pt x="30" y="64"/>
                  </a:lnTo>
                  <a:lnTo>
                    <a:pt x="20" y="64"/>
                  </a:lnTo>
                  <a:lnTo>
                    <a:pt x="14" y="54"/>
                  </a:lnTo>
                  <a:lnTo>
                    <a:pt x="12" y="46"/>
                  </a:lnTo>
                  <a:lnTo>
                    <a:pt x="4" y="4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135"/>
            <p:cNvSpPr>
              <a:spLocks/>
            </p:cNvSpPr>
            <p:nvPr/>
          </p:nvSpPr>
          <p:spPr bwMode="auto">
            <a:xfrm>
              <a:off x="4226" y="2848"/>
              <a:ext cx="68" cy="152"/>
            </a:xfrm>
            <a:custGeom>
              <a:avLst/>
              <a:gdLst>
                <a:gd name="T0" fmla="*/ 32 w 68"/>
                <a:gd name="T1" fmla="*/ 0 h 152"/>
                <a:gd name="T2" fmla="*/ 30 w 68"/>
                <a:gd name="T3" fmla="*/ 16 h 152"/>
                <a:gd name="T4" fmla="*/ 30 w 68"/>
                <a:gd name="T5" fmla="*/ 28 h 152"/>
                <a:gd name="T6" fmla="*/ 38 w 68"/>
                <a:gd name="T7" fmla="*/ 28 h 152"/>
                <a:gd name="T8" fmla="*/ 26 w 68"/>
                <a:gd name="T9" fmla="*/ 38 h 152"/>
                <a:gd name="T10" fmla="*/ 38 w 68"/>
                <a:gd name="T11" fmla="*/ 38 h 152"/>
                <a:gd name="T12" fmla="*/ 36 w 68"/>
                <a:gd name="T13" fmla="*/ 44 h 152"/>
                <a:gd name="T14" fmla="*/ 28 w 68"/>
                <a:gd name="T15" fmla="*/ 48 h 152"/>
                <a:gd name="T16" fmla="*/ 30 w 68"/>
                <a:gd name="T17" fmla="*/ 62 h 152"/>
                <a:gd name="T18" fmla="*/ 38 w 68"/>
                <a:gd name="T19" fmla="*/ 62 h 152"/>
                <a:gd name="T20" fmla="*/ 26 w 68"/>
                <a:gd name="T21" fmla="*/ 80 h 152"/>
                <a:gd name="T22" fmla="*/ 26 w 68"/>
                <a:gd name="T23" fmla="*/ 90 h 152"/>
                <a:gd name="T24" fmla="*/ 32 w 68"/>
                <a:gd name="T25" fmla="*/ 98 h 152"/>
                <a:gd name="T26" fmla="*/ 32 w 68"/>
                <a:gd name="T27" fmla="*/ 114 h 152"/>
                <a:gd name="T28" fmla="*/ 50 w 68"/>
                <a:gd name="T29" fmla="*/ 94 h 152"/>
                <a:gd name="T30" fmla="*/ 62 w 68"/>
                <a:gd name="T31" fmla="*/ 92 h 152"/>
                <a:gd name="T32" fmla="*/ 68 w 68"/>
                <a:gd name="T33" fmla="*/ 92 h 152"/>
                <a:gd name="T34" fmla="*/ 60 w 68"/>
                <a:gd name="T35" fmla="*/ 100 h 152"/>
                <a:gd name="T36" fmla="*/ 44 w 68"/>
                <a:gd name="T37" fmla="*/ 110 h 152"/>
                <a:gd name="T38" fmla="*/ 40 w 68"/>
                <a:gd name="T39" fmla="*/ 116 h 152"/>
                <a:gd name="T40" fmla="*/ 46 w 68"/>
                <a:gd name="T41" fmla="*/ 130 h 152"/>
                <a:gd name="T42" fmla="*/ 58 w 68"/>
                <a:gd name="T43" fmla="*/ 122 h 152"/>
                <a:gd name="T44" fmla="*/ 58 w 68"/>
                <a:gd name="T45" fmla="*/ 130 h 152"/>
                <a:gd name="T46" fmla="*/ 54 w 68"/>
                <a:gd name="T47" fmla="*/ 140 h 152"/>
                <a:gd name="T48" fmla="*/ 54 w 68"/>
                <a:gd name="T49" fmla="*/ 152 h 152"/>
                <a:gd name="T50" fmla="*/ 48 w 68"/>
                <a:gd name="T51" fmla="*/ 150 h 152"/>
                <a:gd name="T52" fmla="*/ 40 w 68"/>
                <a:gd name="T53" fmla="*/ 144 h 152"/>
                <a:gd name="T54" fmla="*/ 28 w 68"/>
                <a:gd name="T55" fmla="*/ 146 h 152"/>
                <a:gd name="T56" fmla="*/ 8 w 68"/>
                <a:gd name="T57" fmla="*/ 122 h 152"/>
                <a:gd name="T58" fmla="*/ 0 w 68"/>
                <a:gd name="T59" fmla="*/ 72 h 152"/>
                <a:gd name="T60" fmla="*/ 6 w 68"/>
                <a:gd name="T61" fmla="*/ 38 h 152"/>
                <a:gd name="T62" fmla="*/ 6 w 68"/>
                <a:gd name="T63" fmla="*/ 20 h 152"/>
                <a:gd name="T64" fmla="*/ 18 w 68"/>
                <a:gd name="T65" fmla="*/ 4 h 152"/>
                <a:gd name="T66" fmla="*/ 32 w 68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152">
                  <a:moveTo>
                    <a:pt x="32" y="0"/>
                  </a:moveTo>
                  <a:lnTo>
                    <a:pt x="30" y="16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36" y="44"/>
                  </a:lnTo>
                  <a:lnTo>
                    <a:pt x="28" y="48"/>
                  </a:lnTo>
                  <a:lnTo>
                    <a:pt x="30" y="62"/>
                  </a:lnTo>
                  <a:lnTo>
                    <a:pt x="38" y="62"/>
                  </a:lnTo>
                  <a:lnTo>
                    <a:pt x="26" y="80"/>
                  </a:lnTo>
                  <a:lnTo>
                    <a:pt x="26" y="90"/>
                  </a:lnTo>
                  <a:lnTo>
                    <a:pt x="32" y="98"/>
                  </a:lnTo>
                  <a:lnTo>
                    <a:pt x="32" y="114"/>
                  </a:lnTo>
                  <a:lnTo>
                    <a:pt x="50" y="94"/>
                  </a:lnTo>
                  <a:lnTo>
                    <a:pt x="62" y="92"/>
                  </a:lnTo>
                  <a:lnTo>
                    <a:pt x="68" y="92"/>
                  </a:lnTo>
                  <a:lnTo>
                    <a:pt x="60" y="100"/>
                  </a:lnTo>
                  <a:lnTo>
                    <a:pt x="44" y="110"/>
                  </a:lnTo>
                  <a:lnTo>
                    <a:pt x="40" y="116"/>
                  </a:lnTo>
                  <a:lnTo>
                    <a:pt x="46" y="130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54" y="140"/>
                  </a:lnTo>
                  <a:lnTo>
                    <a:pt x="54" y="152"/>
                  </a:lnTo>
                  <a:lnTo>
                    <a:pt x="48" y="150"/>
                  </a:lnTo>
                  <a:lnTo>
                    <a:pt x="40" y="144"/>
                  </a:lnTo>
                  <a:lnTo>
                    <a:pt x="28" y="146"/>
                  </a:lnTo>
                  <a:lnTo>
                    <a:pt x="8" y="122"/>
                  </a:lnTo>
                  <a:lnTo>
                    <a:pt x="0" y="72"/>
                  </a:lnTo>
                  <a:lnTo>
                    <a:pt x="6" y="38"/>
                  </a:lnTo>
                  <a:lnTo>
                    <a:pt x="6" y="20"/>
                  </a:lnTo>
                  <a:lnTo>
                    <a:pt x="18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136"/>
            <p:cNvSpPr>
              <a:spLocks/>
            </p:cNvSpPr>
            <p:nvPr/>
          </p:nvSpPr>
          <p:spPr bwMode="auto">
            <a:xfrm>
              <a:off x="4282" y="2916"/>
              <a:ext cx="6" cy="18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6 h 18"/>
                <a:gd name="T4" fmla="*/ 0 w 6"/>
                <a:gd name="T5" fmla="*/ 18 h 18"/>
                <a:gd name="T6" fmla="*/ 6 w 6"/>
                <a:gd name="T7" fmla="*/ 12 h 18"/>
                <a:gd name="T8" fmla="*/ 6 w 6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137"/>
            <p:cNvSpPr>
              <a:spLocks/>
            </p:cNvSpPr>
            <p:nvPr/>
          </p:nvSpPr>
          <p:spPr bwMode="auto">
            <a:xfrm>
              <a:off x="4312" y="2942"/>
              <a:ext cx="20" cy="18"/>
            </a:xfrm>
            <a:custGeom>
              <a:avLst/>
              <a:gdLst>
                <a:gd name="T0" fmla="*/ 0 w 20"/>
                <a:gd name="T1" fmla="*/ 0 h 18"/>
                <a:gd name="T2" fmla="*/ 2 w 20"/>
                <a:gd name="T3" fmla="*/ 6 h 18"/>
                <a:gd name="T4" fmla="*/ 20 w 20"/>
                <a:gd name="T5" fmla="*/ 18 h 18"/>
                <a:gd name="T6" fmla="*/ 12 w 20"/>
                <a:gd name="T7" fmla="*/ 4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2" y="6"/>
                  </a:lnTo>
                  <a:lnTo>
                    <a:pt x="20" y="18"/>
                  </a:lnTo>
                  <a:lnTo>
                    <a:pt x="1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138"/>
            <p:cNvSpPr>
              <a:spLocks/>
            </p:cNvSpPr>
            <p:nvPr/>
          </p:nvSpPr>
          <p:spPr bwMode="auto">
            <a:xfrm>
              <a:off x="4298" y="2972"/>
              <a:ext cx="14" cy="28"/>
            </a:xfrm>
            <a:custGeom>
              <a:avLst/>
              <a:gdLst>
                <a:gd name="T0" fmla="*/ 4 w 14"/>
                <a:gd name="T1" fmla="*/ 6 h 28"/>
                <a:gd name="T2" fmla="*/ 0 w 14"/>
                <a:gd name="T3" fmla="*/ 14 h 28"/>
                <a:gd name="T4" fmla="*/ 6 w 14"/>
                <a:gd name="T5" fmla="*/ 28 h 28"/>
                <a:gd name="T6" fmla="*/ 14 w 14"/>
                <a:gd name="T7" fmla="*/ 22 h 28"/>
                <a:gd name="T8" fmla="*/ 12 w 14"/>
                <a:gd name="T9" fmla="*/ 0 h 28"/>
                <a:gd name="T10" fmla="*/ 12 w 14"/>
                <a:gd name="T11" fmla="*/ 0 h 28"/>
                <a:gd name="T12" fmla="*/ 8 w 14"/>
                <a:gd name="T13" fmla="*/ 2 h 28"/>
                <a:gd name="T14" fmla="*/ 4 w 14"/>
                <a:gd name="T15" fmla="*/ 6 h 28"/>
                <a:gd name="T16" fmla="*/ 4 w 14"/>
                <a:gd name="T17" fmla="*/ 6 h 28"/>
                <a:gd name="T18" fmla="*/ 4 w 14"/>
                <a:gd name="T19" fmla="*/ 6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8">
                  <a:moveTo>
                    <a:pt x="4" y="6"/>
                  </a:moveTo>
                  <a:lnTo>
                    <a:pt x="0" y="14"/>
                  </a:lnTo>
                  <a:lnTo>
                    <a:pt x="6" y="28"/>
                  </a:lnTo>
                  <a:lnTo>
                    <a:pt x="14" y="2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139"/>
            <p:cNvSpPr>
              <a:spLocks/>
            </p:cNvSpPr>
            <p:nvPr/>
          </p:nvSpPr>
          <p:spPr bwMode="auto">
            <a:xfrm>
              <a:off x="4224" y="2814"/>
              <a:ext cx="56" cy="40"/>
            </a:xfrm>
            <a:custGeom>
              <a:avLst/>
              <a:gdLst>
                <a:gd name="T0" fmla="*/ 48 w 56"/>
                <a:gd name="T1" fmla="*/ 0 h 40"/>
                <a:gd name="T2" fmla="*/ 28 w 56"/>
                <a:gd name="T3" fmla="*/ 2 h 40"/>
                <a:gd name="T4" fmla="*/ 8 w 56"/>
                <a:gd name="T5" fmla="*/ 16 h 40"/>
                <a:gd name="T6" fmla="*/ 0 w 56"/>
                <a:gd name="T7" fmla="*/ 40 h 40"/>
                <a:gd name="T8" fmla="*/ 22 w 56"/>
                <a:gd name="T9" fmla="*/ 20 h 40"/>
                <a:gd name="T10" fmla="*/ 56 w 56"/>
                <a:gd name="T11" fmla="*/ 18 h 40"/>
                <a:gd name="T12" fmla="*/ 48 w 56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40">
                  <a:moveTo>
                    <a:pt x="48" y="0"/>
                  </a:moveTo>
                  <a:lnTo>
                    <a:pt x="28" y="2"/>
                  </a:lnTo>
                  <a:lnTo>
                    <a:pt x="8" y="16"/>
                  </a:lnTo>
                  <a:lnTo>
                    <a:pt x="0" y="40"/>
                  </a:lnTo>
                  <a:lnTo>
                    <a:pt x="22" y="20"/>
                  </a:lnTo>
                  <a:lnTo>
                    <a:pt x="56" y="1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140"/>
            <p:cNvSpPr>
              <a:spLocks/>
            </p:cNvSpPr>
            <p:nvPr/>
          </p:nvSpPr>
          <p:spPr bwMode="auto">
            <a:xfrm>
              <a:off x="4306" y="2772"/>
              <a:ext cx="34" cy="36"/>
            </a:xfrm>
            <a:custGeom>
              <a:avLst/>
              <a:gdLst>
                <a:gd name="T0" fmla="*/ 0 w 34"/>
                <a:gd name="T1" fmla="*/ 0 h 36"/>
                <a:gd name="T2" fmla="*/ 0 w 34"/>
                <a:gd name="T3" fmla="*/ 24 h 36"/>
                <a:gd name="T4" fmla="*/ 8 w 34"/>
                <a:gd name="T5" fmla="*/ 28 h 36"/>
                <a:gd name="T6" fmla="*/ 8 w 34"/>
                <a:gd name="T7" fmla="*/ 36 h 36"/>
                <a:gd name="T8" fmla="*/ 22 w 34"/>
                <a:gd name="T9" fmla="*/ 36 h 36"/>
                <a:gd name="T10" fmla="*/ 34 w 34"/>
                <a:gd name="T11" fmla="*/ 34 h 36"/>
                <a:gd name="T12" fmla="*/ 34 w 34"/>
                <a:gd name="T13" fmla="*/ 26 h 36"/>
                <a:gd name="T14" fmla="*/ 4 w 34"/>
                <a:gd name="T15" fmla="*/ 24 h 36"/>
                <a:gd name="T16" fmla="*/ 0 w 34"/>
                <a:gd name="T17" fmla="*/ 10 h 36"/>
                <a:gd name="T18" fmla="*/ 0 w 34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lnTo>
                    <a:pt x="0" y="24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22" y="36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4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141"/>
            <p:cNvSpPr>
              <a:spLocks/>
            </p:cNvSpPr>
            <p:nvPr/>
          </p:nvSpPr>
          <p:spPr bwMode="auto">
            <a:xfrm>
              <a:off x="4250" y="3004"/>
              <a:ext cx="18" cy="20"/>
            </a:xfrm>
            <a:custGeom>
              <a:avLst/>
              <a:gdLst>
                <a:gd name="T0" fmla="*/ 16 w 18"/>
                <a:gd name="T1" fmla="*/ 4 h 20"/>
                <a:gd name="T2" fmla="*/ 8 w 18"/>
                <a:gd name="T3" fmla="*/ 4 h 20"/>
                <a:gd name="T4" fmla="*/ 0 w 18"/>
                <a:gd name="T5" fmla="*/ 0 h 20"/>
                <a:gd name="T6" fmla="*/ 2 w 18"/>
                <a:gd name="T7" fmla="*/ 14 h 20"/>
                <a:gd name="T8" fmla="*/ 18 w 18"/>
                <a:gd name="T9" fmla="*/ 20 h 20"/>
                <a:gd name="T10" fmla="*/ 16 w 18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0">
                  <a:moveTo>
                    <a:pt x="16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2" y="14"/>
                  </a:lnTo>
                  <a:lnTo>
                    <a:pt x="18" y="2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142"/>
            <p:cNvSpPr>
              <a:spLocks/>
            </p:cNvSpPr>
            <p:nvPr/>
          </p:nvSpPr>
          <p:spPr bwMode="auto">
            <a:xfrm>
              <a:off x="4292" y="3006"/>
              <a:ext cx="80" cy="38"/>
            </a:xfrm>
            <a:custGeom>
              <a:avLst/>
              <a:gdLst>
                <a:gd name="T0" fmla="*/ 76 w 80"/>
                <a:gd name="T1" fmla="*/ 0 h 38"/>
                <a:gd name="T2" fmla="*/ 42 w 80"/>
                <a:gd name="T3" fmla="*/ 12 h 38"/>
                <a:gd name="T4" fmla="*/ 2 w 80"/>
                <a:gd name="T5" fmla="*/ 24 h 38"/>
                <a:gd name="T6" fmla="*/ 0 w 80"/>
                <a:gd name="T7" fmla="*/ 34 h 38"/>
                <a:gd name="T8" fmla="*/ 8 w 80"/>
                <a:gd name="T9" fmla="*/ 38 h 38"/>
                <a:gd name="T10" fmla="*/ 28 w 80"/>
                <a:gd name="T11" fmla="*/ 24 h 38"/>
                <a:gd name="T12" fmla="*/ 60 w 80"/>
                <a:gd name="T13" fmla="*/ 14 h 38"/>
                <a:gd name="T14" fmla="*/ 80 w 80"/>
                <a:gd name="T15" fmla="*/ 8 h 38"/>
                <a:gd name="T16" fmla="*/ 76 w 80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38">
                  <a:moveTo>
                    <a:pt x="76" y="0"/>
                  </a:moveTo>
                  <a:lnTo>
                    <a:pt x="42" y="12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8" y="38"/>
                  </a:lnTo>
                  <a:lnTo>
                    <a:pt x="28" y="24"/>
                  </a:lnTo>
                  <a:lnTo>
                    <a:pt x="60" y="14"/>
                  </a:lnTo>
                  <a:lnTo>
                    <a:pt x="80" y="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143"/>
            <p:cNvSpPr>
              <a:spLocks/>
            </p:cNvSpPr>
            <p:nvPr/>
          </p:nvSpPr>
          <p:spPr bwMode="auto">
            <a:xfrm>
              <a:off x="4242" y="3014"/>
              <a:ext cx="56" cy="82"/>
            </a:xfrm>
            <a:custGeom>
              <a:avLst/>
              <a:gdLst>
                <a:gd name="T0" fmla="*/ 4 w 56"/>
                <a:gd name="T1" fmla="*/ 0 h 82"/>
                <a:gd name="T2" fmla="*/ 0 w 56"/>
                <a:gd name="T3" fmla="*/ 14 h 82"/>
                <a:gd name="T4" fmla="*/ 4 w 56"/>
                <a:gd name="T5" fmla="*/ 26 h 82"/>
                <a:gd name="T6" fmla="*/ 8 w 56"/>
                <a:gd name="T7" fmla="*/ 34 h 82"/>
                <a:gd name="T8" fmla="*/ 22 w 56"/>
                <a:gd name="T9" fmla="*/ 54 h 82"/>
                <a:gd name="T10" fmla="*/ 40 w 56"/>
                <a:gd name="T11" fmla="*/ 68 h 82"/>
                <a:gd name="T12" fmla="*/ 56 w 56"/>
                <a:gd name="T13" fmla="*/ 82 h 82"/>
                <a:gd name="T14" fmla="*/ 48 w 56"/>
                <a:gd name="T15" fmla="*/ 68 h 82"/>
                <a:gd name="T16" fmla="*/ 26 w 56"/>
                <a:gd name="T17" fmla="*/ 44 h 82"/>
                <a:gd name="T18" fmla="*/ 18 w 56"/>
                <a:gd name="T19" fmla="*/ 26 h 82"/>
                <a:gd name="T20" fmla="*/ 18 w 56"/>
                <a:gd name="T21" fmla="*/ 26 h 82"/>
                <a:gd name="T22" fmla="*/ 4 w 56"/>
                <a:gd name="T23" fmla="*/ 0 h 82"/>
                <a:gd name="T24" fmla="*/ 4 w 56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82">
                  <a:moveTo>
                    <a:pt x="4" y="0"/>
                  </a:moveTo>
                  <a:lnTo>
                    <a:pt x="0" y="14"/>
                  </a:lnTo>
                  <a:lnTo>
                    <a:pt x="4" y="26"/>
                  </a:lnTo>
                  <a:lnTo>
                    <a:pt x="8" y="34"/>
                  </a:lnTo>
                  <a:lnTo>
                    <a:pt x="22" y="54"/>
                  </a:lnTo>
                  <a:lnTo>
                    <a:pt x="40" y="68"/>
                  </a:lnTo>
                  <a:lnTo>
                    <a:pt x="56" y="82"/>
                  </a:lnTo>
                  <a:lnTo>
                    <a:pt x="48" y="68"/>
                  </a:lnTo>
                  <a:lnTo>
                    <a:pt x="26" y="44"/>
                  </a:lnTo>
                  <a:lnTo>
                    <a:pt x="18" y="2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144"/>
            <p:cNvSpPr>
              <a:spLocks/>
            </p:cNvSpPr>
            <p:nvPr/>
          </p:nvSpPr>
          <p:spPr bwMode="auto">
            <a:xfrm>
              <a:off x="4246" y="3056"/>
              <a:ext cx="26" cy="38"/>
            </a:xfrm>
            <a:custGeom>
              <a:avLst/>
              <a:gdLst>
                <a:gd name="T0" fmla="*/ 0 w 26"/>
                <a:gd name="T1" fmla="*/ 0 h 38"/>
                <a:gd name="T2" fmla="*/ 10 w 26"/>
                <a:gd name="T3" fmla="*/ 16 h 38"/>
                <a:gd name="T4" fmla="*/ 26 w 26"/>
                <a:gd name="T5" fmla="*/ 38 h 38"/>
                <a:gd name="T6" fmla="*/ 4 w 26"/>
                <a:gd name="T7" fmla="*/ 26 h 38"/>
                <a:gd name="T8" fmla="*/ 4 w 26"/>
                <a:gd name="T9" fmla="*/ 26 h 38"/>
                <a:gd name="T10" fmla="*/ 0 w 26"/>
                <a:gd name="T11" fmla="*/ 0 h 38"/>
                <a:gd name="T12" fmla="*/ 0 w 26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38">
                  <a:moveTo>
                    <a:pt x="0" y="0"/>
                  </a:moveTo>
                  <a:lnTo>
                    <a:pt x="10" y="16"/>
                  </a:lnTo>
                  <a:lnTo>
                    <a:pt x="26" y="38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145"/>
            <p:cNvSpPr>
              <a:spLocks/>
            </p:cNvSpPr>
            <p:nvPr/>
          </p:nvSpPr>
          <p:spPr bwMode="auto">
            <a:xfrm>
              <a:off x="4150" y="3086"/>
              <a:ext cx="150" cy="154"/>
            </a:xfrm>
            <a:custGeom>
              <a:avLst/>
              <a:gdLst>
                <a:gd name="T0" fmla="*/ 150 w 150"/>
                <a:gd name="T1" fmla="*/ 22 h 154"/>
                <a:gd name="T2" fmla="*/ 150 w 150"/>
                <a:gd name="T3" fmla="*/ 44 h 154"/>
                <a:gd name="T4" fmla="*/ 138 w 150"/>
                <a:gd name="T5" fmla="*/ 46 h 154"/>
                <a:gd name="T6" fmla="*/ 138 w 150"/>
                <a:gd name="T7" fmla="*/ 36 h 154"/>
                <a:gd name="T8" fmla="*/ 126 w 150"/>
                <a:gd name="T9" fmla="*/ 36 h 154"/>
                <a:gd name="T10" fmla="*/ 124 w 150"/>
                <a:gd name="T11" fmla="*/ 46 h 154"/>
                <a:gd name="T12" fmla="*/ 100 w 150"/>
                <a:gd name="T13" fmla="*/ 48 h 154"/>
                <a:gd name="T14" fmla="*/ 100 w 150"/>
                <a:gd name="T15" fmla="*/ 42 h 154"/>
                <a:gd name="T16" fmla="*/ 88 w 150"/>
                <a:gd name="T17" fmla="*/ 40 h 154"/>
                <a:gd name="T18" fmla="*/ 84 w 150"/>
                <a:gd name="T19" fmla="*/ 52 h 154"/>
                <a:gd name="T20" fmla="*/ 74 w 150"/>
                <a:gd name="T21" fmla="*/ 52 h 154"/>
                <a:gd name="T22" fmla="*/ 72 w 150"/>
                <a:gd name="T23" fmla="*/ 42 h 154"/>
                <a:gd name="T24" fmla="*/ 64 w 150"/>
                <a:gd name="T25" fmla="*/ 42 h 154"/>
                <a:gd name="T26" fmla="*/ 62 w 150"/>
                <a:gd name="T27" fmla="*/ 58 h 154"/>
                <a:gd name="T28" fmla="*/ 46 w 150"/>
                <a:gd name="T29" fmla="*/ 72 h 154"/>
                <a:gd name="T30" fmla="*/ 30 w 150"/>
                <a:gd name="T31" fmla="*/ 96 h 154"/>
                <a:gd name="T32" fmla="*/ 8 w 150"/>
                <a:gd name="T33" fmla="*/ 138 h 154"/>
                <a:gd name="T34" fmla="*/ 0 w 150"/>
                <a:gd name="T35" fmla="*/ 154 h 154"/>
                <a:gd name="T36" fmla="*/ 0 w 150"/>
                <a:gd name="T37" fmla="*/ 130 h 154"/>
                <a:gd name="T38" fmla="*/ 6 w 150"/>
                <a:gd name="T39" fmla="*/ 110 h 154"/>
                <a:gd name="T40" fmla="*/ 8 w 150"/>
                <a:gd name="T41" fmla="*/ 120 h 154"/>
                <a:gd name="T42" fmla="*/ 14 w 150"/>
                <a:gd name="T43" fmla="*/ 110 h 154"/>
                <a:gd name="T44" fmla="*/ 14 w 150"/>
                <a:gd name="T45" fmla="*/ 100 h 154"/>
                <a:gd name="T46" fmla="*/ 22 w 150"/>
                <a:gd name="T47" fmla="*/ 78 h 154"/>
                <a:gd name="T48" fmla="*/ 22 w 150"/>
                <a:gd name="T49" fmla="*/ 94 h 154"/>
                <a:gd name="T50" fmla="*/ 30 w 150"/>
                <a:gd name="T51" fmla="*/ 84 h 154"/>
                <a:gd name="T52" fmla="*/ 30 w 150"/>
                <a:gd name="T53" fmla="*/ 70 h 154"/>
                <a:gd name="T54" fmla="*/ 38 w 150"/>
                <a:gd name="T55" fmla="*/ 56 h 154"/>
                <a:gd name="T56" fmla="*/ 38 w 150"/>
                <a:gd name="T57" fmla="*/ 66 h 154"/>
                <a:gd name="T58" fmla="*/ 46 w 150"/>
                <a:gd name="T59" fmla="*/ 60 h 154"/>
                <a:gd name="T60" fmla="*/ 52 w 150"/>
                <a:gd name="T61" fmla="*/ 48 h 154"/>
                <a:gd name="T62" fmla="*/ 52 w 150"/>
                <a:gd name="T63" fmla="*/ 38 h 154"/>
                <a:gd name="T64" fmla="*/ 44 w 150"/>
                <a:gd name="T65" fmla="*/ 46 h 154"/>
                <a:gd name="T66" fmla="*/ 32 w 150"/>
                <a:gd name="T67" fmla="*/ 62 h 154"/>
                <a:gd name="T68" fmla="*/ 24 w 150"/>
                <a:gd name="T69" fmla="*/ 72 h 154"/>
                <a:gd name="T70" fmla="*/ 14 w 150"/>
                <a:gd name="T71" fmla="*/ 88 h 154"/>
                <a:gd name="T72" fmla="*/ 24 w 150"/>
                <a:gd name="T73" fmla="*/ 64 h 154"/>
                <a:gd name="T74" fmla="*/ 32 w 150"/>
                <a:gd name="T75" fmla="*/ 42 h 154"/>
                <a:gd name="T76" fmla="*/ 40 w 150"/>
                <a:gd name="T77" fmla="*/ 44 h 154"/>
                <a:gd name="T78" fmla="*/ 42 w 150"/>
                <a:gd name="T79" fmla="*/ 28 h 154"/>
                <a:gd name="T80" fmla="*/ 50 w 150"/>
                <a:gd name="T81" fmla="*/ 24 h 154"/>
                <a:gd name="T82" fmla="*/ 50 w 150"/>
                <a:gd name="T83" fmla="*/ 32 h 154"/>
                <a:gd name="T84" fmla="*/ 58 w 150"/>
                <a:gd name="T85" fmla="*/ 30 h 154"/>
                <a:gd name="T86" fmla="*/ 58 w 150"/>
                <a:gd name="T87" fmla="*/ 18 h 154"/>
                <a:gd name="T88" fmla="*/ 68 w 150"/>
                <a:gd name="T89" fmla="*/ 10 h 154"/>
                <a:gd name="T90" fmla="*/ 70 w 150"/>
                <a:gd name="T91" fmla="*/ 20 h 154"/>
                <a:gd name="T92" fmla="*/ 78 w 150"/>
                <a:gd name="T93" fmla="*/ 18 h 154"/>
                <a:gd name="T94" fmla="*/ 78 w 150"/>
                <a:gd name="T95" fmla="*/ 6 h 154"/>
                <a:gd name="T96" fmla="*/ 90 w 150"/>
                <a:gd name="T97" fmla="*/ 0 h 154"/>
                <a:gd name="T98" fmla="*/ 92 w 150"/>
                <a:gd name="T99" fmla="*/ 8 h 154"/>
                <a:gd name="T100" fmla="*/ 102 w 150"/>
                <a:gd name="T101" fmla="*/ 8 h 154"/>
                <a:gd name="T102" fmla="*/ 102 w 150"/>
                <a:gd name="T103" fmla="*/ 0 h 154"/>
                <a:gd name="T104" fmla="*/ 114 w 150"/>
                <a:gd name="T105" fmla="*/ 8 h 154"/>
                <a:gd name="T106" fmla="*/ 120 w 150"/>
                <a:gd name="T107" fmla="*/ 18 h 154"/>
                <a:gd name="T108" fmla="*/ 150 w 150"/>
                <a:gd name="T109" fmla="*/ 22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0" h="154">
                  <a:moveTo>
                    <a:pt x="150" y="22"/>
                  </a:moveTo>
                  <a:lnTo>
                    <a:pt x="150" y="44"/>
                  </a:lnTo>
                  <a:lnTo>
                    <a:pt x="138" y="46"/>
                  </a:lnTo>
                  <a:lnTo>
                    <a:pt x="138" y="36"/>
                  </a:lnTo>
                  <a:lnTo>
                    <a:pt x="126" y="36"/>
                  </a:lnTo>
                  <a:lnTo>
                    <a:pt x="124" y="46"/>
                  </a:lnTo>
                  <a:lnTo>
                    <a:pt x="100" y="48"/>
                  </a:lnTo>
                  <a:lnTo>
                    <a:pt x="100" y="42"/>
                  </a:lnTo>
                  <a:lnTo>
                    <a:pt x="88" y="40"/>
                  </a:lnTo>
                  <a:lnTo>
                    <a:pt x="84" y="52"/>
                  </a:lnTo>
                  <a:lnTo>
                    <a:pt x="74" y="52"/>
                  </a:lnTo>
                  <a:lnTo>
                    <a:pt x="72" y="42"/>
                  </a:lnTo>
                  <a:lnTo>
                    <a:pt x="64" y="42"/>
                  </a:lnTo>
                  <a:lnTo>
                    <a:pt x="62" y="58"/>
                  </a:lnTo>
                  <a:lnTo>
                    <a:pt x="46" y="72"/>
                  </a:lnTo>
                  <a:lnTo>
                    <a:pt x="30" y="96"/>
                  </a:lnTo>
                  <a:lnTo>
                    <a:pt x="8" y="138"/>
                  </a:lnTo>
                  <a:lnTo>
                    <a:pt x="0" y="154"/>
                  </a:lnTo>
                  <a:lnTo>
                    <a:pt x="0" y="130"/>
                  </a:lnTo>
                  <a:lnTo>
                    <a:pt x="6" y="110"/>
                  </a:lnTo>
                  <a:lnTo>
                    <a:pt x="8" y="120"/>
                  </a:lnTo>
                  <a:lnTo>
                    <a:pt x="14" y="110"/>
                  </a:lnTo>
                  <a:lnTo>
                    <a:pt x="14" y="100"/>
                  </a:lnTo>
                  <a:lnTo>
                    <a:pt x="22" y="78"/>
                  </a:lnTo>
                  <a:lnTo>
                    <a:pt x="22" y="94"/>
                  </a:lnTo>
                  <a:lnTo>
                    <a:pt x="30" y="84"/>
                  </a:lnTo>
                  <a:lnTo>
                    <a:pt x="30" y="70"/>
                  </a:lnTo>
                  <a:lnTo>
                    <a:pt x="38" y="56"/>
                  </a:lnTo>
                  <a:lnTo>
                    <a:pt x="38" y="66"/>
                  </a:lnTo>
                  <a:lnTo>
                    <a:pt x="46" y="60"/>
                  </a:lnTo>
                  <a:lnTo>
                    <a:pt x="52" y="48"/>
                  </a:lnTo>
                  <a:lnTo>
                    <a:pt x="52" y="38"/>
                  </a:lnTo>
                  <a:lnTo>
                    <a:pt x="44" y="46"/>
                  </a:lnTo>
                  <a:lnTo>
                    <a:pt x="32" y="62"/>
                  </a:lnTo>
                  <a:lnTo>
                    <a:pt x="24" y="72"/>
                  </a:lnTo>
                  <a:lnTo>
                    <a:pt x="14" y="88"/>
                  </a:lnTo>
                  <a:lnTo>
                    <a:pt x="24" y="64"/>
                  </a:lnTo>
                  <a:lnTo>
                    <a:pt x="32" y="42"/>
                  </a:lnTo>
                  <a:lnTo>
                    <a:pt x="40" y="44"/>
                  </a:lnTo>
                  <a:lnTo>
                    <a:pt x="42" y="28"/>
                  </a:lnTo>
                  <a:lnTo>
                    <a:pt x="50" y="24"/>
                  </a:lnTo>
                  <a:lnTo>
                    <a:pt x="50" y="32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68" y="10"/>
                  </a:lnTo>
                  <a:lnTo>
                    <a:pt x="70" y="20"/>
                  </a:lnTo>
                  <a:lnTo>
                    <a:pt x="78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2" y="8"/>
                  </a:lnTo>
                  <a:lnTo>
                    <a:pt x="102" y="8"/>
                  </a:lnTo>
                  <a:lnTo>
                    <a:pt x="102" y="0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50" y="2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146"/>
            <p:cNvSpPr>
              <a:spLocks/>
            </p:cNvSpPr>
            <p:nvPr/>
          </p:nvSpPr>
          <p:spPr bwMode="auto">
            <a:xfrm>
              <a:off x="4194" y="3066"/>
              <a:ext cx="48" cy="50"/>
            </a:xfrm>
            <a:custGeom>
              <a:avLst/>
              <a:gdLst>
                <a:gd name="T0" fmla="*/ 44 w 48"/>
                <a:gd name="T1" fmla="*/ 0 h 50"/>
                <a:gd name="T2" fmla="*/ 36 w 48"/>
                <a:gd name="T3" fmla="*/ 10 h 50"/>
                <a:gd name="T4" fmla="*/ 26 w 48"/>
                <a:gd name="T5" fmla="*/ 18 h 50"/>
                <a:gd name="T6" fmla="*/ 0 w 48"/>
                <a:gd name="T7" fmla="*/ 50 h 50"/>
                <a:gd name="T8" fmla="*/ 48 w 48"/>
                <a:gd name="T9" fmla="*/ 12 h 50"/>
                <a:gd name="T10" fmla="*/ 44 w 48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50">
                  <a:moveTo>
                    <a:pt x="44" y="0"/>
                  </a:moveTo>
                  <a:lnTo>
                    <a:pt x="36" y="10"/>
                  </a:lnTo>
                  <a:lnTo>
                    <a:pt x="26" y="18"/>
                  </a:lnTo>
                  <a:lnTo>
                    <a:pt x="0" y="50"/>
                  </a:lnTo>
                  <a:lnTo>
                    <a:pt x="48" y="1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147"/>
            <p:cNvSpPr>
              <a:spLocks/>
            </p:cNvSpPr>
            <p:nvPr/>
          </p:nvSpPr>
          <p:spPr bwMode="auto">
            <a:xfrm>
              <a:off x="4200" y="3142"/>
              <a:ext cx="94" cy="58"/>
            </a:xfrm>
            <a:custGeom>
              <a:avLst/>
              <a:gdLst>
                <a:gd name="T0" fmla="*/ 94 w 94"/>
                <a:gd name="T1" fmla="*/ 6 h 58"/>
                <a:gd name="T2" fmla="*/ 94 w 94"/>
                <a:gd name="T3" fmla="*/ 58 h 58"/>
                <a:gd name="T4" fmla="*/ 78 w 94"/>
                <a:gd name="T5" fmla="*/ 54 h 58"/>
                <a:gd name="T6" fmla="*/ 64 w 94"/>
                <a:gd name="T7" fmla="*/ 56 h 58"/>
                <a:gd name="T8" fmla="*/ 64 w 94"/>
                <a:gd name="T9" fmla="*/ 42 h 58"/>
                <a:gd name="T10" fmla="*/ 54 w 94"/>
                <a:gd name="T11" fmla="*/ 44 h 58"/>
                <a:gd name="T12" fmla="*/ 54 w 94"/>
                <a:gd name="T13" fmla="*/ 52 h 58"/>
                <a:gd name="T14" fmla="*/ 38 w 94"/>
                <a:gd name="T15" fmla="*/ 52 h 58"/>
                <a:gd name="T16" fmla="*/ 30 w 94"/>
                <a:gd name="T17" fmla="*/ 42 h 58"/>
                <a:gd name="T18" fmla="*/ 30 w 94"/>
                <a:gd name="T19" fmla="*/ 42 h 58"/>
                <a:gd name="T20" fmla="*/ 18 w 94"/>
                <a:gd name="T21" fmla="*/ 46 h 58"/>
                <a:gd name="T22" fmla="*/ 22 w 94"/>
                <a:gd name="T23" fmla="*/ 54 h 58"/>
                <a:gd name="T24" fmla="*/ 4 w 94"/>
                <a:gd name="T25" fmla="*/ 54 h 58"/>
                <a:gd name="T26" fmla="*/ 0 w 94"/>
                <a:gd name="T27" fmla="*/ 16 h 58"/>
                <a:gd name="T28" fmla="*/ 12 w 94"/>
                <a:gd name="T29" fmla="*/ 0 h 58"/>
                <a:gd name="T30" fmla="*/ 24 w 94"/>
                <a:gd name="T31" fmla="*/ 0 h 58"/>
                <a:gd name="T32" fmla="*/ 24 w 94"/>
                <a:gd name="T33" fmla="*/ 10 h 58"/>
                <a:gd name="T34" fmla="*/ 34 w 94"/>
                <a:gd name="T35" fmla="*/ 10 h 58"/>
                <a:gd name="T36" fmla="*/ 36 w 94"/>
                <a:gd name="T37" fmla="*/ 2 h 58"/>
                <a:gd name="T38" fmla="*/ 60 w 94"/>
                <a:gd name="T39" fmla="*/ 2 h 58"/>
                <a:gd name="T40" fmla="*/ 62 w 94"/>
                <a:gd name="T41" fmla="*/ 8 h 58"/>
                <a:gd name="T42" fmla="*/ 72 w 94"/>
                <a:gd name="T43" fmla="*/ 10 h 58"/>
                <a:gd name="T44" fmla="*/ 72 w 94"/>
                <a:gd name="T45" fmla="*/ 0 h 58"/>
                <a:gd name="T46" fmla="*/ 90 w 94"/>
                <a:gd name="T47" fmla="*/ 0 h 58"/>
                <a:gd name="T48" fmla="*/ 94 w 94"/>
                <a:gd name="T49" fmla="*/ 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58">
                  <a:moveTo>
                    <a:pt x="94" y="6"/>
                  </a:moveTo>
                  <a:lnTo>
                    <a:pt x="94" y="58"/>
                  </a:lnTo>
                  <a:lnTo>
                    <a:pt x="78" y="54"/>
                  </a:lnTo>
                  <a:lnTo>
                    <a:pt x="64" y="56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38" y="52"/>
                  </a:lnTo>
                  <a:lnTo>
                    <a:pt x="30" y="42"/>
                  </a:lnTo>
                  <a:lnTo>
                    <a:pt x="18" y="46"/>
                  </a:lnTo>
                  <a:lnTo>
                    <a:pt x="22" y="54"/>
                  </a:lnTo>
                  <a:lnTo>
                    <a:pt x="4" y="54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10"/>
                  </a:lnTo>
                  <a:lnTo>
                    <a:pt x="34" y="10"/>
                  </a:lnTo>
                  <a:lnTo>
                    <a:pt x="36" y="2"/>
                  </a:lnTo>
                  <a:lnTo>
                    <a:pt x="60" y="2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4" y="6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148"/>
            <p:cNvSpPr>
              <a:spLocks/>
            </p:cNvSpPr>
            <p:nvPr/>
          </p:nvSpPr>
          <p:spPr bwMode="auto">
            <a:xfrm>
              <a:off x="4202" y="3206"/>
              <a:ext cx="86" cy="70"/>
            </a:xfrm>
            <a:custGeom>
              <a:avLst/>
              <a:gdLst>
                <a:gd name="T0" fmla="*/ 86 w 86"/>
                <a:gd name="T1" fmla="*/ 2 h 70"/>
                <a:gd name="T2" fmla="*/ 86 w 86"/>
                <a:gd name="T3" fmla="*/ 62 h 70"/>
                <a:gd name="T4" fmla="*/ 66 w 86"/>
                <a:gd name="T5" fmla="*/ 62 h 70"/>
                <a:gd name="T6" fmla="*/ 66 w 86"/>
                <a:gd name="T7" fmla="*/ 52 h 70"/>
                <a:gd name="T8" fmla="*/ 54 w 86"/>
                <a:gd name="T9" fmla="*/ 52 h 70"/>
                <a:gd name="T10" fmla="*/ 54 w 86"/>
                <a:gd name="T11" fmla="*/ 64 h 70"/>
                <a:gd name="T12" fmla="*/ 24 w 86"/>
                <a:gd name="T13" fmla="*/ 66 h 70"/>
                <a:gd name="T14" fmla="*/ 24 w 86"/>
                <a:gd name="T15" fmla="*/ 54 h 70"/>
                <a:gd name="T16" fmla="*/ 18 w 86"/>
                <a:gd name="T17" fmla="*/ 54 h 70"/>
                <a:gd name="T18" fmla="*/ 16 w 86"/>
                <a:gd name="T19" fmla="*/ 70 h 70"/>
                <a:gd name="T20" fmla="*/ 0 w 86"/>
                <a:gd name="T21" fmla="*/ 70 h 70"/>
                <a:gd name="T22" fmla="*/ 0 w 86"/>
                <a:gd name="T23" fmla="*/ 4 h 70"/>
                <a:gd name="T24" fmla="*/ 20 w 86"/>
                <a:gd name="T25" fmla="*/ 2 h 70"/>
                <a:gd name="T26" fmla="*/ 20 w 86"/>
                <a:gd name="T27" fmla="*/ 12 h 70"/>
                <a:gd name="T28" fmla="*/ 30 w 86"/>
                <a:gd name="T29" fmla="*/ 12 h 70"/>
                <a:gd name="T30" fmla="*/ 30 w 86"/>
                <a:gd name="T31" fmla="*/ 2 h 70"/>
                <a:gd name="T32" fmla="*/ 54 w 86"/>
                <a:gd name="T33" fmla="*/ 0 h 70"/>
                <a:gd name="T34" fmla="*/ 54 w 86"/>
                <a:gd name="T35" fmla="*/ 10 h 70"/>
                <a:gd name="T36" fmla="*/ 64 w 86"/>
                <a:gd name="T37" fmla="*/ 10 h 70"/>
                <a:gd name="T38" fmla="*/ 62 w 86"/>
                <a:gd name="T39" fmla="*/ 0 h 70"/>
                <a:gd name="T40" fmla="*/ 86 w 86"/>
                <a:gd name="T41" fmla="*/ 2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70">
                  <a:moveTo>
                    <a:pt x="86" y="2"/>
                  </a:moveTo>
                  <a:lnTo>
                    <a:pt x="86" y="62"/>
                  </a:lnTo>
                  <a:lnTo>
                    <a:pt x="66" y="62"/>
                  </a:lnTo>
                  <a:lnTo>
                    <a:pt x="66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2"/>
                  </a:lnTo>
                  <a:lnTo>
                    <a:pt x="30" y="12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149"/>
            <p:cNvSpPr>
              <a:spLocks/>
            </p:cNvSpPr>
            <p:nvPr/>
          </p:nvSpPr>
          <p:spPr bwMode="auto">
            <a:xfrm>
              <a:off x="4298" y="3214"/>
              <a:ext cx="88" cy="68"/>
            </a:xfrm>
            <a:custGeom>
              <a:avLst/>
              <a:gdLst>
                <a:gd name="T0" fmla="*/ 88 w 88"/>
                <a:gd name="T1" fmla="*/ 0 h 68"/>
                <a:gd name="T2" fmla="*/ 86 w 88"/>
                <a:gd name="T3" fmla="*/ 60 h 68"/>
                <a:gd name="T4" fmla="*/ 68 w 88"/>
                <a:gd name="T5" fmla="*/ 60 h 68"/>
                <a:gd name="T6" fmla="*/ 68 w 88"/>
                <a:gd name="T7" fmla="*/ 52 h 68"/>
                <a:gd name="T8" fmla="*/ 54 w 88"/>
                <a:gd name="T9" fmla="*/ 52 h 68"/>
                <a:gd name="T10" fmla="*/ 54 w 88"/>
                <a:gd name="T11" fmla="*/ 64 h 68"/>
                <a:gd name="T12" fmla="*/ 24 w 88"/>
                <a:gd name="T13" fmla="*/ 66 h 68"/>
                <a:gd name="T14" fmla="*/ 24 w 88"/>
                <a:gd name="T15" fmla="*/ 54 h 68"/>
                <a:gd name="T16" fmla="*/ 18 w 88"/>
                <a:gd name="T17" fmla="*/ 54 h 68"/>
                <a:gd name="T18" fmla="*/ 16 w 88"/>
                <a:gd name="T19" fmla="*/ 68 h 68"/>
                <a:gd name="T20" fmla="*/ 0 w 88"/>
                <a:gd name="T21" fmla="*/ 68 h 68"/>
                <a:gd name="T22" fmla="*/ 0 w 88"/>
                <a:gd name="T23" fmla="*/ 4 h 68"/>
                <a:gd name="T24" fmla="*/ 20 w 88"/>
                <a:gd name="T25" fmla="*/ 0 h 68"/>
                <a:gd name="T26" fmla="*/ 20 w 88"/>
                <a:gd name="T27" fmla="*/ 10 h 68"/>
                <a:gd name="T28" fmla="*/ 30 w 88"/>
                <a:gd name="T29" fmla="*/ 10 h 68"/>
                <a:gd name="T30" fmla="*/ 30 w 88"/>
                <a:gd name="T31" fmla="*/ 0 h 68"/>
                <a:gd name="T32" fmla="*/ 54 w 88"/>
                <a:gd name="T33" fmla="*/ 0 h 68"/>
                <a:gd name="T34" fmla="*/ 54 w 88"/>
                <a:gd name="T35" fmla="*/ 10 h 68"/>
                <a:gd name="T36" fmla="*/ 64 w 88"/>
                <a:gd name="T37" fmla="*/ 10 h 68"/>
                <a:gd name="T38" fmla="*/ 62 w 88"/>
                <a:gd name="T39" fmla="*/ 0 h 68"/>
                <a:gd name="T40" fmla="*/ 88 w 8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68">
                  <a:moveTo>
                    <a:pt x="88" y="0"/>
                  </a:moveTo>
                  <a:lnTo>
                    <a:pt x="86" y="60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68"/>
                  </a:lnTo>
                  <a:lnTo>
                    <a:pt x="0" y="6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150"/>
            <p:cNvSpPr>
              <a:spLocks/>
            </p:cNvSpPr>
            <p:nvPr/>
          </p:nvSpPr>
          <p:spPr bwMode="auto">
            <a:xfrm>
              <a:off x="4290" y="3288"/>
              <a:ext cx="86" cy="60"/>
            </a:xfrm>
            <a:custGeom>
              <a:avLst/>
              <a:gdLst>
                <a:gd name="T0" fmla="*/ 86 w 86"/>
                <a:gd name="T1" fmla="*/ 2 h 60"/>
                <a:gd name="T2" fmla="*/ 84 w 86"/>
                <a:gd name="T3" fmla="*/ 52 h 60"/>
                <a:gd name="T4" fmla="*/ 66 w 86"/>
                <a:gd name="T5" fmla="*/ 52 h 60"/>
                <a:gd name="T6" fmla="*/ 66 w 86"/>
                <a:gd name="T7" fmla="*/ 46 h 60"/>
                <a:gd name="T8" fmla="*/ 52 w 86"/>
                <a:gd name="T9" fmla="*/ 46 h 60"/>
                <a:gd name="T10" fmla="*/ 52 w 86"/>
                <a:gd name="T11" fmla="*/ 56 h 60"/>
                <a:gd name="T12" fmla="*/ 24 w 86"/>
                <a:gd name="T13" fmla="*/ 58 h 60"/>
                <a:gd name="T14" fmla="*/ 24 w 86"/>
                <a:gd name="T15" fmla="*/ 48 h 60"/>
                <a:gd name="T16" fmla="*/ 16 w 86"/>
                <a:gd name="T17" fmla="*/ 48 h 60"/>
                <a:gd name="T18" fmla="*/ 16 w 86"/>
                <a:gd name="T19" fmla="*/ 60 h 60"/>
                <a:gd name="T20" fmla="*/ 0 w 86"/>
                <a:gd name="T21" fmla="*/ 60 h 60"/>
                <a:gd name="T22" fmla="*/ 0 w 86"/>
                <a:gd name="T23" fmla="*/ 4 h 60"/>
                <a:gd name="T24" fmla="*/ 20 w 86"/>
                <a:gd name="T25" fmla="*/ 2 h 60"/>
                <a:gd name="T26" fmla="*/ 20 w 86"/>
                <a:gd name="T27" fmla="*/ 10 h 60"/>
                <a:gd name="T28" fmla="*/ 30 w 86"/>
                <a:gd name="T29" fmla="*/ 10 h 60"/>
                <a:gd name="T30" fmla="*/ 30 w 86"/>
                <a:gd name="T31" fmla="*/ 2 h 60"/>
                <a:gd name="T32" fmla="*/ 54 w 86"/>
                <a:gd name="T33" fmla="*/ 0 h 60"/>
                <a:gd name="T34" fmla="*/ 54 w 86"/>
                <a:gd name="T35" fmla="*/ 10 h 60"/>
                <a:gd name="T36" fmla="*/ 64 w 86"/>
                <a:gd name="T37" fmla="*/ 10 h 60"/>
                <a:gd name="T38" fmla="*/ 62 w 86"/>
                <a:gd name="T39" fmla="*/ 0 h 60"/>
                <a:gd name="T40" fmla="*/ 86 w 86"/>
                <a:gd name="T41" fmla="*/ 2 h 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60">
                  <a:moveTo>
                    <a:pt x="86" y="2"/>
                  </a:moveTo>
                  <a:lnTo>
                    <a:pt x="84" y="52"/>
                  </a:lnTo>
                  <a:lnTo>
                    <a:pt x="66" y="52"/>
                  </a:lnTo>
                  <a:lnTo>
                    <a:pt x="66" y="46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24" y="5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16" y="60"/>
                  </a:lnTo>
                  <a:lnTo>
                    <a:pt x="0" y="6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151"/>
            <p:cNvSpPr>
              <a:spLocks/>
            </p:cNvSpPr>
            <p:nvPr/>
          </p:nvSpPr>
          <p:spPr bwMode="auto">
            <a:xfrm>
              <a:off x="4202" y="3274"/>
              <a:ext cx="92" cy="58"/>
            </a:xfrm>
            <a:custGeom>
              <a:avLst/>
              <a:gdLst>
                <a:gd name="T0" fmla="*/ 86 w 92"/>
                <a:gd name="T1" fmla="*/ 2 h 58"/>
                <a:gd name="T2" fmla="*/ 82 w 92"/>
                <a:gd name="T3" fmla="*/ 58 h 58"/>
                <a:gd name="T4" fmla="*/ 66 w 92"/>
                <a:gd name="T5" fmla="*/ 58 h 58"/>
                <a:gd name="T6" fmla="*/ 50 w 92"/>
                <a:gd name="T7" fmla="*/ 58 h 58"/>
                <a:gd name="T8" fmla="*/ 50 w 92"/>
                <a:gd name="T9" fmla="*/ 42 h 58"/>
                <a:gd name="T10" fmla="*/ 42 w 92"/>
                <a:gd name="T11" fmla="*/ 50 h 58"/>
                <a:gd name="T12" fmla="*/ 40 w 92"/>
                <a:gd name="T13" fmla="*/ 58 h 58"/>
                <a:gd name="T14" fmla="*/ 24 w 92"/>
                <a:gd name="T15" fmla="*/ 58 h 58"/>
                <a:gd name="T16" fmla="*/ 24 w 92"/>
                <a:gd name="T17" fmla="*/ 50 h 58"/>
                <a:gd name="T18" fmla="*/ 14 w 92"/>
                <a:gd name="T19" fmla="*/ 50 h 58"/>
                <a:gd name="T20" fmla="*/ 14 w 92"/>
                <a:gd name="T21" fmla="*/ 58 h 58"/>
                <a:gd name="T22" fmla="*/ 0 w 92"/>
                <a:gd name="T23" fmla="*/ 58 h 58"/>
                <a:gd name="T24" fmla="*/ 2 w 92"/>
                <a:gd name="T25" fmla="*/ 8 h 58"/>
                <a:gd name="T26" fmla="*/ 12 w 92"/>
                <a:gd name="T27" fmla="*/ 8 h 58"/>
                <a:gd name="T28" fmla="*/ 12 w 92"/>
                <a:gd name="T29" fmla="*/ 18 h 58"/>
                <a:gd name="T30" fmla="*/ 24 w 92"/>
                <a:gd name="T31" fmla="*/ 18 h 58"/>
                <a:gd name="T32" fmla="*/ 24 w 92"/>
                <a:gd name="T33" fmla="*/ 8 h 58"/>
                <a:gd name="T34" fmla="*/ 52 w 92"/>
                <a:gd name="T35" fmla="*/ 6 h 58"/>
                <a:gd name="T36" fmla="*/ 52 w 92"/>
                <a:gd name="T37" fmla="*/ 12 h 58"/>
                <a:gd name="T38" fmla="*/ 62 w 92"/>
                <a:gd name="T39" fmla="*/ 12 h 58"/>
                <a:gd name="T40" fmla="*/ 62 w 92"/>
                <a:gd name="T41" fmla="*/ 0 h 58"/>
                <a:gd name="T42" fmla="*/ 92 w 92"/>
                <a:gd name="T43" fmla="*/ 0 h 58"/>
                <a:gd name="T44" fmla="*/ 92 w 92"/>
                <a:gd name="T45" fmla="*/ 0 h 58"/>
                <a:gd name="T46" fmla="*/ 90 w 92"/>
                <a:gd name="T47" fmla="*/ 0 h 58"/>
                <a:gd name="T48" fmla="*/ 86 w 92"/>
                <a:gd name="T49" fmla="*/ 2 h 58"/>
                <a:gd name="T50" fmla="*/ 86 w 92"/>
                <a:gd name="T51" fmla="*/ 2 h 58"/>
                <a:gd name="T52" fmla="*/ 86 w 92"/>
                <a:gd name="T53" fmla="*/ 2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2" h="58">
                  <a:moveTo>
                    <a:pt x="86" y="2"/>
                  </a:moveTo>
                  <a:lnTo>
                    <a:pt x="82" y="58"/>
                  </a:lnTo>
                  <a:lnTo>
                    <a:pt x="66" y="58"/>
                  </a:lnTo>
                  <a:lnTo>
                    <a:pt x="50" y="58"/>
                  </a:lnTo>
                  <a:lnTo>
                    <a:pt x="50" y="42"/>
                  </a:lnTo>
                  <a:lnTo>
                    <a:pt x="42" y="50"/>
                  </a:lnTo>
                  <a:lnTo>
                    <a:pt x="40" y="58"/>
                  </a:lnTo>
                  <a:lnTo>
                    <a:pt x="24" y="58"/>
                  </a:lnTo>
                  <a:lnTo>
                    <a:pt x="24" y="50"/>
                  </a:lnTo>
                  <a:lnTo>
                    <a:pt x="14" y="50"/>
                  </a:lnTo>
                  <a:lnTo>
                    <a:pt x="14" y="58"/>
                  </a:lnTo>
                  <a:lnTo>
                    <a:pt x="0" y="58"/>
                  </a:lnTo>
                  <a:lnTo>
                    <a:pt x="2" y="8"/>
                  </a:lnTo>
                  <a:lnTo>
                    <a:pt x="12" y="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8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62" y="12"/>
                  </a:lnTo>
                  <a:lnTo>
                    <a:pt x="62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152"/>
            <p:cNvSpPr>
              <a:spLocks/>
            </p:cNvSpPr>
            <p:nvPr/>
          </p:nvSpPr>
          <p:spPr bwMode="auto">
            <a:xfrm>
              <a:off x="4294" y="3024"/>
              <a:ext cx="84" cy="32"/>
            </a:xfrm>
            <a:custGeom>
              <a:avLst/>
              <a:gdLst>
                <a:gd name="T0" fmla="*/ 84 w 84"/>
                <a:gd name="T1" fmla="*/ 0 h 32"/>
                <a:gd name="T2" fmla="*/ 84 w 84"/>
                <a:gd name="T3" fmla="*/ 0 h 32"/>
                <a:gd name="T4" fmla="*/ 40 w 84"/>
                <a:gd name="T5" fmla="*/ 12 h 32"/>
                <a:gd name="T6" fmla="*/ 18 w 84"/>
                <a:gd name="T7" fmla="*/ 20 h 32"/>
                <a:gd name="T8" fmla="*/ 8 w 84"/>
                <a:gd name="T9" fmla="*/ 26 h 32"/>
                <a:gd name="T10" fmla="*/ 0 w 84"/>
                <a:gd name="T11" fmla="*/ 32 h 32"/>
                <a:gd name="T12" fmla="*/ 0 w 84"/>
                <a:gd name="T13" fmla="*/ 32 h 32"/>
                <a:gd name="T14" fmla="*/ 22 w 84"/>
                <a:gd name="T15" fmla="*/ 28 h 32"/>
                <a:gd name="T16" fmla="*/ 44 w 84"/>
                <a:gd name="T17" fmla="*/ 22 h 32"/>
                <a:gd name="T18" fmla="*/ 64 w 84"/>
                <a:gd name="T19" fmla="*/ 14 h 32"/>
                <a:gd name="T20" fmla="*/ 84 w 84"/>
                <a:gd name="T21" fmla="*/ 4 h 32"/>
                <a:gd name="T22" fmla="*/ 84 w 8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2">
                  <a:moveTo>
                    <a:pt x="84" y="0"/>
                  </a:moveTo>
                  <a:lnTo>
                    <a:pt x="84" y="0"/>
                  </a:lnTo>
                  <a:lnTo>
                    <a:pt x="40" y="12"/>
                  </a:lnTo>
                  <a:lnTo>
                    <a:pt x="18" y="20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22" y="28"/>
                  </a:lnTo>
                  <a:lnTo>
                    <a:pt x="44" y="22"/>
                  </a:lnTo>
                  <a:lnTo>
                    <a:pt x="64" y="14"/>
                  </a:lnTo>
                  <a:lnTo>
                    <a:pt x="84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153"/>
            <p:cNvSpPr>
              <a:spLocks/>
            </p:cNvSpPr>
            <p:nvPr/>
          </p:nvSpPr>
          <p:spPr bwMode="auto">
            <a:xfrm>
              <a:off x="4386" y="3048"/>
              <a:ext cx="162" cy="174"/>
            </a:xfrm>
            <a:custGeom>
              <a:avLst/>
              <a:gdLst>
                <a:gd name="T0" fmla="*/ 6 w 162"/>
                <a:gd name="T1" fmla="*/ 0 h 174"/>
                <a:gd name="T2" fmla="*/ 20 w 162"/>
                <a:gd name="T3" fmla="*/ 6 h 174"/>
                <a:gd name="T4" fmla="*/ 20 w 162"/>
                <a:gd name="T5" fmla="*/ 6 h 174"/>
                <a:gd name="T6" fmla="*/ 44 w 162"/>
                <a:gd name="T7" fmla="*/ 18 h 174"/>
                <a:gd name="T8" fmla="*/ 62 w 162"/>
                <a:gd name="T9" fmla="*/ 24 h 174"/>
                <a:gd name="T10" fmla="*/ 80 w 162"/>
                <a:gd name="T11" fmla="*/ 32 h 174"/>
                <a:gd name="T12" fmla="*/ 102 w 162"/>
                <a:gd name="T13" fmla="*/ 42 h 174"/>
                <a:gd name="T14" fmla="*/ 152 w 162"/>
                <a:gd name="T15" fmla="*/ 114 h 174"/>
                <a:gd name="T16" fmla="*/ 162 w 162"/>
                <a:gd name="T17" fmla="*/ 152 h 174"/>
                <a:gd name="T18" fmla="*/ 116 w 162"/>
                <a:gd name="T19" fmla="*/ 174 h 174"/>
                <a:gd name="T20" fmla="*/ 110 w 162"/>
                <a:gd name="T21" fmla="*/ 154 h 174"/>
                <a:gd name="T22" fmla="*/ 116 w 162"/>
                <a:gd name="T23" fmla="*/ 148 h 174"/>
                <a:gd name="T24" fmla="*/ 116 w 162"/>
                <a:gd name="T25" fmla="*/ 134 h 174"/>
                <a:gd name="T26" fmla="*/ 106 w 162"/>
                <a:gd name="T27" fmla="*/ 140 h 174"/>
                <a:gd name="T28" fmla="*/ 98 w 162"/>
                <a:gd name="T29" fmla="*/ 124 h 174"/>
                <a:gd name="T30" fmla="*/ 100 w 162"/>
                <a:gd name="T31" fmla="*/ 114 h 174"/>
                <a:gd name="T32" fmla="*/ 100 w 162"/>
                <a:gd name="T33" fmla="*/ 102 h 174"/>
                <a:gd name="T34" fmla="*/ 90 w 162"/>
                <a:gd name="T35" fmla="*/ 104 h 174"/>
                <a:gd name="T36" fmla="*/ 86 w 162"/>
                <a:gd name="T37" fmla="*/ 90 h 174"/>
                <a:gd name="T38" fmla="*/ 90 w 162"/>
                <a:gd name="T39" fmla="*/ 82 h 174"/>
                <a:gd name="T40" fmla="*/ 84 w 162"/>
                <a:gd name="T41" fmla="*/ 70 h 174"/>
                <a:gd name="T42" fmla="*/ 78 w 162"/>
                <a:gd name="T43" fmla="*/ 76 h 174"/>
                <a:gd name="T44" fmla="*/ 66 w 162"/>
                <a:gd name="T45" fmla="*/ 60 h 174"/>
                <a:gd name="T46" fmla="*/ 72 w 162"/>
                <a:gd name="T47" fmla="*/ 50 h 174"/>
                <a:gd name="T48" fmla="*/ 72 w 162"/>
                <a:gd name="T49" fmla="*/ 50 h 174"/>
                <a:gd name="T50" fmla="*/ 56 w 162"/>
                <a:gd name="T51" fmla="*/ 42 h 174"/>
                <a:gd name="T52" fmla="*/ 40 w 162"/>
                <a:gd name="T53" fmla="*/ 38 h 174"/>
                <a:gd name="T54" fmla="*/ 28 w 162"/>
                <a:gd name="T55" fmla="*/ 26 h 174"/>
                <a:gd name="T56" fmla="*/ 30 w 162"/>
                <a:gd name="T57" fmla="*/ 20 h 174"/>
                <a:gd name="T58" fmla="*/ 20 w 162"/>
                <a:gd name="T59" fmla="*/ 16 h 174"/>
                <a:gd name="T60" fmla="*/ 12 w 162"/>
                <a:gd name="T61" fmla="*/ 20 h 174"/>
                <a:gd name="T62" fmla="*/ 0 w 162"/>
                <a:gd name="T63" fmla="*/ 16 h 174"/>
                <a:gd name="T64" fmla="*/ 6 w 162"/>
                <a:gd name="T65" fmla="*/ 0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2" h="174">
                  <a:moveTo>
                    <a:pt x="6" y="0"/>
                  </a:moveTo>
                  <a:lnTo>
                    <a:pt x="20" y="6"/>
                  </a:lnTo>
                  <a:lnTo>
                    <a:pt x="44" y="18"/>
                  </a:lnTo>
                  <a:lnTo>
                    <a:pt x="62" y="24"/>
                  </a:lnTo>
                  <a:lnTo>
                    <a:pt x="80" y="32"/>
                  </a:lnTo>
                  <a:lnTo>
                    <a:pt x="102" y="42"/>
                  </a:lnTo>
                  <a:lnTo>
                    <a:pt x="152" y="114"/>
                  </a:lnTo>
                  <a:lnTo>
                    <a:pt x="162" y="152"/>
                  </a:lnTo>
                  <a:lnTo>
                    <a:pt x="116" y="174"/>
                  </a:lnTo>
                  <a:lnTo>
                    <a:pt x="110" y="154"/>
                  </a:lnTo>
                  <a:lnTo>
                    <a:pt x="116" y="148"/>
                  </a:lnTo>
                  <a:lnTo>
                    <a:pt x="116" y="134"/>
                  </a:lnTo>
                  <a:lnTo>
                    <a:pt x="106" y="140"/>
                  </a:lnTo>
                  <a:lnTo>
                    <a:pt x="98" y="124"/>
                  </a:lnTo>
                  <a:lnTo>
                    <a:pt x="100" y="114"/>
                  </a:lnTo>
                  <a:lnTo>
                    <a:pt x="100" y="102"/>
                  </a:lnTo>
                  <a:lnTo>
                    <a:pt x="90" y="104"/>
                  </a:lnTo>
                  <a:lnTo>
                    <a:pt x="86" y="90"/>
                  </a:lnTo>
                  <a:lnTo>
                    <a:pt x="90" y="82"/>
                  </a:lnTo>
                  <a:lnTo>
                    <a:pt x="84" y="70"/>
                  </a:lnTo>
                  <a:lnTo>
                    <a:pt x="78" y="76"/>
                  </a:lnTo>
                  <a:lnTo>
                    <a:pt x="66" y="60"/>
                  </a:lnTo>
                  <a:lnTo>
                    <a:pt x="72" y="50"/>
                  </a:lnTo>
                  <a:lnTo>
                    <a:pt x="56" y="42"/>
                  </a:lnTo>
                  <a:lnTo>
                    <a:pt x="40" y="38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20" y="16"/>
                  </a:lnTo>
                  <a:lnTo>
                    <a:pt x="12" y="20"/>
                  </a:lnTo>
                  <a:lnTo>
                    <a:pt x="0" y="1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154"/>
            <p:cNvSpPr>
              <a:spLocks/>
            </p:cNvSpPr>
            <p:nvPr/>
          </p:nvSpPr>
          <p:spPr bwMode="auto">
            <a:xfrm>
              <a:off x="4310" y="3052"/>
              <a:ext cx="70" cy="42"/>
            </a:xfrm>
            <a:custGeom>
              <a:avLst/>
              <a:gdLst>
                <a:gd name="T0" fmla="*/ 70 w 70"/>
                <a:gd name="T1" fmla="*/ 0 h 42"/>
                <a:gd name="T2" fmla="*/ 48 w 70"/>
                <a:gd name="T3" fmla="*/ 10 h 42"/>
                <a:gd name="T4" fmla="*/ 22 w 70"/>
                <a:gd name="T5" fmla="*/ 16 h 42"/>
                <a:gd name="T6" fmla="*/ 0 w 70"/>
                <a:gd name="T7" fmla="*/ 42 h 42"/>
                <a:gd name="T8" fmla="*/ 24 w 70"/>
                <a:gd name="T9" fmla="*/ 26 h 42"/>
                <a:gd name="T10" fmla="*/ 68 w 70"/>
                <a:gd name="T11" fmla="*/ 8 h 42"/>
                <a:gd name="T12" fmla="*/ 70 w 70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42">
                  <a:moveTo>
                    <a:pt x="70" y="0"/>
                  </a:moveTo>
                  <a:lnTo>
                    <a:pt x="48" y="10"/>
                  </a:lnTo>
                  <a:lnTo>
                    <a:pt x="22" y="16"/>
                  </a:lnTo>
                  <a:lnTo>
                    <a:pt x="0" y="42"/>
                  </a:lnTo>
                  <a:lnTo>
                    <a:pt x="24" y="26"/>
                  </a:lnTo>
                  <a:lnTo>
                    <a:pt x="68" y="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155"/>
            <p:cNvSpPr>
              <a:spLocks/>
            </p:cNvSpPr>
            <p:nvPr/>
          </p:nvSpPr>
          <p:spPr bwMode="auto">
            <a:xfrm>
              <a:off x="4360" y="3068"/>
              <a:ext cx="132" cy="176"/>
            </a:xfrm>
            <a:custGeom>
              <a:avLst/>
              <a:gdLst>
                <a:gd name="T0" fmla="*/ 44 w 132"/>
                <a:gd name="T1" fmla="*/ 6 h 176"/>
                <a:gd name="T2" fmla="*/ 50 w 132"/>
                <a:gd name="T3" fmla="*/ 18 h 176"/>
                <a:gd name="T4" fmla="*/ 76 w 132"/>
                <a:gd name="T5" fmla="*/ 26 h 176"/>
                <a:gd name="T6" fmla="*/ 92 w 132"/>
                <a:gd name="T7" fmla="*/ 44 h 176"/>
                <a:gd name="T8" fmla="*/ 102 w 132"/>
                <a:gd name="T9" fmla="*/ 70 h 176"/>
                <a:gd name="T10" fmla="*/ 104 w 132"/>
                <a:gd name="T11" fmla="*/ 86 h 176"/>
                <a:gd name="T12" fmla="*/ 114 w 132"/>
                <a:gd name="T13" fmla="*/ 98 h 176"/>
                <a:gd name="T14" fmla="*/ 120 w 132"/>
                <a:gd name="T15" fmla="*/ 132 h 176"/>
                <a:gd name="T16" fmla="*/ 132 w 132"/>
                <a:gd name="T17" fmla="*/ 148 h 176"/>
                <a:gd name="T18" fmla="*/ 104 w 132"/>
                <a:gd name="T19" fmla="*/ 136 h 176"/>
                <a:gd name="T20" fmla="*/ 104 w 132"/>
                <a:gd name="T21" fmla="*/ 102 h 176"/>
                <a:gd name="T22" fmla="*/ 96 w 132"/>
                <a:gd name="T23" fmla="*/ 104 h 176"/>
                <a:gd name="T24" fmla="*/ 84 w 132"/>
                <a:gd name="T25" fmla="*/ 78 h 176"/>
                <a:gd name="T26" fmla="*/ 88 w 132"/>
                <a:gd name="T27" fmla="*/ 58 h 176"/>
                <a:gd name="T28" fmla="*/ 74 w 132"/>
                <a:gd name="T29" fmla="*/ 56 h 176"/>
                <a:gd name="T30" fmla="*/ 70 w 132"/>
                <a:gd name="T31" fmla="*/ 34 h 176"/>
                <a:gd name="T32" fmla="*/ 50 w 132"/>
                <a:gd name="T33" fmla="*/ 34 h 176"/>
                <a:gd name="T34" fmla="*/ 68 w 132"/>
                <a:gd name="T35" fmla="*/ 62 h 176"/>
                <a:gd name="T36" fmla="*/ 76 w 132"/>
                <a:gd name="T37" fmla="*/ 82 h 176"/>
                <a:gd name="T38" fmla="*/ 84 w 132"/>
                <a:gd name="T39" fmla="*/ 92 h 176"/>
                <a:gd name="T40" fmla="*/ 84 w 132"/>
                <a:gd name="T41" fmla="*/ 112 h 176"/>
                <a:gd name="T42" fmla="*/ 98 w 132"/>
                <a:gd name="T43" fmla="*/ 122 h 176"/>
                <a:gd name="T44" fmla="*/ 120 w 132"/>
                <a:gd name="T45" fmla="*/ 170 h 176"/>
                <a:gd name="T46" fmla="*/ 94 w 132"/>
                <a:gd name="T47" fmla="*/ 158 h 176"/>
                <a:gd name="T48" fmla="*/ 84 w 132"/>
                <a:gd name="T49" fmla="*/ 110 h 176"/>
                <a:gd name="T50" fmla="*/ 74 w 132"/>
                <a:gd name="T51" fmla="*/ 108 h 176"/>
                <a:gd name="T52" fmla="*/ 68 w 132"/>
                <a:gd name="T53" fmla="*/ 78 h 176"/>
                <a:gd name="T54" fmla="*/ 58 w 132"/>
                <a:gd name="T55" fmla="*/ 78 h 176"/>
                <a:gd name="T56" fmla="*/ 46 w 132"/>
                <a:gd name="T57" fmla="*/ 58 h 176"/>
                <a:gd name="T58" fmla="*/ 44 w 132"/>
                <a:gd name="T59" fmla="*/ 40 h 176"/>
                <a:gd name="T60" fmla="*/ 28 w 132"/>
                <a:gd name="T61" fmla="*/ 40 h 176"/>
                <a:gd name="T62" fmla="*/ 18 w 132"/>
                <a:gd name="T63" fmla="*/ 18 h 176"/>
                <a:gd name="T64" fmla="*/ 0 w 132"/>
                <a:gd name="T65" fmla="*/ 1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76">
                  <a:moveTo>
                    <a:pt x="24" y="0"/>
                  </a:moveTo>
                  <a:lnTo>
                    <a:pt x="44" y="6"/>
                  </a:lnTo>
                  <a:lnTo>
                    <a:pt x="40" y="12"/>
                  </a:lnTo>
                  <a:lnTo>
                    <a:pt x="50" y="18"/>
                  </a:lnTo>
                  <a:lnTo>
                    <a:pt x="66" y="18"/>
                  </a:lnTo>
                  <a:lnTo>
                    <a:pt x="76" y="26"/>
                  </a:lnTo>
                  <a:lnTo>
                    <a:pt x="80" y="44"/>
                  </a:lnTo>
                  <a:lnTo>
                    <a:pt x="92" y="44"/>
                  </a:lnTo>
                  <a:lnTo>
                    <a:pt x="98" y="54"/>
                  </a:lnTo>
                  <a:lnTo>
                    <a:pt x="102" y="70"/>
                  </a:lnTo>
                  <a:lnTo>
                    <a:pt x="110" y="82"/>
                  </a:lnTo>
                  <a:lnTo>
                    <a:pt x="104" y="86"/>
                  </a:lnTo>
                  <a:lnTo>
                    <a:pt x="104" y="94"/>
                  </a:lnTo>
                  <a:lnTo>
                    <a:pt x="114" y="98"/>
                  </a:lnTo>
                  <a:lnTo>
                    <a:pt x="124" y="118"/>
                  </a:lnTo>
                  <a:lnTo>
                    <a:pt x="120" y="132"/>
                  </a:lnTo>
                  <a:lnTo>
                    <a:pt x="128" y="134"/>
                  </a:lnTo>
                  <a:lnTo>
                    <a:pt x="132" y="148"/>
                  </a:lnTo>
                  <a:lnTo>
                    <a:pt x="120" y="158"/>
                  </a:lnTo>
                  <a:lnTo>
                    <a:pt x="104" y="136"/>
                  </a:lnTo>
                  <a:lnTo>
                    <a:pt x="104" y="110"/>
                  </a:lnTo>
                  <a:lnTo>
                    <a:pt x="104" y="102"/>
                  </a:lnTo>
                  <a:lnTo>
                    <a:pt x="98" y="90"/>
                  </a:lnTo>
                  <a:lnTo>
                    <a:pt x="96" y="104"/>
                  </a:lnTo>
                  <a:lnTo>
                    <a:pt x="90" y="94"/>
                  </a:lnTo>
                  <a:lnTo>
                    <a:pt x="84" y="78"/>
                  </a:lnTo>
                  <a:lnTo>
                    <a:pt x="88" y="70"/>
                  </a:lnTo>
                  <a:lnTo>
                    <a:pt x="88" y="58"/>
                  </a:lnTo>
                  <a:lnTo>
                    <a:pt x="78" y="64"/>
                  </a:lnTo>
                  <a:lnTo>
                    <a:pt x="74" y="56"/>
                  </a:lnTo>
                  <a:lnTo>
                    <a:pt x="70" y="44"/>
                  </a:lnTo>
                  <a:lnTo>
                    <a:pt x="70" y="34"/>
                  </a:lnTo>
                  <a:lnTo>
                    <a:pt x="60" y="26"/>
                  </a:lnTo>
                  <a:lnTo>
                    <a:pt x="50" y="34"/>
                  </a:lnTo>
                  <a:lnTo>
                    <a:pt x="60" y="42"/>
                  </a:lnTo>
                  <a:lnTo>
                    <a:pt x="68" y="62"/>
                  </a:lnTo>
                  <a:lnTo>
                    <a:pt x="72" y="72"/>
                  </a:lnTo>
                  <a:lnTo>
                    <a:pt x="76" y="82"/>
                  </a:lnTo>
                  <a:lnTo>
                    <a:pt x="78" y="76"/>
                  </a:lnTo>
                  <a:lnTo>
                    <a:pt x="84" y="92"/>
                  </a:lnTo>
                  <a:lnTo>
                    <a:pt x="94" y="110"/>
                  </a:lnTo>
                  <a:lnTo>
                    <a:pt x="84" y="112"/>
                  </a:lnTo>
                  <a:lnTo>
                    <a:pt x="90" y="122"/>
                  </a:lnTo>
                  <a:lnTo>
                    <a:pt x="98" y="122"/>
                  </a:lnTo>
                  <a:lnTo>
                    <a:pt x="104" y="150"/>
                  </a:lnTo>
                  <a:lnTo>
                    <a:pt x="120" y="170"/>
                  </a:lnTo>
                  <a:lnTo>
                    <a:pt x="110" y="176"/>
                  </a:lnTo>
                  <a:lnTo>
                    <a:pt x="94" y="158"/>
                  </a:lnTo>
                  <a:lnTo>
                    <a:pt x="82" y="126"/>
                  </a:lnTo>
                  <a:lnTo>
                    <a:pt x="84" y="110"/>
                  </a:lnTo>
                  <a:lnTo>
                    <a:pt x="80" y="98"/>
                  </a:lnTo>
                  <a:lnTo>
                    <a:pt x="74" y="108"/>
                  </a:lnTo>
                  <a:lnTo>
                    <a:pt x="68" y="98"/>
                  </a:lnTo>
                  <a:lnTo>
                    <a:pt x="68" y="78"/>
                  </a:lnTo>
                  <a:lnTo>
                    <a:pt x="58" y="66"/>
                  </a:lnTo>
                  <a:lnTo>
                    <a:pt x="58" y="78"/>
                  </a:lnTo>
                  <a:lnTo>
                    <a:pt x="50" y="68"/>
                  </a:lnTo>
                  <a:lnTo>
                    <a:pt x="46" y="58"/>
                  </a:lnTo>
                  <a:lnTo>
                    <a:pt x="50" y="46"/>
                  </a:lnTo>
                  <a:lnTo>
                    <a:pt x="44" y="40"/>
                  </a:lnTo>
                  <a:lnTo>
                    <a:pt x="36" y="46"/>
                  </a:lnTo>
                  <a:lnTo>
                    <a:pt x="28" y="40"/>
                  </a:lnTo>
                  <a:lnTo>
                    <a:pt x="26" y="22"/>
                  </a:lnTo>
                  <a:lnTo>
                    <a:pt x="18" y="18"/>
                  </a:lnTo>
                  <a:lnTo>
                    <a:pt x="16" y="24"/>
                  </a:lnTo>
                  <a:lnTo>
                    <a:pt x="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156"/>
            <p:cNvSpPr>
              <a:spLocks/>
            </p:cNvSpPr>
            <p:nvPr/>
          </p:nvSpPr>
          <p:spPr bwMode="auto">
            <a:xfrm>
              <a:off x="4296" y="3086"/>
              <a:ext cx="166" cy="178"/>
            </a:xfrm>
            <a:custGeom>
              <a:avLst/>
              <a:gdLst>
                <a:gd name="T0" fmla="*/ 82 w 166"/>
                <a:gd name="T1" fmla="*/ 16 h 178"/>
                <a:gd name="T2" fmla="*/ 88 w 166"/>
                <a:gd name="T3" fmla="*/ 36 h 178"/>
                <a:gd name="T4" fmla="*/ 106 w 166"/>
                <a:gd name="T5" fmla="*/ 52 h 178"/>
                <a:gd name="T6" fmla="*/ 116 w 166"/>
                <a:gd name="T7" fmla="*/ 64 h 178"/>
                <a:gd name="T8" fmla="*/ 116 w 166"/>
                <a:gd name="T9" fmla="*/ 78 h 178"/>
                <a:gd name="T10" fmla="*/ 134 w 166"/>
                <a:gd name="T11" fmla="*/ 94 h 178"/>
                <a:gd name="T12" fmla="*/ 142 w 166"/>
                <a:gd name="T13" fmla="*/ 118 h 178"/>
                <a:gd name="T14" fmla="*/ 146 w 166"/>
                <a:gd name="T15" fmla="*/ 134 h 178"/>
                <a:gd name="T16" fmla="*/ 152 w 166"/>
                <a:gd name="T17" fmla="*/ 140 h 178"/>
                <a:gd name="T18" fmla="*/ 166 w 166"/>
                <a:gd name="T19" fmla="*/ 164 h 178"/>
                <a:gd name="T20" fmla="*/ 132 w 166"/>
                <a:gd name="T21" fmla="*/ 148 h 178"/>
                <a:gd name="T22" fmla="*/ 130 w 166"/>
                <a:gd name="T23" fmla="*/ 124 h 178"/>
                <a:gd name="T24" fmla="*/ 116 w 166"/>
                <a:gd name="T25" fmla="*/ 118 h 178"/>
                <a:gd name="T26" fmla="*/ 114 w 166"/>
                <a:gd name="T27" fmla="*/ 94 h 178"/>
                <a:gd name="T28" fmla="*/ 108 w 166"/>
                <a:gd name="T29" fmla="*/ 98 h 178"/>
                <a:gd name="T30" fmla="*/ 98 w 166"/>
                <a:gd name="T31" fmla="*/ 76 h 178"/>
                <a:gd name="T32" fmla="*/ 94 w 166"/>
                <a:gd name="T33" fmla="*/ 54 h 178"/>
                <a:gd name="T34" fmla="*/ 84 w 166"/>
                <a:gd name="T35" fmla="*/ 64 h 178"/>
                <a:gd name="T36" fmla="*/ 78 w 166"/>
                <a:gd name="T37" fmla="*/ 38 h 178"/>
                <a:gd name="T38" fmla="*/ 82 w 166"/>
                <a:gd name="T39" fmla="*/ 70 h 178"/>
                <a:gd name="T40" fmla="*/ 82 w 166"/>
                <a:gd name="T41" fmla="*/ 80 h 178"/>
                <a:gd name="T42" fmla="*/ 98 w 166"/>
                <a:gd name="T43" fmla="*/ 98 h 178"/>
                <a:gd name="T44" fmla="*/ 98 w 166"/>
                <a:gd name="T45" fmla="*/ 120 h 178"/>
                <a:gd name="T46" fmla="*/ 120 w 166"/>
                <a:gd name="T47" fmla="*/ 136 h 178"/>
                <a:gd name="T48" fmla="*/ 140 w 166"/>
                <a:gd name="T49" fmla="*/ 174 h 178"/>
                <a:gd name="T50" fmla="*/ 110 w 166"/>
                <a:gd name="T51" fmla="*/ 140 h 178"/>
                <a:gd name="T52" fmla="*/ 78 w 166"/>
                <a:gd name="T53" fmla="*/ 86 h 178"/>
                <a:gd name="T54" fmla="*/ 78 w 166"/>
                <a:gd name="T55" fmla="*/ 128 h 178"/>
                <a:gd name="T56" fmla="*/ 60 w 166"/>
                <a:gd name="T57" fmla="*/ 110 h 178"/>
                <a:gd name="T58" fmla="*/ 66 w 166"/>
                <a:gd name="T59" fmla="*/ 92 h 178"/>
                <a:gd name="T60" fmla="*/ 58 w 166"/>
                <a:gd name="T61" fmla="*/ 88 h 178"/>
                <a:gd name="T62" fmla="*/ 66 w 166"/>
                <a:gd name="T63" fmla="*/ 72 h 178"/>
                <a:gd name="T64" fmla="*/ 58 w 166"/>
                <a:gd name="T65" fmla="*/ 60 h 178"/>
                <a:gd name="T66" fmla="*/ 58 w 166"/>
                <a:gd name="T67" fmla="*/ 34 h 178"/>
                <a:gd name="T68" fmla="*/ 50 w 166"/>
                <a:gd name="T69" fmla="*/ 54 h 178"/>
                <a:gd name="T70" fmla="*/ 44 w 166"/>
                <a:gd name="T71" fmla="*/ 66 h 178"/>
                <a:gd name="T72" fmla="*/ 52 w 166"/>
                <a:gd name="T73" fmla="*/ 98 h 178"/>
                <a:gd name="T74" fmla="*/ 44 w 166"/>
                <a:gd name="T75" fmla="*/ 110 h 178"/>
                <a:gd name="T76" fmla="*/ 50 w 166"/>
                <a:gd name="T77" fmla="*/ 128 h 178"/>
                <a:gd name="T78" fmla="*/ 26 w 166"/>
                <a:gd name="T79" fmla="*/ 128 h 178"/>
                <a:gd name="T80" fmla="*/ 10 w 166"/>
                <a:gd name="T81" fmla="*/ 140 h 178"/>
                <a:gd name="T82" fmla="*/ 10 w 166"/>
                <a:gd name="T83" fmla="*/ 164 h 178"/>
                <a:gd name="T84" fmla="*/ 0 w 166"/>
                <a:gd name="T85" fmla="*/ 178 h 178"/>
                <a:gd name="T86" fmla="*/ 2 w 166"/>
                <a:gd name="T87" fmla="*/ 124 h 178"/>
                <a:gd name="T88" fmla="*/ 40 w 166"/>
                <a:gd name="T89" fmla="*/ 120 h 178"/>
                <a:gd name="T90" fmla="*/ 10 w 166"/>
                <a:gd name="T91" fmla="*/ 114 h 178"/>
                <a:gd name="T92" fmla="*/ 10 w 166"/>
                <a:gd name="T93" fmla="*/ 70 h 178"/>
                <a:gd name="T94" fmla="*/ 26 w 166"/>
                <a:gd name="T95" fmla="*/ 60 h 178"/>
                <a:gd name="T96" fmla="*/ 36 w 166"/>
                <a:gd name="T97" fmla="*/ 56 h 178"/>
                <a:gd name="T98" fmla="*/ 12 w 166"/>
                <a:gd name="T99" fmla="*/ 40 h 178"/>
                <a:gd name="T100" fmla="*/ 42 w 166"/>
                <a:gd name="T101" fmla="*/ 6 h 178"/>
                <a:gd name="T102" fmla="*/ 70 w 166"/>
                <a:gd name="T103" fmla="*/ 4 h 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" h="178">
                  <a:moveTo>
                    <a:pt x="70" y="4"/>
                  </a:moveTo>
                  <a:lnTo>
                    <a:pt x="82" y="16"/>
                  </a:lnTo>
                  <a:lnTo>
                    <a:pt x="94" y="26"/>
                  </a:lnTo>
                  <a:lnTo>
                    <a:pt x="88" y="36"/>
                  </a:lnTo>
                  <a:lnTo>
                    <a:pt x="96" y="52"/>
                  </a:lnTo>
                  <a:lnTo>
                    <a:pt x="106" y="52"/>
                  </a:lnTo>
                  <a:lnTo>
                    <a:pt x="116" y="64"/>
                  </a:lnTo>
                  <a:lnTo>
                    <a:pt x="120" y="70"/>
                  </a:lnTo>
                  <a:lnTo>
                    <a:pt x="116" y="78"/>
                  </a:lnTo>
                  <a:lnTo>
                    <a:pt x="120" y="88"/>
                  </a:lnTo>
                  <a:lnTo>
                    <a:pt x="134" y="94"/>
                  </a:lnTo>
                  <a:lnTo>
                    <a:pt x="140" y="106"/>
                  </a:lnTo>
                  <a:lnTo>
                    <a:pt x="142" y="118"/>
                  </a:lnTo>
                  <a:lnTo>
                    <a:pt x="138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60" y="150"/>
                  </a:lnTo>
                  <a:lnTo>
                    <a:pt x="166" y="164"/>
                  </a:lnTo>
                  <a:lnTo>
                    <a:pt x="146" y="168"/>
                  </a:lnTo>
                  <a:lnTo>
                    <a:pt x="132" y="148"/>
                  </a:lnTo>
                  <a:lnTo>
                    <a:pt x="134" y="136"/>
                  </a:lnTo>
                  <a:lnTo>
                    <a:pt x="130" y="124"/>
                  </a:lnTo>
                  <a:lnTo>
                    <a:pt x="124" y="132"/>
                  </a:lnTo>
                  <a:lnTo>
                    <a:pt x="116" y="118"/>
                  </a:lnTo>
                  <a:lnTo>
                    <a:pt x="114" y="106"/>
                  </a:lnTo>
                  <a:lnTo>
                    <a:pt x="114" y="94"/>
                  </a:lnTo>
                  <a:lnTo>
                    <a:pt x="108" y="84"/>
                  </a:lnTo>
                  <a:lnTo>
                    <a:pt x="108" y="98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100" y="64"/>
                  </a:lnTo>
                  <a:lnTo>
                    <a:pt x="94" y="54"/>
                  </a:lnTo>
                  <a:lnTo>
                    <a:pt x="94" y="68"/>
                  </a:lnTo>
                  <a:lnTo>
                    <a:pt x="84" y="64"/>
                  </a:lnTo>
                  <a:lnTo>
                    <a:pt x="84" y="50"/>
                  </a:lnTo>
                  <a:lnTo>
                    <a:pt x="78" y="38"/>
                  </a:lnTo>
                  <a:lnTo>
                    <a:pt x="72" y="50"/>
                  </a:lnTo>
                  <a:lnTo>
                    <a:pt x="82" y="70"/>
                  </a:lnTo>
                  <a:lnTo>
                    <a:pt x="90" y="76"/>
                  </a:lnTo>
                  <a:lnTo>
                    <a:pt x="82" y="80"/>
                  </a:lnTo>
                  <a:lnTo>
                    <a:pt x="86" y="92"/>
                  </a:lnTo>
                  <a:lnTo>
                    <a:pt x="98" y="98"/>
                  </a:lnTo>
                  <a:lnTo>
                    <a:pt x="102" y="108"/>
                  </a:lnTo>
                  <a:lnTo>
                    <a:pt x="98" y="120"/>
                  </a:lnTo>
                  <a:lnTo>
                    <a:pt x="110" y="128"/>
                  </a:lnTo>
                  <a:lnTo>
                    <a:pt x="120" y="136"/>
                  </a:lnTo>
                  <a:lnTo>
                    <a:pt x="128" y="148"/>
                  </a:lnTo>
                  <a:lnTo>
                    <a:pt x="140" y="174"/>
                  </a:lnTo>
                  <a:lnTo>
                    <a:pt x="124" y="166"/>
                  </a:lnTo>
                  <a:lnTo>
                    <a:pt x="110" y="140"/>
                  </a:lnTo>
                  <a:lnTo>
                    <a:pt x="96" y="108"/>
                  </a:lnTo>
                  <a:lnTo>
                    <a:pt x="78" y="86"/>
                  </a:lnTo>
                  <a:lnTo>
                    <a:pt x="78" y="108"/>
                  </a:lnTo>
                  <a:lnTo>
                    <a:pt x="78" y="128"/>
                  </a:lnTo>
                  <a:lnTo>
                    <a:pt x="64" y="124"/>
                  </a:lnTo>
                  <a:lnTo>
                    <a:pt x="60" y="110"/>
                  </a:lnTo>
                  <a:lnTo>
                    <a:pt x="66" y="108"/>
                  </a:lnTo>
                  <a:lnTo>
                    <a:pt x="66" y="92"/>
                  </a:lnTo>
                  <a:lnTo>
                    <a:pt x="58" y="98"/>
                  </a:lnTo>
                  <a:lnTo>
                    <a:pt x="58" y="88"/>
                  </a:lnTo>
                  <a:lnTo>
                    <a:pt x="58" y="76"/>
                  </a:lnTo>
                  <a:lnTo>
                    <a:pt x="66" y="72"/>
                  </a:lnTo>
                  <a:lnTo>
                    <a:pt x="66" y="64"/>
                  </a:lnTo>
                  <a:lnTo>
                    <a:pt x="58" y="60"/>
                  </a:lnTo>
                  <a:lnTo>
                    <a:pt x="58" y="48"/>
                  </a:lnTo>
                  <a:lnTo>
                    <a:pt x="58" y="34"/>
                  </a:lnTo>
                  <a:lnTo>
                    <a:pt x="50" y="34"/>
                  </a:lnTo>
                  <a:lnTo>
                    <a:pt x="50" y="54"/>
                  </a:lnTo>
                  <a:lnTo>
                    <a:pt x="42" y="58"/>
                  </a:lnTo>
                  <a:lnTo>
                    <a:pt x="44" y="66"/>
                  </a:lnTo>
                  <a:lnTo>
                    <a:pt x="52" y="70"/>
                  </a:lnTo>
                  <a:lnTo>
                    <a:pt x="52" y="98"/>
                  </a:lnTo>
                  <a:lnTo>
                    <a:pt x="44" y="102"/>
                  </a:lnTo>
                  <a:lnTo>
                    <a:pt x="44" y="110"/>
                  </a:lnTo>
                  <a:lnTo>
                    <a:pt x="50" y="118"/>
                  </a:lnTo>
                  <a:lnTo>
                    <a:pt x="50" y="128"/>
                  </a:lnTo>
                  <a:lnTo>
                    <a:pt x="38" y="128"/>
                  </a:lnTo>
                  <a:lnTo>
                    <a:pt x="26" y="128"/>
                  </a:lnTo>
                  <a:lnTo>
                    <a:pt x="26" y="138"/>
                  </a:lnTo>
                  <a:lnTo>
                    <a:pt x="10" y="140"/>
                  </a:lnTo>
                  <a:lnTo>
                    <a:pt x="8" y="152"/>
                  </a:lnTo>
                  <a:lnTo>
                    <a:pt x="10" y="164"/>
                  </a:lnTo>
                  <a:lnTo>
                    <a:pt x="8" y="174"/>
                  </a:lnTo>
                  <a:lnTo>
                    <a:pt x="0" y="178"/>
                  </a:lnTo>
                  <a:lnTo>
                    <a:pt x="2" y="144"/>
                  </a:lnTo>
                  <a:lnTo>
                    <a:pt x="2" y="124"/>
                  </a:lnTo>
                  <a:lnTo>
                    <a:pt x="16" y="122"/>
                  </a:lnTo>
                  <a:lnTo>
                    <a:pt x="40" y="120"/>
                  </a:lnTo>
                  <a:lnTo>
                    <a:pt x="34" y="112"/>
                  </a:lnTo>
                  <a:lnTo>
                    <a:pt x="10" y="114"/>
                  </a:lnTo>
                  <a:lnTo>
                    <a:pt x="10" y="102"/>
                  </a:lnTo>
                  <a:lnTo>
                    <a:pt x="10" y="70"/>
                  </a:lnTo>
                  <a:lnTo>
                    <a:pt x="12" y="60"/>
                  </a:lnTo>
                  <a:lnTo>
                    <a:pt x="26" y="60"/>
                  </a:lnTo>
                  <a:lnTo>
                    <a:pt x="36" y="64"/>
                  </a:lnTo>
                  <a:lnTo>
                    <a:pt x="36" y="56"/>
                  </a:lnTo>
                  <a:lnTo>
                    <a:pt x="20" y="50"/>
                  </a:lnTo>
                  <a:lnTo>
                    <a:pt x="12" y="40"/>
                  </a:lnTo>
                  <a:lnTo>
                    <a:pt x="22" y="24"/>
                  </a:lnTo>
                  <a:lnTo>
                    <a:pt x="42" y="6"/>
                  </a:lnTo>
                  <a:lnTo>
                    <a:pt x="60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776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157"/>
            <p:cNvSpPr>
              <a:spLocks/>
            </p:cNvSpPr>
            <p:nvPr/>
          </p:nvSpPr>
          <p:spPr bwMode="auto">
            <a:xfrm>
              <a:off x="4234" y="3008"/>
              <a:ext cx="22" cy="48"/>
            </a:xfrm>
            <a:custGeom>
              <a:avLst/>
              <a:gdLst>
                <a:gd name="T0" fmla="*/ 12 w 22"/>
                <a:gd name="T1" fmla="*/ 0 h 48"/>
                <a:gd name="T2" fmla="*/ 4 w 22"/>
                <a:gd name="T3" fmla="*/ 4 h 48"/>
                <a:gd name="T4" fmla="*/ 0 w 22"/>
                <a:gd name="T5" fmla="*/ 14 h 48"/>
                <a:gd name="T6" fmla="*/ 2 w 22"/>
                <a:gd name="T7" fmla="*/ 28 h 48"/>
                <a:gd name="T8" fmla="*/ 8 w 22"/>
                <a:gd name="T9" fmla="*/ 36 h 48"/>
                <a:gd name="T10" fmla="*/ 22 w 22"/>
                <a:gd name="T11" fmla="*/ 48 h 48"/>
                <a:gd name="T12" fmla="*/ 12 w 22"/>
                <a:gd name="T13" fmla="*/ 30 h 48"/>
                <a:gd name="T14" fmla="*/ 6 w 22"/>
                <a:gd name="T15" fmla="*/ 18 h 48"/>
                <a:gd name="T16" fmla="*/ 12 w 2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48">
                  <a:moveTo>
                    <a:pt x="12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2" y="28"/>
                  </a:lnTo>
                  <a:lnTo>
                    <a:pt x="8" y="36"/>
                  </a:lnTo>
                  <a:lnTo>
                    <a:pt x="22" y="48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158"/>
            <p:cNvSpPr>
              <a:spLocks/>
            </p:cNvSpPr>
            <p:nvPr/>
          </p:nvSpPr>
          <p:spPr bwMode="auto">
            <a:xfrm>
              <a:off x="4230" y="3046"/>
              <a:ext cx="16" cy="32"/>
            </a:xfrm>
            <a:custGeom>
              <a:avLst/>
              <a:gdLst>
                <a:gd name="T0" fmla="*/ 2 w 16"/>
                <a:gd name="T1" fmla="*/ 0 h 32"/>
                <a:gd name="T2" fmla="*/ 0 w 16"/>
                <a:gd name="T3" fmla="*/ 8 h 32"/>
                <a:gd name="T4" fmla="*/ 4 w 16"/>
                <a:gd name="T5" fmla="*/ 18 h 32"/>
                <a:gd name="T6" fmla="*/ 10 w 16"/>
                <a:gd name="T7" fmla="*/ 30 h 32"/>
                <a:gd name="T8" fmla="*/ 16 w 16"/>
                <a:gd name="T9" fmla="*/ 32 h 32"/>
                <a:gd name="T10" fmla="*/ 8 w 16"/>
                <a:gd name="T11" fmla="*/ 14 h 32"/>
                <a:gd name="T12" fmla="*/ 2 w 1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32">
                  <a:moveTo>
                    <a:pt x="2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8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159"/>
            <p:cNvSpPr>
              <a:spLocks/>
            </p:cNvSpPr>
            <p:nvPr/>
          </p:nvSpPr>
          <p:spPr bwMode="auto">
            <a:xfrm>
              <a:off x="4246" y="3090"/>
              <a:ext cx="14" cy="38"/>
            </a:xfrm>
            <a:custGeom>
              <a:avLst/>
              <a:gdLst>
                <a:gd name="T0" fmla="*/ 14 w 14"/>
                <a:gd name="T1" fmla="*/ 8 h 38"/>
                <a:gd name="T2" fmla="*/ 8 w 14"/>
                <a:gd name="T3" fmla="*/ 0 h 38"/>
                <a:gd name="T4" fmla="*/ 2 w 14"/>
                <a:gd name="T5" fmla="*/ 4 h 38"/>
                <a:gd name="T6" fmla="*/ 0 w 14"/>
                <a:gd name="T7" fmla="*/ 16 h 38"/>
                <a:gd name="T8" fmla="*/ 0 w 14"/>
                <a:gd name="T9" fmla="*/ 38 h 38"/>
                <a:gd name="T10" fmla="*/ 12 w 14"/>
                <a:gd name="T11" fmla="*/ 38 h 38"/>
                <a:gd name="T12" fmla="*/ 14 w 14"/>
                <a:gd name="T13" fmla="*/ 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38">
                  <a:moveTo>
                    <a:pt x="14" y="8"/>
                  </a:moveTo>
                  <a:lnTo>
                    <a:pt x="8" y="0"/>
                  </a:lnTo>
                  <a:lnTo>
                    <a:pt x="2" y="4"/>
                  </a:lnTo>
                  <a:lnTo>
                    <a:pt x="0" y="16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160"/>
            <p:cNvSpPr>
              <a:spLocks/>
            </p:cNvSpPr>
            <p:nvPr/>
          </p:nvSpPr>
          <p:spPr bwMode="auto">
            <a:xfrm>
              <a:off x="4216" y="3094"/>
              <a:ext cx="28" cy="38"/>
            </a:xfrm>
            <a:custGeom>
              <a:avLst/>
              <a:gdLst>
                <a:gd name="T0" fmla="*/ 28 w 28"/>
                <a:gd name="T1" fmla="*/ 0 h 38"/>
                <a:gd name="T2" fmla="*/ 28 w 28"/>
                <a:gd name="T3" fmla="*/ 12 h 38"/>
                <a:gd name="T4" fmla="*/ 28 w 28"/>
                <a:gd name="T5" fmla="*/ 28 h 38"/>
                <a:gd name="T6" fmla="*/ 18 w 28"/>
                <a:gd name="T7" fmla="*/ 28 h 38"/>
                <a:gd name="T8" fmla="*/ 10 w 28"/>
                <a:gd name="T9" fmla="*/ 38 h 38"/>
                <a:gd name="T10" fmla="*/ 4 w 28"/>
                <a:gd name="T11" fmla="*/ 36 h 38"/>
                <a:gd name="T12" fmla="*/ 0 w 28"/>
                <a:gd name="T13" fmla="*/ 30 h 38"/>
                <a:gd name="T14" fmla="*/ 2 w 28"/>
                <a:gd name="T15" fmla="*/ 10 h 38"/>
                <a:gd name="T16" fmla="*/ 14 w 28"/>
                <a:gd name="T17" fmla="*/ 10 h 38"/>
                <a:gd name="T18" fmla="*/ 14 w 28"/>
                <a:gd name="T19" fmla="*/ 0 h 38"/>
                <a:gd name="T20" fmla="*/ 20 w 28"/>
                <a:gd name="T21" fmla="*/ 0 h 38"/>
                <a:gd name="T22" fmla="*/ 20 w 28"/>
                <a:gd name="T23" fmla="*/ 0 h 38"/>
                <a:gd name="T24" fmla="*/ 26 w 28"/>
                <a:gd name="T25" fmla="*/ 0 h 38"/>
                <a:gd name="T26" fmla="*/ 28 w 28"/>
                <a:gd name="T27" fmla="*/ 0 h 38"/>
                <a:gd name="T28" fmla="*/ 28 w 28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" h="38">
                  <a:moveTo>
                    <a:pt x="28" y="0"/>
                  </a:moveTo>
                  <a:lnTo>
                    <a:pt x="28" y="12"/>
                  </a:lnTo>
                  <a:lnTo>
                    <a:pt x="28" y="28"/>
                  </a:lnTo>
                  <a:lnTo>
                    <a:pt x="18" y="28"/>
                  </a:lnTo>
                  <a:lnTo>
                    <a:pt x="10" y="38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161"/>
            <p:cNvSpPr>
              <a:spLocks/>
            </p:cNvSpPr>
            <p:nvPr/>
          </p:nvSpPr>
          <p:spPr bwMode="auto">
            <a:xfrm>
              <a:off x="4198" y="3104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12 h 42"/>
                <a:gd name="T4" fmla="*/ 10 w 12"/>
                <a:gd name="T5" fmla="*/ 22 h 42"/>
                <a:gd name="T6" fmla="*/ 10 w 12"/>
                <a:gd name="T7" fmla="*/ 34 h 42"/>
                <a:gd name="T8" fmla="*/ 2 w 12"/>
                <a:gd name="T9" fmla="*/ 42 h 42"/>
                <a:gd name="T10" fmla="*/ 0 w 12"/>
                <a:gd name="T11" fmla="*/ 30 h 42"/>
                <a:gd name="T12" fmla="*/ 4 w 12"/>
                <a:gd name="T13" fmla="*/ 18 h 42"/>
                <a:gd name="T14" fmla="*/ 12 w 12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42">
                  <a:moveTo>
                    <a:pt x="12" y="0"/>
                  </a:moveTo>
                  <a:lnTo>
                    <a:pt x="12" y="12"/>
                  </a:lnTo>
                  <a:lnTo>
                    <a:pt x="10" y="22"/>
                  </a:lnTo>
                  <a:lnTo>
                    <a:pt x="10" y="34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162"/>
            <p:cNvSpPr>
              <a:spLocks/>
            </p:cNvSpPr>
            <p:nvPr/>
          </p:nvSpPr>
          <p:spPr bwMode="auto">
            <a:xfrm>
              <a:off x="4146" y="3148"/>
              <a:ext cx="46" cy="104"/>
            </a:xfrm>
            <a:custGeom>
              <a:avLst/>
              <a:gdLst>
                <a:gd name="T0" fmla="*/ 46 w 46"/>
                <a:gd name="T1" fmla="*/ 0 h 104"/>
                <a:gd name="T2" fmla="*/ 38 w 46"/>
                <a:gd name="T3" fmla="*/ 12 h 104"/>
                <a:gd name="T4" fmla="*/ 34 w 46"/>
                <a:gd name="T5" fmla="*/ 4 h 104"/>
                <a:gd name="T6" fmla="*/ 30 w 46"/>
                <a:gd name="T7" fmla="*/ 14 h 104"/>
                <a:gd name="T8" fmla="*/ 30 w 46"/>
                <a:gd name="T9" fmla="*/ 26 h 104"/>
                <a:gd name="T10" fmla="*/ 18 w 46"/>
                <a:gd name="T11" fmla="*/ 38 h 104"/>
                <a:gd name="T12" fmla="*/ 18 w 46"/>
                <a:gd name="T13" fmla="*/ 28 h 104"/>
                <a:gd name="T14" fmla="*/ 12 w 46"/>
                <a:gd name="T15" fmla="*/ 38 h 104"/>
                <a:gd name="T16" fmla="*/ 16 w 46"/>
                <a:gd name="T17" fmla="*/ 68 h 104"/>
                <a:gd name="T18" fmla="*/ 4 w 46"/>
                <a:gd name="T19" fmla="*/ 80 h 104"/>
                <a:gd name="T20" fmla="*/ 0 w 46"/>
                <a:gd name="T21" fmla="*/ 104 h 104"/>
                <a:gd name="T22" fmla="*/ 14 w 46"/>
                <a:gd name="T23" fmla="*/ 84 h 104"/>
                <a:gd name="T24" fmla="*/ 28 w 46"/>
                <a:gd name="T25" fmla="*/ 36 h 104"/>
                <a:gd name="T26" fmla="*/ 46 w 46"/>
                <a:gd name="T27" fmla="*/ 8 h 104"/>
                <a:gd name="T28" fmla="*/ 46 w 46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104">
                  <a:moveTo>
                    <a:pt x="46" y="0"/>
                  </a:moveTo>
                  <a:lnTo>
                    <a:pt x="38" y="12"/>
                  </a:lnTo>
                  <a:lnTo>
                    <a:pt x="34" y="4"/>
                  </a:lnTo>
                  <a:lnTo>
                    <a:pt x="30" y="14"/>
                  </a:lnTo>
                  <a:lnTo>
                    <a:pt x="30" y="26"/>
                  </a:lnTo>
                  <a:lnTo>
                    <a:pt x="18" y="38"/>
                  </a:lnTo>
                  <a:lnTo>
                    <a:pt x="18" y="28"/>
                  </a:lnTo>
                  <a:lnTo>
                    <a:pt x="12" y="38"/>
                  </a:lnTo>
                  <a:lnTo>
                    <a:pt x="16" y="68"/>
                  </a:lnTo>
                  <a:lnTo>
                    <a:pt x="4" y="80"/>
                  </a:lnTo>
                  <a:lnTo>
                    <a:pt x="0" y="104"/>
                  </a:lnTo>
                  <a:lnTo>
                    <a:pt x="14" y="84"/>
                  </a:lnTo>
                  <a:lnTo>
                    <a:pt x="28" y="36"/>
                  </a:lnTo>
                  <a:lnTo>
                    <a:pt x="46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163"/>
            <p:cNvSpPr>
              <a:spLocks/>
            </p:cNvSpPr>
            <p:nvPr/>
          </p:nvSpPr>
          <p:spPr bwMode="auto">
            <a:xfrm>
              <a:off x="4200" y="3144"/>
              <a:ext cx="16" cy="52"/>
            </a:xfrm>
            <a:custGeom>
              <a:avLst/>
              <a:gdLst>
                <a:gd name="T0" fmla="*/ 8 w 16"/>
                <a:gd name="T1" fmla="*/ 4 h 52"/>
                <a:gd name="T2" fmla="*/ 0 w 16"/>
                <a:gd name="T3" fmla="*/ 14 h 52"/>
                <a:gd name="T4" fmla="*/ 0 w 16"/>
                <a:gd name="T5" fmla="*/ 52 h 52"/>
                <a:gd name="T6" fmla="*/ 10 w 16"/>
                <a:gd name="T7" fmla="*/ 48 h 52"/>
                <a:gd name="T8" fmla="*/ 16 w 16"/>
                <a:gd name="T9" fmla="*/ 0 h 52"/>
                <a:gd name="T10" fmla="*/ 8 w 16"/>
                <a:gd name="T11" fmla="*/ 4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lnTo>
                    <a:pt x="0" y="14"/>
                  </a:lnTo>
                  <a:lnTo>
                    <a:pt x="0" y="52"/>
                  </a:lnTo>
                  <a:lnTo>
                    <a:pt x="10" y="48"/>
                  </a:lnTo>
                  <a:lnTo>
                    <a:pt x="16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164"/>
            <p:cNvSpPr>
              <a:spLocks/>
            </p:cNvSpPr>
            <p:nvPr/>
          </p:nvSpPr>
          <p:spPr bwMode="auto">
            <a:xfrm>
              <a:off x="4228" y="3144"/>
              <a:ext cx="22" cy="50"/>
            </a:xfrm>
            <a:custGeom>
              <a:avLst/>
              <a:gdLst>
                <a:gd name="T0" fmla="*/ 22 w 22"/>
                <a:gd name="T1" fmla="*/ 0 h 50"/>
                <a:gd name="T2" fmla="*/ 6 w 22"/>
                <a:gd name="T3" fmla="*/ 0 h 50"/>
                <a:gd name="T4" fmla="*/ 2 w 22"/>
                <a:gd name="T5" fmla="*/ 14 h 50"/>
                <a:gd name="T6" fmla="*/ 0 w 22"/>
                <a:gd name="T7" fmla="*/ 38 h 50"/>
                <a:gd name="T8" fmla="*/ 6 w 22"/>
                <a:gd name="T9" fmla="*/ 40 h 50"/>
                <a:gd name="T10" fmla="*/ 6 w 22"/>
                <a:gd name="T11" fmla="*/ 50 h 50"/>
                <a:gd name="T12" fmla="*/ 14 w 22"/>
                <a:gd name="T13" fmla="*/ 50 h 50"/>
                <a:gd name="T14" fmla="*/ 22 w 22"/>
                <a:gd name="T15" fmla="*/ 0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50">
                  <a:moveTo>
                    <a:pt x="22" y="0"/>
                  </a:moveTo>
                  <a:lnTo>
                    <a:pt x="6" y="0"/>
                  </a:lnTo>
                  <a:lnTo>
                    <a:pt x="2" y="14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6" y="50"/>
                  </a:lnTo>
                  <a:lnTo>
                    <a:pt x="14" y="5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165"/>
            <p:cNvSpPr>
              <a:spLocks/>
            </p:cNvSpPr>
            <p:nvPr/>
          </p:nvSpPr>
          <p:spPr bwMode="auto">
            <a:xfrm>
              <a:off x="4202" y="3208"/>
              <a:ext cx="14" cy="64"/>
            </a:xfrm>
            <a:custGeom>
              <a:avLst/>
              <a:gdLst>
                <a:gd name="T0" fmla="*/ 14 w 14"/>
                <a:gd name="T1" fmla="*/ 0 h 64"/>
                <a:gd name="T2" fmla="*/ 2 w 14"/>
                <a:gd name="T3" fmla="*/ 2 h 64"/>
                <a:gd name="T4" fmla="*/ 0 w 14"/>
                <a:gd name="T5" fmla="*/ 62 h 64"/>
                <a:gd name="T6" fmla="*/ 8 w 14"/>
                <a:gd name="T7" fmla="*/ 64 h 64"/>
                <a:gd name="T8" fmla="*/ 8 w 14"/>
                <a:gd name="T9" fmla="*/ 64 h 64"/>
                <a:gd name="T10" fmla="*/ 14 w 14"/>
                <a:gd name="T11" fmla="*/ 0 h 64"/>
                <a:gd name="T12" fmla="*/ 14 w 14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64">
                  <a:moveTo>
                    <a:pt x="14" y="0"/>
                  </a:moveTo>
                  <a:lnTo>
                    <a:pt x="2" y="2"/>
                  </a:lnTo>
                  <a:lnTo>
                    <a:pt x="0" y="62"/>
                  </a:lnTo>
                  <a:lnTo>
                    <a:pt x="8" y="6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166"/>
            <p:cNvSpPr>
              <a:spLocks/>
            </p:cNvSpPr>
            <p:nvPr/>
          </p:nvSpPr>
          <p:spPr bwMode="auto">
            <a:xfrm>
              <a:off x="4298" y="3216"/>
              <a:ext cx="14" cy="62"/>
            </a:xfrm>
            <a:custGeom>
              <a:avLst/>
              <a:gdLst>
                <a:gd name="T0" fmla="*/ 14 w 14"/>
                <a:gd name="T1" fmla="*/ 0 h 62"/>
                <a:gd name="T2" fmla="*/ 2 w 14"/>
                <a:gd name="T3" fmla="*/ 0 h 62"/>
                <a:gd name="T4" fmla="*/ 0 w 14"/>
                <a:gd name="T5" fmla="*/ 62 h 62"/>
                <a:gd name="T6" fmla="*/ 8 w 14"/>
                <a:gd name="T7" fmla="*/ 62 h 62"/>
                <a:gd name="T8" fmla="*/ 8 w 14"/>
                <a:gd name="T9" fmla="*/ 62 h 62"/>
                <a:gd name="T10" fmla="*/ 12 w 14"/>
                <a:gd name="T11" fmla="*/ 32 h 62"/>
                <a:gd name="T12" fmla="*/ 14 w 14"/>
                <a:gd name="T13" fmla="*/ 0 h 62"/>
                <a:gd name="T14" fmla="*/ 14 w 14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62">
                  <a:moveTo>
                    <a:pt x="14" y="0"/>
                  </a:moveTo>
                  <a:lnTo>
                    <a:pt x="2" y="0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2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167"/>
            <p:cNvSpPr>
              <a:spLocks/>
            </p:cNvSpPr>
            <p:nvPr/>
          </p:nvSpPr>
          <p:spPr bwMode="auto">
            <a:xfrm>
              <a:off x="4290" y="3290"/>
              <a:ext cx="14" cy="54"/>
            </a:xfrm>
            <a:custGeom>
              <a:avLst/>
              <a:gdLst>
                <a:gd name="T0" fmla="*/ 14 w 14"/>
                <a:gd name="T1" fmla="*/ 0 h 54"/>
                <a:gd name="T2" fmla="*/ 0 w 14"/>
                <a:gd name="T3" fmla="*/ 0 h 54"/>
                <a:gd name="T4" fmla="*/ 0 w 14"/>
                <a:gd name="T5" fmla="*/ 54 h 54"/>
                <a:gd name="T6" fmla="*/ 8 w 14"/>
                <a:gd name="T7" fmla="*/ 54 h 54"/>
                <a:gd name="T8" fmla="*/ 8 w 14"/>
                <a:gd name="T9" fmla="*/ 54 h 54"/>
                <a:gd name="T10" fmla="*/ 14 w 14"/>
                <a:gd name="T11" fmla="*/ 0 h 54"/>
                <a:gd name="T12" fmla="*/ 14 w 14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54">
                  <a:moveTo>
                    <a:pt x="14" y="0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168"/>
            <p:cNvSpPr>
              <a:spLocks/>
            </p:cNvSpPr>
            <p:nvPr/>
          </p:nvSpPr>
          <p:spPr bwMode="auto">
            <a:xfrm>
              <a:off x="4226" y="3210"/>
              <a:ext cx="18" cy="62"/>
            </a:xfrm>
            <a:custGeom>
              <a:avLst/>
              <a:gdLst>
                <a:gd name="T0" fmla="*/ 18 w 18"/>
                <a:gd name="T1" fmla="*/ 0 h 62"/>
                <a:gd name="T2" fmla="*/ 4 w 18"/>
                <a:gd name="T3" fmla="*/ 0 h 62"/>
                <a:gd name="T4" fmla="*/ 0 w 18"/>
                <a:gd name="T5" fmla="*/ 62 h 62"/>
                <a:gd name="T6" fmla="*/ 14 w 18"/>
                <a:gd name="T7" fmla="*/ 60 h 62"/>
                <a:gd name="T8" fmla="*/ 18 w 18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2">
                  <a:moveTo>
                    <a:pt x="18" y="0"/>
                  </a:moveTo>
                  <a:lnTo>
                    <a:pt x="4" y="0"/>
                  </a:lnTo>
                  <a:lnTo>
                    <a:pt x="0" y="62"/>
                  </a:lnTo>
                  <a:lnTo>
                    <a:pt x="14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169"/>
            <p:cNvSpPr>
              <a:spLocks/>
            </p:cNvSpPr>
            <p:nvPr/>
          </p:nvSpPr>
          <p:spPr bwMode="auto">
            <a:xfrm>
              <a:off x="4324" y="3216"/>
              <a:ext cx="18" cy="64"/>
            </a:xfrm>
            <a:custGeom>
              <a:avLst/>
              <a:gdLst>
                <a:gd name="T0" fmla="*/ 18 w 18"/>
                <a:gd name="T1" fmla="*/ 2 h 64"/>
                <a:gd name="T2" fmla="*/ 2 w 18"/>
                <a:gd name="T3" fmla="*/ 0 h 64"/>
                <a:gd name="T4" fmla="*/ 0 w 18"/>
                <a:gd name="T5" fmla="*/ 64 h 64"/>
                <a:gd name="T6" fmla="*/ 12 w 18"/>
                <a:gd name="T7" fmla="*/ 60 h 64"/>
                <a:gd name="T8" fmla="*/ 18 w 18"/>
                <a:gd name="T9" fmla="*/ 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4">
                  <a:moveTo>
                    <a:pt x="18" y="2"/>
                  </a:moveTo>
                  <a:lnTo>
                    <a:pt x="2" y="0"/>
                  </a:lnTo>
                  <a:lnTo>
                    <a:pt x="0" y="64"/>
                  </a:lnTo>
                  <a:lnTo>
                    <a:pt x="12" y="6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170"/>
            <p:cNvSpPr>
              <a:spLocks/>
            </p:cNvSpPr>
            <p:nvPr/>
          </p:nvSpPr>
          <p:spPr bwMode="auto">
            <a:xfrm>
              <a:off x="4314" y="3290"/>
              <a:ext cx="18" cy="56"/>
            </a:xfrm>
            <a:custGeom>
              <a:avLst/>
              <a:gdLst>
                <a:gd name="T0" fmla="*/ 18 w 18"/>
                <a:gd name="T1" fmla="*/ 2 h 56"/>
                <a:gd name="T2" fmla="*/ 2 w 18"/>
                <a:gd name="T3" fmla="*/ 0 h 56"/>
                <a:gd name="T4" fmla="*/ 0 w 18"/>
                <a:gd name="T5" fmla="*/ 56 h 56"/>
                <a:gd name="T6" fmla="*/ 14 w 18"/>
                <a:gd name="T7" fmla="*/ 54 h 56"/>
                <a:gd name="T8" fmla="*/ 18 w 18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56">
                  <a:moveTo>
                    <a:pt x="18" y="2"/>
                  </a:moveTo>
                  <a:lnTo>
                    <a:pt x="2" y="0"/>
                  </a:lnTo>
                  <a:lnTo>
                    <a:pt x="0" y="56"/>
                  </a:lnTo>
                  <a:lnTo>
                    <a:pt x="14" y="54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171"/>
            <p:cNvSpPr>
              <a:spLocks/>
            </p:cNvSpPr>
            <p:nvPr/>
          </p:nvSpPr>
          <p:spPr bwMode="auto">
            <a:xfrm>
              <a:off x="4202" y="3282"/>
              <a:ext cx="8" cy="48"/>
            </a:xfrm>
            <a:custGeom>
              <a:avLst/>
              <a:gdLst>
                <a:gd name="T0" fmla="*/ 0 w 8"/>
                <a:gd name="T1" fmla="*/ 0 h 48"/>
                <a:gd name="T2" fmla="*/ 0 w 8"/>
                <a:gd name="T3" fmla="*/ 16 h 48"/>
                <a:gd name="T4" fmla="*/ 0 w 8"/>
                <a:gd name="T5" fmla="*/ 48 h 48"/>
                <a:gd name="T6" fmla="*/ 6 w 8"/>
                <a:gd name="T7" fmla="*/ 48 h 48"/>
                <a:gd name="T8" fmla="*/ 8 w 8"/>
                <a:gd name="T9" fmla="*/ 0 h 48"/>
                <a:gd name="T10" fmla="*/ 0 w 8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0" y="0"/>
                  </a:moveTo>
                  <a:lnTo>
                    <a:pt x="0" y="16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172"/>
            <p:cNvSpPr>
              <a:spLocks/>
            </p:cNvSpPr>
            <p:nvPr/>
          </p:nvSpPr>
          <p:spPr bwMode="auto">
            <a:xfrm>
              <a:off x="4226" y="3280"/>
              <a:ext cx="12" cy="52"/>
            </a:xfrm>
            <a:custGeom>
              <a:avLst/>
              <a:gdLst>
                <a:gd name="T0" fmla="*/ 0 w 12"/>
                <a:gd name="T1" fmla="*/ 2 h 52"/>
                <a:gd name="T2" fmla="*/ 0 w 12"/>
                <a:gd name="T3" fmla="*/ 20 h 52"/>
                <a:gd name="T4" fmla="*/ 0 w 12"/>
                <a:gd name="T5" fmla="*/ 52 h 52"/>
                <a:gd name="T6" fmla="*/ 12 w 12"/>
                <a:gd name="T7" fmla="*/ 52 h 52"/>
                <a:gd name="T8" fmla="*/ 10 w 12"/>
                <a:gd name="T9" fmla="*/ 0 h 52"/>
                <a:gd name="T10" fmla="*/ 0 w 12"/>
                <a:gd name="T11" fmla="*/ 2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52">
                  <a:moveTo>
                    <a:pt x="0" y="2"/>
                  </a:moveTo>
                  <a:lnTo>
                    <a:pt x="0" y="2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173"/>
            <p:cNvSpPr>
              <a:spLocks/>
            </p:cNvSpPr>
            <p:nvPr/>
          </p:nvSpPr>
          <p:spPr bwMode="auto">
            <a:xfrm>
              <a:off x="4302" y="3094"/>
              <a:ext cx="38" cy="40"/>
            </a:xfrm>
            <a:custGeom>
              <a:avLst/>
              <a:gdLst>
                <a:gd name="T0" fmla="*/ 38 w 38"/>
                <a:gd name="T1" fmla="*/ 0 h 40"/>
                <a:gd name="T2" fmla="*/ 8 w 38"/>
                <a:gd name="T3" fmla="*/ 12 h 40"/>
                <a:gd name="T4" fmla="*/ 0 w 38"/>
                <a:gd name="T5" fmla="*/ 38 h 40"/>
                <a:gd name="T6" fmla="*/ 24 w 38"/>
                <a:gd name="T7" fmla="*/ 40 h 40"/>
                <a:gd name="T8" fmla="*/ 24 w 38"/>
                <a:gd name="T9" fmla="*/ 18 h 40"/>
                <a:gd name="T10" fmla="*/ 38 w 38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40">
                  <a:moveTo>
                    <a:pt x="38" y="0"/>
                  </a:moveTo>
                  <a:lnTo>
                    <a:pt x="8" y="12"/>
                  </a:lnTo>
                  <a:lnTo>
                    <a:pt x="0" y="38"/>
                  </a:lnTo>
                  <a:lnTo>
                    <a:pt x="24" y="40"/>
                  </a:lnTo>
                  <a:lnTo>
                    <a:pt x="24" y="1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174"/>
            <p:cNvSpPr>
              <a:spLocks/>
            </p:cNvSpPr>
            <p:nvPr/>
          </p:nvSpPr>
          <p:spPr bwMode="auto">
            <a:xfrm>
              <a:off x="4304" y="3148"/>
              <a:ext cx="20" cy="50"/>
            </a:xfrm>
            <a:custGeom>
              <a:avLst/>
              <a:gdLst>
                <a:gd name="T0" fmla="*/ 20 w 20"/>
                <a:gd name="T1" fmla="*/ 2 h 50"/>
                <a:gd name="T2" fmla="*/ 0 w 20"/>
                <a:gd name="T3" fmla="*/ 0 h 50"/>
                <a:gd name="T4" fmla="*/ 2 w 20"/>
                <a:gd name="T5" fmla="*/ 50 h 50"/>
                <a:gd name="T6" fmla="*/ 14 w 20"/>
                <a:gd name="T7" fmla="*/ 50 h 50"/>
                <a:gd name="T8" fmla="*/ 20 w 20"/>
                <a:gd name="T9" fmla="*/ 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50">
                  <a:moveTo>
                    <a:pt x="20" y="2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4" y="5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175"/>
            <p:cNvSpPr>
              <a:spLocks/>
            </p:cNvSpPr>
            <p:nvPr/>
          </p:nvSpPr>
          <p:spPr bwMode="auto">
            <a:xfrm>
              <a:off x="4352" y="3100"/>
              <a:ext cx="26" cy="44"/>
            </a:xfrm>
            <a:custGeom>
              <a:avLst/>
              <a:gdLst>
                <a:gd name="T0" fmla="*/ 14 w 26"/>
                <a:gd name="T1" fmla="*/ 0 h 44"/>
                <a:gd name="T2" fmla="*/ 0 w 26"/>
                <a:gd name="T3" fmla="*/ 14 h 44"/>
                <a:gd name="T4" fmla="*/ 0 w 26"/>
                <a:gd name="T5" fmla="*/ 44 h 44"/>
                <a:gd name="T6" fmla="*/ 14 w 26"/>
                <a:gd name="T7" fmla="*/ 42 h 44"/>
                <a:gd name="T8" fmla="*/ 14 w 26"/>
                <a:gd name="T9" fmla="*/ 22 h 44"/>
                <a:gd name="T10" fmla="*/ 26 w 26"/>
                <a:gd name="T11" fmla="*/ 12 h 44"/>
                <a:gd name="T12" fmla="*/ 14 w 26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44">
                  <a:moveTo>
                    <a:pt x="14" y="0"/>
                  </a:moveTo>
                  <a:lnTo>
                    <a:pt x="0" y="14"/>
                  </a:lnTo>
                  <a:lnTo>
                    <a:pt x="0" y="44"/>
                  </a:lnTo>
                  <a:lnTo>
                    <a:pt x="14" y="42"/>
                  </a:lnTo>
                  <a:lnTo>
                    <a:pt x="14" y="22"/>
                  </a:lnTo>
                  <a:lnTo>
                    <a:pt x="26" y="1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CA5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176"/>
            <p:cNvSpPr>
              <a:spLocks/>
            </p:cNvSpPr>
            <p:nvPr/>
          </p:nvSpPr>
          <p:spPr bwMode="auto">
            <a:xfrm>
              <a:off x="4284" y="3002"/>
              <a:ext cx="66" cy="30"/>
            </a:xfrm>
            <a:custGeom>
              <a:avLst/>
              <a:gdLst>
                <a:gd name="T0" fmla="*/ 58 w 66"/>
                <a:gd name="T1" fmla="*/ 4 h 30"/>
                <a:gd name="T2" fmla="*/ 26 w 66"/>
                <a:gd name="T3" fmla="*/ 8 h 30"/>
                <a:gd name="T4" fmla="*/ 16 w 66"/>
                <a:gd name="T5" fmla="*/ 12 h 30"/>
                <a:gd name="T6" fmla="*/ 0 w 66"/>
                <a:gd name="T7" fmla="*/ 12 h 30"/>
                <a:gd name="T8" fmla="*/ 0 w 66"/>
                <a:gd name="T9" fmla="*/ 20 h 30"/>
                <a:gd name="T10" fmla="*/ 2 w 66"/>
                <a:gd name="T11" fmla="*/ 30 h 30"/>
                <a:gd name="T12" fmla="*/ 8 w 66"/>
                <a:gd name="T13" fmla="*/ 30 h 30"/>
                <a:gd name="T14" fmla="*/ 16 w 66"/>
                <a:gd name="T15" fmla="*/ 22 h 30"/>
                <a:gd name="T16" fmla="*/ 22 w 66"/>
                <a:gd name="T17" fmla="*/ 18 h 30"/>
                <a:gd name="T18" fmla="*/ 56 w 66"/>
                <a:gd name="T19" fmla="*/ 12 h 30"/>
                <a:gd name="T20" fmla="*/ 66 w 66"/>
                <a:gd name="T21" fmla="*/ 6 h 30"/>
                <a:gd name="T22" fmla="*/ 64 w 66"/>
                <a:gd name="T23" fmla="*/ 0 h 30"/>
                <a:gd name="T24" fmla="*/ 58 w 66"/>
                <a:gd name="T25" fmla="*/ 4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0">
                  <a:moveTo>
                    <a:pt x="58" y="4"/>
                  </a:moveTo>
                  <a:lnTo>
                    <a:pt x="26" y="8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6" y="22"/>
                  </a:lnTo>
                  <a:lnTo>
                    <a:pt x="22" y="18"/>
                  </a:lnTo>
                  <a:lnTo>
                    <a:pt x="56" y="12"/>
                  </a:lnTo>
                  <a:lnTo>
                    <a:pt x="66" y="6"/>
                  </a:lnTo>
                  <a:lnTo>
                    <a:pt x="64" y="0"/>
                  </a:lnTo>
                  <a:lnTo>
                    <a:pt x="58" y="4"/>
                  </a:lnTo>
                  <a:close/>
                </a:path>
              </a:pathLst>
            </a:custGeom>
            <a:solidFill>
              <a:srgbClr val="0C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177"/>
            <p:cNvSpPr>
              <a:spLocks/>
            </p:cNvSpPr>
            <p:nvPr/>
          </p:nvSpPr>
          <p:spPr bwMode="auto">
            <a:xfrm>
              <a:off x="4268" y="3028"/>
              <a:ext cx="38" cy="68"/>
            </a:xfrm>
            <a:custGeom>
              <a:avLst/>
              <a:gdLst>
                <a:gd name="T0" fmla="*/ 0 w 38"/>
                <a:gd name="T1" fmla="*/ 12 h 68"/>
                <a:gd name="T2" fmla="*/ 8 w 38"/>
                <a:gd name="T3" fmla="*/ 28 h 68"/>
                <a:gd name="T4" fmla="*/ 22 w 38"/>
                <a:gd name="T5" fmla="*/ 48 h 68"/>
                <a:gd name="T6" fmla="*/ 38 w 38"/>
                <a:gd name="T7" fmla="*/ 68 h 68"/>
                <a:gd name="T8" fmla="*/ 32 w 38"/>
                <a:gd name="T9" fmla="*/ 42 h 68"/>
                <a:gd name="T10" fmla="*/ 26 w 38"/>
                <a:gd name="T11" fmla="*/ 20 h 68"/>
                <a:gd name="T12" fmla="*/ 30 w 38"/>
                <a:gd name="T13" fmla="*/ 0 h 68"/>
                <a:gd name="T14" fmla="*/ 0 w 38"/>
                <a:gd name="T15" fmla="*/ 12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68">
                  <a:moveTo>
                    <a:pt x="0" y="12"/>
                  </a:moveTo>
                  <a:lnTo>
                    <a:pt x="8" y="28"/>
                  </a:lnTo>
                  <a:lnTo>
                    <a:pt x="22" y="48"/>
                  </a:lnTo>
                  <a:lnTo>
                    <a:pt x="38" y="68"/>
                  </a:lnTo>
                  <a:lnTo>
                    <a:pt x="32" y="42"/>
                  </a:lnTo>
                  <a:lnTo>
                    <a:pt x="26" y="20"/>
                  </a:lnTo>
                  <a:lnTo>
                    <a:pt x="3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178"/>
            <p:cNvSpPr>
              <a:spLocks/>
            </p:cNvSpPr>
            <p:nvPr/>
          </p:nvSpPr>
          <p:spPr bwMode="auto">
            <a:xfrm>
              <a:off x="4380" y="3196"/>
              <a:ext cx="30" cy="72"/>
            </a:xfrm>
            <a:custGeom>
              <a:avLst/>
              <a:gdLst>
                <a:gd name="T0" fmla="*/ 30 w 30"/>
                <a:gd name="T1" fmla="*/ 60 h 72"/>
                <a:gd name="T2" fmla="*/ 14 w 30"/>
                <a:gd name="T3" fmla="*/ 42 h 72"/>
                <a:gd name="T4" fmla="*/ 0 w 30"/>
                <a:gd name="T5" fmla="*/ 0 h 72"/>
                <a:gd name="T6" fmla="*/ 0 w 30"/>
                <a:gd name="T7" fmla="*/ 36 h 72"/>
                <a:gd name="T8" fmla="*/ 10 w 30"/>
                <a:gd name="T9" fmla="*/ 72 h 72"/>
                <a:gd name="T10" fmla="*/ 10 w 30"/>
                <a:gd name="T11" fmla="*/ 72 h 72"/>
                <a:gd name="T12" fmla="*/ 18 w 30"/>
                <a:gd name="T13" fmla="*/ 64 h 72"/>
                <a:gd name="T14" fmla="*/ 26 w 30"/>
                <a:gd name="T15" fmla="*/ 60 h 72"/>
                <a:gd name="T16" fmla="*/ 30 w 30"/>
                <a:gd name="T17" fmla="*/ 60 h 72"/>
                <a:gd name="T18" fmla="*/ 30 w 30"/>
                <a:gd name="T19" fmla="*/ 60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72">
                  <a:moveTo>
                    <a:pt x="30" y="60"/>
                  </a:moveTo>
                  <a:lnTo>
                    <a:pt x="14" y="42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0" y="72"/>
                  </a:lnTo>
                  <a:lnTo>
                    <a:pt x="18" y="64"/>
                  </a:lnTo>
                  <a:lnTo>
                    <a:pt x="2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179"/>
            <p:cNvSpPr>
              <a:spLocks/>
            </p:cNvSpPr>
            <p:nvPr/>
          </p:nvSpPr>
          <p:spPr bwMode="auto">
            <a:xfrm>
              <a:off x="4178" y="3184"/>
              <a:ext cx="14" cy="32"/>
            </a:xfrm>
            <a:custGeom>
              <a:avLst/>
              <a:gdLst>
                <a:gd name="T0" fmla="*/ 12 w 14"/>
                <a:gd name="T1" fmla="*/ 0 h 32"/>
                <a:gd name="T2" fmla="*/ 14 w 14"/>
                <a:gd name="T3" fmla="*/ 16 h 32"/>
                <a:gd name="T4" fmla="*/ 4 w 14"/>
                <a:gd name="T5" fmla="*/ 32 h 32"/>
                <a:gd name="T6" fmla="*/ 0 w 14"/>
                <a:gd name="T7" fmla="*/ 14 h 32"/>
                <a:gd name="T8" fmla="*/ 0 w 14"/>
                <a:gd name="T9" fmla="*/ 14 h 32"/>
                <a:gd name="T10" fmla="*/ 8 w 14"/>
                <a:gd name="T11" fmla="*/ 8 h 32"/>
                <a:gd name="T12" fmla="*/ 10 w 14"/>
                <a:gd name="T13" fmla="*/ 2 h 32"/>
                <a:gd name="T14" fmla="*/ 12 w 14"/>
                <a:gd name="T15" fmla="*/ 0 h 32"/>
                <a:gd name="T16" fmla="*/ 12 w 14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2">
                  <a:moveTo>
                    <a:pt x="12" y="0"/>
                  </a:moveTo>
                  <a:lnTo>
                    <a:pt x="14" y="16"/>
                  </a:lnTo>
                  <a:lnTo>
                    <a:pt x="4" y="32"/>
                  </a:lnTo>
                  <a:lnTo>
                    <a:pt x="0" y="14"/>
                  </a:lnTo>
                  <a:lnTo>
                    <a:pt x="8" y="8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80"/>
            <p:cNvSpPr>
              <a:spLocks/>
            </p:cNvSpPr>
            <p:nvPr/>
          </p:nvSpPr>
          <p:spPr bwMode="auto">
            <a:xfrm>
              <a:off x="4390" y="3284"/>
              <a:ext cx="46" cy="48"/>
            </a:xfrm>
            <a:custGeom>
              <a:avLst/>
              <a:gdLst>
                <a:gd name="T0" fmla="*/ 0 w 46"/>
                <a:gd name="T1" fmla="*/ 14 h 48"/>
                <a:gd name="T2" fmla="*/ 0 w 46"/>
                <a:gd name="T3" fmla="*/ 48 h 48"/>
                <a:gd name="T4" fmla="*/ 30 w 46"/>
                <a:gd name="T5" fmla="*/ 42 h 48"/>
                <a:gd name="T6" fmla="*/ 46 w 46"/>
                <a:gd name="T7" fmla="*/ 34 h 48"/>
                <a:gd name="T8" fmla="*/ 42 w 46"/>
                <a:gd name="T9" fmla="*/ 6 h 48"/>
                <a:gd name="T10" fmla="*/ 4 w 46"/>
                <a:gd name="T11" fmla="*/ 0 h 48"/>
                <a:gd name="T12" fmla="*/ 0 w 46"/>
                <a:gd name="T13" fmla="*/ 14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48">
                  <a:moveTo>
                    <a:pt x="0" y="14"/>
                  </a:moveTo>
                  <a:lnTo>
                    <a:pt x="0" y="48"/>
                  </a:lnTo>
                  <a:lnTo>
                    <a:pt x="30" y="42"/>
                  </a:lnTo>
                  <a:lnTo>
                    <a:pt x="46" y="34"/>
                  </a:lnTo>
                  <a:lnTo>
                    <a:pt x="42" y="6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81"/>
            <p:cNvSpPr>
              <a:spLocks/>
            </p:cNvSpPr>
            <p:nvPr/>
          </p:nvSpPr>
          <p:spPr bwMode="auto">
            <a:xfrm>
              <a:off x="4378" y="3284"/>
              <a:ext cx="22" cy="54"/>
            </a:xfrm>
            <a:custGeom>
              <a:avLst/>
              <a:gdLst>
                <a:gd name="T0" fmla="*/ 14 w 22"/>
                <a:gd name="T1" fmla="*/ 46 h 54"/>
                <a:gd name="T2" fmla="*/ 0 w 22"/>
                <a:gd name="T3" fmla="*/ 54 h 54"/>
                <a:gd name="T4" fmla="*/ 6 w 22"/>
                <a:gd name="T5" fmla="*/ 4 h 54"/>
                <a:gd name="T6" fmla="*/ 22 w 22"/>
                <a:gd name="T7" fmla="*/ 0 h 54"/>
                <a:gd name="T8" fmla="*/ 14 w 22"/>
                <a:gd name="T9" fmla="*/ 4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54">
                  <a:moveTo>
                    <a:pt x="14" y="46"/>
                  </a:moveTo>
                  <a:lnTo>
                    <a:pt x="0" y="54"/>
                  </a:lnTo>
                  <a:lnTo>
                    <a:pt x="6" y="4"/>
                  </a:lnTo>
                  <a:lnTo>
                    <a:pt x="22" y="0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82"/>
            <p:cNvSpPr>
              <a:spLocks/>
            </p:cNvSpPr>
            <p:nvPr/>
          </p:nvSpPr>
          <p:spPr bwMode="auto">
            <a:xfrm>
              <a:off x="4376" y="3146"/>
              <a:ext cx="66" cy="120"/>
            </a:xfrm>
            <a:custGeom>
              <a:avLst/>
              <a:gdLst>
                <a:gd name="T0" fmla="*/ 2 w 66"/>
                <a:gd name="T1" fmla="*/ 28 h 120"/>
                <a:gd name="T2" fmla="*/ 6 w 66"/>
                <a:gd name="T3" fmla="*/ 18 h 120"/>
                <a:gd name="T4" fmla="*/ 0 w 66"/>
                <a:gd name="T5" fmla="*/ 8 h 120"/>
                <a:gd name="T6" fmla="*/ 2 w 66"/>
                <a:gd name="T7" fmla="*/ 0 h 120"/>
                <a:gd name="T8" fmla="*/ 12 w 66"/>
                <a:gd name="T9" fmla="*/ 8 h 120"/>
                <a:gd name="T10" fmla="*/ 24 w 66"/>
                <a:gd name="T11" fmla="*/ 16 h 120"/>
                <a:gd name="T12" fmla="*/ 22 w 66"/>
                <a:gd name="T13" fmla="*/ 26 h 120"/>
                <a:gd name="T14" fmla="*/ 28 w 66"/>
                <a:gd name="T15" fmla="*/ 36 h 120"/>
                <a:gd name="T16" fmla="*/ 34 w 66"/>
                <a:gd name="T17" fmla="*/ 24 h 120"/>
                <a:gd name="T18" fmla="*/ 38 w 66"/>
                <a:gd name="T19" fmla="*/ 44 h 120"/>
                <a:gd name="T20" fmla="*/ 46 w 66"/>
                <a:gd name="T21" fmla="*/ 64 h 120"/>
                <a:gd name="T22" fmla="*/ 60 w 66"/>
                <a:gd name="T23" fmla="*/ 80 h 120"/>
                <a:gd name="T24" fmla="*/ 66 w 66"/>
                <a:gd name="T25" fmla="*/ 102 h 120"/>
                <a:gd name="T26" fmla="*/ 62 w 66"/>
                <a:gd name="T27" fmla="*/ 120 h 120"/>
                <a:gd name="T28" fmla="*/ 24 w 66"/>
                <a:gd name="T29" fmla="*/ 70 h 120"/>
                <a:gd name="T30" fmla="*/ 14 w 66"/>
                <a:gd name="T31" fmla="*/ 42 h 120"/>
                <a:gd name="T32" fmla="*/ 2 w 66"/>
                <a:gd name="T33" fmla="*/ 28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20">
                  <a:moveTo>
                    <a:pt x="2" y="28"/>
                  </a:moveTo>
                  <a:lnTo>
                    <a:pt x="6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12" y="8"/>
                  </a:lnTo>
                  <a:lnTo>
                    <a:pt x="24" y="16"/>
                  </a:lnTo>
                  <a:lnTo>
                    <a:pt x="22" y="26"/>
                  </a:lnTo>
                  <a:lnTo>
                    <a:pt x="28" y="36"/>
                  </a:lnTo>
                  <a:lnTo>
                    <a:pt x="34" y="24"/>
                  </a:lnTo>
                  <a:lnTo>
                    <a:pt x="38" y="44"/>
                  </a:lnTo>
                  <a:lnTo>
                    <a:pt x="46" y="64"/>
                  </a:lnTo>
                  <a:lnTo>
                    <a:pt x="60" y="80"/>
                  </a:lnTo>
                  <a:lnTo>
                    <a:pt x="66" y="102"/>
                  </a:lnTo>
                  <a:lnTo>
                    <a:pt x="62" y="120"/>
                  </a:lnTo>
                  <a:lnTo>
                    <a:pt x="24" y="70"/>
                  </a:lnTo>
                  <a:lnTo>
                    <a:pt x="14" y="42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83"/>
            <p:cNvSpPr>
              <a:spLocks/>
            </p:cNvSpPr>
            <p:nvPr/>
          </p:nvSpPr>
          <p:spPr bwMode="auto">
            <a:xfrm>
              <a:off x="4234" y="3232"/>
              <a:ext cx="304" cy="284"/>
            </a:xfrm>
            <a:custGeom>
              <a:avLst/>
              <a:gdLst>
                <a:gd name="T0" fmla="*/ 298 w 304"/>
                <a:gd name="T1" fmla="*/ 0 h 284"/>
                <a:gd name="T2" fmla="*/ 272 w 304"/>
                <a:gd name="T3" fmla="*/ 4 h 284"/>
                <a:gd name="T4" fmla="*/ 244 w 304"/>
                <a:gd name="T5" fmla="*/ 38 h 284"/>
                <a:gd name="T6" fmla="*/ 224 w 304"/>
                <a:gd name="T7" fmla="*/ 28 h 284"/>
                <a:gd name="T8" fmla="*/ 216 w 304"/>
                <a:gd name="T9" fmla="*/ 36 h 284"/>
                <a:gd name="T10" fmla="*/ 220 w 304"/>
                <a:gd name="T11" fmla="*/ 50 h 284"/>
                <a:gd name="T12" fmla="*/ 266 w 304"/>
                <a:gd name="T13" fmla="*/ 56 h 284"/>
                <a:gd name="T14" fmla="*/ 262 w 304"/>
                <a:gd name="T15" fmla="*/ 66 h 284"/>
                <a:gd name="T16" fmla="*/ 210 w 304"/>
                <a:gd name="T17" fmla="*/ 62 h 284"/>
                <a:gd name="T18" fmla="*/ 210 w 304"/>
                <a:gd name="T19" fmla="*/ 84 h 284"/>
                <a:gd name="T20" fmla="*/ 226 w 304"/>
                <a:gd name="T21" fmla="*/ 88 h 284"/>
                <a:gd name="T22" fmla="*/ 226 w 304"/>
                <a:gd name="T23" fmla="*/ 106 h 284"/>
                <a:gd name="T24" fmla="*/ 200 w 304"/>
                <a:gd name="T25" fmla="*/ 92 h 284"/>
                <a:gd name="T26" fmla="*/ 168 w 304"/>
                <a:gd name="T27" fmla="*/ 104 h 284"/>
                <a:gd name="T28" fmla="*/ 178 w 304"/>
                <a:gd name="T29" fmla="*/ 126 h 284"/>
                <a:gd name="T30" fmla="*/ 152 w 304"/>
                <a:gd name="T31" fmla="*/ 108 h 284"/>
                <a:gd name="T32" fmla="*/ 118 w 304"/>
                <a:gd name="T33" fmla="*/ 112 h 284"/>
                <a:gd name="T34" fmla="*/ 4 w 304"/>
                <a:gd name="T35" fmla="*/ 128 h 284"/>
                <a:gd name="T36" fmla="*/ 6 w 304"/>
                <a:gd name="T37" fmla="*/ 192 h 284"/>
                <a:gd name="T38" fmla="*/ 0 w 304"/>
                <a:gd name="T39" fmla="*/ 284 h 284"/>
                <a:gd name="T40" fmla="*/ 38 w 304"/>
                <a:gd name="T41" fmla="*/ 276 h 284"/>
                <a:gd name="T42" fmla="*/ 100 w 304"/>
                <a:gd name="T43" fmla="*/ 248 h 284"/>
                <a:gd name="T44" fmla="*/ 88 w 304"/>
                <a:gd name="T45" fmla="*/ 226 h 284"/>
                <a:gd name="T46" fmla="*/ 70 w 304"/>
                <a:gd name="T47" fmla="*/ 192 h 284"/>
                <a:gd name="T48" fmla="*/ 116 w 304"/>
                <a:gd name="T49" fmla="*/ 228 h 284"/>
                <a:gd name="T50" fmla="*/ 116 w 304"/>
                <a:gd name="T51" fmla="*/ 208 h 284"/>
                <a:gd name="T52" fmla="*/ 110 w 304"/>
                <a:gd name="T53" fmla="*/ 162 h 284"/>
                <a:gd name="T54" fmla="*/ 122 w 304"/>
                <a:gd name="T55" fmla="*/ 182 h 284"/>
                <a:gd name="T56" fmla="*/ 140 w 304"/>
                <a:gd name="T57" fmla="*/ 220 h 284"/>
                <a:gd name="T58" fmla="*/ 170 w 304"/>
                <a:gd name="T59" fmla="*/ 196 h 284"/>
                <a:gd name="T60" fmla="*/ 208 w 304"/>
                <a:gd name="T61" fmla="*/ 168 h 284"/>
                <a:gd name="T62" fmla="*/ 280 w 304"/>
                <a:gd name="T63" fmla="*/ 166 h 284"/>
                <a:gd name="T64" fmla="*/ 290 w 304"/>
                <a:gd name="T65" fmla="*/ 154 h 284"/>
                <a:gd name="T66" fmla="*/ 298 w 304"/>
                <a:gd name="T67" fmla="*/ 106 h 284"/>
                <a:gd name="T68" fmla="*/ 280 w 304"/>
                <a:gd name="T69" fmla="*/ 94 h 284"/>
                <a:gd name="T70" fmla="*/ 302 w 304"/>
                <a:gd name="T71" fmla="*/ 78 h 284"/>
                <a:gd name="T72" fmla="*/ 304 w 304"/>
                <a:gd name="T73" fmla="*/ 40 h 284"/>
                <a:gd name="T74" fmla="*/ 298 w 304"/>
                <a:gd name="T75" fmla="*/ 0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84">
                  <a:moveTo>
                    <a:pt x="298" y="0"/>
                  </a:moveTo>
                  <a:lnTo>
                    <a:pt x="272" y="4"/>
                  </a:lnTo>
                  <a:lnTo>
                    <a:pt x="244" y="38"/>
                  </a:lnTo>
                  <a:lnTo>
                    <a:pt x="224" y="28"/>
                  </a:lnTo>
                  <a:lnTo>
                    <a:pt x="216" y="36"/>
                  </a:lnTo>
                  <a:lnTo>
                    <a:pt x="220" y="50"/>
                  </a:lnTo>
                  <a:lnTo>
                    <a:pt x="266" y="56"/>
                  </a:lnTo>
                  <a:lnTo>
                    <a:pt x="262" y="66"/>
                  </a:lnTo>
                  <a:lnTo>
                    <a:pt x="210" y="62"/>
                  </a:lnTo>
                  <a:lnTo>
                    <a:pt x="210" y="84"/>
                  </a:lnTo>
                  <a:lnTo>
                    <a:pt x="226" y="88"/>
                  </a:lnTo>
                  <a:lnTo>
                    <a:pt x="226" y="106"/>
                  </a:lnTo>
                  <a:lnTo>
                    <a:pt x="200" y="92"/>
                  </a:lnTo>
                  <a:lnTo>
                    <a:pt x="168" y="104"/>
                  </a:lnTo>
                  <a:lnTo>
                    <a:pt x="178" y="126"/>
                  </a:lnTo>
                  <a:lnTo>
                    <a:pt x="152" y="108"/>
                  </a:lnTo>
                  <a:lnTo>
                    <a:pt x="118" y="112"/>
                  </a:lnTo>
                  <a:lnTo>
                    <a:pt x="4" y="128"/>
                  </a:lnTo>
                  <a:lnTo>
                    <a:pt x="6" y="192"/>
                  </a:lnTo>
                  <a:lnTo>
                    <a:pt x="0" y="284"/>
                  </a:lnTo>
                  <a:lnTo>
                    <a:pt x="38" y="276"/>
                  </a:lnTo>
                  <a:lnTo>
                    <a:pt x="100" y="248"/>
                  </a:lnTo>
                  <a:lnTo>
                    <a:pt x="88" y="226"/>
                  </a:lnTo>
                  <a:lnTo>
                    <a:pt x="70" y="192"/>
                  </a:lnTo>
                  <a:lnTo>
                    <a:pt x="116" y="228"/>
                  </a:lnTo>
                  <a:lnTo>
                    <a:pt x="116" y="208"/>
                  </a:lnTo>
                  <a:lnTo>
                    <a:pt x="110" y="162"/>
                  </a:lnTo>
                  <a:lnTo>
                    <a:pt x="122" y="182"/>
                  </a:lnTo>
                  <a:lnTo>
                    <a:pt x="140" y="220"/>
                  </a:lnTo>
                  <a:lnTo>
                    <a:pt x="170" y="196"/>
                  </a:lnTo>
                  <a:lnTo>
                    <a:pt x="208" y="168"/>
                  </a:lnTo>
                  <a:lnTo>
                    <a:pt x="280" y="166"/>
                  </a:lnTo>
                  <a:lnTo>
                    <a:pt x="290" y="154"/>
                  </a:lnTo>
                  <a:lnTo>
                    <a:pt x="298" y="106"/>
                  </a:lnTo>
                  <a:lnTo>
                    <a:pt x="280" y="94"/>
                  </a:lnTo>
                  <a:lnTo>
                    <a:pt x="302" y="78"/>
                  </a:lnTo>
                  <a:lnTo>
                    <a:pt x="304" y="4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84"/>
            <p:cNvSpPr>
              <a:spLocks/>
            </p:cNvSpPr>
            <p:nvPr/>
          </p:nvSpPr>
          <p:spPr bwMode="auto">
            <a:xfrm>
              <a:off x="4234" y="3248"/>
              <a:ext cx="286" cy="230"/>
            </a:xfrm>
            <a:custGeom>
              <a:avLst/>
              <a:gdLst>
                <a:gd name="T0" fmla="*/ 246 w 286"/>
                <a:gd name="T1" fmla="*/ 14 h 230"/>
                <a:gd name="T2" fmla="*/ 206 w 286"/>
                <a:gd name="T3" fmla="*/ 16 h 230"/>
                <a:gd name="T4" fmla="*/ 214 w 286"/>
                <a:gd name="T5" fmla="*/ 28 h 230"/>
                <a:gd name="T6" fmla="*/ 236 w 286"/>
                <a:gd name="T7" fmla="*/ 28 h 230"/>
                <a:gd name="T8" fmla="*/ 248 w 286"/>
                <a:gd name="T9" fmla="*/ 44 h 230"/>
                <a:gd name="T10" fmla="*/ 212 w 286"/>
                <a:gd name="T11" fmla="*/ 44 h 230"/>
                <a:gd name="T12" fmla="*/ 210 w 286"/>
                <a:gd name="T13" fmla="*/ 62 h 230"/>
                <a:gd name="T14" fmla="*/ 228 w 286"/>
                <a:gd name="T15" fmla="*/ 76 h 230"/>
                <a:gd name="T16" fmla="*/ 232 w 286"/>
                <a:gd name="T17" fmla="*/ 92 h 230"/>
                <a:gd name="T18" fmla="*/ 204 w 286"/>
                <a:gd name="T19" fmla="*/ 78 h 230"/>
                <a:gd name="T20" fmla="*/ 176 w 286"/>
                <a:gd name="T21" fmla="*/ 82 h 230"/>
                <a:gd name="T22" fmla="*/ 178 w 286"/>
                <a:gd name="T23" fmla="*/ 104 h 230"/>
                <a:gd name="T24" fmla="*/ 182 w 286"/>
                <a:gd name="T25" fmla="*/ 128 h 230"/>
                <a:gd name="T26" fmla="*/ 150 w 286"/>
                <a:gd name="T27" fmla="*/ 96 h 230"/>
                <a:gd name="T28" fmla="*/ 130 w 286"/>
                <a:gd name="T29" fmla="*/ 98 h 230"/>
                <a:gd name="T30" fmla="*/ 146 w 286"/>
                <a:gd name="T31" fmla="*/ 124 h 230"/>
                <a:gd name="T32" fmla="*/ 146 w 286"/>
                <a:gd name="T33" fmla="*/ 140 h 230"/>
                <a:gd name="T34" fmla="*/ 116 w 286"/>
                <a:gd name="T35" fmla="*/ 104 h 230"/>
                <a:gd name="T36" fmla="*/ 88 w 286"/>
                <a:gd name="T37" fmla="*/ 98 h 230"/>
                <a:gd name="T38" fmla="*/ 0 w 286"/>
                <a:gd name="T39" fmla="*/ 112 h 230"/>
                <a:gd name="T40" fmla="*/ 6 w 286"/>
                <a:gd name="T41" fmla="*/ 190 h 230"/>
                <a:gd name="T42" fmla="*/ 8 w 286"/>
                <a:gd name="T43" fmla="*/ 230 h 230"/>
                <a:gd name="T44" fmla="*/ 26 w 286"/>
                <a:gd name="T45" fmla="*/ 210 h 230"/>
                <a:gd name="T46" fmla="*/ 30 w 286"/>
                <a:gd name="T47" fmla="*/ 166 h 230"/>
                <a:gd name="T48" fmla="*/ 40 w 286"/>
                <a:gd name="T49" fmla="*/ 138 h 230"/>
                <a:gd name="T50" fmla="*/ 80 w 286"/>
                <a:gd name="T51" fmla="*/ 178 h 230"/>
                <a:gd name="T52" fmla="*/ 80 w 286"/>
                <a:gd name="T53" fmla="*/ 144 h 230"/>
                <a:gd name="T54" fmla="*/ 94 w 286"/>
                <a:gd name="T55" fmla="*/ 120 h 230"/>
                <a:gd name="T56" fmla="*/ 112 w 286"/>
                <a:gd name="T57" fmla="*/ 134 h 230"/>
                <a:gd name="T58" fmla="*/ 130 w 286"/>
                <a:gd name="T59" fmla="*/ 160 h 230"/>
                <a:gd name="T60" fmla="*/ 164 w 286"/>
                <a:gd name="T61" fmla="*/ 162 h 230"/>
                <a:gd name="T62" fmla="*/ 170 w 286"/>
                <a:gd name="T63" fmla="*/ 146 h 230"/>
                <a:gd name="T64" fmla="*/ 202 w 286"/>
                <a:gd name="T65" fmla="*/ 148 h 230"/>
                <a:gd name="T66" fmla="*/ 220 w 286"/>
                <a:gd name="T67" fmla="*/ 130 h 230"/>
                <a:gd name="T68" fmla="*/ 250 w 286"/>
                <a:gd name="T69" fmla="*/ 130 h 230"/>
                <a:gd name="T70" fmla="*/ 262 w 286"/>
                <a:gd name="T71" fmla="*/ 110 h 230"/>
                <a:gd name="T72" fmla="*/ 258 w 286"/>
                <a:gd name="T73" fmla="*/ 82 h 230"/>
                <a:gd name="T74" fmla="*/ 274 w 286"/>
                <a:gd name="T75" fmla="*/ 58 h 230"/>
                <a:gd name="T76" fmla="*/ 286 w 286"/>
                <a:gd name="T77" fmla="*/ 42 h 230"/>
                <a:gd name="T78" fmla="*/ 266 w 286"/>
                <a:gd name="T79" fmla="*/ 0 h 230"/>
                <a:gd name="T80" fmla="*/ 246 w 286"/>
                <a:gd name="T81" fmla="*/ 14 h 2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230">
                  <a:moveTo>
                    <a:pt x="246" y="14"/>
                  </a:moveTo>
                  <a:lnTo>
                    <a:pt x="206" y="16"/>
                  </a:lnTo>
                  <a:lnTo>
                    <a:pt x="214" y="28"/>
                  </a:lnTo>
                  <a:lnTo>
                    <a:pt x="236" y="28"/>
                  </a:lnTo>
                  <a:lnTo>
                    <a:pt x="248" y="44"/>
                  </a:lnTo>
                  <a:lnTo>
                    <a:pt x="212" y="44"/>
                  </a:lnTo>
                  <a:lnTo>
                    <a:pt x="210" y="62"/>
                  </a:lnTo>
                  <a:lnTo>
                    <a:pt x="228" y="76"/>
                  </a:lnTo>
                  <a:lnTo>
                    <a:pt x="232" y="92"/>
                  </a:lnTo>
                  <a:lnTo>
                    <a:pt x="204" y="78"/>
                  </a:lnTo>
                  <a:lnTo>
                    <a:pt x="176" y="82"/>
                  </a:lnTo>
                  <a:lnTo>
                    <a:pt x="178" y="104"/>
                  </a:lnTo>
                  <a:lnTo>
                    <a:pt x="182" y="128"/>
                  </a:lnTo>
                  <a:lnTo>
                    <a:pt x="150" y="96"/>
                  </a:lnTo>
                  <a:lnTo>
                    <a:pt x="130" y="98"/>
                  </a:lnTo>
                  <a:lnTo>
                    <a:pt x="146" y="124"/>
                  </a:lnTo>
                  <a:lnTo>
                    <a:pt x="146" y="140"/>
                  </a:lnTo>
                  <a:lnTo>
                    <a:pt x="116" y="104"/>
                  </a:lnTo>
                  <a:lnTo>
                    <a:pt x="88" y="98"/>
                  </a:lnTo>
                  <a:lnTo>
                    <a:pt x="0" y="112"/>
                  </a:lnTo>
                  <a:lnTo>
                    <a:pt x="6" y="190"/>
                  </a:lnTo>
                  <a:lnTo>
                    <a:pt x="8" y="230"/>
                  </a:lnTo>
                  <a:lnTo>
                    <a:pt x="26" y="210"/>
                  </a:lnTo>
                  <a:lnTo>
                    <a:pt x="30" y="166"/>
                  </a:lnTo>
                  <a:lnTo>
                    <a:pt x="40" y="138"/>
                  </a:lnTo>
                  <a:lnTo>
                    <a:pt x="80" y="178"/>
                  </a:lnTo>
                  <a:lnTo>
                    <a:pt x="80" y="144"/>
                  </a:lnTo>
                  <a:lnTo>
                    <a:pt x="94" y="120"/>
                  </a:lnTo>
                  <a:lnTo>
                    <a:pt x="112" y="134"/>
                  </a:lnTo>
                  <a:lnTo>
                    <a:pt x="130" y="160"/>
                  </a:lnTo>
                  <a:lnTo>
                    <a:pt x="164" y="162"/>
                  </a:lnTo>
                  <a:lnTo>
                    <a:pt x="170" y="146"/>
                  </a:lnTo>
                  <a:lnTo>
                    <a:pt x="202" y="148"/>
                  </a:lnTo>
                  <a:lnTo>
                    <a:pt x="220" y="130"/>
                  </a:lnTo>
                  <a:lnTo>
                    <a:pt x="250" y="130"/>
                  </a:lnTo>
                  <a:lnTo>
                    <a:pt x="262" y="110"/>
                  </a:lnTo>
                  <a:lnTo>
                    <a:pt x="258" y="82"/>
                  </a:lnTo>
                  <a:lnTo>
                    <a:pt x="274" y="58"/>
                  </a:lnTo>
                  <a:lnTo>
                    <a:pt x="286" y="42"/>
                  </a:lnTo>
                  <a:lnTo>
                    <a:pt x="266" y="0"/>
                  </a:lnTo>
                  <a:lnTo>
                    <a:pt x="246" y="1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85"/>
            <p:cNvSpPr>
              <a:spLocks/>
            </p:cNvSpPr>
            <p:nvPr/>
          </p:nvSpPr>
          <p:spPr bwMode="auto">
            <a:xfrm>
              <a:off x="4234" y="3328"/>
              <a:ext cx="224" cy="120"/>
            </a:xfrm>
            <a:custGeom>
              <a:avLst/>
              <a:gdLst>
                <a:gd name="T0" fmla="*/ 6 w 224"/>
                <a:gd name="T1" fmla="*/ 28 h 120"/>
                <a:gd name="T2" fmla="*/ 114 w 224"/>
                <a:gd name="T3" fmla="*/ 18 h 120"/>
                <a:gd name="T4" fmla="*/ 126 w 224"/>
                <a:gd name="T5" fmla="*/ 34 h 120"/>
                <a:gd name="T6" fmla="*/ 144 w 224"/>
                <a:gd name="T7" fmla="*/ 54 h 120"/>
                <a:gd name="T8" fmla="*/ 144 w 224"/>
                <a:gd name="T9" fmla="*/ 38 h 120"/>
                <a:gd name="T10" fmla="*/ 132 w 224"/>
                <a:gd name="T11" fmla="*/ 18 h 120"/>
                <a:gd name="T12" fmla="*/ 144 w 224"/>
                <a:gd name="T13" fmla="*/ 12 h 120"/>
                <a:gd name="T14" fmla="*/ 170 w 224"/>
                <a:gd name="T15" fmla="*/ 30 h 120"/>
                <a:gd name="T16" fmla="*/ 186 w 224"/>
                <a:gd name="T17" fmla="*/ 50 h 120"/>
                <a:gd name="T18" fmla="*/ 182 w 224"/>
                <a:gd name="T19" fmla="*/ 22 h 120"/>
                <a:gd name="T20" fmla="*/ 176 w 224"/>
                <a:gd name="T21" fmla="*/ 2 h 120"/>
                <a:gd name="T22" fmla="*/ 202 w 224"/>
                <a:gd name="T23" fmla="*/ 0 h 120"/>
                <a:gd name="T24" fmla="*/ 224 w 224"/>
                <a:gd name="T25" fmla="*/ 16 h 120"/>
                <a:gd name="T26" fmla="*/ 198 w 224"/>
                <a:gd name="T27" fmla="*/ 10 h 120"/>
                <a:gd name="T28" fmla="*/ 204 w 224"/>
                <a:gd name="T29" fmla="*/ 34 h 120"/>
                <a:gd name="T30" fmla="*/ 198 w 224"/>
                <a:gd name="T31" fmla="*/ 58 h 120"/>
                <a:gd name="T32" fmla="*/ 168 w 224"/>
                <a:gd name="T33" fmla="*/ 48 h 120"/>
                <a:gd name="T34" fmla="*/ 160 w 224"/>
                <a:gd name="T35" fmla="*/ 40 h 120"/>
                <a:gd name="T36" fmla="*/ 154 w 224"/>
                <a:gd name="T37" fmla="*/ 54 h 120"/>
                <a:gd name="T38" fmla="*/ 142 w 224"/>
                <a:gd name="T39" fmla="*/ 62 h 120"/>
                <a:gd name="T40" fmla="*/ 112 w 224"/>
                <a:gd name="T41" fmla="*/ 34 h 120"/>
                <a:gd name="T42" fmla="*/ 76 w 224"/>
                <a:gd name="T43" fmla="*/ 34 h 120"/>
                <a:gd name="T44" fmla="*/ 64 w 224"/>
                <a:gd name="T45" fmla="*/ 58 h 120"/>
                <a:gd name="T46" fmla="*/ 46 w 224"/>
                <a:gd name="T47" fmla="*/ 60 h 120"/>
                <a:gd name="T48" fmla="*/ 50 w 224"/>
                <a:gd name="T49" fmla="*/ 38 h 120"/>
                <a:gd name="T50" fmla="*/ 30 w 224"/>
                <a:gd name="T51" fmla="*/ 34 h 120"/>
                <a:gd name="T52" fmla="*/ 26 w 224"/>
                <a:gd name="T53" fmla="*/ 54 h 120"/>
                <a:gd name="T54" fmla="*/ 6 w 224"/>
                <a:gd name="T55" fmla="*/ 120 h 120"/>
                <a:gd name="T56" fmla="*/ 0 w 224"/>
                <a:gd name="T57" fmla="*/ 40 h 120"/>
                <a:gd name="T58" fmla="*/ 6 w 224"/>
                <a:gd name="T59" fmla="*/ 28 h 1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4" h="120">
                  <a:moveTo>
                    <a:pt x="6" y="28"/>
                  </a:moveTo>
                  <a:lnTo>
                    <a:pt x="114" y="18"/>
                  </a:lnTo>
                  <a:lnTo>
                    <a:pt x="126" y="34"/>
                  </a:lnTo>
                  <a:lnTo>
                    <a:pt x="144" y="54"/>
                  </a:lnTo>
                  <a:lnTo>
                    <a:pt x="144" y="3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70" y="30"/>
                  </a:lnTo>
                  <a:lnTo>
                    <a:pt x="186" y="50"/>
                  </a:lnTo>
                  <a:lnTo>
                    <a:pt x="182" y="22"/>
                  </a:lnTo>
                  <a:lnTo>
                    <a:pt x="176" y="2"/>
                  </a:lnTo>
                  <a:lnTo>
                    <a:pt x="202" y="0"/>
                  </a:lnTo>
                  <a:lnTo>
                    <a:pt x="224" y="16"/>
                  </a:lnTo>
                  <a:lnTo>
                    <a:pt x="198" y="10"/>
                  </a:lnTo>
                  <a:lnTo>
                    <a:pt x="204" y="34"/>
                  </a:lnTo>
                  <a:lnTo>
                    <a:pt x="198" y="58"/>
                  </a:lnTo>
                  <a:lnTo>
                    <a:pt x="168" y="48"/>
                  </a:lnTo>
                  <a:lnTo>
                    <a:pt x="160" y="40"/>
                  </a:lnTo>
                  <a:lnTo>
                    <a:pt x="154" y="54"/>
                  </a:lnTo>
                  <a:lnTo>
                    <a:pt x="142" y="62"/>
                  </a:lnTo>
                  <a:lnTo>
                    <a:pt x="112" y="34"/>
                  </a:lnTo>
                  <a:lnTo>
                    <a:pt x="76" y="34"/>
                  </a:lnTo>
                  <a:lnTo>
                    <a:pt x="64" y="58"/>
                  </a:lnTo>
                  <a:lnTo>
                    <a:pt x="46" y="60"/>
                  </a:lnTo>
                  <a:lnTo>
                    <a:pt x="50" y="38"/>
                  </a:lnTo>
                  <a:lnTo>
                    <a:pt x="30" y="34"/>
                  </a:lnTo>
                  <a:lnTo>
                    <a:pt x="26" y="54"/>
                  </a:lnTo>
                  <a:lnTo>
                    <a:pt x="6" y="120"/>
                  </a:lnTo>
                  <a:lnTo>
                    <a:pt x="0" y="40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86"/>
            <p:cNvSpPr>
              <a:spLocks/>
            </p:cNvSpPr>
            <p:nvPr/>
          </p:nvSpPr>
          <p:spPr bwMode="auto">
            <a:xfrm>
              <a:off x="4438" y="3258"/>
              <a:ext cx="58" cy="82"/>
            </a:xfrm>
            <a:custGeom>
              <a:avLst/>
              <a:gdLst>
                <a:gd name="T0" fmla="*/ 22 w 58"/>
                <a:gd name="T1" fmla="*/ 0 h 82"/>
                <a:gd name="T2" fmla="*/ 0 w 58"/>
                <a:gd name="T3" fmla="*/ 8 h 82"/>
                <a:gd name="T4" fmla="*/ 0 w 58"/>
                <a:gd name="T5" fmla="*/ 24 h 82"/>
                <a:gd name="T6" fmla="*/ 18 w 58"/>
                <a:gd name="T7" fmla="*/ 18 h 82"/>
                <a:gd name="T8" fmla="*/ 42 w 58"/>
                <a:gd name="T9" fmla="*/ 24 h 82"/>
                <a:gd name="T10" fmla="*/ 30 w 58"/>
                <a:gd name="T11" fmla="*/ 36 h 82"/>
                <a:gd name="T12" fmla="*/ 6 w 58"/>
                <a:gd name="T13" fmla="*/ 36 h 82"/>
                <a:gd name="T14" fmla="*/ 6 w 58"/>
                <a:gd name="T15" fmla="*/ 48 h 82"/>
                <a:gd name="T16" fmla="*/ 26 w 58"/>
                <a:gd name="T17" fmla="*/ 58 h 82"/>
                <a:gd name="T18" fmla="*/ 40 w 58"/>
                <a:gd name="T19" fmla="*/ 82 h 82"/>
                <a:gd name="T20" fmla="*/ 24 w 58"/>
                <a:gd name="T21" fmla="*/ 50 h 82"/>
                <a:gd name="T22" fmla="*/ 58 w 58"/>
                <a:gd name="T23" fmla="*/ 48 h 82"/>
                <a:gd name="T24" fmla="*/ 58 w 58"/>
                <a:gd name="T25" fmla="*/ 18 h 82"/>
                <a:gd name="T26" fmla="*/ 50 w 58"/>
                <a:gd name="T27" fmla="*/ 8 h 82"/>
                <a:gd name="T28" fmla="*/ 32 w 58"/>
                <a:gd name="T29" fmla="*/ 10 h 82"/>
                <a:gd name="T30" fmla="*/ 22 w 58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8" h="82">
                  <a:moveTo>
                    <a:pt x="22" y="0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18" y="18"/>
                  </a:lnTo>
                  <a:lnTo>
                    <a:pt x="42" y="24"/>
                  </a:lnTo>
                  <a:lnTo>
                    <a:pt x="30" y="36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26" y="58"/>
                  </a:lnTo>
                  <a:lnTo>
                    <a:pt x="40" y="82"/>
                  </a:lnTo>
                  <a:lnTo>
                    <a:pt x="24" y="50"/>
                  </a:lnTo>
                  <a:lnTo>
                    <a:pt x="58" y="48"/>
                  </a:lnTo>
                  <a:lnTo>
                    <a:pt x="58" y="18"/>
                  </a:lnTo>
                  <a:lnTo>
                    <a:pt x="50" y="8"/>
                  </a:lnTo>
                  <a:lnTo>
                    <a:pt x="32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87"/>
            <p:cNvSpPr>
              <a:spLocks/>
            </p:cNvSpPr>
            <p:nvPr/>
          </p:nvSpPr>
          <p:spPr bwMode="auto">
            <a:xfrm>
              <a:off x="4100" y="3368"/>
              <a:ext cx="84" cy="70"/>
            </a:xfrm>
            <a:custGeom>
              <a:avLst/>
              <a:gdLst>
                <a:gd name="T0" fmla="*/ 84 w 84"/>
                <a:gd name="T1" fmla="*/ 0 h 70"/>
                <a:gd name="T2" fmla="*/ 60 w 84"/>
                <a:gd name="T3" fmla="*/ 2 h 70"/>
                <a:gd name="T4" fmla="*/ 36 w 84"/>
                <a:gd name="T5" fmla="*/ 12 h 70"/>
                <a:gd name="T6" fmla="*/ 2 w 84"/>
                <a:gd name="T7" fmla="*/ 20 h 70"/>
                <a:gd name="T8" fmla="*/ 2 w 84"/>
                <a:gd name="T9" fmla="*/ 30 h 70"/>
                <a:gd name="T10" fmla="*/ 28 w 84"/>
                <a:gd name="T11" fmla="*/ 22 h 70"/>
                <a:gd name="T12" fmla="*/ 70 w 84"/>
                <a:gd name="T13" fmla="*/ 12 h 70"/>
                <a:gd name="T14" fmla="*/ 68 w 84"/>
                <a:gd name="T15" fmla="*/ 20 h 70"/>
                <a:gd name="T16" fmla="*/ 36 w 84"/>
                <a:gd name="T17" fmla="*/ 22 h 70"/>
                <a:gd name="T18" fmla="*/ 0 w 84"/>
                <a:gd name="T19" fmla="*/ 36 h 70"/>
                <a:gd name="T20" fmla="*/ 0 w 84"/>
                <a:gd name="T21" fmla="*/ 50 h 70"/>
                <a:gd name="T22" fmla="*/ 40 w 84"/>
                <a:gd name="T23" fmla="*/ 34 h 70"/>
                <a:gd name="T24" fmla="*/ 36 w 84"/>
                <a:gd name="T25" fmla="*/ 42 h 70"/>
                <a:gd name="T26" fmla="*/ 6 w 84"/>
                <a:gd name="T27" fmla="*/ 54 h 70"/>
                <a:gd name="T28" fmla="*/ 6 w 84"/>
                <a:gd name="T29" fmla="*/ 64 h 70"/>
                <a:gd name="T30" fmla="*/ 38 w 84"/>
                <a:gd name="T31" fmla="*/ 52 h 70"/>
                <a:gd name="T32" fmla="*/ 12 w 84"/>
                <a:gd name="T33" fmla="*/ 68 h 70"/>
                <a:gd name="T34" fmla="*/ 30 w 84"/>
                <a:gd name="T35" fmla="*/ 70 h 70"/>
                <a:gd name="T36" fmla="*/ 76 w 84"/>
                <a:gd name="T37" fmla="*/ 62 h 70"/>
                <a:gd name="T38" fmla="*/ 76 w 84"/>
                <a:gd name="T39" fmla="*/ 50 h 70"/>
                <a:gd name="T40" fmla="*/ 48 w 84"/>
                <a:gd name="T41" fmla="*/ 56 h 70"/>
                <a:gd name="T42" fmla="*/ 48 w 84"/>
                <a:gd name="T43" fmla="*/ 40 h 70"/>
                <a:gd name="T44" fmla="*/ 74 w 84"/>
                <a:gd name="T45" fmla="*/ 36 h 70"/>
                <a:gd name="T46" fmla="*/ 60 w 84"/>
                <a:gd name="T47" fmla="*/ 30 h 70"/>
                <a:gd name="T48" fmla="*/ 80 w 84"/>
                <a:gd name="T49" fmla="*/ 22 h 70"/>
                <a:gd name="T50" fmla="*/ 84 w 84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4" h="70">
                  <a:moveTo>
                    <a:pt x="84" y="0"/>
                  </a:moveTo>
                  <a:lnTo>
                    <a:pt x="60" y="2"/>
                  </a:lnTo>
                  <a:lnTo>
                    <a:pt x="36" y="12"/>
                  </a:lnTo>
                  <a:lnTo>
                    <a:pt x="2" y="20"/>
                  </a:lnTo>
                  <a:lnTo>
                    <a:pt x="2" y="30"/>
                  </a:lnTo>
                  <a:lnTo>
                    <a:pt x="28" y="22"/>
                  </a:lnTo>
                  <a:lnTo>
                    <a:pt x="70" y="12"/>
                  </a:lnTo>
                  <a:lnTo>
                    <a:pt x="68" y="20"/>
                  </a:lnTo>
                  <a:lnTo>
                    <a:pt x="36" y="22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6" y="54"/>
                  </a:lnTo>
                  <a:lnTo>
                    <a:pt x="6" y="64"/>
                  </a:lnTo>
                  <a:lnTo>
                    <a:pt x="38" y="52"/>
                  </a:lnTo>
                  <a:lnTo>
                    <a:pt x="12" y="68"/>
                  </a:lnTo>
                  <a:lnTo>
                    <a:pt x="30" y="70"/>
                  </a:lnTo>
                  <a:lnTo>
                    <a:pt x="76" y="62"/>
                  </a:lnTo>
                  <a:lnTo>
                    <a:pt x="76" y="50"/>
                  </a:lnTo>
                  <a:lnTo>
                    <a:pt x="48" y="56"/>
                  </a:lnTo>
                  <a:lnTo>
                    <a:pt x="48" y="40"/>
                  </a:lnTo>
                  <a:lnTo>
                    <a:pt x="74" y="36"/>
                  </a:lnTo>
                  <a:lnTo>
                    <a:pt x="60" y="30"/>
                  </a:lnTo>
                  <a:lnTo>
                    <a:pt x="80" y="2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88"/>
            <p:cNvSpPr>
              <a:spLocks/>
            </p:cNvSpPr>
            <p:nvPr/>
          </p:nvSpPr>
          <p:spPr bwMode="auto">
            <a:xfrm>
              <a:off x="4192" y="3436"/>
              <a:ext cx="152" cy="104"/>
            </a:xfrm>
            <a:custGeom>
              <a:avLst/>
              <a:gdLst>
                <a:gd name="T0" fmla="*/ 20 w 152"/>
                <a:gd name="T1" fmla="*/ 6 h 104"/>
                <a:gd name="T2" fmla="*/ 34 w 152"/>
                <a:gd name="T3" fmla="*/ 0 h 104"/>
                <a:gd name="T4" fmla="*/ 48 w 152"/>
                <a:gd name="T5" fmla="*/ 20 h 104"/>
                <a:gd name="T6" fmla="*/ 38 w 152"/>
                <a:gd name="T7" fmla="*/ 58 h 104"/>
                <a:gd name="T8" fmla="*/ 20 w 152"/>
                <a:gd name="T9" fmla="*/ 90 h 104"/>
                <a:gd name="T10" fmla="*/ 38 w 152"/>
                <a:gd name="T11" fmla="*/ 82 h 104"/>
                <a:gd name="T12" fmla="*/ 60 w 152"/>
                <a:gd name="T13" fmla="*/ 98 h 104"/>
                <a:gd name="T14" fmla="*/ 90 w 152"/>
                <a:gd name="T15" fmla="*/ 82 h 104"/>
                <a:gd name="T16" fmla="*/ 152 w 152"/>
                <a:gd name="T17" fmla="*/ 62 h 104"/>
                <a:gd name="T18" fmla="*/ 142 w 152"/>
                <a:gd name="T19" fmla="*/ 86 h 104"/>
                <a:gd name="T20" fmla="*/ 112 w 152"/>
                <a:gd name="T21" fmla="*/ 100 h 104"/>
                <a:gd name="T22" fmla="*/ 54 w 152"/>
                <a:gd name="T23" fmla="*/ 104 h 104"/>
                <a:gd name="T24" fmla="*/ 0 w 152"/>
                <a:gd name="T25" fmla="*/ 104 h 104"/>
                <a:gd name="T26" fmla="*/ 10 w 152"/>
                <a:gd name="T27" fmla="*/ 70 h 104"/>
                <a:gd name="T28" fmla="*/ 10 w 152"/>
                <a:gd name="T29" fmla="*/ 36 h 104"/>
                <a:gd name="T30" fmla="*/ 10 w 152"/>
                <a:gd name="T31" fmla="*/ 36 h 104"/>
                <a:gd name="T32" fmla="*/ 16 w 152"/>
                <a:gd name="T33" fmla="*/ 22 h 104"/>
                <a:gd name="T34" fmla="*/ 18 w 152"/>
                <a:gd name="T35" fmla="*/ 12 h 104"/>
                <a:gd name="T36" fmla="*/ 20 w 152"/>
                <a:gd name="T37" fmla="*/ 6 h 104"/>
                <a:gd name="T38" fmla="*/ 20 w 152"/>
                <a:gd name="T39" fmla="*/ 6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" h="104">
                  <a:moveTo>
                    <a:pt x="20" y="6"/>
                  </a:moveTo>
                  <a:lnTo>
                    <a:pt x="34" y="0"/>
                  </a:lnTo>
                  <a:lnTo>
                    <a:pt x="48" y="20"/>
                  </a:lnTo>
                  <a:lnTo>
                    <a:pt x="38" y="58"/>
                  </a:lnTo>
                  <a:lnTo>
                    <a:pt x="20" y="90"/>
                  </a:lnTo>
                  <a:lnTo>
                    <a:pt x="38" y="82"/>
                  </a:lnTo>
                  <a:lnTo>
                    <a:pt x="60" y="98"/>
                  </a:lnTo>
                  <a:lnTo>
                    <a:pt x="90" y="82"/>
                  </a:lnTo>
                  <a:lnTo>
                    <a:pt x="152" y="62"/>
                  </a:lnTo>
                  <a:lnTo>
                    <a:pt x="142" y="86"/>
                  </a:lnTo>
                  <a:lnTo>
                    <a:pt x="112" y="100"/>
                  </a:lnTo>
                  <a:lnTo>
                    <a:pt x="54" y="104"/>
                  </a:lnTo>
                  <a:lnTo>
                    <a:pt x="0" y="104"/>
                  </a:lnTo>
                  <a:lnTo>
                    <a:pt x="10" y="70"/>
                  </a:lnTo>
                  <a:lnTo>
                    <a:pt x="10" y="36"/>
                  </a:lnTo>
                  <a:lnTo>
                    <a:pt x="16" y="22"/>
                  </a:lnTo>
                  <a:lnTo>
                    <a:pt x="18" y="1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89"/>
            <p:cNvSpPr>
              <a:spLocks/>
            </p:cNvSpPr>
            <p:nvPr/>
          </p:nvSpPr>
          <p:spPr bwMode="auto">
            <a:xfrm>
              <a:off x="4144" y="3402"/>
              <a:ext cx="340" cy="312"/>
            </a:xfrm>
            <a:custGeom>
              <a:avLst/>
              <a:gdLst>
                <a:gd name="T0" fmla="*/ 36 w 340"/>
                <a:gd name="T1" fmla="*/ 154 h 312"/>
                <a:gd name="T2" fmla="*/ 36 w 340"/>
                <a:gd name="T3" fmla="*/ 176 h 312"/>
                <a:gd name="T4" fmla="*/ 22 w 340"/>
                <a:gd name="T5" fmla="*/ 208 h 312"/>
                <a:gd name="T6" fmla="*/ 16 w 340"/>
                <a:gd name="T7" fmla="*/ 244 h 312"/>
                <a:gd name="T8" fmla="*/ 0 w 340"/>
                <a:gd name="T9" fmla="*/ 286 h 312"/>
                <a:gd name="T10" fmla="*/ 0 w 340"/>
                <a:gd name="T11" fmla="*/ 312 h 312"/>
                <a:gd name="T12" fmla="*/ 76 w 340"/>
                <a:gd name="T13" fmla="*/ 268 h 312"/>
                <a:gd name="T14" fmla="*/ 174 w 340"/>
                <a:gd name="T15" fmla="*/ 246 h 312"/>
                <a:gd name="T16" fmla="*/ 230 w 340"/>
                <a:gd name="T17" fmla="*/ 182 h 312"/>
                <a:gd name="T18" fmla="*/ 240 w 340"/>
                <a:gd name="T19" fmla="*/ 88 h 312"/>
                <a:gd name="T20" fmla="*/ 270 w 340"/>
                <a:gd name="T21" fmla="*/ 36 h 312"/>
                <a:gd name="T22" fmla="*/ 300 w 340"/>
                <a:gd name="T23" fmla="*/ 8 h 312"/>
                <a:gd name="T24" fmla="*/ 340 w 340"/>
                <a:gd name="T25" fmla="*/ 0 h 312"/>
                <a:gd name="T26" fmla="*/ 278 w 340"/>
                <a:gd name="T27" fmla="*/ 8 h 312"/>
                <a:gd name="T28" fmla="*/ 236 w 340"/>
                <a:gd name="T29" fmla="*/ 62 h 312"/>
                <a:gd name="T30" fmla="*/ 220 w 340"/>
                <a:gd name="T31" fmla="*/ 134 h 312"/>
                <a:gd name="T32" fmla="*/ 206 w 340"/>
                <a:gd name="T33" fmla="*/ 156 h 312"/>
                <a:gd name="T34" fmla="*/ 166 w 340"/>
                <a:gd name="T35" fmla="*/ 178 h 312"/>
                <a:gd name="T36" fmla="*/ 150 w 340"/>
                <a:gd name="T37" fmla="*/ 196 h 312"/>
                <a:gd name="T38" fmla="*/ 128 w 340"/>
                <a:gd name="T39" fmla="*/ 196 h 312"/>
                <a:gd name="T40" fmla="*/ 150 w 340"/>
                <a:gd name="T41" fmla="*/ 180 h 312"/>
                <a:gd name="T42" fmla="*/ 168 w 340"/>
                <a:gd name="T43" fmla="*/ 160 h 312"/>
                <a:gd name="T44" fmla="*/ 132 w 340"/>
                <a:gd name="T45" fmla="*/ 164 h 312"/>
                <a:gd name="T46" fmla="*/ 170 w 340"/>
                <a:gd name="T47" fmla="*/ 154 h 312"/>
                <a:gd name="T48" fmla="*/ 132 w 340"/>
                <a:gd name="T49" fmla="*/ 142 h 312"/>
                <a:gd name="T50" fmla="*/ 78 w 340"/>
                <a:gd name="T51" fmla="*/ 142 h 312"/>
                <a:gd name="T52" fmla="*/ 36 w 340"/>
                <a:gd name="T53" fmla="*/ 154 h 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0" h="312">
                  <a:moveTo>
                    <a:pt x="36" y="154"/>
                  </a:moveTo>
                  <a:lnTo>
                    <a:pt x="36" y="176"/>
                  </a:lnTo>
                  <a:lnTo>
                    <a:pt x="22" y="208"/>
                  </a:lnTo>
                  <a:lnTo>
                    <a:pt x="16" y="244"/>
                  </a:lnTo>
                  <a:lnTo>
                    <a:pt x="0" y="286"/>
                  </a:lnTo>
                  <a:lnTo>
                    <a:pt x="0" y="312"/>
                  </a:lnTo>
                  <a:lnTo>
                    <a:pt x="76" y="268"/>
                  </a:lnTo>
                  <a:lnTo>
                    <a:pt x="174" y="246"/>
                  </a:lnTo>
                  <a:lnTo>
                    <a:pt x="230" y="182"/>
                  </a:lnTo>
                  <a:lnTo>
                    <a:pt x="240" y="88"/>
                  </a:lnTo>
                  <a:lnTo>
                    <a:pt x="270" y="36"/>
                  </a:lnTo>
                  <a:lnTo>
                    <a:pt x="300" y="8"/>
                  </a:lnTo>
                  <a:lnTo>
                    <a:pt x="340" y="0"/>
                  </a:lnTo>
                  <a:lnTo>
                    <a:pt x="278" y="8"/>
                  </a:lnTo>
                  <a:lnTo>
                    <a:pt x="236" y="62"/>
                  </a:lnTo>
                  <a:lnTo>
                    <a:pt x="220" y="134"/>
                  </a:lnTo>
                  <a:lnTo>
                    <a:pt x="206" y="156"/>
                  </a:lnTo>
                  <a:lnTo>
                    <a:pt x="166" y="178"/>
                  </a:lnTo>
                  <a:lnTo>
                    <a:pt x="150" y="196"/>
                  </a:lnTo>
                  <a:lnTo>
                    <a:pt x="128" y="196"/>
                  </a:lnTo>
                  <a:lnTo>
                    <a:pt x="150" y="180"/>
                  </a:lnTo>
                  <a:lnTo>
                    <a:pt x="168" y="160"/>
                  </a:lnTo>
                  <a:lnTo>
                    <a:pt x="132" y="164"/>
                  </a:lnTo>
                  <a:lnTo>
                    <a:pt x="170" y="154"/>
                  </a:lnTo>
                  <a:lnTo>
                    <a:pt x="132" y="142"/>
                  </a:lnTo>
                  <a:lnTo>
                    <a:pt x="78" y="142"/>
                  </a:lnTo>
                  <a:lnTo>
                    <a:pt x="36" y="15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90"/>
            <p:cNvSpPr>
              <a:spLocks/>
            </p:cNvSpPr>
            <p:nvPr/>
          </p:nvSpPr>
          <p:spPr bwMode="auto">
            <a:xfrm>
              <a:off x="4402" y="3408"/>
              <a:ext cx="136" cy="96"/>
            </a:xfrm>
            <a:custGeom>
              <a:avLst/>
              <a:gdLst>
                <a:gd name="T0" fmla="*/ 98 w 136"/>
                <a:gd name="T1" fmla="*/ 0 h 96"/>
                <a:gd name="T2" fmla="*/ 60 w 136"/>
                <a:gd name="T3" fmla="*/ 6 h 96"/>
                <a:gd name="T4" fmla="*/ 22 w 136"/>
                <a:gd name="T5" fmla="*/ 24 h 96"/>
                <a:gd name="T6" fmla="*/ 6 w 136"/>
                <a:gd name="T7" fmla="*/ 56 h 96"/>
                <a:gd name="T8" fmla="*/ 0 w 136"/>
                <a:gd name="T9" fmla="*/ 96 h 96"/>
                <a:gd name="T10" fmla="*/ 22 w 136"/>
                <a:gd name="T11" fmla="*/ 46 h 96"/>
                <a:gd name="T12" fmla="*/ 54 w 136"/>
                <a:gd name="T13" fmla="*/ 24 h 96"/>
                <a:gd name="T14" fmla="*/ 136 w 136"/>
                <a:gd name="T15" fmla="*/ 24 h 96"/>
                <a:gd name="T16" fmla="*/ 98 w 13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6" h="96">
                  <a:moveTo>
                    <a:pt x="98" y="0"/>
                  </a:moveTo>
                  <a:lnTo>
                    <a:pt x="60" y="6"/>
                  </a:lnTo>
                  <a:lnTo>
                    <a:pt x="22" y="24"/>
                  </a:lnTo>
                  <a:lnTo>
                    <a:pt x="6" y="56"/>
                  </a:lnTo>
                  <a:lnTo>
                    <a:pt x="0" y="96"/>
                  </a:lnTo>
                  <a:lnTo>
                    <a:pt x="22" y="46"/>
                  </a:lnTo>
                  <a:lnTo>
                    <a:pt x="54" y="24"/>
                  </a:lnTo>
                  <a:lnTo>
                    <a:pt x="136" y="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91"/>
            <p:cNvSpPr>
              <a:spLocks/>
            </p:cNvSpPr>
            <p:nvPr/>
          </p:nvSpPr>
          <p:spPr bwMode="auto">
            <a:xfrm>
              <a:off x="4144" y="3442"/>
              <a:ext cx="46" cy="76"/>
            </a:xfrm>
            <a:custGeom>
              <a:avLst/>
              <a:gdLst>
                <a:gd name="T0" fmla="*/ 24 w 46"/>
                <a:gd name="T1" fmla="*/ 4 h 76"/>
                <a:gd name="T2" fmla="*/ 14 w 46"/>
                <a:gd name="T3" fmla="*/ 24 h 76"/>
                <a:gd name="T4" fmla="*/ 6 w 46"/>
                <a:gd name="T5" fmla="*/ 32 h 76"/>
                <a:gd name="T6" fmla="*/ 0 w 46"/>
                <a:gd name="T7" fmla="*/ 58 h 76"/>
                <a:gd name="T8" fmla="*/ 24 w 46"/>
                <a:gd name="T9" fmla="*/ 64 h 76"/>
                <a:gd name="T10" fmla="*/ 44 w 46"/>
                <a:gd name="T11" fmla="*/ 76 h 76"/>
                <a:gd name="T12" fmla="*/ 46 w 46"/>
                <a:gd name="T13" fmla="*/ 46 h 76"/>
                <a:gd name="T14" fmla="*/ 14 w 46"/>
                <a:gd name="T15" fmla="*/ 38 h 76"/>
                <a:gd name="T16" fmla="*/ 20 w 46"/>
                <a:gd name="T17" fmla="*/ 30 h 76"/>
                <a:gd name="T18" fmla="*/ 44 w 46"/>
                <a:gd name="T19" fmla="*/ 22 h 76"/>
                <a:gd name="T20" fmla="*/ 46 w 46"/>
                <a:gd name="T21" fmla="*/ 0 h 76"/>
                <a:gd name="T22" fmla="*/ 24 w 46"/>
                <a:gd name="T23" fmla="*/ 4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76">
                  <a:moveTo>
                    <a:pt x="24" y="4"/>
                  </a:moveTo>
                  <a:lnTo>
                    <a:pt x="14" y="24"/>
                  </a:lnTo>
                  <a:lnTo>
                    <a:pt x="6" y="32"/>
                  </a:lnTo>
                  <a:lnTo>
                    <a:pt x="0" y="58"/>
                  </a:lnTo>
                  <a:lnTo>
                    <a:pt x="24" y="64"/>
                  </a:lnTo>
                  <a:lnTo>
                    <a:pt x="44" y="76"/>
                  </a:lnTo>
                  <a:lnTo>
                    <a:pt x="46" y="46"/>
                  </a:lnTo>
                  <a:lnTo>
                    <a:pt x="14" y="38"/>
                  </a:lnTo>
                  <a:lnTo>
                    <a:pt x="20" y="30"/>
                  </a:lnTo>
                  <a:lnTo>
                    <a:pt x="44" y="22"/>
                  </a:lnTo>
                  <a:lnTo>
                    <a:pt x="46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92"/>
            <p:cNvSpPr>
              <a:spLocks/>
            </p:cNvSpPr>
            <p:nvPr/>
          </p:nvSpPr>
          <p:spPr bwMode="auto">
            <a:xfrm>
              <a:off x="4122" y="3498"/>
              <a:ext cx="18" cy="30"/>
            </a:xfrm>
            <a:custGeom>
              <a:avLst/>
              <a:gdLst>
                <a:gd name="T0" fmla="*/ 4 w 18"/>
                <a:gd name="T1" fmla="*/ 0 h 30"/>
                <a:gd name="T2" fmla="*/ 0 w 18"/>
                <a:gd name="T3" fmla="*/ 16 h 30"/>
                <a:gd name="T4" fmla="*/ 10 w 18"/>
                <a:gd name="T5" fmla="*/ 30 h 30"/>
                <a:gd name="T6" fmla="*/ 8 w 18"/>
                <a:gd name="T7" fmla="*/ 12 h 30"/>
                <a:gd name="T8" fmla="*/ 18 w 18"/>
                <a:gd name="T9" fmla="*/ 8 h 30"/>
                <a:gd name="T10" fmla="*/ 4 w 1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0" y="16"/>
                  </a:lnTo>
                  <a:lnTo>
                    <a:pt x="10" y="30"/>
                  </a:lnTo>
                  <a:lnTo>
                    <a:pt x="8" y="12"/>
                  </a:lnTo>
                  <a:lnTo>
                    <a:pt x="18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67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93"/>
            <p:cNvSpPr>
              <a:spLocks/>
            </p:cNvSpPr>
            <p:nvPr/>
          </p:nvSpPr>
          <p:spPr bwMode="auto">
            <a:xfrm>
              <a:off x="4090" y="3522"/>
              <a:ext cx="34" cy="32"/>
            </a:xfrm>
            <a:custGeom>
              <a:avLst/>
              <a:gdLst>
                <a:gd name="T0" fmla="*/ 26 w 34"/>
                <a:gd name="T1" fmla="*/ 0 h 32"/>
                <a:gd name="T2" fmla="*/ 4 w 34"/>
                <a:gd name="T3" fmla="*/ 4 h 32"/>
                <a:gd name="T4" fmla="*/ 0 w 34"/>
                <a:gd name="T5" fmla="*/ 14 h 32"/>
                <a:gd name="T6" fmla="*/ 10 w 34"/>
                <a:gd name="T7" fmla="*/ 32 h 32"/>
                <a:gd name="T8" fmla="*/ 20 w 34"/>
                <a:gd name="T9" fmla="*/ 16 h 32"/>
                <a:gd name="T10" fmla="*/ 34 w 34"/>
                <a:gd name="T11" fmla="*/ 12 h 32"/>
                <a:gd name="T12" fmla="*/ 34 w 34"/>
                <a:gd name="T13" fmla="*/ 12 h 32"/>
                <a:gd name="T14" fmla="*/ 32 w 34"/>
                <a:gd name="T15" fmla="*/ 4 h 32"/>
                <a:gd name="T16" fmla="*/ 28 w 34"/>
                <a:gd name="T17" fmla="*/ 0 h 32"/>
                <a:gd name="T18" fmla="*/ 28 w 34"/>
                <a:gd name="T19" fmla="*/ 0 h 32"/>
                <a:gd name="T20" fmla="*/ 26 w 34"/>
                <a:gd name="T21" fmla="*/ 0 h 32"/>
                <a:gd name="T22" fmla="*/ 26 w 3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" h="32">
                  <a:moveTo>
                    <a:pt x="26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10" y="32"/>
                  </a:lnTo>
                  <a:lnTo>
                    <a:pt x="20" y="16"/>
                  </a:lnTo>
                  <a:lnTo>
                    <a:pt x="34" y="12"/>
                  </a:lnTo>
                  <a:lnTo>
                    <a:pt x="32" y="4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94"/>
            <p:cNvSpPr>
              <a:spLocks/>
            </p:cNvSpPr>
            <p:nvPr/>
          </p:nvSpPr>
          <p:spPr bwMode="auto">
            <a:xfrm>
              <a:off x="4084" y="3554"/>
              <a:ext cx="38" cy="26"/>
            </a:xfrm>
            <a:custGeom>
              <a:avLst/>
              <a:gdLst>
                <a:gd name="T0" fmla="*/ 0 w 38"/>
                <a:gd name="T1" fmla="*/ 0 h 26"/>
                <a:gd name="T2" fmla="*/ 8 w 38"/>
                <a:gd name="T3" fmla="*/ 14 h 26"/>
                <a:gd name="T4" fmla="*/ 38 w 38"/>
                <a:gd name="T5" fmla="*/ 26 h 26"/>
                <a:gd name="T6" fmla="*/ 36 w 38"/>
                <a:gd name="T7" fmla="*/ 6 h 26"/>
                <a:gd name="T8" fmla="*/ 16 w 38"/>
                <a:gd name="T9" fmla="*/ 2 h 26"/>
                <a:gd name="T10" fmla="*/ 0 w 3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8" y="14"/>
                  </a:lnTo>
                  <a:lnTo>
                    <a:pt x="38" y="26"/>
                  </a:lnTo>
                  <a:lnTo>
                    <a:pt x="36" y="6"/>
                  </a:lnTo>
                  <a:lnTo>
                    <a:pt x="1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95"/>
            <p:cNvSpPr>
              <a:spLocks/>
            </p:cNvSpPr>
            <p:nvPr/>
          </p:nvSpPr>
          <p:spPr bwMode="auto">
            <a:xfrm>
              <a:off x="4084" y="3570"/>
              <a:ext cx="32" cy="28"/>
            </a:xfrm>
            <a:custGeom>
              <a:avLst/>
              <a:gdLst>
                <a:gd name="T0" fmla="*/ 0 w 32"/>
                <a:gd name="T1" fmla="*/ 0 h 28"/>
                <a:gd name="T2" fmla="*/ 32 w 32"/>
                <a:gd name="T3" fmla="*/ 14 h 28"/>
                <a:gd name="T4" fmla="*/ 30 w 32"/>
                <a:gd name="T5" fmla="*/ 28 h 28"/>
                <a:gd name="T6" fmla="*/ 8 w 32"/>
                <a:gd name="T7" fmla="*/ 16 h 28"/>
                <a:gd name="T8" fmla="*/ 8 w 32"/>
                <a:gd name="T9" fmla="*/ 16 h 28"/>
                <a:gd name="T10" fmla="*/ 4 w 32"/>
                <a:gd name="T11" fmla="*/ 8 h 28"/>
                <a:gd name="T12" fmla="*/ 0 w 32"/>
                <a:gd name="T13" fmla="*/ 2 h 28"/>
                <a:gd name="T14" fmla="*/ 0 w 32"/>
                <a:gd name="T15" fmla="*/ 0 h 28"/>
                <a:gd name="T16" fmla="*/ 0 w 32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32" y="14"/>
                  </a:lnTo>
                  <a:lnTo>
                    <a:pt x="30" y="28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96"/>
            <p:cNvSpPr>
              <a:spLocks/>
            </p:cNvSpPr>
            <p:nvPr/>
          </p:nvSpPr>
          <p:spPr bwMode="auto">
            <a:xfrm>
              <a:off x="4408" y="3442"/>
              <a:ext cx="146" cy="142"/>
            </a:xfrm>
            <a:custGeom>
              <a:avLst/>
              <a:gdLst>
                <a:gd name="T0" fmla="*/ 86 w 146"/>
                <a:gd name="T1" fmla="*/ 0 h 142"/>
                <a:gd name="T2" fmla="*/ 44 w 146"/>
                <a:gd name="T3" fmla="*/ 0 h 142"/>
                <a:gd name="T4" fmla="*/ 26 w 146"/>
                <a:gd name="T5" fmla="*/ 12 h 142"/>
                <a:gd name="T6" fmla="*/ 8 w 146"/>
                <a:gd name="T7" fmla="*/ 50 h 142"/>
                <a:gd name="T8" fmla="*/ 0 w 146"/>
                <a:gd name="T9" fmla="*/ 94 h 142"/>
                <a:gd name="T10" fmla="*/ 8 w 146"/>
                <a:gd name="T11" fmla="*/ 124 h 142"/>
                <a:gd name="T12" fmla="*/ 20 w 146"/>
                <a:gd name="T13" fmla="*/ 142 h 142"/>
                <a:gd name="T14" fmla="*/ 22 w 146"/>
                <a:gd name="T15" fmla="*/ 112 h 142"/>
                <a:gd name="T16" fmla="*/ 24 w 146"/>
                <a:gd name="T17" fmla="*/ 72 h 142"/>
                <a:gd name="T18" fmla="*/ 50 w 146"/>
                <a:gd name="T19" fmla="*/ 68 h 142"/>
                <a:gd name="T20" fmla="*/ 110 w 146"/>
                <a:gd name="T21" fmla="*/ 74 h 142"/>
                <a:gd name="T22" fmla="*/ 128 w 146"/>
                <a:gd name="T23" fmla="*/ 54 h 142"/>
                <a:gd name="T24" fmla="*/ 146 w 146"/>
                <a:gd name="T25" fmla="*/ 50 h 142"/>
                <a:gd name="T26" fmla="*/ 146 w 146"/>
                <a:gd name="T27" fmla="*/ 26 h 142"/>
                <a:gd name="T28" fmla="*/ 126 w 146"/>
                <a:gd name="T29" fmla="*/ 2 h 142"/>
                <a:gd name="T30" fmla="*/ 126 w 146"/>
                <a:gd name="T31" fmla="*/ 2 h 142"/>
                <a:gd name="T32" fmla="*/ 106 w 146"/>
                <a:gd name="T33" fmla="*/ 2 h 142"/>
                <a:gd name="T34" fmla="*/ 94 w 146"/>
                <a:gd name="T35" fmla="*/ 2 h 142"/>
                <a:gd name="T36" fmla="*/ 88 w 146"/>
                <a:gd name="T37" fmla="*/ 2 h 142"/>
                <a:gd name="T38" fmla="*/ 86 w 146"/>
                <a:gd name="T39" fmla="*/ 0 h 142"/>
                <a:gd name="T40" fmla="*/ 86 w 146"/>
                <a:gd name="T41" fmla="*/ 0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6" h="142">
                  <a:moveTo>
                    <a:pt x="86" y="0"/>
                  </a:moveTo>
                  <a:lnTo>
                    <a:pt x="44" y="0"/>
                  </a:lnTo>
                  <a:lnTo>
                    <a:pt x="26" y="12"/>
                  </a:lnTo>
                  <a:lnTo>
                    <a:pt x="8" y="50"/>
                  </a:lnTo>
                  <a:lnTo>
                    <a:pt x="0" y="94"/>
                  </a:lnTo>
                  <a:lnTo>
                    <a:pt x="8" y="124"/>
                  </a:lnTo>
                  <a:lnTo>
                    <a:pt x="20" y="142"/>
                  </a:lnTo>
                  <a:lnTo>
                    <a:pt x="22" y="112"/>
                  </a:lnTo>
                  <a:lnTo>
                    <a:pt x="24" y="72"/>
                  </a:lnTo>
                  <a:lnTo>
                    <a:pt x="50" y="68"/>
                  </a:lnTo>
                  <a:lnTo>
                    <a:pt x="110" y="74"/>
                  </a:lnTo>
                  <a:lnTo>
                    <a:pt x="128" y="54"/>
                  </a:lnTo>
                  <a:lnTo>
                    <a:pt x="146" y="50"/>
                  </a:lnTo>
                  <a:lnTo>
                    <a:pt x="146" y="26"/>
                  </a:lnTo>
                  <a:lnTo>
                    <a:pt x="126" y="2"/>
                  </a:lnTo>
                  <a:lnTo>
                    <a:pt x="106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97"/>
            <p:cNvSpPr>
              <a:spLocks/>
            </p:cNvSpPr>
            <p:nvPr/>
          </p:nvSpPr>
          <p:spPr bwMode="auto">
            <a:xfrm>
              <a:off x="4150" y="3670"/>
              <a:ext cx="178" cy="82"/>
            </a:xfrm>
            <a:custGeom>
              <a:avLst/>
              <a:gdLst>
                <a:gd name="T0" fmla="*/ 84 w 178"/>
                <a:gd name="T1" fmla="*/ 0 h 82"/>
                <a:gd name="T2" fmla="*/ 40 w 178"/>
                <a:gd name="T3" fmla="*/ 18 h 82"/>
                <a:gd name="T4" fmla="*/ 2 w 178"/>
                <a:gd name="T5" fmla="*/ 44 h 82"/>
                <a:gd name="T6" fmla="*/ 0 w 178"/>
                <a:gd name="T7" fmla="*/ 82 h 82"/>
                <a:gd name="T8" fmla="*/ 142 w 178"/>
                <a:gd name="T9" fmla="*/ 74 h 82"/>
                <a:gd name="T10" fmla="*/ 178 w 178"/>
                <a:gd name="T11" fmla="*/ 80 h 82"/>
                <a:gd name="T12" fmla="*/ 178 w 178"/>
                <a:gd name="T13" fmla="*/ 56 h 82"/>
                <a:gd name="T14" fmla="*/ 126 w 178"/>
                <a:gd name="T15" fmla="*/ 52 h 82"/>
                <a:gd name="T16" fmla="*/ 120 w 178"/>
                <a:gd name="T17" fmla="*/ 34 h 82"/>
                <a:gd name="T18" fmla="*/ 170 w 178"/>
                <a:gd name="T19" fmla="*/ 26 h 82"/>
                <a:gd name="T20" fmla="*/ 164 w 178"/>
                <a:gd name="T21" fmla="*/ 2 h 82"/>
                <a:gd name="T22" fmla="*/ 126 w 178"/>
                <a:gd name="T23" fmla="*/ 0 h 82"/>
                <a:gd name="T24" fmla="*/ 84 w 178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8" h="82">
                  <a:moveTo>
                    <a:pt x="84" y="0"/>
                  </a:moveTo>
                  <a:lnTo>
                    <a:pt x="40" y="18"/>
                  </a:lnTo>
                  <a:lnTo>
                    <a:pt x="2" y="44"/>
                  </a:lnTo>
                  <a:lnTo>
                    <a:pt x="0" y="82"/>
                  </a:lnTo>
                  <a:lnTo>
                    <a:pt x="142" y="74"/>
                  </a:lnTo>
                  <a:lnTo>
                    <a:pt x="178" y="80"/>
                  </a:lnTo>
                  <a:lnTo>
                    <a:pt x="178" y="56"/>
                  </a:lnTo>
                  <a:lnTo>
                    <a:pt x="126" y="52"/>
                  </a:lnTo>
                  <a:lnTo>
                    <a:pt x="120" y="34"/>
                  </a:lnTo>
                  <a:lnTo>
                    <a:pt x="170" y="26"/>
                  </a:lnTo>
                  <a:lnTo>
                    <a:pt x="164" y="2"/>
                  </a:lnTo>
                  <a:lnTo>
                    <a:pt x="126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98"/>
            <p:cNvSpPr>
              <a:spLocks/>
            </p:cNvSpPr>
            <p:nvPr/>
          </p:nvSpPr>
          <p:spPr bwMode="auto">
            <a:xfrm>
              <a:off x="4146" y="3756"/>
              <a:ext cx="148" cy="86"/>
            </a:xfrm>
            <a:custGeom>
              <a:avLst/>
              <a:gdLst>
                <a:gd name="T0" fmla="*/ 20 w 148"/>
                <a:gd name="T1" fmla="*/ 0 h 86"/>
                <a:gd name="T2" fmla="*/ 114 w 148"/>
                <a:gd name="T3" fmla="*/ 2 h 86"/>
                <a:gd name="T4" fmla="*/ 148 w 148"/>
                <a:gd name="T5" fmla="*/ 6 h 86"/>
                <a:gd name="T6" fmla="*/ 148 w 148"/>
                <a:gd name="T7" fmla="*/ 28 h 86"/>
                <a:gd name="T8" fmla="*/ 140 w 148"/>
                <a:gd name="T9" fmla="*/ 80 h 86"/>
                <a:gd name="T10" fmla="*/ 110 w 148"/>
                <a:gd name="T11" fmla="*/ 86 h 86"/>
                <a:gd name="T12" fmla="*/ 86 w 148"/>
                <a:gd name="T13" fmla="*/ 62 h 86"/>
                <a:gd name="T14" fmla="*/ 70 w 148"/>
                <a:gd name="T15" fmla="*/ 44 h 86"/>
                <a:gd name="T16" fmla="*/ 28 w 148"/>
                <a:gd name="T17" fmla="*/ 68 h 86"/>
                <a:gd name="T18" fmla="*/ 0 w 148"/>
                <a:gd name="T19" fmla="*/ 36 h 86"/>
                <a:gd name="T20" fmla="*/ 4 w 148"/>
                <a:gd name="T21" fmla="*/ 0 h 86"/>
                <a:gd name="T22" fmla="*/ 20 w 148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86">
                  <a:moveTo>
                    <a:pt x="20" y="0"/>
                  </a:moveTo>
                  <a:lnTo>
                    <a:pt x="114" y="2"/>
                  </a:lnTo>
                  <a:lnTo>
                    <a:pt x="148" y="6"/>
                  </a:lnTo>
                  <a:lnTo>
                    <a:pt x="148" y="28"/>
                  </a:lnTo>
                  <a:lnTo>
                    <a:pt x="140" y="80"/>
                  </a:lnTo>
                  <a:lnTo>
                    <a:pt x="110" y="86"/>
                  </a:lnTo>
                  <a:lnTo>
                    <a:pt x="86" y="62"/>
                  </a:lnTo>
                  <a:lnTo>
                    <a:pt x="70" y="44"/>
                  </a:lnTo>
                  <a:lnTo>
                    <a:pt x="28" y="68"/>
                  </a:lnTo>
                  <a:lnTo>
                    <a:pt x="0" y="36"/>
                  </a:lnTo>
                  <a:lnTo>
                    <a:pt x="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99"/>
            <p:cNvSpPr>
              <a:spLocks/>
            </p:cNvSpPr>
            <p:nvPr/>
          </p:nvSpPr>
          <p:spPr bwMode="auto">
            <a:xfrm>
              <a:off x="4458" y="3780"/>
              <a:ext cx="118" cy="84"/>
            </a:xfrm>
            <a:custGeom>
              <a:avLst/>
              <a:gdLst>
                <a:gd name="T0" fmla="*/ 0 w 118"/>
                <a:gd name="T1" fmla="*/ 22 h 84"/>
                <a:gd name="T2" fmla="*/ 14 w 118"/>
                <a:gd name="T3" fmla="*/ 18 h 84"/>
                <a:gd name="T4" fmla="*/ 34 w 118"/>
                <a:gd name="T5" fmla="*/ 0 h 84"/>
                <a:gd name="T6" fmla="*/ 80 w 118"/>
                <a:gd name="T7" fmla="*/ 0 h 84"/>
                <a:gd name="T8" fmla="*/ 88 w 118"/>
                <a:gd name="T9" fmla="*/ 34 h 84"/>
                <a:gd name="T10" fmla="*/ 118 w 118"/>
                <a:gd name="T11" fmla="*/ 74 h 84"/>
                <a:gd name="T12" fmla="*/ 78 w 118"/>
                <a:gd name="T13" fmla="*/ 76 h 84"/>
                <a:gd name="T14" fmla="*/ 22 w 118"/>
                <a:gd name="T15" fmla="*/ 84 h 84"/>
                <a:gd name="T16" fmla="*/ 0 w 118"/>
                <a:gd name="T17" fmla="*/ 58 h 84"/>
                <a:gd name="T18" fmla="*/ 0 w 118"/>
                <a:gd name="T19" fmla="*/ 22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" h="84">
                  <a:moveTo>
                    <a:pt x="0" y="22"/>
                  </a:moveTo>
                  <a:lnTo>
                    <a:pt x="14" y="18"/>
                  </a:lnTo>
                  <a:lnTo>
                    <a:pt x="34" y="0"/>
                  </a:lnTo>
                  <a:lnTo>
                    <a:pt x="80" y="0"/>
                  </a:lnTo>
                  <a:lnTo>
                    <a:pt x="88" y="34"/>
                  </a:lnTo>
                  <a:lnTo>
                    <a:pt x="118" y="74"/>
                  </a:lnTo>
                  <a:lnTo>
                    <a:pt x="78" y="76"/>
                  </a:lnTo>
                  <a:lnTo>
                    <a:pt x="22" y="84"/>
                  </a:lnTo>
                  <a:lnTo>
                    <a:pt x="0" y="5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200"/>
            <p:cNvSpPr>
              <a:spLocks/>
            </p:cNvSpPr>
            <p:nvPr/>
          </p:nvSpPr>
          <p:spPr bwMode="auto">
            <a:xfrm>
              <a:off x="4146" y="3226"/>
              <a:ext cx="50" cy="74"/>
            </a:xfrm>
            <a:custGeom>
              <a:avLst/>
              <a:gdLst>
                <a:gd name="T0" fmla="*/ 24 w 50"/>
                <a:gd name="T1" fmla="*/ 4 h 74"/>
                <a:gd name="T2" fmla="*/ 8 w 50"/>
                <a:gd name="T3" fmla="*/ 28 h 74"/>
                <a:gd name="T4" fmla="*/ 0 w 50"/>
                <a:gd name="T5" fmla="*/ 70 h 74"/>
                <a:gd name="T6" fmla="*/ 36 w 50"/>
                <a:gd name="T7" fmla="*/ 74 h 74"/>
                <a:gd name="T8" fmla="*/ 50 w 50"/>
                <a:gd name="T9" fmla="*/ 38 h 74"/>
                <a:gd name="T10" fmla="*/ 24 w 50"/>
                <a:gd name="T11" fmla="*/ 48 h 74"/>
                <a:gd name="T12" fmla="*/ 40 w 50"/>
                <a:gd name="T13" fmla="*/ 8 h 74"/>
                <a:gd name="T14" fmla="*/ 40 w 50"/>
                <a:gd name="T15" fmla="*/ 8 h 74"/>
                <a:gd name="T16" fmla="*/ 32 w 50"/>
                <a:gd name="T17" fmla="*/ 2 h 74"/>
                <a:gd name="T18" fmla="*/ 26 w 50"/>
                <a:gd name="T19" fmla="*/ 0 h 74"/>
                <a:gd name="T20" fmla="*/ 24 w 50"/>
                <a:gd name="T21" fmla="*/ 2 h 74"/>
                <a:gd name="T22" fmla="*/ 24 w 50"/>
                <a:gd name="T23" fmla="*/ 4 h 74"/>
                <a:gd name="T24" fmla="*/ 24 w 50"/>
                <a:gd name="T25" fmla="*/ 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74">
                  <a:moveTo>
                    <a:pt x="24" y="4"/>
                  </a:moveTo>
                  <a:lnTo>
                    <a:pt x="8" y="28"/>
                  </a:lnTo>
                  <a:lnTo>
                    <a:pt x="0" y="70"/>
                  </a:lnTo>
                  <a:lnTo>
                    <a:pt x="36" y="74"/>
                  </a:lnTo>
                  <a:lnTo>
                    <a:pt x="50" y="38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201"/>
            <p:cNvSpPr>
              <a:spLocks/>
            </p:cNvSpPr>
            <p:nvPr/>
          </p:nvSpPr>
          <p:spPr bwMode="auto">
            <a:xfrm>
              <a:off x="4166" y="3306"/>
              <a:ext cx="26" cy="56"/>
            </a:xfrm>
            <a:custGeom>
              <a:avLst/>
              <a:gdLst>
                <a:gd name="T0" fmla="*/ 0 w 26"/>
                <a:gd name="T1" fmla="*/ 10 h 56"/>
                <a:gd name="T2" fmla="*/ 0 w 26"/>
                <a:gd name="T3" fmla="*/ 56 h 56"/>
                <a:gd name="T4" fmla="*/ 16 w 26"/>
                <a:gd name="T5" fmla="*/ 56 h 56"/>
                <a:gd name="T6" fmla="*/ 26 w 26"/>
                <a:gd name="T7" fmla="*/ 0 h 56"/>
                <a:gd name="T8" fmla="*/ 26 w 26"/>
                <a:gd name="T9" fmla="*/ 0 h 56"/>
                <a:gd name="T10" fmla="*/ 10 w 26"/>
                <a:gd name="T11" fmla="*/ 4 h 56"/>
                <a:gd name="T12" fmla="*/ 2 w 26"/>
                <a:gd name="T13" fmla="*/ 8 h 56"/>
                <a:gd name="T14" fmla="*/ 0 w 26"/>
                <a:gd name="T15" fmla="*/ 10 h 56"/>
                <a:gd name="T16" fmla="*/ 0 w 26"/>
                <a:gd name="T17" fmla="*/ 10 h 56"/>
                <a:gd name="T18" fmla="*/ 0 w 26"/>
                <a:gd name="T19" fmla="*/ 1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56">
                  <a:moveTo>
                    <a:pt x="0" y="10"/>
                  </a:moveTo>
                  <a:lnTo>
                    <a:pt x="0" y="56"/>
                  </a:lnTo>
                  <a:lnTo>
                    <a:pt x="16" y="56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2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02"/>
            <p:cNvSpPr>
              <a:spLocks/>
            </p:cNvSpPr>
            <p:nvPr/>
          </p:nvSpPr>
          <p:spPr bwMode="auto">
            <a:xfrm>
              <a:off x="4416" y="3442"/>
              <a:ext cx="184" cy="262"/>
            </a:xfrm>
            <a:custGeom>
              <a:avLst/>
              <a:gdLst>
                <a:gd name="T0" fmla="*/ 4 w 184"/>
                <a:gd name="T1" fmla="*/ 124 h 262"/>
                <a:gd name="T2" fmla="*/ 0 w 184"/>
                <a:gd name="T3" fmla="*/ 88 h 262"/>
                <a:gd name="T4" fmla="*/ 30 w 184"/>
                <a:gd name="T5" fmla="*/ 56 h 262"/>
                <a:gd name="T6" fmla="*/ 74 w 184"/>
                <a:gd name="T7" fmla="*/ 56 h 262"/>
                <a:gd name="T8" fmla="*/ 94 w 184"/>
                <a:gd name="T9" fmla="*/ 56 h 262"/>
                <a:gd name="T10" fmla="*/ 120 w 184"/>
                <a:gd name="T11" fmla="*/ 36 h 262"/>
                <a:gd name="T12" fmla="*/ 110 w 184"/>
                <a:gd name="T13" fmla="*/ 0 h 262"/>
                <a:gd name="T14" fmla="*/ 136 w 184"/>
                <a:gd name="T15" fmla="*/ 24 h 262"/>
                <a:gd name="T16" fmla="*/ 164 w 184"/>
                <a:gd name="T17" fmla="*/ 84 h 262"/>
                <a:gd name="T18" fmla="*/ 184 w 184"/>
                <a:gd name="T19" fmla="*/ 176 h 262"/>
                <a:gd name="T20" fmla="*/ 164 w 184"/>
                <a:gd name="T21" fmla="*/ 152 h 262"/>
                <a:gd name="T22" fmla="*/ 148 w 184"/>
                <a:gd name="T23" fmla="*/ 104 h 262"/>
                <a:gd name="T24" fmla="*/ 122 w 184"/>
                <a:gd name="T25" fmla="*/ 114 h 262"/>
                <a:gd name="T26" fmla="*/ 78 w 184"/>
                <a:gd name="T27" fmla="*/ 120 h 262"/>
                <a:gd name="T28" fmla="*/ 72 w 184"/>
                <a:gd name="T29" fmla="*/ 160 h 262"/>
                <a:gd name="T30" fmla="*/ 148 w 184"/>
                <a:gd name="T31" fmla="*/ 182 h 262"/>
                <a:gd name="T32" fmla="*/ 132 w 184"/>
                <a:gd name="T33" fmla="*/ 218 h 262"/>
                <a:gd name="T34" fmla="*/ 74 w 184"/>
                <a:gd name="T35" fmla="*/ 218 h 262"/>
                <a:gd name="T36" fmla="*/ 0 w 184"/>
                <a:gd name="T37" fmla="*/ 262 h 262"/>
                <a:gd name="T38" fmla="*/ 0 w 184"/>
                <a:gd name="T39" fmla="*/ 220 h 262"/>
                <a:gd name="T40" fmla="*/ 0 w 184"/>
                <a:gd name="T41" fmla="*/ 176 h 262"/>
                <a:gd name="T42" fmla="*/ 6 w 184"/>
                <a:gd name="T43" fmla="*/ 156 h 262"/>
                <a:gd name="T44" fmla="*/ 4 w 184"/>
                <a:gd name="T45" fmla="*/ 124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4" h="262">
                  <a:moveTo>
                    <a:pt x="4" y="124"/>
                  </a:moveTo>
                  <a:lnTo>
                    <a:pt x="0" y="88"/>
                  </a:lnTo>
                  <a:lnTo>
                    <a:pt x="30" y="56"/>
                  </a:lnTo>
                  <a:lnTo>
                    <a:pt x="74" y="56"/>
                  </a:lnTo>
                  <a:lnTo>
                    <a:pt x="94" y="56"/>
                  </a:lnTo>
                  <a:lnTo>
                    <a:pt x="120" y="36"/>
                  </a:lnTo>
                  <a:lnTo>
                    <a:pt x="110" y="0"/>
                  </a:lnTo>
                  <a:lnTo>
                    <a:pt x="136" y="24"/>
                  </a:lnTo>
                  <a:lnTo>
                    <a:pt x="164" y="84"/>
                  </a:lnTo>
                  <a:lnTo>
                    <a:pt x="184" y="176"/>
                  </a:lnTo>
                  <a:lnTo>
                    <a:pt x="164" y="152"/>
                  </a:lnTo>
                  <a:lnTo>
                    <a:pt x="148" y="104"/>
                  </a:lnTo>
                  <a:lnTo>
                    <a:pt x="122" y="114"/>
                  </a:lnTo>
                  <a:lnTo>
                    <a:pt x="78" y="120"/>
                  </a:lnTo>
                  <a:lnTo>
                    <a:pt x="72" y="160"/>
                  </a:lnTo>
                  <a:lnTo>
                    <a:pt x="148" y="182"/>
                  </a:lnTo>
                  <a:lnTo>
                    <a:pt x="132" y="218"/>
                  </a:lnTo>
                  <a:lnTo>
                    <a:pt x="74" y="218"/>
                  </a:lnTo>
                  <a:lnTo>
                    <a:pt x="0" y="262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6" y="156"/>
                  </a:lnTo>
                  <a:lnTo>
                    <a:pt x="4" y="12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03"/>
            <p:cNvSpPr>
              <a:spLocks/>
            </p:cNvSpPr>
            <p:nvPr/>
          </p:nvSpPr>
          <p:spPr bwMode="auto">
            <a:xfrm>
              <a:off x="4422" y="3676"/>
              <a:ext cx="120" cy="70"/>
            </a:xfrm>
            <a:custGeom>
              <a:avLst/>
              <a:gdLst>
                <a:gd name="T0" fmla="*/ 4 w 120"/>
                <a:gd name="T1" fmla="*/ 46 h 70"/>
                <a:gd name="T2" fmla="*/ 26 w 120"/>
                <a:gd name="T3" fmla="*/ 26 h 70"/>
                <a:gd name="T4" fmla="*/ 78 w 120"/>
                <a:gd name="T5" fmla="*/ 0 h 70"/>
                <a:gd name="T6" fmla="*/ 120 w 120"/>
                <a:gd name="T7" fmla="*/ 4 h 70"/>
                <a:gd name="T8" fmla="*/ 116 w 120"/>
                <a:gd name="T9" fmla="*/ 36 h 70"/>
                <a:gd name="T10" fmla="*/ 56 w 120"/>
                <a:gd name="T11" fmla="*/ 42 h 70"/>
                <a:gd name="T12" fmla="*/ 0 w 120"/>
                <a:gd name="T13" fmla="*/ 70 h 70"/>
                <a:gd name="T14" fmla="*/ 4 w 120"/>
                <a:gd name="T15" fmla="*/ 46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70">
                  <a:moveTo>
                    <a:pt x="4" y="46"/>
                  </a:moveTo>
                  <a:lnTo>
                    <a:pt x="26" y="26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16" y="36"/>
                  </a:lnTo>
                  <a:lnTo>
                    <a:pt x="56" y="42"/>
                  </a:lnTo>
                  <a:lnTo>
                    <a:pt x="0" y="70"/>
                  </a:lnTo>
                  <a:lnTo>
                    <a:pt x="4" y="4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04"/>
            <p:cNvSpPr>
              <a:spLocks/>
            </p:cNvSpPr>
            <p:nvPr/>
          </p:nvSpPr>
          <p:spPr bwMode="auto">
            <a:xfrm>
              <a:off x="4284" y="3498"/>
              <a:ext cx="110" cy="172"/>
            </a:xfrm>
            <a:custGeom>
              <a:avLst/>
              <a:gdLst>
                <a:gd name="T0" fmla="*/ 100 w 110"/>
                <a:gd name="T1" fmla="*/ 48 h 172"/>
                <a:gd name="T2" fmla="*/ 84 w 110"/>
                <a:gd name="T3" fmla="*/ 84 h 172"/>
                <a:gd name="T4" fmla="*/ 32 w 110"/>
                <a:gd name="T5" fmla="*/ 158 h 172"/>
                <a:gd name="T6" fmla="*/ 0 w 110"/>
                <a:gd name="T7" fmla="*/ 164 h 172"/>
                <a:gd name="T8" fmla="*/ 46 w 110"/>
                <a:gd name="T9" fmla="*/ 172 h 172"/>
                <a:gd name="T10" fmla="*/ 70 w 110"/>
                <a:gd name="T11" fmla="*/ 130 h 172"/>
                <a:gd name="T12" fmla="*/ 110 w 110"/>
                <a:gd name="T13" fmla="*/ 88 h 172"/>
                <a:gd name="T14" fmla="*/ 106 w 110"/>
                <a:gd name="T15" fmla="*/ 0 h 172"/>
                <a:gd name="T16" fmla="*/ 106 w 110"/>
                <a:gd name="T17" fmla="*/ 0 h 172"/>
                <a:gd name="T18" fmla="*/ 104 w 110"/>
                <a:gd name="T19" fmla="*/ 26 h 172"/>
                <a:gd name="T20" fmla="*/ 102 w 110"/>
                <a:gd name="T21" fmla="*/ 44 h 172"/>
                <a:gd name="T22" fmla="*/ 102 w 110"/>
                <a:gd name="T23" fmla="*/ 48 h 172"/>
                <a:gd name="T24" fmla="*/ 100 w 110"/>
                <a:gd name="T25" fmla="*/ 48 h 172"/>
                <a:gd name="T26" fmla="*/ 100 w 110"/>
                <a:gd name="T27" fmla="*/ 48 h 172"/>
                <a:gd name="T28" fmla="*/ 100 w 110"/>
                <a:gd name="T29" fmla="*/ 48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0" h="172">
                  <a:moveTo>
                    <a:pt x="100" y="48"/>
                  </a:moveTo>
                  <a:lnTo>
                    <a:pt x="84" y="84"/>
                  </a:lnTo>
                  <a:lnTo>
                    <a:pt x="32" y="158"/>
                  </a:lnTo>
                  <a:lnTo>
                    <a:pt x="0" y="164"/>
                  </a:lnTo>
                  <a:lnTo>
                    <a:pt x="46" y="172"/>
                  </a:lnTo>
                  <a:lnTo>
                    <a:pt x="70" y="130"/>
                  </a:lnTo>
                  <a:lnTo>
                    <a:pt x="110" y="88"/>
                  </a:lnTo>
                  <a:lnTo>
                    <a:pt x="106" y="0"/>
                  </a:lnTo>
                  <a:lnTo>
                    <a:pt x="104" y="26"/>
                  </a:lnTo>
                  <a:lnTo>
                    <a:pt x="102" y="44"/>
                  </a:lnTo>
                  <a:lnTo>
                    <a:pt x="102" y="48"/>
                  </a:lnTo>
                  <a:lnTo>
                    <a:pt x="100" y="48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05"/>
            <p:cNvSpPr>
              <a:spLocks/>
            </p:cNvSpPr>
            <p:nvPr/>
          </p:nvSpPr>
          <p:spPr bwMode="auto">
            <a:xfrm>
              <a:off x="4152" y="3764"/>
              <a:ext cx="148" cy="94"/>
            </a:xfrm>
            <a:custGeom>
              <a:avLst/>
              <a:gdLst>
                <a:gd name="T0" fmla="*/ 0 w 148"/>
                <a:gd name="T1" fmla="*/ 26 h 94"/>
                <a:gd name="T2" fmla="*/ 18 w 148"/>
                <a:gd name="T3" fmla="*/ 38 h 94"/>
                <a:gd name="T4" fmla="*/ 52 w 148"/>
                <a:gd name="T5" fmla="*/ 32 h 94"/>
                <a:gd name="T6" fmla="*/ 80 w 148"/>
                <a:gd name="T7" fmla="*/ 32 h 94"/>
                <a:gd name="T8" fmla="*/ 110 w 148"/>
                <a:gd name="T9" fmla="*/ 58 h 94"/>
                <a:gd name="T10" fmla="*/ 128 w 148"/>
                <a:gd name="T11" fmla="*/ 44 h 94"/>
                <a:gd name="T12" fmla="*/ 132 w 148"/>
                <a:gd name="T13" fmla="*/ 0 h 94"/>
                <a:gd name="T14" fmla="*/ 148 w 148"/>
                <a:gd name="T15" fmla="*/ 0 h 94"/>
                <a:gd name="T16" fmla="*/ 148 w 148"/>
                <a:gd name="T17" fmla="*/ 32 h 94"/>
                <a:gd name="T18" fmla="*/ 142 w 148"/>
                <a:gd name="T19" fmla="*/ 78 h 94"/>
                <a:gd name="T20" fmla="*/ 112 w 148"/>
                <a:gd name="T21" fmla="*/ 94 h 94"/>
                <a:gd name="T22" fmla="*/ 78 w 148"/>
                <a:gd name="T23" fmla="*/ 80 h 94"/>
                <a:gd name="T24" fmla="*/ 48 w 148"/>
                <a:gd name="T25" fmla="*/ 74 h 94"/>
                <a:gd name="T26" fmla="*/ 32 w 148"/>
                <a:gd name="T27" fmla="*/ 74 h 94"/>
                <a:gd name="T28" fmla="*/ 2 w 148"/>
                <a:gd name="T29" fmla="*/ 54 h 94"/>
                <a:gd name="T30" fmla="*/ 0 w 148"/>
                <a:gd name="T31" fmla="*/ 26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" h="94">
                  <a:moveTo>
                    <a:pt x="0" y="26"/>
                  </a:moveTo>
                  <a:lnTo>
                    <a:pt x="18" y="38"/>
                  </a:lnTo>
                  <a:lnTo>
                    <a:pt x="52" y="32"/>
                  </a:lnTo>
                  <a:lnTo>
                    <a:pt x="80" y="32"/>
                  </a:lnTo>
                  <a:lnTo>
                    <a:pt x="110" y="58"/>
                  </a:lnTo>
                  <a:lnTo>
                    <a:pt x="128" y="44"/>
                  </a:lnTo>
                  <a:lnTo>
                    <a:pt x="132" y="0"/>
                  </a:lnTo>
                  <a:lnTo>
                    <a:pt x="148" y="0"/>
                  </a:lnTo>
                  <a:lnTo>
                    <a:pt x="148" y="32"/>
                  </a:lnTo>
                  <a:lnTo>
                    <a:pt x="142" y="78"/>
                  </a:lnTo>
                  <a:lnTo>
                    <a:pt x="112" y="94"/>
                  </a:lnTo>
                  <a:lnTo>
                    <a:pt x="78" y="80"/>
                  </a:lnTo>
                  <a:lnTo>
                    <a:pt x="48" y="74"/>
                  </a:lnTo>
                  <a:lnTo>
                    <a:pt x="32" y="74"/>
                  </a:lnTo>
                  <a:lnTo>
                    <a:pt x="2" y="5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06"/>
            <p:cNvSpPr>
              <a:spLocks/>
            </p:cNvSpPr>
            <p:nvPr/>
          </p:nvSpPr>
          <p:spPr bwMode="auto">
            <a:xfrm>
              <a:off x="4202" y="3338"/>
              <a:ext cx="76" cy="30"/>
            </a:xfrm>
            <a:custGeom>
              <a:avLst/>
              <a:gdLst>
                <a:gd name="T0" fmla="*/ 2 w 76"/>
                <a:gd name="T1" fmla="*/ 0 h 30"/>
                <a:gd name="T2" fmla="*/ 10 w 76"/>
                <a:gd name="T3" fmla="*/ 0 h 30"/>
                <a:gd name="T4" fmla="*/ 12 w 76"/>
                <a:gd name="T5" fmla="*/ 10 h 30"/>
                <a:gd name="T6" fmla="*/ 26 w 76"/>
                <a:gd name="T7" fmla="*/ 0 h 30"/>
                <a:gd name="T8" fmla="*/ 76 w 76"/>
                <a:gd name="T9" fmla="*/ 0 h 30"/>
                <a:gd name="T10" fmla="*/ 76 w 76"/>
                <a:gd name="T11" fmla="*/ 10 h 30"/>
                <a:gd name="T12" fmla="*/ 32 w 76"/>
                <a:gd name="T13" fmla="*/ 18 h 30"/>
                <a:gd name="T14" fmla="*/ 30 w 76"/>
                <a:gd name="T15" fmla="*/ 30 h 30"/>
                <a:gd name="T16" fmla="*/ 0 w 76"/>
                <a:gd name="T17" fmla="*/ 28 h 30"/>
                <a:gd name="T18" fmla="*/ 2 w 76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30">
                  <a:moveTo>
                    <a:pt x="2" y="0"/>
                  </a:moveTo>
                  <a:lnTo>
                    <a:pt x="10" y="0"/>
                  </a:lnTo>
                  <a:lnTo>
                    <a:pt x="12" y="10"/>
                  </a:lnTo>
                  <a:lnTo>
                    <a:pt x="26" y="0"/>
                  </a:lnTo>
                  <a:lnTo>
                    <a:pt x="76" y="0"/>
                  </a:lnTo>
                  <a:lnTo>
                    <a:pt x="76" y="10"/>
                  </a:lnTo>
                  <a:lnTo>
                    <a:pt x="32" y="18"/>
                  </a:lnTo>
                  <a:lnTo>
                    <a:pt x="30" y="30"/>
                  </a:lnTo>
                  <a:lnTo>
                    <a:pt x="0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207"/>
            <p:cNvSpPr>
              <a:spLocks/>
            </p:cNvSpPr>
            <p:nvPr/>
          </p:nvSpPr>
          <p:spPr bwMode="auto">
            <a:xfrm>
              <a:off x="4202" y="3334"/>
              <a:ext cx="12" cy="34"/>
            </a:xfrm>
            <a:custGeom>
              <a:avLst/>
              <a:gdLst>
                <a:gd name="T0" fmla="*/ 0 w 12"/>
                <a:gd name="T1" fmla="*/ 0 h 34"/>
                <a:gd name="T2" fmla="*/ 0 w 12"/>
                <a:gd name="T3" fmla="*/ 32 h 34"/>
                <a:gd name="T4" fmla="*/ 12 w 12"/>
                <a:gd name="T5" fmla="*/ 34 h 34"/>
                <a:gd name="T6" fmla="*/ 10 w 12"/>
                <a:gd name="T7" fmla="*/ 4 h 34"/>
                <a:gd name="T8" fmla="*/ 0 w 1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34">
                  <a:moveTo>
                    <a:pt x="0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208"/>
            <p:cNvSpPr>
              <a:spLocks/>
            </p:cNvSpPr>
            <p:nvPr/>
          </p:nvSpPr>
          <p:spPr bwMode="auto">
            <a:xfrm>
              <a:off x="4228" y="3340"/>
              <a:ext cx="8" cy="26"/>
            </a:xfrm>
            <a:custGeom>
              <a:avLst/>
              <a:gdLst>
                <a:gd name="T0" fmla="*/ 0 w 8"/>
                <a:gd name="T1" fmla="*/ 0 h 26"/>
                <a:gd name="T2" fmla="*/ 0 w 8"/>
                <a:gd name="T3" fmla="*/ 26 h 26"/>
                <a:gd name="T4" fmla="*/ 6 w 8"/>
                <a:gd name="T5" fmla="*/ 20 h 26"/>
                <a:gd name="T6" fmla="*/ 8 w 8"/>
                <a:gd name="T7" fmla="*/ 0 h 26"/>
                <a:gd name="T8" fmla="*/ 0 w 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6">
                  <a:moveTo>
                    <a:pt x="0" y="0"/>
                  </a:moveTo>
                  <a:lnTo>
                    <a:pt x="0" y="26"/>
                  </a:lnTo>
                  <a:lnTo>
                    <a:pt x="6" y="2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209"/>
            <p:cNvSpPr>
              <a:spLocks/>
            </p:cNvSpPr>
            <p:nvPr/>
          </p:nvSpPr>
          <p:spPr bwMode="auto">
            <a:xfrm>
              <a:off x="4314" y="2832"/>
              <a:ext cx="42" cy="42"/>
            </a:xfrm>
            <a:custGeom>
              <a:avLst/>
              <a:gdLst>
                <a:gd name="T0" fmla="*/ 14 w 42"/>
                <a:gd name="T1" fmla="*/ 4 h 42"/>
                <a:gd name="T2" fmla="*/ 26 w 42"/>
                <a:gd name="T3" fmla="*/ 14 h 42"/>
                <a:gd name="T4" fmla="*/ 30 w 42"/>
                <a:gd name="T5" fmla="*/ 26 h 42"/>
                <a:gd name="T6" fmla="*/ 22 w 42"/>
                <a:gd name="T7" fmla="*/ 30 h 42"/>
                <a:gd name="T8" fmla="*/ 4 w 42"/>
                <a:gd name="T9" fmla="*/ 38 h 42"/>
                <a:gd name="T10" fmla="*/ 0 w 42"/>
                <a:gd name="T11" fmla="*/ 42 h 42"/>
                <a:gd name="T12" fmla="*/ 32 w 42"/>
                <a:gd name="T13" fmla="*/ 38 h 42"/>
                <a:gd name="T14" fmla="*/ 42 w 42"/>
                <a:gd name="T15" fmla="*/ 30 h 42"/>
                <a:gd name="T16" fmla="*/ 40 w 42"/>
                <a:gd name="T17" fmla="*/ 12 h 42"/>
                <a:gd name="T18" fmla="*/ 18 w 42"/>
                <a:gd name="T19" fmla="*/ 0 h 42"/>
                <a:gd name="T20" fmla="*/ 18 w 42"/>
                <a:gd name="T21" fmla="*/ 0 h 42"/>
                <a:gd name="T22" fmla="*/ 14 w 42"/>
                <a:gd name="T23" fmla="*/ 4 h 42"/>
                <a:gd name="T24" fmla="*/ 14 w 42"/>
                <a:gd name="T25" fmla="*/ 4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42">
                  <a:moveTo>
                    <a:pt x="14" y="4"/>
                  </a:moveTo>
                  <a:lnTo>
                    <a:pt x="26" y="14"/>
                  </a:lnTo>
                  <a:lnTo>
                    <a:pt x="30" y="26"/>
                  </a:lnTo>
                  <a:lnTo>
                    <a:pt x="22" y="30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32" y="38"/>
                  </a:lnTo>
                  <a:lnTo>
                    <a:pt x="42" y="30"/>
                  </a:lnTo>
                  <a:lnTo>
                    <a:pt x="40" y="12"/>
                  </a:lnTo>
                  <a:lnTo>
                    <a:pt x="18" y="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210"/>
            <p:cNvSpPr>
              <a:spLocks/>
            </p:cNvSpPr>
            <p:nvPr/>
          </p:nvSpPr>
          <p:spPr bwMode="auto">
            <a:xfrm>
              <a:off x="4310" y="2876"/>
              <a:ext cx="50" cy="66"/>
            </a:xfrm>
            <a:custGeom>
              <a:avLst/>
              <a:gdLst>
                <a:gd name="T0" fmla="*/ 6 w 50"/>
                <a:gd name="T1" fmla="*/ 6 h 66"/>
                <a:gd name="T2" fmla="*/ 6 w 50"/>
                <a:gd name="T3" fmla="*/ 18 h 66"/>
                <a:gd name="T4" fmla="*/ 18 w 50"/>
                <a:gd name="T5" fmla="*/ 26 h 66"/>
                <a:gd name="T6" fmla="*/ 22 w 50"/>
                <a:gd name="T7" fmla="*/ 32 h 66"/>
                <a:gd name="T8" fmla="*/ 22 w 50"/>
                <a:gd name="T9" fmla="*/ 38 h 66"/>
                <a:gd name="T10" fmla="*/ 12 w 50"/>
                <a:gd name="T11" fmla="*/ 32 h 66"/>
                <a:gd name="T12" fmla="*/ 12 w 50"/>
                <a:gd name="T13" fmla="*/ 42 h 66"/>
                <a:gd name="T14" fmla="*/ 18 w 50"/>
                <a:gd name="T15" fmla="*/ 46 h 66"/>
                <a:gd name="T16" fmla="*/ 24 w 50"/>
                <a:gd name="T17" fmla="*/ 56 h 66"/>
                <a:gd name="T18" fmla="*/ 26 w 50"/>
                <a:gd name="T19" fmla="*/ 46 h 66"/>
                <a:gd name="T20" fmla="*/ 34 w 50"/>
                <a:gd name="T21" fmla="*/ 40 h 66"/>
                <a:gd name="T22" fmla="*/ 42 w 50"/>
                <a:gd name="T23" fmla="*/ 36 h 66"/>
                <a:gd name="T24" fmla="*/ 42 w 50"/>
                <a:gd name="T25" fmla="*/ 28 h 66"/>
                <a:gd name="T26" fmla="*/ 34 w 50"/>
                <a:gd name="T27" fmla="*/ 24 h 66"/>
                <a:gd name="T28" fmla="*/ 22 w 50"/>
                <a:gd name="T29" fmla="*/ 18 h 66"/>
                <a:gd name="T30" fmla="*/ 34 w 50"/>
                <a:gd name="T31" fmla="*/ 18 h 66"/>
                <a:gd name="T32" fmla="*/ 40 w 50"/>
                <a:gd name="T33" fmla="*/ 22 h 66"/>
                <a:gd name="T34" fmla="*/ 46 w 50"/>
                <a:gd name="T35" fmla="*/ 16 h 66"/>
                <a:gd name="T36" fmla="*/ 50 w 50"/>
                <a:gd name="T37" fmla="*/ 28 h 66"/>
                <a:gd name="T38" fmla="*/ 50 w 50"/>
                <a:gd name="T39" fmla="*/ 44 h 66"/>
                <a:gd name="T40" fmla="*/ 34 w 50"/>
                <a:gd name="T41" fmla="*/ 48 h 66"/>
                <a:gd name="T42" fmla="*/ 34 w 50"/>
                <a:gd name="T43" fmla="*/ 56 h 66"/>
                <a:gd name="T44" fmla="*/ 34 w 50"/>
                <a:gd name="T45" fmla="*/ 66 h 66"/>
                <a:gd name="T46" fmla="*/ 26 w 50"/>
                <a:gd name="T47" fmla="*/ 66 h 66"/>
                <a:gd name="T48" fmla="*/ 12 w 50"/>
                <a:gd name="T49" fmla="*/ 54 h 66"/>
                <a:gd name="T50" fmla="*/ 4 w 50"/>
                <a:gd name="T51" fmla="*/ 46 h 66"/>
                <a:gd name="T52" fmla="*/ 0 w 50"/>
                <a:gd name="T53" fmla="*/ 16 h 66"/>
                <a:gd name="T54" fmla="*/ 0 w 50"/>
                <a:gd name="T55" fmla="*/ 10 h 66"/>
                <a:gd name="T56" fmla="*/ 4 w 50"/>
                <a:gd name="T57" fmla="*/ 0 h 66"/>
                <a:gd name="T58" fmla="*/ 6 w 50"/>
                <a:gd name="T59" fmla="*/ 6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" h="66">
                  <a:moveTo>
                    <a:pt x="6" y="6"/>
                  </a:moveTo>
                  <a:lnTo>
                    <a:pt x="6" y="18"/>
                  </a:lnTo>
                  <a:lnTo>
                    <a:pt x="18" y="26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12" y="32"/>
                  </a:lnTo>
                  <a:lnTo>
                    <a:pt x="12" y="42"/>
                  </a:lnTo>
                  <a:lnTo>
                    <a:pt x="18" y="46"/>
                  </a:lnTo>
                  <a:lnTo>
                    <a:pt x="24" y="56"/>
                  </a:lnTo>
                  <a:lnTo>
                    <a:pt x="26" y="46"/>
                  </a:lnTo>
                  <a:lnTo>
                    <a:pt x="34" y="40"/>
                  </a:lnTo>
                  <a:lnTo>
                    <a:pt x="42" y="36"/>
                  </a:lnTo>
                  <a:lnTo>
                    <a:pt x="42" y="28"/>
                  </a:lnTo>
                  <a:lnTo>
                    <a:pt x="34" y="24"/>
                  </a:lnTo>
                  <a:lnTo>
                    <a:pt x="22" y="18"/>
                  </a:lnTo>
                  <a:lnTo>
                    <a:pt x="34" y="18"/>
                  </a:lnTo>
                  <a:lnTo>
                    <a:pt x="40" y="22"/>
                  </a:lnTo>
                  <a:lnTo>
                    <a:pt x="46" y="16"/>
                  </a:lnTo>
                  <a:lnTo>
                    <a:pt x="50" y="28"/>
                  </a:lnTo>
                  <a:lnTo>
                    <a:pt x="50" y="44"/>
                  </a:lnTo>
                  <a:lnTo>
                    <a:pt x="34" y="48"/>
                  </a:lnTo>
                  <a:lnTo>
                    <a:pt x="34" y="56"/>
                  </a:lnTo>
                  <a:lnTo>
                    <a:pt x="34" y="66"/>
                  </a:lnTo>
                  <a:lnTo>
                    <a:pt x="26" y="66"/>
                  </a:lnTo>
                  <a:lnTo>
                    <a:pt x="12" y="54"/>
                  </a:lnTo>
                  <a:lnTo>
                    <a:pt x="4" y="4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211"/>
            <p:cNvSpPr>
              <a:spLocks/>
            </p:cNvSpPr>
            <p:nvPr/>
          </p:nvSpPr>
          <p:spPr bwMode="auto">
            <a:xfrm>
              <a:off x="4350" y="2824"/>
              <a:ext cx="26" cy="144"/>
            </a:xfrm>
            <a:custGeom>
              <a:avLst/>
              <a:gdLst>
                <a:gd name="T0" fmla="*/ 0 w 26"/>
                <a:gd name="T1" fmla="*/ 0 h 144"/>
                <a:gd name="T2" fmla="*/ 16 w 26"/>
                <a:gd name="T3" fmla="*/ 14 h 144"/>
                <a:gd name="T4" fmla="*/ 18 w 26"/>
                <a:gd name="T5" fmla="*/ 52 h 144"/>
                <a:gd name="T6" fmla="*/ 20 w 26"/>
                <a:gd name="T7" fmla="*/ 84 h 144"/>
                <a:gd name="T8" fmla="*/ 24 w 26"/>
                <a:gd name="T9" fmla="*/ 84 h 144"/>
                <a:gd name="T10" fmla="*/ 26 w 26"/>
                <a:gd name="T11" fmla="*/ 96 h 144"/>
                <a:gd name="T12" fmla="*/ 24 w 26"/>
                <a:gd name="T13" fmla="*/ 116 h 144"/>
                <a:gd name="T14" fmla="*/ 22 w 26"/>
                <a:gd name="T15" fmla="*/ 134 h 144"/>
                <a:gd name="T16" fmla="*/ 18 w 26"/>
                <a:gd name="T17" fmla="*/ 144 h 144"/>
                <a:gd name="T18" fmla="*/ 20 w 26"/>
                <a:gd name="T19" fmla="*/ 128 h 144"/>
                <a:gd name="T20" fmla="*/ 24 w 26"/>
                <a:gd name="T21" fmla="*/ 104 h 144"/>
                <a:gd name="T22" fmla="*/ 20 w 26"/>
                <a:gd name="T23" fmla="*/ 92 h 144"/>
                <a:gd name="T24" fmla="*/ 16 w 26"/>
                <a:gd name="T25" fmla="*/ 100 h 144"/>
                <a:gd name="T26" fmla="*/ 14 w 26"/>
                <a:gd name="T27" fmla="*/ 70 h 144"/>
                <a:gd name="T28" fmla="*/ 14 w 26"/>
                <a:gd name="T29" fmla="*/ 56 h 144"/>
                <a:gd name="T30" fmla="*/ 6 w 26"/>
                <a:gd name="T31" fmla="*/ 50 h 144"/>
                <a:gd name="T32" fmla="*/ 14 w 26"/>
                <a:gd name="T33" fmla="*/ 36 h 144"/>
                <a:gd name="T34" fmla="*/ 8 w 26"/>
                <a:gd name="T35" fmla="*/ 18 h 144"/>
                <a:gd name="T36" fmla="*/ 0 w 26"/>
                <a:gd name="T37" fmla="*/ 4 h 144"/>
                <a:gd name="T38" fmla="*/ 0 w 26"/>
                <a:gd name="T39" fmla="*/ 0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44">
                  <a:moveTo>
                    <a:pt x="0" y="0"/>
                  </a:moveTo>
                  <a:lnTo>
                    <a:pt x="16" y="14"/>
                  </a:lnTo>
                  <a:lnTo>
                    <a:pt x="18" y="52"/>
                  </a:lnTo>
                  <a:lnTo>
                    <a:pt x="20" y="84"/>
                  </a:lnTo>
                  <a:lnTo>
                    <a:pt x="24" y="84"/>
                  </a:lnTo>
                  <a:lnTo>
                    <a:pt x="26" y="96"/>
                  </a:lnTo>
                  <a:lnTo>
                    <a:pt x="24" y="116"/>
                  </a:lnTo>
                  <a:lnTo>
                    <a:pt x="22" y="134"/>
                  </a:lnTo>
                  <a:lnTo>
                    <a:pt x="18" y="144"/>
                  </a:lnTo>
                  <a:lnTo>
                    <a:pt x="20" y="128"/>
                  </a:lnTo>
                  <a:lnTo>
                    <a:pt x="24" y="104"/>
                  </a:lnTo>
                  <a:lnTo>
                    <a:pt x="20" y="92"/>
                  </a:lnTo>
                  <a:lnTo>
                    <a:pt x="16" y="100"/>
                  </a:lnTo>
                  <a:lnTo>
                    <a:pt x="14" y="70"/>
                  </a:lnTo>
                  <a:lnTo>
                    <a:pt x="14" y="5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8" y="1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212"/>
            <p:cNvSpPr>
              <a:spLocks/>
            </p:cNvSpPr>
            <p:nvPr/>
          </p:nvSpPr>
          <p:spPr bwMode="auto">
            <a:xfrm>
              <a:off x="4214" y="2906"/>
              <a:ext cx="8" cy="54"/>
            </a:xfrm>
            <a:custGeom>
              <a:avLst/>
              <a:gdLst>
                <a:gd name="T0" fmla="*/ 6 w 8"/>
                <a:gd name="T1" fmla="*/ 2 h 54"/>
                <a:gd name="T2" fmla="*/ 4 w 8"/>
                <a:gd name="T3" fmla="*/ 10 h 54"/>
                <a:gd name="T4" fmla="*/ 8 w 8"/>
                <a:gd name="T5" fmla="*/ 24 h 54"/>
                <a:gd name="T6" fmla="*/ 6 w 8"/>
                <a:gd name="T7" fmla="*/ 34 h 54"/>
                <a:gd name="T8" fmla="*/ 8 w 8"/>
                <a:gd name="T9" fmla="*/ 54 h 54"/>
                <a:gd name="T10" fmla="*/ 2 w 8"/>
                <a:gd name="T11" fmla="*/ 36 h 54"/>
                <a:gd name="T12" fmla="*/ 2 w 8"/>
                <a:gd name="T13" fmla="*/ 24 h 54"/>
                <a:gd name="T14" fmla="*/ 0 w 8"/>
                <a:gd name="T15" fmla="*/ 10 h 54"/>
                <a:gd name="T16" fmla="*/ 0 w 8"/>
                <a:gd name="T17" fmla="*/ 0 h 54"/>
                <a:gd name="T18" fmla="*/ 6 w 8"/>
                <a:gd name="T19" fmla="*/ 2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54">
                  <a:moveTo>
                    <a:pt x="6" y="2"/>
                  </a:moveTo>
                  <a:lnTo>
                    <a:pt x="4" y="10"/>
                  </a:lnTo>
                  <a:lnTo>
                    <a:pt x="8" y="24"/>
                  </a:lnTo>
                  <a:lnTo>
                    <a:pt x="6" y="34"/>
                  </a:lnTo>
                  <a:lnTo>
                    <a:pt x="8" y="54"/>
                  </a:lnTo>
                  <a:lnTo>
                    <a:pt x="2" y="36"/>
                  </a:lnTo>
                  <a:lnTo>
                    <a:pt x="2" y="2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213"/>
            <p:cNvSpPr>
              <a:spLocks/>
            </p:cNvSpPr>
            <p:nvPr/>
          </p:nvSpPr>
          <p:spPr bwMode="auto">
            <a:xfrm>
              <a:off x="4316" y="2756"/>
              <a:ext cx="18" cy="26"/>
            </a:xfrm>
            <a:custGeom>
              <a:avLst/>
              <a:gdLst>
                <a:gd name="T0" fmla="*/ 12 w 18"/>
                <a:gd name="T1" fmla="*/ 2 h 26"/>
                <a:gd name="T2" fmla="*/ 12 w 18"/>
                <a:gd name="T3" fmla="*/ 22 h 26"/>
                <a:gd name="T4" fmla="*/ 18 w 18"/>
                <a:gd name="T5" fmla="*/ 26 h 26"/>
                <a:gd name="T6" fmla="*/ 4 w 18"/>
                <a:gd name="T7" fmla="*/ 26 h 26"/>
                <a:gd name="T8" fmla="*/ 0 w 18"/>
                <a:gd name="T9" fmla="*/ 0 h 26"/>
                <a:gd name="T10" fmla="*/ 12 w 18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6">
                  <a:moveTo>
                    <a:pt x="12" y="2"/>
                  </a:moveTo>
                  <a:lnTo>
                    <a:pt x="12" y="2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0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214"/>
            <p:cNvSpPr>
              <a:spLocks/>
            </p:cNvSpPr>
            <p:nvPr/>
          </p:nvSpPr>
          <p:spPr bwMode="auto">
            <a:xfrm>
              <a:off x="4356" y="2772"/>
              <a:ext cx="30" cy="56"/>
            </a:xfrm>
            <a:custGeom>
              <a:avLst/>
              <a:gdLst>
                <a:gd name="T0" fmla="*/ 16 w 30"/>
                <a:gd name="T1" fmla="*/ 0 h 56"/>
                <a:gd name="T2" fmla="*/ 20 w 30"/>
                <a:gd name="T3" fmla="*/ 14 h 56"/>
                <a:gd name="T4" fmla="*/ 16 w 30"/>
                <a:gd name="T5" fmla="*/ 30 h 56"/>
                <a:gd name="T6" fmla="*/ 0 w 30"/>
                <a:gd name="T7" fmla="*/ 36 h 56"/>
                <a:gd name="T8" fmla="*/ 12 w 30"/>
                <a:gd name="T9" fmla="*/ 44 h 56"/>
                <a:gd name="T10" fmla="*/ 18 w 30"/>
                <a:gd name="T11" fmla="*/ 56 h 56"/>
                <a:gd name="T12" fmla="*/ 20 w 30"/>
                <a:gd name="T13" fmla="*/ 50 h 56"/>
                <a:gd name="T14" fmla="*/ 18 w 30"/>
                <a:gd name="T15" fmla="*/ 40 h 56"/>
                <a:gd name="T16" fmla="*/ 30 w 30"/>
                <a:gd name="T17" fmla="*/ 26 h 56"/>
                <a:gd name="T18" fmla="*/ 30 w 30"/>
                <a:gd name="T19" fmla="*/ 14 h 56"/>
                <a:gd name="T20" fmla="*/ 26 w 30"/>
                <a:gd name="T21" fmla="*/ 6 h 56"/>
                <a:gd name="T22" fmla="*/ 16 w 30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56">
                  <a:moveTo>
                    <a:pt x="16" y="0"/>
                  </a:moveTo>
                  <a:lnTo>
                    <a:pt x="20" y="14"/>
                  </a:lnTo>
                  <a:lnTo>
                    <a:pt x="16" y="30"/>
                  </a:lnTo>
                  <a:lnTo>
                    <a:pt x="0" y="36"/>
                  </a:lnTo>
                  <a:lnTo>
                    <a:pt x="12" y="44"/>
                  </a:lnTo>
                  <a:lnTo>
                    <a:pt x="18" y="56"/>
                  </a:lnTo>
                  <a:lnTo>
                    <a:pt x="20" y="50"/>
                  </a:lnTo>
                  <a:lnTo>
                    <a:pt x="18" y="40"/>
                  </a:lnTo>
                  <a:lnTo>
                    <a:pt x="30" y="26"/>
                  </a:lnTo>
                  <a:lnTo>
                    <a:pt x="30" y="14"/>
                  </a:lnTo>
                  <a:lnTo>
                    <a:pt x="26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215"/>
            <p:cNvSpPr>
              <a:spLocks/>
            </p:cNvSpPr>
            <p:nvPr/>
          </p:nvSpPr>
          <p:spPr bwMode="auto">
            <a:xfrm>
              <a:off x="4392" y="3048"/>
              <a:ext cx="168" cy="166"/>
            </a:xfrm>
            <a:custGeom>
              <a:avLst/>
              <a:gdLst>
                <a:gd name="T0" fmla="*/ 0 w 168"/>
                <a:gd name="T1" fmla="*/ 0 h 166"/>
                <a:gd name="T2" fmla="*/ 46 w 168"/>
                <a:gd name="T3" fmla="*/ 16 h 166"/>
                <a:gd name="T4" fmla="*/ 90 w 168"/>
                <a:gd name="T5" fmla="*/ 32 h 166"/>
                <a:gd name="T6" fmla="*/ 132 w 168"/>
                <a:gd name="T7" fmla="*/ 68 h 166"/>
                <a:gd name="T8" fmla="*/ 168 w 168"/>
                <a:gd name="T9" fmla="*/ 158 h 166"/>
                <a:gd name="T10" fmla="*/ 150 w 168"/>
                <a:gd name="T11" fmla="*/ 158 h 166"/>
                <a:gd name="T12" fmla="*/ 126 w 168"/>
                <a:gd name="T13" fmla="*/ 166 h 166"/>
                <a:gd name="T14" fmla="*/ 140 w 168"/>
                <a:gd name="T15" fmla="*/ 150 h 166"/>
                <a:gd name="T16" fmla="*/ 140 w 168"/>
                <a:gd name="T17" fmla="*/ 132 h 166"/>
                <a:gd name="T18" fmla="*/ 126 w 168"/>
                <a:gd name="T19" fmla="*/ 130 h 166"/>
                <a:gd name="T20" fmla="*/ 118 w 168"/>
                <a:gd name="T21" fmla="*/ 106 h 166"/>
                <a:gd name="T22" fmla="*/ 134 w 168"/>
                <a:gd name="T23" fmla="*/ 110 h 166"/>
                <a:gd name="T24" fmla="*/ 122 w 168"/>
                <a:gd name="T25" fmla="*/ 94 h 166"/>
                <a:gd name="T26" fmla="*/ 108 w 168"/>
                <a:gd name="T27" fmla="*/ 92 h 166"/>
                <a:gd name="T28" fmla="*/ 84 w 168"/>
                <a:gd name="T29" fmla="*/ 62 h 166"/>
                <a:gd name="T30" fmla="*/ 98 w 168"/>
                <a:gd name="T31" fmla="*/ 56 h 166"/>
                <a:gd name="T32" fmla="*/ 78 w 168"/>
                <a:gd name="T33" fmla="*/ 42 h 166"/>
                <a:gd name="T34" fmla="*/ 34 w 168"/>
                <a:gd name="T35" fmla="*/ 18 h 166"/>
                <a:gd name="T36" fmla="*/ 0 w 168"/>
                <a:gd name="T37" fmla="*/ 0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8" h="166">
                  <a:moveTo>
                    <a:pt x="0" y="0"/>
                  </a:moveTo>
                  <a:lnTo>
                    <a:pt x="46" y="16"/>
                  </a:lnTo>
                  <a:lnTo>
                    <a:pt x="90" y="32"/>
                  </a:lnTo>
                  <a:lnTo>
                    <a:pt x="132" y="68"/>
                  </a:lnTo>
                  <a:lnTo>
                    <a:pt x="168" y="158"/>
                  </a:lnTo>
                  <a:lnTo>
                    <a:pt x="150" y="158"/>
                  </a:lnTo>
                  <a:lnTo>
                    <a:pt x="126" y="166"/>
                  </a:lnTo>
                  <a:lnTo>
                    <a:pt x="140" y="150"/>
                  </a:lnTo>
                  <a:lnTo>
                    <a:pt x="140" y="132"/>
                  </a:lnTo>
                  <a:lnTo>
                    <a:pt x="126" y="130"/>
                  </a:lnTo>
                  <a:lnTo>
                    <a:pt x="118" y="106"/>
                  </a:lnTo>
                  <a:lnTo>
                    <a:pt x="134" y="110"/>
                  </a:lnTo>
                  <a:lnTo>
                    <a:pt x="122" y="94"/>
                  </a:lnTo>
                  <a:lnTo>
                    <a:pt x="108" y="92"/>
                  </a:lnTo>
                  <a:lnTo>
                    <a:pt x="84" y="62"/>
                  </a:lnTo>
                  <a:lnTo>
                    <a:pt x="98" y="56"/>
                  </a:lnTo>
                  <a:lnTo>
                    <a:pt x="78" y="42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216"/>
            <p:cNvSpPr>
              <a:spLocks/>
            </p:cNvSpPr>
            <p:nvPr/>
          </p:nvSpPr>
          <p:spPr bwMode="auto">
            <a:xfrm>
              <a:off x="4342" y="2998"/>
              <a:ext cx="56" cy="56"/>
            </a:xfrm>
            <a:custGeom>
              <a:avLst/>
              <a:gdLst>
                <a:gd name="T0" fmla="*/ 6 w 56"/>
                <a:gd name="T1" fmla="*/ 4 h 56"/>
                <a:gd name="T2" fmla="*/ 24 w 56"/>
                <a:gd name="T3" fmla="*/ 0 h 56"/>
                <a:gd name="T4" fmla="*/ 40 w 56"/>
                <a:gd name="T5" fmla="*/ 4 h 56"/>
                <a:gd name="T6" fmla="*/ 40 w 56"/>
                <a:gd name="T7" fmla="*/ 20 h 56"/>
                <a:gd name="T8" fmla="*/ 46 w 56"/>
                <a:gd name="T9" fmla="*/ 30 h 56"/>
                <a:gd name="T10" fmla="*/ 46 w 56"/>
                <a:gd name="T11" fmla="*/ 46 h 56"/>
                <a:gd name="T12" fmla="*/ 56 w 56"/>
                <a:gd name="T13" fmla="*/ 56 h 56"/>
                <a:gd name="T14" fmla="*/ 44 w 56"/>
                <a:gd name="T15" fmla="*/ 56 h 56"/>
                <a:gd name="T16" fmla="*/ 24 w 56"/>
                <a:gd name="T17" fmla="*/ 56 h 56"/>
                <a:gd name="T18" fmla="*/ 32 w 56"/>
                <a:gd name="T19" fmla="*/ 46 h 56"/>
                <a:gd name="T20" fmla="*/ 40 w 56"/>
                <a:gd name="T21" fmla="*/ 34 h 56"/>
                <a:gd name="T22" fmla="*/ 30 w 56"/>
                <a:gd name="T23" fmla="*/ 24 h 56"/>
                <a:gd name="T24" fmla="*/ 20 w 56"/>
                <a:gd name="T25" fmla="*/ 26 h 56"/>
                <a:gd name="T26" fmla="*/ 32 w 56"/>
                <a:gd name="T27" fmla="*/ 14 h 56"/>
                <a:gd name="T28" fmla="*/ 24 w 56"/>
                <a:gd name="T29" fmla="*/ 8 h 56"/>
                <a:gd name="T30" fmla="*/ 0 w 56"/>
                <a:gd name="T31" fmla="*/ 14 h 56"/>
                <a:gd name="T32" fmla="*/ 6 w 56"/>
                <a:gd name="T33" fmla="*/ 4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56">
                  <a:moveTo>
                    <a:pt x="6" y="4"/>
                  </a:moveTo>
                  <a:lnTo>
                    <a:pt x="24" y="0"/>
                  </a:lnTo>
                  <a:lnTo>
                    <a:pt x="40" y="4"/>
                  </a:lnTo>
                  <a:lnTo>
                    <a:pt x="40" y="2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6" y="56"/>
                  </a:lnTo>
                  <a:lnTo>
                    <a:pt x="44" y="56"/>
                  </a:lnTo>
                  <a:lnTo>
                    <a:pt x="24" y="56"/>
                  </a:lnTo>
                  <a:lnTo>
                    <a:pt x="32" y="46"/>
                  </a:lnTo>
                  <a:lnTo>
                    <a:pt x="40" y="34"/>
                  </a:lnTo>
                  <a:lnTo>
                    <a:pt x="30" y="24"/>
                  </a:lnTo>
                  <a:lnTo>
                    <a:pt x="20" y="26"/>
                  </a:lnTo>
                  <a:lnTo>
                    <a:pt x="32" y="14"/>
                  </a:lnTo>
                  <a:lnTo>
                    <a:pt x="24" y="8"/>
                  </a:lnTo>
                  <a:lnTo>
                    <a:pt x="0" y="1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217"/>
            <p:cNvSpPr>
              <a:spLocks/>
            </p:cNvSpPr>
            <p:nvPr/>
          </p:nvSpPr>
          <p:spPr bwMode="auto">
            <a:xfrm>
              <a:off x="4504" y="3242"/>
              <a:ext cx="108" cy="374"/>
            </a:xfrm>
            <a:custGeom>
              <a:avLst/>
              <a:gdLst>
                <a:gd name="T0" fmla="*/ 46 w 108"/>
                <a:gd name="T1" fmla="*/ 0 h 374"/>
                <a:gd name="T2" fmla="*/ 40 w 108"/>
                <a:gd name="T3" fmla="*/ 84 h 374"/>
                <a:gd name="T4" fmla="*/ 32 w 108"/>
                <a:gd name="T5" fmla="*/ 128 h 374"/>
                <a:gd name="T6" fmla="*/ 24 w 108"/>
                <a:gd name="T7" fmla="*/ 162 h 374"/>
                <a:gd name="T8" fmla="*/ 56 w 108"/>
                <a:gd name="T9" fmla="*/ 186 h 374"/>
                <a:gd name="T10" fmla="*/ 78 w 108"/>
                <a:gd name="T11" fmla="*/ 226 h 374"/>
                <a:gd name="T12" fmla="*/ 94 w 108"/>
                <a:gd name="T13" fmla="*/ 272 h 374"/>
                <a:gd name="T14" fmla="*/ 108 w 108"/>
                <a:gd name="T15" fmla="*/ 374 h 374"/>
                <a:gd name="T16" fmla="*/ 86 w 108"/>
                <a:gd name="T17" fmla="*/ 304 h 374"/>
                <a:gd name="T18" fmla="*/ 72 w 108"/>
                <a:gd name="T19" fmla="*/ 238 h 374"/>
                <a:gd name="T20" fmla="*/ 40 w 108"/>
                <a:gd name="T21" fmla="*/ 200 h 374"/>
                <a:gd name="T22" fmla="*/ 0 w 108"/>
                <a:gd name="T23" fmla="*/ 164 h 374"/>
                <a:gd name="T24" fmla="*/ 20 w 108"/>
                <a:gd name="T25" fmla="*/ 148 h 374"/>
                <a:gd name="T26" fmla="*/ 30 w 108"/>
                <a:gd name="T27" fmla="*/ 94 h 374"/>
                <a:gd name="T28" fmla="*/ 12 w 108"/>
                <a:gd name="T29" fmla="*/ 90 h 374"/>
                <a:gd name="T30" fmla="*/ 30 w 108"/>
                <a:gd name="T31" fmla="*/ 76 h 374"/>
                <a:gd name="T32" fmla="*/ 40 w 108"/>
                <a:gd name="T33" fmla="*/ 38 h 374"/>
                <a:gd name="T34" fmla="*/ 32 w 108"/>
                <a:gd name="T35" fmla="*/ 0 h 374"/>
                <a:gd name="T36" fmla="*/ 46 w 108"/>
                <a:gd name="T37" fmla="*/ 0 h 3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8" h="374">
                  <a:moveTo>
                    <a:pt x="46" y="0"/>
                  </a:moveTo>
                  <a:lnTo>
                    <a:pt x="40" y="84"/>
                  </a:lnTo>
                  <a:lnTo>
                    <a:pt x="32" y="128"/>
                  </a:lnTo>
                  <a:lnTo>
                    <a:pt x="24" y="162"/>
                  </a:lnTo>
                  <a:lnTo>
                    <a:pt x="56" y="186"/>
                  </a:lnTo>
                  <a:lnTo>
                    <a:pt x="78" y="226"/>
                  </a:lnTo>
                  <a:lnTo>
                    <a:pt x="94" y="272"/>
                  </a:lnTo>
                  <a:lnTo>
                    <a:pt x="108" y="374"/>
                  </a:lnTo>
                  <a:lnTo>
                    <a:pt x="86" y="304"/>
                  </a:lnTo>
                  <a:lnTo>
                    <a:pt x="72" y="238"/>
                  </a:lnTo>
                  <a:lnTo>
                    <a:pt x="40" y="200"/>
                  </a:lnTo>
                  <a:lnTo>
                    <a:pt x="0" y="164"/>
                  </a:lnTo>
                  <a:lnTo>
                    <a:pt x="20" y="148"/>
                  </a:lnTo>
                  <a:lnTo>
                    <a:pt x="30" y="94"/>
                  </a:lnTo>
                  <a:lnTo>
                    <a:pt x="12" y="90"/>
                  </a:lnTo>
                  <a:lnTo>
                    <a:pt x="30" y="76"/>
                  </a:lnTo>
                  <a:lnTo>
                    <a:pt x="40" y="38"/>
                  </a:lnTo>
                  <a:lnTo>
                    <a:pt x="3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218"/>
            <p:cNvSpPr>
              <a:spLocks/>
            </p:cNvSpPr>
            <p:nvPr/>
          </p:nvSpPr>
          <p:spPr bwMode="auto">
            <a:xfrm>
              <a:off x="4530" y="3594"/>
              <a:ext cx="46" cy="220"/>
            </a:xfrm>
            <a:custGeom>
              <a:avLst/>
              <a:gdLst>
                <a:gd name="T0" fmla="*/ 46 w 46"/>
                <a:gd name="T1" fmla="*/ 14 h 220"/>
                <a:gd name="T2" fmla="*/ 46 w 46"/>
                <a:gd name="T3" fmla="*/ 82 h 220"/>
                <a:gd name="T4" fmla="*/ 20 w 46"/>
                <a:gd name="T5" fmla="*/ 186 h 220"/>
                <a:gd name="T6" fmla="*/ 20 w 46"/>
                <a:gd name="T7" fmla="*/ 220 h 220"/>
                <a:gd name="T8" fmla="*/ 0 w 46"/>
                <a:gd name="T9" fmla="*/ 182 h 220"/>
                <a:gd name="T10" fmla="*/ 18 w 46"/>
                <a:gd name="T11" fmla="*/ 142 h 220"/>
                <a:gd name="T12" fmla="*/ 34 w 46"/>
                <a:gd name="T13" fmla="*/ 94 h 220"/>
                <a:gd name="T14" fmla="*/ 46 w 46"/>
                <a:gd name="T15" fmla="*/ 0 h 220"/>
                <a:gd name="T16" fmla="*/ 46 w 46"/>
                <a:gd name="T17" fmla="*/ 14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220">
                  <a:moveTo>
                    <a:pt x="46" y="14"/>
                  </a:moveTo>
                  <a:lnTo>
                    <a:pt x="46" y="82"/>
                  </a:lnTo>
                  <a:lnTo>
                    <a:pt x="20" y="186"/>
                  </a:lnTo>
                  <a:lnTo>
                    <a:pt x="20" y="220"/>
                  </a:lnTo>
                  <a:lnTo>
                    <a:pt x="0" y="182"/>
                  </a:lnTo>
                  <a:lnTo>
                    <a:pt x="18" y="142"/>
                  </a:lnTo>
                  <a:lnTo>
                    <a:pt x="34" y="94"/>
                  </a:lnTo>
                  <a:lnTo>
                    <a:pt x="46" y="0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219"/>
            <p:cNvSpPr>
              <a:spLocks/>
            </p:cNvSpPr>
            <p:nvPr/>
          </p:nvSpPr>
          <p:spPr bwMode="auto">
            <a:xfrm>
              <a:off x="4278" y="3688"/>
              <a:ext cx="72" cy="194"/>
            </a:xfrm>
            <a:custGeom>
              <a:avLst/>
              <a:gdLst>
                <a:gd name="T0" fmla="*/ 72 w 72"/>
                <a:gd name="T1" fmla="*/ 0 h 194"/>
                <a:gd name="T2" fmla="*/ 60 w 72"/>
                <a:gd name="T3" fmla="*/ 48 h 194"/>
                <a:gd name="T4" fmla="*/ 66 w 72"/>
                <a:gd name="T5" fmla="*/ 88 h 194"/>
                <a:gd name="T6" fmla="*/ 46 w 72"/>
                <a:gd name="T7" fmla="*/ 122 h 194"/>
                <a:gd name="T8" fmla="*/ 38 w 72"/>
                <a:gd name="T9" fmla="*/ 144 h 194"/>
                <a:gd name="T10" fmla="*/ 28 w 72"/>
                <a:gd name="T11" fmla="*/ 172 h 194"/>
                <a:gd name="T12" fmla="*/ 0 w 72"/>
                <a:gd name="T13" fmla="*/ 194 h 194"/>
                <a:gd name="T14" fmla="*/ 20 w 72"/>
                <a:gd name="T15" fmla="*/ 160 h 194"/>
                <a:gd name="T16" fmla="*/ 32 w 72"/>
                <a:gd name="T17" fmla="*/ 118 h 194"/>
                <a:gd name="T18" fmla="*/ 32 w 72"/>
                <a:gd name="T19" fmla="*/ 86 h 194"/>
                <a:gd name="T20" fmla="*/ 54 w 72"/>
                <a:gd name="T21" fmla="*/ 82 h 194"/>
                <a:gd name="T22" fmla="*/ 58 w 72"/>
                <a:gd name="T23" fmla="*/ 50 h 194"/>
                <a:gd name="T24" fmla="*/ 72 w 72"/>
                <a:gd name="T25" fmla="*/ 0 h 1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2" h="194">
                  <a:moveTo>
                    <a:pt x="72" y="0"/>
                  </a:moveTo>
                  <a:lnTo>
                    <a:pt x="60" y="48"/>
                  </a:lnTo>
                  <a:lnTo>
                    <a:pt x="66" y="88"/>
                  </a:lnTo>
                  <a:lnTo>
                    <a:pt x="46" y="122"/>
                  </a:lnTo>
                  <a:lnTo>
                    <a:pt x="38" y="144"/>
                  </a:lnTo>
                  <a:lnTo>
                    <a:pt x="28" y="172"/>
                  </a:lnTo>
                  <a:lnTo>
                    <a:pt x="0" y="194"/>
                  </a:lnTo>
                  <a:lnTo>
                    <a:pt x="20" y="160"/>
                  </a:lnTo>
                  <a:lnTo>
                    <a:pt x="32" y="118"/>
                  </a:lnTo>
                  <a:lnTo>
                    <a:pt x="32" y="86"/>
                  </a:lnTo>
                  <a:lnTo>
                    <a:pt x="54" y="82"/>
                  </a:lnTo>
                  <a:lnTo>
                    <a:pt x="58" y="5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" name="Rectangle 222" descr="Large grid"/>
          <p:cNvSpPr>
            <a:spLocks noChangeArrowheads="1"/>
          </p:cNvSpPr>
          <p:nvPr/>
        </p:nvSpPr>
        <p:spPr bwMode="auto">
          <a:xfrm>
            <a:off x="1786947" y="2378281"/>
            <a:ext cx="101600" cy="615950"/>
          </a:xfrm>
          <a:prstGeom prst="rect">
            <a:avLst/>
          </a:prstGeom>
          <a:pattFill prst="lgGrid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19" name="Group 318"/>
          <p:cNvGrpSpPr/>
          <p:nvPr/>
        </p:nvGrpSpPr>
        <p:grpSpPr>
          <a:xfrm>
            <a:off x="1888731" y="2386125"/>
            <a:ext cx="3012515" cy="609599"/>
            <a:chOff x="1888731" y="2386125"/>
            <a:chExt cx="3012515" cy="609599"/>
          </a:xfrm>
        </p:grpSpPr>
        <p:sp>
          <p:nvSpPr>
            <p:cNvPr id="320" name="Line 220"/>
            <p:cNvSpPr>
              <a:spLocks noChangeShapeType="1"/>
            </p:cNvSpPr>
            <p:nvPr/>
          </p:nvSpPr>
          <p:spPr bwMode="auto">
            <a:xfrm flipH="1">
              <a:off x="1964644" y="2386125"/>
              <a:ext cx="2900745" cy="24984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Line 221"/>
            <p:cNvSpPr>
              <a:spLocks noChangeShapeType="1"/>
            </p:cNvSpPr>
            <p:nvPr/>
          </p:nvSpPr>
          <p:spPr bwMode="auto">
            <a:xfrm flipH="1" flipV="1">
              <a:off x="1960824" y="2986759"/>
              <a:ext cx="2940422" cy="8965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21"/>
            <p:cNvSpPr/>
            <p:nvPr/>
          </p:nvSpPr>
          <p:spPr>
            <a:xfrm>
              <a:off x="1888731" y="2474156"/>
              <a:ext cx="231696" cy="434714"/>
            </a:xfrm>
            <a:custGeom>
              <a:avLst/>
              <a:gdLst>
                <a:gd name="connsiteX0" fmla="*/ 107611 w 677767"/>
                <a:gd name="connsiteY0" fmla="*/ 140851 h 1367222"/>
                <a:gd name="connsiteX1" fmla="*/ 86096 w 677767"/>
                <a:gd name="connsiteY1" fmla="*/ 259185 h 1367222"/>
                <a:gd name="connsiteX2" fmla="*/ 75339 w 677767"/>
                <a:gd name="connsiteY2" fmla="*/ 302215 h 1367222"/>
                <a:gd name="connsiteX3" fmla="*/ 53823 w 677767"/>
                <a:gd name="connsiteY3" fmla="*/ 323731 h 1367222"/>
                <a:gd name="connsiteX4" fmla="*/ 21550 w 677767"/>
                <a:gd name="connsiteY4" fmla="*/ 366761 h 1367222"/>
                <a:gd name="connsiteX5" fmla="*/ 35 w 677767"/>
                <a:gd name="connsiteY5" fmla="*/ 442065 h 1367222"/>
                <a:gd name="connsiteX6" fmla="*/ 32308 w 677767"/>
                <a:gd name="connsiteY6" fmla="*/ 571157 h 1367222"/>
                <a:gd name="connsiteX7" fmla="*/ 64581 w 677767"/>
                <a:gd name="connsiteY7" fmla="*/ 592672 h 1367222"/>
                <a:gd name="connsiteX8" fmla="*/ 86096 w 677767"/>
                <a:gd name="connsiteY8" fmla="*/ 624945 h 1367222"/>
                <a:gd name="connsiteX9" fmla="*/ 107611 w 677767"/>
                <a:gd name="connsiteY9" fmla="*/ 711006 h 1367222"/>
                <a:gd name="connsiteX10" fmla="*/ 75339 w 677767"/>
                <a:gd name="connsiteY10" fmla="*/ 850855 h 1367222"/>
                <a:gd name="connsiteX11" fmla="*/ 64581 w 677767"/>
                <a:gd name="connsiteY11" fmla="*/ 883128 h 1367222"/>
                <a:gd name="connsiteX12" fmla="*/ 86096 w 677767"/>
                <a:gd name="connsiteY12" fmla="*/ 1044493 h 1367222"/>
                <a:gd name="connsiteX13" fmla="*/ 107611 w 677767"/>
                <a:gd name="connsiteY13" fmla="*/ 1076766 h 1367222"/>
                <a:gd name="connsiteX14" fmla="*/ 150642 w 677767"/>
                <a:gd name="connsiteY14" fmla="*/ 1195100 h 1367222"/>
                <a:gd name="connsiteX15" fmla="*/ 193673 w 677767"/>
                <a:gd name="connsiteY15" fmla="*/ 1356465 h 1367222"/>
                <a:gd name="connsiteX16" fmla="*/ 236703 w 677767"/>
                <a:gd name="connsiteY16" fmla="*/ 1367222 h 1367222"/>
                <a:gd name="connsiteX17" fmla="*/ 376553 w 677767"/>
                <a:gd name="connsiteY17" fmla="*/ 1345707 h 1367222"/>
                <a:gd name="connsiteX18" fmla="*/ 451856 w 677767"/>
                <a:gd name="connsiteY18" fmla="*/ 1324192 h 1367222"/>
                <a:gd name="connsiteX19" fmla="*/ 505644 w 677767"/>
                <a:gd name="connsiteY19" fmla="*/ 1281161 h 1367222"/>
                <a:gd name="connsiteX20" fmla="*/ 548675 w 677767"/>
                <a:gd name="connsiteY20" fmla="*/ 1216615 h 1367222"/>
                <a:gd name="connsiteX21" fmla="*/ 537917 w 677767"/>
                <a:gd name="connsiteY21" fmla="*/ 1076766 h 1367222"/>
                <a:gd name="connsiteX22" fmla="*/ 527160 w 677767"/>
                <a:gd name="connsiteY22" fmla="*/ 1044493 h 1367222"/>
                <a:gd name="connsiteX23" fmla="*/ 516402 w 677767"/>
                <a:gd name="connsiteY23" fmla="*/ 1001462 h 1367222"/>
                <a:gd name="connsiteX24" fmla="*/ 602463 w 677767"/>
                <a:gd name="connsiteY24" fmla="*/ 904644 h 1367222"/>
                <a:gd name="connsiteX25" fmla="*/ 613221 w 677767"/>
                <a:gd name="connsiteY25" fmla="*/ 861613 h 1367222"/>
                <a:gd name="connsiteX26" fmla="*/ 623979 w 677767"/>
                <a:gd name="connsiteY26" fmla="*/ 829340 h 1367222"/>
                <a:gd name="connsiteX27" fmla="*/ 634736 w 677767"/>
                <a:gd name="connsiteY27" fmla="*/ 560399 h 1367222"/>
                <a:gd name="connsiteX28" fmla="*/ 667009 w 677767"/>
                <a:gd name="connsiteY28" fmla="*/ 420550 h 1367222"/>
                <a:gd name="connsiteX29" fmla="*/ 677767 w 677767"/>
                <a:gd name="connsiteY29" fmla="*/ 388277 h 1367222"/>
                <a:gd name="connsiteX30" fmla="*/ 656251 w 677767"/>
                <a:gd name="connsiteY30" fmla="*/ 237670 h 1367222"/>
                <a:gd name="connsiteX31" fmla="*/ 623979 w 677767"/>
                <a:gd name="connsiteY31" fmla="*/ 194639 h 1367222"/>
                <a:gd name="connsiteX32" fmla="*/ 570190 w 677767"/>
                <a:gd name="connsiteY32" fmla="*/ 130093 h 1367222"/>
                <a:gd name="connsiteX33" fmla="*/ 548675 w 677767"/>
                <a:gd name="connsiteY33" fmla="*/ 97820 h 1367222"/>
                <a:gd name="connsiteX34" fmla="*/ 516402 w 677767"/>
                <a:gd name="connsiteY34" fmla="*/ 76305 h 1367222"/>
                <a:gd name="connsiteX35" fmla="*/ 301249 w 677767"/>
                <a:gd name="connsiteY35" fmla="*/ 44032 h 1367222"/>
                <a:gd name="connsiteX36" fmla="*/ 150642 w 677767"/>
                <a:gd name="connsiteY36" fmla="*/ 11759 h 1367222"/>
                <a:gd name="connsiteX37" fmla="*/ 118369 w 677767"/>
                <a:gd name="connsiteY37" fmla="*/ 151608 h 1367222"/>
                <a:gd name="connsiteX38" fmla="*/ 107611 w 677767"/>
                <a:gd name="connsiteY38" fmla="*/ 140851 h 1367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77767" h="1367222">
                  <a:moveTo>
                    <a:pt x="107611" y="140851"/>
                  </a:moveTo>
                  <a:cubicBezTo>
                    <a:pt x="102232" y="158780"/>
                    <a:pt x="108208" y="181793"/>
                    <a:pt x="86096" y="259185"/>
                  </a:cubicBezTo>
                  <a:cubicBezTo>
                    <a:pt x="82034" y="273401"/>
                    <a:pt x="81951" y="288991"/>
                    <a:pt x="75339" y="302215"/>
                  </a:cubicBezTo>
                  <a:cubicBezTo>
                    <a:pt x="70803" y="311287"/>
                    <a:pt x="60316" y="315939"/>
                    <a:pt x="53823" y="323731"/>
                  </a:cubicBezTo>
                  <a:cubicBezTo>
                    <a:pt x="42345" y="337505"/>
                    <a:pt x="32308" y="352418"/>
                    <a:pt x="21550" y="366761"/>
                  </a:cubicBezTo>
                  <a:cubicBezTo>
                    <a:pt x="16478" y="381978"/>
                    <a:pt x="35" y="428560"/>
                    <a:pt x="35" y="442065"/>
                  </a:cubicBezTo>
                  <a:cubicBezTo>
                    <a:pt x="35" y="489910"/>
                    <a:pt x="-2367" y="536482"/>
                    <a:pt x="32308" y="571157"/>
                  </a:cubicBezTo>
                  <a:cubicBezTo>
                    <a:pt x="41450" y="580299"/>
                    <a:pt x="53823" y="585500"/>
                    <a:pt x="64581" y="592672"/>
                  </a:cubicBezTo>
                  <a:cubicBezTo>
                    <a:pt x="71753" y="603430"/>
                    <a:pt x="81678" y="612794"/>
                    <a:pt x="86096" y="624945"/>
                  </a:cubicBezTo>
                  <a:cubicBezTo>
                    <a:pt x="96201" y="652735"/>
                    <a:pt x="107611" y="711006"/>
                    <a:pt x="107611" y="711006"/>
                  </a:cubicBezTo>
                  <a:cubicBezTo>
                    <a:pt x="93647" y="808759"/>
                    <a:pt x="104872" y="762257"/>
                    <a:pt x="75339" y="850855"/>
                  </a:cubicBezTo>
                  <a:lnTo>
                    <a:pt x="64581" y="883128"/>
                  </a:lnTo>
                  <a:cubicBezTo>
                    <a:pt x="65183" y="887942"/>
                    <a:pt x="82916" y="1033894"/>
                    <a:pt x="86096" y="1044493"/>
                  </a:cubicBezTo>
                  <a:cubicBezTo>
                    <a:pt x="89811" y="1056877"/>
                    <a:pt x="100439" y="1066008"/>
                    <a:pt x="107611" y="1076766"/>
                  </a:cubicBezTo>
                  <a:cubicBezTo>
                    <a:pt x="132263" y="1175370"/>
                    <a:pt x="112725" y="1138223"/>
                    <a:pt x="150642" y="1195100"/>
                  </a:cubicBezTo>
                  <a:cubicBezTo>
                    <a:pt x="155979" y="1259137"/>
                    <a:pt x="133223" y="1321922"/>
                    <a:pt x="193673" y="1356465"/>
                  </a:cubicBezTo>
                  <a:cubicBezTo>
                    <a:pt x="206510" y="1363800"/>
                    <a:pt x="222360" y="1363636"/>
                    <a:pt x="236703" y="1367222"/>
                  </a:cubicBezTo>
                  <a:cubicBezTo>
                    <a:pt x="409734" y="1349920"/>
                    <a:pt x="293046" y="1369566"/>
                    <a:pt x="376553" y="1345707"/>
                  </a:cubicBezTo>
                  <a:cubicBezTo>
                    <a:pt x="392644" y="1341110"/>
                    <a:pt x="434656" y="1332792"/>
                    <a:pt x="451856" y="1324192"/>
                  </a:cubicBezTo>
                  <a:cubicBezTo>
                    <a:pt x="468796" y="1315722"/>
                    <a:pt x="493635" y="1297173"/>
                    <a:pt x="505644" y="1281161"/>
                  </a:cubicBezTo>
                  <a:cubicBezTo>
                    <a:pt x="521159" y="1260474"/>
                    <a:pt x="548675" y="1216615"/>
                    <a:pt x="548675" y="1216615"/>
                  </a:cubicBezTo>
                  <a:cubicBezTo>
                    <a:pt x="545089" y="1169999"/>
                    <a:pt x="543716" y="1123159"/>
                    <a:pt x="537917" y="1076766"/>
                  </a:cubicBezTo>
                  <a:cubicBezTo>
                    <a:pt x="536511" y="1065514"/>
                    <a:pt x="530275" y="1055396"/>
                    <a:pt x="527160" y="1044493"/>
                  </a:cubicBezTo>
                  <a:cubicBezTo>
                    <a:pt x="523098" y="1030277"/>
                    <a:pt x="519988" y="1015806"/>
                    <a:pt x="516402" y="1001462"/>
                  </a:cubicBezTo>
                  <a:cubicBezTo>
                    <a:pt x="538052" y="828269"/>
                    <a:pt x="491746" y="973842"/>
                    <a:pt x="602463" y="904644"/>
                  </a:cubicBezTo>
                  <a:cubicBezTo>
                    <a:pt x="615001" y="896808"/>
                    <a:pt x="609159" y="875829"/>
                    <a:pt x="613221" y="861613"/>
                  </a:cubicBezTo>
                  <a:cubicBezTo>
                    <a:pt x="616336" y="850710"/>
                    <a:pt x="620393" y="840098"/>
                    <a:pt x="623979" y="829340"/>
                  </a:cubicBezTo>
                  <a:cubicBezTo>
                    <a:pt x="627565" y="739693"/>
                    <a:pt x="629140" y="649943"/>
                    <a:pt x="634736" y="560399"/>
                  </a:cubicBezTo>
                  <a:cubicBezTo>
                    <a:pt x="639033" y="491651"/>
                    <a:pt x="646123" y="483206"/>
                    <a:pt x="667009" y="420550"/>
                  </a:cubicBezTo>
                  <a:lnTo>
                    <a:pt x="677767" y="388277"/>
                  </a:lnTo>
                  <a:cubicBezTo>
                    <a:pt x="670595" y="338075"/>
                    <a:pt x="669824" y="286532"/>
                    <a:pt x="656251" y="237670"/>
                  </a:cubicBezTo>
                  <a:cubicBezTo>
                    <a:pt x="651452" y="220395"/>
                    <a:pt x="634400" y="209229"/>
                    <a:pt x="623979" y="194639"/>
                  </a:cubicBezTo>
                  <a:cubicBezTo>
                    <a:pt x="543859" y="82470"/>
                    <a:pt x="670633" y="250626"/>
                    <a:pt x="570190" y="130093"/>
                  </a:cubicBezTo>
                  <a:cubicBezTo>
                    <a:pt x="561913" y="120161"/>
                    <a:pt x="557817" y="106962"/>
                    <a:pt x="548675" y="97820"/>
                  </a:cubicBezTo>
                  <a:cubicBezTo>
                    <a:pt x="539533" y="88678"/>
                    <a:pt x="528217" y="81556"/>
                    <a:pt x="516402" y="76305"/>
                  </a:cubicBezTo>
                  <a:cubicBezTo>
                    <a:pt x="437558" y="41264"/>
                    <a:pt x="400245" y="51103"/>
                    <a:pt x="301249" y="44032"/>
                  </a:cubicBezTo>
                  <a:cubicBezTo>
                    <a:pt x="212648" y="-15036"/>
                    <a:pt x="262362" y="-2206"/>
                    <a:pt x="150642" y="11759"/>
                  </a:cubicBezTo>
                  <a:cubicBezTo>
                    <a:pt x="98767" y="89573"/>
                    <a:pt x="159319" y="-12192"/>
                    <a:pt x="118369" y="151608"/>
                  </a:cubicBezTo>
                  <a:cubicBezTo>
                    <a:pt x="115909" y="161448"/>
                    <a:pt x="112990" y="122922"/>
                    <a:pt x="107611" y="140851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196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323" name="Object 3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377902"/>
              </p:ext>
            </p:extLst>
          </p:nvPr>
        </p:nvGraphicFramePr>
        <p:xfrm>
          <a:off x="5172179" y="2517404"/>
          <a:ext cx="262413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1" name="Equation" r:id="rId7" imgW="1765300" imgH="241300" progId="Equation.DSMT4">
                  <p:embed/>
                </p:oleObj>
              </mc:Choice>
              <mc:Fallback>
                <p:oleObj name="Equation" r:id="rId7" imgW="1765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179" y="2517404"/>
                        <a:ext cx="2624137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4" name="Object 3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099331"/>
              </p:ext>
            </p:extLst>
          </p:nvPr>
        </p:nvGraphicFramePr>
        <p:xfrm>
          <a:off x="122857" y="1726313"/>
          <a:ext cx="275748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2" name="Equation" r:id="rId9" imgW="1854200" imgH="241300" progId="Equation.DSMT4">
                  <p:embed/>
                </p:oleObj>
              </mc:Choice>
              <mc:Fallback>
                <p:oleObj name="Equation" r:id="rId9" imgW="1854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57" y="1726313"/>
                        <a:ext cx="2757487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6" name="Object 3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02337"/>
              </p:ext>
            </p:extLst>
          </p:nvPr>
        </p:nvGraphicFramePr>
        <p:xfrm>
          <a:off x="691558" y="3891886"/>
          <a:ext cx="31718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3" name="Equation" r:id="rId11" imgW="2133360" imgH="228600" progId="Equation.DSMT4">
                  <p:embed/>
                </p:oleObj>
              </mc:Choice>
              <mc:Fallback>
                <p:oleObj name="Equation" r:id="rId11" imgW="2133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58" y="3891886"/>
                        <a:ext cx="31718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" name="Object 3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97962"/>
              </p:ext>
            </p:extLst>
          </p:nvPr>
        </p:nvGraphicFramePr>
        <p:xfrm>
          <a:off x="788266" y="3281630"/>
          <a:ext cx="277495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4" name="Equation" r:id="rId13" imgW="1866900" imgH="241300" progId="Equation.DSMT4">
                  <p:embed/>
                </p:oleObj>
              </mc:Choice>
              <mc:Fallback>
                <p:oleObj name="Equation" r:id="rId13" imgW="18669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266" y="3281630"/>
                        <a:ext cx="277495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" name="Rectangle 236"/>
          <p:cNvSpPr txBox="1">
            <a:spLocks noChangeArrowheads="1"/>
          </p:cNvSpPr>
          <p:nvPr/>
        </p:nvSpPr>
        <p:spPr bwMode="auto">
          <a:xfrm>
            <a:off x="0" y="4358391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fr-BE" altLang="en-US" kern="0" dirty="0" smtClean="0"/>
              <a:t>Reconstruction (Fresnel </a:t>
            </a:r>
            <a:r>
              <a:rPr lang="fr-BE" altLang="en-US" kern="0" dirty="0" err="1" smtClean="0"/>
              <a:t>principle</a:t>
            </a:r>
            <a:r>
              <a:rPr lang="fr-BE" altLang="en-US" kern="0" dirty="0" smtClean="0"/>
              <a:t>)</a:t>
            </a:r>
            <a:endParaRPr lang="en-US" altLang="en-US" kern="0" dirty="0" smtClean="0"/>
          </a:p>
        </p:txBody>
      </p:sp>
      <p:graphicFrame>
        <p:nvGraphicFramePr>
          <p:cNvPr id="329" name="Object 3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515354"/>
              </p:ext>
            </p:extLst>
          </p:nvPr>
        </p:nvGraphicFramePr>
        <p:xfrm>
          <a:off x="3098800" y="6283325"/>
          <a:ext cx="3475038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5" name="Equation" r:id="rId15" imgW="2361960" imgH="393480" progId="Equation.DSMT4">
                  <p:embed/>
                </p:oleObj>
              </mc:Choice>
              <mc:Fallback>
                <p:oleObj name="Equation" r:id="rId15" imgW="2361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00" y="6283325"/>
                        <a:ext cx="3475038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" name="Object 3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929934"/>
              </p:ext>
            </p:extLst>
          </p:nvPr>
        </p:nvGraphicFramePr>
        <p:xfrm>
          <a:off x="1323734" y="6362037"/>
          <a:ext cx="822325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6" name="Equation" r:id="rId17" imgW="558720" imgH="279360" progId="Equation.DSMT4">
                  <p:embed/>
                </p:oleObj>
              </mc:Choice>
              <mc:Fallback>
                <p:oleObj name="Equation" r:id="rId17" imgW="558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734" y="6362037"/>
                        <a:ext cx="822325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" name="Left-Right Arrow 330"/>
          <p:cNvSpPr/>
          <p:nvPr/>
        </p:nvSpPr>
        <p:spPr>
          <a:xfrm>
            <a:off x="2372810" y="6504972"/>
            <a:ext cx="451413" cy="127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1014313" y="3600735"/>
            <a:ext cx="2168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i="1" dirty="0" err="1" smtClean="0">
                <a:solidFill>
                  <a:schemeClr val="accent1">
                    <a:lumMod val="50000"/>
                  </a:schemeClr>
                </a:solidFill>
              </a:rPr>
              <a:t>Intensity</a:t>
            </a:r>
            <a:r>
              <a:rPr lang="fr-BE" sz="1200" b="1" i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fr-BE" sz="1200" b="1" i="1" dirty="0" err="1" smtClean="0">
                <a:solidFill>
                  <a:schemeClr val="accent1">
                    <a:lumMod val="50000"/>
                  </a:schemeClr>
                </a:solidFill>
              </a:rPr>
              <a:t>recorded</a:t>
            </a:r>
            <a:r>
              <a:rPr lang="fr-BE" sz="12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200" b="1" i="1" dirty="0" err="1" smtClean="0">
                <a:solidFill>
                  <a:schemeClr val="accent1">
                    <a:lumMod val="50000"/>
                  </a:schemeClr>
                </a:solidFill>
              </a:rPr>
              <a:t>hologram</a:t>
            </a:r>
            <a:endParaRPr lang="en-US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33" name="Group 332"/>
          <p:cNvGrpSpPr/>
          <p:nvPr/>
        </p:nvGrpSpPr>
        <p:grpSpPr>
          <a:xfrm>
            <a:off x="5180013" y="4294910"/>
            <a:ext cx="3824579" cy="1303770"/>
            <a:chOff x="5180013" y="4294910"/>
            <a:chExt cx="3824579" cy="1303770"/>
          </a:xfrm>
        </p:grpSpPr>
        <p:graphicFrame>
          <p:nvGraphicFramePr>
            <p:cNvPr id="334" name="Object 3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3250759"/>
                </p:ext>
              </p:extLst>
            </p:nvPr>
          </p:nvGraphicFramePr>
          <p:xfrm>
            <a:off x="5180013" y="4899025"/>
            <a:ext cx="2117725" cy="287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17" name="Equation" r:id="rId19" imgW="1587240" imgH="215640" progId="Equation.DSMT4">
                    <p:embed/>
                  </p:oleObj>
                </mc:Choice>
                <mc:Fallback>
                  <p:oleObj name="Equation" r:id="rId19" imgW="158724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0013" y="4899025"/>
                          <a:ext cx="2117725" cy="28733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35" name="Picture 76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0943" y="4294910"/>
              <a:ext cx="1573649" cy="1303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6" name="TextBox 335"/>
            <p:cNvSpPr txBox="1"/>
            <p:nvPr/>
          </p:nvSpPr>
          <p:spPr>
            <a:xfrm flipH="1">
              <a:off x="5407427" y="4567844"/>
              <a:ext cx="1907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 i="1" dirty="0" err="1" smtClean="0"/>
                <a:t>Remind</a:t>
              </a:r>
              <a:r>
                <a:rPr lang="fr-BE" sz="1200" b="1" i="1" dirty="0" smtClean="0"/>
                <a:t>: </a:t>
              </a:r>
              <a:r>
                <a:rPr lang="fr-BE" sz="1200" b="1" i="1" dirty="0" err="1" smtClean="0"/>
                <a:t>Analog</a:t>
              </a:r>
              <a:r>
                <a:rPr lang="fr-BE" sz="1200" b="1" i="1" dirty="0" smtClean="0"/>
                <a:t> case</a:t>
              </a:r>
              <a:endParaRPr lang="en-US" sz="1200" b="1" i="1" dirty="0"/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110837" y="1316182"/>
            <a:ext cx="3667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i="1" dirty="0" err="1" smtClean="0">
                <a:solidFill>
                  <a:srgbClr val="FF0000"/>
                </a:solidFill>
              </a:rPr>
              <a:t>Analytical</a:t>
            </a:r>
            <a:r>
              <a:rPr lang="fr-BE" sz="1200" b="1" i="1" dirty="0" smtClean="0">
                <a:solidFill>
                  <a:srgbClr val="FF0000"/>
                </a:solidFill>
              </a:rPr>
              <a:t> expression </a:t>
            </a:r>
            <a:r>
              <a:rPr lang="fr-BE" sz="1200" b="1" i="1" dirty="0" err="1" smtClean="0">
                <a:solidFill>
                  <a:srgbClr val="FF0000"/>
                </a:solidFill>
              </a:rPr>
              <a:t>representing</a:t>
            </a:r>
            <a:r>
              <a:rPr lang="fr-BE" sz="1200" b="1" i="1" dirty="0" smtClean="0">
                <a:solidFill>
                  <a:srgbClr val="FF0000"/>
                </a:solidFill>
              </a:rPr>
              <a:t> the </a:t>
            </a:r>
            <a:r>
              <a:rPr lang="fr-BE" sz="1200" b="1" i="1" dirty="0" err="1" smtClean="0">
                <a:solidFill>
                  <a:srgbClr val="FF0000"/>
                </a:solidFill>
              </a:rPr>
              <a:t>reference</a:t>
            </a:r>
            <a:r>
              <a:rPr lang="fr-BE" sz="1200" b="1" i="1" dirty="0" smtClean="0">
                <a:solidFill>
                  <a:srgbClr val="FF0000"/>
                </a:solidFill>
              </a:rPr>
              <a:t> </a:t>
            </a:r>
            <a:r>
              <a:rPr lang="fr-BE" sz="1200" b="1" i="1" dirty="0" err="1" smtClean="0">
                <a:solidFill>
                  <a:srgbClr val="FF0000"/>
                </a:solidFill>
              </a:rPr>
              <a:t>beam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338" name="Straight Arrow Connector 337"/>
          <p:cNvCxnSpPr/>
          <p:nvPr/>
        </p:nvCxnSpPr>
        <p:spPr>
          <a:xfrm flipV="1">
            <a:off x="2013735" y="3092521"/>
            <a:ext cx="286649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TextBox 338"/>
          <p:cNvSpPr txBox="1"/>
          <p:nvPr/>
        </p:nvSpPr>
        <p:spPr>
          <a:xfrm>
            <a:off x="4325421" y="305142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7" grpId="0" animBg="1"/>
      <p:bldP spid="218" grpId="0" animBg="1"/>
      <p:bldP spid="219" grpId="0" animBg="1"/>
      <p:bldP spid="220" grpId="0" animBg="1"/>
      <p:bldP spid="328" grpId="0"/>
      <p:bldP spid="331" grpId="0" animBg="1"/>
      <p:bldP spid="332" grpId="0"/>
      <p:bldP spid="3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:\users\M.Georges\Documents\Mémoires_Thèses\These Jean-François\Thesis_JF_Vandenrijt\Figures\img_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0" y="3102015"/>
            <a:ext cx="2372589" cy="23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068405"/>
              </p:ext>
            </p:extLst>
          </p:nvPr>
        </p:nvGraphicFramePr>
        <p:xfrm>
          <a:off x="613458" y="1492364"/>
          <a:ext cx="4560133" cy="58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6" name="Equation" r:id="rId4" imgW="3924300" imgH="508000" progId="Equation.DSMT4">
                  <p:embed/>
                </p:oleObj>
              </mc:Choice>
              <mc:Fallback>
                <p:oleObj name="Equation" r:id="rId4" imgW="3924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58" y="1492364"/>
                        <a:ext cx="4560133" cy="586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16801"/>
              </p:ext>
            </p:extLst>
          </p:nvPr>
        </p:nvGraphicFramePr>
        <p:xfrm>
          <a:off x="2936875" y="2141538"/>
          <a:ext cx="57292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7" name="Equation" r:id="rId6" imgW="4038480" imgH="368280" progId="Equation.DSMT4">
                  <p:embed/>
                </p:oleObj>
              </mc:Choice>
              <mc:Fallback>
                <p:oleObj name="Equation" r:id="rId6" imgW="403848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75" y="2141538"/>
                        <a:ext cx="5729288" cy="517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Left-Right Arrow 46"/>
          <p:cNvSpPr/>
          <p:nvPr/>
        </p:nvSpPr>
        <p:spPr>
          <a:xfrm>
            <a:off x="4213184" y="4201610"/>
            <a:ext cx="717631" cy="24306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87680" y="0"/>
            <a:ext cx="82296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Rectangle 236"/>
          <p:cNvSpPr txBox="1">
            <a:spLocks noChangeArrowheads="1"/>
          </p:cNvSpPr>
          <p:nvPr/>
        </p:nvSpPr>
        <p:spPr>
          <a:xfrm>
            <a:off x="0" y="759844"/>
            <a:ext cx="9144000" cy="461962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altLang="en-US" sz="2400" dirty="0" smtClean="0"/>
              <a:t>Reconstruction – 2</a:t>
            </a:r>
            <a:r>
              <a:rPr lang="fr-BE" altLang="en-US" sz="1800" dirty="0" smtClean="0"/>
              <a:t> : </a:t>
            </a:r>
            <a:r>
              <a:rPr lang="fr-BE" altLang="en-US" sz="1800" dirty="0" err="1" smtClean="0"/>
              <a:t>Discrete</a:t>
            </a:r>
            <a:r>
              <a:rPr lang="fr-BE" altLang="en-US" sz="1800" dirty="0" smtClean="0"/>
              <a:t> case</a:t>
            </a:r>
            <a:endParaRPr lang="en-US" altLang="en-US" sz="1800" dirty="0" smtClean="0"/>
          </a:p>
        </p:txBody>
      </p:sp>
      <p:grpSp>
        <p:nvGrpSpPr>
          <p:cNvPr id="49" name="Group 48"/>
          <p:cNvGrpSpPr/>
          <p:nvPr/>
        </p:nvGrpSpPr>
        <p:grpSpPr>
          <a:xfrm>
            <a:off x="5335550" y="3002508"/>
            <a:ext cx="3126062" cy="2702896"/>
            <a:chOff x="5799573" y="3536950"/>
            <a:chExt cx="3219171" cy="2673420"/>
          </a:xfrm>
        </p:grpSpPr>
        <p:sp>
          <p:nvSpPr>
            <p:cNvPr id="51" name="Right Arrow 166"/>
            <p:cNvSpPr/>
            <p:nvPr/>
          </p:nvSpPr>
          <p:spPr>
            <a:xfrm rot="19320000">
              <a:off x="7009641" y="4534767"/>
              <a:ext cx="1163246" cy="682698"/>
            </a:xfrm>
            <a:custGeom>
              <a:avLst/>
              <a:gdLst>
                <a:gd name="connsiteX0" fmla="*/ 0 w 830588"/>
                <a:gd name="connsiteY0" fmla="*/ 153400 h 613601"/>
                <a:gd name="connsiteX1" fmla="*/ 523788 w 830588"/>
                <a:gd name="connsiteY1" fmla="*/ 153400 h 613601"/>
                <a:gd name="connsiteX2" fmla="*/ 523788 w 830588"/>
                <a:gd name="connsiteY2" fmla="*/ 0 h 613601"/>
                <a:gd name="connsiteX3" fmla="*/ 830588 w 830588"/>
                <a:gd name="connsiteY3" fmla="*/ 306801 h 613601"/>
                <a:gd name="connsiteX4" fmla="*/ 523788 w 830588"/>
                <a:gd name="connsiteY4" fmla="*/ 613601 h 613601"/>
                <a:gd name="connsiteX5" fmla="*/ 523788 w 830588"/>
                <a:gd name="connsiteY5" fmla="*/ 460201 h 613601"/>
                <a:gd name="connsiteX6" fmla="*/ 0 w 830588"/>
                <a:gd name="connsiteY6" fmla="*/ 460201 h 613601"/>
                <a:gd name="connsiteX7" fmla="*/ 0 w 830588"/>
                <a:gd name="connsiteY7" fmla="*/ 153400 h 613601"/>
                <a:gd name="connsiteX0" fmla="*/ 0 w 851401"/>
                <a:gd name="connsiteY0" fmla="*/ 225046 h 613601"/>
                <a:gd name="connsiteX1" fmla="*/ 544601 w 851401"/>
                <a:gd name="connsiteY1" fmla="*/ 153400 h 613601"/>
                <a:gd name="connsiteX2" fmla="*/ 544601 w 851401"/>
                <a:gd name="connsiteY2" fmla="*/ 0 h 613601"/>
                <a:gd name="connsiteX3" fmla="*/ 851401 w 851401"/>
                <a:gd name="connsiteY3" fmla="*/ 306801 h 613601"/>
                <a:gd name="connsiteX4" fmla="*/ 544601 w 851401"/>
                <a:gd name="connsiteY4" fmla="*/ 613601 h 613601"/>
                <a:gd name="connsiteX5" fmla="*/ 544601 w 851401"/>
                <a:gd name="connsiteY5" fmla="*/ 460201 h 613601"/>
                <a:gd name="connsiteX6" fmla="*/ 20813 w 851401"/>
                <a:gd name="connsiteY6" fmla="*/ 460201 h 613601"/>
                <a:gd name="connsiteX7" fmla="*/ 0 w 851401"/>
                <a:gd name="connsiteY7" fmla="*/ 225046 h 613601"/>
                <a:gd name="connsiteX0" fmla="*/ 8186 w 859587"/>
                <a:gd name="connsiteY0" fmla="*/ 225046 h 613601"/>
                <a:gd name="connsiteX1" fmla="*/ 552787 w 859587"/>
                <a:gd name="connsiteY1" fmla="*/ 153400 h 613601"/>
                <a:gd name="connsiteX2" fmla="*/ 552787 w 859587"/>
                <a:gd name="connsiteY2" fmla="*/ 0 h 613601"/>
                <a:gd name="connsiteX3" fmla="*/ 859587 w 859587"/>
                <a:gd name="connsiteY3" fmla="*/ 306801 h 613601"/>
                <a:gd name="connsiteX4" fmla="*/ 552787 w 859587"/>
                <a:gd name="connsiteY4" fmla="*/ 613601 h 613601"/>
                <a:gd name="connsiteX5" fmla="*/ 552787 w 859587"/>
                <a:gd name="connsiteY5" fmla="*/ 460201 h 613601"/>
                <a:gd name="connsiteX6" fmla="*/ 0 w 859587"/>
                <a:gd name="connsiteY6" fmla="*/ 384800 h 613601"/>
                <a:gd name="connsiteX7" fmla="*/ 8186 w 859587"/>
                <a:gd name="connsiteY7" fmla="*/ 225046 h 613601"/>
                <a:gd name="connsiteX0" fmla="*/ 0 w 866072"/>
                <a:gd name="connsiteY0" fmla="*/ 266328 h 613601"/>
                <a:gd name="connsiteX1" fmla="*/ 559272 w 866072"/>
                <a:gd name="connsiteY1" fmla="*/ 153400 h 613601"/>
                <a:gd name="connsiteX2" fmla="*/ 559272 w 866072"/>
                <a:gd name="connsiteY2" fmla="*/ 0 h 613601"/>
                <a:gd name="connsiteX3" fmla="*/ 866072 w 866072"/>
                <a:gd name="connsiteY3" fmla="*/ 306801 h 613601"/>
                <a:gd name="connsiteX4" fmla="*/ 559272 w 866072"/>
                <a:gd name="connsiteY4" fmla="*/ 613601 h 613601"/>
                <a:gd name="connsiteX5" fmla="*/ 559272 w 866072"/>
                <a:gd name="connsiteY5" fmla="*/ 460201 h 613601"/>
                <a:gd name="connsiteX6" fmla="*/ 6485 w 866072"/>
                <a:gd name="connsiteY6" fmla="*/ 384800 h 613601"/>
                <a:gd name="connsiteX7" fmla="*/ 0 w 866072"/>
                <a:gd name="connsiteY7" fmla="*/ 266328 h 6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072" h="613601">
                  <a:moveTo>
                    <a:pt x="0" y="266328"/>
                  </a:moveTo>
                  <a:lnTo>
                    <a:pt x="559272" y="153400"/>
                  </a:lnTo>
                  <a:lnTo>
                    <a:pt x="559272" y="0"/>
                  </a:lnTo>
                  <a:lnTo>
                    <a:pt x="866072" y="306801"/>
                  </a:lnTo>
                  <a:lnTo>
                    <a:pt x="559272" y="613601"/>
                  </a:lnTo>
                  <a:lnTo>
                    <a:pt x="559272" y="460201"/>
                  </a:lnTo>
                  <a:lnTo>
                    <a:pt x="6485" y="384800"/>
                  </a:lnTo>
                  <a:lnTo>
                    <a:pt x="0" y="2663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 rot="16200000">
              <a:off x="6343240" y="5171865"/>
              <a:ext cx="1130929" cy="180579"/>
              <a:chOff x="880414" y="5438586"/>
              <a:chExt cx="1458853" cy="283464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880414" y="5443295"/>
                <a:ext cx="1451306" cy="274320"/>
                <a:chOff x="1508375" y="5509397"/>
                <a:chExt cx="1451306" cy="274320"/>
              </a:xfrm>
            </p:grpSpPr>
            <p:grpSp>
              <p:nvGrpSpPr>
                <p:cNvPr id="74" name="Group 73"/>
                <p:cNvGrpSpPr/>
                <p:nvPr/>
              </p:nvGrpSpPr>
              <p:grpSpPr>
                <a:xfrm>
                  <a:off x="1508375" y="5509397"/>
                  <a:ext cx="270666" cy="274320"/>
                  <a:chOff x="1513883" y="5512152"/>
                  <a:chExt cx="270666" cy="274320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1513883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 flipH="1">
                    <a:off x="1647940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/>
                <p:cNvGrpSpPr/>
                <p:nvPr/>
              </p:nvGrpSpPr>
              <p:grpSpPr>
                <a:xfrm>
                  <a:off x="180171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/>
                <p:cNvGrpSpPr/>
                <p:nvPr/>
              </p:nvGrpSpPr>
              <p:grpSpPr>
                <a:xfrm>
                  <a:off x="209687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>
                  <a:off x="239203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8" name="Group 77"/>
                <p:cNvGrpSpPr/>
                <p:nvPr/>
              </p:nvGrpSpPr>
              <p:grpSpPr>
                <a:xfrm>
                  <a:off x="268719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79" name="Rectangle 78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3" name="Rectangle 72"/>
              <p:cNvSpPr/>
              <p:nvPr/>
            </p:nvSpPr>
            <p:spPr>
              <a:xfrm>
                <a:off x="880799" y="5438586"/>
                <a:ext cx="1458468" cy="2834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972034" y="4718159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dirty="0" smtClean="0"/>
                <a:t>(1)</a:t>
              </a:r>
              <a:endParaRPr lang="en-US" sz="16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843804" y="5653416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dirty="0" smtClean="0"/>
                <a:t>(4)</a:t>
              </a:r>
              <a:endParaRPr lang="en-US" sz="1600" dirty="0"/>
            </a:p>
          </p:txBody>
        </p:sp>
        <p:sp>
          <p:nvSpPr>
            <p:cNvPr id="55" name="Right Arrow 54"/>
            <p:cNvSpPr/>
            <p:nvPr/>
          </p:nvSpPr>
          <p:spPr>
            <a:xfrm rot="18060000">
              <a:off x="7221432" y="4093178"/>
              <a:ext cx="554182" cy="221673"/>
            </a:xfrm>
            <a:prstGeom prst="rightArrow">
              <a:avLst/>
            </a:prstGeom>
            <a:solidFill>
              <a:srgbClr val="00FF00">
                <a:alpha val="12549"/>
              </a:srgbClr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51973" y="3903735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dirty="0" smtClean="0"/>
                <a:t>(3)</a:t>
              </a:r>
              <a:endParaRPr lang="en-US" sz="1600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5799573" y="4654061"/>
              <a:ext cx="472272" cy="693336"/>
            </a:xfrm>
            <a:custGeom>
              <a:avLst/>
              <a:gdLst>
                <a:gd name="connsiteX0" fmla="*/ 442127 w 472272"/>
                <a:gd name="connsiteY0" fmla="*/ 0 h 693336"/>
                <a:gd name="connsiteX1" fmla="*/ 452176 w 472272"/>
                <a:gd name="connsiteY1" fmla="*/ 60290 h 693336"/>
                <a:gd name="connsiteX2" fmla="*/ 472272 w 472272"/>
                <a:gd name="connsiteY2" fmla="*/ 120580 h 693336"/>
                <a:gd name="connsiteX3" fmla="*/ 432079 w 472272"/>
                <a:gd name="connsiteY3" fmla="*/ 251209 h 693336"/>
                <a:gd name="connsiteX4" fmla="*/ 391886 w 472272"/>
                <a:gd name="connsiteY4" fmla="*/ 271306 h 693336"/>
                <a:gd name="connsiteX5" fmla="*/ 371789 w 472272"/>
                <a:gd name="connsiteY5" fmla="*/ 301451 h 693336"/>
                <a:gd name="connsiteX6" fmla="*/ 391886 w 472272"/>
                <a:gd name="connsiteY6" fmla="*/ 422031 h 693336"/>
                <a:gd name="connsiteX7" fmla="*/ 361740 w 472272"/>
                <a:gd name="connsiteY7" fmla="*/ 572756 h 693336"/>
                <a:gd name="connsiteX8" fmla="*/ 331595 w 472272"/>
                <a:gd name="connsiteY8" fmla="*/ 582804 h 693336"/>
                <a:gd name="connsiteX9" fmla="*/ 211015 w 472272"/>
                <a:gd name="connsiteY9" fmla="*/ 643095 h 693336"/>
                <a:gd name="connsiteX10" fmla="*/ 70338 w 472272"/>
                <a:gd name="connsiteY10" fmla="*/ 663191 h 693336"/>
                <a:gd name="connsiteX11" fmla="*/ 0 w 472272"/>
                <a:gd name="connsiteY11" fmla="*/ 693336 h 69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272" h="693336">
                  <a:moveTo>
                    <a:pt x="442127" y="0"/>
                  </a:moveTo>
                  <a:cubicBezTo>
                    <a:pt x="445477" y="20097"/>
                    <a:pt x="447235" y="40524"/>
                    <a:pt x="452176" y="60290"/>
                  </a:cubicBezTo>
                  <a:cubicBezTo>
                    <a:pt x="457314" y="80841"/>
                    <a:pt x="472272" y="120580"/>
                    <a:pt x="472272" y="120580"/>
                  </a:cubicBezTo>
                  <a:cubicBezTo>
                    <a:pt x="464742" y="195885"/>
                    <a:pt x="484367" y="213860"/>
                    <a:pt x="432079" y="251209"/>
                  </a:cubicBezTo>
                  <a:cubicBezTo>
                    <a:pt x="419890" y="259916"/>
                    <a:pt x="405284" y="264607"/>
                    <a:pt x="391886" y="271306"/>
                  </a:cubicBezTo>
                  <a:cubicBezTo>
                    <a:pt x="385187" y="281354"/>
                    <a:pt x="372991" y="289434"/>
                    <a:pt x="371789" y="301451"/>
                  </a:cubicBezTo>
                  <a:cubicBezTo>
                    <a:pt x="370127" y="318073"/>
                    <a:pt x="387378" y="399493"/>
                    <a:pt x="391886" y="422031"/>
                  </a:cubicBezTo>
                  <a:cubicBezTo>
                    <a:pt x="389699" y="448270"/>
                    <a:pt x="401555" y="540904"/>
                    <a:pt x="361740" y="572756"/>
                  </a:cubicBezTo>
                  <a:cubicBezTo>
                    <a:pt x="353469" y="579373"/>
                    <a:pt x="341643" y="579455"/>
                    <a:pt x="331595" y="582804"/>
                  </a:cubicBezTo>
                  <a:cubicBezTo>
                    <a:pt x="288177" y="611750"/>
                    <a:pt x="263962" y="635531"/>
                    <a:pt x="211015" y="643095"/>
                  </a:cubicBezTo>
                  <a:lnTo>
                    <a:pt x="70338" y="663191"/>
                  </a:lnTo>
                  <a:cubicBezTo>
                    <a:pt x="5554" y="684786"/>
                    <a:pt x="25027" y="668309"/>
                    <a:pt x="0" y="6933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5911780" y="4716026"/>
              <a:ext cx="472272" cy="693336"/>
            </a:xfrm>
            <a:custGeom>
              <a:avLst/>
              <a:gdLst>
                <a:gd name="connsiteX0" fmla="*/ 442127 w 472272"/>
                <a:gd name="connsiteY0" fmla="*/ 0 h 693336"/>
                <a:gd name="connsiteX1" fmla="*/ 452176 w 472272"/>
                <a:gd name="connsiteY1" fmla="*/ 60290 h 693336"/>
                <a:gd name="connsiteX2" fmla="*/ 472272 w 472272"/>
                <a:gd name="connsiteY2" fmla="*/ 120580 h 693336"/>
                <a:gd name="connsiteX3" fmla="*/ 432079 w 472272"/>
                <a:gd name="connsiteY3" fmla="*/ 251209 h 693336"/>
                <a:gd name="connsiteX4" fmla="*/ 391886 w 472272"/>
                <a:gd name="connsiteY4" fmla="*/ 271306 h 693336"/>
                <a:gd name="connsiteX5" fmla="*/ 371789 w 472272"/>
                <a:gd name="connsiteY5" fmla="*/ 301451 h 693336"/>
                <a:gd name="connsiteX6" fmla="*/ 391886 w 472272"/>
                <a:gd name="connsiteY6" fmla="*/ 422031 h 693336"/>
                <a:gd name="connsiteX7" fmla="*/ 361740 w 472272"/>
                <a:gd name="connsiteY7" fmla="*/ 572756 h 693336"/>
                <a:gd name="connsiteX8" fmla="*/ 331595 w 472272"/>
                <a:gd name="connsiteY8" fmla="*/ 582804 h 693336"/>
                <a:gd name="connsiteX9" fmla="*/ 211015 w 472272"/>
                <a:gd name="connsiteY9" fmla="*/ 643095 h 693336"/>
                <a:gd name="connsiteX10" fmla="*/ 70338 w 472272"/>
                <a:gd name="connsiteY10" fmla="*/ 663191 h 693336"/>
                <a:gd name="connsiteX11" fmla="*/ 0 w 472272"/>
                <a:gd name="connsiteY11" fmla="*/ 693336 h 69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272" h="693336">
                  <a:moveTo>
                    <a:pt x="442127" y="0"/>
                  </a:moveTo>
                  <a:cubicBezTo>
                    <a:pt x="445477" y="20097"/>
                    <a:pt x="447235" y="40524"/>
                    <a:pt x="452176" y="60290"/>
                  </a:cubicBezTo>
                  <a:cubicBezTo>
                    <a:pt x="457314" y="80841"/>
                    <a:pt x="472272" y="120580"/>
                    <a:pt x="472272" y="120580"/>
                  </a:cubicBezTo>
                  <a:cubicBezTo>
                    <a:pt x="464742" y="195885"/>
                    <a:pt x="484367" y="213860"/>
                    <a:pt x="432079" y="251209"/>
                  </a:cubicBezTo>
                  <a:cubicBezTo>
                    <a:pt x="419890" y="259916"/>
                    <a:pt x="405284" y="264607"/>
                    <a:pt x="391886" y="271306"/>
                  </a:cubicBezTo>
                  <a:cubicBezTo>
                    <a:pt x="385187" y="281354"/>
                    <a:pt x="372991" y="289434"/>
                    <a:pt x="371789" y="301451"/>
                  </a:cubicBezTo>
                  <a:cubicBezTo>
                    <a:pt x="370127" y="318073"/>
                    <a:pt x="387378" y="399493"/>
                    <a:pt x="391886" y="422031"/>
                  </a:cubicBezTo>
                  <a:cubicBezTo>
                    <a:pt x="389699" y="448270"/>
                    <a:pt x="401555" y="540904"/>
                    <a:pt x="361740" y="572756"/>
                  </a:cubicBezTo>
                  <a:cubicBezTo>
                    <a:pt x="353469" y="579373"/>
                    <a:pt x="341643" y="579455"/>
                    <a:pt x="331595" y="582804"/>
                  </a:cubicBezTo>
                  <a:cubicBezTo>
                    <a:pt x="288177" y="611750"/>
                    <a:pt x="263962" y="635531"/>
                    <a:pt x="211015" y="643095"/>
                  </a:cubicBezTo>
                  <a:lnTo>
                    <a:pt x="70338" y="663191"/>
                  </a:lnTo>
                  <a:cubicBezTo>
                    <a:pt x="5554" y="684786"/>
                    <a:pt x="25027" y="668309"/>
                    <a:pt x="0" y="6933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/>
            <p:cNvSpPr/>
            <p:nvPr/>
          </p:nvSpPr>
          <p:spPr>
            <a:xfrm rot="1140000">
              <a:off x="6023084" y="5032552"/>
              <a:ext cx="554182" cy="221673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ight Arrow 59"/>
            <p:cNvSpPr/>
            <p:nvPr/>
          </p:nvSpPr>
          <p:spPr>
            <a:xfrm rot="1140000">
              <a:off x="7379613" y="5534968"/>
              <a:ext cx="554182" cy="221673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 rot="20400000" flipH="1">
              <a:off x="7289168" y="3754015"/>
              <a:ext cx="523595" cy="647486"/>
              <a:chOff x="7156101" y="5146431"/>
              <a:chExt cx="574430" cy="745251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7156101" y="5146431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7258259" y="5198346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7157776" y="5218444"/>
              <a:ext cx="574430" cy="745251"/>
              <a:chOff x="7156101" y="5146431"/>
              <a:chExt cx="574430" cy="745251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7156101" y="5146431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7258259" y="5198346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Right Arrow 62"/>
            <p:cNvSpPr/>
            <p:nvPr/>
          </p:nvSpPr>
          <p:spPr>
            <a:xfrm rot="19320000">
              <a:off x="6097536" y="5559630"/>
              <a:ext cx="554182" cy="221673"/>
            </a:xfrm>
            <a:prstGeom prst="rightArrow">
              <a:avLst/>
            </a:prstGeom>
            <a:solidFill>
              <a:srgbClr val="7575D1">
                <a:alpha val="4902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ight Arrow 63"/>
            <p:cNvSpPr/>
            <p:nvPr/>
          </p:nvSpPr>
          <p:spPr>
            <a:xfrm rot="19320000">
              <a:off x="7093996" y="4948356"/>
              <a:ext cx="554182" cy="221673"/>
            </a:xfrm>
            <a:prstGeom prst="rightArrow">
              <a:avLst/>
            </a:prstGeom>
            <a:solidFill>
              <a:srgbClr val="7575D1">
                <a:alpha val="4902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677095" y="4518867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dirty="0" smtClean="0"/>
                <a:t>(2)</a:t>
              </a:r>
              <a:endParaRPr lang="en-US" sz="1600" dirty="0"/>
            </a:p>
          </p:txBody>
        </p:sp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1033785"/>
                </p:ext>
              </p:extLst>
            </p:nvPr>
          </p:nvGraphicFramePr>
          <p:xfrm>
            <a:off x="8194832" y="5861120"/>
            <a:ext cx="82391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8" name="Equation" r:id="rId8" imgW="507960" imgH="215640" progId="Equation.DSMT4">
                    <p:embed/>
                  </p:oleObj>
                </mc:Choice>
                <mc:Fallback>
                  <p:oleObj name="Equation" r:id="rId8" imgW="50796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94832" y="5861120"/>
                          <a:ext cx="823912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2832902"/>
                </p:ext>
              </p:extLst>
            </p:nvPr>
          </p:nvGraphicFramePr>
          <p:xfrm>
            <a:off x="7743825" y="3536950"/>
            <a:ext cx="966788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9" name="Equation" r:id="rId10" imgW="596880" imgH="215640" progId="Equation.DSMT4">
                    <p:embed/>
                  </p:oleObj>
                </mc:Choice>
                <mc:Fallback>
                  <p:oleObj name="Equation" r:id="rId10" imgW="5968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43825" y="3536950"/>
                          <a:ext cx="966788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9" name="TextBox 88"/>
          <p:cNvSpPr txBox="1"/>
          <p:nvPr/>
        </p:nvSpPr>
        <p:spPr>
          <a:xfrm>
            <a:off x="3113036" y="4934109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248989" y="3338712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008000"/>
                </a:solidFill>
              </a:rPr>
              <a:t>3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49531" y="4445745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764187" y="3749149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93" name="Straight Arrow Connector 92"/>
          <p:cNvCxnSpPr>
            <a:stCxn id="91" idx="3"/>
          </p:cNvCxnSpPr>
          <p:nvPr/>
        </p:nvCxnSpPr>
        <p:spPr>
          <a:xfrm flipV="1">
            <a:off x="1839254" y="4366575"/>
            <a:ext cx="199049" cy="21767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Box 10"/>
          <p:cNvSpPr txBox="1">
            <a:spLocks noChangeArrowheads="1"/>
          </p:cNvSpPr>
          <p:nvPr/>
        </p:nvSpPr>
        <p:spPr bwMode="auto">
          <a:xfrm>
            <a:off x="1238123" y="5787121"/>
            <a:ext cx="163988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fr-FR" sz="1600" b="1" i="1" dirty="0" smtClean="0">
                <a:latin typeface="+mn-lt"/>
              </a:rPr>
              <a:t>Digital</a:t>
            </a:r>
            <a:endParaRPr lang="fr-FR" sz="1600" b="1" i="1" dirty="0">
              <a:latin typeface="+mn-lt"/>
            </a:endParaRP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>
            <a:off x="5689567" y="5787121"/>
            <a:ext cx="163988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fr-FR" sz="1600" b="1" i="1" dirty="0" err="1" smtClean="0">
                <a:latin typeface="+mn-lt"/>
              </a:rPr>
              <a:t>Analog</a:t>
            </a:r>
            <a:endParaRPr lang="fr-FR" sz="16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49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36"/>
          <p:cNvSpPr txBox="1">
            <a:spLocks noChangeArrowheads="1"/>
          </p:cNvSpPr>
          <p:nvPr/>
        </p:nvSpPr>
        <p:spPr>
          <a:xfrm>
            <a:off x="0" y="759844"/>
            <a:ext cx="9144000" cy="461962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altLang="en-US" sz="2400" dirty="0" smtClean="0"/>
              <a:t>Reconstruction – 3</a:t>
            </a:r>
            <a:r>
              <a:rPr lang="fr-BE" altLang="en-US" sz="1800" dirty="0" smtClean="0"/>
              <a:t> : </a:t>
            </a:r>
            <a:r>
              <a:rPr lang="fr-BE" altLang="en-US" sz="1800" dirty="0" err="1" smtClean="0"/>
              <a:t>Some</a:t>
            </a:r>
            <a:r>
              <a:rPr lang="fr-BE" altLang="en-US" sz="1800" dirty="0" smtClean="0"/>
              <a:t> important points</a:t>
            </a:r>
            <a:endParaRPr lang="en-US" altLang="en-US" sz="1800" dirty="0" smtClean="0"/>
          </a:p>
        </p:txBody>
      </p:sp>
      <p:pic>
        <p:nvPicPr>
          <p:cNvPr id="49" name="Picture 4" descr="H:\users\M.Georges\Documents\Mémoires_Thèses\These Jean-François\Thesis_JF_Vandenrijt\Figures\img_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6" y="4123920"/>
            <a:ext cx="2219730" cy="221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6" y="1752284"/>
            <a:ext cx="2852264" cy="113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380893"/>
              </p:ext>
            </p:extLst>
          </p:nvPr>
        </p:nvGraphicFramePr>
        <p:xfrm>
          <a:off x="5150647" y="2493820"/>
          <a:ext cx="1335050" cy="505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6" name="Equation" r:id="rId5" imgW="977760" imgH="368280" progId="Equation.DSMT4">
                  <p:embed/>
                </p:oleObj>
              </mc:Choice>
              <mc:Fallback>
                <p:oleObj name="Equation" r:id="rId5" imgW="9777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647" y="2493820"/>
                        <a:ext cx="1335050" cy="505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133684"/>
              </p:ext>
            </p:extLst>
          </p:nvPr>
        </p:nvGraphicFramePr>
        <p:xfrm>
          <a:off x="5289314" y="2981369"/>
          <a:ext cx="903013" cy="521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7" name="Equation" r:id="rId7" imgW="660113" imgH="393529" progId="Equation.3">
                  <p:embed/>
                </p:oleObj>
              </mc:Choice>
              <mc:Fallback>
                <p:oleObj name="Equation" r:id="rId7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314" y="2981369"/>
                        <a:ext cx="903013" cy="521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417884" y="3754066"/>
            <a:ext cx="3020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i="1" dirty="0" err="1" smtClean="0"/>
              <a:t>Separation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between</a:t>
            </a:r>
            <a:r>
              <a:rPr lang="fr-BE" sz="1400" b="1" i="1" dirty="0" smtClean="0"/>
              <a:t> diffraction </a:t>
            </a:r>
            <a:r>
              <a:rPr lang="fr-BE" sz="1400" b="1" i="1" dirty="0" err="1" smtClean="0"/>
              <a:t>orders</a:t>
            </a:r>
            <a:endParaRPr lang="en-US" sz="1400" b="1" i="1" dirty="0"/>
          </a:p>
        </p:txBody>
      </p:sp>
      <p:sp>
        <p:nvSpPr>
          <p:cNvPr id="54" name="Arc 53"/>
          <p:cNvSpPr/>
          <p:nvPr/>
        </p:nvSpPr>
        <p:spPr>
          <a:xfrm rot="2460000">
            <a:off x="1741758" y="2385195"/>
            <a:ext cx="563636" cy="452915"/>
          </a:xfrm>
          <a:prstGeom prst="arc">
            <a:avLst>
              <a:gd name="adj1" fmla="val 16973555"/>
              <a:gd name="adj2" fmla="val 2126357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546150"/>
              </p:ext>
            </p:extLst>
          </p:nvPr>
        </p:nvGraphicFramePr>
        <p:xfrm>
          <a:off x="2319738" y="2539674"/>
          <a:ext cx="144463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8" name="Equation" r:id="rId9" imgW="139680" imgH="177480" progId="Equation.DSMT4">
                  <p:embed/>
                </p:oleObj>
              </mc:Choice>
              <mc:Fallback>
                <p:oleObj name="Equation" r:id="rId9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738" y="2539674"/>
                        <a:ext cx="144463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Straight Arrow Connector 55"/>
          <p:cNvCxnSpPr/>
          <p:nvPr/>
        </p:nvCxnSpPr>
        <p:spPr>
          <a:xfrm>
            <a:off x="3678540" y="2387212"/>
            <a:ext cx="6981" cy="39786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405015"/>
              </p:ext>
            </p:extLst>
          </p:nvPr>
        </p:nvGraphicFramePr>
        <p:xfrm>
          <a:off x="3756486" y="2472578"/>
          <a:ext cx="187301" cy="2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9" name="Equation" r:id="rId11" imgW="126720" imgH="152280" progId="Equation.DSMT4">
                  <p:embed/>
                </p:oleObj>
              </mc:Choice>
              <mc:Fallback>
                <p:oleObj name="Equation" r:id="rId11" imgW="1267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486" y="2472578"/>
                        <a:ext cx="187301" cy="2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6792670" y="2502970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i="1" dirty="0" smtClean="0">
                <a:latin typeface="Symbol" panose="05050102010706020507" pitchFamily="18" charset="2"/>
              </a:rPr>
              <a:t>l</a:t>
            </a:r>
            <a:r>
              <a:rPr lang="fr-BE" sz="1000" dirty="0" smtClean="0"/>
              <a:t>: </a:t>
            </a:r>
            <a:r>
              <a:rPr lang="fr-BE" sz="1000" dirty="0" err="1" smtClean="0"/>
              <a:t>wavelength</a:t>
            </a:r>
            <a:endParaRPr lang="en-US" sz="1000" dirty="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1373926" y="2889783"/>
            <a:ext cx="200446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801582" y="2712729"/>
            <a:ext cx="7986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 err="1" smtClean="0">
                <a:latin typeface="Symbol" panose="05050102010706020507" pitchFamily="18" charset="2"/>
              </a:rPr>
              <a:t>D</a:t>
            </a:r>
            <a:r>
              <a:rPr lang="fr-BE" sz="1000" dirty="0" err="1" smtClean="0"/>
              <a:t>pixel</a:t>
            </a:r>
            <a:r>
              <a:rPr lang="fr-BE" sz="1000" dirty="0" smtClean="0"/>
              <a:t> pitch</a:t>
            </a:r>
            <a:endParaRPr lang="en-US" sz="1000" dirty="0"/>
          </a:p>
        </p:txBody>
      </p:sp>
      <p:sp>
        <p:nvSpPr>
          <p:cNvPr id="61" name="TextBox 60"/>
          <p:cNvSpPr txBox="1"/>
          <p:nvPr/>
        </p:nvSpPr>
        <p:spPr>
          <a:xfrm>
            <a:off x="6475179" y="3110529"/>
            <a:ext cx="1544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BE" sz="1000" dirty="0" smtClean="0"/>
              <a:t>: reconstruction distance</a:t>
            </a:r>
            <a:endParaRPr lang="en-US" sz="1000" dirty="0"/>
          </a:p>
        </p:txBody>
      </p:sp>
      <p:sp>
        <p:nvSpPr>
          <p:cNvPr id="62" name="TextBox 61"/>
          <p:cNvSpPr txBox="1"/>
          <p:nvPr/>
        </p:nvSpPr>
        <p:spPr>
          <a:xfrm>
            <a:off x="400159" y="1359729"/>
            <a:ext cx="504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i="1" dirty="0" smtClean="0"/>
              <a:t>Angle </a:t>
            </a:r>
            <a:r>
              <a:rPr lang="fr-BE" sz="1400" b="1" i="1" dirty="0" err="1" smtClean="0"/>
              <a:t>between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object</a:t>
            </a:r>
            <a:r>
              <a:rPr lang="fr-BE" sz="1400" b="1" i="1" dirty="0" smtClean="0"/>
              <a:t> and </a:t>
            </a:r>
            <a:r>
              <a:rPr lang="fr-BE" sz="1400" b="1" i="1" dirty="0" err="1" smtClean="0"/>
              <a:t>reference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beam</a:t>
            </a:r>
            <a:r>
              <a:rPr lang="fr-BE" sz="1400" b="1" i="1" dirty="0" smtClean="0"/>
              <a:t> – Dimension of </a:t>
            </a:r>
            <a:r>
              <a:rPr lang="fr-BE" sz="1400" b="1" i="1" dirty="0" err="1" smtClean="0"/>
              <a:t>objects</a:t>
            </a:r>
            <a:endParaRPr lang="en-US" sz="1400" b="1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4716036" y="1880169"/>
            <a:ext cx="4359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b="1" i="1" dirty="0" smtClean="0"/>
              <a:t>In </a:t>
            </a:r>
            <a:r>
              <a:rPr lang="fr-BE" sz="1200" b="1" i="1" dirty="0" err="1" smtClean="0"/>
              <a:t>order</a:t>
            </a:r>
            <a:r>
              <a:rPr lang="fr-BE" sz="1200" b="1" i="1" dirty="0" smtClean="0"/>
              <a:t> to </a:t>
            </a:r>
            <a:r>
              <a:rPr lang="fr-BE" sz="1200" b="1" i="1" dirty="0" err="1" smtClean="0"/>
              <a:t>resolve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hologram</a:t>
            </a:r>
            <a:r>
              <a:rPr lang="fr-BE" sz="1200" b="1" i="1" dirty="0" smtClean="0"/>
              <a:t>, angle </a:t>
            </a:r>
            <a:r>
              <a:rPr lang="fr-BE" sz="1200" b="1" i="1" dirty="0" smtClean="0">
                <a:latin typeface="Symbol" panose="05050102010706020507" pitchFamily="18" charset="2"/>
              </a:rPr>
              <a:t>b</a:t>
            </a:r>
            <a:r>
              <a:rPr lang="fr-BE" sz="1200" b="1" i="1" dirty="0" smtClean="0"/>
              <a:t> must </a:t>
            </a:r>
            <a:r>
              <a:rPr lang="fr-BE" sz="1200" b="1" i="1" dirty="0" err="1" smtClean="0"/>
              <a:t>be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correctly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chosen</a:t>
            </a:r>
            <a:endParaRPr lang="fr-BE" sz="1200" b="1" i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b="1" i="1" dirty="0" smtClean="0"/>
              <a:t>Angle </a:t>
            </a:r>
            <a:r>
              <a:rPr lang="fr-BE" sz="1200" b="1" i="1" dirty="0" err="1" smtClean="0"/>
              <a:t>too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small</a:t>
            </a:r>
            <a:r>
              <a:rPr lang="fr-BE" sz="1200" b="1" i="1" dirty="0" smtClean="0"/>
              <a:t>  not </a:t>
            </a:r>
            <a:r>
              <a:rPr lang="fr-BE" sz="1200" b="1" i="1" dirty="0" err="1" smtClean="0"/>
              <a:t>resolved</a:t>
            </a:r>
            <a:r>
              <a:rPr lang="fr-BE" sz="1200" b="1" i="1" dirty="0" smtClean="0"/>
              <a:t> (Shannon </a:t>
            </a:r>
            <a:r>
              <a:rPr lang="fr-BE" sz="1200" b="1" i="1" dirty="0" err="1" smtClean="0"/>
              <a:t>theorem</a:t>
            </a:r>
            <a:r>
              <a:rPr lang="fr-BE" sz="1200" b="1" i="1" dirty="0" smtClean="0"/>
              <a:t>)</a:t>
            </a:r>
            <a:endParaRPr lang="en-US" sz="1200" b="1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4474792" y="4167539"/>
            <a:ext cx="412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400" b="1" i="1" dirty="0" smtClean="0"/>
              <a:t>Angle </a:t>
            </a:r>
            <a:r>
              <a:rPr lang="fr-BE" sz="1400" b="1" i="1" dirty="0" err="1" smtClean="0"/>
              <a:t>too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small</a:t>
            </a:r>
            <a:r>
              <a:rPr lang="fr-BE" sz="1400" b="1" i="1" dirty="0" smtClean="0"/>
              <a:t> : All </a:t>
            </a:r>
            <a:r>
              <a:rPr lang="fr-BE" sz="1400" b="1" i="1" dirty="0" err="1" smtClean="0"/>
              <a:t>diffracted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orders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superimpose</a:t>
            </a:r>
            <a:endParaRPr lang="fr-BE" sz="1400" b="1" i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400" b="1" i="1" dirty="0" smtClean="0"/>
              <a:t>Case of « </a:t>
            </a:r>
            <a:r>
              <a:rPr lang="fr-BE" sz="1400" b="1" i="1" dirty="0" err="1" smtClean="0"/>
              <a:t>in-line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holography</a:t>
            </a:r>
            <a:r>
              <a:rPr lang="fr-BE" sz="1400" b="1" i="1" dirty="0" smtClean="0"/>
              <a:t> »</a:t>
            </a:r>
            <a:endParaRPr lang="en-US" sz="1400" b="1" i="1" dirty="0"/>
          </a:p>
        </p:txBody>
      </p:sp>
      <p:pic>
        <p:nvPicPr>
          <p:cNvPr id="6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4740474"/>
            <a:ext cx="1439861" cy="138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5237569"/>
            <a:ext cx="1587500" cy="74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 flipH="1">
            <a:off x="2845941" y="2907587"/>
            <a:ext cx="277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87680" y="0"/>
            <a:ext cx="82296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269" y="1291411"/>
            <a:ext cx="1796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b="1" i="1" dirty="0" err="1" smtClean="0"/>
              <a:t>Suppress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low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frequencies</a:t>
            </a:r>
            <a:endParaRPr lang="fr-BE" sz="1200" b="1" i="1" dirty="0" smtClean="0"/>
          </a:p>
          <a:p>
            <a:pPr algn="ctr"/>
            <a:r>
              <a:rPr lang="fr-BE" sz="1200" b="1" i="1" dirty="0" smtClean="0"/>
              <a:t>(Kreis et </a:t>
            </a:r>
            <a:r>
              <a:rPr lang="fr-BE" sz="1200" b="1" i="1" dirty="0" err="1" smtClean="0"/>
              <a:t>Jüptner</a:t>
            </a:r>
            <a:r>
              <a:rPr lang="fr-BE" sz="1200" b="1" i="1" dirty="0" smtClean="0"/>
              <a:t> – 1997)</a:t>
            </a:r>
            <a:endParaRPr lang="en-US" sz="1200" b="1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165024"/>
              </p:ext>
            </p:extLst>
          </p:nvPr>
        </p:nvGraphicFramePr>
        <p:xfrm>
          <a:off x="3714750" y="1903413"/>
          <a:ext cx="17907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2" name="Equation" r:id="rId3" imgW="1371600" imgH="241200" progId="Equation.DSMT4">
                  <p:embed/>
                </p:oleObj>
              </mc:Choice>
              <mc:Fallback>
                <p:oleObj name="Equation" r:id="rId3" imgW="1371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1903413"/>
                        <a:ext cx="17907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50926" y="1544638"/>
            <a:ext cx="1800000" cy="2526631"/>
            <a:chOff x="750926" y="1544638"/>
            <a:chExt cx="1800000" cy="2526631"/>
          </a:xfrm>
        </p:grpSpPr>
        <p:pic>
          <p:nvPicPr>
            <p:cNvPr id="6" name="Picture 4" descr="H:\users\M.Georges\Documents\Mémoires_Thèses\These Jean-François\Thesis_JF_Vandenrijt\Figures\img_23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926" y="2271269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8785021"/>
                </p:ext>
              </p:extLst>
            </p:nvPr>
          </p:nvGraphicFramePr>
          <p:xfrm>
            <a:off x="1012825" y="1544638"/>
            <a:ext cx="1227138" cy="284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3" name="Equation" r:id="rId6" imgW="939600" imgH="215640" progId="Equation.DSMT4">
                    <p:embed/>
                  </p:oleObj>
                </mc:Choice>
                <mc:Fallback>
                  <p:oleObj name="Equation" r:id="rId6" imgW="93960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2825" y="1544638"/>
                          <a:ext cx="1227138" cy="284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5991306"/>
                </p:ext>
              </p:extLst>
            </p:nvPr>
          </p:nvGraphicFramePr>
          <p:xfrm>
            <a:off x="847725" y="1846263"/>
            <a:ext cx="1558925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4" name="Equation" r:id="rId8" imgW="1193760" imgH="228600" progId="Equation.DSMT4">
                    <p:embed/>
                  </p:oleObj>
                </mc:Choice>
                <mc:Fallback>
                  <p:oleObj name="Equation" r:id="rId8" imgW="11937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7725" y="1846263"/>
                          <a:ext cx="1558925" cy="298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10" descr="H:\users\M.Georges\Documents\Mémoires_Thèses\These Jean-François\Thesis_JF_Vandenrijt\Figures\img_16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58" y="227126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:\users\M.Georges\Documents\Mémoires_Thèses\These Jean-François\Thesis_JF_Vandenrijt\Figures\img_17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65" y="227126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81139" y="1348561"/>
            <a:ext cx="133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b="1" i="1" dirty="0" err="1" smtClean="0"/>
              <a:t>Suppress</a:t>
            </a:r>
            <a:r>
              <a:rPr lang="fr-BE" sz="1200" b="1" i="1" dirty="0" smtClean="0"/>
              <a:t> halo</a:t>
            </a:r>
          </a:p>
          <a:p>
            <a:pPr algn="ctr"/>
            <a:r>
              <a:rPr lang="fr-BE" sz="1200" b="1" i="1" dirty="0" smtClean="0"/>
              <a:t>(</a:t>
            </a:r>
            <a:r>
              <a:rPr lang="fr-BE" sz="1200" b="1" i="1" dirty="0" err="1" smtClean="0"/>
              <a:t>Skotheim</a:t>
            </a:r>
            <a:r>
              <a:rPr lang="fr-BE" sz="1200" b="1" i="1" dirty="0" smtClean="0"/>
              <a:t> – 2003)</a:t>
            </a:r>
            <a:endParaRPr lang="en-US" sz="1200" b="1" i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960030"/>
              </p:ext>
            </p:extLst>
          </p:nvPr>
        </p:nvGraphicFramePr>
        <p:xfrm>
          <a:off x="6915150" y="1919288"/>
          <a:ext cx="16081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5" name="Equation" r:id="rId12" imgW="1231560" imgH="215640" progId="Equation.DSMT4">
                  <p:embed/>
                </p:oleObj>
              </mc:Choice>
              <mc:Fallback>
                <p:oleObj name="Equation" r:id="rId12" imgW="12315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150" y="1919288"/>
                        <a:ext cx="160813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15607" y="4751401"/>
            <a:ext cx="2219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b="1" i="1" dirty="0" smtClean="0"/>
              <a:t>Phase </a:t>
            </a:r>
            <a:r>
              <a:rPr lang="fr-BE" sz="1200" b="1" i="1" dirty="0" err="1" smtClean="0"/>
              <a:t>shifting</a:t>
            </a:r>
            <a:r>
              <a:rPr lang="fr-BE" sz="1200" b="1" i="1" dirty="0" smtClean="0"/>
              <a:t> (De Nicola, 2002)</a:t>
            </a:r>
            <a:endParaRPr lang="en-US" sz="1200" b="1" i="1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94182"/>
              </p:ext>
            </p:extLst>
          </p:nvPr>
        </p:nvGraphicFramePr>
        <p:xfrm>
          <a:off x="4216400" y="4435475"/>
          <a:ext cx="1973263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6" name="Equation" r:id="rId14" imgW="1511280" imgH="203040" progId="Equation.DSMT4">
                  <p:embed/>
                </p:oleObj>
              </mc:Choice>
              <mc:Fallback>
                <p:oleObj name="Equation" r:id="rId14" imgW="1511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4435475"/>
                        <a:ext cx="1973263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1" y="4976813"/>
            <a:ext cx="1881187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00" y="4972339"/>
            <a:ext cx="1874730" cy="188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76384"/>
              </p:ext>
            </p:extLst>
          </p:nvPr>
        </p:nvGraphicFramePr>
        <p:xfrm>
          <a:off x="122830" y="5206930"/>
          <a:ext cx="3984626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7" name="Equation" r:id="rId18" imgW="3060360" imgH="1002960" progId="Equation.DSMT4">
                  <p:embed/>
                </p:oleObj>
              </mc:Choice>
              <mc:Fallback>
                <p:oleObj name="Equation" r:id="rId18" imgW="3060360" imgH="1002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30" y="5206930"/>
                        <a:ext cx="3984626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760787"/>
              </p:ext>
            </p:extLst>
          </p:nvPr>
        </p:nvGraphicFramePr>
        <p:xfrm>
          <a:off x="5129497" y="4658365"/>
          <a:ext cx="1608137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" name="Equation" r:id="rId20" imgW="1231560" imgH="203040" progId="Equation.DSMT4">
                  <p:embed/>
                </p:oleObj>
              </mc:Choice>
              <mc:Fallback>
                <p:oleObj name="Equation" r:id="rId20" imgW="1231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497" y="4658365"/>
                        <a:ext cx="1608137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054980"/>
              </p:ext>
            </p:extLst>
          </p:nvPr>
        </p:nvGraphicFramePr>
        <p:xfrm>
          <a:off x="6891054" y="4478954"/>
          <a:ext cx="84455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9" name="Equation" r:id="rId22" imgW="647640" imgH="241200" progId="Equation.DSMT4">
                  <p:embed/>
                </p:oleObj>
              </mc:Choice>
              <mc:Fallback>
                <p:oleObj name="Equation" r:id="rId22" imgW="647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1054" y="4478954"/>
                        <a:ext cx="84455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36"/>
          <p:cNvSpPr txBox="1">
            <a:spLocks noChangeArrowheads="1"/>
          </p:cNvSpPr>
          <p:nvPr/>
        </p:nvSpPr>
        <p:spPr>
          <a:xfrm>
            <a:off x="0" y="759844"/>
            <a:ext cx="9144000" cy="461962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altLang="en-US" sz="2400" dirty="0" smtClean="0"/>
              <a:t>Reconstruction – 4</a:t>
            </a:r>
            <a:r>
              <a:rPr lang="fr-BE" altLang="en-US" sz="1800" dirty="0" smtClean="0"/>
              <a:t> : </a:t>
            </a:r>
            <a:r>
              <a:rPr lang="fr-BE" altLang="en-US" sz="1800" dirty="0" err="1" smtClean="0"/>
              <a:t>Filtering</a:t>
            </a:r>
            <a:r>
              <a:rPr lang="fr-BE" altLang="en-US" sz="1800" dirty="0"/>
              <a:t> </a:t>
            </a:r>
            <a:r>
              <a:rPr lang="fr-BE" altLang="en-US" sz="1800" dirty="0" err="1" smtClean="0"/>
              <a:t>orders</a:t>
            </a:r>
            <a:endParaRPr lang="en-US" altLang="en-US" sz="1800" dirty="0" smtClean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87680" y="0"/>
            <a:ext cx="82296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1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200205"/>
              </p:ext>
            </p:extLst>
          </p:nvPr>
        </p:nvGraphicFramePr>
        <p:xfrm>
          <a:off x="219919" y="1504710"/>
          <a:ext cx="4914057" cy="632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0" name="Equation" r:id="rId3" imgW="3924300" imgH="508000" progId="Equation.DSMT4">
                  <p:embed/>
                </p:oleObj>
              </mc:Choice>
              <mc:Fallback>
                <p:oleObj name="Equation" r:id="rId3" imgW="3924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919" y="1504710"/>
                        <a:ext cx="4914057" cy="6321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266021"/>
              </p:ext>
            </p:extLst>
          </p:nvPr>
        </p:nvGraphicFramePr>
        <p:xfrm>
          <a:off x="2540000" y="2159000"/>
          <a:ext cx="61753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1" name="Equation" r:id="rId5" imgW="4038480" imgH="368280" progId="Equation.DSMT4">
                  <p:embed/>
                </p:oleObj>
              </mc:Choice>
              <mc:Fallback>
                <p:oleObj name="Equation" r:id="rId5" imgW="403848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0" y="2159000"/>
                        <a:ext cx="6175375" cy="557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728713"/>
              </p:ext>
            </p:extLst>
          </p:nvPr>
        </p:nvGraphicFramePr>
        <p:xfrm>
          <a:off x="3012674" y="3644175"/>
          <a:ext cx="4113602" cy="489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2" name="Equation" r:id="rId7" imgW="2463480" imgH="291960" progId="Equation.DSMT4">
                  <p:embed/>
                </p:oleObj>
              </mc:Choice>
              <mc:Fallback>
                <p:oleObj name="Equation" r:id="rId7" imgW="2463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2674" y="3644175"/>
                        <a:ext cx="4113602" cy="4898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 descr="s5-0_modu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6911" y="2993889"/>
            <a:ext cx="1639888" cy="1638266"/>
          </a:xfrm>
          <a:prstGeom prst="rect">
            <a:avLst/>
          </a:prstGeom>
          <a:noFill/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322517" y="3261148"/>
            <a:ext cx="163988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fr-FR" sz="1600" b="1" i="1" dirty="0">
                <a:latin typeface="+mn-lt"/>
              </a:rPr>
              <a:t>Amplitude</a:t>
            </a:r>
          </a:p>
        </p:txBody>
      </p:sp>
      <p:pic>
        <p:nvPicPr>
          <p:cNvPr id="7" name="Picture 12" descr="s5-6_phas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4716" y="4951338"/>
            <a:ext cx="1637257" cy="1634656"/>
          </a:xfrm>
          <a:prstGeom prst="rect">
            <a:avLst/>
          </a:prstGeom>
          <a:noFill/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426703" y="5095500"/>
            <a:ext cx="157321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fr-FR" sz="1600" b="1" i="1" dirty="0" smtClean="0">
                <a:latin typeface="+mn-lt"/>
              </a:rPr>
              <a:t>Phase</a:t>
            </a:r>
            <a:endParaRPr lang="fr-FR" sz="1600" b="1" i="1" dirty="0">
              <a:latin typeface="+mn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461324"/>
              </p:ext>
            </p:extLst>
          </p:nvPr>
        </p:nvGraphicFramePr>
        <p:xfrm>
          <a:off x="3579210" y="5411828"/>
          <a:ext cx="2734981" cy="74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3" name="Equation" r:id="rId11" imgW="1638000" imgH="444240" progId="Equation.DSMT4">
                  <p:embed/>
                </p:oleObj>
              </mc:Choice>
              <mc:Fallback>
                <p:oleObj name="Equation" r:id="rId11" imgW="16380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210" y="5411828"/>
                        <a:ext cx="2734981" cy="745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87680" y="0"/>
            <a:ext cx="82296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236"/>
          <p:cNvSpPr txBox="1">
            <a:spLocks noChangeArrowheads="1"/>
          </p:cNvSpPr>
          <p:nvPr/>
        </p:nvSpPr>
        <p:spPr>
          <a:xfrm>
            <a:off x="0" y="759844"/>
            <a:ext cx="9144000" cy="461962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altLang="en-US" sz="2400" dirty="0" smtClean="0"/>
              <a:t>Reconstruction – 5</a:t>
            </a:r>
            <a:r>
              <a:rPr lang="fr-BE" altLang="en-US" sz="1800" dirty="0" smtClean="0"/>
              <a:t> : </a:t>
            </a:r>
            <a:r>
              <a:rPr lang="fr-BE" altLang="en-US" sz="1800" dirty="0" err="1" smtClean="0"/>
              <a:t>Retrieving</a:t>
            </a:r>
            <a:r>
              <a:rPr lang="fr-BE" altLang="en-US" sz="1800" dirty="0" smtClean="0"/>
              <a:t> Amplitude and Phase</a:t>
            </a:r>
            <a:endParaRPr lang="en-US" alt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9612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44" y="805218"/>
            <a:ext cx="8503920" cy="579120"/>
          </a:xfrm>
        </p:spPr>
        <p:txBody>
          <a:bodyPr/>
          <a:lstStyle/>
          <a:p>
            <a:r>
              <a:rPr lang="fr-BE" dirty="0" err="1" smtClean="0"/>
              <a:t>Some</a:t>
            </a:r>
            <a:r>
              <a:rPr lang="fr-BE" dirty="0" smtClean="0"/>
              <a:t> digital </a:t>
            </a:r>
            <a:r>
              <a:rPr lang="fr-BE" dirty="0" err="1" smtClean="0"/>
              <a:t>holography</a:t>
            </a:r>
            <a:r>
              <a:rPr lang="fr-BE" dirty="0" smtClean="0"/>
              <a:t> applications in visible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092" y="1359827"/>
            <a:ext cx="2825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i="1" dirty="0" smtClean="0"/>
              <a:t>Digital </a:t>
            </a:r>
            <a:r>
              <a:rPr lang="fr-BE" sz="1600" b="1" i="1" dirty="0" err="1" smtClean="0"/>
              <a:t>holographic</a:t>
            </a:r>
            <a:r>
              <a:rPr lang="fr-BE" sz="1600" b="1" i="1" dirty="0" smtClean="0"/>
              <a:t> microscope</a:t>
            </a:r>
            <a:endParaRPr lang="en-US" sz="1600" b="1" i="1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6"/>
          <a:stretch/>
        </p:blipFill>
        <p:spPr bwMode="auto">
          <a:xfrm>
            <a:off x="3374846" y="4640239"/>
            <a:ext cx="1949343" cy="181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H:\users\M.Georges\Downloads\Dynamcical-Topography-Changes-yeast-cell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89" y="4963885"/>
            <a:ext cx="2245269" cy="167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:\users\M.Georges\Downloads\Red-blood-cell-RBC-flickerin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38" y="4750130"/>
            <a:ext cx="1349086" cy="172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97199" y="4823462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i="1" dirty="0" err="1" smtClean="0"/>
              <a:t>Cell</a:t>
            </a:r>
            <a:r>
              <a:rPr lang="fr-BE" sz="1200" b="1" i="1" dirty="0" smtClean="0"/>
              <a:t> division</a:t>
            </a:r>
            <a:endParaRPr lang="en-US" sz="12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36077" y="4469282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b="1" i="1" dirty="0" err="1" smtClean="0"/>
              <a:t>Red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blood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cell</a:t>
            </a:r>
            <a:endParaRPr lang="fr-BE" sz="1200" b="1" i="1" dirty="0" smtClean="0"/>
          </a:p>
          <a:p>
            <a:pPr algn="ctr"/>
            <a:r>
              <a:rPr lang="fr-BE" sz="1200" b="1" i="1" dirty="0" smtClean="0"/>
              <a:t>Membrane fluctuation</a:t>
            </a:r>
            <a:endParaRPr lang="en-US" sz="12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11676" y="4358503"/>
            <a:ext cx="96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© </a:t>
            </a:r>
            <a:r>
              <a:rPr lang="fr-BE" sz="1200" i="1" dirty="0" err="1" smtClean="0"/>
              <a:t>Lynceetec</a:t>
            </a:r>
            <a:endParaRPr lang="en-US" sz="1200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84" y="1905637"/>
            <a:ext cx="4428816" cy="220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22649" y="2033214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© </a:t>
            </a:r>
            <a:r>
              <a:rPr lang="fr-BE" sz="1200" i="1" dirty="0" err="1" smtClean="0"/>
              <a:t>Ovizio</a:t>
            </a:r>
            <a:endParaRPr lang="en-US" sz="1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00916" y="2000426"/>
            <a:ext cx="1013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b="1" i="1" dirty="0" err="1" smtClean="0"/>
              <a:t>Cell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counting</a:t>
            </a:r>
            <a:endParaRPr lang="en-US" sz="1200" b="1" i="1" dirty="0"/>
          </a:p>
        </p:txBody>
      </p:sp>
      <p:pic>
        <p:nvPicPr>
          <p:cNvPr id="19" name="Picture 1" descr="H:\users\M.Georges\Downloads\holographic-MEMS-analyze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9" y="5312780"/>
            <a:ext cx="2825545" cy="15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http://www.lynceetec.com/wp-content/uploads/2015/08/micromirror-vibrationsmod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6" y="4394579"/>
            <a:ext cx="1571188" cy="10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7" y="1803404"/>
            <a:ext cx="2052541" cy="236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69169" y="4784793"/>
            <a:ext cx="868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b="1" i="1" dirty="0" smtClean="0"/>
              <a:t>MEMS</a:t>
            </a:r>
          </a:p>
          <a:p>
            <a:pPr algn="ctr"/>
            <a:r>
              <a:rPr lang="fr-BE" sz="1200" b="1" i="1" dirty="0" err="1" smtClean="0"/>
              <a:t>movement</a:t>
            </a:r>
            <a:endParaRPr lang="en-US" sz="12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2243101"/>
            <a:ext cx="96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© </a:t>
            </a:r>
            <a:r>
              <a:rPr lang="fr-BE" sz="1200" i="1" dirty="0" err="1" smtClean="0"/>
              <a:t>Lynceetec</a:t>
            </a:r>
            <a:endParaRPr lang="en-US" sz="12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918859" y="2426627"/>
            <a:ext cx="930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 err="1" smtClean="0"/>
              <a:t>Reflection</a:t>
            </a:r>
            <a:endParaRPr lang="fr-BE" sz="1400" b="1" dirty="0"/>
          </a:p>
          <a:p>
            <a:pPr algn="ctr"/>
            <a:r>
              <a:rPr lang="fr-BE" sz="1400" b="1" dirty="0" err="1" smtClean="0"/>
              <a:t>objects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251180" y="1596388"/>
            <a:ext cx="221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/>
              <a:t>Transparent </a:t>
            </a:r>
            <a:r>
              <a:rPr lang="fr-BE" sz="1400" b="1" dirty="0" err="1" smtClean="0"/>
              <a:t>objects</a:t>
            </a:r>
            <a:r>
              <a:rPr lang="fr-BE" sz="1400" b="1" dirty="0" smtClean="0"/>
              <a:t>/</a:t>
            </a:r>
            <a:r>
              <a:rPr lang="fr-BE" sz="1400" b="1" dirty="0" err="1" smtClean="0"/>
              <a:t>scenes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836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87" y="805218"/>
            <a:ext cx="8503920" cy="579120"/>
          </a:xfrm>
        </p:spPr>
        <p:txBody>
          <a:bodyPr/>
          <a:lstStyle/>
          <a:p>
            <a:r>
              <a:rPr lang="fr-BE" dirty="0" err="1" smtClean="0"/>
              <a:t>Holographic</a:t>
            </a:r>
            <a:r>
              <a:rPr lang="fr-BE" dirty="0" smtClean="0"/>
              <a:t> </a:t>
            </a:r>
            <a:r>
              <a:rPr lang="fr-BE" dirty="0" err="1" smtClean="0"/>
              <a:t>interferometry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481" y="2517585"/>
            <a:ext cx="193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/>
              <a:t>Analog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holography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4505" y="1443443"/>
            <a:ext cx="561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i="1" dirty="0" err="1" smtClean="0"/>
              <a:t>Scattering</a:t>
            </a:r>
            <a:r>
              <a:rPr lang="fr-BE" sz="2000" b="1" i="1" dirty="0" smtClean="0"/>
              <a:t> </a:t>
            </a:r>
            <a:r>
              <a:rPr lang="fr-BE" sz="2000" b="1" i="1" dirty="0" err="1" smtClean="0"/>
              <a:t>objects</a:t>
            </a:r>
            <a:r>
              <a:rPr lang="fr-BE" sz="2000" b="1" i="1" dirty="0" smtClean="0"/>
              <a:t> in motion or </a:t>
            </a:r>
            <a:r>
              <a:rPr lang="fr-BE" sz="2000" b="1" i="1" dirty="0" err="1" smtClean="0"/>
              <a:t>under</a:t>
            </a:r>
            <a:r>
              <a:rPr lang="fr-BE" sz="2000" b="1" i="1" dirty="0" smtClean="0"/>
              <a:t> </a:t>
            </a:r>
            <a:r>
              <a:rPr lang="fr-BE" sz="2000" b="1" i="1" dirty="0" err="1" smtClean="0"/>
              <a:t>deformation</a:t>
            </a:r>
            <a:r>
              <a:rPr lang="fr-BE" sz="2000" b="1" i="1" dirty="0" smtClean="0"/>
              <a:t> </a:t>
            </a:r>
            <a:endParaRPr lang="en-US" sz="2000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136480" y="3194967"/>
            <a:ext cx="1742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Digital </a:t>
            </a:r>
            <a:r>
              <a:rPr lang="fr-BE" sz="1600" b="1" dirty="0" err="1" smtClean="0"/>
              <a:t>holography</a:t>
            </a:r>
            <a:endParaRPr lang="en-US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246004" y="2408728"/>
            <a:ext cx="1579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Real-time</a:t>
            </a:r>
            <a:endParaRPr lang="en-US" sz="1400" b="1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2228604" y="2679880"/>
            <a:ext cx="1579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Double-</a:t>
            </a:r>
            <a:r>
              <a:rPr lang="fr-BE" sz="1400" b="1" i="1" dirty="0" err="1" smtClean="0"/>
              <a:t>exposure</a:t>
            </a:r>
            <a:endParaRPr lang="en-US" sz="1400" b="1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4302817" y="2382998"/>
            <a:ext cx="3863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1 </a:t>
            </a:r>
            <a:r>
              <a:rPr lang="fr-BE" sz="1400" b="1" i="1" dirty="0" err="1" smtClean="0"/>
              <a:t>hologram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stored</a:t>
            </a:r>
            <a:r>
              <a:rPr lang="fr-BE" sz="1400" b="1" i="1" dirty="0" smtClean="0"/>
              <a:t> + </a:t>
            </a:r>
            <a:r>
              <a:rPr lang="fr-BE" sz="1400" b="1" i="1" dirty="0" err="1" smtClean="0"/>
              <a:t>object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visualised</a:t>
            </a:r>
            <a:r>
              <a:rPr lang="fr-BE" sz="1400" b="1" i="1" dirty="0" smtClean="0"/>
              <a:t> in real-time</a:t>
            </a:r>
            <a:endParaRPr lang="en-US" sz="1400" b="1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4302817" y="2701652"/>
            <a:ext cx="164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2 </a:t>
            </a:r>
            <a:r>
              <a:rPr lang="fr-BE" sz="1400" b="1" i="1" dirty="0" err="1" smtClean="0"/>
              <a:t>holograms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stored</a:t>
            </a:r>
            <a:endParaRPr lang="en-US" sz="1400" b="1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2214754" y="3084129"/>
            <a:ext cx="1579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Double-</a:t>
            </a:r>
            <a:r>
              <a:rPr lang="fr-BE" sz="1400" b="1" i="1" dirty="0" err="1" smtClean="0"/>
              <a:t>exposure</a:t>
            </a:r>
            <a:endParaRPr lang="en-US" sz="1400" b="1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14692" y="3094026"/>
            <a:ext cx="164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2 </a:t>
            </a:r>
            <a:r>
              <a:rPr lang="fr-BE" sz="1400" b="1" i="1" dirty="0" err="1" smtClean="0"/>
              <a:t>holograms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stored</a:t>
            </a:r>
            <a:endParaRPr lang="en-US" sz="1400" b="1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200904" y="3355279"/>
            <a:ext cx="2074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err="1" smtClean="0"/>
              <a:t>Sequence</a:t>
            </a:r>
            <a:r>
              <a:rPr lang="fr-BE" sz="1400" b="1" i="1" dirty="0" smtClean="0"/>
              <a:t> of </a:t>
            </a:r>
            <a:r>
              <a:rPr lang="fr-BE" sz="1400" b="1" i="1" dirty="0" err="1" smtClean="0"/>
              <a:t>holograms</a:t>
            </a:r>
            <a:endParaRPr lang="en-US" sz="1400" b="1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4302817" y="3365176"/>
            <a:ext cx="164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N </a:t>
            </a:r>
            <a:r>
              <a:rPr lang="fr-BE" sz="1400" b="1" i="1" dirty="0" err="1" smtClean="0"/>
              <a:t>holograms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stored</a:t>
            </a:r>
            <a:endParaRPr lang="en-US" sz="1400" b="1" i="1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9" y="4310744"/>
            <a:ext cx="4459700" cy="221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223756"/>
              </p:ext>
            </p:extLst>
          </p:nvPr>
        </p:nvGraphicFramePr>
        <p:xfrm>
          <a:off x="5066475" y="5524722"/>
          <a:ext cx="3865563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8" name="Equation" r:id="rId4" imgW="2577960" imgH="241200" progId="Equation.DSMT4">
                  <p:embed/>
                </p:oleObj>
              </mc:Choice>
              <mc:Fallback>
                <p:oleObj name="Equation" r:id="rId4" imgW="257796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6475" y="5524722"/>
                        <a:ext cx="3865563" cy="360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94" y="4064344"/>
            <a:ext cx="2085524" cy="138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45" idx="1"/>
          </p:cNvCxnSpPr>
          <p:nvPr/>
        </p:nvCxnSpPr>
        <p:spPr>
          <a:xfrm flipV="1">
            <a:off x="1965278" y="2562617"/>
            <a:ext cx="280726" cy="8505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46" idx="1"/>
          </p:cNvCxnSpPr>
          <p:nvPr/>
        </p:nvCxnSpPr>
        <p:spPr>
          <a:xfrm>
            <a:off x="1945574" y="2716997"/>
            <a:ext cx="283030" cy="11677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38798669"/>
              </p:ext>
            </p:extLst>
          </p:nvPr>
        </p:nvGraphicFramePr>
        <p:xfrm>
          <a:off x="5664361" y="6382365"/>
          <a:ext cx="1011842" cy="29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9" name="Equation" r:id="rId7" imgW="710891" imgH="215806" progId="Equation.3">
                  <p:embed/>
                </p:oleObj>
              </mc:Choice>
              <mc:Fallback>
                <p:oleObj name="Equation" r:id="rId7" imgW="710891" imgH="215806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361" y="6382365"/>
                        <a:ext cx="1011842" cy="294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75316549"/>
              </p:ext>
            </p:extLst>
          </p:nvPr>
        </p:nvGraphicFramePr>
        <p:xfrm>
          <a:off x="5749392" y="5957418"/>
          <a:ext cx="2125366" cy="310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0" name="Equation" r:id="rId9" imgW="1308100" imgH="190500" progId="Equation.DSMT4">
                  <p:embed/>
                </p:oleObj>
              </mc:Choice>
              <mc:Fallback>
                <p:oleObj name="Equation" r:id="rId9" imgW="1308100" imgH="190500" progId="Equation.DSMT4">
                  <p:embed/>
                  <p:pic>
                    <p:nvPicPr>
                      <p:cNvPr id="0" name="Object 7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9392" y="5957418"/>
                        <a:ext cx="2125366" cy="3102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flipV="1">
            <a:off x="1909948" y="3251885"/>
            <a:ext cx="283030" cy="10885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919844" y="3406265"/>
            <a:ext cx="283030" cy="11677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7214225" y="6375276"/>
            <a:ext cx="10772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en-US" sz="1400" b="1" i="1" dirty="0">
                <a:latin typeface="Times New Roman" pitchFamily="18" charset="0"/>
              </a:rPr>
              <a:t>L &lt;&lt; R, r, r’</a:t>
            </a:r>
            <a:endParaRPr lang="en-US" altLang="en-US" sz="1400" b="1" i="1" dirty="0"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780" y="1786912"/>
            <a:ext cx="8258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i="1" dirty="0" smtClean="0"/>
              <a:t>Transparent </a:t>
            </a:r>
            <a:r>
              <a:rPr lang="fr-BE" sz="2000" b="1" i="1" dirty="0" err="1" smtClean="0"/>
              <a:t>objects</a:t>
            </a:r>
            <a:r>
              <a:rPr lang="fr-BE" sz="2000" b="1" i="1" dirty="0" smtClean="0"/>
              <a:t> </a:t>
            </a:r>
            <a:r>
              <a:rPr lang="fr-BE" sz="2000" b="1" i="1" dirty="0" err="1" smtClean="0"/>
              <a:t>undergoing</a:t>
            </a:r>
            <a:r>
              <a:rPr lang="fr-BE" sz="2000" b="1" i="1" dirty="0" smtClean="0"/>
              <a:t> phase change (</a:t>
            </a:r>
            <a:r>
              <a:rPr lang="fr-BE" sz="2000" b="1" i="1" dirty="0" err="1" smtClean="0"/>
              <a:t>e.g</a:t>
            </a:r>
            <a:r>
              <a:rPr lang="fr-BE" sz="2000" b="1" i="1" dirty="0" smtClean="0"/>
              <a:t>. </a:t>
            </a:r>
            <a:r>
              <a:rPr lang="fr-BE" sz="2000" b="1" i="1" dirty="0" err="1" smtClean="0"/>
              <a:t>refractive</a:t>
            </a:r>
            <a:r>
              <a:rPr lang="fr-BE" sz="2000" b="1" i="1" dirty="0" smtClean="0"/>
              <a:t> index changes)</a:t>
            </a:r>
            <a:endParaRPr lang="en-US" sz="20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436082" y="3778693"/>
            <a:ext cx="3066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i="1" dirty="0" smtClean="0"/>
              <a:t>Superposition of 2 </a:t>
            </a:r>
            <a:r>
              <a:rPr lang="fr-BE" sz="1400" b="1" i="1" dirty="0" err="1" smtClean="0"/>
              <a:t>holographic</a:t>
            </a:r>
            <a:r>
              <a:rPr lang="fr-BE" sz="1400" b="1" i="1" dirty="0" smtClean="0"/>
              <a:t> images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1340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78171" y="1538014"/>
            <a:ext cx="486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i="1" dirty="0" err="1" smtClean="0"/>
              <a:t>Interpretation</a:t>
            </a:r>
            <a:r>
              <a:rPr lang="fr-BE" sz="2000" b="1" i="1" dirty="0" smtClean="0"/>
              <a:t> of </a:t>
            </a:r>
            <a:r>
              <a:rPr lang="fr-BE" sz="2000" b="1" i="1" dirty="0" err="1" smtClean="0"/>
              <a:t>displacement</a:t>
            </a:r>
            <a:r>
              <a:rPr lang="fr-BE" sz="2000" b="1" i="1" dirty="0" smtClean="0"/>
              <a:t>/</a:t>
            </a:r>
            <a:r>
              <a:rPr lang="fr-BE" sz="2000" b="1" i="1" dirty="0" err="1" smtClean="0"/>
              <a:t>deformation</a:t>
            </a:r>
            <a:endParaRPr lang="en-US" sz="2000" b="1" i="1" dirty="0"/>
          </a:p>
        </p:txBody>
      </p:sp>
      <p:graphicFrame>
        <p:nvGraphicFramePr>
          <p:cNvPr id="68" name="Object 4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316847"/>
              </p:ext>
            </p:extLst>
          </p:nvPr>
        </p:nvGraphicFramePr>
        <p:xfrm>
          <a:off x="1574139" y="3035118"/>
          <a:ext cx="989031" cy="551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83" name="Equation" r:id="rId3" imgW="634680" imgH="355320" progId="Equation.DSMT4">
                  <p:embed/>
                </p:oleObj>
              </mc:Choice>
              <mc:Fallback>
                <p:oleObj name="Equation" r:id="rId3" imgW="63468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139" y="3035118"/>
                        <a:ext cx="989031" cy="5512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24801" y="4265897"/>
            <a:ext cx="3019517" cy="332114"/>
            <a:chOff x="424801" y="4182772"/>
            <a:chExt cx="3019517" cy="332114"/>
          </a:xfrm>
        </p:grpSpPr>
        <p:graphicFrame>
          <p:nvGraphicFramePr>
            <p:cNvPr id="69" name="Object 4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8770578"/>
                </p:ext>
              </p:extLst>
            </p:nvPr>
          </p:nvGraphicFramePr>
          <p:xfrm>
            <a:off x="2504371" y="4205934"/>
            <a:ext cx="939947" cy="308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84" name="Equation" r:id="rId5" imgW="736560" imgH="241200" progId="Equation.3">
                    <p:embed/>
                  </p:oleObj>
                </mc:Choice>
                <mc:Fallback>
                  <p:oleObj name="Equation" r:id="rId5" imgW="736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4371" y="4205934"/>
                          <a:ext cx="939947" cy="30895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 Box 483"/>
            <p:cNvSpPr txBox="1">
              <a:spLocks noChangeArrowheads="1"/>
            </p:cNvSpPr>
            <p:nvPr/>
          </p:nvSpPr>
          <p:spPr bwMode="auto">
            <a:xfrm>
              <a:off x="424801" y="4182772"/>
              <a:ext cx="247277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BE" altLang="en-US" sz="1400" b="1" i="1" dirty="0" err="1" smtClean="0"/>
                <a:t>Intensity</a:t>
              </a:r>
              <a:r>
                <a:rPr lang="fr-BE" altLang="en-US" sz="1400" b="1" i="1" dirty="0" smtClean="0"/>
                <a:t> </a:t>
              </a:r>
              <a:r>
                <a:rPr lang="fr-BE" altLang="en-US" sz="1400" b="1" i="1" dirty="0" err="1" smtClean="0"/>
                <a:t>is</a:t>
              </a:r>
              <a:r>
                <a:rPr lang="fr-BE" altLang="en-US" sz="1400" b="1" i="1" dirty="0" smtClean="0"/>
                <a:t> </a:t>
              </a:r>
              <a:r>
                <a:rPr lang="fr-BE" altLang="en-US" sz="1400" b="1" i="1" dirty="0" err="1" smtClean="0"/>
                <a:t>maximized</a:t>
              </a:r>
              <a:r>
                <a:rPr lang="fr-BE" altLang="en-US" sz="1400" b="1" i="1" dirty="0" smtClean="0"/>
                <a:t> for</a:t>
              </a:r>
              <a:endParaRPr lang="en-US" altLang="en-US" sz="1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4705" y="4633032"/>
            <a:ext cx="3512184" cy="497104"/>
            <a:chOff x="264705" y="4549907"/>
            <a:chExt cx="3512184" cy="497104"/>
          </a:xfrm>
        </p:grpSpPr>
        <p:sp>
          <p:nvSpPr>
            <p:cNvPr id="71" name="Text Box 484"/>
            <p:cNvSpPr txBox="1">
              <a:spLocks noChangeArrowheads="1"/>
            </p:cNvSpPr>
            <p:nvPr/>
          </p:nvSpPr>
          <p:spPr bwMode="auto">
            <a:xfrm>
              <a:off x="264705" y="4648067"/>
              <a:ext cx="256162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BE" altLang="en-US" sz="1400" b="1" i="1" dirty="0"/>
                <a:t>Distance </a:t>
              </a:r>
              <a:r>
                <a:rPr lang="fr-BE" altLang="en-US" sz="1400" b="1" i="1" dirty="0" err="1" smtClean="0"/>
                <a:t>between</a:t>
              </a:r>
              <a:r>
                <a:rPr lang="fr-BE" altLang="en-US" sz="1400" b="1" i="1" dirty="0" smtClean="0"/>
                <a:t> </a:t>
              </a:r>
              <a:r>
                <a:rPr lang="fr-BE" altLang="en-US" sz="1400" b="1" i="1" dirty="0" err="1" smtClean="0"/>
                <a:t>two</a:t>
              </a:r>
              <a:r>
                <a:rPr lang="fr-BE" altLang="en-US" sz="1400" b="1" i="1" dirty="0" smtClean="0"/>
                <a:t> </a:t>
              </a:r>
              <a:r>
                <a:rPr lang="fr-BE" altLang="en-US" sz="1400" b="1" i="1" dirty="0" err="1" smtClean="0"/>
                <a:t>fringes</a:t>
              </a:r>
              <a:r>
                <a:rPr lang="fr-BE" altLang="en-US" sz="1400" b="1" i="1" dirty="0" smtClean="0"/>
                <a:t> </a:t>
              </a:r>
              <a:endParaRPr lang="en-US" altLang="en-US" sz="1400" b="1" dirty="0"/>
            </a:p>
          </p:txBody>
        </p:sp>
        <p:graphicFrame>
          <p:nvGraphicFramePr>
            <p:cNvPr id="72" name="Object 4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643170"/>
                </p:ext>
              </p:extLst>
            </p:nvPr>
          </p:nvGraphicFramePr>
          <p:xfrm>
            <a:off x="2653226" y="4549907"/>
            <a:ext cx="1123663" cy="497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85" name="Equation" r:id="rId7" imgW="888840" imgH="393480" progId="Equation.3">
                    <p:embed/>
                  </p:oleObj>
                </mc:Choice>
                <mc:Fallback>
                  <p:oleObj name="Equation" r:id="rId7" imgW="8888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3226" y="4549907"/>
                          <a:ext cx="1123663" cy="49710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4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t="19716" r="31576" b="24840"/>
          <a:stretch/>
        </p:blipFill>
        <p:spPr bwMode="auto">
          <a:xfrm>
            <a:off x="1163787" y="5201389"/>
            <a:ext cx="1828800" cy="14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704455"/>
              </p:ext>
            </p:extLst>
          </p:nvPr>
        </p:nvGraphicFramePr>
        <p:xfrm>
          <a:off x="350065" y="3764479"/>
          <a:ext cx="4203708" cy="391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86" name="Equation" r:id="rId10" imgW="2577960" imgH="241200" progId="Equation.DSMT4">
                  <p:embed/>
                </p:oleObj>
              </mc:Choice>
              <mc:Fallback>
                <p:oleObj name="Equation" r:id="rId10" imgW="257796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65" y="3764479"/>
                        <a:ext cx="4203708" cy="39188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244106"/>
              </p:ext>
            </p:extLst>
          </p:nvPr>
        </p:nvGraphicFramePr>
        <p:xfrm>
          <a:off x="665027" y="6115788"/>
          <a:ext cx="402778" cy="301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87" name="Equation" r:id="rId12" imgW="253800" imgH="190440" progId="Equation.DSMT4">
                  <p:embed/>
                </p:oleObj>
              </mc:Choice>
              <mc:Fallback>
                <p:oleObj name="Equation" r:id="rId12" imgW="253800" imgH="190440" progId="Equation.DSMT4">
                  <p:embed/>
                  <p:pic>
                    <p:nvPicPr>
                      <p:cNvPr id="0" name="Object 4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27" y="6115788"/>
                        <a:ext cx="402778" cy="3015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83773"/>
              </p:ext>
            </p:extLst>
          </p:nvPr>
        </p:nvGraphicFramePr>
        <p:xfrm>
          <a:off x="652558" y="5401721"/>
          <a:ext cx="281725" cy="301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88" name="Equation" r:id="rId14" imgW="177480" imgH="190440" progId="Equation.DSMT4">
                  <p:embed/>
                </p:oleObj>
              </mc:Choice>
              <mc:Fallback>
                <p:oleObj name="Equation" r:id="rId14" imgW="177480" imgH="1904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58" y="5401721"/>
                        <a:ext cx="281725" cy="3015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831280" y="5759529"/>
            <a:ext cx="41563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17425" y="6066307"/>
            <a:ext cx="41563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071364"/>
              </p:ext>
            </p:extLst>
          </p:nvPr>
        </p:nvGraphicFramePr>
        <p:xfrm>
          <a:off x="419747" y="5683350"/>
          <a:ext cx="193675" cy="51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89" name="Equation" r:id="rId16" imgW="152280" imgH="342720" progId="Equation.DSMT4">
                  <p:embed/>
                </p:oleObj>
              </mc:Choice>
              <mc:Fallback>
                <p:oleObj name="Equation" r:id="rId16" imgW="152280" imgH="342720" progId="Equation.DSMT4">
                  <p:embed/>
                  <p:pic>
                    <p:nvPicPr>
                      <p:cNvPr id="0" name="Object 4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747" y="5683350"/>
                        <a:ext cx="193675" cy="5155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H="1">
            <a:off x="748153" y="5771404"/>
            <a:ext cx="0" cy="29688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0" name="Picture 4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0" y="2416895"/>
            <a:ext cx="4494274" cy="100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669417" y="5106388"/>
            <a:ext cx="2845190" cy="1436916"/>
            <a:chOff x="5669417" y="5106388"/>
            <a:chExt cx="2845190" cy="1436916"/>
          </a:xfrm>
        </p:grpSpPr>
        <p:pic>
          <p:nvPicPr>
            <p:cNvPr id="38" name="Picture 10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9" t="24648" r="30459" b="23283"/>
            <a:stretch/>
          </p:blipFill>
          <p:spPr bwMode="auto">
            <a:xfrm>
              <a:off x="6650182" y="5106388"/>
              <a:ext cx="1864425" cy="143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1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8507001"/>
                </p:ext>
              </p:extLst>
            </p:nvPr>
          </p:nvGraphicFramePr>
          <p:xfrm>
            <a:off x="5669417" y="5577589"/>
            <a:ext cx="723900" cy="538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90" name="Equation" r:id="rId20" imgW="495000" imgH="368280" progId="Equation.DSMT4">
                    <p:embed/>
                  </p:oleObj>
                </mc:Choice>
                <mc:Fallback>
                  <p:oleObj name="Equation" r:id="rId20" imgW="495000" imgH="368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69417" y="5577589"/>
                          <a:ext cx="723900" cy="538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584389"/>
              </p:ext>
            </p:extLst>
          </p:nvPr>
        </p:nvGraphicFramePr>
        <p:xfrm>
          <a:off x="3125547" y="5723907"/>
          <a:ext cx="656740" cy="348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91" name="Equation" r:id="rId22" imgW="406080" imgH="215640" progId="Equation.DSMT4">
                  <p:embed/>
                </p:oleObj>
              </mc:Choice>
              <mc:Fallback>
                <p:oleObj name="Equation" r:id="rId22" imgW="406080" imgH="2156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547" y="5723907"/>
                        <a:ext cx="656740" cy="348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662057" y="2159763"/>
            <a:ext cx="1888175" cy="1998976"/>
            <a:chOff x="6650182" y="2183514"/>
            <a:chExt cx="1888175" cy="1998976"/>
          </a:xfrm>
        </p:grpSpPr>
        <p:pic>
          <p:nvPicPr>
            <p:cNvPr id="39" name="Picture 34" descr="E62SDE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10" t="24739" r="30717" b="20525"/>
            <a:stretch/>
          </p:blipFill>
          <p:spPr bwMode="auto">
            <a:xfrm>
              <a:off x="6650182" y="2671948"/>
              <a:ext cx="1888175" cy="151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3577350"/>
                </p:ext>
              </p:extLst>
            </p:nvPr>
          </p:nvGraphicFramePr>
          <p:xfrm>
            <a:off x="6682530" y="2183514"/>
            <a:ext cx="1831975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92" name="Equation" r:id="rId25" imgW="1104840" imgH="215640" progId="Equation.DSMT4">
                    <p:embed/>
                  </p:oleObj>
                </mc:Choice>
                <mc:Fallback>
                  <p:oleObj name="Equation" r:id="rId25" imgW="1104840" imgH="21564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2530" y="2183514"/>
                          <a:ext cx="1831975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Text Box 484"/>
          <p:cNvSpPr txBox="1">
            <a:spLocks noChangeArrowheads="1"/>
          </p:cNvSpPr>
          <p:nvPr/>
        </p:nvSpPr>
        <p:spPr bwMode="auto">
          <a:xfrm>
            <a:off x="3754072" y="5097355"/>
            <a:ext cx="18273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altLang="en-US" sz="1400" b="1" i="1" dirty="0" smtClean="0"/>
              <a:t>Phase extraction</a:t>
            </a:r>
          </a:p>
          <a:p>
            <a:pPr algn="ctr"/>
            <a:r>
              <a:rPr lang="fr-BE" altLang="en-US" sz="1400" b="1" i="1" dirty="0" smtClean="0"/>
              <a:t>Phase quantification</a:t>
            </a:r>
            <a:endParaRPr lang="en-US" altLang="en-US" sz="1400" b="1" dirty="0"/>
          </a:p>
        </p:txBody>
      </p:sp>
      <p:sp>
        <p:nvSpPr>
          <p:cNvPr id="45" name="Text Box 484"/>
          <p:cNvSpPr txBox="1">
            <a:spLocks noChangeArrowheads="1"/>
          </p:cNvSpPr>
          <p:nvPr/>
        </p:nvSpPr>
        <p:spPr bwMode="auto">
          <a:xfrm>
            <a:off x="6554667" y="4347231"/>
            <a:ext cx="18273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altLang="en-US" sz="1400" b="1" i="1" dirty="0" smtClean="0"/>
              <a:t>Phase</a:t>
            </a:r>
          </a:p>
          <a:p>
            <a:pPr algn="ctr"/>
            <a:r>
              <a:rPr lang="fr-BE" altLang="en-US" sz="1400" b="1" i="1" dirty="0" err="1" smtClean="0"/>
              <a:t>unwrapping</a:t>
            </a:r>
            <a:endParaRPr lang="fr-BE" altLang="en-US" sz="1400" b="1" i="1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37610" y="5890161"/>
            <a:ext cx="1294411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8191994" y="4310743"/>
            <a:ext cx="1981" cy="568036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483"/>
          <p:cNvSpPr txBox="1">
            <a:spLocks noChangeArrowheads="1"/>
          </p:cNvSpPr>
          <p:nvPr/>
        </p:nvSpPr>
        <p:spPr bwMode="auto">
          <a:xfrm>
            <a:off x="950026" y="2185737"/>
            <a:ext cx="24727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altLang="en-US" sz="1400" b="1" i="1" dirty="0" smtClean="0"/>
              <a:t>Out-of-plane  configuration</a:t>
            </a:r>
            <a:endParaRPr lang="en-US" altLang="en-US" sz="1400" b="1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201987" y="805218"/>
            <a:ext cx="8503920" cy="579120"/>
          </a:xfrm>
        </p:spPr>
        <p:txBody>
          <a:bodyPr/>
          <a:lstStyle/>
          <a:p>
            <a:r>
              <a:rPr lang="fr-BE" dirty="0" err="1" smtClean="0"/>
              <a:t>Holographic</a:t>
            </a:r>
            <a:r>
              <a:rPr lang="fr-BE" dirty="0" smtClean="0"/>
              <a:t> </a:t>
            </a:r>
            <a:r>
              <a:rPr lang="fr-BE" dirty="0" err="1" smtClean="0"/>
              <a:t>interferometry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06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The Centre Spatial de Liège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7" descr="Be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130300"/>
            <a:ext cx="2659063" cy="2860675"/>
          </a:xfrm>
          <a:prstGeom prst="rect">
            <a:avLst/>
          </a:prstGeom>
          <a:noFill/>
        </p:spPr>
      </p:pic>
      <p:pic>
        <p:nvPicPr>
          <p:cNvPr id="28" name="Picture 13" descr="europe_pol_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825500"/>
            <a:ext cx="2636838" cy="3389313"/>
          </a:xfrm>
          <a:prstGeom prst="rect">
            <a:avLst/>
          </a:prstGeom>
          <a:noFill/>
        </p:spPr>
      </p:pic>
      <p:sp>
        <p:nvSpPr>
          <p:cNvPr id="29" name="Line 14"/>
          <p:cNvSpPr>
            <a:spLocks noChangeShapeType="1"/>
          </p:cNvSpPr>
          <p:nvPr/>
        </p:nvSpPr>
        <p:spPr bwMode="auto">
          <a:xfrm flipV="1">
            <a:off x="1346200" y="2540000"/>
            <a:ext cx="2044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 flipV="1">
            <a:off x="5283200" y="2425700"/>
            <a:ext cx="8763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Rectangle 7"/>
          <p:cNvSpPr txBox="1">
            <a:spLocks noChangeArrowheads="1"/>
          </p:cNvSpPr>
          <p:nvPr/>
        </p:nvSpPr>
        <p:spPr bwMode="auto">
          <a:xfrm>
            <a:off x="3784600" y="4368800"/>
            <a:ext cx="4508500" cy="2278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B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Center of </a:t>
            </a:r>
            <a:r>
              <a:rPr kumimoji="0" lang="fr-B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Liege</a:t>
            </a:r>
            <a:r>
              <a: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</a:t>
            </a:r>
            <a:endParaRPr kumimoji="0" lang="fr-B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people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B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Engineers</a:t>
            </a:r>
            <a:r>
              <a:rPr kumimoji="0" lang="fr-B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/</a:t>
            </a:r>
            <a:r>
              <a:rPr kumimoji="0" lang="fr-B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Scientists</a:t>
            </a:r>
            <a:r>
              <a:rPr kumimoji="0" lang="fr-B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(2/3)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B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Technicians</a:t>
            </a:r>
            <a:endParaRPr kumimoji="0" lang="fr-BE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B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Administratives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BE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Excellence Center of </a:t>
            </a:r>
            <a:r>
              <a:rPr kumimoji="0" lang="fr-B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Optics</a:t>
            </a:r>
            <a:r>
              <a: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</a:t>
            </a:r>
            <a:r>
              <a:rPr kumimoji="0" lang="fr-B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</a:t>
            </a:r>
            <a:r>
              <a: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Space</a:t>
            </a:r>
            <a:r>
              <a: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Agency</a:t>
            </a:r>
            <a:r>
              <a: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(ESA)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5" descr="C:\Documents and Settings\mgeorges\Desktop\CSL Vue aérien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4325614"/>
            <a:ext cx="3384550" cy="2246055"/>
          </a:xfrm>
          <a:prstGeom prst="rect">
            <a:avLst/>
          </a:prstGeom>
          <a:noFill/>
        </p:spPr>
      </p:pic>
      <p:pic>
        <p:nvPicPr>
          <p:cNvPr id="33" name="Picture 9" descr="http://www.liege.be/images/tourisme/c-historiq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6975" y="817315"/>
            <a:ext cx="2498725" cy="1664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3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1" y="661637"/>
            <a:ext cx="8503920" cy="524295"/>
          </a:xfrm>
        </p:spPr>
        <p:txBody>
          <a:bodyPr>
            <a:normAutofit fontScale="92500" lnSpcReduction="10000"/>
          </a:bodyPr>
          <a:lstStyle/>
          <a:p>
            <a:r>
              <a:rPr lang="fr-BE" dirty="0" err="1" smtClean="0"/>
              <a:t>Wavelength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 key factor for </a:t>
            </a:r>
            <a:r>
              <a:rPr lang="fr-BE" dirty="0" err="1" smtClean="0"/>
              <a:t>holography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1226942"/>
            <a:ext cx="4572000" cy="3783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85063" y="1226942"/>
            <a:ext cx="4558937" cy="3783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ine 195"/>
          <p:cNvSpPr>
            <a:spLocks noChangeShapeType="1"/>
          </p:cNvSpPr>
          <p:nvPr/>
        </p:nvSpPr>
        <p:spPr bwMode="auto">
          <a:xfrm>
            <a:off x="3043646" y="2261088"/>
            <a:ext cx="2158" cy="3804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196"/>
          <p:cNvSpPr>
            <a:spLocks noChangeShapeType="1"/>
          </p:cNvSpPr>
          <p:nvPr/>
        </p:nvSpPr>
        <p:spPr bwMode="auto">
          <a:xfrm flipV="1">
            <a:off x="3030583" y="2847172"/>
            <a:ext cx="1670" cy="406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5130" y="1272823"/>
            <a:ext cx="3905795" cy="2178233"/>
            <a:chOff x="235130" y="1036483"/>
            <a:chExt cx="3905795" cy="2178233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36" name="Picture 186" descr="Speckl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7156" y="1671900"/>
              <a:ext cx="1497881" cy="1542816"/>
            </a:xfrm>
            <a:prstGeom prst="rect">
              <a:avLst/>
            </a:prstGeom>
            <a:grpFill/>
          </p:spPr>
        </p:pic>
        <p:sp>
          <p:nvSpPr>
            <p:cNvPr id="37" name="Text Box 187"/>
            <p:cNvSpPr txBox="1">
              <a:spLocks noChangeArrowheads="1"/>
            </p:cNvSpPr>
            <p:nvPr/>
          </p:nvSpPr>
          <p:spPr bwMode="auto">
            <a:xfrm>
              <a:off x="235130" y="1036483"/>
              <a:ext cx="3905795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BE" b="1" i="1" dirty="0"/>
                <a:t>Zoom of </a:t>
              </a:r>
              <a:r>
                <a:rPr lang="fr-BE" b="1" i="1" dirty="0" smtClean="0"/>
                <a:t>local </a:t>
              </a:r>
              <a:r>
                <a:rPr lang="fr-BE" b="1" i="1" dirty="0" err="1" smtClean="0"/>
                <a:t>interference</a:t>
              </a:r>
              <a:r>
                <a:rPr lang="fr-BE" b="1" i="1" dirty="0" smtClean="0"/>
                <a:t> pattern (</a:t>
              </a:r>
              <a:r>
                <a:rPr lang="fr-BE" b="1" i="1" dirty="0" err="1" smtClean="0"/>
                <a:t>hologram</a:t>
              </a:r>
              <a:r>
                <a:rPr lang="fr-BE" b="1" i="1" dirty="0" smtClean="0"/>
                <a:t>)</a:t>
              </a:r>
              <a:endParaRPr lang="fr-BE" b="1" i="1" dirty="0"/>
            </a:p>
          </p:txBody>
        </p:sp>
        <p:sp>
          <p:nvSpPr>
            <p:cNvPr id="38" name="Line 193"/>
            <p:cNvSpPr>
              <a:spLocks noChangeShapeType="1"/>
            </p:cNvSpPr>
            <p:nvPr/>
          </p:nvSpPr>
          <p:spPr bwMode="auto">
            <a:xfrm>
              <a:off x="2625634" y="2442760"/>
              <a:ext cx="5225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197"/>
            <p:cNvSpPr txBox="1">
              <a:spLocks noChangeArrowheads="1"/>
            </p:cNvSpPr>
            <p:nvPr/>
          </p:nvSpPr>
          <p:spPr bwMode="auto">
            <a:xfrm>
              <a:off x="3264298" y="2291470"/>
              <a:ext cx="654559" cy="5044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BE" sz="1800" dirty="0">
                  <a:latin typeface="Symbol" pitchFamily="18" charset="2"/>
                </a:rPr>
                <a:t>l/2</a:t>
              </a:r>
              <a:endParaRPr lang="fr-FR" sz="1800" dirty="0">
                <a:cs typeface="Times New Roman" pitchFamily="18" charset="0"/>
              </a:endParaRPr>
            </a:p>
          </p:txBody>
        </p:sp>
      </p:grpSp>
      <p:sp>
        <p:nvSpPr>
          <p:cNvPr id="40" name="Line 193"/>
          <p:cNvSpPr>
            <a:spLocks noChangeShapeType="1"/>
          </p:cNvSpPr>
          <p:nvPr/>
        </p:nvSpPr>
        <p:spPr bwMode="auto">
          <a:xfrm flipV="1">
            <a:off x="2622589" y="2784589"/>
            <a:ext cx="534427" cy="13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827061" y="1377327"/>
            <a:ext cx="3584591" cy="1508030"/>
            <a:chOff x="4683369" y="1140987"/>
            <a:chExt cx="3584591" cy="1508030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2" name="Group 41"/>
            <p:cNvGrpSpPr/>
            <p:nvPr/>
          </p:nvGrpSpPr>
          <p:grpSpPr>
            <a:xfrm>
              <a:off x="6906585" y="2016565"/>
              <a:ext cx="1361375" cy="519442"/>
              <a:chOff x="7301535" y="5133909"/>
              <a:chExt cx="1361375" cy="519442"/>
            </a:xfrm>
            <a:grpFill/>
          </p:grpSpPr>
          <p:sp>
            <p:nvSpPr>
              <p:cNvPr id="46" name="Line 193"/>
              <p:cNvSpPr>
                <a:spLocks noChangeShapeType="1"/>
              </p:cNvSpPr>
              <p:nvPr/>
            </p:nvSpPr>
            <p:spPr bwMode="auto">
              <a:xfrm>
                <a:off x="7330873" y="5133909"/>
                <a:ext cx="798513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194"/>
              <p:cNvSpPr>
                <a:spLocks noChangeShapeType="1"/>
              </p:cNvSpPr>
              <p:nvPr/>
            </p:nvSpPr>
            <p:spPr bwMode="auto">
              <a:xfrm>
                <a:off x="7301535" y="5653351"/>
                <a:ext cx="827088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195"/>
              <p:cNvSpPr>
                <a:spLocks noChangeShapeType="1"/>
              </p:cNvSpPr>
              <p:nvPr/>
            </p:nvSpPr>
            <p:spPr bwMode="auto">
              <a:xfrm>
                <a:off x="8099861" y="5215922"/>
                <a:ext cx="0" cy="38100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Text Box 197"/>
              <p:cNvSpPr txBox="1">
                <a:spLocks noChangeArrowheads="1"/>
              </p:cNvSpPr>
              <p:nvPr/>
            </p:nvSpPr>
            <p:spPr bwMode="auto">
              <a:xfrm>
                <a:off x="8175547" y="5232849"/>
                <a:ext cx="487363" cy="36671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BE" sz="1800" dirty="0">
                    <a:latin typeface="Symbol" pitchFamily="18" charset="2"/>
                  </a:rPr>
                  <a:t>l/2</a:t>
                </a:r>
                <a:endParaRPr lang="fr-FR" sz="1800" dirty="0">
                  <a:cs typeface="Times New Roman" pitchFamily="18" charset="0"/>
                </a:endParaRPr>
              </a:p>
            </p:txBody>
          </p:sp>
        </p:grpSp>
        <p:sp>
          <p:nvSpPr>
            <p:cNvPr id="44" name="Text Box 202"/>
            <p:cNvSpPr txBox="1">
              <a:spLocks noChangeArrowheads="1"/>
            </p:cNvSpPr>
            <p:nvPr/>
          </p:nvSpPr>
          <p:spPr bwMode="auto">
            <a:xfrm>
              <a:off x="5237340" y="1140987"/>
              <a:ext cx="2877711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BE" b="1" i="1" dirty="0" smtClean="0">
                  <a:latin typeface="+mn-lt"/>
                </a:rPr>
                <a:t>Phase </a:t>
              </a:r>
              <a:r>
                <a:rPr lang="fr-BE" b="1" i="1" dirty="0" err="1" smtClean="0">
                  <a:latin typeface="+mn-lt"/>
                </a:rPr>
                <a:t>map</a:t>
              </a:r>
              <a:r>
                <a:rPr lang="fr-BE" b="1" i="1" dirty="0" smtClean="0">
                  <a:latin typeface="+mn-lt"/>
                </a:rPr>
                <a:t>  / </a:t>
              </a:r>
              <a:r>
                <a:rPr lang="fr-BE" b="1" i="1" dirty="0" err="1" smtClean="0">
                  <a:latin typeface="+mn-lt"/>
                </a:rPr>
                <a:t>displacement</a:t>
              </a:r>
              <a:r>
                <a:rPr lang="fr-BE" b="1" i="1" dirty="0" smtClean="0">
                  <a:latin typeface="+mn-lt"/>
                </a:rPr>
                <a:t> </a:t>
              </a:r>
              <a:r>
                <a:rPr lang="fr-BE" b="1" i="1" dirty="0" err="1" smtClean="0">
                  <a:latin typeface="+mn-lt"/>
                </a:rPr>
                <a:t>field</a:t>
              </a:r>
              <a:endParaRPr lang="en-US" b="1" i="1" dirty="0">
                <a:latin typeface="+mn-lt"/>
              </a:endParaRPr>
            </a:p>
          </p:txBody>
        </p:sp>
        <p:graphicFrame>
          <p:nvGraphicFramePr>
            <p:cNvPr id="45" name="Object 1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0665589"/>
                </p:ext>
              </p:extLst>
            </p:nvPr>
          </p:nvGraphicFramePr>
          <p:xfrm>
            <a:off x="4683369" y="2294427"/>
            <a:ext cx="722819" cy="354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0" name="Equation" r:id="rId4" imgW="482400" imgH="190440" progId="Equation.DSMT4">
                    <p:embed/>
                  </p:oleObj>
                </mc:Choice>
                <mc:Fallback>
                  <p:oleObj name="Equation" r:id="rId4" imgW="48240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3369" y="2294427"/>
                          <a:ext cx="722819" cy="3545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Text Box 187"/>
          <p:cNvSpPr txBox="1">
            <a:spLocks noChangeArrowheads="1"/>
          </p:cNvSpPr>
          <p:nvPr/>
        </p:nvSpPr>
        <p:spPr bwMode="auto">
          <a:xfrm>
            <a:off x="264603" y="3579544"/>
            <a:ext cx="3970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b="1" dirty="0" smtClean="0"/>
              <a:t>Pattern must </a:t>
            </a:r>
            <a:r>
              <a:rPr lang="fr-BE" b="1" dirty="0" err="1" smtClean="0"/>
              <a:t>be</a:t>
            </a:r>
            <a:r>
              <a:rPr lang="fr-BE" b="1" dirty="0" smtClean="0"/>
              <a:t> stable </a:t>
            </a:r>
            <a:r>
              <a:rPr lang="fr-BE" b="1" dirty="0" err="1" smtClean="0"/>
              <a:t>during</a:t>
            </a:r>
            <a:r>
              <a:rPr lang="fr-BE" b="1" dirty="0" smtClean="0"/>
              <a:t> </a:t>
            </a:r>
            <a:r>
              <a:rPr lang="fr-BE" b="1" dirty="0" err="1" smtClean="0"/>
              <a:t>recording</a:t>
            </a:r>
            <a:endParaRPr lang="fr-BE" b="1" dirty="0" smtClean="0"/>
          </a:p>
        </p:txBody>
      </p:sp>
      <p:sp>
        <p:nvSpPr>
          <p:cNvPr id="52" name="Text Box 187"/>
          <p:cNvSpPr txBox="1">
            <a:spLocks noChangeArrowheads="1"/>
          </p:cNvSpPr>
          <p:nvPr/>
        </p:nvSpPr>
        <p:spPr bwMode="auto">
          <a:xfrm>
            <a:off x="556745" y="3913849"/>
            <a:ext cx="322293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b="1" i="1" dirty="0" err="1" smtClean="0"/>
              <a:t>Set-up</a:t>
            </a:r>
            <a:r>
              <a:rPr lang="fr-BE" b="1" i="1" dirty="0" smtClean="0"/>
              <a:t> </a:t>
            </a:r>
            <a:r>
              <a:rPr lang="fr-BE" b="1" i="1" dirty="0" err="1" smtClean="0"/>
              <a:t>stability</a:t>
            </a:r>
            <a:r>
              <a:rPr lang="fr-BE" b="1" i="1" dirty="0" smtClean="0"/>
              <a:t> </a:t>
            </a:r>
            <a:r>
              <a:rPr lang="fr-BE" b="1" i="1" dirty="0" err="1" smtClean="0"/>
              <a:t>criterion</a:t>
            </a:r>
            <a:r>
              <a:rPr lang="fr-BE" b="1" i="1" dirty="0" smtClean="0"/>
              <a:t> : </a:t>
            </a:r>
            <a:r>
              <a:rPr lang="fr-BE" sz="1600" b="1" i="1" dirty="0" smtClean="0">
                <a:latin typeface="Arial" charset="0"/>
              </a:rPr>
              <a:t>&lt; </a:t>
            </a:r>
            <a:r>
              <a:rPr lang="fr-BE" sz="1600" b="1" i="1" dirty="0" smtClean="0">
                <a:latin typeface="Symbol" pitchFamily="18" charset="2"/>
              </a:rPr>
              <a:t>l</a:t>
            </a:r>
            <a:r>
              <a:rPr lang="fr-BE" sz="1600" b="1" i="1" dirty="0" smtClean="0">
                <a:latin typeface="Arial" charset="0"/>
              </a:rPr>
              <a:t>/10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608142" y="3590781"/>
            <a:ext cx="4488409" cy="369332"/>
            <a:chOff x="4608142" y="3445104"/>
            <a:chExt cx="4488409" cy="369332"/>
          </a:xfrm>
          <a:noFill/>
        </p:grpSpPr>
        <p:sp>
          <p:nvSpPr>
            <p:cNvPr id="55" name="Text Box 187"/>
            <p:cNvSpPr txBox="1">
              <a:spLocks noChangeArrowheads="1"/>
            </p:cNvSpPr>
            <p:nvPr/>
          </p:nvSpPr>
          <p:spPr bwMode="auto">
            <a:xfrm>
              <a:off x="4608142" y="3445104"/>
              <a:ext cx="4488409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BE" b="1" dirty="0" err="1" smtClean="0"/>
                <a:t>Measurement</a:t>
              </a:r>
              <a:r>
                <a:rPr lang="fr-BE" b="1" dirty="0" smtClean="0"/>
                <a:t> range           </a:t>
              </a:r>
              <a:r>
                <a:rPr lang="fr-BE" b="1" dirty="0" err="1" smtClean="0"/>
                <a:t>Number</a:t>
              </a:r>
              <a:r>
                <a:rPr lang="fr-BE" b="1" dirty="0" smtClean="0"/>
                <a:t> of </a:t>
              </a:r>
              <a:r>
                <a:rPr lang="fr-BE" b="1" dirty="0" err="1" smtClean="0"/>
                <a:t>fringes</a:t>
              </a:r>
              <a:r>
                <a:rPr lang="fr-BE" b="1" dirty="0" smtClean="0"/>
                <a:t> </a:t>
              </a:r>
            </a:p>
          </p:txBody>
        </p:sp>
        <p:sp>
          <p:nvSpPr>
            <p:cNvPr id="56" name="Left-Right Arrow 55"/>
            <p:cNvSpPr/>
            <p:nvPr/>
          </p:nvSpPr>
          <p:spPr>
            <a:xfrm>
              <a:off x="6765291" y="3572867"/>
              <a:ext cx="300445" cy="104503"/>
            </a:xfrm>
            <a:prstGeom prst="left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24648" r="30459" b="23283"/>
          <a:stretch/>
        </p:blipFill>
        <p:spPr bwMode="auto">
          <a:xfrm>
            <a:off x="5759532" y="2030332"/>
            <a:ext cx="1864425" cy="14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3802742" y="5258349"/>
            <a:ext cx="1745707" cy="100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fr-BE" sz="1800" b="1" dirty="0" smtClean="0">
                <a:latin typeface="Arial" charset="0"/>
              </a:rPr>
              <a:t>CO2 laser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BE" sz="1800" b="1" dirty="0" smtClean="0">
                <a:latin typeface="Symbol" pitchFamily="18" charset="2"/>
              </a:rPr>
              <a:t>l</a:t>
            </a:r>
            <a:r>
              <a:rPr lang="fr-BE" sz="1800" b="1" dirty="0" smtClean="0">
                <a:latin typeface="Arial" charset="0"/>
              </a:rPr>
              <a:t>=10 µm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BE" sz="1800" b="1" dirty="0" smtClean="0">
                <a:latin typeface="Arial" charset="0"/>
              </a:rPr>
              <a:t>(LWIR range)</a:t>
            </a:r>
          </a:p>
        </p:txBody>
      </p:sp>
      <p:sp>
        <p:nvSpPr>
          <p:cNvPr id="60" name="Text Box 187"/>
          <p:cNvSpPr txBox="1">
            <a:spLocks noChangeArrowheads="1"/>
          </p:cNvSpPr>
          <p:nvPr/>
        </p:nvSpPr>
        <p:spPr bwMode="auto">
          <a:xfrm>
            <a:off x="207070" y="4283310"/>
            <a:ext cx="405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dirty="0" smtClean="0"/>
              <a:t>Visible lasers : </a:t>
            </a:r>
            <a:r>
              <a:rPr lang="fr-BE" dirty="0" err="1" smtClean="0"/>
              <a:t>stability</a:t>
            </a:r>
            <a:r>
              <a:rPr lang="fr-BE" dirty="0" smtClean="0"/>
              <a:t> </a:t>
            </a:r>
            <a:r>
              <a:rPr lang="fr-BE" dirty="0" err="1" smtClean="0"/>
              <a:t>better</a:t>
            </a:r>
            <a:r>
              <a:rPr lang="fr-BE" dirty="0" smtClean="0"/>
              <a:t> </a:t>
            </a:r>
            <a:r>
              <a:rPr lang="fr-BE" dirty="0" err="1" smtClean="0"/>
              <a:t>than</a:t>
            </a:r>
            <a:r>
              <a:rPr lang="fr-BE" dirty="0" smtClean="0"/>
              <a:t> </a:t>
            </a:r>
            <a:r>
              <a:rPr lang="fr-BE" b="1" dirty="0" smtClean="0"/>
              <a:t>50 nm</a:t>
            </a:r>
          </a:p>
        </p:txBody>
      </p:sp>
      <p:sp>
        <p:nvSpPr>
          <p:cNvPr id="61" name="Text Box 187"/>
          <p:cNvSpPr txBox="1">
            <a:spLocks noChangeArrowheads="1"/>
          </p:cNvSpPr>
          <p:nvPr/>
        </p:nvSpPr>
        <p:spPr bwMode="auto">
          <a:xfrm>
            <a:off x="4963323" y="4283310"/>
            <a:ext cx="37861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sz="1600" dirty="0" smtClean="0">
                <a:latin typeface="Arial" charset="0"/>
              </a:rPr>
              <a:t>Visible lasers : range = </a:t>
            </a:r>
            <a:r>
              <a:rPr lang="fr-BE" sz="1600" b="1" dirty="0" smtClean="0">
                <a:latin typeface="Arial" charset="0"/>
              </a:rPr>
              <a:t>50 nm – 10 µm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084519" y="5121730"/>
            <a:ext cx="2504212" cy="1140612"/>
            <a:chOff x="894019" y="5159830"/>
            <a:chExt cx="2504212" cy="1140612"/>
          </a:xfrm>
        </p:grpSpPr>
        <p:sp>
          <p:nvSpPr>
            <p:cNvPr id="63" name="Text Box 187"/>
            <p:cNvSpPr txBox="1">
              <a:spLocks noChangeArrowheads="1"/>
            </p:cNvSpPr>
            <p:nvPr/>
          </p:nvSpPr>
          <p:spPr bwMode="auto">
            <a:xfrm>
              <a:off x="894019" y="5961888"/>
              <a:ext cx="25042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BE" sz="1600" dirty="0" err="1" smtClean="0">
                  <a:latin typeface="Arial" charset="0"/>
                </a:rPr>
                <a:t>stability</a:t>
              </a:r>
              <a:r>
                <a:rPr lang="fr-BE" sz="1600" dirty="0" smtClean="0">
                  <a:latin typeface="Arial" charset="0"/>
                </a:rPr>
                <a:t> </a:t>
              </a:r>
              <a:r>
                <a:rPr lang="fr-BE" sz="1600" dirty="0" err="1" smtClean="0">
                  <a:latin typeface="Arial" charset="0"/>
                </a:rPr>
                <a:t>can</a:t>
              </a:r>
              <a:r>
                <a:rPr lang="fr-BE" sz="1600" dirty="0" smtClean="0">
                  <a:latin typeface="Arial" charset="0"/>
                </a:rPr>
                <a:t> </a:t>
              </a:r>
              <a:r>
                <a:rPr lang="fr-BE" sz="1600" dirty="0" err="1" smtClean="0">
                  <a:latin typeface="Arial" charset="0"/>
                </a:rPr>
                <a:t>be</a:t>
              </a:r>
              <a:r>
                <a:rPr lang="fr-BE" sz="1600" dirty="0" smtClean="0">
                  <a:latin typeface="Arial" charset="0"/>
                </a:rPr>
                <a:t> </a:t>
              </a:r>
              <a:r>
                <a:rPr lang="fr-BE" sz="1600" dirty="0" err="1" smtClean="0">
                  <a:latin typeface="Arial" charset="0"/>
                </a:rPr>
                <a:t>only</a:t>
              </a:r>
              <a:r>
                <a:rPr lang="fr-BE" sz="1600" dirty="0" smtClean="0">
                  <a:latin typeface="Arial" charset="0"/>
                </a:rPr>
                <a:t> </a:t>
              </a:r>
              <a:r>
                <a:rPr lang="fr-BE" sz="1600" b="1" dirty="0" smtClean="0">
                  <a:latin typeface="Arial" charset="0"/>
                </a:rPr>
                <a:t>1 µm</a:t>
              </a:r>
            </a:p>
          </p:txBody>
        </p:sp>
        <p:sp>
          <p:nvSpPr>
            <p:cNvPr id="64" name="Down Arrow 63"/>
            <p:cNvSpPr/>
            <p:nvPr/>
          </p:nvSpPr>
          <p:spPr>
            <a:xfrm>
              <a:off x="1985554" y="5159830"/>
              <a:ext cx="117566" cy="6139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780235" y="5065125"/>
            <a:ext cx="2404826" cy="1192863"/>
            <a:chOff x="5589735" y="5103225"/>
            <a:chExt cx="2404826" cy="1192863"/>
          </a:xfrm>
        </p:grpSpPr>
        <p:sp>
          <p:nvSpPr>
            <p:cNvPr id="66" name="Text Box 187"/>
            <p:cNvSpPr txBox="1">
              <a:spLocks noChangeArrowheads="1"/>
            </p:cNvSpPr>
            <p:nvPr/>
          </p:nvSpPr>
          <p:spPr bwMode="auto">
            <a:xfrm>
              <a:off x="5589735" y="5957534"/>
              <a:ext cx="24048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BE" sz="1600" dirty="0" smtClean="0">
                  <a:latin typeface="Arial" charset="0"/>
                </a:rPr>
                <a:t>range = </a:t>
              </a:r>
              <a:r>
                <a:rPr lang="fr-BE" sz="1600" b="1" dirty="0" smtClean="0">
                  <a:latin typeface="Arial" charset="0"/>
                </a:rPr>
                <a:t>1 µm – 200 µm </a:t>
              </a:r>
            </a:p>
          </p:txBody>
        </p:sp>
        <p:sp>
          <p:nvSpPr>
            <p:cNvPr id="67" name="Down Arrow 66"/>
            <p:cNvSpPr/>
            <p:nvPr/>
          </p:nvSpPr>
          <p:spPr>
            <a:xfrm>
              <a:off x="6749142" y="5103225"/>
              <a:ext cx="117566" cy="6139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 Box 187"/>
          <p:cNvSpPr txBox="1">
            <a:spLocks noChangeArrowheads="1"/>
          </p:cNvSpPr>
          <p:nvPr/>
        </p:nvSpPr>
        <p:spPr bwMode="auto">
          <a:xfrm>
            <a:off x="741857" y="4604996"/>
            <a:ext cx="2964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b="1" i="1" dirty="0" err="1" smtClean="0"/>
              <a:t>Only</a:t>
            </a:r>
            <a:r>
              <a:rPr lang="fr-BE" b="1" i="1" dirty="0" smtClean="0"/>
              <a:t> in </a:t>
            </a:r>
            <a:r>
              <a:rPr lang="fr-BE" b="1" i="1" dirty="0" err="1" smtClean="0"/>
              <a:t>laboratory</a:t>
            </a:r>
            <a:r>
              <a:rPr lang="fr-BE" b="1" i="1" dirty="0" smtClean="0"/>
              <a:t> conditions</a:t>
            </a:r>
          </a:p>
        </p:txBody>
      </p:sp>
      <p:sp>
        <p:nvSpPr>
          <p:cNvPr id="69" name="Title 3"/>
          <p:cNvSpPr txBox="1">
            <a:spLocks/>
          </p:cNvSpPr>
          <p:nvPr/>
        </p:nvSpPr>
        <p:spPr>
          <a:xfrm>
            <a:off x="2533650" y="6263525"/>
            <a:ext cx="3962400" cy="594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800" b="1" dirty="0" err="1" smtClean="0"/>
              <a:t>Holography</a:t>
            </a:r>
            <a:r>
              <a:rPr lang="fr-BE" sz="2800" b="1" dirty="0" smtClean="0"/>
              <a:t> in the LWIR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86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1" grpId="0"/>
      <p:bldP spid="52" grpId="0" animBg="1"/>
      <p:bldP spid="59" grpId="0"/>
      <p:bldP spid="60" grpId="0"/>
      <p:bldP spid="61" grpId="0"/>
      <p:bldP spid="68" grpId="0"/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5425"/>
            <a:ext cx="7772400" cy="1470025"/>
          </a:xfrm>
        </p:spPr>
        <p:txBody>
          <a:bodyPr/>
          <a:lstStyle/>
          <a:p>
            <a:r>
              <a:rPr lang="fr-BE" dirty="0" err="1" smtClean="0"/>
              <a:t>Analog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r>
              <a:rPr lang="fr-BE" dirty="0" smtClean="0"/>
              <a:t> in the LWIR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9693"/>
            <a:ext cx="9647445" cy="3574594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Photosensitive</a:t>
            </a:r>
            <a:r>
              <a:rPr lang="fr-BE" sz="2800" dirty="0" smtClean="0"/>
              <a:t> </a:t>
            </a:r>
            <a:r>
              <a:rPr lang="fr-BE" sz="2800" dirty="0" err="1"/>
              <a:t>holographic</a:t>
            </a:r>
            <a:r>
              <a:rPr lang="fr-BE" sz="2800" dirty="0"/>
              <a:t> </a:t>
            </a:r>
            <a:r>
              <a:rPr lang="fr-BE" sz="2800" dirty="0" err="1"/>
              <a:t>recording</a:t>
            </a:r>
            <a:r>
              <a:rPr lang="fr-BE" sz="2800" dirty="0"/>
              <a:t> media </a:t>
            </a:r>
            <a:r>
              <a:rPr lang="fr-BE" sz="2800" dirty="0" err="1"/>
              <a:t>at</a:t>
            </a:r>
            <a:r>
              <a:rPr lang="fr-BE" sz="2800" dirty="0"/>
              <a:t> 10 </a:t>
            </a:r>
            <a:r>
              <a:rPr lang="fr-BE" sz="2800" dirty="0" smtClean="0"/>
              <a:t>µm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600" dirty="0" smtClean="0">
                <a:solidFill>
                  <a:schemeClr val="bg1"/>
                </a:solidFill>
              </a:rPr>
              <a:t>ANALOG HOLOGRAPHY IN LWIR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139" y="2646492"/>
            <a:ext cx="35653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Wax &amp; Gelatin films </a:t>
            </a:r>
            <a:endParaRPr lang="en-US" b="1" i="1" dirty="0" smtClean="0"/>
          </a:p>
          <a:p>
            <a:r>
              <a:rPr lang="en-US" sz="1600" dirty="0" smtClean="0"/>
              <a:t>(</a:t>
            </a:r>
            <a:r>
              <a:rPr lang="en-US" sz="1600" dirty="0"/>
              <a:t>Kobayashi et al, </a:t>
            </a:r>
            <a:r>
              <a:rPr lang="en-US" sz="1600" i="1" dirty="0"/>
              <a:t>Appl. Phys. </a:t>
            </a:r>
            <a:r>
              <a:rPr lang="en-US" sz="1600" i="1" dirty="0" err="1"/>
              <a:t>Lett</a:t>
            </a:r>
            <a:r>
              <a:rPr lang="en-US" sz="1600" i="1" dirty="0"/>
              <a:t>. </a:t>
            </a:r>
            <a:r>
              <a:rPr lang="en-US" sz="1600" dirty="0"/>
              <a:t>1971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58139" y="185077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err="1" smtClean="0"/>
              <a:t>Thermochromic</a:t>
            </a:r>
            <a:r>
              <a:rPr lang="en-US" b="1" i="1" dirty="0" smtClean="0"/>
              <a:t> materials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Chivian</a:t>
            </a:r>
            <a:r>
              <a:rPr lang="en-US" sz="1600" dirty="0" smtClean="0"/>
              <a:t> et al, </a:t>
            </a:r>
            <a:r>
              <a:rPr lang="en-US" sz="1600" i="1" dirty="0" smtClean="0"/>
              <a:t>Appl. Phys. </a:t>
            </a:r>
            <a:r>
              <a:rPr lang="en-US" sz="1600" i="1" dirty="0" err="1" smtClean="0"/>
              <a:t>Lett</a:t>
            </a:r>
            <a:r>
              <a:rPr lang="en-US" sz="1600" i="1" dirty="0" smtClean="0"/>
              <a:t>. </a:t>
            </a:r>
            <a:r>
              <a:rPr lang="en-US" sz="1600" b="1" u="sng" dirty="0" smtClean="0">
                <a:solidFill>
                  <a:srgbClr val="FF0000"/>
                </a:solidFill>
              </a:rPr>
              <a:t>1969</a:t>
            </a:r>
            <a:r>
              <a:rPr lang="en-US" sz="1600" dirty="0" smtClean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139" y="3394495"/>
            <a:ext cx="28633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Plastics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Rioux</a:t>
            </a:r>
            <a:r>
              <a:rPr lang="en-US" sz="1600" dirty="0" smtClean="0"/>
              <a:t> </a:t>
            </a:r>
            <a:r>
              <a:rPr lang="en-US" sz="1600" dirty="0"/>
              <a:t>et al, </a:t>
            </a:r>
            <a:r>
              <a:rPr lang="en-US" sz="1600" i="1" dirty="0"/>
              <a:t>Appl. Opt.</a:t>
            </a:r>
            <a:r>
              <a:rPr lang="en-US" sz="1600" dirty="0"/>
              <a:t> 1977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512781" y="3156555"/>
            <a:ext cx="21994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Oil films</a:t>
            </a:r>
          </a:p>
          <a:p>
            <a:r>
              <a:rPr lang="en-US" sz="1600" dirty="0" smtClean="0"/>
              <a:t>(Lewandowski et al,</a:t>
            </a:r>
          </a:p>
          <a:p>
            <a:r>
              <a:rPr lang="en-US" sz="1600" i="1" dirty="0" smtClean="0"/>
              <a:t>Appl. Opt. </a:t>
            </a:r>
            <a:r>
              <a:rPr lang="en-US" sz="1600" dirty="0" smtClean="0"/>
              <a:t>1986)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81" y="1535966"/>
            <a:ext cx="1587273" cy="152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76997" y="184300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/>
              <a:t>Bismuth films</a:t>
            </a:r>
          </a:p>
          <a:p>
            <a:r>
              <a:rPr lang="en-US" sz="1600" dirty="0" smtClean="0"/>
              <a:t>(Forman et al,</a:t>
            </a:r>
          </a:p>
          <a:p>
            <a:r>
              <a:rPr lang="en-US" sz="1600" i="1" dirty="0" smtClean="0"/>
              <a:t>Appl. Phys. </a:t>
            </a:r>
            <a:r>
              <a:rPr lang="en-US" sz="1600" i="1" dirty="0" err="1" smtClean="0"/>
              <a:t>Lett</a:t>
            </a:r>
            <a:r>
              <a:rPr lang="en-US" sz="1600" i="1" dirty="0" smtClean="0"/>
              <a:t>. </a:t>
            </a:r>
            <a:r>
              <a:rPr lang="en-US" sz="1600" dirty="0" smtClean="0"/>
              <a:t>1973)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4274084"/>
            <a:ext cx="9647445" cy="1172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err="1" smtClean="0"/>
              <a:t>Disadvantages</a:t>
            </a:r>
            <a:endParaRPr lang="fr-BE" sz="2800" dirty="0" smtClean="0"/>
          </a:p>
          <a:p>
            <a:pPr lvl="1"/>
            <a:r>
              <a:rPr lang="fr-BE" sz="2400" dirty="0" err="1" smtClean="0"/>
              <a:t>Recording</a:t>
            </a:r>
            <a:r>
              <a:rPr lang="fr-BE" sz="2400" dirty="0" smtClean="0"/>
              <a:t> </a:t>
            </a:r>
            <a:r>
              <a:rPr lang="fr-BE" sz="2400" dirty="0" err="1" smtClean="0"/>
              <a:t>at</a:t>
            </a:r>
            <a:r>
              <a:rPr lang="fr-BE" sz="2400" dirty="0" smtClean="0"/>
              <a:t> 10.6 µm, </a:t>
            </a:r>
            <a:r>
              <a:rPr lang="fr-BE" sz="2400" dirty="0" err="1" smtClean="0"/>
              <a:t>readout</a:t>
            </a:r>
            <a:r>
              <a:rPr lang="fr-BE" sz="2400" dirty="0" smtClean="0"/>
              <a:t> </a:t>
            </a:r>
            <a:r>
              <a:rPr lang="fr-BE" sz="2400" dirty="0" err="1" smtClean="0"/>
              <a:t>at</a:t>
            </a:r>
            <a:r>
              <a:rPr lang="fr-BE" sz="2400" dirty="0" smtClean="0"/>
              <a:t> 633 nm (</a:t>
            </a:r>
            <a:r>
              <a:rPr lang="fr-BE" sz="2400" dirty="0" err="1" smtClean="0"/>
              <a:t>HeNe</a:t>
            </a:r>
            <a:r>
              <a:rPr lang="fr-BE" sz="2400" dirty="0" smtClean="0"/>
              <a:t> laser)</a:t>
            </a:r>
          </a:p>
          <a:p>
            <a:pPr lvl="1"/>
            <a:r>
              <a:rPr lang="fr-BE" sz="2400" dirty="0" err="1" smtClean="0"/>
              <a:t>Typ</a:t>
            </a:r>
            <a:r>
              <a:rPr lang="fr-BE" sz="2400" dirty="0" smtClean="0"/>
              <a:t>. 10 </a:t>
            </a:r>
            <a:r>
              <a:rPr lang="fr-BE" sz="2400" dirty="0" err="1" smtClean="0"/>
              <a:t>lines</a:t>
            </a:r>
            <a:r>
              <a:rPr lang="fr-BE" sz="2400" dirty="0" smtClean="0"/>
              <a:t>/mm (</a:t>
            </a:r>
            <a:r>
              <a:rPr lang="fr-BE" sz="2400" dirty="0" err="1" smtClean="0"/>
              <a:t>low</a:t>
            </a:r>
            <a:r>
              <a:rPr lang="fr-BE" sz="2400" dirty="0" smtClean="0"/>
              <a:t> </a:t>
            </a:r>
            <a:r>
              <a:rPr lang="fr-BE" sz="2400" dirty="0" err="1" smtClean="0"/>
              <a:t>resolution</a:t>
            </a:r>
            <a:r>
              <a:rPr lang="fr-BE" sz="2400" dirty="0" smtClean="0"/>
              <a:t>)</a:t>
            </a:r>
          </a:p>
          <a:p>
            <a:endParaRPr lang="fr-BE" sz="28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14" y="3172106"/>
            <a:ext cx="1240972" cy="11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0680" y="6020790"/>
            <a:ext cx="506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i="1" dirty="0" err="1" smtClean="0"/>
              <a:t>Consider</a:t>
            </a:r>
            <a:r>
              <a:rPr lang="fr-BE" sz="2400" b="1" i="1" dirty="0" smtClean="0"/>
              <a:t> digital </a:t>
            </a:r>
            <a:r>
              <a:rPr lang="fr-BE" sz="2400" b="1" i="1" dirty="0" err="1" smtClean="0"/>
              <a:t>recording</a:t>
            </a:r>
            <a:r>
              <a:rPr lang="fr-BE" sz="2400" b="1" i="1" dirty="0" smtClean="0"/>
              <a:t> of </a:t>
            </a:r>
            <a:r>
              <a:rPr lang="fr-BE" sz="2400" b="1" i="1" dirty="0" err="1" smtClean="0"/>
              <a:t>hologram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0894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5425"/>
            <a:ext cx="7772400" cy="1470025"/>
          </a:xfrm>
        </p:spPr>
        <p:txBody>
          <a:bodyPr/>
          <a:lstStyle/>
          <a:p>
            <a:r>
              <a:rPr lang="fr-BE" dirty="0" smtClean="0"/>
              <a:t>Digital </a:t>
            </a:r>
            <a:r>
              <a:rPr lang="fr-BE" dirty="0" err="1" smtClean="0"/>
              <a:t>holography</a:t>
            </a:r>
            <a:r>
              <a:rPr lang="fr-BE" dirty="0" smtClean="0"/>
              <a:t> in the LWIR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/>
          <a:lstStyle/>
          <a:p>
            <a:r>
              <a:rPr lang="fr-BE" dirty="0" smtClean="0"/>
              <a:t>Main components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4"/>
          <a:stretch/>
        </p:blipFill>
        <p:spPr bwMode="auto">
          <a:xfrm>
            <a:off x="782454" y="2022894"/>
            <a:ext cx="1034471" cy="117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20966" y="2152075"/>
            <a:ext cx="1375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Pitch 80 µm</a:t>
            </a:r>
          </a:p>
          <a:p>
            <a:r>
              <a:rPr lang="fr-BE" sz="1400" dirty="0" smtClean="0"/>
              <a:t>124x124 pixels</a:t>
            </a:r>
          </a:p>
          <a:p>
            <a:r>
              <a:rPr lang="fr-BE" sz="1400" dirty="0" smtClean="0"/>
              <a:t>1 µm – 3000 µm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4692" y="1487716"/>
            <a:ext cx="303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 err="1" smtClean="0"/>
              <a:t>Uncooled</a:t>
            </a:r>
            <a:r>
              <a:rPr lang="fr-BE" b="1" i="1" dirty="0" smtClean="0"/>
              <a:t> </a:t>
            </a:r>
            <a:r>
              <a:rPr lang="fr-BE" b="1" i="1" dirty="0" err="1" smtClean="0"/>
              <a:t>Pyroelectric</a:t>
            </a:r>
            <a:r>
              <a:rPr lang="fr-BE" b="1" i="1" dirty="0" smtClean="0"/>
              <a:t> Camera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88408" y="3227451"/>
            <a:ext cx="345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 err="1" smtClean="0"/>
              <a:t>Uncooled</a:t>
            </a:r>
            <a:r>
              <a:rPr lang="fr-BE" b="1" i="1" dirty="0" smtClean="0"/>
              <a:t> </a:t>
            </a:r>
            <a:r>
              <a:rPr lang="fr-BE" b="1" i="1" dirty="0" err="1" smtClean="0"/>
              <a:t>Microbolometer</a:t>
            </a:r>
            <a:r>
              <a:rPr lang="fr-BE" b="1" i="1" dirty="0" smtClean="0"/>
              <a:t> Camera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82322" y="3928754"/>
            <a:ext cx="13549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Pitch 15-20 µm</a:t>
            </a:r>
          </a:p>
          <a:p>
            <a:r>
              <a:rPr lang="fr-BE" sz="1400" dirty="0" smtClean="0"/>
              <a:t>1280x960 pixels</a:t>
            </a:r>
          </a:p>
          <a:p>
            <a:r>
              <a:rPr lang="fr-BE" sz="1400" dirty="0" smtClean="0"/>
              <a:t>8-14 </a:t>
            </a:r>
            <a:r>
              <a:rPr lang="fr-BE" sz="1400" dirty="0"/>
              <a:t>µm</a:t>
            </a:r>
            <a:endParaRPr lang="en-US" sz="14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51" y="3716976"/>
            <a:ext cx="1491576" cy="1185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379" y="5569526"/>
            <a:ext cx="1519924" cy="116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10177" y="5137399"/>
            <a:ext cx="212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 err="1" smtClean="0"/>
              <a:t>Cooled</a:t>
            </a:r>
            <a:r>
              <a:rPr lang="fr-BE" b="1" i="1" dirty="0" smtClean="0"/>
              <a:t> MCT Camera</a:t>
            </a:r>
            <a:endParaRPr lang="en-US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44997" y="5725227"/>
            <a:ext cx="1263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15-20 µm</a:t>
            </a:r>
          </a:p>
          <a:p>
            <a:r>
              <a:rPr lang="fr-BE" sz="1400" dirty="0" smtClean="0"/>
              <a:t>640x480 pixels</a:t>
            </a:r>
          </a:p>
          <a:p>
            <a:r>
              <a:rPr lang="fr-BE" sz="1400" dirty="0" smtClean="0"/>
              <a:t>8-9 </a:t>
            </a:r>
            <a:r>
              <a:rPr lang="fr-BE" sz="1400" dirty="0"/>
              <a:t>µm</a:t>
            </a:r>
            <a:endParaRPr lang="en-US" sz="1400" dirty="0"/>
          </a:p>
        </p:txBody>
      </p:sp>
      <p:pic>
        <p:nvPicPr>
          <p:cNvPr id="17" name="Picture 80" descr="co2-laser-173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701" y="1903350"/>
            <a:ext cx="1246188" cy="1246187"/>
          </a:xfrm>
          <a:prstGeom prst="rect">
            <a:avLst/>
          </a:prstGeom>
          <a:noFill/>
        </p:spPr>
      </p:pic>
      <p:pic>
        <p:nvPicPr>
          <p:cNvPr id="18" name="Picture 2" descr="Courbe puissance laser PL2-M&amp;L-img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6949" y="2212238"/>
            <a:ext cx="2652044" cy="99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411651" y="3073835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i="1" dirty="0" smtClean="0">
                <a:latin typeface="+mn-lt"/>
              </a:rPr>
              <a:t>Edinburgh Instruments</a:t>
            </a:r>
            <a:endParaRPr lang="en-US" sz="1100" i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25423" y="1936453"/>
            <a:ext cx="6815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50" b="1" dirty="0" smtClean="0">
                <a:latin typeface="+mn-lt"/>
              </a:rPr>
              <a:t>10.6 µm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383" y="1473861"/>
            <a:ext cx="109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 smtClean="0"/>
              <a:t>CO2 laser</a:t>
            </a:r>
            <a:endParaRPr lang="en-US" b="1" i="1" dirty="0"/>
          </a:p>
        </p:txBody>
      </p:sp>
      <p:pic>
        <p:nvPicPr>
          <p:cNvPr id="15362" name="Picture 2" descr="http://www.daylightsolutions.com/assets/006/56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4" y="5138057"/>
            <a:ext cx="1352006" cy="11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25325" y="4572661"/>
            <a:ext cx="248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 smtClean="0"/>
              <a:t>Quantum Cascade Laser</a:t>
            </a:r>
            <a:endParaRPr lang="en-US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24052" y="6288748"/>
            <a:ext cx="1210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i="1" dirty="0" err="1" smtClean="0">
                <a:latin typeface="+mn-lt"/>
              </a:rPr>
              <a:t>Daylight</a:t>
            </a:r>
            <a:r>
              <a:rPr lang="fr-BE" sz="1100" i="1" dirty="0" smtClean="0">
                <a:latin typeface="+mn-lt"/>
              </a:rPr>
              <a:t> Solutions</a:t>
            </a:r>
            <a:endParaRPr lang="en-US" sz="1100" i="1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9237" y="3311896"/>
            <a:ext cx="27522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A few Watt to few </a:t>
            </a:r>
            <a:r>
              <a:rPr lang="fr-BE" sz="1400" dirty="0" err="1" smtClean="0"/>
              <a:t>hundred</a:t>
            </a:r>
            <a:r>
              <a:rPr lang="fr-BE" sz="1400" dirty="0" smtClean="0"/>
              <a:t> Watts</a:t>
            </a:r>
          </a:p>
          <a:p>
            <a:r>
              <a:rPr lang="fr-BE" sz="1400" dirty="0" smtClean="0"/>
              <a:t>Narrow </a:t>
            </a:r>
            <a:r>
              <a:rPr lang="fr-BE" sz="1400" dirty="0" err="1" smtClean="0"/>
              <a:t>linewidth</a:t>
            </a:r>
            <a:endParaRPr lang="fr-BE" sz="1400" dirty="0" smtClean="0"/>
          </a:p>
          <a:p>
            <a:r>
              <a:rPr lang="fr-BE" sz="1400" dirty="0" err="1" smtClean="0"/>
              <a:t>Hundred</a:t>
            </a:r>
            <a:r>
              <a:rPr lang="fr-BE" sz="1400" dirty="0" smtClean="0"/>
              <a:t> </a:t>
            </a:r>
            <a:r>
              <a:rPr lang="fr-BE" sz="1400" dirty="0" err="1" smtClean="0"/>
              <a:t>meters</a:t>
            </a:r>
            <a:r>
              <a:rPr lang="fr-BE" sz="1400" dirty="0" smtClean="0"/>
              <a:t> </a:t>
            </a:r>
            <a:r>
              <a:rPr lang="fr-BE" sz="1400" dirty="0" err="1" smtClean="0"/>
              <a:t>coherence</a:t>
            </a:r>
            <a:r>
              <a:rPr lang="fr-BE" sz="1400" dirty="0" smtClean="0"/>
              <a:t> </a:t>
            </a:r>
            <a:r>
              <a:rPr lang="fr-BE" sz="1400" dirty="0" err="1" smtClean="0"/>
              <a:t>lengths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391772" y="5307611"/>
            <a:ext cx="20651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 smtClean="0"/>
              <a:t>Tunable</a:t>
            </a:r>
            <a:r>
              <a:rPr lang="fr-BE" sz="1400" dirty="0" smtClean="0"/>
              <a:t> </a:t>
            </a:r>
            <a:r>
              <a:rPr lang="fr-BE" sz="1400" dirty="0" err="1" smtClean="0"/>
              <a:t>wavelength</a:t>
            </a:r>
            <a:endParaRPr lang="fr-BE" sz="1400" dirty="0" smtClean="0"/>
          </a:p>
          <a:p>
            <a:r>
              <a:rPr lang="fr-BE" sz="1400" dirty="0" smtClean="0"/>
              <a:t>100 mW</a:t>
            </a:r>
          </a:p>
          <a:p>
            <a:r>
              <a:rPr lang="fr-BE" sz="1400" dirty="0" smtClean="0"/>
              <a:t>3 </a:t>
            </a:r>
            <a:r>
              <a:rPr lang="fr-BE" sz="1400" dirty="0" err="1" smtClean="0"/>
              <a:t>meter</a:t>
            </a:r>
            <a:r>
              <a:rPr lang="fr-BE" sz="1400" dirty="0" smtClean="0"/>
              <a:t> </a:t>
            </a:r>
            <a:r>
              <a:rPr lang="fr-BE" sz="1400" dirty="0" err="1" smtClean="0"/>
              <a:t>coherence</a:t>
            </a:r>
            <a:r>
              <a:rPr lang="fr-BE" sz="1400" dirty="0" smtClean="0"/>
              <a:t> </a:t>
            </a:r>
            <a:r>
              <a:rPr lang="fr-BE" sz="1400" dirty="0" err="1" smtClean="0"/>
              <a:t>length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47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Specificities</a:t>
            </a:r>
            <a:r>
              <a:rPr lang="fr-BE" sz="2800" dirty="0" smtClean="0"/>
              <a:t> of 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in LWIR - 1</a:t>
            </a:r>
          </a:p>
        </p:txBody>
      </p:sp>
      <p:graphicFrame>
        <p:nvGraphicFramePr>
          <p:cNvPr id="4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77132"/>
              </p:ext>
            </p:extLst>
          </p:nvPr>
        </p:nvGraphicFramePr>
        <p:xfrm>
          <a:off x="3358305" y="5843278"/>
          <a:ext cx="18923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6" name="Equation" r:id="rId3" imgW="1396800" imgH="457200" progId="Equation.3">
                  <p:embed/>
                </p:oleObj>
              </mc:Choice>
              <mc:Fallback>
                <p:oleObj name="Equation" r:id="rId3" imgW="139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8305" y="5843278"/>
                        <a:ext cx="18923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569133"/>
              </p:ext>
            </p:extLst>
          </p:nvPr>
        </p:nvGraphicFramePr>
        <p:xfrm>
          <a:off x="5487988" y="2647950"/>
          <a:ext cx="176688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7" name="Equation" r:id="rId5" imgW="1104840" imgH="368280" progId="Equation.DSMT4">
                  <p:embed/>
                </p:oleObj>
              </mc:Choice>
              <mc:Fallback>
                <p:oleObj name="Equation" r:id="rId5" imgW="11048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7988" y="2647950"/>
                        <a:ext cx="1766887" cy="590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284242"/>
              </p:ext>
            </p:extLst>
          </p:nvPr>
        </p:nvGraphicFramePr>
        <p:xfrm>
          <a:off x="5588741" y="4263240"/>
          <a:ext cx="1012761" cy="581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8" name="Equation" r:id="rId7" imgW="609480" imgH="342720" progId="Equation.DSMT4">
                  <p:embed/>
                </p:oleObj>
              </mc:Choice>
              <mc:Fallback>
                <p:oleObj name="Equation" r:id="rId7" imgW="6094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741" y="4263240"/>
                        <a:ext cx="1012761" cy="5818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6258650" y="5832990"/>
            <a:ext cx="1814278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sz="1600" b="1" i="1" dirty="0" smtClean="0"/>
              <a:t>Observable </a:t>
            </a:r>
            <a:r>
              <a:rPr lang="fr-BE" sz="1600" b="1" i="1" dirty="0" err="1" smtClean="0"/>
              <a:t>objects</a:t>
            </a:r>
            <a:endParaRPr lang="fr-BE" sz="1600" b="1" i="1" dirty="0"/>
          </a:p>
          <a:p>
            <a:pPr algn="ctr"/>
            <a:r>
              <a:rPr lang="fr-BE" sz="1600" b="1" i="1" dirty="0"/>
              <a:t>7 x </a:t>
            </a:r>
            <a:r>
              <a:rPr lang="fr-BE" sz="1600" b="1" i="1" dirty="0" err="1" smtClean="0"/>
              <a:t>larger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at</a:t>
            </a:r>
            <a:r>
              <a:rPr lang="fr-BE" sz="1600" b="1" i="1" dirty="0" smtClean="0"/>
              <a:t> 10 </a:t>
            </a:r>
            <a:r>
              <a:rPr lang="fr-BE" sz="1600" b="1" i="1" dirty="0"/>
              <a:t>µm</a:t>
            </a:r>
            <a:endParaRPr lang="fr-FR" sz="1600" b="1" i="1" dirty="0"/>
          </a:p>
        </p:txBody>
      </p:sp>
      <p:sp>
        <p:nvSpPr>
          <p:cNvPr id="9" name="Line 88"/>
          <p:cNvSpPr>
            <a:spLocks noChangeShapeType="1"/>
          </p:cNvSpPr>
          <p:nvPr/>
        </p:nvSpPr>
        <p:spPr bwMode="auto">
          <a:xfrm>
            <a:off x="5201392" y="6125852"/>
            <a:ext cx="66501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87"/>
          <p:cNvSpPr txBox="1">
            <a:spLocks noChangeArrowheads="1"/>
          </p:cNvSpPr>
          <p:nvPr/>
        </p:nvSpPr>
        <p:spPr bwMode="auto">
          <a:xfrm>
            <a:off x="729084" y="1523074"/>
            <a:ext cx="25290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smtClean="0"/>
              <a:t>Lensless Digital </a:t>
            </a:r>
            <a:r>
              <a:rPr lang="fr-BE" sz="1600" b="1" i="1" dirty="0" err="1" smtClean="0"/>
              <a:t>Holography</a:t>
            </a:r>
            <a:endParaRPr lang="fr-BE" sz="1600" b="1" i="1" dirty="0" smtClean="0"/>
          </a:p>
          <a:p>
            <a:r>
              <a:rPr lang="fr-BE" sz="1600" b="1" i="1" dirty="0" smtClean="0"/>
              <a:t>Off-axis configuration</a:t>
            </a:r>
            <a:endParaRPr lang="fr-FR" sz="1600" b="1" i="1" dirty="0"/>
          </a:p>
        </p:txBody>
      </p:sp>
      <p:sp>
        <p:nvSpPr>
          <p:cNvPr id="12" name="Line 88"/>
          <p:cNvSpPr>
            <a:spLocks noChangeShapeType="1"/>
          </p:cNvSpPr>
          <p:nvPr/>
        </p:nvSpPr>
        <p:spPr bwMode="auto">
          <a:xfrm flipH="1">
            <a:off x="6185064" y="3230088"/>
            <a:ext cx="0" cy="53439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Box 87"/>
          <p:cNvSpPr txBox="1">
            <a:spLocks noChangeArrowheads="1"/>
          </p:cNvSpPr>
          <p:nvPr/>
        </p:nvSpPr>
        <p:spPr bwMode="auto">
          <a:xfrm>
            <a:off x="5524983" y="2355337"/>
            <a:ext cx="1596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400" b="1" i="1" dirty="0" err="1" smtClean="0"/>
              <a:t>Sampling</a:t>
            </a:r>
            <a:r>
              <a:rPr lang="fr-BE" sz="1400" b="1" i="1" dirty="0" smtClean="0"/>
              <a:t> criterium</a:t>
            </a:r>
            <a:endParaRPr lang="fr-FR" sz="1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40512" y="4346369"/>
            <a:ext cx="2203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smtClean="0"/>
              <a:t>d</a:t>
            </a:r>
            <a:r>
              <a:rPr lang="fr-BE" sz="1400" i="1" baseline="-25000" dirty="0" smtClean="0"/>
              <a:t>o</a:t>
            </a:r>
            <a:r>
              <a:rPr lang="fr-BE" sz="1400" dirty="0" smtClean="0"/>
              <a:t>: distance </a:t>
            </a:r>
            <a:r>
              <a:rPr lang="fr-BE" sz="1400" dirty="0" err="1" smtClean="0"/>
              <a:t>object</a:t>
            </a:r>
            <a:r>
              <a:rPr lang="fr-BE" sz="1400" dirty="0" smtClean="0"/>
              <a:t> - </a:t>
            </a:r>
            <a:r>
              <a:rPr lang="fr-BE" sz="1400" dirty="0" err="1" smtClean="0"/>
              <a:t>sensor</a:t>
            </a:r>
            <a:endParaRPr lang="fr-BE" sz="1400" dirty="0" smtClean="0"/>
          </a:p>
          <a:p>
            <a:r>
              <a:rPr lang="fr-BE" sz="1400" dirty="0" smtClean="0">
                <a:latin typeface="Symbol" panose="05050102010706020507" pitchFamily="18" charset="2"/>
              </a:rPr>
              <a:t>D</a:t>
            </a:r>
            <a:r>
              <a:rPr lang="fr-BE" sz="1400" dirty="0" smtClean="0"/>
              <a:t>: pixel pitch</a:t>
            </a:r>
            <a:endParaRPr lang="en-US" sz="1400" dirty="0"/>
          </a:p>
        </p:txBody>
      </p:sp>
      <p:sp>
        <p:nvSpPr>
          <p:cNvPr id="18" name="Text Box 87"/>
          <p:cNvSpPr txBox="1">
            <a:spLocks noChangeArrowheads="1"/>
          </p:cNvSpPr>
          <p:nvPr/>
        </p:nvSpPr>
        <p:spPr bwMode="auto">
          <a:xfrm>
            <a:off x="5499253" y="3944651"/>
            <a:ext cx="27875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400" b="1" i="1" dirty="0" smtClean="0"/>
              <a:t>Maximum size of </a:t>
            </a:r>
            <a:r>
              <a:rPr lang="fr-BE" sz="1400" b="1" i="1" dirty="0" err="1" smtClean="0"/>
              <a:t>recordable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object</a:t>
            </a:r>
            <a:endParaRPr lang="fr-FR" sz="1400" b="1" i="1" dirty="0"/>
          </a:p>
        </p:txBody>
      </p:sp>
      <p:sp>
        <p:nvSpPr>
          <p:cNvPr id="23" name="Text Box 87"/>
          <p:cNvSpPr txBox="1">
            <a:spLocks noChangeArrowheads="1"/>
          </p:cNvSpPr>
          <p:nvPr/>
        </p:nvSpPr>
        <p:spPr bwMode="auto">
          <a:xfrm>
            <a:off x="204716" y="5922513"/>
            <a:ext cx="2844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err="1" smtClean="0"/>
              <a:t>Using</a:t>
            </a:r>
            <a:r>
              <a:rPr lang="fr-BE" sz="1600" b="1" i="1" dirty="0" smtClean="0"/>
              <a:t> state-of-art LWIR </a:t>
            </a:r>
            <a:r>
              <a:rPr lang="fr-BE" sz="1600" b="1" i="1" dirty="0" err="1" smtClean="0"/>
              <a:t>sensors</a:t>
            </a:r>
            <a:endParaRPr lang="fr-FR" sz="1600" b="1" i="1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1" y="2419034"/>
            <a:ext cx="3730964" cy="148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Arc 20"/>
          <p:cNvSpPr/>
          <p:nvPr/>
        </p:nvSpPr>
        <p:spPr>
          <a:xfrm rot="2460000">
            <a:off x="2160859" y="3318644"/>
            <a:ext cx="563636" cy="452915"/>
          </a:xfrm>
          <a:prstGeom prst="arc">
            <a:avLst>
              <a:gd name="adj1" fmla="val 15310342"/>
              <a:gd name="adj2" fmla="val 33604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517566"/>
              </p:ext>
            </p:extLst>
          </p:nvPr>
        </p:nvGraphicFramePr>
        <p:xfrm>
          <a:off x="2430463" y="3452813"/>
          <a:ext cx="157162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9" name="Equation" r:id="rId10" imgW="152280" imgH="203040" progId="Equation.DSMT4">
                  <p:embed/>
                </p:oleObj>
              </mc:Choice>
              <mc:Fallback>
                <p:oleObj name="Equation" r:id="rId10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3452813"/>
                        <a:ext cx="157162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4345290" y="3244462"/>
            <a:ext cx="0" cy="5464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680112"/>
              </p:ext>
            </p:extLst>
          </p:nvPr>
        </p:nvGraphicFramePr>
        <p:xfrm>
          <a:off x="4499436" y="3406028"/>
          <a:ext cx="187301" cy="2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0" name="Equation" r:id="rId12" imgW="126720" imgH="152280" progId="Equation.DSMT4">
                  <p:embed/>
                </p:oleObj>
              </mc:Choice>
              <mc:Fallback>
                <p:oleObj name="Equation" r:id="rId12" imgW="1267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436" y="3406028"/>
                        <a:ext cx="187301" cy="2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>
            <a:off x="1412026" y="3994683"/>
            <a:ext cx="2607524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087487"/>
              </p:ext>
            </p:extLst>
          </p:nvPr>
        </p:nvGraphicFramePr>
        <p:xfrm>
          <a:off x="2919413" y="4049713"/>
          <a:ext cx="2540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" name="Equation" r:id="rId14" imgW="152280" imgH="190440" progId="Equation.DSMT4">
                  <p:embed/>
                </p:oleObj>
              </mc:Choice>
              <mc:Fallback>
                <p:oleObj name="Equation" r:id="rId14" imgW="152280" imgH="190440" progId="Equation.DSMT4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3" y="4049713"/>
                        <a:ext cx="25400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73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Application : Large </a:t>
            </a:r>
            <a:r>
              <a:rPr lang="fr-BE" sz="2800" dirty="0" err="1" smtClean="0"/>
              <a:t>object</a:t>
            </a:r>
            <a:r>
              <a:rPr lang="fr-BE" sz="2800" dirty="0" smtClean="0"/>
              <a:t> capture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963172"/>
            <a:ext cx="2658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(M. </a:t>
            </a:r>
            <a:r>
              <a:rPr lang="fr-BE" sz="1400" dirty="0" err="1" smtClean="0"/>
              <a:t>Paturzo</a:t>
            </a:r>
            <a:r>
              <a:rPr lang="fr-BE" sz="1400" dirty="0" smtClean="0"/>
              <a:t> et al., </a:t>
            </a:r>
            <a:r>
              <a:rPr lang="fr-BE" sz="1400" i="1" dirty="0" err="1" smtClean="0"/>
              <a:t>Opt</a:t>
            </a:r>
            <a:r>
              <a:rPr lang="fr-BE" sz="1400" i="1" dirty="0" smtClean="0"/>
              <a:t>. </a:t>
            </a:r>
            <a:r>
              <a:rPr lang="fr-BE" sz="1400" i="1" dirty="0" err="1" smtClean="0"/>
              <a:t>Lett</a:t>
            </a:r>
            <a:r>
              <a:rPr lang="fr-BE" sz="1400" i="1" dirty="0" smtClean="0"/>
              <a:t>. 2010</a:t>
            </a:r>
            <a:r>
              <a:rPr lang="fr-BE" sz="1400" dirty="0" smtClean="0"/>
              <a:t>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7149" y="1375964"/>
            <a:ext cx="814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Capturing large objects hologram in LWIR – Display in visible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453537" y="4961194"/>
            <a:ext cx="290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(A. </a:t>
            </a:r>
            <a:r>
              <a:rPr lang="fr-BE" sz="1400" dirty="0" err="1" smtClean="0"/>
              <a:t>Pellagoti</a:t>
            </a:r>
            <a:r>
              <a:rPr lang="fr-BE" sz="1400" dirty="0" smtClean="0"/>
              <a:t> et al., </a:t>
            </a:r>
            <a:r>
              <a:rPr lang="fr-BE" sz="1400" i="1" dirty="0" smtClean="0"/>
              <a:t>3D </a:t>
            </a:r>
            <a:r>
              <a:rPr lang="fr-BE" sz="1400" i="1" dirty="0" err="1" smtClean="0"/>
              <a:t>Research</a:t>
            </a:r>
            <a:r>
              <a:rPr lang="fr-BE" sz="1400" i="1" dirty="0" smtClean="0"/>
              <a:t> 2010</a:t>
            </a:r>
            <a:r>
              <a:rPr lang="fr-BE" sz="1400" dirty="0" smtClean="0"/>
              <a:t>)</a:t>
            </a:r>
            <a:endParaRPr lang="en-US" sz="1400" dirty="0"/>
          </a:p>
        </p:txBody>
      </p:sp>
      <p:pic>
        <p:nvPicPr>
          <p:cNvPr id="5122" name="Picture 2" descr="H:\users\M.Georges\Documents\Publications - Reviews\Journaux\2014_Livre DH\Figures\Figure 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1" y="1828800"/>
            <a:ext cx="4577495" cy="296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1" r="1077" b="1549"/>
          <a:stretch/>
        </p:blipFill>
        <p:spPr bwMode="auto">
          <a:xfrm>
            <a:off x="498762" y="5302332"/>
            <a:ext cx="1987798" cy="155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b="8174"/>
          <a:stretch/>
        </p:blipFill>
        <p:spPr bwMode="auto">
          <a:xfrm>
            <a:off x="2659318" y="5326166"/>
            <a:ext cx="2268942" cy="153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38" y="2942670"/>
            <a:ext cx="3029507" cy="345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80186" y="2502522"/>
            <a:ext cx="268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(M. Locatelli et al., </a:t>
            </a:r>
            <a:r>
              <a:rPr lang="fr-BE" sz="1400" i="1" dirty="0" err="1" smtClean="0"/>
              <a:t>Opt</a:t>
            </a:r>
            <a:r>
              <a:rPr lang="fr-BE" sz="1400" i="1" dirty="0" smtClean="0"/>
              <a:t>. </a:t>
            </a:r>
            <a:r>
              <a:rPr lang="fr-BE" sz="1400" i="1" dirty="0" err="1" smtClean="0"/>
              <a:t>Exp</a:t>
            </a:r>
            <a:r>
              <a:rPr lang="fr-BE" sz="1400" i="1" dirty="0" smtClean="0"/>
              <a:t>.</a:t>
            </a:r>
            <a:r>
              <a:rPr lang="fr-BE" sz="1400" dirty="0" smtClean="0"/>
              <a:t> 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33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Specificities</a:t>
            </a:r>
            <a:r>
              <a:rPr lang="fr-BE" sz="2800" dirty="0" smtClean="0"/>
              <a:t> of 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in LWIR - 2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734453"/>
              </p:ext>
            </p:extLst>
          </p:nvPr>
        </p:nvGraphicFramePr>
        <p:xfrm>
          <a:off x="1128713" y="4065588"/>
          <a:ext cx="2976562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9" name="Equation" r:id="rId3" imgW="2133360" imgH="228600" progId="Equation.DSMT4">
                  <p:embed/>
                </p:oleObj>
              </mc:Choice>
              <mc:Fallback>
                <p:oleObj name="Equation" r:id="rId3" imgW="2133360" imgH="2286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4065588"/>
                        <a:ext cx="2976562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0" y="6596390"/>
            <a:ext cx="233943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200" b="1" i="1" dirty="0" err="1" smtClean="0">
                <a:solidFill>
                  <a:srgbClr val="0070C0"/>
                </a:solidFill>
              </a:rPr>
              <a:t>Uncoherent</a:t>
            </a:r>
            <a:r>
              <a:rPr lang="fr-BE" sz="1200" b="1" i="1" dirty="0" smtClean="0">
                <a:solidFill>
                  <a:srgbClr val="0070C0"/>
                </a:solidFill>
              </a:rPr>
              <a:t> thermal background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56904" y="6044542"/>
            <a:ext cx="475012" cy="5462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2"/>
          <p:cNvGrpSpPr>
            <a:grpSpLocks noChangeAspect="1"/>
          </p:cNvGrpSpPr>
          <p:nvPr/>
        </p:nvGrpSpPr>
        <p:grpSpPr bwMode="auto">
          <a:xfrm>
            <a:off x="6230628" y="2307697"/>
            <a:ext cx="522685" cy="815579"/>
            <a:chOff x="3878" y="2750"/>
            <a:chExt cx="744" cy="1162"/>
          </a:xfrm>
        </p:grpSpPr>
        <p:sp>
          <p:nvSpPr>
            <p:cNvPr id="28" name="AutoShape 13"/>
            <p:cNvSpPr>
              <a:spLocks noChangeAspect="1" noChangeArrowheads="1" noTextEdit="1"/>
            </p:cNvSpPr>
            <p:nvPr/>
          </p:nvSpPr>
          <p:spPr bwMode="auto">
            <a:xfrm>
              <a:off x="3878" y="2750"/>
              <a:ext cx="744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4"/>
            <p:cNvSpPr>
              <a:spLocks/>
            </p:cNvSpPr>
            <p:nvPr/>
          </p:nvSpPr>
          <p:spPr bwMode="auto">
            <a:xfrm>
              <a:off x="3882" y="3442"/>
              <a:ext cx="690" cy="444"/>
            </a:xfrm>
            <a:custGeom>
              <a:avLst/>
              <a:gdLst>
                <a:gd name="T0" fmla="*/ 58 w 690"/>
                <a:gd name="T1" fmla="*/ 14 h 444"/>
                <a:gd name="T2" fmla="*/ 28 w 690"/>
                <a:gd name="T3" fmla="*/ 20 h 444"/>
                <a:gd name="T4" fmla="*/ 2 w 690"/>
                <a:gd name="T5" fmla="*/ 30 h 444"/>
                <a:gd name="T6" fmla="*/ 2 w 690"/>
                <a:gd name="T7" fmla="*/ 46 h 444"/>
                <a:gd name="T8" fmla="*/ 10 w 690"/>
                <a:gd name="T9" fmla="*/ 58 h 444"/>
                <a:gd name="T10" fmla="*/ 16 w 690"/>
                <a:gd name="T11" fmla="*/ 68 h 444"/>
                <a:gd name="T12" fmla="*/ 32 w 690"/>
                <a:gd name="T13" fmla="*/ 80 h 444"/>
                <a:gd name="T14" fmla="*/ 56 w 690"/>
                <a:gd name="T15" fmla="*/ 88 h 444"/>
                <a:gd name="T16" fmla="*/ 70 w 690"/>
                <a:gd name="T17" fmla="*/ 98 h 444"/>
                <a:gd name="T18" fmla="*/ 62 w 690"/>
                <a:gd name="T19" fmla="*/ 104 h 444"/>
                <a:gd name="T20" fmla="*/ 74 w 690"/>
                <a:gd name="T21" fmla="*/ 118 h 444"/>
                <a:gd name="T22" fmla="*/ 64 w 690"/>
                <a:gd name="T23" fmla="*/ 128 h 444"/>
                <a:gd name="T24" fmla="*/ 38 w 690"/>
                <a:gd name="T25" fmla="*/ 168 h 444"/>
                <a:gd name="T26" fmla="*/ 52 w 690"/>
                <a:gd name="T27" fmla="*/ 206 h 444"/>
                <a:gd name="T28" fmla="*/ 86 w 690"/>
                <a:gd name="T29" fmla="*/ 224 h 444"/>
                <a:gd name="T30" fmla="*/ 92 w 690"/>
                <a:gd name="T31" fmla="*/ 240 h 444"/>
                <a:gd name="T32" fmla="*/ 52 w 690"/>
                <a:gd name="T33" fmla="*/ 250 h 444"/>
                <a:gd name="T34" fmla="*/ 56 w 690"/>
                <a:gd name="T35" fmla="*/ 254 h 444"/>
                <a:gd name="T36" fmla="*/ 68 w 690"/>
                <a:gd name="T37" fmla="*/ 260 h 444"/>
                <a:gd name="T38" fmla="*/ 126 w 690"/>
                <a:gd name="T39" fmla="*/ 266 h 444"/>
                <a:gd name="T40" fmla="*/ 102 w 690"/>
                <a:gd name="T41" fmla="*/ 284 h 444"/>
                <a:gd name="T42" fmla="*/ 76 w 690"/>
                <a:gd name="T43" fmla="*/ 296 h 444"/>
                <a:gd name="T44" fmla="*/ 80 w 690"/>
                <a:gd name="T45" fmla="*/ 312 h 444"/>
                <a:gd name="T46" fmla="*/ 86 w 690"/>
                <a:gd name="T47" fmla="*/ 322 h 444"/>
                <a:gd name="T48" fmla="*/ 110 w 690"/>
                <a:gd name="T49" fmla="*/ 330 h 444"/>
                <a:gd name="T50" fmla="*/ 128 w 690"/>
                <a:gd name="T51" fmla="*/ 326 h 444"/>
                <a:gd name="T52" fmla="*/ 182 w 690"/>
                <a:gd name="T53" fmla="*/ 326 h 444"/>
                <a:gd name="T54" fmla="*/ 182 w 690"/>
                <a:gd name="T55" fmla="*/ 366 h 444"/>
                <a:gd name="T56" fmla="*/ 204 w 690"/>
                <a:gd name="T57" fmla="*/ 382 h 444"/>
                <a:gd name="T58" fmla="*/ 242 w 690"/>
                <a:gd name="T59" fmla="*/ 416 h 444"/>
                <a:gd name="T60" fmla="*/ 366 w 690"/>
                <a:gd name="T61" fmla="*/ 438 h 444"/>
                <a:gd name="T62" fmla="*/ 408 w 690"/>
                <a:gd name="T63" fmla="*/ 398 h 444"/>
                <a:gd name="T64" fmla="*/ 392 w 690"/>
                <a:gd name="T65" fmla="*/ 370 h 444"/>
                <a:gd name="T66" fmla="*/ 428 w 690"/>
                <a:gd name="T67" fmla="*/ 334 h 444"/>
                <a:gd name="T68" fmla="*/ 472 w 690"/>
                <a:gd name="T69" fmla="*/ 380 h 444"/>
                <a:gd name="T70" fmla="*/ 534 w 690"/>
                <a:gd name="T71" fmla="*/ 414 h 444"/>
                <a:gd name="T72" fmla="*/ 614 w 690"/>
                <a:gd name="T73" fmla="*/ 444 h 444"/>
                <a:gd name="T74" fmla="*/ 670 w 690"/>
                <a:gd name="T75" fmla="*/ 426 h 444"/>
                <a:gd name="T76" fmla="*/ 612 w 690"/>
                <a:gd name="T77" fmla="*/ 366 h 444"/>
                <a:gd name="T78" fmla="*/ 608 w 690"/>
                <a:gd name="T79" fmla="*/ 334 h 444"/>
                <a:gd name="T80" fmla="*/ 602 w 690"/>
                <a:gd name="T81" fmla="*/ 314 h 444"/>
                <a:gd name="T82" fmla="*/ 522 w 690"/>
                <a:gd name="T83" fmla="*/ 264 h 444"/>
                <a:gd name="T84" fmla="*/ 474 w 690"/>
                <a:gd name="T85" fmla="*/ 232 h 444"/>
                <a:gd name="T86" fmla="*/ 454 w 690"/>
                <a:gd name="T87" fmla="*/ 184 h 444"/>
                <a:gd name="T88" fmla="*/ 390 w 690"/>
                <a:gd name="T89" fmla="*/ 150 h 444"/>
                <a:gd name="T90" fmla="*/ 288 w 690"/>
                <a:gd name="T91" fmla="*/ 122 h 444"/>
                <a:gd name="T92" fmla="*/ 220 w 690"/>
                <a:gd name="T93" fmla="*/ 112 h 444"/>
                <a:gd name="T94" fmla="*/ 202 w 690"/>
                <a:gd name="T95" fmla="*/ 96 h 444"/>
                <a:gd name="T96" fmla="*/ 170 w 690"/>
                <a:gd name="T97" fmla="*/ 98 h 444"/>
                <a:gd name="T98" fmla="*/ 176 w 690"/>
                <a:gd name="T99" fmla="*/ 82 h 444"/>
                <a:gd name="T100" fmla="*/ 176 w 690"/>
                <a:gd name="T101" fmla="*/ 70 h 444"/>
                <a:gd name="T102" fmla="*/ 156 w 690"/>
                <a:gd name="T103" fmla="*/ 54 h 444"/>
                <a:gd name="T104" fmla="*/ 140 w 690"/>
                <a:gd name="T105" fmla="*/ 30 h 444"/>
                <a:gd name="T106" fmla="*/ 138 w 690"/>
                <a:gd name="T107" fmla="*/ 16 h 444"/>
                <a:gd name="T108" fmla="*/ 108 w 690"/>
                <a:gd name="T109" fmla="*/ 6 h 444"/>
                <a:gd name="T110" fmla="*/ 76 w 690"/>
                <a:gd name="T111" fmla="*/ 10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0" h="444">
                  <a:moveTo>
                    <a:pt x="56" y="0"/>
                  </a:moveTo>
                  <a:lnTo>
                    <a:pt x="50" y="4"/>
                  </a:lnTo>
                  <a:lnTo>
                    <a:pt x="58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12" y="24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24" y="76"/>
                  </a:lnTo>
                  <a:lnTo>
                    <a:pt x="32" y="80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6" y="88"/>
                  </a:lnTo>
                  <a:lnTo>
                    <a:pt x="64" y="92"/>
                  </a:lnTo>
                  <a:lnTo>
                    <a:pt x="74" y="94"/>
                  </a:lnTo>
                  <a:lnTo>
                    <a:pt x="70" y="98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2" y="104"/>
                  </a:lnTo>
                  <a:lnTo>
                    <a:pt x="62" y="106"/>
                  </a:lnTo>
                  <a:lnTo>
                    <a:pt x="66" y="114"/>
                  </a:lnTo>
                  <a:lnTo>
                    <a:pt x="74" y="118"/>
                  </a:lnTo>
                  <a:lnTo>
                    <a:pt x="76" y="122"/>
                  </a:lnTo>
                  <a:lnTo>
                    <a:pt x="70" y="124"/>
                  </a:lnTo>
                  <a:lnTo>
                    <a:pt x="64" y="128"/>
                  </a:lnTo>
                  <a:lnTo>
                    <a:pt x="50" y="140"/>
                  </a:lnTo>
                  <a:lnTo>
                    <a:pt x="40" y="152"/>
                  </a:lnTo>
                  <a:lnTo>
                    <a:pt x="38" y="168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52" y="206"/>
                  </a:lnTo>
                  <a:lnTo>
                    <a:pt x="58" y="212"/>
                  </a:lnTo>
                  <a:lnTo>
                    <a:pt x="74" y="214"/>
                  </a:lnTo>
                  <a:lnTo>
                    <a:pt x="86" y="224"/>
                  </a:lnTo>
                  <a:lnTo>
                    <a:pt x="92" y="224"/>
                  </a:lnTo>
                  <a:lnTo>
                    <a:pt x="102" y="236"/>
                  </a:lnTo>
                  <a:lnTo>
                    <a:pt x="92" y="240"/>
                  </a:lnTo>
                  <a:lnTo>
                    <a:pt x="66" y="242"/>
                  </a:lnTo>
                  <a:lnTo>
                    <a:pt x="50" y="246"/>
                  </a:lnTo>
                  <a:lnTo>
                    <a:pt x="52" y="250"/>
                  </a:lnTo>
                  <a:lnTo>
                    <a:pt x="48" y="250"/>
                  </a:lnTo>
                  <a:lnTo>
                    <a:pt x="50" y="254"/>
                  </a:lnTo>
                  <a:lnTo>
                    <a:pt x="56" y="254"/>
                  </a:lnTo>
                  <a:lnTo>
                    <a:pt x="56" y="258"/>
                  </a:lnTo>
                  <a:lnTo>
                    <a:pt x="58" y="260"/>
                  </a:lnTo>
                  <a:lnTo>
                    <a:pt x="68" y="260"/>
                  </a:lnTo>
                  <a:lnTo>
                    <a:pt x="72" y="262"/>
                  </a:lnTo>
                  <a:lnTo>
                    <a:pt x="80" y="264"/>
                  </a:lnTo>
                  <a:lnTo>
                    <a:pt x="126" y="266"/>
                  </a:lnTo>
                  <a:lnTo>
                    <a:pt x="122" y="270"/>
                  </a:lnTo>
                  <a:lnTo>
                    <a:pt x="116" y="282"/>
                  </a:lnTo>
                  <a:lnTo>
                    <a:pt x="102" y="284"/>
                  </a:lnTo>
                  <a:lnTo>
                    <a:pt x="104" y="290"/>
                  </a:lnTo>
                  <a:lnTo>
                    <a:pt x="104" y="294"/>
                  </a:lnTo>
                  <a:lnTo>
                    <a:pt x="76" y="296"/>
                  </a:lnTo>
                  <a:lnTo>
                    <a:pt x="78" y="304"/>
                  </a:lnTo>
                  <a:lnTo>
                    <a:pt x="74" y="308"/>
                  </a:lnTo>
                  <a:lnTo>
                    <a:pt x="80" y="312"/>
                  </a:lnTo>
                  <a:lnTo>
                    <a:pt x="80" y="314"/>
                  </a:lnTo>
                  <a:lnTo>
                    <a:pt x="82" y="318"/>
                  </a:lnTo>
                  <a:lnTo>
                    <a:pt x="86" y="322"/>
                  </a:lnTo>
                  <a:lnTo>
                    <a:pt x="90" y="324"/>
                  </a:lnTo>
                  <a:lnTo>
                    <a:pt x="96" y="326"/>
                  </a:lnTo>
                  <a:lnTo>
                    <a:pt x="110" y="330"/>
                  </a:lnTo>
                  <a:lnTo>
                    <a:pt x="126" y="330"/>
                  </a:lnTo>
                  <a:lnTo>
                    <a:pt x="124" y="328"/>
                  </a:lnTo>
                  <a:lnTo>
                    <a:pt x="128" y="326"/>
                  </a:lnTo>
                  <a:lnTo>
                    <a:pt x="124" y="322"/>
                  </a:lnTo>
                  <a:lnTo>
                    <a:pt x="150" y="318"/>
                  </a:lnTo>
                  <a:lnTo>
                    <a:pt x="182" y="326"/>
                  </a:lnTo>
                  <a:lnTo>
                    <a:pt x="182" y="342"/>
                  </a:lnTo>
                  <a:lnTo>
                    <a:pt x="184" y="356"/>
                  </a:lnTo>
                  <a:lnTo>
                    <a:pt x="182" y="366"/>
                  </a:lnTo>
                  <a:lnTo>
                    <a:pt x="192" y="372"/>
                  </a:lnTo>
                  <a:lnTo>
                    <a:pt x="198" y="374"/>
                  </a:lnTo>
                  <a:lnTo>
                    <a:pt x="204" y="382"/>
                  </a:lnTo>
                  <a:lnTo>
                    <a:pt x="212" y="386"/>
                  </a:lnTo>
                  <a:lnTo>
                    <a:pt x="212" y="394"/>
                  </a:lnTo>
                  <a:lnTo>
                    <a:pt x="242" y="416"/>
                  </a:lnTo>
                  <a:lnTo>
                    <a:pt x="282" y="434"/>
                  </a:lnTo>
                  <a:lnTo>
                    <a:pt x="326" y="440"/>
                  </a:lnTo>
                  <a:lnTo>
                    <a:pt x="366" y="438"/>
                  </a:lnTo>
                  <a:lnTo>
                    <a:pt x="398" y="428"/>
                  </a:lnTo>
                  <a:lnTo>
                    <a:pt x="398" y="410"/>
                  </a:lnTo>
                  <a:lnTo>
                    <a:pt x="408" y="398"/>
                  </a:lnTo>
                  <a:lnTo>
                    <a:pt x="406" y="392"/>
                  </a:lnTo>
                  <a:lnTo>
                    <a:pt x="392" y="378"/>
                  </a:lnTo>
                  <a:lnTo>
                    <a:pt x="392" y="370"/>
                  </a:lnTo>
                  <a:lnTo>
                    <a:pt x="390" y="362"/>
                  </a:lnTo>
                  <a:lnTo>
                    <a:pt x="406" y="350"/>
                  </a:lnTo>
                  <a:lnTo>
                    <a:pt x="428" y="334"/>
                  </a:lnTo>
                  <a:lnTo>
                    <a:pt x="442" y="344"/>
                  </a:lnTo>
                  <a:lnTo>
                    <a:pt x="456" y="366"/>
                  </a:lnTo>
                  <a:lnTo>
                    <a:pt x="472" y="380"/>
                  </a:lnTo>
                  <a:lnTo>
                    <a:pt x="502" y="400"/>
                  </a:lnTo>
                  <a:lnTo>
                    <a:pt x="522" y="404"/>
                  </a:lnTo>
                  <a:lnTo>
                    <a:pt x="534" y="414"/>
                  </a:lnTo>
                  <a:lnTo>
                    <a:pt x="544" y="426"/>
                  </a:lnTo>
                  <a:lnTo>
                    <a:pt x="582" y="442"/>
                  </a:lnTo>
                  <a:lnTo>
                    <a:pt x="614" y="444"/>
                  </a:lnTo>
                  <a:lnTo>
                    <a:pt x="690" y="440"/>
                  </a:lnTo>
                  <a:lnTo>
                    <a:pt x="682" y="430"/>
                  </a:lnTo>
                  <a:lnTo>
                    <a:pt x="670" y="426"/>
                  </a:lnTo>
                  <a:lnTo>
                    <a:pt x="622" y="406"/>
                  </a:lnTo>
                  <a:lnTo>
                    <a:pt x="618" y="394"/>
                  </a:lnTo>
                  <a:lnTo>
                    <a:pt x="612" y="366"/>
                  </a:lnTo>
                  <a:lnTo>
                    <a:pt x="586" y="332"/>
                  </a:lnTo>
                  <a:lnTo>
                    <a:pt x="586" y="324"/>
                  </a:lnTo>
                  <a:lnTo>
                    <a:pt x="608" y="334"/>
                  </a:lnTo>
                  <a:lnTo>
                    <a:pt x="634" y="336"/>
                  </a:lnTo>
                  <a:lnTo>
                    <a:pt x="630" y="330"/>
                  </a:lnTo>
                  <a:lnTo>
                    <a:pt x="602" y="314"/>
                  </a:lnTo>
                  <a:lnTo>
                    <a:pt x="566" y="284"/>
                  </a:lnTo>
                  <a:lnTo>
                    <a:pt x="544" y="274"/>
                  </a:lnTo>
                  <a:lnTo>
                    <a:pt x="522" y="264"/>
                  </a:lnTo>
                  <a:lnTo>
                    <a:pt x="494" y="256"/>
                  </a:lnTo>
                  <a:lnTo>
                    <a:pt x="476" y="250"/>
                  </a:lnTo>
                  <a:lnTo>
                    <a:pt x="474" y="232"/>
                  </a:lnTo>
                  <a:lnTo>
                    <a:pt x="462" y="212"/>
                  </a:lnTo>
                  <a:lnTo>
                    <a:pt x="444" y="190"/>
                  </a:lnTo>
                  <a:lnTo>
                    <a:pt x="454" y="184"/>
                  </a:lnTo>
                  <a:lnTo>
                    <a:pt x="442" y="172"/>
                  </a:lnTo>
                  <a:lnTo>
                    <a:pt x="432" y="168"/>
                  </a:lnTo>
                  <a:lnTo>
                    <a:pt x="390" y="150"/>
                  </a:lnTo>
                  <a:lnTo>
                    <a:pt x="360" y="138"/>
                  </a:lnTo>
                  <a:lnTo>
                    <a:pt x="298" y="122"/>
                  </a:lnTo>
                  <a:lnTo>
                    <a:pt x="288" y="122"/>
                  </a:lnTo>
                  <a:lnTo>
                    <a:pt x="256" y="116"/>
                  </a:lnTo>
                  <a:lnTo>
                    <a:pt x="234" y="114"/>
                  </a:lnTo>
                  <a:lnTo>
                    <a:pt x="220" y="112"/>
                  </a:lnTo>
                  <a:lnTo>
                    <a:pt x="218" y="108"/>
                  </a:lnTo>
                  <a:lnTo>
                    <a:pt x="208" y="102"/>
                  </a:lnTo>
                  <a:lnTo>
                    <a:pt x="202" y="96"/>
                  </a:lnTo>
                  <a:lnTo>
                    <a:pt x="190" y="94"/>
                  </a:lnTo>
                  <a:lnTo>
                    <a:pt x="182" y="96"/>
                  </a:lnTo>
                  <a:lnTo>
                    <a:pt x="170" y="98"/>
                  </a:lnTo>
                  <a:lnTo>
                    <a:pt x="168" y="94"/>
                  </a:lnTo>
                  <a:lnTo>
                    <a:pt x="176" y="88"/>
                  </a:lnTo>
                  <a:lnTo>
                    <a:pt x="176" y="82"/>
                  </a:lnTo>
                  <a:lnTo>
                    <a:pt x="180" y="82"/>
                  </a:lnTo>
                  <a:lnTo>
                    <a:pt x="178" y="76"/>
                  </a:lnTo>
                  <a:lnTo>
                    <a:pt x="176" y="70"/>
                  </a:lnTo>
                  <a:lnTo>
                    <a:pt x="170" y="62"/>
                  </a:lnTo>
                  <a:lnTo>
                    <a:pt x="164" y="60"/>
                  </a:lnTo>
                  <a:lnTo>
                    <a:pt x="156" y="54"/>
                  </a:lnTo>
                  <a:lnTo>
                    <a:pt x="146" y="44"/>
                  </a:lnTo>
                  <a:lnTo>
                    <a:pt x="134" y="32"/>
                  </a:lnTo>
                  <a:lnTo>
                    <a:pt x="140" y="30"/>
                  </a:lnTo>
                  <a:lnTo>
                    <a:pt x="142" y="26"/>
                  </a:lnTo>
                  <a:lnTo>
                    <a:pt x="134" y="22"/>
                  </a:lnTo>
                  <a:lnTo>
                    <a:pt x="138" y="16"/>
                  </a:lnTo>
                  <a:lnTo>
                    <a:pt x="140" y="12"/>
                  </a:lnTo>
                  <a:lnTo>
                    <a:pt x="132" y="8"/>
                  </a:lnTo>
                  <a:lnTo>
                    <a:pt x="108" y="6"/>
                  </a:lnTo>
                  <a:lnTo>
                    <a:pt x="90" y="6"/>
                  </a:lnTo>
                  <a:lnTo>
                    <a:pt x="84" y="10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5"/>
            <p:cNvSpPr>
              <a:spLocks/>
            </p:cNvSpPr>
            <p:nvPr/>
          </p:nvSpPr>
          <p:spPr bwMode="auto">
            <a:xfrm>
              <a:off x="4082" y="2754"/>
              <a:ext cx="536" cy="1154"/>
            </a:xfrm>
            <a:custGeom>
              <a:avLst/>
              <a:gdLst>
                <a:gd name="T0" fmla="*/ 222 w 536"/>
                <a:gd name="T1" fmla="*/ 38 h 1154"/>
                <a:gd name="T2" fmla="*/ 188 w 536"/>
                <a:gd name="T3" fmla="*/ 50 h 1154"/>
                <a:gd name="T4" fmla="*/ 154 w 536"/>
                <a:gd name="T5" fmla="*/ 76 h 1154"/>
                <a:gd name="T6" fmla="*/ 140 w 536"/>
                <a:gd name="T7" fmla="*/ 118 h 1154"/>
                <a:gd name="T8" fmla="*/ 138 w 536"/>
                <a:gd name="T9" fmla="*/ 152 h 1154"/>
                <a:gd name="T10" fmla="*/ 136 w 536"/>
                <a:gd name="T11" fmla="*/ 178 h 1154"/>
                <a:gd name="T12" fmla="*/ 144 w 536"/>
                <a:gd name="T13" fmla="*/ 210 h 1154"/>
                <a:gd name="T14" fmla="*/ 160 w 536"/>
                <a:gd name="T15" fmla="*/ 228 h 1154"/>
                <a:gd name="T16" fmla="*/ 168 w 536"/>
                <a:gd name="T17" fmla="*/ 254 h 1154"/>
                <a:gd name="T18" fmla="*/ 152 w 536"/>
                <a:gd name="T19" fmla="*/ 272 h 1154"/>
                <a:gd name="T20" fmla="*/ 154 w 536"/>
                <a:gd name="T21" fmla="*/ 306 h 1154"/>
                <a:gd name="T22" fmla="*/ 134 w 536"/>
                <a:gd name="T23" fmla="*/ 334 h 1154"/>
                <a:gd name="T24" fmla="*/ 76 w 536"/>
                <a:gd name="T25" fmla="*/ 434 h 1154"/>
                <a:gd name="T26" fmla="*/ 58 w 536"/>
                <a:gd name="T27" fmla="*/ 536 h 1154"/>
                <a:gd name="T28" fmla="*/ 80 w 536"/>
                <a:gd name="T29" fmla="*/ 580 h 1154"/>
                <a:gd name="T30" fmla="*/ 72 w 536"/>
                <a:gd name="T31" fmla="*/ 622 h 1154"/>
                <a:gd name="T32" fmla="*/ 24 w 536"/>
                <a:gd name="T33" fmla="*/ 646 h 1154"/>
                <a:gd name="T34" fmla="*/ 24 w 536"/>
                <a:gd name="T35" fmla="*/ 662 h 1154"/>
                <a:gd name="T36" fmla="*/ 32 w 536"/>
                <a:gd name="T37" fmla="*/ 676 h 1154"/>
                <a:gd name="T38" fmla="*/ 86 w 536"/>
                <a:gd name="T39" fmla="*/ 690 h 1154"/>
                <a:gd name="T40" fmla="*/ 46 w 536"/>
                <a:gd name="T41" fmla="*/ 738 h 1154"/>
                <a:gd name="T42" fmla="*/ 10 w 536"/>
                <a:gd name="T43" fmla="*/ 772 h 1154"/>
                <a:gd name="T44" fmla="*/ 0 w 536"/>
                <a:gd name="T45" fmla="*/ 810 h 1154"/>
                <a:gd name="T46" fmla="*/ 0 w 536"/>
                <a:gd name="T47" fmla="*/ 834 h 1154"/>
                <a:gd name="T48" fmla="*/ 16 w 536"/>
                <a:gd name="T49" fmla="*/ 858 h 1154"/>
                <a:gd name="T50" fmla="*/ 36 w 536"/>
                <a:gd name="T51" fmla="*/ 848 h 1154"/>
                <a:gd name="T52" fmla="*/ 92 w 536"/>
                <a:gd name="T53" fmla="*/ 844 h 1154"/>
                <a:gd name="T54" fmla="*/ 58 w 536"/>
                <a:gd name="T55" fmla="*/ 952 h 1154"/>
                <a:gd name="T56" fmla="*/ 68 w 536"/>
                <a:gd name="T57" fmla="*/ 992 h 1154"/>
                <a:gd name="T58" fmla="*/ 76 w 536"/>
                <a:gd name="T59" fmla="*/ 1082 h 1154"/>
                <a:gd name="T60" fmla="*/ 184 w 536"/>
                <a:gd name="T61" fmla="*/ 1138 h 1154"/>
                <a:gd name="T62" fmla="*/ 258 w 536"/>
                <a:gd name="T63" fmla="*/ 1036 h 1154"/>
                <a:gd name="T64" fmla="*/ 266 w 536"/>
                <a:gd name="T65" fmla="*/ 962 h 1154"/>
                <a:gd name="T66" fmla="*/ 332 w 536"/>
                <a:gd name="T67" fmla="*/ 866 h 1154"/>
                <a:gd name="T68" fmla="*/ 338 w 536"/>
                <a:gd name="T69" fmla="*/ 988 h 1154"/>
                <a:gd name="T70" fmla="*/ 372 w 536"/>
                <a:gd name="T71" fmla="*/ 1076 h 1154"/>
                <a:gd name="T72" fmla="*/ 428 w 536"/>
                <a:gd name="T73" fmla="*/ 1154 h 1154"/>
                <a:gd name="T74" fmla="*/ 500 w 536"/>
                <a:gd name="T75" fmla="*/ 1108 h 1154"/>
                <a:gd name="T76" fmla="*/ 490 w 536"/>
                <a:gd name="T77" fmla="*/ 952 h 1154"/>
                <a:gd name="T78" fmla="*/ 512 w 536"/>
                <a:gd name="T79" fmla="*/ 866 h 1154"/>
                <a:gd name="T80" fmla="*/ 524 w 536"/>
                <a:gd name="T81" fmla="*/ 814 h 1154"/>
                <a:gd name="T82" fmla="*/ 484 w 536"/>
                <a:gd name="T83" fmla="*/ 684 h 1154"/>
                <a:gd name="T84" fmla="*/ 460 w 536"/>
                <a:gd name="T85" fmla="*/ 606 h 1154"/>
                <a:gd name="T86" fmla="*/ 482 w 536"/>
                <a:gd name="T87" fmla="*/ 476 h 1154"/>
                <a:gd name="T88" fmla="*/ 444 w 536"/>
                <a:gd name="T89" fmla="*/ 388 h 1154"/>
                <a:gd name="T90" fmla="*/ 366 w 536"/>
                <a:gd name="T91" fmla="*/ 320 h 1154"/>
                <a:gd name="T92" fmla="*/ 304 w 536"/>
                <a:gd name="T93" fmla="*/ 294 h 1154"/>
                <a:gd name="T94" fmla="*/ 300 w 536"/>
                <a:gd name="T95" fmla="*/ 250 h 1154"/>
                <a:gd name="T96" fmla="*/ 266 w 536"/>
                <a:gd name="T97" fmla="*/ 256 h 1154"/>
                <a:gd name="T98" fmla="*/ 284 w 536"/>
                <a:gd name="T99" fmla="*/ 216 h 1154"/>
                <a:gd name="T100" fmla="*/ 294 w 536"/>
                <a:gd name="T101" fmla="*/ 182 h 1154"/>
                <a:gd name="T102" fmla="*/ 288 w 536"/>
                <a:gd name="T103" fmla="*/ 142 h 1154"/>
                <a:gd name="T104" fmla="*/ 292 w 536"/>
                <a:gd name="T105" fmla="*/ 82 h 1154"/>
                <a:gd name="T106" fmla="*/ 300 w 536"/>
                <a:gd name="T107" fmla="*/ 44 h 1154"/>
                <a:gd name="T108" fmla="*/ 278 w 536"/>
                <a:gd name="T109" fmla="*/ 16 h 1154"/>
                <a:gd name="T110" fmla="*/ 244 w 536"/>
                <a:gd name="T111" fmla="*/ 28 h 11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" h="1154">
                  <a:moveTo>
                    <a:pt x="232" y="0"/>
                  </a:moveTo>
                  <a:lnTo>
                    <a:pt x="222" y="14"/>
                  </a:lnTo>
                  <a:lnTo>
                    <a:pt x="222" y="38"/>
                  </a:lnTo>
                  <a:lnTo>
                    <a:pt x="230" y="48"/>
                  </a:lnTo>
                  <a:lnTo>
                    <a:pt x="228" y="52"/>
                  </a:lnTo>
                  <a:lnTo>
                    <a:pt x="188" y="50"/>
                  </a:lnTo>
                  <a:lnTo>
                    <a:pt x="188" y="58"/>
                  </a:lnTo>
                  <a:lnTo>
                    <a:pt x="168" y="62"/>
                  </a:lnTo>
                  <a:lnTo>
                    <a:pt x="154" y="76"/>
                  </a:lnTo>
                  <a:lnTo>
                    <a:pt x="148" y="94"/>
                  </a:lnTo>
                  <a:lnTo>
                    <a:pt x="144" y="106"/>
                  </a:lnTo>
                  <a:lnTo>
                    <a:pt x="140" y="118"/>
                  </a:lnTo>
                  <a:lnTo>
                    <a:pt x="138" y="138"/>
                  </a:lnTo>
                  <a:lnTo>
                    <a:pt x="138" y="148"/>
                  </a:lnTo>
                  <a:lnTo>
                    <a:pt x="138" y="152"/>
                  </a:lnTo>
                  <a:lnTo>
                    <a:pt x="132" y="154"/>
                  </a:lnTo>
                  <a:lnTo>
                    <a:pt x="134" y="168"/>
                  </a:lnTo>
                  <a:lnTo>
                    <a:pt x="136" y="178"/>
                  </a:lnTo>
                  <a:lnTo>
                    <a:pt x="134" y="188"/>
                  </a:lnTo>
                  <a:lnTo>
                    <a:pt x="138" y="200"/>
                  </a:lnTo>
                  <a:lnTo>
                    <a:pt x="144" y="210"/>
                  </a:lnTo>
                  <a:lnTo>
                    <a:pt x="148" y="218"/>
                  </a:lnTo>
                  <a:lnTo>
                    <a:pt x="156" y="216"/>
                  </a:lnTo>
                  <a:lnTo>
                    <a:pt x="160" y="228"/>
                  </a:lnTo>
                  <a:lnTo>
                    <a:pt x="164" y="240"/>
                  </a:lnTo>
                  <a:lnTo>
                    <a:pt x="172" y="248"/>
                  </a:lnTo>
                  <a:lnTo>
                    <a:pt x="168" y="254"/>
                  </a:lnTo>
                  <a:lnTo>
                    <a:pt x="160" y="254"/>
                  </a:lnTo>
                  <a:lnTo>
                    <a:pt x="156" y="266"/>
                  </a:lnTo>
                  <a:lnTo>
                    <a:pt x="152" y="272"/>
                  </a:lnTo>
                  <a:lnTo>
                    <a:pt x="150" y="278"/>
                  </a:lnTo>
                  <a:lnTo>
                    <a:pt x="150" y="294"/>
                  </a:lnTo>
                  <a:lnTo>
                    <a:pt x="154" y="306"/>
                  </a:lnTo>
                  <a:lnTo>
                    <a:pt x="154" y="316"/>
                  </a:lnTo>
                  <a:lnTo>
                    <a:pt x="144" y="324"/>
                  </a:lnTo>
                  <a:lnTo>
                    <a:pt x="134" y="334"/>
                  </a:lnTo>
                  <a:lnTo>
                    <a:pt x="112" y="362"/>
                  </a:lnTo>
                  <a:lnTo>
                    <a:pt x="92" y="394"/>
                  </a:lnTo>
                  <a:lnTo>
                    <a:pt x="76" y="434"/>
                  </a:lnTo>
                  <a:lnTo>
                    <a:pt x="68" y="470"/>
                  </a:lnTo>
                  <a:lnTo>
                    <a:pt x="64" y="494"/>
                  </a:lnTo>
                  <a:lnTo>
                    <a:pt x="58" y="536"/>
                  </a:lnTo>
                  <a:lnTo>
                    <a:pt x="60" y="548"/>
                  </a:lnTo>
                  <a:lnTo>
                    <a:pt x="76" y="554"/>
                  </a:lnTo>
                  <a:lnTo>
                    <a:pt x="80" y="580"/>
                  </a:lnTo>
                  <a:lnTo>
                    <a:pt x="84" y="582"/>
                  </a:lnTo>
                  <a:lnTo>
                    <a:pt x="84" y="614"/>
                  </a:lnTo>
                  <a:lnTo>
                    <a:pt x="72" y="622"/>
                  </a:lnTo>
                  <a:lnTo>
                    <a:pt x="46" y="628"/>
                  </a:lnTo>
                  <a:lnTo>
                    <a:pt x="24" y="638"/>
                  </a:lnTo>
                  <a:lnTo>
                    <a:pt x="24" y="646"/>
                  </a:lnTo>
                  <a:lnTo>
                    <a:pt x="18" y="650"/>
                  </a:lnTo>
                  <a:lnTo>
                    <a:pt x="18" y="658"/>
                  </a:lnTo>
                  <a:lnTo>
                    <a:pt x="24" y="662"/>
                  </a:lnTo>
                  <a:lnTo>
                    <a:pt x="20" y="666"/>
                  </a:lnTo>
                  <a:lnTo>
                    <a:pt x="22" y="676"/>
                  </a:lnTo>
                  <a:lnTo>
                    <a:pt x="32" y="676"/>
                  </a:lnTo>
                  <a:lnTo>
                    <a:pt x="32" y="682"/>
                  </a:lnTo>
                  <a:lnTo>
                    <a:pt x="40" y="686"/>
                  </a:lnTo>
                  <a:lnTo>
                    <a:pt x="86" y="690"/>
                  </a:lnTo>
                  <a:lnTo>
                    <a:pt x="78" y="702"/>
                  </a:lnTo>
                  <a:lnTo>
                    <a:pt x="62" y="730"/>
                  </a:lnTo>
                  <a:lnTo>
                    <a:pt x="46" y="738"/>
                  </a:lnTo>
                  <a:lnTo>
                    <a:pt x="42" y="754"/>
                  </a:lnTo>
                  <a:lnTo>
                    <a:pt x="40" y="764"/>
                  </a:lnTo>
                  <a:lnTo>
                    <a:pt x="10" y="772"/>
                  </a:lnTo>
                  <a:lnTo>
                    <a:pt x="4" y="792"/>
                  </a:lnTo>
                  <a:lnTo>
                    <a:pt x="0" y="798"/>
                  </a:lnTo>
                  <a:lnTo>
                    <a:pt x="0" y="810"/>
                  </a:lnTo>
                  <a:lnTo>
                    <a:pt x="0" y="818"/>
                  </a:lnTo>
                  <a:lnTo>
                    <a:pt x="0" y="826"/>
                  </a:lnTo>
                  <a:lnTo>
                    <a:pt x="0" y="834"/>
                  </a:lnTo>
                  <a:lnTo>
                    <a:pt x="2" y="842"/>
                  </a:lnTo>
                  <a:lnTo>
                    <a:pt x="4" y="848"/>
                  </a:lnTo>
                  <a:lnTo>
                    <a:pt x="16" y="858"/>
                  </a:lnTo>
                  <a:lnTo>
                    <a:pt x="32" y="858"/>
                  </a:lnTo>
                  <a:lnTo>
                    <a:pt x="32" y="850"/>
                  </a:lnTo>
                  <a:lnTo>
                    <a:pt x="36" y="848"/>
                  </a:lnTo>
                  <a:lnTo>
                    <a:pt x="36" y="836"/>
                  </a:lnTo>
                  <a:lnTo>
                    <a:pt x="66" y="828"/>
                  </a:lnTo>
                  <a:lnTo>
                    <a:pt x="92" y="844"/>
                  </a:lnTo>
                  <a:lnTo>
                    <a:pt x="78" y="890"/>
                  </a:lnTo>
                  <a:lnTo>
                    <a:pt x="70" y="926"/>
                  </a:lnTo>
                  <a:lnTo>
                    <a:pt x="58" y="952"/>
                  </a:lnTo>
                  <a:lnTo>
                    <a:pt x="64" y="964"/>
                  </a:lnTo>
                  <a:lnTo>
                    <a:pt x="70" y="972"/>
                  </a:lnTo>
                  <a:lnTo>
                    <a:pt x="68" y="992"/>
                  </a:lnTo>
                  <a:lnTo>
                    <a:pt x="74" y="1002"/>
                  </a:lnTo>
                  <a:lnTo>
                    <a:pt x="68" y="1022"/>
                  </a:lnTo>
                  <a:lnTo>
                    <a:pt x="76" y="1082"/>
                  </a:lnTo>
                  <a:lnTo>
                    <a:pt x="104" y="1128"/>
                  </a:lnTo>
                  <a:lnTo>
                    <a:pt x="144" y="1144"/>
                  </a:lnTo>
                  <a:lnTo>
                    <a:pt x="184" y="1138"/>
                  </a:lnTo>
                  <a:lnTo>
                    <a:pt x="224" y="1112"/>
                  </a:lnTo>
                  <a:lnTo>
                    <a:pt x="240" y="1066"/>
                  </a:lnTo>
                  <a:lnTo>
                    <a:pt x="258" y="1036"/>
                  </a:lnTo>
                  <a:lnTo>
                    <a:pt x="262" y="1018"/>
                  </a:lnTo>
                  <a:lnTo>
                    <a:pt x="262" y="980"/>
                  </a:lnTo>
                  <a:lnTo>
                    <a:pt x="266" y="962"/>
                  </a:lnTo>
                  <a:lnTo>
                    <a:pt x="270" y="938"/>
                  </a:lnTo>
                  <a:lnTo>
                    <a:pt x="296" y="910"/>
                  </a:lnTo>
                  <a:lnTo>
                    <a:pt x="332" y="866"/>
                  </a:lnTo>
                  <a:lnTo>
                    <a:pt x="338" y="892"/>
                  </a:lnTo>
                  <a:lnTo>
                    <a:pt x="332" y="952"/>
                  </a:lnTo>
                  <a:lnTo>
                    <a:pt x="338" y="988"/>
                  </a:lnTo>
                  <a:lnTo>
                    <a:pt x="352" y="1038"/>
                  </a:lnTo>
                  <a:lnTo>
                    <a:pt x="368" y="1050"/>
                  </a:lnTo>
                  <a:lnTo>
                    <a:pt x="372" y="1076"/>
                  </a:lnTo>
                  <a:lnTo>
                    <a:pt x="374" y="1104"/>
                  </a:lnTo>
                  <a:lnTo>
                    <a:pt x="398" y="1150"/>
                  </a:lnTo>
                  <a:lnTo>
                    <a:pt x="428" y="1154"/>
                  </a:lnTo>
                  <a:lnTo>
                    <a:pt x="508" y="1144"/>
                  </a:lnTo>
                  <a:lnTo>
                    <a:pt x="508" y="1116"/>
                  </a:lnTo>
                  <a:lnTo>
                    <a:pt x="500" y="1108"/>
                  </a:lnTo>
                  <a:lnTo>
                    <a:pt x="468" y="1054"/>
                  </a:lnTo>
                  <a:lnTo>
                    <a:pt x="470" y="1026"/>
                  </a:lnTo>
                  <a:lnTo>
                    <a:pt x="490" y="952"/>
                  </a:lnTo>
                  <a:lnTo>
                    <a:pt x="492" y="862"/>
                  </a:lnTo>
                  <a:lnTo>
                    <a:pt x="498" y="844"/>
                  </a:lnTo>
                  <a:lnTo>
                    <a:pt x="512" y="866"/>
                  </a:lnTo>
                  <a:lnTo>
                    <a:pt x="536" y="872"/>
                  </a:lnTo>
                  <a:lnTo>
                    <a:pt x="536" y="858"/>
                  </a:lnTo>
                  <a:lnTo>
                    <a:pt x="524" y="814"/>
                  </a:lnTo>
                  <a:lnTo>
                    <a:pt x="510" y="740"/>
                  </a:lnTo>
                  <a:lnTo>
                    <a:pt x="496" y="712"/>
                  </a:lnTo>
                  <a:lnTo>
                    <a:pt x="484" y="684"/>
                  </a:lnTo>
                  <a:lnTo>
                    <a:pt x="462" y="664"/>
                  </a:lnTo>
                  <a:lnTo>
                    <a:pt x="448" y="648"/>
                  </a:lnTo>
                  <a:lnTo>
                    <a:pt x="460" y="606"/>
                  </a:lnTo>
                  <a:lnTo>
                    <a:pt x="466" y="550"/>
                  </a:lnTo>
                  <a:lnTo>
                    <a:pt x="466" y="492"/>
                  </a:lnTo>
                  <a:lnTo>
                    <a:pt x="482" y="476"/>
                  </a:lnTo>
                  <a:lnTo>
                    <a:pt x="478" y="446"/>
                  </a:lnTo>
                  <a:lnTo>
                    <a:pt x="470" y="438"/>
                  </a:lnTo>
                  <a:lnTo>
                    <a:pt x="444" y="388"/>
                  </a:lnTo>
                  <a:lnTo>
                    <a:pt x="426" y="356"/>
                  </a:lnTo>
                  <a:lnTo>
                    <a:pt x="376" y="316"/>
                  </a:lnTo>
                  <a:lnTo>
                    <a:pt x="366" y="320"/>
                  </a:lnTo>
                  <a:lnTo>
                    <a:pt x="338" y="302"/>
                  </a:lnTo>
                  <a:lnTo>
                    <a:pt x="318" y="298"/>
                  </a:lnTo>
                  <a:lnTo>
                    <a:pt x="304" y="294"/>
                  </a:lnTo>
                  <a:lnTo>
                    <a:pt x="306" y="278"/>
                  </a:lnTo>
                  <a:lnTo>
                    <a:pt x="300" y="266"/>
                  </a:lnTo>
                  <a:lnTo>
                    <a:pt x="300" y="250"/>
                  </a:lnTo>
                  <a:lnTo>
                    <a:pt x="288" y="246"/>
                  </a:lnTo>
                  <a:lnTo>
                    <a:pt x="280" y="248"/>
                  </a:lnTo>
                  <a:lnTo>
                    <a:pt x="266" y="256"/>
                  </a:lnTo>
                  <a:lnTo>
                    <a:pt x="266" y="248"/>
                  </a:lnTo>
                  <a:lnTo>
                    <a:pt x="280" y="228"/>
                  </a:lnTo>
                  <a:lnTo>
                    <a:pt x="284" y="216"/>
                  </a:lnTo>
                  <a:lnTo>
                    <a:pt x="288" y="212"/>
                  </a:lnTo>
                  <a:lnTo>
                    <a:pt x="292" y="196"/>
                  </a:lnTo>
                  <a:lnTo>
                    <a:pt x="294" y="182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88" y="142"/>
                  </a:lnTo>
                  <a:lnTo>
                    <a:pt x="288" y="114"/>
                  </a:lnTo>
                  <a:lnTo>
                    <a:pt x="284" y="84"/>
                  </a:lnTo>
                  <a:lnTo>
                    <a:pt x="292" y="82"/>
                  </a:lnTo>
                  <a:lnTo>
                    <a:pt x="296" y="68"/>
                  </a:lnTo>
                  <a:lnTo>
                    <a:pt x="292" y="58"/>
                  </a:lnTo>
                  <a:lnTo>
                    <a:pt x="300" y="44"/>
                  </a:lnTo>
                  <a:lnTo>
                    <a:pt x="304" y="34"/>
                  </a:lnTo>
                  <a:lnTo>
                    <a:pt x="300" y="24"/>
                  </a:lnTo>
                  <a:lnTo>
                    <a:pt x="278" y="16"/>
                  </a:lnTo>
                  <a:lnTo>
                    <a:pt x="262" y="14"/>
                  </a:lnTo>
                  <a:lnTo>
                    <a:pt x="252" y="26"/>
                  </a:lnTo>
                  <a:lnTo>
                    <a:pt x="244" y="28"/>
                  </a:lnTo>
                  <a:lnTo>
                    <a:pt x="246" y="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383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4306" y="2760"/>
              <a:ext cx="64" cy="48"/>
            </a:xfrm>
            <a:custGeom>
              <a:avLst/>
              <a:gdLst>
                <a:gd name="T0" fmla="*/ 6 w 64"/>
                <a:gd name="T1" fmla="*/ 0 h 48"/>
                <a:gd name="T2" fmla="*/ 0 w 64"/>
                <a:gd name="T3" fmla="*/ 10 h 48"/>
                <a:gd name="T4" fmla="*/ 0 w 64"/>
                <a:gd name="T5" fmla="*/ 36 h 48"/>
                <a:gd name="T6" fmla="*/ 12 w 64"/>
                <a:gd name="T7" fmla="*/ 40 h 48"/>
                <a:gd name="T8" fmla="*/ 8 w 64"/>
                <a:gd name="T9" fmla="*/ 48 h 48"/>
                <a:gd name="T10" fmla="*/ 20 w 64"/>
                <a:gd name="T11" fmla="*/ 46 h 48"/>
                <a:gd name="T12" fmla="*/ 54 w 64"/>
                <a:gd name="T13" fmla="*/ 46 h 48"/>
                <a:gd name="T14" fmla="*/ 62 w 64"/>
                <a:gd name="T15" fmla="*/ 38 h 48"/>
                <a:gd name="T16" fmla="*/ 64 w 64"/>
                <a:gd name="T17" fmla="*/ 28 h 48"/>
                <a:gd name="T18" fmla="*/ 52 w 64"/>
                <a:gd name="T19" fmla="*/ 16 h 48"/>
                <a:gd name="T20" fmla="*/ 52 w 64"/>
                <a:gd name="T21" fmla="*/ 32 h 48"/>
                <a:gd name="T22" fmla="*/ 34 w 64"/>
                <a:gd name="T23" fmla="*/ 32 h 48"/>
                <a:gd name="T24" fmla="*/ 12 w 64"/>
                <a:gd name="T25" fmla="*/ 28 h 48"/>
                <a:gd name="T26" fmla="*/ 10 w 64"/>
                <a:gd name="T27" fmla="*/ 12 h 48"/>
                <a:gd name="T28" fmla="*/ 10 w 64"/>
                <a:gd name="T29" fmla="*/ 12 h 48"/>
                <a:gd name="T30" fmla="*/ 6 w 64"/>
                <a:gd name="T31" fmla="*/ 0 h 48"/>
                <a:gd name="T32" fmla="*/ 6 w 6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48">
                  <a:moveTo>
                    <a:pt x="6" y="0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12" y="40"/>
                  </a:lnTo>
                  <a:lnTo>
                    <a:pt x="8" y="48"/>
                  </a:lnTo>
                  <a:lnTo>
                    <a:pt x="20" y="46"/>
                  </a:lnTo>
                  <a:lnTo>
                    <a:pt x="54" y="46"/>
                  </a:lnTo>
                  <a:lnTo>
                    <a:pt x="62" y="38"/>
                  </a:lnTo>
                  <a:lnTo>
                    <a:pt x="64" y="28"/>
                  </a:lnTo>
                  <a:lnTo>
                    <a:pt x="52" y="16"/>
                  </a:lnTo>
                  <a:lnTo>
                    <a:pt x="52" y="32"/>
                  </a:lnTo>
                  <a:lnTo>
                    <a:pt x="34" y="32"/>
                  </a:lnTo>
                  <a:lnTo>
                    <a:pt x="12" y="2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7"/>
            <p:cNvSpPr>
              <a:spLocks/>
            </p:cNvSpPr>
            <p:nvPr/>
          </p:nvSpPr>
          <p:spPr bwMode="auto">
            <a:xfrm>
              <a:off x="4226" y="2812"/>
              <a:ext cx="134" cy="42"/>
            </a:xfrm>
            <a:custGeom>
              <a:avLst/>
              <a:gdLst>
                <a:gd name="T0" fmla="*/ 114 w 134"/>
                <a:gd name="T1" fmla="*/ 2 h 42"/>
                <a:gd name="T2" fmla="*/ 98 w 134"/>
                <a:gd name="T3" fmla="*/ 2 h 42"/>
                <a:gd name="T4" fmla="*/ 74 w 134"/>
                <a:gd name="T5" fmla="*/ 0 h 42"/>
                <a:gd name="T6" fmla="*/ 72 w 134"/>
                <a:gd name="T7" fmla="*/ 8 h 42"/>
                <a:gd name="T8" fmla="*/ 56 w 134"/>
                <a:gd name="T9" fmla="*/ 8 h 42"/>
                <a:gd name="T10" fmla="*/ 46 w 134"/>
                <a:gd name="T11" fmla="*/ 4 h 42"/>
                <a:gd name="T12" fmla="*/ 26 w 134"/>
                <a:gd name="T13" fmla="*/ 4 h 42"/>
                <a:gd name="T14" fmla="*/ 16 w 134"/>
                <a:gd name="T15" fmla="*/ 10 h 42"/>
                <a:gd name="T16" fmla="*/ 4 w 134"/>
                <a:gd name="T17" fmla="*/ 26 h 42"/>
                <a:gd name="T18" fmla="*/ 0 w 134"/>
                <a:gd name="T19" fmla="*/ 42 h 42"/>
                <a:gd name="T20" fmla="*/ 18 w 134"/>
                <a:gd name="T21" fmla="*/ 28 h 42"/>
                <a:gd name="T22" fmla="*/ 34 w 134"/>
                <a:gd name="T23" fmla="*/ 22 h 42"/>
                <a:gd name="T24" fmla="*/ 70 w 134"/>
                <a:gd name="T25" fmla="*/ 22 h 42"/>
                <a:gd name="T26" fmla="*/ 100 w 134"/>
                <a:gd name="T27" fmla="*/ 18 h 42"/>
                <a:gd name="T28" fmla="*/ 134 w 134"/>
                <a:gd name="T29" fmla="*/ 32 h 42"/>
                <a:gd name="T30" fmla="*/ 132 w 134"/>
                <a:gd name="T31" fmla="*/ 18 h 42"/>
                <a:gd name="T32" fmla="*/ 114 w 134"/>
                <a:gd name="T33" fmla="*/ 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4" h="42">
                  <a:moveTo>
                    <a:pt x="114" y="2"/>
                  </a:moveTo>
                  <a:lnTo>
                    <a:pt x="98" y="2"/>
                  </a:lnTo>
                  <a:lnTo>
                    <a:pt x="74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6" y="4"/>
                  </a:lnTo>
                  <a:lnTo>
                    <a:pt x="26" y="4"/>
                  </a:lnTo>
                  <a:lnTo>
                    <a:pt x="16" y="10"/>
                  </a:lnTo>
                  <a:lnTo>
                    <a:pt x="4" y="26"/>
                  </a:lnTo>
                  <a:lnTo>
                    <a:pt x="0" y="42"/>
                  </a:lnTo>
                  <a:lnTo>
                    <a:pt x="18" y="28"/>
                  </a:lnTo>
                  <a:lnTo>
                    <a:pt x="34" y="22"/>
                  </a:lnTo>
                  <a:lnTo>
                    <a:pt x="70" y="22"/>
                  </a:lnTo>
                  <a:lnTo>
                    <a:pt x="100" y="18"/>
                  </a:lnTo>
                  <a:lnTo>
                    <a:pt x="134" y="32"/>
                  </a:lnTo>
                  <a:lnTo>
                    <a:pt x="132" y="18"/>
                  </a:lnTo>
                  <a:lnTo>
                    <a:pt x="114" y="2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8"/>
            <p:cNvSpPr>
              <a:spLocks/>
            </p:cNvSpPr>
            <p:nvPr/>
          </p:nvSpPr>
          <p:spPr bwMode="auto">
            <a:xfrm>
              <a:off x="4218" y="2836"/>
              <a:ext cx="130" cy="170"/>
            </a:xfrm>
            <a:custGeom>
              <a:avLst/>
              <a:gdLst>
                <a:gd name="T0" fmla="*/ 68 w 130"/>
                <a:gd name="T1" fmla="*/ 4 h 170"/>
                <a:gd name="T2" fmla="*/ 112 w 130"/>
                <a:gd name="T3" fmla="*/ 0 h 170"/>
                <a:gd name="T4" fmla="*/ 130 w 130"/>
                <a:gd name="T5" fmla="*/ 26 h 170"/>
                <a:gd name="T6" fmla="*/ 108 w 130"/>
                <a:gd name="T7" fmla="*/ 32 h 170"/>
                <a:gd name="T8" fmla="*/ 92 w 130"/>
                <a:gd name="T9" fmla="*/ 30 h 170"/>
                <a:gd name="T10" fmla="*/ 70 w 130"/>
                <a:gd name="T11" fmla="*/ 36 h 170"/>
                <a:gd name="T12" fmla="*/ 42 w 130"/>
                <a:gd name="T13" fmla="*/ 40 h 170"/>
                <a:gd name="T14" fmla="*/ 56 w 130"/>
                <a:gd name="T15" fmla="*/ 52 h 170"/>
                <a:gd name="T16" fmla="*/ 38 w 130"/>
                <a:gd name="T17" fmla="*/ 58 h 170"/>
                <a:gd name="T18" fmla="*/ 60 w 130"/>
                <a:gd name="T19" fmla="*/ 66 h 170"/>
                <a:gd name="T20" fmla="*/ 72 w 130"/>
                <a:gd name="T21" fmla="*/ 52 h 170"/>
                <a:gd name="T22" fmla="*/ 90 w 130"/>
                <a:gd name="T23" fmla="*/ 76 h 170"/>
                <a:gd name="T24" fmla="*/ 80 w 130"/>
                <a:gd name="T25" fmla="*/ 90 h 170"/>
                <a:gd name="T26" fmla="*/ 66 w 130"/>
                <a:gd name="T27" fmla="*/ 88 h 170"/>
                <a:gd name="T28" fmla="*/ 56 w 130"/>
                <a:gd name="T29" fmla="*/ 94 h 170"/>
                <a:gd name="T30" fmla="*/ 46 w 130"/>
                <a:gd name="T31" fmla="*/ 116 h 170"/>
                <a:gd name="T32" fmla="*/ 82 w 130"/>
                <a:gd name="T33" fmla="*/ 102 h 170"/>
                <a:gd name="T34" fmla="*/ 110 w 130"/>
                <a:gd name="T35" fmla="*/ 106 h 170"/>
                <a:gd name="T36" fmla="*/ 114 w 130"/>
                <a:gd name="T37" fmla="*/ 122 h 170"/>
                <a:gd name="T38" fmla="*/ 88 w 130"/>
                <a:gd name="T39" fmla="*/ 102 h 170"/>
                <a:gd name="T40" fmla="*/ 74 w 130"/>
                <a:gd name="T41" fmla="*/ 112 h 170"/>
                <a:gd name="T42" fmla="*/ 52 w 130"/>
                <a:gd name="T43" fmla="*/ 124 h 170"/>
                <a:gd name="T44" fmla="*/ 58 w 130"/>
                <a:gd name="T45" fmla="*/ 134 h 170"/>
                <a:gd name="T46" fmla="*/ 78 w 130"/>
                <a:gd name="T47" fmla="*/ 130 h 170"/>
                <a:gd name="T48" fmla="*/ 86 w 130"/>
                <a:gd name="T49" fmla="*/ 138 h 170"/>
                <a:gd name="T50" fmla="*/ 104 w 130"/>
                <a:gd name="T51" fmla="*/ 128 h 170"/>
                <a:gd name="T52" fmla="*/ 96 w 130"/>
                <a:gd name="T53" fmla="*/ 146 h 170"/>
                <a:gd name="T54" fmla="*/ 100 w 130"/>
                <a:gd name="T55" fmla="*/ 160 h 170"/>
                <a:gd name="T56" fmla="*/ 80 w 130"/>
                <a:gd name="T57" fmla="*/ 156 h 170"/>
                <a:gd name="T58" fmla="*/ 68 w 130"/>
                <a:gd name="T59" fmla="*/ 152 h 170"/>
                <a:gd name="T60" fmla="*/ 60 w 130"/>
                <a:gd name="T61" fmla="*/ 170 h 170"/>
                <a:gd name="T62" fmla="*/ 36 w 130"/>
                <a:gd name="T63" fmla="*/ 162 h 170"/>
                <a:gd name="T64" fmla="*/ 14 w 130"/>
                <a:gd name="T65" fmla="*/ 130 h 170"/>
                <a:gd name="T66" fmla="*/ 8 w 130"/>
                <a:gd name="T67" fmla="*/ 68 h 170"/>
                <a:gd name="T68" fmla="*/ 12 w 130"/>
                <a:gd name="T69" fmla="*/ 34 h 170"/>
                <a:gd name="T70" fmla="*/ 4 w 130"/>
                <a:gd name="T71" fmla="*/ 62 h 170"/>
                <a:gd name="T72" fmla="*/ 0 w 130"/>
                <a:gd name="T73" fmla="*/ 52 h 170"/>
                <a:gd name="T74" fmla="*/ 12 w 130"/>
                <a:gd name="T75" fmla="*/ 24 h 170"/>
                <a:gd name="T76" fmla="*/ 32 w 130"/>
                <a:gd name="T77" fmla="*/ 4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0" h="170">
                  <a:moveTo>
                    <a:pt x="46" y="4"/>
                  </a:moveTo>
                  <a:lnTo>
                    <a:pt x="68" y="4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26" y="32"/>
                  </a:lnTo>
                  <a:lnTo>
                    <a:pt x="108" y="32"/>
                  </a:lnTo>
                  <a:lnTo>
                    <a:pt x="98" y="38"/>
                  </a:lnTo>
                  <a:lnTo>
                    <a:pt x="92" y="30"/>
                  </a:lnTo>
                  <a:lnTo>
                    <a:pt x="86" y="34"/>
                  </a:lnTo>
                  <a:lnTo>
                    <a:pt x="70" y="36"/>
                  </a:lnTo>
                  <a:lnTo>
                    <a:pt x="56" y="38"/>
                  </a:lnTo>
                  <a:lnTo>
                    <a:pt x="42" y="40"/>
                  </a:lnTo>
                  <a:lnTo>
                    <a:pt x="56" y="42"/>
                  </a:lnTo>
                  <a:lnTo>
                    <a:pt x="56" y="52"/>
                  </a:lnTo>
                  <a:lnTo>
                    <a:pt x="50" y="56"/>
                  </a:lnTo>
                  <a:lnTo>
                    <a:pt x="38" y="58"/>
                  </a:lnTo>
                  <a:lnTo>
                    <a:pt x="48" y="64"/>
                  </a:lnTo>
                  <a:lnTo>
                    <a:pt x="60" y="66"/>
                  </a:lnTo>
                  <a:lnTo>
                    <a:pt x="66" y="56"/>
                  </a:lnTo>
                  <a:lnTo>
                    <a:pt x="72" y="52"/>
                  </a:lnTo>
                  <a:lnTo>
                    <a:pt x="86" y="54"/>
                  </a:lnTo>
                  <a:lnTo>
                    <a:pt x="90" y="76"/>
                  </a:lnTo>
                  <a:lnTo>
                    <a:pt x="90" y="88"/>
                  </a:lnTo>
                  <a:lnTo>
                    <a:pt x="80" y="90"/>
                  </a:lnTo>
                  <a:lnTo>
                    <a:pt x="66" y="96"/>
                  </a:lnTo>
                  <a:lnTo>
                    <a:pt x="66" y="88"/>
                  </a:lnTo>
                  <a:lnTo>
                    <a:pt x="66" y="80"/>
                  </a:lnTo>
                  <a:lnTo>
                    <a:pt x="56" y="94"/>
                  </a:lnTo>
                  <a:lnTo>
                    <a:pt x="48" y="102"/>
                  </a:lnTo>
                  <a:lnTo>
                    <a:pt x="46" y="116"/>
                  </a:lnTo>
                  <a:lnTo>
                    <a:pt x="62" y="100"/>
                  </a:lnTo>
                  <a:lnTo>
                    <a:pt x="82" y="102"/>
                  </a:lnTo>
                  <a:lnTo>
                    <a:pt x="98" y="102"/>
                  </a:lnTo>
                  <a:lnTo>
                    <a:pt x="110" y="106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94" y="112"/>
                  </a:lnTo>
                  <a:lnTo>
                    <a:pt x="88" y="102"/>
                  </a:lnTo>
                  <a:lnTo>
                    <a:pt x="84" y="110"/>
                  </a:lnTo>
                  <a:lnTo>
                    <a:pt x="74" y="112"/>
                  </a:lnTo>
                  <a:lnTo>
                    <a:pt x="62" y="114"/>
                  </a:lnTo>
                  <a:lnTo>
                    <a:pt x="52" y="124"/>
                  </a:lnTo>
                  <a:lnTo>
                    <a:pt x="60" y="122"/>
                  </a:lnTo>
                  <a:lnTo>
                    <a:pt x="58" y="134"/>
                  </a:lnTo>
                  <a:lnTo>
                    <a:pt x="68" y="130"/>
                  </a:lnTo>
                  <a:lnTo>
                    <a:pt x="78" y="130"/>
                  </a:lnTo>
                  <a:lnTo>
                    <a:pt x="78" y="138"/>
                  </a:lnTo>
                  <a:lnTo>
                    <a:pt x="86" y="138"/>
                  </a:lnTo>
                  <a:lnTo>
                    <a:pt x="88" y="130"/>
                  </a:lnTo>
                  <a:lnTo>
                    <a:pt x="104" y="128"/>
                  </a:lnTo>
                  <a:lnTo>
                    <a:pt x="104" y="140"/>
                  </a:lnTo>
                  <a:lnTo>
                    <a:pt x="96" y="146"/>
                  </a:lnTo>
                  <a:lnTo>
                    <a:pt x="102" y="152"/>
                  </a:lnTo>
                  <a:lnTo>
                    <a:pt x="100" y="160"/>
                  </a:lnTo>
                  <a:lnTo>
                    <a:pt x="88" y="162"/>
                  </a:lnTo>
                  <a:lnTo>
                    <a:pt x="80" y="156"/>
                  </a:lnTo>
                  <a:lnTo>
                    <a:pt x="74" y="146"/>
                  </a:lnTo>
                  <a:lnTo>
                    <a:pt x="68" y="152"/>
                  </a:lnTo>
                  <a:lnTo>
                    <a:pt x="70" y="166"/>
                  </a:lnTo>
                  <a:lnTo>
                    <a:pt x="60" y="170"/>
                  </a:lnTo>
                  <a:lnTo>
                    <a:pt x="52" y="162"/>
                  </a:lnTo>
                  <a:lnTo>
                    <a:pt x="36" y="162"/>
                  </a:lnTo>
                  <a:lnTo>
                    <a:pt x="28" y="152"/>
                  </a:lnTo>
                  <a:lnTo>
                    <a:pt x="14" y="130"/>
                  </a:lnTo>
                  <a:lnTo>
                    <a:pt x="8" y="82"/>
                  </a:lnTo>
                  <a:lnTo>
                    <a:pt x="8" y="68"/>
                  </a:lnTo>
                  <a:lnTo>
                    <a:pt x="12" y="54"/>
                  </a:lnTo>
                  <a:lnTo>
                    <a:pt x="12" y="34"/>
                  </a:lnTo>
                  <a:lnTo>
                    <a:pt x="8" y="42"/>
                  </a:lnTo>
                  <a:lnTo>
                    <a:pt x="4" y="62"/>
                  </a:lnTo>
                  <a:lnTo>
                    <a:pt x="4" y="76"/>
                  </a:lnTo>
                  <a:lnTo>
                    <a:pt x="0" y="52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24" y="14"/>
                  </a:lnTo>
                  <a:lnTo>
                    <a:pt x="32" y="4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4312" y="2876"/>
              <a:ext cx="48" cy="64"/>
            </a:xfrm>
            <a:custGeom>
              <a:avLst/>
              <a:gdLst>
                <a:gd name="T0" fmla="*/ 0 w 48"/>
                <a:gd name="T1" fmla="*/ 10 h 64"/>
                <a:gd name="T2" fmla="*/ 6 w 48"/>
                <a:gd name="T3" fmla="*/ 2 h 64"/>
                <a:gd name="T4" fmla="*/ 28 w 48"/>
                <a:gd name="T5" fmla="*/ 0 h 64"/>
                <a:gd name="T6" fmla="*/ 28 w 48"/>
                <a:gd name="T7" fmla="*/ 10 h 64"/>
                <a:gd name="T8" fmla="*/ 14 w 48"/>
                <a:gd name="T9" fmla="*/ 10 h 64"/>
                <a:gd name="T10" fmla="*/ 8 w 48"/>
                <a:gd name="T11" fmla="*/ 14 h 64"/>
                <a:gd name="T12" fmla="*/ 22 w 48"/>
                <a:gd name="T13" fmla="*/ 22 h 64"/>
                <a:gd name="T14" fmla="*/ 32 w 48"/>
                <a:gd name="T15" fmla="*/ 16 h 64"/>
                <a:gd name="T16" fmla="*/ 40 w 48"/>
                <a:gd name="T17" fmla="*/ 26 h 64"/>
                <a:gd name="T18" fmla="*/ 42 w 48"/>
                <a:gd name="T19" fmla="*/ 18 h 64"/>
                <a:gd name="T20" fmla="*/ 48 w 48"/>
                <a:gd name="T21" fmla="*/ 32 h 64"/>
                <a:gd name="T22" fmla="*/ 46 w 48"/>
                <a:gd name="T23" fmla="*/ 44 h 64"/>
                <a:gd name="T24" fmla="*/ 30 w 48"/>
                <a:gd name="T25" fmla="*/ 44 h 64"/>
                <a:gd name="T26" fmla="*/ 24 w 48"/>
                <a:gd name="T27" fmla="*/ 52 h 64"/>
                <a:gd name="T28" fmla="*/ 30 w 48"/>
                <a:gd name="T29" fmla="*/ 64 h 64"/>
                <a:gd name="T30" fmla="*/ 20 w 48"/>
                <a:gd name="T31" fmla="*/ 64 h 64"/>
                <a:gd name="T32" fmla="*/ 14 w 48"/>
                <a:gd name="T33" fmla="*/ 54 h 64"/>
                <a:gd name="T34" fmla="*/ 12 w 48"/>
                <a:gd name="T35" fmla="*/ 46 h 64"/>
                <a:gd name="T36" fmla="*/ 4 w 48"/>
                <a:gd name="T37" fmla="*/ 44 h 64"/>
                <a:gd name="T38" fmla="*/ 4 w 48"/>
                <a:gd name="T39" fmla="*/ 28 h 64"/>
                <a:gd name="T40" fmla="*/ 0 w 48"/>
                <a:gd name="T41" fmla="*/ 18 h 64"/>
                <a:gd name="T42" fmla="*/ 0 w 48"/>
                <a:gd name="T43" fmla="*/ 10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8" h="64">
                  <a:moveTo>
                    <a:pt x="0" y="10"/>
                  </a:moveTo>
                  <a:lnTo>
                    <a:pt x="6" y="2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14" y="10"/>
                  </a:lnTo>
                  <a:lnTo>
                    <a:pt x="8" y="14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0" y="26"/>
                  </a:lnTo>
                  <a:lnTo>
                    <a:pt x="42" y="18"/>
                  </a:lnTo>
                  <a:lnTo>
                    <a:pt x="48" y="32"/>
                  </a:lnTo>
                  <a:lnTo>
                    <a:pt x="46" y="44"/>
                  </a:lnTo>
                  <a:lnTo>
                    <a:pt x="30" y="44"/>
                  </a:lnTo>
                  <a:lnTo>
                    <a:pt x="24" y="52"/>
                  </a:lnTo>
                  <a:lnTo>
                    <a:pt x="30" y="64"/>
                  </a:lnTo>
                  <a:lnTo>
                    <a:pt x="20" y="64"/>
                  </a:lnTo>
                  <a:lnTo>
                    <a:pt x="14" y="54"/>
                  </a:lnTo>
                  <a:lnTo>
                    <a:pt x="12" y="46"/>
                  </a:lnTo>
                  <a:lnTo>
                    <a:pt x="4" y="4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4226" y="2848"/>
              <a:ext cx="68" cy="152"/>
            </a:xfrm>
            <a:custGeom>
              <a:avLst/>
              <a:gdLst>
                <a:gd name="T0" fmla="*/ 32 w 68"/>
                <a:gd name="T1" fmla="*/ 0 h 152"/>
                <a:gd name="T2" fmla="*/ 30 w 68"/>
                <a:gd name="T3" fmla="*/ 16 h 152"/>
                <a:gd name="T4" fmla="*/ 30 w 68"/>
                <a:gd name="T5" fmla="*/ 28 h 152"/>
                <a:gd name="T6" fmla="*/ 38 w 68"/>
                <a:gd name="T7" fmla="*/ 28 h 152"/>
                <a:gd name="T8" fmla="*/ 26 w 68"/>
                <a:gd name="T9" fmla="*/ 38 h 152"/>
                <a:gd name="T10" fmla="*/ 38 w 68"/>
                <a:gd name="T11" fmla="*/ 38 h 152"/>
                <a:gd name="T12" fmla="*/ 36 w 68"/>
                <a:gd name="T13" fmla="*/ 44 h 152"/>
                <a:gd name="T14" fmla="*/ 28 w 68"/>
                <a:gd name="T15" fmla="*/ 48 h 152"/>
                <a:gd name="T16" fmla="*/ 30 w 68"/>
                <a:gd name="T17" fmla="*/ 62 h 152"/>
                <a:gd name="T18" fmla="*/ 38 w 68"/>
                <a:gd name="T19" fmla="*/ 62 h 152"/>
                <a:gd name="T20" fmla="*/ 26 w 68"/>
                <a:gd name="T21" fmla="*/ 80 h 152"/>
                <a:gd name="T22" fmla="*/ 26 w 68"/>
                <a:gd name="T23" fmla="*/ 90 h 152"/>
                <a:gd name="T24" fmla="*/ 32 w 68"/>
                <a:gd name="T25" fmla="*/ 98 h 152"/>
                <a:gd name="T26" fmla="*/ 32 w 68"/>
                <a:gd name="T27" fmla="*/ 114 h 152"/>
                <a:gd name="T28" fmla="*/ 50 w 68"/>
                <a:gd name="T29" fmla="*/ 94 h 152"/>
                <a:gd name="T30" fmla="*/ 62 w 68"/>
                <a:gd name="T31" fmla="*/ 92 h 152"/>
                <a:gd name="T32" fmla="*/ 68 w 68"/>
                <a:gd name="T33" fmla="*/ 92 h 152"/>
                <a:gd name="T34" fmla="*/ 60 w 68"/>
                <a:gd name="T35" fmla="*/ 100 h 152"/>
                <a:gd name="T36" fmla="*/ 44 w 68"/>
                <a:gd name="T37" fmla="*/ 110 h 152"/>
                <a:gd name="T38" fmla="*/ 40 w 68"/>
                <a:gd name="T39" fmla="*/ 116 h 152"/>
                <a:gd name="T40" fmla="*/ 46 w 68"/>
                <a:gd name="T41" fmla="*/ 130 h 152"/>
                <a:gd name="T42" fmla="*/ 58 w 68"/>
                <a:gd name="T43" fmla="*/ 122 h 152"/>
                <a:gd name="T44" fmla="*/ 58 w 68"/>
                <a:gd name="T45" fmla="*/ 130 h 152"/>
                <a:gd name="T46" fmla="*/ 54 w 68"/>
                <a:gd name="T47" fmla="*/ 140 h 152"/>
                <a:gd name="T48" fmla="*/ 54 w 68"/>
                <a:gd name="T49" fmla="*/ 152 h 152"/>
                <a:gd name="T50" fmla="*/ 48 w 68"/>
                <a:gd name="T51" fmla="*/ 150 h 152"/>
                <a:gd name="T52" fmla="*/ 40 w 68"/>
                <a:gd name="T53" fmla="*/ 144 h 152"/>
                <a:gd name="T54" fmla="*/ 28 w 68"/>
                <a:gd name="T55" fmla="*/ 146 h 152"/>
                <a:gd name="T56" fmla="*/ 8 w 68"/>
                <a:gd name="T57" fmla="*/ 122 h 152"/>
                <a:gd name="T58" fmla="*/ 0 w 68"/>
                <a:gd name="T59" fmla="*/ 72 h 152"/>
                <a:gd name="T60" fmla="*/ 6 w 68"/>
                <a:gd name="T61" fmla="*/ 38 h 152"/>
                <a:gd name="T62" fmla="*/ 6 w 68"/>
                <a:gd name="T63" fmla="*/ 20 h 152"/>
                <a:gd name="T64" fmla="*/ 18 w 68"/>
                <a:gd name="T65" fmla="*/ 4 h 152"/>
                <a:gd name="T66" fmla="*/ 32 w 68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152">
                  <a:moveTo>
                    <a:pt x="32" y="0"/>
                  </a:moveTo>
                  <a:lnTo>
                    <a:pt x="30" y="16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36" y="44"/>
                  </a:lnTo>
                  <a:lnTo>
                    <a:pt x="28" y="48"/>
                  </a:lnTo>
                  <a:lnTo>
                    <a:pt x="30" y="62"/>
                  </a:lnTo>
                  <a:lnTo>
                    <a:pt x="38" y="62"/>
                  </a:lnTo>
                  <a:lnTo>
                    <a:pt x="26" y="80"/>
                  </a:lnTo>
                  <a:lnTo>
                    <a:pt x="26" y="90"/>
                  </a:lnTo>
                  <a:lnTo>
                    <a:pt x="32" y="98"/>
                  </a:lnTo>
                  <a:lnTo>
                    <a:pt x="32" y="114"/>
                  </a:lnTo>
                  <a:lnTo>
                    <a:pt x="50" y="94"/>
                  </a:lnTo>
                  <a:lnTo>
                    <a:pt x="62" y="92"/>
                  </a:lnTo>
                  <a:lnTo>
                    <a:pt x="68" y="92"/>
                  </a:lnTo>
                  <a:lnTo>
                    <a:pt x="60" y="100"/>
                  </a:lnTo>
                  <a:lnTo>
                    <a:pt x="44" y="110"/>
                  </a:lnTo>
                  <a:lnTo>
                    <a:pt x="40" y="116"/>
                  </a:lnTo>
                  <a:lnTo>
                    <a:pt x="46" y="130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54" y="140"/>
                  </a:lnTo>
                  <a:lnTo>
                    <a:pt x="54" y="152"/>
                  </a:lnTo>
                  <a:lnTo>
                    <a:pt x="48" y="150"/>
                  </a:lnTo>
                  <a:lnTo>
                    <a:pt x="40" y="144"/>
                  </a:lnTo>
                  <a:lnTo>
                    <a:pt x="28" y="146"/>
                  </a:lnTo>
                  <a:lnTo>
                    <a:pt x="8" y="122"/>
                  </a:lnTo>
                  <a:lnTo>
                    <a:pt x="0" y="72"/>
                  </a:lnTo>
                  <a:lnTo>
                    <a:pt x="6" y="38"/>
                  </a:lnTo>
                  <a:lnTo>
                    <a:pt x="6" y="20"/>
                  </a:lnTo>
                  <a:lnTo>
                    <a:pt x="18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>
              <a:off x="4282" y="2916"/>
              <a:ext cx="6" cy="18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6 h 18"/>
                <a:gd name="T4" fmla="*/ 0 w 6"/>
                <a:gd name="T5" fmla="*/ 18 h 18"/>
                <a:gd name="T6" fmla="*/ 6 w 6"/>
                <a:gd name="T7" fmla="*/ 12 h 18"/>
                <a:gd name="T8" fmla="*/ 6 w 6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>
              <a:off x="4312" y="2942"/>
              <a:ext cx="20" cy="18"/>
            </a:xfrm>
            <a:custGeom>
              <a:avLst/>
              <a:gdLst>
                <a:gd name="T0" fmla="*/ 0 w 20"/>
                <a:gd name="T1" fmla="*/ 0 h 18"/>
                <a:gd name="T2" fmla="*/ 2 w 20"/>
                <a:gd name="T3" fmla="*/ 6 h 18"/>
                <a:gd name="T4" fmla="*/ 20 w 20"/>
                <a:gd name="T5" fmla="*/ 18 h 18"/>
                <a:gd name="T6" fmla="*/ 12 w 20"/>
                <a:gd name="T7" fmla="*/ 4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2" y="6"/>
                  </a:lnTo>
                  <a:lnTo>
                    <a:pt x="20" y="18"/>
                  </a:lnTo>
                  <a:lnTo>
                    <a:pt x="1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3"/>
            <p:cNvSpPr>
              <a:spLocks/>
            </p:cNvSpPr>
            <p:nvPr/>
          </p:nvSpPr>
          <p:spPr bwMode="auto">
            <a:xfrm>
              <a:off x="4298" y="2972"/>
              <a:ext cx="14" cy="28"/>
            </a:xfrm>
            <a:custGeom>
              <a:avLst/>
              <a:gdLst>
                <a:gd name="T0" fmla="*/ 4 w 14"/>
                <a:gd name="T1" fmla="*/ 6 h 28"/>
                <a:gd name="T2" fmla="*/ 0 w 14"/>
                <a:gd name="T3" fmla="*/ 14 h 28"/>
                <a:gd name="T4" fmla="*/ 6 w 14"/>
                <a:gd name="T5" fmla="*/ 28 h 28"/>
                <a:gd name="T6" fmla="*/ 14 w 14"/>
                <a:gd name="T7" fmla="*/ 22 h 28"/>
                <a:gd name="T8" fmla="*/ 12 w 14"/>
                <a:gd name="T9" fmla="*/ 0 h 28"/>
                <a:gd name="T10" fmla="*/ 12 w 14"/>
                <a:gd name="T11" fmla="*/ 0 h 28"/>
                <a:gd name="T12" fmla="*/ 8 w 14"/>
                <a:gd name="T13" fmla="*/ 2 h 28"/>
                <a:gd name="T14" fmla="*/ 4 w 14"/>
                <a:gd name="T15" fmla="*/ 6 h 28"/>
                <a:gd name="T16" fmla="*/ 4 w 14"/>
                <a:gd name="T17" fmla="*/ 6 h 28"/>
                <a:gd name="T18" fmla="*/ 4 w 14"/>
                <a:gd name="T19" fmla="*/ 6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8">
                  <a:moveTo>
                    <a:pt x="4" y="6"/>
                  </a:moveTo>
                  <a:lnTo>
                    <a:pt x="0" y="14"/>
                  </a:lnTo>
                  <a:lnTo>
                    <a:pt x="6" y="28"/>
                  </a:lnTo>
                  <a:lnTo>
                    <a:pt x="14" y="2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4"/>
            <p:cNvSpPr>
              <a:spLocks/>
            </p:cNvSpPr>
            <p:nvPr/>
          </p:nvSpPr>
          <p:spPr bwMode="auto">
            <a:xfrm>
              <a:off x="4224" y="2814"/>
              <a:ext cx="56" cy="40"/>
            </a:xfrm>
            <a:custGeom>
              <a:avLst/>
              <a:gdLst>
                <a:gd name="T0" fmla="*/ 48 w 56"/>
                <a:gd name="T1" fmla="*/ 0 h 40"/>
                <a:gd name="T2" fmla="*/ 28 w 56"/>
                <a:gd name="T3" fmla="*/ 2 h 40"/>
                <a:gd name="T4" fmla="*/ 8 w 56"/>
                <a:gd name="T5" fmla="*/ 16 h 40"/>
                <a:gd name="T6" fmla="*/ 0 w 56"/>
                <a:gd name="T7" fmla="*/ 40 h 40"/>
                <a:gd name="T8" fmla="*/ 22 w 56"/>
                <a:gd name="T9" fmla="*/ 20 h 40"/>
                <a:gd name="T10" fmla="*/ 56 w 56"/>
                <a:gd name="T11" fmla="*/ 18 h 40"/>
                <a:gd name="T12" fmla="*/ 48 w 56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40">
                  <a:moveTo>
                    <a:pt x="48" y="0"/>
                  </a:moveTo>
                  <a:lnTo>
                    <a:pt x="28" y="2"/>
                  </a:lnTo>
                  <a:lnTo>
                    <a:pt x="8" y="16"/>
                  </a:lnTo>
                  <a:lnTo>
                    <a:pt x="0" y="40"/>
                  </a:lnTo>
                  <a:lnTo>
                    <a:pt x="22" y="20"/>
                  </a:lnTo>
                  <a:lnTo>
                    <a:pt x="56" y="1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5"/>
            <p:cNvSpPr>
              <a:spLocks/>
            </p:cNvSpPr>
            <p:nvPr/>
          </p:nvSpPr>
          <p:spPr bwMode="auto">
            <a:xfrm>
              <a:off x="4306" y="2772"/>
              <a:ext cx="34" cy="36"/>
            </a:xfrm>
            <a:custGeom>
              <a:avLst/>
              <a:gdLst>
                <a:gd name="T0" fmla="*/ 0 w 34"/>
                <a:gd name="T1" fmla="*/ 0 h 36"/>
                <a:gd name="T2" fmla="*/ 0 w 34"/>
                <a:gd name="T3" fmla="*/ 24 h 36"/>
                <a:gd name="T4" fmla="*/ 8 w 34"/>
                <a:gd name="T5" fmla="*/ 28 h 36"/>
                <a:gd name="T6" fmla="*/ 8 w 34"/>
                <a:gd name="T7" fmla="*/ 36 h 36"/>
                <a:gd name="T8" fmla="*/ 22 w 34"/>
                <a:gd name="T9" fmla="*/ 36 h 36"/>
                <a:gd name="T10" fmla="*/ 34 w 34"/>
                <a:gd name="T11" fmla="*/ 34 h 36"/>
                <a:gd name="T12" fmla="*/ 34 w 34"/>
                <a:gd name="T13" fmla="*/ 26 h 36"/>
                <a:gd name="T14" fmla="*/ 4 w 34"/>
                <a:gd name="T15" fmla="*/ 24 h 36"/>
                <a:gd name="T16" fmla="*/ 0 w 34"/>
                <a:gd name="T17" fmla="*/ 10 h 36"/>
                <a:gd name="T18" fmla="*/ 0 w 34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lnTo>
                    <a:pt x="0" y="24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22" y="36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4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4250" y="3004"/>
              <a:ext cx="18" cy="20"/>
            </a:xfrm>
            <a:custGeom>
              <a:avLst/>
              <a:gdLst>
                <a:gd name="T0" fmla="*/ 16 w 18"/>
                <a:gd name="T1" fmla="*/ 4 h 20"/>
                <a:gd name="T2" fmla="*/ 8 w 18"/>
                <a:gd name="T3" fmla="*/ 4 h 20"/>
                <a:gd name="T4" fmla="*/ 0 w 18"/>
                <a:gd name="T5" fmla="*/ 0 h 20"/>
                <a:gd name="T6" fmla="*/ 2 w 18"/>
                <a:gd name="T7" fmla="*/ 14 h 20"/>
                <a:gd name="T8" fmla="*/ 18 w 18"/>
                <a:gd name="T9" fmla="*/ 20 h 20"/>
                <a:gd name="T10" fmla="*/ 16 w 18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0">
                  <a:moveTo>
                    <a:pt x="16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2" y="14"/>
                  </a:lnTo>
                  <a:lnTo>
                    <a:pt x="18" y="2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7"/>
            <p:cNvSpPr>
              <a:spLocks/>
            </p:cNvSpPr>
            <p:nvPr/>
          </p:nvSpPr>
          <p:spPr bwMode="auto">
            <a:xfrm>
              <a:off x="4292" y="3006"/>
              <a:ext cx="80" cy="38"/>
            </a:xfrm>
            <a:custGeom>
              <a:avLst/>
              <a:gdLst>
                <a:gd name="T0" fmla="*/ 76 w 80"/>
                <a:gd name="T1" fmla="*/ 0 h 38"/>
                <a:gd name="T2" fmla="*/ 42 w 80"/>
                <a:gd name="T3" fmla="*/ 12 h 38"/>
                <a:gd name="T4" fmla="*/ 2 w 80"/>
                <a:gd name="T5" fmla="*/ 24 h 38"/>
                <a:gd name="T6" fmla="*/ 0 w 80"/>
                <a:gd name="T7" fmla="*/ 34 h 38"/>
                <a:gd name="T8" fmla="*/ 8 w 80"/>
                <a:gd name="T9" fmla="*/ 38 h 38"/>
                <a:gd name="T10" fmla="*/ 28 w 80"/>
                <a:gd name="T11" fmla="*/ 24 h 38"/>
                <a:gd name="T12" fmla="*/ 60 w 80"/>
                <a:gd name="T13" fmla="*/ 14 h 38"/>
                <a:gd name="T14" fmla="*/ 80 w 80"/>
                <a:gd name="T15" fmla="*/ 8 h 38"/>
                <a:gd name="T16" fmla="*/ 76 w 80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38">
                  <a:moveTo>
                    <a:pt x="76" y="0"/>
                  </a:moveTo>
                  <a:lnTo>
                    <a:pt x="42" y="12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8" y="38"/>
                  </a:lnTo>
                  <a:lnTo>
                    <a:pt x="28" y="24"/>
                  </a:lnTo>
                  <a:lnTo>
                    <a:pt x="60" y="14"/>
                  </a:lnTo>
                  <a:lnTo>
                    <a:pt x="80" y="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4242" y="3014"/>
              <a:ext cx="56" cy="82"/>
            </a:xfrm>
            <a:custGeom>
              <a:avLst/>
              <a:gdLst>
                <a:gd name="T0" fmla="*/ 4 w 56"/>
                <a:gd name="T1" fmla="*/ 0 h 82"/>
                <a:gd name="T2" fmla="*/ 0 w 56"/>
                <a:gd name="T3" fmla="*/ 14 h 82"/>
                <a:gd name="T4" fmla="*/ 4 w 56"/>
                <a:gd name="T5" fmla="*/ 26 h 82"/>
                <a:gd name="T6" fmla="*/ 8 w 56"/>
                <a:gd name="T7" fmla="*/ 34 h 82"/>
                <a:gd name="T8" fmla="*/ 22 w 56"/>
                <a:gd name="T9" fmla="*/ 54 h 82"/>
                <a:gd name="T10" fmla="*/ 40 w 56"/>
                <a:gd name="T11" fmla="*/ 68 h 82"/>
                <a:gd name="T12" fmla="*/ 56 w 56"/>
                <a:gd name="T13" fmla="*/ 82 h 82"/>
                <a:gd name="T14" fmla="*/ 48 w 56"/>
                <a:gd name="T15" fmla="*/ 68 h 82"/>
                <a:gd name="T16" fmla="*/ 26 w 56"/>
                <a:gd name="T17" fmla="*/ 44 h 82"/>
                <a:gd name="T18" fmla="*/ 18 w 56"/>
                <a:gd name="T19" fmla="*/ 26 h 82"/>
                <a:gd name="T20" fmla="*/ 18 w 56"/>
                <a:gd name="T21" fmla="*/ 26 h 82"/>
                <a:gd name="T22" fmla="*/ 4 w 56"/>
                <a:gd name="T23" fmla="*/ 0 h 82"/>
                <a:gd name="T24" fmla="*/ 4 w 56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82">
                  <a:moveTo>
                    <a:pt x="4" y="0"/>
                  </a:moveTo>
                  <a:lnTo>
                    <a:pt x="0" y="14"/>
                  </a:lnTo>
                  <a:lnTo>
                    <a:pt x="4" y="26"/>
                  </a:lnTo>
                  <a:lnTo>
                    <a:pt x="8" y="34"/>
                  </a:lnTo>
                  <a:lnTo>
                    <a:pt x="22" y="54"/>
                  </a:lnTo>
                  <a:lnTo>
                    <a:pt x="40" y="68"/>
                  </a:lnTo>
                  <a:lnTo>
                    <a:pt x="56" y="82"/>
                  </a:lnTo>
                  <a:lnTo>
                    <a:pt x="48" y="68"/>
                  </a:lnTo>
                  <a:lnTo>
                    <a:pt x="26" y="44"/>
                  </a:lnTo>
                  <a:lnTo>
                    <a:pt x="18" y="2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4246" y="3056"/>
              <a:ext cx="26" cy="38"/>
            </a:xfrm>
            <a:custGeom>
              <a:avLst/>
              <a:gdLst>
                <a:gd name="T0" fmla="*/ 0 w 26"/>
                <a:gd name="T1" fmla="*/ 0 h 38"/>
                <a:gd name="T2" fmla="*/ 10 w 26"/>
                <a:gd name="T3" fmla="*/ 16 h 38"/>
                <a:gd name="T4" fmla="*/ 26 w 26"/>
                <a:gd name="T5" fmla="*/ 38 h 38"/>
                <a:gd name="T6" fmla="*/ 4 w 26"/>
                <a:gd name="T7" fmla="*/ 26 h 38"/>
                <a:gd name="T8" fmla="*/ 4 w 26"/>
                <a:gd name="T9" fmla="*/ 26 h 38"/>
                <a:gd name="T10" fmla="*/ 0 w 26"/>
                <a:gd name="T11" fmla="*/ 0 h 38"/>
                <a:gd name="T12" fmla="*/ 0 w 26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38">
                  <a:moveTo>
                    <a:pt x="0" y="0"/>
                  </a:moveTo>
                  <a:lnTo>
                    <a:pt x="10" y="16"/>
                  </a:lnTo>
                  <a:lnTo>
                    <a:pt x="26" y="38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4150" y="3086"/>
              <a:ext cx="150" cy="154"/>
            </a:xfrm>
            <a:custGeom>
              <a:avLst/>
              <a:gdLst>
                <a:gd name="T0" fmla="*/ 150 w 150"/>
                <a:gd name="T1" fmla="*/ 22 h 154"/>
                <a:gd name="T2" fmla="*/ 150 w 150"/>
                <a:gd name="T3" fmla="*/ 44 h 154"/>
                <a:gd name="T4" fmla="*/ 138 w 150"/>
                <a:gd name="T5" fmla="*/ 46 h 154"/>
                <a:gd name="T6" fmla="*/ 138 w 150"/>
                <a:gd name="T7" fmla="*/ 36 h 154"/>
                <a:gd name="T8" fmla="*/ 126 w 150"/>
                <a:gd name="T9" fmla="*/ 36 h 154"/>
                <a:gd name="T10" fmla="*/ 124 w 150"/>
                <a:gd name="T11" fmla="*/ 46 h 154"/>
                <a:gd name="T12" fmla="*/ 100 w 150"/>
                <a:gd name="T13" fmla="*/ 48 h 154"/>
                <a:gd name="T14" fmla="*/ 100 w 150"/>
                <a:gd name="T15" fmla="*/ 42 h 154"/>
                <a:gd name="T16" fmla="*/ 88 w 150"/>
                <a:gd name="T17" fmla="*/ 40 h 154"/>
                <a:gd name="T18" fmla="*/ 84 w 150"/>
                <a:gd name="T19" fmla="*/ 52 h 154"/>
                <a:gd name="T20" fmla="*/ 74 w 150"/>
                <a:gd name="T21" fmla="*/ 52 h 154"/>
                <a:gd name="T22" fmla="*/ 72 w 150"/>
                <a:gd name="T23" fmla="*/ 42 h 154"/>
                <a:gd name="T24" fmla="*/ 64 w 150"/>
                <a:gd name="T25" fmla="*/ 42 h 154"/>
                <a:gd name="T26" fmla="*/ 62 w 150"/>
                <a:gd name="T27" fmla="*/ 58 h 154"/>
                <a:gd name="T28" fmla="*/ 46 w 150"/>
                <a:gd name="T29" fmla="*/ 72 h 154"/>
                <a:gd name="T30" fmla="*/ 30 w 150"/>
                <a:gd name="T31" fmla="*/ 96 h 154"/>
                <a:gd name="T32" fmla="*/ 8 w 150"/>
                <a:gd name="T33" fmla="*/ 138 h 154"/>
                <a:gd name="T34" fmla="*/ 0 w 150"/>
                <a:gd name="T35" fmla="*/ 154 h 154"/>
                <a:gd name="T36" fmla="*/ 0 w 150"/>
                <a:gd name="T37" fmla="*/ 130 h 154"/>
                <a:gd name="T38" fmla="*/ 6 w 150"/>
                <a:gd name="T39" fmla="*/ 110 h 154"/>
                <a:gd name="T40" fmla="*/ 8 w 150"/>
                <a:gd name="T41" fmla="*/ 120 h 154"/>
                <a:gd name="T42" fmla="*/ 14 w 150"/>
                <a:gd name="T43" fmla="*/ 110 h 154"/>
                <a:gd name="T44" fmla="*/ 14 w 150"/>
                <a:gd name="T45" fmla="*/ 100 h 154"/>
                <a:gd name="T46" fmla="*/ 22 w 150"/>
                <a:gd name="T47" fmla="*/ 78 h 154"/>
                <a:gd name="T48" fmla="*/ 22 w 150"/>
                <a:gd name="T49" fmla="*/ 94 h 154"/>
                <a:gd name="T50" fmla="*/ 30 w 150"/>
                <a:gd name="T51" fmla="*/ 84 h 154"/>
                <a:gd name="T52" fmla="*/ 30 w 150"/>
                <a:gd name="T53" fmla="*/ 70 h 154"/>
                <a:gd name="T54" fmla="*/ 38 w 150"/>
                <a:gd name="T55" fmla="*/ 56 h 154"/>
                <a:gd name="T56" fmla="*/ 38 w 150"/>
                <a:gd name="T57" fmla="*/ 66 h 154"/>
                <a:gd name="T58" fmla="*/ 46 w 150"/>
                <a:gd name="T59" fmla="*/ 60 h 154"/>
                <a:gd name="T60" fmla="*/ 52 w 150"/>
                <a:gd name="T61" fmla="*/ 48 h 154"/>
                <a:gd name="T62" fmla="*/ 52 w 150"/>
                <a:gd name="T63" fmla="*/ 38 h 154"/>
                <a:gd name="T64" fmla="*/ 44 w 150"/>
                <a:gd name="T65" fmla="*/ 46 h 154"/>
                <a:gd name="T66" fmla="*/ 32 w 150"/>
                <a:gd name="T67" fmla="*/ 62 h 154"/>
                <a:gd name="T68" fmla="*/ 24 w 150"/>
                <a:gd name="T69" fmla="*/ 72 h 154"/>
                <a:gd name="T70" fmla="*/ 14 w 150"/>
                <a:gd name="T71" fmla="*/ 88 h 154"/>
                <a:gd name="T72" fmla="*/ 24 w 150"/>
                <a:gd name="T73" fmla="*/ 64 h 154"/>
                <a:gd name="T74" fmla="*/ 32 w 150"/>
                <a:gd name="T75" fmla="*/ 42 h 154"/>
                <a:gd name="T76" fmla="*/ 40 w 150"/>
                <a:gd name="T77" fmla="*/ 44 h 154"/>
                <a:gd name="T78" fmla="*/ 42 w 150"/>
                <a:gd name="T79" fmla="*/ 28 h 154"/>
                <a:gd name="T80" fmla="*/ 50 w 150"/>
                <a:gd name="T81" fmla="*/ 24 h 154"/>
                <a:gd name="T82" fmla="*/ 50 w 150"/>
                <a:gd name="T83" fmla="*/ 32 h 154"/>
                <a:gd name="T84" fmla="*/ 58 w 150"/>
                <a:gd name="T85" fmla="*/ 30 h 154"/>
                <a:gd name="T86" fmla="*/ 58 w 150"/>
                <a:gd name="T87" fmla="*/ 18 h 154"/>
                <a:gd name="T88" fmla="*/ 68 w 150"/>
                <a:gd name="T89" fmla="*/ 10 h 154"/>
                <a:gd name="T90" fmla="*/ 70 w 150"/>
                <a:gd name="T91" fmla="*/ 20 h 154"/>
                <a:gd name="T92" fmla="*/ 78 w 150"/>
                <a:gd name="T93" fmla="*/ 18 h 154"/>
                <a:gd name="T94" fmla="*/ 78 w 150"/>
                <a:gd name="T95" fmla="*/ 6 h 154"/>
                <a:gd name="T96" fmla="*/ 90 w 150"/>
                <a:gd name="T97" fmla="*/ 0 h 154"/>
                <a:gd name="T98" fmla="*/ 92 w 150"/>
                <a:gd name="T99" fmla="*/ 8 h 154"/>
                <a:gd name="T100" fmla="*/ 102 w 150"/>
                <a:gd name="T101" fmla="*/ 8 h 154"/>
                <a:gd name="T102" fmla="*/ 102 w 150"/>
                <a:gd name="T103" fmla="*/ 0 h 154"/>
                <a:gd name="T104" fmla="*/ 114 w 150"/>
                <a:gd name="T105" fmla="*/ 8 h 154"/>
                <a:gd name="T106" fmla="*/ 120 w 150"/>
                <a:gd name="T107" fmla="*/ 18 h 154"/>
                <a:gd name="T108" fmla="*/ 150 w 150"/>
                <a:gd name="T109" fmla="*/ 22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0" h="154">
                  <a:moveTo>
                    <a:pt x="150" y="22"/>
                  </a:moveTo>
                  <a:lnTo>
                    <a:pt x="150" y="44"/>
                  </a:lnTo>
                  <a:lnTo>
                    <a:pt x="138" y="46"/>
                  </a:lnTo>
                  <a:lnTo>
                    <a:pt x="138" y="36"/>
                  </a:lnTo>
                  <a:lnTo>
                    <a:pt x="126" y="36"/>
                  </a:lnTo>
                  <a:lnTo>
                    <a:pt x="124" y="46"/>
                  </a:lnTo>
                  <a:lnTo>
                    <a:pt x="100" y="48"/>
                  </a:lnTo>
                  <a:lnTo>
                    <a:pt x="100" y="42"/>
                  </a:lnTo>
                  <a:lnTo>
                    <a:pt x="88" y="40"/>
                  </a:lnTo>
                  <a:lnTo>
                    <a:pt x="84" y="52"/>
                  </a:lnTo>
                  <a:lnTo>
                    <a:pt x="74" y="52"/>
                  </a:lnTo>
                  <a:lnTo>
                    <a:pt x="72" y="42"/>
                  </a:lnTo>
                  <a:lnTo>
                    <a:pt x="64" y="42"/>
                  </a:lnTo>
                  <a:lnTo>
                    <a:pt x="62" y="58"/>
                  </a:lnTo>
                  <a:lnTo>
                    <a:pt x="46" y="72"/>
                  </a:lnTo>
                  <a:lnTo>
                    <a:pt x="30" y="96"/>
                  </a:lnTo>
                  <a:lnTo>
                    <a:pt x="8" y="138"/>
                  </a:lnTo>
                  <a:lnTo>
                    <a:pt x="0" y="154"/>
                  </a:lnTo>
                  <a:lnTo>
                    <a:pt x="0" y="130"/>
                  </a:lnTo>
                  <a:lnTo>
                    <a:pt x="6" y="110"/>
                  </a:lnTo>
                  <a:lnTo>
                    <a:pt x="8" y="120"/>
                  </a:lnTo>
                  <a:lnTo>
                    <a:pt x="14" y="110"/>
                  </a:lnTo>
                  <a:lnTo>
                    <a:pt x="14" y="100"/>
                  </a:lnTo>
                  <a:lnTo>
                    <a:pt x="22" y="78"/>
                  </a:lnTo>
                  <a:lnTo>
                    <a:pt x="22" y="94"/>
                  </a:lnTo>
                  <a:lnTo>
                    <a:pt x="30" y="84"/>
                  </a:lnTo>
                  <a:lnTo>
                    <a:pt x="30" y="70"/>
                  </a:lnTo>
                  <a:lnTo>
                    <a:pt x="38" y="56"/>
                  </a:lnTo>
                  <a:lnTo>
                    <a:pt x="38" y="66"/>
                  </a:lnTo>
                  <a:lnTo>
                    <a:pt x="46" y="60"/>
                  </a:lnTo>
                  <a:lnTo>
                    <a:pt x="52" y="48"/>
                  </a:lnTo>
                  <a:lnTo>
                    <a:pt x="52" y="38"/>
                  </a:lnTo>
                  <a:lnTo>
                    <a:pt x="44" y="46"/>
                  </a:lnTo>
                  <a:lnTo>
                    <a:pt x="32" y="62"/>
                  </a:lnTo>
                  <a:lnTo>
                    <a:pt x="24" y="72"/>
                  </a:lnTo>
                  <a:lnTo>
                    <a:pt x="14" y="88"/>
                  </a:lnTo>
                  <a:lnTo>
                    <a:pt x="24" y="64"/>
                  </a:lnTo>
                  <a:lnTo>
                    <a:pt x="32" y="42"/>
                  </a:lnTo>
                  <a:lnTo>
                    <a:pt x="40" y="44"/>
                  </a:lnTo>
                  <a:lnTo>
                    <a:pt x="42" y="28"/>
                  </a:lnTo>
                  <a:lnTo>
                    <a:pt x="50" y="24"/>
                  </a:lnTo>
                  <a:lnTo>
                    <a:pt x="50" y="32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68" y="10"/>
                  </a:lnTo>
                  <a:lnTo>
                    <a:pt x="70" y="20"/>
                  </a:lnTo>
                  <a:lnTo>
                    <a:pt x="78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2" y="8"/>
                  </a:lnTo>
                  <a:lnTo>
                    <a:pt x="102" y="8"/>
                  </a:lnTo>
                  <a:lnTo>
                    <a:pt x="102" y="0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50" y="2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4194" y="3066"/>
              <a:ext cx="48" cy="50"/>
            </a:xfrm>
            <a:custGeom>
              <a:avLst/>
              <a:gdLst>
                <a:gd name="T0" fmla="*/ 44 w 48"/>
                <a:gd name="T1" fmla="*/ 0 h 50"/>
                <a:gd name="T2" fmla="*/ 36 w 48"/>
                <a:gd name="T3" fmla="*/ 10 h 50"/>
                <a:gd name="T4" fmla="*/ 26 w 48"/>
                <a:gd name="T5" fmla="*/ 18 h 50"/>
                <a:gd name="T6" fmla="*/ 0 w 48"/>
                <a:gd name="T7" fmla="*/ 50 h 50"/>
                <a:gd name="T8" fmla="*/ 48 w 48"/>
                <a:gd name="T9" fmla="*/ 12 h 50"/>
                <a:gd name="T10" fmla="*/ 44 w 48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50">
                  <a:moveTo>
                    <a:pt x="44" y="0"/>
                  </a:moveTo>
                  <a:lnTo>
                    <a:pt x="36" y="10"/>
                  </a:lnTo>
                  <a:lnTo>
                    <a:pt x="26" y="18"/>
                  </a:lnTo>
                  <a:lnTo>
                    <a:pt x="0" y="50"/>
                  </a:lnTo>
                  <a:lnTo>
                    <a:pt x="48" y="1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4200" y="3142"/>
              <a:ext cx="94" cy="58"/>
            </a:xfrm>
            <a:custGeom>
              <a:avLst/>
              <a:gdLst>
                <a:gd name="T0" fmla="*/ 94 w 94"/>
                <a:gd name="T1" fmla="*/ 6 h 58"/>
                <a:gd name="T2" fmla="*/ 94 w 94"/>
                <a:gd name="T3" fmla="*/ 58 h 58"/>
                <a:gd name="T4" fmla="*/ 78 w 94"/>
                <a:gd name="T5" fmla="*/ 54 h 58"/>
                <a:gd name="T6" fmla="*/ 64 w 94"/>
                <a:gd name="T7" fmla="*/ 56 h 58"/>
                <a:gd name="T8" fmla="*/ 64 w 94"/>
                <a:gd name="T9" fmla="*/ 42 h 58"/>
                <a:gd name="T10" fmla="*/ 54 w 94"/>
                <a:gd name="T11" fmla="*/ 44 h 58"/>
                <a:gd name="T12" fmla="*/ 54 w 94"/>
                <a:gd name="T13" fmla="*/ 52 h 58"/>
                <a:gd name="T14" fmla="*/ 38 w 94"/>
                <a:gd name="T15" fmla="*/ 52 h 58"/>
                <a:gd name="T16" fmla="*/ 30 w 94"/>
                <a:gd name="T17" fmla="*/ 42 h 58"/>
                <a:gd name="T18" fmla="*/ 30 w 94"/>
                <a:gd name="T19" fmla="*/ 42 h 58"/>
                <a:gd name="T20" fmla="*/ 18 w 94"/>
                <a:gd name="T21" fmla="*/ 46 h 58"/>
                <a:gd name="T22" fmla="*/ 22 w 94"/>
                <a:gd name="T23" fmla="*/ 54 h 58"/>
                <a:gd name="T24" fmla="*/ 4 w 94"/>
                <a:gd name="T25" fmla="*/ 54 h 58"/>
                <a:gd name="T26" fmla="*/ 0 w 94"/>
                <a:gd name="T27" fmla="*/ 16 h 58"/>
                <a:gd name="T28" fmla="*/ 12 w 94"/>
                <a:gd name="T29" fmla="*/ 0 h 58"/>
                <a:gd name="T30" fmla="*/ 24 w 94"/>
                <a:gd name="T31" fmla="*/ 0 h 58"/>
                <a:gd name="T32" fmla="*/ 24 w 94"/>
                <a:gd name="T33" fmla="*/ 10 h 58"/>
                <a:gd name="T34" fmla="*/ 34 w 94"/>
                <a:gd name="T35" fmla="*/ 10 h 58"/>
                <a:gd name="T36" fmla="*/ 36 w 94"/>
                <a:gd name="T37" fmla="*/ 2 h 58"/>
                <a:gd name="T38" fmla="*/ 60 w 94"/>
                <a:gd name="T39" fmla="*/ 2 h 58"/>
                <a:gd name="T40" fmla="*/ 62 w 94"/>
                <a:gd name="T41" fmla="*/ 8 h 58"/>
                <a:gd name="T42" fmla="*/ 72 w 94"/>
                <a:gd name="T43" fmla="*/ 10 h 58"/>
                <a:gd name="T44" fmla="*/ 72 w 94"/>
                <a:gd name="T45" fmla="*/ 0 h 58"/>
                <a:gd name="T46" fmla="*/ 90 w 94"/>
                <a:gd name="T47" fmla="*/ 0 h 58"/>
                <a:gd name="T48" fmla="*/ 94 w 94"/>
                <a:gd name="T49" fmla="*/ 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58">
                  <a:moveTo>
                    <a:pt x="94" y="6"/>
                  </a:moveTo>
                  <a:lnTo>
                    <a:pt x="94" y="58"/>
                  </a:lnTo>
                  <a:lnTo>
                    <a:pt x="78" y="54"/>
                  </a:lnTo>
                  <a:lnTo>
                    <a:pt x="64" y="56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38" y="52"/>
                  </a:lnTo>
                  <a:lnTo>
                    <a:pt x="30" y="42"/>
                  </a:lnTo>
                  <a:lnTo>
                    <a:pt x="18" y="46"/>
                  </a:lnTo>
                  <a:lnTo>
                    <a:pt x="22" y="54"/>
                  </a:lnTo>
                  <a:lnTo>
                    <a:pt x="4" y="54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10"/>
                  </a:lnTo>
                  <a:lnTo>
                    <a:pt x="34" y="10"/>
                  </a:lnTo>
                  <a:lnTo>
                    <a:pt x="36" y="2"/>
                  </a:lnTo>
                  <a:lnTo>
                    <a:pt x="60" y="2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4" y="6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4202" y="3206"/>
              <a:ext cx="86" cy="70"/>
            </a:xfrm>
            <a:custGeom>
              <a:avLst/>
              <a:gdLst>
                <a:gd name="T0" fmla="*/ 86 w 86"/>
                <a:gd name="T1" fmla="*/ 2 h 70"/>
                <a:gd name="T2" fmla="*/ 86 w 86"/>
                <a:gd name="T3" fmla="*/ 62 h 70"/>
                <a:gd name="T4" fmla="*/ 66 w 86"/>
                <a:gd name="T5" fmla="*/ 62 h 70"/>
                <a:gd name="T6" fmla="*/ 66 w 86"/>
                <a:gd name="T7" fmla="*/ 52 h 70"/>
                <a:gd name="T8" fmla="*/ 54 w 86"/>
                <a:gd name="T9" fmla="*/ 52 h 70"/>
                <a:gd name="T10" fmla="*/ 54 w 86"/>
                <a:gd name="T11" fmla="*/ 64 h 70"/>
                <a:gd name="T12" fmla="*/ 24 w 86"/>
                <a:gd name="T13" fmla="*/ 66 h 70"/>
                <a:gd name="T14" fmla="*/ 24 w 86"/>
                <a:gd name="T15" fmla="*/ 54 h 70"/>
                <a:gd name="T16" fmla="*/ 18 w 86"/>
                <a:gd name="T17" fmla="*/ 54 h 70"/>
                <a:gd name="T18" fmla="*/ 16 w 86"/>
                <a:gd name="T19" fmla="*/ 70 h 70"/>
                <a:gd name="T20" fmla="*/ 0 w 86"/>
                <a:gd name="T21" fmla="*/ 70 h 70"/>
                <a:gd name="T22" fmla="*/ 0 w 86"/>
                <a:gd name="T23" fmla="*/ 4 h 70"/>
                <a:gd name="T24" fmla="*/ 20 w 86"/>
                <a:gd name="T25" fmla="*/ 2 h 70"/>
                <a:gd name="T26" fmla="*/ 20 w 86"/>
                <a:gd name="T27" fmla="*/ 12 h 70"/>
                <a:gd name="T28" fmla="*/ 30 w 86"/>
                <a:gd name="T29" fmla="*/ 12 h 70"/>
                <a:gd name="T30" fmla="*/ 30 w 86"/>
                <a:gd name="T31" fmla="*/ 2 h 70"/>
                <a:gd name="T32" fmla="*/ 54 w 86"/>
                <a:gd name="T33" fmla="*/ 0 h 70"/>
                <a:gd name="T34" fmla="*/ 54 w 86"/>
                <a:gd name="T35" fmla="*/ 10 h 70"/>
                <a:gd name="T36" fmla="*/ 64 w 86"/>
                <a:gd name="T37" fmla="*/ 10 h 70"/>
                <a:gd name="T38" fmla="*/ 62 w 86"/>
                <a:gd name="T39" fmla="*/ 0 h 70"/>
                <a:gd name="T40" fmla="*/ 86 w 86"/>
                <a:gd name="T41" fmla="*/ 2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70">
                  <a:moveTo>
                    <a:pt x="86" y="2"/>
                  </a:moveTo>
                  <a:lnTo>
                    <a:pt x="86" y="62"/>
                  </a:lnTo>
                  <a:lnTo>
                    <a:pt x="66" y="62"/>
                  </a:lnTo>
                  <a:lnTo>
                    <a:pt x="66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2"/>
                  </a:lnTo>
                  <a:lnTo>
                    <a:pt x="30" y="12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4298" y="3214"/>
              <a:ext cx="88" cy="68"/>
            </a:xfrm>
            <a:custGeom>
              <a:avLst/>
              <a:gdLst>
                <a:gd name="T0" fmla="*/ 88 w 88"/>
                <a:gd name="T1" fmla="*/ 0 h 68"/>
                <a:gd name="T2" fmla="*/ 86 w 88"/>
                <a:gd name="T3" fmla="*/ 60 h 68"/>
                <a:gd name="T4" fmla="*/ 68 w 88"/>
                <a:gd name="T5" fmla="*/ 60 h 68"/>
                <a:gd name="T6" fmla="*/ 68 w 88"/>
                <a:gd name="T7" fmla="*/ 52 h 68"/>
                <a:gd name="T8" fmla="*/ 54 w 88"/>
                <a:gd name="T9" fmla="*/ 52 h 68"/>
                <a:gd name="T10" fmla="*/ 54 w 88"/>
                <a:gd name="T11" fmla="*/ 64 h 68"/>
                <a:gd name="T12" fmla="*/ 24 w 88"/>
                <a:gd name="T13" fmla="*/ 66 h 68"/>
                <a:gd name="T14" fmla="*/ 24 w 88"/>
                <a:gd name="T15" fmla="*/ 54 h 68"/>
                <a:gd name="T16" fmla="*/ 18 w 88"/>
                <a:gd name="T17" fmla="*/ 54 h 68"/>
                <a:gd name="T18" fmla="*/ 16 w 88"/>
                <a:gd name="T19" fmla="*/ 68 h 68"/>
                <a:gd name="T20" fmla="*/ 0 w 88"/>
                <a:gd name="T21" fmla="*/ 68 h 68"/>
                <a:gd name="T22" fmla="*/ 0 w 88"/>
                <a:gd name="T23" fmla="*/ 4 h 68"/>
                <a:gd name="T24" fmla="*/ 20 w 88"/>
                <a:gd name="T25" fmla="*/ 0 h 68"/>
                <a:gd name="T26" fmla="*/ 20 w 88"/>
                <a:gd name="T27" fmla="*/ 10 h 68"/>
                <a:gd name="T28" fmla="*/ 30 w 88"/>
                <a:gd name="T29" fmla="*/ 10 h 68"/>
                <a:gd name="T30" fmla="*/ 30 w 88"/>
                <a:gd name="T31" fmla="*/ 0 h 68"/>
                <a:gd name="T32" fmla="*/ 54 w 88"/>
                <a:gd name="T33" fmla="*/ 0 h 68"/>
                <a:gd name="T34" fmla="*/ 54 w 88"/>
                <a:gd name="T35" fmla="*/ 10 h 68"/>
                <a:gd name="T36" fmla="*/ 64 w 88"/>
                <a:gd name="T37" fmla="*/ 10 h 68"/>
                <a:gd name="T38" fmla="*/ 62 w 88"/>
                <a:gd name="T39" fmla="*/ 0 h 68"/>
                <a:gd name="T40" fmla="*/ 88 w 8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68">
                  <a:moveTo>
                    <a:pt x="88" y="0"/>
                  </a:moveTo>
                  <a:lnTo>
                    <a:pt x="86" y="60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68"/>
                  </a:lnTo>
                  <a:lnTo>
                    <a:pt x="0" y="6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4290" y="3288"/>
              <a:ext cx="86" cy="60"/>
            </a:xfrm>
            <a:custGeom>
              <a:avLst/>
              <a:gdLst>
                <a:gd name="T0" fmla="*/ 86 w 86"/>
                <a:gd name="T1" fmla="*/ 2 h 60"/>
                <a:gd name="T2" fmla="*/ 84 w 86"/>
                <a:gd name="T3" fmla="*/ 52 h 60"/>
                <a:gd name="T4" fmla="*/ 66 w 86"/>
                <a:gd name="T5" fmla="*/ 52 h 60"/>
                <a:gd name="T6" fmla="*/ 66 w 86"/>
                <a:gd name="T7" fmla="*/ 46 h 60"/>
                <a:gd name="T8" fmla="*/ 52 w 86"/>
                <a:gd name="T9" fmla="*/ 46 h 60"/>
                <a:gd name="T10" fmla="*/ 52 w 86"/>
                <a:gd name="T11" fmla="*/ 56 h 60"/>
                <a:gd name="T12" fmla="*/ 24 w 86"/>
                <a:gd name="T13" fmla="*/ 58 h 60"/>
                <a:gd name="T14" fmla="*/ 24 w 86"/>
                <a:gd name="T15" fmla="*/ 48 h 60"/>
                <a:gd name="T16" fmla="*/ 16 w 86"/>
                <a:gd name="T17" fmla="*/ 48 h 60"/>
                <a:gd name="T18" fmla="*/ 16 w 86"/>
                <a:gd name="T19" fmla="*/ 60 h 60"/>
                <a:gd name="T20" fmla="*/ 0 w 86"/>
                <a:gd name="T21" fmla="*/ 60 h 60"/>
                <a:gd name="T22" fmla="*/ 0 w 86"/>
                <a:gd name="T23" fmla="*/ 4 h 60"/>
                <a:gd name="T24" fmla="*/ 20 w 86"/>
                <a:gd name="T25" fmla="*/ 2 h 60"/>
                <a:gd name="T26" fmla="*/ 20 w 86"/>
                <a:gd name="T27" fmla="*/ 10 h 60"/>
                <a:gd name="T28" fmla="*/ 30 w 86"/>
                <a:gd name="T29" fmla="*/ 10 h 60"/>
                <a:gd name="T30" fmla="*/ 30 w 86"/>
                <a:gd name="T31" fmla="*/ 2 h 60"/>
                <a:gd name="T32" fmla="*/ 54 w 86"/>
                <a:gd name="T33" fmla="*/ 0 h 60"/>
                <a:gd name="T34" fmla="*/ 54 w 86"/>
                <a:gd name="T35" fmla="*/ 10 h 60"/>
                <a:gd name="T36" fmla="*/ 64 w 86"/>
                <a:gd name="T37" fmla="*/ 10 h 60"/>
                <a:gd name="T38" fmla="*/ 62 w 86"/>
                <a:gd name="T39" fmla="*/ 0 h 60"/>
                <a:gd name="T40" fmla="*/ 86 w 86"/>
                <a:gd name="T41" fmla="*/ 2 h 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60">
                  <a:moveTo>
                    <a:pt x="86" y="2"/>
                  </a:moveTo>
                  <a:lnTo>
                    <a:pt x="84" y="52"/>
                  </a:lnTo>
                  <a:lnTo>
                    <a:pt x="66" y="52"/>
                  </a:lnTo>
                  <a:lnTo>
                    <a:pt x="66" y="46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24" y="5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16" y="60"/>
                  </a:lnTo>
                  <a:lnTo>
                    <a:pt x="0" y="6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4202" y="3274"/>
              <a:ext cx="92" cy="58"/>
            </a:xfrm>
            <a:custGeom>
              <a:avLst/>
              <a:gdLst>
                <a:gd name="T0" fmla="*/ 86 w 92"/>
                <a:gd name="T1" fmla="*/ 2 h 58"/>
                <a:gd name="T2" fmla="*/ 82 w 92"/>
                <a:gd name="T3" fmla="*/ 58 h 58"/>
                <a:gd name="T4" fmla="*/ 66 w 92"/>
                <a:gd name="T5" fmla="*/ 58 h 58"/>
                <a:gd name="T6" fmla="*/ 50 w 92"/>
                <a:gd name="T7" fmla="*/ 58 h 58"/>
                <a:gd name="T8" fmla="*/ 50 w 92"/>
                <a:gd name="T9" fmla="*/ 42 h 58"/>
                <a:gd name="T10" fmla="*/ 42 w 92"/>
                <a:gd name="T11" fmla="*/ 50 h 58"/>
                <a:gd name="T12" fmla="*/ 40 w 92"/>
                <a:gd name="T13" fmla="*/ 58 h 58"/>
                <a:gd name="T14" fmla="*/ 24 w 92"/>
                <a:gd name="T15" fmla="*/ 58 h 58"/>
                <a:gd name="T16" fmla="*/ 24 w 92"/>
                <a:gd name="T17" fmla="*/ 50 h 58"/>
                <a:gd name="T18" fmla="*/ 14 w 92"/>
                <a:gd name="T19" fmla="*/ 50 h 58"/>
                <a:gd name="T20" fmla="*/ 14 w 92"/>
                <a:gd name="T21" fmla="*/ 58 h 58"/>
                <a:gd name="T22" fmla="*/ 0 w 92"/>
                <a:gd name="T23" fmla="*/ 58 h 58"/>
                <a:gd name="T24" fmla="*/ 2 w 92"/>
                <a:gd name="T25" fmla="*/ 8 h 58"/>
                <a:gd name="T26" fmla="*/ 12 w 92"/>
                <a:gd name="T27" fmla="*/ 8 h 58"/>
                <a:gd name="T28" fmla="*/ 12 w 92"/>
                <a:gd name="T29" fmla="*/ 18 h 58"/>
                <a:gd name="T30" fmla="*/ 24 w 92"/>
                <a:gd name="T31" fmla="*/ 18 h 58"/>
                <a:gd name="T32" fmla="*/ 24 w 92"/>
                <a:gd name="T33" fmla="*/ 8 h 58"/>
                <a:gd name="T34" fmla="*/ 52 w 92"/>
                <a:gd name="T35" fmla="*/ 6 h 58"/>
                <a:gd name="T36" fmla="*/ 52 w 92"/>
                <a:gd name="T37" fmla="*/ 12 h 58"/>
                <a:gd name="T38" fmla="*/ 62 w 92"/>
                <a:gd name="T39" fmla="*/ 12 h 58"/>
                <a:gd name="T40" fmla="*/ 62 w 92"/>
                <a:gd name="T41" fmla="*/ 0 h 58"/>
                <a:gd name="T42" fmla="*/ 92 w 92"/>
                <a:gd name="T43" fmla="*/ 0 h 58"/>
                <a:gd name="T44" fmla="*/ 92 w 92"/>
                <a:gd name="T45" fmla="*/ 0 h 58"/>
                <a:gd name="T46" fmla="*/ 90 w 92"/>
                <a:gd name="T47" fmla="*/ 0 h 58"/>
                <a:gd name="T48" fmla="*/ 86 w 92"/>
                <a:gd name="T49" fmla="*/ 2 h 58"/>
                <a:gd name="T50" fmla="*/ 86 w 92"/>
                <a:gd name="T51" fmla="*/ 2 h 58"/>
                <a:gd name="T52" fmla="*/ 86 w 92"/>
                <a:gd name="T53" fmla="*/ 2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2" h="58">
                  <a:moveTo>
                    <a:pt x="86" y="2"/>
                  </a:moveTo>
                  <a:lnTo>
                    <a:pt x="82" y="58"/>
                  </a:lnTo>
                  <a:lnTo>
                    <a:pt x="66" y="58"/>
                  </a:lnTo>
                  <a:lnTo>
                    <a:pt x="50" y="58"/>
                  </a:lnTo>
                  <a:lnTo>
                    <a:pt x="50" y="42"/>
                  </a:lnTo>
                  <a:lnTo>
                    <a:pt x="42" y="50"/>
                  </a:lnTo>
                  <a:lnTo>
                    <a:pt x="40" y="58"/>
                  </a:lnTo>
                  <a:lnTo>
                    <a:pt x="24" y="58"/>
                  </a:lnTo>
                  <a:lnTo>
                    <a:pt x="24" y="50"/>
                  </a:lnTo>
                  <a:lnTo>
                    <a:pt x="14" y="50"/>
                  </a:lnTo>
                  <a:lnTo>
                    <a:pt x="14" y="58"/>
                  </a:lnTo>
                  <a:lnTo>
                    <a:pt x="0" y="58"/>
                  </a:lnTo>
                  <a:lnTo>
                    <a:pt x="2" y="8"/>
                  </a:lnTo>
                  <a:lnTo>
                    <a:pt x="12" y="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8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62" y="12"/>
                  </a:lnTo>
                  <a:lnTo>
                    <a:pt x="62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>
              <a:off x="4294" y="3024"/>
              <a:ext cx="84" cy="32"/>
            </a:xfrm>
            <a:custGeom>
              <a:avLst/>
              <a:gdLst>
                <a:gd name="T0" fmla="*/ 84 w 84"/>
                <a:gd name="T1" fmla="*/ 0 h 32"/>
                <a:gd name="T2" fmla="*/ 84 w 84"/>
                <a:gd name="T3" fmla="*/ 0 h 32"/>
                <a:gd name="T4" fmla="*/ 40 w 84"/>
                <a:gd name="T5" fmla="*/ 12 h 32"/>
                <a:gd name="T6" fmla="*/ 18 w 84"/>
                <a:gd name="T7" fmla="*/ 20 h 32"/>
                <a:gd name="T8" fmla="*/ 8 w 84"/>
                <a:gd name="T9" fmla="*/ 26 h 32"/>
                <a:gd name="T10" fmla="*/ 0 w 84"/>
                <a:gd name="T11" fmla="*/ 32 h 32"/>
                <a:gd name="T12" fmla="*/ 0 w 84"/>
                <a:gd name="T13" fmla="*/ 32 h 32"/>
                <a:gd name="T14" fmla="*/ 22 w 84"/>
                <a:gd name="T15" fmla="*/ 28 h 32"/>
                <a:gd name="T16" fmla="*/ 44 w 84"/>
                <a:gd name="T17" fmla="*/ 22 h 32"/>
                <a:gd name="T18" fmla="*/ 64 w 84"/>
                <a:gd name="T19" fmla="*/ 14 h 32"/>
                <a:gd name="T20" fmla="*/ 84 w 84"/>
                <a:gd name="T21" fmla="*/ 4 h 32"/>
                <a:gd name="T22" fmla="*/ 84 w 8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2">
                  <a:moveTo>
                    <a:pt x="84" y="0"/>
                  </a:moveTo>
                  <a:lnTo>
                    <a:pt x="84" y="0"/>
                  </a:lnTo>
                  <a:lnTo>
                    <a:pt x="40" y="12"/>
                  </a:lnTo>
                  <a:lnTo>
                    <a:pt x="18" y="20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22" y="28"/>
                  </a:lnTo>
                  <a:lnTo>
                    <a:pt x="44" y="22"/>
                  </a:lnTo>
                  <a:lnTo>
                    <a:pt x="64" y="14"/>
                  </a:lnTo>
                  <a:lnTo>
                    <a:pt x="84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4386" y="3048"/>
              <a:ext cx="162" cy="174"/>
            </a:xfrm>
            <a:custGeom>
              <a:avLst/>
              <a:gdLst>
                <a:gd name="T0" fmla="*/ 6 w 162"/>
                <a:gd name="T1" fmla="*/ 0 h 174"/>
                <a:gd name="T2" fmla="*/ 20 w 162"/>
                <a:gd name="T3" fmla="*/ 6 h 174"/>
                <a:gd name="T4" fmla="*/ 20 w 162"/>
                <a:gd name="T5" fmla="*/ 6 h 174"/>
                <a:gd name="T6" fmla="*/ 44 w 162"/>
                <a:gd name="T7" fmla="*/ 18 h 174"/>
                <a:gd name="T8" fmla="*/ 62 w 162"/>
                <a:gd name="T9" fmla="*/ 24 h 174"/>
                <a:gd name="T10" fmla="*/ 80 w 162"/>
                <a:gd name="T11" fmla="*/ 32 h 174"/>
                <a:gd name="T12" fmla="*/ 102 w 162"/>
                <a:gd name="T13" fmla="*/ 42 h 174"/>
                <a:gd name="T14" fmla="*/ 152 w 162"/>
                <a:gd name="T15" fmla="*/ 114 h 174"/>
                <a:gd name="T16" fmla="*/ 162 w 162"/>
                <a:gd name="T17" fmla="*/ 152 h 174"/>
                <a:gd name="T18" fmla="*/ 116 w 162"/>
                <a:gd name="T19" fmla="*/ 174 h 174"/>
                <a:gd name="T20" fmla="*/ 110 w 162"/>
                <a:gd name="T21" fmla="*/ 154 h 174"/>
                <a:gd name="T22" fmla="*/ 116 w 162"/>
                <a:gd name="T23" fmla="*/ 148 h 174"/>
                <a:gd name="T24" fmla="*/ 116 w 162"/>
                <a:gd name="T25" fmla="*/ 134 h 174"/>
                <a:gd name="T26" fmla="*/ 106 w 162"/>
                <a:gd name="T27" fmla="*/ 140 h 174"/>
                <a:gd name="T28" fmla="*/ 98 w 162"/>
                <a:gd name="T29" fmla="*/ 124 h 174"/>
                <a:gd name="T30" fmla="*/ 100 w 162"/>
                <a:gd name="T31" fmla="*/ 114 h 174"/>
                <a:gd name="T32" fmla="*/ 100 w 162"/>
                <a:gd name="T33" fmla="*/ 102 h 174"/>
                <a:gd name="T34" fmla="*/ 90 w 162"/>
                <a:gd name="T35" fmla="*/ 104 h 174"/>
                <a:gd name="T36" fmla="*/ 86 w 162"/>
                <a:gd name="T37" fmla="*/ 90 h 174"/>
                <a:gd name="T38" fmla="*/ 90 w 162"/>
                <a:gd name="T39" fmla="*/ 82 h 174"/>
                <a:gd name="T40" fmla="*/ 84 w 162"/>
                <a:gd name="T41" fmla="*/ 70 h 174"/>
                <a:gd name="T42" fmla="*/ 78 w 162"/>
                <a:gd name="T43" fmla="*/ 76 h 174"/>
                <a:gd name="T44" fmla="*/ 66 w 162"/>
                <a:gd name="T45" fmla="*/ 60 h 174"/>
                <a:gd name="T46" fmla="*/ 72 w 162"/>
                <a:gd name="T47" fmla="*/ 50 h 174"/>
                <a:gd name="T48" fmla="*/ 72 w 162"/>
                <a:gd name="T49" fmla="*/ 50 h 174"/>
                <a:gd name="T50" fmla="*/ 56 w 162"/>
                <a:gd name="T51" fmla="*/ 42 h 174"/>
                <a:gd name="T52" fmla="*/ 40 w 162"/>
                <a:gd name="T53" fmla="*/ 38 h 174"/>
                <a:gd name="T54" fmla="*/ 28 w 162"/>
                <a:gd name="T55" fmla="*/ 26 h 174"/>
                <a:gd name="T56" fmla="*/ 30 w 162"/>
                <a:gd name="T57" fmla="*/ 20 h 174"/>
                <a:gd name="T58" fmla="*/ 20 w 162"/>
                <a:gd name="T59" fmla="*/ 16 h 174"/>
                <a:gd name="T60" fmla="*/ 12 w 162"/>
                <a:gd name="T61" fmla="*/ 20 h 174"/>
                <a:gd name="T62" fmla="*/ 0 w 162"/>
                <a:gd name="T63" fmla="*/ 16 h 174"/>
                <a:gd name="T64" fmla="*/ 6 w 162"/>
                <a:gd name="T65" fmla="*/ 0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2" h="174">
                  <a:moveTo>
                    <a:pt x="6" y="0"/>
                  </a:moveTo>
                  <a:lnTo>
                    <a:pt x="20" y="6"/>
                  </a:lnTo>
                  <a:lnTo>
                    <a:pt x="44" y="18"/>
                  </a:lnTo>
                  <a:lnTo>
                    <a:pt x="62" y="24"/>
                  </a:lnTo>
                  <a:lnTo>
                    <a:pt x="80" y="32"/>
                  </a:lnTo>
                  <a:lnTo>
                    <a:pt x="102" y="42"/>
                  </a:lnTo>
                  <a:lnTo>
                    <a:pt x="152" y="114"/>
                  </a:lnTo>
                  <a:lnTo>
                    <a:pt x="162" y="152"/>
                  </a:lnTo>
                  <a:lnTo>
                    <a:pt x="116" y="174"/>
                  </a:lnTo>
                  <a:lnTo>
                    <a:pt x="110" y="154"/>
                  </a:lnTo>
                  <a:lnTo>
                    <a:pt x="116" y="148"/>
                  </a:lnTo>
                  <a:lnTo>
                    <a:pt x="116" y="134"/>
                  </a:lnTo>
                  <a:lnTo>
                    <a:pt x="106" y="140"/>
                  </a:lnTo>
                  <a:lnTo>
                    <a:pt x="98" y="124"/>
                  </a:lnTo>
                  <a:lnTo>
                    <a:pt x="100" y="114"/>
                  </a:lnTo>
                  <a:lnTo>
                    <a:pt x="100" y="102"/>
                  </a:lnTo>
                  <a:lnTo>
                    <a:pt x="90" y="104"/>
                  </a:lnTo>
                  <a:lnTo>
                    <a:pt x="86" y="90"/>
                  </a:lnTo>
                  <a:lnTo>
                    <a:pt x="90" y="82"/>
                  </a:lnTo>
                  <a:lnTo>
                    <a:pt x="84" y="70"/>
                  </a:lnTo>
                  <a:lnTo>
                    <a:pt x="78" y="76"/>
                  </a:lnTo>
                  <a:lnTo>
                    <a:pt x="66" y="60"/>
                  </a:lnTo>
                  <a:lnTo>
                    <a:pt x="72" y="50"/>
                  </a:lnTo>
                  <a:lnTo>
                    <a:pt x="56" y="42"/>
                  </a:lnTo>
                  <a:lnTo>
                    <a:pt x="40" y="38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20" y="16"/>
                  </a:lnTo>
                  <a:lnTo>
                    <a:pt x="12" y="20"/>
                  </a:lnTo>
                  <a:lnTo>
                    <a:pt x="0" y="1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>
              <a:off x="4310" y="3052"/>
              <a:ext cx="70" cy="42"/>
            </a:xfrm>
            <a:custGeom>
              <a:avLst/>
              <a:gdLst>
                <a:gd name="T0" fmla="*/ 70 w 70"/>
                <a:gd name="T1" fmla="*/ 0 h 42"/>
                <a:gd name="T2" fmla="*/ 48 w 70"/>
                <a:gd name="T3" fmla="*/ 10 h 42"/>
                <a:gd name="T4" fmla="*/ 22 w 70"/>
                <a:gd name="T5" fmla="*/ 16 h 42"/>
                <a:gd name="T6" fmla="*/ 0 w 70"/>
                <a:gd name="T7" fmla="*/ 42 h 42"/>
                <a:gd name="T8" fmla="*/ 24 w 70"/>
                <a:gd name="T9" fmla="*/ 26 h 42"/>
                <a:gd name="T10" fmla="*/ 68 w 70"/>
                <a:gd name="T11" fmla="*/ 8 h 42"/>
                <a:gd name="T12" fmla="*/ 70 w 70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42">
                  <a:moveTo>
                    <a:pt x="70" y="0"/>
                  </a:moveTo>
                  <a:lnTo>
                    <a:pt x="48" y="10"/>
                  </a:lnTo>
                  <a:lnTo>
                    <a:pt x="22" y="16"/>
                  </a:lnTo>
                  <a:lnTo>
                    <a:pt x="0" y="42"/>
                  </a:lnTo>
                  <a:lnTo>
                    <a:pt x="24" y="26"/>
                  </a:lnTo>
                  <a:lnTo>
                    <a:pt x="68" y="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>
              <a:off x="4360" y="3068"/>
              <a:ext cx="132" cy="176"/>
            </a:xfrm>
            <a:custGeom>
              <a:avLst/>
              <a:gdLst>
                <a:gd name="T0" fmla="*/ 44 w 132"/>
                <a:gd name="T1" fmla="*/ 6 h 176"/>
                <a:gd name="T2" fmla="*/ 50 w 132"/>
                <a:gd name="T3" fmla="*/ 18 h 176"/>
                <a:gd name="T4" fmla="*/ 76 w 132"/>
                <a:gd name="T5" fmla="*/ 26 h 176"/>
                <a:gd name="T6" fmla="*/ 92 w 132"/>
                <a:gd name="T7" fmla="*/ 44 h 176"/>
                <a:gd name="T8" fmla="*/ 102 w 132"/>
                <a:gd name="T9" fmla="*/ 70 h 176"/>
                <a:gd name="T10" fmla="*/ 104 w 132"/>
                <a:gd name="T11" fmla="*/ 86 h 176"/>
                <a:gd name="T12" fmla="*/ 114 w 132"/>
                <a:gd name="T13" fmla="*/ 98 h 176"/>
                <a:gd name="T14" fmla="*/ 120 w 132"/>
                <a:gd name="T15" fmla="*/ 132 h 176"/>
                <a:gd name="T16" fmla="*/ 132 w 132"/>
                <a:gd name="T17" fmla="*/ 148 h 176"/>
                <a:gd name="T18" fmla="*/ 104 w 132"/>
                <a:gd name="T19" fmla="*/ 136 h 176"/>
                <a:gd name="T20" fmla="*/ 104 w 132"/>
                <a:gd name="T21" fmla="*/ 102 h 176"/>
                <a:gd name="T22" fmla="*/ 96 w 132"/>
                <a:gd name="T23" fmla="*/ 104 h 176"/>
                <a:gd name="T24" fmla="*/ 84 w 132"/>
                <a:gd name="T25" fmla="*/ 78 h 176"/>
                <a:gd name="T26" fmla="*/ 88 w 132"/>
                <a:gd name="T27" fmla="*/ 58 h 176"/>
                <a:gd name="T28" fmla="*/ 74 w 132"/>
                <a:gd name="T29" fmla="*/ 56 h 176"/>
                <a:gd name="T30" fmla="*/ 70 w 132"/>
                <a:gd name="T31" fmla="*/ 34 h 176"/>
                <a:gd name="T32" fmla="*/ 50 w 132"/>
                <a:gd name="T33" fmla="*/ 34 h 176"/>
                <a:gd name="T34" fmla="*/ 68 w 132"/>
                <a:gd name="T35" fmla="*/ 62 h 176"/>
                <a:gd name="T36" fmla="*/ 76 w 132"/>
                <a:gd name="T37" fmla="*/ 82 h 176"/>
                <a:gd name="T38" fmla="*/ 84 w 132"/>
                <a:gd name="T39" fmla="*/ 92 h 176"/>
                <a:gd name="T40" fmla="*/ 84 w 132"/>
                <a:gd name="T41" fmla="*/ 112 h 176"/>
                <a:gd name="T42" fmla="*/ 98 w 132"/>
                <a:gd name="T43" fmla="*/ 122 h 176"/>
                <a:gd name="T44" fmla="*/ 120 w 132"/>
                <a:gd name="T45" fmla="*/ 170 h 176"/>
                <a:gd name="T46" fmla="*/ 94 w 132"/>
                <a:gd name="T47" fmla="*/ 158 h 176"/>
                <a:gd name="T48" fmla="*/ 84 w 132"/>
                <a:gd name="T49" fmla="*/ 110 h 176"/>
                <a:gd name="T50" fmla="*/ 74 w 132"/>
                <a:gd name="T51" fmla="*/ 108 h 176"/>
                <a:gd name="T52" fmla="*/ 68 w 132"/>
                <a:gd name="T53" fmla="*/ 78 h 176"/>
                <a:gd name="T54" fmla="*/ 58 w 132"/>
                <a:gd name="T55" fmla="*/ 78 h 176"/>
                <a:gd name="T56" fmla="*/ 46 w 132"/>
                <a:gd name="T57" fmla="*/ 58 h 176"/>
                <a:gd name="T58" fmla="*/ 44 w 132"/>
                <a:gd name="T59" fmla="*/ 40 h 176"/>
                <a:gd name="T60" fmla="*/ 28 w 132"/>
                <a:gd name="T61" fmla="*/ 40 h 176"/>
                <a:gd name="T62" fmla="*/ 18 w 132"/>
                <a:gd name="T63" fmla="*/ 18 h 176"/>
                <a:gd name="T64" fmla="*/ 0 w 132"/>
                <a:gd name="T65" fmla="*/ 1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76">
                  <a:moveTo>
                    <a:pt x="24" y="0"/>
                  </a:moveTo>
                  <a:lnTo>
                    <a:pt x="44" y="6"/>
                  </a:lnTo>
                  <a:lnTo>
                    <a:pt x="40" y="12"/>
                  </a:lnTo>
                  <a:lnTo>
                    <a:pt x="50" y="18"/>
                  </a:lnTo>
                  <a:lnTo>
                    <a:pt x="66" y="18"/>
                  </a:lnTo>
                  <a:lnTo>
                    <a:pt x="76" y="26"/>
                  </a:lnTo>
                  <a:lnTo>
                    <a:pt x="80" y="44"/>
                  </a:lnTo>
                  <a:lnTo>
                    <a:pt x="92" y="44"/>
                  </a:lnTo>
                  <a:lnTo>
                    <a:pt x="98" y="54"/>
                  </a:lnTo>
                  <a:lnTo>
                    <a:pt x="102" y="70"/>
                  </a:lnTo>
                  <a:lnTo>
                    <a:pt x="110" y="82"/>
                  </a:lnTo>
                  <a:lnTo>
                    <a:pt x="104" y="86"/>
                  </a:lnTo>
                  <a:lnTo>
                    <a:pt x="104" y="94"/>
                  </a:lnTo>
                  <a:lnTo>
                    <a:pt x="114" y="98"/>
                  </a:lnTo>
                  <a:lnTo>
                    <a:pt x="124" y="118"/>
                  </a:lnTo>
                  <a:lnTo>
                    <a:pt x="120" y="132"/>
                  </a:lnTo>
                  <a:lnTo>
                    <a:pt x="128" y="134"/>
                  </a:lnTo>
                  <a:lnTo>
                    <a:pt x="132" y="148"/>
                  </a:lnTo>
                  <a:lnTo>
                    <a:pt x="120" y="158"/>
                  </a:lnTo>
                  <a:lnTo>
                    <a:pt x="104" y="136"/>
                  </a:lnTo>
                  <a:lnTo>
                    <a:pt x="104" y="110"/>
                  </a:lnTo>
                  <a:lnTo>
                    <a:pt x="104" y="102"/>
                  </a:lnTo>
                  <a:lnTo>
                    <a:pt x="98" y="90"/>
                  </a:lnTo>
                  <a:lnTo>
                    <a:pt x="96" y="104"/>
                  </a:lnTo>
                  <a:lnTo>
                    <a:pt x="90" y="94"/>
                  </a:lnTo>
                  <a:lnTo>
                    <a:pt x="84" y="78"/>
                  </a:lnTo>
                  <a:lnTo>
                    <a:pt x="88" y="70"/>
                  </a:lnTo>
                  <a:lnTo>
                    <a:pt x="88" y="58"/>
                  </a:lnTo>
                  <a:lnTo>
                    <a:pt x="78" y="64"/>
                  </a:lnTo>
                  <a:lnTo>
                    <a:pt x="74" y="56"/>
                  </a:lnTo>
                  <a:lnTo>
                    <a:pt x="70" y="44"/>
                  </a:lnTo>
                  <a:lnTo>
                    <a:pt x="70" y="34"/>
                  </a:lnTo>
                  <a:lnTo>
                    <a:pt x="60" y="26"/>
                  </a:lnTo>
                  <a:lnTo>
                    <a:pt x="50" y="34"/>
                  </a:lnTo>
                  <a:lnTo>
                    <a:pt x="60" y="42"/>
                  </a:lnTo>
                  <a:lnTo>
                    <a:pt x="68" y="62"/>
                  </a:lnTo>
                  <a:lnTo>
                    <a:pt x="72" y="72"/>
                  </a:lnTo>
                  <a:lnTo>
                    <a:pt x="76" y="82"/>
                  </a:lnTo>
                  <a:lnTo>
                    <a:pt x="78" y="76"/>
                  </a:lnTo>
                  <a:lnTo>
                    <a:pt x="84" y="92"/>
                  </a:lnTo>
                  <a:lnTo>
                    <a:pt x="94" y="110"/>
                  </a:lnTo>
                  <a:lnTo>
                    <a:pt x="84" y="112"/>
                  </a:lnTo>
                  <a:lnTo>
                    <a:pt x="90" y="122"/>
                  </a:lnTo>
                  <a:lnTo>
                    <a:pt x="98" y="122"/>
                  </a:lnTo>
                  <a:lnTo>
                    <a:pt x="104" y="150"/>
                  </a:lnTo>
                  <a:lnTo>
                    <a:pt x="120" y="170"/>
                  </a:lnTo>
                  <a:lnTo>
                    <a:pt x="110" y="176"/>
                  </a:lnTo>
                  <a:lnTo>
                    <a:pt x="94" y="158"/>
                  </a:lnTo>
                  <a:lnTo>
                    <a:pt x="82" y="126"/>
                  </a:lnTo>
                  <a:lnTo>
                    <a:pt x="84" y="110"/>
                  </a:lnTo>
                  <a:lnTo>
                    <a:pt x="80" y="98"/>
                  </a:lnTo>
                  <a:lnTo>
                    <a:pt x="74" y="108"/>
                  </a:lnTo>
                  <a:lnTo>
                    <a:pt x="68" y="98"/>
                  </a:lnTo>
                  <a:lnTo>
                    <a:pt x="68" y="78"/>
                  </a:lnTo>
                  <a:lnTo>
                    <a:pt x="58" y="66"/>
                  </a:lnTo>
                  <a:lnTo>
                    <a:pt x="58" y="78"/>
                  </a:lnTo>
                  <a:lnTo>
                    <a:pt x="50" y="68"/>
                  </a:lnTo>
                  <a:lnTo>
                    <a:pt x="46" y="58"/>
                  </a:lnTo>
                  <a:lnTo>
                    <a:pt x="50" y="46"/>
                  </a:lnTo>
                  <a:lnTo>
                    <a:pt x="44" y="40"/>
                  </a:lnTo>
                  <a:lnTo>
                    <a:pt x="36" y="46"/>
                  </a:lnTo>
                  <a:lnTo>
                    <a:pt x="28" y="40"/>
                  </a:lnTo>
                  <a:lnTo>
                    <a:pt x="26" y="22"/>
                  </a:lnTo>
                  <a:lnTo>
                    <a:pt x="18" y="18"/>
                  </a:lnTo>
                  <a:lnTo>
                    <a:pt x="16" y="24"/>
                  </a:lnTo>
                  <a:lnTo>
                    <a:pt x="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>
              <a:off x="4296" y="3086"/>
              <a:ext cx="166" cy="178"/>
            </a:xfrm>
            <a:custGeom>
              <a:avLst/>
              <a:gdLst>
                <a:gd name="T0" fmla="*/ 82 w 166"/>
                <a:gd name="T1" fmla="*/ 16 h 178"/>
                <a:gd name="T2" fmla="*/ 88 w 166"/>
                <a:gd name="T3" fmla="*/ 36 h 178"/>
                <a:gd name="T4" fmla="*/ 106 w 166"/>
                <a:gd name="T5" fmla="*/ 52 h 178"/>
                <a:gd name="T6" fmla="*/ 116 w 166"/>
                <a:gd name="T7" fmla="*/ 64 h 178"/>
                <a:gd name="T8" fmla="*/ 116 w 166"/>
                <a:gd name="T9" fmla="*/ 78 h 178"/>
                <a:gd name="T10" fmla="*/ 134 w 166"/>
                <a:gd name="T11" fmla="*/ 94 h 178"/>
                <a:gd name="T12" fmla="*/ 142 w 166"/>
                <a:gd name="T13" fmla="*/ 118 h 178"/>
                <a:gd name="T14" fmla="*/ 146 w 166"/>
                <a:gd name="T15" fmla="*/ 134 h 178"/>
                <a:gd name="T16" fmla="*/ 152 w 166"/>
                <a:gd name="T17" fmla="*/ 140 h 178"/>
                <a:gd name="T18" fmla="*/ 166 w 166"/>
                <a:gd name="T19" fmla="*/ 164 h 178"/>
                <a:gd name="T20" fmla="*/ 132 w 166"/>
                <a:gd name="T21" fmla="*/ 148 h 178"/>
                <a:gd name="T22" fmla="*/ 130 w 166"/>
                <a:gd name="T23" fmla="*/ 124 h 178"/>
                <a:gd name="T24" fmla="*/ 116 w 166"/>
                <a:gd name="T25" fmla="*/ 118 h 178"/>
                <a:gd name="T26" fmla="*/ 114 w 166"/>
                <a:gd name="T27" fmla="*/ 94 h 178"/>
                <a:gd name="T28" fmla="*/ 108 w 166"/>
                <a:gd name="T29" fmla="*/ 98 h 178"/>
                <a:gd name="T30" fmla="*/ 98 w 166"/>
                <a:gd name="T31" fmla="*/ 76 h 178"/>
                <a:gd name="T32" fmla="*/ 94 w 166"/>
                <a:gd name="T33" fmla="*/ 54 h 178"/>
                <a:gd name="T34" fmla="*/ 84 w 166"/>
                <a:gd name="T35" fmla="*/ 64 h 178"/>
                <a:gd name="T36" fmla="*/ 78 w 166"/>
                <a:gd name="T37" fmla="*/ 38 h 178"/>
                <a:gd name="T38" fmla="*/ 82 w 166"/>
                <a:gd name="T39" fmla="*/ 70 h 178"/>
                <a:gd name="T40" fmla="*/ 82 w 166"/>
                <a:gd name="T41" fmla="*/ 80 h 178"/>
                <a:gd name="T42" fmla="*/ 98 w 166"/>
                <a:gd name="T43" fmla="*/ 98 h 178"/>
                <a:gd name="T44" fmla="*/ 98 w 166"/>
                <a:gd name="T45" fmla="*/ 120 h 178"/>
                <a:gd name="T46" fmla="*/ 120 w 166"/>
                <a:gd name="T47" fmla="*/ 136 h 178"/>
                <a:gd name="T48" fmla="*/ 140 w 166"/>
                <a:gd name="T49" fmla="*/ 174 h 178"/>
                <a:gd name="T50" fmla="*/ 110 w 166"/>
                <a:gd name="T51" fmla="*/ 140 h 178"/>
                <a:gd name="T52" fmla="*/ 78 w 166"/>
                <a:gd name="T53" fmla="*/ 86 h 178"/>
                <a:gd name="T54" fmla="*/ 78 w 166"/>
                <a:gd name="T55" fmla="*/ 128 h 178"/>
                <a:gd name="T56" fmla="*/ 60 w 166"/>
                <a:gd name="T57" fmla="*/ 110 h 178"/>
                <a:gd name="T58" fmla="*/ 66 w 166"/>
                <a:gd name="T59" fmla="*/ 92 h 178"/>
                <a:gd name="T60" fmla="*/ 58 w 166"/>
                <a:gd name="T61" fmla="*/ 88 h 178"/>
                <a:gd name="T62" fmla="*/ 66 w 166"/>
                <a:gd name="T63" fmla="*/ 72 h 178"/>
                <a:gd name="T64" fmla="*/ 58 w 166"/>
                <a:gd name="T65" fmla="*/ 60 h 178"/>
                <a:gd name="T66" fmla="*/ 58 w 166"/>
                <a:gd name="T67" fmla="*/ 34 h 178"/>
                <a:gd name="T68" fmla="*/ 50 w 166"/>
                <a:gd name="T69" fmla="*/ 54 h 178"/>
                <a:gd name="T70" fmla="*/ 44 w 166"/>
                <a:gd name="T71" fmla="*/ 66 h 178"/>
                <a:gd name="T72" fmla="*/ 52 w 166"/>
                <a:gd name="T73" fmla="*/ 98 h 178"/>
                <a:gd name="T74" fmla="*/ 44 w 166"/>
                <a:gd name="T75" fmla="*/ 110 h 178"/>
                <a:gd name="T76" fmla="*/ 50 w 166"/>
                <a:gd name="T77" fmla="*/ 128 h 178"/>
                <a:gd name="T78" fmla="*/ 26 w 166"/>
                <a:gd name="T79" fmla="*/ 128 h 178"/>
                <a:gd name="T80" fmla="*/ 10 w 166"/>
                <a:gd name="T81" fmla="*/ 140 h 178"/>
                <a:gd name="T82" fmla="*/ 10 w 166"/>
                <a:gd name="T83" fmla="*/ 164 h 178"/>
                <a:gd name="T84" fmla="*/ 0 w 166"/>
                <a:gd name="T85" fmla="*/ 178 h 178"/>
                <a:gd name="T86" fmla="*/ 2 w 166"/>
                <a:gd name="T87" fmla="*/ 124 h 178"/>
                <a:gd name="T88" fmla="*/ 40 w 166"/>
                <a:gd name="T89" fmla="*/ 120 h 178"/>
                <a:gd name="T90" fmla="*/ 10 w 166"/>
                <a:gd name="T91" fmla="*/ 114 h 178"/>
                <a:gd name="T92" fmla="*/ 10 w 166"/>
                <a:gd name="T93" fmla="*/ 70 h 178"/>
                <a:gd name="T94" fmla="*/ 26 w 166"/>
                <a:gd name="T95" fmla="*/ 60 h 178"/>
                <a:gd name="T96" fmla="*/ 36 w 166"/>
                <a:gd name="T97" fmla="*/ 56 h 178"/>
                <a:gd name="T98" fmla="*/ 12 w 166"/>
                <a:gd name="T99" fmla="*/ 40 h 178"/>
                <a:gd name="T100" fmla="*/ 42 w 166"/>
                <a:gd name="T101" fmla="*/ 6 h 178"/>
                <a:gd name="T102" fmla="*/ 70 w 166"/>
                <a:gd name="T103" fmla="*/ 4 h 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" h="178">
                  <a:moveTo>
                    <a:pt x="70" y="4"/>
                  </a:moveTo>
                  <a:lnTo>
                    <a:pt x="82" y="16"/>
                  </a:lnTo>
                  <a:lnTo>
                    <a:pt x="94" y="26"/>
                  </a:lnTo>
                  <a:lnTo>
                    <a:pt x="88" y="36"/>
                  </a:lnTo>
                  <a:lnTo>
                    <a:pt x="96" y="52"/>
                  </a:lnTo>
                  <a:lnTo>
                    <a:pt x="106" y="52"/>
                  </a:lnTo>
                  <a:lnTo>
                    <a:pt x="116" y="64"/>
                  </a:lnTo>
                  <a:lnTo>
                    <a:pt x="120" y="70"/>
                  </a:lnTo>
                  <a:lnTo>
                    <a:pt x="116" y="78"/>
                  </a:lnTo>
                  <a:lnTo>
                    <a:pt x="120" y="88"/>
                  </a:lnTo>
                  <a:lnTo>
                    <a:pt x="134" y="94"/>
                  </a:lnTo>
                  <a:lnTo>
                    <a:pt x="140" y="106"/>
                  </a:lnTo>
                  <a:lnTo>
                    <a:pt x="142" y="118"/>
                  </a:lnTo>
                  <a:lnTo>
                    <a:pt x="138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60" y="150"/>
                  </a:lnTo>
                  <a:lnTo>
                    <a:pt x="166" y="164"/>
                  </a:lnTo>
                  <a:lnTo>
                    <a:pt x="146" y="168"/>
                  </a:lnTo>
                  <a:lnTo>
                    <a:pt x="132" y="148"/>
                  </a:lnTo>
                  <a:lnTo>
                    <a:pt x="134" y="136"/>
                  </a:lnTo>
                  <a:lnTo>
                    <a:pt x="130" y="124"/>
                  </a:lnTo>
                  <a:lnTo>
                    <a:pt x="124" y="132"/>
                  </a:lnTo>
                  <a:lnTo>
                    <a:pt x="116" y="118"/>
                  </a:lnTo>
                  <a:lnTo>
                    <a:pt x="114" y="106"/>
                  </a:lnTo>
                  <a:lnTo>
                    <a:pt x="114" y="94"/>
                  </a:lnTo>
                  <a:lnTo>
                    <a:pt x="108" y="84"/>
                  </a:lnTo>
                  <a:lnTo>
                    <a:pt x="108" y="98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100" y="64"/>
                  </a:lnTo>
                  <a:lnTo>
                    <a:pt x="94" y="54"/>
                  </a:lnTo>
                  <a:lnTo>
                    <a:pt x="94" y="68"/>
                  </a:lnTo>
                  <a:lnTo>
                    <a:pt x="84" y="64"/>
                  </a:lnTo>
                  <a:lnTo>
                    <a:pt x="84" y="50"/>
                  </a:lnTo>
                  <a:lnTo>
                    <a:pt x="78" y="38"/>
                  </a:lnTo>
                  <a:lnTo>
                    <a:pt x="72" y="50"/>
                  </a:lnTo>
                  <a:lnTo>
                    <a:pt x="82" y="70"/>
                  </a:lnTo>
                  <a:lnTo>
                    <a:pt x="90" y="76"/>
                  </a:lnTo>
                  <a:lnTo>
                    <a:pt x="82" y="80"/>
                  </a:lnTo>
                  <a:lnTo>
                    <a:pt x="86" y="92"/>
                  </a:lnTo>
                  <a:lnTo>
                    <a:pt x="98" y="98"/>
                  </a:lnTo>
                  <a:lnTo>
                    <a:pt x="102" y="108"/>
                  </a:lnTo>
                  <a:lnTo>
                    <a:pt x="98" y="120"/>
                  </a:lnTo>
                  <a:lnTo>
                    <a:pt x="110" y="128"/>
                  </a:lnTo>
                  <a:lnTo>
                    <a:pt x="120" y="136"/>
                  </a:lnTo>
                  <a:lnTo>
                    <a:pt x="128" y="148"/>
                  </a:lnTo>
                  <a:lnTo>
                    <a:pt x="140" y="174"/>
                  </a:lnTo>
                  <a:lnTo>
                    <a:pt x="124" y="166"/>
                  </a:lnTo>
                  <a:lnTo>
                    <a:pt x="110" y="140"/>
                  </a:lnTo>
                  <a:lnTo>
                    <a:pt x="96" y="108"/>
                  </a:lnTo>
                  <a:lnTo>
                    <a:pt x="78" y="86"/>
                  </a:lnTo>
                  <a:lnTo>
                    <a:pt x="78" y="108"/>
                  </a:lnTo>
                  <a:lnTo>
                    <a:pt x="78" y="128"/>
                  </a:lnTo>
                  <a:lnTo>
                    <a:pt x="64" y="124"/>
                  </a:lnTo>
                  <a:lnTo>
                    <a:pt x="60" y="110"/>
                  </a:lnTo>
                  <a:lnTo>
                    <a:pt x="66" y="108"/>
                  </a:lnTo>
                  <a:lnTo>
                    <a:pt x="66" y="92"/>
                  </a:lnTo>
                  <a:lnTo>
                    <a:pt x="58" y="98"/>
                  </a:lnTo>
                  <a:lnTo>
                    <a:pt x="58" y="88"/>
                  </a:lnTo>
                  <a:lnTo>
                    <a:pt x="58" y="76"/>
                  </a:lnTo>
                  <a:lnTo>
                    <a:pt x="66" y="72"/>
                  </a:lnTo>
                  <a:lnTo>
                    <a:pt x="66" y="64"/>
                  </a:lnTo>
                  <a:lnTo>
                    <a:pt x="58" y="60"/>
                  </a:lnTo>
                  <a:lnTo>
                    <a:pt x="58" y="48"/>
                  </a:lnTo>
                  <a:lnTo>
                    <a:pt x="58" y="34"/>
                  </a:lnTo>
                  <a:lnTo>
                    <a:pt x="50" y="34"/>
                  </a:lnTo>
                  <a:lnTo>
                    <a:pt x="50" y="54"/>
                  </a:lnTo>
                  <a:lnTo>
                    <a:pt x="42" y="58"/>
                  </a:lnTo>
                  <a:lnTo>
                    <a:pt x="44" y="66"/>
                  </a:lnTo>
                  <a:lnTo>
                    <a:pt x="52" y="70"/>
                  </a:lnTo>
                  <a:lnTo>
                    <a:pt x="52" y="98"/>
                  </a:lnTo>
                  <a:lnTo>
                    <a:pt x="44" y="102"/>
                  </a:lnTo>
                  <a:lnTo>
                    <a:pt x="44" y="110"/>
                  </a:lnTo>
                  <a:lnTo>
                    <a:pt x="50" y="118"/>
                  </a:lnTo>
                  <a:lnTo>
                    <a:pt x="50" y="128"/>
                  </a:lnTo>
                  <a:lnTo>
                    <a:pt x="38" y="128"/>
                  </a:lnTo>
                  <a:lnTo>
                    <a:pt x="26" y="128"/>
                  </a:lnTo>
                  <a:lnTo>
                    <a:pt x="26" y="138"/>
                  </a:lnTo>
                  <a:lnTo>
                    <a:pt x="10" y="140"/>
                  </a:lnTo>
                  <a:lnTo>
                    <a:pt x="8" y="152"/>
                  </a:lnTo>
                  <a:lnTo>
                    <a:pt x="10" y="164"/>
                  </a:lnTo>
                  <a:lnTo>
                    <a:pt x="8" y="174"/>
                  </a:lnTo>
                  <a:lnTo>
                    <a:pt x="0" y="178"/>
                  </a:lnTo>
                  <a:lnTo>
                    <a:pt x="2" y="144"/>
                  </a:lnTo>
                  <a:lnTo>
                    <a:pt x="2" y="124"/>
                  </a:lnTo>
                  <a:lnTo>
                    <a:pt x="16" y="122"/>
                  </a:lnTo>
                  <a:lnTo>
                    <a:pt x="40" y="120"/>
                  </a:lnTo>
                  <a:lnTo>
                    <a:pt x="34" y="112"/>
                  </a:lnTo>
                  <a:lnTo>
                    <a:pt x="10" y="114"/>
                  </a:lnTo>
                  <a:lnTo>
                    <a:pt x="10" y="102"/>
                  </a:lnTo>
                  <a:lnTo>
                    <a:pt x="10" y="70"/>
                  </a:lnTo>
                  <a:lnTo>
                    <a:pt x="12" y="60"/>
                  </a:lnTo>
                  <a:lnTo>
                    <a:pt x="26" y="60"/>
                  </a:lnTo>
                  <a:lnTo>
                    <a:pt x="36" y="64"/>
                  </a:lnTo>
                  <a:lnTo>
                    <a:pt x="36" y="56"/>
                  </a:lnTo>
                  <a:lnTo>
                    <a:pt x="20" y="50"/>
                  </a:lnTo>
                  <a:lnTo>
                    <a:pt x="12" y="40"/>
                  </a:lnTo>
                  <a:lnTo>
                    <a:pt x="22" y="24"/>
                  </a:lnTo>
                  <a:lnTo>
                    <a:pt x="42" y="6"/>
                  </a:lnTo>
                  <a:lnTo>
                    <a:pt x="60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776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4234" y="3008"/>
              <a:ext cx="22" cy="48"/>
            </a:xfrm>
            <a:custGeom>
              <a:avLst/>
              <a:gdLst>
                <a:gd name="T0" fmla="*/ 12 w 22"/>
                <a:gd name="T1" fmla="*/ 0 h 48"/>
                <a:gd name="T2" fmla="*/ 4 w 22"/>
                <a:gd name="T3" fmla="*/ 4 h 48"/>
                <a:gd name="T4" fmla="*/ 0 w 22"/>
                <a:gd name="T5" fmla="*/ 14 h 48"/>
                <a:gd name="T6" fmla="*/ 2 w 22"/>
                <a:gd name="T7" fmla="*/ 28 h 48"/>
                <a:gd name="T8" fmla="*/ 8 w 22"/>
                <a:gd name="T9" fmla="*/ 36 h 48"/>
                <a:gd name="T10" fmla="*/ 22 w 22"/>
                <a:gd name="T11" fmla="*/ 48 h 48"/>
                <a:gd name="T12" fmla="*/ 12 w 22"/>
                <a:gd name="T13" fmla="*/ 30 h 48"/>
                <a:gd name="T14" fmla="*/ 6 w 22"/>
                <a:gd name="T15" fmla="*/ 18 h 48"/>
                <a:gd name="T16" fmla="*/ 12 w 2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48">
                  <a:moveTo>
                    <a:pt x="12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2" y="28"/>
                  </a:lnTo>
                  <a:lnTo>
                    <a:pt x="8" y="36"/>
                  </a:lnTo>
                  <a:lnTo>
                    <a:pt x="22" y="48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>
              <a:off x="4230" y="3046"/>
              <a:ext cx="16" cy="32"/>
            </a:xfrm>
            <a:custGeom>
              <a:avLst/>
              <a:gdLst>
                <a:gd name="T0" fmla="*/ 2 w 16"/>
                <a:gd name="T1" fmla="*/ 0 h 32"/>
                <a:gd name="T2" fmla="*/ 0 w 16"/>
                <a:gd name="T3" fmla="*/ 8 h 32"/>
                <a:gd name="T4" fmla="*/ 4 w 16"/>
                <a:gd name="T5" fmla="*/ 18 h 32"/>
                <a:gd name="T6" fmla="*/ 10 w 16"/>
                <a:gd name="T7" fmla="*/ 30 h 32"/>
                <a:gd name="T8" fmla="*/ 16 w 16"/>
                <a:gd name="T9" fmla="*/ 32 h 32"/>
                <a:gd name="T10" fmla="*/ 8 w 16"/>
                <a:gd name="T11" fmla="*/ 14 h 32"/>
                <a:gd name="T12" fmla="*/ 2 w 1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32">
                  <a:moveTo>
                    <a:pt x="2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8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44"/>
            <p:cNvSpPr>
              <a:spLocks/>
            </p:cNvSpPr>
            <p:nvPr/>
          </p:nvSpPr>
          <p:spPr bwMode="auto">
            <a:xfrm>
              <a:off x="4246" y="3090"/>
              <a:ext cx="14" cy="38"/>
            </a:xfrm>
            <a:custGeom>
              <a:avLst/>
              <a:gdLst>
                <a:gd name="T0" fmla="*/ 14 w 14"/>
                <a:gd name="T1" fmla="*/ 8 h 38"/>
                <a:gd name="T2" fmla="*/ 8 w 14"/>
                <a:gd name="T3" fmla="*/ 0 h 38"/>
                <a:gd name="T4" fmla="*/ 2 w 14"/>
                <a:gd name="T5" fmla="*/ 4 h 38"/>
                <a:gd name="T6" fmla="*/ 0 w 14"/>
                <a:gd name="T7" fmla="*/ 16 h 38"/>
                <a:gd name="T8" fmla="*/ 0 w 14"/>
                <a:gd name="T9" fmla="*/ 38 h 38"/>
                <a:gd name="T10" fmla="*/ 12 w 14"/>
                <a:gd name="T11" fmla="*/ 38 h 38"/>
                <a:gd name="T12" fmla="*/ 14 w 14"/>
                <a:gd name="T13" fmla="*/ 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38">
                  <a:moveTo>
                    <a:pt x="14" y="8"/>
                  </a:moveTo>
                  <a:lnTo>
                    <a:pt x="8" y="0"/>
                  </a:lnTo>
                  <a:lnTo>
                    <a:pt x="2" y="4"/>
                  </a:lnTo>
                  <a:lnTo>
                    <a:pt x="0" y="16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>
              <a:off x="4216" y="3094"/>
              <a:ext cx="28" cy="38"/>
            </a:xfrm>
            <a:custGeom>
              <a:avLst/>
              <a:gdLst>
                <a:gd name="T0" fmla="*/ 28 w 28"/>
                <a:gd name="T1" fmla="*/ 0 h 38"/>
                <a:gd name="T2" fmla="*/ 28 w 28"/>
                <a:gd name="T3" fmla="*/ 12 h 38"/>
                <a:gd name="T4" fmla="*/ 28 w 28"/>
                <a:gd name="T5" fmla="*/ 28 h 38"/>
                <a:gd name="T6" fmla="*/ 18 w 28"/>
                <a:gd name="T7" fmla="*/ 28 h 38"/>
                <a:gd name="T8" fmla="*/ 10 w 28"/>
                <a:gd name="T9" fmla="*/ 38 h 38"/>
                <a:gd name="T10" fmla="*/ 4 w 28"/>
                <a:gd name="T11" fmla="*/ 36 h 38"/>
                <a:gd name="T12" fmla="*/ 0 w 28"/>
                <a:gd name="T13" fmla="*/ 30 h 38"/>
                <a:gd name="T14" fmla="*/ 2 w 28"/>
                <a:gd name="T15" fmla="*/ 10 h 38"/>
                <a:gd name="T16" fmla="*/ 14 w 28"/>
                <a:gd name="T17" fmla="*/ 10 h 38"/>
                <a:gd name="T18" fmla="*/ 14 w 28"/>
                <a:gd name="T19" fmla="*/ 0 h 38"/>
                <a:gd name="T20" fmla="*/ 20 w 28"/>
                <a:gd name="T21" fmla="*/ 0 h 38"/>
                <a:gd name="T22" fmla="*/ 20 w 28"/>
                <a:gd name="T23" fmla="*/ 0 h 38"/>
                <a:gd name="T24" fmla="*/ 26 w 28"/>
                <a:gd name="T25" fmla="*/ 0 h 38"/>
                <a:gd name="T26" fmla="*/ 28 w 28"/>
                <a:gd name="T27" fmla="*/ 0 h 38"/>
                <a:gd name="T28" fmla="*/ 28 w 28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" h="38">
                  <a:moveTo>
                    <a:pt x="28" y="0"/>
                  </a:moveTo>
                  <a:lnTo>
                    <a:pt x="28" y="12"/>
                  </a:lnTo>
                  <a:lnTo>
                    <a:pt x="28" y="28"/>
                  </a:lnTo>
                  <a:lnTo>
                    <a:pt x="18" y="28"/>
                  </a:lnTo>
                  <a:lnTo>
                    <a:pt x="10" y="38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>
              <a:off x="4198" y="3104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12 h 42"/>
                <a:gd name="T4" fmla="*/ 10 w 12"/>
                <a:gd name="T5" fmla="*/ 22 h 42"/>
                <a:gd name="T6" fmla="*/ 10 w 12"/>
                <a:gd name="T7" fmla="*/ 34 h 42"/>
                <a:gd name="T8" fmla="*/ 2 w 12"/>
                <a:gd name="T9" fmla="*/ 42 h 42"/>
                <a:gd name="T10" fmla="*/ 0 w 12"/>
                <a:gd name="T11" fmla="*/ 30 h 42"/>
                <a:gd name="T12" fmla="*/ 4 w 12"/>
                <a:gd name="T13" fmla="*/ 18 h 42"/>
                <a:gd name="T14" fmla="*/ 12 w 12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42">
                  <a:moveTo>
                    <a:pt x="12" y="0"/>
                  </a:moveTo>
                  <a:lnTo>
                    <a:pt x="12" y="12"/>
                  </a:lnTo>
                  <a:lnTo>
                    <a:pt x="10" y="22"/>
                  </a:lnTo>
                  <a:lnTo>
                    <a:pt x="10" y="34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47"/>
            <p:cNvSpPr>
              <a:spLocks/>
            </p:cNvSpPr>
            <p:nvPr/>
          </p:nvSpPr>
          <p:spPr bwMode="auto">
            <a:xfrm>
              <a:off x="4146" y="3148"/>
              <a:ext cx="46" cy="104"/>
            </a:xfrm>
            <a:custGeom>
              <a:avLst/>
              <a:gdLst>
                <a:gd name="T0" fmla="*/ 46 w 46"/>
                <a:gd name="T1" fmla="*/ 0 h 104"/>
                <a:gd name="T2" fmla="*/ 38 w 46"/>
                <a:gd name="T3" fmla="*/ 12 h 104"/>
                <a:gd name="T4" fmla="*/ 34 w 46"/>
                <a:gd name="T5" fmla="*/ 4 h 104"/>
                <a:gd name="T6" fmla="*/ 30 w 46"/>
                <a:gd name="T7" fmla="*/ 14 h 104"/>
                <a:gd name="T8" fmla="*/ 30 w 46"/>
                <a:gd name="T9" fmla="*/ 26 h 104"/>
                <a:gd name="T10" fmla="*/ 18 w 46"/>
                <a:gd name="T11" fmla="*/ 38 h 104"/>
                <a:gd name="T12" fmla="*/ 18 w 46"/>
                <a:gd name="T13" fmla="*/ 28 h 104"/>
                <a:gd name="T14" fmla="*/ 12 w 46"/>
                <a:gd name="T15" fmla="*/ 38 h 104"/>
                <a:gd name="T16" fmla="*/ 16 w 46"/>
                <a:gd name="T17" fmla="*/ 68 h 104"/>
                <a:gd name="T18" fmla="*/ 4 w 46"/>
                <a:gd name="T19" fmla="*/ 80 h 104"/>
                <a:gd name="T20" fmla="*/ 0 w 46"/>
                <a:gd name="T21" fmla="*/ 104 h 104"/>
                <a:gd name="T22" fmla="*/ 14 w 46"/>
                <a:gd name="T23" fmla="*/ 84 h 104"/>
                <a:gd name="T24" fmla="*/ 28 w 46"/>
                <a:gd name="T25" fmla="*/ 36 h 104"/>
                <a:gd name="T26" fmla="*/ 46 w 46"/>
                <a:gd name="T27" fmla="*/ 8 h 104"/>
                <a:gd name="T28" fmla="*/ 46 w 46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104">
                  <a:moveTo>
                    <a:pt x="46" y="0"/>
                  </a:moveTo>
                  <a:lnTo>
                    <a:pt x="38" y="12"/>
                  </a:lnTo>
                  <a:lnTo>
                    <a:pt x="34" y="4"/>
                  </a:lnTo>
                  <a:lnTo>
                    <a:pt x="30" y="14"/>
                  </a:lnTo>
                  <a:lnTo>
                    <a:pt x="30" y="26"/>
                  </a:lnTo>
                  <a:lnTo>
                    <a:pt x="18" y="38"/>
                  </a:lnTo>
                  <a:lnTo>
                    <a:pt x="18" y="28"/>
                  </a:lnTo>
                  <a:lnTo>
                    <a:pt x="12" y="38"/>
                  </a:lnTo>
                  <a:lnTo>
                    <a:pt x="16" y="68"/>
                  </a:lnTo>
                  <a:lnTo>
                    <a:pt x="4" y="80"/>
                  </a:lnTo>
                  <a:lnTo>
                    <a:pt x="0" y="104"/>
                  </a:lnTo>
                  <a:lnTo>
                    <a:pt x="14" y="84"/>
                  </a:lnTo>
                  <a:lnTo>
                    <a:pt x="28" y="36"/>
                  </a:lnTo>
                  <a:lnTo>
                    <a:pt x="46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48"/>
            <p:cNvSpPr>
              <a:spLocks/>
            </p:cNvSpPr>
            <p:nvPr/>
          </p:nvSpPr>
          <p:spPr bwMode="auto">
            <a:xfrm>
              <a:off x="4200" y="3144"/>
              <a:ext cx="16" cy="52"/>
            </a:xfrm>
            <a:custGeom>
              <a:avLst/>
              <a:gdLst>
                <a:gd name="T0" fmla="*/ 8 w 16"/>
                <a:gd name="T1" fmla="*/ 4 h 52"/>
                <a:gd name="T2" fmla="*/ 0 w 16"/>
                <a:gd name="T3" fmla="*/ 14 h 52"/>
                <a:gd name="T4" fmla="*/ 0 w 16"/>
                <a:gd name="T5" fmla="*/ 52 h 52"/>
                <a:gd name="T6" fmla="*/ 10 w 16"/>
                <a:gd name="T7" fmla="*/ 48 h 52"/>
                <a:gd name="T8" fmla="*/ 16 w 16"/>
                <a:gd name="T9" fmla="*/ 0 h 52"/>
                <a:gd name="T10" fmla="*/ 8 w 16"/>
                <a:gd name="T11" fmla="*/ 4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lnTo>
                    <a:pt x="0" y="14"/>
                  </a:lnTo>
                  <a:lnTo>
                    <a:pt x="0" y="52"/>
                  </a:lnTo>
                  <a:lnTo>
                    <a:pt x="10" y="48"/>
                  </a:lnTo>
                  <a:lnTo>
                    <a:pt x="16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>
              <a:off x="4228" y="3144"/>
              <a:ext cx="22" cy="50"/>
            </a:xfrm>
            <a:custGeom>
              <a:avLst/>
              <a:gdLst>
                <a:gd name="T0" fmla="*/ 22 w 22"/>
                <a:gd name="T1" fmla="*/ 0 h 50"/>
                <a:gd name="T2" fmla="*/ 6 w 22"/>
                <a:gd name="T3" fmla="*/ 0 h 50"/>
                <a:gd name="T4" fmla="*/ 2 w 22"/>
                <a:gd name="T5" fmla="*/ 14 h 50"/>
                <a:gd name="T6" fmla="*/ 0 w 22"/>
                <a:gd name="T7" fmla="*/ 38 h 50"/>
                <a:gd name="T8" fmla="*/ 6 w 22"/>
                <a:gd name="T9" fmla="*/ 40 h 50"/>
                <a:gd name="T10" fmla="*/ 6 w 22"/>
                <a:gd name="T11" fmla="*/ 50 h 50"/>
                <a:gd name="T12" fmla="*/ 14 w 22"/>
                <a:gd name="T13" fmla="*/ 50 h 50"/>
                <a:gd name="T14" fmla="*/ 22 w 22"/>
                <a:gd name="T15" fmla="*/ 0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50">
                  <a:moveTo>
                    <a:pt x="22" y="0"/>
                  </a:moveTo>
                  <a:lnTo>
                    <a:pt x="6" y="0"/>
                  </a:lnTo>
                  <a:lnTo>
                    <a:pt x="2" y="14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6" y="50"/>
                  </a:lnTo>
                  <a:lnTo>
                    <a:pt x="14" y="5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0"/>
            <p:cNvSpPr>
              <a:spLocks/>
            </p:cNvSpPr>
            <p:nvPr/>
          </p:nvSpPr>
          <p:spPr bwMode="auto">
            <a:xfrm>
              <a:off x="4202" y="3208"/>
              <a:ext cx="14" cy="64"/>
            </a:xfrm>
            <a:custGeom>
              <a:avLst/>
              <a:gdLst>
                <a:gd name="T0" fmla="*/ 14 w 14"/>
                <a:gd name="T1" fmla="*/ 0 h 64"/>
                <a:gd name="T2" fmla="*/ 2 w 14"/>
                <a:gd name="T3" fmla="*/ 2 h 64"/>
                <a:gd name="T4" fmla="*/ 0 w 14"/>
                <a:gd name="T5" fmla="*/ 62 h 64"/>
                <a:gd name="T6" fmla="*/ 8 w 14"/>
                <a:gd name="T7" fmla="*/ 64 h 64"/>
                <a:gd name="T8" fmla="*/ 8 w 14"/>
                <a:gd name="T9" fmla="*/ 64 h 64"/>
                <a:gd name="T10" fmla="*/ 14 w 14"/>
                <a:gd name="T11" fmla="*/ 0 h 64"/>
                <a:gd name="T12" fmla="*/ 14 w 14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64">
                  <a:moveTo>
                    <a:pt x="14" y="0"/>
                  </a:moveTo>
                  <a:lnTo>
                    <a:pt x="2" y="2"/>
                  </a:lnTo>
                  <a:lnTo>
                    <a:pt x="0" y="62"/>
                  </a:lnTo>
                  <a:lnTo>
                    <a:pt x="8" y="6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51"/>
            <p:cNvSpPr>
              <a:spLocks/>
            </p:cNvSpPr>
            <p:nvPr/>
          </p:nvSpPr>
          <p:spPr bwMode="auto">
            <a:xfrm>
              <a:off x="4298" y="3216"/>
              <a:ext cx="14" cy="62"/>
            </a:xfrm>
            <a:custGeom>
              <a:avLst/>
              <a:gdLst>
                <a:gd name="T0" fmla="*/ 14 w 14"/>
                <a:gd name="T1" fmla="*/ 0 h 62"/>
                <a:gd name="T2" fmla="*/ 2 w 14"/>
                <a:gd name="T3" fmla="*/ 0 h 62"/>
                <a:gd name="T4" fmla="*/ 0 w 14"/>
                <a:gd name="T5" fmla="*/ 62 h 62"/>
                <a:gd name="T6" fmla="*/ 8 w 14"/>
                <a:gd name="T7" fmla="*/ 62 h 62"/>
                <a:gd name="T8" fmla="*/ 8 w 14"/>
                <a:gd name="T9" fmla="*/ 62 h 62"/>
                <a:gd name="T10" fmla="*/ 12 w 14"/>
                <a:gd name="T11" fmla="*/ 32 h 62"/>
                <a:gd name="T12" fmla="*/ 14 w 14"/>
                <a:gd name="T13" fmla="*/ 0 h 62"/>
                <a:gd name="T14" fmla="*/ 14 w 14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62">
                  <a:moveTo>
                    <a:pt x="14" y="0"/>
                  </a:moveTo>
                  <a:lnTo>
                    <a:pt x="2" y="0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2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52"/>
            <p:cNvSpPr>
              <a:spLocks/>
            </p:cNvSpPr>
            <p:nvPr/>
          </p:nvSpPr>
          <p:spPr bwMode="auto">
            <a:xfrm>
              <a:off x="4290" y="3290"/>
              <a:ext cx="14" cy="54"/>
            </a:xfrm>
            <a:custGeom>
              <a:avLst/>
              <a:gdLst>
                <a:gd name="T0" fmla="*/ 14 w 14"/>
                <a:gd name="T1" fmla="*/ 0 h 54"/>
                <a:gd name="T2" fmla="*/ 0 w 14"/>
                <a:gd name="T3" fmla="*/ 0 h 54"/>
                <a:gd name="T4" fmla="*/ 0 w 14"/>
                <a:gd name="T5" fmla="*/ 54 h 54"/>
                <a:gd name="T6" fmla="*/ 8 w 14"/>
                <a:gd name="T7" fmla="*/ 54 h 54"/>
                <a:gd name="T8" fmla="*/ 8 w 14"/>
                <a:gd name="T9" fmla="*/ 54 h 54"/>
                <a:gd name="T10" fmla="*/ 14 w 14"/>
                <a:gd name="T11" fmla="*/ 0 h 54"/>
                <a:gd name="T12" fmla="*/ 14 w 14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54">
                  <a:moveTo>
                    <a:pt x="14" y="0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53"/>
            <p:cNvSpPr>
              <a:spLocks/>
            </p:cNvSpPr>
            <p:nvPr/>
          </p:nvSpPr>
          <p:spPr bwMode="auto">
            <a:xfrm>
              <a:off x="4226" y="3210"/>
              <a:ext cx="18" cy="62"/>
            </a:xfrm>
            <a:custGeom>
              <a:avLst/>
              <a:gdLst>
                <a:gd name="T0" fmla="*/ 18 w 18"/>
                <a:gd name="T1" fmla="*/ 0 h 62"/>
                <a:gd name="T2" fmla="*/ 4 w 18"/>
                <a:gd name="T3" fmla="*/ 0 h 62"/>
                <a:gd name="T4" fmla="*/ 0 w 18"/>
                <a:gd name="T5" fmla="*/ 62 h 62"/>
                <a:gd name="T6" fmla="*/ 14 w 18"/>
                <a:gd name="T7" fmla="*/ 60 h 62"/>
                <a:gd name="T8" fmla="*/ 18 w 18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2">
                  <a:moveTo>
                    <a:pt x="18" y="0"/>
                  </a:moveTo>
                  <a:lnTo>
                    <a:pt x="4" y="0"/>
                  </a:lnTo>
                  <a:lnTo>
                    <a:pt x="0" y="62"/>
                  </a:lnTo>
                  <a:lnTo>
                    <a:pt x="14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54"/>
            <p:cNvSpPr>
              <a:spLocks/>
            </p:cNvSpPr>
            <p:nvPr/>
          </p:nvSpPr>
          <p:spPr bwMode="auto">
            <a:xfrm>
              <a:off x="4324" y="3216"/>
              <a:ext cx="18" cy="64"/>
            </a:xfrm>
            <a:custGeom>
              <a:avLst/>
              <a:gdLst>
                <a:gd name="T0" fmla="*/ 18 w 18"/>
                <a:gd name="T1" fmla="*/ 2 h 64"/>
                <a:gd name="T2" fmla="*/ 2 w 18"/>
                <a:gd name="T3" fmla="*/ 0 h 64"/>
                <a:gd name="T4" fmla="*/ 0 w 18"/>
                <a:gd name="T5" fmla="*/ 64 h 64"/>
                <a:gd name="T6" fmla="*/ 12 w 18"/>
                <a:gd name="T7" fmla="*/ 60 h 64"/>
                <a:gd name="T8" fmla="*/ 18 w 18"/>
                <a:gd name="T9" fmla="*/ 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4">
                  <a:moveTo>
                    <a:pt x="18" y="2"/>
                  </a:moveTo>
                  <a:lnTo>
                    <a:pt x="2" y="0"/>
                  </a:lnTo>
                  <a:lnTo>
                    <a:pt x="0" y="64"/>
                  </a:lnTo>
                  <a:lnTo>
                    <a:pt x="12" y="6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55"/>
            <p:cNvSpPr>
              <a:spLocks/>
            </p:cNvSpPr>
            <p:nvPr/>
          </p:nvSpPr>
          <p:spPr bwMode="auto">
            <a:xfrm>
              <a:off x="4314" y="3290"/>
              <a:ext cx="18" cy="56"/>
            </a:xfrm>
            <a:custGeom>
              <a:avLst/>
              <a:gdLst>
                <a:gd name="T0" fmla="*/ 18 w 18"/>
                <a:gd name="T1" fmla="*/ 2 h 56"/>
                <a:gd name="T2" fmla="*/ 2 w 18"/>
                <a:gd name="T3" fmla="*/ 0 h 56"/>
                <a:gd name="T4" fmla="*/ 0 w 18"/>
                <a:gd name="T5" fmla="*/ 56 h 56"/>
                <a:gd name="T6" fmla="*/ 14 w 18"/>
                <a:gd name="T7" fmla="*/ 54 h 56"/>
                <a:gd name="T8" fmla="*/ 18 w 18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56">
                  <a:moveTo>
                    <a:pt x="18" y="2"/>
                  </a:moveTo>
                  <a:lnTo>
                    <a:pt x="2" y="0"/>
                  </a:lnTo>
                  <a:lnTo>
                    <a:pt x="0" y="56"/>
                  </a:lnTo>
                  <a:lnTo>
                    <a:pt x="14" y="54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56"/>
            <p:cNvSpPr>
              <a:spLocks/>
            </p:cNvSpPr>
            <p:nvPr/>
          </p:nvSpPr>
          <p:spPr bwMode="auto">
            <a:xfrm>
              <a:off x="4202" y="3282"/>
              <a:ext cx="8" cy="48"/>
            </a:xfrm>
            <a:custGeom>
              <a:avLst/>
              <a:gdLst>
                <a:gd name="T0" fmla="*/ 0 w 8"/>
                <a:gd name="T1" fmla="*/ 0 h 48"/>
                <a:gd name="T2" fmla="*/ 0 w 8"/>
                <a:gd name="T3" fmla="*/ 16 h 48"/>
                <a:gd name="T4" fmla="*/ 0 w 8"/>
                <a:gd name="T5" fmla="*/ 48 h 48"/>
                <a:gd name="T6" fmla="*/ 6 w 8"/>
                <a:gd name="T7" fmla="*/ 48 h 48"/>
                <a:gd name="T8" fmla="*/ 8 w 8"/>
                <a:gd name="T9" fmla="*/ 0 h 48"/>
                <a:gd name="T10" fmla="*/ 0 w 8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0" y="0"/>
                  </a:moveTo>
                  <a:lnTo>
                    <a:pt x="0" y="16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7"/>
            <p:cNvSpPr>
              <a:spLocks/>
            </p:cNvSpPr>
            <p:nvPr/>
          </p:nvSpPr>
          <p:spPr bwMode="auto">
            <a:xfrm>
              <a:off x="4226" y="3280"/>
              <a:ext cx="12" cy="52"/>
            </a:xfrm>
            <a:custGeom>
              <a:avLst/>
              <a:gdLst>
                <a:gd name="T0" fmla="*/ 0 w 12"/>
                <a:gd name="T1" fmla="*/ 2 h 52"/>
                <a:gd name="T2" fmla="*/ 0 w 12"/>
                <a:gd name="T3" fmla="*/ 20 h 52"/>
                <a:gd name="T4" fmla="*/ 0 w 12"/>
                <a:gd name="T5" fmla="*/ 52 h 52"/>
                <a:gd name="T6" fmla="*/ 12 w 12"/>
                <a:gd name="T7" fmla="*/ 52 h 52"/>
                <a:gd name="T8" fmla="*/ 10 w 12"/>
                <a:gd name="T9" fmla="*/ 0 h 52"/>
                <a:gd name="T10" fmla="*/ 0 w 12"/>
                <a:gd name="T11" fmla="*/ 2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52">
                  <a:moveTo>
                    <a:pt x="0" y="2"/>
                  </a:moveTo>
                  <a:lnTo>
                    <a:pt x="0" y="2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58"/>
            <p:cNvSpPr>
              <a:spLocks/>
            </p:cNvSpPr>
            <p:nvPr/>
          </p:nvSpPr>
          <p:spPr bwMode="auto">
            <a:xfrm>
              <a:off x="4302" y="3094"/>
              <a:ext cx="38" cy="40"/>
            </a:xfrm>
            <a:custGeom>
              <a:avLst/>
              <a:gdLst>
                <a:gd name="T0" fmla="*/ 38 w 38"/>
                <a:gd name="T1" fmla="*/ 0 h 40"/>
                <a:gd name="T2" fmla="*/ 8 w 38"/>
                <a:gd name="T3" fmla="*/ 12 h 40"/>
                <a:gd name="T4" fmla="*/ 0 w 38"/>
                <a:gd name="T5" fmla="*/ 38 h 40"/>
                <a:gd name="T6" fmla="*/ 24 w 38"/>
                <a:gd name="T7" fmla="*/ 40 h 40"/>
                <a:gd name="T8" fmla="*/ 24 w 38"/>
                <a:gd name="T9" fmla="*/ 18 h 40"/>
                <a:gd name="T10" fmla="*/ 38 w 38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40">
                  <a:moveTo>
                    <a:pt x="38" y="0"/>
                  </a:moveTo>
                  <a:lnTo>
                    <a:pt x="8" y="12"/>
                  </a:lnTo>
                  <a:lnTo>
                    <a:pt x="0" y="38"/>
                  </a:lnTo>
                  <a:lnTo>
                    <a:pt x="24" y="40"/>
                  </a:lnTo>
                  <a:lnTo>
                    <a:pt x="24" y="1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59"/>
            <p:cNvSpPr>
              <a:spLocks/>
            </p:cNvSpPr>
            <p:nvPr/>
          </p:nvSpPr>
          <p:spPr bwMode="auto">
            <a:xfrm>
              <a:off x="4304" y="3148"/>
              <a:ext cx="20" cy="50"/>
            </a:xfrm>
            <a:custGeom>
              <a:avLst/>
              <a:gdLst>
                <a:gd name="T0" fmla="*/ 20 w 20"/>
                <a:gd name="T1" fmla="*/ 2 h 50"/>
                <a:gd name="T2" fmla="*/ 0 w 20"/>
                <a:gd name="T3" fmla="*/ 0 h 50"/>
                <a:gd name="T4" fmla="*/ 2 w 20"/>
                <a:gd name="T5" fmla="*/ 50 h 50"/>
                <a:gd name="T6" fmla="*/ 14 w 20"/>
                <a:gd name="T7" fmla="*/ 50 h 50"/>
                <a:gd name="T8" fmla="*/ 20 w 20"/>
                <a:gd name="T9" fmla="*/ 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50">
                  <a:moveTo>
                    <a:pt x="20" y="2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4" y="5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0"/>
            <p:cNvSpPr>
              <a:spLocks/>
            </p:cNvSpPr>
            <p:nvPr/>
          </p:nvSpPr>
          <p:spPr bwMode="auto">
            <a:xfrm>
              <a:off x="4352" y="3100"/>
              <a:ext cx="26" cy="44"/>
            </a:xfrm>
            <a:custGeom>
              <a:avLst/>
              <a:gdLst>
                <a:gd name="T0" fmla="*/ 14 w 26"/>
                <a:gd name="T1" fmla="*/ 0 h 44"/>
                <a:gd name="T2" fmla="*/ 0 w 26"/>
                <a:gd name="T3" fmla="*/ 14 h 44"/>
                <a:gd name="T4" fmla="*/ 0 w 26"/>
                <a:gd name="T5" fmla="*/ 44 h 44"/>
                <a:gd name="T6" fmla="*/ 14 w 26"/>
                <a:gd name="T7" fmla="*/ 42 h 44"/>
                <a:gd name="T8" fmla="*/ 14 w 26"/>
                <a:gd name="T9" fmla="*/ 22 h 44"/>
                <a:gd name="T10" fmla="*/ 26 w 26"/>
                <a:gd name="T11" fmla="*/ 12 h 44"/>
                <a:gd name="T12" fmla="*/ 14 w 26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44">
                  <a:moveTo>
                    <a:pt x="14" y="0"/>
                  </a:moveTo>
                  <a:lnTo>
                    <a:pt x="0" y="14"/>
                  </a:lnTo>
                  <a:lnTo>
                    <a:pt x="0" y="44"/>
                  </a:lnTo>
                  <a:lnTo>
                    <a:pt x="14" y="42"/>
                  </a:lnTo>
                  <a:lnTo>
                    <a:pt x="14" y="22"/>
                  </a:lnTo>
                  <a:lnTo>
                    <a:pt x="26" y="1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CA5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1"/>
            <p:cNvSpPr>
              <a:spLocks/>
            </p:cNvSpPr>
            <p:nvPr/>
          </p:nvSpPr>
          <p:spPr bwMode="auto">
            <a:xfrm>
              <a:off x="4284" y="3002"/>
              <a:ext cx="66" cy="30"/>
            </a:xfrm>
            <a:custGeom>
              <a:avLst/>
              <a:gdLst>
                <a:gd name="T0" fmla="*/ 58 w 66"/>
                <a:gd name="T1" fmla="*/ 4 h 30"/>
                <a:gd name="T2" fmla="*/ 26 w 66"/>
                <a:gd name="T3" fmla="*/ 8 h 30"/>
                <a:gd name="T4" fmla="*/ 16 w 66"/>
                <a:gd name="T5" fmla="*/ 12 h 30"/>
                <a:gd name="T6" fmla="*/ 0 w 66"/>
                <a:gd name="T7" fmla="*/ 12 h 30"/>
                <a:gd name="T8" fmla="*/ 0 w 66"/>
                <a:gd name="T9" fmla="*/ 20 h 30"/>
                <a:gd name="T10" fmla="*/ 2 w 66"/>
                <a:gd name="T11" fmla="*/ 30 h 30"/>
                <a:gd name="T12" fmla="*/ 8 w 66"/>
                <a:gd name="T13" fmla="*/ 30 h 30"/>
                <a:gd name="T14" fmla="*/ 16 w 66"/>
                <a:gd name="T15" fmla="*/ 22 h 30"/>
                <a:gd name="T16" fmla="*/ 22 w 66"/>
                <a:gd name="T17" fmla="*/ 18 h 30"/>
                <a:gd name="T18" fmla="*/ 56 w 66"/>
                <a:gd name="T19" fmla="*/ 12 h 30"/>
                <a:gd name="T20" fmla="*/ 66 w 66"/>
                <a:gd name="T21" fmla="*/ 6 h 30"/>
                <a:gd name="T22" fmla="*/ 64 w 66"/>
                <a:gd name="T23" fmla="*/ 0 h 30"/>
                <a:gd name="T24" fmla="*/ 58 w 66"/>
                <a:gd name="T25" fmla="*/ 4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0">
                  <a:moveTo>
                    <a:pt x="58" y="4"/>
                  </a:moveTo>
                  <a:lnTo>
                    <a:pt x="26" y="8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6" y="22"/>
                  </a:lnTo>
                  <a:lnTo>
                    <a:pt x="22" y="18"/>
                  </a:lnTo>
                  <a:lnTo>
                    <a:pt x="56" y="12"/>
                  </a:lnTo>
                  <a:lnTo>
                    <a:pt x="66" y="6"/>
                  </a:lnTo>
                  <a:lnTo>
                    <a:pt x="64" y="0"/>
                  </a:lnTo>
                  <a:lnTo>
                    <a:pt x="58" y="4"/>
                  </a:lnTo>
                  <a:close/>
                </a:path>
              </a:pathLst>
            </a:custGeom>
            <a:solidFill>
              <a:srgbClr val="0C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62"/>
            <p:cNvSpPr>
              <a:spLocks/>
            </p:cNvSpPr>
            <p:nvPr/>
          </p:nvSpPr>
          <p:spPr bwMode="auto">
            <a:xfrm>
              <a:off x="4268" y="3028"/>
              <a:ext cx="38" cy="68"/>
            </a:xfrm>
            <a:custGeom>
              <a:avLst/>
              <a:gdLst>
                <a:gd name="T0" fmla="*/ 0 w 38"/>
                <a:gd name="T1" fmla="*/ 12 h 68"/>
                <a:gd name="T2" fmla="*/ 8 w 38"/>
                <a:gd name="T3" fmla="*/ 28 h 68"/>
                <a:gd name="T4" fmla="*/ 22 w 38"/>
                <a:gd name="T5" fmla="*/ 48 h 68"/>
                <a:gd name="T6" fmla="*/ 38 w 38"/>
                <a:gd name="T7" fmla="*/ 68 h 68"/>
                <a:gd name="T8" fmla="*/ 32 w 38"/>
                <a:gd name="T9" fmla="*/ 42 h 68"/>
                <a:gd name="T10" fmla="*/ 26 w 38"/>
                <a:gd name="T11" fmla="*/ 20 h 68"/>
                <a:gd name="T12" fmla="*/ 30 w 38"/>
                <a:gd name="T13" fmla="*/ 0 h 68"/>
                <a:gd name="T14" fmla="*/ 0 w 38"/>
                <a:gd name="T15" fmla="*/ 12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68">
                  <a:moveTo>
                    <a:pt x="0" y="12"/>
                  </a:moveTo>
                  <a:lnTo>
                    <a:pt x="8" y="28"/>
                  </a:lnTo>
                  <a:lnTo>
                    <a:pt x="22" y="48"/>
                  </a:lnTo>
                  <a:lnTo>
                    <a:pt x="38" y="68"/>
                  </a:lnTo>
                  <a:lnTo>
                    <a:pt x="32" y="42"/>
                  </a:lnTo>
                  <a:lnTo>
                    <a:pt x="26" y="20"/>
                  </a:lnTo>
                  <a:lnTo>
                    <a:pt x="3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63"/>
            <p:cNvSpPr>
              <a:spLocks/>
            </p:cNvSpPr>
            <p:nvPr/>
          </p:nvSpPr>
          <p:spPr bwMode="auto">
            <a:xfrm>
              <a:off x="4380" y="3196"/>
              <a:ext cx="30" cy="72"/>
            </a:xfrm>
            <a:custGeom>
              <a:avLst/>
              <a:gdLst>
                <a:gd name="T0" fmla="*/ 30 w 30"/>
                <a:gd name="T1" fmla="*/ 60 h 72"/>
                <a:gd name="T2" fmla="*/ 14 w 30"/>
                <a:gd name="T3" fmla="*/ 42 h 72"/>
                <a:gd name="T4" fmla="*/ 0 w 30"/>
                <a:gd name="T5" fmla="*/ 0 h 72"/>
                <a:gd name="T6" fmla="*/ 0 w 30"/>
                <a:gd name="T7" fmla="*/ 36 h 72"/>
                <a:gd name="T8" fmla="*/ 10 w 30"/>
                <a:gd name="T9" fmla="*/ 72 h 72"/>
                <a:gd name="T10" fmla="*/ 10 w 30"/>
                <a:gd name="T11" fmla="*/ 72 h 72"/>
                <a:gd name="T12" fmla="*/ 18 w 30"/>
                <a:gd name="T13" fmla="*/ 64 h 72"/>
                <a:gd name="T14" fmla="*/ 26 w 30"/>
                <a:gd name="T15" fmla="*/ 60 h 72"/>
                <a:gd name="T16" fmla="*/ 30 w 30"/>
                <a:gd name="T17" fmla="*/ 60 h 72"/>
                <a:gd name="T18" fmla="*/ 30 w 30"/>
                <a:gd name="T19" fmla="*/ 60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72">
                  <a:moveTo>
                    <a:pt x="30" y="60"/>
                  </a:moveTo>
                  <a:lnTo>
                    <a:pt x="14" y="42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0" y="72"/>
                  </a:lnTo>
                  <a:lnTo>
                    <a:pt x="18" y="64"/>
                  </a:lnTo>
                  <a:lnTo>
                    <a:pt x="2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64"/>
            <p:cNvSpPr>
              <a:spLocks/>
            </p:cNvSpPr>
            <p:nvPr/>
          </p:nvSpPr>
          <p:spPr bwMode="auto">
            <a:xfrm>
              <a:off x="4178" y="3184"/>
              <a:ext cx="14" cy="32"/>
            </a:xfrm>
            <a:custGeom>
              <a:avLst/>
              <a:gdLst>
                <a:gd name="T0" fmla="*/ 12 w 14"/>
                <a:gd name="T1" fmla="*/ 0 h 32"/>
                <a:gd name="T2" fmla="*/ 14 w 14"/>
                <a:gd name="T3" fmla="*/ 16 h 32"/>
                <a:gd name="T4" fmla="*/ 4 w 14"/>
                <a:gd name="T5" fmla="*/ 32 h 32"/>
                <a:gd name="T6" fmla="*/ 0 w 14"/>
                <a:gd name="T7" fmla="*/ 14 h 32"/>
                <a:gd name="T8" fmla="*/ 0 w 14"/>
                <a:gd name="T9" fmla="*/ 14 h 32"/>
                <a:gd name="T10" fmla="*/ 8 w 14"/>
                <a:gd name="T11" fmla="*/ 8 h 32"/>
                <a:gd name="T12" fmla="*/ 10 w 14"/>
                <a:gd name="T13" fmla="*/ 2 h 32"/>
                <a:gd name="T14" fmla="*/ 12 w 14"/>
                <a:gd name="T15" fmla="*/ 0 h 32"/>
                <a:gd name="T16" fmla="*/ 12 w 14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2">
                  <a:moveTo>
                    <a:pt x="12" y="0"/>
                  </a:moveTo>
                  <a:lnTo>
                    <a:pt x="14" y="16"/>
                  </a:lnTo>
                  <a:lnTo>
                    <a:pt x="4" y="32"/>
                  </a:lnTo>
                  <a:lnTo>
                    <a:pt x="0" y="14"/>
                  </a:lnTo>
                  <a:lnTo>
                    <a:pt x="8" y="8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65"/>
            <p:cNvSpPr>
              <a:spLocks/>
            </p:cNvSpPr>
            <p:nvPr/>
          </p:nvSpPr>
          <p:spPr bwMode="auto">
            <a:xfrm>
              <a:off x="4390" y="3284"/>
              <a:ext cx="46" cy="48"/>
            </a:xfrm>
            <a:custGeom>
              <a:avLst/>
              <a:gdLst>
                <a:gd name="T0" fmla="*/ 0 w 46"/>
                <a:gd name="T1" fmla="*/ 14 h 48"/>
                <a:gd name="T2" fmla="*/ 0 w 46"/>
                <a:gd name="T3" fmla="*/ 48 h 48"/>
                <a:gd name="T4" fmla="*/ 30 w 46"/>
                <a:gd name="T5" fmla="*/ 42 h 48"/>
                <a:gd name="T6" fmla="*/ 46 w 46"/>
                <a:gd name="T7" fmla="*/ 34 h 48"/>
                <a:gd name="T8" fmla="*/ 42 w 46"/>
                <a:gd name="T9" fmla="*/ 6 h 48"/>
                <a:gd name="T10" fmla="*/ 4 w 46"/>
                <a:gd name="T11" fmla="*/ 0 h 48"/>
                <a:gd name="T12" fmla="*/ 0 w 46"/>
                <a:gd name="T13" fmla="*/ 14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48">
                  <a:moveTo>
                    <a:pt x="0" y="14"/>
                  </a:moveTo>
                  <a:lnTo>
                    <a:pt x="0" y="48"/>
                  </a:lnTo>
                  <a:lnTo>
                    <a:pt x="30" y="42"/>
                  </a:lnTo>
                  <a:lnTo>
                    <a:pt x="46" y="34"/>
                  </a:lnTo>
                  <a:lnTo>
                    <a:pt x="42" y="6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66"/>
            <p:cNvSpPr>
              <a:spLocks/>
            </p:cNvSpPr>
            <p:nvPr/>
          </p:nvSpPr>
          <p:spPr bwMode="auto">
            <a:xfrm>
              <a:off x="4378" y="3284"/>
              <a:ext cx="22" cy="54"/>
            </a:xfrm>
            <a:custGeom>
              <a:avLst/>
              <a:gdLst>
                <a:gd name="T0" fmla="*/ 14 w 22"/>
                <a:gd name="T1" fmla="*/ 46 h 54"/>
                <a:gd name="T2" fmla="*/ 0 w 22"/>
                <a:gd name="T3" fmla="*/ 54 h 54"/>
                <a:gd name="T4" fmla="*/ 6 w 22"/>
                <a:gd name="T5" fmla="*/ 4 h 54"/>
                <a:gd name="T6" fmla="*/ 22 w 22"/>
                <a:gd name="T7" fmla="*/ 0 h 54"/>
                <a:gd name="T8" fmla="*/ 14 w 22"/>
                <a:gd name="T9" fmla="*/ 4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54">
                  <a:moveTo>
                    <a:pt x="14" y="46"/>
                  </a:moveTo>
                  <a:lnTo>
                    <a:pt x="0" y="54"/>
                  </a:lnTo>
                  <a:lnTo>
                    <a:pt x="6" y="4"/>
                  </a:lnTo>
                  <a:lnTo>
                    <a:pt x="22" y="0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67"/>
            <p:cNvSpPr>
              <a:spLocks/>
            </p:cNvSpPr>
            <p:nvPr/>
          </p:nvSpPr>
          <p:spPr bwMode="auto">
            <a:xfrm>
              <a:off x="4376" y="3146"/>
              <a:ext cx="66" cy="120"/>
            </a:xfrm>
            <a:custGeom>
              <a:avLst/>
              <a:gdLst>
                <a:gd name="T0" fmla="*/ 2 w 66"/>
                <a:gd name="T1" fmla="*/ 28 h 120"/>
                <a:gd name="T2" fmla="*/ 6 w 66"/>
                <a:gd name="T3" fmla="*/ 18 h 120"/>
                <a:gd name="T4" fmla="*/ 0 w 66"/>
                <a:gd name="T5" fmla="*/ 8 h 120"/>
                <a:gd name="T6" fmla="*/ 2 w 66"/>
                <a:gd name="T7" fmla="*/ 0 h 120"/>
                <a:gd name="T8" fmla="*/ 12 w 66"/>
                <a:gd name="T9" fmla="*/ 8 h 120"/>
                <a:gd name="T10" fmla="*/ 24 w 66"/>
                <a:gd name="T11" fmla="*/ 16 h 120"/>
                <a:gd name="T12" fmla="*/ 22 w 66"/>
                <a:gd name="T13" fmla="*/ 26 h 120"/>
                <a:gd name="T14" fmla="*/ 28 w 66"/>
                <a:gd name="T15" fmla="*/ 36 h 120"/>
                <a:gd name="T16" fmla="*/ 34 w 66"/>
                <a:gd name="T17" fmla="*/ 24 h 120"/>
                <a:gd name="T18" fmla="*/ 38 w 66"/>
                <a:gd name="T19" fmla="*/ 44 h 120"/>
                <a:gd name="T20" fmla="*/ 46 w 66"/>
                <a:gd name="T21" fmla="*/ 64 h 120"/>
                <a:gd name="T22" fmla="*/ 60 w 66"/>
                <a:gd name="T23" fmla="*/ 80 h 120"/>
                <a:gd name="T24" fmla="*/ 66 w 66"/>
                <a:gd name="T25" fmla="*/ 102 h 120"/>
                <a:gd name="T26" fmla="*/ 62 w 66"/>
                <a:gd name="T27" fmla="*/ 120 h 120"/>
                <a:gd name="T28" fmla="*/ 24 w 66"/>
                <a:gd name="T29" fmla="*/ 70 h 120"/>
                <a:gd name="T30" fmla="*/ 14 w 66"/>
                <a:gd name="T31" fmla="*/ 42 h 120"/>
                <a:gd name="T32" fmla="*/ 2 w 66"/>
                <a:gd name="T33" fmla="*/ 28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20">
                  <a:moveTo>
                    <a:pt x="2" y="28"/>
                  </a:moveTo>
                  <a:lnTo>
                    <a:pt x="6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12" y="8"/>
                  </a:lnTo>
                  <a:lnTo>
                    <a:pt x="24" y="16"/>
                  </a:lnTo>
                  <a:lnTo>
                    <a:pt x="22" y="26"/>
                  </a:lnTo>
                  <a:lnTo>
                    <a:pt x="28" y="36"/>
                  </a:lnTo>
                  <a:lnTo>
                    <a:pt x="34" y="24"/>
                  </a:lnTo>
                  <a:lnTo>
                    <a:pt x="38" y="44"/>
                  </a:lnTo>
                  <a:lnTo>
                    <a:pt x="46" y="64"/>
                  </a:lnTo>
                  <a:lnTo>
                    <a:pt x="60" y="80"/>
                  </a:lnTo>
                  <a:lnTo>
                    <a:pt x="66" y="102"/>
                  </a:lnTo>
                  <a:lnTo>
                    <a:pt x="62" y="120"/>
                  </a:lnTo>
                  <a:lnTo>
                    <a:pt x="24" y="70"/>
                  </a:lnTo>
                  <a:lnTo>
                    <a:pt x="14" y="42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68"/>
            <p:cNvSpPr>
              <a:spLocks/>
            </p:cNvSpPr>
            <p:nvPr/>
          </p:nvSpPr>
          <p:spPr bwMode="auto">
            <a:xfrm>
              <a:off x="4234" y="3232"/>
              <a:ext cx="304" cy="284"/>
            </a:xfrm>
            <a:custGeom>
              <a:avLst/>
              <a:gdLst>
                <a:gd name="T0" fmla="*/ 298 w 304"/>
                <a:gd name="T1" fmla="*/ 0 h 284"/>
                <a:gd name="T2" fmla="*/ 272 w 304"/>
                <a:gd name="T3" fmla="*/ 4 h 284"/>
                <a:gd name="T4" fmla="*/ 244 w 304"/>
                <a:gd name="T5" fmla="*/ 38 h 284"/>
                <a:gd name="T6" fmla="*/ 224 w 304"/>
                <a:gd name="T7" fmla="*/ 28 h 284"/>
                <a:gd name="T8" fmla="*/ 216 w 304"/>
                <a:gd name="T9" fmla="*/ 36 h 284"/>
                <a:gd name="T10" fmla="*/ 220 w 304"/>
                <a:gd name="T11" fmla="*/ 50 h 284"/>
                <a:gd name="T12" fmla="*/ 266 w 304"/>
                <a:gd name="T13" fmla="*/ 56 h 284"/>
                <a:gd name="T14" fmla="*/ 262 w 304"/>
                <a:gd name="T15" fmla="*/ 66 h 284"/>
                <a:gd name="T16" fmla="*/ 210 w 304"/>
                <a:gd name="T17" fmla="*/ 62 h 284"/>
                <a:gd name="T18" fmla="*/ 210 w 304"/>
                <a:gd name="T19" fmla="*/ 84 h 284"/>
                <a:gd name="T20" fmla="*/ 226 w 304"/>
                <a:gd name="T21" fmla="*/ 88 h 284"/>
                <a:gd name="T22" fmla="*/ 226 w 304"/>
                <a:gd name="T23" fmla="*/ 106 h 284"/>
                <a:gd name="T24" fmla="*/ 200 w 304"/>
                <a:gd name="T25" fmla="*/ 92 h 284"/>
                <a:gd name="T26" fmla="*/ 168 w 304"/>
                <a:gd name="T27" fmla="*/ 104 h 284"/>
                <a:gd name="T28" fmla="*/ 178 w 304"/>
                <a:gd name="T29" fmla="*/ 126 h 284"/>
                <a:gd name="T30" fmla="*/ 152 w 304"/>
                <a:gd name="T31" fmla="*/ 108 h 284"/>
                <a:gd name="T32" fmla="*/ 118 w 304"/>
                <a:gd name="T33" fmla="*/ 112 h 284"/>
                <a:gd name="T34" fmla="*/ 4 w 304"/>
                <a:gd name="T35" fmla="*/ 128 h 284"/>
                <a:gd name="T36" fmla="*/ 6 w 304"/>
                <a:gd name="T37" fmla="*/ 192 h 284"/>
                <a:gd name="T38" fmla="*/ 0 w 304"/>
                <a:gd name="T39" fmla="*/ 284 h 284"/>
                <a:gd name="T40" fmla="*/ 38 w 304"/>
                <a:gd name="T41" fmla="*/ 276 h 284"/>
                <a:gd name="T42" fmla="*/ 100 w 304"/>
                <a:gd name="T43" fmla="*/ 248 h 284"/>
                <a:gd name="T44" fmla="*/ 88 w 304"/>
                <a:gd name="T45" fmla="*/ 226 h 284"/>
                <a:gd name="T46" fmla="*/ 70 w 304"/>
                <a:gd name="T47" fmla="*/ 192 h 284"/>
                <a:gd name="T48" fmla="*/ 116 w 304"/>
                <a:gd name="T49" fmla="*/ 228 h 284"/>
                <a:gd name="T50" fmla="*/ 116 w 304"/>
                <a:gd name="T51" fmla="*/ 208 h 284"/>
                <a:gd name="T52" fmla="*/ 110 w 304"/>
                <a:gd name="T53" fmla="*/ 162 h 284"/>
                <a:gd name="T54" fmla="*/ 122 w 304"/>
                <a:gd name="T55" fmla="*/ 182 h 284"/>
                <a:gd name="T56" fmla="*/ 140 w 304"/>
                <a:gd name="T57" fmla="*/ 220 h 284"/>
                <a:gd name="T58" fmla="*/ 170 w 304"/>
                <a:gd name="T59" fmla="*/ 196 h 284"/>
                <a:gd name="T60" fmla="*/ 208 w 304"/>
                <a:gd name="T61" fmla="*/ 168 h 284"/>
                <a:gd name="T62" fmla="*/ 280 w 304"/>
                <a:gd name="T63" fmla="*/ 166 h 284"/>
                <a:gd name="T64" fmla="*/ 290 w 304"/>
                <a:gd name="T65" fmla="*/ 154 h 284"/>
                <a:gd name="T66" fmla="*/ 298 w 304"/>
                <a:gd name="T67" fmla="*/ 106 h 284"/>
                <a:gd name="T68" fmla="*/ 280 w 304"/>
                <a:gd name="T69" fmla="*/ 94 h 284"/>
                <a:gd name="T70" fmla="*/ 302 w 304"/>
                <a:gd name="T71" fmla="*/ 78 h 284"/>
                <a:gd name="T72" fmla="*/ 304 w 304"/>
                <a:gd name="T73" fmla="*/ 40 h 284"/>
                <a:gd name="T74" fmla="*/ 298 w 304"/>
                <a:gd name="T75" fmla="*/ 0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84">
                  <a:moveTo>
                    <a:pt x="298" y="0"/>
                  </a:moveTo>
                  <a:lnTo>
                    <a:pt x="272" y="4"/>
                  </a:lnTo>
                  <a:lnTo>
                    <a:pt x="244" y="38"/>
                  </a:lnTo>
                  <a:lnTo>
                    <a:pt x="224" y="28"/>
                  </a:lnTo>
                  <a:lnTo>
                    <a:pt x="216" y="36"/>
                  </a:lnTo>
                  <a:lnTo>
                    <a:pt x="220" y="50"/>
                  </a:lnTo>
                  <a:lnTo>
                    <a:pt x="266" y="56"/>
                  </a:lnTo>
                  <a:lnTo>
                    <a:pt x="262" y="66"/>
                  </a:lnTo>
                  <a:lnTo>
                    <a:pt x="210" y="62"/>
                  </a:lnTo>
                  <a:lnTo>
                    <a:pt x="210" y="84"/>
                  </a:lnTo>
                  <a:lnTo>
                    <a:pt x="226" y="88"/>
                  </a:lnTo>
                  <a:lnTo>
                    <a:pt x="226" y="106"/>
                  </a:lnTo>
                  <a:lnTo>
                    <a:pt x="200" y="92"/>
                  </a:lnTo>
                  <a:lnTo>
                    <a:pt x="168" y="104"/>
                  </a:lnTo>
                  <a:lnTo>
                    <a:pt x="178" y="126"/>
                  </a:lnTo>
                  <a:lnTo>
                    <a:pt x="152" y="108"/>
                  </a:lnTo>
                  <a:lnTo>
                    <a:pt x="118" y="112"/>
                  </a:lnTo>
                  <a:lnTo>
                    <a:pt x="4" y="128"/>
                  </a:lnTo>
                  <a:lnTo>
                    <a:pt x="6" y="192"/>
                  </a:lnTo>
                  <a:lnTo>
                    <a:pt x="0" y="284"/>
                  </a:lnTo>
                  <a:lnTo>
                    <a:pt x="38" y="276"/>
                  </a:lnTo>
                  <a:lnTo>
                    <a:pt x="100" y="248"/>
                  </a:lnTo>
                  <a:lnTo>
                    <a:pt x="88" y="226"/>
                  </a:lnTo>
                  <a:lnTo>
                    <a:pt x="70" y="192"/>
                  </a:lnTo>
                  <a:lnTo>
                    <a:pt x="116" y="228"/>
                  </a:lnTo>
                  <a:lnTo>
                    <a:pt x="116" y="208"/>
                  </a:lnTo>
                  <a:lnTo>
                    <a:pt x="110" y="162"/>
                  </a:lnTo>
                  <a:lnTo>
                    <a:pt x="122" y="182"/>
                  </a:lnTo>
                  <a:lnTo>
                    <a:pt x="140" y="220"/>
                  </a:lnTo>
                  <a:lnTo>
                    <a:pt x="170" y="196"/>
                  </a:lnTo>
                  <a:lnTo>
                    <a:pt x="208" y="168"/>
                  </a:lnTo>
                  <a:lnTo>
                    <a:pt x="280" y="166"/>
                  </a:lnTo>
                  <a:lnTo>
                    <a:pt x="290" y="154"/>
                  </a:lnTo>
                  <a:lnTo>
                    <a:pt x="298" y="106"/>
                  </a:lnTo>
                  <a:lnTo>
                    <a:pt x="280" y="94"/>
                  </a:lnTo>
                  <a:lnTo>
                    <a:pt x="302" y="78"/>
                  </a:lnTo>
                  <a:lnTo>
                    <a:pt x="304" y="4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69"/>
            <p:cNvSpPr>
              <a:spLocks/>
            </p:cNvSpPr>
            <p:nvPr/>
          </p:nvSpPr>
          <p:spPr bwMode="auto">
            <a:xfrm>
              <a:off x="4234" y="3248"/>
              <a:ext cx="286" cy="230"/>
            </a:xfrm>
            <a:custGeom>
              <a:avLst/>
              <a:gdLst>
                <a:gd name="T0" fmla="*/ 246 w 286"/>
                <a:gd name="T1" fmla="*/ 14 h 230"/>
                <a:gd name="T2" fmla="*/ 206 w 286"/>
                <a:gd name="T3" fmla="*/ 16 h 230"/>
                <a:gd name="T4" fmla="*/ 214 w 286"/>
                <a:gd name="T5" fmla="*/ 28 h 230"/>
                <a:gd name="T6" fmla="*/ 236 w 286"/>
                <a:gd name="T7" fmla="*/ 28 h 230"/>
                <a:gd name="T8" fmla="*/ 248 w 286"/>
                <a:gd name="T9" fmla="*/ 44 h 230"/>
                <a:gd name="T10" fmla="*/ 212 w 286"/>
                <a:gd name="T11" fmla="*/ 44 h 230"/>
                <a:gd name="T12" fmla="*/ 210 w 286"/>
                <a:gd name="T13" fmla="*/ 62 h 230"/>
                <a:gd name="T14" fmla="*/ 228 w 286"/>
                <a:gd name="T15" fmla="*/ 76 h 230"/>
                <a:gd name="T16" fmla="*/ 232 w 286"/>
                <a:gd name="T17" fmla="*/ 92 h 230"/>
                <a:gd name="T18" fmla="*/ 204 w 286"/>
                <a:gd name="T19" fmla="*/ 78 h 230"/>
                <a:gd name="T20" fmla="*/ 176 w 286"/>
                <a:gd name="T21" fmla="*/ 82 h 230"/>
                <a:gd name="T22" fmla="*/ 178 w 286"/>
                <a:gd name="T23" fmla="*/ 104 h 230"/>
                <a:gd name="T24" fmla="*/ 182 w 286"/>
                <a:gd name="T25" fmla="*/ 128 h 230"/>
                <a:gd name="T26" fmla="*/ 150 w 286"/>
                <a:gd name="T27" fmla="*/ 96 h 230"/>
                <a:gd name="T28" fmla="*/ 130 w 286"/>
                <a:gd name="T29" fmla="*/ 98 h 230"/>
                <a:gd name="T30" fmla="*/ 146 w 286"/>
                <a:gd name="T31" fmla="*/ 124 h 230"/>
                <a:gd name="T32" fmla="*/ 146 w 286"/>
                <a:gd name="T33" fmla="*/ 140 h 230"/>
                <a:gd name="T34" fmla="*/ 116 w 286"/>
                <a:gd name="T35" fmla="*/ 104 h 230"/>
                <a:gd name="T36" fmla="*/ 88 w 286"/>
                <a:gd name="T37" fmla="*/ 98 h 230"/>
                <a:gd name="T38" fmla="*/ 0 w 286"/>
                <a:gd name="T39" fmla="*/ 112 h 230"/>
                <a:gd name="T40" fmla="*/ 6 w 286"/>
                <a:gd name="T41" fmla="*/ 190 h 230"/>
                <a:gd name="T42" fmla="*/ 8 w 286"/>
                <a:gd name="T43" fmla="*/ 230 h 230"/>
                <a:gd name="T44" fmla="*/ 26 w 286"/>
                <a:gd name="T45" fmla="*/ 210 h 230"/>
                <a:gd name="T46" fmla="*/ 30 w 286"/>
                <a:gd name="T47" fmla="*/ 166 h 230"/>
                <a:gd name="T48" fmla="*/ 40 w 286"/>
                <a:gd name="T49" fmla="*/ 138 h 230"/>
                <a:gd name="T50" fmla="*/ 80 w 286"/>
                <a:gd name="T51" fmla="*/ 178 h 230"/>
                <a:gd name="T52" fmla="*/ 80 w 286"/>
                <a:gd name="T53" fmla="*/ 144 h 230"/>
                <a:gd name="T54" fmla="*/ 94 w 286"/>
                <a:gd name="T55" fmla="*/ 120 h 230"/>
                <a:gd name="T56" fmla="*/ 112 w 286"/>
                <a:gd name="T57" fmla="*/ 134 h 230"/>
                <a:gd name="T58" fmla="*/ 130 w 286"/>
                <a:gd name="T59" fmla="*/ 160 h 230"/>
                <a:gd name="T60" fmla="*/ 164 w 286"/>
                <a:gd name="T61" fmla="*/ 162 h 230"/>
                <a:gd name="T62" fmla="*/ 170 w 286"/>
                <a:gd name="T63" fmla="*/ 146 h 230"/>
                <a:gd name="T64" fmla="*/ 202 w 286"/>
                <a:gd name="T65" fmla="*/ 148 h 230"/>
                <a:gd name="T66" fmla="*/ 220 w 286"/>
                <a:gd name="T67" fmla="*/ 130 h 230"/>
                <a:gd name="T68" fmla="*/ 250 w 286"/>
                <a:gd name="T69" fmla="*/ 130 h 230"/>
                <a:gd name="T70" fmla="*/ 262 w 286"/>
                <a:gd name="T71" fmla="*/ 110 h 230"/>
                <a:gd name="T72" fmla="*/ 258 w 286"/>
                <a:gd name="T73" fmla="*/ 82 h 230"/>
                <a:gd name="T74" fmla="*/ 274 w 286"/>
                <a:gd name="T75" fmla="*/ 58 h 230"/>
                <a:gd name="T76" fmla="*/ 286 w 286"/>
                <a:gd name="T77" fmla="*/ 42 h 230"/>
                <a:gd name="T78" fmla="*/ 266 w 286"/>
                <a:gd name="T79" fmla="*/ 0 h 230"/>
                <a:gd name="T80" fmla="*/ 246 w 286"/>
                <a:gd name="T81" fmla="*/ 14 h 2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230">
                  <a:moveTo>
                    <a:pt x="246" y="14"/>
                  </a:moveTo>
                  <a:lnTo>
                    <a:pt x="206" y="16"/>
                  </a:lnTo>
                  <a:lnTo>
                    <a:pt x="214" y="28"/>
                  </a:lnTo>
                  <a:lnTo>
                    <a:pt x="236" y="28"/>
                  </a:lnTo>
                  <a:lnTo>
                    <a:pt x="248" y="44"/>
                  </a:lnTo>
                  <a:lnTo>
                    <a:pt x="212" y="44"/>
                  </a:lnTo>
                  <a:lnTo>
                    <a:pt x="210" y="62"/>
                  </a:lnTo>
                  <a:lnTo>
                    <a:pt x="228" y="76"/>
                  </a:lnTo>
                  <a:lnTo>
                    <a:pt x="232" y="92"/>
                  </a:lnTo>
                  <a:lnTo>
                    <a:pt x="204" y="78"/>
                  </a:lnTo>
                  <a:lnTo>
                    <a:pt x="176" y="82"/>
                  </a:lnTo>
                  <a:lnTo>
                    <a:pt x="178" y="104"/>
                  </a:lnTo>
                  <a:lnTo>
                    <a:pt x="182" y="128"/>
                  </a:lnTo>
                  <a:lnTo>
                    <a:pt x="150" y="96"/>
                  </a:lnTo>
                  <a:lnTo>
                    <a:pt x="130" y="98"/>
                  </a:lnTo>
                  <a:lnTo>
                    <a:pt x="146" y="124"/>
                  </a:lnTo>
                  <a:lnTo>
                    <a:pt x="146" y="140"/>
                  </a:lnTo>
                  <a:lnTo>
                    <a:pt x="116" y="104"/>
                  </a:lnTo>
                  <a:lnTo>
                    <a:pt x="88" y="98"/>
                  </a:lnTo>
                  <a:lnTo>
                    <a:pt x="0" y="112"/>
                  </a:lnTo>
                  <a:lnTo>
                    <a:pt x="6" y="190"/>
                  </a:lnTo>
                  <a:lnTo>
                    <a:pt x="8" y="230"/>
                  </a:lnTo>
                  <a:lnTo>
                    <a:pt x="26" y="210"/>
                  </a:lnTo>
                  <a:lnTo>
                    <a:pt x="30" y="166"/>
                  </a:lnTo>
                  <a:lnTo>
                    <a:pt x="40" y="138"/>
                  </a:lnTo>
                  <a:lnTo>
                    <a:pt x="80" y="178"/>
                  </a:lnTo>
                  <a:lnTo>
                    <a:pt x="80" y="144"/>
                  </a:lnTo>
                  <a:lnTo>
                    <a:pt x="94" y="120"/>
                  </a:lnTo>
                  <a:lnTo>
                    <a:pt x="112" y="134"/>
                  </a:lnTo>
                  <a:lnTo>
                    <a:pt x="130" y="160"/>
                  </a:lnTo>
                  <a:lnTo>
                    <a:pt x="164" y="162"/>
                  </a:lnTo>
                  <a:lnTo>
                    <a:pt x="170" y="146"/>
                  </a:lnTo>
                  <a:lnTo>
                    <a:pt x="202" y="148"/>
                  </a:lnTo>
                  <a:lnTo>
                    <a:pt x="220" y="130"/>
                  </a:lnTo>
                  <a:lnTo>
                    <a:pt x="250" y="130"/>
                  </a:lnTo>
                  <a:lnTo>
                    <a:pt x="262" y="110"/>
                  </a:lnTo>
                  <a:lnTo>
                    <a:pt x="258" y="82"/>
                  </a:lnTo>
                  <a:lnTo>
                    <a:pt x="274" y="58"/>
                  </a:lnTo>
                  <a:lnTo>
                    <a:pt x="286" y="42"/>
                  </a:lnTo>
                  <a:lnTo>
                    <a:pt x="266" y="0"/>
                  </a:lnTo>
                  <a:lnTo>
                    <a:pt x="246" y="1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0"/>
            <p:cNvSpPr>
              <a:spLocks/>
            </p:cNvSpPr>
            <p:nvPr/>
          </p:nvSpPr>
          <p:spPr bwMode="auto">
            <a:xfrm>
              <a:off x="4234" y="3328"/>
              <a:ext cx="224" cy="120"/>
            </a:xfrm>
            <a:custGeom>
              <a:avLst/>
              <a:gdLst>
                <a:gd name="T0" fmla="*/ 6 w 224"/>
                <a:gd name="T1" fmla="*/ 28 h 120"/>
                <a:gd name="T2" fmla="*/ 114 w 224"/>
                <a:gd name="T3" fmla="*/ 18 h 120"/>
                <a:gd name="T4" fmla="*/ 126 w 224"/>
                <a:gd name="T5" fmla="*/ 34 h 120"/>
                <a:gd name="T6" fmla="*/ 144 w 224"/>
                <a:gd name="T7" fmla="*/ 54 h 120"/>
                <a:gd name="T8" fmla="*/ 144 w 224"/>
                <a:gd name="T9" fmla="*/ 38 h 120"/>
                <a:gd name="T10" fmla="*/ 132 w 224"/>
                <a:gd name="T11" fmla="*/ 18 h 120"/>
                <a:gd name="T12" fmla="*/ 144 w 224"/>
                <a:gd name="T13" fmla="*/ 12 h 120"/>
                <a:gd name="T14" fmla="*/ 170 w 224"/>
                <a:gd name="T15" fmla="*/ 30 h 120"/>
                <a:gd name="T16" fmla="*/ 186 w 224"/>
                <a:gd name="T17" fmla="*/ 50 h 120"/>
                <a:gd name="T18" fmla="*/ 182 w 224"/>
                <a:gd name="T19" fmla="*/ 22 h 120"/>
                <a:gd name="T20" fmla="*/ 176 w 224"/>
                <a:gd name="T21" fmla="*/ 2 h 120"/>
                <a:gd name="T22" fmla="*/ 202 w 224"/>
                <a:gd name="T23" fmla="*/ 0 h 120"/>
                <a:gd name="T24" fmla="*/ 224 w 224"/>
                <a:gd name="T25" fmla="*/ 16 h 120"/>
                <a:gd name="T26" fmla="*/ 198 w 224"/>
                <a:gd name="T27" fmla="*/ 10 h 120"/>
                <a:gd name="T28" fmla="*/ 204 w 224"/>
                <a:gd name="T29" fmla="*/ 34 h 120"/>
                <a:gd name="T30" fmla="*/ 198 w 224"/>
                <a:gd name="T31" fmla="*/ 58 h 120"/>
                <a:gd name="T32" fmla="*/ 168 w 224"/>
                <a:gd name="T33" fmla="*/ 48 h 120"/>
                <a:gd name="T34" fmla="*/ 160 w 224"/>
                <a:gd name="T35" fmla="*/ 40 h 120"/>
                <a:gd name="T36" fmla="*/ 154 w 224"/>
                <a:gd name="T37" fmla="*/ 54 h 120"/>
                <a:gd name="T38" fmla="*/ 142 w 224"/>
                <a:gd name="T39" fmla="*/ 62 h 120"/>
                <a:gd name="T40" fmla="*/ 112 w 224"/>
                <a:gd name="T41" fmla="*/ 34 h 120"/>
                <a:gd name="T42" fmla="*/ 76 w 224"/>
                <a:gd name="T43" fmla="*/ 34 h 120"/>
                <a:gd name="T44" fmla="*/ 64 w 224"/>
                <a:gd name="T45" fmla="*/ 58 h 120"/>
                <a:gd name="T46" fmla="*/ 46 w 224"/>
                <a:gd name="T47" fmla="*/ 60 h 120"/>
                <a:gd name="T48" fmla="*/ 50 w 224"/>
                <a:gd name="T49" fmla="*/ 38 h 120"/>
                <a:gd name="T50" fmla="*/ 30 w 224"/>
                <a:gd name="T51" fmla="*/ 34 h 120"/>
                <a:gd name="T52" fmla="*/ 26 w 224"/>
                <a:gd name="T53" fmla="*/ 54 h 120"/>
                <a:gd name="T54" fmla="*/ 6 w 224"/>
                <a:gd name="T55" fmla="*/ 120 h 120"/>
                <a:gd name="T56" fmla="*/ 0 w 224"/>
                <a:gd name="T57" fmla="*/ 40 h 120"/>
                <a:gd name="T58" fmla="*/ 6 w 224"/>
                <a:gd name="T59" fmla="*/ 28 h 1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4" h="120">
                  <a:moveTo>
                    <a:pt x="6" y="28"/>
                  </a:moveTo>
                  <a:lnTo>
                    <a:pt x="114" y="18"/>
                  </a:lnTo>
                  <a:lnTo>
                    <a:pt x="126" y="34"/>
                  </a:lnTo>
                  <a:lnTo>
                    <a:pt x="144" y="54"/>
                  </a:lnTo>
                  <a:lnTo>
                    <a:pt x="144" y="3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70" y="30"/>
                  </a:lnTo>
                  <a:lnTo>
                    <a:pt x="186" y="50"/>
                  </a:lnTo>
                  <a:lnTo>
                    <a:pt x="182" y="22"/>
                  </a:lnTo>
                  <a:lnTo>
                    <a:pt x="176" y="2"/>
                  </a:lnTo>
                  <a:lnTo>
                    <a:pt x="202" y="0"/>
                  </a:lnTo>
                  <a:lnTo>
                    <a:pt x="224" y="16"/>
                  </a:lnTo>
                  <a:lnTo>
                    <a:pt x="198" y="10"/>
                  </a:lnTo>
                  <a:lnTo>
                    <a:pt x="204" y="34"/>
                  </a:lnTo>
                  <a:lnTo>
                    <a:pt x="198" y="58"/>
                  </a:lnTo>
                  <a:lnTo>
                    <a:pt x="168" y="48"/>
                  </a:lnTo>
                  <a:lnTo>
                    <a:pt x="160" y="40"/>
                  </a:lnTo>
                  <a:lnTo>
                    <a:pt x="154" y="54"/>
                  </a:lnTo>
                  <a:lnTo>
                    <a:pt x="142" y="62"/>
                  </a:lnTo>
                  <a:lnTo>
                    <a:pt x="112" y="34"/>
                  </a:lnTo>
                  <a:lnTo>
                    <a:pt x="76" y="34"/>
                  </a:lnTo>
                  <a:lnTo>
                    <a:pt x="64" y="58"/>
                  </a:lnTo>
                  <a:lnTo>
                    <a:pt x="46" y="60"/>
                  </a:lnTo>
                  <a:lnTo>
                    <a:pt x="50" y="38"/>
                  </a:lnTo>
                  <a:lnTo>
                    <a:pt x="30" y="34"/>
                  </a:lnTo>
                  <a:lnTo>
                    <a:pt x="26" y="54"/>
                  </a:lnTo>
                  <a:lnTo>
                    <a:pt x="6" y="120"/>
                  </a:lnTo>
                  <a:lnTo>
                    <a:pt x="0" y="40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71"/>
            <p:cNvSpPr>
              <a:spLocks/>
            </p:cNvSpPr>
            <p:nvPr/>
          </p:nvSpPr>
          <p:spPr bwMode="auto">
            <a:xfrm>
              <a:off x="4438" y="3258"/>
              <a:ext cx="58" cy="82"/>
            </a:xfrm>
            <a:custGeom>
              <a:avLst/>
              <a:gdLst>
                <a:gd name="T0" fmla="*/ 22 w 58"/>
                <a:gd name="T1" fmla="*/ 0 h 82"/>
                <a:gd name="T2" fmla="*/ 0 w 58"/>
                <a:gd name="T3" fmla="*/ 8 h 82"/>
                <a:gd name="T4" fmla="*/ 0 w 58"/>
                <a:gd name="T5" fmla="*/ 24 h 82"/>
                <a:gd name="T6" fmla="*/ 18 w 58"/>
                <a:gd name="T7" fmla="*/ 18 h 82"/>
                <a:gd name="T8" fmla="*/ 42 w 58"/>
                <a:gd name="T9" fmla="*/ 24 h 82"/>
                <a:gd name="T10" fmla="*/ 30 w 58"/>
                <a:gd name="T11" fmla="*/ 36 h 82"/>
                <a:gd name="T12" fmla="*/ 6 w 58"/>
                <a:gd name="T13" fmla="*/ 36 h 82"/>
                <a:gd name="T14" fmla="*/ 6 w 58"/>
                <a:gd name="T15" fmla="*/ 48 h 82"/>
                <a:gd name="T16" fmla="*/ 26 w 58"/>
                <a:gd name="T17" fmla="*/ 58 h 82"/>
                <a:gd name="T18" fmla="*/ 40 w 58"/>
                <a:gd name="T19" fmla="*/ 82 h 82"/>
                <a:gd name="T20" fmla="*/ 24 w 58"/>
                <a:gd name="T21" fmla="*/ 50 h 82"/>
                <a:gd name="T22" fmla="*/ 58 w 58"/>
                <a:gd name="T23" fmla="*/ 48 h 82"/>
                <a:gd name="T24" fmla="*/ 58 w 58"/>
                <a:gd name="T25" fmla="*/ 18 h 82"/>
                <a:gd name="T26" fmla="*/ 50 w 58"/>
                <a:gd name="T27" fmla="*/ 8 h 82"/>
                <a:gd name="T28" fmla="*/ 32 w 58"/>
                <a:gd name="T29" fmla="*/ 10 h 82"/>
                <a:gd name="T30" fmla="*/ 22 w 58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8" h="82">
                  <a:moveTo>
                    <a:pt x="22" y="0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18" y="18"/>
                  </a:lnTo>
                  <a:lnTo>
                    <a:pt x="42" y="24"/>
                  </a:lnTo>
                  <a:lnTo>
                    <a:pt x="30" y="36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26" y="58"/>
                  </a:lnTo>
                  <a:lnTo>
                    <a:pt x="40" y="82"/>
                  </a:lnTo>
                  <a:lnTo>
                    <a:pt x="24" y="50"/>
                  </a:lnTo>
                  <a:lnTo>
                    <a:pt x="58" y="48"/>
                  </a:lnTo>
                  <a:lnTo>
                    <a:pt x="58" y="18"/>
                  </a:lnTo>
                  <a:lnTo>
                    <a:pt x="50" y="8"/>
                  </a:lnTo>
                  <a:lnTo>
                    <a:pt x="32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72"/>
            <p:cNvSpPr>
              <a:spLocks/>
            </p:cNvSpPr>
            <p:nvPr/>
          </p:nvSpPr>
          <p:spPr bwMode="auto">
            <a:xfrm>
              <a:off x="4100" y="3368"/>
              <a:ext cx="84" cy="70"/>
            </a:xfrm>
            <a:custGeom>
              <a:avLst/>
              <a:gdLst>
                <a:gd name="T0" fmla="*/ 84 w 84"/>
                <a:gd name="T1" fmla="*/ 0 h 70"/>
                <a:gd name="T2" fmla="*/ 60 w 84"/>
                <a:gd name="T3" fmla="*/ 2 h 70"/>
                <a:gd name="T4" fmla="*/ 36 w 84"/>
                <a:gd name="T5" fmla="*/ 12 h 70"/>
                <a:gd name="T6" fmla="*/ 2 w 84"/>
                <a:gd name="T7" fmla="*/ 20 h 70"/>
                <a:gd name="T8" fmla="*/ 2 w 84"/>
                <a:gd name="T9" fmla="*/ 30 h 70"/>
                <a:gd name="T10" fmla="*/ 28 w 84"/>
                <a:gd name="T11" fmla="*/ 22 h 70"/>
                <a:gd name="T12" fmla="*/ 70 w 84"/>
                <a:gd name="T13" fmla="*/ 12 h 70"/>
                <a:gd name="T14" fmla="*/ 68 w 84"/>
                <a:gd name="T15" fmla="*/ 20 h 70"/>
                <a:gd name="T16" fmla="*/ 36 w 84"/>
                <a:gd name="T17" fmla="*/ 22 h 70"/>
                <a:gd name="T18" fmla="*/ 0 w 84"/>
                <a:gd name="T19" fmla="*/ 36 h 70"/>
                <a:gd name="T20" fmla="*/ 0 w 84"/>
                <a:gd name="T21" fmla="*/ 50 h 70"/>
                <a:gd name="T22" fmla="*/ 40 w 84"/>
                <a:gd name="T23" fmla="*/ 34 h 70"/>
                <a:gd name="T24" fmla="*/ 36 w 84"/>
                <a:gd name="T25" fmla="*/ 42 h 70"/>
                <a:gd name="T26" fmla="*/ 6 w 84"/>
                <a:gd name="T27" fmla="*/ 54 h 70"/>
                <a:gd name="T28" fmla="*/ 6 w 84"/>
                <a:gd name="T29" fmla="*/ 64 h 70"/>
                <a:gd name="T30" fmla="*/ 38 w 84"/>
                <a:gd name="T31" fmla="*/ 52 h 70"/>
                <a:gd name="T32" fmla="*/ 12 w 84"/>
                <a:gd name="T33" fmla="*/ 68 h 70"/>
                <a:gd name="T34" fmla="*/ 30 w 84"/>
                <a:gd name="T35" fmla="*/ 70 h 70"/>
                <a:gd name="T36" fmla="*/ 76 w 84"/>
                <a:gd name="T37" fmla="*/ 62 h 70"/>
                <a:gd name="T38" fmla="*/ 76 w 84"/>
                <a:gd name="T39" fmla="*/ 50 h 70"/>
                <a:gd name="T40" fmla="*/ 48 w 84"/>
                <a:gd name="T41" fmla="*/ 56 h 70"/>
                <a:gd name="T42" fmla="*/ 48 w 84"/>
                <a:gd name="T43" fmla="*/ 40 h 70"/>
                <a:gd name="T44" fmla="*/ 74 w 84"/>
                <a:gd name="T45" fmla="*/ 36 h 70"/>
                <a:gd name="T46" fmla="*/ 60 w 84"/>
                <a:gd name="T47" fmla="*/ 30 h 70"/>
                <a:gd name="T48" fmla="*/ 80 w 84"/>
                <a:gd name="T49" fmla="*/ 22 h 70"/>
                <a:gd name="T50" fmla="*/ 84 w 84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4" h="70">
                  <a:moveTo>
                    <a:pt x="84" y="0"/>
                  </a:moveTo>
                  <a:lnTo>
                    <a:pt x="60" y="2"/>
                  </a:lnTo>
                  <a:lnTo>
                    <a:pt x="36" y="12"/>
                  </a:lnTo>
                  <a:lnTo>
                    <a:pt x="2" y="20"/>
                  </a:lnTo>
                  <a:lnTo>
                    <a:pt x="2" y="30"/>
                  </a:lnTo>
                  <a:lnTo>
                    <a:pt x="28" y="22"/>
                  </a:lnTo>
                  <a:lnTo>
                    <a:pt x="70" y="12"/>
                  </a:lnTo>
                  <a:lnTo>
                    <a:pt x="68" y="20"/>
                  </a:lnTo>
                  <a:lnTo>
                    <a:pt x="36" y="22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6" y="54"/>
                  </a:lnTo>
                  <a:lnTo>
                    <a:pt x="6" y="64"/>
                  </a:lnTo>
                  <a:lnTo>
                    <a:pt x="38" y="52"/>
                  </a:lnTo>
                  <a:lnTo>
                    <a:pt x="12" y="68"/>
                  </a:lnTo>
                  <a:lnTo>
                    <a:pt x="30" y="70"/>
                  </a:lnTo>
                  <a:lnTo>
                    <a:pt x="76" y="62"/>
                  </a:lnTo>
                  <a:lnTo>
                    <a:pt x="76" y="50"/>
                  </a:lnTo>
                  <a:lnTo>
                    <a:pt x="48" y="56"/>
                  </a:lnTo>
                  <a:lnTo>
                    <a:pt x="48" y="40"/>
                  </a:lnTo>
                  <a:lnTo>
                    <a:pt x="74" y="36"/>
                  </a:lnTo>
                  <a:lnTo>
                    <a:pt x="60" y="30"/>
                  </a:lnTo>
                  <a:lnTo>
                    <a:pt x="80" y="2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73"/>
            <p:cNvSpPr>
              <a:spLocks/>
            </p:cNvSpPr>
            <p:nvPr/>
          </p:nvSpPr>
          <p:spPr bwMode="auto">
            <a:xfrm>
              <a:off x="4192" y="3436"/>
              <a:ext cx="152" cy="104"/>
            </a:xfrm>
            <a:custGeom>
              <a:avLst/>
              <a:gdLst>
                <a:gd name="T0" fmla="*/ 20 w 152"/>
                <a:gd name="T1" fmla="*/ 6 h 104"/>
                <a:gd name="T2" fmla="*/ 34 w 152"/>
                <a:gd name="T3" fmla="*/ 0 h 104"/>
                <a:gd name="T4" fmla="*/ 48 w 152"/>
                <a:gd name="T5" fmla="*/ 20 h 104"/>
                <a:gd name="T6" fmla="*/ 38 w 152"/>
                <a:gd name="T7" fmla="*/ 58 h 104"/>
                <a:gd name="T8" fmla="*/ 20 w 152"/>
                <a:gd name="T9" fmla="*/ 90 h 104"/>
                <a:gd name="T10" fmla="*/ 38 w 152"/>
                <a:gd name="T11" fmla="*/ 82 h 104"/>
                <a:gd name="T12" fmla="*/ 60 w 152"/>
                <a:gd name="T13" fmla="*/ 98 h 104"/>
                <a:gd name="T14" fmla="*/ 90 w 152"/>
                <a:gd name="T15" fmla="*/ 82 h 104"/>
                <a:gd name="T16" fmla="*/ 152 w 152"/>
                <a:gd name="T17" fmla="*/ 62 h 104"/>
                <a:gd name="T18" fmla="*/ 142 w 152"/>
                <a:gd name="T19" fmla="*/ 86 h 104"/>
                <a:gd name="T20" fmla="*/ 112 w 152"/>
                <a:gd name="T21" fmla="*/ 100 h 104"/>
                <a:gd name="T22" fmla="*/ 54 w 152"/>
                <a:gd name="T23" fmla="*/ 104 h 104"/>
                <a:gd name="T24" fmla="*/ 0 w 152"/>
                <a:gd name="T25" fmla="*/ 104 h 104"/>
                <a:gd name="T26" fmla="*/ 10 w 152"/>
                <a:gd name="T27" fmla="*/ 70 h 104"/>
                <a:gd name="T28" fmla="*/ 10 w 152"/>
                <a:gd name="T29" fmla="*/ 36 h 104"/>
                <a:gd name="T30" fmla="*/ 10 w 152"/>
                <a:gd name="T31" fmla="*/ 36 h 104"/>
                <a:gd name="T32" fmla="*/ 16 w 152"/>
                <a:gd name="T33" fmla="*/ 22 h 104"/>
                <a:gd name="T34" fmla="*/ 18 w 152"/>
                <a:gd name="T35" fmla="*/ 12 h 104"/>
                <a:gd name="T36" fmla="*/ 20 w 152"/>
                <a:gd name="T37" fmla="*/ 6 h 104"/>
                <a:gd name="T38" fmla="*/ 20 w 152"/>
                <a:gd name="T39" fmla="*/ 6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" h="104">
                  <a:moveTo>
                    <a:pt x="20" y="6"/>
                  </a:moveTo>
                  <a:lnTo>
                    <a:pt x="34" y="0"/>
                  </a:lnTo>
                  <a:lnTo>
                    <a:pt x="48" y="20"/>
                  </a:lnTo>
                  <a:lnTo>
                    <a:pt x="38" y="58"/>
                  </a:lnTo>
                  <a:lnTo>
                    <a:pt x="20" y="90"/>
                  </a:lnTo>
                  <a:lnTo>
                    <a:pt x="38" y="82"/>
                  </a:lnTo>
                  <a:lnTo>
                    <a:pt x="60" y="98"/>
                  </a:lnTo>
                  <a:lnTo>
                    <a:pt x="90" y="82"/>
                  </a:lnTo>
                  <a:lnTo>
                    <a:pt x="152" y="62"/>
                  </a:lnTo>
                  <a:lnTo>
                    <a:pt x="142" y="86"/>
                  </a:lnTo>
                  <a:lnTo>
                    <a:pt x="112" y="100"/>
                  </a:lnTo>
                  <a:lnTo>
                    <a:pt x="54" y="104"/>
                  </a:lnTo>
                  <a:lnTo>
                    <a:pt x="0" y="104"/>
                  </a:lnTo>
                  <a:lnTo>
                    <a:pt x="10" y="70"/>
                  </a:lnTo>
                  <a:lnTo>
                    <a:pt x="10" y="36"/>
                  </a:lnTo>
                  <a:lnTo>
                    <a:pt x="16" y="22"/>
                  </a:lnTo>
                  <a:lnTo>
                    <a:pt x="18" y="1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74"/>
            <p:cNvSpPr>
              <a:spLocks/>
            </p:cNvSpPr>
            <p:nvPr/>
          </p:nvSpPr>
          <p:spPr bwMode="auto">
            <a:xfrm>
              <a:off x="4144" y="3402"/>
              <a:ext cx="340" cy="312"/>
            </a:xfrm>
            <a:custGeom>
              <a:avLst/>
              <a:gdLst>
                <a:gd name="T0" fmla="*/ 36 w 340"/>
                <a:gd name="T1" fmla="*/ 154 h 312"/>
                <a:gd name="T2" fmla="*/ 36 w 340"/>
                <a:gd name="T3" fmla="*/ 176 h 312"/>
                <a:gd name="T4" fmla="*/ 22 w 340"/>
                <a:gd name="T5" fmla="*/ 208 h 312"/>
                <a:gd name="T6" fmla="*/ 16 w 340"/>
                <a:gd name="T7" fmla="*/ 244 h 312"/>
                <a:gd name="T8" fmla="*/ 0 w 340"/>
                <a:gd name="T9" fmla="*/ 286 h 312"/>
                <a:gd name="T10" fmla="*/ 0 w 340"/>
                <a:gd name="T11" fmla="*/ 312 h 312"/>
                <a:gd name="T12" fmla="*/ 76 w 340"/>
                <a:gd name="T13" fmla="*/ 268 h 312"/>
                <a:gd name="T14" fmla="*/ 174 w 340"/>
                <a:gd name="T15" fmla="*/ 246 h 312"/>
                <a:gd name="T16" fmla="*/ 230 w 340"/>
                <a:gd name="T17" fmla="*/ 182 h 312"/>
                <a:gd name="T18" fmla="*/ 240 w 340"/>
                <a:gd name="T19" fmla="*/ 88 h 312"/>
                <a:gd name="T20" fmla="*/ 270 w 340"/>
                <a:gd name="T21" fmla="*/ 36 h 312"/>
                <a:gd name="T22" fmla="*/ 300 w 340"/>
                <a:gd name="T23" fmla="*/ 8 h 312"/>
                <a:gd name="T24" fmla="*/ 340 w 340"/>
                <a:gd name="T25" fmla="*/ 0 h 312"/>
                <a:gd name="T26" fmla="*/ 278 w 340"/>
                <a:gd name="T27" fmla="*/ 8 h 312"/>
                <a:gd name="T28" fmla="*/ 236 w 340"/>
                <a:gd name="T29" fmla="*/ 62 h 312"/>
                <a:gd name="T30" fmla="*/ 220 w 340"/>
                <a:gd name="T31" fmla="*/ 134 h 312"/>
                <a:gd name="T32" fmla="*/ 206 w 340"/>
                <a:gd name="T33" fmla="*/ 156 h 312"/>
                <a:gd name="T34" fmla="*/ 166 w 340"/>
                <a:gd name="T35" fmla="*/ 178 h 312"/>
                <a:gd name="T36" fmla="*/ 150 w 340"/>
                <a:gd name="T37" fmla="*/ 196 h 312"/>
                <a:gd name="T38" fmla="*/ 128 w 340"/>
                <a:gd name="T39" fmla="*/ 196 h 312"/>
                <a:gd name="T40" fmla="*/ 150 w 340"/>
                <a:gd name="T41" fmla="*/ 180 h 312"/>
                <a:gd name="T42" fmla="*/ 168 w 340"/>
                <a:gd name="T43" fmla="*/ 160 h 312"/>
                <a:gd name="T44" fmla="*/ 132 w 340"/>
                <a:gd name="T45" fmla="*/ 164 h 312"/>
                <a:gd name="T46" fmla="*/ 170 w 340"/>
                <a:gd name="T47" fmla="*/ 154 h 312"/>
                <a:gd name="T48" fmla="*/ 132 w 340"/>
                <a:gd name="T49" fmla="*/ 142 h 312"/>
                <a:gd name="T50" fmla="*/ 78 w 340"/>
                <a:gd name="T51" fmla="*/ 142 h 312"/>
                <a:gd name="T52" fmla="*/ 36 w 340"/>
                <a:gd name="T53" fmla="*/ 154 h 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0" h="312">
                  <a:moveTo>
                    <a:pt x="36" y="154"/>
                  </a:moveTo>
                  <a:lnTo>
                    <a:pt x="36" y="176"/>
                  </a:lnTo>
                  <a:lnTo>
                    <a:pt x="22" y="208"/>
                  </a:lnTo>
                  <a:lnTo>
                    <a:pt x="16" y="244"/>
                  </a:lnTo>
                  <a:lnTo>
                    <a:pt x="0" y="286"/>
                  </a:lnTo>
                  <a:lnTo>
                    <a:pt x="0" y="312"/>
                  </a:lnTo>
                  <a:lnTo>
                    <a:pt x="76" y="268"/>
                  </a:lnTo>
                  <a:lnTo>
                    <a:pt x="174" y="246"/>
                  </a:lnTo>
                  <a:lnTo>
                    <a:pt x="230" y="182"/>
                  </a:lnTo>
                  <a:lnTo>
                    <a:pt x="240" y="88"/>
                  </a:lnTo>
                  <a:lnTo>
                    <a:pt x="270" y="36"/>
                  </a:lnTo>
                  <a:lnTo>
                    <a:pt x="300" y="8"/>
                  </a:lnTo>
                  <a:lnTo>
                    <a:pt x="340" y="0"/>
                  </a:lnTo>
                  <a:lnTo>
                    <a:pt x="278" y="8"/>
                  </a:lnTo>
                  <a:lnTo>
                    <a:pt x="236" y="62"/>
                  </a:lnTo>
                  <a:lnTo>
                    <a:pt x="220" y="134"/>
                  </a:lnTo>
                  <a:lnTo>
                    <a:pt x="206" y="156"/>
                  </a:lnTo>
                  <a:lnTo>
                    <a:pt x="166" y="178"/>
                  </a:lnTo>
                  <a:lnTo>
                    <a:pt x="150" y="196"/>
                  </a:lnTo>
                  <a:lnTo>
                    <a:pt x="128" y="196"/>
                  </a:lnTo>
                  <a:lnTo>
                    <a:pt x="150" y="180"/>
                  </a:lnTo>
                  <a:lnTo>
                    <a:pt x="168" y="160"/>
                  </a:lnTo>
                  <a:lnTo>
                    <a:pt x="132" y="164"/>
                  </a:lnTo>
                  <a:lnTo>
                    <a:pt x="170" y="154"/>
                  </a:lnTo>
                  <a:lnTo>
                    <a:pt x="132" y="142"/>
                  </a:lnTo>
                  <a:lnTo>
                    <a:pt x="78" y="142"/>
                  </a:lnTo>
                  <a:lnTo>
                    <a:pt x="36" y="15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75"/>
            <p:cNvSpPr>
              <a:spLocks/>
            </p:cNvSpPr>
            <p:nvPr/>
          </p:nvSpPr>
          <p:spPr bwMode="auto">
            <a:xfrm>
              <a:off x="4402" y="3408"/>
              <a:ext cx="136" cy="96"/>
            </a:xfrm>
            <a:custGeom>
              <a:avLst/>
              <a:gdLst>
                <a:gd name="T0" fmla="*/ 98 w 136"/>
                <a:gd name="T1" fmla="*/ 0 h 96"/>
                <a:gd name="T2" fmla="*/ 60 w 136"/>
                <a:gd name="T3" fmla="*/ 6 h 96"/>
                <a:gd name="T4" fmla="*/ 22 w 136"/>
                <a:gd name="T5" fmla="*/ 24 h 96"/>
                <a:gd name="T6" fmla="*/ 6 w 136"/>
                <a:gd name="T7" fmla="*/ 56 h 96"/>
                <a:gd name="T8" fmla="*/ 0 w 136"/>
                <a:gd name="T9" fmla="*/ 96 h 96"/>
                <a:gd name="T10" fmla="*/ 22 w 136"/>
                <a:gd name="T11" fmla="*/ 46 h 96"/>
                <a:gd name="T12" fmla="*/ 54 w 136"/>
                <a:gd name="T13" fmla="*/ 24 h 96"/>
                <a:gd name="T14" fmla="*/ 136 w 136"/>
                <a:gd name="T15" fmla="*/ 24 h 96"/>
                <a:gd name="T16" fmla="*/ 98 w 13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6" h="96">
                  <a:moveTo>
                    <a:pt x="98" y="0"/>
                  </a:moveTo>
                  <a:lnTo>
                    <a:pt x="60" y="6"/>
                  </a:lnTo>
                  <a:lnTo>
                    <a:pt x="22" y="24"/>
                  </a:lnTo>
                  <a:lnTo>
                    <a:pt x="6" y="56"/>
                  </a:lnTo>
                  <a:lnTo>
                    <a:pt x="0" y="96"/>
                  </a:lnTo>
                  <a:lnTo>
                    <a:pt x="22" y="46"/>
                  </a:lnTo>
                  <a:lnTo>
                    <a:pt x="54" y="24"/>
                  </a:lnTo>
                  <a:lnTo>
                    <a:pt x="136" y="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76"/>
            <p:cNvSpPr>
              <a:spLocks/>
            </p:cNvSpPr>
            <p:nvPr/>
          </p:nvSpPr>
          <p:spPr bwMode="auto">
            <a:xfrm>
              <a:off x="4144" y="3442"/>
              <a:ext cx="46" cy="76"/>
            </a:xfrm>
            <a:custGeom>
              <a:avLst/>
              <a:gdLst>
                <a:gd name="T0" fmla="*/ 24 w 46"/>
                <a:gd name="T1" fmla="*/ 4 h 76"/>
                <a:gd name="T2" fmla="*/ 14 w 46"/>
                <a:gd name="T3" fmla="*/ 24 h 76"/>
                <a:gd name="T4" fmla="*/ 6 w 46"/>
                <a:gd name="T5" fmla="*/ 32 h 76"/>
                <a:gd name="T6" fmla="*/ 0 w 46"/>
                <a:gd name="T7" fmla="*/ 58 h 76"/>
                <a:gd name="T8" fmla="*/ 24 w 46"/>
                <a:gd name="T9" fmla="*/ 64 h 76"/>
                <a:gd name="T10" fmla="*/ 44 w 46"/>
                <a:gd name="T11" fmla="*/ 76 h 76"/>
                <a:gd name="T12" fmla="*/ 46 w 46"/>
                <a:gd name="T13" fmla="*/ 46 h 76"/>
                <a:gd name="T14" fmla="*/ 14 w 46"/>
                <a:gd name="T15" fmla="*/ 38 h 76"/>
                <a:gd name="T16" fmla="*/ 20 w 46"/>
                <a:gd name="T17" fmla="*/ 30 h 76"/>
                <a:gd name="T18" fmla="*/ 44 w 46"/>
                <a:gd name="T19" fmla="*/ 22 h 76"/>
                <a:gd name="T20" fmla="*/ 46 w 46"/>
                <a:gd name="T21" fmla="*/ 0 h 76"/>
                <a:gd name="T22" fmla="*/ 24 w 46"/>
                <a:gd name="T23" fmla="*/ 4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76">
                  <a:moveTo>
                    <a:pt x="24" y="4"/>
                  </a:moveTo>
                  <a:lnTo>
                    <a:pt x="14" y="24"/>
                  </a:lnTo>
                  <a:lnTo>
                    <a:pt x="6" y="32"/>
                  </a:lnTo>
                  <a:lnTo>
                    <a:pt x="0" y="58"/>
                  </a:lnTo>
                  <a:lnTo>
                    <a:pt x="24" y="64"/>
                  </a:lnTo>
                  <a:lnTo>
                    <a:pt x="44" y="76"/>
                  </a:lnTo>
                  <a:lnTo>
                    <a:pt x="46" y="46"/>
                  </a:lnTo>
                  <a:lnTo>
                    <a:pt x="14" y="38"/>
                  </a:lnTo>
                  <a:lnTo>
                    <a:pt x="20" y="30"/>
                  </a:lnTo>
                  <a:lnTo>
                    <a:pt x="44" y="22"/>
                  </a:lnTo>
                  <a:lnTo>
                    <a:pt x="46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77"/>
            <p:cNvSpPr>
              <a:spLocks/>
            </p:cNvSpPr>
            <p:nvPr/>
          </p:nvSpPr>
          <p:spPr bwMode="auto">
            <a:xfrm>
              <a:off x="4122" y="3498"/>
              <a:ext cx="18" cy="30"/>
            </a:xfrm>
            <a:custGeom>
              <a:avLst/>
              <a:gdLst>
                <a:gd name="T0" fmla="*/ 4 w 18"/>
                <a:gd name="T1" fmla="*/ 0 h 30"/>
                <a:gd name="T2" fmla="*/ 0 w 18"/>
                <a:gd name="T3" fmla="*/ 16 h 30"/>
                <a:gd name="T4" fmla="*/ 10 w 18"/>
                <a:gd name="T5" fmla="*/ 30 h 30"/>
                <a:gd name="T6" fmla="*/ 8 w 18"/>
                <a:gd name="T7" fmla="*/ 12 h 30"/>
                <a:gd name="T8" fmla="*/ 18 w 18"/>
                <a:gd name="T9" fmla="*/ 8 h 30"/>
                <a:gd name="T10" fmla="*/ 4 w 1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0" y="16"/>
                  </a:lnTo>
                  <a:lnTo>
                    <a:pt x="10" y="30"/>
                  </a:lnTo>
                  <a:lnTo>
                    <a:pt x="8" y="12"/>
                  </a:lnTo>
                  <a:lnTo>
                    <a:pt x="18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67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78"/>
            <p:cNvSpPr>
              <a:spLocks/>
            </p:cNvSpPr>
            <p:nvPr/>
          </p:nvSpPr>
          <p:spPr bwMode="auto">
            <a:xfrm>
              <a:off x="4090" y="3522"/>
              <a:ext cx="34" cy="32"/>
            </a:xfrm>
            <a:custGeom>
              <a:avLst/>
              <a:gdLst>
                <a:gd name="T0" fmla="*/ 26 w 34"/>
                <a:gd name="T1" fmla="*/ 0 h 32"/>
                <a:gd name="T2" fmla="*/ 4 w 34"/>
                <a:gd name="T3" fmla="*/ 4 h 32"/>
                <a:gd name="T4" fmla="*/ 0 w 34"/>
                <a:gd name="T5" fmla="*/ 14 h 32"/>
                <a:gd name="T6" fmla="*/ 10 w 34"/>
                <a:gd name="T7" fmla="*/ 32 h 32"/>
                <a:gd name="T8" fmla="*/ 20 w 34"/>
                <a:gd name="T9" fmla="*/ 16 h 32"/>
                <a:gd name="T10" fmla="*/ 34 w 34"/>
                <a:gd name="T11" fmla="*/ 12 h 32"/>
                <a:gd name="T12" fmla="*/ 34 w 34"/>
                <a:gd name="T13" fmla="*/ 12 h 32"/>
                <a:gd name="T14" fmla="*/ 32 w 34"/>
                <a:gd name="T15" fmla="*/ 4 h 32"/>
                <a:gd name="T16" fmla="*/ 28 w 34"/>
                <a:gd name="T17" fmla="*/ 0 h 32"/>
                <a:gd name="T18" fmla="*/ 28 w 34"/>
                <a:gd name="T19" fmla="*/ 0 h 32"/>
                <a:gd name="T20" fmla="*/ 26 w 34"/>
                <a:gd name="T21" fmla="*/ 0 h 32"/>
                <a:gd name="T22" fmla="*/ 26 w 3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" h="32">
                  <a:moveTo>
                    <a:pt x="26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10" y="32"/>
                  </a:lnTo>
                  <a:lnTo>
                    <a:pt x="20" y="16"/>
                  </a:lnTo>
                  <a:lnTo>
                    <a:pt x="34" y="12"/>
                  </a:lnTo>
                  <a:lnTo>
                    <a:pt x="32" y="4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79"/>
            <p:cNvSpPr>
              <a:spLocks/>
            </p:cNvSpPr>
            <p:nvPr/>
          </p:nvSpPr>
          <p:spPr bwMode="auto">
            <a:xfrm>
              <a:off x="4084" y="3554"/>
              <a:ext cx="38" cy="26"/>
            </a:xfrm>
            <a:custGeom>
              <a:avLst/>
              <a:gdLst>
                <a:gd name="T0" fmla="*/ 0 w 38"/>
                <a:gd name="T1" fmla="*/ 0 h 26"/>
                <a:gd name="T2" fmla="*/ 8 w 38"/>
                <a:gd name="T3" fmla="*/ 14 h 26"/>
                <a:gd name="T4" fmla="*/ 38 w 38"/>
                <a:gd name="T5" fmla="*/ 26 h 26"/>
                <a:gd name="T6" fmla="*/ 36 w 38"/>
                <a:gd name="T7" fmla="*/ 6 h 26"/>
                <a:gd name="T8" fmla="*/ 16 w 38"/>
                <a:gd name="T9" fmla="*/ 2 h 26"/>
                <a:gd name="T10" fmla="*/ 0 w 3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8" y="14"/>
                  </a:lnTo>
                  <a:lnTo>
                    <a:pt x="38" y="26"/>
                  </a:lnTo>
                  <a:lnTo>
                    <a:pt x="36" y="6"/>
                  </a:lnTo>
                  <a:lnTo>
                    <a:pt x="1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80"/>
            <p:cNvSpPr>
              <a:spLocks/>
            </p:cNvSpPr>
            <p:nvPr/>
          </p:nvSpPr>
          <p:spPr bwMode="auto">
            <a:xfrm>
              <a:off x="4084" y="3570"/>
              <a:ext cx="32" cy="28"/>
            </a:xfrm>
            <a:custGeom>
              <a:avLst/>
              <a:gdLst>
                <a:gd name="T0" fmla="*/ 0 w 32"/>
                <a:gd name="T1" fmla="*/ 0 h 28"/>
                <a:gd name="T2" fmla="*/ 32 w 32"/>
                <a:gd name="T3" fmla="*/ 14 h 28"/>
                <a:gd name="T4" fmla="*/ 30 w 32"/>
                <a:gd name="T5" fmla="*/ 28 h 28"/>
                <a:gd name="T6" fmla="*/ 8 w 32"/>
                <a:gd name="T7" fmla="*/ 16 h 28"/>
                <a:gd name="T8" fmla="*/ 8 w 32"/>
                <a:gd name="T9" fmla="*/ 16 h 28"/>
                <a:gd name="T10" fmla="*/ 4 w 32"/>
                <a:gd name="T11" fmla="*/ 8 h 28"/>
                <a:gd name="T12" fmla="*/ 0 w 32"/>
                <a:gd name="T13" fmla="*/ 2 h 28"/>
                <a:gd name="T14" fmla="*/ 0 w 32"/>
                <a:gd name="T15" fmla="*/ 0 h 28"/>
                <a:gd name="T16" fmla="*/ 0 w 32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32" y="14"/>
                  </a:lnTo>
                  <a:lnTo>
                    <a:pt x="30" y="28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81"/>
            <p:cNvSpPr>
              <a:spLocks/>
            </p:cNvSpPr>
            <p:nvPr/>
          </p:nvSpPr>
          <p:spPr bwMode="auto">
            <a:xfrm>
              <a:off x="4408" y="3442"/>
              <a:ext cx="146" cy="142"/>
            </a:xfrm>
            <a:custGeom>
              <a:avLst/>
              <a:gdLst>
                <a:gd name="T0" fmla="*/ 86 w 146"/>
                <a:gd name="T1" fmla="*/ 0 h 142"/>
                <a:gd name="T2" fmla="*/ 44 w 146"/>
                <a:gd name="T3" fmla="*/ 0 h 142"/>
                <a:gd name="T4" fmla="*/ 26 w 146"/>
                <a:gd name="T5" fmla="*/ 12 h 142"/>
                <a:gd name="T6" fmla="*/ 8 w 146"/>
                <a:gd name="T7" fmla="*/ 50 h 142"/>
                <a:gd name="T8" fmla="*/ 0 w 146"/>
                <a:gd name="T9" fmla="*/ 94 h 142"/>
                <a:gd name="T10" fmla="*/ 8 w 146"/>
                <a:gd name="T11" fmla="*/ 124 h 142"/>
                <a:gd name="T12" fmla="*/ 20 w 146"/>
                <a:gd name="T13" fmla="*/ 142 h 142"/>
                <a:gd name="T14" fmla="*/ 22 w 146"/>
                <a:gd name="T15" fmla="*/ 112 h 142"/>
                <a:gd name="T16" fmla="*/ 24 w 146"/>
                <a:gd name="T17" fmla="*/ 72 h 142"/>
                <a:gd name="T18" fmla="*/ 50 w 146"/>
                <a:gd name="T19" fmla="*/ 68 h 142"/>
                <a:gd name="T20" fmla="*/ 110 w 146"/>
                <a:gd name="T21" fmla="*/ 74 h 142"/>
                <a:gd name="T22" fmla="*/ 128 w 146"/>
                <a:gd name="T23" fmla="*/ 54 h 142"/>
                <a:gd name="T24" fmla="*/ 146 w 146"/>
                <a:gd name="T25" fmla="*/ 50 h 142"/>
                <a:gd name="T26" fmla="*/ 146 w 146"/>
                <a:gd name="T27" fmla="*/ 26 h 142"/>
                <a:gd name="T28" fmla="*/ 126 w 146"/>
                <a:gd name="T29" fmla="*/ 2 h 142"/>
                <a:gd name="T30" fmla="*/ 126 w 146"/>
                <a:gd name="T31" fmla="*/ 2 h 142"/>
                <a:gd name="T32" fmla="*/ 106 w 146"/>
                <a:gd name="T33" fmla="*/ 2 h 142"/>
                <a:gd name="T34" fmla="*/ 94 w 146"/>
                <a:gd name="T35" fmla="*/ 2 h 142"/>
                <a:gd name="T36" fmla="*/ 88 w 146"/>
                <a:gd name="T37" fmla="*/ 2 h 142"/>
                <a:gd name="T38" fmla="*/ 86 w 146"/>
                <a:gd name="T39" fmla="*/ 0 h 142"/>
                <a:gd name="T40" fmla="*/ 86 w 146"/>
                <a:gd name="T41" fmla="*/ 0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6" h="142">
                  <a:moveTo>
                    <a:pt x="86" y="0"/>
                  </a:moveTo>
                  <a:lnTo>
                    <a:pt x="44" y="0"/>
                  </a:lnTo>
                  <a:lnTo>
                    <a:pt x="26" y="12"/>
                  </a:lnTo>
                  <a:lnTo>
                    <a:pt x="8" y="50"/>
                  </a:lnTo>
                  <a:lnTo>
                    <a:pt x="0" y="94"/>
                  </a:lnTo>
                  <a:lnTo>
                    <a:pt x="8" y="124"/>
                  </a:lnTo>
                  <a:lnTo>
                    <a:pt x="20" y="142"/>
                  </a:lnTo>
                  <a:lnTo>
                    <a:pt x="22" y="112"/>
                  </a:lnTo>
                  <a:lnTo>
                    <a:pt x="24" y="72"/>
                  </a:lnTo>
                  <a:lnTo>
                    <a:pt x="50" y="68"/>
                  </a:lnTo>
                  <a:lnTo>
                    <a:pt x="110" y="74"/>
                  </a:lnTo>
                  <a:lnTo>
                    <a:pt x="128" y="54"/>
                  </a:lnTo>
                  <a:lnTo>
                    <a:pt x="146" y="50"/>
                  </a:lnTo>
                  <a:lnTo>
                    <a:pt x="146" y="26"/>
                  </a:lnTo>
                  <a:lnTo>
                    <a:pt x="126" y="2"/>
                  </a:lnTo>
                  <a:lnTo>
                    <a:pt x="106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82"/>
            <p:cNvSpPr>
              <a:spLocks/>
            </p:cNvSpPr>
            <p:nvPr/>
          </p:nvSpPr>
          <p:spPr bwMode="auto">
            <a:xfrm>
              <a:off x="4150" y="3670"/>
              <a:ext cx="178" cy="82"/>
            </a:xfrm>
            <a:custGeom>
              <a:avLst/>
              <a:gdLst>
                <a:gd name="T0" fmla="*/ 84 w 178"/>
                <a:gd name="T1" fmla="*/ 0 h 82"/>
                <a:gd name="T2" fmla="*/ 40 w 178"/>
                <a:gd name="T3" fmla="*/ 18 h 82"/>
                <a:gd name="T4" fmla="*/ 2 w 178"/>
                <a:gd name="T5" fmla="*/ 44 h 82"/>
                <a:gd name="T6" fmla="*/ 0 w 178"/>
                <a:gd name="T7" fmla="*/ 82 h 82"/>
                <a:gd name="T8" fmla="*/ 142 w 178"/>
                <a:gd name="T9" fmla="*/ 74 h 82"/>
                <a:gd name="T10" fmla="*/ 178 w 178"/>
                <a:gd name="T11" fmla="*/ 80 h 82"/>
                <a:gd name="T12" fmla="*/ 178 w 178"/>
                <a:gd name="T13" fmla="*/ 56 h 82"/>
                <a:gd name="T14" fmla="*/ 126 w 178"/>
                <a:gd name="T15" fmla="*/ 52 h 82"/>
                <a:gd name="T16" fmla="*/ 120 w 178"/>
                <a:gd name="T17" fmla="*/ 34 h 82"/>
                <a:gd name="T18" fmla="*/ 170 w 178"/>
                <a:gd name="T19" fmla="*/ 26 h 82"/>
                <a:gd name="T20" fmla="*/ 164 w 178"/>
                <a:gd name="T21" fmla="*/ 2 h 82"/>
                <a:gd name="T22" fmla="*/ 126 w 178"/>
                <a:gd name="T23" fmla="*/ 0 h 82"/>
                <a:gd name="T24" fmla="*/ 84 w 178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8" h="82">
                  <a:moveTo>
                    <a:pt x="84" y="0"/>
                  </a:moveTo>
                  <a:lnTo>
                    <a:pt x="40" y="18"/>
                  </a:lnTo>
                  <a:lnTo>
                    <a:pt x="2" y="44"/>
                  </a:lnTo>
                  <a:lnTo>
                    <a:pt x="0" y="82"/>
                  </a:lnTo>
                  <a:lnTo>
                    <a:pt x="142" y="74"/>
                  </a:lnTo>
                  <a:lnTo>
                    <a:pt x="178" y="80"/>
                  </a:lnTo>
                  <a:lnTo>
                    <a:pt x="178" y="56"/>
                  </a:lnTo>
                  <a:lnTo>
                    <a:pt x="126" y="52"/>
                  </a:lnTo>
                  <a:lnTo>
                    <a:pt x="120" y="34"/>
                  </a:lnTo>
                  <a:lnTo>
                    <a:pt x="170" y="26"/>
                  </a:lnTo>
                  <a:lnTo>
                    <a:pt x="164" y="2"/>
                  </a:lnTo>
                  <a:lnTo>
                    <a:pt x="126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83"/>
            <p:cNvSpPr>
              <a:spLocks/>
            </p:cNvSpPr>
            <p:nvPr/>
          </p:nvSpPr>
          <p:spPr bwMode="auto">
            <a:xfrm>
              <a:off x="4146" y="3756"/>
              <a:ext cx="148" cy="86"/>
            </a:xfrm>
            <a:custGeom>
              <a:avLst/>
              <a:gdLst>
                <a:gd name="T0" fmla="*/ 20 w 148"/>
                <a:gd name="T1" fmla="*/ 0 h 86"/>
                <a:gd name="T2" fmla="*/ 114 w 148"/>
                <a:gd name="T3" fmla="*/ 2 h 86"/>
                <a:gd name="T4" fmla="*/ 148 w 148"/>
                <a:gd name="T5" fmla="*/ 6 h 86"/>
                <a:gd name="T6" fmla="*/ 148 w 148"/>
                <a:gd name="T7" fmla="*/ 28 h 86"/>
                <a:gd name="T8" fmla="*/ 140 w 148"/>
                <a:gd name="T9" fmla="*/ 80 h 86"/>
                <a:gd name="T10" fmla="*/ 110 w 148"/>
                <a:gd name="T11" fmla="*/ 86 h 86"/>
                <a:gd name="T12" fmla="*/ 86 w 148"/>
                <a:gd name="T13" fmla="*/ 62 h 86"/>
                <a:gd name="T14" fmla="*/ 70 w 148"/>
                <a:gd name="T15" fmla="*/ 44 h 86"/>
                <a:gd name="T16" fmla="*/ 28 w 148"/>
                <a:gd name="T17" fmla="*/ 68 h 86"/>
                <a:gd name="T18" fmla="*/ 0 w 148"/>
                <a:gd name="T19" fmla="*/ 36 h 86"/>
                <a:gd name="T20" fmla="*/ 4 w 148"/>
                <a:gd name="T21" fmla="*/ 0 h 86"/>
                <a:gd name="T22" fmla="*/ 20 w 148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86">
                  <a:moveTo>
                    <a:pt x="20" y="0"/>
                  </a:moveTo>
                  <a:lnTo>
                    <a:pt x="114" y="2"/>
                  </a:lnTo>
                  <a:lnTo>
                    <a:pt x="148" y="6"/>
                  </a:lnTo>
                  <a:lnTo>
                    <a:pt x="148" y="28"/>
                  </a:lnTo>
                  <a:lnTo>
                    <a:pt x="140" y="80"/>
                  </a:lnTo>
                  <a:lnTo>
                    <a:pt x="110" y="86"/>
                  </a:lnTo>
                  <a:lnTo>
                    <a:pt x="86" y="62"/>
                  </a:lnTo>
                  <a:lnTo>
                    <a:pt x="70" y="44"/>
                  </a:lnTo>
                  <a:lnTo>
                    <a:pt x="28" y="68"/>
                  </a:lnTo>
                  <a:lnTo>
                    <a:pt x="0" y="36"/>
                  </a:lnTo>
                  <a:lnTo>
                    <a:pt x="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84"/>
            <p:cNvSpPr>
              <a:spLocks/>
            </p:cNvSpPr>
            <p:nvPr/>
          </p:nvSpPr>
          <p:spPr bwMode="auto">
            <a:xfrm>
              <a:off x="4458" y="3780"/>
              <a:ext cx="118" cy="84"/>
            </a:xfrm>
            <a:custGeom>
              <a:avLst/>
              <a:gdLst>
                <a:gd name="T0" fmla="*/ 0 w 118"/>
                <a:gd name="T1" fmla="*/ 22 h 84"/>
                <a:gd name="T2" fmla="*/ 14 w 118"/>
                <a:gd name="T3" fmla="*/ 18 h 84"/>
                <a:gd name="T4" fmla="*/ 34 w 118"/>
                <a:gd name="T5" fmla="*/ 0 h 84"/>
                <a:gd name="T6" fmla="*/ 80 w 118"/>
                <a:gd name="T7" fmla="*/ 0 h 84"/>
                <a:gd name="T8" fmla="*/ 88 w 118"/>
                <a:gd name="T9" fmla="*/ 34 h 84"/>
                <a:gd name="T10" fmla="*/ 118 w 118"/>
                <a:gd name="T11" fmla="*/ 74 h 84"/>
                <a:gd name="T12" fmla="*/ 78 w 118"/>
                <a:gd name="T13" fmla="*/ 76 h 84"/>
                <a:gd name="T14" fmla="*/ 22 w 118"/>
                <a:gd name="T15" fmla="*/ 84 h 84"/>
                <a:gd name="T16" fmla="*/ 0 w 118"/>
                <a:gd name="T17" fmla="*/ 58 h 84"/>
                <a:gd name="T18" fmla="*/ 0 w 118"/>
                <a:gd name="T19" fmla="*/ 22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" h="84">
                  <a:moveTo>
                    <a:pt x="0" y="22"/>
                  </a:moveTo>
                  <a:lnTo>
                    <a:pt x="14" y="18"/>
                  </a:lnTo>
                  <a:lnTo>
                    <a:pt x="34" y="0"/>
                  </a:lnTo>
                  <a:lnTo>
                    <a:pt x="80" y="0"/>
                  </a:lnTo>
                  <a:lnTo>
                    <a:pt x="88" y="34"/>
                  </a:lnTo>
                  <a:lnTo>
                    <a:pt x="118" y="74"/>
                  </a:lnTo>
                  <a:lnTo>
                    <a:pt x="78" y="76"/>
                  </a:lnTo>
                  <a:lnTo>
                    <a:pt x="22" y="84"/>
                  </a:lnTo>
                  <a:lnTo>
                    <a:pt x="0" y="5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85"/>
            <p:cNvSpPr>
              <a:spLocks/>
            </p:cNvSpPr>
            <p:nvPr/>
          </p:nvSpPr>
          <p:spPr bwMode="auto">
            <a:xfrm>
              <a:off x="4146" y="3226"/>
              <a:ext cx="50" cy="74"/>
            </a:xfrm>
            <a:custGeom>
              <a:avLst/>
              <a:gdLst>
                <a:gd name="T0" fmla="*/ 24 w 50"/>
                <a:gd name="T1" fmla="*/ 4 h 74"/>
                <a:gd name="T2" fmla="*/ 8 w 50"/>
                <a:gd name="T3" fmla="*/ 28 h 74"/>
                <a:gd name="T4" fmla="*/ 0 w 50"/>
                <a:gd name="T5" fmla="*/ 70 h 74"/>
                <a:gd name="T6" fmla="*/ 36 w 50"/>
                <a:gd name="T7" fmla="*/ 74 h 74"/>
                <a:gd name="T8" fmla="*/ 50 w 50"/>
                <a:gd name="T9" fmla="*/ 38 h 74"/>
                <a:gd name="T10" fmla="*/ 24 w 50"/>
                <a:gd name="T11" fmla="*/ 48 h 74"/>
                <a:gd name="T12" fmla="*/ 40 w 50"/>
                <a:gd name="T13" fmla="*/ 8 h 74"/>
                <a:gd name="T14" fmla="*/ 40 w 50"/>
                <a:gd name="T15" fmla="*/ 8 h 74"/>
                <a:gd name="T16" fmla="*/ 32 w 50"/>
                <a:gd name="T17" fmla="*/ 2 h 74"/>
                <a:gd name="T18" fmla="*/ 26 w 50"/>
                <a:gd name="T19" fmla="*/ 0 h 74"/>
                <a:gd name="T20" fmla="*/ 24 w 50"/>
                <a:gd name="T21" fmla="*/ 2 h 74"/>
                <a:gd name="T22" fmla="*/ 24 w 50"/>
                <a:gd name="T23" fmla="*/ 4 h 74"/>
                <a:gd name="T24" fmla="*/ 24 w 50"/>
                <a:gd name="T25" fmla="*/ 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74">
                  <a:moveTo>
                    <a:pt x="24" y="4"/>
                  </a:moveTo>
                  <a:lnTo>
                    <a:pt x="8" y="28"/>
                  </a:lnTo>
                  <a:lnTo>
                    <a:pt x="0" y="70"/>
                  </a:lnTo>
                  <a:lnTo>
                    <a:pt x="36" y="74"/>
                  </a:lnTo>
                  <a:lnTo>
                    <a:pt x="50" y="38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86"/>
            <p:cNvSpPr>
              <a:spLocks/>
            </p:cNvSpPr>
            <p:nvPr/>
          </p:nvSpPr>
          <p:spPr bwMode="auto">
            <a:xfrm>
              <a:off x="4166" y="3306"/>
              <a:ext cx="26" cy="56"/>
            </a:xfrm>
            <a:custGeom>
              <a:avLst/>
              <a:gdLst>
                <a:gd name="T0" fmla="*/ 0 w 26"/>
                <a:gd name="T1" fmla="*/ 10 h 56"/>
                <a:gd name="T2" fmla="*/ 0 w 26"/>
                <a:gd name="T3" fmla="*/ 56 h 56"/>
                <a:gd name="T4" fmla="*/ 16 w 26"/>
                <a:gd name="T5" fmla="*/ 56 h 56"/>
                <a:gd name="T6" fmla="*/ 26 w 26"/>
                <a:gd name="T7" fmla="*/ 0 h 56"/>
                <a:gd name="T8" fmla="*/ 26 w 26"/>
                <a:gd name="T9" fmla="*/ 0 h 56"/>
                <a:gd name="T10" fmla="*/ 10 w 26"/>
                <a:gd name="T11" fmla="*/ 4 h 56"/>
                <a:gd name="T12" fmla="*/ 2 w 26"/>
                <a:gd name="T13" fmla="*/ 8 h 56"/>
                <a:gd name="T14" fmla="*/ 0 w 26"/>
                <a:gd name="T15" fmla="*/ 10 h 56"/>
                <a:gd name="T16" fmla="*/ 0 w 26"/>
                <a:gd name="T17" fmla="*/ 10 h 56"/>
                <a:gd name="T18" fmla="*/ 0 w 26"/>
                <a:gd name="T19" fmla="*/ 1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56">
                  <a:moveTo>
                    <a:pt x="0" y="10"/>
                  </a:moveTo>
                  <a:lnTo>
                    <a:pt x="0" y="56"/>
                  </a:lnTo>
                  <a:lnTo>
                    <a:pt x="16" y="56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2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87"/>
            <p:cNvSpPr>
              <a:spLocks/>
            </p:cNvSpPr>
            <p:nvPr/>
          </p:nvSpPr>
          <p:spPr bwMode="auto">
            <a:xfrm>
              <a:off x="4416" y="3442"/>
              <a:ext cx="184" cy="262"/>
            </a:xfrm>
            <a:custGeom>
              <a:avLst/>
              <a:gdLst>
                <a:gd name="T0" fmla="*/ 4 w 184"/>
                <a:gd name="T1" fmla="*/ 124 h 262"/>
                <a:gd name="T2" fmla="*/ 0 w 184"/>
                <a:gd name="T3" fmla="*/ 88 h 262"/>
                <a:gd name="T4" fmla="*/ 30 w 184"/>
                <a:gd name="T5" fmla="*/ 56 h 262"/>
                <a:gd name="T6" fmla="*/ 74 w 184"/>
                <a:gd name="T7" fmla="*/ 56 h 262"/>
                <a:gd name="T8" fmla="*/ 94 w 184"/>
                <a:gd name="T9" fmla="*/ 56 h 262"/>
                <a:gd name="T10" fmla="*/ 120 w 184"/>
                <a:gd name="T11" fmla="*/ 36 h 262"/>
                <a:gd name="T12" fmla="*/ 110 w 184"/>
                <a:gd name="T13" fmla="*/ 0 h 262"/>
                <a:gd name="T14" fmla="*/ 136 w 184"/>
                <a:gd name="T15" fmla="*/ 24 h 262"/>
                <a:gd name="T16" fmla="*/ 164 w 184"/>
                <a:gd name="T17" fmla="*/ 84 h 262"/>
                <a:gd name="T18" fmla="*/ 184 w 184"/>
                <a:gd name="T19" fmla="*/ 176 h 262"/>
                <a:gd name="T20" fmla="*/ 164 w 184"/>
                <a:gd name="T21" fmla="*/ 152 h 262"/>
                <a:gd name="T22" fmla="*/ 148 w 184"/>
                <a:gd name="T23" fmla="*/ 104 h 262"/>
                <a:gd name="T24" fmla="*/ 122 w 184"/>
                <a:gd name="T25" fmla="*/ 114 h 262"/>
                <a:gd name="T26" fmla="*/ 78 w 184"/>
                <a:gd name="T27" fmla="*/ 120 h 262"/>
                <a:gd name="T28" fmla="*/ 72 w 184"/>
                <a:gd name="T29" fmla="*/ 160 h 262"/>
                <a:gd name="T30" fmla="*/ 148 w 184"/>
                <a:gd name="T31" fmla="*/ 182 h 262"/>
                <a:gd name="T32" fmla="*/ 132 w 184"/>
                <a:gd name="T33" fmla="*/ 218 h 262"/>
                <a:gd name="T34" fmla="*/ 74 w 184"/>
                <a:gd name="T35" fmla="*/ 218 h 262"/>
                <a:gd name="T36" fmla="*/ 0 w 184"/>
                <a:gd name="T37" fmla="*/ 262 h 262"/>
                <a:gd name="T38" fmla="*/ 0 w 184"/>
                <a:gd name="T39" fmla="*/ 220 h 262"/>
                <a:gd name="T40" fmla="*/ 0 w 184"/>
                <a:gd name="T41" fmla="*/ 176 h 262"/>
                <a:gd name="T42" fmla="*/ 6 w 184"/>
                <a:gd name="T43" fmla="*/ 156 h 262"/>
                <a:gd name="T44" fmla="*/ 4 w 184"/>
                <a:gd name="T45" fmla="*/ 124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4" h="262">
                  <a:moveTo>
                    <a:pt x="4" y="124"/>
                  </a:moveTo>
                  <a:lnTo>
                    <a:pt x="0" y="88"/>
                  </a:lnTo>
                  <a:lnTo>
                    <a:pt x="30" y="56"/>
                  </a:lnTo>
                  <a:lnTo>
                    <a:pt x="74" y="56"/>
                  </a:lnTo>
                  <a:lnTo>
                    <a:pt x="94" y="56"/>
                  </a:lnTo>
                  <a:lnTo>
                    <a:pt x="120" y="36"/>
                  </a:lnTo>
                  <a:lnTo>
                    <a:pt x="110" y="0"/>
                  </a:lnTo>
                  <a:lnTo>
                    <a:pt x="136" y="24"/>
                  </a:lnTo>
                  <a:lnTo>
                    <a:pt x="164" y="84"/>
                  </a:lnTo>
                  <a:lnTo>
                    <a:pt x="184" y="176"/>
                  </a:lnTo>
                  <a:lnTo>
                    <a:pt x="164" y="152"/>
                  </a:lnTo>
                  <a:lnTo>
                    <a:pt x="148" y="104"/>
                  </a:lnTo>
                  <a:lnTo>
                    <a:pt x="122" y="114"/>
                  </a:lnTo>
                  <a:lnTo>
                    <a:pt x="78" y="120"/>
                  </a:lnTo>
                  <a:lnTo>
                    <a:pt x="72" y="160"/>
                  </a:lnTo>
                  <a:lnTo>
                    <a:pt x="148" y="182"/>
                  </a:lnTo>
                  <a:lnTo>
                    <a:pt x="132" y="218"/>
                  </a:lnTo>
                  <a:lnTo>
                    <a:pt x="74" y="218"/>
                  </a:lnTo>
                  <a:lnTo>
                    <a:pt x="0" y="262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6" y="156"/>
                  </a:lnTo>
                  <a:lnTo>
                    <a:pt x="4" y="12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88"/>
            <p:cNvSpPr>
              <a:spLocks/>
            </p:cNvSpPr>
            <p:nvPr/>
          </p:nvSpPr>
          <p:spPr bwMode="auto">
            <a:xfrm>
              <a:off x="4422" y="3676"/>
              <a:ext cx="120" cy="70"/>
            </a:xfrm>
            <a:custGeom>
              <a:avLst/>
              <a:gdLst>
                <a:gd name="T0" fmla="*/ 4 w 120"/>
                <a:gd name="T1" fmla="*/ 46 h 70"/>
                <a:gd name="T2" fmla="*/ 26 w 120"/>
                <a:gd name="T3" fmla="*/ 26 h 70"/>
                <a:gd name="T4" fmla="*/ 78 w 120"/>
                <a:gd name="T5" fmla="*/ 0 h 70"/>
                <a:gd name="T6" fmla="*/ 120 w 120"/>
                <a:gd name="T7" fmla="*/ 4 h 70"/>
                <a:gd name="T8" fmla="*/ 116 w 120"/>
                <a:gd name="T9" fmla="*/ 36 h 70"/>
                <a:gd name="T10" fmla="*/ 56 w 120"/>
                <a:gd name="T11" fmla="*/ 42 h 70"/>
                <a:gd name="T12" fmla="*/ 0 w 120"/>
                <a:gd name="T13" fmla="*/ 70 h 70"/>
                <a:gd name="T14" fmla="*/ 4 w 120"/>
                <a:gd name="T15" fmla="*/ 46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70">
                  <a:moveTo>
                    <a:pt x="4" y="46"/>
                  </a:moveTo>
                  <a:lnTo>
                    <a:pt x="26" y="26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16" y="36"/>
                  </a:lnTo>
                  <a:lnTo>
                    <a:pt x="56" y="42"/>
                  </a:lnTo>
                  <a:lnTo>
                    <a:pt x="0" y="70"/>
                  </a:lnTo>
                  <a:lnTo>
                    <a:pt x="4" y="4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89"/>
            <p:cNvSpPr>
              <a:spLocks/>
            </p:cNvSpPr>
            <p:nvPr/>
          </p:nvSpPr>
          <p:spPr bwMode="auto">
            <a:xfrm>
              <a:off x="4284" y="3498"/>
              <a:ext cx="110" cy="172"/>
            </a:xfrm>
            <a:custGeom>
              <a:avLst/>
              <a:gdLst>
                <a:gd name="T0" fmla="*/ 100 w 110"/>
                <a:gd name="T1" fmla="*/ 48 h 172"/>
                <a:gd name="T2" fmla="*/ 84 w 110"/>
                <a:gd name="T3" fmla="*/ 84 h 172"/>
                <a:gd name="T4" fmla="*/ 32 w 110"/>
                <a:gd name="T5" fmla="*/ 158 h 172"/>
                <a:gd name="T6" fmla="*/ 0 w 110"/>
                <a:gd name="T7" fmla="*/ 164 h 172"/>
                <a:gd name="T8" fmla="*/ 46 w 110"/>
                <a:gd name="T9" fmla="*/ 172 h 172"/>
                <a:gd name="T10" fmla="*/ 70 w 110"/>
                <a:gd name="T11" fmla="*/ 130 h 172"/>
                <a:gd name="T12" fmla="*/ 110 w 110"/>
                <a:gd name="T13" fmla="*/ 88 h 172"/>
                <a:gd name="T14" fmla="*/ 106 w 110"/>
                <a:gd name="T15" fmla="*/ 0 h 172"/>
                <a:gd name="T16" fmla="*/ 106 w 110"/>
                <a:gd name="T17" fmla="*/ 0 h 172"/>
                <a:gd name="T18" fmla="*/ 104 w 110"/>
                <a:gd name="T19" fmla="*/ 26 h 172"/>
                <a:gd name="T20" fmla="*/ 102 w 110"/>
                <a:gd name="T21" fmla="*/ 44 h 172"/>
                <a:gd name="T22" fmla="*/ 102 w 110"/>
                <a:gd name="T23" fmla="*/ 48 h 172"/>
                <a:gd name="T24" fmla="*/ 100 w 110"/>
                <a:gd name="T25" fmla="*/ 48 h 172"/>
                <a:gd name="T26" fmla="*/ 100 w 110"/>
                <a:gd name="T27" fmla="*/ 48 h 172"/>
                <a:gd name="T28" fmla="*/ 100 w 110"/>
                <a:gd name="T29" fmla="*/ 48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0" h="172">
                  <a:moveTo>
                    <a:pt x="100" y="48"/>
                  </a:moveTo>
                  <a:lnTo>
                    <a:pt x="84" y="84"/>
                  </a:lnTo>
                  <a:lnTo>
                    <a:pt x="32" y="158"/>
                  </a:lnTo>
                  <a:lnTo>
                    <a:pt x="0" y="164"/>
                  </a:lnTo>
                  <a:lnTo>
                    <a:pt x="46" y="172"/>
                  </a:lnTo>
                  <a:lnTo>
                    <a:pt x="70" y="130"/>
                  </a:lnTo>
                  <a:lnTo>
                    <a:pt x="110" y="88"/>
                  </a:lnTo>
                  <a:lnTo>
                    <a:pt x="106" y="0"/>
                  </a:lnTo>
                  <a:lnTo>
                    <a:pt x="104" y="26"/>
                  </a:lnTo>
                  <a:lnTo>
                    <a:pt x="102" y="44"/>
                  </a:lnTo>
                  <a:lnTo>
                    <a:pt x="102" y="48"/>
                  </a:lnTo>
                  <a:lnTo>
                    <a:pt x="100" y="48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90"/>
            <p:cNvSpPr>
              <a:spLocks/>
            </p:cNvSpPr>
            <p:nvPr/>
          </p:nvSpPr>
          <p:spPr bwMode="auto">
            <a:xfrm>
              <a:off x="4152" y="3764"/>
              <a:ext cx="148" cy="94"/>
            </a:xfrm>
            <a:custGeom>
              <a:avLst/>
              <a:gdLst>
                <a:gd name="T0" fmla="*/ 0 w 148"/>
                <a:gd name="T1" fmla="*/ 26 h 94"/>
                <a:gd name="T2" fmla="*/ 18 w 148"/>
                <a:gd name="T3" fmla="*/ 38 h 94"/>
                <a:gd name="T4" fmla="*/ 52 w 148"/>
                <a:gd name="T5" fmla="*/ 32 h 94"/>
                <a:gd name="T6" fmla="*/ 80 w 148"/>
                <a:gd name="T7" fmla="*/ 32 h 94"/>
                <a:gd name="T8" fmla="*/ 110 w 148"/>
                <a:gd name="T9" fmla="*/ 58 h 94"/>
                <a:gd name="T10" fmla="*/ 128 w 148"/>
                <a:gd name="T11" fmla="*/ 44 h 94"/>
                <a:gd name="T12" fmla="*/ 132 w 148"/>
                <a:gd name="T13" fmla="*/ 0 h 94"/>
                <a:gd name="T14" fmla="*/ 148 w 148"/>
                <a:gd name="T15" fmla="*/ 0 h 94"/>
                <a:gd name="T16" fmla="*/ 148 w 148"/>
                <a:gd name="T17" fmla="*/ 32 h 94"/>
                <a:gd name="T18" fmla="*/ 142 w 148"/>
                <a:gd name="T19" fmla="*/ 78 h 94"/>
                <a:gd name="T20" fmla="*/ 112 w 148"/>
                <a:gd name="T21" fmla="*/ 94 h 94"/>
                <a:gd name="T22" fmla="*/ 78 w 148"/>
                <a:gd name="T23" fmla="*/ 80 h 94"/>
                <a:gd name="T24" fmla="*/ 48 w 148"/>
                <a:gd name="T25" fmla="*/ 74 h 94"/>
                <a:gd name="T26" fmla="*/ 32 w 148"/>
                <a:gd name="T27" fmla="*/ 74 h 94"/>
                <a:gd name="T28" fmla="*/ 2 w 148"/>
                <a:gd name="T29" fmla="*/ 54 h 94"/>
                <a:gd name="T30" fmla="*/ 0 w 148"/>
                <a:gd name="T31" fmla="*/ 26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" h="94">
                  <a:moveTo>
                    <a:pt x="0" y="26"/>
                  </a:moveTo>
                  <a:lnTo>
                    <a:pt x="18" y="38"/>
                  </a:lnTo>
                  <a:lnTo>
                    <a:pt x="52" y="32"/>
                  </a:lnTo>
                  <a:lnTo>
                    <a:pt x="80" y="32"/>
                  </a:lnTo>
                  <a:lnTo>
                    <a:pt x="110" y="58"/>
                  </a:lnTo>
                  <a:lnTo>
                    <a:pt x="128" y="44"/>
                  </a:lnTo>
                  <a:lnTo>
                    <a:pt x="132" y="0"/>
                  </a:lnTo>
                  <a:lnTo>
                    <a:pt x="148" y="0"/>
                  </a:lnTo>
                  <a:lnTo>
                    <a:pt x="148" y="32"/>
                  </a:lnTo>
                  <a:lnTo>
                    <a:pt x="142" y="78"/>
                  </a:lnTo>
                  <a:lnTo>
                    <a:pt x="112" y="94"/>
                  </a:lnTo>
                  <a:lnTo>
                    <a:pt x="78" y="80"/>
                  </a:lnTo>
                  <a:lnTo>
                    <a:pt x="48" y="74"/>
                  </a:lnTo>
                  <a:lnTo>
                    <a:pt x="32" y="74"/>
                  </a:lnTo>
                  <a:lnTo>
                    <a:pt x="2" y="5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91"/>
            <p:cNvSpPr>
              <a:spLocks/>
            </p:cNvSpPr>
            <p:nvPr/>
          </p:nvSpPr>
          <p:spPr bwMode="auto">
            <a:xfrm>
              <a:off x="4202" y="3338"/>
              <a:ext cx="76" cy="30"/>
            </a:xfrm>
            <a:custGeom>
              <a:avLst/>
              <a:gdLst>
                <a:gd name="T0" fmla="*/ 2 w 76"/>
                <a:gd name="T1" fmla="*/ 0 h 30"/>
                <a:gd name="T2" fmla="*/ 10 w 76"/>
                <a:gd name="T3" fmla="*/ 0 h 30"/>
                <a:gd name="T4" fmla="*/ 12 w 76"/>
                <a:gd name="T5" fmla="*/ 10 h 30"/>
                <a:gd name="T6" fmla="*/ 26 w 76"/>
                <a:gd name="T7" fmla="*/ 0 h 30"/>
                <a:gd name="T8" fmla="*/ 76 w 76"/>
                <a:gd name="T9" fmla="*/ 0 h 30"/>
                <a:gd name="T10" fmla="*/ 76 w 76"/>
                <a:gd name="T11" fmla="*/ 10 h 30"/>
                <a:gd name="T12" fmla="*/ 32 w 76"/>
                <a:gd name="T13" fmla="*/ 18 h 30"/>
                <a:gd name="T14" fmla="*/ 30 w 76"/>
                <a:gd name="T15" fmla="*/ 30 h 30"/>
                <a:gd name="T16" fmla="*/ 0 w 76"/>
                <a:gd name="T17" fmla="*/ 28 h 30"/>
                <a:gd name="T18" fmla="*/ 2 w 76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30">
                  <a:moveTo>
                    <a:pt x="2" y="0"/>
                  </a:moveTo>
                  <a:lnTo>
                    <a:pt x="10" y="0"/>
                  </a:lnTo>
                  <a:lnTo>
                    <a:pt x="12" y="10"/>
                  </a:lnTo>
                  <a:lnTo>
                    <a:pt x="26" y="0"/>
                  </a:lnTo>
                  <a:lnTo>
                    <a:pt x="76" y="0"/>
                  </a:lnTo>
                  <a:lnTo>
                    <a:pt x="76" y="10"/>
                  </a:lnTo>
                  <a:lnTo>
                    <a:pt x="32" y="18"/>
                  </a:lnTo>
                  <a:lnTo>
                    <a:pt x="30" y="30"/>
                  </a:lnTo>
                  <a:lnTo>
                    <a:pt x="0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92"/>
            <p:cNvSpPr>
              <a:spLocks/>
            </p:cNvSpPr>
            <p:nvPr/>
          </p:nvSpPr>
          <p:spPr bwMode="auto">
            <a:xfrm>
              <a:off x="4202" y="3334"/>
              <a:ext cx="12" cy="34"/>
            </a:xfrm>
            <a:custGeom>
              <a:avLst/>
              <a:gdLst>
                <a:gd name="T0" fmla="*/ 0 w 12"/>
                <a:gd name="T1" fmla="*/ 0 h 34"/>
                <a:gd name="T2" fmla="*/ 0 w 12"/>
                <a:gd name="T3" fmla="*/ 32 h 34"/>
                <a:gd name="T4" fmla="*/ 12 w 12"/>
                <a:gd name="T5" fmla="*/ 34 h 34"/>
                <a:gd name="T6" fmla="*/ 10 w 12"/>
                <a:gd name="T7" fmla="*/ 4 h 34"/>
                <a:gd name="T8" fmla="*/ 0 w 1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34">
                  <a:moveTo>
                    <a:pt x="0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93"/>
            <p:cNvSpPr>
              <a:spLocks/>
            </p:cNvSpPr>
            <p:nvPr/>
          </p:nvSpPr>
          <p:spPr bwMode="auto">
            <a:xfrm>
              <a:off x="4228" y="3340"/>
              <a:ext cx="8" cy="26"/>
            </a:xfrm>
            <a:custGeom>
              <a:avLst/>
              <a:gdLst>
                <a:gd name="T0" fmla="*/ 0 w 8"/>
                <a:gd name="T1" fmla="*/ 0 h 26"/>
                <a:gd name="T2" fmla="*/ 0 w 8"/>
                <a:gd name="T3" fmla="*/ 26 h 26"/>
                <a:gd name="T4" fmla="*/ 6 w 8"/>
                <a:gd name="T5" fmla="*/ 20 h 26"/>
                <a:gd name="T6" fmla="*/ 8 w 8"/>
                <a:gd name="T7" fmla="*/ 0 h 26"/>
                <a:gd name="T8" fmla="*/ 0 w 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6">
                  <a:moveTo>
                    <a:pt x="0" y="0"/>
                  </a:moveTo>
                  <a:lnTo>
                    <a:pt x="0" y="26"/>
                  </a:lnTo>
                  <a:lnTo>
                    <a:pt x="6" y="2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94"/>
            <p:cNvSpPr>
              <a:spLocks/>
            </p:cNvSpPr>
            <p:nvPr/>
          </p:nvSpPr>
          <p:spPr bwMode="auto">
            <a:xfrm>
              <a:off x="4314" y="2832"/>
              <a:ext cx="42" cy="42"/>
            </a:xfrm>
            <a:custGeom>
              <a:avLst/>
              <a:gdLst>
                <a:gd name="T0" fmla="*/ 14 w 42"/>
                <a:gd name="T1" fmla="*/ 4 h 42"/>
                <a:gd name="T2" fmla="*/ 26 w 42"/>
                <a:gd name="T3" fmla="*/ 14 h 42"/>
                <a:gd name="T4" fmla="*/ 30 w 42"/>
                <a:gd name="T5" fmla="*/ 26 h 42"/>
                <a:gd name="T6" fmla="*/ 22 w 42"/>
                <a:gd name="T7" fmla="*/ 30 h 42"/>
                <a:gd name="T8" fmla="*/ 4 w 42"/>
                <a:gd name="T9" fmla="*/ 38 h 42"/>
                <a:gd name="T10" fmla="*/ 0 w 42"/>
                <a:gd name="T11" fmla="*/ 42 h 42"/>
                <a:gd name="T12" fmla="*/ 32 w 42"/>
                <a:gd name="T13" fmla="*/ 38 h 42"/>
                <a:gd name="T14" fmla="*/ 42 w 42"/>
                <a:gd name="T15" fmla="*/ 30 h 42"/>
                <a:gd name="T16" fmla="*/ 40 w 42"/>
                <a:gd name="T17" fmla="*/ 12 h 42"/>
                <a:gd name="T18" fmla="*/ 18 w 42"/>
                <a:gd name="T19" fmla="*/ 0 h 42"/>
                <a:gd name="T20" fmla="*/ 18 w 42"/>
                <a:gd name="T21" fmla="*/ 0 h 42"/>
                <a:gd name="T22" fmla="*/ 14 w 42"/>
                <a:gd name="T23" fmla="*/ 4 h 42"/>
                <a:gd name="T24" fmla="*/ 14 w 42"/>
                <a:gd name="T25" fmla="*/ 4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42">
                  <a:moveTo>
                    <a:pt x="14" y="4"/>
                  </a:moveTo>
                  <a:lnTo>
                    <a:pt x="26" y="14"/>
                  </a:lnTo>
                  <a:lnTo>
                    <a:pt x="30" y="26"/>
                  </a:lnTo>
                  <a:lnTo>
                    <a:pt x="22" y="30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32" y="38"/>
                  </a:lnTo>
                  <a:lnTo>
                    <a:pt x="42" y="30"/>
                  </a:lnTo>
                  <a:lnTo>
                    <a:pt x="40" y="12"/>
                  </a:lnTo>
                  <a:lnTo>
                    <a:pt x="18" y="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95"/>
            <p:cNvSpPr>
              <a:spLocks/>
            </p:cNvSpPr>
            <p:nvPr/>
          </p:nvSpPr>
          <p:spPr bwMode="auto">
            <a:xfrm>
              <a:off x="4310" y="2876"/>
              <a:ext cx="50" cy="66"/>
            </a:xfrm>
            <a:custGeom>
              <a:avLst/>
              <a:gdLst>
                <a:gd name="T0" fmla="*/ 6 w 50"/>
                <a:gd name="T1" fmla="*/ 6 h 66"/>
                <a:gd name="T2" fmla="*/ 6 w 50"/>
                <a:gd name="T3" fmla="*/ 18 h 66"/>
                <a:gd name="T4" fmla="*/ 18 w 50"/>
                <a:gd name="T5" fmla="*/ 26 h 66"/>
                <a:gd name="T6" fmla="*/ 22 w 50"/>
                <a:gd name="T7" fmla="*/ 32 h 66"/>
                <a:gd name="T8" fmla="*/ 22 w 50"/>
                <a:gd name="T9" fmla="*/ 38 h 66"/>
                <a:gd name="T10" fmla="*/ 12 w 50"/>
                <a:gd name="T11" fmla="*/ 32 h 66"/>
                <a:gd name="T12" fmla="*/ 12 w 50"/>
                <a:gd name="T13" fmla="*/ 42 h 66"/>
                <a:gd name="T14" fmla="*/ 18 w 50"/>
                <a:gd name="T15" fmla="*/ 46 h 66"/>
                <a:gd name="T16" fmla="*/ 24 w 50"/>
                <a:gd name="T17" fmla="*/ 56 h 66"/>
                <a:gd name="T18" fmla="*/ 26 w 50"/>
                <a:gd name="T19" fmla="*/ 46 h 66"/>
                <a:gd name="T20" fmla="*/ 34 w 50"/>
                <a:gd name="T21" fmla="*/ 40 h 66"/>
                <a:gd name="T22" fmla="*/ 42 w 50"/>
                <a:gd name="T23" fmla="*/ 36 h 66"/>
                <a:gd name="T24" fmla="*/ 42 w 50"/>
                <a:gd name="T25" fmla="*/ 28 h 66"/>
                <a:gd name="T26" fmla="*/ 34 w 50"/>
                <a:gd name="T27" fmla="*/ 24 h 66"/>
                <a:gd name="T28" fmla="*/ 22 w 50"/>
                <a:gd name="T29" fmla="*/ 18 h 66"/>
                <a:gd name="T30" fmla="*/ 34 w 50"/>
                <a:gd name="T31" fmla="*/ 18 h 66"/>
                <a:gd name="T32" fmla="*/ 40 w 50"/>
                <a:gd name="T33" fmla="*/ 22 h 66"/>
                <a:gd name="T34" fmla="*/ 46 w 50"/>
                <a:gd name="T35" fmla="*/ 16 h 66"/>
                <a:gd name="T36" fmla="*/ 50 w 50"/>
                <a:gd name="T37" fmla="*/ 28 h 66"/>
                <a:gd name="T38" fmla="*/ 50 w 50"/>
                <a:gd name="T39" fmla="*/ 44 h 66"/>
                <a:gd name="T40" fmla="*/ 34 w 50"/>
                <a:gd name="T41" fmla="*/ 48 h 66"/>
                <a:gd name="T42" fmla="*/ 34 w 50"/>
                <a:gd name="T43" fmla="*/ 56 h 66"/>
                <a:gd name="T44" fmla="*/ 34 w 50"/>
                <a:gd name="T45" fmla="*/ 66 h 66"/>
                <a:gd name="T46" fmla="*/ 26 w 50"/>
                <a:gd name="T47" fmla="*/ 66 h 66"/>
                <a:gd name="T48" fmla="*/ 12 w 50"/>
                <a:gd name="T49" fmla="*/ 54 h 66"/>
                <a:gd name="T50" fmla="*/ 4 w 50"/>
                <a:gd name="T51" fmla="*/ 46 h 66"/>
                <a:gd name="T52" fmla="*/ 0 w 50"/>
                <a:gd name="T53" fmla="*/ 16 h 66"/>
                <a:gd name="T54" fmla="*/ 0 w 50"/>
                <a:gd name="T55" fmla="*/ 10 h 66"/>
                <a:gd name="T56" fmla="*/ 4 w 50"/>
                <a:gd name="T57" fmla="*/ 0 h 66"/>
                <a:gd name="T58" fmla="*/ 6 w 50"/>
                <a:gd name="T59" fmla="*/ 6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" h="66">
                  <a:moveTo>
                    <a:pt x="6" y="6"/>
                  </a:moveTo>
                  <a:lnTo>
                    <a:pt x="6" y="18"/>
                  </a:lnTo>
                  <a:lnTo>
                    <a:pt x="18" y="26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12" y="32"/>
                  </a:lnTo>
                  <a:lnTo>
                    <a:pt x="12" y="42"/>
                  </a:lnTo>
                  <a:lnTo>
                    <a:pt x="18" y="46"/>
                  </a:lnTo>
                  <a:lnTo>
                    <a:pt x="24" y="56"/>
                  </a:lnTo>
                  <a:lnTo>
                    <a:pt x="26" y="46"/>
                  </a:lnTo>
                  <a:lnTo>
                    <a:pt x="34" y="40"/>
                  </a:lnTo>
                  <a:lnTo>
                    <a:pt x="42" y="36"/>
                  </a:lnTo>
                  <a:lnTo>
                    <a:pt x="42" y="28"/>
                  </a:lnTo>
                  <a:lnTo>
                    <a:pt x="34" y="24"/>
                  </a:lnTo>
                  <a:lnTo>
                    <a:pt x="22" y="18"/>
                  </a:lnTo>
                  <a:lnTo>
                    <a:pt x="34" y="18"/>
                  </a:lnTo>
                  <a:lnTo>
                    <a:pt x="40" y="22"/>
                  </a:lnTo>
                  <a:lnTo>
                    <a:pt x="46" y="16"/>
                  </a:lnTo>
                  <a:lnTo>
                    <a:pt x="50" y="28"/>
                  </a:lnTo>
                  <a:lnTo>
                    <a:pt x="50" y="44"/>
                  </a:lnTo>
                  <a:lnTo>
                    <a:pt x="34" y="48"/>
                  </a:lnTo>
                  <a:lnTo>
                    <a:pt x="34" y="56"/>
                  </a:lnTo>
                  <a:lnTo>
                    <a:pt x="34" y="66"/>
                  </a:lnTo>
                  <a:lnTo>
                    <a:pt x="26" y="66"/>
                  </a:lnTo>
                  <a:lnTo>
                    <a:pt x="12" y="54"/>
                  </a:lnTo>
                  <a:lnTo>
                    <a:pt x="4" y="4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96"/>
            <p:cNvSpPr>
              <a:spLocks/>
            </p:cNvSpPr>
            <p:nvPr/>
          </p:nvSpPr>
          <p:spPr bwMode="auto">
            <a:xfrm>
              <a:off x="4350" y="2824"/>
              <a:ext cx="26" cy="144"/>
            </a:xfrm>
            <a:custGeom>
              <a:avLst/>
              <a:gdLst>
                <a:gd name="T0" fmla="*/ 0 w 26"/>
                <a:gd name="T1" fmla="*/ 0 h 144"/>
                <a:gd name="T2" fmla="*/ 16 w 26"/>
                <a:gd name="T3" fmla="*/ 14 h 144"/>
                <a:gd name="T4" fmla="*/ 18 w 26"/>
                <a:gd name="T5" fmla="*/ 52 h 144"/>
                <a:gd name="T6" fmla="*/ 20 w 26"/>
                <a:gd name="T7" fmla="*/ 84 h 144"/>
                <a:gd name="T8" fmla="*/ 24 w 26"/>
                <a:gd name="T9" fmla="*/ 84 h 144"/>
                <a:gd name="T10" fmla="*/ 26 w 26"/>
                <a:gd name="T11" fmla="*/ 96 h 144"/>
                <a:gd name="T12" fmla="*/ 24 w 26"/>
                <a:gd name="T13" fmla="*/ 116 h 144"/>
                <a:gd name="T14" fmla="*/ 22 w 26"/>
                <a:gd name="T15" fmla="*/ 134 h 144"/>
                <a:gd name="T16" fmla="*/ 18 w 26"/>
                <a:gd name="T17" fmla="*/ 144 h 144"/>
                <a:gd name="T18" fmla="*/ 20 w 26"/>
                <a:gd name="T19" fmla="*/ 128 h 144"/>
                <a:gd name="T20" fmla="*/ 24 w 26"/>
                <a:gd name="T21" fmla="*/ 104 h 144"/>
                <a:gd name="T22" fmla="*/ 20 w 26"/>
                <a:gd name="T23" fmla="*/ 92 h 144"/>
                <a:gd name="T24" fmla="*/ 16 w 26"/>
                <a:gd name="T25" fmla="*/ 100 h 144"/>
                <a:gd name="T26" fmla="*/ 14 w 26"/>
                <a:gd name="T27" fmla="*/ 70 h 144"/>
                <a:gd name="T28" fmla="*/ 14 w 26"/>
                <a:gd name="T29" fmla="*/ 56 h 144"/>
                <a:gd name="T30" fmla="*/ 6 w 26"/>
                <a:gd name="T31" fmla="*/ 50 h 144"/>
                <a:gd name="T32" fmla="*/ 14 w 26"/>
                <a:gd name="T33" fmla="*/ 36 h 144"/>
                <a:gd name="T34" fmla="*/ 8 w 26"/>
                <a:gd name="T35" fmla="*/ 18 h 144"/>
                <a:gd name="T36" fmla="*/ 0 w 26"/>
                <a:gd name="T37" fmla="*/ 4 h 144"/>
                <a:gd name="T38" fmla="*/ 0 w 26"/>
                <a:gd name="T39" fmla="*/ 0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44">
                  <a:moveTo>
                    <a:pt x="0" y="0"/>
                  </a:moveTo>
                  <a:lnTo>
                    <a:pt x="16" y="14"/>
                  </a:lnTo>
                  <a:lnTo>
                    <a:pt x="18" y="52"/>
                  </a:lnTo>
                  <a:lnTo>
                    <a:pt x="20" y="84"/>
                  </a:lnTo>
                  <a:lnTo>
                    <a:pt x="24" y="84"/>
                  </a:lnTo>
                  <a:lnTo>
                    <a:pt x="26" y="96"/>
                  </a:lnTo>
                  <a:lnTo>
                    <a:pt x="24" y="116"/>
                  </a:lnTo>
                  <a:lnTo>
                    <a:pt x="22" y="134"/>
                  </a:lnTo>
                  <a:lnTo>
                    <a:pt x="18" y="144"/>
                  </a:lnTo>
                  <a:lnTo>
                    <a:pt x="20" y="128"/>
                  </a:lnTo>
                  <a:lnTo>
                    <a:pt x="24" y="104"/>
                  </a:lnTo>
                  <a:lnTo>
                    <a:pt x="20" y="92"/>
                  </a:lnTo>
                  <a:lnTo>
                    <a:pt x="16" y="100"/>
                  </a:lnTo>
                  <a:lnTo>
                    <a:pt x="14" y="70"/>
                  </a:lnTo>
                  <a:lnTo>
                    <a:pt x="14" y="5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8" y="1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97"/>
            <p:cNvSpPr>
              <a:spLocks/>
            </p:cNvSpPr>
            <p:nvPr/>
          </p:nvSpPr>
          <p:spPr bwMode="auto">
            <a:xfrm>
              <a:off x="4214" y="2906"/>
              <a:ext cx="8" cy="54"/>
            </a:xfrm>
            <a:custGeom>
              <a:avLst/>
              <a:gdLst>
                <a:gd name="T0" fmla="*/ 6 w 8"/>
                <a:gd name="T1" fmla="*/ 2 h 54"/>
                <a:gd name="T2" fmla="*/ 4 w 8"/>
                <a:gd name="T3" fmla="*/ 10 h 54"/>
                <a:gd name="T4" fmla="*/ 8 w 8"/>
                <a:gd name="T5" fmla="*/ 24 h 54"/>
                <a:gd name="T6" fmla="*/ 6 w 8"/>
                <a:gd name="T7" fmla="*/ 34 h 54"/>
                <a:gd name="T8" fmla="*/ 8 w 8"/>
                <a:gd name="T9" fmla="*/ 54 h 54"/>
                <a:gd name="T10" fmla="*/ 2 w 8"/>
                <a:gd name="T11" fmla="*/ 36 h 54"/>
                <a:gd name="T12" fmla="*/ 2 w 8"/>
                <a:gd name="T13" fmla="*/ 24 h 54"/>
                <a:gd name="T14" fmla="*/ 0 w 8"/>
                <a:gd name="T15" fmla="*/ 10 h 54"/>
                <a:gd name="T16" fmla="*/ 0 w 8"/>
                <a:gd name="T17" fmla="*/ 0 h 54"/>
                <a:gd name="T18" fmla="*/ 6 w 8"/>
                <a:gd name="T19" fmla="*/ 2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54">
                  <a:moveTo>
                    <a:pt x="6" y="2"/>
                  </a:moveTo>
                  <a:lnTo>
                    <a:pt x="4" y="10"/>
                  </a:lnTo>
                  <a:lnTo>
                    <a:pt x="8" y="24"/>
                  </a:lnTo>
                  <a:lnTo>
                    <a:pt x="6" y="34"/>
                  </a:lnTo>
                  <a:lnTo>
                    <a:pt x="8" y="54"/>
                  </a:lnTo>
                  <a:lnTo>
                    <a:pt x="2" y="36"/>
                  </a:lnTo>
                  <a:lnTo>
                    <a:pt x="2" y="2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98"/>
            <p:cNvSpPr>
              <a:spLocks/>
            </p:cNvSpPr>
            <p:nvPr/>
          </p:nvSpPr>
          <p:spPr bwMode="auto">
            <a:xfrm>
              <a:off x="4316" y="2756"/>
              <a:ext cx="18" cy="26"/>
            </a:xfrm>
            <a:custGeom>
              <a:avLst/>
              <a:gdLst>
                <a:gd name="T0" fmla="*/ 12 w 18"/>
                <a:gd name="T1" fmla="*/ 2 h 26"/>
                <a:gd name="T2" fmla="*/ 12 w 18"/>
                <a:gd name="T3" fmla="*/ 22 h 26"/>
                <a:gd name="T4" fmla="*/ 18 w 18"/>
                <a:gd name="T5" fmla="*/ 26 h 26"/>
                <a:gd name="T6" fmla="*/ 4 w 18"/>
                <a:gd name="T7" fmla="*/ 26 h 26"/>
                <a:gd name="T8" fmla="*/ 0 w 18"/>
                <a:gd name="T9" fmla="*/ 0 h 26"/>
                <a:gd name="T10" fmla="*/ 12 w 18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6">
                  <a:moveTo>
                    <a:pt x="12" y="2"/>
                  </a:moveTo>
                  <a:lnTo>
                    <a:pt x="12" y="2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0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99"/>
            <p:cNvSpPr>
              <a:spLocks/>
            </p:cNvSpPr>
            <p:nvPr/>
          </p:nvSpPr>
          <p:spPr bwMode="auto">
            <a:xfrm>
              <a:off x="4356" y="2772"/>
              <a:ext cx="30" cy="56"/>
            </a:xfrm>
            <a:custGeom>
              <a:avLst/>
              <a:gdLst>
                <a:gd name="T0" fmla="*/ 16 w 30"/>
                <a:gd name="T1" fmla="*/ 0 h 56"/>
                <a:gd name="T2" fmla="*/ 20 w 30"/>
                <a:gd name="T3" fmla="*/ 14 h 56"/>
                <a:gd name="T4" fmla="*/ 16 w 30"/>
                <a:gd name="T5" fmla="*/ 30 h 56"/>
                <a:gd name="T6" fmla="*/ 0 w 30"/>
                <a:gd name="T7" fmla="*/ 36 h 56"/>
                <a:gd name="T8" fmla="*/ 12 w 30"/>
                <a:gd name="T9" fmla="*/ 44 h 56"/>
                <a:gd name="T10" fmla="*/ 18 w 30"/>
                <a:gd name="T11" fmla="*/ 56 h 56"/>
                <a:gd name="T12" fmla="*/ 20 w 30"/>
                <a:gd name="T13" fmla="*/ 50 h 56"/>
                <a:gd name="T14" fmla="*/ 18 w 30"/>
                <a:gd name="T15" fmla="*/ 40 h 56"/>
                <a:gd name="T16" fmla="*/ 30 w 30"/>
                <a:gd name="T17" fmla="*/ 26 h 56"/>
                <a:gd name="T18" fmla="*/ 30 w 30"/>
                <a:gd name="T19" fmla="*/ 14 h 56"/>
                <a:gd name="T20" fmla="*/ 26 w 30"/>
                <a:gd name="T21" fmla="*/ 6 h 56"/>
                <a:gd name="T22" fmla="*/ 16 w 30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56">
                  <a:moveTo>
                    <a:pt x="16" y="0"/>
                  </a:moveTo>
                  <a:lnTo>
                    <a:pt x="20" y="14"/>
                  </a:lnTo>
                  <a:lnTo>
                    <a:pt x="16" y="30"/>
                  </a:lnTo>
                  <a:lnTo>
                    <a:pt x="0" y="36"/>
                  </a:lnTo>
                  <a:lnTo>
                    <a:pt x="12" y="44"/>
                  </a:lnTo>
                  <a:lnTo>
                    <a:pt x="18" y="56"/>
                  </a:lnTo>
                  <a:lnTo>
                    <a:pt x="20" y="50"/>
                  </a:lnTo>
                  <a:lnTo>
                    <a:pt x="18" y="40"/>
                  </a:lnTo>
                  <a:lnTo>
                    <a:pt x="30" y="26"/>
                  </a:lnTo>
                  <a:lnTo>
                    <a:pt x="30" y="14"/>
                  </a:lnTo>
                  <a:lnTo>
                    <a:pt x="26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00"/>
            <p:cNvSpPr>
              <a:spLocks/>
            </p:cNvSpPr>
            <p:nvPr/>
          </p:nvSpPr>
          <p:spPr bwMode="auto">
            <a:xfrm>
              <a:off x="4392" y="3048"/>
              <a:ext cx="168" cy="166"/>
            </a:xfrm>
            <a:custGeom>
              <a:avLst/>
              <a:gdLst>
                <a:gd name="T0" fmla="*/ 0 w 168"/>
                <a:gd name="T1" fmla="*/ 0 h 166"/>
                <a:gd name="T2" fmla="*/ 46 w 168"/>
                <a:gd name="T3" fmla="*/ 16 h 166"/>
                <a:gd name="T4" fmla="*/ 90 w 168"/>
                <a:gd name="T5" fmla="*/ 32 h 166"/>
                <a:gd name="T6" fmla="*/ 132 w 168"/>
                <a:gd name="T7" fmla="*/ 68 h 166"/>
                <a:gd name="T8" fmla="*/ 168 w 168"/>
                <a:gd name="T9" fmla="*/ 158 h 166"/>
                <a:gd name="T10" fmla="*/ 150 w 168"/>
                <a:gd name="T11" fmla="*/ 158 h 166"/>
                <a:gd name="T12" fmla="*/ 126 w 168"/>
                <a:gd name="T13" fmla="*/ 166 h 166"/>
                <a:gd name="T14" fmla="*/ 140 w 168"/>
                <a:gd name="T15" fmla="*/ 150 h 166"/>
                <a:gd name="T16" fmla="*/ 140 w 168"/>
                <a:gd name="T17" fmla="*/ 132 h 166"/>
                <a:gd name="T18" fmla="*/ 126 w 168"/>
                <a:gd name="T19" fmla="*/ 130 h 166"/>
                <a:gd name="T20" fmla="*/ 118 w 168"/>
                <a:gd name="T21" fmla="*/ 106 h 166"/>
                <a:gd name="T22" fmla="*/ 134 w 168"/>
                <a:gd name="T23" fmla="*/ 110 h 166"/>
                <a:gd name="T24" fmla="*/ 122 w 168"/>
                <a:gd name="T25" fmla="*/ 94 h 166"/>
                <a:gd name="T26" fmla="*/ 108 w 168"/>
                <a:gd name="T27" fmla="*/ 92 h 166"/>
                <a:gd name="T28" fmla="*/ 84 w 168"/>
                <a:gd name="T29" fmla="*/ 62 h 166"/>
                <a:gd name="T30" fmla="*/ 98 w 168"/>
                <a:gd name="T31" fmla="*/ 56 h 166"/>
                <a:gd name="T32" fmla="*/ 78 w 168"/>
                <a:gd name="T33" fmla="*/ 42 h 166"/>
                <a:gd name="T34" fmla="*/ 34 w 168"/>
                <a:gd name="T35" fmla="*/ 18 h 166"/>
                <a:gd name="T36" fmla="*/ 0 w 168"/>
                <a:gd name="T37" fmla="*/ 0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8" h="166">
                  <a:moveTo>
                    <a:pt x="0" y="0"/>
                  </a:moveTo>
                  <a:lnTo>
                    <a:pt x="46" y="16"/>
                  </a:lnTo>
                  <a:lnTo>
                    <a:pt x="90" y="32"/>
                  </a:lnTo>
                  <a:lnTo>
                    <a:pt x="132" y="68"/>
                  </a:lnTo>
                  <a:lnTo>
                    <a:pt x="168" y="158"/>
                  </a:lnTo>
                  <a:lnTo>
                    <a:pt x="150" y="158"/>
                  </a:lnTo>
                  <a:lnTo>
                    <a:pt x="126" y="166"/>
                  </a:lnTo>
                  <a:lnTo>
                    <a:pt x="140" y="150"/>
                  </a:lnTo>
                  <a:lnTo>
                    <a:pt x="140" y="132"/>
                  </a:lnTo>
                  <a:lnTo>
                    <a:pt x="126" y="130"/>
                  </a:lnTo>
                  <a:lnTo>
                    <a:pt x="118" y="106"/>
                  </a:lnTo>
                  <a:lnTo>
                    <a:pt x="134" y="110"/>
                  </a:lnTo>
                  <a:lnTo>
                    <a:pt x="122" y="94"/>
                  </a:lnTo>
                  <a:lnTo>
                    <a:pt x="108" y="92"/>
                  </a:lnTo>
                  <a:lnTo>
                    <a:pt x="84" y="62"/>
                  </a:lnTo>
                  <a:lnTo>
                    <a:pt x="98" y="56"/>
                  </a:lnTo>
                  <a:lnTo>
                    <a:pt x="78" y="42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01"/>
            <p:cNvSpPr>
              <a:spLocks/>
            </p:cNvSpPr>
            <p:nvPr/>
          </p:nvSpPr>
          <p:spPr bwMode="auto">
            <a:xfrm>
              <a:off x="4342" y="2998"/>
              <a:ext cx="56" cy="56"/>
            </a:xfrm>
            <a:custGeom>
              <a:avLst/>
              <a:gdLst>
                <a:gd name="T0" fmla="*/ 6 w 56"/>
                <a:gd name="T1" fmla="*/ 4 h 56"/>
                <a:gd name="T2" fmla="*/ 24 w 56"/>
                <a:gd name="T3" fmla="*/ 0 h 56"/>
                <a:gd name="T4" fmla="*/ 40 w 56"/>
                <a:gd name="T5" fmla="*/ 4 h 56"/>
                <a:gd name="T6" fmla="*/ 40 w 56"/>
                <a:gd name="T7" fmla="*/ 20 h 56"/>
                <a:gd name="T8" fmla="*/ 46 w 56"/>
                <a:gd name="T9" fmla="*/ 30 h 56"/>
                <a:gd name="T10" fmla="*/ 46 w 56"/>
                <a:gd name="T11" fmla="*/ 46 h 56"/>
                <a:gd name="T12" fmla="*/ 56 w 56"/>
                <a:gd name="T13" fmla="*/ 56 h 56"/>
                <a:gd name="T14" fmla="*/ 44 w 56"/>
                <a:gd name="T15" fmla="*/ 56 h 56"/>
                <a:gd name="T16" fmla="*/ 24 w 56"/>
                <a:gd name="T17" fmla="*/ 56 h 56"/>
                <a:gd name="T18" fmla="*/ 32 w 56"/>
                <a:gd name="T19" fmla="*/ 46 h 56"/>
                <a:gd name="T20" fmla="*/ 40 w 56"/>
                <a:gd name="T21" fmla="*/ 34 h 56"/>
                <a:gd name="T22" fmla="*/ 30 w 56"/>
                <a:gd name="T23" fmla="*/ 24 h 56"/>
                <a:gd name="T24" fmla="*/ 20 w 56"/>
                <a:gd name="T25" fmla="*/ 26 h 56"/>
                <a:gd name="T26" fmla="*/ 32 w 56"/>
                <a:gd name="T27" fmla="*/ 14 h 56"/>
                <a:gd name="T28" fmla="*/ 24 w 56"/>
                <a:gd name="T29" fmla="*/ 8 h 56"/>
                <a:gd name="T30" fmla="*/ 0 w 56"/>
                <a:gd name="T31" fmla="*/ 14 h 56"/>
                <a:gd name="T32" fmla="*/ 6 w 56"/>
                <a:gd name="T33" fmla="*/ 4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56">
                  <a:moveTo>
                    <a:pt x="6" y="4"/>
                  </a:moveTo>
                  <a:lnTo>
                    <a:pt x="24" y="0"/>
                  </a:lnTo>
                  <a:lnTo>
                    <a:pt x="40" y="4"/>
                  </a:lnTo>
                  <a:lnTo>
                    <a:pt x="40" y="2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6" y="56"/>
                  </a:lnTo>
                  <a:lnTo>
                    <a:pt x="44" y="56"/>
                  </a:lnTo>
                  <a:lnTo>
                    <a:pt x="24" y="56"/>
                  </a:lnTo>
                  <a:lnTo>
                    <a:pt x="32" y="46"/>
                  </a:lnTo>
                  <a:lnTo>
                    <a:pt x="40" y="34"/>
                  </a:lnTo>
                  <a:lnTo>
                    <a:pt x="30" y="24"/>
                  </a:lnTo>
                  <a:lnTo>
                    <a:pt x="20" y="26"/>
                  </a:lnTo>
                  <a:lnTo>
                    <a:pt x="32" y="14"/>
                  </a:lnTo>
                  <a:lnTo>
                    <a:pt x="24" y="8"/>
                  </a:lnTo>
                  <a:lnTo>
                    <a:pt x="0" y="1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02"/>
            <p:cNvSpPr>
              <a:spLocks/>
            </p:cNvSpPr>
            <p:nvPr/>
          </p:nvSpPr>
          <p:spPr bwMode="auto">
            <a:xfrm>
              <a:off x="4504" y="3242"/>
              <a:ext cx="108" cy="374"/>
            </a:xfrm>
            <a:custGeom>
              <a:avLst/>
              <a:gdLst>
                <a:gd name="T0" fmla="*/ 46 w 108"/>
                <a:gd name="T1" fmla="*/ 0 h 374"/>
                <a:gd name="T2" fmla="*/ 40 w 108"/>
                <a:gd name="T3" fmla="*/ 84 h 374"/>
                <a:gd name="T4" fmla="*/ 32 w 108"/>
                <a:gd name="T5" fmla="*/ 128 h 374"/>
                <a:gd name="T6" fmla="*/ 24 w 108"/>
                <a:gd name="T7" fmla="*/ 162 h 374"/>
                <a:gd name="T8" fmla="*/ 56 w 108"/>
                <a:gd name="T9" fmla="*/ 186 h 374"/>
                <a:gd name="T10" fmla="*/ 78 w 108"/>
                <a:gd name="T11" fmla="*/ 226 h 374"/>
                <a:gd name="T12" fmla="*/ 94 w 108"/>
                <a:gd name="T13" fmla="*/ 272 h 374"/>
                <a:gd name="T14" fmla="*/ 108 w 108"/>
                <a:gd name="T15" fmla="*/ 374 h 374"/>
                <a:gd name="T16" fmla="*/ 86 w 108"/>
                <a:gd name="T17" fmla="*/ 304 h 374"/>
                <a:gd name="T18" fmla="*/ 72 w 108"/>
                <a:gd name="T19" fmla="*/ 238 h 374"/>
                <a:gd name="T20" fmla="*/ 40 w 108"/>
                <a:gd name="T21" fmla="*/ 200 h 374"/>
                <a:gd name="T22" fmla="*/ 0 w 108"/>
                <a:gd name="T23" fmla="*/ 164 h 374"/>
                <a:gd name="T24" fmla="*/ 20 w 108"/>
                <a:gd name="T25" fmla="*/ 148 h 374"/>
                <a:gd name="T26" fmla="*/ 30 w 108"/>
                <a:gd name="T27" fmla="*/ 94 h 374"/>
                <a:gd name="T28" fmla="*/ 12 w 108"/>
                <a:gd name="T29" fmla="*/ 90 h 374"/>
                <a:gd name="T30" fmla="*/ 30 w 108"/>
                <a:gd name="T31" fmla="*/ 76 h 374"/>
                <a:gd name="T32" fmla="*/ 40 w 108"/>
                <a:gd name="T33" fmla="*/ 38 h 374"/>
                <a:gd name="T34" fmla="*/ 32 w 108"/>
                <a:gd name="T35" fmla="*/ 0 h 374"/>
                <a:gd name="T36" fmla="*/ 46 w 108"/>
                <a:gd name="T37" fmla="*/ 0 h 3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8" h="374">
                  <a:moveTo>
                    <a:pt x="46" y="0"/>
                  </a:moveTo>
                  <a:lnTo>
                    <a:pt x="40" y="84"/>
                  </a:lnTo>
                  <a:lnTo>
                    <a:pt x="32" y="128"/>
                  </a:lnTo>
                  <a:lnTo>
                    <a:pt x="24" y="162"/>
                  </a:lnTo>
                  <a:lnTo>
                    <a:pt x="56" y="186"/>
                  </a:lnTo>
                  <a:lnTo>
                    <a:pt x="78" y="226"/>
                  </a:lnTo>
                  <a:lnTo>
                    <a:pt x="94" y="272"/>
                  </a:lnTo>
                  <a:lnTo>
                    <a:pt x="108" y="374"/>
                  </a:lnTo>
                  <a:lnTo>
                    <a:pt x="86" y="304"/>
                  </a:lnTo>
                  <a:lnTo>
                    <a:pt x="72" y="238"/>
                  </a:lnTo>
                  <a:lnTo>
                    <a:pt x="40" y="200"/>
                  </a:lnTo>
                  <a:lnTo>
                    <a:pt x="0" y="164"/>
                  </a:lnTo>
                  <a:lnTo>
                    <a:pt x="20" y="148"/>
                  </a:lnTo>
                  <a:lnTo>
                    <a:pt x="30" y="94"/>
                  </a:lnTo>
                  <a:lnTo>
                    <a:pt x="12" y="90"/>
                  </a:lnTo>
                  <a:lnTo>
                    <a:pt x="30" y="76"/>
                  </a:lnTo>
                  <a:lnTo>
                    <a:pt x="40" y="38"/>
                  </a:lnTo>
                  <a:lnTo>
                    <a:pt x="3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03"/>
            <p:cNvSpPr>
              <a:spLocks/>
            </p:cNvSpPr>
            <p:nvPr/>
          </p:nvSpPr>
          <p:spPr bwMode="auto">
            <a:xfrm>
              <a:off x="4530" y="3594"/>
              <a:ext cx="46" cy="220"/>
            </a:xfrm>
            <a:custGeom>
              <a:avLst/>
              <a:gdLst>
                <a:gd name="T0" fmla="*/ 46 w 46"/>
                <a:gd name="T1" fmla="*/ 14 h 220"/>
                <a:gd name="T2" fmla="*/ 46 w 46"/>
                <a:gd name="T3" fmla="*/ 82 h 220"/>
                <a:gd name="T4" fmla="*/ 20 w 46"/>
                <a:gd name="T5" fmla="*/ 186 h 220"/>
                <a:gd name="T6" fmla="*/ 20 w 46"/>
                <a:gd name="T7" fmla="*/ 220 h 220"/>
                <a:gd name="T8" fmla="*/ 0 w 46"/>
                <a:gd name="T9" fmla="*/ 182 h 220"/>
                <a:gd name="T10" fmla="*/ 18 w 46"/>
                <a:gd name="T11" fmla="*/ 142 h 220"/>
                <a:gd name="T12" fmla="*/ 34 w 46"/>
                <a:gd name="T13" fmla="*/ 94 h 220"/>
                <a:gd name="T14" fmla="*/ 46 w 46"/>
                <a:gd name="T15" fmla="*/ 0 h 220"/>
                <a:gd name="T16" fmla="*/ 46 w 46"/>
                <a:gd name="T17" fmla="*/ 14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220">
                  <a:moveTo>
                    <a:pt x="46" y="14"/>
                  </a:moveTo>
                  <a:lnTo>
                    <a:pt x="46" y="82"/>
                  </a:lnTo>
                  <a:lnTo>
                    <a:pt x="20" y="186"/>
                  </a:lnTo>
                  <a:lnTo>
                    <a:pt x="20" y="220"/>
                  </a:lnTo>
                  <a:lnTo>
                    <a:pt x="0" y="182"/>
                  </a:lnTo>
                  <a:lnTo>
                    <a:pt x="18" y="142"/>
                  </a:lnTo>
                  <a:lnTo>
                    <a:pt x="34" y="94"/>
                  </a:lnTo>
                  <a:lnTo>
                    <a:pt x="46" y="0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04"/>
            <p:cNvSpPr>
              <a:spLocks/>
            </p:cNvSpPr>
            <p:nvPr/>
          </p:nvSpPr>
          <p:spPr bwMode="auto">
            <a:xfrm>
              <a:off x="4278" y="3688"/>
              <a:ext cx="72" cy="194"/>
            </a:xfrm>
            <a:custGeom>
              <a:avLst/>
              <a:gdLst>
                <a:gd name="T0" fmla="*/ 72 w 72"/>
                <a:gd name="T1" fmla="*/ 0 h 194"/>
                <a:gd name="T2" fmla="*/ 60 w 72"/>
                <a:gd name="T3" fmla="*/ 48 h 194"/>
                <a:gd name="T4" fmla="*/ 66 w 72"/>
                <a:gd name="T5" fmla="*/ 88 h 194"/>
                <a:gd name="T6" fmla="*/ 46 w 72"/>
                <a:gd name="T7" fmla="*/ 122 h 194"/>
                <a:gd name="T8" fmla="*/ 38 w 72"/>
                <a:gd name="T9" fmla="*/ 144 h 194"/>
                <a:gd name="T10" fmla="*/ 28 w 72"/>
                <a:gd name="T11" fmla="*/ 172 h 194"/>
                <a:gd name="T12" fmla="*/ 0 w 72"/>
                <a:gd name="T13" fmla="*/ 194 h 194"/>
                <a:gd name="T14" fmla="*/ 20 w 72"/>
                <a:gd name="T15" fmla="*/ 160 h 194"/>
                <a:gd name="T16" fmla="*/ 32 w 72"/>
                <a:gd name="T17" fmla="*/ 118 h 194"/>
                <a:gd name="T18" fmla="*/ 32 w 72"/>
                <a:gd name="T19" fmla="*/ 86 h 194"/>
                <a:gd name="T20" fmla="*/ 54 w 72"/>
                <a:gd name="T21" fmla="*/ 82 h 194"/>
                <a:gd name="T22" fmla="*/ 58 w 72"/>
                <a:gd name="T23" fmla="*/ 50 h 194"/>
                <a:gd name="T24" fmla="*/ 72 w 72"/>
                <a:gd name="T25" fmla="*/ 0 h 1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2" h="194">
                  <a:moveTo>
                    <a:pt x="72" y="0"/>
                  </a:moveTo>
                  <a:lnTo>
                    <a:pt x="60" y="48"/>
                  </a:lnTo>
                  <a:lnTo>
                    <a:pt x="66" y="88"/>
                  </a:lnTo>
                  <a:lnTo>
                    <a:pt x="46" y="122"/>
                  </a:lnTo>
                  <a:lnTo>
                    <a:pt x="38" y="144"/>
                  </a:lnTo>
                  <a:lnTo>
                    <a:pt x="28" y="172"/>
                  </a:lnTo>
                  <a:lnTo>
                    <a:pt x="0" y="194"/>
                  </a:lnTo>
                  <a:lnTo>
                    <a:pt x="20" y="160"/>
                  </a:lnTo>
                  <a:lnTo>
                    <a:pt x="32" y="118"/>
                  </a:lnTo>
                  <a:lnTo>
                    <a:pt x="32" y="86"/>
                  </a:lnTo>
                  <a:lnTo>
                    <a:pt x="54" y="82"/>
                  </a:lnTo>
                  <a:lnTo>
                    <a:pt x="58" y="5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20" name="Straight Arrow Connector 119"/>
          <p:cNvCxnSpPr>
            <a:cxnSpLocks noChangeAspect="1"/>
          </p:cNvCxnSpPr>
          <p:nvPr/>
        </p:nvCxnSpPr>
        <p:spPr>
          <a:xfrm flipH="1" flipV="1">
            <a:off x="1518928" y="2130803"/>
            <a:ext cx="0" cy="75366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cxnSpLocks noChangeAspect="1"/>
          </p:cNvCxnSpPr>
          <p:nvPr/>
        </p:nvCxnSpPr>
        <p:spPr>
          <a:xfrm flipH="1">
            <a:off x="980766" y="2871260"/>
            <a:ext cx="544512" cy="32265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cxnSpLocks noChangeAspect="1"/>
          </p:cNvCxnSpPr>
          <p:nvPr/>
        </p:nvCxnSpPr>
        <p:spPr>
          <a:xfrm>
            <a:off x="1512578" y="2874435"/>
            <a:ext cx="6461125" cy="476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Object 2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301058"/>
              </p:ext>
            </p:extLst>
          </p:nvPr>
        </p:nvGraphicFramePr>
        <p:xfrm>
          <a:off x="1044967" y="3220757"/>
          <a:ext cx="1857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0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967" y="3220757"/>
                        <a:ext cx="18573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Object 2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790623"/>
              </p:ext>
            </p:extLst>
          </p:nvPr>
        </p:nvGraphicFramePr>
        <p:xfrm>
          <a:off x="1664793" y="1987866"/>
          <a:ext cx="184150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1" name="Equation" r:id="rId7" imgW="114120" imgH="152280" progId="Equation.DSMT4">
                  <p:embed/>
                </p:oleObj>
              </mc:Choice>
              <mc:Fallback>
                <p:oleObj name="Equation" r:id="rId7" imgW="1141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4793" y="1987866"/>
                        <a:ext cx="184150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5" name="Straight Arrow Connector 124"/>
          <p:cNvCxnSpPr>
            <a:cxnSpLocks noChangeAspect="1"/>
          </p:cNvCxnSpPr>
          <p:nvPr/>
        </p:nvCxnSpPr>
        <p:spPr>
          <a:xfrm flipH="1" flipV="1">
            <a:off x="6640203" y="2075303"/>
            <a:ext cx="0" cy="7858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cxnSpLocks noChangeAspect="1"/>
          </p:cNvCxnSpPr>
          <p:nvPr/>
        </p:nvCxnSpPr>
        <p:spPr>
          <a:xfrm flipH="1">
            <a:off x="6144903" y="2883960"/>
            <a:ext cx="511175" cy="3286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Object 2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414658"/>
              </p:ext>
            </p:extLst>
          </p:nvPr>
        </p:nvGraphicFramePr>
        <p:xfrm>
          <a:off x="6197229" y="3211479"/>
          <a:ext cx="185738" cy="20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2" name="Equation" r:id="rId9" imgW="114120" imgH="126720" progId="Equation.DSMT4">
                  <p:embed/>
                </p:oleObj>
              </mc:Choice>
              <mc:Fallback>
                <p:oleObj name="Equation" r:id="rId9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229" y="3211479"/>
                        <a:ext cx="185738" cy="20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2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889366"/>
              </p:ext>
            </p:extLst>
          </p:nvPr>
        </p:nvGraphicFramePr>
        <p:xfrm>
          <a:off x="6680716" y="1844599"/>
          <a:ext cx="204787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3" name="Equation" r:id="rId11" imgW="126720" imgH="152280" progId="Equation.DSMT4">
                  <p:embed/>
                </p:oleObj>
              </mc:Choice>
              <mc:Fallback>
                <p:oleObj name="Equation" r:id="rId11" imgW="1267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716" y="1844599"/>
                        <a:ext cx="204787" cy="24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2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56713"/>
              </p:ext>
            </p:extLst>
          </p:nvPr>
        </p:nvGraphicFramePr>
        <p:xfrm>
          <a:off x="6138904" y="3540483"/>
          <a:ext cx="4937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4" name="Equation" r:id="rId13" imgW="342720" imgH="190440" progId="Equation.DSMT4">
                  <p:embed/>
                </p:oleObj>
              </mc:Choice>
              <mc:Fallback>
                <p:oleObj name="Equation" r:id="rId13" imgW="3427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904" y="3540483"/>
                        <a:ext cx="4937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Freeform 129"/>
          <p:cNvSpPr>
            <a:spLocks noChangeAspect="1"/>
          </p:cNvSpPr>
          <p:nvPr/>
        </p:nvSpPr>
        <p:spPr>
          <a:xfrm>
            <a:off x="6102041" y="1603296"/>
            <a:ext cx="1000125" cy="2025254"/>
          </a:xfrm>
          <a:custGeom>
            <a:avLst/>
            <a:gdLst>
              <a:gd name="connsiteX0" fmla="*/ 21516 w 1000462"/>
              <a:gd name="connsiteY0" fmla="*/ 2463501 h 2603351"/>
              <a:gd name="connsiteX1" fmla="*/ 0 w 1000462"/>
              <a:gd name="connsiteY1" fmla="*/ 731520 h 2603351"/>
              <a:gd name="connsiteX2" fmla="*/ 1000462 w 1000462"/>
              <a:gd name="connsiteY2" fmla="*/ 0 h 2603351"/>
              <a:gd name="connsiteX3" fmla="*/ 1000462 w 1000462"/>
              <a:gd name="connsiteY3" fmla="*/ 1828800 h 2603351"/>
              <a:gd name="connsiteX4" fmla="*/ 107577 w 1000462"/>
              <a:gd name="connsiteY4" fmla="*/ 2603351 h 2603351"/>
              <a:gd name="connsiteX5" fmla="*/ 107577 w 1000462"/>
              <a:gd name="connsiteY5" fmla="*/ 2603351 h 2603351"/>
              <a:gd name="connsiteX0" fmla="*/ 10758 w 1000462"/>
              <a:gd name="connsiteY0" fmla="*/ 2646381 h 2646381"/>
              <a:gd name="connsiteX1" fmla="*/ 0 w 1000462"/>
              <a:gd name="connsiteY1" fmla="*/ 731520 h 2646381"/>
              <a:gd name="connsiteX2" fmla="*/ 1000462 w 1000462"/>
              <a:gd name="connsiteY2" fmla="*/ 0 h 2646381"/>
              <a:gd name="connsiteX3" fmla="*/ 1000462 w 1000462"/>
              <a:gd name="connsiteY3" fmla="*/ 1828800 h 2646381"/>
              <a:gd name="connsiteX4" fmla="*/ 107577 w 1000462"/>
              <a:gd name="connsiteY4" fmla="*/ 2603351 h 2646381"/>
              <a:gd name="connsiteX5" fmla="*/ 107577 w 1000462"/>
              <a:gd name="connsiteY5" fmla="*/ 2603351 h 2646381"/>
              <a:gd name="connsiteX0" fmla="*/ 10758 w 1000462"/>
              <a:gd name="connsiteY0" fmla="*/ 2646381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  <a:gd name="connsiteX0" fmla="*/ 10758 w 1000462"/>
              <a:gd name="connsiteY0" fmla="*/ 2700170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462" h="2700170">
                <a:moveTo>
                  <a:pt x="10758" y="2700170"/>
                </a:moveTo>
                <a:lnTo>
                  <a:pt x="0" y="731520"/>
                </a:lnTo>
                <a:lnTo>
                  <a:pt x="1000462" y="0"/>
                </a:lnTo>
                <a:lnTo>
                  <a:pt x="1000462" y="1828800"/>
                </a:lnTo>
                <a:lnTo>
                  <a:pt x="107577" y="2603351"/>
                </a:lnTo>
                <a:cubicBezTo>
                  <a:pt x="-59167" y="2748579"/>
                  <a:pt x="35860" y="2667897"/>
                  <a:pt x="1" y="270017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179393"/>
              </p:ext>
            </p:extLst>
          </p:nvPr>
        </p:nvGraphicFramePr>
        <p:xfrm>
          <a:off x="8057841" y="2799821"/>
          <a:ext cx="185737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5" name="Equation" r:id="rId15" imgW="114120" imgH="114120" progId="Equation.DSMT4">
                  <p:embed/>
                </p:oleObj>
              </mc:Choice>
              <mc:Fallback>
                <p:oleObj name="Equation" r:id="rId15" imgW="114120" imgH="114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7841" y="2799821"/>
                        <a:ext cx="185737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Freeform 131"/>
          <p:cNvSpPr>
            <a:spLocks noChangeAspect="1"/>
          </p:cNvSpPr>
          <p:nvPr/>
        </p:nvSpPr>
        <p:spPr>
          <a:xfrm>
            <a:off x="959366" y="1722053"/>
            <a:ext cx="1001712" cy="2025254"/>
          </a:xfrm>
          <a:custGeom>
            <a:avLst/>
            <a:gdLst>
              <a:gd name="connsiteX0" fmla="*/ 21516 w 1000462"/>
              <a:gd name="connsiteY0" fmla="*/ 2463501 h 2603351"/>
              <a:gd name="connsiteX1" fmla="*/ 0 w 1000462"/>
              <a:gd name="connsiteY1" fmla="*/ 731520 h 2603351"/>
              <a:gd name="connsiteX2" fmla="*/ 1000462 w 1000462"/>
              <a:gd name="connsiteY2" fmla="*/ 0 h 2603351"/>
              <a:gd name="connsiteX3" fmla="*/ 1000462 w 1000462"/>
              <a:gd name="connsiteY3" fmla="*/ 1828800 h 2603351"/>
              <a:gd name="connsiteX4" fmla="*/ 107577 w 1000462"/>
              <a:gd name="connsiteY4" fmla="*/ 2603351 h 2603351"/>
              <a:gd name="connsiteX5" fmla="*/ 107577 w 1000462"/>
              <a:gd name="connsiteY5" fmla="*/ 2603351 h 2603351"/>
              <a:gd name="connsiteX0" fmla="*/ 10758 w 1000462"/>
              <a:gd name="connsiteY0" fmla="*/ 2646381 h 2646381"/>
              <a:gd name="connsiteX1" fmla="*/ 0 w 1000462"/>
              <a:gd name="connsiteY1" fmla="*/ 731520 h 2646381"/>
              <a:gd name="connsiteX2" fmla="*/ 1000462 w 1000462"/>
              <a:gd name="connsiteY2" fmla="*/ 0 h 2646381"/>
              <a:gd name="connsiteX3" fmla="*/ 1000462 w 1000462"/>
              <a:gd name="connsiteY3" fmla="*/ 1828800 h 2646381"/>
              <a:gd name="connsiteX4" fmla="*/ 107577 w 1000462"/>
              <a:gd name="connsiteY4" fmla="*/ 2603351 h 2646381"/>
              <a:gd name="connsiteX5" fmla="*/ 107577 w 1000462"/>
              <a:gd name="connsiteY5" fmla="*/ 2603351 h 2646381"/>
              <a:gd name="connsiteX0" fmla="*/ 10758 w 1000462"/>
              <a:gd name="connsiteY0" fmla="*/ 2646381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  <a:gd name="connsiteX0" fmla="*/ 10758 w 1000462"/>
              <a:gd name="connsiteY0" fmla="*/ 2700170 h 2700170"/>
              <a:gd name="connsiteX1" fmla="*/ 0 w 1000462"/>
              <a:gd name="connsiteY1" fmla="*/ 731520 h 2700170"/>
              <a:gd name="connsiteX2" fmla="*/ 1000462 w 1000462"/>
              <a:gd name="connsiteY2" fmla="*/ 0 h 2700170"/>
              <a:gd name="connsiteX3" fmla="*/ 1000462 w 1000462"/>
              <a:gd name="connsiteY3" fmla="*/ 1828800 h 2700170"/>
              <a:gd name="connsiteX4" fmla="*/ 107577 w 1000462"/>
              <a:gd name="connsiteY4" fmla="*/ 2603351 h 2700170"/>
              <a:gd name="connsiteX5" fmla="*/ 1 w 1000462"/>
              <a:gd name="connsiteY5" fmla="*/ 2700170 h 270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462" h="2700170">
                <a:moveTo>
                  <a:pt x="10758" y="2700170"/>
                </a:moveTo>
                <a:lnTo>
                  <a:pt x="0" y="731520"/>
                </a:lnTo>
                <a:lnTo>
                  <a:pt x="1000462" y="0"/>
                </a:lnTo>
                <a:lnTo>
                  <a:pt x="1000462" y="1828800"/>
                </a:lnTo>
                <a:lnTo>
                  <a:pt x="107577" y="2603351"/>
                </a:lnTo>
                <a:cubicBezTo>
                  <a:pt x="-59167" y="2748579"/>
                  <a:pt x="35860" y="2667897"/>
                  <a:pt x="1" y="270017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731261"/>
              </p:ext>
            </p:extLst>
          </p:nvPr>
        </p:nvGraphicFramePr>
        <p:xfrm>
          <a:off x="1038411" y="3643458"/>
          <a:ext cx="4381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6" name="Equation" r:id="rId17" imgW="304560" imgH="152280" progId="Equation.DSMT4">
                  <p:embed/>
                </p:oleObj>
              </mc:Choice>
              <mc:Fallback>
                <p:oleObj name="Equation" r:id="rId17" imgW="30456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411" y="3643458"/>
                        <a:ext cx="43815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Freeform 133"/>
          <p:cNvSpPr>
            <a:spLocks noChangeAspect="1"/>
          </p:cNvSpPr>
          <p:nvPr/>
        </p:nvSpPr>
        <p:spPr>
          <a:xfrm>
            <a:off x="1258783" y="2249206"/>
            <a:ext cx="549893" cy="806053"/>
          </a:xfrm>
          <a:custGeom>
            <a:avLst/>
            <a:gdLst>
              <a:gd name="connsiteX0" fmla="*/ 107611 w 677767"/>
              <a:gd name="connsiteY0" fmla="*/ 140851 h 1367222"/>
              <a:gd name="connsiteX1" fmla="*/ 86096 w 677767"/>
              <a:gd name="connsiteY1" fmla="*/ 259185 h 1367222"/>
              <a:gd name="connsiteX2" fmla="*/ 75339 w 677767"/>
              <a:gd name="connsiteY2" fmla="*/ 302215 h 1367222"/>
              <a:gd name="connsiteX3" fmla="*/ 53823 w 677767"/>
              <a:gd name="connsiteY3" fmla="*/ 323731 h 1367222"/>
              <a:gd name="connsiteX4" fmla="*/ 21550 w 677767"/>
              <a:gd name="connsiteY4" fmla="*/ 366761 h 1367222"/>
              <a:gd name="connsiteX5" fmla="*/ 35 w 677767"/>
              <a:gd name="connsiteY5" fmla="*/ 442065 h 1367222"/>
              <a:gd name="connsiteX6" fmla="*/ 32308 w 677767"/>
              <a:gd name="connsiteY6" fmla="*/ 571157 h 1367222"/>
              <a:gd name="connsiteX7" fmla="*/ 64581 w 677767"/>
              <a:gd name="connsiteY7" fmla="*/ 592672 h 1367222"/>
              <a:gd name="connsiteX8" fmla="*/ 86096 w 677767"/>
              <a:gd name="connsiteY8" fmla="*/ 624945 h 1367222"/>
              <a:gd name="connsiteX9" fmla="*/ 107611 w 677767"/>
              <a:gd name="connsiteY9" fmla="*/ 711006 h 1367222"/>
              <a:gd name="connsiteX10" fmla="*/ 75339 w 677767"/>
              <a:gd name="connsiteY10" fmla="*/ 850855 h 1367222"/>
              <a:gd name="connsiteX11" fmla="*/ 64581 w 677767"/>
              <a:gd name="connsiteY11" fmla="*/ 883128 h 1367222"/>
              <a:gd name="connsiteX12" fmla="*/ 86096 w 677767"/>
              <a:gd name="connsiteY12" fmla="*/ 1044493 h 1367222"/>
              <a:gd name="connsiteX13" fmla="*/ 107611 w 677767"/>
              <a:gd name="connsiteY13" fmla="*/ 1076766 h 1367222"/>
              <a:gd name="connsiteX14" fmla="*/ 150642 w 677767"/>
              <a:gd name="connsiteY14" fmla="*/ 1195100 h 1367222"/>
              <a:gd name="connsiteX15" fmla="*/ 193673 w 677767"/>
              <a:gd name="connsiteY15" fmla="*/ 1356465 h 1367222"/>
              <a:gd name="connsiteX16" fmla="*/ 236703 w 677767"/>
              <a:gd name="connsiteY16" fmla="*/ 1367222 h 1367222"/>
              <a:gd name="connsiteX17" fmla="*/ 376553 w 677767"/>
              <a:gd name="connsiteY17" fmla="*/ 1345707 h 1367222"/>
              <a:gd name="connsiteX18" fmla="*/ 451856 w 677767"/>
              <a:gd name="connsiteY18" fmla="*/ 1324192 h 1367222"/>
              <a:gd name="connsiteX19" fmla="*/ 505644 w 677767"/>
              <a:gd name="connsiteY19" fmla="*/ 1281161 h 1367222"/>
              <a:gd name="connsiteX20" fmla="*/ 548675 w 677767"/>
              <a:gd name="connsiteY20" fmla="*/ 1216615 h 1367222"/>
              <a:gd name="connsiteX21" fmla="*/ 537917 w 677767"/>
              <a:gd name="connsiteY21" fmla="*/ 1076766 h 1367222"/>
              <a:gd name="connsiteX22" fmla="*/ 527160 w 677767"/>
              <a:gd name="connsiteY22" fmla="*/ 1044493 h 1367222"/>
              <a:gd name="connsiteX23" fmla="*/ 516402 w 677767"/>
              <a:gd name="connsiteY23" fmla="*/ 1001462 h 1367222"/>
              <a:gd name="connsiteX24" fmla="*/ 602463 w 677767"/>
              <a:gd name="connsiteY24" fmla="*/ 904644 h 1367222"/>
              <a:gd name="connsiteX25" fmla="*/ 613221 w 677767"/>
              <a:gd name="connsiteY25" fmla="*/ 861613 h 1367222"/>
              <a:gd name="connsiteX26" fmla="*/ 623979 w 677767"/>
              <a:gd name="connsiteY26" fmla="*/ 829340 h 1367222"/>
              <a:gd name="connsiteX27" fmla="*/ 634736 w 677767"/>
              <a:gd name="connsiteY27" fmla="*/ 560399 h 1367222"/>
              <a:gd name="connsiteX28" fmla="*/ 667009 w 677767"/>
              <a:gd name="connsiteY28" fmla="*/ 420550 h 1367222"/>
              <a:gd name="connsiteX29" fmla="*/ 677767 w 677767"/>
              <a:gd name="connsiteY29" fmla="*/ 388277 h 1367222"/>
              <a:gd name="connsiteX30" fmla="*/ 656251 w 677767"/>
              <a:gd name="connsiteY30" fmla="*/ 237670 h 1367222"/>
              <a:gd name="connsiteX31" fmla="*/ 623979 w 677767"/>
              <a:gd name="connsiteY31" fmla="*/ 194639 h 1367222"/>
              <a:gd name="connsiteX32" fmla="*/ 570190 w 677767"/>
              <a:gd name="connsiteY32" fmla="*/ 130093 h 1367222"/>
              <a:gd name="connsiteX33" fmla="*/ 548675 w 677767"/>
              <a:gd name="connsiteY33" fmla="*/ 97820 h 1367222"/>
              <a:gd name="connsiteX34" fmla="*/ 516402 w 677767"/>
              <a:gd name="connsiteY34" fmla="*/ 76305 h 1367222"/>
              <a:gd name="connsiteX35" fmla="*/ 301249 w 677767"/>
              <a:gd name="connsiteY35" fmla="*/ 44032 h 1367222"/>
              <a:gd name="connsiteX36" fmla="*/ 150642 w 677767"/>
              <a:gd name="connsiteY36" fmla="*/ 11759 h 1367222"/>
              <a:gd name="connsiteX37" fmla="*/ 118369 w 677767"/>
              <a:gd name="connsiteY37" fmla="*/ 151608 h 1367222"/>
              <a:gd name="connsiteX38" fmla="*/ 107611 w 677767"/>
              <a:gd name="connsiteY38" fmla="*/ 140851 h 136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77767" h="1367222">
                <a:moveTo>
                  <a:pt x="107611" y="140851"/>
                </a:moveTo>
                <a:cubicBezTo>
                  <a:pt x="102232" y="158780"/>
                  <a:pt x="108208" y="181793"/>
                  <a:pt x="86096" y="259185"/>
                </a:cubicBezTo>
                <a:cubicBezTo>
                  <a:pt x="82034" y="273401"/>
                  <a:pt x="81951" y="288991"/>
                  <a:pt x="75339" y="302215"/>
                </a:cubicBezTo>
                <a:cubicBezTo>
                  <a:pt x="70803" y="311287"/>
                  <a:pt x="60316" y="315939"/>
                  <a:pt x="53823" y="323731"/>
                </a:cubicBezTo>
                <a:cubicBezTo>
                  <a:pt x="42345" y="337505"/>
                  <a:pt x="32308" y="352418"/>
                  <a:pt x="21550" y="366761"/>
                </a:cubicBezTo>
                <a:cubicBezTo>
                  <a:pt x="16478" y="381978"/>
                  <a:pt x="35" y="428560"/>
                  <a:pt x="35" y="442065"/>
                </a:cubicBezTo>
                <a:cubicBezTo>
                  <a:pt x="35" y="489910"/>
                  <a:pt x="-2367" y="536482"/>
                  <a:pt x="32308" y="571157"/>
                </a:cubicBezTo>
                <a:cubicBezTo>
                  <a:pt x="41450" y="580299"/>
                  <a:pt x="53823" y="585500"/>
                  <a:pt x="64581" y="592672"/>
                </a:cubicBezTo>
                <a:cubicBezTo>
                  <a:pt x="71753" y="603430"/>
                  <a:pt x="81678" y="612794"/>
                  <a:pt x="86096" y="624945"/>
                </a:cubicBezTo>
                <a:cubicBezTo>
                  <a:pt x="96201" y="652735"/>
                  <a:pt x="107611" y="711006"/>
                  <a:pt x="107611" y="711006"/>
                </a:cubicBezTo>
                <a:cubicBezTo>
                  <a:pt x="93647" y="808759"/>
                  <a:pt x="104872" y="762257"/>
                  <a:pt x="75339" y="850855"/>
                </a:cubicBezTo>
                <a:lnTo>
                  <a:pt x="64581" y="883128"/>
                </a:lnTo>
                <a:cubicBezTo>
                  <a:pt x="65183" y="887942"/>
                  <a:pt x="82916" y="1033894"/>
                  <a:pt x="86096" y="1044493"/>
                </a:cubicBezTo>
                <a:cubicBezTo>
                  <a:pt x="89811" y="1056877"/>
                  <a:pt x="100439" y="1066008"/>
                  <a:pt x="107611" y="1076766"/>
                </a:cubicBezTo>
                <a:cubicBezTo>
                  <a:pt x="132263" y="1175370"/>
                  <a:pt x="112725" y="1138223"/>
                  <a:pt x="150642" y="1195100"/>
                </a:cubicBezTo>
                <a:cubicBezTo>
                  <a:pt x="155979" y="1259137"/>
                  <a:pt x="133223" y="1321922"/>
                  <a:pt x="193673" y="1356465"/>
                </a:cubicBezTo>
                <a:cubicBezTo>
                  <a:pt x="206510" y="1363800"/>
                  <a:pt x="222360" y="1363636"/>
                  <a:pt x="236703" y="1367222"/>
                </a:cubicBezTo>
                <a:cubicBezTo>
                  <a:pt x="409734" y="1349920"/>
                  <a:pt x="293046" y="1369566"/>
                  <a:pt x="376553" y="1345707"/>
                </a:cubicBezTo>
                <a:cubicBezTo>
                  <a:pt x="392644" y="1341110"/>
                  <a:pt x="434656" y="1332792"/>
                  <a:pt x="451856" y="1324192"/>
                </a:cubicBezTo>
                <a:cubicBezTo>
                  <a:pt x="468796" y="1315722"/>
                  <a:pt x="493635" y="1297173"/>
                  <a:pt x="505644" y="1281161"/>
                </a:cubicBezTo>
                <a:cubicBezTo>
                  <a:pt x="521159" y="1260474"/>
                  <a:pt x="548675" y="1216615"/>
                  <a:pt x="548675" y="1216615"/>
                </a:cubicBezTo>
                <a:cubicBezTo>
                  <a:pt x="545089" y="1169999"/>
                  <a:pt x="543716" y="1123159"/>
                  <a:pt x="537917" y="1076766"/>
                </a:cubicBezTo>
                <a:cubicBezTo>
                  <a:pt x="536511" y="1065514"/>
                  <a:pt x="530275" y="1055396"/>
                  <a:pt x="527160" y="1044493"/>
                </a:cubicBezTo>
                <a:cubicBezTo>
                  <a:pt x="523098" y="1030277"/>
                  <a:pt x="519988" y="1015806"/>
                  <a:pt x="516402" y="1001462"/>
                </a:cubicBezTo>
                <a:cubicBezTo>
                  <a:pt x="538052" y="828269"/>
                  <a:pt x="491746" y="973842"/>
                  <a:pt x="602463" y="904644"/>
                </a:cubicBezTo>
                <a:cubicBezTo>
                  <a:pt x="615001" y="896808"/>
                  <a:pt x="609159" y="875829"/>
                  <a:pt x="613221" y="861613"/>
                </a:cubicBezTo>
                <a:cubicBezTo>
                  <a:pt x="616336" y="850710"/>
                  <a:pt x="620393" y="840098"/>
                  <a:pt x="623979" y="829340"/>
                </a:cubicBezTo>
                <a:cubicBezTo>
                  <a:pt x="627565" y="739693"/>
                  <a:pt x="629140" y="649943"/>
                  <a:pt x="634736" y="560399"/>
                </a:cubicBezTo>
                <a:cubicBezTo>
                  <a:pt x="639033" y="491651"/>
                  <a:pt x="646123" y="483206"/>
                  <a:pt x="667009" y="420550"/>
                </a:cubicBezTo>
                <a:lnTo>
                  <a:pt x="677767" y="388277"/>
                </a:lnTo>
                <a:cubicBezTo>
                  <a:pt x="670595" y="338075"/>
                  <a:pt x="669824" y="286532"/>
                  <a:pt x="656251" y="237670"/>
                </a:cubicBezTo>
                <a:cubicBezTo>
                  <a:pt x="651452" y="220395"/>
                  <a:pt x="634400" y="209229"/>
                  <a:pt x="623979" y="194639"/>
                </a:cubicBezTo>
                <a:cubicBezTo>
                  <a:pt x="543859" y="82470"/>
                  <a:pt x="670633" y="250626"/>
                  <a:pt x="570190" y="130093"/>
                </a:cubicBezTo>
                <a:cubicBezTo>
                  <a:pt x="561913" y="120161"/>
                  <a:pt x="557817" y="106962"/>
                  <a:pt x="548675" y="97820"/>
                </a:cubicBezTo>
                <a:cubicBezTo>
                  <a:pt x="539533" y="88678"/>
                  <a:pt x="528217" y="81556"/>
                  <a:pt x="516402" y="76305"/>
                </a:cubicBezTo>
                <a:cubicBezTo>
                  <a:pt x="437558" y="41264"/>
                  <a:pt x="400245" y="51103"/>
                  <a:pt x="301249" y="44032"/>
                </a:cubicBezTo>
                <a:cubicBezTo>
                  <a:pt x="212648" y="-15036"/>
                  <a:pt x="262362" y="-2206"/>
                  <a:pt x="150642" y="11759"/>
                </a:cubicBezTo>
                <a:cubicBezTo>
                  <a:pt x="98767" y="89573"/>
                  <a:pt x="159319" y="-12192"/>
                  <a:pt x="118369" y="151608"/>
                </a:cubicBezTo>
                <a:cubicBezTo>
                  <a:pt x="115909" y="161448"/>
                  <a:pt x="112990" y="122922"/>
                  <a:pt x="107611" y="140851"/>
                </a:cubicBezTo>
                <a:close/>
              </a:path>
            </a:pathLst>
          </a:custGeom>
          <a:solidFill>
            <a:schemeClr val="bg1">
              <a:lumMod val="75000"/>
              <a:alpha val="50196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205112"/>
              </p:ext>
            </p:extLst>
          </p:nvPr>
        </p:nvGraphicFramePr>
        <p:xfrm>
          <a:off x="6773986" y="2176257"/>
          <a:ext cx="862012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7" name="Equation" r:id="rId19" imgW="622080" imgH="215640" progId="Equation.DSMT4">
                  <p:embed/>
                </p:oleObj>
              </mc:Choice>
              <mc:Fallback>
                <p:oleObj name="Equation" r:id="rId19" imgW="6220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986" y="2176257"/>
                        <a:ext cx="862012" cy="300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764312"/>
              </p:ext>
            </p:extLst>
          </p:nvPr>
        </p:nvGraphicFramePr>
        <p:xfrm>
          <a:off x="2032474" y="2125953"/>
          <a:ext cx="862012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8" name="Equation" r:id="rId21" imgW="622080" imgH="215640" progId="Equation.DSMT4">
                  <p:embed/>
                </p:oleObj>
              </mc:Choice>
              <mc:Fallback>
                <p:oleObj name="Equation" r:id="rId21" imgW="6220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474" y="2125953"/>
                        <a:ext cx="862012" cy="300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" name="Oval 136"/>
          <p:cNvSpPr>
            <a:spLocks noChangeAspect="1"/>
          </p:cNvSpPr>
          <p:nvPr/>
        </p:nvSpPr>
        <p:spPr>
          <a:xfrm>
            <a:off x="1620528" y="2580747"/>
            <a:ext cx="73025" cy="535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8" name="Straight Arrow Connector 137"/>
          <p:cNvCxnSpPr>
            <a:cxnSpLocks noChangeAspect="1"/>
            <a:stCxn id="39" idx="2"/>
            <a:endCxn id="137" idx="0"/>
          </p:cNvCxnSpPr>
          <p:nvPr/>
        </p:nvCxnSpPr>
        <p:spPr>
          <a:xfrm flipH="1">
            <a:off x="1657041" y="2363847"/>
            <a:ext cx="4822284" cy="2169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cxnSpLocks noChangeAspect="1"/>
            <a:stCxn id="106" idx="2"/>
            <a:endCxn id="137" idx="4"/>
          </p:cNvCxnSpPr>
          <p:nvPr/>
        </p:nvCxnSpPr>
        <p:spPr>
          <a:xfrm flipH="1" flipV="1">
            <a:off x="1657041" y="2634326"/>
            <a:ext cx="4809638" cy="6982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cxnSpLocks noChangeAspect="1"/>
            <a:stCxn id="30" idx="29"/>
          </p:cNvCxnSpPr>
          <p:nvPr/>
        </p:nvCxnSpPr>
        <p:spPr>
          <a:xfrm flipH="1" flipV="1">
            <a:off x="1639579" y="2675999"/>
            <a:ext cx="4787759" cy="39393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4390" y="1306286"/>
            <a:ext cx="1900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i="1" dirty="0" err="1" smtClean="0"/>
              <a:t>Hologram</a:t>
            </a:r>
            <a:r>
              <a:rPr lang="fr-BE" sz="1400" b="1" i="1" dirty="0" smtClean="0"/>
              <a:t> </a:t>
            </a:r>
            <a:r>
              <a:rPr lang="fr-BE" sz="1400" b="1" i="1" dirty="0" err="1" smtClean="0"/>
              <a:t>sensor</a:t>
            </a:r>
            <a:r>
              <a:rPr lang="fr-BE" sz="1400" b="1" i="1" dirty="0" smtClean="0"/>
              <a:t> plane</a:t>
            </a:r>
            <a:endParaRPr lang="en-US" sz="1400" b="1" i="1" dirty="0"/>
          </a:p>
        </p:txBody>
      </p:sp>
      <p:cxnSp>
        <p:nvCxnSpPr>
          <p:cNvPr id="7168" name="Straight Arrow Connector 7167"/>
          <p:cNvCxnSpPr>
            <a:cxnSpLocks noChangeAspect="1"/>
          </p:cNvCxnSpPr>
          <p:nvPr/>
        </p:nvCxnSpPr>
        <p:spPr>
          <a:xfrm flipH="1" flipV="1">
            <a:off x="1757549" y="2458200"/>
            <a:ext cx="1650670" cy="67689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>
            <a:cxnSpLocks noChangeAspect="1"/>
          </p:cNvCxnSpPr>
          <p:nvPr/>
        </p:nvCxnSpPr>
        <p:spPr>
          <a:xfrm flipH="1" flipV="1">
            <a:off x="1470563" y="3085615"/>
            <a:ext cx="1650670" cy="67689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71" name="Object 71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661850"/>
              </p:ext>
            </p:extLst>
          </p:nvPr>
        </p:nvGraphicFramePr>
        <p:xfrm>
          <a:off x="2087316" y="3133375"/>
          <a:ext cx="842962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9" name="Equation" r:id="rId23" imgW="609480" imgH="215640" progId="Equation.DSMT4">
                  <p:embed/>
                </p:oleObj>
              </mc:Choice>
              <mc:Fallback>
                <p:oleObj name="Equation" r:id="rId23" imgW="609480" imgH="21564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316" y="3133375"/>
                        <a:ext cx="842962" cy="300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71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097544"/>
              </p:ext>
            </p:extLst>
          </p:nvPr>
        </p:nvGraphicFramePr>
        <p:xfrm>
          <a:off x="271463" y="6108700"/>
          <a:ext cx="38036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0" name="Equation" r:id="rId25" imgW="2552400" imgH="228600" progId="Equation.DSMT4">
                  <p:embed/>
                </p:oleObj>
              </mc:Choice>
              <mc:Fallback>
                <p:oleObj name="Equation" r:id="rId25" imgW="25524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6108700"/>
                        <a:ext cx="38036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71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993371"/>
              </p:ext>
            </p:extLst>
          </p:nvPr>
        </p:nvGraphicFramePr>
        <p:xfrm>
          <a:off x="284884" y="4928816"/>
          <a:ext cx="121285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1" name="Equation" r:id="rId27" imgW="876240" imgH="190440" progId="Equation.DSMT4">
                  <p:embed/>
                </p:oleObj>
              </mc:Choice>
              <mc:Fallback>
                <p:oleObj name="Equation" r:id="rId27" imgW="876240" imgH="1904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884" y="4928816"/>
                        <a:ext cx="1212850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7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534903"/>
              </p:ext>
            </p:extLst>
          </p:nvPr>
        </p:nvGraphicFramePr>
        <p:xfrm>
          <a:off x="1516063" y="4794250"/>
          <a:ext cx="5532437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2" name="Equation" r:id="rId29" imgW="3759120" imgH="368280" progId="Equation.DSMT4">
                  <p:embed/>
                </p:oleObj>
              </mc:Choice>
              <mc:Fallback>
                <p:oleObj name="Equation" r:id="rId29" imgW="3759120" imgH="3682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063" y="4794250"/>
                        <a:ext cx="5532437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TextBox 151"/>
          <p:cNvSpPr txBox="1"/>
          <p:nvPr/>
        </p:nvSpPr>
        <p:spPr>
          <a:xfrm>
            <a:off x="112262" y="405937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i="1" dirty="0" smtClean="0"/>
              <a:t>In visible</a:t>
            </a:r>
            <a:endParaRPr lang="en-US" sz="1400" b="1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34366" y="5755574"/>
            <a:ext cx="744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i="1" dirty="0" smtClean="0"/>
              <a:t>In LWIR</a:t>
            </a:r>
            <a:endParaRPr lang="en-US" sz="1400" b="1" i="1" dirty="0"/>
          </a:p>
        </p:txBody>
      </p:sp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677714"/>
              </p:ext>
            </p:extLst>
          </p:nvPr>
        </p:nvGraphicFramePr>
        <p:xfrm>
          <a:off x="1296988" y="5311775"/>
          <a:ext cx="34353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3" name="Equation" r:id="rId31" imgW="2552400" imgH="393480" progId="Equation.DSMT4">
                  <p:embed/>
                </p:oleObj>
              </mc:Choice>
              <mc:Fallback>
                <p:oleObj name="Equation" r:id="rId31" imgW="2552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988" y="5311775"/>
                        <a:ext cx="3435350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" name="Picture 4" descr="H:\users\M.Georges\Documents\Mémoires_Thèses\These Jean-François\Thesis_JF_Vandenrijt\Figures\img_232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627" y="3574472"/>
            <a:ext cx="1591373" cy="15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8" name="Group 7177"/>
          <p:cNvGrpSpPr/>
          <p:nvPr/>
        </p:nvGrpSpPr>
        <p:grpSpPr>
          <a:xfrm>
            <a:off x="7560000" y="5274000"/>
            <a:ext cx="1584000" cy="1584000"/>
            <a:chOff x="7560000" y="5274000"/>
            <a:chExt cx="1584000" cy="1584000"/>
          </a:xfrm>
        </p:grpSpPr>
        <p:sp>
          <p:nvSpPr>
            <p:cNvPr id="7177" name="Rectangle 7176"/>
            <p:cNvSpPr/>
            <p:nvPr/>
          </p:nvSpPr>
          <p:spPr>
            <a:xfrm>
              <a:off x="7560000" y="5274000"/>
              <a:ext cx="1584000" cy="15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7" name="Picture 11" descr="H:\users\M.Georges\Documents\Mémoires_Thèses\These Jean-François\Thesis_JF_Vandenrijt\Figures\img_176.jpg"/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16" t="47191"/>
            <a:stretch/>
          </p:blipFill>
          <p:spPr bwMode="auto">
            <a:xfrm>
              <a:off x="8300852" y="6020790"/>
              <a:ext cx="843148" cy="837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0" name="Right Brace 159"/>
          <p:cNvSpPr/>
          <p:nvPr/>
        </p:nvSpPr>
        <p:spPr>
          <a:xfrm rot="5400000">
            <a:off x="3186545" y="3590310"/>
            <a:ext cx="201878" cy="159129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1864221" y="4037610"/>
            <a:ext cx="227609" cy="40376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TextBox 7178"/>
          <p:cNvSpPr txBox="1"/>
          <p:nvPr/>
        </p:nvSpPr>
        <p:spPr>
          <a:xfrm>
            <a:off x="8954277" y="4797631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581550" y="3584371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848381" y="4463143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399456" y="4461167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900205" y="4473040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8646371" y="3912921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841811" y="4471061"/>
            <a:ext cx="1897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BE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7181" name="Straight Arrow Connector 7180"/>
          <p:cNvCxnSpPr>
            <a:stCxn id="167" idx="3"/>
          </p:cNvCxnSpPr>
          <p:nvPr/>
        </p:nvCxnSpPr>
        <p:spPr>
          <a:xfrm flipV="1">
            <a:off x="8089928" y="4393870"/>
            <a:ext cx="199049" cy="21767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458191" y="6581001"/>
            <a:ext cx="1875181" cy="276999"/>
            <a:chOff x="2458191" y="6581001"/>
            <a:chExt cx="1875181" cy="276999"/>
          </a:xfrm>
        </p:grpSpPr>
        <p:sp>
          <p:nvSpPr>
            <p:cNvPr id="175" name="TextBox 174"/>
            <p:cNvSpPr txBox="1"/>
            <p:nvPr/>
          </p:nvSpPr>
          <p:spPr>
            <a:xfrm>
              <a:off x="4143649" y="6581001"/>
              <a:ext cx="189723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fr-BE" b="1" dirty="0" smtClean="0">
                  <a:solidFill>
                    <a:srgbClr val="0070C0"/>
                  </a:solidFill>
                </a:rPr>
                <a:t>1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063834" y="6581001"/>
              <a:ext cx="11281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i="1" dirty="0" smtClean="0"/>
                <a:t>Participes in </a:t>
              </a:r>
              <a:endParaRPr lang="en-US" sz="1200" b="1" i="1" dirty="0"/>
            </a:p>
          </p:txBody>
        </p:sp>
        <p:cxnSp>
          <p:nvCxnSpPr>
            <p:cNvPr id="7185" name="Straight Arrow Connector 7184"/>
            <p:cNvCxnSpPr/>
            <p:nvPr/>
          </p:nvCxnSpPr>
          <p:spPr>
            <a:xfrm>
              <a:off x="2458191" y="6745184"/>
              <a:ext cx="62939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" name="TextBox 181"/>
          <p:cNvSpPr txBox="1"/>
          <p:nvPr/>
        </p:nvSpPr>
        <p:spPr>
          <a:xfrm>
            <a:off x="4819403" y="6355367"/>
            <a:ext cx="2139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i="1" dirty="0" err="1" smtClean="0"/>
              <a:t>Low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frequency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term</a:t>
            </a:r>
            <a:endParaRPr lang="en-US" sz="1200" b="1" i="1" dirty="0"/>
          </a:p>
        </p:txBody>
      </p:sp>
      <p:sp>
        <p:nvSpPr>
          <p:cNvPr id="183" name="TextBox 182"/>
          <p:cNvSpPr txBox="1"/>
          <p:nvPr/>
        </p:nvSpPr>
        <p:spPr>
          <a:xfrm>
            <a:off x="4746170" y="6581001"/>
            <a:ext cx="2139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i="1" dirty="0" err="1" smtClean="0"/>
              <a:t>Filtered</a:t>
            </a:r>
            <a:r>
              <a:rPr lang="fr-BE" sz="1200" b="1" i="1" dirty="0" smtClean="0"/>
              <a:t> out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72141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 animBg="1"/>
      <p:bldP spid="153" grpId="0"/>
      <p:bldP spid="182" grpId="0"/>
      <p:bldP spid="1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85948"/>
            <a:ext cx="9144001" cy="607423"/>
          </a:xfrm>
        </p:spPr>
        <p:txBody>
          <a:bodyPr>
            <a:normAutofit/>
          </a:bodyPr>
          <a:lstStyle/>
          <a:p>
            <a:r>
              <a:rPr lang="fr-BE" sz="2800" dirty="0" smtClean="0"/>
              <a:t>Application : Lensless DH for </a:t>
            </a:r>
            <a:r>
              <a:rPr lang="fr-BE" sz="2800" dirty="0" err="1" smtClean="0"/>
              <a:t>looking</a:t>
            </a:r>
            <a:r>
              <a:rPr lang="fr-BE" sz="2800" dirty="0" smtClean="0"/>
              <a:t> </a:t>
            </a:r>
            <a:r>
              <a:rPr lang="fr-BE" sz="2800" dirty="0" err="1" smtClean="0"/>
              <a:t>through</a:t>
            </a:r>
            <a:r>
              <a:rPr lang="fr-BE" sz="2800" dirty="0" smtClean="0"/>
              <a:t> </a:t>
            </a:r>
            <a:r>
              <a:rPr lang="fr-BE" sz="2800" dirty="0" err="1" smtClean="0"/>
              <a:t>smoke</a:t>
            </a:r>
            <a:r>
              <a:rPr lang="fr-BE" sz="2800" dirty="0" smtClean="0"/>
              <a:t>/</a:t>
            </a:r>
            <a:r>
              <a:rPr lang="fr-BE" sz="2800" dirty="0" err="1" smtClean="0"/>
              <a:t>flames</a:t>
            </a:r>
            <a:r>
              <a:rPr lang="fr-BE" sz="2800" dirty="0" smtClean="0"/>
              <a:t> 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" y="3859479"/>
            <a:ext cx="4493803" cy="230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11803" r="2315" b="48406"/>
          <a:stretch/>
        </p:blipFill>
        <p:spPr bwMode="auto">
          <a:xfrm>
            <a:off x="3784248" y="1892888"/>
            <a:ext cx="5359752" cy="139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1948" y="1328734"/>
            <a:ext cx="484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Looking through smoke and flames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76372" y="1338739"/>
            <a:ext cx="3091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(M. Locatelli et al., </a:t>
            </a:r>
            <a:r>
              <a:rPr lang="fr-BE" sz="1600" i="1" dirty="0" err="1" smtClean="0"/>
              <a:t>Opt</a:t>
            </a:r>
            <a:r>
              <a:rPr lang="fr-BE" sz="1600" i="1" dirty="0" smtClean="0"/>
              <a:t>. </a:t>
            </a:r>
            <a:r>
              <a:rPr lang="fr-BE" sz="1600" i="1" dirty="0" err="1" smtClean="0"/>
              <a:t>Exp</a:t>
            </a:r>
            <a:r>
              <a:rPr lang="fr-BE" sz="1600" i="1" dirty="0" smtClean="0"/>
              <a:t>.</a:t>
            </a:r>
            <a:r>
              <a:rPr lang="fr-BE" sz="1600" dirty="0" smtClean="0"/>
              <a:t> 2012)</a:t>
            </a:r>
            <a:endParaRPr lang="en-US" sz="16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51461" r="2315" b="11427"/>
          <a:stretch/>
        </p:blipFill>
        <p:spPr bwMode="auto">
          <a:xfrm>
            <a:off x="3554643" y="5498275"/>
            <a:ext cx="5589357" cy="135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r="17353"/>
          <a:stretch/>
        </p:blipFill>
        <p:spPr bwMode="auto">
          <a:xfrm>
            <a:off x="1753590" y="1826161"/>
            <a:ext cx="1483096" cy="163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2749" y="2297893"/>
            <a:ext cx="149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Classical</a:t>
            </a:r>
          </a:p>
          <a:p>
            <a:pPr algn="ctr"/>
            <a:r>
              <a:rPr lang="en-US" sz="1600" b="1" i="1" dirty="0" smtClean="0"/>
              <a:t>thermography</a:t>
            </a:r>
            <a:endParaRPr lang="en-US" sz="16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37518" y="4329232"/>
            <a:ext cx="1874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Lensless digital holography in LWIR</a:t>
            </a:r>
            <a:endParaRPr lang="en-US" sz="16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7" y="3900362"/>
            <a:ext cx="334250" cy="115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7287" r="15213"/>
          <a:stretch/>
        </p:blipFill>
        <p:spPr bwMode="auto">
          <a:xfrm>
            <a:off x="688769" y="1781299"/>
            <a:ext cx="1160410" cy="214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98" y="1758662"/>
            <a:ext cx="5388305" cy="455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1948" y="1328734"/>
            <a:ext cx="484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Looking through smoke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876372" y="1338739"/>
            <a:ext cx="3091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(M. Locatelli et al., </a:t>
            </a:r>
            <a:r>
              <a:rPr lang="fr-BE" sz="1600" i="1" dirty="0" err="1" smtClean="0"/>
              <a:t>Opt</a:t>
            </a:r>
            <a:r>
              <a:rPr lang="fr-BE" sz="1600" i="1" dirty="0" smtClean="0"/>
              <a:t>. </a:t>
            </a:r>
            <a:r>
              <a:rPr lang="fr-BE" sz="1600" i="1" dirty="0" err="1" smtClean="0"/>
              <a:t>Exp</a:t>
            </a:r>
            <a:r>
              <a:rPr lang="fr-BE" sz="1600" i="1" dirty="0" smtClean="0"/>
              <a:t>.</a:t>
            </a:r>
            <a:r>
              <a:rPr lang="fr-BE" sz="1600" dirty="0" smtClean="0"/>
              <a:t> 2012)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05049" y="2351314"/>
            <a:ext cx="2683824" cy="593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1741" y="4911122"/>
            <a:ext cx="3489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Through smoke:</a:t>
            </a:r>
          </a:p>
          <a:p>
            <a:r>
              <a:rPr lang="fr-BE" sz="1600" i="1" dirty="0" smtClean="0"/>
              <a:t>Lensless LWIR Digital </a:t>
            </a:r>
            <a:r>
              <a:rPr lang="fr-BE" sz="1600" i="1" dirty="0" err="1" smtClean="0"/>
              <a:t>Holography</a:t>
            </a:r>
            <a:endParaRPr lang="fr-BE" sz="1600" i="1" dirty="0" smtClean="0"/>
          </a:p>
          <a:p>
            <a:r>
              <a:rPr lang="fr-BE" sz="1600" i="1" dirty="0" err="1" smtClean="0"/>
              <a:t>same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capability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than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Thermography</a:t>
            </a:r>
            <a:endParaRPr lang="en-US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018" y="5778681"/>
            <a:ext cx="3489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i="1" dirty="0" err="1" smtClean="0"/>
              <a:t>Smoke</a:t>
            </a:r>
            <a:r>
              <a:rPr lang="fr-BE" sz="1600" b="1" i="1" dirty="0" smtClean="0"/>
              <a:t> transparent in LWIR</a:t>
            </a:r>
            <a:endParaRPr lang="en-US" sz="1600" b="1" i="1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1" y="785948"/>
            <a:ext cx="9144001" cy="607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smtClean="0"/>
              <a:t>Application : Lensless DH for looking through smoke/flames 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3821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06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The Centre Spatial de Liège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0922" y="774903"/>
            <a:ext cx="2500131" cy="486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15521" y="1372565"/>
            <a:ext cx="2916820" cy="52201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372565"/>
            <a:ext cx="2916820" cy="52201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72852" y="795648"/>
            <a:ext cx="2244173" cy="441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Optics</a:t>
            </a:r>
            <a:r>
              <a:rPr kumimoji="0" lang="fr-B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fr-B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r="8216"/>
          <a:stretch>
            <a:fillRect/>
          </a:stretch>
        </p:blipFill>
        <p:spPr bwMode="auto">
          <a:xfrm>
            <a:off x="234592" y="1924970"/>
            <a:ext cx="2499298" cy="17346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 cstate="print"/>
          <a:srcRect l="3669"/>
          <a:stretch>
            <a:fillRect/>
          </a:stretch>
        </p:blipFill>
        <p:spPr bwMode="auto">
          <a:xfrm>
            <a:off x="247214" y="3906113"/>
            <a:ext cx="2501602" cy="24094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7318" y="1927110"/>
            <a:ext cx="2133446" cy="1707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2980" y="3624931"/>
            <a:ext cx="2212874" cy="8428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http://www.itrust.lu/logo_e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9832" y="4609768"/>
            <a:ext cx="1047186" cy="413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5" name="Picture 2" descr="https://twimg0-a.akamaihd.net/profile_images/188302352/nasalogo_twit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50732" y="4653022"/>
            <a:ext cx="819315" cy="706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6" name="Picture 8" descr="http://upload.wikimedia.org/wikipedia/he/f/fd/Logo_cn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96494" y="5153980"/>
            <a:ext cx="1140790" cy="354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7" name="Picture 10" descr="http://www.topnews.in/files/Indian-Space-Research-Organisati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04432" y="5555848"/>
            <a:ext cx="889494" cy="9285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8" name="Picture 12" descr="File:CNSA.sv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665" y="5704092"/>
            <a:ext cx="909296" cy="715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9" name="TextBox 18"/>
          <p:cNvSpPr txBox="1"/>
          <p:nvPr/>
        </p:nvSpPr>
        <p:spPr>
          <a:xfrm>
            <a:off x="47502" y="1416266"/>
            <a:ext cx="280115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err="1" smtClean="0">
                <a:latin typeface="+mn-lt"/>
              </a:rPr>
              <a:t>Simulated</a:t>
            </a:r>
            <a:r>
              <a:rPr lang="fr-BE" sz="1200" b="1" dirty="0" smtClean="0">
                <a:latin typeface="+mn-lt"/>
              </a:rPr>
              <a:t> </a:t>
            </a:r>
            <a:r>
              <a:rPr lang="fr-BE" sz="1200" b="1" dirty="0" err="1" smtClean="0">
                <a:latin typeface="+mn-lt"/>
              </a:rPr>
              <a:t>space</a:t>
            </a:r>
            <a:r>
              <a:rPr lang="fr-BE" sz="1200" b="1" dirty="0" smtClean="0">
                <a:latin typeface="+mn-lt"/>
              </a:rPr>
              <a:t> </a:t>
            </a:r>
            <a:r>
              <a:rPr lang="fr-BE" sz="1200" b="1" dirty="0" err="1" smtClean="0">
                <a:latin typeface="+mn-lt"/>
              </a:rPr>
              <a:t>environment</a:t>
            </a:r>
            <a:r>
              <a:rPr lang="fr-BE" sz="1200" b="1" dirty="0" smtClean="0">
                <a:latin typeface="+mn-lt"/>
              </a:rPr>
              <a:t> </a:t>
            </a:r>
            <a:r>
              <a:rPr lang="fr-BE" sz="1200" b="1" dirty="0" err="1" smtClean="0">
                <a:latin typeface="+mn-lt"/>
              </a:rPr>
              <a:t>testing</a:t>
            </a:r>
            <a:endParaRPr lang="fr-BE" sz="1200" b="1" dirty="0" smtClean="0">
              <a:latin typeface="+mn-lt"/>
            </a:endParaRPr>
          </a:p>
          <a:p>
            <a:pPr algn="ctr"/>
            <a:r>
              <a:rPr lang="fr-BE" sz="1200" b="1" dirty="0" smtClean="0">
                <a:latin typeface="+mn-lt"/>
              </a:rPr>
              <a:t>Large </a:t>
            </a:r>
            <a:r>
              <a:rPr lang="fr-BE" sz="1200" b="1" dirty="0" err="1" smtClean="0">
                <a:latin typeface="+mn-lt"/>
              </a:rPr>
              <a:t>chambers</a:t>
            </a:r>
            <a:r>
              <a:rPr lang="fr-BE" sz="1200" b="1" dirty="0" smtClean="0">
                <a:latin typeface="+mn-lt"/>
              </a:rPr>
              <a:t> </a:t>
            </a:r>
            <a:r>
              <a:rPr lang="fr-BE" sz="1200" b="1" dirty="0" err="1" smtClean="0">
                <a:latin typeface="+mn-lt"/>
              </a:rPr>
              <a:t>with</a:t>
            </a:r>
            <a:r>
              <a:rPr lang="fr-BE" sz="1200" b="1" dirty="0" smtClean="0">
                <a:latin typeface="+mn-lt"/>
              </a:rPr>
              <a:t> </a:t>
            </a:r>
            <a:r>
              <a:rPr lang="fr-BE" sz="1200" b="1" dirty="0" err="1" smtClean="0">
                <a:latin typeface="+mn-lt"/>
              </a:rPr>
              <a:t>optical</a:t>
            </a:r>
            <a:r>
              <a:rPr lang="fr-BE" sz="1200" b="1" dirty="0" smtClean="0">
                <a:latin typeface="+mn-lt"/>
              </a:rPr>
              <a:t> </a:t>
            </a:r>
            <a:r>
              <a:rPr lang="fr-BE" sz="1200" b="1" dirty="0" err="1" smtClean="0">
                <a:latin typeface="+mn-lt"/>
              </a:rPr>
              <a:t>benches</a:t>
            </a:r>
            <a:endParaRPr lang="en-US" sz="1200" b="1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27180" y="1372565"/>
            <a:ext cx="2916820" cy="52201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71630" y="1392516"/>
            <a:ext cx="192873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200" b="1" dirty="0" err="1" smtClean="0">
                <a:latin typeface="+mn-lt"/>
              </a:rPr>
              <a:t>Development</a:t>
            </a:r>
            <a:r>
              <a:rPr lang="fr-BE" sz="1200" b="1" dirty="0" smtClean="0">
                <a:latin typeface="+mn-lt"/>
              </a:rPr>
              <a:t> of </a:t>
            </a:r>
            <a:r>
              <a:rPr lang="fr-BE" sz="1200" b="1" dirty="0" err="1" smtClean="0">
                <a:latin typeface="+mn-lt"/>
              </a:rPr>
              <a:t>optical</a:t>
            </a:r>
            <a:endParaRPr lang="fr-BE" sz="1200" b="1" dirty="0" smtClean="0">
              <a:latin typeface="+mn-lt"/>
            </a:endParaRPr>
          </a:p>
          <a:p>
            <a:pPr algn="ctr"/>
            <a:r>
              <a:rPr lang="fr-BE" sz="1200" b="1" dirty="0" err="1" smtClean="0">
                <a:latin typeface="+mn-lt"/>
              </a:rPr>
              <a:t>Space</a:t>
            </a:r>
            <a:r>
              <a:rPr lang="fr-BE" sz="1200" b="1" dirty="0" smtClean="0">
                <a:latin typeface="+mn-lt"/>
              </a:rPr>
              <a:t> instrumentation</a:t>
            </a:r>
            <a:endParaRPr lang="en-US" sz="1200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3407" y="1430671"/>
            <a:ext cx="194457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200" b="1" dirty="0" err="1" smtClean="0">
                <a:latin typeface="+mn-lt"/>
              </a:rPr>
              <a:t>Development</a:t>
            </a:r>
            <a:r>
              <a:rPr lang="fr-BE" sz="1200" b="1" dirty="0" smtClean="0">
                <a:latin typeface="+mn-lt"/>
              </a:rPr>
              <a:t> of</a:t>
            </a:r>
          </a:p>
          <a:p>
            <a:pPr algn="ctr"/>
            <a:r>
              <a:rPr lang="fr-BE" sz="1200" b="1" dirty="0" smtClean="0">
                <a:latin typeface="+mn-lt"/>
              </a:rPr>
              <a:t>Advanced Technologies</a:t>
            </a:r>
            <a:endParaRPr lang="en-US" sz="12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67042" y="1916917"/>
            <a:ext cx="1901483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Vacuum-</a:t>
            </a:r>
            <a:r>
              <a:rPr lang="fr-BE" sz="1200" dirty="0" err="1" smtClean="0">
                <a:latin typeface="+mn-lt"/>
              </a:rPr>
              <a:t>Cryogeny</a:t>
            </a:r>
            <a:endParaRPr lang="fr-BE" sz="1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</a:t>
            </a:r>
            <a:r>
              <a:rPr lang="fr-BE" sz="1200" dirty="0" err="1" smtClean="0">
                <a:latin typeface="+mn-lt"/>
              </a:rPr>
              <a:t>Quality</a:t>
            </a:r>
            <a:r>
              <a:rPr lang="fr-BE" sz="1200" dirty="0" smtClean="0">
                <a:latin typeface="+mn-lt"/>
              </a:rPr>
              <a:t> </a:t>
            </a:r>
            <a:r>
              <a:rPr lang="fr-BE" sz="1200" dirty="0" err="1" smtClean="0">
                <a:latin typeface="+mn-lt"/>
              </a:rPr>
              <a:t>insurance</a:t>
            </a:r>
            <a:endParaRPr lang="fr-BE" sz="1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Thermal Design</a:t>
            </a: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Signal </a:t>
            </a:r>
            <a:r>
              <a:rPr lang="fr-BE" sz="1200" dirty="0" err="1" smtClean="0">
                <a:latin typeface="+mn-lt"/>
              </a:rPr>
              <a:t>Processing</a:t>
            </a:r>
            <a:endParaRPr lang="fr-BE" sz="1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</a:t>
            </a:r>
            <a:r>
              <a:rPr lang="fr-BE" sz="1200" dirty="0" err="1" smtClean="0">
                <a:latin typeface="+mn-lt"/>
              </a:rPr>
              <a:t>Spaceborne</a:t>
            </a:r>
            <a:r>
              <a:rPr lang="fr-BE" sz="1200" dirty="0" smtClean="0">
                <a:latin typeface="+mn-lt"/>
              </a:rPr>
              <a:t> </a:t>
            </a:r>
            <a:r>
              <a:rPr lang="fr-BE" sz="1200" dirty="0" err="1" smtClean="0">
                <a:latin typeface="+mn-lt"/>
              </a:rPr>
              <a:t>Electronics</a:t>
            </a:r>
            <a:endParaRPr lang="fr-BE" sz="1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Smart </a:t>
            </a:r>
            <a:r>
              <a:rPr lang="fr-BE" sz="1200" dirty="0" err="1" smtClean="0">
                <a:latin typeface="+mn-lt"/>
              </a:rPr>
              <a:t>sensors</a:t>
            </a:r>
            <a:endParaRPr lang="fr-BE" sz="1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Surface </a:t>
            </a:r>
            <a:r>
              <a:rPr lang="fr-BE" sz="1200" dirty="0" err="1" smtClean="0">
                <a:latin typeface="+mn-lt"/>
              </a:rPr>
              <a:t>processing</a:t>
            </a:r>
            <a:endParaRPr lang="fr-BE" sz="1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Optical Design</a:t>
            </a: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Laser  </a:t>
            </a:r>
            <a:r>
              <a:rPr lang="fr-BE" sz="1200" dirty="0" err="1" smtClean="0">
                <a:latin typeface="+mn-lt"/>
              </a:rPr>
              <a:t>Metrology</a:t>
            </a:r>
            <a:endParaRPr lang="fr-BE" sz="1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fr-BE" sz="1200" dirty="0" smtClean="0">
                <a:latin typeface="+mn-lt"/>
              </a:rPr>
              <a:t> Non Destructive </a:t>
            </a:r>
            <a:r>
              <a:rPr lang="fr-BE" sz="1200" dirty="0" err="1" smtClean="0">
                <a:latin typeface="+mn-lt"/>
              </a:rPr>
              <a:t>Testing</a:t>
            </a:r>
            <a:endParaRPr lang="en-US" sz="1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0009" y="3434376"/>
            <a:ext cx="1735494" cy="335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:\users\M.Georges\Publications\Conférences\2013_10_Yutz\surfaces-102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52524" y="5254279"/>
            <a:ext cx="1660849" cy="124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26" name="Picture 2" descr="H:\users\M.Georges\Publications\Conférences\2013_10_Yutz\surfaces-101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63540" y="3906317"/>
            <a:ext cx="1694798" cy="1244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53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48" y="1328734"/>
            <a:ext cx="484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Detecting human being through flames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239222" y="1353253"/>
            <a:ext cx="3091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(M. Locatelli et al., </a:t>
            </a:r>
            <a:r>
              <a:rPr lang="fr-BE" sz="1600" i="1" dirty="0" err="1" smtClean="0"/>
              <a:t>Opt</a:t>
            </a:r>
            <a:r>
              <a:rPr lang="fr-BE" sz="1600" i="1" dirty="0" smtClean="0"/>
              <a:t>. </a:t>
            </a:r>
            <a:r>
              <a:rPr lang="fr-BE" sz="1600" i="1" dirty="0" err="1" smtClean="0"/>
              <a:t>Exp</a:t>
            </a:r>
            <a:r>
              <a:rPr lang="fr-BE" sz="1600" i="1" dirty="0" smtClean="0"/>
              <a:t>.</a:t>
            </a:r>
            <a:r>
              <a:rPr lang="fr-BE" sz="1600" dirty="0" smtClean="0"/>
              <a:t> 2012)</a:t>
            </a:r>
            <a:endParaRPr lang="en-US" sz="1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4" y="1873606"/>
            <a:ext cx="7659089" cy="405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1" y="785948"/>
            <a:ext cx="9144001" cy="607423"/>
          </a:xfrm>
        </p:spPr>
        <p:txBody>
          <a:bodyPr>
            <a:normAutofit/>
          </a:bodyPr>
          <a:lstStyle/>
          <a:p>
            <a:r>
              <a:rPr lang="fr-BE" sz="2800" dirty="0" smtClean="0"/>
              <a:t>Application : Lensless DH for </a:t>
            </a:r>
            <a:r>
              <a:rPr lang="fr-BE" sz="2800" dirty="0" err="1" smtClean="0"/>
              <a:t>looking</a:t>
            </a:r>
            <a:r>
              <a:rPr lang="fr-BE" sz="2800" dirty="0" smtClean="0"/>
              <a:t> </a:t>
            </a:r>
            <a:r>
              <a:rPr lang="fr-BE" sz="2800" dirty="0" err="1" smtClean="0"/>
              <a:t>through</a:t>
            </a:r>
            <a:r>
              <a:rPr lang="fr-BE" sz="2800" dirty="0" smtClean="0"/>
              <a:t> </a:t>
            </a:r>
            <a:r>
              <a:rPr lang="fr-BE" sz="2800" dirty="0" err="1" smtClean="0"/>
              <a:t>smoke</a:t>
            </a:r>
            <a:r>
              <a:rPr lang="fr-BE" sz="2800" dirty="0" smtClean="0"/>
              <a:t>/</a:t>
            </a:r>
            <a:r>
              <a:rPr lang="fr-BE" sz="2800" dirty="0" err="1" smtClean="0"/>
              <a:t>flames</a:t>
            </a:r>
            <a:r>
              <a:rPr lang="fr-BE" sz="2800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6474" y="6262501"/>
            <a:ext cx="484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Also : Out-of-lab application !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5159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/>
          <a:lstStyle/>
          <a:p>
            <a:r>
              <a:rPr lang="fr-BE" dirty="0" smtClean="0"/>
              <a:t>Vibration applications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7" y="2558370"/>
            <a:ext cx="4166688" cy="386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1697" y="1721206"/>
            <a:ext cx="3503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(P. </a:t>
            </a:r>
            <a:r>
              <a:rPr lang="fr-BE" sz="1600" dirty="0" err="1" smtClean="0"/>
              <a:t>Poggi</a:t>
            </a:r>
            <a:r>
              <a:rPr lang="fr-BE" sz="1600" dirty="0" smtClean="0"/>
              <a:t>, et al., </a:t>
            </a:r>
            <a:r>
              <a:rPr lang="fr-BE" sz="1600" i="1" dirty="0" err="1" smtClean="0"/>
              <a:t>Scientific</a:t>
            </a:r>
            <a:r>
              <a:rPr lang="fr-BE" sz="1600" i="1" dirty="0" smtClean="0"/>
              <a:t> Reports</a:t>
            </a:r>
            <a:r>
              <a:rPr lang="fr-BE" sz="1600" dirty="0" smtClean="0"/>
              <a:t>, 2016)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9658" y="1696597"/>
            <a:ext cx="484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Remote monitoring of building oscillation </a:t>
            </a:r>
            <a:r>
              <a:rPr lang="en-US" b="1" i="1" dirty="0" smtClean="0"/>
              <a:t>modes</a:t>
            </a:r>
            <a:endParaRPr lang="en-US" b="1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26242" r="61704" b="21949"/>
          <a:stretch/>
        </p:blipFill>
        <p:spPr bwMode="auto">
          <a:xfrm>
            <a:off x="4814239" y="2691167"/>
            <a:ext cx="4247536" cy="344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46" y="1312549"/>
            <a:ext cx="484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Out-of-lab application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5433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5425"/>
            <a:ext cx="7772400" cy="1470025"/>
          </a:xfrm>
        </p:spPr>
        <p:txBody>
          <a:bodyPr/>
          <a:lstStyle/>
          <a:p>
            <a:r>
              <a:rPr lang="fr-BE" dirty="0" smtClean="0"/>
              <a:t>Digital </a:t>
            </a:r>
            <a:r>
              <a:rPr lang="fr-BE" dirty="0" err="1" smtClean="0"/>
              <a:t>holographic</a:t>
            </a:r>
            <a:r>
              <a:rPr lang="fr-BE" dirty="0" smtClean="0"/>
              <a:t> </a:t>
            </a:r>
            <a:r>
              <a:rPr lang="fr-BE" dirty="0" err="1" smtClean="0"/>
              <a:t>interferometry</a:t>
            </a:r>
            <a:r>
              <a:rPr lang="fr-BE" dirty="0" smtClean="0"/>
              <a:t> in the LWIR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- 1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530566"/>
            <a:ext cx="8961120" cy="24215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b="1" i="1" dirty="0" smtClean="0"/>
              <a:t>     Motivation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sz="1800" dirty="0" smtClean="0"/>
              <a:t>Full-</a:t>
            </a:r>
            <a:r>
              <a:rPr lang="fr-BE" sz="1800" dirty="0" err="1" smtClean="0"/>
              <a:t>field</a:t>
            </a:r>
            <a:r>
              <a:rPr lang="fr-BE" sz="1800" dirty="0" smtClean="0"/>
              <a:t> </a:t>
            </a:r>
            <a:r>
              <a:rPr lang="fr-BE" sz="1800" b="1" u="sng" dirty="0" err="1" smtClean="0"/>
              <a:t>deformations</a:t>
            </a:r>
            <a:r>
              <a:rPr lang="fr-BE" sz="1800" dirty="0" smtClean="0"/>
              <a:t> of </a:t>
            </a:r>
            <a:r>
              <a:rPr lang="fr-BE" sz="1800" dirty="0" err="1" smtClean="0"/>
              <a:t>reflectors</a:t>
            </a:r>
            <a:r>
              <a:rPr lang="fr-BE" sz="1800" dirty="0" smtClean="0"/>
              <a:t> in vacuum-thermal </a:t>
            </a:r>
            <a:r>
              <a:rPr lang="fr-BE" sz="1800" dirty="0" err="1" smtClean="0"/>
              <a:t>testing</a:t>
            </a:r>
            <a:endParaRPr lang="fr-BE" sz="1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BE" sz="1800" dirty="0" smtClean="0"/>
              <a:t>Large </a:t>
            </a:r>
            <a:r>
              <a:rPr lang="fr-BE" sz="1800" dirty="0" err="1" smtClean="0"/>
              <a:t>reflectors</a:t>
            </a:r>
            <a:r>
              <a:rPr lang="fr-BE" sz="1800" dirty="0" smtClean="0"/>
              <a:t>: up to 4 m </a:t>
            </a:r>
            <a:r>
              <a:rPr lang="fr-BE" sz="1800" dirty="0" err="1" smtClean="0"/>
              <a:t>diameter</a:t>
            </a:r>
            <a:endParaRPr lang="fr-BE" sz="1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BE" sz="1800" dirty="0" smtClean="0"/>
              <a:t>Range of </a:t>
            </a:r>
            <a:r>
              <a:rPr lang="fr-BE" sz="1800" dirty="0" err="1" smtClean="0"/>
              <a:t>deformations</a:t>
            </a:r>
            <a:r>
              <a:rPr lang="fr-BE" sz="1800" dirty="0" smtClean="0"/>
              <a:t>: 1 µm – 250 µm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sz="1800" b="1" i="1" dirty="0" err="1" smtClean="0">
                <a:solidFill>
                  <a:srgbClr val="FF0000"/>
                </a:solidFill>
              </a:rPr>
              <a:t>Reflectors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cannot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be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equipped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with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cooperative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targets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fr-BE" sz="1800" b="1" i="1" dirty="0">
                <a:solidFill>
                  <a:srgbClr val="FF0000"/>
                </a:solidFill>
              </a:rPr>
              <a:t> </a:t>
            </a:r>
            <a:r>
              <a:rPr lang="fr-BE" sz="1800" b="1" i="1" dirty="0" smtClean="0">
                <a:solidFill>
                  <a:srgbClr val="FF0000"/>
                </a:solidFill>
              </a:rPr>
              <a:t>   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nor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sprayed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with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scattering</a:t>
            </a:r>
            <a:r>
              <a:rPr lang="fr-BE" sz="1800" b="1" i="1" dirty="0" smtClean="0">
                <a:solidFill>
                  <a:srgbClr val="FF0000"/>
                </a:solidFill>
              </a:rPr>
              <a:t> </a:t>
            </a:r>
            <a:r>
              <a:rPr lang="fr-BE" sz="1800" b="1" i="1" dirty="0" err="1" smtClean="0">
                <a:solidFill>
                  <a:srgbClr val="FF0000"/>
                </a:solidFill>
              </a:rPr>
              <a:t>powder</a:t>
            </a:r>
            <a:r>
              <a:rPr lang="fr-BE" sz="1800" b="1" i="1" dirty="0" smtClean="0">
                <a:solidFill>
                  <a:srgbClr val="FF0000"/>
                </a:solidFill>
              </a:rPr>
              <a:t> !</a:t>
            </a:r>
            <a:endParaRPr lang="fr-BE" sz="2000" b="1" i="1" dirty="0" smtClean="0">
              <a:solidFill>
                <a:srgbClr val="FF0000"/>
              </a:solidFill>
            </a:endParaRPr>
          </a:p>
          <a:p>
            <a:endParaRPr lang="fr-BE" sz="2000" dirty="0" smtClean="0"/>
          </a:p>
        </p:txBody>
      </p:sp>
      <p:pic>
        <p:nvPicPr>
          <p:cNvPr id="8" name="Picture 7" descr="H:\users\M.Georges\Publications\Conférences\2012_04_DH 2012_Miami\hersch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847" y="4220055"/>
            <a:ext cx="2340000" cy="2340000"/>
          </a:xfrm>
          <a:prstGeom prst="rect">
            <a:avLst/>
          </a:prstGeom>
          <a:noFill/>
        </p:spPr>
      </p:pic>
      <p:pic>
        <p:nvPicPr>
          <p:cNvPr id="11" name="Picture 8" descr="H:\users\M.Georges\Publications\Conférences\2012_04_DH 2012_Miami\planck.gif"/>
          <p:cNvPicPr>
            <a:picLocks noChangeAspect="1" noChangeArrowheads="1"/>
          </p:cNvPicPr>
          <p:nvPr/>
        </p:nvPicPr>
        <p:blipFill>
          <a:blip r:embed="rId3" cstate="print"/>
          <a:srcRect l="12094" r="10583"/>
          <a:stretch>
            <a:fillRect/>
          </a:stretch>
        </p:blipFill>
        <p:spPr bwMode="auto">
          <a:xfrm>
            <a:off x="2921478" y="4220055"/>
            <a:ext cx="2512943" cy="2340000"/>
          </a:xfrm>
          <a:prstGeom prst="rect">
            <a:avLst/>
          </a:prstGeom>
          <a:noFill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0801" y="4220055"/>
            <a:ext cx="3115902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94032" y="3885374"/>
            <a:ext cx="2182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Herschel mission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11498" y="3885374"/>
            <a:ext cx="2182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Planck mission</a:t>
            </a:r>
            <a:endParaRPr lang="en-US" sz="16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90227" y="3652063"/>
            <a:ext cx="244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Facility for Optical Calibration at the CSL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7064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- 1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818063"/>
            <a:ext cx="8987246" cy="5796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lang="fr-BE" sz="2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Reduce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sensitivity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to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displacement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to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measure</a:t>
            </a: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Reduce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sensitivity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to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external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perturbations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Increase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size of observable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objects</a:t>
            </a: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Objects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reflects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more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specularly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fr-B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than</a:t>
            </a:r>
            <a:r>
              <a: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in visible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B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27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165251"/>
              </p:ext>
            </p:extLst>
          </p:nvPr>
        </p:nvGraphicFramePr>
        <p:xfrm>
          <a:off x="2908779" y="5302046"/>
          <a:ext cx="202458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" name="Equation" r:id="rId3" imgW="1396800" imgH="457200" progId="Equation.3">
                  <p:embed/>
                </p:oleObj>
              </mc:Choice>
              <mc:Fallback>
                <p:oleObj name="Equation" r:id="rId3" imgW="139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779" y="5302046"/>
                        <a:ext cx="2024587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028050"/>
              </p:ext>
            </p:extLst>
          </p:nvPr>
        </p:nvGraphicFramePr>
        <p:xfrm>
          <a:off x="1043691" y="5311034"/>
          <a:ext cx="957942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9" name="Equation" r:id="rId5" imgW="660240" imgH="393480" progId="Equation.3">
                  <p:embed/>
                </p:oleObj>
              </mc:Choice>
              <mc:Fallback>
                <p:oleObj name="Equation" r:id="rId5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91" y="5311034"/>
                        <a:ext cx="957942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87"/>
          <p:cNvSpPr txBox="1">
            <a:spLocks noChangeArrowheads="1"/>
          </p:cNvSpPr>
          <p:nvPr/>
        </p:nvSpPr>
        <p:spPr bwMode="auto">
          <a:xfrm>
            <a:off x="5704184" y="5329761"/>
            <a:ext cx="1962377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Observable </a:t>
            </a:r>
            <a:r>
              <a:rPr kumimoji="0" lang="fr-B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objects</a:t>
            </a:r>
            <a:endParaRPr kumimoji="0" lang="fr-BE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7 x </a:t>
            </a:r>
            <a:r>
              <a:rPr kumimoji="0" lang="fr-B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larger</a:t>
            </a:r>
            <a:r>
              <a:rPr kumimoji="0" lang="fr-B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fr-B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at</a:t>
            </a:r>
            <a:r>
              <a:rPr kumimoji="0" lang="fr-B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10 µm</a:t>
            </a:r>
            <a:endParaRPr kumimoji="0" lang="fr-F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0" name="Line 88"/>
          <p:cNvSpPr>
            <a:spLocks noChangeShapeType="1"/>
          </p:cNvSpPr>
          <p:nvPr/>
        </p:nvSpPr>
        <p:spPr bwMode="auto">
          <a:xfrm>
            <a:off x="5130691" y="5571559"/>
            <a:ext cx="285344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4369" y="1042454"/>
            <a:ext cx="23241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 descr="focal 5 optical ben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432" y="2836978"/>
            <a:ext cx="2395722" cy="1858365"/>
          </a:xfrm>
          <a:prstGeom prst="rect">
            <a:avLst/>
          </a:prstGeom>
          <a:noFill/>
        </p:spPr>
      </p:pic>
      <p:pic>
        <p:nvPicPr>
          <p:cNvPr id="33" name="Picture 7" descr="F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79724" y="2837510"/>
            <a:ext cx="2499302" cy="1857068"/>
          </a:xfrm>
          <a:prstGeom prst="rect">
            <a:avLst/>
          </a:prstGeom>
          <a:noFill/>
        </p:spPr>
      </p:pic>
      <p:pic>
        <p:nvPicPr>
          <p:cNvPr id="34" name="Picture 9" descr="Focal6.5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2412" y="2836978"/>
            <a:ext cx="1809460" cy="1858365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818865" y="6393134"/>
            <a:ext cx="9198592" cy="369332"/>
            <a:chOff x="818865" y="6393134"/>
            <a:chExt cx="9198592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1212767" y="6393134"/>
              <a:ext cx="8804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Important when we use lenses: destruction of </a:t>
              </a:r>
              <a:r>
                <a:rPr lang="en-US" b="1" i="1" dirty="0" err="1" smtClean="0"/>
                <a:t>microbolometer</a:t>
              </a:r>
              <a:r>
                <a:rPr lang="en-US" b="1" i="1" dirty="0" smtClean="0"/>
                <a:t> pixels by CO2 laser</a:t>
              </a:r>
              <a:endParaRPr lang="en-US" b="1" i="1" dirty="0"/>
            </a:p>
          </p:txBody>
        </p:sp>
        <p:sp>
          <p:nvSpPr>
            <p:cNvPr id="5" name="Bent-Up Arrow 4"/>
            <p:cNvSpPr/>
            <p:nvPr/>
          </p:nvSpPr>
          <p:spPr>
            <a:xfrm rot="5400000">
              <a:off x="846162" y="6414449"/>
              <a:ext cx="218362" cy="272956"/>
            </a:xfrm>
            <a:prstGeom prst="bent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44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- 1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818063"/>
            <a:ext cx="8987246" cy="5796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Picture 6" descr="DSCN2466"/>
          <p:cNvPicPr>
            <a:picLocks noChangeAspect="1" noChangeArrowheads="1"/>
          </p:cNvPicPr>
          <p:nvPr/>
        </p:nvPicPr>
        <p:blipFill>
          <a:blip r:embed="rId2" cstate="print"/>
          <a:srcRect l="50117" t="21576" r="9592" b="10605"/>
          <a:stretch>
            <a:fillRect/>
          </a:stretch>
        </p:blipFill>
        <p:spPr bwMode="auto">
          <a:xfrm flipH="1">
            <a:off x="254000" y="2317929"/>
            <a:ext cx="1697298" cy="2143125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782205" y="4565832"/>
            <a:ext cx="8056995" cy="1765297"/>
            <a:chOff x="782205" y="4787903"/>
            <a:chExt cx="8056995" cy="1765297"/>
          </a:xfrm>
        </p:grpSpPr>
        <p:pic>
          <p:nvPicPr>
            <p:cNvPr id="15" name="Picture 5" descr="Scattering configuration final wo VNDF 75-7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3928054" y="1642054"/>
              <a:ext cx="1765297" cy="80569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397500" y="5029200"/>
              <a:ext cx="193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800" b="1" dirty="0" smtClean="0">
                  <a:latin typeface="+mn-lt"/>
                </a:rPr>
                <a:t>LASER</a:t>
              </a:r>
              <a:endParaRPr lang="en-US" sz="1800" b="1" dirty="0">
                <a:latin typeface="+mn-lt"/>
              </a:endParaRPr>
            </a:p>
          </p:txBody>
        </p:sp>
      </p:grpSp>
      <p:pic>
        <p:nvPicPr>
          <p:cNvPr id="17" name="Picture 4" descr="DSCN2259"/>
          <p:cNvPicPr>
            <a:picLocks noChangeAspect="1" noChangeArrowheads="1"/>
          </p:cNvPicPr>
          <p:nvPr/>
        </p:nvPicPr>
        <p:blipFill>
          <a:blip r:embed="rId4" cstate="print"/>
          <a:srcRect l="29063" r="21898"/>
          <a:stretch>
            <a:fillRect/>
          </a:stretch>
        </p:blipFill>
        <p:spPr bwMode="auto">
          <a:xfrm>
            <a:off x="6932613" y="879474"/>
            <a:ext cx="213140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79500" y="3854630"/>
            <a:ext cx="1790700" cy="1473199"/>
            <a:chOff x="1079500" y="4076701"/>
            <a:chExt cx="1790700" cy="1473199"/>
          </a:xfrm>
        </p:grpSpPr>
        <p:sp>
          <p:nvSpPr>
            <p:cNvPr id="19" name="Oval 7"/>
            <p:cNvSpPr>
              <a:spLocks noChangeArrowheads="1"/>
            </p:cNvSpPr>
            <p:nvPr/>
          </p:nvSpPr>
          <p:spPr bwMode="auto">
            <a:xfrm>
              <a:off x="1079500" y="4864100"/>
              <a:ext cx="698500" cy="685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727200" y="4076701"/>
              <a:ext cx="1143000" cy="9270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965450" y="2025829"/>
            <a:ext cx="1459082" cy="2413000"/>
            <a:chOff x="2965450" y="2247900"/>
            <a:chExt cx="1459082" cy="2413000"/>
          </a:xfrm>
        </p:grpSpPr>
        <p:pic>
          <p:nvPicPr>
            <p:cNvPr id="22" name="Picture 2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65450" y="2561649"/>
              <a:ext cx="1459082" cy="209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3276600" y="2247900"/>
              <a:ext cx="8878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dirty="0" smtClean="0">
                  <a:latin typeface="+mn-lt"/>
                </a:rPr>
                <a:t>Diffuser</a:t>
              </a:r>
              <a:endParaRPr lang="en-US" sz="1600" dirty="0">
                <a:latin typeface="+mn-lt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H="1">
            <a:off x="533400" y="5721529"/>
            <a:ext cx="609600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500" y="5569129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latin typeface="+mn-lt"/>
              </a:rPr>
              <a:t>To</a:t>
            </a:r>
          </a:p>
          <a:p>
            <a:r>
              <a:rPr lang="fr-BE" b="1" dirty="0" err="1" smtClean="0">
                <a:latin typeface="+mn-lt"/>
              </a:rPr>
              <a:t>reflector</a:t>
            </a:r>
            <a:endParaRPr lang="en-US" b="1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859082" y="1950375"/>
            <a:ext cx="1890897" cy="2566146"/>
            <a:chOff x="4898271" y="2067944"/>
            <a:chExt cx="1890897" cy="2566146"/>
          </a:xfrm>
        </p:grpSpPr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8271" y="3130852"/>
              <a:ext cx="1890897" cy="1503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4911734" y="2067944"/>
              <a:ext cx="187314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latin typeface="+mn-lt"/>
                </a:rPr>
                <a:t>Uncooled µ-</a:t>
              </a:r>
              <a:r>
                <a:rPr lang="fr-BE" sz="1400" b="1" dirty="0" err="1" smtClean="0">
                  <a:latin typeface="+mn-lt"/>
                </a:rPr>
                <a:t>bolometer</a:t>
              </a:r>
              <a:endParaRPr lang="fr-BE" sz="1400" b="1" dirty="0" smtClean="0">
                <a:latin typeface="+mn-lt"/>
              </a:endParaRPr>
            </a:p>
            <a:p>
              <a:r>
                <a:rPr lang="fr-BE" sz="1400" b="1" dirty="0" smtClean="0">
                  <a:latin typeface="+mn-lt"/>
                </a:rPr>
                <a:t>640x480 pixels</a:t>
              </a:r>
            </a:p>
            <a:p>
              <a:r>
                <a:rPr lang="fr-BE" sz="1400" b="1" dirty="0" smtClean="0">
                  <a:latin typeface="+mn-lt"/>
                </a:rPr>
                <a:t>Pixel Pitch : 25 µm</a:t>
              </a:r>
            </a:p>
            <a:p>
              <a:r>
                <a:rPr lang="fr-BE" sz="1400" b="1" dirty="0" smtClean="0">
                  <a:latin typeface="+mn-lt"/>
                </a:rPr>
                <a:t>Frame rate 60 Hz</a:t>
              </a:r>
            </a:p>
            <a:p>
              <a:r>
                <a:rPr lang="fr-BE" sz="1400" b="1" dirty="0" smtClean="0">
                  <a:latin typeface="+mn-lt"/>
                </a:rPr>
                <a:t>16 bits</a:t>
              </a: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flipV="1">
            <a:off x="3953814" y="4232366"/>
            <a:ext cx="1101512" cy="14312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7410" y="1324850"/>
            <a:ext cx="5969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err="1" smtClean="0">
                <a:latin typeface="+mn-lt"/>
              </a:rPr>
              <a:t>In-line</a:t>
            </a:r>
            <a:r>
              <a:rPr lang="fr-BE" sz="1600" b="1" dirty="0" smtClean="0">
                <a:latin typeface="+mn-lt"/>
              </a:rPr>
              <a:t> Digital </a:t>
            </a:r>
            <a:r>
              <a:rPr lang="fr-BE" sz="1600" b="1" dirty="0" err="1" smtClean="0">
                <a:latin typeface="+mn-lt"/>
              </a:rPr>
              <a:t>Holography</a:t>
            </a:r>
            <a:r>
              <a:rPr lang="fr-BE" sz="1600" b="1" dirty="0" smtClean="0">
                <a:latin typeface="+mn-lt"/>
              </a:rPr>
              <a:t> : </a:t>
            </a:r>
            <a:r>
              <a:rPr lang="fr-BE" sz="1600" b="1" dirty="0" err="1" smtClean="0">
                <a:latin typeface="+mn-lt"/>
              </a:rPr>
              <a:t>higher</a:t>
            </a:r>
            <a:r>
              <a:rPr lang="fr-BE" sz="1600" b="1" dirty="0" smtClean="0">
                <a:latin typeface="+mn-lt"/>
              </a:rPr>
              <a:t> spatial </a:t>
            </a:r>
            <a:r>
              <a:rPr lang="fr-BE" sz="1600" b="1" dirty="0" err="1" smtClean="0">
                <a:latin typeface="+mn-lt"/>
              </a:rPr>
              <a:t>resolution</a:t>
            </a:r>
            <a:r>
              <a:rPr lang="fr-BE" sz="1600" b="1" dirty="0" smtClean="0">
                <a:latin typeface="+mn-lt"/>
              </a:rPr>
              <a:t> </a:t>
            </a:r>
            <a:r>
              <a:rPr lang="fr-BE" sz="1600" b="1" dirty="0" err="1" smtClean="0">
                <a:latin typeface="+mn-lt"/>
              </a:rPr>
              <a:t>than</a:t>
            </a:r>
            <a:r>
              <a:rPr lang="fr-BE" sz="1600" b="1" dirty="0" smtClean="0">
                <a:latin typeface="+mn-lt"/>
              </a:rPr>
              <a:t> off-axis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smtClean="0"/>
              <a:t>Phase-</a:t>
            </a:r>
            <a:r>
              <a:rPr lang="fr-BE" sz="1600" b="1" dirty="0" err="1" smtClean="0"/>
              <a:t>shifting</a:t>
            </a:r>
            <a:r>
              <a:rPr lang="fr-BE" sz="1600" b="1" dirty="0" smtClean="0"/>
              <a:t> for </a:t>
            </a:r>
            <a:r>
              <a:rPr lang="fr-BE" sz="1600" b="1" dirty="0" err="1" smtClean="0"/>
              <a:t>orders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filtering</a:t>
            </a:r>
            <a:endParaRPr lang="fr-BE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err="1" smtClean="0">
                <a:latin typeface="+mn-lt"/>
              </a:rPr>
              <a:t>Scattering</a:t>
            </a:r>
            <a:r>
              <a:rPr lang="fr-BE" sz="1600" b="1" dirty="0" smtClean="0">
                <a:latin typeface="+mn-lt"/>
              </a:rPr>
              <a:t> illumination</a:t>
            </a:r>
          </a:p>
        </p:txBody>
      </p:sp>
    </p:spTree>
    <p:extLst>
      <p:ext uri="{BB962C8B-B14F-4D97-AF65-F5344CB8AC3E}">
        <p14:creationId xmlns:p14="http://schemas.microsoft.com/office/powerpoint/2010/main" val="27077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- 1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818063"/>
            <a:ext cx="8987246" cy="5796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7" name="Picture 18" descr="T-V Test b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729" y="4035019"/>
            <a:ext cx="5214030" cy="265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3" cstate="print"/>
          <a:srcRect l="3669"/>
          <a:stretch>
            <a:fillRect/>
          </a:stretch>
        </p:blipFill>
        <p:spPr bwMode="auto">
          <a:xfrm>
            <a:off x="825173" y="1396143"/>
            <a:ext cx="2541656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739" y="1408335"/>
            <a:ext cx="2847814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00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- 1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818063"/>
            <a:ext cx="8987246" cy="5796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fr-B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77284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F9E379-E443-453F-8817-06FC3598716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 bwMode="auto">
          <a:xfrm>
            <a:off x="7010400" y="6609047"/>
            <a:ext cx="21336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E3E0443-F5E3-4ABB-B2A8-C2EA2254467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7451725" y="6620159"/>
            <a:ext cx="12350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slide </a:t>
            </a:r>
            <a:fld id="{E3613595-20BA-4763-8A15-CEDA77484214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6188359"/>
            <a:ext cx="9144000" cy="7651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" name="AutoShape 6"/>
          <p:cNvCxnSpPr>
            <a:cxnSpLocks noChangeShapeType="1"/>
          </p:cNvCxnSpPr>
          <p:nvPr/>
        </p:nvCxnSpPr>
        <p:spPr bwMode="auto">
          <a:xfrm flipV="1">
            <a:off x="1981200" y="2056097"/>
            <a:ext cx="358775" cy="1484312"/>
          </a:xfrm>
          <a:prstGeom prst="bentConnector3">
            <a:avLst>
              <a:gd name="adj1" fmla="val 4955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" name="AutoShape 7"/>
          <p:cNvCxnSpPr>
            <a:cxnSpLocks noChangeShapeType="1"/>
          </p:cNvCxnSpPr>
          <p:nvPr/>
        </p:nvCxnSpPr>
        <p:spPr bwMode="auto">
          <a:xfrm>
            <a:off x="1981200" y="3540409"/>
            <a:ext cx="358775" cy="568325"/>
          </a:xfrm>
          <a:prstGeom prst="bentConnector3">
            <a:avLst>
              <a:gd name="adj1" fmla="val 4955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2339975" y="1236981"/>
            <a:ext cx="1639888" cy="1858197"/>
            <a:chOff x="-23" y="1912"/>
            <a:chExt cx="1096" cy="1242"/>
          </a:xfrm>
        </p:grpSpPr>
        <p:pic>
          <p:nvPicPr>
            <p:cNvPr id="18" name="Picture 9" descr="s5-0_modu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3" y="1912"/>
              <a:ext cx="1096" cy="1095"/>
            </a:xfrm>
            <a:prstGeom prst="rect">
              <a:avLst/>
            </a:prstGeom>
            <a:noFill/>
          </p:spPr>
        </p:pic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-23" y="2969"/>
              <a:ext cx="1096" cy="1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873125">
                <a:spcBef>
                  <a:spcPct val="50000"/>
                </a:spcBef>
              </a:pPr>
              <a:r>
                <a:rPr lang="fr-FR" sz="1200" dirty="0">
                  <a:latin typeface="+mn-lt"/>
                </a:rPr>
                <a:t>Amplitude</a:t>
              </a:r>
            </a:p>
          </p:txBody>
        </p:sp>
      </p:grpSp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2339975" y="3215566"/>
            <a:ext cx="1573213" cy="1800225"/>
            <a:chOff x="1143" y="1752"/>
            <a:chExt cx="1096" cy="1255"/>
          </a:xfrm>
        </p:grpSpPr>
        <p:pic>
          <p:nvPicPr>
            <p:cNvPr id="21" name="Picture 12" descr="s5-6_pha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" y="1912"/>
              <a:ext cx="1096" cy="1095"/>
            </a:xfrm>
            <a:prstGeom prst="rect">
              <a:avLst/>
            </a:prstGeom>
            <a:noFill/>
          </p:spPr>
        </p:pic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1143" y="1752"/>
              <a:ext cx="1096" cy="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873125">
                <a:spcBef>
                  <a:spcPct val="50000"/>
                </a:spcBef>
              </a:pPr>
              <a:r>
                <a:rPr lang="fr-FR" sz="1200" dirty="0">
                  <a:latin typeface="+mn-lt"/>
                </a:rPr>
                <a:t>Phase #1</a:t>
              </a:r>
            </a:p>
          </p:txBody>
        </p:sp>
      </p:grpSp>
      <p:grpSp>
        <p:nvGrpSpPr>
          <p:cNvPr id="23" name="Group 14"/>
          <p:cNvGrpSpPr>
            <a:grpSpLocks/>
          </p:cNvGrpSpPr>
          <p:nvPr/>
        </p:nvGrpSpPr>
        <p:grpSpPr bwMode="auto">
          <a:xfrm>
            <a:off x="185738" y="2530760"/>
            <a:ext cx="2206626" cy="1724025"/>
            <a:chOff x="542" y="536"/>
            <a:chExt cx="1390" cy="1086"/>
          </a:xfrm>
        </p:grpSpPr>
        <p:pic>
          <p:nvPicPr>
            <p:cNvPr id="24" name="Picture 15" descr="s5-0_holo0"/>
            <p:cNvPicPr>
              <a:picLocks noChangeAspect="1" noChangeArrowheads="1"/>
            </p:cNvPicPr>
            <p:nvPr/>
          </p:nvPicPr>
          <p:blipFill>
            <a:blip r:embed="rId4" cstate="print"/>
            <a:srcRect r="5963"/>
            <a:stretch>
              <a:fillRect/>
            </a:stretch>
          </p:blipFill>
          <p:spPr bwMode="auto">
            <a:xfrm>
              <a:off x="542" y="721"/>
              <a:ext cx="1131" cy="901"/>
            </a:xfrm>
            <a:prstGeom prst="rect">
              <a:avLst/>
            </a:prstGeom>
            <a:noFill/>
          </p:spPr>
        </p:pic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571" y="536"/>
              <a:ext cx="1361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873125">
                <a:spcBef>
                  <a:spcPct val="50000"/>
                </a:spcBef>
              </a:pPr>
              <a:r>
                <a:rPr lang="fr-FR" sz="1200" dirty="0">
                  <a:latin typeface="+mn-lt"/>
                </a:rPr>
                <a:t>Acquisitions (x4)</a:t>
              </a:r>
            </a:p>
          </p:txBody>
        </p:sp>
      </p:grpSp>
      <p:grpSp>
        <p:nvGrpSpPr>
          <p:cNvPr id="33" name="Group 17"/>
          <p:cNvGrpSpPr>
            <a:grpSpLocks/>
          </p:cNvGrpSpPr>
          <p:nvPr/>
        </p:nvGrpSpPr>
        <p:grpSpPr bwMode="auto">
          <a:xfrm>
            <a:off x="2339975" y="5088222"/>
            <a:ext cx="1574800" cy="1820862"/>
            <a:chOff x="1474" y="3054"/>
            <a:chExt cx="992" cy="1147"/>
          </a:xfrm>
        </p:grpSpPr>
        <p:pic>
          <p:nvPicPr>
            <p:cNvPr id="34" name="Picture 18" descr="s5-6_phas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74" y="3210"/>
              <a:ext cx="992" cy="991"/>
            </a:xfrm>
            <a:prstGeom prst="rect">
              <a:avLst/>
            </a:prstGeom>
            <a:noFill/>
          </p:spPr>
        </p:pic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1474" y="3054"/>
              <a:ext cx="992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873125">
                <a:spcBef>
                  <a:spcPct val="50000"/>
                </a:spcBef>
              </a:pPr>
              <a:r>
                <a:rPr lang="fr-FR" sz="1200" dirty="0">
                  <a:latin typeface="+mn-lt"/>
                </a:rPr>
                <a:t>Phase #2</a:t>
              </a:r>
            </a:p>
          </p:txBody>
        </p:sp>
      </p:grp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4413890" y="2845701"/>
            <a:ext cx="1657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fr-FR" sz="1200" dirty="0" err="1">
                <a:latin typeface="+mn-lt"/>
              </a:rPr>
              <a:t>Mask</a:t>
            </a:r>
            <a:endParaRPr lang="fr-FR" sz="1200" dirty="0">
              <a:latin typeface="+mn-lt"/>
            </a:endParaRPr>
          </a:p>
        </p:txBody>
      </p:sp>
      <p:cxnSp>
        <p:nvCxnSpPr>
          <p:cNvPr id="37" name="AutoShape 21"/>
          <p:cNvCxnSpPr>
            <a:cxnSpLocks noChangeShapeType="1"/>
          </p:cNvCxnSpPr>
          <p:nvPr/>
        </p:nvCxnSpPr>
        <p:spPr bwMode="auto">
          <a:xfrm>
            <a:off x="3913188" y="4108734"/>
            <a:ext cx="514350" cy="315913"/>
          </a:xfrm>
          <a:prstGeom prst="bentConnector3">
            <a:avLst>
              <a:gd name="adj1" fmla="val 4969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38" name="Picture 22" descr="mas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9438" y="1208372"/>
            <a:ext cx="1692275" cy="1692275"/>
          </a:xfrm>
          <a:prstGeom prst="rect">
            <a:avLst/>
          </a:prstGeom>
          <a:noFill/>
        </p:spPr>
      </p:pic>
      <p:cxnSp>
        <p:nvCxnSpPr>
          <p:cNvPr id="39" name="AutoShape 23"/>
          <p:cNvCxnSpPr>
            <a:cxnSpLocks noChangeShapeType="1"/>
          </p:cNvCxnSpPr>
          <p:nvPr/>
        </p:nvCxnSpPr>
        <p:spPr bwMode="auto">
          <a:xfrm flipV="1">
            <a:off x="3914775" y="4424647"/>
            <a:ext cx="512763" cy="1698625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40" name="AutoShape 24"/>
          <p:cNvCxnSpPr>
            <a:cxnSpLocks noChangeShapeType="1"/>
          </p:cNvCxnSpPr>
          <p:nvPr/>
        </p:nvCxnSpPr>
        <p:spPr bwMode="auto">
          <a:xfrm flipV="1">
            <a:off x="3979863" y="2054509"/>
            <a:ext cx="409575" cy="1588"/>
          </a:xfrm>
          <a:prstGeom prst="bentConnector3">
            <a:avLst>
              <a:gd name="adj1" fmla="val 4961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41" name="Picture 25" descr="T-V test-REF82-116_phase_diff_C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3595972"/>
            <a:ext cx="1657350" cy="1657350"/>
          </a:xfrm>
          <a:prstGeom prst="rect">
            <a:avLst/>
          </a:prstGeom>
          <a:noFill/>
        </p:spPr>
      </p:pic>
      <p:pic>
        <p:nvPicPr>
          <p:cNvPr id="42" name="Picture 26" descr="T-V test-REF82-116_phase_diff_CSL_median_mas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1216309"/>
            <a:ext cx="1676400" cy="1676400"/>
          </a:xfrm>
          <a:prstGeom prst="rect">
            <a:avLst/>
          </a:prstGeom>
          <a:noFill/>
        </p:spPr>
      </p:pic>
      <p:cxnSp>
        <p:nvCxnSpPr>
          <p:cNvPr id="43" name="AutoShape 27"/>
          <p:cNvCxnSpPr>
            <a:cxnSpLocks noChangeShapeType="1"/>
          </p:cNvCxnSpPr>
          <p:nvPr/>
        </p:nvCxnSpPr>
        <p:spPr bwMode="auto">
          <a:xfrm>
            <a:off x="6081713" y="2054509"/>
            <a:ext cx="9382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4" name="AutoShape 28"/>
          <p:cNvCxnSpPr>
            <a:cxnSpLocks noChangeShapeType="1"/>
          </p:cNvCxnSpPr>
          <p:nvPr/>
        </p:nvCxnSpPr>
        <p:spPr bwMode="auto">
          <a:xfrm flipV="1">
            <a:off x="6084888" y="2054509"/>
            <a:ext cx="935037" cy="2370138"/>
          </a:xfrm>
          <a:prstGeom prst="bentConnector3">
            <a:avLst>
              <a:gd name="adj1" fmla="val 4991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45" name="Picture 29" descr="T-V test-REF82-116_deroul_CSL_mas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08825" y="3164172"/>
            <a:ext cx="1498600" cy="1498600"/>
          </a:xfrm>
          <a:prstGeom prst="rect">
            <a:avLst/>
          </a:prstGeom>
          <a:noFill/>
        </p:spPr>
      </p:pic>
      <p:cxnSp>
        <p:nvCxnSpPr>
          <p:cNvPr id="46" name="AutoShape 30"/>
          <p:cNvCxnSpPr>
            <a:cxnSpLocks noChangeShapeType="1"/>
          </p:cNvCxnSpPr>
          <p:nvPr/>
        </p:nvCxnSpPr>
        <p:spPr bwMode="auto">
          <a:xfrm rot="5400000">
            <a:off x="7722393" y="3028441"/>
            <a:ext cx="2714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47" name="Picture 31" descr="T-V test-REF82-116_CSL_fit3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5091396"/>
            <a:ext cx="2484437" cy="1862138"/>
          </a:xfrm>
          <a:prstGeom prst="rect">
            <a:avLst/>
          </a:prstGeom>
          <a:noFill/>
        </p:spPr>
      </p:pic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4427538" y="3308634"/>
            <a:ext cx="1657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fr-FR" sz="1200" dirty="0">
                <a:latin typeface="+mn-lt"/>
              </a:rPr>
              <a:t>Phase </a:t>
            </a:r>
            <a:r>
              <a:rPr lang="fr-FR" sz="1200" dirty="0" err="1">
                <a:latin typeface="+mn-lt"/>
              </a:rPr>
              <a:t>diff</a:t>
            </a:r>
            <a:r>
              <a:rPr lang="fr-FR" sz="1200" dirty="0">
                <a:latin typeface="+mn-lt"/>
              </a:rPr>
              <a:t>.</a:t>
            </a:r>
          </a:p>
        </p:txBody>
      </p:sp>
      <p:cxnSp>
        <p:nvCxnSpPr>
          <p:cNvPr id="49" name="AutoShape 33"/>
          <p:cNvCxnSpPr>
            <a:cxnSpLocks noChangeShapeType="1"/>
            <a:endCxn id="52" idx="0"/>
          </p:cNvCxnSpPr>
          <p:nvPr/>
        </p:nvCxnSpPr>
        <p:spPr bwMode="auto">
          <a:xfrm rot="16200000" flipH="1">
            <a:off x="7660084" y="4646500"/>
            <a:ext cx="374650" cy="79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6956402" y="1183825"/>
            <a:ext cx="1873250" cy="2901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normAutofit/>
          </a:bodyPr>
          <a:lstStyle/>
          <a:p>
            <a:pPr algn="ctr" defTabSz="873125">
              <a:spcBef>
                <a:spcPct val="50000"/>
              </a:spcBef>
            </a:pPr>
            <a:r>
              <a:rPr lang="fr-FR" sz="1200" dirty="0" err="1">
                <a:latin typeface="+mn-lt"/>
              </a:rPr>
              <a:t>Filtered</a:t>
            </a:r>
            <a:r>
              <a:rPr lang="fr-FR" sz="1200" dirty="0">
                <a:latin typeface="+mn-lt"/>
              </a:rPr>
              <a:t> and </a:t>
            </a:r>
            <a:r>
              <a:rPr lang="fr-FR" sz="1200" dirty="0" err="1">
                <a:latin typeface="+mn-lt"/>
              </a:rPr>
              <a:t>masked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/>
              <a:t> </a:t>
            </a:r>
            <a:r>
              <a:rPr lang="fr-FR" sz="1200" dirty="0" smtClean="0">
                <a:latin typeface="+mn-lt"/>
              </a:rPr>
              <a:t>phase </a:t>
            </a:r>
            <a:r>
              <a:rPr lang="fr-FR" sz="1200" dirty="0" err="1" smtClean="0">
                <a:latin typeface="+mn-lt"/>
              </a:rPr>
              <a:t>diff</a:t>
            </a:r>
            <a:r>
              <a:rPr lang="fr-FR" sz="1200" dirty="0" err="1" smtClean="0"/>
              <a:t>erence</a:t>
            </a:r>
            <a:endParaRPr lang="fr-FR" sz="1200" dirty="0">
              <a:latin typeface="+mn-lt"/>
            </a:endParaRPr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7091363" y="2876834"/>
            <a:ext cx="18732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873125">
              <a:spcBef>
                <a:spcPct val="50000"/>
              </a:spcBef>
            </a:pPr>
            <a:r>
              <a:rPr lang="fr-FR" sz="1200">
                <a:latin typeface="+mn-lt"/>
              </a:rPr>
              <a:t>unwrapping</a:t>
            </a:r>
          </a:p>
        </p:txBody>
      </p:sp>
      <p:sp>
        <p:nvSpPr>
          <p:cNvPr id="52" name="Text Box 36"/>
          <p:cNvSpPr txBox="1">
            <a:spLocks noChangeArrowheads="1"/>
          </p:cNvSpPr>
          <p:nvPr/>
        </p:nvSpPr>
        <p:spPr bwMode="auto">
          <a:xfrm>
            <a:off x="6551612" y="4834222"/>
            <a:ext cx="25923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fr-FR" sz="1200" dirty="0" err="1">
                <a:latin typeface="+mn-lt"/>
              </a:rPr>
              <a:t>Displacement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map</a:t>
            </a:r>
            <a:endParaRPr 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- 2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4" name="Picture 2" descr="H:\users\M.Georges\Publications\Conférences\2013_04_DH 2013_Hawaii\header_banner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1087"/>
            <a:ext cx="9144000" cy="1716833"/>
          </a:xfrm>
          <a:prstGeom prst="rect">
            <a:avLst/>
          </a:prstGeom>
          <a:noFill/>
        </p:spPr>
      </p:pic>
      <p:pic>
        <p:nvPicPr>
          <p:cNvPr id="15" name="Picture 3" descr="H:\users\M.Georges\Publications\Conférences\2013_04_DH 2013_Hawaii\EUCLID_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178628"/>
            <a:ext cx="4905828" cy="3679371"/>
          </a:xfrm>
          <a:prstGeom prst="rect">
            <a:avLst/>
          </a:prstGeom>
          <a:noFill/>
        </p:spPr>
      </p:pic>
      <p:pic>
        <p:nvPicPr>
          <p:cNvPr id="16" name="Image 19" descr="meca-catia:EUCLID_NISP:CAO:Image pour NISP Detector System Report:Overall view of the NI-DS(dessous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51" y="5387009"/>
            <a:ext cx="1551453" cy="147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Description : D:\EUCLID_phaseB1\REUNIONS_PRESENTATIONS\im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41" y="3328650"/>
            <a:ext cx="2316945" cy="187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2564296" y="4470400"/>
            <a:ext cx="3575247" cy="1314175"/>
          </a:xfrm>
          <a:prstGeom prst="straightConnector1">
            <a:avLst/>
          </a:prstGeom>
          <a:ln w="57150"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36520" y="4019827"/>
            <a:ext cx="194680" cy="1321431"/>
          </a:xfrm>
          <a:prstGeom prst="straightConnector1">
            <a:avLst/>
          </a:prstGeom>
          <a:ln w="57150"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2856" y="2409371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Study dark energy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Launch </a:t>
            </a:r>
            <a:r>
              <a:rPr lang="en-US" b="1" i="1" dirty="0">
                <a:solidFill>
                  <a:schemeClr val="bg1"/>
                </a:solidFill>
              </a:rPr>
              <a:t>planned 2020</a:t>
            </a:r>
          </a:p>
        </p:txBody>
      </p:sp>
      <p:pic>
        <p:nvPicPr>
          <p:cNvPr id="24" name="Picture 5" descr="http://www.lam.fr/local/cache-vignettes/L250xH80/siteon0-af2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49" y="3313113"/>
            <a:ext cx="1528843" cy="48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0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- 2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4992687" y="1343252"/>
            <a:ext cx="4049713" cy="2663825"/>
            <a:chOff x="4873931" y="1124745"/>
            <a:chExt cx="4267655" cy="2808311"/>
          </a:xfrm>
        </p:grpSpPr>
        <p:pic>
          <p:nvPicPr>
            <p:cNvPr id="11" name="Picture 2" descr="http://www.euclid-ec.org/Images/NISP_2013-05-22-image-elemen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73" b="44844"/>
            <a:stretch>
              <a:fillRect/>
            </a:stretch>
          </p:blipFill>
          <p:spPr bwMode="auto">
            <a:xfrm>
              <a:off x="4873931" y="1124745"/>
              <a:ext cx="4074606" cy="276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8172399" y="3184359"/>
              <a:ext cx="969187" cy="701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defTabSz="873125" eaLnBrk="0" hangingPunct="0">
                <a:spcBef>
                  <a:spcPct val="70000"/>
                </a:spcBef>
                <a:spcAft>
                  <a:spcPct val="10000"/>
                </a:spcAft>
                <a:buFont typeface="Wingdings" pitchFamily="2" charset="2"/>
                <a:buChar char="§"/>
                <a:defRPr sz="21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algn="l" defTabSz="873125" eaLnBrk="0" hangingPunct="0">
                <a:spcBef>
                  <a:spcPct val="10000"/>
                </a:spcBef>
                <a:spcAft>
                  <a:spcPct val="10000"/>
                </a:spcAft>
                <a:buChar char="–"/>
                <a:defRPr sz="1900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algn="l" defTabSz="873125" eaLnBrk="0" hangingPunct="0">
                <a:lnSpc>
                  <a:spcPct val="80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900" i="1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algn="l" defTabSz="87312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–"/>
                <a:defRPr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algn="l" defTabSz="87312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6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7684847" y="3645024"/>
              <a:ext cx="969187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defTabSz="873125" eaLnBrk="0" hangingPunct="0">
                <a:spcBef>
                  <a:spcPct val="70000"/>
                </a:spcBef>
                <a:spcAft>
                  <a:spcPct val="10000"/>
                </a:spcAft>
                <a:buFont typeface="Wingdings" pitchFamily="2" charset="2"/>
                <a:buChar char="§"/>
                <a:defRPr sz="21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algn="l" defTabSz="873125" eaLnBrk="0" hangingPunct="0">
                <a:spcBef>
                  <a:spcPct val="10000"/>
                </a:spcBef>
                <a:spcAft>
                  <a:spcPct val="10000"/>
                </a:spcAft>
                <a:buChar char="–"/>
                <a:defRPr sz="1900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algn="l" defTabSz="873125" eaLnBrk="0" hangingPunct="0">
                <a:lnSpc>
                  <a:spcPct val="80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900" i="1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algn="l" defTabSz="87312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–"/>
                <a:defRPr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algn="l" defTabSz="873125" eaLnBrk="0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873125" eaLnBrk="0" fontAlgn="base" hangingPunct="0">
                <a:lnSpc>
                  <a:spcPct val="95000"/>
                </a:lnSpc>
                <a:spcBef>
                  <a:spcPct val="10000"/>
                </a:spcBef>
                <a:spcAft>
                  <a:spcPct val="10000"/>
                </a:spcAft>
                <a:buChar char="•"/>
                <a:defRPr sz="1500">
                  <a:solidFill>
                    <a:srgbClr val="4D4D4D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600" b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261257" y="1450976"/>
            <a:ext cx="4938713" cy="2642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400" dirty="0" smtClean="0"/>
              <a:t>NISP Detection System (NI-DS)</a:t>
            </a:r>
          </a:p>
          <a:p>
            <a:pPr lvl="1"/>
            <a:r>
              <a:rPr lang="en-US" altLang="fr-FR" sz="2000" dirty="0" smtClean="0"/>
              <a:t>Matrix of 4×4 detectors</a:t>
            </a:r>
          </a:p>
          <a:p>
            <a:pPr lvl="1"/>
            <a:r>
              <a:rPr lang="en-US" altLang="fr-FR" sz="2000" dirty="0" smtClean="0"/>
              <a:t>Teledyne TIS H2RG detectors</a:t>
            </a:r>
          </a:p>
          <a:p>
            <a:pPr lvl="1"/>
            <a:r>
              <a:rPr lang="fr-BE" altLang="fr-FR" sz="2000" dirty="0" smtClean="0"/>
              <a:t>FPA dimensions: 170 </a:t>
            </a:r>
            <a:r>
              <a:rPr lang="en-US" altLang="fr-FR" sz="2000" dirty="0" smtClean="0"/>
              <a:t>× </a:t>
            </a:r>
            <a:r>
              <a:rPr lang="fr-BE" altLang="fr-FR" sz="2000" dirty="0" smtClean="0"/>
              <a:t>170 mm²</a:t>
            </a:r>
            <a:endParaRPr lang="en-US" altLang="fr-FR" sz="2000" dirty="0" smtClean="0"/>
          </a:p>
          <a:p>
            <a:pPr lvl="1"/>
            <a:r>
              <a:rPr lang="en-US" altLang="fr-FR" sz="2000" dirty="0" smtClean="0"/>
              <a:t>Range: 1000 nm – 2000 nm</a:t>
            </a:r>
          </a:p>
          <a:p>
            <a:pPr lvl="1"/>
            <a:endParaRPr lang="en-US" altLang="fr-FR" sz="2000" dirty="0" smtClean="0"/>
          </a:p>
          <a:p>
            <a:endParaRPr lang="en-US" altLang="fr-FR" sz="2400" dirty="0" smtClean="0"/>
          </a:p>
        </p:txBody>
      </p: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5487534" y="3160260"/>
            <a:ext cx="2735818" cy="3499479"/>
            <a:chOff x="5429299" y="3189246"/>
            <a:chExt cx="2735451" cy="3500275"/>
          </a:xfrm>
        </p:grpSpPr>
        <p:cxnSp>
          <p:nvCxnSpPr>
            <p:cNvPr id="27" name="Straight Arrow Connector 12"/>
            <p:cNvCxnSpPr>
              <a:cxnSpLocks noChangeShapeType="1"/>
            </p:cNvCxnSpPr>
            <p:nvPr/>
          </p:nvCxnSpPr>
          <p:spPr bwMode="auto">
            <a:xfrm flipH="1">
              <a:off x="7634041" y="3189246"/>
              <a:ext cx="530709" cy="99105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7" r="8049"/>
            <a:stretch>
              <a:fillRect/>
            </a:stretch>
          </p:blipFill>
          <p:spPr bwMode="auto">
            <a:xfrm>
              <a:off x="5429299" y="4092169"/>
              <a:ext cx="2666430" cy="2597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288365"/>
              </p:ext>
            </p:extLst>
          </p:nvPr>
        </p:nvGraphicFramePr>
        <p:xfrm>
          <a:off x="3104470" y="5077506"/>
          <a:ext cx="1368424" cy="14874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2106"/>
                <a:gridCol w="342106"/>
                <a:gridCol w="342106"/>
                <a:gridCol w="342106"/>
              </a:tblGrid>
              <a:tr h="371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71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71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MUX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FM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</a:tr>
              <a:tr h="371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STM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FM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MUX</a:t>
                      </a:r>
                      <a:endParaRPr lang="en-US" sz="1200" b="0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pSp>
        <p:nvGrpSpPr>
          <p:cNvPr id="31" name="Group 44040"/>
          <p:cNvGrpSpPr>
            <a:grpSpLocks/>
          </p:cNvGrpSpPr>
          <p:nvPr/>
        </p:nvGrpSpPr>
        <p:grpSpPr bwMode="auto">
          <a:xfrm>
            <a:off x="540431" y="3940176"/>
            <a:ext cx="2449512" cy="1705881"/>
            <a:chOff x="323528" y="2992230"/>
            <a:chExt cx="2449478" cy="1704897"/>
          </a:xfrm>
        </p:grpSpPr>
        <p:pic>
          <p:nvPicPr>
            <p:cNvPr id="32" name="Picture 2" descr="http://www.teledyne-si.com/imaging/images/2r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992230"/>
              <a:ext cx="1800200" cy="159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Arrow Connector 39"/>
            <p:cNvCxnSpPr>
              <a:cxnSpLocks noChangeShapeType="1"/>
            </p:cNvCxnSpPr>
            <p:nvPr/>
          </p:nvCxnSpPr>
          <p:spPr bwMode="auto">
            <a:xfrm flipH="1" flipV="1">
              <a:off x="1771534" y="3971832"/>
              <a:ext cx="1001472" cy="72529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4" name="Straight Arrow Connector 39"/>
          <p:cNvCxnSpPr>
            <a:cxnSpLocks noChangeShapeType="1"/>
          </p:cNvCxnSpPr>
          <p:nvPr/>
        </p:nvCxnSpPr>
        <p:spPr bwMode="auto">
          <a:xfrm flipH="1">
            <a:off x="4470400" y="5436054"/>
            <a:ext cx="1883910" cy="1809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01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06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The Centre Spatial de Liège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93344" y="631258"/>
            <a:ext cx="8549073" cy="4583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BE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fr-BE" sz="24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laser and </a:t>
            </a:r>
            <a:r>
              <a:rPr kumimoji="0" lang="fr-BE" sz="24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optical</a:t>
            </a:r>
            <a:r>
              <a:rPr kumimoji="0" lang="fr-BE" sz="24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4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metrology</a:t>
            </a:r>
            <a:r>
              <a:rPr kumimoji="0" lang="fr-BE" sz="24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NDT for </a:t>
            </a:r>
            <a:r>
              <a:rPr kumimoji="0" lang="fr-BE" sz="24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aerospace</a:t>
            </a:r>
            <a:endParaRPr kumimoji="0" lang="fr-B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59311" y="1156740"/>
            <a:ext cx="4284689" cy="26982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0" y="3642610"/>
            <a:ext cx="4527030" cy="2833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0" y="1169233"/>
            <a:ext cx="4706911" cy="2383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34910" y="1159980"/>
            <a:ext cx="31854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800" b="1" dirty="0" err="1" smtClean="0">
                <a:latin typeface="Arial" charset="0"/>
              </a:rPr>
              <a:t>Dimensional</a:t>
            </a:r>
            <a:r>
              <a:rPr lang="fr-BE" sz="1800" b="1" dirty="0" smtClean="0">
                <a:latin typeface="Arial" charset="0"/>
              </a:rPr>
              <a:t> </a:t>
            </a:r>
            <a:r>
              <a:rPr lang="fr-BE" sz="1800" b="1" dirty="0" err="1" smtClean="0">
                <a:latin typeface="Arial" charset="0"/>
              </a:rPr>
              <a:t>measurement</a:t>
            </a:r>
            <a:endParaRPr lang="fr-BE" sz="1800" b="1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charset="0"/>
              </a:rPr>
              <a:t> </a:t>
            </a:r>
            <a:r>
              <a:rPr lang="fr-BE" sz="1800" dirty="0" err="1" smtClean="0">
                <a:latin typeface="Arial" charset="0"/>
              </a:rPr>
              <a:t>Fringe</a:t>
            </a:r>
            <a:r>
              <a:rPr lang="fr-BE" sz="1800" dirty="0" smtClean="0">
                <a:latin typeface="Arial" charset="0"/>
              </a:rPr>
              <a:t> projection</a:t>
            </a: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charset="0"/>
              </a:rPr>
              <a:t> Digital Image </a:t>
            </a:r>
            <a:r>
              <a:rPr lang="fr-BE" sz="1800" dirty="0" err="1" smtClean="0">
                <a:latin typeface="Arial" charset="0"/>
              </a:rPr>
              <a:t>Correlation</a:t>
            </a:r>
            <a:endParaRPr lang="en-US" sz="1800" dirty="0">
              <a:latin typeface="Arial" charset="0"/>
            </a:endParaRPr>
          </a:p>
        </p:txBody>
      </p:sp>
      <p:pic>
        <p:nvPicPr>
          <p:cNvPr id="32" name="Picture 4" descr="Camera50%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 t="19016" b="16639"/>
          <a:stretch>
            <a:fillRect/>
          </a:stretch>
        </p:blipFill>
        <p:spPr bwMode="auto">
          <a:xfrm>
            <a:off x="271360" y="5039778"/>
            <a:ext cx="1808281" cy="124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224852" y="3710806"/>
            <a:ext cx="41985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800" b="1" dirty="0" smtClean="0">
                <a:latin typeface="Arial" charset="0"/>
              </a:rPr>
              <a:t>Full-Field </a:t>
            </a:r>
            <a:r>
              <a:rPr lang="fr-BE" sz="1800" b="1" dirty="0" err="1" smtClean="0">
                <a:latin typeface="Arial" charset="0"/>
              </a:rPr>
              <a:t>Deformation</a:t>
            </a:r>
            <a:r>
              <a:rPr lang="fr-BE" sz="1800" b="1" dirty="0" smtClean="0">
                <a:latin typeface="Arial" charset="0"/>
              </a:rPr>
              <a:t> </a:t>
            </a:r>
            <a:r>
              <a:rPr lang="fr-BE" sz="1800" b="1" dirty="0" err="1" smtClean="0">
                <a:latin typeface="Arial" charset="0"/>
              </a:rPr>
              <a:t>measurement</a:t>
            </a:r>
            <a:endParaRPr lang="fr-BE" sz="1800" b="1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charset="0"/>
              </a:rPr>
              <a:t> </a:t>
            </a:r>
            <a:r>
              <a:rPr lang="fr-BE" sz="1800" dirty="0" err="1" smtClean="0">
                <a:latin typeface="Arial" charset="0"/>
              </a:rPr>
              <a:t>Holography</a:t>
            </a:r>
            <a:endParaRPr lang="fr-BE" sz="1800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charset="0"/>
              </a:rPr>
              <a:t> </a:t>
            </a:r>
            <a:r>
              <a:rPr lang="fr-BE" sz="1800" dirty="0" err="1" smtClean="0">
                <a:latin typeface="Arial" charset="0"/>
              </a:rPr>
              <a:t>Speckle</a:t>
            </a:r>
            <a:r>
              <a:rPr lang="fr-BE" sz="1800" dirty="0" smtClean="0">
                <a:latin typeface="Arial" charset="0"/>
              </a:rPr>
              <a:t> interferometry</a:t>
            </a: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charset="0"/>
              </a:rPr>
              <a:t> Shearography</a:t>
            </a:r>
            <a:endParaRPr lang="en-US" sz="1800" dirty="0">
              <a:latin typeface="Arial" charset="0"/>
            </a:endParaRPr>
          </a:p>
        </p:txBody>
      </p:sp>
      <p:pic>
        <p:nvPicPr>
          <p:cNvPr id="34" name="Picture 2" descr="60°C_marqueur sur c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641" y="2028085"/>
            <a:ext cx="2296478" cy="149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 descr="DSC00886"/>
          <p:cNvPicPr>
            <a:picLocks noChangeAspect="1" noChangeArrowheads="1"/>
          </p:cNvPicPr>
          <p:nvPr/>
        </p:nvPicPr>
        <p:blipFill>
          <a:blip r:embed="rId4" cstate="print"/>
          <a:srcRect l="16283" t="13895" r="22098" b="21615"/>
          <a:stretch>
            <a:fillRect/>
          </a:stretch>
        </p:blipFill>
        <p:spPr bwMode="auto">
          <a:xfrm>
            <a:off x="273382" y="2128602"/>
            <a:ext cx="1637533" cy="12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5246556" y="1149987"/>
            <a:ext cx="29280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800" b="1" dirty="0" err="1" smtClean="0">
                <a:latin typeface="Arial" charset="0"/>
              </a:rPr>
              <a:t>Thermography</a:t>
            </a:r>
            <a:endParaRPr lang="fr-BE" sz="1800" b="1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charset="0"/>
              </a:rPr>
              <a:t> </a:t>
            </a:r>
            <a:r>
              <a:rPr lang="fr-BE" sz="1800" dirty="0" err="1" smtClean="0">
                <a:latin typeface="Arial" charset="0"/>
              </a:rPr>
              <a:t>Pulsed</a:t>
            </a:r>
            <a:r>
              <a:rPr lang="fr-BE" sz="1800" dirty="0" smtClean="0">
                <a:latin typeface="Arial" charset="0"/>
              </a:rPr>
              <a:t> + </a:t>
            </a:r>
            <a:r>
              <a:rPr lang="fr-BE" sz="1800" dirty="0" err="1" smtClean="0">
                <a:latin typeface="Arial" charset="0"/>
              </a:rPr>
              <a:t>Lock</a:t>
            </a:r>
            <a:r>
              <a:rPr lang="fr-BE" sz="1800" dirty="0" smtClean="0">
                <a:latin typeface="Arial" charset="0"/>
              </a:rPr>
              <a:t>-in</a:t>
            </a: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charset="0"/>
              </a:rPr>
              <a:t> </a:t>
            </a:r>
            <a:r>
              <a:rPr lang="fr-BE" sz="1800" dirty="0" err="1" smtClean="0">
                <a:latin typeface="Arial" charset="0"/>
              </a:rPr>
              <a:t>Vibrothermography</a:t>
            </a:r>
            <a:r>
              <a:rPr lang="fr-BE" sz="1800" dirty="0" smtClean="0">
                <a:latin typeface="Arial" charset="0"/>
              </a:rPr>
              <a:t> (</a:t>
            </a:r>
            <a:r>
              <a:rPr lang="fr-BE" sz="1800" dirty="0" err="1" smtClean="0">
                <a:latin typeface="Arial" charset="0"/>
              </a:rPr>
              <a:t>ULg</a:t>
            </a:r>
            <a:r>
              <a:rPr lang="fr-BE" sz="1800" dirty="0" smtClean="0">
                <a:latin typeface="Arial" charset="0"/>
              </a:rPr>
              <a:t>)</a:t>
            </a:r>
            <a:endParaRPr lang="en-US" sz="1800" dirty="0">
              <a:latin typeface="Arial" charset="0"/>
            </a:endParaRPr>
          </a:p>
        </p:txBody>
      </p:sp>
      <p:pic>
        <p:nvPicPr>
          <p:cNvPr id="37" name="Picture 1" descr="H:\users\M.Georges\Publications\Conférences\2013_10_Yutz\DSC01192.JPG"/>
          <p:cNvPicPr>
            <a:picLocks noChangeAspect="1" noChangeArrowheads="1"/>
          </p:cNvPicPr>
          <p:nvPr/>
        </p:nvPicPr>
        <p:blipFill>
          <a:blip r:embed="rId5" cstate="print"/>
          <a:srcRect l="13987" t="3730" r="14298" b="6631"/>
          <a:stretch>
            <a:fillRect/>
          </a:stretch>
        </p:blipFill>
        <p:spPr bwMode="auto">
          <a:xfrm>
            <a:off x="7154289" y="2113614"/>
            <a:ext cx="1687552" cy="1582012"/>
          </a:xfrm>
          <a:prstGeom prst="rect">
            <a:avLst/>
          </a:prstGeom>
          <a:noFill/>
        </p:spPr>
      </p:pic>
      <p:pic>
        <p:nvPicPr>
          <p:cNvPr id="38" name="Picture 2" descr="H:\users\M.Georges\Publications\Conférences\2013_10_Yutz\DSC01197.JPG"/>
          <p:cNvPicPr>
            <a:picLocks noChangeAspect="1" noChangeArrowheads="1"/>
          </p:cNvPicPr>
          <p:nvPr/>
        </p:nvPicPr>
        <p:blipFill>
          <a:blip r:embed="rId6" cstate="print"/>
          <a:srcRect l="6216" t="6216" r="11500" b="4973"/>
          <a:stretch>
            <a:fillRect/>
          </a:stretch>
        </p:blipFill>
        <p:spPr bwMode="auto">
          <a:xfrm>
            <a:off x="5074470" y="2113613"/>
            <a:ext cx="1923763" cy="1557260"/>
          </a:xfrm>
          <a:prstGeom prst="rect">
            <a:avLst/>
          </a:prstGeom>
          <a:noFill/>
        </p:spPr>
      </p:pic>
      <p:pic>
        <p:nvPicPr>
          <p:cNvPr id="39" name="Picture 38" descr="H:\users\M.Georges\Projets\CEE\FANTOM\WP\WP5\Deliverables\D5_5\DSC00601.JPG"/>
          <p:cNvPicPr/>
          <p:nvPr/>
        </p:nvPicPr>
        <p:blipFill>
          <a:blip r:embed="rId7" cstate="print"/>
          <a:srcRect l="8308" t="7803" r="20771" b="43697"/>
          <a:stretch>
            <a:fillRect/>
          </a:stretch>
        </p:blipFill>
        <p:spPr bwMode="auto">
          <a:xfrm>
            <a:off x="2409702" y="4707132"/>
            <a:ext cx="1744778" cy="158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ounded Rectangle 39"/>
          <p:cNvSpPr/>
          <p:nvPr/>
        </p:nvSpPr>
        <p:spPr>
          <a:xfrm>
            <a:off x="4676930" y="3932425"/>
            <a:ext cx="4467069" cy="2543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5769215" y="3920372"/>
            <a:ext cx="2121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800" b="1" dirty="0" smtClean="0">
                <a:latin typeface="Arial" charset="0"/>
              </a:rPr>
              <a:t>Laser </a:t>
            </a:r>
            <a:r>
              <a:rPr lang="fr-BE" sz="1800" b="1" dirty="0" err="1" smtClean="0">
                <a:latin typeface="Arial" charset="0"/>
              </a:rPr>
              <a:t>Ultrasonics</a:t>
            </a:r>
            <a:endParaRPr lang="en-US" sz="1800" b="1" dirty="0">
              <a:latin typeface="Arial" charset="0"/>
            </a:endParaRPr>
          </a:p>
        </p:txBody>
      </p:sp>
      <p:pic>
        <p:nvPicPr>
          <p:cNvPr id="42" name="Picture 2" descr="H:\users\M.Georges\Documents\Projets\DGTRE\projets_en_cours\Plan Marshall_ECOTAC\WP7.3_Développements\Photos\DSC017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r="28946" b="22144"/>
          <a:stretch/>
        </p:blipFill>
        <p:spPr bwMode="auto">
          <a:xfrm>
            <a:off x="5609124" y="4328795"/>
            <a:ext cx="2441273" cy="198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- 2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0" y="1320346"/>
            <a:ext cx="9630228" cy="2198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GB" altLang="fr-FR" sz="2000" dirty="0" smtClean="0"/>
              <a:t>Displacement field of the focal plane array (4x4 detectors)</a:t>
            </a:r>
          </a:p>
          <a:p>
            <a:pPr lvl="1">
              <a:lnSpc>
                <a:spcPct val="130000"/>
              </a:lnSpc>
            </a:pPr>
            <a:r>
              <a:rPr lang="en-GB" altLang="fr-FR" sz="1800" dirty="0"/>
              <a:t>Cryogenic test (under vacuum)</a:t>
            </a:r>
          </a:p>
          <a:p>
            <a:pPr lvl="1">
              <a:lnSpc>
                <a:spcPct val="130000"/>
              </a:lnSpc>
            </a:pPr>
            <a:r>
              <a:rPr lang="en-GB" altLang="fr-FR" sz="1800" dirty="0" smtClean="0"/>
              <a:t>Determine deformation with 1 µm accuracy</a:t>
            </a:r>
          </a:p>
          <a:p>
            <a:pPr lvl="1">
              <a:lnSpc>
                <a:spcPct val="130000"/>
              </a:lnSpc>
            </a:pPr>
            <a:r>
              <a:rPr lang="en-GB" altLang="fr-FR" sz="1800" dirty="0" smtClean="0"/>
              <a:t>Determine piston and tilt of each detector from one another within  +/- 10 µm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0" y="6226175"/>
            <a:ext cx="9630228" cy="63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GB" altLang="fr-FR" sz="2000" dirty="0" smtClean="0"/>
              <a:t>Specular object (no scattering powder sprayed on specimen)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0" y="4150633"/>
            <a:ext cx="9630228" cy="63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GB" altLang="fr-FR" sz="2000" dirty="0" smtClean="0"/>
              <a:t>Temporal phase unwrapping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4665852"/>
            <a:ext cx="6432096" cy="175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24" y="3171287"/>
            <a:ext cx="6821033" cy="80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303382" y="4267200"/>
            <a:ext cx="328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/>
              <a:t>Allows following disconnected zones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2878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  <p:bldP spid="41" grpId="0" build="p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Schéma setu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2" y="1433401"/>
            <a:ext cx="4326340" cy="2192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- 2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647" y="1375565"/>
            <a:ext cx="26532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200" b="1" i="1" dirty="0" smtClean="0">
                <a:latin typeface="+mn-lt"/>
              </a:rPr>
              <a:t>Setup </a:t>
            </a:r>
            <a:r>
              <a:rPr lang="fr-BE" sz="1200" b="1" i="1" dirty="0" err="1" smtClean="0">
                <a:latin typeface="+mn-lt"/>
              </a:rPr>
              <a:t>with</a:t>
            </a:r>
            <a:r>
              <a:rPr lang="fr-BE" sz="1200" b="1" i="1" dirty="0" smtClean="0">
                <a:latin typeface="+mn-lt"/>
              </a:rPr>
              <a:t> </a:t>
            </a:r>
            <a:r>
              <a:rPr lang="fr-BE" sz="1200" b="1" i="1" dirty="0" err="1" smtClean="0">
                <a:latin typeface="+mn-lt"/>
              </a:rPr>
              <a:t>scattering</a:t>
            </a:r>
            <a:r>
              <a:rPr lang="fr-BE" sz="1200" b="1" i="1" dirty="0" smtClean="0">
                <a:latin typeface="+mn-lt"/>
              </a:rPr>
              <a:t> illumination</a:t>
            </a:r>
            <a:endParaRPr lang="en-US" sz="1200" b="1" i="1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7544" y="3778735"/>
            <a:ext cx="4164233" cy="2963745"/>
            <a:chOff x="267544" y="3778735"/>
            <a:chExt cx="4164233" cy="2963745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44" y="3969538"/>
              <a:ext cx="4164233" cy="2772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352736" y="3778735"/>
              <a:ext cx="17931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200" b="1" i="1" dirty="0" err="1" smtClean="0">
                  <a:latin typeface="+mn-lt"/>
                </a:rPr>
                <a:t>Temperature</a:t>
              </a:r>
              <a:r>
                <a:rPr lang="fr-BE" sz="1200" b="1" i="1" dirty="0" smtClean="0">
                  <a:latin typeface="+mn-lt"/>
                </a:rPr>
                <a:t> variation</a:t>
              </a:r>
              <a:endParaRPr lang="en-US" sz="1200" b="1" i="1" dirty="0">
                <a:latin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94309" y="4013859"/>
            <a:ext cx="4049691" cy="2844141"/>
            <a:chOff x="5094309" y="4013859"/>
            <a:chExt cx="4049691" cy="2844141"/>
          </a:xfrm>
        </p:grpSpPr>
        <p:pic>
          <p:nvPicPr>
            <p:cNvPr id="30" name="Picture 43" descr="Description: H:\users\C.Thizy\EUCLID\TVT\TVT NIDS DM\DH results\nids_1108_deformation_3D_M2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109" y="4013859"/>
              <a:ext cx="2805608" cy="209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0" descr="Description: H:\users\C.Thizy\EUCLID\TVT\TVT NIDS DM\DH results\nids_1108_ref0_descente_déformation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936" y="5268587"/>
              <a:ext cx="1795064" cy="158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309" y="5640780"/>
              <a:ext cx="1002298" cy="1086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7372815" y="4259685"/>
              <a:ext cx="17491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200" b="1" i="1" dirty="0" err="1" smtClean="0">
                  <a:latin typeface="+mn-lt"/>
                </a:rPr>
                <a:t>Deformation</a:t>
              </a:r>
              <a:r>
                <a:rPr lang="fr-BE" sz="1200" b="1" i="1" dirty="0" smtClean="0">
                  <a:latin typeface="+mn-lt"/>
                </a:rPr>
                <a:t> </a:t>
              </a:r>
              <a:r>
                <a:rPr lang="fr-BE" sz="1200" b="1" i="1" dirty="0" err="1" smtClean="0">
                  <a:latin typeface="+mn-lt"/>
                </a:rPr>
                <a:t>between</a:t>
              </a:r>
              <a:endParaRPr lang="fr-BE" sz="1200" b="1" i="1" dirty="0">
                <a:latin typeface="+mn-lt"/>
              </a:endParaRPr>
            </a:p>
            <a:p>
              <a:pPr algn="ctr"/>
              <a:r>
                <a:rPr lang="fr-BE" sz="1200" b="1" i="1" dirty="0" smtClean="0">
                  <a:latin typeface="+mn-lt"/>
                </a:rPr>
                <a:t>293 K and 90 K</a:t>
              </a:r>
              <a:endParaRPr lang="en-US" sz="1200" b="1" i="1" dirty="0">
                <a:latin typeface="+mn-lt"/>
              </a:endParaRPr>
            </a:p>
          </p:txBody>
        </p:sp>
      </p:grp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5721531" y="3850602"/>
            <a:ext cx="25939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70000"/>
              </a:spcBef>
              <a:spcAft>
                <a:spcPct val="10000"/>
              </a:spcAft>
              <a:buFont typeface="Wingdings" pitchFamily="2" charset="2"/>
              <a:buChar char="§"/>
              <a:defRPr sz="2100" b="1">
                <a:solidFill>
                  <a:schemeClr val="accent2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10000"/>
              </a:spcBef>
              <a:spcAft>
                <a:spcPct val="10000"/>
              </a:spcAft>
              <a:buChar char="–"/>
              <a:defRPr sz="1900">
                <a:solidFill>
                  <a:schemeClr val="accent2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l" eaLnBrk="0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har char="•"/>
              <a:defRPr sz="1900" i="1">
                <a:solidFill>
                  <a:srgbClr val="4D4D4D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l" ea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har char="–"/>
              <a:defRPr>
                <a:solidFill>
                  <a:srgbClr val="4D4D4D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l" ea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har char="•"/>
              <a:defRPr sz="1500">
                <a:solidFill>
                  <a:srgbClr val="4D4D4D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har char="•"/>
              <a:defRPr sz="1500">
                <a:solidFill>
                  <a:srgbClr val="4D4D4D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har char="•"/>
              <a:defRPr sz="1500">
                <a:solidFill>
                  <a:srgbClr val="4D4D4D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har char="•"/>
              <a:defRPr sz="1500">
                <a:solidFill>
                  <a:srgbClr val="4D4D4D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har char="•"/>
              <a:defRPr sz="1500">
                <a:solidFill>
                  <a:srgbClr val="4D4D4D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b="0" i="1" dirty="0" smtClean="0">
                <a:solidFill>
                  <a:schemeClr val="tx1"/>
                </a:solidFill>
                <a:latin typeface="Arial" pitchFamily="34" charset="0"/>
              </a:rPr>
              <a:t>Vandenrijt, J., </a:t>
            </a:r>
            <a:r>
              <a:rPr lang="en-US" altLang="en-US" sz="800" b="0" i="1" dirty="0">
                <a:solidFill>
                  <a:schemeClr val="tx1"/>
                </a:solidFill>
                <a:latin typeface="Arial" pitchFamily="34" charset="0"/>
              </a:rPr>
              <a:t>et al., </a:t>
            </a:r>
            <a:r>
              <a:rPr lang="en-US" altLang="en-US" sz="800" b="0" i="1" dirty="0" smtClean="0">
                <a:solidFill>
                  <a:schemeClr val="tx1"/>
                </a:solidFill>
                <a:latin typeface="Arial" pitchFamily="34" charset="0"/>
              </a:rPr>
              <a:t>Opt</a:t>
            </a:r>
            <a:r>
              <a:rPr lang="en-US" altLang="en-US" sz="800" b="0" i="1" dirty="0">
                <a:solidFill>
                  <a:schemeClr val="tx1"/>
                </a:solidFill>
                <a:latin typeface="Arial" pitchFamily="34" charset="0"/>
              </a:rPr>
              <a:t>. </a:t>
            </a:r>
            <a:r>
              <a:rPr lang="en-US" altLang="en-US" sz="800" b="0" i="1" dirty="0" err="1" smtClean="0">
                <a:solidFill>
                  <a:schemeClr val="tx1"/>
                </a:solidFill>
                <a:latin typeface="Arial" pitchFamily="34" charset="0"/>
              </a:rPr>
              <a:t>Eng</a:t>
            </a:r>
            <a:r>
              <a:rPr lang="en-US" altLang="en-US" sz="800" b="0" i="1" dirty="0" smtClean="0">
                <a:solidFill>
                  <a:schemeClr val="tx1"/>
                </a:solidFill>
                <a:latin typeface="Arial" pitchFamily="34" charset="0"/>
              </a:rPr>
              <a:t> 55(12), 121723 (2016)</a:t>
            </a:r>
            <a:endParaRPr lang="en-US" altLang="en-US" sz="800" b="0" i="1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85967" y="1042611"/>
            <a:ext cx="3319554" cy="2732606"/>
            <a:chOff x="5285967" y="1042611"/>
            <a:chExt cx="3319554" cy="2732606"/>
          </a:xfrm>
        </p:grpSpPr>
        <p:sp>
          <p:nvSpPr>
            <p:cNvPr id="27" name="TextBox 26"/>
            <p:cNvSpPr txBox="1"/>
            <p:nvPr/>
          </p:nvSpPr>
          <p:spPr>
            <a:xfrm>
              <a:off x="5517999" y="1042611"/>
              <a:ext cx="28103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200" b="1" i="1" dirty="0" err="1" smtClean="0">
                  <a:latin typeface="+mn-lt"/>
                </a:rPr>
                <a:t>Implementation</a:t>
              </a:r>
              <a:r>
                <a:rPr lang="fr-BE" sz="1200" b="1" i="1" dirty="0" smtClean="0">
                  <a:latin typeface="+mn-lt"/>
                </a:rPr>
                <a:t> in vacuum </a:t>
              </a:r>
              <a:r>
                <a:rPr lang="fr-BE" sz="1200" b="1" i="1" dirty="0" err="1" smtClean="0">
                  <a:latin typeface="+mn-lt"/>
                </a:rPr>
                <a:t>chamber</a:t>
              </a:r>
              <a:endParaRPr lang="en-US" sz="1200" b="1" i="1" dirty="0">
                <a:latin typeface="+mn-lt"/>
              </a:endParaRPr>
            </a:p>
          </p:txBody>
        </p:sp>
        <p:pic>
          <p:nvPicPr>
            <p:cNvPr id="22" name="Picture 7" descr="H:\users\JF.Vandenrijt\Projets\EUCLID\Photos\intégration CSL\DSC0151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967" y="1284828"/>
              <a:ext cx="3319554" cy="2490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121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Metrology</a:t>
            </a:r>
            <a:r>
              <a:rPr lang="fr-BE" sz="2800" dirty="0" smtClean="0"/>
              <a:t> for </a:t>
            </a:r>
            <a:r>
              <a:rPr lang="fr-BE" sz="2800" dirty="0" err="1" smtClean="0"/>
              <a:t>space</a:t>
            </a:r>
            <a:r>
              <a:rPr lang="fr-BE" sz="2800" dirty="0" smtClean="0"/>
              <a:t> structures - 2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HOLOGRAPHIC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1889125" y="1346200"/>
            <a:ext cx="6991350" cy="5511800"/>
            <a:chOff x="1506827" y="1107583"/>
            <a:chExt cx="6207617" cy="4893972"/>
          </a:xfrm>
        </p:grpSpPr>
        <p:pic>
          <p:nvPicPr>
            <p:cNvPr id="16" name="Picture 10" descr="H:\users\JF.Vandenrijt\MATLAB\EUCLID\plot_detector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6" t="3876" r="7817" b="7437"/>
            <a:stretch>
              <a:fillRect/>
            </a:stretch>
          </p:blipFill>
          <p:spPr bwMode="auto">
            <a:xfrm>
              <a:off x="1506827" y="1107583"/>
              <a:ext cx="6207617" cy="4893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 bwMode="auto">
            <a:xfrm>
              <a:off x="6397933" y="4954257"/>
              <a:ext cx="1184014" cy="84996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defTabSz="873125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67" y="2926609"/>
            <a:ext cx="1002298" cy="108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1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5425"/>
            <a:ext cx="7772400" cy="1470025"/>
          </a:xfrm>
        </p:spPr>
        <p:txBody>
          <a:bodyPr/>
          <a:lstStyle/>
          <a:p>
            <a:r>
              <a:rPr lang="fr-BE" dirty="0" smtClean="0"/>
              <a:t>Speckle </a:t>
            </a:r>
            <a:r>
              <a:rPr lang="fr-BE" dirty="0" err="1" smtClean="0"/>
              <a:t>interferometry</a:t>
            </a:r>
            <a:r>
              <a:rPr lang="fr-BE" dirty="0" smtClean="0"/>
              <a:t> (ESPI) </a:t>
            </a:r>
            <a:br>
              <a:rPr lang="fr-BE" dirty="0" smtClean="0"/>
            </a:br>
            <a:r>
              <a:rPr lang="fr-BE" dirty="0" smtClean="0"/>
              <a:t>in the LWIR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1881" y="0"/>
            <a:ext cx="8847116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7493" y="1892635"/>
            <a:ext cx="6851691" cy="2412092"/>
            <a:chOff x="427884" y="2344784"/>
            <a:chExt cx="6851691" cy="2412092"/>
          </a:xfrm>
        </p:grpSpPr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3170713" y="2826327"/>
              <a:ext cx="3691216" cy="1585769"/>
            </a:xfrm>
            <a:custGeom>
              <a:avLst/>
              <a:gdLst>
                <a:gd name="T0" fmla="*/ 0 w 2449"/>
                <a:gd name="T1" fmla="*/ 0 h 1225"/>
                <a:gd name="T2" fmla="*/ 2147483647 w 2449"/>
                <a:gd name="T3" fmla="*/ 2147483647 h 1225"/>
                <a:gd name="T4" fmla="*/ 2147483647 w 2449"/>
                <a:gd name="T5" fmla="*/ 2147483647 h 1225"/>
                <a:gd name="T6" fmla="*/ 2147483647 w 2449"/>
                <a:gd name="T7" fmla="*/ 2147483647 h 1225"/>
                <a:gd name="T8" fmla="*/ 2147483647 w 2449"/>
                <a:gd name="T9" fmla="*/ 2147483647 h 1225"/>
                <a:gd name="T10" fmla="*/ 2147483647 w 2449"/>
                <a:gd name="T11" fmla="*/ 2147483647 h 1225"/>
                <a:gd name="T12" fmla="*/ 0 w 2449"/>
                <a:gd name="T13" fmla="*/ 0 h 12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49" h="1225">
                  <a:moveTo>
                    <a:pt x="0" y="0"/>
                  </a:moveTo>
                  <a:lnTo>
                    <a:pt x="2359" y="227"/>
                  </a:lnTo>
                  <a:lnTo>
                    <a:pt x="2449" y="409"/>
                  </a:lnTo>
                  <a:lnTo>
                    <a:pt x="2449" y="635"/>
                  </a:lnTo>
                  <a:lnTo>
                    <a:pt x="2404" y="953"/>
                  </a:lnTo>
                  <a:lnTo>
                    <a:pt x="2313" y="1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13"/>
            <p:cNvSpPr>
              <a:spLocks noChangeAspect="1" noChangeArrowheads="1" noTextEdit="1"/>
            </p:cNvSpPr>
            <p:nvPr/>
          </p:nvSpPr>
          <p:spPr bwMode="auto">
            <a:xfrm>
              <a:off x="6222408" y="3017764"/>
              <a:ext cx="1057167" cy="1476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6228092" y="3897046"/>
              <a:ext cx="980437" cy="564164"/>
            </a:xfrm>
            <a:custGeom>
              <a:avLst/>
              <a:gdLst>
                <a:gd name="T0" fmla="*/ 58 w 690"/>
                <a:gd name="T1" fmla="*/ 14 h 444"/>
                <a:gd name="T2" fmla="*/ 28 w 690"/>
                <a:gd name="T3" fmla="*/ 20 h 444"/>
                <a:gd name="T4" fmla="*/ 2 w 690"/>
                <a:gd name="T5" fmla="*/ 30 h 444"/>
                <a:gd name="T6" fmla="*/ 2 w 690"/>
                <a:gd name="T7" fmla="*/ 46 h 444"/>
                <a:gd name="T8" fmla="*/ 10 w 690"/>
                <a:gd name="T9" fmla="*/ 58 h 444"/>
                <a:gd name="T10" fmla="*/ 16 w 690"/>
                <a:gd name="T11" fmla="*/ 68 h 444"/>
                <a:gd name="T12" fmla="*/ 32 w 690"/>
                <a:gd name="T13" fmla="*/ 80 h 444"/>
                <a:gd name="T14" fmla="*/ 56 w 690"/>
                <a:gd name="T15" fmla="*/ 88 h 444"/>
                <a:gd name="T16" fmla="*/ 70 w 690"/>
                <a:gd name="T17" fmla="*/ 98 h 444"/>
                <a:gd name="T18" fmla="*/ 62 w 690"/>
                <a:gd name="T19" fmla="*/ 104 h 444"/>
                <a:gd name="T20" fmla="*/ 74 w 690"/>
                <a:gd name="T21" fmla="*/ 118 h 444"/>
                <a:gd name="T22" fmla="*/ 64 w 690"/>
                <a:gd name="T23" fmla="*/ 128 h 444"/>
                <a:gd name="T24" fmla="*/ 38 w 690"/>
                <a:gd name="T25" fmla="*/ 168 h 444"/>
                <a:gd name="T26" fmla="*/ 52 w 690"/>
                <a:gd name="T27" fmla="*/ 206 h 444"/>
                <a:gd name="T28" fmla="*/ 86 w 690"/>
                <a:gd name="T29" fmla="*/ 224 h 444"/>
                <a:gd name="T30" fmla="*/ 92 w 690"/>
                <a:gd name="T31" fmla="*/ 240 h 444"/>
                <a:gd name="T32" fmla="*/ 52 w 690"/>
                <a:gd name="T33" fmla="*/ 250 h 444"/>
                <a:gd name="T34" fmla="*/ 56 w 690"/>
                <a:gd name="T35" fmla="*/ 254 h 444"/>
                <a:gd name="T36" fmla="*/ 68 w 690"/>
                <a:gd name="T37" fmla="*/ 260 h 444"/>
                <a:gd name="T38" fmla="*/ 126 w 690"/>
                <a:gd name="T39" fmla="*/ 266 h 444"/>
                <a:gd name="T40" fmla="*/ 102 w 690"/>
                <a:gd name="T41" fmla="*/ 284 h 444"/>
                <a:gd name="T42" fmla="*/ 76 w 690"/>
                <a:gd name="T43" fmla="*/ 296 h 444"/>
                <a:gd name="T44" fmla="*/ 80 w 690"/>
                <a:gd name="T45" fmla="*/ 312 h 444"/>
                <a:gd name="T46" fmla="*/ 86 w 690"/>
                <a:gd name="T47" fmla="*/ 322 h 444"/>
                <a:gd name="T48" fmla="*/ 110 w 690"/>
                <a:gd name="T49" fmla="*/ 330 h 444"/>
                <a:gd name="T50" fmla="*/ 128 w 690"/>
                <a:gd name="T51" fmla="*/ 326 h 444"/>
                <a:gd name="T52" fmla="*/ 182 w 690"/>
                <a:gd name="T53" fmla="*/ 326 h 444"/>
                <a:gd name="T54" fmla="*/ 182 w 690"/>
                <a:gd name="T55" fmla="*/ 366 h 444"/>
                <a:gd name="T56" fmla="*/ 204 w 690"/>
                <a:gd name="T57" fmla="*/ 382 h 444"/>
                <a:gd name="T58" fmla="*/ 242 w 690"/>
                <a:gd name="T59" fmla="*/ 416 h 444"/>
                <a:gd name="T60" fmla="*/ 366 w 690"/>
                <a:gd name="T61" fmla="*/ 438 h 444"/>
                <a:gd name="T62" fmla="*/ 408 w 690"/>
                <a:gd name="T63" fmla="*/ 398 h 444"/>
                <a:gd name="T64" fmla="*/ 392 w 690"/>
                <a:gd name="T65" fmla="*/ 370 h 444"/>
                <a:gd name="T66" fmla="*/ 428 w 690"/>
                <a:gd name="T67" fmla="*/ 334 h 444"/>
                <a:gd name="T68" fmla="*/ 472 w 690"/>
                <a:gd name="T69" fmla="*/ 380 h 444"/>
                <a:gd name="T70" fmla="*/ 534 w 690"/>
                <a:gd name="T71" fmla="*/ 414 h 444"/>
                <a:gd name="T72" fmla="*/ 614 w 690"/>
                <a:gd name="T73" fmla="*/ 444 h 444"/>
                <a:gd name="T74" fmla="*/ 670 w 690"/>
                <a:gd name="T75" fmla="*/ 426 h 444"/>
                <a:gd name="T76" fmla="*/ 612 w 690"/>
                <a:gd name="T77" fmla="*/ 366 h 444"/>
                <a:gd name="T78" fmla="*/ 608 w 690"/>
                <a:gd name="T79" fmla="*/ 334 h 444"/>
                <a:gd name="T80" fmla="*/ 602 w 690"/>
                <a:gd name="T81" fmla="*/ 314 h 444"/>
                <a:gd name="T82" fmla="*/ 522 w 690"/>
                <a:gd name="T83" fmla="*/ 264 h 444"/>
                <a:gd name="T84" fmla="*/ 474 w 690"/>
                <a:gd name="T85" fmla="*/ 232 h 444"/>
                <a:gd name="T86" fmla="*/ 454 w 690"/>
                <a:gd name="T87" fmla="*/ 184 h 444"/>
                <a:gd name="T88" fmla="*/ 390 w 690"/>
                <a:gd name="T89" fmla="*/ 150 h 444"/>
                <a:gd name="T90" fmla="*/ 288 w 690"/>
                <a:gd name="T91" fmla="*/ 122 h 444"/>
                <a:gd name="T92" fmla="*/ 220 w 690"/>
                <a:gd name="T93" fmla="*/ 112 h 444"/>
                <a:gd name="T94" fmla="*/ 202 w 690"/>
                <a:gd name="T95" fmla="*/ 96 h 444"/>
                <a:gd name="T96" fmla="*/ 170 w 690"/>
                <a:gd name="T97" fmla="*/ 98 h 444"/>
                <a:gd name="T98" fmla="*/ 176 w 690"/>
                <a:gd name="T99" fmla="*/ 82 h 444"/>
                <a:gd name="T100" fmla="*/ 176 w 690"/>
                <a:gd name="T101" fmla="*/ 70 h 444"/>
                <a:gd name="T102" fmla="*/ 156 w 690"/>
                <a:gd name="T103" fmla="*/ 54 h 444"/>
                <a:gd name="T104" fmla="*/ 140 w 690"/>
                <a:gd name="T105" fmla="*/ 30 h 444"/>
                <a:gd name="T106" fmla="*/ 138 w 690"/>
                <a:gd name="T107" fmla="*/ 16 h 444"/>
                <a:gd name="T108" fmla="*/ 108 w 690"/>
                <a:gd name="T109" fmla="*/ 6 h 444"/>
                <a:gd name="T110" fmla="*/ 76 w 690"/>
                <a:gd name="T111" fmla="*/ 10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0" h="444">
                  <a:moveTo>
                    <a:pt x="56" y="0"/>
                  </a:moveTo>
                  <a:lnTo>
                    <a:pt x="50" y="4"/>
                  </a:lnTo>
                  <a:lnTo>
                    <a:pt x="58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12" y="24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24" y="76"/>
                  </a:lnTo>
                  <a:lnTo>
                    <a:pt x="32" y="80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6" y="88"/>
                  </a:lnTo>
                  <a:lnTo>
                    <a:pt x="64" y="92"/>
                  </a:lnTo>
                  <a:lnTo>
                    <a:pt x="74" y="94"/>
                  </a:lnTo>
                  <a:lnTo>
                    <a:pt x="70" y="98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2" y="104"/>
                  </a:lnTo>
                  <a:lnTo>
                    <a:pt x="62" y="106"/>
                  </a:lnTo>
                  <a:lnTo>
                    <a:pt x="66" y="114"/>
                  </a:lnTo>
                  <a:lnTo>
                    <a:pt x="74" y="118"/>
                  </a:lnTo>
                  <a:lnTo>
                    <a:pt x="76" y="122"/>
                  </a:lnTo>
                  <a:lnTo>
                    <a:pt x="70" y="124"/>
                  </a:lnTo>
                  <a:lnTo>
                    <a:pt x="64" y="128"/>
                  </a:lnTo>
                  <a:lnTo>
                    <a:pt x="50" y="140"/>
                  </a:lnTo>
                  <a:lnTo>
                    <a:pt x="40" y="152"/>
                  </a:lnTo>
                  <a:lnTo>
                    <a:pt x="38" y="168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52" y="206"/>
                  </a:lnTo>
                  <a:lnTo>
                    <a:pt x="58" y="212"/>
                  </a:lnTo>
                  <a:lnTo>
                    <a:pt x="74" y="214"/>
                  </a:lnTo>
                  <a:lnTo>
                    <a:pt x="86" y="224"/>
                  </a:lnTo>
                  <a:lnTo>
                    <a:pt x="92" y="224"/>
                  </a:lnTo>
                  <a:lnTo>
                    <a:pt x="102" y="236"/>
                  </a:lnTo>
                  <a:lnTo>
                    <a:pt x="92" y="240"/>
                  </a:lnTo>
                  <a:lnTo>
                    <a:pt x="66" y="242"/>
                  </a:lnTo>
                  <a:lnTo>
                    <a:pt x="50" y="246"/>
                  </a:lnTo>
                  <a:lnTo>
                    <a:pt x="52" y="250"/>
                  </a:lnTo>
                  <a:lnTo>
                    <a:pt x="48" y="250"/>
                  </a:lnTo>
                  <a:lnTo>
                    <a:pt x="50" y="254"/>
                  </a:lnTo>
                  <a:lnTo>
                    <a:pt x="56" y="254"/>
                  </a:lnTo>
                  <a:lnTo>
                    <a:pt x="56" y="258"/>
                  </a:lnTo>
                  <a:lnTo>
                    <a:pt x="58" y="260"/>
                  </a:lnTo>
                  <a:lnTo>
                    <a:pt x="68" y="260"/>
                  </a:lnTo>
                  <a:lnTo>
                    <a:pt x="72" y="262"/>
                  </a:lnTo>
                  <a:lnTo>
                    <a:pt x="80" y="264"/>
                  </a:lnTo>
                  <a:lnTo>
                    <a:pt x="126" y="266"/>
                  </a:lnTo>
                  <a:lnTo>
                    <a:pt x="122" y="270"/>
                  </a:lnTo>
                  <a:lnTo>
                    <a:pt x="116" y="282"/>
                  </a:lnTo>
                  <a:lnTo>
                    <a:pt x="102" y="284"/>
                  </a:lnTo>
                  <a:lnTo>
                    <a:pt x="104" y="290"/>
                  </a:lnTo>
                  <a:lnTo>
                    <a:pt x="104" y="294"/>
                  </a:lnTo>
                  <a:lnTo>
                    <a:pt x="76" y="296"/>
                  </a:lnTo>
                  <a:lnTo>
                    <a:pt x="78" y="304"/>
                  </a:lnTo>
                  <a:lnTo>
                    <a:pt x="74" y="308"/>
                  </a:lnTo>
                  <a:lnTo>
                    <a:pt x="80" y="312"/>
                  </a:lnTo>
                  <a:lnTo>
                    <a:pt x="80" y="314"/>
                  </a:lnTo>
                  <a:lnTo>
                    <a:pt x="82" y="318"/>
                  </a:lnTo>
                  <a:lnTo>
                    <a:pt x="86" y="322"/>
                  </a:lnTo>
                  <a:lnTo>
                    <a:pt x="90" y="324"/>
                  </a:lnTo>
                  <a:lnTo>
                    <a:pt x="96" y="326"/>
                  </a:lnTo>
                  <a:lnTo>
                    <a:pt x="110" y="330"/>
                  </a:lnTo>
                  <a:lnTo>
                    <a:pt x="126" y="330"/>
                  </a:lnTo>
                  <a:lnTo>
                    <a:pt x="124" y="328"/>
                  </a:lnTo>
                  <a:lnTo>
                    <a:pt x="128" y="326"/>
                  </a:lnTo>
                  <a:lnTo>
                    <a:pt x="124" y="322"/>
                  </a:lnTo>
                  <a:lnTo>
                    <a:pt x="150" y="318"/>
                  </a:lnTo>
                  <a:lnTo>
                    <a:pt x="182" y="326"/>
                  </a:lnTo>
                  <a:lnTo>
                    <a:pt x="182" y="342"/>
                  </a:lnTo>
                  <a:lnTo>
                    <a:pt x="184" y="356"/>
                  </a:lnTo>
                  <a:lnTo>
                    <a:pt x="182" y="366"/>
                  </a:lnTo>
                  <a:lnTo>
                    <a:pt x="192" y="372"/>
                  </a:lnTo>
                  <a:lnTo>
                    <a:pt x="198" y="374"/>
                  </a:lnTo>
                  <a:lnTo>
                    <a:pt x="204" y="382"/>
                  </a:lnTo>
                  <a:lnTo>
                    <a:pt x="212" y="386"/>
                  </a:lnTo>
                  <a:lnTo>
                    <a:pt x="212" y="394"/>
                  </a:lnTo>
                  <a:lnTo>
                    <a:pt x="242" y="416"/>
                  </a:lnTo>
                  <a:lnTo>
                    <a:pt x="282" y="434"/>
                  </a:lnTo>
                  <a:lnTo>
                    <a:pt x="326" y="440"/>
                  </a:lnTo>
                  <a:lnTo>
                    <a:pt x="366" y="438"/>
                  </a:lnTo>
                  <a:lnTo>
                    <a:pt x="398" y="428"/>
                  </a:lnTo>
                  <a:lnTo>
                    <a:pt x="398" y="410"/>
                  </a:lnTo>
                  <a:lnTo>
                    <a:pt x="408" y="398"/>
                  </a:lnTo>
                  <a:lnTo>
                    <a:pt x="406" y="392"/>
                  </a:lnTo>
                  <a:lnTo>
                    <a:pt x="392" y="378"/>
                  </a:lnTo>
                  <a:lnTo>
                    <a:pt x="392" y="370"/>
                  </a:lnTo>
                  <a:lnTo>
                    <a:pt x="390" y="362"/>
                  </a:lnTo>
                  <a:lnTo>
                    <a:pt x="406" y="350"/>
                  </a:lnTo>
                  <a:lnTo>
                    <a:pt x="428" y="334"/>
                  </a:lnTo>
                  <a:lnTo>
                    <a:pt x="442" y="344"/>
                  </a:lnTo>
                  <a:lnTo>
                    <a:pt x="456" y="366"/>
                  </a:lnTo>
                  <a:lnTo>
                    <a:pt x="472" y="380"/>
                  </a:lnTo>
                  <a:lnTo>
                    <a:pt x="502" y="400"/>
                  </a:lnTo>
                  <a:lnTo>
                    <a:pt x="522" y="404"/>
                  </a:lnTo>
                  <a:lnTo>
                    <a:pt x="534" y="414"/>
                  </a:lnTo>
                  <a:lnTo>
                    <a:pt x="544" y="426"/>
                  </a:lnTo>
                  <a:lnTo>
                    <a:pt x="582" y="442"/>
                  </a:lnTo>
                  <a:lnTo>
                    <a:pt x="614" y="444"/>
                  </a:lnTo>
                  <a:lnTo>
                    <a:pt x="690" y="440"/>
                  </a:lnTo>
                  <a:lnTo>
                    <a:pt x="682" y="430"/>
                  </a:lnTo>
                  <a:lnTo>
                    <a:pt x="670" y="426"/>
                  </a:lnTo>
                  <a:lnTo>
                    <a:pt x="622" y="406"/>
                  </a:lnTo>
                  <a:lnTo>
                    <a:pt x="618" y="394"/>
                  </a:lnTo>
                  <a:lnTo>
                    <a:pt x="612" y="366"/>
                  </a:lnTo>
                  <a:lnTo>
                    <a:pt x="586" y="332"/>
                  </a:lnTo>
                  <a:lnTo>
                    <a:pt x="586" y="324"/>
                  </a:lnTo>
                  <a:lnTo>
                    <a:pt x="608" y="334"/>
                  </a:lnTo>
                  <a:lnTo>
                    <a:pt x="634" y="336"/>
                  </a:lnTo>
                  <a:lnTo>
                    <a:pt x="630" y="330"/>
                  </a:lnTo>
                  <a:lnTo>
                    <a:pt x="602" y="314"/>
                  </a:lnTo>
                  <a:lnTo>
                    <a:pt x="566" y="284"/>
                  </a:lnTo>
                  <a:lnTo>
                    <a:pt x="544" y="274"/>
                  </a:lnTo>
                  <a:lnTo>
                    <a:pt x="522" y="264"/>
                  </a:lnTo>
                  <a:lnTo>
                    <a:pt x="494" y="256"/>
                  </a:lnTo>
                  <a:lnTo>
                    <a:pt x="476" y="250"/>
                  </a:lnTo>
                  <a:lnTo>
                    <a:pt x="474" y="232"/>
                  </a:lnTo>
                  <a:lnTo>
                    <a:pt x="462" y="212"/>
                  </a:lnTo>
                  <a:lnTo>
                    <a:pt x="444" y="190"/>
                  </a:lnTo>
                  <a:lnTo>
                    <a:pt x="454" y="184"/>
                  </a:lnTo>
                  <a:lnTo>
                    <a:pt x="442" y="172"/>
                  </a:lnTo>
                  <a:lnTo>
                    <a:pt x="432" y="168"/>
                  </a:lnTo>
                  <a:lnTo>
                    <a:pt x="390" y="150"/>
                  </a:lnTo>
                  <a:lnTo>
                    <a:pt x="360" y="138"/>
                  </a:lnTo>
                  <a:lnTo>
                    <a:pt x="298" y="122"/>
                  </a:lnTo>
                  <a:lnTo>
                    <a:pt x="288" y="122"/>
                  </a:lnTo>
                  <a:lnTo>
                    <a:pt x="256" y="116"/>
                  </a:lnTo>
                  <a:lnTo>
                    <a:pt x="234" y="114"/>
                  </a:lnTo>
                  <a:lnTo>
                    <a:pt x="220" y="112"/>
                  </a:lnTo>
                  <a:lnTo>
                    <a:pt x="218" y="108"/>
                  </a:lnTo>
                  <a:lnTo>
                    <a:pt x="208" y="102"/>
                  </a:lnTo>
                  <a:lnTo>
                    <a:pt x="202" y="96"/>
                  </a:lnTo>
                  <a:lnTo>
                    <a:pt x="190" y="94"/>
                  </a:lnTo>
                  <a:lnTo>
                    <a:pt x="182" y="96"/>
                  </a:lnTo>
                  <a:lnTo>
                    <a:pt x="170" y="98"/>
                  </a:lnTo>
                  <a:lnTo>
                    <a:pt x="168" y="94"/>
                  </a:lnTo>
                  <a:lnTo>
                    <a:pt x="176" y="88"/>
                  </a:lnTo>
                  <a:lnTo>
                    <a:pt x="176" y="82"/>
                  </a:lnTo>
                  <a:lnTo>
                    <a:pt x="180" y="82"/>
                  </a:lnTo>
                  <a:lnTo>
                    <a:pt x="178" y="76"/>
                  </a:lnTo>
                  <a:lnTo>
                    <a:pt x="176" y="70"/>
                  </a:lnTo>
                  <a:lnTo>
                    <a:pt x="170" y="62"/>
                  </a:lnTo>
                  <a:lnTo>
                    <a:pt x="164" y="60"/>
                  </a:lnTo>
                  <a:lnTo>
                    <a:pt x="156" y="54"/>
                  </a:lnTo>
                  <a:lnTo>
                    <a:pt x="146" y="44"/>
                  </a:lnTo>
                  <a:lnTo>
                    <a:pt x="134" y="32"/>
                  </a:lnTo>
                  <a:lnTo>
                    <a:pt x="140" y="30"/>
                  </a:lnTo>
                  <a:lnTo>
                    <a:pt x="142" y="26"/>
                  </a:lnTo>
                  <a:lnTo>
                    <a:pt x="134" y="22"/>
                  </a:lnTo>
                  <a:lnTo>
                    <a:pt x="138" y="16"/>
                  </a:lnTo>
                  <a:lnTo>
                    <a:pt x="140" y="12"/>
                  </a:lnTo>
                  <a:lnTo>
                    <a:pt x="132" y="8"/>
                  </a:lnTo>
                  <a:lnTo>
                    <a:pt x="108" y="6"/>
                  </a:lnTo>
                  <a:lnTo>
                    <a:pt x="90" y="6"/>
                  </a:lnTo>
                  <a:lnTo>
                    <a:pt x="84" y="10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6512276" y="3022847"/>
              <a:ext cx="761615" cy="1466317"/>
            </a:xfrm>
            <a:custGeom>
              <a:avLst/>
              <a:gdLst>
                <a:gd name="T0" fmla="*/ 222 w 536"/>
                <a:gd name="T1" fmla="*/ 38 h 1154"/>
                <a:gd name="T2" fmla="*/ 188 w 536"/>
                <a:gd name="T3" fmla="*/ 50 h 1154"/>
                <a:gd name="T4" fmla="*/ 154 w 536"/>
                <a:gd name="T5" fmla="*/ 76 h 1154"/>
                <a:gd name="T6" fmla="*/ 140 w 536"/>
                <a:gd name="T7" fmla="*/ 118 h 1154"/>
                <a:gd name="T8" fmla="*/ 138 w 536"/>
                <a:gd name="T9" fmla="*/ 152 h 1154"/>
                <a:gd name="T10" fmla="*/ 136 w 536"/>
                <a:gd name="T11" fmla="*/ 178 h 1154"/>
                <a:gd name="T12" fmla="*/ 144 w 536"/>
                <a:gd name="T13" fmla="*/ 210 h 1154"/>
                <a:gd name="T14" fmla="*/ 160 w 536"/>
                <a:gd name="T15" fmla="*/ 228 h 1154"/>
                <a:gd name="T16" fmla="*/ 168 w 536"/>
                <a:gd name="T17" fmla="*/ 254 h 1154"/>
                <a:gd name="T18" fmla="*/ 152 w 536"/>
                <a:gd name="T19" fmla="*/ 272 h 1154"/>
                <a:gd name="T20" fmla="*/ 154 w 536"/>
                <a:gd name="T21" fmla="*/ 306 h 1154"/>
                <a:gd name="T22" fmla="*/ 134 w 536"/>
                <a:gd name="T23" fmla="*/ 334 h 1154"/>
                <a:gd name="T24" fmla="*/ 76 w 536"/>
                <a:gd name="T25" fmla="*/ 434 h 1154"/>
                <a:gd name="T26" fmla="*/ 58 w 536"/>
                <a:gd name="T27" fmla="*/ 536 h 1154"/>
                <a:gd name="T28" fmla="*/ 80 w 536"/>
                <a:gd name="T29" fmla="*/ 580 h 1154"/>
                <a:gd name="T30" fmla="*/ 72 w 536"/>
                <a:gd name="T31" fmla="*/ 622 h 1154"/>
                <a:gd name="T32" fmla="*/ 24 w 536"/>
                <a:gd name="T33" fmla="*/ 646 h 1154"/>
                <a:gd name="T34" fmla="*/ 24 w 536"/>
                <a:gd name="T35" fmla="*/ 662 h 1154"/>
                <a:gd name="T36" fmla="*/ 32 w 536"/>
                <a:gd name="T37" fmla="*/ 676 h 1154"/>
                <a:gd name="T38" fmla="*/ 86 w 536"/>
                <a:gd name="T39" fmla="*/ 690 h 1154"/>
                <a:gd name="T40" fmla="*/ 46 w 536"/>
                <a:gd name="T41" fmla="*/ 738 h 1154"/>
                <a:gd name="T42" fmla="*/ 10 w 536"/>
                <a:gd name="T43" fmla="*/ 772 h 1154"/>
                <a:gd name="T44" fmla="*/ 0 w 536"/>
                <a:gd name="T45" fmla="*/ 810 h 1154"/>
                <a:gd name="T46" fmla="*/ 0 w 536"/>
                <a:gd name="T47" fmla="*/ 834 h 1154"/>
                <a:gd name="T48" fmla="*/ 16 w 536"/>
                <a:gd name="T49" fmla="*/ 858 h 1154"/>
                <a:gd name="T50" fmla="*/ 36 w 536"/>
                <a:gd name="T51" fmla="*/ 848 h 1154"/>
                <a:gd name="T52" fmla="*/ 92 w 536"/>
                <a:gd name="T53" fmla="*/ 844 h 1154"/>
                <a:gd name="T54" fmla="*/ 58 w 536"/>
                <a:gd name="T55" fmla="*/ 952 h 1154"/>
                <a:gd name="T56" fmla="*/ 68 w 536"/>
                <a:gd name="T57" fmla="*/ 992 h 1154"/>
                <a:gd name="T58" fmla="*/ 76 w 536"/>
                <a:gd name="T59" fmla="*/ 1082 h 1154"/>
                <a:gd name="T60" fmla="*/ 184 w 536"/>
                <a:gd name="T61" fmla="*/ 1138 h 1154"/>
                <a:gd name="T62" fmla="*/ 258 w 536"/>
                <a:gd name="T63" fmla="*/ 1036 h 1154"/>
                <a:gd name="T64" fmla="*/ 266 w 536"/>
                <a:gd name="T65" fmla="*/ 962 h 1154"/>
                <a:gd name="T66" fmla="*/ 332 w 536"/>
                <a:gd name="T67" fmla="*/ 866 h 1154"/>
                <a:gd name="T68" fmla="*/ 338 w 536"/>
                <a:gd name="T69" fmla="*/ 988 h 1154"/>
                <a:gd name="T70" fmla="*/ 372 w 536"/>
                <a:gd name="T71" fmla="*/ 1076 h 1154"/>
                <a:gd name="T72" fmla="*/ 428 w 536"/>
                <a:gd name="T73" fmla="*/ 1154 h 1154"/>
                <a:gd name="T74" fmla="*/ 500 w 536"/>
                <a:gd name="T75" fmla="*/ 1108 h 1154"/>
                <a:gd name="T76" fmla="*/ 490 w 536"/>
                <a:gd name="T77" fmla="*/ 952 h 1154"/>
                <a:gd name="T78" fmla="*/ 512 w 536"/>
                <a:gd name="T79" fmla="*/ 866 h 1154"/>
                <a:gd name="T80" fmla="*/ 524 w 536"/>
                <a:gd name="T81" fmla="*/ 814 h 1154"/>
                <a:gd name="T82" fmla="*/ 484 w 536"/>
                <a:gd name="T83" fmla="*/ 684 h 1154"/>
                <a:gd name="T84" fmla="*/ 460 w 536"/>
                <a:gd name="T85" fmla="*/ 606 h 1154"/>
                <a:gd name="T86" fmla="*/ 482 w 536"/>
                <a:gd name="T87" fmla="*/ 476 h 1154"/>
                <a:gd name="T88" fmla="*/ 444 w 536"/>
                <a:gd name="T89" fmla="*/ 388 h 1154"/>
                <a:gd name="T90" fmla="*/ 366 w 536"/>
                <a:gd name="T91" fmla="*/ 320 h 1154"/>
                <a:gd name="T92" fmla="*/ 304 w 536"/>
                <a:gd name="T93" fmla="*/ 294 h 1154"/>
                <a:gd name="T94" fmla="*/ 300 w 536"/>
                <a:gd name="T95" fmla="*/ 250 h 1154"/>
                <a:gd name="T96" fmla="*/ 266 w 536"/>
                <a:gd name="T97" fmla="*/ 256 h 1154"/>
                <a:gd name="T98" fmla="*/ 284 w 536"/>
                <a:gd name="T99" fmla="*/ 216 h 1154"/>
                <a:gd name="T100" fmla="*/ 294 w 536"/>
                <a:gd name="T101" fmla="*/ 182 h 1154"/>
                <a:gd name="T102" fmla="*/ 288 w 536"/>
                <a:gd name="T103" fmla="*/ 142 h 1154"/>
                <a:gd name="T104" fmla="*/ 292 w 536"/>
                <a:gd name="T105" fmla="*/ 82 h 1154"/>
                <a:gd name="T106" fmla="*/ 300 w 536"/>
                <a:gd name="T107" fmla="*/ 44 h 1154"/>
                <a:gd name="T108" fmla="*/ 278 w 536"/>
                <a:gd name="T109" fmla="*/ 16 h 1154"/>
                <a:gd name="T110" fmla="*/ 244 w 536"/>
                <a:gd name="T111" fmla="*/ 28 h 11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" h="1154">
                  <a:moveTo>
                    <a:pt x="232" y="0"/>
                  </a:moveTo>
                  <a:lnTo>
                    <a:pt x="222" y="14"/>
                  </a:lnTo>
                  <a:lnTo>
                    <a:pt x="222" y="38"/>
                  </a:lnTo>
                  <a:lnTo>
                    <a:pt x="230" y="48"/>
                  </a:lnTo>
                  <a:lnTo>
                    <a:pt x="228" y="52"/>
                  </a:lnTo>
                  <a:lnTo>
                    <a:pt x="188" y="50"/>
                  </a:lnTo>
                  <a:lnTo>
                    <a:pt x="188" y="58"/>
                  </a:lnTo>
                  <a:lnTo>
                    <a:pt x="168" y="62"/>
                  </a:lnTo>
                  <a:lnTo>
                    <a:pt x="154" y="76"/>
                  </a:lnTo>
                  <a:lnTo>
                    <a:pt x="148" y="94"/>
                  </a:lnTo>
                  <a:lnTo>
                    <a:pt x="144" y="106"/>
                  </a:lnTo>
                  <a:lnTo>
                    <a:pt x="140" y="118"/>
                  </a:lnTo>
                  <a:lnTo>
                    <a:pt x="138" y="138"/>
                  </a:lnTo>
                  <a:lnTo>
                    <a:pt x="138" y="148"/>
                  </a:lnTo>
                  <a:lnTo>
                    <a:pt x="138" y="152"/>
                  </a:lnTo>
                  <a:lnTo>
                    <a:pt x="132" y="154"/>
                  </a:lnTo>
                  <a:lnTo>
                    <a:pt x="134" y="168"/>
                  </a:lnTo>
                  <a:lnTo>
                    <a:pt x="136" y="178"/>
                  </a:lnTo>
                  <a:lnTo>
                    <a:pt x="134" y="188"/>
                  </a:lnTo>
                  <a:lnTo>
                    <a:pt x="138" y="200"/>
                  </a:lnTo>
                  <a:lnTo>
                    <a:pt x="144" y="210"/>
                  </a:lnTo>
                  <a:lnTo>
                    <a:pt x="148" y="218"/>
                  </a:lnTo>
                  <a:lnTo>
                    <a:pt x="156" y="216"/>
                  </a:lnTo>
                  <a:lnTo>
                    <a:pt x="160" y="228"/>
                  </a:lnTo>
                  <a:lnTo>
                    <a:pt x="164" y="240"/>
                  </a:lnTo>
                  <a:lnTo>
                    <a:pt x="172" y="248"/>
                  </a:lnTo>
                  <a:lnTo>
                    <a:pt x="168" y="254"/>
                  </a:lnTo>
                  <a:lnTo>
                    <a:pt x="160" y="254"/>
                  </a:lnTo>
                  <a:lnTo>
                    <a:pt x="156" y="266"/>
                  </a:lnTo>
                  <a:lnTo>
                    <a:pt x="152" y="272"/>
                  </a:lnTo>
                  <a:lnTo>
                    <a:pt x="150" y="278"/>
                  </a:lnTo>
                  <a:lnTo>
                    <a:pt x="150" y="294"/>
                  </a:lnTo>
                  <a:lnTo>
                    <a:pt x="154" y="306"/>
                  </a:lnTo>
                  <a:lnTo>
                    <a:pt x="154" y="316"/>
                  </a:lnTo>
                  <a:lnTo>
                    <a:pt x="144" y="324"/>
                  </a:lnTo>
                  <a:lnTo>
                    <a:pt x="134" y="334"/>
                  </a:lnTo>
                  <a:lnTo>
                    <a:pt x="112" y="362"/>
                  </a:lnTo>
                  <a:lnTo>
                    <a:pt x="92" y="394"/>
                  </a:lnTo>
                  <a:lnTo>
                    <a:pt x="76" y="434"/>
                  </a:lnTo>
                  <a:lnTo>
                    <a:pt x="68" y="470"/>
                  </a:lnTo>
                  <a:lnTo>
                    <a:pt x="64" y="494"/>
                  </a:lnTo>
                  <a:lnTo>
                    <a:pt x="58" y="536"/>
                  </a:lnTo>
                  <a:lnTo>
                    <a:pt x="60" y="548"/>
                  </a:lnTo>
                  <a:lnTo>
                    <a:pt x="76" y="554"/>
                  </a:lnTo>
                  <a:lnTo>
                    <a:pt x="80" y="580"/>
                  </a:lnTo>
                  <a:lnTo>
                    <a:pt x="84" y="582"/>
                  </a:lnTo>
                  <a:lnTo>
                    <a:pt x="84" y="614"/>
                  </a:lnTo>
                  <a:lnTo>
                    <a:pt x="72" y="622"/>
                  </a:lnTo>
                  <a:lnTo>
                    <a:pt x="46" y="628"/>
                  </a:lnTo>
                  <a:lnTo>
                    <a:pt x="24" y="638"/>
                  </a:lnTo>
                  <a:lnTo>
                    <a:pt x="24" y="646"/>
                  </a:lnTo>
                  <a:lnTo>
                    <a:pt x="18" y="650"/>
                  </a:lnTo>
                  <a:lnTo>
                    <a:pt x="18" y="658"/>
                  </a:lnTo>
                  <a:lnTo>
                    <a:pt x="24" y="662"/>
                  </a:lnTo>
                  <a:lnTo>
                    <a:pt x="20" y="666"/>
                  </a:lnTo>
                  <a:lnTo>
                    <a:pt x="22" y="676"/>
                  </a:lnTo>
                  <a:lnTo>
                    <a:pt x="32" y="676"/>
                  </a:lnTo>
                  <a:lnTo>
                    <a:pt x="32" y="682"/>
                  </a:lnTo>
                  <a:lnTo>
                    <a:pt x="40" y="686"/>
                  </a:lnTo>
                  <a:lnTo>
                    <a:pt x="86" y="690"/>
                  </a:lnTo>
                  <a:lnTo>
                    <a:pt x="78" y="702"/>
                  </a:lnTo>
                  <a:lnTo>
                    <a:pt x="62" y="730"/>
                  </a:lnTo>
                  <a:lnTo>
                    <a:pt x="46" y="738"/>
                  </a:lnTo>
                  <a:lnTo>
                    <a:pt x="42" y="754"/>
                  </a:lnTo>
                  <a:lnTo>
                    <a:pt x="40" y="764"/>
                  </a:lnTo>
                  <a:lnTo>
                    <a:pt x="10" y="772"/>
                  </a:lnTo>
                  <a:lnTo>
                    <a:pt x="4" y="792"/>
                  </a:lnTo>
                  <a:lnTo>
                    <a:pt x="0" y="798"/>
                  </a:lnTo>
                  <a:lnTo>
                    <a:pt x="0" y="810"/>
                  </a:lnTo>
                  <a:lnTo>
                    <a:pt x="0" y="818"/>
                  </a:lnTo>
                  <a:lnTo>
                    <a:pt x="0" y="826"/>
                  </a:lnTo>
                  <a:lnTo>
                    <a:pt x="0" y="834"/>
                  </a:lnTo>
                  <a:lnTo>
                    <a:pt x="2" y="842"/>
                  </a:lnTo>
                  <a:lnTo>
                    <a:pt x="4" y="848"/>
                  </a:lnTo>
                  <a:lnTo>
                    <a:pt x="16" y="858"/>
                  </a:lnTo>
                  <a:lnTo>
                    <a:pt x="32" y="858"/>
                  </a:lnTo>
                  <a:lnTo>
                    <a:pt x="32" y="850"/>
                  </a:lnTo>
                  <a:lnTo>
                    <a:pt x="36" y="848"/>
                  </a:lnTo>
                  <a:lnTo>
                    <a:pt x="36" y="836"/>
                  </a:lnTo>
                  <a:lnTo>
                    <a:pt x="66" y="828"/>
                  </a:lnTo>
                  <a:lnTo>
                    <a:pt x="92" y="844"/>
                  </a:lnTo>
                  <a:lnTo>
                    <a:pt x="78" y="890"/>
                  </a:lnTo>
                  <a:lnTo>
                    <a:pt x="70" y="926"/>
                  </a:lnTo>
                  <a:lnTo>
                    <a:pt x="58" y="952"/>
                  </a:lnTo>
                  <a:lnTo>
                    <a:pt x="64" y="964"/>
                  </a:lnTo>
                  <a:lnTo>
                    <a:pt x="70" y="972"/>
                  </a:lnTo>
                  <a:lnTo>
                    <a:pt x="68" y="992"/>
                  </a:lnTo>
                  <a:lnTo>
                    <a:pt x="74" y="1002"/>
                  </a:lnTo>
                  <a:lnTo>
                    <a:pt x="68" y="1022"/>
                  </a:lnTo>
                  <a:lnTo>
                    <a:pt x="76" y="1082"/>
                  </a:lnTo>
                  <a:lnTo>
                    <a:pt x="104" y="1128"/>
                  </a:lnTo>
                  <a:lnTo>
                    <a:pt x="144" y="1144"/>
                  </a:lnTo>
                  <a:lnTo>
                    <a:pt x="184" y="1138"/>
                  </a:lnTo>
                  <a:lnTo>
                    <a:pt x="224" y="1112"/>
                  </a:lnTo>
                  <a:lnTo>
                    <a:pt x="240" y="1066"/>
                  </a:lnTo>
                  <a:lnTo>
                    <a:pt x="258" y="1036"/>
                  </a:lnTo>
                  <a:lnTo>
                    <a:pt x="262" y="1018"/>
                  </a:lnTo>
                  <a:lnTo>
                    <a:pt x="262" y="980"/>
                  </a:lnTo>
                  <a:lnTo>
                    <a:pt x="266" y="962"/>
                  </a:lnTo>
                  <a:lnTo>
                    <a:pt x="270" y="938"/>
                  </a:lnTo>
                  <a:lnTo>
                    <a:pt x="296" y="910"/>
                  </a:lnTo>
                  <a:lnTo>
                    <a:pt x="332" y="866"/>
                  </a:lnTo>
                  <a:lnTo>
                    <a:pt x="338" y="892"/>
                  </a:lnTo>
                  <a:lnTo>
                    <a:pt x="332" y="952"/>
                  </a:lnTo>
                  <a:lnTo>
                    <a:pt x="338" y="988"/>
                  </a:lnTo>
                  <a:lnTo>
                    <a:pt x="352" y="1038"/>
                  </a:lnTo>
                  <a:lnTo>
                    <a:pt x="368" y="1050"/>
                  </a:lnTo>
                  <a:lnTo>
                    <a:pt x="372" y="1076"/>
                  </a:lnTo>
                  <a:lnTo>
                    <a:pt x="374" y="1104"/>
                  </a:lnTo>
                  <a:lnTo>
                    <a:pt x="398" y="1150"/>
                  </a:lnTo>
                  <a:lnTo>
                    <a:pt x="428" y="1154"/>
                  </a:lnTo>
                  <a:lnTo>
                    <a:pt x="508" y="1144"/>
                  </a:lnTo>
                  <a:lnTo>
                    <a:pt x="508" y="1116"/>
                  </a:lnTo>
                  <a:lnTo>
                    <a:pt x="500" y="1108"/>
                  </a:lnTo>
                  <a:lnTo>
                    <a:pt x="468" y="1054"/>
                  </a:lnTo>
                  <a:lnTo>
                    <a:pt x="470" y="1026"/>
                  </a:lnTo>
                  <a:lnTo>
                    <a:pt x="490" y="952"/>
                  </a:lnTo>
                  <a:lnTo>
                    <a:pt x="492" y="862"/>
                  </a:lnTo>
                  <a:lnTo>
                    <a:pt x="498" y="844"/>
                  </a:lnTo>
                  <a:lnTo>
                    <a:pt x="512" y="866"/>
                  </a:lnTo>
                  <a:lnTo>
                    <a:pt x="536" y="872"/>
                  </a:lnTo>
                  <a:lnTo>
                    <a:pt x="536" y="858"/>
                  </a:lnTo>
                  <a:lnTo>
                    <a:pt x="524" y="814"/>
                  </a:lnTo>
                  <a:lnTo>
                    <a:pt x="510" y="740"/>
                  </a:lnTo>
                  <a:lnTo>
                    <a:pt x="496" y="712"/>
                  </a:lnTo>
                  <a:lnTo>
                    <a:pt x="484" y="684"/>
                  </a:lnTo>
                  <a:lnTo>
                    <a:pt x="462" y="664"/>
                  </a:lnTo>
                  <a:lnTo>
                    <a:pt x="448" y="648"/>
                  </a:lnTo>
                  <a:lnTo>
                    <a:pt x="460" y="606"/>
                  </a:lnTo>
                  <a:lnTo>
                    <a:pt x="466" y="550"/>
                  </a:lnTo>
                  <a:lnTo>
                    <a:pt x="466" y="492"/>
                  </a:lnTo>
                  <a:lnTo>
                    <a:pt x="482" y="476"/>
                  </a:lnTo>
                  <a:lnTo>
                    <a:pt x="478" y="446"/>
                  </a:lnTo>
                  <a:lnTo>
                    <a:pt x="470" y="438"/>
                  </a:lnTo>
                  <a:lnTo>
                    <a:pt x="444" y="388"/>
                  </a:lnTo>
                  <a:lnTo>
                    <a:pt x="426" y="356"/>
                  </a:lnTo>
                  <a:lnTo>
                    <a:pt x="376" y="316"/>
                  </a:lnTo>
                  <a:lnTo>
                    <a:pt x="366" y="320"/>
                  </a:lnTo>
                  <a:lnTo>
                    <a:pt x="338" y="302"/>
                  </a:lnTo>
                  <a:lnTo>
                    <a:pt x="318" y="298"/>
                  </a:lnTo>
                  <a:lnTo>
                    <a:pt x="304" y="294"/>
                  </a:lnTo>
                  <a:lnTo>
                    <a:pt x="306" y="278"/>
                  </a:lnTo>
                  <a:lnTo>
                    <a:pt x="300" y="266"/>
                  </a:lnTo>
                  <a:lnTo>
                    <a:pt x="300" y="250"/>
                  </a:lnTo>
                  <a:lnTo>
                    <a:pt x="288" y="246"/>
                  </a:lnTo>
                  <a:lnTo>
                    <a:pt x="280" y="248"/>
                  </a:lnTo>
                  <a:lnTo>
                    <a:pt x="266" y="256"/>
                  </a:lnTo>
                  <a:lnTo>
                    <a:pt x="266" y="248"/>
                  </a:lnTo>
                  <a:lnTo>
                    <a:pt x="280" y="228"/>
                  </a:lnTo>
                  <a:lnTo>
                    <a:pt x="284" y="216"/>
                  </a:lnTo>
                  <a:lnTo>
                    <a:pt x="288" y="212"/>
                  </a:lnTo>
                  <a:lnTo>
                    <a:pt x="292" y="196"/>
                  </a:lnTo>
                  <a:lnTo>
                    <a:pt x="294" y="182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88" y="142"/>
                  </a:lnTo>
                  <a:lnTo>
                    <a:pt x="288" y="114"/>
                  </a:lnTo>
                  <a:lnTo>
                    <a:pt x="284" y="84"/>
                  </a:lnTo>
                  <a:lnTo>
                    <a:pt x="292" y="82"/>
                  </a:lnTo>
                  <a:lnTo>
                    <a:pt x="296" y="68"/>
                  </a:lnTo>
                  <a:lnTo>
                    <a:pt x="292" y="58"/>
                  </a:lnTo>
                  <a:lnTo>
                    <a:pt x="300" y="44"/>
                  </a:lnTo>
                  <a:lnTo>
                    <a:pt x="304" y="34"/>
                  </a:lnTo>
                  <a:lnTo>
                    <a:pt x="300" y="24"/>
                  </a:lnTo>
                  <a:lnTo>
                    <a:pt x="278" y="16"/>
                  </a:lnTo>
                  <a:lnTo>
                    <a:pt x="262" y="14"/>
                  </a:lnTo>
                  <a:lnTo>
                    <a:pt x="252" y="26"/>
                  </a:lnTo>
                  <a:lnTo>
                    <a:pt x="244" y="28"/>
                  </a:lnTo>
                  <a:lnTo>
                    <a:pt x="246" y="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383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6830563" y="3030470"/>
              <a:ext cx="90939" cy="60991"/>
            </a:xfrm>
            <a:custGeom>
              <a:avLst/>
              <a:gdLst>
                <a:gd name="T0" fmla="*/ 6 w 64"/>
                <a:gd name="T1" fmla="*/ 0 h 48"/>
                <a:gd name="T2" fmla="*/ 0 w 64"/>
                <a:gd name="T3" fmla="*/ 10 h 48"/>
                <a:gd name="T4" fmla="*/ 0 w 64"/>
                <a:gd name="T5" fmla="*/ 36 h 48"/>
                <a:gd name="T6" fmla="*/ 12 w 64"/>
                <a:gd name="T7" fmla="*/ 40 h 48"/>
                <a:gd name="T8" fmla="*/ 8 w 64"/>
                <a:gd name="T9" fmla="*/ 48 h 48"/>
                <a:gd name="T10" fmla="*/ 20 w 64"/>
                <a:gd name="T11" fmla="*/ 46 h 48"/>
                <a:gd name="T12" fmla="*/ 54 w 64"/>
                <a:gd name="T13" fmla="*/ 46 h 48"/>
                <a:gd name="T14" fmla="*/ 62 w 64"/>
                <a:gd name="T15" fmla="*/ 38 h 48"/>
                <a:gd name="T16" fmla="*/ 64 w 64"/>
                <a:gd name="T17" fmla="*/ 28 h 48"/>
                <a:gd name="T18" fmla="*/ 52 w 64"/>
                <a:gd name="T19" fmla="*/ 16 h 48"/>
                <a:gd name="T20" fmla="*/ 52 w 64"/>
                <a:gd name="T21" fmla="*/ 32 h 48"/>
                <a:gd name="T22" fmla="*/ 34 w 64"/>
                <a:gd name="T23" fmla="*/ 32 h 48"/>
                <a:gd name="T24" fmla="*/ 12 w 64"/>
                <a:gd name="T25" fmla="*/ 28 h 48"/>
                <a:gd name="T26" fmla="*/ 10 w 64"/>
                <a:gd name="T27" fmla="*/ 12 h 48"/>
                <a:gd name="T28" fmla="*/ 10 w 64"/>
                <a:gd name="T29" fmla="*/ 12 h 48"/>
                <a:gd name="T30" fmla="*/ 6 w 64"/>
                <a:gd name="T31" fmla="*/ 0 h 48"/>
                <a:gd name="T32" fmla="*/ 6 w 6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48">
                  <a:moveTo>
                    <a:pt x="6" y="0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12" y="40"/>
                  </a:lnTo>
                  <a:lnTo>
                    <a:pt x="8" y="48"/>
                  </a:lnTo>
                  <a:lnTo>
                    <a:pt x="20" y="46"/>
                  </a:lnTo>
                  <a:lnTo>
                    <a:pt x="54" y="46"/>
                  </a:lnTo>
                  <a:lnTo>
                    <a:pt x="62" y="38"/>
                  </a:lnTo>
                  <a:lnTo>
                    <a:pt x="64" y="28"/>
                  </a:lnTo>
                  <a:lnTo>
                    <a:pt x="52" y="16"/>
                  </a:lnTo>
                  <a:lnTo>
                    <a:pt x="52" y="32"/>
                  </a:lnTo>
                  <a:lnTo>
                    <a:pt x="34" y="32"/>
                  </a:lnTo>
                  <a:lnTo>
                    <a:pt x="12" y="2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6716889" y="3096544"/>
              <a:ext cx="190404" cy="53367"/>
            </a:xfrm>
            <a:custGeom>
              <a:avLst/>
              <a:gdLst>
                <a:gd name="T0" fmla="*/ 114 w 134"/>
                <a:gd name="T1" fmla="*/ 2 h 42"/>
                <a:gd name="T2" fmla="*/ 98 w 134"/>
                <a:gd name="T3" fmla="*/ 2 h 42"/>
                <a:gd name="T4" fmla="*/ 74 w 134"/>
                <a:gd name="T5" fmla="*/ 0 h 42"/>
                <a:gd name="T6" fmla="*/ 72 w 134"/>
                <a:gd name="T7" fmla="*/ 8 h 42"/>
                <a:gd name="T8" fmla="*/ 56 w 134"/>
                <a:gd name="T9" fmla="*/ 8 h 42"/>
                <a:gd name="T10" fmla="*/ 46 w 134"/>
                <a:gd name="T11" fmla="*/ 4 h 42"/>
                <a:gd name="T12" fmla="*/ 26 w 134"/>
                <a:gd name="T13" fmla="*/ 4 h 42"/>
                <a:gd name="T14" fmla="*/ 16 w 134"/>
                <a:gd name="T15" fmla="*/ 10 h 42"/>
                <a:gd name="T16" fmla="*/ 4 w 134"/>
                <a:gd name="T17" fmla="*/ 26 h 42"/>
                <a:gd name="T18" fmla="*/ 0 w 134"/>
                <a:gd name="T19" fmla="*/ 42 h 42"/>
                <a:gd name="T20" fmla="*/ 18 w 134"/>
                <a:gd name="T21" fmla="*/ 28 h 42"/>
                <a:gd name="T22" fmla="*/ 34 w 134"/>
                <a:gd name="T23" fmla="*/ 22 h 42"/>
                <a:gd name="T24" fmla="*/ 70 w 134"/>
                <a:gd name="T25" fmla="*/ 22 h 42"/>
                <a:gd name="T26" fmla="*/ 100 w 134"/>
                <a:gd name="T27" fmla="*/ 18 h 42"/>
                <a:gd name="T28" fmla="*/ 134 w 134"/>
                <a:gd name="T29" fmla="*/ 32 h 42"/>
                <a:gd name="T30" fmla="*/ 132 w 134"/>
                <a:gd name="T31" fmla="*/ 18 h 42"/>
                <a:gd name="T32" fmla="*/ 114 w 134"/>
                <a:gd name="T33" fmla="*/ 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4" h="42">
                  <a:moveTo>
                    <a:pt x="114" y="2"/>
                  </a:moveTo>
                  <a:lnTo>
                    <a:pt x="98" y="2"/>
                  </a:lnTo>
                  <a:lnTo>
                    <a:pt x="74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6" y="4"/>
                  </a:lnTo>
                  <a:lnTo>
                    <a:pt x="26" y="4"/>
                  </a:lnTo>
                  <a:lnTo>
                    <a:pt x="16" y="10"/>
                  </a:lnTo>
                  <a:lnTo>
                    <a:pt x="4" y="26"/>
                  </a:lnTo>
                  <a:lnTo>
                    <a:pt x="0" y="42"/>
                  </a:lnTo>
                  <a:lnTo>
                    <a:pt x="18" y="28"/>
                  </a:lnTo>
                  <a:lnTo>
                    <a:pt x="34" y="22"/>
                  </a:lnTo>
                  <a:lnTo>
                    <a:pt x="70" y="22"/>
                  </a:lnTo>
                  <a:lnTo>
                    <a:pt x="100" y="18"/>
                  </a:lnTo>
                  <a:lnTo>
                    <a:pt x="134" y="32"/>
                  </a:lnTo>
                  <a:lnTo>
                    <a:pt x="132" y="18"/>
                  </a:lnTo>
                  <a:lnTo>
                    <a:pt x="114" y="2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6705522" y="3127039"/>
              <a:ext cx="184720" cy="216009"/>
            </a:xfrm>
            <a:custGeom>
              <a:avLst/>
              <a:gdLst>
                <a:gd name="T0" fmla="*/ 68 w 130"/>
                <a:gd name="T1" fmla="*/ 4 h 170"/>
                <a:gd name="T2" fmla="*/ 112 w 130"/>
                <a:gd name="T3" fmla="*/ 0 h 170"/>
                <a:gd name="T4" fmla="*/ 130 w 130"/>
                <a:gd name="T5" fmla="*/ 26 h 170"/>
                <a:gd name="T6" fmla="*/ 108 w 130"/>
                <a:gd name="T7" fmla="*/ 32 h 170"/>
                <a:gd name="T8" fmla="*/ 92 w 130"/>
                <a:gd name="T9" fmla="*/ 30 h 170"/>
                <a:gd name="T10" fmla="*/ 70 w 130"/>
                <a:gd name="T11" fmla="*/ 36 h 170"/>
                <a:gd name="T12" fmla="*/ 42 w 130"/>
                <a:gd name="T13" fmla="*/ 40 h 170"/>
                <a:gd name="T14" fmla="*/ 56 w 130"/>
                <a:gd name="T15" fmla="*/ 52 h 170"/>
                <a:gd name="T16" fmla="*/ 38 w 130"/>
                <a:gd name="T17" fmla="*/ 58 h 170"/>
                <a:gd name="T18" fmla="*/ 60 w 130"/>
                <a:gd name="T19" fmla="*/ 66 h 170"/>
                <a:gd name="T20" fmla="*/ 72 w 130"/>
                <a:gd name="T21" fmla="*/ 52 h 170"/>
                <a:gd name="T22" fmla="*/ 90 w 130"/>
                <a:gd name="T23" fmla="*/ 76 h 170"/>
                <a:gd name="T24" fmla="*/ 80 w 130"/>
                <a:gd name="T25" fmla="*/ 90 h 170"/>
                <a:gd name="T26" fmla="*/ 66 w 130"/>
                <a:gd name="T27" fmla="*/ 88 h 170"/>
                <a:gd name="T28" fmla="*/ 56 w 130"/>
                <a:gd name="T29" fmla="*/ 94 h 170"/>
                <a:gd name="T30" fmla="*/ 46 w 130"/>
                <a:gd name="T31" fmla="*/ 116 h 170"/>
                <a:gd name="T32" fmla="*/ 82 w 130"/>
                <a:gd name="T33" fmla="*/ 102 h 170"/>
                <a:gd name="T34" fmla="*/ 110 w 130"/>
                <a:gd name="T35" fmla="*/ 106 h 170"/>
                <a:gd name="T36" fmla="*/ 114 w 130"/>
                <a:gd name="T37" fmla="*/ 122 h 170"/>
                <a:gd name="T38" fmla="*/ 88 w 130"/>
                <a:gd name="T39" fmla="*/ 102 h 170"/>
                <a:gd name="T40" fmla="*/ 74 w 130"/>
                <a:gd name="T41" fmla="*/ 112 h 170"/>
                <a:gd name="T42" fmla="*/ 52 w 130"/>
                <a:gd name="T43" fmla="*/ 124 h 170"/>
                <a:gd name="T44" fmla="*/ 58 w 130"/>
                <a:gd name="T45" fmla="*/ 134 h 170"/>
                <a:gd name="T46" fmla="*/ 78 w 130"/>
                <a:gd name="T47" fmla="*/ 130 h 170"/>
                <a:gd name="T48" fmla="*/ 86 w 130"/>
                <a:gd name="T49" fmla="*/ 138 h 170"/>
                <a:gd name="T50" fmla="*/ 104 w 130"/>
                <a:gd name="T51" fmla="*/ 128 h 170"/>
                <a:gd name="T52" fmla="*/ 96 w 130"/>
                <a:gd name="T53" fmla="*/ 146 h 170"/>
                <a:gd name="T54" fmla="*/ 100 w 130"/>
                <a:gd name="T55" fmla="*/ 160 h 170"/>
                <a:gd name="T56" fmla="*/ 80 w 130"/>
                <a:gd name="T57" fmla="*/ 156 h 170"/>
                <a:gd name="T58" fmla="*/ 68 w 130"/>
                <a:gd name="T59" fmla="*/ 152 h 170"/>
                <a:gd name="T60" fmla="*/ 60 w 130"/>
                <a:gd name="T61" fmla="*/ 170 h 170"/>
                <a:gd name="T62" fmla="*/ 36 w 130"/>
                <a:gd name="T63" fmla="*/ 162 h 170"/>
                <a:gd name="T64" fmla="*/ 14 w 130"/>
                <a:gd name="T65" fmla="*/ 130 h 170"/>
                <a:gd name="T66" fmla="*/ 8 w 130"/>
                <a:gd name="T67" fmla="*/ 68 h 170"/>
                <a:gd name="T68" fmla="*/ 12 w 130"/>
                <a:gd name="T69" fmla="*/ 34 h 170"/>
                <a:gd name="T70" fmla="*/ 4 w 130"/>
                <a:gd name="T71" fmla="*/ 62 h 170"/>
                <a:gd name="T72" fmla="*/ 0 w 130"/>
                <a:gd name="T73" fmla="*/ 52 h 170"/>
                <a:gd name="T74" fmla="*/ 12 w 130"/>
                <a:gd name="T75" fmla="*/ 24 h 170"/>
                <a:gd name="T76" fmla="*/ 32 w 130"/>
                <a:gd name="T77" fmla="*/ 4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0" h="170">
                  <a:moveTo>
                    <a:pt x="46" y="4"/>
                  </a:moveTo>
                  <a:lnTo>
                    <a:pt x="68" y="4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26" y="32"/>
                  </a:lnTo>
                  <a:lnTo>
                    <a:pt x="108" y="32"/>
                  </a:lnTo>
                  <a:lnTo>
                    <a:pt x="98" y="38"/>
                  </a:lnTo>
                  <a:lnTo>
                    <a:pt x="92" y="30"/>
                  </a:lnTo>
                  <a:lnTo>
                    <a:pt x="86" y="34"/>
                  </a:lnTo>
                  <a:lnTo>
                    <a:pt x="70" y="36"/>
                  </a:lnTo>
                  <a:lnTo>
                    <a:pt x="56" y="38"/>
                  </a:lnTo>
                  <a:lnTo>
                    <a:pt x="42" y="40"/>
                  </a:lnTo>
                  <a:lnTo>
                    <a:pt x="56" y="42"/>
                  </a:lnTo>
                  <a:lnTo>
                    <a:pt x="56" y="52"/>
                  </a:lnTo>
                  <a:lnTo>
                    <a:pt x="50" y="56"/>
                  </a:lnTo>
                  <a:lnTo>
                    <a:pt x="38" y="58"/>
                  </a:lnTo>
                  <a:lnTo>
                    <a:pt x="48" y="64"/>
                  </a:lnTo>
                  <a:lnTo>
                    <a:pt x="60" y="66"/>
                  </a:lnTo>
                  <a:lnTo>
                    <a:pt x="66" y="56"/>
                  </a:lnTo>
                  <a:lnTo>
                    <a:pt x="72" y="52"/>
                  </a:lnTo>
                  <a:lnTo>
                    <a:pt x="86" y="54"/>
                  </a:lnTo>
                  <a:lnTo>
                    <a:pt x="90" y="76"/>
                  </a:lnTo>
                  <a:lnTo>
                    <a:pt x="90" y="88"/>
                  </a:lnTo>
                  <a:lnTo>
                    <a:pt x="80" y="90"/>
                  </a:lnTo>
                  <a:lnTo>
                    <a:pt x="66" y="96"/>
                  </a:lnTo>
                  <a:lnTo>
                    <a:pt x="66" y="88"/>
                  </a:lnTo>
                  <a:lnTo>
                    <a:pt x="66" y="80"/>
                  </a:lnTo>
                  <a:lnTo>
                    <a:pt x="56" y="94"/>
                  </a:lnTo>
                  <a:lnTo>
                    <a:pt x="48" y="102"/>
                  </a:lnTo>
                  <a:lnTo>
                    <a:pt x="46" y="116"/>
                  </a:lnTo>
                  <a:lnTo>
                    <a:pt x="62" y="100"/>
                  </a:lnTo>
                  <a:lnTo>
                    <a:pt x="82" y="102"/>
                  </a:lnTo>
                  <a:lnTo>
                    <a:pt x="98" y="102"/>
                  </a:lnTo>
                  <a:lnTo>
                    <a:pt x="110" y="106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94" y="112"/>
                  </a:lnTo>
                  <a:lnTo>
                    <a:pt x="88" y="102"/>
                  </a:lnTo>
                  <a:lnTo>
                    <a:pt x="84" y="110"/>
                  </a:lnTo>
                  <a:lnTo>
                    <a:pt x="74" y="112"/>
                  </a:lnTo>
                  <a:lnTo>
                    <a:pt x="62" y="114"/>
                  </a:lnTo>
                  <a:lnTo>
                    <a:pt x="52" y="124"/>
                  </a:lnTo>
                  <a:lnTo>
                    <a:pt x="60" y="122"/>
                  </a:lnTo>
                  <a:lnTo>
                    <a:pt x="58" y="134"/>
                  </a:lnTo>
                  <a:lnTo>
                    <a:pt x="68" y="130"/>
                  </a:lnTo>
                  <a:lnTo>
                    <a:pt x="78" y="130"/>
                  </a:lnTo>
                  <a:lnTo>
                    <a:pt x="78" y="138"/>
                  </a:lnTo>
                  <a:lnTo>
                    <a:pt x="86" y="138"/>
                  </a:lnTo>
                  <a:lnTo>
                    <a:pt x="88" y="130"/>
                  </a:lnTo>
                  <a:lnTo>
                    <a:pt x="104" y="128"/>
                  </a:lnTo>
                  <a:lnTo>
                    <a:pt x="104" y="140"/>
                  </a:lnTo>
                  <a:lnTo>
                    <a:pt x="96" y="146"/>
                  </a:lnTo>
                  <a:lnTo>
                    <a:pt x="102" y="152"/>
                  </a:lnTo>
                  <a:lnTo>
                    <a:pt x="100" y="160"/>
                  </a:lnTo>
                  <a:lnTo>
                    <a:pt x="88" y="162"/>
                  </a:lnTo>
                  <a:lnTo>
                    <a:pt x="80" y="156"/>
                  </a:lnTo>
                  <a:lnTo>
                    <a:pt x="74" y="146"/>
                  </a:lnTo>
                  <a:lnTo>
                    <a:pt x="68" y="152"/>
                  </a:lnTo>
                  <a:lnTo>
                    <a:pt x="70" y="166"/>
                  </a:lnTo>
                  <a:lnTo>
                    <a:pt x="60" y="170"/>
                  </a:lnTo>
                  <a:lnTo>
                    <a:pt x="52" y="162"/>
                  </a:lnTo>
                  <a:lnTo>
                    <a:pt x="36" y="162"/>
                  </a:lnTo>
                  <a:lnTo>
                    <a:pt x="28" y="152"/>
                  </a:lnTo>
                  <a:lnTo>
                    <a:pt x="14" y="130"/>
                  </a:lnTo>
                  <a:lnTo>
                    <a:pt x="8" y="82"/>
                  </a:lnTo>
                  <a:lnTo>
                    <a:pt x="8" y="68"/>
                  </a:lnTo>
                  <a:lnTo>
                    <a:pt x="12" y="54"/>
                  </a:lnTo>
                  <a:lnTo>
                    <a:pt x="12" y="34"/>
                  </a:lnTo>
                  <a:lnTo>
                    <a:pt x="8" y="42"/>
                  </a:lnTo>
                  <a:lnTo>
                    <a:pt x="4" y="62"/>
                  </a:lnTo>
                  <a:lnTo>
                    <a:pt x="4" y="76"/>
                  </a:lnTo>
                  <a:lnTo>
                    <a:pt x="0" y="52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24" y="14"/>
                  </a:lnTo>
                  <a:lnTo>
                    <a:pt x="32" y="4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6839089" y="3177864"/>
              <a:ext cx="68204" cy="81321"/>
            </a:xfrm>
            <a:custGeom>
              <a:avLst/>
              <a:gdLst>
                <a:gd name="T0" fmla="*/ 0 w 48"/>
                <a:gd name="T1" fmla="*/ 10 h 64"/>
                <a:gd name="T2" fmla="*/ 6 w 48"/>
                <a:gd name="T3" fmla="*/ 2 h 64"/>
                <a:gd name="T4" fmla="*/ 28 w 48"/>
                <a:gd name="T5" fmla="*/ 0 h 64"/>
                <a:gd name="T6" fmla="*/ 28 w 48"/>
                <a:gd name="T7" fmla="*/ 10 h 64"/>
                <a:gd name="T8" fmla="*/ 14 w 48"/>
                <a:gd name="T9" fmla="*/ 10 h 64"/>
                <a:gd name="T10" fmla="*/ 8 w 48"/>
                <a:gd name="T11" fmla="*/ 14 h 64"/>
                <a:gd name="T12" fmla="*/ 22 w 48"/>
                <a:gd name="T13" fmla="*/ 22 h 64"/>
                <a:gd name="T14" fmla="*/ 32 w 48"/>
                <a:gd name="T15" fmla="*/ 16 h 64"/>
                <a:gd name="T16" fmla="*/ 40 w 48"/>
                <a:gd name="T17" fmla="*/ 26 h 64"/>
                <a:gd name="T18" fmla="*/ 42 w 48"/>
                <a:gd name="T19" fmla="*/ 18 h 64"/>
                <a:gd name="T20" fmla="*/ 48 w 48"/>
                <a:gd name="T21" fmla="*/ 32 h 64"/>
                <a:gd name="T22" fmla="*/ 46 w 48"/>
                <a:gd name="T23" fmla="*/ 44 h 64"/>
                <a:gd name="T24" fmla="*/ 30 w 48"/>
                <a:gd name="T25" fmla="*/ 44 h 64"/>
                <a:gd name="T26" fmla="*/ 24 w 48"/>
                <a:gd name="T27" fmla="*/ 52 h 64"/>
                <a:gd name="T28" fmla="*/ 30 w 48"/>
                <a:gd name="T29" fmla="*/ 64 h 64"/>
                <a:gd name="T30" fmla="*/ 20 w 48"/>
                <a:gd name="T31" fmla="*/ 64 h 64"/>
                <a:gd name="T32" fmla="*/ 14 w 48"/>
                <a:gd name="T33" fmla="*/ 54 h 64"/>
                <a:gd name="T34" fmla="*/ 12 w 48"/>
                <a:gd name="T35" fmla="*/ 46 h 64"/>
                <a:gd name="T36" fmla="*/ 4 w 48"/>
                <a:gd name="T37" fmla="*/ 44 h 64"/>
                <a:gd name="T38" fmla="*/ 4 w 48"/>
                <a:gd name="T39" fmla="*/ 28 h 64"/>
                <a:gd name="T40" fmla="*/ 0 w 48"/>
                <a:gd name="T41" fmla="*/ 18 h 64"/>
                <a:gd name="T42" fmla="*/ 0 w 48"/>
                <a:gd name="T43" fmla="*/ 10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8" h="64">
                  <a:moveTo>
                    <a:pt x="0" y="10"/>
                  </a:moveTo>
                  <a:lnTo>
                    <a:pt x="6" y="2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14" y="10"/>
                  </a:lnTo>
                  <a:lnTo>
                    <a:pt x="8" y="14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0" y="26"/>
                  </a:lnTo>
                  <a:lnTo>
                    <a:pt x="42" y="18"/>
                  </a:lnTo>
                  <a:lnTo>
                    <a:pt x="48" y="32"/>
                  </a:lnTo>
                  <a:lnTo>
                    <a:pt x="46" y="44"/>
                  </a:lnTo>
                  <a:lnTo>
                    <a:pt x="30" y="44"/>
                  </a:lnTo>
                  <a:lnTo>
                    <a:pt x="24" y="52"/>
                  </a:lnTo>
                  <a:lnTo>
                    <a:pt x="30" y="64"/>
                  </a:lnTo>
                  <a:lnTo>
                    <a:pt x="20" y="64"/>
                  </a:lnTo>
                  <a:lnTo>
                    <a:pt x="14" y="54"/>
                  </a:lnTo>
                  <a:lnTo>
                    <a:pt x="12" y="46"/>
                  </a:lnTo>
                  <a:lnTo>
                    <a:pt x="4" y="4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6716889" y="3142287"/>
              <a:ext cx="96623" cy="193137"/>
            </a:xfrm>
            <a:custGeom>
              <a:avLst/>
              <a:gdLst>
                <a:gd name="T0" fmla="*/ 32 w 68"/>
                <a:gd name="T1" fmla="*/ 0 h 152"/>
                <a:gd name="T2" fmla="*/ 30 w 68"/>
                <a:gd name="T3" fmla="*/ 16 h 152"/>
                <a:gd name="T4" fmla="*/ 30 w 68"/>
                <a:gd name="T5" fmla="*/ 28 h 152"/>
                <a:gd name="T6" fmla="*/ 38 w 68"/>
                <a:gd name="T7" fmla="*/ 28 h 152"/>
                <a:gd name="T8" fmla="*/ 26 w 68"/>
                <a:gd name="T9" fmla="*/ 38 h 152"/>
                <a:gd name="T10" fmla="*/ 38 w 68"/>
                <a:gd name="T11" fmla="*/ 38 h 152"/>
                <a:gd name="T12" fmla="*/ 36 w 68"/>
                <a:gd name="T13" fmla="*/ 44 h 152"/>
                <a:gd name="T14" fmla="*/ 28 w 68"/>
                <a:gd name="T15" fmla="*/ 48 h 152"/>
                <a:gd name="T16" fmla="*/ 30 w 68"/>
                <a:gd name="T17" fmla="*/ 62 h 152"/>
                <a:gd name="T18" fmla="*/ 38 w 68"/>
                <a:gd name="T19" fmla="*/ 62 h 152"/>
                <a:gd name="T20" fmla="*/ 26 w 68"/>
                <a:gd name="T21" fmla="*/ 80 h 152"/>
                <a:gd name="T22" fmla="*/ 26 w 68"/>
                <a:gd name="T23" fmla="*/ 90 h 152"/>
                <a:gd name="T24" fmla="*/ 32 w 68"/>
                <a:gd name="T25" fmla="*/ 98 h 152"/>
                <a:gd name="T26" fmla="*/ 32 w 68"/>
                <a:gd name="T27" fmla="*/ 114 h 152"/>
                <a:gd name="T28" fmla="*/ 50 w 68"/>
                <a:gd name="T29" fmla="*/ 94 h 152"/>
                <a:gd name="T30" fmla="*/ 62 w 68"/>
                <a:gd name="T31" fmla="*/ 92 h 152"/>
                <a:gd name="T32" fmla="*/ 68 w 68"/>
                <a:gd name="T33" fmla="*/ 92 h 152"/>
                <a:gd name="T34" fmla="*/ 60 w 68"/>
                <a:gd name="T35" fmla="*/ 100 h 152"/>
                <a:gd name="T36" fmla="*/ 44 w 68"/>
                <a:gd name="T37" fmla="*/ 110 h 152"/>
                <a:gd name="T38" fmla="*/ 40 w 68"/>
                <a:gd name="T39" fmla="*/ 116 h 152"/>
                <a:gd name="T40" fmla="*/ 46 w 68"/>
                <a:gd name="T41" fmla="*/ 130 h 152"/>
                <a:gd name="T42" fmla="*/ 58 w 68"/>
                <a:gd name="T43" fmla="*/ 122 h 152"/>
                <a:gd name="T44" fmla="*/ 58 w 68"/>
                <a:gd name="T45" fmla="*/ 130 h 152"/>
                <a:gd name="T46" fmla="*/ 54 w 68"/>
                <a:gd name="T47" fmla="*/ 140 h 152"/>
                <a:gd name="T48" fmla="*/ 54 w 68"/>
                <a:gd name="T49" fmla="*/ 152 h 152"/>
                <a:gd name="T50" fmla="*/ 48 w 68"/>
                <a:gd name="T51" fmla="*/ 150 h 152"/>
                <a:gd name="T52" fmla="*/ 40 w 68"/>
                <a:gd name="T53" fmla="*/ 144 h 152"/>
                <a:gd name="T54" fmla="*/ 28 w 68"/>
                <a:gd name="T55" fmla="*/ 146 h 152"/>
                <a:gd name="T56" fmla="*/ 8 w 68"/>
                <a:gd name="T57" fmla="*/ 122 h 152"/>
                <a:gd name="T58" fmla="*/ 0 w 68"/>
                <a:gd name="T59" fmla="*/ 72 h 152"/>
                <a:gd name="T60" fmla="*/ 6 w 68"/>
                <a:gd name="T61" fmla="*/ 38 h 152"/>
                <a:gd name="T62" fmla="*/ 6 w 68"/>
                <a:gd name="T63" fmla="*/ 20 h 152"/>
                <a:gd name="T64" fmla="*/ 18 w 68"/>
                <a:gd name="T65" fmla="*/ 4 h 152"/>
                <a:gd name="T66" fmla="*/ 32 w 68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152">
                  <a:moveTo>
                    <a:pt x="32" y="0"/>
                  </a:moveTo>
                  <a:lnTo>
                    <a:pt x="30" y="16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36" y="44"/>
                  </a:lnTo>
                  <a:lnTo>
                    <a:pt x="28" y="48"/>
                  </a:lnTo>
                  <a:lnTo>
                    <a:pt x="30" y="62"/>
                  </a:lnTo>
                  <a:lnTo>
                    <a:pt x="38" y="62"/>
                  </a:lnTo>
                  <a:lnTo>
                    <a:pt x="26" y="80"/>
                  </a:lnTo>
                  <a:lnTo>
                    <a:pt x="26" y="90"/>
                  </a:lnTo>
                  <a:lnTo>
                    <a:pt x="32" y="98"/>
                  </a:lnTo>
                  <a:lnTo>
                    <a:pt x="32" y="114"/>
                  </a:lnTo>
                  <a:lnTo>
                    <a:pt x="50" y="94"/>
                  </a:lnTo>
                  <a:lnTo>
                    <a:pt x="62" y="92"/>
                  </a:lnTo>
                  <a:lnTo>
                    <a:pt x="68" y="92"/>
                  </a:lnTo>
                  <a:lnTo>
                    <a:pt x="60" y="100"/>
                  </a:lnTo>
                  <a:lnTo>
                    <a:pt x="44" y="110"/>
                  </a:lnTo>
                  <a:lnTo>
                    <a:pt x="40" y="116"/>
                  </a:lnTo>
                  <a:lnTo>
                    <a:pt x="46" y="130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54" y="140"/>
                  </a:lnTo>
                  <a:lnTo>
                    <a:pt x="54" y="152"/>
                  </a:lnTo>
                  <a:lnTo>
                    <a:pt x="48" y="150"/>
                  </a:lnTo>
                  <a:lnTo>
                    <a:pt x="40" y="144"/>
                  </a:lnTo>
                  <a:lnTo>
                    <a:pt x="28" y="146"/>
                  </a:lnTo>
                  <a:lnTo>
                    <a:pt x="8" y="122"/>
                  </a:lnTo>
                  <a:lnTo>
                    <a:pt x="0" y="72"/>
                  </a:lnTo>
                  <a:lnTo>
                    <a:pt x="6" y="38"/>
                  </a:lnTo>
                  <a:lnTo>
                    <a:pt x="6" y="20"/>
                  </a:lnTo>
                  <a:lnTo>
                    <a:pt x="18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6796461" y="3228690"/>
              <a:ext cx="8526" cy="22871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6 h 18"/>
                <a:gd name="T4" fmla="*/ 0 w 6"/>
                <a:gd name="T5" fmla="*/ 18 h 18"/>
                <a:gd name="T6" fmla="*/ 6 w 6"/>
                <a:gd name="T7" fmla="*/ 12 h 18"/>
                <a:gd name="T8" fmla="*/ 6 w 6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/>
            </p:cNvSpPr>
            <p:nvPr/>
          </p:nvSpPr>
          <p:spPr bwMode="auto">
            <a:xfrm>
              <a:off x="6839089" y="3261727"/>
              <a:ext cx="28418" cy="22871"/>
            </a:xfrm>
            <a:custGeom>
              <a:avLst/>
              <a:gdLst>
                <a:gd name="T0" fmla="*/ 0 w 20"/>
                <a:gd name="T1" fmla="*/ 0 h 18"/>
                <a:gd name="T2" fmla="*/ 2 w 20"/>
                <a:gd name="T3" fmla="*/ 6 h 18"/>
                <a:gd name="T4" fmla="*/ 20 w 20"/>
                <a:gd name="T5" fmla="*/ 18 h 18"/>
                <a:gd name="T6" fmla="*/ 12 w 20"/>
                <a:gd name="T7" fmla="*/ 4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2" y="6"/>
                  </a:lnTo>
                  <a:lnTo>
                    <a:pt x="20" y="18"/>
                  </a:lnTo>
                  <a:lnTo>
                    <a:pt x="1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/>
            </p:cNvSpPr>
            <p:nvPr/>
          </p:nvSpPr>
          <p:spPr bwMode="auto">
            <a:xfrm>
              <a:off x="6819196" y="3299846"/>
              <a:ext cx="19893" cy="35578"/>
            </a:xfrm>
            <a:custGeom>
              <a:avLst/>
              <a:gdLst>
                <a:gd name="T0" fmla="*/ 4 w 14"/>
                <a:gd name="T1" fmla="*/ 6 h 28"/>
                <a:gd name="T2" fmla="*/ 0 w 14"/>
                <a:gd name="T3" fmla="*/ 14 h 28"/>
                <a:gd name="T4" fmla="*/ 6 w 14"/>
                <a:gd name="T5" fmla="*/ 28 h 28"/>
                <a:gd name="T6" fmla="*/ 14 w 14"/>
                <a:gd name="T7" fmla="*/ 22 h 28"/>
                <a:gd name="T8" fmla="*/ 12 w 14"/>
                <a:gd name="T9" fmla="*/ 0 h 28"/>
                <a:gd name="T10" fmla="*/ 12 w 14"/>
                <a:gd name="T11" fmla="*/ 0 h 28"/>
                <a:gd name="T12" fmla="*/ 8 w 14"/>
                <a:gd name="T13" fmla="*/ 2 h 28"/>
                <a:gd name="T14" fmla="*/ 4 w 14"/>
                <a:gd name="T15" fmla="*/ 6 h 28"/>
                <a:gd name="T16" fmla="*/ 4 w 14"/>
                <a:gd name="T17" fmla="*/ 6 h 28"/>
                <a:gd name="T18" fmla="*/ 4 w 14"/>
                <a:gd name="T19" fmla="*/ 6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8">
                  <a:moveTo>
                    <a:pt x="4" y="6"/>
                  </a:moveTo>
                  <a:lnTo>
                    <a:pt x="0" y="14"/>
                  </a:lnTo>
                  <a:lnTo>
                    <a:pt x="6" y="28"/>
                  </a:lnTo>
                  <a:lnTo>
                    <a:pt x="14" y="2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6714047" y="3099085"/>
              <a:ext cx="79572" cy="50826"/>
            </a:xfrm>
            <a:custGeom>
              <a:avLst/>
              <a:gdLst>
                <a:gd name="T0" fmla="*/ 48 w 56"/>
                <a:gd name="T1" fmla="*/ 0 h 40"/>
                <a:gd name="T2" fmla="*/ 28 w 56"/>
                <a:gd name="T3" fmla="*/ 2 h 40"/>
                <a:gd name="T4" fmla="*/ 8 w 56"/>
                <a:gd name="T5" fmla="*/ 16 h 40"/>
                <a:gd name="T6" fmla="*/ 0 w 56"/>
                <a:gd name="T7" fmla="*/ 40 h 40"/>
                <a:gd name="T8" fmla="*/ 22 w 56"/>
                <a:gd name="T9" fmla="*/ 20 h 40"/>
                <a:gd name="T10" fmla="*/ 56 w 56"/>
                <a:gd name="T11" fmla="*/ 18 h 40"/>
                <a:gd name="T12" fmla="*/ 48 w 56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40">
                  <a:moveTo>
                    <a:pt x="48" y="0"/>
                  </a:moveTo>
                  <a:lnTo>
                    <a:pt x="28" y="2"/>
                  </a:lnTo>
                  <a:lnTo>
                    <a:pt x="8" y="16"/>
                  </a:lnTo>
                  <a:lnTo>
                    <a:pt x="0" y="40"/>
                  </a:lnTo>
                  <a:lnTo>
                    <a:pt x="22" y="20"/>
                  </a:lnTo>
                  <a:lnTo>
                    <a:pt x="56" y="1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6830563" y="3045718"/>
              <a:ext cx="48311" cy="45743"/>
            </a:xfrm>
            <a:custGeom>
              <a:avLst/>
              <a:gdLst>
                <a:gd name="T0" fmla="*/ 0 w 34"/>
                <a:gd name="T1" fmla="*/ 0 h 36"/>
                <a:gd name="T2" fmla="*/ 0 w 34"/>
                <a:gd name="T3" fmla="*/ 24 h 36"/>
                <a:gd name="T4" fmla="*/ 8 w 34"/>
                <a:gd name="T5" fmla="*/ 28 h 36"/>
                <a:gd name="T6" fmla="*/ 8 w 34"/>
                <a:gd name="T7" fmla="*/ 36 h 36"/>
                <a:gd name="T8" fmla="*/ 22 w 34"/>
                <a:gd name="T9" fmla="*/ 36 h 36"/>
                <a:gd name="T10" fmla="*/ 34 w 34"/>
                <a:gd name="T11" fmla="*/ 34 h 36"/>
                <a:gd name="T12" fmla="*/ 34 w 34"/>
                <a:gd name="T13" fmla="*/ 26 h 36"/>
                <a:gd name="T14" fmla="*/ 4 w 34"/>
                <a:gd name="T15" fmla="*/ 24 h 36"/>
                <a:gd name="T16" fmla="*/ 0 w 34"/>
                <a:gd name="T17" fmla="*/ 10 h 36"/>
                <a:gd name="T18" fmla="*/ 0 w 34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lnTo>
                    <a:pt x="0" y="24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22" y="36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4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6750992" y="3340506"/>
              <a:ext cx="25577" cy="25413"/>
            </a:xfrm>
            <a:custGeom>
              <a:avLst/>
              <a:gdLst>
                <a:gd name="T0" fmla="*/ 16 w 18"/>
                <a:gd name="T1" fmla="*/ 4 h 20"/>
                <a:gd name="T2" fmla="*/ 8 w 18"/>
                <a:gd name="T3" fmla="*/ 4 h 20"/>
                <a:gd name="T4" fmla="*/ 0 w 18"/>
                <a:gd name="T5" fmla="*/ 0 h 20"/>
                <a:gd name="T6" fmla="*/ 2 w 18"/>
                <a:gd name="T7" fmla="*/ 14 h 20"/>
                <a:gd name="T8" fmla="*/ 18 w 18"/>
                <a:gd name="T9" fmla="*/ 20 h 20"/>
                <a:gd name="T10" fmla="*/ 16 w 18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0">
                  <a:moveTo>
                    <a:pt x="16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2" y="14"/>
                  </a:lnTo>
                  <a:lnTo>
                    <a:pt x="18" y="2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7"/>
            <p:cNvSpPr>
              <a:spLocks/>
            </p:cNvSpPr>
            <p:nvPr/>
          </p:nvSpPr>
          <p:spPr bwMode="auto">
            <a:xfrm>
              <a:off x="6810670" y="3343047"/>
              <a:ext cx="113674" cy="48284"/>
            </a:xfrm>
            <a:custGeom>
              <a:avLst/>
              <a:gdLst>
                <a:gd name="T0" fmla="*/ 76 w 80"/>
                <a:gd name="T1" fmla="*/ 0 h 38"/>
                <a:gd name="T2" fmla="*/ 42 w 80"/>
                <a:gd name="T3" fmla="*/ 12 h 38"/>
                <a:gd name="T4" fmla="*/ 2 w 80"/>
                <a:gd name="T5" fmla="*/ 24 h 38"/>
                <a:gd name="T6" fmla="*/ 0 w 80"/>
                <a:gd name="T7" fmla="*/ 34 h 38"/>
                <a:gd name="T8" fmla="*/ 8 w 80"/>
                <a:gd name="T9" fmla="*/ 38 h 38"/>
                <a:gd name="T10" fmla="*/ 28 w 80"/>
                <a:gd name="T11" fmla="*/ 24 h 38"/>
                <a:gd name="T12" fmla="*/ 60 w 80"/>
                <a:gd name="T13" fmla="*/ 14 h 38"/>
                <a:gd name="T14" fmla="*/ 80 w 80"/>
                <a:gd name="T15" fmla="*/ 8 h 38"/>
                <a:gd name="T16" fmla="*/ 76 w 80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38">
                  <a:moveTo>
                    <a:pt x="76" y="0"/>
                  </a:moveTo>
                  <a:lnTo>
                    <a:pt x="42" y="12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8" y="38"/>
                  </a:lnTo>
                  <a:lnTo>
                    <a:pt x="28" y="24"/>
                  </a:lnTo>
                  <a:lnTo>
                    <a:pt x="60" y="14"/>
                  </a:lnTo>
                  <a:lnTo>
                    <a:pt x="80" y="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6739624" y="3353213"/>
              <a:ext cx="79572" cy="104192"/>
            </a:xfrm>
            <a:custGeom>
              <a:avLst/>
              <a:gdLst>
                <a:gd name="T0" fmla="*/ 4 w 56"/>
                <a:gd name="T1" fmla="*/ 0 h 82"/>
                <a:gd name="T2" fmla="*/ 0 w 56"/>
                <a:gd name="T3" fmla="*/ 14 h 82"/>
                <a:gd name="T4" fmla="*/ 4 w 56"/>
                <a:gd name="T5" fmla="*/ 26 h 82"/>
                <a:gd name="T6" fmla="*/ 8 w 56"/>
                <a:gd name="T7" fmla="*/ 34 h 82"/>
                <a:gd name="T8" fmla="*/ 22 w 56"/>
                <a:gd name="T9" fmla="*/ 54 h 82"/>
                <a:gd name="T10" fmla="*/ 40 w 56"/>
                <a:gd name="T11" fmla="*/ 68 h 82"/>
                <a:gd name="T12" fmla="*/ 56 w 56"/>
                <a:gd name="T13" fmla="*/ 82 h 82"/>
                <a:gd name="T14" fmla="*/ 48 w 56"/>
                <a:gd name="T15" fmla="*/ 68 h 82"/>
                <a:gd name="T16" fmla="*/ 26 w 56"/>
                <a:gd name="T17" fmla="*/ 44 h 82"/>
                <a:gd name="T18" fmla="*/ 18 w 56"/>
                <a:gd name="T19" fmla="*/ 26 h 82"/>
                <a:gd name="T20" fmla="*/ 18 w 56"/>
                <a:gd name="T21" fmla="*/ 26 h 82"/>
                <a:gd name="T22" fmla="*/ 4 w 56"/>
                <a:gd name="T23" fmla="*/ 0 h 82"/>
                <a:gd name="T24" fmla="*/ 4 w 56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82">
                  <a:moveTo>
                    <a:pt x="4" y="0"/>
                  </a:moveTo>
                  <a:lnTo>
                    <a:pt x="0" y="14"/>
                  </a:lnTo>
                  <a:lnTo>
                    <a:pt x="4" y="26"/>
                  </a:lnTo>
                  <a:lnTo>
                    <a:pt x="8" y="34"/>
                  </a:lnTo>
                  <a:lnTo>
                    <a:pt x="22" y="54"/>
                  </a:lnTo>
                  <a:lnTo>
                    <a:pt x="40" y="68"/>
                  </a:lnTo>
                  <a:lnTo>
                    <a:pt x="56" y="82"/>
                  </a:lnTo>
                  <a:lnTo>
                    <a:pt x="48" y="68"/>
                  </a:lnTo>
                  <a:lnTo>
                    <a:pt x="26" y="44"/>
                  </a:lnTo>
                  <a:lnTo>
                    <a:pt x="18" y="2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6745308" y="3406579"/>
              <a:ext cx="36944" cy="48284"/>
            </a:xfrm>
            <a:custGeom>
              <a:avLst/>
              <a:gdLst>
                <a:gd name="T0" fmla="*/ 0 w 26"/>
                <a:gd name="T1" fmla="*/ 0 h 38"/>
                <a:gd name="T2" fmla="*/ 10 w 26"/>
                <a:gd name="T3" fmla="*/ 16 h 38"/>
                <a:gd name="T4" fmla="*/ 26 w 26"/>
                <a:gd name="T5" fmla="*/ 38 h 38"/>
                <a:gd name="T6" fmla="*/ 4 w 26"/>
                <a:gd name="T7" fmla="*/ 26 h 38"/>
                <a:gd name="T8" fmla="*/ 4 w 26"/>
                <a:gd name="T9" fmla="*/ 26 h 38"/>
                <a:gd name="T10" fmla="*/ 0 w 26"/>
                <a:gd name="T11" fmla="*/ 0 h 38"/>
                <a:gd name="T12" fmla="*/ 0 w 26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38">
                  <a:moveTo>
                    <a:pt x="0" y="0"/>
                  </a:moveTo>
                  <a:lnTo>
                    <a:pt x="10" y="16"/>
                  </a:lnTo>
                  <a:lnTo>
                    <a:pt x="26" y="38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6608899" y="3444699"/>
              <a:ext cx="213139" cy="195678"/>
            </a:xfrm>
            <a:custGeom>
              <a:avLst/>
              <a:gdLst>
                <a:gd name="T0" fmla="*/ 150 w 150"/>
                <a:gd name="T1" fmla="*/ 22 h 154"/>
                <a:gd name="T2" fmla="*/ 150 w 150"/>
                <a:gd name="T3" fmla="*/ 44 h 154"/>
                <a:gd name="T4" fmla="*/ 138 w 150"/>
                <a:gd name="T5" fmla="*/ 46 h 154"/>
                <a:gd name="T6" fmla="*/ 138 w 150"/>
                <a:gd name="T7" fmla="*/ 36 h 154"/>
                <a:gd name="T8" fmla="*/ 126 w 150"/>
                <a:gd name="T9" fmla="*/ 36 h 154"/>
                <a:gd name="T10" fmla="*/ 124 w 150"/>
                <a:gd name="T11" fmla="*/ 46 h 154"/>
                <a:gd name="T12" fmla="*/ 100 w 150"/>
                <a:gd name="T13" fmla="*/ 48 h 154"/>
                <a:gd name="T14" fmla="*/ 100 w 150"/>
                <a:gd name="T15" fmla="*/ 42 h 154"/>
                <a:gd name="T16" fmla="*/ 88 w 150"/>
                <a:gd name="T17" fmla="*/ 40 h 154"/>
                <a:gd name="T18" fmla="*/ 84 w 150"/>
                <a:gd name="T19" fmla="*/ 52 h 154"/>
                <a:gd name="T20" fmla="*/ 74 w 150"/>
                <a:gd name="T21" fmla="*/ 52 h 154"/>
                <a:gd name="T22" fmla="*/ 72 w 150"/>
                <a:gd name="T23" fmla="*/ 42 h 154"/>
                <a:gd name="T24" fmla="*/ 64 w 150"/>
                <a:gd name="T25" fmla="*/ 42 h 154"/>
                <a:gd name="T26" fmla="*/ 62 w 150"/>
                <a:gd name="T27" fmla="*/ 58 h 154"/>
                <a:gd name="T28" fmla="*/ 46 w 150"/>
                <a:gd name="T29" fmla="*/ 72 h 154"/>
                <a:gd name="T30" fmla="*/ 30 w 150"/>
                <a:gd name="T31" fmla="*/ 96 h 154"/>
                <a:gd name="T32" fmla="*/ 8 w 150"/>
                <a:gd name="T33" fmla="*/ 138 h 154"/>
                <a:gd name="T34" fmla="*/ 0 w 150"/>
                <a:gd name="T35" fmla="*/ 154 h 154"/>
                <a:gd name="T36" fmla="*/ 0 w 150"/>
                <a:gd name="T37" fmla="*/ 130 h 154"/>
                <a:gd name="T38" fmla="*/ 6 w 150"/>
                <a:gd name="T39" fmla="*/ 110 h 154"/>
                <a:gd name="T40" fmla="*/ 8 w 150"/>
                <a:gd name="T41" fmla="*/ 120 h 154"/>
                <a:gd name="T42" fmla="*/ 14 w 150"/>
                <a:gd name="T43" fmla="*/ 110 h 154"/>
                <a:gd name="T44" fmla="*/ 14 w 150"/>
                <a:gd name="T45" fmla="*/ 100 h 154"/>
                <a:gd name="T46" fmla="*/ 22 w 150"/>
                <a:gd name="T47" fmla="*/ 78 h 154"/>
                <a:gd name="T48" fmla="*/ 22 w 150"/>
                <a:gd name="T49" fmla="*/ 94 h 154"/>
                <a:gd name="T50" fmla="*/ 30 w 150"/>
                <a:gd name="T51" fmla="*/ 84 h 154"/>
                <a:gd name="T52" fmla="*/ 30 w 150"/>
                <a:gd name="T53" fmla="*/ 70 h 154"/>
                <a:gd name="T54" fmla="*/ 38 w 150"/>
                <a:gd name="T55" fmla="*/ 56 h 154"/>
                <a:gd name="T56" fmla="*/ 38 w 150"/>
                <a:gd name="T57" fmla="*/ 66 h 154"/>
                <a:gd name="T58" fmla="*/ 46 w 150"/>
                <a:gd name="T59" fmla="*/ 60 h 154"/>
                <a:gd name="T60" fmla="*/ 52 w 150"/>
                <a:gd name="T61" fmla="*/ 48 h 154"/>
                <a:gd name="T62" fmla="*/ 52 w 150"/>
                <a:gd name="T63" fmla="*/ 38 h 154"/>
                <a:gd name="T64" fmla="*/ 44 w 150"/>
                <a:gd name="T65" fmla="*/ 46 h 154"/>
                <a:gd name="T66" fmla="*/ 32 w 150"/>
                <a:gd name="T67" fmla="*/ 62 h 154"/>
                <a:gd name="T68" fmla="*/ 24 w 150"/>
                <a:gd name="T69" fmla="*/ 72 h 154"/>
                <a:gd name="T70" fmla="*/ 14 w 150"/>
                <a:gd name="T71" fmla="*/ 88 h 154"/>
                <a:gd name="T72" fmla="*/ 24 w 150"/>
                <a:gd name="T73" fmla="*/ 64 h 154"/>
                <a:gd name="T74" fmla="*/ 32 w 150"/>
                <a:gd name="T75" fmla="*/ 42 h 154"/>
                <a:gd name="T76" fmla="*/ 40 w 150"/>
                <a:gd name="T77" fmla="*/ 44 h 154"/>
                <a:gd name="T78" fmla="*/ 42 w 150"/>
                <a:gd name="T79" fmla="*/ 28 h 154"/>
                <a:gd name="T80" fmla="*/ 50 w 150"/>
                <a:gd name="T81" fmla="*/ 24 h 154"/>
                <a:gd name="T82" fmla="*/ 50 w 150"/>
                <a:gd name="T83" fmla="*/ 32 h 154"/>
                <a:gd name="T84" fmla="*/ 58 w 150"/>
                <a:gd name="T85" fmla="*/ 30 h 154"/>
                <a:gd name="T86" fmla="*/ 58 w 150"/>
                <a:gd name="T87" fmla="*/ 18 h 154"/>
                <a:gd name="T88" fmla="*/ 68 w 150"/>
                <a:gd name="T89" fmla="*/ 10 h 154"/>
                <a:gd name="T90" fmla="*/ 70 w 150"/>
                <a:gd name="T91" fmla="*/ 20 h 154"/>
                <a:gd name="T92" fmla="*/ 78 w 150"/>
                <a:gd name="T93" fmla="*/ 18 h 154"/>
                <a:gd name="T94" fmla="*/ 78 w 150"/>
                <a:gd name="T95" fmla="*/ 6 h 154"/>
                <a:gd name="T96" fmla="*/ 90 w 150"/>
                <a:gd name="T97" fmla="*/ 0 h 154"/>
                <a:gd name="T98" fmla="*/ 92 w 150"/>
                <a:gd name="T99" fmla="*/ 8 h 154"/>
                <a:gd name="T100" fmla="*/ 102 w 150"/>
                <a:gd name="T101" fmla="*/ 8 h 154"/>
                <a:gd name="T102" fmla="*/ 102 w 150"/>
                <a:gd name="T103" fmla="*/ 0 h 154"/>
                <a:gd name="T104" fmla="*/ 114 w 150"/>
                <a:gd name="T105" fmla="*/ 8 h 154"/>
                <a:gd name="T106" fmla="*/ 120 w 150"/>
                <a:gd name="T107" fmla="*/ 18 h 154"/>
                <a:gd name="T108" fmla="*/ 150 w 150"/>
                <a:gd name="T109" fmla="*/ 22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0" h="154">
                  <a:moveTo>
                    <a:pt x="150" y="22"/>
                  </a:moveTo>
                  <a:lnTo>
                    <a:pt x="150" y="44"/>
                  </a:lnTo>
                  <a:lnTo>
                    <a:pt x="138" y="46"/>
                  </a:lnTo>
                  <a:lnTo>
                    <a:pt x="138" y="36"/>
                  </a:lnTo>
                  <a:lnTo>
                    <a:pt x="126" y="36"/>
                  </a:lnTo>
                  <a:lnTo>
                    <a:pt x="124" y="46"/>
                  </a:lnTo>
                  <a:lnTo>
                    <a:pt x="100" y="48"/>
                  </a:lnTo>
                  <a:lnTo>
                    <a:pt x="100" y="42"/>
                  </a:lnTo>
                  <a:lnTo>
                    <a:pt x="88" y="40"/>
                  </a:lnTo>
                  <a:lnTo>
                    <a:pt x="84" y="52"/>
                  </a:lnTo>
                  <a:lnTo>
                    <a:pt x="74" y="52"/>
                  </a:lnTo>
                  <a:lnTo>
                    <a:pt x="72" y="42"/>
                  </a:lnTo>
                  <a:lnTo>
                    <a:pt x="64" y="42"/>
                  </a:lnTo>
                  <a:lnTo>
                    <a:pt x="62" y="58"/>
                  </a:lnTo>
                  <a:lnTo>
                    <a:pt x="46" y="72"/>
                  </a:lnTo>
                  <a:lnTo>
                    <a:pt x="30" y="96"/>
                  </a:lnTo>
                  <a:lnTo>
                    <a:pt x="8" y="138"/>
                  </a:lnTo>
                  <a:lnTo>
                    <a:pt x="0" y="154"/>
                  </a:lnTo>
                  <a:lnTo>
                    <a:pt x="0" y="130"/>
                  </a:lnTo>
                  <a:lnTo>
                    <a:pt x="6" y="110"/>
                  </a:lnTo>
                  <a:lnTo>
                    <a:pt x="8" y="120"/>
                  </a:lnTo>
                  <a:lnTo>
                    <a:pt x="14" y="110"/>
                  </a:lnTo>
                  <a:lnTo>
                    <a:pt x="14" y="100"/>
                  </a:lnTo>
                  <a:lnTo>
                    <a:pt x="22" y="78"/>
                  </a:lnTo>
                  <a:lnTo>
                    <a:pt x="22" y="94"/>
                  </a:lnTo>
                  <a:lnTo>
                    <a:pt x="30" y="84"/>
                  </a:lnTo>
                  <a:lnTo>
                    <a:pt x="30" y="70"/>
                  </a:lnTo>
                  <a:lnTo>
                    <a:pt x="38" y="56"/>
                  </a:lnTo>
                  <a:lnTo>
                    <a:pt x="38" y="66"/>
                  </a:lnTo>
                  <a:lnTo>
                    <a:pt x="46" y="60"/>
                  </a:lnTo>
                  <a:lnTo>
                    <a:pt x="52" y="48"/>
                  </a:lnTo>
                  <a:lnTo>
                    <a:pt x="52" y="38"/>
                  </a:lnTo>
                  <a:lnTo>
                    <a:pt x="44" y="46"/>
                  </a:lnTo>
                  <a:lnTo>
                    <a:pt x="32" y="62"/>
                  </a:lnTo>
                  <a:lnTo>
                    <a:pt x="24" y="72"/>
                  </a:lnTo>
                  <a:lnTo>
                    <a:pt x="14" y="88"/>
                  </a:lnTo>
                  <a:lnTo>
                    <a:pt x="24" y="64"/>
                  </a:lnTo>
                  <a:lnTo>
                    <a:pt x="32" y="42"/>
                  </a:lnTo>
                  <a:lnTo>
                    <a:pt x="40" y="44"/>
                  </a:lnTo>
                  <a:lnTo>
                    <a:pt x="42" y="28"/>
                  </a:lnTo>
                  <a:lnTo>
                    <a:pt x="50" y="24"/>
                  </a:lnTo>
                  <a:lnTo>
                    <a:pt x="50" y="32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68" y="10"/>
                  </a:lnTo>
                  <a:lnTo>
                    <a:pt x="70" y="20"/>
                  </a:lnTo>
                  <a:lnTo>
                    <a:pt x="78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2" y="8"/>
                  </a:lnTo>
                  <a:lnTo>
                    <a:pt x="102" y="8"/>
                  </a:lnTo>
                  <a:lnTo>
                    <a:pt x="102" y="0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50" y="2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6671420" y="3419286"/>
              <a:ext cx="68204" cy="63532"/>
            </a:xfrm>
            <a:custGeom>
              <a:avLst/>
              <a:gdLst>
                <a:gd name="T0" fmla="*/ 44 w 48"/>
                <a:gd name="T1" fmla="*/ 0 h 50"/>
                <a:gd name="T2" fmla="*/ 36 w 48"/>
                <a:gd name="T3" fmla="*/ 10 h 50"/>
                <a:gd name="T4" fmla="*/ 26 w 48"/>
                <a:gd name="T5" fmla="*/ 18 h 50"/>
                <a:gd name="T6" fmla="*/ 0 w 48"/>
                <a:gd name="T7" fmla="*/ 50 h 50"/>
                <a:gd name="T8" fmla="*/ 48 w 48"/>
                <a:gd name="T9" fmla="*/ 12 h 50"/>
                <a:gd name="T10" fmla="*/ 44 w 48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50">
                  <a:moveTo>
                    <a:pt x="44" y="0"/>
                  </a:moveTo>
                  <a:lnTo>
                    <a:pt x="36" y="10"/>
                  </a:lnTo>
                  <a:lnTo>
                    <a:pt x="26" y="18"/>
                  </a:lnTo>
                  <a:lnTo>
                    <a:pt x="0" y="50"/>
                  </a:lnTo>
                  <a:lnTo>
                    <a:pt x="48" y="1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6679945" y="3515854"/>
              <a:ext cx="133567" cy="73697"/>
            </a:xfrm>
            <a:custGeom>
              <a:avLst/>
              <a:gdLst>
                <a:gd name="T0" fmla="*/ 94 w 94"/>
                <a:gd name="T1" fmla="*/ 6 h 58"/>
                <a:gd name="T2" fmla="*/ 94 w 94"/>
                <a:gd name="T3" fmla="*/ 58 h 58"/>
                <a:gd name="T4" fmla="*/ 78 w 94"/>
                <a:gd name="T5" fmla="*/ 54 h 58"/>
                <a:gd name="T6" fmla="*/ 64 w 94"/>
                <a:gd name="T7" fmla="*/ 56 h 58"/>
                <a:gd name="T8" fmla="*/ 64 w 94"/>
                <a:gd name="T9" fmla="*/ 42 h 58"/>
                <a:gd name="T10" fmla="*/ 54 w 94"/>
                <a:gd name="T11" fmla="*/ 44 h 58"/>
                <a:gd name="T12" fmla="*/ 54 w 94"/>
                <a:gd name="T13" fmla="*/ 52 h 58"/>
                <a:gd name="T14" fmla="*/ 38 w 94"/>
                <a:gd name="T15" fmla="*/ 52 h 58"/>
                <a:gd name="T16" fmla="*/ 30 w 94"/>
                <a:gd name="T17" fmla="*/ 42 h 58"/>
                <a:gd name="T18" fmla="*/ 30 w 94"/>
                <a:gd name="T19" fmla="*/ 42 h 58"/>
                <a:gd name="T20" fmla="*/ 18 w 94"/>
                <a:gd name="T21" fmla="*/ 46 h 58"/>
                <a:gd name="T22" fmla="*/ 22 w 94"/>
                <a:gd name="T23" fmla="*/ 54 h 58"/>
                <a:gd name="T24" fmla="*/ 4 w 94"/>
                <a:gd name="T25" fmla="*/ 54 h 58"/>
                <a:gd name="T26" fmla="*/ 0 w 94"/>
                <a:gd name="T27" fmla="*/ 16 h 58"/>
                <a:gd name="T28" fmla="*/ 12 w 94"/>
                <a:gd name="T29" fmla="*/ 0 h 58"/>
                <a:gd name="T30" fmla="*/ 24 w 94"/>
                <a:gd name="T31" fmla="*/ 0 h 58"/>
                <a:gd name="T32" fmla="*/ 24 w 94"/>
                <a:gd name="T33" fmla="*/ 10 h 58"/>
                <a:gd name="T34" fmla="*/ 34 w 94"/>
                <a:gd name="T35" fmla="*/ 10 h 58"/>
                <a:gd name="T36" fmla="*/ 36 w 94"/>
                <a:gd name="T37" fmla="*/ 2 h 58"/>
                <a:gd name="T38" fmla="*/ 60 w 94"/>
                <a:gd name="T39" fmla="*/ 2 h 58"/>
                <a:gd name="T40" fmla="*/ 62 w 94"/>
                <a:gd name="T41" fmla="*/ 8 h 58"/>
                <a:gd name="T42" fmla="*/ 72 w 94"/>
                <a:gd name="T43" fmla="*/ 10 h 58"/>
                <a:gd name="T44" fmla="*/ 72 w 94"/>
                <a:gd name="T45" fmla="*/ 0 h 58"/>
                <a:gd name="T46" fmla="*/ 90 w 94"/>
                <a:gd name="T47" fmla="*/ 0 h 58"/>
                <a:gd name="T48" fmla="*/ 94 w 94"/>
                <a:gd name="T49" fmla="*/ 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58">
                  <a:moveTo>
                    <a:pt x="94" y="6"/>
                  </a:moveTo>
                  <a:lnTo>
                    <a:pt x="94" y="58"/>
                  </a:lnTo>
                  <a:lnTo>
                    <a:pt x="78" y="54"/>
                  </a:lnTo>
                  <a:lnTo>
                    <a:pt x="64" y="56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38" y="52"/>
                  </a:lnTo>
                  <a:lnTo>
                    <a:pt x="30" y="42"/>
                  </a:lnTo>
                  <a:lnTo>
                    <a:pt x="18" y="46"/>
                  </a:lnTo>
                  <a:lnTo>
                    <a:pt x="22" y="54"/>
                  </a:lnTo>
                  <a:lnTo>
                    <a:pt x="4" y="54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10"/>
                  </a:lnTo>
                  <a:lnTo>
                    <a:pt x="34" y="10"/>
                  </a:lnTo>
                  <a:lnTo>
                    <a:pt x="36" y="2"/>
                  </a:lnTo>
                  <a:lnTo>
                    <a:pt x="60" y="2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4" y="6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6682787" y="3597175"/>
              <a:ext cx="122199" cy="88945"/>
            </a:xfrm>
            <a:custGeom>
              <a:avLst/>
              <a:gdLst>
                <a:gd name="T0" fmla="*/ 86 w 86"/>
                <a:gd name="T1" fmla="*/ 2 h 70"/>
                <a:gd name="T2" fmla="*/ 86 w 86"/>
                <a:gd name="T3" fmla="*/ 62 h 70"/>
                <a:gd name="T4" fmla="*/ 66 w 86"/>
                <a:gd name="T5" fmla="*/ 62 h 70"/>
                <a:gd name="T6" fmla="*/ 66 w 86"/>
                <a:gd name="T7" fmla="*/ 52 h 70"/>
                <a:gd name="T8" fmla="*/ 54 w 86"/>
                <a:gd name="T9" fmla="*/ 52 h 70"/>
                <a:gd name="T10" fmla="*/ 54 w 86"/>
                <a:gd name="T11" fmla="*/ 64 h 70"/>
                <a:gd name="T12" fmla="*/ 24 w 86"/>
                <a:gd name="T13" fmla="*/ 66 h 70"/>
                <a:gd name="T14" fmla="*/ 24 w 86"/>
                <a:gd name="T15" fmla="*/ 54 h 70"/>
                <a:gd name="T16" fmla="*/ 18 w 86"/>
                <a:gd name="T17" fmla="*/ 54 h 70"/>
                <a:gd name="T18" fmla="*/ 16 w 86"/>
                <a:gd name="T19" fmla="*/ 70 h 70"/>
                <a:gd name="T20" fmla="*/ 0 w 86"/>
                <a:gd name="T21" fmla="*/ 70 h 70"/>
                <a:gd name="T22" fmla="*/ 0 w 86"/>
                <a:gd name="T23" fmla="*/ 4 h 70"/>
                <a:gd name="T24" fmla="*/ 20 w 86"/>
                <a:gd name="T25" fmla="*/ 2 h 70"/>
                <a:gd name="T26" fmla="*/ 20 w 86"/>
                <a:gd name="T27" fmla="*/ 12 h 70"/>
                <a:gd name="T28" fmla="*/ 30 w 86"/>
                <a:gd name="T29" fmla="*/ 12 h 70"/>
                <a:gd name="T30" fmla="*/ 30 w 86"/>
                <a:gd name="T31" fmla="*/ 2 h 70"/>
                <a:gd name="T32" fmla="*/ 54 w 86"/>
                <a:gd name="T33" fmla="*/ 0 h 70"/>
                <a:gd name="T34" fmla="*/ 54 w 86"/>
                <a:gd name="T35" fmla="*/ 10 h 70"/>
                <a:gd name="T36" fmla="*/ 64 w 86"/>
                <a:gd name="T37" fmla="*/ 10 h 70"/>
                <a:gd name="T38" fmla="*/ 62 w 86"/>
                <a:gd name="T39" fmla="*/ 0 h 70"/>
                <a:gd name="T40" fmla="*/ 86 w 86"/>
                <a:gd name="T41" fmla="*/ 2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70">
                  <a:moveTo>
                    <a:pt x="86" y="2"/>
                  </a:moveTo>
                  <a:lnTo>
                    <a:pt x="86" y="62"/>
                  </a:lnTo>
                  <a:lnTo>
                    <a:pt x="66" y="62"/>
                  </a:lnTo>
                  <a:lnTo>
                    <a:pt x="66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2"/>
                  </a:lnTo>
                  <a:lnTo>
                    <a:pt x="30" y="12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6819196" y="3607340"/>
              <a:ext cx="125041" cy="86403"/>
            </a:xfrm>
            <a:custGeom>
              <a:avLst/>
              <a:gdLst>
                <a:gd name="T0" fmla="*/ 88 w 88"/>
                <a:gd name="T1" fmla="*/ 0 h 68"/>
                <a:gd name="T2" fmla="*/ 86 w 88"/>
                <a:gd name="T3" fmla="*/ 60 h 68"/>
                <a:gd name="T4" fmla="*/ 68 w 88"/>
                <a:gd name="T5" fmla="*/ 60 h 68"/>
                <a:gd name="T6" fmla="*/ 68 w 88"/>
                <a:gd name="T7" fmla="*/ 52 h 68"/>
                <a:gd name="T8" fmla="*/ 54 w 88"/>
                <a:gd name="T9" fmla="*/ 52 h 68"/>
                <a:gd name="T10" fmla="*/ 54 w 88"/>
                <a:gd name="T11" fmla="*/ 64 h 68"/>
                <a:gd name="T12" fmla="*/ 24 w 88"/>
                <a:gd name="T13" fmla="*/ 66 h 68"/>
                <a:gd name="T14" fmla="*/ 24 w 88"/>
                <a:gd name="T15" fmla="*/ 54 h 68"/>
                <a:gd name="T16" fmla="*/ 18 w 88"/>
                <a:gd name="T17" fmla="*/ 54 h 68"/>
                <a:gd name="T18" fmla="*/ 16 w 88"/>
                <a:gd name="T19" fmla="*/ 68 h 68"/>
                <a:gd name="T20" fmla="*/ 0 w 88"/>
                <a:gd name="T21" fmla="*/ 68 h 68"/>
                <a:gd name="T22" fmla="*/ 0 w 88"/>
                <a:gd name="T23" fmla="*/ 4 h 68"/>
                <a:gd name="T24" fmla="*/ 20 w 88"/>
                <a:gd name="T25" fmla="*/ 0 h 68"/>
                <a:gd name="T26" fmla="*/ 20 w 88"/>
                <a:gd name="T27" fmla="*/ 10 h 68"/>
                <a:gd name="T28" fmla="*/ 30 w 88"/>
                <a:gd name="T29" fmla="*/ 10 h 68"/>
                <a:gd name="T30" fmla="*/ 30 w 88"/>
                <a:gd name="T31" fmla="*/ 0 h 68"/>
                <a:gd name="T32" fmla="*/ 54 w 88"/>
                <a:gd name="T33" fmla="*/ 0 h 68"/>
                <a:gd name="T34" fmla="*/ 54 w 88"/>
                <a:gd name="T35" fmla="*/ 10 h 68"/>
                <a:gd name="T36" fmla="*/ 64 w 88"/>
                <a:gd name="T37" fmla="*/ 10 h 68"/>
                <a:gd name="T38" fmla="*/ 62 w 88"/>
                <a:gd name="T39" fmla="*/ 0 h 68"/>
                <a:gd name="T40" fmla="*/ 88 w 8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68">
                  <a:moveTo>
                    <a:pt x="88" y="0"/>
                  </a:moveTo>
                  <a:lnTo>
                    <a:pt x="86" y="60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68"/>
                  </a:lnTo>
                  <a:lnTo>
                    <a:pt x="0" y="6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6807828" y="3701368"/>
              <a:ext cx="122199" cy="76238"/>
            </a:xfrm>
            <a:custGeom>
              <a:avLst/>
              <a:gdLst>
                <a:gd name="T0" fmla="*/ 86 w 86"/>
                <a:gd name="T1" fmla="*/ 2 h 60"/>
                <a:gd name="T2" fmla="*/ 84 w 86"/>
                <a:gd name="T3" fmla="*/ 52 h 60"/>
                <a:gd name="T4" fmla="*/ 66 w 86"/>
                <a:gd name="T5" fmla="*/ 52 h 60"/>
                <a:gd name="T6" fmla="*/ 66 w 86"/>
                <a:gd name="T7" fmla="*/ 46 h 60"/>
                <a:gd name="T8" fmla="*/ 52 w 86"/>
                <a:gd name="T9" fmla="*/ 46 h 60"/>
                <a:gd name="T10" fmla="*/ 52 w 86"/>
                <a:gd name="T11" fmla="*/ 56 h 60"/>
                <a:gd name="T12" fmla="*/ 24 w 86"/>
                <a:gd name="T13" fmla="*/ 58 h 60"/>
                <a:gd name="T14" fmla="*/ 24 w 86"/>
                <a:gd name="T15" fmla="*/ 48 h 60"/>
                <a:gd name="T16" fmla="*/ 16 w 86"/>
                <a:gd name="T17" fmla="*/ 48 h 60"/>
                <a:gd name="T18" fmla="*/ 16 w 86"/>
                <a:gd name="T19" fmla="*/ 60 h 60"/>
                <a:gd name="T20" fmla="*/ 0 w 86"/>
                <a:gd name="T21" fmla="*/ 60 h 60"/>
                <a:gd name="T22" fmla="*/ 0 w 86"/>
                <a:gd name="T23" fmla="*/ 4 h 60"/>
                <a:gd name="T24" fmla="*/ 20 w 86"/>
                <a:gd name="T25" fmla="*/ 2 h 60"/>
                <a:gd name="T26" fmla="*/ 20 w 86"/>
                <a:gd name="T27" fmla="*/ 10 h 60"/>
                <a:gd name="T28" fmla="*/ 30 w 86"/>
                <a:gd name="T29" fmla="*/ 10 h 60"/>
                <a:gd name="T30" fmla="*/ 30 w 86"/>
                <a:gd name="T31" fmla="*/ 2 h 60"/>
                <a:gd name="T32" fmla="*/ 54 w 86"/>
                <a:gd name="T33" fmla="*/ 0 h 60"/>
                <a:gd name="T34" fmla="*/ 54 w 86"/>
                <a:gd name="T35" fmla="*/ 10 h 60"/>
                <a:gd name="T36" fmla="*/ 64 w 86"/>
                <a:gd name="T37" fmla="*/ 10 h 60"/>
                <a:gd name="T38" fmla="*/ 62 w 86"/>
                <a:gd name="T39" fmla="*/ 0 h 60"/>
                <a:gd name="T40" fmla="*/ 86 w 86"/>
                <a:gd name="T41" fmla="*/ 2 h 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60">
                  <a:moveTo>
                    <a:pt x="86" y="2"/>
                  </a:moveTo>
                  <a:lnTo>
                    <a:pt x="84" y="52"/>
                  </a:lnTo>
                  <a:lnTo>
                    <a:pt x="66" y="52"/>
                  </a:lnTo>
                  <a:lnTo>
                    <a:pt x="66" y="46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24" y="5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16" y="60"/>
                  </a:lnTo>
                  <a:lnTo>
                    <a:pt x="0" y="6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6682787" y="3683579"/>
              <a:ext cx="130725" cy="73697"/>
            </a:xfrm>
            <a:custGeom>
              <a:avLst/>
              <a:gdLst>
                <a:gd name="T0" fmla="*/ 86 w 92"/>
                <a:gd name="T1" fmla="*/ 2 h 58"/>
                <a:gd name="T2" fmla="*/ 82 w 92"/>
                <a:gd name="T3" fmla="*/ 58 h 58"/>
                <a:gd name="T4" fmla="*/ 66 w 92"/>
                <a:gd name="T5" fmla="*/ 58 h 58"/>
                <a:gd name="T6" fmla="*/ 50 w 92"/>
                <a:gd name="T7" fmla="*/ 58 h 58"/>
                <a:gd name="T8" fmla="*/ 50 w 92"/>
                <a:gd name="T9" fmla="*/ 42 h 58"/>
                <a:gd name="T10" fmla="*/ 42 w 92"/>
                <a:gd name="T11" fmla="*/ 50 h 58"/>
                <a:gd name="T12" fmla="*/ 40 w 92"/>
                <a:gd name="T13" fmla="*/ 58 h 58"/>
                <a:gd name="T14" fmla="*/ 24 w 92"/>
                <a:gd name="T15" fmla="*/ 58 h 58"/>
                <a:gd name="T16" fmla="*/ 24 w 92"/>
                <a:gd name="T17" fmla="*/ 50 h 58"/>
                <a:gd name="T18" fmla="*/ 14 w 92"/>
                <a:gd name="T19" fmla="*/ 50 h 58"/>
                <a:gd name="T20" fmla="*/ 14 w 92"/>
                <a:gd name="T21" fmla="*/ 58 h 58"/>
                <a:gd name="T22" fmla="*/ 0 w 92"/>
                <a:gd name="T23" fmla="*/ 58 h 58"/>
                <a:gd name="T24" fmla="*/ 2 w 92"/>
                <a:gd name="T25" fmla="*/ 8 h 58"/>
                <a:gd name="T26" fmla="*/ 12 w 92"/>
                <a:gd name="T27" fmla="*/ 8 h 58"/>
                <a:gd name="T28" fmla="*/ 12 w 92"/>
                <a:gd name="T29" fmla="*/ 18 h 58"/>
                <a:gd name="T30" fmla="*/ 24 w 92"/>
                <a:gd name="T31" fmla="*/ 18 h 58"/>
                <a:gd name="T32" fmla="*/ 24 w 92"/>
                <a:gd name="T33" fmla="*/ 8 h 58"/>
                <a:gd name="T34" fmla="*/ 52 w 92"/>
                <a:gd name="T35" fmla="*/ 6 h 58"/>
                <a:gd name="T36" fmla="*/ 52 w 92"/>
                <a:gd name="T37" fmla="*/ 12 h 58"/>
                <a:gd name="T38" fmla="*/ 62 w 92"/>
                <a:gd name="T39" fmla="*/ 12 h 58"/>
                <a:gd name="T40" fmla="*/ 62 w 92"/>
                <a:gd name="T41" fmla="*/ 0 h 58"/>
                <a:gd name="T42" fmla="*/ 92 w 92"/>
                <a:gd name="T43" fmla="*/ 0 h 58"/>
                <a:gd name="T44" fmla="*/ 92 w 92"/>
                <a:gd name="T45" fmla="*/ 0 h 58"/>
                <a:gd name="T46" fmla="*/ 90 w 92"/>
                <a:gd name="T47" fmla="*/ 0 h 58"/>
                <a:gd name="T48" fmla="*/ 86 w 92"/>
                <a:gd name="T49" fmla="*/ 2 h 58"/>
                <a:gd name="T50" fmla="*/ 86 w 92"/>
                <a:gd name="T51" fmla="*/ 2 h 58"/>
                <a:gd name="T52" fmla="*/ 86 w 92"/>
                <a:gd name="T53" fmla="*/ 2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2" h="58">
                  <a:moveTo>
                    <a:pt x="86" y="2"/>
                  </a:moveTo>
                  <a:lnTo>
                    <a:pt x="82" y="58"/>
                  </a:lnTo>
                  <a:lnTo>
                    <a:pt x="66" y="58"/>
                  </a:lnTo>
                  <a:lnTo>
                    <a:pt x="50" y="58"/>
                  </a:lnTo>
                  <a:lnTo>
                    <a:pt x="50" y="42"/>
                  </a:lnTo>
                  <a:lnTo>
                    <a:pt x="42" y="50"/>
                  </a:lnTo>
                  <a:lnTo>
                    <a:pt x="40" y="58"/>
                  </a:lnTo>
                  <a:lnTo>
                    <a:pt x="24" y="58"/>
                  </a:lnTo>
                  <a:lnTo>
                    <a:pt x="24" y="50"/>
                  </a:lnTo>
                  <a:lnTo>
                    <a:pt x="14" y="50"/>
                  </a:lnTo>
                  <a:lnTo>
                    <a:pt x="14" y="58"/>
                  </a:lnTo>
                  <a:lnTo>
                    <a:pt x="0" y="58"/>
                  </a:lnTo>
                  <a:lnTo>
                    <a:pt x="2" y="8"/>
                  </a:lnTo>
                  <a:lnTo>
                    <a:pt x="12" y="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8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62" y="12"/>
                  </a:lnTo>
                  <a:lnTo>
                    <a:pt x="62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6813512" y="3365919"/>
              <a:ext cx="119358" cy="40660"/>
            </a:xfrm>
            <a:custGeom>
              <a:avLst/>
              <a:gdLst>
                <a:gd name="T0" fmla="*/ 84 w 84"/>
                <a:gd name="T1" fmla="*/ 0 h 32"/>
                <a:gd name="T2" fmla="*/ 84 w 84"/>
                <a:gd name="T3" fmla="*/ 0 h 32"/>
                <a:gd name="T4" fmla="*/ 40 w 84"/>
                <a:gd name="T5" fmla="*/ 12 h 32"/>
                <a:gd name="T6" fmla="*/ 18 w 84"/>
                <a:gd name="T7" fmla="*/ 20 h 32"/>
                <a:gd name="T8" fmla="*/ 8 w 84"/>
                <a:gd name="T9" fmla="*/ 26 h 32"/>
                <a:gd name="T10" fmla="*/ 0 w 84"/>
                <a:gd name="T11" fmla="*/ 32 h 32"/>
                <a:gd name="T12" fmla="*/ 0 w 84"/>
                <a:gd name="T13" fmla="*/ 32 h 32"/>
                <a:gd name="T14" fmla="*/ 22 w 84"/>
                <a:gd name="T15" fmla="*/ 28 h 32"/>
                <a:gd name="T16" fmla="*/ 44 w 84"/>
                <a:gd name="T17" fmla="*/ 22 h 32"/>
                <a:gd name="T18" fmla="*/ 64 w 84"/>
                <a:gd name="T19" fmla="*/ 14 h 32"/>
                <a:gd name="T20" fmla="*/ 84 w 84"/>
                <a:gd name="T21" fmla="*/ 4 h 32"/>
                <a:gd name="T22" fmla="*/ 84 w 8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2">
                  <a:moveTo>
                    <a:pt x="84" y="0"/>
                  </a:moveTo>
                  <a:lnTo>
                    <a:pt x="84" y="0"/>
                  </a:lnTo>
                  <a:lnTo>
                    <a:pt x="40" y="12"/>
                  </a:lnTo>
                  <a:lnTo>
                    <a:pt x="18" y="20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22" y="28"/>
                  </a:lnTo>
                  <a:lnTo>
                    <a:pt x="44" y="22"/>
                  </a:lnTo>
                  <a:lnTo>
                    <a:pt x="64" y="14"/>
                  </a:lnTo>
                  <a:lnTo>
                    <a:pt x="84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8"/>
            <p:cNvSpPr>
              <a:spLocks/>
            </p:cNvSpPr>
            <p:nvPr/>
          </p:nvSpPr>
          <p:spPr bwMode="auto">
            <a:xfrm>
              <a:off x="6944237" y="3396414"/>
              <a:ext cx="230190" cy="221091"/>
            </a:xfrm>
            <a:custGeom>
              <a:avLst/>
              <a:gdLst>
                <a:gd name="T0" fmla="*/ 6 w 162"/>
                <a:gd name="T1" fmla="*/ 0 h 174"/>
                <a:gd name="T2" fmla="*/ 20 w 162"/>
                <a:gd name="T3" fmla="*/ 6 h 174"/>
                <a:gd name="T4" fmla="*/ 20 w 162"/>
                <a:gd name="T5" fmla="*/ 6 h 174"/>
                <a:gd name="T6" fmla="*/ 44 w 162"/>
                <a:gd name="T7" fmla="*/ 18 h 174"/>
                <a:gd name="T8" fmla="*/ 62 w 162"/>
                <a:gd name="T9" fmla="*/ 24 h 174"/>
                <a:gd name="T10" fmla="*/ 80 w 162"/>
                <a:gd name="T11" fmla="*/ 32 h 174"/>
                <a:gd name="T12" fmla="*/ 102 w 162"/>
                <a:gd name="T13" fmla="*/ 42 h 174"/>
                <a:gd name="T14" fmla="*/ 152 w 162"/>
                <a:gd name="T15" fmla="*/ 114 h 174"/>
                <a:gd name="T16" fmla="*/ 162 w 162"/>
                <a:gd name="T17" fmla="*/ 152 h 174"/>
                <a:gd name="T18" fmla="*/ 116 w 162"/>
                <a:gd name="T19" fmla="*/ 174 h 174"/>
                <a:gd name="T20" fmla="*/ 110 w 162"/>
                <a:gd name="T21" fmla="*/ 154 h 174"/>
                <a:gd name="T22" fmla="*/ 116 w 162"/>
                <a:gd name="T23" fmla="*/ 148 h 174"/>
                <a:gd name="T24" fmla="*/ 116 w 162"/>
                <a:gd name="T25" fmla="*/ 134 h 174"/>
                <a:gd name="T26" fmla="*/ 106 w 162"/>
                <a:gd name="T27" fmla="*/ 140 h 174"/>
                <a:gd name="T28" fmla="*/ 98 w 162"/>
                <a:gd name="T29" fmla="*/ 124 h 174"/>
                <a:gd name="T30" fmla="*/ 100 w 162"/>
                <a:gd name="T31" fmla="*/ 114 h 174"/>
                <a:gd name="T32" fmla="*/ 100 w 162"/>
                <a:gd name="T33" fmla="*/ 102 h 174"/>
                <a:gd name="T34" fmla="*/ 90 w 162"/>
                <a:gd name="T35" fmla="*/ 104 h 174"/>
                <a:gd name="T36" fmla="*/ 86 w 162"/>
                <a:gd name="T37" fmla="*/ 90 h 174"/>
                <a:gd name="T38" fmla="*/ 90 w 162"/>
                <a:gd name="T39" fmla="*/ 82 h 174"/>
                <a:gd name="T40" fmla="*/ 84 w 162"/>
                <a:gd name="T41" fmla="*/ 70 h 174"/>
                <a:gd name="T42" fmla="*/ 78 w 162"/>
                <a:gd name="T43" fmla="*/ 76 h 174"/>
                <a:gd name="T44" fmla="*/ 66 w 162"/>
                <a:gd name="T45" fmla="*/ 60 h 174"/>
                <a:gd name="T46" fmla="*/ 72 w 162"/>
                <a:gd name="T47" fmla="*/ 50 h 174"/>
                <a:gd name="T48" fmla="*/ 72 w 162"/>
                <a:gd name="T49" fmla="*/ 50 h 174"/>
                <a:gd name="T50" fmla="*/ 56 w 162"/>
                <a:gd name="T51" fmla="*/ 42 h 174"/>
                <a:gd name="T52" fmla="*/ 40 w 162"/>
                <a:gd name="T53" fmla="*/ 38 h 174"/>
                <a:gd name="T54" fmla="*/ 28 w 162"/>
                <a:gd name="T55" fmla="*/ 26 h 174"/>
                <a:gd name="T56" fmla="*/ 30 w 162"/>
                <a:gd name="T57" fmla="*/ 20 h 174"/>
                <a:gd name="T58" fmla="*/ 20 w 162"/>
                <a:gd name="T59" fmla="*/ 16 h 174"/>
                <a:gd name="T60" fmla="*/ 12 w 162"/>
                <a:gd name="T61" fmla="*/ 20 h 174"/>
                <a:gd name="T62" fmla="*/ 0 w 162"/>
                <a:gd name="T63" fmla="*/ 16 h 174"/>
                <a:gd name="T64" fmla="*/ 6 w 162"/>
                <a:gd name="T65" fmla="*/ 0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2" h="174">
                  <a:moveTo>
                    <a:pt x="6" y="0"/>
                  </a:moveTo>
                  <a:lnTo>
                    <a:pt x="20" y="6"/>
                  </a:lnTo>
                  <a:lnTo>
                    <a:pt x="44" y="18"/>
                  </a:lnTo>
                  <a:lnTo>
                    <a:pt x="62" y="24"/>
                  </a:lnTo>
                  <a:lnTo>
                    <a:pt x="80" y="32"/>
                  </a:lnTo>
                  <a:lnTo>
                    <a:pt x="102" y="42"/>
                  </a:lnTo>
                  <a:lnTo>
                    <a:pt x="152" y="114"/>
                  </a:lnTo>
                  <a:lnTo>
                    <a:pt x="162" y="152"/>
                  </a:lnTo>
                  <a:lnTo>
                    <a:pt x="116" y="174"/>
                  </a:lnTo>
                  <a:lnTo>
                    <a:pt x="110" y="154"/>
                  </a:lnTo>
                  <a:lnTo>
                    <a:pt x="116" y="148"/>
                  </a:lnTo>
                  <a:lnTo>
                    <a:pt x="116" y="134"/>
                  </a:lnTo>
                  <a:lnTo>
                    <a:pt x="106" y="140"/>
                  </a:lnTo>
                  <a:lnTo>
                    <a:pt x="98" y="124"/>
                  </a:lnTo>
                  <a:lnTo>
                    <a:pt x="100" y="114"/>
                  </a:lnTo>
                  <a:lnTo>
                    <a:pt x="100" y="102"/>
                  </a:lnTo>
                  <a:lnTo>
                    <a:pt x="90" y="104"/>
                  </a:lnTo>
                  <a:lnTo>
                    <a:pt x="86" y="90"/>
                  </a:lnTo>
                  <a:lnTo>
                    <a:pt x="90" y="82"/>
                  </a:lnTo>
                  <a:lnTo>
                    <a:pt x="84" y="70"/>
                  </a:lnTo>
                  <a:lnTo>
                    <a:pt x="78" y="76"/>
                  </a:lnTo>
                  <a:lnTo>
                    <a:pt x="66" y="60"/>
                  </a:lnTo>
                  <a:lnTo>
                    <a:pt x="72" y="50"/>
                  </a:lnTo>
                  <a:lnTo>
                    <a:pt x="56" y="42"/>
                  </a:lnTo>
                  <a:lnTo>
                    <a:pt x="40" y="38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20" y="16"/>
                  </a:lnTo>
                  <a:lnTo>
                    <a:pt x="12" y="20"/>
                  </a:lnTo>
                  <a:lnTo>
                    <a:pt x="0" y="1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9"/>
            <p:cNvSpPr>
              <a:spLocks/>
            </p:cNvSpPr>
            <p:nvPr/>
          </p:nvSpPr>
          <p:spPr bwMode="auto">
            <a:xfrm>
              <a:off x="6836247" y="3401497"/>
              <a:ext cx="99465" cy="53367"/>
            </a:xfrm>
            <a:custGeom>
              <a:avLst/>
              <a:gdLst>
                <a:gd name="T0" fmla="*/ 70 w 70"/>
                <a:gd name="T1" fmla="*/ 0 h 42"/>
                <a:gd name="T2" fmla="*/ 48 w 70"/>
                <a:gd name="T3" fmla="*/ 10 h 42"/>
                <a:gd name="T4" fmla="*/ 22 w 70"/>
                <a:gd name="T5" fmla="*/ 16 h 42"/>
                <a:gd name="T6" fmla="*/ 0 w 70"/>
                <a:gd name="T7" fmla="*/ 42 h 42"/>
                <a:gd name="T8" fmla="*/ 24 w 70"/>
                <a:gd name="T9" fmla="*/ 26 h 42"/>
                <a:gd name="T10" fmla="*/ 68 w 70"/>
                <a:gd name="T11" fmla="*/ 8 h 42"/>
                <a:gd name="T12" fmla="*/ 70 w 70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42">
                  <a:moveTo>
                    <a:pt x="70" y="0"/>
                  </a:moveTo>
                  <a:lnTo>
                    <a:pt x="48" y="10"/>
                  </a:lnTo>
                  <a:lnTo>
                    <a:pt x="22" y="16"/>
                  </a:lnTo>
                  <a:lnTo>
                    <a:pt x="0" y="42"/>
                  </a:lnTo>
                  <a:lnTo>
                    <a:pt x="24" y="26"/>
                  </a:lnTo>
                  <a:lnTo>
                    <a:pt x="68" y="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0"/>
            <p:cNvSpPr>
              <a:spLocks/>
            </p:cNvSpPr>
            <p:nvPr/>
          </p:nvSpPr>
          <p:spPr bwMode="auto">
            <a:xfrm>
              <a:off x="6907293" y="3421827"/>
              <a:ext cx="187562" cy="223632"/>
            </a:xfrm>
            <a:custGeom>
              <a:avLst/>
              <a:gdLst>
                <a:gd name="T0" fmla="*/ 44 w 132"/>
                <a:gd name="T1" fmla="*/ 6 h 176"/>
                <a:gd name="T2" fmla="*/ 50 w 132"/>
                <a:gd name="T3" fmla="*/ 18 h 176"/>
                <a:gd name="T4" fmla="*/ 76 w 132"/>
                <a:gd name="T5" fmla="*/ 26 h 176"/>
                <a:gd name="T6" fmla="*/ 92 w 132"/>
                <a:gd name="T7" fmla="*/ 44 h 176"/>
                <a:gd name="T8" fmla="*/ 102 w 132"/>
                <a:gd name="T9" fmla="*/ 70 h 176"/>
                <a:gd name="T10" fmla="*/ 104 w 132"/>
                <a:gd name="T11" fmla="*/ 86 h 176"/>
                <a:gd name="T12" fmla="*/ 114 w 132"/>
                <a:gd name="T13" fmla="*/ 98 h 176"/>
                <a:gd name="T14" fmla="*/ 120 w 132"/>
                <a:gd name="T15" fmla="*/ 132 h 176"/>
                <a:gd name="T16" fmla="*/ 132 w 132"/>
                <a:gd name="T17" fmla="*/ 148 h 176"/>
                <a:gd name="T18" fmla="*/ 104 w 132"/>
                <a:gd name="T19" fmla="*/ 136 h 176"/>
                <a:gd name="T20" fmla="*/ 104 w 132"/>
                <a:gd name="T21" fmla="*/ 102 h 176"/>
                <a:gd name="T22" fmla="*/ 96 w 132"/>
                <a:gd name="T23" fmla="*/ 104 h 176"/>
                <a:gd name="T24" fmla="*/ 84 w 132"/>
                <a:gd name="T25" fmla="*/ 78 h 176"/>
                <a:gd name="T26" fmla="*/ 88 w 132"/>
                <a:gd name="T27" fmla="*/ 58 h 176"/>
                <a:gd name="T28" fmla="*/ 74 w 132"/>
                <a:gd name="T29" fmla="*/ 56 h 176"/>
                <a:gd name="T30" fmla="*/ 70 w 132"/>
                <a:gd name="T31" fmla="*/ 34 h 176"/>
                <a:gd name="T32" fmla="*/ 50 w 132"/>
                <a:gd name="T33" fmla="*/ 34 h 176"/>
                <a:gd name="T34" fmla="*/ 68 w 132"/>
                <a:gd name="T35" fmla="*/ 62 h 176"/>
                <a:gd name="T36" fmla="*/ 76 w 132"/>
                <a:gd name="T37" fmla="*/ 82 h 176"/>
                <a:gd name="T38" fmla="*/ 84 w 132"/>
                <a:gd name="T39" fmla="*/ 92 h 176"/>
                <a:gd name="T40" fmla="*/ 84 w 132"/>
                <a:gd name="T41" fmla="*/ 112 h 176"/>
                <a:gd name="T42" fmla="*/ 98 w 132"/>
                <a:gd name="T43" fmla="*/ 122 h 176"/>
                <a:gd name="T44" fmla="*/ 120 w 132"/>
                <a:gd name="T45" fmla="*/ 170 h 176"/>
                <a:gd name="T46" fmla="*/ 94 w 132"/>
                <a:gd name="T47" fmla="*/ 158 h 176"/>
                <a:gd name="T48" fmla="*/ 84 w 132"/>
                <a:gd name="T49" fmla="*/ 110 h 176"/>
                <a:gd name="T50" fmla="*/ 74 w 132"/>
                <a:gd name="T51" fmla="*/ 108 h 176"/>
                <a:gd name="T52" fmla="*/ 68 w 132"/>
                <a:gd name="T53" fmla="*/ 78 h 176"/>
                <a:gd name="T54" fmla="*/ 58 w 132"/>
                <a:gd name="T55" fmla="*/ 78 h 176"/>
                <a:gd name="T56" fmla="*/ 46 w 132"/>
                <a:gd name="T57" fmla="*/ 58 h 176"/>
                <a:gd name="T58" fmla="*/ 44 w 132"/>
                <a:gd name="T59" fmla="*/ 40 h 176"/>
                <a:gd name="T60" fmla="*/ 28 w 132"/>
                <a:gd name="T61" fmla="*/ 40 h 176"/>
                <a:gd name="T62" fmla="*/ 18 w 132"/>
                <a:gd name="T63" fmla="*/ 18 h 176"/>
                <a:gd name="T64" fmla="*/ 0 w 132"/>
                <a:gd name="T65" fmla="*/ 1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76">
                  <a:moveTo>
                    <a:pt x="24" y="0"/>
                  </a:moveTo>
                  <a:lnTo>
                    <a:pt x="44" y="6"/>
                  </a:lnTo>
                  <a:lnTo>
                    <a:pt x="40" y="12"/>
                  </a:lnTo>
                  <a:lnTo>
                    <a:pt x="50" y="18"/>
                  </a:lnTo>
                  <a:lnTo>
                    <a:pt x="66" y="18"/>
                  </a:lnTo>
                  <a:lnTo>
                    <a:pt x="76" y="26"/>
                  </a:lnTo>
                  <a:lnTo>
                    <a:pt x="80" y="44"/>
                  </a:lnTo>
                  <a:lnTo>
                    <a:pt x="92" y="44"/>
                  </a:lnTo>
                  <a:lnTo>
                    <a:pt x="98" y="54"/>
                  </a:lnTo>
                  <a:lnTo>
                    <a:pt x="102" y="70"/>
                  </a:lnTo>
                  <a:lnTo>
                    <a:pt x="110" y="82"/>
                  </a:lnTo>
                  <a:lnTo>
                    <a:pt x="104" y="86"/>
                  </a:lnTo>
                  <a:lnTo>
                    <a:pt x="104" y="94"/>
                  </a:lnTo>
                  <a:lnTo>
                    <a:pt x="114" y="98"/>
                  </a:lnTo>
                  <a:lnTo>
                    <a:pt x="124" y="118"/>
                  </a:lnTo>
                  <a:lnTo>
                    <a:pt x="120" y="132"/>
                  </a:lnTo>
                  <a:lnTo>
                    <a:pt x="128" y="134"/>
                  </a:lnTo>
                  <a:lnTo>
                    <a:pt x="132" y="148"/>
                  </a:lnTo>
                  <a:lnTo>
                    <a:pt x="120" y="158"/>
                  </a:lnTo>
                  <a:lnTo>
                    <a:pt x="104" y="136"/>
                  </a:lnTo>
                  <a:lnTo>
                    <a:pt x="104" y="110"/>
                  </a:lnTo>
                  <a:lnTo>
                    <a:pt x="104" y="102"/>
                  </a:lnTo>
                  <a:lnTo>
                    <a:pt x="98" y="90"/>
                  </a:lnTo>
                  <a:lnTo>
                    <a:pt x="96" y="104"/>
                  </a:lnTo>
                  <a:lnTo>
                    <a:pt x="90" y="94"/>
                  </a:lnTo>
                  <a:lnTo>
                    <a:pt x="84" y="78"/>
                  </a:lnTo>
                  <a:lnTo>
                    <a:pt x="88" y="70"/>
                  </a:lnTo>
                  <a:lnTo>
                    <a:pt x="88" y="58"/>
                  </a:lnTo>
                  <a:lnTo>
                    <a:pt x="78" y="64"/>
                  </a:lnTo>
                  <a:lnTo>
                    <a:pt x="74" y="56"/>
                  </a:lnTo>
                  <a:lnTo>
                    <a:pt x="70" y="44"/>
                  </a:lnTo>
                  <a:lnTo>
                    <a:pt x="70" y="34"/>
                  </a:lnTo>
                  <a:lnTo>
                    <a:pt x="60" y="26"/>
                  </a:lnTo>
                  <a:lnTo>
                    <a:pt x="50" y="34"/>
                  </a:lnTo>
                  <a:lnTo>
                    <a:pt x="60" y="42"/>
                  </a:lnTo>
                  <a:lnTo>
                    <a:pt x="68" y="62"/>
                  </a:lnTo>
                  <a:lnTo>
                    <a:pt x="72" y="72"/>
                  </a:lnTo>
                  <a:lnTo>
                    <a:pt x="76" y="82"/>
                  </a:lnTo>
                  <a:lnTo>
                    <a:pt x="78" y="76"/>
                  </a:lnTo>
                  <a:lnTo>
                    <a:pt x="84" y="92"/>
                  </a:lnTo>
                  <a:lnTo>
                    <a:pt x="94" y="110"/>
                  </a:lnTo>
                  <a:lnTo>
                    <a:pt x="84" y="112"/>
                  </a:lnTo>
                  <a:lnTo>
                    <a:pt x="90" y="122"/>
                  </a:lnTo>
                  <a:lnTo>
                    <a:pt x="98" y="122"/>
                  </a:lnTo>
                  <a:lnTo>
                    <a:pt x="104" y="150"/>
                  </a:lnTo>
                  <a:lnTo>
                    <a:pt x="120" y="170"/>
                  </a:lnTo>
                  <a:lnTo>
                    <a:pt x="110" y="176"/>
                  </a:lnTo>
                  <a:lnTo>
                    <a:pt x="94" y="158"/>
                  </a:lnTo>
                  <a:lnTo>
                    <a:pt x="82" y="126"/>
                  </a:lnTo>
                  <a:lnTo>
                    <a:pt x="84" y="110"/>
                  </a:lnTo>
                  <a:lnTo>
                    <a:pt x="80" y="98"/>
                  </a:lnTo>
                  <a:lnTo>
                    <a:pt x="74" y="108"/>
                  </a:lnTo>
                  <a:lnTo>
                    <a:pt x="68" y="98"/>
                  </a:lnTo>
                  <a:lnTo>
                    <a:pt x="68" y="78"/>
                  </a:lnTo>
                  <a:lnTo>
                    <a:pt x="58" y="66"/>
                  </a:lnTo>
                  <a:lnTo>
                    <a:pt x="58" y="78"/>
                  </a:lnTo>
                  <a:lnTo>
                    <a:pt x="50" y="68"/>
                  </a:lnTo>
                  <a:lnTo>
                    <a:pt x="46" y="58"/>
                  </a:lnTo>
                  <a:lnTo>
                    <a:pt x="50" y="46"/>
                  </a:lnTo>
                  <a:lnTo>
                    <a:pt x="44" y="40"/>
                  </a:lnTo>
                  <a:lnTo>
                    <a:pt x="36" y="46"/>
                  </a:lnTo>
                  <a:lnTo>
                    <a:pt x="28" y="40"/>
                  </a:lnTo>
                  <a:lnTo>
                    <a:pt x="26" y="22"/>
                  </a:lnTo>
                  <a:lnTo>
                    <a:pt x="18" y="18"/>
                  </a:lnTo>
                  <a:lnTo>
                    <a:pt x="16" y="24"/>
                  </a:lnTo>
                  <a:lnTo>
                    <a:pt x="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6816354" y="3444699"/>
              <a:ext cx="235873" cy="226174"/>
            </a:xfrm>
            <a:custGeom>
              <a:avLst/>
              <a:gdLst>
                <a:gd name="T0" fmla="*/ 82 w 166"/>
                <a:gd name="T1" fmla="*/ 16 h 178"/>
                <a:gd name="T2" fmla="*/ 88 w 166"/>
                <a:gd name="T3" fmla="*/ 36 h 178"/>
                <a:gd name="T4" fmla="*/ 106 w 166"/>
                <a:gd name="T5" fmla="*/ 52 h 178"/>
                <a:gd name="T6" fmla="*/ 116 w 166"/>
                <a:gd name="T7" fmla="*/ 64 h 178"/>
                <a:gd name="T8" fmla="*/ 116 w 166"/>
                <a:gd name="T9" fmla="*/ 78 h 178"/>
                <a:gd name="T10" fmla="*/ 134 w 166"/>
                <a:gd name="T11" fmla="*/ 94 h 178"/>
                <a:gd name="T12" fmla="*/ 142 w 166"/>
                <a:gd name="T13" fmla="*/ 118 h 178"/>
                <a:gd name="T14" fmla="*/ 146 w 166"/>
                <a:gd name="T15" fmla="*/ 134 h 178"/>
                <a:gd name="T16" fmla="*/ 152 w 166"/>
                <a:gd name="T17" fmla="*/ 140 h 178"/>
                <a:gd name="T18" fmla="*/ 166 w 166"/>
                <a:gd name="T19" fmla="*/ 164 h 178"/>
                <a:gd name="T20" fmla="*/ 132 w 166"/>
                <a:gd name="T21" fmla="*/ 148 h 178"/>
                <a:gd name="T22" fmla="*/ 130 w 166"/>
                <a:gd name="T23" fmla="*/ 124 h 178"/>
                <a:gd name="T24" fmla="*/ 116 w 166"/>
                <a:gd name="T25" fmla="*/ 118 h 178"/>
                <a:gd name="T26" fmla="*/ 114 w 166"/>
                <a:gd name="T27" fmla="*/ 94 h 178"/>
                <a:gd name="T28" fmla="*/ 108 w 166"/>
                <a:gd name="T29" fmla="*/ 98 h 178"/>
                <a:gd name="T30" fmla="*/ 98 w 166"/>
                <a:gd name="T31" fmla="*/ 76 h 178"/>
                <a:gd name="T32" fmla="*/ 94 w 166"/>
                <a:gd name="T33" fmla="*/ 54 h 178"/>
                <a:gd name="T34" fmla="*/ 84 w 166"/>
                <a:gd name="T35" fmla="*/ 64 h 178"/>
                <a:gd name="T36" fmla="*/ 78 w 166"/>
                <a:gd name="T37" fmla="*/ 38 h 178"/>
                <a:gd name="T38" fmla="*/ 82 w 166"/>
                <a:gd name="T39" fmla="*/ 70 h 178"/>
                <a:gd name="T40" fmla="*/ 82 w 166"/>
                <a:gd name="T41" fmla="*/ 80 h 178"/>
                <a:gd name="T42" fmla="*/ 98 w 166"/>
                <a:gd name="T43" fmla="*/ 98 h 178"/>
                <a:gd name="T44" fmla="*/ 98 w 166"/>
                <a:gd name="T45" fmla="*/ 120 h 178"/>
                <a:gd name="T46" fmla="*/ 120 w 166"/>
                <a:gd name="T47" fmla="*/ 136 h 178"/>
                <a:gd name="T48" fmla="*/ 140 w 166"/>
                <a:gd name="T49" fmla="*/ 174 h 178"/>
                <a:gd name="T50" fmla="*/ 110 w 166"/>
                <a:gd name="T51" fmla="*/ 140 h 178"/>
                <a:gd name="T52" fmla="*/ 78 w 166"/>
                <a:gd name="T53" fmla="*/ 86 h 178"/>
                <a:gd name="T54" fmla="*/ 78 w 166"/>
                <a:gd name="T55" fmla="*/ 128 h 178"/>
                <a:gd name="T56" fmla="*/ 60 w 166"/>
                <a:gd name="T57" fmla="*/ 110 h 178"/>
                <a:gd name="T58" fmla="*/ 66 w 166"/>
                <a:gd name="T59" fmla="*/ 92 h 178"/>
                <a:gd name="T60" fmla="*/ 58 w 166"/>
                <a:gd name="T61" fmla="*/ 88 h 178"/>
                <a:gd name="T62" fmla="*/ 66 w 166"/>
                <a:gd name="T63" fmla="*/ 72 h 178"/>
                <a:gd name="T64" fmla="*/ 58 w 166"/>
                <a:gd name="T65" fmla="*/ 60 h 178"/>
                <a:gd name="T66" fmla="*/ 58 w 166"/>
                <a:gd name="T67" fmla="*/ 34 h 178"/>
                <a:gd name="T68" fmla="*/ 50 w 166"/>
                <a:gd name="T69" fmla="*/ 54 h 178"/>
                <a:gd name="T70" fmla="*/ 44 w 166"/>
                <a:gd name="T71" fmla="*/ 66 h 178"/>
                <a:gd name="T72" fmla="*/ 52 w 166"/>
                <a:gd name="T73" fmla="*/ 98 h 178"/>
                <a:gd name="T74" fmla="*/ 44 w 166"/>
                <a:gd name="T75" fmla="*/ 110 h 178"/>
                <a:gd name="T76" fmla="*/ 50 w 166"/>
                <a:gd name="T77" fmla="*/ 128 h 178"/>
                <a:gd name="T78" fmla="*/ 26 w 166"/>
                <a:gd name="T79" fmla="*/ 128 h 178"/>
                <a:gd name="T80" fmla="*/ 10 w 166"/>
                <a:gd name="T81" fmla="*/ 140 h 178"/>
                <a:gd name="T82" fmla="*/ 10 w 166"/>
                <a:gd name="T83" fmla="*/ 164 h 178"/>
                <a:gd name="T84" fmla="*/ 0 w 166"/>
                <a:gd name="T85" fmla="*/ 178 h 178"/>
                <a:gd name="T86" fmla="*/ 2 w 166"/>
                <a:gd name="T87" fmla="*/ 124 h 178"/>
                <a:gd name="T88" fmla="*/ 40 w 166"/>
                <a:gd name="T89" fmla="*/ 120 h 178"/>
                <a:gd name="T90" fmla="*/ 10 w 166"/>
                <a:gd name="T91" fmla="*/ 114 h 178"/>
                <a:gd name="T92" fmla="*/ 10 w 166"/>
                <a:gd name="T93" fmla="*/ 70 h 178"/>
                <a:gd name="T94" fmla="*/ 26 w 166"/>
                <a:gd name="T95" fmla="*/ 60 h 178"/>
                <a:gd name="T96" fmla="*/ 36 w 166"/>
                <a:gd name="T97" fmla="*/ 56 h 178"/>
                <a:gd name="T98" fmla="*/ 12 w 166"/>
                <a:gd name="T99" fmla="*/ 40 h 178"/>
                <a:gd name="T100" fmla="*/ 42 w 166"/>
                <a:gd name="T101" fmla="*/ 6 h 178"/>
                <a:gd name="T102" fmla="*/ 70 w 166"/>
                <a:gd name="T103" fmla="*/ 4 h 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" h="178">
                  <a:moveTo>
                    <a:pt x="70" y="4"/>
                  </a:moveTo>
                  <a:lnTo>
                    <a:pt x="82" y="16"/>
                  </a:lnTo>
                  <a:lnTo>
                    <a:pt x="94" y="26"/>
                  </a:lnTo>
                  <a:lnTo>
                    <a:pt x="88" y="36"/>
                  </a:lnTo>
                  <a:lnTo>
                    <a:pt x="96" y="52"/>
                  </a:lnTo>
                  <a:lnTo>
                    <a:pt x="106" y="52"/>
                  </a:lnTo>
                  <a:lnTo>
                    <a:pt x="116" y="64"/>
                  </a:lnTo>
                  <a:lnTo>
                    <a:pt x="120" y="70"/>
                  </a:lnTo>
                  <a:lnTo>
                    <a:pt x="116" y="78"/>
                  </a:lnTo>
                  <a:lnTo>
                    <a:pt x="120" y="88"/>
                  </a:lnTo>
                  <a:lnTo>
                    <a:pt x="134" y="94"/>
                  </a:lnTo>
                  <a:lnTo>
                    <a:pt x="140" y="106"/>
                  </a:lnTo>
                  <a:lnTo>
                    <a:pt x="142" y="118"/>
                  </a:lnTo>
                  <a:lnTo>
                    <a:pt x="138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60" y="150"/>
                  </a:lnTo>
                  <a:lnTo>
                    <a:pt x="166" y="164"/>
                  </a:lnTo>
                  <a:lnTo>
                    <a:pt x="146" y="168"/>
                  </a:lnTo>
                  <a:lnTo>
                    <a:pt x="132" y="148"/>
                  </a:lnTo>
                  <a:lnTo>
                    <a:pt x="134" y="136"/>
                  </a:lnTo>
                  <a:lnTo>
                    <a:pt x="130" y="124"/>
                  </a:lnTo>
                  <a:lnTo>
                    <a:pt x="124" y="132"/>
                  </a:lnTo>
                  <a:lnTo>
                    <a:pt x="116" y="118"/>
                  </a:lnTo>
                  <a:lnTo>
                    <a:pt x="114" y="106"/>
                  </a:lnTo>
                  <a:lnTo>
                    <a:pt x="114" y="94"/>
                  </a:lnTo>
                  <a:lnTo>
                    <a:pt x="108" y="84"/>
                  </a:lnTo>
                  <a:lnTo>
                    <a:pt x="108" y="98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100" y="64"/>
                  </a:lnTo>
                  <a:lnTo>
                    <a:pt x="94" y="54"/>
                  </a:lnTo>
                  <a:lnTo>
                    <a:pt x="94" y="68"/>
                  </a:lnTo>
                  <a:lnTo>
                    <a:pt x="84" y="64"/>
                  </a:lnTo>
                  <a:lnTo>
                    <a:pt x="84" y="50"/>
                  </a:lnTo>
                  <a:lnTo>
                    <a:pt x="78" y="38"/>
                  </a:lnTo>
                  <a:lnTo>
                    <a:pt x="72" y="50"/>
                  </a:lnTo>
                  <a:lnTo>
                    <a:pt x="82" y="70"/>
                  </a:lnTo>
                  <a:lnTo>
                    <a:pt x="90" y="76"/>
                  </a:lnTo>
                  <a:lnTo>
                    <a:pt x="82" y="80"/>
                  </a:lnTo>
                  <a:lnTo>
                    <a:pt x="86" y="92"/>
                  </a:lnTo>
                  <a:lnTo>
                    <a:pt x="98" y="98"/>
                  </a:lnTo>
                  <a:lnTo>
                    <a:pt x="102" y="108"/>
                  </a:lnTo>
                  <a:lnTo>
                    <a:pt x="98" y="120"/>
                  </a:lnTo>
                  <a:lnTo>
                    <a:pt x="110" y="128"/>
                  </a:lnTo>
                  <a:lnTo>
                    <a:pt x="120" y="136"/>
                  </a:lnTo>
                  <a:lnTo>
                    <a:pt x="128" y="148"/>
                  </a:lnTo>
                  <a:lnTo>
                    <a:pt x="140" y="174"/>
                  </a:lnTo>
                  <a:lnTo>
                    <a:pt x="124" y="166"/>
                  </a:lnTo>
                  <a:lnTo>
                    <a:pt x="110" y="140"/>
                  </a:lnTo>
                  <a:lnTo>
                    <a:pt x="96" y="108"/>
                  </a:lnTo>
                  <a:lnTo>
                    <a:pt x="78" y="86"/>
                  </a:lnTo>
                  <a:lnTo>
                    <a:pt x="78" y="108"/>
                  </a:lnTo>
                  <a:lnTo>
                    <a:pt x="78" y="128"/>
                  </a:lnTo>
                  <a:lnTo>
                    <a:pt x="64" y="124"/>
                  </a:lnTo>
                  <a:lnTo>
                    <a:pt x="60" y="110"/>
                  </a:lnTo>
                  <a:lnTo>
                    <a:pt x="66" y="108"/>
                  </a:lnTo>
                  <a:lnTo>
                    <a:pt x="66" y="92"/>
                  </a:lnTo>
                  <a:lnTo>
                    <a:pt x="58" y="98"/>
                  </a:lnTo>
                  <a:lnTo>
                    <a:pt x="58" y="88"/>
                  </a:lnTo>
                  <a:lnTo>
                    <a:pt x="58" y="76"/>
                  </a:lnTo>
                  <a:lnTo>
                    <a:pt x="66" y="72"/>
                  </a:lnTo>
                  <a:lnTo>
                    <a:pt x="66" y="64"/>
                  </a:lnTo>
                  <a:lnTo>
                    <a:pt x="58" y="60"/>
                  </a:lnTo>
                  <a:lnTo>
                    <a:pt x="58" y="48"/>
                  </a:lnTo>
                  <a:lnTo>
                    <a:pt x="58" y="34"/>
                  </a:lnTo>
                  <a:lnTo>
                    <a:pt x="50" y="34"/>
                  </a:lnTo>
                  <a:lnTo>
                    <a:pt x="50" y="54"/>
                  </a:lnTo>
                  <a:lnTo>
                    <a:pt x="42" y="58"/>
                  </a:lnTo>
                  <a:lnTo>
                    <a:pt x="44" y="66"/>
                  </a:lnTo>
                  <a:lnTo>
                    <a:pt x="52" y="70"/>
                  </a:lnTo>
                  <a:lnTo>
                    <a:pt x="52" y="98"/>
                  </a:lnTo>
                  <a:lnTo>
                    <a:pt x="44" y="102"/>
                  </a:lnTo>
                  <a:lnTo>
                    <a:pt x="44" y="110"/>
                  </a:lnTo>
                  <a:lnTo>
                    <a:pt x="50" y="118"/>
                  </a:lnTo>
                  <a:lnTo>
                    <a:pt x="50" y="128"/>
                  </a:lnTo>
                  <a:lnTo>
                    <a:pt x="38" y="128"/>
                  </a:lnTo>
                  <a:lnTo>
                    <a:pt x="26" y="128"/>
                  </a:lnTo>
                  <a:lnTo>
                    <a:pt x="26" y="138"/>
                  </a:lnTo>
                  <a:lnTo>
                    <a:pt x="10" y="140"/>
                  </a:lnTo>
                  <a:lnTo>
                    <a:pt x="8" y="152"/>
                  </a:lnTo>
                  <a:lnTo>
                    <a:pt x="10" y="164"/>
                  </a:lnTo>
                  <a:lnTo>
                    <a:pt x="8" y="174"/>
                  </a:lnTo>
                  <a:lnTo>
                    <a:pt x="0" y="178"/>
                  </a:lnTo>
                  <a:lnTo>
                    <a:pt x="2" y="144"/>
                  </a:lnTo>
                  <a:lnTo>
                    <a:pt x="2" y="124"/>
                  </a:lnTo>
                  <a:lnTo>
                    <a:pt x="16" y="122"/>
                  </a:lnTo>
                  <a:lnTo>
                    <a:pt x="40" y="120"/>
                  </a:lnTo>
                  <a:lnTo>
                    <a:pt x="34" y="112"/>
                  </a:lnTo>
                  <a:lnTo>
                    <a:pt x="10" y="114"/>
                  </a:lnTo>
                  <a:lnTo>
                    <a:pt x="10" y="102"/>
                  </a:lnTo>
                  <a:lnTo>
                    <a:pt x="10" y="70"/>
                  </a:lnTo>
                  <a:lnTo>
                    <a:pt x="12" y="60"/>
                  </a:lnTo>
                  <a:lnTo>
                    <a:pt x="26" y="60"/>
                  </a:lnTo>
                  <a:lnTo>
                    <a:pt x="36" y="64"/>
                  </a:lnTo>
                  <a:lnTo>
                    <a:pt x="36" y="56"/>
                  </a:lnTo>
                  <a:lnTo>
                    <a:pt x="20" y="50"/>
                  </a:lnTo>
                  <a:lnTo>
                    <a:pt x="12" y="40"/>
                  </a:lnTo>
                  <a:lnTo>
                    <a:pt x="22" y="24"/>
                  </a:lnTo>
                  <a:lnTo>
                    <a:pt x="42" y="6"/>
                  </a:lnTo>
                  <a:lnTo>
                    <a:pt x="60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776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6728257" y="3345589"/>
              <a:ext cx="31260" cy="60991"/>
            </a:xfrm>
            <a:custGeom>
              <a:avLst/>
              <a:gdLst>
                <a:gd name="T0" fmla="*/ 12 w 22"/>
                <a:gd name="T1" fmla="*/ 0 h 48"/>
                <a:gd name="T2" fmla="*/ 4 w 22"/>
                <a:gd name="T3" fmla="*/ 4 h 48"/>
                <a:gd name="T4" fmla="*/ 0 w 22"/>
                <a:gd name="T5" fmla="*/ 14 h 48"/>
                <a:gd name="T6" fmla="*/ 2 w 22"/>
                <a:gd name="T7" fmla="*/ 28 h 48"/>
                <a:gd name="T8" fmla="*/ 8 w 22"/>
                <a:gd name="T9" fmla="*/ 36 h 48"/>
                <a:gd name="T10" fmla="*/ 22 w 22"/>
                <a:gd name="T11" fmla="*/ 48 h 48"/>
                <a:gd name="T12" fmla="*/ 12 w 22"/>
                <a:gd name="T13" fmla="*/ 30 h 48"/>
                <a:gd name="T14" fmla="*/ 6 w 22"/>
                <a:gd name="T15" fmla="*/ 18 h 48"/>
                <a:gd name="T16" fmla="*/ 12 w 2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48">
                  <a:moveTo>
                    <a:pt x="12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2" y="28"/>
                  </a:lnTo>
                  <a:lnTo>
                    <a:pt x="8" y="36"/>
                  </a:lnTo>
                  <a:lnTo>
                    <a:pt x="22" y="48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6722573" y="3393873"/>
              <a:ext cx="22735" cy="40660"/>
            </a:xfrm>
            <a:custGeom>
              <a:avLst/>
              <a:gdLst>
                <a:gd name="T0" fmla="*/ 2 w 16"/>
                <a:gd name="T1" fmla="*/ 0 h 32"/>
                <a:gd name="T2" fmla="*/ 0 w 16"/>
                <a:gd name="T3" fmla="*/ 8 h 32"/>
                <a:gd name="T4" fmla="*/ 4 w 16"/>
                <a:gd name="T5" fmla="*/ 18 h 32"/>
                <a:gd name="T6" fmla="*/ 10 w 16"/>
                <a:gd name="T7" fmla="*/ 30 h 32"/>
                <a:gd name="T8" fmla="*/ 16 w 16"/>
                <a:gd name="T9" fmla="*/ 32 h 32"/>
                <a:gd name="T10" fmla="*/ 8 w 16"/>
                <a:gd name="T11" fmla="*/ 14 h 32"/>
                <a:gd name="T12" fmla="*/ 2 w 1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32">
                  <a:moveTo>
                    <a:pt x="2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8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6745308" y="3449781"/>
              <a:ext cx="19893" cy="48284"/>
            </a:xfrm>
            <a:custGeom>
              <a:avLst/>
              <a:gdLst>
                <a:gd name="T0" fmla="*/ 14 w 14"/>
                <a:gd name="T1" fmla="*/ 8 h 38"/>
                <a:gd name="T2" fmla="*/ 8 w 14"/>
                <a:gd name="T3" fmla="*/ 0 h 38"/>
                <a:gd name="T4" fmla="*/ 2 w 14"/>
                <a:gd name="T5" fmla="*/ 4 h 38"/>
                <a:gd name="T6" fmla="*/ 0 w 14"/>
                <a:gd name="T7" fmla="*/ 16 h 38"/>
                <a:gd name="T8" fmla="*/ 0 w 14"/>
                <a:gd name="T9" fmla="*/ 38 h 38"/>
                <a:gd name="T10" fmla="*/ 12 w 14"/>
                <a:gd name="T11" fmla="*/ 38 h 38"/>
                <a:gd name="T12" fmla="*/ 14 w 14"/>
                <a:gd name="T13" fmla="*/ 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38">
                  <a:moveTo>
                    <a:pt x="14" y="8"/>
                  </a:moveTo>
                  <a:lnTo>
                    <a:pt x="8" y="0"/>
                  </a:lnTo>
                  <a:lnTo>
                    <a:pt x="2" y="4"/>
                  </a:lnTo>
                  <a:lnTo>
                    <a:pt x="0" y="16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5"/>
            <p:cNvSpPr>
              <a:spLocks/>
            </p:cNvSpPr>
            <p:nvPr/>
          </p:nvSpPr>
          <p:spPr bwMode="auto">
            <a:xfrm>
              <a:off x="6702680" y="3454864"/>
              <a:ext cx="39786" cy="48284"/>
            </a:xfrm>
            <a:custGeom>
              <a:avLst/>
              <a:gdLst>
                <a:gd name="T0" fmla="*/ 28 w 28"/>
                <a:gd name="T1" fmla="*/ 0 h 38"/>
                <a:gd name="T2" fmla="*/ 28 w 28"/>
                <a:gd name="T3" fmla="*/ 12 h 38"/>
                <a:gd name="T4" fmla="*/ 28 w 28"/>
                <a:gd name="T5" fmla="*/ 28 h 38"/>
                <a:gd name="T6" fmla="*/ 18 w 28"/>
                <a:gd name="T7" fmla="*/ 28 h 38"/>
                <a:gd name="T8" fmla="*/ 10 w 28"/>
                <a:gd name="T9" fmla="*/ 38 h 38"/>
                <a:gd name="T10" fmla="*/ 4 w 28"/>
                <a:gd name="T11" fmla="*/ 36 h 38"/>
                <a:gd name="T12" fmla="*/ 0 w 28"/>
                <a:gd name="T13" fmla="*/ 30 h 38"/>
                <a:gd name="T14" fmla="*/ 2 w 28"/>
                <a:gd name="T15" fmla="*/ 10 h 38"/>
                <a:gd name="T16" fmla="*/ 14 w 28"/>
                <a:gd name="T17" fmla="*/ 10 h 38"/>
                <a:gd name="T18" fmla="*/ 14 w 28"/>
                <a:gd name="T19" fmla="*/ 0 h 38"/>
                <a:gd name="T20" fmla="*/ 20 w 28"/>
                <a:gd name="T21" fmla="*/ 0 h 38"/>
                <a:gd name="T22" fmla="*/ 20 w 28"/>
                <a:gd name="T23" fmla="*/ 0 h 38"/>
                <a:gd name="T24" fmla="*/ 26 w 28"/>
                <a:gd name="T25" fmla="*/ 0 h 38"/>
                <a:gd name="T26" fmla="*/ 28 w 28"/>
                <a:gd name="T27" fmla="*/ 0 h 38"/>
                <a:gd name="T28" fmla="*/ 28 w 28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" h="38">
                  <a:moveTo>
                    <a:pt x="28" y="0"/>
                  </a:moveTo>
                  <a:lnTo>
                    <a:pt x="28" y="12"/>
                  </a:lnTo>
                  <a:lnTo>
                    <a:pt x="28" y="28"/>
                  </a:lnTo>
                  <a:lnTo>
                    <a:pt x="18" y="28"/>
                  </a:lnTo>
                  <a:lnTo>
                    <a:pt x="10" y="38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/>
          </p:nvSpPr>
          <p:spPr bwMode="auto">
            <a:xfrm>
              <a:off x="6677103" y="3467570"/>
              <a:ext cx="17051" cy="53367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12 h 42"/>
                <a:gd name="T4" fmla="*/ 10 w 12"/>
                <a:gd name="T5" fmla="*/ 22 h 42"/>
                <a:gd name="T6" fmla="*/ 10 w 12"/>
                <a:gd name="T7" fmla="*/ 34 h 42"/>
                <a:gd name="T8" fmla="*/ 2 w 12"/>
                <a:gd name="T9" fmla="*/ 42 h 42"/>
                <a:gd name="T10" fmla="*/ 0 w 12"/>
                <a:gd name="T11" fmla="*/ 30 h 42"/>
                <a:gd name="T12" fmla="*/ 4 w 12"/>
                <a:gd name="T13" fmla="*/ 18 h 42"/>
                <a:gd name="T14" fmla="*/ 12 w 12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42">
                  <a:moveTo>
                    <a:pt x="12" y="0"/>
                  </a:moveTo>
                  <a:lnTo>
                    <a:pt x="12" y="12"/>
                  </a:lnTo>
                  <a:lnTo>
                    <a:pt x="10" y="22"/>
                  </a:lnTo>
                  <a:lnTo>
                    <a:pt x="10" y="34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/>
          </p:nvSpPr>
          <p:spPr bwMode="auto">
            <a:xfrm>
              <a:off x="6603215" y="3523478"/>
              <a:ext cx="65362" cy="132146"/>
            </a:xfrm>
            <a:custGeom>
              <a:avLst/>
              <a:gdLst>
                <a:gd name="T0" fmla="*/ 46 w 46"/>
                <a:gd name="T1" fmla="*/ 0 h 104"/>
                <a:gd name="T2" fmla="*/ 38 w 46"/>
                <a:gd name="T3" fmla="*/ 12 h 104"/>
                <a:gd name="T4" fmla="*/ 34 w 46"/>
                <a:gd name="T5" fmla="*/ 4 h 104"/>
                <a:gd name="T6" fmla="*/ 30 w 46"/>
                <a:gd name="T7" fmla="*/ 14 h 104"/>
                <a:gd name="T8" fmla="*/ 30 w 46"/>
                <a:gd name="T9" fmla="*/ 26 h 104"/>
                <a:gd name="T10" fmla="*/ 18 w 46"/>
                <a:gd name="T11" fmla="*/ 38 h 104"/>
                <a:gd name="T12" fmla="*/ 18 w 46"/>
                <a:gd name="T13" fmla="*/ 28 h 104"/>
                <a:gd name="T14" fmla="*/ 12 w 46"/>
                <a:gd name="T15" fmla="*/ 38 h 104"/>
                <a:gd name="T16" fmla="*/ 16 w 46"/>
                <a:gd name="T17" fmla="*/ 68 h 104"/>
                <a:gd name="T18" fmla="*/ 4 w 46"/>
                <a:gd name="T19" fmla="*/ 80 h 104"/>
                <a:gd name="T20" fmla="*/ 0 w 46"/>
                <a:gd name="T21" fmla="*/ 104 h 104"/>
                <a:gd name="T22" fmla="*/ 14 w 46"/>
                <a:gd name="T23" fmla="*/ 84 h 104"/>
                <a:gd name="T24" fmla="*/ 28 w 46"/>
                <a:gd name="T25" fmla="*/ 36 h 104"/>
                <a:gd name="T26" fmla="*/ 46 w 46"/>
                <a:gd name="T27" fmla="*/ 8 h 104"/>
                <a:gd name="T28" fmla="*/ 46 w 46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104">
                  <a:moveTo>
                    <a:pt x="46" y="0"/>
                  </a:moveTo>
                  <a:lnTo>
                    <a:pt x="38" y="12"/>
                  </a:lnTo>
                  <a:lnTo>
                    <a:pt x="34" y="4"/>
                  </a:lnTo>
                  <a:lnTo>
                    <a:pt x="30" y="14"/>
                  </a:lnTo>
                  <a:lnTo>
                    <a:pt x="30" y="26"/>
                  </a:lnTo>
                  <a:lnTo>
                    <a:pt x="18" y="38"/>
                  </a:lnTo>
                  <a:lnTo>
                    <a:pt x="18" y="28"/>
                  </a:lnTo>
                  <a:lnTo>
                    <a:pt x="12" y="38"/>
                  </a:lnTo>
                  <a:lnTo>
                    <a:pt x="16" y="68"/>
                  </a:lnTo>
                  <a:lnTo>
                    <a:pt x="4" y="80"/>
                  </a:lnTo>
                  <a:lnTo>
                    <a:pt x="0" y="104"/>
                  </a:lnTo>
                  <a:lnTo>
                    <a:pt x="14" y="84"/>
                  </a:lnTo>
                  <a:lnTo>
                    <a:pt x="28" y="36"/>
                  </a:lnTo>
                  <a:lnTo>
                    <a:pt x="46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/>
          </p:nvSpPr>
          <p:spPr bwMode="auto">
            <a:xfrm>
              <a:off x="6679945" y="3518396"/>
              <a:ext cx="22735" cy="66073"/>
            </a:xfrm>
            <a:custGeom>
              <a:avLst/>
              <a:gdLst>
                <a:gd name="T0" fmla="*/ 8 w 16"/>
                <a:gd name="T1" fmla="*/ 4 h 52"/>
                <a:gd name="T2" fmla="*/ 0 w 16"/>
                <a:gd name="T3" fmla="*/ 14 h 52"/>
                <a:gd name="T4" fmla="*/ 0 w 16"/>
                <a:gd name="T5" fmla="*/ 52 h 52"/>
                <a:gd name="T6" fmla="*/ 10 w 16"/>
                <a:gd name="T7" fmla="*/ 48 h 52"/>
                <a:gd name="T8" fmla="*/ 16 w 16"/>
                <a:gd name="T9" fmla="*/ 0 h 52"/>
                <a:gd name="T10" fmla="*/ 8 w 16"/>
                <a:gd name="T11" fmla="*/ 4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lnTo>
                    <a:pt x="0" y="14"/>
                  </a:lnTo>
                  <a:lnTo>
                    <a:pt x="0" y="52"/>
                  </a:lnTo>
                  <a:lnTo>
                    <a:pt x="10" y="48"/>
                  </a:lnTo>
                  <a:lnTo>
                    <a:pt x="16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/>
          </p:nvSpPr>
          <p:spPr bwMode="auto">
            <a:xfrm>
              <a:off x="6719731" y="3518396"/>
              <a:ext cx="31260" cy="63532"/>
            </a:xfrm>
            <a:custGeom>
              <a:avLst/>
              <a:gdLst>
                <a:gd name="T0" fmla="*/ 22 w 22"/>
                <a:gd name="T1" fmla="*/ 0 h 50"/>
                <a:gd name="T2" fmla="*/ 6 w 22"/>
                <a:gd name="T3" fmla="*/ 0 h 50"/>
                <a:gd name="T4" fmla="*/ 2 w 22"/>
                <a:gd name="T5" fmla="*/ 14 h 50"/>
                <a:gd name="T6" fmla="*/ 0 w 22"/>
                <a:gd name="T7" fmla="*/ 38 h 50"/>
                <a:gd name="T8" fmla="*/ 6 w 22"/>
                <a:gd name="T9" fmla="*/ 40 h 50"/>
                <a:gd name="T10" fmla="*/ 6 w 22"/>
                <a:gd name="T11" fmla="*/ 50 h 50"/>
                <a:gd name="T12" fmla="*/ 14 w 22"/>
                <a:gd name="T13" fmla="*/ 50 h 50"/>
                <a:gd name="T14" fmla="*/ 22 w 22"/>
                <a:gd name="T15" fmla="*/ 0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50">
                  <a:moveTo>
                    <a:pt x="22" y="0"/>
                  </a:moveTo>
                  <a:lnTo>
                    <a:pt x="6" y="0"/>
                  </a:lnTo>
                  <a:lnTo>
                    <a:pt x="2" y="14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6" y="50"/>
                  </a:lnTo>
                  <a:lnTo>
                    <a:pt x="14" y="5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0"/>
            <p:cNvSpPr>
              <a:spLocks/>
            </p:cNvSpPr>
            <p:nvPr/>
          </p:nvSpPr>
          <p:spPr bwMode="auto">
            <a:xfrm>
              <a:off x="6682787" y="3599716"/>
              <a:ext cx="19893" cy="81321"/>
            </a:xfrm>
            <a:custGeom>
              <a:avLst/>
              <a:gdLst>
                <a:gd name="T0" fmla="*/ 14 w 14"/>
                <a:gd name="T1" fmla="*/ 0 h 64"/>
                <a:gd name="T2" fmla="*/ 2 w 14"/>
                <a:gd name="T3" fmla="*/ 2 h 64"/>
                <a:gd name="T4" fmla="*/ 0 w 14"/>
                <a:gd name="T5" fmla="*/ 62 h 64"/>
                <a:gd name="T6" fmla="*/ 8 w 14"/>
                <a:gd name="T7" fmla="*/ 64 h 64"/>
                <a:gd name="T8" fmla="*/ 8 w 14"/>
                <a:gd name="T9" fmla="*/ 64 h 64"/>
                <a:gd name="T10" fmla="*/ 14 w 14"/>
                <a:gd name="T11" fmla="*/ 0 h 64"/>
                <a:gd name="T12" fmla="*/ 14 w 14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64">
                  <a:moveTo>
                    <a:pt x="14" y="0"/>
                  </a:moveTo>
                  <a:lnTo>
                    <a:pt x="2" y="2"/>
                  </a:lnTo>
                  <a:lnTo>
                    <a:pt x="0" y="62"/>
                  </a:lnTo>
                  <a:lnTo>
                    <a:pt x="8" y="6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1"/>
            <p:cNvSpPr>
              <a:spLocks/>
            </p:cNvSpPr>
            <p:nvPr/>
          </p:nvSpPr>
          <p:spPr bwMode="auto">
            <a:xfrm>
              <a:off x="6819196" y="3609882"/>
              <a:ext cx="19893" cy="78780"/>
            </a:xfrm>
            <a:custGeom>
              <a:avLst/>
              <a:gdLst>
                <a:gd name="T0" fmla="*/ 14 w 14"/>
                <a:gd name="T1" fmla="*/ 0 h 62"/>
                <a:gd name="T2" fmla="*/ 2 w 14"/>
                <a:gd name="T3" fmla="*/ 0 h 62"/>
                <a:gd name="T4" fmla="*/ 0 w 14"/>
                <a:gd name="T5" fmla="*/ 62 h 62"/>
                <a:gd name="T6" fmla="*/ 8 w 14"/>
                <a:gd name="T7" fmla="*/ 62 h 62"/>
                <a:gd name="T8" fmla="*/ 8 w 14"/>
                <a:gd name="T9" fmla="*/ 62 h 62"/>
                <a:gd name="T10" fmla="*/ 12 w 14"/>
                <a:gd name="T11" fmla="*/ 32 h 62"/>
                <a:gd name="T12" fmla="*/ 14 w 14"/>
                <a:gd name="T13" fmla="*/ 0 h 62"/>
                <a:gd name="T14" fmla="*/ 14 w 14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62">
                  <a:moveTo>
                    <a:pt x="14" y="0"/>
                  </a:moveTo>
                  <a:lnTo>
                    <a:pt x="2" y="0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2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2"/>
            <p:cNvSpPr>
              <a:spLocks/>
            </p:cNvSpPr>
            <p:nvPr/>
          </p:nvSpPr>
          <p:spPr bwMode="auto">
            <a:xfrm>
              <a:off x="6807828" y="3703909"/>
              <a:ext cx="19893" cy="68614"/>
            </a:xfrm>
            <a:custGeom>
              <a:avLst/>
              <a:gdLst>
                <a:gd name="T0" fmla="*/ 14 w 14"/>
                <a:gd name="T1" fmla="*/ 0 h 54"/>
                <a:gd name="T2" fmla="*/ 0 w 14"/>
                <a:gd name="T3" fmla="*/ 0 h 54"/>
                <a:gd name="T4" fmla="*/ 0 w 14"/>
                <a:gd name="T5" fmla="*/ 54 h 54"/>
                <a:gd name="T6" fmla="*/ 8 w 14"/>
                <a:gd name="T7" fmla="*/ 54 h 54"/>
                <a:gd name="T8" fmla="*/ 8 w 14"/>
                <a:gd name="T9" fmla="*/ 54 h 54"/>
                <a:gd name="T10" fmla="*/ 14 w 14"/>
                <a:gd name="T11" fmla="*/ 0 h 54"/>
                <a:gd name="T12" fmla="*/ 14 w 14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54">
                  <a:moveTo>
                    <a:pt x="14" y="0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3"/>
            <p:cNvSpPr>
              <a:spLocks/>
            </p:cNvSpPr>
            <p:nvPr/>
          </p:nvSpPr>
          <p:spPr bwMode="auto">
            <a:xfrm>
              <a:off x="6716889" y="3602258"/>
              <a:ext cx="25577" cy="78780"/>
            </a:xfrm>
            <a:custGeom>
              <a:avLst/>
              <a:gdLst>
                <a:gd name="T0" fmla="*/ 18 w 18"/>
                <a:gd name="T1" fmla="*/ 0 h 62"/>
                <a:gd name="T2" fmla="*/ 4 w 18"/>
                <a:gd name="T3" fmla="*/ 0 h 62"/>
                <a:gd name="T4" fmla="*/ 0 w 18"/>
                <a:gd name="T5" fmla="*/ 62 h 62"/>
                <a:gd name="T6" fmla="*/ 14 w 18"/>
                <a:gd name="T7" fmla="*/ 60 h 62"/>
                <a:gd name="T8" fmla="*/ 18 w 18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2">
                  <a:moveTo>
                    <a:pt x="18" y="0"/>
                  </a:moveTo>
                  <a:lnTo>
                    <a:pt x="4" y="0"/>
                  </a:lnTo>
                  <a:lnTo>
                    <a:pt x="0" y="62"/>
                  </a:lnTo>
                  <a:lnTo>
                    <a:pt x="14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4"/>
            <p:cNvSpPr>
              <a:spLocks/>
            </p:cNvSpPr>
            <p:nvPr/>
          </p:nvSpPr>
          <p:spPr bwMode="auto">
            <a:xfrm>
              <a:off x="6856140" y="3609882"/>
              <a:ext cx="25577" cy="81321"/>
            </a:xfrm>
            <a:custGeom>
              <a:avLst/>
              <a:gdLst>
                <a:gd name="T0" fmla="*/ 18 w 18"/>
                <a:gd name="T1" fmla="*/ 2 h 64"/>
                <a:gd name="T2" fmla="*/ 2 w 18"/>
                <a:gd name="T3" fmla="*/ 0 h 64"/>
                <a:gd name="T4" fmla="*/ 0 w 18"/>
                <a:gd name="T5" fmla="*/ 64 h 64"/>
                <a:gd name="T6" fmla="*/ 12 w 18"/>
                <a:gd name="T7" fmla="*/ 60 h 64"/>
                <a:gd name="T8" fmla="*/ 18 w 18"/>
                <a:gd name="T9" fmla="*/ 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4">
                  <a:moveTo>
                    <a:pt x="18" y="2"/>
                  </a:moveTo>
                  <a:lnTo>
                    <a:pt x="2" y="0"/>
                  </a:lnTo>
                  <a:lnTo>
                    <a:pt x="0" y="64"/>
                  </a:lnTo>
                  <a:lnTo>
                    <a:pt x="12" y="6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5"/>
            <p:cNvSpPr>
              <a:spLocks/>
            </p:cNvSpPr>
            <p:nvPr/>
          </p:nvSpPr>
          <p:spPr bwMode="auto">
            <a:xfrm>
              <a:off x="6841931" y="3703909"/>
              <a:ext cx="25577" cy="71156"/>
            </a:xfrm>
            <a:custGeom>
              <a:avLst/>
              <a:gdLst>
                <a:gd name="T0" fmla="*/ 18 w 18"/>
                <a:gd name="T1" fmla="*/ 2 h 56"/>
                <a:gd name="T2" fmla="*/ 2 w 18"/>
                <a:gd name="T3" fmla="*/ 0 h 56"/>
                <a:gd name="T4" fmla="*/ 0 w 18"/>
                <a:gd name="T5" fmla="*/ 56 h 56"/>
                <a:gd name="T6" fmla="*/ 14 w 18"/>
                <a:gd name="T7" fmla="*/ 54 h 56"/>
                <a:gd name="T8" fmla="*/ 18 w 18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56">
                  <a:moveTo>
                    <a:pt x="18" y="2"/>
                  </a:moveTo>
                  <a:lnTo>
                    <a:pt x="2" y="0"/>
                  </a:lnTo>
                  <a:lnTo>
                    <a:pt x="0" y="56"/>
                  </a:lnTo>
                  <a:lnTo>
                    <a:pt x="14" y="54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6"/>
            <p:cNvSpPr>
              <a:spLocks/>
            </p:cNvSpPr>
            <p:nvPr/>
          </p:nvSpPr>
          <p:spPr bwMode="auto">
            <a:xfrm>
              <a:off x="6682787" y="3693744"/>
              <a:ext cx="11367" cy="60991"/>
            </a:xfrm>
            <a:custGeom>
              <a:avLst/>
              <a:gdLst>
                <a:gd name="T0" fmla="*/ 0 w 8"/>
                <a:gd name="T1" fmla="*/ 0 h 48"/>
                <a:gd name="T2" fmla="*/ 0 w 8"/>
                <a:gd name="T3" fmla="*/ 16 h 48"/>
                <a:gd name="T4" fmla="*/ 0 w 8"/>
                <a:gd name="T5" fmla="*/ 48 h 48"/>
                <a:gd name="T6" fmla="*/ 6 w 8"/>
                <a:gd name="T7" fmla="*/ 48 h 48"/>
                <a:gd name="T8" fmla="*/ 8 w 8"/>
                <a:gd name="T9" fmla="*/ 0 h 48"/>
                <a:gd name="T10" fmla="*/ 0 w 8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0" y="0"/>
                  </a:moveTo>
                  <a:lnTo>
                    <a:pt x="0" y="16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7"/>
            <p:cNvSpPr>
              <a:spLocks/>
            </p:cNvSpPr>
            <p:nvPr/>
          </p:nvSpPr>
          <p:spPr bwMode="auto">
            <a:xfrm>
              <a:off x="6716889" y="3691202"/>
              <a:ext cx="17051" cy="66073"/>
            </a:xfrm>
            <a:custGeom>
              <a:avLst/>
              <a:gdLst>
                <a:gd name="T0" fmla="*/ 0 w 12"/>
                <a:gd name="T1" fmla="*/ 2 h 52"/>
                <a:gd name="T2" fmla="*/ 0 w 12"/>
                <a:gd name="T3" fmla="*/ 20 h 52"/>
                <a:gd name="T4" fmla="*/ 0 w 12"/>
                <a:gd name="T5" fmla="*/ 52 h 52"/>
                <a:gd name="T6" fmla="*/ 12 w 12"/>
                <a:gd name="T7" fmla="*/ 52 h 52"/>
                <a:gd name="T8" fmla="*/ 10 w 12"/>
                <a:gd name="T9" fmla="*/ 0 h 52"/>
                <a:gd name="T10" fmla="*/ 0 w 12"/>
                <a:gd name="T11" fmla="*/ 2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52">
                  <a:moveTo>
                    <a:pt x="0" y="2"/>
                  </a:moveTo>
                  <a:lnTo>
                    <a:pt x="0" y="2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8"/>
            <p:cNvSpPr>
              <a:spLocks/>
            </p:cNvSpPr>
            <p:nvPr/>
          </p:nvSpPr>
          <p:spPr bwMode="auto">
            <a:xfrm>
              <a:off x="6824880" y="3454864"/>
              <a:ext cx="53995" cy="50826"/>
            </a:xfrm>
            <a:custGeom>
              <a:avLst/>
              <a:gdLst>
                <a:gd name="T0" fmla="*/ 38 w 38"/>
                <a:gd name="T1" fmla="*/ 0 h 40"/>
                <a:gd name="T2" fmla="*/ 8 w 38"/>
                <a:gd name="T3" fmla="*/ 12 h 40"/>
                <a:gd name="T4" fmla="*/ 0 w 38"/>
                <a:gd name="T5" fmla="*/ 38 h 40"/>
                <a:gd name="T6" fmla="*/ 24 w 38"/>
                <a:gd name="T7" fmla="*/ 40 h 40"/>
                <a:gd name="T8" fmla="*/ 24 w 38"/>
                <a:gd name="T9" fmla="*/ 18 h 40"/>
                <a:gd name="T10" fmla="*/ 38 w 38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40">
                  <a:moveTo>
                    <a:pt x="38" y="0"/>
                  </a:moveTo>
                  <a:lnTo>
                    <a:pt x="8" y="12"/>
                  </a:lnTo>
                  <a:lnTo>
                    <a:pt x="0" y="38"/>
                  </a:lnTo>
                  <a:lnTo>
                    <a:pt x="24" y="40"/>
                  </a:lnTo>
                  <a:lnTo>
                    <a:pt x="24" y="1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9"/>
            <p:cNvSpPr>
              <a:spLocks/>
            </p:cNvSpPr>
            <p:nvPr/>
          </p:nvSpPr>
          <p:spPr bwMode="auto">
            <a:xfrm>
              <a:off x="6827721" y="3523478"/>
              <a:ext cx="28418" cy="63532"/>
            </a:xfrm>
            <a:custGeom>
              <a:avLst/>
              <a:gdLst>
                <a:gd name="T0" fmla="*/ 20 w 20"/>
                <a:gd name="T1" fmla="*/ 2 h 50"/>
                <a:gd name="T2" fmla="*/ 0 w 20"/>
                <a:gd name="T3" fmla="*/ 0 h 50"/>
                <a:gd name="T4" fmla="*/ 2 w 20"/>
                <a:gd name="T5" fmla="*/ 50 h 50"/>
                <a:gd name="T6" fmla="*/ 14 w 20"/>
                <a:gd name="T7" fmla="*/ 50 h 50"/>
                <a:gd name="T8" fmla="*/ 20 w 20"/>
                <a:gd name="T9" fmla="*/ 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50">
                  <a:moveTo>
                    <a:pt x="20" y="2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4" y="5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60"/>
            <p:cNvSpPr>
              <a:spLocks/>
            </p:cNvSpPr>
            <p:nvPr/>
          </p:nvSpPr>
          <p:spPr bwMode="auto">
            <a:xfrm>
              <a:off x="6895926" y="3462487"/>
              <a:ext cx="36944" cy="55908"/>
            </a:xfrm>
            <a:custGeom>
              <a:avLst/>
              <a:gdLst>
                <a:gd name="T0" fmla="*/ 14 w 26"/>
                <a:gd name="T1" fmla="*/ 0 h 44"/>
                <a:gd name="T2" fmla="*/ 0 w 26"/>
                <a:gd name="T3" fmla="*/ 14 h 44"/>
                <a:gd name="T4" fmla="*/ 0 w 26"/>
                <a:gd name="T5" fmla="*/ 44 h 44"/>
                <a:gd name="T6" fmla="*/ 14 w 26"/>
                <a:gd name="T7" fmla="*/ 42 h 44"/>
                <a:gd name="T8" fmla="*/ 14 w 26"/>
                <a:gd name="T9" fmla="*/ 22 h 44"/>
                <a:gd name="T10" fmla="*/ 26 w 26"/>
                <a:gd name="T11" fmla="*/ 12 h 44"/>
                <a:gd name="T12" fmla="*/ 14 w 26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44">
                  <a:moveTo>
                    <a:pt x="14" y="0"/>
                  </a:moveTo>
                  <a:lnTo>
                    <a:pt x="0" y="14"/>
                  </a:lnTo>
                  <a:lnTo>
                    <a:pt x="0" y="44"/>
                  </a:lnTo>
                  <a:lnTo>
                    <a:pt x="14" y="42"/>
                  </a:lnTo>
                  <a:lnTo>
                    <a:pt x="14" y="22"/>
                  </a:lnTo>
                  <a:lnTo>
                    <a:pt x="26" y="1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CA5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61"/>
            <p:cNvSpPr>
              <a:spLocks/>
            </p:cNvSpPr>
            <p:nvPr/>
          </p:nvSpPr>
          <p:spPr bwMode="auto">
            <a:xfrm>
              <a:off x="6799303" y="3337965"/>
              <a:ext cx="93781" cy="38119"/>
            </a:xfrm>
            <a:custGeom>
              <a:avLst/>
              <a:gdLst>
                <a:gd name="T0" fmla="*/ 58 w 66"/>
                <a:gd name="T1" fmla="*/ 4 h 30"/>
                <a:gd name="T2" fmla="*/ 26 w 66"/>
                <a:gd name="T3" fmla="*/ 8 h 30"/>
                <a:gd name="T4" fmla="*/ 16 w 66"/>
                <a:gd name="T5" fmla="*/ 12 h 30"/>
                <a:gd name="T6" fmla="*/ 0 w 66"/>
                <a:gd name="T7" fmla="*/ 12 h 30"/>
                <a:gd name="T8" fmla="*/ 0 w 66"/>
                <a:gd name="T9" fmla="*/ 20 h 30"/>
                <a:gd name="T10" fmla="*/ 2 w 66"/>
                <a:gd name="T11" fmla="*/ 30 h 30"/>
                <a:gd name="T12" fmla="*/ 8 w 66"/>
                <a:gd name="T13" fmla="*/ 30 h 30"/>
                <a:gd name="T14" fmla="*/ 16 w 66"/>
                <a:gd name="T15" fmla="*/ 22 h 30"/>
                <a:gd name="T16" fmla="*/ 22 w 66"/>
                <a:gd name="T17" fmla="*/ 18 h 30"/>
                <a:gd name="T18" fmla="*/ 56 w 66"/>
                <a:gd name="T19" fmla="*/ 12 h 30"/>
                <a:gd name="T20" fmla="*/ 66 w 66"/>
                <a:gd name="T21" fmla="*/ 6 h 30"/>
                <a:gd name="T22" fmla="*/ 64 w 66"/>
                <a:gd name="T23" fmla="*/ 0 h 30"/>
                <a:gd name="T24" fmla="*/ 58 w 66"/>
                <a:gd name="T25" fmla="*/ 4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0">
                  <a:moveTo>
                    <a:pt x="58" y="4"/>
                  </a:moveTo>
                  <a:lnTo>
                    <a:pt x="26" y="8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6" y="22"/>
                  </a:lnTo>
                  <a:lnTo>
                    <a:pt x="22" y="18"/>
                  </a:lnTo>
                  <a:lnTo>
                    <a:pt x="56" y="12"/>
                  </a:lnTo>
                  <a:lnTo>
                    <a:pt x="66" y="6"/>
                  </a:lnTo>
                  <a:lnTo>
                    <a:pt x="64" y="0"/>
                  </a:lnTo>
                  <a:lnTo>
                    <a:pt x="58" y="4"/>
                  </a:lnTo>
                  <a:close/>
                </a:path>
              </a:pathLst>
            </a:custGeom>
            <a:solidFill>
              <a:srgbClr val="0C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2"/>
            <p:cNvSpPr>
              <a:spLocks/>
            </p:cNvSpPr>
            <p:nvPr/>
          </p:nvSpPr>
          <p:spPr bwMode="auto">
            <a:xfrm>
              <a:off x="6776568" y="3371002"/>
              <a:ext cx="53995" cy="86403"/>
            </a:xfrm>
            <a:custGeom>
              <a:avLst/>
              <a:gdLst>
                <a:gd name="T0" fmla="*/ 0 w 38"/>
                <a:gd name="T1" fmla="*/ 12 h 68"/>
                <a:gd name="T2" fmla="*/ 8 w 38"/>
                <a:gd name="T3" fmla="*/ 28 h 68"/>
                <a:gd name="T4" fmla="*/ 22 w 38"/>
                <a:gd name="T5" fmla="*/ 48 h 68"/>
                <a:gd name="T6" fmla="*/ 38 w 38"/>
                <a:gd name="T7" fmla="*/ 68 h 68"/>
                <a:gd name="T8" fmla="*/ 32 w 38"/>
                <a:gd name="T9" fmla="*/ 42 h 68"/>
                <a:gd name="T10" fmla="*/ 26 w 38"/>
                <a:gd name="T11" fmla="*/ 20 h 68"/>
                <a:gd name="T12" fmla="*/ 30 w 38"/>
                <a:gd name="T13" fmla="*/ 0 h 68"/>
                <a:gd name="T14" fmla="*/ 0 w 38"/>
                <a:gd name="T15" fmla="*/ 12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68">
                  <a:moveTo>
                    <a:pt x="0" y="12"/>
                  </a:moveTo>
                  <a:lnTo>
                    <a:pt x="8" y="28"/>
                  </a:lnTo>
                  <a:lnTo>
                    <a:pt x="22" y="48"/>
                  </a:lnTo>
                  <a:lnTo>
                    <a:pt x="38" y="68"/>
                  </a:lnTo>
                  <a:lnTo>
                    <a:pt x="32" y="42"/>
                  </a:lnTo>
                  <a:lnTo>
                    <a:pt x="26" y="20"/>
                  </a:lnTo>
                  <a:lnTo>
                    <a:pt x="3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63"/>
            <p:cNvSpPr>
              <a:spLocks/>
            </p:cNvSpPr>
            <p:nvPr/>
          </p:nvSpPr>
          <p:spPr bwMode="auto">
            <a:xfrm>
              <a:off x="6935712" y="3584469"/>
              <a:ext cx="42628" cy="91486"/>
            </a:xfrm>
            <a:custGeom>
              <a:avLst/>
              <a:gdLst>
                <a:gd name="T0" fmla="*/ 30 w 30"/>
                <a:gd name="T1" fmla="*/ 60 h 72"/>
                <a:gd name="T2" fmla="*/ 14 w 30"/>
                <a:gd name="T3" fmla="*/ 42 h 72"/>
                <a:gd name="T4" fmla="*/ 0 w 30"/>
                <a:gd name="T5" fmla="*/ 0 h 72"/>
                <a:gd name="T6" fmla="*/ 0 w 30"/>
                <a:gd name="T7" fmla="*/ 36 h 72"/>
                <a:gd name="T8" fmla="*/ 10 w 30"/>
                <a:gd name="T9" fmla="*/ 72 h 72"/>
                <a:gd name="T10" fmla="*/ 10 w 30"/>
                <a:gd name="T11" fmla="*/ 72 h 72"/>
                <a:gd name="T12" fmla="*/ 18 w 30"/>
                <a:gd name="T13" fmla="*/ 64 h 72"/>
                <a:gd name="T14" fmla="*/ 26 w 30"/>
                <a:gd name="T15" fmla="*/ 60 h 72"/>
                <a:gd name="T16" fmla="*/ 30 w 30"/>
                <a:gd name="T17" fmla="*/ 60 h 72"/>
                <a:gd name="T18" fmla="*/ 30 w 30"/>
                <a:gd name="T19" fmla="*/ 60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72">
                  <a:moveTo>
                    <a:pt x="30" y="60"/>
                  </a:moveTo>
                  <a:lnTo>
                    <a:pt x="14" y="42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0" y="72"/>
                  </a:lnTo>
                  <a:lnTo>
                    <a:pt x="18" y="64"/>
                  </a:lnTo>
                  <a:lnTo>
                    <a:pt x="2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64"/>
            <p:cNvSpPr>
              <a:spLocks/>
            </p:cNvSpPr>
            <p:nvPr/>
          </p:nvSpPr>
          <p:spPr bwMode="auto">
            <a:xfrm>
              <a:off x="6648685" y="3569221"/>
              <a:ext cx="19893" cy="40660"/>
            </a:xfrm>
            <a:custGeom>
              <a:avLst/>
              <a:gdLst>
                <a:gd name="T0" fmla="*/ 12 w 14"/>
                <a:gd name="T1" fmla="*/ 0 h 32"/>
                <a:gd name="T2" fmla="*/ 14 w 14"/>
                <a:gd name="T3" fmla="*/ 16 h 32"/>
                <a:gd name="T4" fmla="*/ 4 w 14"/>
                <a:gd name="T5" fmla="*/ 32 h 32"/>
                <a:gd name="T6" fmla="*/ 0 w 14"/>
                <a:gd name="T7" fmla="*/ 14 h 32"/>
                <a:gd name="T8" fmla="*/ 0 w 14"/>
                <a:gd name="T9" fmla="*/ 14 h 32"/>
                <a:gd name="T10" fmla="*/ 8 w 14"/>
                <a:gd name="T11" fmla="*/ 8 h 32"/>
                <a:gd name="T12" fmla="*/ 10 w 14"/>
                <a:gd name="T13" fmla="*/ 2 h 32"/>
                <a:gd name="T14" fmla="*/ 12 w 14"/>
                <a:gd name="T15" fmla="*/ 0 h 32"/>
                <a:gd name="T16" fmla="*/ 12 w 14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2">
                  <a:moveTo>
                    <a:pt x="12" y="0"/>
                  </a:moveTo>
                  <a:lnTo>
                    <a:pt x="14" y="16"/>
                  </a:lnTo>
                  <a:lnTo>
                    <a:pt x="4" y="32"/>
                  </a:lnTo>
                  <a:lnTo>
                    <a:pt x="0" y="14"/>
                  </a:lnTo>
                  <a:lnTo>
                    <a:pt x="8" y="8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65"/>
            <p:cNvSpPr>
              <a:spLocks/>
            </p:cNvSpPr>
            <p:nvPr/>
          </p:nvSpPr>
          <p:spPr bwMode="auto">
            <a:xfrm>
              <a:off x="6949921" y="3696285"/>
              <a:ext cx="65362" cy="60991"/>
            </a:xfrm>
            <a:custGeom>
              <a:avLst/>
              <a:gdLst>
                <a:gd name="T0" fmla="*/ 0 w 46"/>
                <a:gd name="T1" fmla="*/ 14 h 48"/>
                <a:gd name="T2" fmla="*/ 0 w 46"/>
                <a:gd name="T3" fmla="*/ 48 h 48"/>
                <a:gd name="T4" fmla="*/ 30 w 46"/>
                <a:gd name="T5" fmla="*/ 42 h 48"/>
                <a:gd name="T6" fmla="*/ 46 w 46"/>
                <a:gd name="T7" fmla="*/ 34 h 48"/>
                <a:gd name="T8" fmla="*/ 42 w 46"/>
                <a:gd name="T9" fmla="*/ 6 h 48"/>
                <a:gd name="T10" fmla="*/ 4 w 46"/>
                <a:gd name="T11" fmla="*/ 0 h 48"/>
                <a:gd name="T12" fmla="*/ 0 w 46"/>
                <a:gd name="T13" fmla="*/ 14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48">
                  <a:moveTo>
                    <a:pt x="0" y="14"/>
                  </a:moveTo>
                  <a:lnTo>
                    <a:pt x="0" y="48"/>
                  </a:lnTo>
                  <a:lnTo>
                    <a:pt x="30" y="42"/>
                  </a:lnTo>
                  <a:lnTo>
                    <a:pt x="46" y="34"/>
                  </a:lnTo>
                  <a:lnTo>
                    <a:pt x="42" y="6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6"/>
            <p:cNvSpPr>
              <a:spLocks/>
            </p:cNvSpPr>
            <p:nvPr/>
          </p:nvSpPr>
          <p:spPr bwMode="auto">
            <a:xfrm>
              <a:off x="6932870" y="3696285"/>
              <a:ext cx="31260" cy="68614"/>
            </a:xfrm>
            <a:custGeom>
              <a:avLst/>
              <a:gdLst>
                <a:gd name="T0" fmla="*/ 14 w 22"/>
                <a:gd name="T1" fmla="*/ 46 h 54"/>
                <a:gd name="T2" fmla="*/ 0 w 22"/>
                <a:gd name="T3" fmla="*/ 54 h 54"/>
                <a:gd name="T4" fmla="*/ 6 w 22"/>
                <a:gd name="T5" fmla="*/ 4 h 54"/>
                <a:gd name="T6" fmla="*/ 22 w 22"/>
                <a:gd name="T7" fmla="*/ 0 h 54"/>
                <a:gd name="T8" fmla="*/ 14 w 22"/>
                <a:gd name="T9" fmla="*/ 4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54">
                  <a:moveTo>
                    <a:pt x="14" y="46"/>
                  </a:moveTo>
                  <a:lnTo>
                    <a:pt x="0" y="54"/>
                  </a:lnTo>
                  <a:lnTo>
                    <a:pt x="6" y="4"/>
                  </a:lnTo>
                  <a:lnTo>
                    <a:pt x="22" y="0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7"/>
            <p:cNvSpPr>
              <a:spLocks/>
            </p:cNvSpPr>
            <p:nvPr/>
          </p:nvSpPr>
          <p:spPr bwMode="auto">
            <a:xfrm>
              <a:off x="6930028" y="3520937"/>
              <a:ext cx="93781" cy="152477"/>
            </a:xfrm>
            <a:custGeom>
              <a:avLst/>
              <a:gdLst>
                <a:gd name="T0" fmla="*/ 2 w 66"/>
                <a:gd name="T1" fmla="*/ 28 h 120"/>
                <a:gd name="T2" fmla="*/ 6 w 66"/>
                <a:gd name="T3" fmla="*/ 18 h 120"/>
                <a:gd name="T4" fmla="*/ 0 w 66"/>
                <a:gd name="T5" fmla="*/ 8 h 120"/>
                <a:gd name="T6" fmla="*/ 2 w 66"/>
                <a:gd name="T7" fmla="*/ 0 h 120"/>
                <a:gd name="T8" fmla="*/ 12 w 66"/>
                <a:gd name="T9" fmla="*/ 8 h 120"/>
                <a:gd name="T10" fmla="*/ 24 w 66"/>
                <a:gd name="T11" fmla="*/ 16 h 120"/>
                <a:gd name="T12" fmla="*/ 22 w 66"/>
                <a:gd name="T13" fmla="*/ 26 h 120"/>
                <a:gd name="T14" fmla="*/ 28 w 66"/>
                <a:gd name="T15" fmla="*/ 36 h 120"/>
                <a:gd name="T16" fmla="*/ 34 w 66"/>
                <a:gd name="T17" fmla="*/ 24 h 120"/>
                <a:gd name="T18" fmla="*/ 38 w 66"/>
                <a:gd name="T19" fmla="*/ 44 h 120"/>
                <a:gd name="T20" fmla="*/ 46 w 66"/>
                <a:gd name="T21" fmla="*/ 64 h 120"/>
                <a:gd name="T22" fmla="*/ 60 w 66"/>
                <a:gd name="T23" fmla="*/ 80 h 120"/>
                <a:gd name="T24" fmla="*/ 66 w 66"/>
                <a:gd name="T25" fmla="*/ 102 h 120"/>
                <a:gd name="T26" fmla="*/ 62 w 66"/>
                <a:gd name="T27" fmla="*/ 120 h 120"/>
                <a:gd name="T28" fmla="*/ 24 w 66"/>
                <a:gd name="T29" fmla="*/ 70 h 120"/>
                <a:gd name="T30" fmla="*/ 14 w 66"/>
                <a:gd name="T31" fmla="*/ 42 h 120"/>
                <a:gd name="T32" fmla="*/ 2 w 66"/>
                <a:gd name="T33" fmla="*/ 28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20">
                  <a:moveTo>
                    <a:pt x="2" y="28"/>
                  </a:moveTo>
                  <a:lnTo>
                    <a:pt x="6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12" y="8"/>
                  </a:lnTo>
                  <a:lnTo>
                    <a:pt x="24" y="16"/>
                  </a:lnTo>
                  <a:lnTo>
                    <a:pt x="22" y="26"/>
                  </a:lnTo>
                  <a:lnTo>
                    <a:pt x="28" y="36"/>
                  </a:lnTo>
                  <a:lnTo>
                    <a:pt x="34" y="24"/>
                  </a:lnTo>
                  <a:lnTo>
                    <a:pt x="38" y="44"/>
                  </a:lnTo>
                  <a:lnTo>
                    <a:pt x="46" y="64"/>
                  </a:lnTo>
                  <a:lnTo>
                    <a:pt x="60" y="80"/>
                  </a:lnTo>
                  <a:lnTo>
                    <a:pt x="66" y="102"/>
                  </a:lnTo>
                  <a:lnTo>
                    <a:pt x="62" y="120"/>
                  </a:lnTo>
                  <a:lnTo>
                    <a:pt x="24" y="70"/>
                  </a:lnTo>
                  <a:lnTo>
                    <a:pt x="14" y="42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8"/>
            <p:cNvSpPr>
              <a:spLocks/>
            </p:cNvSpPr>
            <p:nvPr/>
          </p:nvSpPr>
          <p:spPr bwMode="auto">
            <a:xfrm>
              <a:off x="6728257" y="3630212"/>
              <a:ext cx="431961" cy="360861"/>
            </a:xfrm>
            <a:custGeom>
              <a:avLst/>
              <a:gdLst>
                <a:gd name="T0" fmla="*/ 298 w 304"/>
                <a:gd name="T1" fmla="*/ 0 h 284"/>
                <a:gd name="T2" fmla="*/ 272 w 304"/>
                <a:gd name="T3" fmla="*/ 4 h 284"/>
                <a:gd name="T4" fmla="*/ 244 w 304"/>
                <a:gd name="T5" fmla="*/ 38 h 284"/>
                <a:gd name="T6" fmla="*/ 224 w 304"/>
                <a:gd name="T7" fmla="*/ 28 h 284"/>
                <a:gd name="T8" fmla="*/ 216 w 304"/>
                <a:gd name="T9" fmla="*/ 36 h 284"/>
                <a:gd name="T10" fmla="*/ 220 w 304"/>
                <a:gd name="T11" fmla="*/ 50 h 284"/>
                <a:gd name="T12" fmla="*/ 266 w 304"/>
                <a:gd name="T13" fmla="*/ 56 h 284"/>
                <a:gd name="T14" fmla="*/ 262 w 304"/>
                <a:gd name="T15" fmla="*/ 66 h 284"/>
                <a:gd name="T16" fmla="*/ 210 w 304"/>
                <a:gd name="T17" fmla="*/ 62 h 284"/>
                <a:gd name="T18" fmla="*/ 210 w 304"/>
                <a:gd name="T19" fmla="*/ 84 h 284"/>
                <a:gd name="T20" fmla="*/ 226 w 304"/>
                <a:gd name="T21" fmla="*/ 88 h 284"/>
                <a:gd name="T22" fmla="*/ 226 w 304"/>
                <a:gd name="T23" fmla="*/ 106 h 284"/>
                <a:gd name="T24" fmla="*/ 200 w 304"/>
                <a:gd name="T25" fmla="*/ 92 h 284"/>
                <a:gd name="T26" fmla="*/ 168 w 304"/>
                <a:gd name="T27" fmla="*/ 104 h 284"/>
                <a:gd name="T28" fmla="*/ 178 w 304"/>
                <a:gd name="T29" fmla="*/ 126 h 284"/>
                <a:gd name="T30" fmla="*/ 152 w 304"/>
                <a:gd name="T31" fmla="*/ 108 h 284"/>
                <a:gd name="T32" fmla="*/ 118 w 304"/>
                <a:gd name="T33" fmla="*/ 112 h 284"/>
                <a:gd name="T34" fmla="*/ 4 w 304"/>
                <a:gd name="T35" fmla="*/ 128 h 284"/>
                <a:gd name="T36" fmla="*/ 6 w 304"/>
                <a:gd name="T37" fmla="*/ 192 h 284"/>
                <a:gd name="T38" fmla="*/ 0 w 304"/>
                <a:gd name="T39" fmla="*/ 284 h 284"/>
                <a:gd name="T40" fmla="*/ 38 w 304"/>
                <a:gd name="T41" fmla="*/ 276 h 284"/>
                <a:gd name="T42" fmla="*/ 100 w 304"/>
                <a:gd name="T43" fmla="*/ 248 h 284"/>
                <a:gd name="T44" fmla="*/ 88 w 304"/>
                <a:gd name="T45" fmla="*/ 226 h 284"/>
                <a:gd name="T46" fmla="*/ 70 w 304"/>
                <a:gd name="T47" fmla="*/ 192 h 284"/>
                <a:gd name="T48" fmla="*/ 116 w 304"/>
                <a:gd name="T49" fmla="*/ 228 h 284"/>
                <a:gd name="T50" fmla="*/ 116 w 304"/>
                <a:gd name="T51" fmla="*/ 208 h 284"/>
                <a:gd name="T52" fmla="*/ 110 w 304"/>
                <a:gd name="T53" fmla="*/ 162 h 284"/>
                <a:gd name="T54" fmla="*/ 122 w 304"/>
                <a:gd name="T55" fmla="*/ 182 h 284"/>
                <a:gd name="T56" fmla="*/ 140 w 304"/>
                <a:gd name="T57" fmla="*/ 220 h 284"/>
                <a:gd name="T58" fmla="*/ 170 w 304"/>
                <a:gd name="T59" fmla="*/ 196 h 284"/>
                <a:gd name="T60" fmla="*/ 208 w 304"/>
                <a:gd name="T61" fmla="*/ 168 h 284"/>
                <a:gd name="T62" fmla="*/ 280 w 304"/>
                <a:gd name="T63" fmla="*/ 166 h 284"/>
                <a:gd name="T64" fmla="*/ 290 w 304"/>
                <a:gd name="T65" fmla="*/ 154 h 284"/>
                <a:gd name="T66" fmla="*/ 298 w 304"/>
                <a:gd name="T67" fmla="*/ 106 h 284"/>
                <a:gd name="T68" fmla="*/ 280 w 304"/>
                <a:gd name="T69" fmla="*/ 94 h 284"/>
                <a:gd name="T70" fmla="*/ 302 w 304"/>
                <a:gd name="T71" fmla="*/ 78 h 284"/>
                <a:gd name="T72" fmla="*/ 304 w 304"/>
                <a:gd name="T73" fmla="*/ 40 h 284"/>
                <a:gd name="T74" fmla="*/ 298 w 304"/>
                <a:gd name="T75" fmla="*/ 0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84">
                  <a:moveTo>
                    <a:pt x="298" y="0"/>
                  </a:moveTo>
                  <a:lnTo>
                    <a:pt x="272" y="4"/>
                  </a:lnTo>
                  <a:lnTo>
                    <a:pt x="244" y="38"/>
                  </a:lnTo>
                  <a:lnTo>
                    <a:pt x="224" y="28"/>
                  </a:lnTo>
                  <a:lnTo>
                    <a:pt x="216" y="36"/>
                  </a:lnTo>
                  <a:lnTo>
                    <a:pt x="220" y="50"/>
                  </a:lnTo>
                  <a:lnTo>
                    <a:pt x="266" y="56"/>
                  </a:lnTo>
                  <a:lnTo>
                    <a:pt x="262" y="66"/>
                  </a:lnTo>
                  <a:lnTo>
                    <a:pt x="210" y="62"/>
                  </a:lnTo>
                  <a:lnTo>
                    <a:pt x="210" y="84"/>
                  </a:lnTo>
                  <a:lnTo>
                    <a:pt x="226" y="88"/>
                  </a:lnTo>
                  <a:lnTo>
                    <a:pt x="226" y="106"/>
                  </a:lnTo>
                  <a:lnTo>
                    <a:pt x="200" y="92"/>
                  </a:lnTo>
                  <a:lnTo>
                    <a:pt x="168" y="104"/>
                  </a:lnTo>
                  <a:lnTo>
                    <a:pt x="178" y="126"/>
                  </a:lnTo>
                  <a:lnTo>
                    <a:pt x="152" y="108"/>
                  </a:lnTo>
                  <a:lnTo>
                    <a:pt x="118" y="112"/>
                  </a:lnTo>
                  <a:lnTo>
                    <a:pt x="4" y="128"/>
                  </a:lnTo>
                  <a:lnTo>
                    <a:pt x="6" y="192"/>
                  </a:lnTo>
                  <a:lnTo>
                    <a:pt x="0" y="284"/>
                  </a:lnTo>
                  <a:lnTo>
                    <a:pt x="38" y="276"/>
                  </a:lnTo>
                  <a:lnTo>
                    <a:pt x="100" y="248"/>
                  </a:lnTo>
                  <a:lnTo>
                    <a:pt x="88" y="226"/>
                  </a:lnTo>
                  <a:lnTo>
                    <a:pt x="70" y="192"/>
                  </a:lnTo>
                  <a:lnTo>
                    <a:pt x="116" y="228"/>
                  </a:lnTo>
                  <a:lnTo>
                    <a:pt x="116" y="208"/>
                  </a:lnTo>
                  <a:lnTo>
                    <a:pt x="110" y="162"/>
                  </a:lnTo>
                  <a:lnTo>
                    <a:pt x="122" y="182"/>
                  </a:lnTo>
                  <a:lnTo>
                    <a:pt x="140" y="220"/>
                  </a:lnTo>
                  <a:lnTo>
                    <a:pt x="170" y="196"/>
                  </a:lnTo>
                  <a:lnTo>
                    <a:pt x="208" y="168"/>
                  </a:lnTo>
                  <a:lnTo>
                    <a:pt x="280" y="166"/>
                  </a:lnTo>
                  <a:lnTo>
                    <a:pt x="290" y="154"/>
                  </a:lnTo>
                  <a:lnTo>
                    <a:pt x="298" y="106"/>
                  </a:lnTo>
                  <a:lnTo>
                    <a:pt x="280" y="94"/>
                  </a:lnTo>
                  <a:lnTo>
                    <a:pt x="302" y="78"/>
                  </a:lnTo>
                  <a:lnTo>
                    <a:pt x="304" y="4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9"/>
            <p:cNvSpPr>
              <a:spLocks/>
            </p:cNvSpPr>
            <p:nvPr/>
          </p:nvSpPr>
          <p:spPr bwMode="auto">
            <a:xfrm>
              <a:off x="6728257" y="3650542"/>
              <a:ext cx="406384" cy="292247"/>
            </a:xfrm>
            <a:custGeom>
              <a:avLst/>
              <a:gdLst>
                <a:gd name="T0" fmla="*/ 246 w 286"/>
                <a:gd name="T1" fmla="*/ 14 h 230"/>
                <a:gd name="T2" fmla="*/ 206 w 286"/>
                <a:gd name="T3" fmla="*/ 16 h 230"/>
                <a:gd name="T4" fmla="*/ 214 w 286"/>
                <a:gd name="T5" fmla="*/ 28 h 230"/>
                <a:gd name="T6" fmla="*/ 236 w 286"/>
                <a:gd name="T7" fmla="*/ 28 h 230"/>
                <a:gd name="T8" fmla="*/ 248 w 286"/>
                <a:gd name="T9" fmla="*/ 44 h 230"/>
                <a:gd name="T10" fmla="*/ 212 w 286"/>
                <a:gd name="T11" fmla="*/ 44 h 230"/>
                <a:gd name="T12" fmla="*/ 210 w 286"/>
                <a:gd name="T13" fmla="*/ 62 h 230"/>
                <a:gd name="T14" fmla="*/ 228 w 286"/>
                <a:gd name="T15" fmla="*/ 76 h 230"/>
                <a:gd name="T16" fmla="*/ 232 w 286"/>
                <a:gd name="T17" fmla="*/ 92 h 230"/>
                <a:gd name="T18" fmla="*/ 204 w 286"/>
                <a:gd name="T19" fmla="*/ 78 h 230"/>
                <a:gd name="T20" fmla="*/ 176 w 286"/>
                <a:gd name="T21" fmla="*/ 82 h 230"/>
                <a:gd name="T22" fmla="*/ 178 w 286"/>
                <a:gd name="T23" fmla="*/ 104 h 230"/>
                <a:gd name="T24" fmla="*/ 182 w 286"/>
                <a:gd name="T25" fmla="*/ 128 h 230"/>
                <a:gd name="T26" fmla="*/ 150 w 286"/>
                <a:gd name="T27" fmla="*/ 96 h 230"/>
                <a:gd name="T28" fmla="*/ 130 w 286"/>
                <a:gd name="T29" fmla="*/ 98 h 230"/>
                <a:gd name="T30" fmla="*/ 146 w 286"/>
                <a:gd name="T31" fmla="*/ 124 h 230"/>
                <a:gd name="T32" fmla="*/ 146 w 286"/>
                <a:gd name="T33" fmla="*/ 140 h 230"/>
                <a:gd name="T34" fmla="*/ 116 w 286"/>
                <a:gd name="T35" fmla="*/ 104 h 230"/>
                <a:gd name="T36" fmla="*/ 88 w 286"/>
                <a:gd name="T37" fmla="*/ 98 h 230"/>
                <a:gd name="T38" fmla="*/ 0 w 286"/>
                <a:gd name="T39" fmla="*/ 112 h 230"/>
                <a:gd name="T40" fmla="*/ 6 w 286"/>
                <a:gd name="T41" fmla="*/ 190 h 230"/>
                <a:gd name="T42" fmla="*/ 8 w 286"/>
                <a:gd name="T43" fmla="*/ 230 h 230"/>
                <a:gd name="T44" fmla="*/ 26 w 286"/>
                <a:gd name="T45" fmla="*/ 210 h 230"/>
                <a:gd name="T46" fmla="*/ 30 w 286"/>
                <a:gd name="T47" fmla="*/ 166 h 230"/>
                <a:gd name="T48" fmla="*/ 40 w 286"/>
                <a:gd name="T49" fmla="*/ 138 h 230"/>
                <a:gd name="T50" fmla="*/ 80 w 286"/>
                <a:gd name="T51" fmla="*/ 178 h 230"/>
                <a:gd name="T52" fmla="*/ 80 w 286"/>
                <a:gd name="T53" fmla="*/ 144 h 230"/>
                <a:gd name="T54" fmla="*/ 94 w 286"/>
                <a:gd name="T55" fmla="*/ 120 h 230"/>
                <a:gd name="T56" fmla="*/ 112 w 286"/>
                <a:gd name="T57" fmla="*/ 134 h 230"/>
                <a:gd name="T58" fmla="*/ 130 w 286"/>
                <a:gd name="T59" fmla="*/ 160 h 230"/>
                <a:gd name="T60" fmla="*/ 164 w 286"/>
                <a:gd name="T61" fmla="*/ 162 h 230"/>
                <a:gd name="T62" fmla="*/ 170 w 286"/>
                <a:gd name="T63" fmla="*/ 146 h 230"/>
                <a:gd name="T64" fmla="*/ 202 w 286"/>
                <a:gd name="T65" fmla="*/ 148 h 230"/>
                <a:gd name="T66" fmla="*/ 220 w 286"/>
                <a:gd name="T67" fmla="*/ 130 h 230"/>
                <a:gd name="T68" fmla="*/ 250 w 286"/>
                <a:gd name="T69" fmla="*/ 130 h 230"/>
                <a:gd name="T70" fmla="*/ 262 w 286"/>
                <a:gd name="T71" fmla="*/ 110 h 230"/>
                <a:gd name="T72" fmla="*/ 258 w 286"/>
                <a:gd name="T73" fmla="*/ 82 h 230"/>
                <a:gd name="T74" fmla="*/ 274 w 286"/>
                <a:gd name="T75" fmla="*/ 58 h 230"/>
                <a:gd name="T76" fmla="*/ 286 w 286"/>
                <a:gd name="T77" fmla="*/ 42 h 230"/>
                <a:gd name="T78" fmla="*/ 266 w 286"/>
                <a:gd name="T79" fmla="*/ 0 h 230"/>
                <a:gd name="T80" fmla="*/ 246 w 286"/>
                <a:gd name="T81" fmla="*/ 14 h 2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230">
                  <a:moveTo>
                    <a:pt x="246" y="14"/>
                  </a:moveTo>
                  <a:lnTo>
                    <a:pt x="206" y="16"/>
                  </a:lnTo>
                  <a:lnTo>
                    <a:pt x="214" y="28"/>
                  </a:lnTo>
                  <a:lnTo>
                    <a:pt x="236" y="28"/>
                  </a:lnTo>
                  <a:lnTo>
                    <a:pt x="248" y="44"/>
                  </a:lnTo>
                  <a:lnTo>
                    <a:pt x="212" y="44"/>
                  </a:lnTo>
                  <a:lnTo>
                    <a:pt x="210" y="62"/>
                  </a:lnTo>
                  <a:lnTo>
                    <a:pt x="228" y="76"/>
                  </a:lnTo>
                  <a:lnTo>
                    <a:pt x="232" y="92"/>
                  </a:lnTo>
                  <a:lnTo>
                    <a:pt x="204" y="78"/>
                  </a:lnTo>
                  <a:lnTo>
                    <a:pt x="176" y="82"/>
                  </a:lnTo>
                  <a:lnTo>
                    <a:pt x="178" y="104"/>
                  </a:lnTo>
                  <a:lnTo>
                    <a:pt x="182" y="128"/>
                  </a:lnTo>
                  <a:lnTo>
                    <a:pt x="150" y="96"/>
                  </a:lnTo>
                  <a:lnTo>
                    <a:pt x="130" y="98"/>
                  </a:lnTo>
                  <a:lnTo>
                    <a:pt x="146" y="124"/>
                  </a:lnTo>
                  <a:lnTo>
                    <a:pt x="146" y="140"/>
                  </a:lnTo>
                  <a:lnTo>
                    <a:pt x="116" y="104"/>
                  </a:lnTo>
                  <a:lnTo>
                    <a:pt x="88" y="98"/>
                  </a:lnTo>
                  <a:lnTo>
                    <a:pt x="0" y="112"/>
                  </a:lnTo>
                  <a:lnTo>
                    <a:pt x="6" y="190"/>
                  </a:lnTo>
                  <a:lnTo>
                    <a:pt x="8" y="230"/>
                  </a:lnTo>
                  <a:lnTo>
                    <a:pt x="26" y="210"/>
                  </a:lnTo>
                  <a:lnTo>
                    <a:pt x="30" y="166"/>
                  </a:lnTo>
                  <a:lnTo>
                    <a:pt x="40" y="138"/>
                  </a:lnTo>
                  <a:lnTo>
                    <a:pt x="80" y="178"/>
                  </a:lnTo>
                  <a:lnTo>
                    <a:pt x="80" y="144"/>
                  </a:lnTo>
                  <a:lnTo>
                    <a:pt x="94" y="120"/>
                  </a:lnTo>
                  <a:lnTo>
                    <a:pt x="112" y="134"/>
                  </a:lnTo>
                  <a:lnTo>
                    <a:pt x="130" y="160"/>
                  </a:lnTo>
                  <a:lnTo>
                    <a:pt x="164" y="162"/>
                  </a:lnTo>
                  <a:lnTo>
                    <a:pt x="170" y="146"/>
                  </a:lnTo>
                  <a:lnTo>
                    <a:pt x="202" y="148"/>
                  </a:lnTo>
                  <a:lnTo>
                    <a:pt x="220" y="130"/>
                  </a:lnTo>
                  <a:lnTo>
                    <a:pt x="250" y="130"/>
                  </a:lnTo>
                  <a:lnTo>
                    <a:pt x="262" y="110"/>
                  </a:lnTo>
                  <a:lnTo>
                    <a:pt x="258" y="82"/>
                  </a:lnTo>
                  <a:lnTo>
                    <a:pt x="274" y="58"/>
                  </a:lnTo>
                  <a:lnTo>
                    <a:pt x="286" y="42"/>
                  </a:lnTo>
                  <a:lnTo>
                    <a:pt x="266" y="0"/>
                  </a:lnTo>
                  <a:lnTo>
                    <a:pt x="246" y="1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70"/>
            <p:cNvSpPr>
              <a:spLocks/>
            </p:cNvSpPr>
            <p:nvPr/>
          </p:nvSpPr>
          <p:spPr bwMode="auto">
            <a:xfrm>
              <a:off x="6728257" y="3752193"/>
              <a:ext cx="318287" cy="152477"/>
            </a:xfrm>
            <a:custGeom>
              <a:avLst/>
              <a:gdLst>
                <a:gd name="T0" fmla="*/ 6 w 224"/>
                <a:gd name="T1" fmla="*/ 28 h 120"/>
                <a:gd name="T2" fmla="*/ 114 w 224"/>
                <a:gd name="T3" fmla="*/ 18 h 120"/>
                <a:gd name="T4" fmla="*/ 126 w 224"/>
                <a:gd name="T5" fmla="*/ 34 h 120"/>
                <a:gd name="T6" fmla="*/ 144 w 224"/>
                <a:gd name="T7" fmla="*/ 54 h 120"/>
                <a:gd name="T8" fmla="*/ 144 w 224"/>
                <a:gd name="T9" fmla="*/ 38 h 120"/>
                <a:gd name="T10" fmla="*/ 132 w 224"/>
                <a:gd name="T11" fmla="*/ 18 h 120"/>
                <a:gd name="T12" fmla="*/ 144 w 224"/>
                <a:gd name="T13" fmla="*/ 12 h 120"/>
                <a:gd name="T14" fmla="*/ 170 w 224"/>
                <a:gd name="T15" fmla="*/ 30 h 120"/>
                <a:gd name="T16" fmla="*/ 186 w 224"/>
                <a:gd name="T17" fmla="*/ 50 h 120"/>
                <a:gd name="T18" fmla="*/ 182 w 224"/>
                <a:gd name="T19" fmla="*/ 22 h 120"/>
                <a:gd name="T20" fmla="*/ 176 w 224"/>
                <a:gd name="T21" fmla="*/ 2 h 120"/>
                <a:gd name="T22" fmla="*/ 202 w 224"/>
                <a:gd name="T23" fmla="*/ 0 h 120"/>
                <a:gd name="T24" fmla="*/ 224 w 224"/>
                <a:gd name="T25" fmla="*/ 16 h 120"/>
                <a:gd name="T26" fmla="*/ 198 w 224"/>
                <a:gd name="T27" fmla="*/ 10 h 120"/>
                <a:gd name="T28" fmla="*/ 204 w 224"/>
                <a:gd name="T29" fmla="*/ 34 h 120"/>
                <a:gd name="T30" fmla="*/ 198 w 224"/>
                <a:gd name="T31" fmla="*/ 58 h 120"/>
                <a:gd name="T32" fmla="*/ 168 w 224"/>
                <a:gd name="T33" fmla="*/ 48 h 120"/>
                <a:gd name="T34" fmla="*/ 160 w 224"/>
                <a:gd name="T35" fmla="*/ 40 h 120"/>
                <a:gd name="T36" fmla="*/ 154 w 224"/>
                <a:gd name="T37" fmla="*/ 54 h 120"/>
                <a:gd name="T38" fmla="*/ 142 w 224"/>
                <a:gd name="T39" fmla="*/ 62 h 120"/>
                <a:gd name="T40" fmla="*/ 112 w 224"/>
                <a:gd name="T41" fmla="*/ 34 h 120"/>
                <a:gd name="T42" fmla="*/ 76 w 224"/>
                <a:gd name="T43" fmla="*/ 34 h 120"/>
                <a:gd name="T44" fmla="*/ 64 w 224"/>
                <a:gd name="T45" fmla="*/ 58 h 120"/>
                <a:gd name="T46" fmla="*/ 46 w 224"/>
                <a:gd name="T47" fmla="*/ 60 h 120"/>
                <a:gd name="T48" fmla="*/ 50 w 224"/>
                <a:gd name="T49" fmla="*/ 38 h 120"/>
                <a:gd name="T50" fmla="*/ 30 w 224"/>
                <a:gd name="T51" fmla="*/ 34 h 120"/>
                <a:gd name="T52" fmla="*/ 26 w 224"/>
                <a:gd name="T53" fmla="*/ 54 h 120"/>
                <a:gd name="T54" fmla="*/ 6 w 224"/>
                <a:gd name="T55" fmla="*/ 120 h 120"/>
                <a:gd name="T56" fmla="*/ 0 w 224"/>
                <a:gd name="T57" fmla="*/ 40 h 120"/>
                <a:gd name="T58" fmla="*/ 6 w 224"/>
                <a:gd name="T59" fmla="*/ 28 h 1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4" h="120">
                  <a:moveTo>
                    <a:pt x="6" y="28"/>
                  </a:moveTo>
                  <a:lnTo>
                    <a:pt x="114" y="18"/>
                  </a:lnTo>
                  <a:lnTo>
                    <a:pt x="126" y="34"/>
                  </a:lnTo>
                  <a:lnTo>
                    <a:pt x="144" y="54"/>
                  </a:lnTo>
                  <a:lnTo>
                    <a:pt x="144" y="3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70" y="30"/>
                  </a:lnTo>
                  <a:lnTo>
                    <a:pt x="186" y="50"/>
                  </a:lnTo>
                  <a:lnTo>
                    <a:pt x="182" y="22"/>
                  </a:lnTo>
                  <a:lnTo>
                    <a:pt x="176" y="2"/>
                  </a:lnTo>
                  <a:lnTo>
                    <a:pt x="202" y="0"/>
                  </a:lnTo>
                  <a:lnTo>
                    <a:pt x="224" y="16"/>
                  </a:lnTo>
                  <a:lnTo>
                    <a:pt x="198" y="10"/>
                  </a:lnTo>
                  <a:lnTo>
                    <a:pt x="204" y="34"/>
                  </a:lnTo>
                  <a:lnTo>
                    <a:pt x="198" y="58"/>
                  </a:lnTo>
                  <a:lnTo>
                    <a:pt x="168" y="48"/>
                  </a:lnTo>
                  <a:lnTo>
                    <a:pt x="160" y="40"/>
                  </a:lnTo>
                  <a:lnTo>
                    <a:pt x="154" y="54"/>
                  </a:lnTo>
                  <a:lnTo>
                    <a:pt x="142" y="62"/>
                  </a:lnTo>
                  <a:lnTo>
                    <a:pt x="112" y="34"/>
                  </a:lnTo>
                  <a:lnTo>
                    <a:pt x="76" y="34"/>
                  </a:lnTo>
                  <a:lnTo>
                    <a:pt x="64" y="58"/>
                  </a:lnTo>
                  <a:lnTo>
                    <a:pt x="46" y="60"/>
                  </a:lnTo>
                  <a:lnTo>
                    <a:pt x="50" y="38"/>
                  </a:lnTo>
                  <a:lnTo>
                    <a:pt x="30" y="34"/>
                  </a:lnTo>
                  <a:lnTo>
                    <a:pt x="26" y="54"/>
                  </a:lnTo>
                  <a:lnTo>
                    <a:pt x="6" y="120"/>
                  </a:lnTo>
                  <a:lnTo>
                    <a:pt x="0" y="40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71"/>
            <p:cNvSpPr>
              <a:spLocks/>
            </p:cNvSpPr>
            <p:nvPr/>
          </p:nvSpPr>
          <p:spPr bwMode="auto">
            <a:xfrm>
              <a:off x="7018125" y="3663248"/>
              <a:ext cx="82414" cy="104192"/>
            </a:xfrm>
            <a:custGeom>
              <a:avLst/>
              <a:gdLst>
                <a:gd name="T0" fmla="*/ 22 w 58"/>
                <a:gd name="T1" fmla="*/ 0 h 82"/>
                <a:gd name="T2" fmla="*/ 0 w 58"/>
                <a:gd name="T3" fmla="*/ 8 h 82"/>
                <a:gd name="T4" fmla="*/ 0 w 58"/>
                <a:gd name="T5" fmla="*/ 24 h 82"/>
                <a:gd name="T6" fmla="*/ 18 w 58"/>
                <a:gd name="T7" fmla="*/ 18 h 82"/>
                <a:gd name="T8" fmla="*/ 42 w 58"/>
                <a:gd name="T9" fmla="*/ 24 h 82"/>
                <a:gd name="T10" fmla="*/ 30 w 58"/>
                <a:gd name="T11" fmla="*/ 36 h 82"/>
                <a:gd name="T12" fmla="*/ 6 w 58"/>
                <a:gd name="T13" fmla="*/ 36 h 82"/>
                <a:gd name="T14" fmla="*/ 6 w 58"/>
                <a:gd name="T15" fmla="*/ 48 h 82"/>
                <a:gd name="T16" fmla="*/ 26 w 58"/>
                <a:gd name="T17" fmla="*/ 58 h 82"/>
                <a:gd name="T18" fmla="*/ 40 w 58"/>
                <a:gd name="T19" fmla="*/ 82 h 82"/>
                <a:gd name="T20" fmla="*/ 24 w 58"/>
                <a:gd name="T21" fmla="*/ 50 h 82"/>
                <a:gd name="T22" fmla="*/ 58 w 58"/>
                <a:gd name="T23" fmla="*/ 48 h 82"/>
                <a:gd name="T24" fmla="*/ 58 w 58"/>
                <a:gd name="T25" fmla="*/ 18 h 82"/>
                <a:gd name="T26" fmla="*/ 50 w 58"/>
                <a:gd name="T27" fmla="*/ 8 h 82"/>
                <a:gd name="T28" fmla="*/ 32 w 58"/>
                <a:gd name="T29" fmla="*/ 10 h 82"/>
                <a:gd name="T30" fmla="*/ 22 w 58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8" h="82">
                  <a:moveTo>
                    <a:pt x="22" y="0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18" y="18"/>
                  </a:lnTo>
                  <a:lnTo>
                    <a:pt x="42" y="24"/>
                  </a:lnTo>
                  <a:lnTo>
                    <a:pt x="30" y="36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26" y="58"/>
                  </a:lnTo>
                  <a:lnTo>
                    <a:pt x="40" y="82"/>
                  </a:lnTo>
                  <a:lnTo>
                    <a:pt x="24" y="50"/>
                  </a:lnTo>
                  <a:lnTo>
                    <a:pt x="58" y="48"/>
                  </a:lnTo>
                  <a:lnTo>
                    <a:pt x="58" y="18"/>
                  </a:lnTo>
                  <a:lnTo>
                    <a:pt x="50" y="8"/>
                  </a:lnTo>
                  <a:lnTo>
                    <a:pt x="32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72"/>
            <p:cNvSpPr>
              <a:spLocks/>
            </p:cNvSpPr>
            <p:nvPr/>
          </p:nvSpPr>
          <p:spPr bwMode="auto">
            <a:xfrm>
              <a:off x="6537853" y="3803019"/>
              <a:ext cx="119358" cy="88945"/>
            </a:xfrm>
            <a:custGeom>
              <a:avLst/>
              <a:gdLst>
                <a:gd name="T0" fmla="*/ 84 w 84"/>
                <a:gd name="T1" fmla="*/ 0 h 70"/>
                <a:gd name="T2" fmla="*/ 60 w 84"/>
                <a:gd name="T3" fmla="*/ 2 h 70"/>
                <a:gd name="T4" fmla="*/ 36 w 84"/>
                <a:gd name="T5" fmla="*/ 12 h 70"/>
                <a:gd name="T6" fmla="*/ 2 w 84"/>
                <a:gd name="T7" fmla="*/ 20 h 70"/>
                <a:gd name="T8" fmla="*/ 2 w 84"/>
                <a:gd name="T9" fmla="*/ 30 h 70"/>
                <a:gd name="T10" fmla="*/ 28 w 84"/>
                <a:gd name="T11" fmla="*/ 22 h 70"/>
                <a:gd name="T12" fmla="*/ 70 w 84"/>
                <a:gd name="T13" fmla="*/ 12 h 70"/>
                <a:gd name="T14" fmla="*/ 68 w 84"/>
                <a:gd name="T15" fmla="*/ 20 h 70"/>
                <a:gd name="T16" fmla="*/ 36 w 84"/>
                <a:gd name="T17" fmla="*/ 22 h 70"/>
                <a:gd name="T18" fmla="*/ 0 w 84"/>
                <a:gd name="T19" fmla="*/ 36 h 70"/>
                <a:gd name="T20" fmla="*/ 0 w 84"/>
                <a:gd name="T21" fmla="*/ 50 h 70"/>
                <a:gd name="T22" fmla="*/ 40 w 84"/>
                <a:gd name="T23" fmla="*/ 34 h 70"/>
                <a:gd name="T24" fmla="*/ 36 w 84"/>
                <a:gd name="T25" fmla="*/ 42 h 70"/>
                <a:gd name="T26" fmla="*/ 6 w 84"/>
                <a:gd name="T27" fmla="*/ 54 h 70"/>
                <a:gd name="T28" fmla="*/ 6 w 84"/>
                <a:gd name="T29" fmla="*/ 64 h 70"/>
                <a:gd name="T30" fmla="*/ 38 w 84"/>
                <a:gd name="T31" fmla="*/ 52 h 70"/>
                <a:gd name="T32" fmla="*/ 12 w 84"/>
                <a:gd name="T33" fmla="*/ 68 h 70"/>
                <a:gd name="T34" fmla="*/ 30 w 84"/>
                <a:gd name="T35" fmla="*/ 70 h 70"/>
                <a:gd name="T36" fmla="*/ 76 w 84"/>
                <a:gd name="T37" fmla="*/ 62 h 70"/>
                <a:gd name="T38" fmla="*/ 76 w 84"/>
                <a:gd name="T39" fmla="*/ 50 h 70"/>
                <a:gd name="T40" fmla="*/ 48 w 84"/>
                <a:gd name="T41" fmla="*/ 56 h 70"/>
                <a:gd name="T42" fmla="*/ 48 w 84"/>
                <a:gd name="T43" fmla="*/ 40 h 70"/>
                <a:gd name="T44" fmla="*/ 74 w 84"/>
                <a:gd name="T45" fmla="*/ 36 h 70"/>
                <a:gd name="T46" fmla="*/ 60 w 84"/>
                <a:gd name="T47" fmla="*/ 30 h 70"/>
                <a:gd name="T48" fmla="*/ 80 w 84"/>
                <a:gd name="T49" fmla="*/ 22 h 70"/>
                <a:gd name="T50" fmla="*/ 84 w 84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4" h="70">
                  <a:moveTo>
                    <a:pt x="84" y="0"/>
                  </a:moveTo>
                  <a:lnTo>
                    <a:pt x="60" y="2"/>
                  </a:lnTo>
                  <a:lnTo>
                    <a:pt x="36" y="12"/>
                  </a:lnTo>
                  <a:lnTo>
                    <a:pt x="2" y="20"/>
                  </a:lnTo>
                  <a:lnTo>
                    <a:pt x="2" y="30"/>
                  </a:lnTo>
                  <a:lnTo>
                    <a:pt x="28" y="22"/>
                  </a:lnTo>
                  <a:lnTo>
                    <a:pt x="70" y="12"/>
                  </a:lnTo>
                  <a:lnTo>
                    <a:pt x="68" y="20"/>
                  </a:lnTo>
                  <a:lnTo>
                    <a:pt x="36" y="22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6" y="54"/>
                  </a:lnTo>
                  <a:lnTo>
                    <a:pt x="6" y="64"/>
                  </a:lnTo>
                  <a:lnTo>
                    <a:pt x="38" y="52"/>
                  </a:lnTo>
                  <a:lnTo>
                    <a:pt x="12" y="68"/>
                  </a:lnTo>
                  <a:lnTo>
                    <a:pt x="30" y="70"/>
                  </a:lnTo>
                  <a:lnTo>
                    <a:pt x="76" y="62"/>
                  </a:lnTo>
                  <a:lnTo>
                    <a:pt x="76" y="50"/>
                  </a:lnTo>
                  <a:lnTo>
                    <a:pt x="48" y="56"/>
                  </a:lnTo>
                  <a:lnTo>
                    <a:pt x="48" y="40"/>
                  </a:lnTo>
                  <a:lnTo>
                    <a:pt x="74" y="36"/>
                  </a:lnTo>
                  <a:lnTo>
                    <a:pt x="60" y="30"/>
                  </a:lnTo>
                  <a:lnTo>
                    <a:pt x="80" y="2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3"/>
            <p:cNvSpPr>
              <a:spLocks/>
            </p:cNvSpPr>
            <p:nvPr/>
          </p:nvSpPr>
          <p:spPr bwMode="auto">
            <a:xfrm>
              <a:off x="6668578" y="3889422"/>
              <a:ext cx="215980" cy="132146"/>
            </a:xfrm>
            <a:custGeom>
              <a:avLst/>
              <a:gdLst>
                <a:gd name="T0" fmla="*/ 20 w 152"/>
                <a:gd name="T1" fmla="*/ 6 h 104"/>
                <a:gd name="T2" fmla="*/ 34 w 152"/>
                <a:gd name="T3" fmla="*/ 0 h 104"/>
                <a:gd name="T4" fmla="*/ 48 w 152"/>
                <a:gd name="T5" fmla="*/ 20 h 104"/>
                <a:gd name="T6" fmla="*/ 38 w 152"/>
                <a:gd name="T7" fmla="*/ 58 h 104"/>
                <a:gd name="T8" fmla="*/ 20 w 152"/>
                <a:gd name="T9" fmla="*/ 90 h 104"/>
                <a:gd name="T10" fmla="*/ 38 w 152"/>
                <a:gd name="T11" fmla="*/ 82 h 104"/>
                <a:gd name="T12" fmla="*/ 60 w 152"/>
                <a:gd name="T13" fmla="*/ 98 h 104"/>
                <a:gd name="T14" fmla="*/ 90 w 152"/>
                <a:gd name="T15" fmla="*/ 82 h 104"/>
                <a:gd name="T16" fmla="*/ 152 w 152"/>
                <a:gd name="T17" fmla="*/ 62 h 104"/>
                <a:gd name="T18" fmla="*/ 142 w 152"/>
                <a:gd name="T19" fmla="*/ 86 h 104"/>
                <a:gd name="T20" fmla="*/ 112 w 152"/>
                <a:gd name="T21" fmla="*/ 100 h 104"/>
                <a:gd name="T22" fmla="*/ 54 w 152"/>
                <a:gd name="T23" fmla="*/ 104 h 104"/>
                <a:gd name="T24" fmla="*/ 0 w 152"/>
                <a:gd name="T25" fmla="*/ 104 h 104"/>
                <a:gd name="T26" fmla="*/ 10 w 152"/>
                <a:gd name="T27" fmla="*/ 70 h 104"/>
                <a:gd name="T28" fmla="*/ 10 w 152"/>
                <a:gd name="T29" fmla="*/ 36 h 104"/>
                <a:gd name="T30" fmla="*/ 10 w 152"/>
                <a:gd name="T31" fmla="*/ 36 h 104"/>
                <a:gd name="T32" fmla="*/ 16 w 152"/>
                <a:gd name="T33" fmla="*/ 22 h 104"/>
                <a:gd name="T34" fmla="*/ 18 w 152"/>
                <a:gd name="T35" fmla="*/ 12 h 104"/>
                <a:gd name="T36" fmla="*/ 20 w 152"/>
                <a:gd name="T37" fmla="*/ 6 h 104"/>
                <a:gd name="T38" fmla="*/ 20 w 152"/>
                <a:gd name="T39" fmla="*/ 6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" h="104">
                  <a:moveTo>
                    <a:pt x="20" y="6"/>
                  </a:moveTo>
                  <a:lnTo>
                    <a:pt x="34" y="0"/>
                  </a:lnTo>
                  <a:lnTo>
                    <a:pt x="48" y="20"/>
                  </a:lnTo>
                  <a:lnTo>
                    <a:pt x="38" y="58"/>
                  </a:lnTo>
                  <a:lnTo>
                    <a:pt x="20" y="90"/>
                  </a:lnTo>
                  <a:lnTo>
                    <a:pt x="38" y="82"/>
                  </a:lnTo>
                  <a:lnTo>
                    <a:pt x="60" y="98"/>
                  </a:lnTo>
                  <a:lnTo>
                    <a:pt x="90" y="82"/>
                  </a:lnTo>
                  <a:lnTo>
                    <a:pt x="152" y="62"/>
                  </a:lnTo>
                  <a:lnTo>
                    <a:pt x="142" y="86"/>
                  </a:lnTo>
                  <a:lnTo>
                    <a:pt x="112" y="100"/>
                  </a:lnTo>
                  <a:lnTo>
                    <a:pt x="54" y="104"/>
                  </a:lnTo>
                  <a:lnTo>
                    <a:pt x="0" y="104"/>
                  </a:lnTo>
                  <a:lnTo>
                    <a:pt x="10" y="70"/>
                  </a:lnTo>
                  <a:lnTo>
                    <a:pt x="10" y="36"/>
                  </a:lnTo>
                  <a:lnTo>
                    <a:pt x="16" y="22"/>
                  </a:lnTo>
                  <a:lnTo>
                    <a:pt x="18" y="1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74"/>
            <p:cNvSpPr>
              <a:spLocks/>
            </p:cNvSpPr>
            <p:nvPr/>
          </p:nvSpPr>
          <p:spPr bwMode="auto">
            <a:xfrm>
              <a:off x="6600374" y="3846220"/>
              <a:ext cx="483114" cy="396439"/>
            </a:xfrm>
            <a:custGeom>
              <a:avLst/>
              <a:gdLst>
                <a:gd name="T0" fmla="*/ 36 w 340"/>
                <a:gd name="T1" fmla="*/ 154 h 312"/>
                <a:gd name="T2" fmla="*/ 36 w 340"/>
                <a:gd name="T3" fmla="*/ 176 h 312"/>
                <a:gd name="T4" fmla="*/ 22 w 340"/>
                <a:gd name="T5" fmla="*/ 208 h 312"/>
                <a:gd name="T6" fmla="*/ 16 w 340"/>
                <a:gd name="T7" fmla="*/ 244 h 312"/>
                <a:gd name="T8" fmla="*/ 0 w 340"/>
                <a:gd name="T9" fmla="*/ 286 h 312"/>
                <a:gd name="T10" fmla="*/ 0 w 340"/>
                <a:gd name="T11" fmla="*/ 312 h 312"/>
                <a:gd name="T12" fmla="*/ 76 w 340"/>
                <a:gd name="T13" fmla="*/ 268 h 312"/>
                <a:gd name="T14" fmla="*/ 174 w 340"/>
                <a:gd name="T15" fmla="*/ 246 h 312"/>
                <a:gd name="T16" fmla="*/ 230 w 340"/>
                <a:gd name="T17" fmla="*/ 182 h 312"/>
                <a:gd name="T18" fmla="*/ 240 w 340"/>
                <a:gd name="T19" fmla="*/ 88 h 312"/>
                <a:gd name="T20" fmla="*/ 270 w 340"/>
                <a:gd name="T21" fmla="*/ 36 h 312"/>
                <a:gd name="T22" fmla="*/ 300 w 340"/>
                <a:gd name="T23" fmla="*/ 8 h 312"/>
                <a:gd name="T24" fmla="*/ 340 w 340"/>
                <a:gd name="T25" fmla="*/ 0 h 312"/>
                <a:gd name="T26" fmla="*/ 278 w 340"/>
                <a:gd name="T27" fmla="*/ 8 h 312"/>
                <a:gd name="T28" fmla="*/ 236 w 340"/>
                <a:gd name="T29" fmla="*/ 62 h 312"/>
                <a:gd name="T30" fmla="*/ 220 w 340"/>
                <a:gd name="T31" fmla="*/ 134 h 312"/>
                <a:gd name="T32" fmla="*/ 206 w 340"/>
                <a:gd name="T33" fmla="*/ 156 h 312"/>
                <a:gd name="T34" fmla="*/ 166 w 340"/>
                <a:gd name="T35" fmla="*/ 178 h 312"/>
                <a:gd name="T36" fmla="*/ 150 w 340"/>
                <a:gd name="T37" fmla="*/ 196 h 312"/>
                <a:gd name="T38" fmla="*/ 128 w 340"/>
                <a:gd name="T39" fmla="*/ 196 h 312"/>
                <a:gd name="T40" fmla="*/ 150 w 340"/>
                <a:gd name="T41" fmla="*/ 180 h 312"/>
                <a:gd name="T42" fmla="*/ 168 w 340"/>
                <a:gd name="T43" fmla="*/ 160 h 312"/>
                <a:gd name="T44" fmla="*/ 132 w 340"/>
                <a:gd name="T45" fmla="*/ 164 h 312"/>
                <a:gd name="T46" fmla="*/ 170 w 340"/>
                <a:gd name="T47" fmla="*/ 154 h 312"/>
                <a:gd name="T48" fmla="*/ 132 w 340"/>
                <a:gd name="T49" fmla="*/ 142 h 312"/>
                <a:gd name="T50" fmla="*/ 78 w 340"/>
                <a:gd name="T51" fmla="*/ 142 h 312"/>
                <a:gd name="T52" fmla="*/ 36 w 340"/>
                <a:gd name="T53" fmla="*/ 154 h 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0" h="312">
                  <a:moveTo>
                    <a:pt x="36" y="154"/>
                  </a:moveTo>
                  <a:lnTo>
                    <a:pt x="36" y="176"/>
                  </a:lnTo>
                  <a:lnTo>
                    <a:pt x="22" y="208"/>
                  </a:lnTo>
                  <a:lnTo>
                    <a:pt x="16" y="244"/>
                  </a:lnTo>
                  <a:lnTo>
                    <a:pt x="0" y="286"/>
                  </a:lnTo>
                  <a:lnTo>
                    <a:pt x="0" y="312"/>
                  </a:lnTo>
                  <a:lnTo>
                    <a:pt x="76" y="268"/>
                  </a:lnTo>
                  <a:lnTo>
                    <a:pt x="174" y="246"/>
                  </a:lnTo>
                  <a:lnTo>
                    <a:pt x="230" y="182"/>
                  </a:lnTo>
                  <a:lnTo>
                    <a:pt x="240" y="88"/>
                  </a:lnTo>
                  <a:lnTo>
                    <a:pt x="270" y="36"/>
                  </a:lnTo>
                  <a:lnTo>
                    <a:pt x="300" y="8"/>
                  </a:lnTo>
                  <a:lnTo>
                    <a:pt x="340" y="0"/>
                  </a:lnTo>
                  <a:lnTo>
                    <a:pt x="278" y="8"/>
                  </a:lnTo>
                  <a:lnTo>
                    <a:pt x="236" y="62"/>
                  </a:lnTo>
                  <a:lnTo>
                    <a:pt x="220" y="134"/>
                  </a:lnTo>
                  <a:lnTo>
                    <a:pt x="206" y="156"/>
                  </a:lnTo>
                  <a:lnTo>
                    <a:pt x="166" y="178"/>
                  </a:lnTo>
                  <a:lnTo>
                    <a:pt x="150" y="196"/>
                  </a:lnTo>
                  <a:lnTo>
                    <a:pt x="128" y="196"/>
                  </a:lnTo>
                  <a:lnTo>
                    <a:pt x="150" y="180"/>
                  </a:lnTo>
                  <a:lnTo>
                    <a:pt x="168" y="160"/>
                  </a:lnTo>
                  <a:lnTo>
                    <a:pt x="132" y="164"/>
                  </a:lnTo>
                  <a:lnTo>
                    <a:pt x="170" y="154"/>
                  </a:lnTo>
                  <a:lnTo>
                    <a:pt x="132" y="142"/>
                  </a:lnTo>
                  <a:lnTo>
                    <a:pt x="78" y="142"/>
                  </a:lnTo>
                  <a:lnTo>
                    <a:pt x="36" y="15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5"/>
            <p:cNvSpPr>
              <a:spLocks/>
            </p:cNvSpPr>
            <p:nvPr/>
          </p:nvSpPr>
          <p:spPr bwMode="auto">
            <a:xfrm>
              <a:off x="6966972" y="3853844"/>
              <a:ext cx="193246" cy="121981"/>
            </a:xfrm>
            <a:custGeom>
              <a:avLst/>
              <a:gdLst>
                <a:gd name="T0" fmla="*/ 98 w 136"/>
                <a:gd name="T1" fmla="*/ 0 h 96"/>
                <a:gd name="T2" fmla="*/ 60 w 136"/>
                <a:gd name="T3" fmla="*/ 6 h 96"/>
                <a:gd name="T4" fmla="*/ 22 w 136"/>
                <a:gd name="T5" fmla="*/ 24 h 96"/>
                <a:gd name="T6" fmla="*/ 6 w 136"/>
                <a:gd name="T7" fmla="*/ 56 h 96"/>
                <a:gd name="T8" fmla="*/ 0 w 136"/>
                <a:gd name="T9" fmla="*/ 96 h 96"/>
                <a:gd name="T10" fmla="*/ 22 w 136"/>
                <a:gd name="T11" fmla="*/ 46 h 96"/>
                <a:gd name="T12" fmla="*/ 54 w 136"/>
                <a:gd name="T13" fmla="*/ 24 h 96"/>
                <a:gd name="T14" fmla="*/ 136 w 136"/>
                <a:gd name="T15" fmla="*/ 24 h 96"/>
                <a:gd name="T16" fmla="*/ 98 w 13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6" h="96">
                  <a:moveTo>
                    <a:pt x="98" y="0"/>
                  </a:moveTo>
                  <a:lnTo>
                    <a:pt x="60" y="6"/>
                  </a:lnTo>
                  <a:lnTo>
                    <a:pt x="22" y="24"/>
                  </a:lnTo>
                  <a:lnTo>
                    <a:pt x="6" y="56"/>
                  </a:lnTo>
                  <a:lnTo>
                    <a:pt x="0" y="96"/>
                  </a:lnTo>
                  <a:lnTo>
                    <a:pt x="22" y="46"/>
                  </a:lnTo>
                  <a:lnTo>
                    <a:pt x="54" y="24"/>
                  </a:lnTo>
                  <a:lnTo>
                    <a:pt x="136" y="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6"/>
            <p:cNvSpPr>
              <a:spLocks/>
            </p:cNvSpPr>
            <p:nvPr/>
          </p:nvSpPr>
          <p:spPr bwMode="auto">
            <a:xfrm>
              <a:off x="6600374" y="3897046"/>
              <a:ext cx="65362" cy="96569"/>
            </a:xfrm>
            <a:custGeom>
              <a:avLst/>
              <a:gdLst>
                <a:gd name="T0" fmla="*/ 24 w 46"/>
                <a:gd name="T1" fmla="*/ 4 h 76"/>
                <a:gd name="T2" fmla="*/ 14 w 46"/>
                <a:gd name="T3" fmla="*/ 24 h 76"/>
                <a:gd name="T4" fmla="*/ 6 w 46"/>
                <a:gd name="T5" fmla="*/ 32 h 76"/>
                <a:gd name="T6" fmla="*/ 0 w 46"/>
                <a:gd name="T7" fmla="*/ 58 h 76"/>
                <a:gd name="T8" fmla="*/ 24 w 46"/>
                <a:gd name="T9" fmla="*/ 64 h 76"/>
                <a:gd name="T10" fmla="*/ 44 w 46"/>
                <a:gd name="T11" fmla="*/ 76 h 76"/>
                <a:gd name="T12" fmla="*/ 46 w 46"/>
                <a:gd name="T13" fmla="*/ 46 h 76"/>
                <a:gd name="T14" fmla="*/ 14 w 46"/>
                <a:gd name="T15" fmla="*/ 38 h 76"/>
                <a:gd name="T16" fmla="*/ 20 w 46"/>
                <a:gd name="T17" fmla="*/ 30 h 76"/>
                <a:gd name="T18" fmla="*/ 44 w 46"/>
                <a:gd name="T19" fmla="*/ 22 h 76"/>
                <a:gd name="T20" fmla="*/ 46 w 46"/>
                <a:gd name="T21" fmla="*/ 0 h 76"/>
                <a:gd name="T22" fmla="*/ 24 w 46"/>
                <a:gd name="T23" fmla="*/ 4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76">
                  <a:moveTo>
                    <a:pt x="24" y="4"/>
                  </a:moveTo>
                  <a:lnTo>
                    <a:pt x="14" y="24"/>
                  </a:lnTo>
                  <a:lnTo>
                    <a:pt x="6" y="32"/>
                  </a:lnTo>
                  <a:lnTo>
                    <a:pt x="0" y="58"/>
                  </a:lnTo>
                  <a:lnTo>
                    <a:pt x="24" y="64"/>
                  </a:lnTo>
                  <a:lnTo>
                    <a:pt x="44" y="76"/>
                  </a:lnTo>
                  <a:lnTo>
                    <a:pt x="46" y="46"/>
                  </a:lnTo>
                  <a:lnTo>
                    <a:pt x="14" y="38"/>
                  </a:lnTo>
                  <a:lnTo>
                    <a:pt x="20" y="30"/>
                  </a:lnTo>
                  <a:lnTo>
                    <a:pt x="44" y="22"/>
                  </a:lnTo>
                  <a:lnTo>
                    <a:pt x="46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7"/>
            <p:cNvSpPr>
              <a:spLocks/>
            </p:cNvSpPr>
            <p:nvPr/>
          </p:nvSpPr>
          <p:spPr bwMode="auto">
            <a:xfrm>
              <a:off x="6569113" y="3968202"/>
              <a:ext cx="25577" cy="38119"/>
            </a:xfrm>
            <a:custGeom>
              <a:avLst/>
              <a:gdLst>
                <a:gd name="T0" fmla="*/ 4 w 18"/>
                <a:gd name="T1" fmla="*/ 0 h 30"/>
                <a:gd name="T2" fmla="*/ 0 w 18"/>
                <a:gd name="T3" fmla="*/ 16 h 30"/>
                <a:gd name="T4" fmla="*/ 10 w 18"/>
                <a:gd name="T5" fmla="*/ 30 h 30"/>
                <a:gd name="T6" fmla="*/ 8 w 18"/>
                <a:gd name="T7" fmla="*/ 12 h 30"/>
                <a:gd name="T8" fmla="*/ 18 w 18"/>
                <a:gd name="T9" fmla="*/ 8 h 30"/>
                <a:gd name="T10" fmla="*/ 4 w 1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0" y="16"/>
                  </a:lnTo>
                  <a:lnTo>
                    <a:pt x="10" y="30"/>
                  </a:lnTo>
                  <a:lnTo>
                    <a:pt x="8" y="12"/>
                  </a:lnTo>
                  <a:lnTo>
                    <a:pt x="18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67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8"/>
            <p:cNvSpPr>
              <a:spLocks/>
            </p:cNvSpPr>
            <p:nvPr/>
          </p:nvSpPr>
          <p:spPr bwMode="auto">
            <a:xfrm>
              <a:off x="6523644" y="3998697"/>
              <a:ext cx="48311" cy="40660"/>
            </a:xfrm>
            <a:custGeom>
              <a:avLst/>
              <a:gdLst>
                <a:gd name="T0" fmla="*/ 26 w 34"/>
                <a:gd name="T1" fmla="*/ 0 h 32"/>
                <a:gd name="T2" fmla="*/ 4 w 34"/>
                <a:gd name="T3" fmla="*/ 4 h 32"/>
                <a:gd name="T4" fmla="*/ 0 w 34"/>
                <a:gd name="T5" fmla="*/ 14 h 32"/>
                <a:gd name="T6" fmla="*/ 10 w 34"/>
                <a:gd name="T7" fmla="*/ 32 h 32"/>
                <a:gd name="T8" fmla="*/ 20 w 34"/>
                <a:gd name="T9" fmla="*/ 16 h 32"/>
                <a:gd name="T10" fmla="*/ 34 w 34"/>
                <a:gd name="T11" fmla="*/ 12 h 32"/>
                <a:gd name="T12" fmla="*/ 34 w 34"/>
                <a:gd name="T13" fmla="*/ 12 h 32"/>
                <a:gd name="T14" fmla="*/ 32 w 34"/>
                <a:gd name="T15" fmla="*/ 4 h 32"/>
                <a:gd name="T16" fmla="*/ 28 w 34"/>
                <a:gd name="T17" fmla="*/ 0 h 32"/>
                <a:gd name="T18" fmla="*/ 28 w 34"/>
                <a:gd name="T19" fmla="*/ 0 h 32"/>
                <a:gd name="T20" fmla="*/ 26 w 34"/>
                <a:gd name="T21" fmla="*/ 0 h 32"/>
                <a:gd name="T22" fmla="*/ 26 w 3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" h="32">
                  <a:moveTo>
                    <a:pt x="26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10" y="32"/>
                  </a:lnTo>
                  <a:lnTo>
                    <a:pt x="20" y="16"/>
                  </a:lnTo>
                  <a:lnTo>
                    <a:pt x="34" y="12"/>
                  </a:lnTo>
                  <a:lnTo>
                    <a:pt x="32" y="4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9"/>
            <p:cNvSpPr>
              <a:spLocks/>
            </p:cNvSpPr>
            <p:nvPr/>
          </p:nvSpPr>
          <p:spPr bwMode="auto">
            <a:xfrm>
              <a:off x="6515118" y="4039357"/>
              <a:ext cx="53995" cy="33037"/>
            </a:xfrm>
            <a:custGeom>
              <a:avLst/>
              <a:gdLst>
                <a:gd name="T0" fmla="*/ 0 w 38"/>
                <a:gd name="T1" fmla="*/ 0 h 26"/>
                <a:gd name="T2" fmla="*/ 8 w 38"/>
                <a:gd name="T3" fmla="*/ 14 h 26"/>
                <a:gd name="T4" fmla="*/ 38 w 38"/>
                <a:gd name="T5" fmla="*/ 26 h 26"/>
                <a:gd name="T6" fmla="*/ 36 w 38"/>
                <a:gd name="T7" fmla="*/ 6 h 26"/>
                <a:gd name="T8" fmla="*/ 16 w 38"/>
                <a:gd name="T9" fmla="*/ 2 h 26"/>
                <a:gd name="T10" fmla="*/ 0 w 3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8" y="14"/>
                  </a:lnTo>
                  <a:lnTo>
                    <a:pt x="38" y="26"/>
                  </a:lnTo>
                  <a:lnTo>
                    <a:pt x="36" y="6"/>
                  </a:lnTo>
                  <a:lnTo>
                    <a:pt x="1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0"/>
            <p:cNvSpPr>
              <a:spLocks/>
            </p:cNvSpPr>
            <p:nvPr/>
          </p:nvSpPr>
          <p:spPr bwMode="auto">
            <a:xfrm>
              <a:off x="6515118" y="4059688"/>
              <a:ext cx="45470" cy="35578"/>
            </a:xfrm>
            <a:custGeom>
              <a:avLst/>
              <a:gdLst>
                <a:gd name="T0" fmla="*/ 0 w 32"/>
                <a:gd name="T1" fmla="*/ 0 h 28"/>
                <a:gd name="T2" fmla="*/ 32 w 32"/>
                <a:gd name="T3" fmla="*/ 14 h 28"/>
                <a:gd name="T4" fmla="*/ 30 w 32"/>
                <a:gd name="T5" fmla="*/ 28 h 28"/>
                <a:gd name="T6" fmla="*/ 8 w 32"/>
                <a:gd name="T7" fmla="*/ 16 h 28"/>
                <a:gd name="T8" fmla="*/ 8 w 32"/>
                <a:gd name="T9" fmla="*/ 16 h 28"/>
                <a:gd name="T10" fmla="*/ 4 w 32"/>
                <a:gd name="T11" fmla="*/ 8 h 28"/>
                <a:gd name="T12" fmla="*/ 0 w 32"/>
                <a:gd name="T13" fmla="*/ 2 h 28"/>
                <a:gd name="T14" fmla="*/ 0 w 32"/>
                <a:gd name="T15" fmla="*/ 0 h 28"/>
                <a:gd name="T16" fmla="*/ 0 w 32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32" y="14"/>
                  </a:lnTo>
                  <a:lnTo>
                    <a:pt x="30" y="28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81"/>
            <p:cNvSpPr>
              <a:spLocks/>
            </p:cNvSpPr>
            <p:nvPr/>
          </p:nvSpPr>
          <p:spPr bwMode="auto">
            <a:xfrm>
              <a:off x="6975497" y="3897046"/>
              <a:ext cx="207455" cy="180431"/>
            </a:xfrm>
            <a:custGeom>
              <a:avLst/>
              <a:gdLst>
                <a:gd name="T0" fmla="*/ 86 w 146"/>
                <a:gd name="T1" fmla="*/ 0 h 142"/>
                <a:gd name="T2" fmla="*/ 44 w 146"/>
                <a:gd name="T3" fmla="*/ 0 h 142"/>
                <a:gd name="T4" fmla="*/ 26 w 146"/>
                <a:gd name="T5" fmla="*/ 12 h 142"/>
                <a:gd name="T6" fmla="*/ 8 w 146"/>
                <a:gd name="T7" fmla="*/ 50 h 142"/>
                <a:gd name="T8" fmla="*/ 0 w 146"/>
                <a:gd name="T9" fmla="*/ 94 h 142"/>
                <a:gd name="T10" fmla="*/ 8 w 146"/>
                <a:gd name="T11" fmla="*/ 124 h 142"/>
                <a:gd name="T12" fmla="*/ 20 w 146"/>
                <a:gd name="T13" fmla="*/ 142 h 142"/>
                <a:gd name="T14" fmla="*/ 22 w 146"/>
                <a:gd name="T15" fmla="*/ 112 h 142"/>
                <a:gd name="T16" fmla="*/ 24 w 146"/>
                <a:gd name="T17" fmla="*/ 72 h 142"/>
                <a:gd name="T18" fmla="*/ 50 w 146"/>
                <a:gd name="T19" fmla="*/ 68 h 142"/>
                <a:gd name="T20" fmla="*/ 110 w 146"/>
                <a:gd name="T21" fmla="*/ 74 h 142"/>
                <a:gd name="T22" fmla="*/ 128 w 146"/>
                <a:gd name="T23" fmla="*/ 54 h 142"/>
                <a:gd name="T24" fmla="*/ 146 w 146"/>
                <a:gd name="T25" fmla="*/ 50 h 142"/>
                <a:gd name="T26" fmla="*/ 146 w 146"/>
                <a:gd name="T27" fmla="*/ 26 h 142"/>
                <a:gd name="T28" fmla="*/ 126 w 146"/>
                <a:gd name="T29" fmla="*/ 2 h 142"/>
                <a:gd name="T30" fmla="*/ 126 w 146"/>
                <a:gd name="T31" fmla="*/ 2 h 142"/>
                <a:gd name="T32" fmla="*/ 106 w 146"/>
                <a:gd name="T33" fmla="*/ 2 h 142"/>
                <a:gd name="T34" fmla="*/ 94 w 146"/>
                <a:gd name="T35" fmla="*/ 2 h 142"/>
                <a:gd name="T36" fmla="*/ 88 w 146"/>
                <a:gd name="T37" fmla="*/ 2 h 142"/>
                <a:gd name="T38" fmla="*/ 86 w 146"/>
                <a:gd name="T39" fmla="*/ 0 h 142"/>
                <a:gd name="T40" fmla="*/ 86 w 146"/>
                <a:gd name="T41" fmla="*/ 0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6" h="142">
                  <a:moveTo>
                    <a:pt x="86" y="0"/>
                  </a:moveTo>
                  <a:lnTo>
                    <a:pt x="44" y="0"/>
                  </a:lnTo>
                  <a:lnTo>
                    <a:pt x="26" y="12"/>
                  </a:lnTo>
                  <a:lnTo>
                    <a:pt x="8" y="50"/>
                  </a:lnTo>
                  <a:lnTo>
                    <a:pt x="0" y="94"/>
                  </a:lnTo>
                  <a:lnTo>
                    <a:pt x="8" y="124"/>
                  </a:lnTo>
                  <a:lnTo>
                    <a:pt x="20" y="142"/>
                  </a:lnTo>
                  <a:lnTo>
                    <a:pt x="22" y="112"/>
                  </a:lnTo>
                  <a:lnTo>
                    <a:pt x="24" y="72"/>
                  </a:lnTo>
                  <a:lnTo>
                    <a:pt x="50" y="68"/>
                  </a:lnTo>
                  <a:lnTo>
                    <a:pt x="110" y="74"/>
                  </a:lnTo>
                  <a:lnTo>
                    <a:pt x="128" y="54"/>
                  </a:lnTo>
                  <a:lnTo>
                    <a:pt x="146" y="50"/>
                  </a:lnTo>
                  <a:lnTo>
                    <a:pt x="146" y="26"/>
                  </a:lnTo>
                  <a:lnTo>
                    <a:pt x="126" y="2"/>
                  </a:lnTo>
                  <a:lnTo>
                    <a:pt x="106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82"/>
            <p:cNvSpPr>
              <a:spLocks/>
            </p:cNvSpPr>
            <p:nvPr/>
          </p:nvSpPr>
          <p:spPr bwMode="auto">
            <a:xfrm>
              <a:off x="6608899" y="4186751"/>
              <a:ext cx="252924" cy="104192"/>
            </a:xfrm>
            <a:custGeom>
              <a:avLst/>
              <a:gdLst>
                <a:gd name="T0" fmla="*/ 84 w 178"/>
                <a:gd name="T1" fmla="*/ 0 h 82"/>
                <a:gd name="T2" fmla="*/ 40 w 178"/>
                <a:gd name="T3" fmla="*/ 18 h 82"/>
                <a:gd name="T4" fmla="*/ 2 w 178"/>
                <a:gd name="T5" fmla="*/ 44 h 82"/>
                <a:gd name="T6" fmla="*/ 0 w 178"/>
                <a:gd name="T7" fmla="*/ 82 h 82"/>
                <a:gd name="T8" fmla="*/ 142 w 178"/>
                <a:gd name="T9" fmla="*/ 74 h 82"/>
                <a:gd name="T10" fmla="*/ 178 w 178"/>
                <a:gd name="T11" fmla="*/ 80 h 82"/>
                <a:gd name="T12" fmla="*/ 178 w 178"/>
                <a:gd name="T13" fmla="*/ 56 h 82"/>
                <a:gd name="T14" fmla="*/ 126 w 178"/>
                <a:gd name="T15" fmla="*/ 52 h 82"/>
                <a:gd name="T16" fmla="*/ 120 w 178"/>
                <a:gd name="T17" fmla="*/ 34 h 82"/>
                <a:gd name="T18" fmla="*/ 170 w 178"/>
                <a:gd name="T19" fmla="*/ 26 h 82"/>
                <a:gd name="T20" fmla="*/ 164 w 178"/>
                <a:gd name="T21" fmla="*/ 2 h 82"/>
                <a:gd name="T22" fmla="*/ 126 w 178"/>
                <a:gd name="T23" fmla="*/ 0 h 82"/>
                <a:gd name="T24" fmla="*/ 84 w 178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8" h="82">
                  <a:moveTo>
                    <a:pt x="84" y="0"/>
                  </a:moveTo>
                  <a:lnTo>
                    <a:pt x="40" y="18"/>
                  </a:lnTo>
                  <a:lnTo>
                    <a:pt x="2" y="44"/>
                  </a:lnTo>
                  <a:lnTo>
                    <a:pt x="0" y="82"/>
                  </a:lnTo>
                  <a:lnTo>
                    <a:pt x="142" y="74"/>
                  </a:lnTo>
                  <a:lnTo>
                    <a:pt x="178" y="80"/>
                  </a:lnTo>
                  <a:lnTo>
                    <a:pt x="178" y="56"/>
                  </a:lnTo>
                  <a:lnTo>
                    <a:pt x="126" y="52"/>
                  </a:lnTo>
                  <a:lnTo>
                    <a:pt x="120" y="34"/>
                  </a:lnTo>
                  <a:lnTo>
                    <a:pt x="170" y="26"/>
                  </a:lnTo>
                  <a:lnTo>
                    <a:pt x="164" y="2"/>
                  </a:lnTo>
                  <a:lnTo>
                    <a:pt x="126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83"/>
            <p:cNvSpPr>
              <a:spLocks/>
            </p:cNvSpPr>
            <p:nvPr/>
          </p:nvSpPr>
          <p:spPr bwMode="auto">
            <a:xfrm>
              <a:off x="6603215" y="4296026"/>
              <a:ext cx="210297" cy="109275"/>
            </a:xfrm>
            <a:custGeom>
              <a:avLst/>
              <a:gdLst>
                <a:gd name="T0" fmla="*/ 20 w 148"/>
                <a:gd name="T1" fmla="*/ 0 h 86"/>
                <a:gd name="T2" fmla="*/ 114 w 148"/>
                <a:gd name="T3" fmla="*/ 2 h 86"/>
                <a:gd name="T4" fmla="*/ 148 w 148"/>
                <a:gd name="T5" fmla="*/ 6 h 86"/>
                <a:gd name="T6" fmla="*/ 148 w 148"/>
                <a:gd name="T7" fmla="*/ 28 h 86"/>
                <a:gd name="T8" fmla="*/ 140 w 148"/>
                <a:gd name="T9" fmla="*/ 80 h 86"/>
                <a:gd name="T10" fmla="*/ 110 w 148"/>
                <a:gd name="T11" fmla="*/ 86 h 86"/>
                <a:gd name="T12" fmla="*/ 86 w 148"/>
                <a:gd name="T13" fmla="*/ 62 h 86"/>
                <a:gd name="T14" fmla="*/ 70 w 148"/>
                <a:gd name="T15" fmla="*/ 44 h 86"/>
                <a:gd name="T16" fmla="*/ 28 w 148"/>
                <a:gd name="T17" fmla="*/ 68 h 86"/>
                <a:gd name="T18" fmla="*/ 0 w 148"/>
                <a:gd name="T19" fmla="*/ 36 h 86"/>
                <a:gd name="T20" fmla="*/ 4 w 148"/>
                <a:gd name="T21" fmla="*/ 0 h 86"/>
                <a:gd name="T22" fmla="*/ 20 w 148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86">
                  <a:moveTo>
                    <a:pt x="20" y="0"/>
                  </a:moveTo>
                  <a:lnTo>
                    <a:pt x="114" y="2"/>
                  </a:lnTo>
                  <a:lnTo>
                    <a:pt x="148" y="6"/>
                  </a:lnTo>
                  <a:lnTo>
                    <a:pt x="148" y="28"/>
                  </a:lnTo>
                  <a:lnTo>
                    <a:pt x="140" y="80"/>
                  </a:lnTo>
                  <a:lnTo>
                    <a:pt x="110" y="86"/>
                  </a:lnTo>
                  <a:lnTo>
                    <a:pt x="86" y="62"/>
                  </a:lnTo>
                  <a:lnTo>
                    <a:pt x="70" y="44"/>
                  </a:lnTo>
                  <a:lnTo>
                    <a:pt x="28" y="68"/>
                  </a:lnTo>
                  <a:lnTo>
                    <a:pt x="0" y="36"/>
                  </a:lnTo>
                  <a:lnTo>
                    <a:pt x="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84"/>
            <p:cNvSpPr>
              <a:spLocks/>
            </p:cNvSpPr>
            <p:nvPr/>
          </p:nvSpPr>
          <p:spPr bwMode="auto">
            <a:xfrm>
              <a:off x="7046544" y="4326522"/>
              <a:ext cx="167669" cy="106734"/>
            </a:xfrm>
            <a:custGeom>
              <a:avLst/>
              <a:gdLst>
                <a:gd name="T0" fmla="*/ 0 w 118"/>
                <a:gd name="T1" fmla="*/ 22 h 84"/>
                <a:gd name="T2" fmla="*/ 14 w 118"/>
                <a:gd name="T3" fmla="*/ 18 h 84"/>
                <a:gd name="T4" fmla="*/ 34 w 118"/>
                <a:gd name="T5" fmla="*/ 0 h 84"/>
                <a:gd name="T6" fmla="*/ 80 w 118"/>
                <a:gd name="T7" fmla="*/ 0 h 84"/>
                <a:gd name="T8" fmla="*/ 88 w 118"/>
                <a:gd name="T9" fmla="*/ 34 h 84"/>
                <a:gd name="T10" fmla="*/ 118 w 118"/>
                <a:gd name="T11" fmla="*/ 74 h 84"/>
                <a:gd name="T12" fmla="*/ 78 w 118"/>
                <a:gd name="T13" fmla="*/ 76 h 84"/>
                <a:gd name="T14" fmla="*/ 22 w 118"/>
                <a:gd name="T15" fmla="*/ 84 h 84"/>
                <a:gd name="T16" fmla="*/ 0 w 118"/>
                <a:gd name="T17" fmla="*/ 58 h 84"/>
                <a:gd name="T18" fmla="*/ 0 w 118"/>
                <a:gd name="T19" fmla="*/ 22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" h="84">
                  <a:moveTo>
                    <a:pt x="0" y="22"/>
                  </a:moveTo>
                  <a:lnTo>
                    <a:pt x="14" y="18"/>
                  </a:lnTo>
                  <a:lnTo>
                    <a:pt x="34" y="0"/>
                  </a:lnTo>
                  <a:lnTo>
                    <a:pt x="80" y="0"/>
                  </a:lnTo>
                  <a:lnTo>
                    <a:pt x="88" y="34"/>
                  </a:lnTo>
                  <a:lnTo>
                    <a:pt x="118" y="74"/>
                  </a:lnTo>
                  <a:lnTo>
                    <a:pt x="78" y="76"/>
                  </a:lnTo>
                  <a:lnTo>
                    <a:pt x="22" y="84"/>
                  </a:lnTo>
                  <a:lnTo>
                    <a:pt x="0" y="5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85"/>
            <p:cNvSpPr>
              <a:spLocks/>
            </p:cNvSpPr>
            <p:nvPr/>
          </p:nvSpPr>
          <p:spPr bwMode="auto">
            <a:xfrm>
              <a:off x="6603215" y="3622588"/>
              <a:ext cx="71046" cy="94027"/>
            </a:xfrm>
            <a:custGeom>
              <a:avLst/>
              <a:gdLst>
                <a:gd name="T0" fmla="*/ 24 w 50"/>
                <a:gd name="T1" fmla="*/ 4 h 74"/>
                <a:gd name="T2" fmla="*/ 8 w 50"/>
                <a:gd name="T3" fmla="*/ 28 h 74"/>
                <a:gd name="T4" fmla="*/ 0 w 50"/>
                <a:gd name="T5" fmla="*/ 70 h 74"/>
                <a:gd name="T6" fmla="*/ 36 w 50"/>
                <a:gd name="T7" fmla="*/ 74 h 74"/>
                <a:gd name="T8" fmla="*/ 50 w 50"/>
                <a:gd name="T9" fmla="*/ 38 h 74"/>
                <a:gd name="T10" fmla="*/ 24 w 50"/>
                <a:gd name="T11" fmla="*/ 48 h 74"/>
                <a:gd name="T12" fmla="*/ 40 w 50"/>
                <a:gd name="T13" fmla="*/ 8 h 74"/>
                <a:gd name="T14" fmla="*/ 40 w 50"/>
                <a:gd name="T15" fmla="*/ 8 h 74"/>
                <a:gd name="T16" fmla="*/ 32 w 50"/>
                <a:gd name="T17" fmla="*/ 2 h 74"/>
                <a:gd name="T18" fmla="*/ 26 w 50"/>
                <a:gd name="T19" fmla="*/ 0 h 74"/>
                <a:gd name="T20" fmla="*/ 24 w 50"/>
                <a:gd name="T21" fmla="*/ 2 h 74"/>
                <a:gd name="T22" fmla="*/ 24 w 50"/>
                <a:gd name="T23" fmla="*/ 4 h 74"/>
                <a:gd name="T24" fmla="*/ 24 w 50"/>
                <a:gd name="T25" fmla="*/ 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74">
                  <a:moveTo>
                    <a:pt x="24" y="4"/>
                  </a:moveTo>
                  <a:lnTo>
                    <a:pt x="8" y="28"/>
                  </a:lnTo>
                  <a:lnTo>
                    <a:pt x="0" y="70"/>
                  </a:lnTo>
                  <a:lnTo>
                    <a:pt x="36" y="74"/>
                  </a:lnTo>
                  <a:lnTo>
                    <a:pt x="50" y="38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6"/>
            <p:cNvSpPr>
              <a:spLocks/>
            </p:cNvSpPr>
            <p:nvPr/>
          </p:nvSpPr>
          <p:spPr bwMode="auto">
            <a:xfrm>
              <a:off x="6631634" y="3724239"/>
              <a:ext cx="36944" cy="71156"/>
            </a:xfrm>
            <a:custGeom>
              <a:avLst/>
              <a:gdLst>
                <a:gd name="T0" fmla="*/ 0 w 26"/>
                <a:gd name="T1" fmla="*/ 10 h 56"/>
                <a:gd name="T2" fmla="*/ 0 w 26"/>
                <a:gd name="T3" fmla="*/ 56 h 56"/>
                <a:gd name="T4" fmla="*/ 16 w 26"/>
                <a:gd name="T5" fmla="*/ 56 h 56"/>
                <a:gd name="T6" fmla="*/ 26 w 26"/>
                <a:gd name="T7" fmla="*/ 0 h 56"/>
                <a:gd name="T8" fmla="*/ 26 w 26"/>
                <a:gd name="T9" fmla="*/ 0 h 56"/>
                <a:gd name="T10" fmla="*/ 10 w 26"/>
                <a:gd name="T11" fmla="*/ 4 h 56"/>
                <a:gd name="T12" fmla="*/ 2 w 26"/>
                <a:gd name="T13" fmla="*/ 8 h 56"/>
                <a:gd name="T14" fmla="*/ 0 w 26"/>
                <a:gd name="T15" fmla="*/ 10 h 56"/>
                <a:gd name="T16" fmla="*/ 0 w 26"/>
                <a:gd name="T17" fmla="*/ 10 h 56"/>
                <a:gd name="T18" fmla="*/ 0 w 26"/>
                <a:gd name="T19" fmla="*/ 1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56">
                  <a:moveTo>
                    <a:pt x="0" y="10"/>
                  </a:moveTo>
                  <a:lnTo>
                    <a:pt x="0" y="56"/>
                  </a:lnTo>
                  <a:lnTo>
                    <a:pt x="16" y="56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2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6986865" y="3897046"/>
              <a:ext cx="261450" cy="332907"/>
            </a:xfrm>
            <a:custGeom>
              <a:avLst/>
              <a:gdLst>
                <a:gd name="T0" fmla="*/ 4 w 184"/>
                <a:gd name="T1" fmla="*/ 124 h 262"/>
                <a:gd name="T2" fmla="*/ 0 w 184"/>
                <a:gd name="T3" fmla="*/ 88 h 262"/>
                <a:gd name="T4" fmla="*/ 30 w 184"/>
                <a:gd name="T5" fmla="*/ 56 h 262"/>
                <a:gd name="T6" fmla="*/ 74 w 184"/>
                <a:gd name="T7" fmla="*/ 56 h 262"/>
                <a:gd name="T8" fmla="*/ 94 w 184"/>
                <a:gd name="T9" fmla="*/ 56 h 262"/>
                <a:gd name="T10" fmla="*/ 120 w 184"/>
                <a:gd name="T11" fmla="*/ 36 h 262"/>
                <a:gd name="T12" fmla="*/ 110 w 184"/>
                <a:gd name="T13" fmla="*/ 0 h 262"/>
                <a:gd name="T14" fmla="*/ 136 w 184"/>
                <a:gd name="T15" fmla="*/ 24 h 262"/>
                <a:gd name="T16" fmla="*/ 164 w 184"/>
                <a:gd name="T17" fmla="*/ 84 h 262"/>
                <a:gd name="T18" fmla="*/ 184 w 184"/>
                <a:gd name="T19" fmla="*/ 176 h 262"/>
                <a:gd name="T20" fmla="*/ 164 w 184"/>
                <a:gd name="T21" fmla="*/ 152 h 262"/>
                <a:gd name="T22" fmla="*/ 148 w 184"/>
                <a:gd name="T23" fmla="*/ 104 h 262"/>
                <a:gd name="T24" fmla="*/ 122 w 184"/>
                <a:gd name="T25" fmla="*/ 114 h 262"/>
                <a:gd name="T26" fmla="*/ 78 w 184"/>
                <a:gd name="T27" fmla="*/ 120 h 262"/>
                <a:gd name="T28" fmla="*/ 72 w 184"/>
                <a:gd name="T29" fmla="*/ 160 h 262"/>
                <a:gd name="T30" fmla="*/ 148 w 184"/>
                <a:gd name="T31" fmla="*/ 182 h 262"/>
                <a:gd name="T32" fmla="*/ 132 w 184"/>
                <a:gd name="T33" fmla="*/ 218 h 262"/>
                <a:gd name="T34" fmla="*/ 74 w 184"/>
                <a:gd name="T35" fmla="*/ 218 h 262"/>
                <a:gd name="T36" fmla="*/ 0 w 184"/>
                <a:gd name="T37" fmla="*/ 262 h 262"/>
                <a:gd name="T38" fmla="*/ 0 w 184"/>
                <a:gd name="T39" fmla="*/ 220 h 262"/>
                <a:gd name="T40" fmla="*/ 0 w 184"/>
                <a:gd name="T41" fmla="*/ 176 h 262"/>
                <a:gd name="T42" fmla="*/ 6 w 184"/>
                <a:gd name="T43" fmla="*/ 156 h 262"/>
                <a:gd name="T44" fmla="*/ 4 w 184"/>
                <a:gd name="T45" fmla="*/ 124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4" h="262">
                  <a:moveTo>
                    <a:pt x="4" y="124"/>
                  </a:moveTo>
                  <a:lnTo>
                    <a:pt x="0" y="88"/>
                  </a:lnTo>
                  <a:lnTo>
                    <a:pt x="30" y="56"/>
                  </a:lnTo>
                  <a:lnTo>
                    <a:pt x="74" y="56"/>
                  </a:lnTo>
                  <a:lnTo>
                    <a:pt x="94" y="56"/>
                  </a:lnTo>
                  <a:lnTo>
                    <a:pt x="120" y="36"/>
                  </a:lnTo>
                  <a:lnTo>
                    <a:pt x="110" y="0"/>
                  </a:lnTo>
                  <a:lnTo>
                    <a:pt x="136" y="24"/>
                  </a:lnTo>
                  <a:lnTo>
                    <a:pt x="164" y="84"/>
                  </a:lnTo>
                  <a:lnTo>
                    <a:pt x="184" y="176"/>
                  </a:lnTo>
                  <a:lnTo>
                    <a:pt x="164" y="152"/>
                  </a:lnTo>
                  <a:lnTo>
                    <a:pt x="148" y="104"/>
                  </a:lnTo>
                  <a:lnTo>
                    <a:pt x="122" y="114"/>
                  </a:lnTo>
                  <a:lnTo>
                    <a:pt x="78" y="120"/>
                  </a:lnTo>
                  <a:lnTo>
                    <a:pt x="72" y="160"/>
                  </a:lnTo>
                  <a:lnTo>
                    <a:pt x="148" y="182"/>
                  </a:lnTo>
                  <a:lnTo>
                    <a:pt x="132" y="218"/>
                  </a:lnTo>
                  <a:lnTo>
                    <a:pt x="74" y="218"/>
                  </a:lnTo>
                  <a:lnTo>
                    <a:pt x="0" y="262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6" y="156"/>
                  </a:lnTo>
                  <a:lnTo>
                    <a:pt x="4" y="12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6995390" y="4194375"/>
              <a:ext cx="170511" cy="88945"/>
            </a:xfrm>
            <a:custGeom>
              <a:avLst/>
              <a:gdLst>
                <a:gd name="T0" fmla="*/ 4 w 120"/>
                <a:gd name="T1" fmla="*/ 46 h 70"/>
                <a:gd name="T2" fmla="*/ 26 w 120"/>
                <a:gd name="T3" fmla="*/ 26 h 70"/>
                <a:gd name="T4" fmla="*/ 78 w 120"/>
                <a:gd name="T5" fmla="*/ 0 h 70"/>
                <a:gd name="T6" fmla="*/ 120 w 120"/>
                <a:gd name="T7" fmla="*/ 4 h 70"/>
                <a:gd name="T8" fmla="*/ 116 w 120"/>
                <a:gd name="T9" fmla="*/ 36 h 70"/>
                <a:gd name="T10" fmla="*/ 56 w 120"/>
                <a:gd name="T11" fmla="*/ 42 h 70"/>
                <a:gd name="T12" fmla="*/ 0 w 120"/>
                <a:gd name="T13" fmla="*/ 70 h 70"/>
                <a:gd name="T14" fmla="*/ 4 w 120"/>
                <a:gd name="T15" fmla="*/ 46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70">
                  <a:moveTo>
                    <a:pt x="4" y="46"/>
                  </a:moveTo>
                  <a:lnTo>
                    <a:pt x="26" y="26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16" y="36"/>
                  </a:lnTo>
                  <a:lnTo>
                    <a:pt x="56" y="42"/>
                  </a:lnTo>
                  <a:lnTo>
                    <a:pt x="0" y="70"/>
                  </a:lnTo>
                  <a:lnTo>
                    <a:pt x="4" y="4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9"/>
            <p:cNvSpPr>
              <a:spLocks/>
            </p:cNvSpPr>
            <p:nvPr/>
          </p:nvSpPr>
          <p:spPr bwMode="auto">
            <a:xfrm>
              <a:off x="6799303" y="3968202"/>
              <a:ext cx="156302" cy="218550"/>
            </a:xfrm>
            <a:custGeom>
              <a:avLst/>
              <a:gdLst>
                <a:gd name="T0" fmla="*/ 100 w 110"/>
                <a:gd name="T1" fmla="*/ 48 h 172"/>
                <a:gd name="T2" fmla="*/ 84 w 110"/>
                <a:gd name="T3" fmla="*/ 84 h 172"/>
                <a:gd name="T4" fmla="*/ 32 w 110"/>
                <a:gd name="T5" fmla="*/ 158 h 172"/>
                <a:gd name="T6" fmla="*/ 0 w 110"/>
                <a:gd name="T7" fmla="*/ 164 h 172"/>
                <a:gd name="T8" fmla="*/ 46 w 110"/>
                <a:gd name="T9" fmla="*/ 172 h 172"/>
                <a:gd name="T10" fmla="*/ 70 w 110"/>
                <a:gd name="T11" fmla="*/ 130 h 172"/>
                <a:gd name="T12" fmla="*/ 110 w 110"/>
                <a:gd name="T13" fmla="*/ 88 h 172"/>
                <a:gd name="T14" fmla="*/ 106 w 110"/>
                <a:gd name="T15" fmla="*/ 0 h 172"/>
                <a:gd name="T16" fmla="*/ 106 w 110"/>
                <a:gd name="T17" fmla="*/ 0 h 172"/>
                <a:gd name="T18" fmla="*/ 104 w 110"/>
                <a:gd name="T19" fmla="*/ 26 h 172"/>
                <a:gd name="T20" fmla="*/ 102 w 110"/>
                <a:gd name="T21" fmla="*/ 44 h 172"/>
                <a:gd name="T22" fmla="*/ 102 w 110"/>
                <a:gd name="T23" fmla="*/ 48 h 172"/>
                <a:gd name="T24" fmla="*/ 100 w 110"/>
                <a:gd name="T25" fmla="*/ 48 h 172"/>
                <a:gd name="T26" fmla="*/ 100 w 110"/>
                <a:gd name="T27" fmla="*/ 48 h 172"/>
                <a:gd name="T28" fmla="*/ 100 w 110"/>
                <a:gd name="T29" fmla="*/ 48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0" h="172">
                  <a:moveTo>
                    <a:pt x="100" y="48"/>
                  </a:moveTo>
                  <a:lnTo>
                    <a:pt x="84" y="84"/>
                  </a:lnTo>
                  <a:lnTo>
                    <a:pt x="32" y="158"/>
                  </a:lnTo>
                  <a:lnTo>
                    <a:pt x="0" y="164"/>
                  </a:lnTo>
                  <a:lnTo>
                    <a:pt x="46" y="172"/>
                  </a:lnTo>
                  <a:lnTo>
                    <a:pt x="70" y="130"/>
                  </a:lnTo>
                  <a:lnTo>
                    <a:pt x="110" y="88"/>
                  </a:lnTo>
                  <a:lnTo>
                    <a:pt x="106" y="0"/>
                  </a:lnTo>
                  <a:lnTo>
                    <a:pt x="104" y="26"/>
                  </a:lnTo>
                  <a:lnTo>
                    <a:pt x="102" y="44"/>
                  </a:lnTo>
                  <a:lnTo>
                    <a:pt x="102" y="48"/>
                  </a:lnTo>
                  <a:lnTo>
                    <a:pt x="100" y="48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90"/>
            <p:cNvSpPr>
              <a:spLocks/>
            </p:cNvSpPr>
            <p:nvPr/>
          </p:nvSpPr>
          <p:spPr bwMode="auto">
            <a:xfrm>
              <a:off x="6611741" y="4306191"/>
              <a:ext cx="210297" cy="119440"/>
            </a:xfrm>
            <a:custGeom>
              <a:avLst/>
              <a:gdLst>
                <a:gd name="T0" fmla="*/ 0 w 148"/>
                <a:gd name="T1" fmla="*/ 26 h 94"/>
                <a:gd name="T2" fmla="*/ 18 w 148"/>
                <a:gd name="T3" fmla="*/ 38 h 94"/>
                <a:gd name="T4" fmla="*/ 52 w 148"/>
                <a:gd name="T5" fmla="*/ 32 h 94"/>
                <a:gd name="T6" fmla="*/ 80 w 148"/>
                <a:gd name="T7" fmla="*/ 32 h 94"/>
                <a:gd name="T8" fmla="*/ 110 w 148"/>
                <a:gd name="T9" fmla="*/ 58 h 94"/>
                <a:gd name="T10" fmla="*/ 128 w 148"/>
                <a:gd name="T11" fmla="*/ 44 h 94"/>
                <a:gd name="T12" fmla="*/ 132 w 148"/>
                <a:gd name="T13" fmla="*/ 0 h 94"/>
                <a:gd name="T14" fmla="*/ 148 w 148"/>
                <a:gd name="T15" fmla="*/ 0 h 94"/>
                <a:gd name="T16" fmla="*/ 148 w 148"/>
                <a:gd name="T17" fmla="*/ 32 h 94"/>
                <a:gd name="T18" fmla="*/ 142 w 148"/>
                <a:gd name="T19" fmla="*/ 78 h 94"/>
                <a:gd name="T20" fmla="*/ 112 w 148"/>
                <a:gd name="T21" fmla="*/ 94 h 94"/>
                <a:gd name="T22" fmla="*/ 78 w 148"/>
                <a:gd name="T23" fmla="*/ 80 h 94"/>
                <a:gd name="T24" fmla="*/ 48 w 148"/>
                <a:gd name="T25" fmla="*/ 74 h 94"/>
                <a:gd name="T26" fmla="*/ 32 w 148"/>
                <a:gd name="T27" fmla="*/ 74 h 94"/>
                <a:gd name="T28" fmla="*/ 2 w 148"/>
                <a:gd name="T29" fmla="*/ 54 h 94"/>
                <a:gd name="T30" fmla="*/ 0 w 148"/>
                <a:gd name="T31" fmla="*/ 26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" h="94">
                  <a:moveTo>
                    <a:pt x="0" y="26"/>
                  </a:moveTo>
                  <a:lnTo>
                    <a:pt x="18" y="38"/>
                  </a:lnTo>
                  <a:lnTo>
                    <a:pt x="52" y="32"/>
                  </a:lnTo>
                  <a:lnTo>
                    <a:pt x="80" y="32"/>
                  </a:lnTo>
                  <a:lnTo>
                    <a:pt x="110" y="58"/>
                  </a:lnTo>
                  <a:lnTo>
                    <a:pt x="128" y="44"/>
                  </a:lnTo>
                  <a:lnTo>
                    <a:pt x="132" y="0"/>
                  </a:lnTo>
                  <a:lnTo>
                    <a:pt x="148" y="0"/>
                  </a:lnTo>
                  <a:lnTo>
                    <a:pt x="148" y="32"/>
                  </a:lnTo>
                  <a:lnTo>
                    <a:pt x="142" y="78"/>
                  </a:lnTo>
                  <a:lnTo>
                    <a:pt x="112" y="94"/>
                  </a:lnTo>
                  <a:lnTo>
                    <a:pt x="78" y="80"/>
                  </a:lnTo>
                  <a:lnTo>
                    <a:pt x="48" y="74"/>
                  </a:lnTo>
                  <a:lnTo>
                    <a:pt x="32" y="74"/>
                  </a:lnTo>
                  <a:lnTo>
                    <a:pt x="2" y="5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6682787" y="3764899"/>
              <a:ext cx="107990" cy="38119"/>
            </a:xfrm>
            <a:custGeom>
              <a:avLst/>
              <a:gdLst>
                <a:gd name="T0" fmla="*/ 2 w 76"/>
                <a:gd name="T1" fmla="*/ 0 h 30"/>
                <a:gd name="T2" fmla="*/ 10 w 76"/>
                <a:gd name="T3" fmla="*/ 0 h 30"/>
                <a:gd name="T4" fmla="*/ 12 w 76"/>
                <a:gd name="T5" fmla="*/ 10 h 30"/>
                <a:gd name="T6" fmla="*/ 26 w 76"/>
                <a:gd name="T7" fmla="*/ 0 h 30"/>
                <a:gd name="T8" fmla="*/ 76 w 76"/>
                <a:gd name="T9" fmla="*/ 0 h 30"/>
                <a:gd name="T10" fmla="*/ 76 w 76"/>
                <a:gd name="T11" fmla="*/ 10 h 30"/>
                <a:gd name="T12" fmla="*/ 32 w 76"/>
                <a:gd name="T13" fmla="*/ 18 h 30"/>
                <a:gd name="T14" fmla="*/ 30 w 76"/>
                <a:gd name="T15" fmla="*/ 30 h 30"/>
                <a:gd name="T16" fmla="*/ 0 w 76"/>
                <a:gd name="T17" fmla="*/ 28 h 30"/>
                <a:gd name="T18" fmla="*/ 2 w 76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30">
                  <a:moveTo>
                    <a:pt x="2" y="0"/>
                  </a:moveTo>
                  <a:lnTo>
                    <a:pt x="10" y="0"/>
                  </a:lnTo>
                  <a:lnTo>
                    <a:pt x="12" y="10"/>
                  </a:lnTo>
                  <a:lnTo>
                    <a:pt x="26" y="0"/>
                  </a:lnTo>
                  <a:lnTo>
                    <a:pt x="76" y="0"/>
                  </a:lnTo>
                  <a:lnTo>
                    <a:pt x="76" y="10"/>
                  </a:lnTo>
                  <a:lnTo>
                    <a:pt x="32" y="18"/>
                  </a:lnTo>
                  <a:lnTo>
                    <a:pt x="30" y="30"/>
                  </a:lnTo>
                  <a:lnTo>
                    <a:pt x="0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6682787" y="3759817"/>
              <a:ext cx="17051" cy="43202"/>
            </a:xfrm>
            <a:custGeom>
              <a:avLst/>
              <a:gdLst>
                <a:gd name="T0" fmla="*/ 0 w 12"/>
                <a:gd name="T1" fmla="*/ 0 h 34"/>
                <a:gd name="T2" fmla="*/ 0 w 12"/>
                <a:gd name="T3" fmla="*/ 32 h 34"/>
                <a:gd name="T4" fmla="*/ 12 w 12"/>
                <a:gd name="T5" fmla="*/ 34 h 34"/>
                <a:gd name="T6" fmla="*/ 10 w 12"/>
                <a:gd name="T7" fmla="*/ 4 h 34"/>
                <a:gd name="T8" fmla="*/ 0 w 1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34">
                  <a:moveTo>
                    <a:pt x="0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93"/>
            <p:cNvSpPr>
              <a:spLocks/>
            </p:cNvSpPr>
            <p:nvPr/>
          </p:nvSpPr>
          <p:spPr bwMode="auto">
            <a:xfrm>
              <a:off x="6719731" y="3767441"/>
              <a:ext cx="11367" cy="33037"/>
            </a:xfrm>
            <a:custGeom>
              <a:avLst/>
              <a:gdLst>
                <a:gd name="T0" fmla="*/ 0 w 8"/>
                <a:gd name="T1" fmla="*/ 0 h 26"/>
                <a:gd name="T2" fmla="*/ 0 w 8"/>
                <a:gd name="T3" fmla="*/ 26 h 26"/>
                <a:gd name="T4" fmla="*/ 6 w 8"/>
                <a:gd name="T5" fmla="*/ 20 h 26"/>
                <a:gd name="T6" fmla="*/ 8 w 8"/>
                <a:gd name="T7" fmla="*/ 0 h 26"/>
                <a:gd name="T8" fmla="*/ 0 w 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6">
                  <a:moveTo>
                    <a:pt x="0" y="0"/>
                  </a:moveTo>
                  <a:lnTo>
                    <a:pt x="0" y="26"/>
                  </a:lnTo>
                  <a:lnTo>
                    <a:pt x="6" y="2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94"/>
            <p:cNvSpPr>
              <a:spLocks/>
            </p:cNvSpPr>
            <p:nvPr/>
          </p:nvSpPr>
          <p:spPr bwMode="auto">
            <a:xfrm>
              <a:off x="6841931" y="3121956"/>
              <a:ext cx="59679" cy="53367"/>
            </a:xfrm>
            <a:custGeom>
              <a:avLst/>
              <a:gdLst>
                <a:gd name="T0" fmla="*/ 14 w 42"/>
                <a:gd name="T1" fmla="*/ 4 h 42"/>
                <a:gd name="T2" fmla="*/ 26 w 42"/>
                <a:gd name="T3" fmla="*/ 14 h 42"/>
                <a:gd name="T4" fmla="*/ 30 w 42"/>
                <a:gd name="T5" fmla="*/ 26 h 42"/>
                <a:gd name="T6" fmla="*/ 22 w 42"/>
                <a:gd name="T7" fmla="*/ 30 h 42"/>
                <a:gd name="T8" fmla="*/ 4 w 42"/>
                <a:gd name="T9" fmla="*/ 38 h 42"/>
                <a:gd name="T10" fmla="*/ 0 w 42"/>
                <a:gd name="T11" fmla="*/ 42 h 42"/>
                <a:gd name="T12" fmla="*/ 32 w 42"/>
                <a:gd name="T13" fmla="*/ 38 h 42"/>
                <a:gd name="T14" fmla="*/ 42 w 42"/>
                <a:gd name="T15" fmla="*/ 30 h 42"/>
                <a:gd name="T16" fmla="*/ 40 w 42"/>
                <a:gd name="T17" fmla="*/ 12 h 42"/>
                <a:gd name="T18" fmla="*/ 18 w 42"/>
                <a:gd name="T19" fmla="*/ 0 h 42"/>
                <a:gd name="T20" fmla="*/ 18 w 42"/>
                <a:gd name="T21" fmla="*/ 0 h 42"/>
                <a:gd name="T22" fmla="*/ 14 w 42"/>
                <a:gd name="T23" fmla="*/ 4 h 42"/>
                <a:gd name="T24" fmla="*/ 14 w 42"/>
                <a:gd name="T25" fmla="*/ 4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42">
                  <a:moveTo>
                    <a:pt x="14" y="4"/>
                  </a:moveTo>
                  <a:lnTo>
                    <a:pt x="26" y="14"/>
                  </a:lnTo>
                  <a:lnTo>
                    <a:pt x="30" y="26"/>
                  </a:lnTo>
                  <a:lnTo>
                    <a:pt x="22" y="30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32" y="38"/>
                  </a:lnTo>
                  <a:lnTo>
                    <a:pt x="42" y="30"/>
                  </a:lnTo>
                  <a:lnTo>
                    <a:pt x="40" y="12"/>
                  </a:lnTo>
                  <a:lnTo>
                    <a:pt x="18" y="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95"/>
            <p:cNvSpPr>
              <a:spLocks/>
            </p:cNvSpPr>
            <p:nvPr/>
          </p:nvSpPr>
          <p:spPr bwMode="auto">
            <a:xfrm>
              <a:off x="6836247" y="3177864"/>
              <a:ext cx="71046" cy="83862"/>
            </a:xfrm>
            <a:custGeom>
              <a:avLst/>
              <a:gdLst>
                <a:gd name="T0" fmla="*/ 6 w 50"/>
                <a:gd name="T1" fmla="*/ 6 h 66"/>
                <a:gd name="T2" fmla="*/ 6 w 50"/>
                <a:gd name="T3" fmla="*/ 18 h 66"/>
                <a:gd name="T4" fmla="*/ 18 w 50"/>
                <a:gd name="T5" fmla="*/ 26 h 66"/>
                <a:gd name="T6" fmla="*/ 22 w 50"/>
                <a:gd name="T7" fmla="*/ 32 h 66"/>
                <a:gd name="T8" fmla="*/ 22 w 50"/>
                <a:gd name="T9" fmla="*/ 38 h 66"/>
                <a:gd name="T10" fmla="*/ 12 w 50"/>
                <a:gd name="T11" fmla="*/ 32 h 66"/>
                <a:gd name="T12" fmla="*/ 12 w 50"/>
                <a:gd name="T13" fmla="*/ 42 h 66"/>
                <a:gd name="T14" fmla="*/ 18 w 50"/>
                <a:gd name="T15" fmla="*/ 46 h 66"/>
                <a:gd name="T16" fmla="*/ 24 w 50"/>
                <a:gd name="T17" fmla="*/ 56 h 66"/>
                <a:gd name="T18" fmla="*/ 26 w 50"/>
                <a:gd name="T19" fmla="*/ 46 h 66"/>
                <a:gd name="T20" fmla="*/ 34 w 50"/>
                <a:gd name="T21" fmla="*/ 40 h 66"/>
                <a:gd name="T22" fmla="*/ 42 w 50"/>
                <a:gd name="T23" fmla="*/ 36 h 66"/>
                <a:gd name="T24" fmla="*/ 42 w 50"/>
                <a:gd name="T25" fmla="*/ 28 h 66"/>
                <a:gd name="T26" fmla="*/ 34 w 50"/>
                <a:gd name="T27" fmla="*/ 24 h 66"/>
                <a:gd name="T28" fmla="*/ 22 w 50"/>
                <a:gd name="T29" fmla="*/ 18 h 66"/>
                <a:gd name="T30" fmla="*/ 34 w 50"/>
                <a:gd name="T31" fmla="*/ 18 h 66"/>
                <a:gd name="T32" fmla="*/ 40 w 50"/>
                <a:gd name="T33" fmla="*/ 22 h 66"/>
                <a:gd name="T34" fmla="*/ 46 w 50"/>
                <a:gd name="T35" fmla="*/ 16 h 66"/>
                <a:gd name="T36" fmla="*/ 50 w 50"/>
                <a:gd name="T37" fmla="*/ 28 h 66"/>
                <a:gd name="T38" fmla="*/ 50 w 50"/>
                <a:gd name="T39" fmla="*/ 44 h 66"/>
                <a:gd name="T40" fmla="*/ 34 w 50"/>
                <a:gd name="T41" fmla="*/ 48 h 66"/>
                <a:gd name="T42" fmla="*/ 34 w 50"/>
                <a:gd name="T43" fmla="*/ 56 h 66"/>
                <a:gd name="T44" fmla="*/ 34 w 50"/>
                <a:gd name="T45" fmla="*/ 66 h 66"/>
                <a:gd name="T46" fmla="*/ 26 w 50"/>
                <a:gd name="T47" fmla="*/ 66 h 66"/>
                <a:gd name="T48" fmla="*/ 12 w 50"/>
                <a:gd name="T49" fmla="*/ 54 h 66"/>
                <a:gd name="T50" fmla="*/ 4 w 50"/>
                <a:gd name="T51" fmla="*/ 46 h 66"/>
                <a:gd name="T52" fmla="*/ 0 w 50"/>
                <a:gd name="T53" fmla="*/ 16 h 66"/>
                <a:gd name="T54" fmla="*/ 0 w 50"/>
                <a:gd name="T55" fmla="*/ 10 h 66"/>
                <a:gd name="T56" fmla="*/ 4 w 50"/>
                <a:gd name="T57" fmla="*/ 0 h 66"/>
                <a:gd name="T58" fmla="*/ 6 w 50"/>
                <a:gd name="T59" fmla="*/ 6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" h="66">
                  <a:moveTo>
                    <a:pt x="6" y="6"/>
                  </a:moveTo>
                  <a:lnTo>
                    <a:pt x="6" y="18"/>
                  </a:lnTo>
                  <a:lnTo>
                    <a:pt x="18" y="26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12" y="32"/>
                  </a:lnTo>
                  <a:lnTo>
                    <a:pt x="12" y="42"/>
                  </a:lnTo>
                  <a:lnTo>
                    <a:pt x="18" y="46"/>
                  </a:lnTo>
                  <a:lnTo>
                    <a:pt x="24" y="56"/>
                  </a:lnTo>
                  <a:lnTo>
                    <a:pt x="26" y="46"/>
                  </a:lnTo>
                  <a:lnTo>
                    <a:pt x="34" y="40"/>
                  </a:lnTo>
                  <a:lnTo>
                    <a:pt x="42" y="36"/>
                  </a:lnTo>
                  <a:lnTo>
                    <a:pt x="42" y="28"/>
                  </a:lnTo>
                  <a:lnTo>
                    <a:pt x="34" y="24"/>
                  </a:lnTo>
                  <a:lnTo>
                    <a:pt x="22" y="18"/>
                  </a:lnTo>
                  <a:lnTo>
                    <a:pt x="34" y="18"/>
                  </a:lnTo>
                  <a:lnTo>
                    <a:pt x="40" y="22"/>
                  </a:lnTo>
                  <a:lnTo>
                    <a:pt x="46" y="16"/>
                  </a:lnTo>
                  <a:lnTo>
                    <a:pt x="50" y="28"/>
                  </a:lnTo>
                  <a:lnTo>
                    <a:pt x="50" y="44"/>
                  </a:lnTo>
                  <a:lnTo>
                    <a:pt x="34" y="48"/>
                  </a:lnTo>
                  <a:lnTo>
                    <a:pt x="34" y="56"/>
                  </a:lnTo>
                  <a:lnTo>
                    <a:pt x="34" y="66"/>
                  </a:lnTo>
                  <a:lnTo>
                    <a:pt x="26" y="66"/>
                  </a:lnTo>
                  <a:lnTo>
                    <a:pt x="12" y="54"/>
                  </a:lnTo>
                  <a:lnTo>
                    <a:pt x="4" y="4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96"/>
            <p:cNvSpPr>
              <a:spLocks/>
            </p:cNvSpPr>
            <p:nvPr/>
          </p:nvSpPr>
          <p:spPr bwMode="auto">
            <a:xfrm>
              <a:off x="6893084" y="3111791"/>
              <a:ext cx="36944" cy="182972"/>
            </a:xfrm>
            <a:custGeom>
              <a:avLst/>
              <a:gdLst>
                <a:gd name="T0" fmla="*/ 0 w 26"/>
                <a:gd name="T1" fmla="*/ 0 h 144"/>
                <a:gd name="T2" fmla="*/ 16 w 26"/>
                <a:gd name="T3" fmla="*/ 14 h 144"/>
                <a:gd name="T4" fmla="*/ 18 w 26"/>
                <a:gd name="T5" fmla="*/ 52 h 144"/>
                <a:gd name="T6" fmla="*/ 20 w 26"/>
                <a:gd name="T7" fmla="*/ 84 h 144"/>
                <a:gd name="T8" fmla="*/ 24 w 26"/>
                <a:gd name="T9" fmla="*/ 84 h 144"/>
                <a:gd name="T10" fmla="*/ 26 w 26"/>
                <a:gd name="T11" fmla="*/ 96 h 144"/>
                <a:gd name="T12" fmla="*/ 24 w 26"/>
                <a:gd name="T13" fmla="*/ 116 h 144"/>
                <a:gd name="T14" fmla="*/ 22 w 26"/>
                <a:gd name="T15" fmla="*/ 134 h 144"/>
                <a:gd name="T16" fmla="*/ 18 w 26"/>
                <a:gd name="T17" fmla="*/ 144 h 144"/>
                <a:gd name="T18" fmla="*/ 20 w 26"/>
                <a:gd name="T19" fmla="*/ 128 h 144"/>
                <a:gd name="T20" fmla="*/ 24 w 26"/>
                <a:gd name="T21" fmla="*/ 104 h 144"/>
                <a:gd name="T22" fmla="*/ 20 w 26"/>
                <a:gd name="T23" fmla="*/ 92 h 144"/>
                <a:gd name="T24" fmla="*/ 16 w 26"/>
                <a:gd name="T25" fmla="*/ 100 h 144"/>
                <a:gd name="T26" fmla="*/ 14 w 26"/>
                <a:gd name="T27" fmla="*/ 70 h 144"/>
                <a:gd name="T28" fmla="*/ 14 w 26"/>
                <a:gd name="T29" fmla="*/ 56 h 144"/>
                <a:gd name="T30" fmla="*/ 6 w 26"/>
                <a:gd name="T31" fmla="*/ 50 h 144"/>
                <a:gd name="T32" fmla="*/ 14 w 26"/>
                <a:gd name="T33" fmla="*/ 36 h 144"/>
                <a:gd name="T34" fmla="*/ 8 w 26"/>
                <a:gd name="T35" fmla="*/ 18 h 144"/>
                <a:gd name="T36" fmla="*/ 0 w 26"/>
                <a:gd name="T37" fmla="*/ 4 h 144"/>
                <a:gd name="T38" fmla="*/ 0 w 26"/>
                <a:gd name="T39" fmla="*/ 0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44">
                  <a:moveTo>
                    <a:pt x="0" y="0"/>
                  </a:moveTo>
                  <a:lnTo>
                    <a:pt x="16" y="14"/>
                  </a:lnTo>
                  <a:lnTo>
                    <a:pt x="18" y="52"/>
                  </a:lnTo>
                  <a:lnTo>
                    <a:pt x="20" y="84"/>
                  </a:lnTo>
                  <a:lnTo>
                    <a:pt x="24" y="84"/>
                  </a:lnTo>
                  <a:lnTo>
                    <a:pt x="26" y="96"/>
                  </a:lnTo>
                  <a:lnTo>
                    <a:pt x="24" y="116"/>
                  </a:lnTo>
                  <a:lnTo>
                    <a:pt x="22" y="134"/>
                  </a:lnTo>
                  <a:lnTo>
                    <a:pt x="18" y="144"/>
                  </a:lnTo>
                  <a:lnTo>
                    <a:pt x="20" y="128"/>
                  </a:lnTo>
                  <a:lnTo>
                    <a:pt x="24" y="104"/>
                  </a:lnTo>
                  <a:lnTo>
                    <a:pt x="20" y="92"/>
                  </a:lnTo>
                  <a:lnTo>
                    <a:pt x="16" y="100"/>
                  </a:lnTo>
                  <a:lnTo>
                    <a:pt x="14" y="70"/>
                  </a:lnTo>
                  <a:lnTo>
                    <a:pt x="14" y="5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8" y="1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7"/>
            <p:cNvSpPr>
              <a:spLocks/>
            </p:cNvSpPr>
            <p:nvPr/>
          </p:nvSpPr>
          <p:spPr bwMode="auto">
            <a:xfrm>
              <a:off x="6699838" y="3215984"/>
              <a:ext cx="11367" cy="68614"/>
            </a:xfrm>
            <a:custGeom>
              <a:avLst/>
              <a:gdLst>
                <a:gd name="T0" fmla="*/ 6 w 8"/>
                <a:gd name="T1" fmla="*/ 2 h 54"/>
                <a:gd name="T2" fmla="*/ 4 w 8"/>
                <a:gd name="T3" fmla="*/ 10 h 54"/>
                <a:gd name="T4" fmla="*/ 8 w 8"/>
                <a:gd name="T5" fmla="*/ 24 h 54"/>
                <a:gd name="T6" fmla="*/ 6 w 8"/>
                <a:gd name="T7" fmla="*/ 34 h 54"/>
                <a:gd name="T8" fmla="*/ 8 w 8"/>
                <a:gd name="T9" fmla="*/ 54 h 54"/>
                <a:gd name="T10" fmla="*/ 2 w 8"/>
                <a:gd name="T11" fmla="*/ 36 h 54"/>
                <a:gd name="T12" fmla="*/ 2 w 8"/>
                <a:gd name="T13" fmla="*/ 24 h 54"/>
                <a:gd name="T14" fmla="*/ 0 w 8"/>
                <a:gd name="T15" fmla="*/ 10 h 54"/>
                <a:gd name="T16" fmla="*/ 0 w 8"/>
                <a:gd name="T17" fmla="*/ 0 h 54"/>
                <a:gd name="T18" fmla="*/ 6 w 8"/>
                <a:gd name="T19" fmla="*/ 2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54">
                  <a:moveTo>
                    <a:pt x="6" y="2"/>
                  </a:moveTo>
                  <a:lnTo>
                    <a:pt x="4" y="10"/>
                  </a:lnTo>
                  <a:lnTo>
                    <a:pt x="8" y="24"/>
                  </a:lnTo>
                  <a:lnTo>
                    <a:pt x="6" y="34"/>
                  </a:lnTo>
                  <a:lnTo>
                    <a:pt x="8" y="54"/>
                  </a:lnTo>
                  <a:lnTo>
                    <a:pt x="2" y="36"/>
                  </a:lnTo>
                  <a:lnTo>
                    <a:pt x="2" y="2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8"/>
            <p:cNvSpPr>
              <a:spLocks/>
            </p:cNvSpPr>
            <p:nvPr/>
          </p:nvSpPr>
          <p:spPr bwMode="auto">
            <a:xfrm>
              <a:off x="6844772" y="3025388"/>
              <a:ext cx="25577" cy="33037"/>
            </a:xfrm>
            <a:custGeom>
              <a:avLst/>
              <a:gdLst>
                <a:gd name="T0" fmla="*/ 12 w 18"/>
                <a:gd name="T1" fmla="*/ 2 h 26"/>
                <a:gd name="T2" fmla="*/ 12 w 18"/>
                <a:gd name="T3" fmla="*/ 22 h 26"/>
                <a:gd name="T4" fmla="*/ 18 w 18"/>
                <a:gd name="T5" fmla="*/ 26 h 26"/>
                <a:gd name="T6" fmla="*/ 4 w 18"/>
                <a:gd name="T7" fmla="*/ 26 h 26"/>
                <a:gd name="T8" fmla="*/ 0 w 18"/>
                <a:gd name="T9" fmla="*/ 0 h 26"/>
                <a:gd name="T10" fmla="*/ 12 w 18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6">
                  <a:moveTo>
                    <a:pt x="12" y="2"/>
                  </a:moveTo>
                  <a:lnTo>
                    <a:pt x="12" y="2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0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9"/>
            <p:cNvSpPr>
              <a:spLocks/>
            </p:cNvSpPr>
            <p:nvPr/>
          </p:nvSpPr>
          <p:spPr bwMode="auto">
            <a:xfrm>
              <a:off x="6901609" y="3045718"/>
              <a:ext cx="42628" cy="71156"/>
            </a:xfrm>
            <a:custGeom>
              <a:avLst/>
              <a:gdLst>
                <a:gd name="T0" fmla="*/ 16 w 30"/>
                <a:gd name="T1" fmla="*/ 0 h 56"/>
                <a:gd name="T2" fmla="*/ 20 w 30"/>
                <a:gd name="T3" fmla="*/ 14 h 56"/>
                <a:gd name="T4" fmla="*/ 16 w 30"/>
                <a:gd name="T5" fmla="*/ 30 h 56"/>
                <a:gd name="T6" fmla="*/ 0 w 30"/>
                <a:gd name="T7" fmla="*/ 36 h 56"/>
                <a:gd name="T8" fmla="*/ 12 w 30"/>
                <a:gd name="T9" fmla="*/ 44 h 56"/>
                <a:gd name="T10" fmla="*/ 18 w 30"/>
                <a:gd name="T11" fmla="*/ 56 h 56"/>
                <a:gd name="T12" fmla="*/ 20 w 30"/>
                <a:gd name="T13" fmla="*/ 50 h 56"/>
                <a:gd name="T14" fmla="*/ 18 w 30"/>
                <a:gd name="T15" fmla="*/ 40 h 56"/>
                <a:gd name="T16" fmla="*/ 30 w 30"/>
                <a:gd name="T17" fmla="*/ 26 h 56"/>
                <a:gd name="T18" fmla="*/ 30 w 30"/>
                <a:gd name="T19" fmla="*/ 14 h 56"/>
                <a:gd name="T20" fmla="*/ 26 w 30"/>
                <a:gd name="T21" fmla="*/ 6 h 56"/>
                <a:gd name="T22" fmla="*/ 16 w 30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56">
                  <a:moveTo>
                    <a:pt x="16" y="0"/>
                  </a:moveTo>
                  <a:lnTo>
                    <a:pt x="20" y="14"/>
                  </a:lnTo>
                  <a:lnTo>
                    <a:pt x="16" y="30"/>
                  </a:lnTo>
                  <a:lnTo>
                    <a:pt x="0" y="36"/>
                  </a:lnTo>
                  <a:lnTo>
                    <a:pt x="12" y="44"/>
                  </a:lnTo>
                  <a:lnTo>
                    <a:pt x="18" y="56"/>
                  </a:lnTo>
                  <a:lnTo>
                    <a:pt x="20" y="50"/>
                  </a:lnTo>
                  <a:lnTo>
                    <a:pt x="18" y="40"/>
                  </a:lnTo>
                  <a:lnTo>
                    <a:pt x="30" y="26"/>
                  </a:lnTo>
                  <a:lnTo>
                    <a:pt x="30" y="14"/>
                  </a:lnTo>
                  <a:lnTo>
                    <a:pt x="26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00"/>
            <p:cNvSpPr>
              <a:spLocks/>
            </p:cNvSpPr>
            <p:nvPr/>
          </p:nvSpPr>
          <p:spPr bwMode="auto">
            <a:xfrm>
              <a:off x="6952763" y="3396414"/>
              <a:ext cx="238715" cy="210926"/>
            </a:xfrm>
            <a:custGeom>
              <a:avLst/>
              <a:gdLst>
                <a:gd name="T0" fmla="*/ 0 w 168"/>
                <a:gd name="T1" fmla="*/ 0 h 166"/>
                <a:gd name="T2" fmla="*/ 46 w 168"/>
                <a:gd name="T3" fmla="*/ 16 h 166"/>
                <a:gd name="T4" fmla="*/ 90 w 168"/>
                <a:gd name="T5" fmla="*/ 32 h 166"/>
                <a:gd name="T6" fmla="*/ 132 w 168"/>
                <a:gd name="T7" fmla="*/ 68 h 166"/>
                <a:gd name="T8" fmla="*/ 168 w 168"/>
                <a:gd name="T9" fmla="*/ 158 h 166"/>
                <a:gd name="T10" fmla="*/ 150 w 168"/>
                <a:gd name="T11" fmla="*/ 158 h 166"/>
                <a:gd name="T12" fmla="*/ 126 w 168"/>
                <a:gd name="T13" fmla="*/ 166 h 166"/>
                <a:gd name="T14" fmla="*/ 140 w 168"/>
                <a:gd name="T15" fmla="*/ 150 h 166"/>
                <a:gd name="T16" fmla="*/ 140 w 168"/>
                <a:gd name="T17" fmla="*/ 132 h 166"/>
                <a:gd name="T18" fmla="*/ 126 w 168"/>
                <a:gd name="T19" fmla="*/ 130 h 166"/>
                <a:gd name="T20" fmla="*/ 118 w 168"/>
                <a:gd name="T21" fmla="*/ 106 h 166"/>
                <a:gd name="T22" fmla="*/ 134 w 168"/>
                <a:gd name="T23" fmla="*/ 110 h 166"/>
                <a:gd name="T24" fmla="*/ 122 w 168"/>
                <a:gd name="T25" fmla="*/ 94 h 166"/>
                <a:gd name="T26" fmla="*/ 108 w 168"/>
                <a:gd name="T27" fmla="*/ 92 h 166"/>
                <a:gd name="T28" fmla="*/ 84 w 168"/>
                <a:gd name="T29" fmla="*/ 62 h 166"/>
                <a:gd name="T30" fmla="*/ 98 w 168"/>
                <a:gd name="T31" fmla="*/ 56 h 166"/>
                <a:gd name="T32" fmla="*/ 78 w 168"/>
                <a:gd name="T33" fmla="*/ 42 h 166"/>
                <a:gd name="T34" fmla="*/ 34 w 168"/>
                <a:gd name="T35" fmla="*/ 18 h 166"/>
                <a:gd name="T36" fmla="*/ 0 w 168"/>
                <a:gd name="T37" fmla="*/ 0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8" h="166">
                  <a:moveTo>
                    <a:pt x="0" y="0"/>
                  </a:moveTo>
                  <a:lnTo>
                    <a:pt x="46" y="16"/>
                  </a:lnTo>
                  <a:lnTo>
                    <a:pt x="90" y="32"/>
                  </a:lnTo>
                  <a:lnTo>
                    <a:pt x="132" y="68"/>
                  </a:lnTo>
                  <a:lnTo>
                    <a:pt x="168" y="158"/>
                  </a:lnTo>
                  <a:lnTo>
                    <a:pt x="150" y="158"/>
                  </a:lnTo>
                  <a:lnTo>
                    <a:pt x="126" y="166"/>
                  </a:lnTo>
                  <a:lnTo>
                    <a:pt x="140" y="150"/>
                  </a:lnTo>
                  <a:lnTo>
                    <a:pt x="140" y="132"/>
                  </a:lnTo>
                  <a:lnTo>
                    <a:pt x="126" y="130"/>
                  </a:lnTo>
                  <a:lnTo>
                    <a:pt x="118" y="106"/>
                  </a:lnTo>
                  <a:lnTo>
                    <a:pt x="134" y="110"/>
                  </a:lnTo>
                  <a:lnTo>
                    <a:pt x="122" y="94"/>
                  </a:lnTo>
                  <a:lnTo>
                    <a:pt x="108" y="92"/>
                  </a:lnTo>
                  <a:lnTo>
                    <a:pt x="84" y="62"/>
                  </a:lnTo>
                  <a:lnTo>
                    <a:pt x="98" y="56"/>
                  </a:lnTo>
                  <a:lnTo>
                    <a:pt x="78" y="42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01"/>
            <p:cNvSpPr>
              <a:spLocks/>
            </p:cNvSpPr>
            <p:nvPr/>
          </p:nvSpPr>
          <p:spPr bwMode="auto">
            <a:xfrm>
              <a:off x="6881716" y="3332882"/>
              <a:ext cx="79572" cy="71156"/>
            </a:xfrm>
            <a:custGeom>
              <a:avLst/>
              <a:gdLst>
                <a:gd name="T0" fmla="*/ 6 w 56"/>
                <a:gd name="T1" fmla="*/ 4 h 56"/>
                <a:gd name="T2" fmla="*/ 24 w 56"/>
                <a:gd name="T3" fmla="*/ 0 h 56"/>
                <a:gd name="T4" fmla="*/ 40 w 56"/>
                <a:gd name="T5" fmla="*/ 4 h 56"/>
                <a:gd name="T6" fmla="*/ 40 w 56"/>
                <a:gd name="T7" fmla="*/ 20 h 56"/>
                <a:gd name="T8" fmla="*/ 46 w 56"/>
                <a:gd name="T9" fmla="*/ 30 h 56"/>
                <a:gd name="T10" fmla="*/ 46 w 56"/>
                <a:gd name="T11" fmla="*/ 46 h 56"/>
                <a:gd name="T12" fmla="*/ 56 w 56"/>
                <a:gd name="T13" fmla="*/ 56 h 56"/>
                <a:gd name="T14" fmla="*/ 44 w 56"/>
                <a:gd name="T15" fmla="*/ 56 h 56"/>
                <a:gd name="T16" fmla="*/ 24 w 56"/>
                <a:gd name="T17" fmla="*/ 56 h 56"/>
                <a:gd name="T18" fmla="*/ 32 w 56"/>
                <a:gd name="T19" fmla="*/ 46 h 56"/>
                <a:gd name="T20" fmla="*/ 40 w 56"/>
                <a:gd name="T21" fmla="*/ 34 h 56"/>
                <a:gd name="T22" fmla="*/ 30 w 56"/>
                <a:gd name="T23" fmla="*/ 24 h 56"/>
                <a:gd name="T24" fmla="*/ 20 w 56"/>
                <a:gd name="T25" fmla="*/ 26 h 56"/>
                <a:gd name="T26" fmla="*/ 32 w 56"/>
                <a:gd name="T27" fmla="*/ 14 h 56"/>
                <a:gd name="T28" fmla="*/ 24 w 56"/>
                <a:gd name="T29" fmla="*/ 8 h 56"/>
                <a:gd name="T30" fmla="*/ 0 w 56"/>
                <a:gd name="T31" fmla="*/ 14 h 56"/>
                <a:gd name="T32" fmla="*/ 6 w 56"/>
                <a:gd name="T33" fmla="*/ 4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56">
                  <a:moveTo>
                    <a:pt x="6" y="4"/>
                  </a:moveTo>
                  <a:lnTo>
                    <a:pt x="24" y="0"/>
                  </a:lnTo>
                  <a:lnTo>
                    <a:pt x="40" y="4"/>
                  </a:lnTo>
                  <a:lnTo>
                    <a:pt x="40" y="2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6" y="56"/>
                  </a:lnTo>
                  <a:lnTo>
                    <a:pt x="44" y="56"/>
                  </a:lnTo>
                  <a:lnTo>
                    <a:pt x="24" y="56"/>
                  </a:lnTo>
                  <a:lnTo>
                    <a:pt x="32" y="46"/>
                  </a:lnTo>
                  <a:lnTo>
                    <a:pt x="40" y="34"/>
                  </a:lnTo>
                  <a:lnTo>
                    <a:pt x="30" y="24"/>
                  </a:lnTo>
                  <a:lnTo>
                    <a:pt x="20" y="26"/>
                  </a:lnTo>
                  <a:lnTo>
                    <a:pt x="32" y="14"/>
                  </a:lnTo>
                  <a:lnTo>
                    <a:pt x="24" y="8"/>
                  </a:lnTo>
                  <a:lnTo>
                    <a:pt x="0" y="1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02"/>
            <p:cNvSpPr>
              <a:spLocks/>
            </p:cNvSpPr>
            <p:nvPr/>
          </p:nvSpPr>
          <p:spPr bwMode="auto">
            <a:xfrm>
              <a:off x="7111906" y="3642918"/>
              <a:ext cx="153460" cy="475219"/>
            </a:xfrm>
            <a:custGeom>
              <a:avLst/>
              <a:gdLst>
                <a:gd name="T0" fmla="*/ 46 w 108"/>
                <a:gd name="T1" fmla="*/ 0 h 374"/>
                <a:gd name="T2" fmla="*/ 40 w 108"/>
                <a:gd name="T3" fmla="*/ 84 h 374"/>
                <a:gd name="T4" fmla="*/ 32 w 108"/>
                <a:gd name="T5" fmla="*/ 128 h 374"/>
                <a:gd name="T6" fmla="*/ 24 w 108"/>
                <a:gd name="T7" fmla="*/ 162 h 374"/>
                <a:gd name="T8" fmla="*/ 56 w 108"/>
                <a:gd name="T9" fmla="*/ 186 h 374"/>
                <a:gd name="T10" fmla="*/ 78 w 108"/>
                <a:gd name="T11" fmla="*/ 226 h 374"/>
                <a:gd name="T12" fmla="*/ 94 w 108"/>
                <a:gd name="T13" fmla="*/ 272 h 374"/>
                <a:gd name="T14" fmla="*/ 108 w 108"/>
                <a:gd name="T15" fmla="*/ 374 h 374"/>
                <a:gd name="T16" fmla="*/ 86 w 108"/>
                <a:gd name="T17" fmla="*/ 304 h 374"/>
                <a:gd name="T18" fmla="*/ 72 w 108"/>
                <a:gd name="T19" fmla="*/ 238 h 374"/>
                <a:gd name="T20" fmla="*/ 40 w 108"/>
                <a:gd name="T21" fmla="*/ 200 h 374"/>
                <a:gd name="T22" fmla="*/ 0 w 108"/>
                <a:gd name="T23" fmla="*/ 164 h 374"/>
                <a:gd name="T24" fmla="*/ 20 w 108"/>
                <a:gd name="T25" fmla="*/ 148 h 374"/>
                <a:gd name="T26" fmla="*/ 30 w 108"/>
                <a:gd name="T27" fmla="*/ 94 h 374"/>
                <a:gd name="T28" fmla="*/ 12 w 108"/>
                <a:gd name="T29" fmla="*/ 90 h 374"/>
                <a:gd name="T30" fmla="*/ 30 w 108"/>
                <a:gd name="T31" fmla="*/ 76 h 374"/>
                <a:gd name="T32" fmla="*/ 40 w 108"/>
                <a:gd name="T33" fmla="*/ 38 h 374"/>
                <a:gd name="T34" fmla="*/ 32 w 108"/>
                <a:gd name="T35" fmla="*/ 0 h 374"/>
                <a:gd name="T36" fmla="*/ 46 w 108"/>
                <a:gd name="T37" fmla="*/ 0 h 3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8" h="374">
                  <a:moveTo>
                    <a:pt x="46" y="0"/>
                  </a:moveTo>
                  <a:lnTo>
                    <a:pt x="40" y="84"/>
                  </a:lnTo>
                  <a:lnTo>
                    <a:pt x="32" y="128"/>
                  </a:lnTo>
                  <a:lnTo>
                    <a:pt x="24" y="162"/>
                  </a:lnTo>
                  <a:lnTo>
                    <a:pt x="56" y="186"/>
                  </a:lnTo>
                  <a:lnTo>
                    <a:pt x="78" y="226"/>
                  </a:lnTo>
                  <a:lnTo>
                    <a:pt x="94" y="272"/>
                  </a:lnTo>
                  <a:lnTo>
                    <a:pt x="108" y="374"/>
                  </a:lnTo>
                  <a:lnTo>
                    <a:pt x="86" y="304"/>
                  </a:lnTo>
                  <a:lnTo>
                    <a:pt x="72" y="238"/>
                  </a:lnTo>
                  <a:lnTo>
                    <a:pt x="40" y="200"/>
                  </a:lnTo>
                  <a:lnTo>
                    <a:pt x="0" y="164"/>
                  </a:lnTo>
                  <a:lnTo>
                    <a:pt x="20" y="148"/>
                  </a:lnTo>
                  <a:lnTo>
                    <a:pt x="30" y="94"/>
                  </a:lnTo>
                  <a:lnTo>
                    <a:pt x="12" y="90"/>
                  </a:lnTo>
                  <a:lnTo>
                    <a:pt x="30" y="76"/>
                  </a:lnTo>
                  <a:lnTo>
                    <a:pt x="40" y="38"/>
                  </a:lnTo>
                  <a:lnTo>
                    <a:pt x="3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03"/>
            <p:cNvSpPr>
              <a:spLocks/>
            </p:cNvSpPr>
            <p:nvPr/>
          </p:nvSpPr>
          <p:spPr bwMode="auto">
            <a:xfrm>
              <a:off x="7148850" y="4090183"/>
              <a:ext cx="65362" cy="279540"/>
            </a:xfrm>
            <a:custGeom>
              <a:avLst/>
              <a:gdLst>
                <a:gd name="T0" fmla="*/ 46 w 46"/>
                <a:gd name="T1" fmla="*/ 14 h 220"/>
                <a:gd name="T2" fmla="*/ 46 w 46"/>
                <a:gd name="T3" fmla="*/ 82 h 220"/>
                <a:gd name="T4" fmla="*/ 20 w 46"/>
                <a:gd name="T5" fmla="*/ 186 h 220"/>
                <a:gd name="T6" fmla="*/ 20 w 46"/>
                <a:gd name="T7" fmla="*/ 220 h 220"/>
                <a:gd name="T8" fmla="*/ 0 w 46"/>
                <a:gd name="T9" fmla="*/ 182 h 220"/>
                <a:gd name="T10" fmla="*/ 18 w 46"/>
                <a:gd name="T11" fmla="*/ 142 h 220"/>
                <a:gd name="T12" fmla="*/ 34 w 46"/>
                <a:gd name="T13" fmla="*/ 94 h 220"/>
                <a:gd name="T14" fmla="*/ 46 w 46"/>
                <a:gd name="T15" fmla="*/ 0 h 220"/>
                <a:gd name="T16" fmla="*/ 46 w 46"/>
                <a:gd name="T17" fmla="*/ 14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220">
                  <a:moveTo>
                    <a:pt x="46" y="14"/>
                  </a:moveTo>
                  <a:lnTo>
                    <a:pt x="46" y="82"/>
                  </a:lnTo>
                  <a:lnTo>
                    <a:pt x="20" y="186"/>
                  </a:lnTo>
                  <a:lnTo>
                    <a:pt x="20" y="220"/>
                  </a:lnTo>
                  <a:lnTo>
                    <a:pt x="0" y="182"/>
                  </a:lnTo>
                  <a:lnTo>
                    <a:pt x="18" y="142"/>
                  </a:lnTo>
                  <a:lnTo>
                    <a:pt x="34" y="94"/>
                  </a:lnTo>
                  <a:lnTo>
                    <a:pt x="46" y="0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4"/>
            <p:cNvSpPr>
              <a:spLocks/>
            </p:cNvSpPr>
            <p:nvPr/>
          </p:nvSpPr>
          <p:spPr bwMode="auto">
            <a:xfrm>
              <a:off x="6790777" y="4209623"/>
              <a:ext cx="102306" cy="246504"/>
            </a:xfrm>
            <a:custGeom>
              <a:avLst/>
              <a:gdLst>
                <a:gd name="T0" fmla="*/ 72 w 72"/>
                <a:gd name="T1" fmla="*/ 0 h 194"/>
                <a:gd name="T2" fmla="*/ 60 w 72"/>
                <a:gd name="T3" fmla="*/ 48 h 194"/>
                <a:gd name="T4" fmla="*/ 66 w 72"/>
                <a:gd name="T5" fmla="*/ 88 h 194"/>
                <a:gd name="T6" fmla="*/ 46 w 72"/>
                <a:gd name="T7" fmla="*/ 122 h 194"/>
                <a:gd name="T8" fmla="*/ 38 w 72"/>
                <a:gd name="T9" fmla="*/ 144 h 194"/>
                <a:gd name="T10" fmla="*/ 28 w 72"/>
                <a:gd name="T11" fmla="*/ 172 h 194"/>
                <a:gd name="T12" fmla="*/ 0 w 72"/>
                <a:gd name="T13" fmla="*/ 194 h 194"/>
                <a:gd name="T14" fmla="*/ 20 w 72"/>
                <a:gd name="T15" fmla="*/ 160 h 194"/>
                <a:gd name="T16" fmla="*/ 32 w 72"/>
                <a:gd name="T17" fmla="*/ 118 h 194"/>
                <a:gd name="T18" fmla="*/ 32 w 72"/>
                <a:gd name="T19" fmla="*/ 86 h 194"/>
                <a:gd name="T20" fmla="*/ 54 w 72"/>
                <a:gd name="T21" fmla="*/ 82 h 194"/>
                <a:gd name="T22" fmla="*/ 58 w 72"/>
                <a:gd name="T23" fmla="*/ 50 h 194"/>
                <a:gd name="T24" fmla="*/ 72 w 72"/>
                <a:gd name="T25" fmla="*/ 0 h 1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2" h="194">
                  <a:moveTo>
                    <a:pt x="72" y="0"/>
                  </a:moveTo>
                  <a:lnTo>
                    <a:pt x="60" y="48"/>
                  </a:lnTo>
                  <a:lnTo>
                    <a:pt x="66" y="88"/>
                  </a:lnTo>
                  <a:lnTo>
                    <a:pt x="46" y="122"/>
                  </a:lnTo>
                  <a:lnTo>
                    <a:pt x="38" y="144"/>
                  </a:lnTo>
                  <a:lnTo>
                    <a:pt x="28" y="172"/>
                  </a:lnTo>
                  <a:lnTo>
                    <a:pt x="0" y="194"/>
                  </a:lnTo>
                  <a:lnTo>
                    <a:pt x="20" y="160"/>
                  </a:lnTo>
                  <a:lnTo>
                    <a:pt x="32" y="118"/>
                  </a:lnTo>
                  <a:lnTo>
                    <a:pt x="32" y="86"/>
                  </a:lnTo>
                  <a:lnTo>
                    <a:pt x="54" y="82"/>
                  </a:lnTo>
                  <a:lnTo>
                    <a:pt x="58" y="5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9" name="Picture 105" descr="HoloPrincipe_miroi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465" y="3704348"/>
              <a:ext cx="397858" cy="77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AutoShape 107"/>
            <p:cNvSpPr>
              <a:spLocks noChangeArrowheads="1"/>
            </p:cNvSpPr>
            <p:nvPr/>
          </p:nvSpPr>
          <p:spPr bwMode="auto">
            <a:xfrm>
              <a:off x="427884" y="3787771"/>
              <a:ext cx="838344" cy="635319"/>
            </a:xfrm>
            <a:prstGeom prst="cube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1" name="AutoShape 108"/>
            <p:cNvSpPr>
              <a:spLocks noChangeArrowheads="1"/>
            </p:cNvSpPr>
            <p:nvPr/>
          </p:nvSpPr>
          <p:spPr bwMode="auto">
            <a:xfrm rot="5400000">
              <a:off x="1108170" y="3904561"/>
              <a:ext cx="402792" cy="386491"/>
            </a:xfrm>
            <a:prstGeom prst="can">
              <a:avLst>
                <a:gd name="adj" fmla="val 3896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" name="Oval 109"/>
            <p:cNvSpPr>
              <a:spLocks noChangeArrowheads="1"/>
            </p:cNvSpPr>
            <p:nvPr/>
          </p:nvSpPr>
          <p:spPr bwMode="auto">
            <a:xfrm>
              <a:off x="1374219" y="3895775"/>
              <a:ext cx="193245" cy="4040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3" name="Text Box 110"/>
            <p:cNvSpPr txBox="1">
              <a:spLocks noChangeArrowheads="1"/>
            </p:cNvSpPr>
            <p:nvPr/>
          </p:nvSpPr>
          <p:spPr bwMode="auto">
            <a:xfrm>
              <a:off x="2144470" y="4479877"/>
              <a:ext cx="116923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en-US" sz="1200" dirty="0" err="1" smtClean="0">
                  <a:latin typeface="+mn-lt"/>
                </a:rPr>
                <a:t>beam</a:t>
              </a:r>
              <a:r>
                <a:rPr lang="fr-BE" altLang="en-US" sz="1200" dirty="0" smtClean="0">
                  <a:latin typeface="+mn-lt"/>
                </a:rPr>
                <a:t> combiner</a:t>
              </a:r>
              <a:endParaRPr lang="fr-FR" altLang="en-US" sz="1200" dirty="0">
                <a:latin typeface="+mn-lt"/>
              </a:endParaRPr>
            </a:p>
          </p:txBody>
        </p:sp>
        <p:sp>
          <p:nvSpPr>
            <p:cNvPr id="104" name="Oval 111"/>
            <p:cNvSpPr>
              <a:spLocks noChangeArrowheads="1"/>
            </p:cNvSpPr>
            <p:nvPr/>
          </p:nvSpPr>
          <p:spPr bwMode="auto">
            <a:xfrm>
              <a:off x="2437069" y="3152452"/>
              <a:ext cx="386491" cy="4027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5" name="Text Box 112"/>
            <p:cNvSpPr txBox="1">
              <a:spLocks noChangeArrowheads="1"/>
            </p:cNvSpPr>
            <p:nvPr/>
          </p:nvSpPr>
          <p:spPr bwMode="auto">
            <a:xfrm>
              <a:off x="2945348" y="3291097"/>
              <a:ext cx="43794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en-US" sz="1200" dirty="0" err="1" smtClean="0">
                  <a:latin typeface="+mn-lt"/>
                </a:rPr>
                <a:t>lens</a:t>
              </a:r>
              <a:endParaRPr lang="fr-FR" altLang="en-US" sz="1200" dirty="0">
                <a:latin typeface="+mn-lt"/>
              </a:endParaRPr>
            </a:p>
          </p:txBody>
        </p:sp>
        <p:sp>
          <p:nvSpPr>
            <p:cNvPr id="106" name="Freeform 114"/>
            <p:cNvSpPr>
              <a:spLocks/>
            </p:cNvSpPr>
            <p:nvPr/>
          </p:nvSpPr>
          <p:spPr bwMode="auto">
            <a:xfrm>
              <a:off x="2567794" y="3312552"/>
              <a:ext cx="147776" cy="508255"/>
            </a:xfrm>
            <a:custGeom>
              <a:avLst/>
              <a:gdLst>
                <a:gd name="T0" fmla="*/ 2147483647 w 104"/>
                <a:gd name="T1" fmla="*/ 0 h 400"/>
                <a:gd name="T2" fmla="*/ 2147483647 w 104"/>
                <a:gd name="T3" fmla="*/ 2147483647 h 400"/>
                <a:gd name="T4" fmla="*/ 0 w 104"/>
                <a:gd name="T5" fmla="*/ 2147483647 h 400"/>
                <a:gd name="T6" fmla="*/ 2147483647 w 104"/>
                <a:gd name="T7" fmla="*/ 0 h 4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4" h="400">
                  <a:moveTo>
                    <a:pt x="44" y="0"/>
                  </a:moveTo>
                  <a:lnTo>
                    <a:pt x="104" y="324"/>
                  </a:lnTo>
                  <a:lnTo>
                    <a:pt x="0" y="40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16"/>
            <p:cNvSpPr>
              <a:spLocks/>
            </p:cNvSpPr>
            <p:nvPr/>
          </p:nvSpPr>
          <p:spPr bwMode="auto">
            <a:xfrm>
              <a:off x="1385586" y="3897046"/>
              <a:ext cx="1119687" cy="396439"/>
            </a:xfrm>
            <a:custGeom>
              <a:avLst/>
              <a:gdLst>
                <a:gd name="T0" fmla="*/ 800 w 784"/>
                <a:gd name="T1" fmla="*/ 60 h 312"/>
                <a:gd name="T2" fmla="*/ 108 w 784"/>
                <a:gd name="T3" fmla="*/ 0 h 312"/>
                <a:gd name="T4" fmla="*/ 72 w 784"/>
                <a:gd name="T5" fmla="*/ 0 h 312"/>
                <a:gd name="T6" fmla="*/ 40 w 784"/>
                <a:gd name="T7" fmla="*/ 8 h 312"/>
                <a:gd name="T8" fmla="*/ 12 w 784"/>
                <a:gd name="T9" fmla="*/ 60 h 312"/>
                <a:gd name="T10" fmla="*/ 0 w 784"/>
                <a:gd name="T11" fmla="*/ 140 h 312"/>
                <a:gd name="T12" fmla="*/ 0 w 784"/>
                <a:gd name="T13" fmla="*/ 208 h 312"/>
                <a:gd name="T14" fmla="*/ 16 w 784"/>
                <a:gd name="T15" fmla="*/ 276 h 312"/>
                <a:gd name="T16" fmla="*/ 44 w 784"/>
                <a:gd name="T17" fmla="*/ 312 h 312"/>
                <a:gd name="T18" fmla="*/ 800 w 784"/>
                <a:gd name="T19" fmla="*/ 244 h 312"/>
                <a:gd name="T20" fmla="*/ 800 w 784"/>
                <a:gd name="T21" fmla="*/ 60 h 3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4" h="312">
                  <a:moveTo>
                    <a:pt x="784" y="60"/>
                  </a:moveTo>
                  <a:lnTo>
                    <a:pt x="104" y="0"/>
                  </a:lnTo>
                  <a:lnTo>
                    <a:pt x="72" y="0"/>
                  </a:lnTo>
                  <a:lnTo>
                    <a:pt x="40" y="8"/>
                  </a:lnTo>
                  <a:lnTo>
                    <a:pt x="12" y="60"/>
                  </a:lnTo>
                  <a:lnTo>
                    <a:pt x="0" y="140"/>
                  </a:lnTo>
                  <a:lnTo>
                    <a:pt x="0" y="208"/>
                  </a:lnTo>
                  <a:lnTo>
                    <a:pt x="16" y="276"/>
                  </a:lnTo>
                  <a:lnTo>
                    <a:pt x="44" y="312"/>
                  </a:lnTo>
                  <a:lnTo>
                    <a:pt x="784" y="244"/>
                  </a:lnTo>
                  <a:lnTo>
                    <a:pt x="784" y="6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Oval 117"/>
            <p:cNvSpPr>
              <a:spLocks noChangeArrowheads="1"/>
            </p:cNvSpPr>
            <p:nvPr/>
          </p:nvSpPr>
          <p:spPr bwMode="auto">
            <a:xfrm>
              <a:off x="1379902" y="3895775"/>
              <a:ext cx="193246" cy="3938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9" name="Line 119"/>
            <p:cNvSpPr>
              <a:spLocks noChangeShapeType="1"/>
            </p:cNvSpPr>
            <p:nvPr/>
          </p:nvSpPr>
          <p:spPr bwMode="auto">
            <a:xfrm flipH="1">
              <a:off x="2915921" y="3160076"/>
              <a:ext cx="3771130" cy="593388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20"/>
            <p:cNvSpPr>
              <a:spLocks noChangeShapeType="1"/>
            </p:cNvSpPr>
            <p:nvPr/>
          </p:nvSpPr>
          <p:spPr bwMode="auto">
            <a:xfrm flipH="1" flipV="1">
              <a:off x="2917342" y="4283320"/>
              <a:ext cx="3651773" cy="69885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21"/>
            <p:cNvSpPr>
              <a:spLocks noChangeShapeType="1"/>
            </p:cNvSpPr>
            <p:nvPr/>
          </p:nvSpPr>
          <p:spPr bwMode="auto">
            <a:xfrm flipH="1">
              <a:off x="1544730" y="3810643"/>
              <a:ext cx="1017381" cy="157559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22"/>
            <p:cNvSpPr>
              <a:spLocks noChangeShapeType="1"/>
            </p:cNvSpPr>
            <p:nvPr/>
          </p:nvSpPr>
          <p:spPr bwMode="auto">
            <a:xfrm flipH="1" flipV="1">
              <a:off x="1521995" y="4257907"/>
              <a:ext cx="960544" cy="25413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23"/>
            <p:cNvSpPr>
              <a:spLocks noChangeShapeType="1"/>
            </p:cNvSpPr>
            <p:nvPr/>
          </p:nvSpPr>
          <p:spPr bwMode="auto">
            <a:xfrm flipH="1">
              <a:off x="2545060" y="4283320"/>
              <a:ext cx="284185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24"/>
            <p:cNvSpPr>
              <a:spLocks noChangeShapeType="1"/>
            </p:cNvSpPr>
            <p:nvPr/>
          </p:nvSpPr>
          <p:spPr bwMode="auto">
            <a:xfrm flipH="1">
              <a:off x="2607580" y="3764900"/>
              <a:ext cx="255766" cy="4066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1182014" y="2344784"/>
              <a:ext cx="2040814" cy="634240"/>
              <a:chOff x="1692653" y="2594167"/>
              <a:chExt cx="2040814" cy="634240"/>
            </a:xfrm>
          </p:grpSpPr>
          <p:sp>
            <p:nvSpPr>
              <p:cNvPr id="118" name="AutoShape 118"/>
              <p:cNvSpPr>
                <a:spLocks noChangeArrowheads="1"/>
              </p:cNvSpPr>
              <p:nvPr/>
            </p:nvSpPr>
            <p:spPr bwMode="auto">
              <a:xfrm rot="660000">
                <a:off x="1692653" y="2594167"/>
                <a:ext cx="767646" cy="262708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BE" altLang="en-US" sz="1800" dirty="0"/>
                  <a:t>LASER</a:t>
                </a:r>
                <a:endParaRPr lang="fr-FR" altLang="en-US" sz="1800" dirty="0"/>
              </a:p>
            </p:txBody>
          </p:sp>
          <p:sp>
            <p:nvSpPr>
              <p:cNvPr id="119" name="Oval 119"/>
              <p:cNvSpPr>
                <a:spLocks noChangeArrowheads="1"/>
              </p:cNvSpPr>
              <p:nvPr/>
            </p:nvSpPr>
            <p:spPr bwMode="auto">
              <a:xfrm rot="480000">
                <a:off x="3605199" y="2895688"/>
                <a:ext cx="128268" cy="33271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120" name="Group 121"/>
              <p:cNvGrpSpPr>
                <a:grpSpLocks/>
              </p:cNvGrpSpPr>
              <p:nvPr/>
            </p:nvGrpSpPr>
            <p:grpSpPr bwMode="auto">
              <a:xfrm>
                <a:off x="2420986" y="2750035"/>
                <a:ext cx="822972" cy="410419"/>
                <a:chOff x="1293" y="1451"/>
                <a:chExt cx="833" cy="414"/>
              </a:xfrm>
            </p:grpSpPr>
            <p:pic>
              <p:nvPicPr>
                <p:cNvPr id="121" name="Picture 122" descr="HoloPrincipe_BS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6" y="1451"/>
                  <a:ext cx="190" cy="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2" name="Line 123"/>
                <p:cNvSpPr>
                  <a:spLocks noChangeShapeType="1"/>
                </p:cNvSpPr>
                <p:nvPr/>
              </p:nvSpPr>
              <p:spPr bwMode="auto">
                <a:xfrm>
                  <a:off x="1293" y="1500"/>
                  <a:ext cx="689" cy="155"/>
                </a:xfrm>
                <a:prstGeom prst="line">
                  <a:avLst/>
                </a:prstGeom>
                <a:noFill/>
                <a:ln w="38100">
                  <a:solidFill>
                    <a:srgbClr val="00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6" name="Line 231"/>
            <p:cNvSpPr>
              <a:spLocks noChangeShapeType="1"/>
            </p:cNvSpPr>
            <p:nvPr/>
          </p:nvSpPr>
          <p:spPr bwMode="auto">
            <a:xfrm>
              <a:off x="2704033" y="2732497"/>
              <a:ext cx="395930" cy="81103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13"/>
            <p:cNvSpPr>
              <a:spLocks noChangeShapeType="1"/>
            </p:cNvSpPr>
            <p:nvPr/>
          </p:nvSpPr>
          <p:spPr bwMode="auto">
            <a:xfrm>
              <a:off x="2614685" y="2715554"/>
              <a:ext cx="15630" cy="440912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3" name="Object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814634"/>
              </p:ext>
            </p:extLst>
          </p:nvPr>
        </p:nvGraphicFramePr>
        <p:xfrm>
          <a:off x="5719763" y="5978525"/>
          <a:ext cx="26987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2" name="Equation" r:id="rId5" imgW="2158920" imgH="228600" progId="Equation.DSMT4">
                  <p:embed/>
                </p:oleObj>
              </mc:Choice>
              <mc:Fallback>
                <p:oleObj name="Equation" r:id="rId5" imgW="2158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763" y="5978525"/>
                        <a:ext cx="269875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6364" y="4680828"/>
            <a:ext cx="2014385" cy="8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242" descr="Speckl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4" y="5634225"/>
            <a:ext cx="849064" cy="8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Arc 4096"/>
          <p:cNvSpPr/>
          <p:nvPr/>
        </p:nvSpPr>
        <p:spPr>
          <a:xfrm flipV="1">
            <a:off x="5668607" y="5310219"/>
            <a:ext cx="285009" cy="415639"/>
          </a:xfrm>
          <a:custGeom>
            <a:avLst/>
            <a:gdLst>
              <a:gd name="connsiteX0" fmla="*/ 89065 w 178130"/>
              <a:gd name="connsiteY0" fmla="*/ 0 h 641269"/>
              <a:gd name="connsiteX1" fmla="*/ 178130 w 178130"/>
              <a:gd name="connsiteY1" fmla="*/ 320635 h 641269"/>
              <a:gd name="connsiteX2" fmla="*/ 89065 w 178130"/>
              <a:gd name="connsiteY2" fmla="*/ 320635 h 641269"/>
              <a:gd name="connsiteX3" fmla="*/ 89065 w 178130"/>
              <a:gd name="connsiteY3" fmla="*/ 0 h 641269"/>
              <a:gd name="connsiteX0" fmla="*/ 89065 w 178130"/>
              <a:gd name="connsiteY0" fmla="*/ 0 h 641269"/>
              <a:gd name="connsiteX1" fmla="*/ 178130 w 178130"/>
              <a:gd name="connsiteY1" fmla="*/ 320635 h 641269"/>
              <a:gd name="connsiteX0" fmla="*/ 0 w 112815"/>
              <a:gd name="connsiteY0" fmla="*/ 0 h 629394"/>
              <a:gd name="connsiteX1" fmla="*/ 89065 w 112815"/>
              <a:gd name="connsiteY1" fmla="*/ 320635 h 629394"/>
              <a:gd name="connsiteX2" fmla="*/ 0 w 112815"/>
              <a:gd name="connsiteY2" fmla="*/ 320635 h 629394"/>
              <a:gd name="connsiteX3" fmla="*/ 0 w 112815"/>
              <a:gd name="connsiteY3" fmla="*/ 0 h 629394"/>
              <a:gd name="connsiteX0" fmla="*/ 0 w 112815"/>
              <a:gd name="connsiteY0" fmla="*/ 0 h 629394"/>
              <a:gd name="connsiteX1" fmla="*/ 112815 w 112815"/>
              <a:gd name="connsiteY1" fmla="*/ 629394 h 629394"/>
              <a:gd name="connsiteX0" fmla="*/ 0 w 148441"/>
              <a:gd name="connsiteY0" fmla="*/ 0 h 629394"/>
              <a:gd name="connsiteX1" fmla="*/ 148441 w 148441"/>
              <a:gd name="connsiteY1" fmla="*/ 273134 h 629394"/>
              <a:gd name="connsiteX2" fmla="*/ 0 w 148441"/>
              <a:gd name="connsiteY2" fmla="*/ 320635 h 629394"/>
              <a:gd name="connsiteX3" fmla="*/ 0 w 148441"/>
              <a:gd name="connsiteY3" fmla="*/ 0 h 629394"/>
              <a:gd name="connsiteX0" fmla="*/ 0 w 148441"/>
              <a:gd name="connsiteY0" fmla="*/ 0 h 629394"/>
              <a:gd name="connsiteX1" fmla="*/ 112815 w 148441"/>
              <a:gd name="connsiteY1" fmla="*/ 629394 h 62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441" h="629394" stroke="0" extrusionOk="0">
                <a:moveTo>
                  <a:pt x="0" y="0"/>
                </a:moveTo>
                <a:cubicBezTo>
                  <a:pt x="49189" y="0"/>
                  <a:pt x="148441" y="96052"/>
                  <a:pt x="148441" y="273134"/>
                </a:cubicBezTo>
                <a:lnTo>
                  <a:pt x="0" y="320635"/>
                </a:lnTo>
                <a:lnTo>
                  <a:pt x="0" y="0"/>
                </a:lnTo>
                <a:close/>
              </a:path>
              <a:path w="148441" h="629394" fill="none">
                <a:moveTo>
                  <a:pt x="0" y="0"/>
                </a:moveTo>
                <a:cubicBezTo>
                  <a:pt x="49189" y="0"/>
                  <a:pt x="112815" y="452312"/>
                  <a:pt x="112815" y="629394"/>
                </a:cubicBezTo>
              </a:path>
            </a:pathLst>
          </a:cu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ontent Placeholder 2"/>
          <p:cNvSpPr txBox="1">
            <a:spLocks/>
          </p:cNvSpPr>
          <p:nvPr/>
        </p:nvSpPr>
        <p:spPr>
          <a:xfrm>
            <a:off x="0" y="785948"/>
            <a:ext cx="8503920" cy="6248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Speckle </a:t>
            </a:r>
            <a:r>
              <a:rPr lang="fr-BE" sz="2800" dirty="0" err="1" smtClean="0"/>
              <a:t>interferometry</a:t>
            </a:r>
            <a:endParaRPr lang="fr-BE" sz="2800" dirty="0" smtClean="0"/>
          </a:p>
        </p:txBody>
      </p:sp>
      <p:sp>
        <p:nvSpPr>
          <p:cNvPr id="128" name="Text Box 87"/>
          <p:cNvSpPr txBox="1">
            <a:spLocks noChangeArrowheads="1"/>
          </p:cNvSpPr>
          <p:nvPr/>
        </p:nvSpPr>
        <p:spPr bwMode="auto">
          <a:xfrm>
            <a:off x="851913" y="4853128"/>
            <a:ext cx="24161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u="sng" dirty="0" smtClean="0"/>
              <a:t>In </a:t>
            </a:r>
            <a:r>
              <a:rPr lang="fr-BE" sz="1600" b="1" i="1" u="sng" dirty="0" err="1" smtClean="0"/>
              <a:t>speckle</a:t>
            </a:r>
            <a:r>
              <a:rPr lang="fr-BE" sz="1600" b="1" i="1" u="sng" dirty="0" smtClean="0"/>
              <a:t> </a:t>
            </a:r>
            <a:r>
              <a:rPr lang="fr-BE" sz="1600" b="1" i="1" u="sng" dirty="0" err="1" smtClean="0"/>
              <a:t>interferometry</a:t>
            </a:r>
            <a:r>
              <a:rPr lang="fr-BE" sz="1600" b="1" i="1" u="sng" dirty="0" smtClean="0"/>
              <a:t> :</a:t>
            </a:r>
            <a:endParaRPr lang="fr-FR" sz="1600" b="1" i="1" u="sng" dirty="0"/>
          </a:p>
        </p:txBody>
      </p:sp>
      <p:sp>
        <p:nvSpPr>
          <p:cNvPr id="129" name="Text Box 87"/>
          <p:cNvSpPr txBox="1">
            <a:spLocks noChangeArrowheads="1"/>
          </p:cNvSpPr>
          <p:nvPr/>
        </p:nvSpPr>
        <p:spPr bwMode="auto">
          <a:xfrm>
            <a:off x="431108" y="5264836"/>
            <a:ext cx="32919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smtClean="0"/>
              <a:t>The image of the </a:t>
            </a:r>
            <a:r>
              <a:rPr lang="fr-BE" sz="1600" b="1" i="1" dirty="0" err="1" smtClean="0"/>
              <a:t>object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is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formed</a:t>
            </a:r>
            <a:r>
              <a:rPr lang="fr-BE" sz="1600" b="1" i="1" dirty="0" smtClean="0"/>
              <a:t> by</a:t>
            </a:r>
          </a:p>
          <a:p>
            <a:r>
              <a:rPr lang="fr-BE" sz="1600" b="1" i="1" dirty="0" smtClean="0"/>
              <a:t>a </a:t>
            </a:r>
            <a:r>
              <a:rPr lang="fr-BE" sz="1600" b="1" i="1" dirty="0" err="1" smtClean="0"/>
              <a:t>lens</a:t>
            </a:r>
            <a:r>
              <a:rPr lang="fr-BE" sz="1600" b="1" i="1" dirty="0" smtClean="0"/>
              <a:t> on the image </a:t>
            </a:r>
            <a:r>
              <a:rPr lang="fr-BE" sz="1600" b="1" i="1" dirty="0" err="1" smtClean="0"/>
              <a:t>sensor</a:t>
            </a:r>
            <a:endParaRPr lang="fr-FR" sz="1600" b="1" i="1" dirty="0"/>
          </a:p>
        </p:txBody>
      </p:sp>
      <p:sp>
        <p:nvSpPr>
          <p:cNvPr id="130" name="Text Box 87"/>
          <p:cNvSpPr txBox="1">
            <a:spLocks noChangeArrowheads="1"/>
          </p:cNvSpPr>
          <p:nvPr/>
        </p:nvSpPr>
        <p:spPr bwMode="auto">
          <a:xfrm>
            <a:off x="429897" y="5949499"/>
            <a:ext cx="3025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smtClean="0"/>
              <a:t>The </a:t>
            </a:r>
            <a:r>
              <a:rPr lang="fr-BE" sz="1600" b="1" i="1" dirty="0" err="1" smtClean="0"/>
              <a:t>interference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with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reference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is</a:t>
            </a:r>
            <a:endParaRPr lang="fr-BE" sz="1600" b="1" i="1" dirty="0"/>
          </a:p>
          <a:p>
            <a:r>
              <a:rPr lang="fr-BE" sz="1600" b="1" i="1" dirty="0" err="1" smtClean="0"/>
              <a:t>often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called</a:t>
            </a:r>
            <a:r>
              <a:rPr lang="fr-BE" sz="1600" b="1" i="1" dirty="0" smtClean="0"/>
              <a:t> « specklegram »</a:t>
            </a:r>
            <a:endParaRPr lang="fr-FR" sz="1600" b="1" i="1" dirty="0"/>
          </a:p>
        </p:txBody>
      </p:sp>
    </p:spTree>
    <p:extLst>
      <p:ext uri="{BB962C8B-B14F-4D97-AF65-F5344CB8AC3E}">
        <p14:creationId xmlns:p14="http://schemas.microsoft.com/office/powerpoint/2010/main" val="26864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8" grpId="0"/>
      <p:bldP spid="129" grpId="0"/>
      <p:bldP spid="1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1881" y="0"/>
            <a:ext cx="8847116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7" name="Content Placeholder 2"/>
          <p:cNvSpPr txBox="1">
            <a:spLocks/>
          </p:cNvSpPr>
          <p:nvPr/>
        </p:nvSpPr>
        <p:spPr>
          <a:xfrm>
            <a:off x="0" y="785948"/>
            <a:ext cx="8503920" cy="6248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Speckle </a:t>
            </a:r>
            <a:r>
              <a:rPr lang="fr-BE" sz="2800" dirty="0" err="1" smtClean="0"/>
              <a:t>interferometry</a:t>
            </a:r>
            <a:r>
              <a:rPr lang="fr-BE" sz="2800" dirty="0" smtClean="0"/>
              <a:t> </a:t>
            </a:r>
            <a:r>
              <a:rPr lang="fr-BE" sz="2800" dirty="0" err="1" smtClean="0"/>
              <a:t>principle</a:t>
            </a:r>
            <a:endParaRPr lang="fr-BE" sz="2800" dirty="0" smtClean="0"/>
          </a:p>
        </p:txBody>
      </p:sp>
      <p:graphicFrame>
        <p:nvGraphicFramePr>
          <p:cNvPr id="1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668800"/>
              </p:ext>
            </p:extLst>
          </p:nvPr>
        </p:nvGraphicFramePr>
        <p:xfrm>
          <a:off x="755959" y="1451261"/>
          <a:ext cx="44418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5" name="Equation" r:id="rId3" imgW="2476440" imgH="241200" progId="Equation.DSMT4">
                  <p:embed/>
                </p:oleObj>
              </mc:Choice>
              <mc:Fallback>
                <p:oleObj name="Equation" r:id="rId3" imgW="2476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959" y="1451261"/>
                        <a:ext cx="4441825" cy="433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Text Box 121"/>
          <p:cNvSpPr txBox="1">
            <a:spLocks noChangeArrowheads="1"/>
          </p:cNvSpPr>
          <p:nvPr/>
        </p:nvSpPr>
        <p:spPr bwMode="auto">
          <a:xfrm>
            <a:off x="106680" y="1473666"/>
            <a:ext cx="6254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smtClean="0">
                <a:latin typeface="Arial" charset="0"/>
              </a:rPr>
              <a:t>t=t</a:t>
            </a:r>
            <a:r>
              <a:rPr lang="fr-BE" sz="1600" b="1" i="1" baseline="-25000" dirty="0" smtClean="0">
                <a:latin typeface="Arial" charset="0"/>
              </a:rPr>
              <a:t>1 </a:t>
            </a:r>
            <a:r>
              <a:rPr lang="fr-BE" sz="1600" b="1" i="1" dirty="0">
                <a:latin typeface="Arial" charset="0"/>
              </a:rPr>
              <a:t>:</a:t>
            </a:r>
            <a:endParaRPr lang="fr-FR" sz="1600" b="1" i="1" baseline="-25000" dirty="0">
              <a:latin typeface="Arial" charset="0"/>
            </a:endParaRPr>
          </a:p>
        </p:txBody>
      </p:sp>
      <p:graphicFrame>
        <p:nvGraphicFramePr>
          <p:cNvPr id="133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115563"/>
              </p:ext>
            </p:extLst>
          </p:nvPr>
        </p:nvGraphicFramePr>
        <p:xfrm>
          <a:off x="708025" y="1873536"/>
          <a:ext cx="455136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6" name="Equation" r:id="rId5" imgW="2539800" imgH="241200" progId="Equation.DSMT4">
                  <p:embed/>
                </p:oleObj>
              </mc:Choice>
              <mc:Fallback>
                <p:oleObj name="Equation" r:id="rId5" imgW="2539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1873536"/>
                        <a:ext cx="4551363" cy="433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Text Box 122"/>
          <p:cNvSpPr txBox="1">
            <a:spLocks noChangeArrowheads="1"/>
          </p:cNvSpPr>
          <p:nvPr/>
        </p:nvSpPr>
        <p:spPr bwMode="auto">
          <a:xfrm>
            <a:off x="106680" y="1900704"/>
            <a:ext cx="644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smtClean="0">
                <a:latin typeface="Arial" charset="0"/>
              </a:rPr>
              <a:t>t=t</a:t>
            </a:r>
            <a:r>
              <a:rPr lang="fr-BE" sz="1600" b="1" i="1" baseline="-25000" dirty="0" smtClean="0">
                <a:latin typeface="Arial" charset="0"/>
              </a:rPr>
              <a:t>2</a:t>
            </a:r>
            <a:r>
              <a:rPr lang="fr-BE" sz="1600" b="1" i="1" dirty="0" smtClean="0">
                <a:latin typeface="Arial" charset="0"/>
              </a:rPr>
              <a:t> </a:t>
            </a:r>
            <a:r>
              <a:rPr lang="fr-BE" sz="1600" b="1" i="1" dirty="0">
                <a:latin typeface="Arial" charset="0"/>
              </a:rPr>
              <a:t>:</a:t>
            </a:r>
            <a:endParaRPr lang="fr-FR" sz="1600" b="1" i="1" baseline="-25000" dirty="0">
              <a:latin typeface="Arial" charset="0"/>
            </a:endParaRPr>
          </a:p>
        </p:txBody>
      </p:sp>
      <p:graphicFrame>
        <p:nvGraphicFramePr>
          <p:cNvPr id="135" name="Object 1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798135"/>
              </p:ext>
            </p:extLst>
          </p:nvPr>
        </p:nvGraphicFramePr>
        <p:xfrm>
          <a:off x="337780" y="2917441"/>
          <a:ext cx="3360761" cy="585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7" name="Equation" r:id="rId7" imgW="2108160" imgH="368280" progId="Equation.DSMT4">
                  <p:embed/>
                </p:oleObj>
              </mc:Choice>
              <mc:Fallback>
                <p:oleObj name="Equation" r:id="rId7" imgW="2108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80" y="2917441"/>
                        <a:ext cx="3360761" cy="5855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" name="Picture 19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01523" y="2552960"/>
            <a:ext cx="1475467" cy="155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7" name="Group 136"/>
          <p:cNvGrpSpPr/>
          <p:nvPr/>
        </p:nvGrpSpPr>
        <p:grpSpPr>
          <a:xfrm>
            <a:off x="7505113" y="4764661"/>
            <a:ext cx="1500188" cy="1968138"/>
            <a:chOff x="5875836" y="4678680"/>
            <a:chExt cx="1500188" cy="1968138"/>
          </a:xfrm>
        </p:grpSpPr>
        <p:pic>
          <p:nvPicPr>
            <p:cNvPr id="138" name="Picture 192"/>
            <p:cNvPicPr>
              <a:picLocks noChangeAspect="1" noChangeArrowheads="1"/>
            </p:cNvPicPr>
            <p:nvPr/>
          </p:nvPicPr>
          <p:blipFill>
            <a:blip r:embed="rId10" cstate="print"/>
            <a:srcRect l="28346" t="1575" r="22441" b="3149"/>
            <a:stretch>
              <a:fillRect/>
            </a:stretch>
          </p:blipFill>
          <p:spPr bwMode="auto">
            <a:xfrm>
              <a:off x="5875836" y="5076780"/>
              <a:ext cx="1500188" cy="1570038"/>
            </a:xfrm>
            <a:prstGeom prst="rect">
              <a:avLst/>
            </a:prstGeom>
            <a:blipFill dpi="0" rotWithShape="0">
              <a:blip cstate="print"/>
              <a:srcRect l="28346" t="1575" r="22441" b="3149"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</p:pic>
        <p:graphicFrame>
          <p:nvGraphicFramePr>
            <p:cNvPr id="139" name="Object 1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1871868"/>
                </p:ext>
              </p:extLst>
            </p:nvPr>
          </p:nvGraphicFramePr>
          <p:xfrm>
            <a:off x="5951220" y="4678680"/>
            <a:ext cx="1325263" cy="333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68" name="Equation" r:id="rId11" imgW="939600" imgH="190440" progId="Equation.DSMT4">
                    <p:embed/>
                  </p:oleObj>
                </mc:Choice>
                <mc:Fallback>
                  <p:oleObj name="Equation" r:id="rId11" imgW="93960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1220" y="4678680"/>
                          <a:ext cx="1325263" cy="3330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0" name="TextBox 139"/>
          <p:cNvSpPr txBox="1"/>
          <p:nvPr/>
        </p:nvSpPr>
        <p:spPr>
          <a:xfrm>
            <a:off x="357798" y="4291313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 smtClean="0"/>
              <a:t>Phase-</a:t>
            </a:r>
            <a:r>
              <a:rPr lang="fr-BE" b="1" i="1" dirty="0" err="1" smtClean="0"/>
              <a:t>shifting</a:t>
            </a:r>
            <a:endParaRPr lang="en-US" b="1" i="1" dirty="0"/>
          </a:p>
        </p:txBody>
      </p:sp>
      <p:graphicFrame>
        <p:nvGraphicFramePr>
          <p:cNvPr id="141" name="Objec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147060"/>
              </p:ext>
            </p:extLst>
          </p:nvPr>
        </p:nvGraphicFramePr>
        <p:xfrm>
          <a:off x="4521485" y="5219700"/>
          <a:ext cx="2835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9" name="Equation" r:id="rId13" imgW="1968480" imgH="419040" progId="Equation.DSMT4">
                  <p:embed/>
                </p:oleObj>
              </mc:Choice>
              <mc:Fallback>
                <p:oleObj name="Equation" r:id="rId13" imgW="19684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485" y="5219700"/>
                        <a:ext cx="28352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" name="Object 1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313007"/>
              </p:ext>
            </p:extLst>
          </p:nvPr>
        </p:nvGraphicFramePr>
        <p:xfrm>
          <a:off x="5961063" y="1452849"/>
          <a:ext cx="25717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0" name="Equation" r:id="rId15" imgW="1434960" imgH="190440" progId="Equation.DSMT4">
                  <p:embed/>
                </p:oleObj>
              </mc:Choice>
              <mc:Fallback>
                <p:oleObj name="Equation" r:id="rId15" imgW="14349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1452849"/>
                        <a:ext cx="257175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928578"/>
              </p:ext>
            </p:extLst>
          </p:nvPr>
        </p:nvGraphicFramePr>
        <p:xfrm>
          <a:off x="5937250" y="1910049"/>
          <a:ext cx="270986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1" name="Equation" r:id="rId17" imgW="1511280" imgH="190440" progId="Equation.DSMT4">
                  <p:embed/>
                </p:oleObj>
              </mc:Choice>
              <mc:Fallback>
                <p:oleObj name="Equation" r:id="rId17" imgW="15112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0" y="1910049"/>
                        <a:ext cx="270986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" name="Object 1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516975"/>
              </p:ext>
            </p:extLst>
          </p:nvPr>
        </p:nvGraphicFramePr>
        <p:xfrm>
          <a:off x="4475754" y="6086785"/>
          <a:ext cx="30162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2" name="Equation" r:id="rId19" imgW="2095200" imgH="419040" progId="Equation.DSMT4">
                  <p:embed/>
                </p:oleObj>
              </mc:Choice>
              <mc:Fallback>
                <p:oleObj name="Equation" r:id="rId19" imgW="20952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754" y="6086785"/>
                        <a:ext cx="301625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Text Box 121"/>
          <p:cNvSpPr txBox="1">
            <a:spLocks noChangeArrowheads="1"/>
          </p:cNvSpPr>
          <p:nvPr/>
        </p:nvSpPr>
        <p:spPr bwMode="auto">
          <a:xfrm>
            <a:off x="4406406" y="4973861"/>
            <a:ext cx="5677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400" b="1" i="1" dirty="0" smtClean="0">
                <a:latin typeface="Arial" charset="0"/>
              </a:rPr>
              <a:t>t=t</a:t>
            </a:r>
            <a:r>
              <a:rPr lang="fr-BE" sz="1400" b="1" i="1" baseline="-25000" dirty="0" smtClean="0">
                <a:latin typeface="Arial" charset="0"/>
              </a:rPr>
              <a:t>1 </a:t>
            </a:r>
            <a:r>
              <a:rPr lang="fr-BE" sz="1400" b="1" i="1" dirty="0">
                <a:latin typeface="Arial" charset="0"/>
              </a:rPr>
              <a:t>:</a:t>
            </a:r>
            <a:endParaRPr lang="fr-FR" sz="1400" b="1" i="1" baseline="-25000" dirty="0">
              <a:latin typeface="Arial" charset="0"/>
            </a:endParaRPr>
          </a:p>
        </p:txBody>
      </p:sp>
      <p:sp>
        <p:nvSpPr>
          <p:cNvPr id="147" name="Text Box 122"/>
          <p:cNvSpPr txBox="1">
            <a:spLocks noChangeArrowheads="1"/>
          </p:cNvSpPr>
          <p:nvPr/>
        </p:nvSpPr>
        <p:spPr bwMode="auto">
          <a:xfrm>
            <a:off x="4389574" y="5874931"/>
            <a:ext cx="583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400" b="1" i="1" dirty="0" smtClean="0">
                <a:latin typeface="Arial" charset="0"/>
              </a:rPr>
              <a:t>t=t</a:t>
            </a:r>
            <a:r>
              <a:rPr lang="fr-BE" sz="1400" b="1" i="1" baseline="-25000" dirty="0" smtClean="0">
                <a:latin typeface="Arial" charset="0"/>
              </a:rPr>
              <a:t>2</a:t>
            </a:r>
            <a:r>
              <a:rPr lang="fr-BE" sz="1400" b="1" i="1" dirty="0" smtClean="0">
                <a:latin typeface="Arial" charset="0"/>
              </a:rPr>
              <a:t> </a:t>
            </a:r>
            <a:r>
              <a:rPr lang="fr-BE" sz="1400" b="1" i="1" dirty="0">
                <a:latin typeface="Arial" charset="0"/>
              </a:rPr>
              <a:t>:</a:t>
            </a:r>
            <a:endParaRPr lang="fr-FR" sz="1400" b="1" i="1" baseline="-25000" dirty="0">
              <a:latin typeface="Arial" charset="0"/>
            </a:endParaRPr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703308"/>
              </p:ext>
            </p:extLst>
          </p:nvPr>
        </p:nvGraphicFramePr>
        <p:xfrm>
          <a:off x="5738296" y="3031115"/>
          <a:ext cx="282416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3" name="Equation" r:id="rId21" imgW="1574640" imgH="190440" progId="Equation.DSMT4">
                  <p:embed/>
                </p:oleObj>
              </mc:Choice>
              <mc:Fallback>
                <p:oleObj name="Equation" r:id="rId21" imgW="15746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8296" y="3031115"/>
                        <a:ext cx="282416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893969"/>
              </p:ext>
            </p:extLst>
          </p:nvPr>
        </p:nvGraphicFramePr>
        <p:xfrm>
          <a:off x="0" y="5213944"/>
          <a:ext cx="4180030" cy="1331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4" name="Equation" r:id="rId23" imgW="3136680" imgH="1002960" progId="Equation.DSMT4">
                  <p:embed/>
                </p:oleObj>
              </mc:Choice>
              <mc:Fallback>
                <p:oleObj name="Equation" r:id="rId23" imgW="3136680" imgH="10029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213944"/>
                        <a:ext cx="4180030" cy="13313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24356"/>
              </p:ext>
            </p:extLst>
          </p:nvPr>
        </p:nvGraphicFramePr>
        <p:xfrm>
          <a:off x="2125663" y="4308475"/>
          <a:ext cx="559593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5" name="Equation" r:id="rId25" imgW="3479760" imgH="241200" progId="Equation.DSMT4">
                  <p:embed/>
                </p:oleObj>
              </mc:Choice>
              <mc:Fallback>
                <p:oleObj name="Equation" r:id="rId25" imgW="347976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4308475"/>
                        <a:ext cx="5595937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TextBox 150"/>
          <p:cNvSpPr txBox="1"/>
          <p:nvPr/>
        </p:nvSpPr>
        <p:spPr>
          <a:xfrm>
            <a:off x="401017" y="2464787"/>
            <a:ext cx="281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 smtClean="0"/>
              <a:t>Speckle pattern </a:t>
            </a:r>
            <a:r>
              <a:rPr lang="fr-BE" b="1" i="1" dirty="0" err="1" smtClean="0"/>
              <a:t>subtraction</a:t>
            </a:r>
            <a:endParaRPr lang="en-US" b="1" i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373721" y="4662077"/>
            <a:ext cx="5099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i="1" dirty="0" smtClean="0"/>
              <a:t>Multiple specklegram capture </a:t>
            </a:r>
            <a:r>
              <a:rPr lang="fr-BE" sz="1600" b="1" i="1" dirty="0" err="1" smtClean="0"/>
              <a:t>with</a:t>
            </a:r>
            <a:r>
              <a:rPr lang="fr-BE" sz="1600" b="1" i="1" dirty="0" smtClean="0"/>
              <a:t> </a:t>
            </a:r>
            <a:r>
              <a:rPr lang="fr-BE" sz="1600" b="1" i="1" dirty="0" err="1" smtClean="0"/>
              <a:t>controlled</a:t>
            </a:r>
            <a:r>
              <a:rPr lang="fr-BE" sz="1600" b="1" i="1" dirty="0" smtClean="0"/>
              <a:t> phase </a:t>
            </a:r>
            <a:r>
              <a:rPr lang="fr-BE" sz="1600" b="1" i="1" dirty="0" err="1" smtClean="0"/>
              <a:t>step</a:t>
            </a:r>
            <a:r>
              <a:rPr lang="fr-BE" sz="1600" b="1" i="1" dirty="0" err="1"/>
              <a:t>s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1303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40" grpId="0"/>
      <p:bldP spid="146" grpId="0"/>
      <p:bldP spid="147" grpId="0"/>
      <p:bldP spid="151" grpId="0"/>
      <p:bldP spid="15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Concept: LWIR Speckle </a:t>
            </a:r>
            <a:r>
              <a:rPr lang="fr-BE" sz="2800" dirty="0" err="1" smtClean="0"/>
              <a:t>Interferometry</a:t>
            </a:r>
            <a:endParaRPr lang="fr-BE" sz="2800" dirty="0" smtClean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325328"/>
            <a:ext cx="9144000" cy="2184400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" name="Picture 9" descr="Principe Speckle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1490428"/>
            <a:ext cx="1670050" cy="533400"/>
          </a:xfrm>
          <a:prstGeom prst="rect">
            <a:avLst/>
          </a:prstGeom>
          <a:noFill/>
        </p:spPr>
      </p:pic>
      <p:pic>
        <p:nvPicPr>
          <p:cNvPr id="10" name="Picture 10" descr="Principe Speckl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2258778"/>
            <a:ext cx="1189037" cy="546100"/>
          </a:xfrm>
          <a:prstGeom prst="rect">
            <a:avLst/>
          </a:prstGeom>
          <a:noFill/>
        </p:spPr>
      </p:pic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924050" y="1711091"/>
            <a:ext cx="3830638" cy="1590675"/>
            <a:chOff x="2484" y="1459"/>
            <a:chExt cx="2413" cy="1002"/>
          </a:xfrm>
        </p:grpSpPr>
        <p:pic>
          <p:nvPicPr>
            <p:cNvPr id="12" name="Picture 12" descr="Principe Speckle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26" y="1459"/>
              <a:ext cx="371" cy="1002"/>
            </a:xfrm>
            <a:prstGeom prst="rect">
              <a:avLst/>
            </a:prstGeom>
            <a:noFill/>
          </p:spPr>
        </p:pic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2488" y="1560"/>
              <a:ext cx="2204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484" y="1600"/>
              <a:ext cx="2284" cy="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1250950" y="2296878"/>
            <a:ext cx="4159250" cy="457200"/>
            <a:chOff x="2060" y="1828"/>
            <a:chExt cx="2620" cy="288"/>
          </a:xfrm>
        </p:grpSpPr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068" y="1976"/>
              <a:ext cx="2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V="1">
              <a:off x="2060" y="1828"/>
              <a:ext cx="332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396" y="1828"/>
              <a:ext cx="22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2068" y="1976"/>
              <a:ext cx="324" cy="1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2392" y="1980"/>
              <a:ext cx="227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1"/>
          <p:cNvGrpSpPr>
            <a:grpSpLocks/>
          </p:cNvGrpSpPr>
          <p:nvPr/>
        </p:nvGrpSpPr>
        <p:grpSpPr bwMode="auto">
          <a:xfrm>
            <a:off x="1257300" y="1668228"/>
            <a:ext cx="269875" cy="1081088"/>
            <a:chOff x="2064" y="1432"/>
            <a:chExt cx="170" cy="681"/>
          </a:xfrm>
        </p:grpSpPr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 rot="2665981">
              <a:off x="2207" y="1769"/>
              <a:ext cx="27" cy="3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" name="Group 23"/>
            <p:cNvGrpSpPr>
              <a:grpSpLocks/>
            </p:cNvGrpSpPr>
            <p:nvPr/>
          </p:nvGrpSpPr>
          <p:grpSpPr bwMode="auto">
            <a:xfrm>
              <a:off x="2064" y="1432"/>
              <a:ext cx="164" cy="608"/>
              <a:chOff x="2064" y="1432"/>
              <a:chExt cx="164" cy="608"/>
            </a:xfrm>
          </p:grpSpPr>
          <p:grpSp>
            <p:nvGrpSpPr>
              <p:cNvPr id="29" name="Group 24"/>
              <p:cNvGrpSpPr>
                <a:grpSpLocks/>
              </p:cNvGrpSpPr>
              <p:nvPr/>
            </p:nvGrpSpPr>
            <p:grpSpPr bwMode="auto">
              <a:xfrm>
                <a:off x="2064" y="1544"/>
                <a:ext cx="164" cy="496"/>
                <a:chOff x="2064" y="1544"/>
                <a:chExt cx="164" cy="496"/>
              </a:xfrm>
            </p:grpSpPr>
            <p:sp>
              <p:nvSpPr>
                <p:cNvPr id="31" name="Oval 25"/>
                <p:cNvSpPr>
                  <a:spLocks noChangeArrowheads="1"/>
                </p:cNvSpPr>
                <p:nvPr/>
              </p:nvSpPr>
              <p:spPr bwMode="auto">
                <a:xfrm>
                  <a:off x="2124" y="1672"/>
                  <a:ext cx="88" cy="32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168" y="1544"/>
                  <a:ext cx="0" cy="4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2108" y="1704"/>
                  <a:ext cx="64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064" y="2032"/>
                  <a:ext cx="44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9"/>
                <p:cNvSpPr>
                  <a:spLocks noChangeShapeType="1"/>
                </p:cNvSpPr>
                <p:nvPr/>
              </p:nvSpPr>
              <p:spPr bwMode="auto">
                <a:xfrm>
                  <a:off x="2072" y="1896"/>
                  <a:ext cx="156" cy="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30"/>
                <p:cNvSpPr>
                  <a:spLocks noChangeShapeType="1"/>
                </p:cNvSpPr>
                <p:nvPr/>
              </p:nvSpPr>
              <p:spPr bwMode="auto">
                <a:xfrm>
                  <a:off x="2168" y="1708"/>
                  <a:ext cx="48" cy="1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Rectangle 31"/>
              <p:cNvSpPr>
                <a:spLocks noChangeArrowheads="1"/>
              </p:cNvSpPr>
              <p:nvPr/>
            </p:nvSpPr>
            <p:spPr bwMode="auto">
              <a:xfrm rot="-2290873">
                <a:off x="2158" y="1432"/>
                <a:ext cx="29" cy="21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44500" y="3844940"/>
            <a:ext cx="2562226" cy="2577887"/>
            <a:chOff x="444500" y="3844940"/>
            <a:chExt cx="2562226" cy="2577887"/>
          </a:xfrm>
        </p:grpSpPr>
        <p:pic>
          <p:nvPicPr>
            <p:cNvPr id="38" name="Picture 28" descr="fig3d_therma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7713" y="5001419"/>
              <a:ext cx="2054225" cy="1169987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444500" y="4667250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latin typeface="+mn-lt"/>
                </a:rPr>
                <a:t>Laser </a:t>
              </a:r>
              <a:r>
                <a:rPr lang="fr-BE" b="1" dirty="0" smtClean="0">
                  <a:latin typeface="+mn-lt"/>
                </a:rPr>
                <a:t>OFF</a:t>
              </a:r>
              <a:endParaRPr lang="en-US" b="1" dirty="0">
                <a:latin typeface="+mn-lt"/>
              </a:endParaRPr>
            </a:p>
          </p:txBody>
        </p:sp>
        <p:pic>
          <p:nvPicPr>
            <p:cNvPr id="40" name="Picture 31" descr="formule totale"/>
            <p:cNvPicPr>
              <a:picLocks noChangeAspect="1" noChangeArrowheads="1"/>
            </p:cNvPicPr>
            <p:nvPr/>
          </p:nvPicPr>
          <p:blipFill>
            <a:blip r:embed="rId6" cstate="print"/>
            <a:srcRect r="63064"/>
            <a:stretch>
              <a:fillRect/>
            </a:stretch>
          </p:blipFill>
          <p:spPr bwMode="auto">
            <a:xfrm>
              <a:off x="601663" y="3844940"/>
              <a:ext cx="2179263" cy="417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 Box 42"/>
            <p:cNvSpPr txBox="1">
              <a:spLocks noChangeArrowheads="1"/>
            </p:cNvSpPr>
            <p:nvPr/>
          </p:nvSpPr>
          <p:spPr bwMode="auto">
            <a:xfrm>
              <a:off x="801688" y="6115050"/>
              <a:ext cx="2205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BE" sz="1400" b="1" i="1" dirty="0">
                  <a:latin typeface="Arial" charset="0"/>
                </a:rPr>
                <a:t>Thermal background</a:t>
              </a:r>
              <a:endParaRPr lang="fr-FR" sz="1400" b="1" i="1" dirty="0">
                <a:latin typeface="Arial" charset="0"/>
              </a:endParaRPr>
            </a:p>
          </p:txBody>
        </p:sp>
      </p:grpSp>
      <p:pic>
        <p:nvPicPr>
          <p:cNvPr id="42" name="Picture 29" descr="fig3d_thermal_speck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6238" y="3517900"/>
            <a:ext cx="2033587" cy="1157288"/>
          </a:xfrm>
          <a:prstGeom prst="rect">
            <a:avLst/>
          </a:prstGeom>
          <a:noFill/>
        </p:spPr>
      </p:pic>
      <p:pic>
        <p:nvPicPr>
          <p:cNvPr id="43" name="Picture 31" descr="formule tot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664" y="3844940"/>
            <a:ext cx="5900737" cy="41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0" descr="fig3d_speck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3938" y="4991893"/>
            <a:ext cx="2043112" cy="1163638"/>
          </a:xfrm>
          <a:prstGeom prst="rect">
            <a:avLst/>
          </a:prstGeom>
          <a:noFill/>
        </p:spPr>
      </p:pic>
      <p:sp>
        <p:nvSpPr>
          <p:cNvPr id="45" name="Line 35"/>
          <p:cNvSpPr>
            <a:spLocks noChangeShapeType="1"/>
          </p:cNvSpPr>
          <p:nvPr/>
        </p:nvSpPr>
        <p:spPr bwMode="auto">
          <a:xfrm flipV="1">
            <a:off x="1063625" y="5122863"/>
            <a:ext cx="1574800" cy="795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Line 37"/>
          <p:cNvSpPr>
            <a:spLocks noChangeShapeType="1"/>
          </p:cNvSpPr>
          <p:nvPr/>
        </p:nvSpPr>
        <p:spPr bwMode="auto">
          <a:xfrm flipV="1">
            <a:off x="6326188" y="5414963"/>
            <a:ext cx="1743075" cy="350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146800" y="470535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+mn-lt"/>
              </a:rPr>
              <a:t>Laser </a:t>
            </a:r>
            <a:r>
              <a:rPr lang="fr-BE" b="1" dirty="0" smtClean="0">
                <a:latin typeface="+mn-lt"/>
              </a:rPr>
              <a:t>ON</a:t>
            </a:r>
            <a:endParaRPr lang="en-US" b="1" dirty="0">
              <a:latin typeface="+mn-lt"/>
            </a:endParaRP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6202363" y="6184900"/>
            <a:ext cx="22159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BE" sz="1400" b="1" i="1" dirty="0" err="1" smtClean="0">
                <a:latin typeface="Arial" charset="0"/>
              </a:rPr>
              <a:t>Hologram</a:t>
            </a:r>
            <a:r>
              <a:rPr lang="fr-BE" sz="1400" b="1" i="1" dirty="0" smtClean="0">
                <a:latin typeface="Arial" charset="0"/>
              </a:rPr>
              <a:t>/</a:t>
            </a:r>
            <a:r>
              <a:rPr lang="fr-BE" sz="1400" b="1" i="1" dirty="0" err="1" smtClean="0">
                <a:latin typeface="Arial" charset="0"/>
              </a:rPr>
              <a:t>Specklegram</a:t>
            </a:r>
            <a:endParaRPr lang="fr-FR" sz="1400" b="1" i="1" dirty="0"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41600" y="4940300"/>
            <a:ext cx="3505200" cy="1917700"/>
            <a:chOff x="2641600" y="4940300"/>
            <a:chExt cx="3505200" cy="1917700"/>
          </a:xfrm>
        </p:grpSpPr>
        <p:pic>
          <p:nvPicPr>
            <p:cNvPr id="50" name="Picture 3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28988" y="4940300"/>
              <a:ext cx="1971675" cy="191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H="1" flipV="1">
              <a:off x="5308600" y="5702300"/>
              <a:ext cx="838200" cy="48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V="1">
              <a:off x="2641600" y="6057899"/>
              <a:ext cx="673100" cy="203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853771" y="1950718"/>
            <a:ext cx="278839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1600" b="1" i="1" dirty="0" smtClean="0">
                <a:latin typeface="+mn-lt"/>
              </a:rPr>
              <a:t>Single </a:t>
            </a:r>
            <a:r>
              <a:rPr lang="fr-BE" sz="1600" b="1" i="1" dirty="0" err="1" smtClean="0">
                <a:latin typeface="+mn-lt"/>
              </a:rPr>
              <a:t>sensor</a:t>
            </a:r>
            <a:endParaRPr lang="fr-BE" sz="1600" b="1" i="1" dirty="0" smtClean="0">
              <a:latin typeface="+mn-lt"/>
            </a:endParaRPr>
          </a:p>
          <a:p>
            <a:r>
              <a:rPr lang="fr-BE" sz="1600" b="1" i="1" dirty="0" err="1" smtClean="0">
                <a:latin typeface="+mn-lt"/>
              </a:rPr>
              <a:t>Simultaneous</a:t>
            </a:r>
            <a:r>
              <a:rPr lang="fr-BE" sz="1600" b="1" i="1" dirty="0" smtClean="0">
                <a:latin typeface="+mn-lt"/>
              </a:rPr>
              <a:t> </a:t>
            </a:r>
            <a:r>
              <a:rPr lang="fr-BE" sz="1600" b="1" i="1" dirty="0" err="1" smtClean="0">
                <a:latin typeface="+mn-lt"/>
              </a:rPr>
              <a:t>measurement</a:t>
            </a:r>
            <a:r>
              <a:rPr lang="fr-BE" sz="1600" b="1" i="1" dirty="0" smtClean="0">
                <a:latin typeface="+mn-lt"/>
              </a:rPr>
              <a:t> of</a:t>
            </a:r>
          </a:p>
          <a:p>
            <a:pPr>
              <a:buFont typeface="Arial" pitchFamily="34" charset="0"/>
              <a:buChar char="•"/>
            </a:pPr>
            <a:r>
              <a:rPr lang="fr-BE" sz="1600" b="1" i="1" dirty="0" smtClean="0">
                <a:latin typeface="+mn-lt"/>
              </a:rPr>
              <a:t> </a:t>
            </a:r>
            <a:r>
              <a:rPr lang="fr-BE" sz="1600" b="1" i="1" dirty="0" err="1" smtClean="0">
                <a:latin typeface="+mn-lt"/>
              </a:rPr>
              <a:t>Temperature</a:t>
            </a:r>
            <a:r>
              <a:rPr lang="fr-BE" sz="1600" b="1" i="1" dirty="0" smtClean="0">
                <a:latin typeface="+mn-lt"/>
              </a:rPr>
              <a:t> variation</a:t>
            </a:r>
          </a:p>
          <a:p>
            <a:pPr>
              <a:buFont typeface="Arial" pitchFamily="34" charset="0"/>
              <a:buChar char="•"/>
            </a:pPr>
            <a:r>
              <a:rPr lang="fr-BE" sz="1600" b="1" i="1" dirty="0" smtClean="0">
                <a:latin typeface="+mn-lt"/>
              </a:rPr>
              <a:t> </a:t>
            </a:r>
            <a:r>
              <a:rPr lang="fr-BE" sz="1600" b="1" i="1" dirty="0" err="1" smtClean="0">
                <a:latin typeface="+mn-lt"/>
              </a:rPr>
              <a:t>Deformation</a:t>
            </a:r>
            <a:endParaRPr lang="en-US" sz="16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6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5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13378"/>
            <a:ext cx="8766629" cy="723536"/>
          </a:xfrm>
        </p:spPr>
        <p:txBody>
          <a:bodyPr>
            <a:normAutofit fontScale="92500"/>
          </a:bodyPr>
          <a:lstStyle/>
          <a:p>
            <a:r>
              <a:rPr lang="fr-BE" sz="2800" dirty="0" smtClean="0"/>
              <a:t>Motivation: </a:t>
            </a:r>
            <a:r>
              <a:rPr lang="fr-BE" sz="2800" dirty="0" err="1" smtClean="0"/>
              <a:t>Measurement</a:t>
            </a:r>
            <a:r>
              <a:rPr lang="fr-BE" sz="2800" dirty="0" smtClean="0"/>
              <a:t> of </a:t>
            </a:r>
            <a:r>
              <a:rPr lang="fr-BE" sz="2800" dirty="0" err="1" smtClean="0"/>
              <a:t>deformation</a:t>
            </a:r>
            <a:r>
              <a:rPr lang="fr-BE" sz="2800" dirty="0" smtClean="0"/>
              <a:t> AND </a:t>
            </a:r>
            <a:r>
              <a:rPr lang="fr-BE" sz="2800" dirty="0" err="1" smtClean="0"/>
              <a:t>temperature</a:t>
            </a:r>
            <a:endParaRPr lang="fr-BE" sz="2800" dirty="0" smtClean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580" y="4247276"/>
            <a:ext cx="8680450" cy="2475782"/>
            <a:chOff x="185580" y="3942482"/>
            <a:chExt cx="8680450" cy="2475782"/>
          </a:xfrm>
        </p:grpSpPr>
        <p:sp>
          <p:nvSpPr>
            <p:cNvPr id="18" name="Rectangle 70"/>
            <p:cNvSpPr txBox="1">
              <a:spLocks noChangeArrowheads="1"/>
            </p:cNvSpPr>
            <p:nvPr/>
          </p:nvSpPr>
          <p:spPr bwMode="auto">
            <a:xfrm>
              <a:off x="185580" y="3942482"/>
              <a:ext cx="8680450" cy="40650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Defect</a:t>
              </a:r>
              <a:r>
                <a:rPr kumimoji="0" lang="fr-B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fr-B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detection</a:t>
              </a:r>
              <a:r>
                <a:rPr kumimoji="0" lang="fr-B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in </a:t>
              </a:r>
              <a:r>
                <a:rPr kumimoji="0" lang="fr-B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aeronautics</a:t>
              </a:r>
              <a:r>
                <a:rPr kumimoji="0" lang="fr-B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composite structures</a:t>
              </a:r>
              <a:endParaRPr kumimoji="0" lang="fr-B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457200" marR="0" lvl="1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endParaRPr>
            </a:p>
            <a:p>
              <a:pPr marL="457200" marR="0" lvl="1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endParaRPr>
            </a:p>
          </p:txBody>
        </p:sp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400" y="4495800"/>
              <a:ext cx="2675718" cy="189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3532090" y="4230688"/>
              <a:ext cx="244759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BE" sz="1400" b="1" i="1" dirty="0" err="1">
                  <a:latin typeface="Arial" charset="0"/>
                </a:rPr>
                <a:t>Thermography</a:t>
              </a:r>
              <a:r>
                <a:rPr lang="fr-BE" sz="1400" b="1" i="1" dirty="0">
                  <a:latin typeface="Arial" charset="0"/>
                </a:rPr>
                <a:t> :</a:t>
              </a:r>
            </a:p>
            <a:p>
              <a:pPr algn="ctr"/>
              <a:r>
                <a:rPr lang="fr-BE" sz="1400" b="1" i="1" dirty="0">
                  <a:latin typeface="Arial" charset="0"/>
                </a:rPr>
                <a:t>Local </a:t>
              </a:r>
              <a:r>
                <a:rPr lang="fr-BE" sz="1400" b="1" i="1" dirty="0" err="1">
                  <a:latin typeface="Arial" charset="0"/>
                </a:rPr>
                <a:t>Temperature</a:t>
              </a:r>
              <a:r>
                <a:rPr lang="fr-BE" sz="1400" b="1" i="1" dirty="0">
                  <a:latin typeface="Arial" charset="0"/>
                </a:rPr>
                <a:t> change</a:t>
              </a:r>
            </a:p>
          </p:txBody>
        </p:sp>
        <p:pic>
          <p:nvPicPr>
            <p:cNvPr id="21" name="Picture 14" descr="Img_traitée Essai010_12-300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8749" y="4787899"/>
              <a:ext cx="2034279" cy="1590675"/>
            </a:xfrm>
            <a:prstGeom prst="rect">
              <a:avLst/>
            </a:prstGeom>
            <a:noFill/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6291172" y="4255978"/>
              <a:ext cx="24447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BE" sz="1400" b="1" i="1" dirty="0" err="1" smtClean="0">
                  <a:latin typeface="Arial" charset="0"/>
                </a:rPr>
                <a:t>Shearography</a:t>
              </a:r>
              <a:r>
                <a:rPr lang="fr-BE" sz="1400" b="1" i="1" dirty="0" smtClean="0">
                  <a:latin typeface="Arial" charset="0"/>
                </a:rPr>
                <a:t> </a:t>
              </a:r>
              <a:r>
                <a:rPr lang="fr-BE" sz="1400" b="1" i="1" dirty="0">
                  <a:latin typeface="Arial" charset="0"/>
                </a:rPr>
                <a:t>:</a:t>
              </a:r>
            </a:p>
            <a:p>
              <a:pPr algn="ctr"/>
              <a:r>
                <a:rPr lang="fr-BE" sz="1400" b="1" i="1" dirty="0">
                  <a:latin typeface="Arial" charset="0"/>
                </a:rPr>
                <a:t>Local </a:t>
              </a:r>
              <a:r>
                <a:rPr lang="fr-BE" sz="1400" b="1" i="1" dirty="0" err="1">
                  <a:latin typeface="Arial" charset="0"/>
                </a:rPr>
                <a:t>deformation</a:t>
              </a:r>
              <a:endParaRPr lang="fr-BE" sz="1400" b="1" i="1" dirty="0">
                <a:latin typeface="Arial" charset="0"/>
              </a:endParaRPr>
            </a:p>
          </p:txBody>
        </p:sp>
        <p:pic>
          <p:nvPicPr>
            <p:cNvPr id="23" name="Picture 13" descr="essai002_r 7s 8_ima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00813" y="4787900"/>
              <a:ext cx="2033670" cy="1630364"/>
            </a:xfrm>
            <a:prstGeom prst="rect">
              <a:avLst/>
            </a:prstGeom>
            <a:noFill/>
          </p:spPr>
        </p:pic>
      </p:grpSp>
      <p:grpSp>
        <p:nvGrpSpPr>
          <p:cNvPr id="24" name="Group 23"/>
          <p:cNvGrpSpPr/>
          <p:nvPr/>
        </p:nvGrpSpPr>
        <p:grpSpPr>
          <a:xfrm>
            <a:off x="29716" y="1183508"/>
            <a:ext cx="8998172" cy="2945472"/>
            <a:chOff x="89617" y="878710"/>
            <a:chExt cx="8998172" cy="2945472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r="12485"/>
            <a:stretch/>
          </p:blipFill>
          <p:spPr bwMode="auto">
            <a:xfrm>
              <a:off x="280173" y="2512828"/>
              <a:ext cx="1834327" cy="1311354"/>
            </a:xfrm>
            <a:prstGeom prst="rect">
              <a:avLst/>
            </a:prstGeom>
            <a:noFill/>
            <a:ln w="1">
              <a:miter lim="800000"/>
              <a:headEnd/>
              <a:tailEnd/>
            </a:ln>
          </p:spPr>
        </p:pic>
        <p:pic>
          <p:nvPicPr>
            <p:cNvPr id="27" name="Picture 8" descr="Heating 1_M2 baseplate right part_filt K3_Phi4_4steps_4step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00427" y="1260544"/>
              <a:ext cx="1385815" cy="10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48515" y="1271871"/>
              <a:ext cx="3932346" cy="2355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6" descr="R2_Case1_Y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r="40729"/>
            <a:stretch/>
          </p:blipFill>
          <p:spPr bwMode="auto">
            <a:xfrm>
              <a:off x="6393711" y="2481298"/>
              <a:ext cx="2694078" cy="1167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 descr="H:\users\M.Georges\Publications\Conférences\2012_04_DH 2012_Miami\osiri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89617" y="1271871"/>
              <a:ext cx="2026251" cy="1188407"/>
            </a:xfrm>
            <a:prstGeom prst="rect">
              <a:avLst/>
            </a:prstGeom>
            <a:noFill/>
          </p:spPr>
        </p:pic>
        <p:sp>
          <p:nvSpPr>
            <p:cNvPr id="31" name="Rectangle 70"/>
            <p:cNvSpPr txBox="1">
              <a:spLocks noChangeArrowheads="1"/>
            </p:cNvSpPr>
            <p:nvPr/>
          </p:nvSpPr>
          <p:spPr bwMode="auto">
            <a:xfrm>
              <a:off x="280173" y="878710"/>
              <a:ext cx="8680450" cy="34366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Thermo-</a:t>
              </a:r>
              <a:r>
                <a:rPr kumimoji="0" lang="fr-B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mechanical</a:t>
              </a:r>
              <a:r>
                <a:rPr kumimoji="0" lang="fr-B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fr-B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deformation</a:t>
              </a:r>
              <a:r>
                <a:rPr kumimoji="0" lang="fr-B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of </a:t>
              </a:r>
              <a:r>
                <a:rPr kumimoji="0" lang="fr-B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space</a:t>
              </a:r>
              <a:r>
                <a:rPr kumimoji="0" lang="fr-B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composite structures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457200" marR="0" lvl="1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618905" y="3522019"/>
            <a:ext cx="167545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BE" sz="1050" b="1" dirty="0" err="1" smtClean="0">
                <a:latin typeface="+mn-lt"/>
              </a:rPr>
              <a:t>Thermographic</a:t>
            </a:r>
            <a:r>
              <a:rPr lang="fr-BE" sz="1050" b="1" dirty="0" smtClean="0">
                <a:latin typeface="+mn-lt"/>
              </a:rPr>
              <a:t> camera</a:t>
            </a:r>
            <a:endParaRPr lang="en-US" sz="1050" b="1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589" y="1942324"/>
            <a:ext cx="1479892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BE" sz="1050" b="1" dirty="0" err="1" smtClean="0">
                <a:latin typeface="+mn-lt"/>
              </a:rPr>
              <a:t>Holographic</a:t>
            </a:r>
            <a:r>
              <a:rPr lang="fr-BE" sz="1050" b="1" dirty="0" smtClean="0">
                <a:latin typeface="+mn-lt"/>
              </a:rPr>
              <a:t> camera</a:t>
            </a:r>
            <a:endParaRPr lang="en-US" sz="1050" b="1" dirty="0">
              <a:latin typeface="+mn-l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047932" y="2210755"/>
            <a:ext cx="206546" cy="190584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773947" y="2890648"/>
            <a:ext cx="482600" cy="68580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6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859687" y="1826624"/>
            <a:ext cx="7351713" cy="650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800" b="1" dirty="0">
                <a:latin typeface="Arial" charset="0"/>
              </a:rPr>
              <a:t>FANTOM : </a:t>
            </a:r>
            <a:r>
              <a:rPr lang="fr-BE" sz="1800" b="1" u="sng" dirty="0">
                <a:latin typeface="Arial" charset="0"/>
              </a:rPr>
              <a:t>F</a:t>
            </a:r>
            <a:r>
              <a:rPr lang="fr-BE" sz="1800" dirty="0">
                <a:latin typeface="Arial" charset="0"/>
              </a:rPr>
              <a:t>ull-Field </a:t>
            </a:r>
            <a:r>
              <a:rPr lang="fr-BE" sz="1800" b="1" u="sng" dirty="0">
                <a:latin typeface="Arial" charset="0"/>
              </a:rPr>
              <a:t>A</a:t>
            </a:r>
            <a:r>
              <a:rPr lang="fr-BE" sz="1800" dirty="0">
                <a:latin typeface="Arial" charset="0"/>
              </a:rPr>
              <a:t>dvanced </a:t>
            </a:r>
            <a:r>
              <a:rPr lang="fr-BE" sz="1800" b="1" u="sng" dirty="0">
                <a:latin typeface="Arial" charset="0"/>
              </a:rPr>
              <a:t>N</a:t>
            </a:r>
            <a:r>
              <a:rPr lang="fr-BE" sz="1800" dirty="0">
                <a:latin typeface="Arial" charset="0"/>
              </a:rPr>
              <a:t>on-Destructive Technique for </a:t>
            </a:r>
            <a:r>
              <a:rPr lang="fr-BE" sz="1800" b="1" u="sng" dirty="0">
                <a:latin typeface="Arial" charset="0"/>
              </a:rPr>
              <a:t>O</a:t>
            </a:r>
            <a:r>
              <a:rPr lang="fr-BE" sz="1800" dirty="0">
                <a:latin typeface="Arial" charset="0"/>
              </a:rPr>
              <a:t>nline Thermo-</a:t>
            </a:r>
            <a:r>
              <a:rPr lang="fr-BE" sz="1800" dirty="0" err="1">
                <a:latin typeface="Arial" charset="0"/>
              </a:rPr>
              <a:t>Mechanical</a:t>
            </a:r>
            <a:r>
              <a:rPr lang="fr-BE" sz="1800" dirty="0">
                <a:latin typeface="Arial" charset="0"/>
              </a:rPr>
              <a:t> </a:t>
            </a:r>
            <a:r>
              <a:rPr lang="fr-BE" sz="1800" b="1" u="sng" dirty="0" err="1">
                <a:latin typeface="Arial" charset="0"/>
              </a:rPr>
              <a:t>M</a:t>
            </a:r>
            <a:r>
              <a:rPr lang="fr-BE" sz="1800" dirty="0" err="1">
                <a:latin typeface="Arial" charset="0"/>
              </a:rPr>
              <a:t>easurement</a:t>
            </a:r>
            <a:r>
              <a:rPr lang="fr-BE" sz="1800" dirty="0">
                <a:latin typeface="Arial" charset="0"/>
              </a:rPr>
              <a:t> on </a:t>
            </a:r>
            <a:r>
              <a:rPr lang="fr-BE" sz="1800" dirty="0" err="1">
                <a:latin typeface="Arial" charset="0"/>
              </a:rPr>
              <a:t>Aeronautical</a:t>
            </a:r>
            <a:r>
              <a:rPr lang="fr-BE" sz="1800" dirty="0">
                <a:latin typeface="Arial" charset="0"/>
              </a:rPr>
              <a:t> Structures</a:t>
            </a:r>
          </a:p>
        </p:txBody>
      </p:sp>
      <p:graphicFrame>
        <p:nvGraphicFramePr>
          <p:cNvPr id="6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504206"/>
              </p:ext>
            </p:extLst>
          </p:nvPr>
        </p:nvGraphicFramePr>
        <p:xfrm>
          <a:off x="504967" y="2562924"/>
          <a:ext cx="8013700" cy="3613533"/>
        </p:xfrm>
        <a:graphic>
          <a:graphicData uri="http://schemas.openxmlformats.org/drawingml/2006/table">
            <a:tbl>
              <a:tblPr/>
              <a:tblGrid>
                <a:gridCol w="3200400"/>
                <a:gridCol w="865187"/>
                <a:gridCol w="3948113"/>
              </a:tblGrid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Partner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Country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Profile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Centre Spatial de Liège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Université de Liège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Coordinator – University Research Centre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Development/application of non destructive testing techniques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Institut für Technische Optik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Universität Stuttgart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University Research Centre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Specialist of Holography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InfraTec GmbH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SME – Development of Thermography system and applications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Centro de Tecnologias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Aeronauticas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Research Centre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Specialist of Non Destructive Testing – Structural Tests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Optrion S.A.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SME – Development of Holography system and applications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Innov Support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SME – </a:t>
                      </a:r>
                      <a:r>
                        <a:rPr kumimoji="0" lang="fr-B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Servicing</a:t>
                      </a:r>
                      <a:r>
                        <a:rPr kumimoji="0" lang="fr-B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B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partner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48" descr="infratec_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829" y="4263136"/>
            <a:ext cx="1196975" cy="280988"/>
          </a:xfrm>
          <a:prstGeom prst="rect">
            <a:avLst/>
          </a:prstGeom>
          <a:noFill/>
        </p:spPr>
      </p:pic>
      <p:pic>
        <p:nvPicPr>
          <p:cNvPr id="8" name="Picture 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8417" y="4737799"/>
            <a:ext cx="808037" cy="358775"/>
          </a:xfrm>
          <a:prstGeom prst="rect">
            <a:avLst/>
          </a:prstGeom>
          <a:noFill/>
        </p:spPr>
      </p:pic>
      <p:pic>
        <p:nvPicPr>
          <p:cNvPr id="9" name="Picture 50" descr="SCREEN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2854" y="5334699"/>
            <a:ext cx="889000" cy="242887"/>
          </a:xfrm>
          <a:prstGeom prst="rect">
            <a:avLst/>
          </a:prstGeom>
          <a:noFill/>
        </p:spPr>
      </p:pic>
      <p:pic>
        <p:nvPicPr>
          <p:cNvPr id="10" name="Picture 51" descr="ito_logo_uni_weniger_dunk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6867" y="3670999"/>
            <a:ext cx="454025" cy="454025"/>
          </a:xfrm>
          <a:prstGeom prst="rect">
            <a:avLst/>
          </a:prstGeom>
          <a:noFill/>
        </p:spPr>
      </p:pic>
      <p:pic>
        <p:nvPicPr>
          <p:cNvPr id="11" name="Picture 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9992" y="5803011"/>
            <a:ext cx="939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3" descr="Image of National 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6492" y="3055049"/>
            <a:ext cx="612775" cy="387350"/>
          </a:xfrm>
          <a:prstGeom prst="rect">
            <a:avLst/>
          </a:prstGeom>
          <a:noFill/>
        </p:spPr>
      </p:pic>
      <p:pic>
        <p:nvPicPr>
          <p:cNvPr id="13" name="Picture 54" descr="Image of National Fla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06967" y="4193286"/>
            <a:ext cx="635000" cy="384175"/>
          </a:xfrm>
          <a:prstGeom prst="rect">
            <a:avLst/>
          </a:prstGeom>
          <a:noFill/>
        </p:spPr>
      </p:pic>
      <p:pic>
        <p:nvPicPr>
          <p:cNvPr id="14" name="Picture 55" descr="Image of National Fla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4904" y="4704461"/>
            <a:ext cx="617538" cy="388938"/>
          </a:xfrm>
          <a:prstGeom prst="rect">
            <a:avLst/>
          </a:prstGeom>
          <a:noFill/>
        </p:spPr>
      </p:pic>
      <p:pic>
        <p:nvPicPr>
          <p:cNvPr id="15" name="Picture 56" descr="Image of National 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6492" y="5260086"/>
            <a:ext cx="612775" cy="387350"/>
          </a:xfrm>
          <a:prstGeom prst="rect">
            <a:avLst/>
          </a:prstGeom>
          <a:noFill/>
        </p:spPr>
      </p:pic>
      <p:pic>
        <p:nvPicPr>
          <p:cNvPr id="16" name="Picture 57" descr="Image of National 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8079" y="5731574"/>
            <a:ext cx="612775" cy="387350"/>
          </a:xfrm>
          <a:prstGeom prst="rect">
            <a:avLst/>
          </a:prstGeom>
          <a:noFill/>
        </p:spPr>
      </p:pic>
      <p:pic>
        <p:nvPicPr>
          <p:cNvPr id="17" name="Picture 58" descr="Image of National Fla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05379" y="3688461"/>
            <a:ext cx="635000" cy="384175"/>
          </a:xfrm>
          <a:prstGeom prst="rect">
            <a:avLst/>
          </a:prstGeom>
          <a:noFill/>
        </p:spPr>
      </p:pic>
      <p:pic>
        <p:nvPicPr>
          <p:cNvPr id="18" name="Picture 6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38579" y="3031236"/>
            <a:ext cx="8001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" name="Picture 18" descr="FP7-gen-RG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2867" y="737890"/>
            <a:ext cx="1224008" cy="99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europa.eu/abc/symbols/emblem/images/europ_flag/jaun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7182" y="751032"/>
            <a:ext cx="1438094" cy="977124"/>
          </a:xfrm>
          <a:prstGeom prst="rect">
            <a:avLst/>
          </a:prstGeom>
          <a:noFill/>
        </p:spPr>
      </p:pic>
      <p:pic>
        <p:nvPicPr>
          <p:cNvPr id="21" name="Picture 17" descr="FANTOM 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55434" y="802523"/>
            <a:ext cx="2391038" cy="484016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565789" y="1370697"/>
            <a:ext cx="252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 smtClean="0">
                <a:latin typeface="+mn-lt"/>
              </a:rPr>
              <a:t>Grant : ACP7-GA-2008-213457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7922" y="6367817"/>
            <a:ext cx="1992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Prof. Wolfgang Osten</a:t>
            </a:r>
            <a:endParaRPr lang="en-US" sz="1600" b="1" dirty="0"/>
          </a:p>
        </p:txBody>
      </p:sp>
      <p:pic>
        <p:nvPicPr>
          <p:cNvPr id="24" name="Picture 51" descr="ito_logo_uni_weniger_dunk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998" y="6279996"/>
            <a:ext cx="454025" cy="454025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827361" y="6367817"/>
            <a:ext cx="1992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Dr. Giancarlo Pedrini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272584" y="6367817"/>
            <a:ext cx="2957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Dr. Igor Alexeenko, </a:t>
            </a:r>
            <a:r>
              <a:rPr lang="fr-BE" sz="1600" b="1" dirty="0" err="1" smtClean="0"/>
              <a:t>now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at</a:t>
            </a:r>
            <a:endParaRPr lang="en-US" sz="16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85" y="6373505"/>
            <a:ext cx="939374" cy="3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0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Demonstration</a:t>
            </a:r>
            <a:r>
              <a:rPr lang="fr-BE" sz="2800" dirty="0" smtClean="0"/>
              <a:t> of </a:t>
            </a:r>
            <a:r>
              <a:rPr lang="fr-BE" sz="2800" dirty="0" err="1" smtClean="0"/>
              <a:t>principle</a:t>
            </a:r>
            <a:endParaRPr lang="fr-BE" sz="2800" dirty="0" smtClean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2445" y="1300766"/>
            <a:ext cx="4250028" cy="199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399" y="2948576"/>
            <a:ext cx="2509837" cy="1880963"/>
          </a:xfrm>
          <a:prstGeom prst="rect">
            <a:avLst/>
          </a:prstGeom>
          <a:noFill/>
        </p:spPr>
      </p:pic>
      <p:pic>
        <p:nvPicPr>
          <p:cNvPr id="59" name="Picture 18" descr="17-41-11_DPHAS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535" y="1650999"/>
            <a:ext cx="1624039" cy="1357313"/>
          </a:xfrm>
          <a:prstGeom prst="rect">
            <a:avLst/>
          </a:prstGeom>
          <a:noFill/>
        </p:spPr>
      </p:pic>
      <p:pic>
        <p:nvPicPr>
          <p:cNvPr id="60" name="Picture 21" descr="Deform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523" y="1524000"/>
            <a:ext cx="2286823" cy="1727200"/>
          </a:xfrm>
          <a:prstGeom prst="rect">
            <a:avLst/>
          </a:prstGeom>
          <a:noFill/>
        </p:spPr>
      </p:pic>
      <p:sp>
        <p:nvSpPr>
          <p:cNvPr id="61" name="Line 22"/>
          <p:cNvSpPr>
            <a:spLocks noChangeShapeType="1"/>
          </p:cNvSpPr>
          <p:nvPr/>
        </p:nvSpPr>
        <p:spPr bwMode="auto">
          <a:xfrm>
            <a:off x="4523248" y="2357438"/>
            <a:ext cx="7858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Text Box 29"/>
          <p:cNvSpPr txBox="1">
            <a:spLocks noChangeArrowheads="1"/>
          </p:cNvSpPr>
          <p:nvPr/>
        </p:nvSpPr>
        <p:spPr bwMode="auto">
          <a:xfrm>
            <a:off x="3226489" y="1298575"/>
            <a:ext cx="17070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err="1" smtClean="0">
                <a:latin typeface="Arial" charset="0"/>
              </a:rPr>
              <a:t>Wrapped</a:t>
            </a:r>
            <a:r>
              <a:rPr lang="fr-BE" sz="1600" b="1" i="1" dirty="0" smtClean="0">
                <a:latin typeface="Arial" charset="0"/>
              </a:rPr>
              <a:t> phase</a:t>
            </a:r>
            <a:endParaRPr lang="fr-FR" sz="1600" b="1" i="1" dirty="0">
              <a:latin typeface="Arial" charset="0"/>
            </a:endParaRPr>
          </a:p>
        </p:txBody>
      </p:sp>
      <p:sp>
        <p:nvSpPr>
          <p:cNvPr id="63" name="Text Box 30"/>
          <p:cNvSpPr txBox="1">
            <a:spLocks noChangeArrowheads="1"/>
          </p:cNvSpPr>
          <p:nvPr/>
        </p:nvSpPr>
        <p:spPr bwMode="auto">
          <a:xfrm>
            <a:off x="5308681" y="1287463"/>
            <a:ext cx="19495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err="1" smtClean="0">
                <a:latin typeface="Arial" charset="0"/>
              </a:rPr>
              <a:t>Unwrapped</a:t>
            </a:r>
            <a:r>
              <a:rPr lang="fr-BE" sz="1600" b="1" i="1" dirty="0" smtClean="0">
                <a:latin typeface="Arial" charset="0"/>
              </a:rPr>
              <a:t> phase</a:t>
            </a:r>
            <a:endParaRPr lang="fr-FR" sz="1600" b="1" i="1" dirty="0">
              <a:latin typeface="Arial" charset="0"/>
            </a:endParaRPr>
          </a:p>
        </p:txBody>
      </p:sp>
      <p:pic>
        <p:nvPicPr>
          <p:cNvPr id="64" name="Picture 24" descr="17-41-11_THM_reel_gra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7833" y="3890983"/>
            <a:ext cx="2319345" cy="1739826"/>
          </a:xfrm>
          <a:prstGeom prst="rect">
            <a:avLst/>
          </a:prstGeom>
          <a:noFill/>
        </p:spPr>
      </p:pic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3142445" y="3719188"/>
            <a:ext cx="23254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err="1">
                <a:latin typeface="Arial" charset="0"/>
              </a:rPr>
              <a:t>Temperature</a:t>
            </a:r>
            <a:r>
              <a:rPr lang="fr-BE" sz="1600" b="1" i="1" dirty="0">
                <a:latin typeface="Arial" charset="0"/>
              </a:rPr>
              <a:t> variation</a:t>
            </a:r>
            <a:endParaRPr lang="fr-FR" sz="1600" b="1" i="1" dirty="0">
              <a:latin typeface="Arial" charset="0"/>
            </a:endParaRPr>
          </a:p>
        </p:txBody>
      </p:sp>
      <p:pic>
        <p:nvPicPr>
          <p:cNvPr id="66" name="Picture 20" descr="17-40-56_DEROUL_elevation_lissage_3D_pin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8037" y="3454400"/>
            <a:ext cx="2677063" cy="1384300"/>
          </a:xfrm>
          <a:prstGeom prst="rect">
            <a:avLst/>
          </a:prstGeom>
          <a:noFill/>
        </p:spPr>
      </p:pic>
      <p:pic>
        <p:nvPicPr>
          <p:cNvPr id="67" name="Picture 19" descr="17-40-56_DEROUL_THM_grid_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3069" y="5036381"/>
            <a:ext cx="2571432" cy="1634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" name="Line 22"/>
          <p:cNvSpPr>
            <a:spLocks noChangeShapeType="1"/>
          </p:cNvSpPr>
          <p:nvPr/>
        </p:nvSpPr>
        <p:spPr bwMode="auto">
          <a:xfrm>
            <a:off x="7241048" y="2420938"/>
            <a:ext cx="556752" cy="881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22"/>
          <p:cNvSpPr>
            <a:spLocks noChangeShapeType="1"/>
          </p:cNvSpPr>
          <p:nvPr/>
        </p:nvSpPr>
        <p:spPr bwMode="auto">
          <a:xfrm>
            <a:off x="4701048" y="5481638"/>
            <a:ext cx="963152" cy="233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 flipH="1">
            <a:off x="6908800" y="4749800"/>
            <a:ext cx="2667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534552" y="4548777"/>
            <a:ext cx="1107996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050" b="1" dirty="0" err="1" smtClean="0">
                <a:latin typeface="+mn-lt"/>
              </a:rPr>
              <a:t>Helicopter</a:t>
            </a:r>
            <a:r>
              <a:rPr lang="fr-BE" sz="1050" b="1" dirty="0" smtClean="0">
                <a:latin typeface="+mn-lt"/>
              </a:rPr>
              <a:t> panel</a:t>
            </a:r>
            <a:endParaRPr lang="en-US" sz="1050" b="1" dirty="0">
              <a:latin typeface="+mn-lt"/>
            </a:endParaRPr>
          </a:p>
        </p:txBody>
      </p:sp>
      <p:sp>
        <p:nvSpPr>
          <p:cNvPr id="72" name="Text Box 30"/>
          <p:cNvSpPr txBox="1">
            <a:spLocks noChangeArrowheads="1"/>
          </p:cNvSpPr>
          <p:nvPr/>
        </p:nvSpPr>
        <p:spPr bwMode="auto">
          <a:xfrm>
            <a:off x="6813363" y="3423209"/>
            <a:ext cx="23759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1600" b="1" i="1" dirty="0" smtClean="0">
                <a:latin typeface="Arial" charset="0"/>
              </a:rPr>
              <a:t>3D plot of </a:t>
            </a:r>
            <a:r>
              <a:rPr lang="fr-BE" sz="1600" b="1" i="1" dirty="0" err="1" smtClean="0">
                <a:latin typeface="Arial" charset="0"/>
              </a:rPr>
              <a:t>deformation</a:t>
            </a:r>
            <a:endParaRPr lang="fr-FR" sz="1600" b="1" i="1" dirty="0">
              <a:latin typeface="Arial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7061" y="5831400"/>
            <a:ext cx="42877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i="1" dirty="0" smtClean="0"/>
              <a:t>Georges, M., et al., “Combined holography and thermography in a single sensor through image-plane holography at thermal infrared wavelengths,” Opt. Exp. 22, 25517-25529 (2014)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278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1264920"/>
            <a:ext cx="8503920" cy="4330662"/>
          </a:xfrm>
        </p:spPr>
        <p:txBody>
          <a:bodyPr>
            <a:normAutofit fontScale="92500" lnSpcReduction="20000"/>
          </a:bodyPr>
          <a:lstStyle/>
          <a:p>
            <a:r>
              <a:rPr lang="fr-BE" dirty="0" smtClean="0"/>
              <a:t>Introduction</a:t>
            </a:r>
          </a:p>
          <a:p>
            <a:pPr lvl="1"/>
            <a:r>
              <a:rPr lang="fr-BE" dirty="0" err="1" smtClean="0"/>
              <a:t>Recall</a:t>
            </a:r>
            <a:r>
              <a:rPr lang="fr-BE" dirty="0" smtClean="0"/>
              <a:t> </a:t>
            </a:r>
            <a:r>
              <a:rPr lang="fr-BE" dirty="0" err="1" smtClean="0"/>
              <a:t>some</a:t>
            </a:r>
            <a:r>
              <a:rPr lang="fr-BE" dirty="0" smtClean="0"/>
              <a:t> basics</a:t>
            </a:r>
          </a:p>
          <a:p>
            <a:pPr lvl="1"/>
            <a:r>
              <a:rPr lang="fr-BE" dirty="0" err="1" smtClean="0"/>
              <a:t>Analog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r>
              <a:rPr lang="fr-BE" dirty="0" smtClean="0"/>
              <a:t> – Digital </a:t>
            </a:r>
            <a:r>
              <a:rPr lang="fr-BE" dirty="0" err="1" smtClean="0"/>
              <a:t>holography</a:t>
            </a:r>
            <a:endParaRPr lang="fr-BE" dirty="0" smtClean="0"/>
          </a:p>
          <a:p>
            <a:pPr lvl="1"/>
            <a:r>
              <a:rPr lang="fr-BE" dirty="0" err="1" smtClean="0"/>
              <a:t>Holographic</a:t>
            </a:r>
            <a:r>
              <a:rPr lang="fr-BE" dirty="0" smtClean="0"/>
              <a:t> </a:t>
            </a:r>
            <a:r>
              <a:rPr lang="fr-BE" dirty="0" err="1" smtClean="0"/>
              <a:t>interferometry</a:t>
            </a:r>
            <a:endParaRPr lang="fr-BE" dirty="0" smtClean="0"/>
          </a:p>
          <a:p>
            <a:pPr lvl="1"/>
            <a:r>
              <a:rPr lang="fr-BE" dirty="0" err="1" smtClean="0"/>
              <a:t>Wavelength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 key factor</a:t>
            </a:r>
          </a:p>
          <a:p>
            <a:r>
              <a:rPr lang="fr-BE" dirty="0" err="1" smtClean="0"/>
              <a:t>Holography</a:t>
            </a:r>
            <a:r>
              <a:rPr lang="fr-BE" dirty="0" smtClean="0"/>
              <a:t> in the Long-</a:t>
            </a:r>
            <a:r>
              <a:rPr lang="fr-BE" dirty="0" err="1" smtClean="0"/>
              <a:t>Wave</a:t>
            </a:r>
            <a:r>
              <a:rPr lang="fr-BE" dirty="0" smtClean="0"/>
              <a:t> IR</a:t>
            </a:r>
          </a:p>
          <a:p>
            <a:pPr lvl="1"/>
            <a:r>
              <a:rPr lang="fr-BE" dirty="0" err="1" smtClean="0"/>
              <a:t>Analog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endParaRPr lang="fr-BE" dirty="0" smtClean="0"/>
          </a:p>
          <a:p>
            <a:pPr lvl="1"/>
            <a:r>
              <a:rPr lang="fr-BE" dirty="0" smtClean="0"/>
              <a:t>Digital </a:t>
            </a:r>
            <a:r>
              <a:rPr lang="fr-BE" dirty="0" err="1" smtClean="0"/>
              <a:t>holography</a:t>
            </a:r>
            <a:endParaRPr lang="fr-BE" dirty="0" smtClean="0"/>
          </a:p>
          <a:p>
            <a:pPr lvl="1"/>
            <a:r>
              <a:rPr lang="fr-BE" dirty="0" smtClean="0"/>
              <a:t>Digital </a:t>
            </a:r>
            <a:r>
              <a:rPr lang="fr-BE" dirty="0" err="1" smtClean="0"/>
              <a:t>holographic</a:t>
            </a:r>
            <a:r>
              <a:rPr lang="fr-BE" dirty="0" smtClean="0"/>
              <a:t> </a:t>
            </a:r>
            <a:r>
              <a:rPr lang="fr-BE" dirty="0" err="1" smtClean="0"/>
              <a:t>interferometry</a:t>
            </a:r>
            <a:endParaRPr lang="fr-BE" dirty="0" smtClean="0"/>
          </a:p>
          <a:p>
            <a:r>
              <a:rPr lang="fr-BE" dirty="0" err="1" smtClean="0"/>
              <a:t>Holography</a:t>
            </a:r>
            <a:r>
              <a:rPr lang="fr-BE" dirty="0" smtClean="0"/>
              <a:t> in </a:t>
            </a:r>
            <a:r>
              <a:rPr lang="fr-BE" dirty="0" err="1" smtClean="0"/>
              <a:t>Terahertz</a:t>
            </a:r>
            <a:r>
              <a:rPr lang="fr-BE" dirty="0" smtClean="0"/>
              <a:t> </a:t>
            </a:r>
            <a:r>
              <a:rPr lang="fr-BE" dirty="0" err="1" smtClean="0"/>
              <a:t>waves</a:t>
            </a:r>
            <a:r>
              <a:rPr lang="fr-BE" dirty="0" smtClean="0"/>
              <a:t> (far IR)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625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Application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70702" y="1165473"/>
            <a:ext cx="7145187" cy="2997921"/>
            <a:chOff x="712645" y="809897"/>
            <a:chExt cx="7145187" cy="2997921"/>
          </a:xfrm>
        </p:grpSpPr>
        <p:pic>
          <p:nvPicPr>
            <p:cNvPr id="39" name="Picture 258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2645" y="1153911"/>
              <a:ext cx="3079063" cy="265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583" descr="Test setup_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75129" y="1146704"/>
              <a:ext cx="2882703" cy="2162663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5408023" y="809897"/>
              <a:ext cx="16970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i="1" dirty="0" err="1" smtClean="0">
                  <a:latin typeface="+mn-lt"/>
                </a:rPr>
                <a:t>Laboratory</a:t>
              </a:r>
              <a:r>
                <a:rPr lang="fr-BE" sz="1600" b="1" i="1" dirty="0" smtClean="0">
                  <a:latin typeface="+mn-lt"/>
                </a:rPr>
                <a:t> </a:t>
              </a:r>
              <a:r>
                <a:rPr lang="fr-BE" sz="1600" b="1" i="1" dirty="0" err="1" smtClean="0">
                  <a:latin typeface="+mn-lt"/>
                </a:rPr>
                <a:t>set-up</a:t>
              </a:r>
              <a:endParaRPr lang="en-US" sz="1600" b="1" i="1" dirty="0">
                <a:latin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24180" y="3461594"/>
            <a:ext cx="4287770" cy="3396406"/>
            <a:chOff x="4506469" y="3269676"/>
            <a:chExt cx="4287770" cy="3396406"/>
          </a:xfrm>
        </p:grpSpPr>
        <p:grpSp>
          <p:nvGrpSpPr>
            <p:cNvPr id="43" name="Group 42"/>
            <p:cNvGrpSpPr/>
            <p:nvPr/>
          </p:nvGrpSpPr>
          <p:grpSpPr>
            <a:xfrm>
              <a:off x="4817976" y="3269676"/>
              <a:ext cx="2836382" cy="2812193"/>
              <a:chOff x="5458534" y="3626369"/>
              <a:chExt cx="2836382" cy="2812193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458534" y="4085138"/>
                <a:ext cx="2836382" cy="2353424"/>
                <a:chOff x="5458534" y="4085138"/>
                <a:chExt cx="2836382" cy="2353424"/>
              </a:xfrm>
            </p:grpSpPr>
            <p:pic>
              <p:nvPicPr>
                <p:cNvPr id="47" name="Picture 85" descr="DSCN090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559972" y="4386769"/>
                  <a:ext cx="2734944" cy="2051793"/>
                </a:xfrm>
                <a:prstGeom prst="rect">
                  <a:avLst/>
                </a:prstGeom>
                <a:noFill/>
              </p:spPr>
            </p:pic>
            <p:sp>
              <p:nvSpPr>
                <p:cNvPr id="48" name="TextBox 47"/>
                <p:cNvSpPr txBox="1"/>
                <p:nvPr/>
              </p:nvSpPr>
              <p:spPr>
                <a:xfrm>
                  <a:off x="5458534" y="4085138"/>
                  <a:ext cx="27909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b="1" i="1" dirty="0" err="1" smtClean="0">
                      <a:latin typeface="+mn-lt"/>
                    </a:rPr>
                    <a:t>Laboratory</a:t>
                  </a:r>
                  <a:r>
                    <a:rPr lang="fr-BE" sz="1600" b="1" i="1" dirty="0" smtClean="0">
                      <a:latin typeface="+mn-lt"/>
                    </a:rPr>
                    <a:t> compact prototype</a:t>
                  </a:r>
                  <a:endParaRPr lang="en-US" sz="1600" b="1" i="1" dirty="0">
                    <a:latin typeface="+mn-lt"/>
                  </a:endParaRPr>
                </a:p>
              </p:txBody>
            </p:sp>
          </p:grpSp>
          <p:sp>
            <p:nvSpPr>
              <p:cNvPr id="46" name="Right Arrow 45"/>
              <p:cNvSpPr/>
              <p:nvPr/>
            </p:nvSpPr>
            <p:spPr>
              <a:xfrm rot="16200000" flipH="1">
                <a:off x="6631800" y="3783124"/>
                <a:ext cx="470263" cy="156754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4506469" y="6065918"/>
              <a:ext cx="428777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100" i="1" dirty="0" err="1" smtClean="0"/>
                <a:t>Alexeenko</a:t>
              </a:r>
              <a:r>
                <a:rPr lang="en-US" sz="1100" i="1" dirty="0" smtClean="0"/>
                <a:t>, I., et al. “Nondestructive testing by using long-wave infrared </a:t>
              </a:r>
              <a:r>
                <a:rPr lang="en-US" sz="1100" i="1" dirty="0" err="1" smtClean="0"/>
                <a:t>interferometric</a:t>
              </a:r>
              <a:r>
                <a:rPr lang="en-US" sz="1100" i="1" dirty="0" smtClean="0"/>
                <a:t> techniques with CO2 lasers and </a:t>
              </a:r>
              <a:r>
                <a:rPr lang="en-US" sz="1100" i="1" dirty="0" err="1" smtClean="0"/>
                <a:t>microbolometer</a:t>
              </a:r>
              <a:r>
                <a:rPr lang="en-US" sz="1100" i="1" dirty="0" smtClean="0"/>
                <a:t> arrays,” </a:t>
              </a:r>
            </a:p>
            <a:p>
              <a:pPr lvl="0"/>
              <a:r>
                <a:rPr lang="en-US" sz="1100" i="1" dirty="0" smtClean="0"/>
                <a:t>Appl. Opt. 52(1), A56-A67 (2013)</a:t>
              </a:r>
              <a:endParaRPr lang="en-US" sz="1100" i="1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88682" y="4311339"/>
            <a:ext cx="4559882" cy="2604717"/>
            <a:chOff x="0" y="4071875"/>
            <a:chExt cx="4559882" cy="2604717"/>
          </a:xfrm>
        </p:grpSpPr>
        <p:grpSp>
          <p:nvGrpSpPr>
            <p:cNvPr id="50" name="Group 49"/>
            <p:cNvGrpSpPr/>
            <p:nvPr/>
          </p:nvGrpSpPr>
          <p:grpSpPr>
            <a:xfrm>
              <a:off x="161590" y="4071875"/>
              <a:ext cx="4398292" cy="2008173"/>
              <a:chOff x="78378" y="4005486"/>
              <a:chExt cx="5024845" cy="2408377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78378" y="4005486"/>
                <a:ext cx="4222174" cy="2408377"/>
                <a:chOff x="78378" y="4005486"/>
                <a:chExt cx="4222174" cy="2408377"/>
              </a:xfrm>
            </p:grpSpPr>
            <p:pic>
              <p:nvPicPr>
                <p:cNvPr id="54" name="Picture 53" descr="H:\users\M.Georges\Projets\CEE\FANTOM\WP\WP5\Deliverables\D5_5\DSC00601.JPG"/>
                <p:cNvPicPr/>
                <p:nvPr/>
              </p:nvPicPr>
              <p:blipFill>
                <a:blip r:embed="rId5" cstate="print"/>
                <a:srcRect l="8308" t="7803" r="20771" b="17167"/>
                <a:stretch>
                  <a:fillRect/>
                </a:stretch>
              </p:blipFill>
              <p:spPr bwMode="auto">
                <a:xfrm>
                  <a:off x="2905758" y="4190042"/>
                  <a:ext cx="1394794" cy="22105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505992" y="4005486"/>
                  <a:ext cx="1628956" cy="4060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600" b="1" i="1" dirty="0" smtClean="0">
                      <a:latin typeface="+mn-lt"/>
                    </a:rPr>
                    <a:t>Mobile system</a:t>
                  </a:r>
                  <a:endParaRPr lang="en-US" sz="1600" b="1" i="1" dirty="0">
                    <a:latin typeface="+mn-lt"/>
                  </a:endParaRPr>
                </a:p>
              </p:txBody>
            </p:sp>
            <p:pic>
              <p:nvPicPr>
                <p:cNvPr id="56" name="Picture 55"/>
                <p:cNvPicPr/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8378" y="4466625"/>
                  <a:ext cx="2474513" cy="1947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3" name="Right Arrow 52"/>
              <p:cNvSpPr/>
              <p:nvPr/>
            </p:nvSpPr>
            <p:spPr>
              <a:xfrm flipH="1">
                <a:off x="4632960" y="5077098"/>
                <a:ext cx="470263" cy="156754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0" y="6076428"/>
              <a:ext cx="428777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100" i="1" dirty="0" err="1" smtClean="0"/>
                <a:t>Vandenrijt</a:t>
              </a:r>
              <a:r>
                <a:rPr lang="en-US" sz="1100" i="1" dirty="0" smtClean="0"/>
                <a:t> , JF., et al. “Mobile speckle interferometer in the long-wave </a:t>
              </a:r>
            </a:p>
            <a:p>
              <a:pPr lvl="0"/>
              <a:r>
                <a:rPr lang="en-US" sz="1100" i="1" dirty="0" smtClean="0"/>
                <a:t>infrared for aeronautical nondestructive testing in field conditions,” </a:t>
              </a:r>
            </a:p>
            <a:p>
              <a:pPr lvl="0"/>
              <a:r>
                <a:rPr lang="en-US" sz="1100" i="1" dirty="0" smtClean="0"/>
                <a:t>Opt. Eng. 52(10), 101903 (2013)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5305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85947"/>
            <a:ext cx="9652001" cy="1057367"/>
          </a:xfrm>
        </p:spPr>
        <p:txBody>
          <a:bodyPr>
            <a:normAutofit/>
          </a:bodyPr>
          <a:lstStyle/>
          <a:p>
            <a:r>
              <a:rPr lang="fr-BE" sz="2800" dirty="0" smtClean="0"/>
              <a:t>Application: </a:t>
            </a:r>
            <a:r>
              <a:rPr lang="fr-BE" sz="2800" dirty="0" err="1" smtClean="0"/>
              <a:t>holographic</a:t>
            </a:r>
            <a:r>
              <a:rPr lang="fr-BE" sz="2800" dirty="0" smtClean="0"/>
              <a:t> non destructive </a:t>
            </a:r>
            <a:r>
              <a:rPr lang="fr-BE" sz="2800" dirty="0" err="1" smtClean="0"/>
              <a:t>testing</a:t>
            </a:r>
            <a:r>
              <a:rPr lang="fr-BE" sz="2800" dirty="0"/>
              <a:t> </a:t>
            </a:r>
            <a:r>
              <a:rPr lang="fr-BE" sz="2800" dirty="0" smtClean="0"/>
              <a:t>in</a:t>
            </a:r>
          </a:p>
          <a:p>
            <a:pPr marL="0" indent="0">
              <a:buNone/>
            </a:pPr>
            <a:r>
              <a:rPr lang="fr-BE" sz="2800" dirty="0"/>
              <a:t> </a:t>
            </a:r>
            <a:r>
              <a:rPr lang="fr-BE" sz="2800" dirty="0" smtClean="0"/>
              <a:t>          </a:t>
            </a:r>
            <a:r>
              <a:rPr lang="fr-BE" sz="2800" dirty="0" err="1" smtClean="0"/>
              <a:t>industrial</a:t>
            </a:r>
            <a:r>
              <a:rPr lang="fr-BE" sz="2800" dirty="0" smtClean="0"/>
              <a:t> </a:t>
            </a:r>
            <a:r>
              <a:rPr lang="fr-BE" sz="2800" dirty="0" err="1" smtClean="0"/>
              <a:t>environment</a:t>
            </a:r>
            <a:r>
              <a:rPr lang="fr-BE" sz="2800" dirty="0" smtClean="0"/>
              <a:t> (Airbus plant, Toulouse, France)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1" name="Picture 8" descr="DSCF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792" y="1795683"/>
            <a:ext cx="3176588" cy="2346325"/>
          </a:xfrm>
          <a:prstGeom prst="rect">
            <a:avLst/>
          </a:prstGeom>
          <a:noFill/>
        </p:spPr>
      </p:pic>
      <p:pic>
        <p:nvPicPr>
          <p:cNvPr id="32" name="Picture 1" descr="H:\users\M.Georges\Publications\Conférences\2012_04_DH 2012_Miami\Fantom Airbu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780" y="4383307"/>
            <a:ext cx="3166535" cy="2374901"/>
          </a:xfrm>
          <a:prstGeom prst="rect">
            <a:avLst/>
          </a:prstGeom>
          <a:noFill/>
        </p:spPr>
      </p:pic>
      <p:pic>
        <p:nvPicPr>
          <p:cNvPr id="33" name="Picture 2" descr="H:\users\M.Georges\Publications\Conférences\2012_04_DH 2012_Miami\Fantom Airbus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354" y="1817908"/>
            <a:ext cx="3095973" cy="2324100"/>
          </a:xfrm>
          <a:prstGeom prst="rect">
            <a:avLst/>
          </a:prstGeom>
          <a:noFill/>
        </p:spPr>
      </p:pic>
      <p:pic>
        <p:nvPicPr>
          <p:cNvPr id="34" name="Picture 3" descr="H:\users\M.Georges\Publications\Conférences\2012_04_DH 2012_Miami\Fantom Airbus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9255" y="4386770"/>
            <a:ext cx="3159032" cy="2371438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6283267" y="3862608"/>
            <a:ext cx="1645002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050" b="1" dirty="0" smtClean="0">
                <a:latin typeface="+mn-lt"/>
              </a:rPr>
              <a:t>Airbus D41 « Tear Down »</a:t>
            </a:r>
            <a:endParaRPr lang="en-US" sz="1050" b="1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63011" y="6478808"/>
            <a:ext cx="2518638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050" b="1" dirty="0" smtClean="0">
                <a:latin typeface="+mn-lt"/>
              </a:rPr>
              <a:t>« All Composite </a:t>
            </a:r>
            <a:r>
              <a:rPr lang="fr-BE" sz="1050" b="1" dirty="0" err="1" smtClean="0">
                <a:latin typeface="+mn-lt"/>
              </a:rPr>
              <a:t>Aircraft</a:t>
            </a:r>
            <a:r>
              <a:rPr lang="fr-BE" sz="1050" b="1" dirty="0" smtClean="0">
                <a:latin typeface="+mn-lt"/>
              </a:rPr>
              <a:t> »</a:t>
            </a:r>
            <a:r>
              <a:rPr lang="fr-BE" sz="1050" b="1" dirty="0" smtClean="0"/>
              <a:t>  A350 Fuselage </a:t>
            </a:r>
            <a:endParaRPr lang="en-US" sz="1050" b="1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3544" y="6491508"/>
            <a:ext cx="184698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050" b="1" dirty="0" smtClean="0">
                <a:latin typeface="+mn-lt"/>
              </a:rPr>
              <a:t>FANTOM </a:t>
            </a:r>
            <a:r>
              <a:rPr lang="fr-BE" sz="1050" b="1" dirty="0" err="1" smtClean="0">
                <a:latin typeface="+mn-lt"/>
              </a:rPr>
              <a:t>industrial</a:t>
            </a:r>
            <a:r>
              <a:rPr lang="fr-BE" sz="1050" b="1" dirty="0" smtClean="0">
                <a:latin typeface="+mn-lt"/>
              </a:rPr>
              <a:t> prototype</a:t>
            </a:r>
            <a:endParaRPr lang="en-US" sz="105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50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Application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SPECKLE INTERFEROMETRY IN LWIR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1938" y="1517467"/>
            <a:ext cx="8646162" cy="4891446"/>
            <a:chOff x="261938" y="1517467"/>
            <a:chExt cx="8646162" cy="4891446"/>
          </a:xfrm>
        </p:grpSpPr>
        <p:pic>
          <p:nvPicPr>
            <p:cNvPr id="5" name="Picture 2" descr="C:\Documents and Settings\mgeorges\Desktop\AiIrbus résultats utiles\I 20-04-2012 10-53-33-614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7683" y="1517467"/>
              <a:ext cx="2520000" cy="1890000"/>
            </a:xfrm>
            <a:prstGeom prst="rect">
              <a:avLst/>
            </a:prstGeom>
            <a:noFill/>
          </p:spPr>
        </p:pic>
        <p:pic>
          <p:nvPicPr>
            <p:cNvPr id="6" name="Picture 3" descr="C:\Documents and Settings\mgeorges\Desktop\AiIrbus résultats utiles\I 20-04-2012 10-53-59-995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1517467"/>
              <a:ext cx="2520000" cy="1890000"/>
            </a:xfrm>
            <a:prstGeom prst="rect">
              <a:avLst/>
            </a:prstGeom>
            <a:noFill/>
          </p:spPr>
        </p:pic>
        <p:pic>
          <p:nvPicPr>
            <p:cNvPr id="7" name="Picture 5" descr="C:\Documents and Settings\mgeorges\Desktop\AiIrbus résultats utiles\I 20-04-2012 11-02-22-067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88100" y="1517467"/>
              <a:ext cx="2520000" cy="1890000"/>
            </a:xfrm>
            <a:prstGeom prst="rect">
              <a:avLst/>
            </a:prstGeom>
            <a:noFill/>
          </p:spPr>
        </p:pic>
        <p:pic>
          <p:nvPicPr>
            <p:cNvPr id="8" name="Picture 6" descr="C:\Documents and Settings\mgeorges\Desktop\AiIrbus résultats utiles\T 20-04-2012 10-53-33-780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37683" y="3573280"/>
              <a:ext cx="2520000" cy="1890000"/>
            </a:xfrm>
            <a:prstGeom prst="rect">
              <a:avLst/>
            </a:prstGeom>
            <a:noFill/>
          </p:spPr>
        </p:pic>
        <p:pic>
          <p:nvPicPr>
            <p:cNvPr id="9" name="Picture 8" descr="C:\Documents and Settings\mgeorges\Desktop\AiIrbus résultats utiles\T 20-04-2012 10-53-53-940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57600" y="3573280"/>
              <a:ext cx="2520000" cy="1890000"/>
            </a:xfrm>
            <a:prstGeom prst="rect">
              <a:avLst/>
            </a:prstGeom>
            <a:noFill/>
          </p:spPr>
        </p:pic>
        <p:pic>
          <p:nvPicPr>
            <p:cNvPr id="10" name="Picture 9" descr="C:\Documents and Settings\mgeorges\Desktop\AiIrbus résultats utiles\T 20-04-2012 11-02-22-241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88100" y="3573280"/>
              <a:ext cx="2520000" cy="1890000"/>
            </a:xfrm>
            <a:prstGeom prst="rect">
              <a:avLst/>
            </a:prstGeom>
            <a:noFill/>
          </p:spPr>
        </p:pic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261938" y="4260668"/>
              <a:ext cx="466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BE" sz="1800" dirty="0" smtClean="0">
                  <a:latin typeface="Symbol" pitchFamily="18" charset="2"/>
                </a:rPr>
                <a:t>D</a:t>
              </a:r>
              <a:r>
                <a:rPr lang="fr-BE" sz="1800" dirty="0" smtClean="0">
                  <a:latin typeface="Arial" charset="0"/>
                </a:rPr>
                <a:t>T</a:t>
              </a:r>
              <a:endParaRPr lang="fr-FR" sz="1800" dirty="0">
                <a:latin typeface="Arial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274638" y="2228668"/>
              <a:ext cx="44291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BE" sz="1800" dirty="0" err="1">
                  <a:latin typeface="Symbol" pitchFamily="18" charset="2"/>
                </a:rPr>
                <a:t>Df</a:t>
              </a:r>
              <a:endParaRPr lang="fr-FR" sz="1800" dirty="0">
                <a:latin typeface="Symbol" pitchFamily="18" charset="2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914400" y="5670368"/>
              <a:ext cx="79629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39"/>
            <p:cNvSpPr txBox="1">
              <a:spLocks noChangeArrowheads="1"/>
            </p:cNvSpPr>
            <p:nvPr/>
          </p:nvSpPr>
          <p:spPr bwMode="auto">
            <a:xfrm>
              <a:off x="8313738" y="6101136"/>
              <a:ext cx="5229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BE" dirty="0" smtClean="0">
                  <a:latin typeface="+mn-lt"/>
                </a:rPr>
                <a:t>time</a:t>
              </a:r>
              <a:endParaRPr lang="fr-FR" dirty="0">
                <a:latin typeface="+mn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4946" y="6096824"/>
              <a:ext cx="1099981" cy="2646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buNone/>
              </a:pPr>
              <a:r>
                <a:rPr lang="fr-BE" b="1" dirty="0" err="1" smtClean="0">
                  <a:latin typeface="+mn-lt"/>
                </a:rPr>
                <a:t>Lamp</a:t>
              </a:r>
              <a:r>
                <a:rPr lang="fr-BE" b="1" dirty="0" smtClean="0">
                  <a:latin typeface="+mn-lt"/>
                </a:rPr>
                <a:t> </a:t>
              </a:r>
              <a:r>
                <a:rPr lang="fr-BE" b="1" dirty="0" err="1" smtClean="0">
                  <a:latin typeface="+mn-lt"/>
                </a:rPr>
                <a:t>start</a:t>
              </a:r>
              <a:endParaRPr lang="fr-BE" sz="1100" b="1" dirty="0">
                <a:latin typeface="+mn-lt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5746568"/>
              <a:ext cx="0" cy="3302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419046" y="5703124"/>
              <a:ext cx="1526380" cy="2646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buNone/>
              </a:pPr>
              <a:r>
                <a:rPr lang="fr-BE" b="1" dirty="0" err="1" smtClean="0">
                  <a:latin typeface="+mn-lt"/>
                </a:rPr>
                <a:t>After</a:t>
              </a:r>
              <a:r>
                <a:rPr lang="fr-BE" b="1" dirty="0" smtClean="0">
                  <a:latin typeface="+mn-lt"/>
                </a:rPr>
                <a:t> 2 seconds</a:t>
              </a:r>
              <a:endParaRPr lang="fr-BE" sz="1100" b="1" dirty="0">
                <a:latin typeface="+mn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24146" y="5677724"/>
              <a:ext cx="1625766" cy="2646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buNone/>
              </a:pPr>
              <a:r>
                <a:rPr lang="fr-BE" b="1" dirty="0" err="1" smtClean="0">
                  <a:latin typeface="+mn-lt"/>
                </a:rPr>
                <a:t>After</a:t>
              </a:r>
              <a:r>
                <a:rPr lang="fr-BE" b="1" dirty="0" smtClean="0">
                  <a:latin typeface="+mn-lt"/>
                </a:rPr>
                <a:t> 30 seconds</a:t>
              </a:r>
              <a:endParaRPr lang="fr-BE" sz="1100" b="1" dirty="0">
                <a:latin typeface="+mn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62169" y="5701335"/>
              <a:ext cx="1487908" cy="2646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buNone/>
              </a:pPr>
              <a:r>
                <a:rPr lang="fr-BE" b="1" dirty="0" err="1" smtClean="0">
                  <a:latin typeface="+mn-lt"/>
                </a:rPr>
                <a:t>After</a:t>
              </a:r>
              <a:r>
                <a:rPr lang="fr-BE" b="1" dirty="0" smtClean="0">
                  <a:latin typeface="+mn-lt"/>
                </a:rPr>
                <a:t> 6 minutes</a:t>
              </a:r>
              <a:endParaRPr lang="fr-BE" sz="1100" b="1" dirty="0">
                <a:latin typeface="+mn-lt"/>
              </a:endParaRPr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3706790" y="2078951"/>
              <a:ext cx="6985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7"/>
            <p:cNvSpPr>
              <a:spLocks noChangeArrowheads="1"/>
            </p:cNvSpPr>
            <p:nvPr/>
          </p:nvSpPr>
          <p:spPr bwMode="auto">
            <a:xfrm>
              <a:off x="4938868" y="4122399"/>
              <a:ext cx="698500" cy="6858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7"/>
            <p:cNvSpPr>
              <a:spLocks noChangeArrowheads="1"/>
            </p:cNvSpPr>
            <p:nvPr/>
          </p:nvSpPr>
          <p:spPr bwMode="auto">
            <a:xfrm>
              <a:off x="4925990" y="4766342"/>
              <a:ext cx="698500" cy="6858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" name="Group 36"/>
            <p:cNvGrpSpPr/>
            <p:nvPr/>
          </p:nvGrpSpPr>
          <p:grpSpPr>
            <a:xfrm>
              <a:off x="2193522" y="4107374"/>
              <a:ext cx="711378" cy="1329743"/>
              <a:chOff x="2193522" y="4342506"/>
              <a:chExt cx="711378" cy="1329743"/>
            </a:xfrm>
          </p:grpSpPr>
          <p:sp>
            <p:nvSpPr>
              <p:cNvPr id="29" name="Oval 7"/>
              <p:cNvSpPr>
                <a:spLocks noChangeArrowheads="1"/>
              </p:cNvSpPr>
              <p:nvPr/>
            </p:nvSpPr>
            <p:spPr bwMode="auto">
              <a:xfrm>
                <a:off x="2206400" y="4342506"/>
                <a:ext cx="698500" cy="685800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2193522" y="4986449"/>
                <a:ext cx="698500" cy="685800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41"/>
            <p:cNvGrpSpPr/>
            <p:nvPr/>
          </p:nvGrpSpPr>
          <p:grpSpPr>
            <a:xfrm>
              <a:off x="6473601" y="2128320"/>
              <a:ext cx="1891941" cy="3308797"/>
              <a:chOff x="6473601" y="2363452"/>
              <a:chExt cx="1891941" cy="3308797"/>
            </a:xfrm>
          </p:grpSpPr>
          <p:sp>
            <p:nvSpPr>
              <p:cNvPr id="26" name="Oval 7"/>
              <p:cNvSpPr>
                <a:spLocks noChangeArrowheads="1"/>
              </p:cNvSpPr>
              <p:nvPr/>
            </p:nvSpPr>
            <p:spPr bwMode="auto">
              <a:xfrm>
                <a:off x="6473601" y="2363452"/>
                <a:ext cx="698500" cy="6858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7667042" y="4342506"/>
                <a:ext cx="698500" cy="685800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7654164" y="4986449"/>
                <a:ext cx="698500" cy="685800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234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5425"/>
            <a:ext cx="7772400" cy="1470025"/>
          </a:xfrm>
        </p:spPr>
        <p:txBody>
          <a:bodyPr/>
          <a:lstStyle/>
          <a:p>
            <a:r>
              <a:rPr lang="fr-BE" dirty="0" smtClean="0"/>
              <a:t>Digital </a:t>
            </a:r>
            <a:r>
              <a:rPr lang="fr-BE" dirty="0" err="1" smtClean="0"/>
              <a:t>holography</a:t>
            </a:r>
            <a:r>
              <a:rPr lang="fr-BE" dirty="0" smtClean="0"/>
              <a:t> in </a:t>
            </a:r>
            <a:r>
              <a:rPr lang="fr-BE" dirty="0" err="1" smtClean="0"/>
              <a:t>THz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The « </a:t>
            </a:r>
            <a:r>
              <a:rPr lang="fr-BE" sz="2800" dirty="0" err="1" smtClean="0"/>
              <a:t>Terahertz</a:t>
            </a:r>
            <a:r>
              <a:rPr lang="fr-BE" sz="2800" dirty="0" smtClean="0"/>
              <a:t> Gap »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3" name="Content Placeholder 4"/>
          <p:cNvSpPr txBox="1">
            <a:spLocks/>
          </p:cNvSpPr>
          <p:nvPr/>
        </p:nvSpPr>
        <p:spPr>
          <a:xfrm>
            <a:off x="645231" y="3818467"/>
            <a:ext cx="7853538" cy="2821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	</a:t>
            </a:r>
          </a:p>
          <a:p>
            <a:r>
              <a:rPr lang="en-US" sz="2000" dirty="0" smtClean="0"/>
              <a:t>“THz gap”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	Least explored EM bands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	Lack of sources/ detectors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sz="2400" dirty="0" smtClean="0"/>
          </a:p>
        </p:txBody>
      </p:sp>
      <p:grpSp>
        <p:nvGrpSpPr>
          <p:cNvPr id="34" name="Group 33"/>
          <p:cNvGrpSpPr/>
          <p:nvPr/>
        </p:nvGrpSpPr>
        <p:grpSpPr>
          <a:xfrm>
            <a:off x="276043" y="3048998"/>
            <a:ext cx="8504704" cy="1297100"/>
            <a:chOff x="276043" y="2244633"/>
            <a:chExt cx="8504704" cy="1297100"/>
          </a:xfrm>
        </p:grpSpPr>
        <p:sp>
          <p:nvSpPr>
            <p:cNvPr id="35" name="Rectangle 34"/>
            <p:cNvSpPr/>
            <p:nvPr/>
          </p:nvSpPr>
          <p:spPr>
            <a:xfrm>
              <a:off x="5843882" y="2786043"/>
              <a:ext cx="1116036" cy="27548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rgbClr val="FFCC99"/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IR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219929" y="2786043"/>
              <a:ext cx="1623953" cy="275487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2000">
                  <a:srgbClr val="7D8496"/>
                </a:gs>
                <a:gs pos="90000">
                  <a:srgbClr val="7D8496"/>
                </a:gs>
                <a:gs pos="100000">
                  <a:srgbClr val="E6E6E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THz Gap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861770" y="2786043"/>
              <a:ext cx="1467117" cy="275487"/>
            </a:xfrm>
            <a:prstGeom prst="rect">
              <a:avLst/>
            </a:prstGeom>
            <a:gradFill flip="none" rotWithShape="1">
              <a:gsLst>
                <a:gs pos="93611">
                  <a:schemeClr val="bg1"/>
                </a:gs>
                <a:gs pos="12500">
                  <a:srgbClr val="E0331A"/>
                </a:gs>
                <a:gs pos="0">
                  <a:srgbClr val="C00000">
                    <a:alpha val="0"/>
                  </a:srgbClr>
                </a:gs>
                <a:gs pos="25000">
                  <a:srgbClr val="FF6633"/>
                </a:gs>
                <a:gs pos="40000">
                  <a:srgbClr val="FFFF00"/>
                </a:gs>
                <a:gs pos="76000">
                  <a:srgbClr val="435EB4"/>
                </a:gs>
                <a:gs pos="56000">
                  <a:srgbClr val="01A78F"/>
                </a:gs>
                <a:gs pos="66000">
                  <a:srgbClr val="1A87C7"/>
                </a:gs>
                <a:gs pos="85000">
                  <a:srgbClr val="7030A0">
                    <a:alpha val="6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Visible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6044" y="2786043"/>
              <a:ext cx="3943885" cy="275487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125118" y="2786043"/>
              <a:ext cx="655629" cy="275487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32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76044" y="3101072"/>
              <a:ext cx="8476676" cy="88314"/>
              <a:chOff x="0" y="6282699"/>
              <a:chExt cx="9144000" cy="1080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0" y="6282700"/>
                <a:ext cx="9144000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441342" y="6282699"/>
                <a:ext cx="3875" cy="108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438399" y="6282699"/>
                <a:ext cx="3875" cy="108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412210" y="6282699"/>
                <a:ext cx="3875" cy="108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278464" y="6282699"/>
                <a:ext cx="3875" cy="108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6201905" y="6282699"/>
                <a:ext cx="3875" cy="108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304653" y="6282699"/>
                <a:ext cx="3875" cy="108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190155" y="6282699"/>
                <a:ext cx="3875" cy="10800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4943685" y="3189386"/>
              <a:ext cx="616994" cy="352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3 THz</a:t>
              </a:r>
            </a:p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100 µm</a:t>
              </a:r>
              <a:endParaRPr lang="en-US" sz="1100" b="1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12042" y="3189386"/>
              <a:ext cx="666033" cy="352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300 THz</a:t>
              </a:r>
            </a:p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1 µm</a:t>
              </a:r>
              <a:endParaRPr lang="en-US" sz="1100" b="1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76766" y="3189386"/>
              <a:ext cx="541208" cy="352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3 GHz</a:t>
              </a:r>
            </a:p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10 cm</a:t>
              </a:r>
              <a:endParaRPr lang="en-US" sz="1100" b="1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5813" y="3189386"/>
              <a:ext cx="614022" cy="352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30 GHz</a:t>
              </a:r>
            </a:p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1 cm</a:t>
              </a:r>
              <a:endParaRPr lang="en-US" sz="1100" b="1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37126" y="3189386"/>
              <a:ext cx="686837" cy="352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300 GHz</a:t>
              </a:r>
            </a:p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1 mm</a:t>
              </a:r>
              <a:endParaRPr lang="en-US" sz="1100" b="1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58797" y="3189386"/>
              <a:ext cx="730060" cy="352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300 MHz</a:t>
              </a:r>
            </a:p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1 m</a:t>
              </a:r>
              <a:endParaRPr lang="en-US" sz="1100" b="1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36953" y="3189386"/>
              <a:ext cx="593219" cy="352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30 THz</a:t>
              </a:r>
            </a:p>
            <a:p>
              <a:pPr algn="ctr"/>
              <a:r>
                <a:rPr lang="en-US" sz="1100" b="1" dirty="0" smtClean="0">
                  <a:solidFill>
                    <a:schemeClr val="accent6"/>
                  </a:solidFill>
                  <a:latin typeface="+mn-lt"/>
                </a:rPr>
                <a:t>10 µm</a:t>
              </a:r>
              <a:endParaRPr lang="en-US" sz="1100" b="1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5843882" y="2244633"/>
              <a:ext cx="2936865" cy="504000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dirty="0" smtClean="0">
                  <a:solidFill>
                    <a:schemeClr val="tx1"/>
                  </a:solidFill>
                </a:rPr>
                <a:t>Photonics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9" name="Left Arrow 48"/>
            <p:cNvSpPr/>
            <p:nvPr/>
          </p:nvSpPr>
          <p:spPr>
            <a:xfrm>
              <a:off x="276043" y="2244633"/>
              <a:ext cx="3943886" cy="504000"/>
            </a:xfrm>
            <a:prstGeom prst="leftArrow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Electronics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7666" y="1339185"/>
            <a:ext cx="765706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</a:rPr>
              <a:t>Terahertz wave </a:t>
            </a:r>
            <a:r>
              <a:rPr lang="en-US" sz="2000" kern="0" dirty="0" smtClean="0">
                <a:solidFill>
                  <a:srgbClr val="000000"/>
                </a:solidFill>
                <a:cs typeface="Arial"/>
              </a:rPr>
              <a:t>range (1 THz=10</a:t>
            </a:r>
            <a:r>
              <a:rPr lang="en-US" sz="2000" kern="0" baseline="30000" dirty="0" smtClean="0">
                <a:solidFill>
                  <a:srgbClr val="000000"/>
                </a:solidFill>
                <a:cs typeface="Arial"/>
              </a:rPr>
              <a:t>12 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Hz)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2000" kern="0" dirty="0">
                <a:solidFill>
                  <a:srgbClr val="000000"/>
                </a:solidFill>
                <a:cs typeface="Arial"/>
              </a:rPr>
              <a:t>Sandwiched between the  microwave and </a:t>
            </a:r>
            <a:r>
              <a:rPr lang="en-US" altLang="zh-CN" sz="2000" kern="0" dirty="0" smtClean="0">
                <a:solidFill>
                  <a:srgbClr val="000000"/>
                </a:solidFill>
                <a:cs typeface="Arial"/>
              </a:rPr>
              <a:t>infrared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cs typeface="Arial"/>
              </a:rPr>
              <a:t>Frequency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000" kern="0" dirty="0">
                <a:solidFill>
                  <a:srgbClr val="C00000"/>
                </a:solidFill>
                <a:cs typeface="Arial"/>
              </a:rPr>
              <a:t>0.3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-</a:t>
            </a:r>
            <a:r>
              <a:rPr lang="en-US" sz="2000" kern="0" dirty="0">
                <a:solidFill>
                  <a:srgbClr val="2D2D8A">
                    <a:lumMod val="60000"/>
                    <a:lumOff val="40000"/>
                  </a:srgbClr>
                </a:solidFill>
                <a:cs typeface="Arial"/>
              </a:rPr>
              <a:t>10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 THz   		</a:t>
            </a:r>
            <a:endParaRPr lang="en-US" sz="2000" kern="0" dirty="0" smtClean="0">
              <a:solidFill>
                <a:srgbClr val="000000"/>
              </a:solidFill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cs typeface="Arial"/>
              </a:rPr>
              <a:t>Wavelength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000" kern="0" dirty="0">
                <a:solidFill>
                  <a:srgbClr val="2D2D8A">
                    <a:lumMod val="60000"/>
                    <a:lumOff val="40000"/>
                  </a:srgbClr>
                </a:solidFill>
                <a:cs typeface="Arial"/>
              </a:rPr>
              <a:t>30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-</a:t>
            </a:r>
            <a:r>
              <a:rPr lang="en-US" sz="2000" kern="0" dirty="0">
                <a:solidFill>
                  <a:srgbClr val="C00000"/>
                </a:solidFill>
                <a:cs typeface="Arial"/>
              </a:rPr>
              <a:t>1000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cs typeface="Arial"/>
              </a:rPr>
              <a:t>µm </a:t>
            </a:r>
            <a:endParaRPr lang="en-US" sz="2000" kern="0" dirty="0">
              <a:solidFill>
                <a:srgbClr val="000000"/>
              </a:solidFill>
              <a:cs typeface="Arial"/>
            </a:endParaRPr>
          </a:p>
          <a:p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4304593" y="2327724"/>
            <a:ext cx="4322017" cy="338554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1 </a:t>
            </a:r>
            <a:r>
              <a:rPr lang="en-US" sz="1600" dirty="0" smtClean="0">
                <a:latin typeface="+mn-lt"/>
              </a:rPr>
              <a:t>THz   ↔   33.3 cm</a:t>
            </a:r>
            <a:r>
              <a:rPr lang="en-US" sz="1600" baseline="30000" dirty="0" smtClean="0">
                <a:latin typeface="+mn-lt"/>
              </a:rPr>
              <a:t>-1   </a:t>
            </a:r>
            <a:r>
              <a:rPr lang="en-US" sz="1600" dirty="0" smtClean="0">
                <a:latin typeface="+mn-lt"/>
              </a:rPr>
              <a:t>↔   300 µm   ↔   4.1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sp>
        <p:nvSpPr>
          <p:cNvPr id="60" name="Freeform 49"/>
          <p:cNvSpPr>
            <a:spLocks/>
          </p:cNvSpPr>
          <p:nvPr/>
        </p:nvSpPr>
        <p:spPr bwMode="auto">
          <a:xfrm flipH="1">
            <a:off x="4678541" y="2857673"/>
            <a:ext cx="988680" cy="695325"/>
          </a:xfrm>
          <a:custGeom>
            <a:avLst/>
            <a:gdLst>
              <a:gd name="T0" fmla="*/ 36268 w 3452"/>
              <a:gd name="T1" fmla="*/ 381800 h 2322"/>
              <a:gd name="T2" fmla="*/ 84853 w 3452"/>
              <a:gd name="T3" fmla="*/ 381800 h 2322"/>
              <a:gd name="T4" fmla="*/ 133438 w 3452"/>
              <a:gd name="T5" fmla="*/ 382698 h 2322"/>
              <a:gd name="T6" fmla="*/ 182024 w 3452"/>
              <a:gd name="T7" fmla="*/ 383297 h 2322"/>
              <a:gd name="T8" fmla="*/ 229924 w 3452"/>
              <a:gd name="T9" fmla="*/ 382998 h 2322"/>
              <a:gd name="T10" fmla="*/ 278510 w 3452"/>
              <a:gd name="T11" fmla="*/ 382399 h 2322"/>
              <a:gd name="T12" fmla="*/ 327095 w 3452"/>
              <a:gd name="T13" fmla="*/ 382099 h 2322"/>
              <a:gd name="T14" fmla="*/ 375680 w 3452"/>
              <a:gd name="T15" fmla="*/ 382698 h 2322"/>
              <a:gd name="T16" fmla="*/ 424265 w 3452"/>
              <a:gd name="T17" fmla="*/ 382698 h 2322"/>
              <a:gd name="T18" fmla="*/ 472166 w 3452"/>
              <a:gd name="T19" fmla="*/ 382099 h 2322"/>
              <a:gd name="T20" fmla="*/ 520752 w 3452"/>
              <a:gd name="T21" fmla="*/ 381201 h 2322"/>
              <a:gd name="T22" fmla="*/ 569337 w 3452"/>
              <a:gd name="T23" fmla="*/ 381201 h 2322"/>
              <a:gd name="T24" fmla="*/ 617238 w 3452"/>
              <a:gd name="T25" fmla="*/ 380303 h 2322"/>
              <a:gd name="T26" fmla="*/ 666507 w 3452"/>
              <a:gd name="T27" fmla="*/ 376410 h 2322"/>
              <a:gd name="T28" fmla="*/ 715092 w 3452"/>
              <a:gd name="T29" fmla="*/ 370421 h 2322"/>
              <a:gd name="T30" fmla="*/ 762993 w 3452"/>
              <a:gd name="T31" fmla="*/ 362635 h 2322"/>
              <a:gd name="T32" fmla="*/ 811579 w 3452"/>
              <a:gd name="T33" fmla="*/ 356347 h 2322"/>
              <a:gd name="T34" fmla="*/ 860164 w 3452"/>
              <a:gd name="T35" fmla="*/ 355149 h 2322"/>
              <a:gd name="T36" fmla="*/ 908749 w 3452"/>
              <a:gd name="T37" fmla="*/ 370421 h 2322"/>
              <a:gd name="T38" fmla="*/ 956650 w 3452"/>
              <a:gd name="T39" fmla="*/ 419231 h 2322"/>
              <a:gd name="T40" fmla="*/ 1005235 w 3452"/>
              <a:gd name="T41" fmla="*/ 506072 h 2322"/>
              <a:gd name="T42" fmla="*/ 1053820 w 3452"/>
              <a:gd name="T43" fmla="*/ 580935 h 2322"/>
              <a:gd name="T44" fmla="*/ 1102406 w 3452"/>
              <a:gd name="T45" fmla="*/ 552786 h 2322"/>
              <a:gd name="T46" fmla="*/ 1150991 w 3452"/>
              <a:gd name="T47" fmla="*/ 345267 h 2322"/>
              <a:gd name="T48" fmla="*/ 1198892 w 3452"/>
              <a:gd name="T49" fmla="*/ 82948 h 2322"/>
              <a:gd name="T50" fmla="*/ 1248161 w 3452"/>
              <a:gd name="T51" fmla="*/ 9283 h 2322"/>
              <a:gd name="T52" fmla="*/ 1296062 w 3452"/>
              <a:gd name="T53" fmla="*/ 227583 h 2322"/>
              <a:gd name="T54" fmla="*/ 1344647 w 3452"/>
              <a:gd name="T55" fmla="*/ 554583 h 2322"/>
              <a:gd name="T56" fmla="*/ 1392548 w 3452"/>
              <a:gd name="T57" fmla="*/ 695325 h 2322"/>
              <a:gd name="T58" fmla="*/ 1441818 w 3452"/>
              <a:gd name="T59" fmla="*/ 541108 h 2322"/>
              <a:gd name="T60" fmla="*/ 1489719 w 3452"/>
              <a:gd name="T61" fmla="*/ 290767 h 2322"/>
              <a:gd name="T62" fmla="*/ 1538304 w 3452"/>
              <a:gd name="T63" fmla="*/ 201530 h 2322"/>
              <a:gd name="T64" fmla="*/ 1586889 w 3452"/>
              <a:gd name="T65" fmla="*/ 325503 h 2322"/>
              <a:gd name="T66" fmla="*/ 1635475 w 3452"/>
              <a:gd name="T67" fmla="*/ 488105 h 2322"/>
              <a:gd name="T68" fmla="*/ 1684060 w 3452"/>
              <a:gd name="T69" fmla="*/ 510564 h 2322"/>
              <a:gd name="T70" fmla="*/ 1731961 w 3452"/>
              <a:gd name="T71" fmla="*/ 381500 h 2322"/>
              <a:gd name="T72" fmla="*/ 1780546 w 3452"/>
              <a:gd name="T73" fmla="*/ 270404 h 2322"/>
              <a:gd name="T74" fmla="*/ 1829131 w 3452"/>
              <a:gd name="T75" fmla="*/ 292264 h 2322"/>
              <a:gd name="T76" fmla="*/ 1877716 w 3452"/>
              <a:gd name="T77" fmla="*/ 410547 h 2322"/>
              <a:gd name="T78" fmla="*/ 1926302 w 3452"/>
              <a:gd name="T79" fmla="*/ 482415 h 2322"/>
              <a:gd name="T80" fmla="*/ 1974202 w 3452"/>
              <a:gd name="T81" fmla="*/ 438396 h 2322"/>
              <a:gd name="T82" fmla="*/ 2023472 w 3452"/>
              <a:gd name="T83" fmla="*/ 340476 h 2322"/>
              <a:gd name="T84" fmla="*/ 2071373 w 3452"/>
              <a:gd name="T85" fmla="*/ 309333 h 2322"/>
              <a:gd name="T86" fmla="*/ 2119958 w 3452"/>
              <a:gd name="T87" fmla="*/ 351855 h 2322"/>
              <a:gd name="T88" fmla="*/ 2167859 w 3452"/>
              <a:gd name="T89" fmla="*/ 402163 h 2322"/>
              <a:gd name="T90" fmla="*/ 2217129 w 3452"/>
              <a:gd name="T91" fmla="*/ 413841 h 2322"/>
              <a:gd name="T92" fmla="*/ 2265030 w 3452"/>
              <a:gd name="T93" fmla="*/ 398270 h 2322"/>
              <a:gd name="T94" fmla="*/ 2313615 w 3452"/>
              <a:gd name="T95" fmla="*/ 391083 h 2322"/>
              <a:gd name="T96" fmla="*/ 2362200 w 3452"/>
              <a:gd name="T97" fmla="*/ 400066 h 232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52"/>
              <a:gd name="T148" fmla="*/ 0 h 2322"/>
              <a:gd name="T149" fmla="*/ 3452 w 3452"/>
              <a:gd name="T150" fmla="*/ 2322 h 232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52" h="2322">
                <a:moveTo>
                  <a:pt x="0" y="1278"/>
                </a:moveTo>
                <a:lnTo>
                  <a:pt x="18" y="1265"/>
                </a:lnTo>
                <a:lnTo>
                  <a:pt x="35" y="1273"/>
                </a:lnTo>
                <a:lnTo>
                  <a:pt x="53" y="1275"/>
                </a:lnTo>
                <a:lnTo>
                  <a:pt x="71" y="1275"/>
                </a:lnTo>
                <a:lnTo>
                  <a:pt x="89" y="1275"/>
                </a:lnTo>
                <a:lnTo>
                  <a:pt x="106" y="1275"/>
                </a:lnTo>
                <a:lnTo>
                  <a:pt x="124" y="1275"/>
                </a:lnTo>
                <a:lnTo>
                  <a:pt x="142" y="1276"/>
                </a:lnTo>
                <a:lnTo>
                  <a:pt x="159" y="1276"/>
                </a:lnTo>
                <a:lnTo>
                  <a:pt x="177" y="1277"/>
                </a:lnTo>
                <a:lnTo>
                  <a:pt x="195" y="1278"/>
                </a:lnTo>
                <a:lnTo>
                  <a:pt x="212" y="1279"/>
                </a:lnTo>
                <a:lnTo>
                  <a:pt x="230" y="1280"/>
                </a:lnTo>
                <a:lnTo>
                  <a:pt x="248" y="1280"/>
                </a:lnTo>
                <a:lnTo>
                  <a:pt x="266" y="1280"/>
                </a:lnTo>
                <a:lnTo>
                  <a:pt x="283" y="1280"/>
                </a:lnTo>
                <a:lnTo>
                  <a:pt x="301" y="1280"/>
                </a:lnTo>
                <a:lnTo>
                  <a:pt x="319" y="1280"/>
                </a:lnTo>
                <a:lnTo>
                  <a:pt x="336" y="1279"/>
                </a:lnTo>
                <a:lnTo>
                  <a:pt x="354" y="1278"/>
                </a:lnTo>
                <a:lnTo>
                  <a:pt x="372" y="1277"/>
                </a:lnTo>
                <a:lnTo>
                  <a:pt x="389" y="1277"/>
                </a:lnTo>
                <a:lnTo>
                  <a:pt x="407" y="1277"/>
                </a:lnTo>
                <a:lnTo>
                  <a:pt x="425" y="1276"/>
                </a:lnTo>
                <a:lnTo>
                  <a:pt x="443" y="1276"/>
                </a:lnTo>
                <a:lnTo>
                  <a:pt x="460" y="1276"/>
                </a:lnTo>
                <a:lnTo>
                  <a:pt x="478" y="1276"/>
                </a:lnTo>
                <a:lnTo>
                  <a:pt x="496" y="1276"/>
                </a:lnTo>
                <a:lnTo>
                  <a:pt x="513" y="1277"/>
                </a:lnTo>
                <a:lnTo>
                  <a:pt x="531" y="1277"/>
                </a:lnTo>
                <a:lnTo>
                  <a:pt x="549" y="1278"/>
                </a:lnTo>
                <a:lnTo>
                  <a:pt x="566" y="1278"/>
                </a:lnTo>
                <a:lnTo>
                  <a:pt x="584" y="1278"/>
                </a:lnTo>
                <a:lnTo>
                  <a:pt x="602" y="1278"/>
                </a:lnTo>
                <a:lnTo>
                  <a:pt x="620" y="1278"/>
                </a:lnTo>
                <a:lnTo>
                  <a:pt x="637" y="1277"/>
                </a:lnTo>
                <a:lnTo>
                  <a:pt x="655" y="1277"/>
                </a:lnTo>
                <a:lnTo>
                  <a:pt x="673" y="1276"/>
                </a:lnTo>
                <a:lnTo>
                  <a:pt x="690" y="1276"/>
                </a:lnTo>
                <a:lnTo>
                  <a:pt x="708" y="1275"/>
                </a:lnTo>
                <a:lnTo>
                  <a:pt x="726" y="1275"/>
                </a:lnTo>
                <a:lnTo>
                  <a:pt x="744" y="1274"/>
                </a:lnTo>
                <a:lnTo>
                  <a:pt x="761" y="1273"/>
                </a:lnTo>
                <a:lnTo>
                  <a:pt x="779" y="1273"/>
                </a:lnTo>
                <a:lnTo>
                  <a:pt x="797" y="1273"/>
                </a:lnTo>
                <a:lnTo>
                  <a:pt x="814" y="1273"/>
                </a:lnTo>
                <a:lnTo>
                  <a:pt x="832" y="1273"/>
                </a:lnTo>
                <a:lnTo>
                  <a:pt x="850" y="1272"/>
                </a:lnTo>
                <a:lnTo>
                  <a:pt x="867" y="1272"/>
                </a:lnTo>
                <a:lnTo>
                  <a:pt x="885" y="1271"/>
                </a:lnTo>
                <a:lnTo>
                  <a:pt x="902" y="1270"/>
                </a:lnTo>
                <a:lnTo>
                  <a:pt x="920" y="1267"/>
                </a:lnTo>
                <a:lnTo>
                  <a:pt x="938" y="1264"/>
                </a:lnTo>
                <a:lnTo>
                  <a:pt x="956" y="1261"/>
                </a:lnTo>
                <a:lnTo>
                  <a:pt x="974" y="1257"/>
                </a:lnTo>
                <a:lnTo>
                  <a:pt x="991" y="1253"/>
                </a:lnTo>
                <a:lnTo>
                  <a:pt x="1009" y="1248"/>
                </a:lnTo>
                <a:lnTo>
                  <a:pt x="1027" y="1243"/>
                </a:lnTo>
                <a:lnTo>
                  <a:pt x="1045" y="1237"/>
                </a:lnTo>
                <a:lnTo>
                  <a:pt x="1062" y="1231"/>
                </a:lnTo>
                <a:lnTo>
                  <a:pt x="1080" y="1224"/>
                </a:lnTo>
                <a:lnTo>
                  <a:pt x="1097" y="1218"/>
                </a:lnTo>
                <a:lnTo>
                  <a:pt x="1115" y="1211"/>
                </a:lnTo>
                <a:lnTo>
                  <a:pt x="1133" y="1205"/>
                </a:lnTo>
                <a:lnTo>
                  <a:pt x="1151" y="1199"/>
                </a:lnTo>
                <a:lnTo>
                  <a:pt x="1169" y="1194"/>
                </a:lnTo>
                <a:lnTo>
                  <a:pt x="1186" y="1190"/>
                </a:lnTo>
                <a:lnTo>
                  <a:pt x="1204" y="1186"/>
                </a:lnTo>
                <a:lnTo>
                  <a:pt x="1221" y="1183"/>
                </a:lnTo>
                <a:lnTo>
                  <a:pt x="1239" y="1183"/>
                </a:lnTo>
                <a:lnTo>
                  <a:pt x="1257" y="1186"/>
                </a:lnTo>
                <a:lnTo>
                  <a:pt x="1274" y="1192"/>
                </a:lnTo>
                <a:lnTo>
                  <a:pt x="1292" y="1203"/>
                </a:lnTo>
                <a:lnTo>
                  <a:pt x="1310" y="1218"/>
                </a:lnTo>
                <a:lnTo>
                  <a:pt x="1328" y="1237"/>
                </a:lnTo>
                <a:lnTo>
                  <a:pt x="1346" y="1265"/>
                </a:lnTo>
                <a:lnTo>
                  <a:pt x="1363" y="1300"/>
                </a:lnTo>
                <a:lnTo>
                  <a:pt x="1380" y="1344"/>
                </a:lnTo>
                <a:lnTo>
                  <a:pt x="1398" y="1400"/>
                </a:lnTo>
                <a:lnTo>
                  <a:pt x="1416" y="1475"/>
                </a:lnTo>
                <a:lnTo>
                  <a:pt x="1434" y="1543"/>
                </a:lnTo>
                <a:lnTo>
                  <a:pt x="1452" y="1613"/>
                </a:lnTo>
                <a:lnTo>
                  <a:pt x="1469" y="1690"/>
                </a:lnTo>
                <a:lnTo>
                  <a:pt x="1487" y="1768"/>
                </a:lnTo>
                <a:lnTo>
                  <a:pt x="1505" y="1841"/>
                </a:lnTo>
                <a:lnTo>
                  <a:pt x="1523" y="1901"/>
                </a:lnTo>
                <a:lnTo>
                  <a:pt x="1540" y="1940"/>
                </a:lnTo>
                <a:lnTo>
                  <a:pt x="1558" y="1962"/>
                </a:lnTo>
                <a:lnTo>
                  <a:pt x="1575" y="1959"/>
                </a:lnTo>
                <a:lnTo>
                  <a:pt x="1593" y="1922"/>
                </a:lnTo>
                <a:lnTo>
                  <a:pt x="1611" y="1846"/>
                </a:lnTo>
                <a:lnTo>
                  <a:pt x="1629" y="1730"/>
                </a:lnTo>
                <a:lnTo>
                  <a:pt x="1647" y="1552"/>
                </a:lnTo>
                <a:lnTo>
                  <a:pt x="1664" y="1362"/>
                </a:lnTo>
                <a:lnTo>
                  <a:pt x="1682" y="1153"/>
                </a:lnTo>
                <a:lnTo>
                  <a:pt x="1699" y="925"/>
                </a:lnTo>
                <a:lnTo>
                  <a:pt x="1717" y="696"/>
                </a:lnTo>
                <a:lnTo>
                  <a:pt x="1735" y="467"/>
                </a:lnTo>
                <a:lnTo>
                  <a:pt x="1752" y="277"/>
                </a:lnTo>
                <a:lnTo>
                  <a:pt x="1770" y="129"/>
                </a:lnTo>
                <a:lnTo>
                  <a:pt x="1788" y="34"/>
                </a:lnTo>
                <a:lnTo>
                  <a:pt x="1806" y="0"/>
                </a:lnTo>
                <a:lnTo>
                  <a:pt x="1824" y="31"/>
                </a:lnTo>
                <a:lnTo>
                  <a:pt x="1841" y="151"/>
                </a:lnTo>
                <a:lnTo>
                  <a:pt x="1858" y="311"/>
                </a:lnTo>
                <a:lnTo>
                  <a:pt x="1876" y="515"/>
                </a:lnTo>
                <a:lnTo>
                  <a:pt x="1894" y="760"/>
                </a:lnTo>
                <a:lnTo>
                  <a:pt x="1912" y="1039"/>
                </a:lnTo>
                <a:lnTo>
                  <a:pt x="1930" y="1327"/>
                </a:lnTo>
                <a:lnTo>
                  <a:pt x="1947" y="1604"/>
                </a:lnTo>
                <a:lnTo>
                  <a:pt x="1965" y="1852"/>
                </a:lnTo>
                <a:lnTo>
                  <a:pt x="1983" y="2087"/>
                </a:lnTo>
                <a:lnTo>
                  <a:pt x="2001" y="2228"/>
                </a:lnTo>
                <a:lnTo>
                  <a:pt x="2018" y="2312"/>
                </a:lnTo>
                <a:lnTo>
                  <a:pt x="2035" y="2322"/>
                </a:lnTo>
                <a:lnTo>
                  <a:pt x="2053" y="2271"/>
                </a:lnTo>
                <a:lnTo>
                  <a:pt x="2071" y="2163"/>
                </a:lnTo>
                <a:lnTo>
                  <a:pt x="2089" y="2005"/>
                </a:lnTo>
                <a:lnTo>
                  <a:pt x="2107" y="1807"/>
                </a:lnTo>
                <a:lnTo>
                  <a:pt x="2124" y="1588"/>
                </a:lnTo>
                <a:lnTo>
                  <a:pt x="2142" y="1365"/>
                </a:lnTo>
                <a:lnTo>
                  <a:pt x="2160" y="1157"/>
                </a:lnTo>
                <a:lnTo>
                  <a:pt x="2177" y="971"/>
                </a:lnTo>
                <a:lnTo>
                  <a:pt x="2195" y="822"/>
                </a:lnTo>
                <a:lnTo>
                  <a:pt x="2213" y="721"/>
                </a:lnTo>
                <a:lnTo>
                  <a:pt x="2230" y="670"/>
                </a:lnTo>
                <a:lnTo>
                  <a:pt x="2248" y="673"/>
                </a:lnTo>
                <a:lnTo>
                  <a:pt x="2266" y="726"/>
                </a:lnTo>
                <a:lnTo>
                  <a:pt x="2284" y="820"/>
                </a:lnTo>
                <a:lnTo>
                  <a:pt x="2302" y="944"/>
                </a:lnTo>
                <a:lnTo>
                  <a:pt x="2319" y="1087"/>
                </a:lnTo>
                <a:lnTo>
                  <a:pt x="2336" y="1239"/>
                </a:lnTo>
                <a:lnTo>
                  <a:pt x="2354" y="1388"/>
                </a:lnTo>
                <a:lnTo>
                  <a:pt x="2372" y="1522"/>
                </a:lnTo>
                <a:lnTo>
                  <a:pt x="2390" y="1630"/>
                </a:lnTo>
                <a:lnTo>
                  <a:pt x="2407" y="1705"/>
                </a:lnTo>
                <a:lnTo>
                  <a:pt x="2425" y="1744"/>
                </a:lnTo>
                <a:lnTo>
                  <a:pt x="2443" y="1743"/>
                </a:lnTo>
                <a:lnTo>
                  <a:pt x="2461" y="1705"/>
                </a:lnTo>
                <a:lnTo>
                  <a:pt x="2479" y="1634"/>
                </a:lnTo>
                <a:lnTo>
                  <a:pt x="2496" y="1538"/>
                </a:lnTo>
                <a:lnTo>
                  <a:pt x="2513" y="1394"/>
                </a:lnTo>
                <a:lnTo>
                  <a:pt x="2531" y="1274"/>
                </a:lnTo>
                <a:lnTo>
                  <a:pt x="2549" y="1161"/>
                </a:lnTo>
                <a:lnTo>
                  <a:pt x="2567" y="1047"/>
                </a:lnTo>
                <a:lnTo>
                  <a:pt x="2585" y="953"/>
                </a:lnTo>
                <a:lnTo>
                  <a:pt x="2602" y="903"/>
                </a:lnTo>
                <a:lnTo>
                  <a:pt x="2620" y="875"/>
                </a:lnTo>
                <a:lnTo>
                  <a:pt x="2638" y="873"/>
                </a:lnTo>
                <a:lnTo>
                  <a:pt x="2656" y="903"/>
                </a:lnTo>
                <a:lnTo>
                  <a:pt x="2673" y="976"/>
                </a:lnTo>
                <a:lnTo>
                  <a:pt x="2690" y="1095"/>
                </a:lnTo>
                <a:lnTo>
                  <a:pt x="2708" y="1200"/>
                </a:lnTo>
                <a:lnTo>
                  <a:pt x="2726" y="1291"/>
                </a:lnTo>
                <a:lnTo>
                  <a:pt x="2744" y="1371"/>
                </a:lnTo>
                <a:lnTo>
                  <a:pt x="2762" y="1456"/>
                </a:lnTo>
                <a:lnTo>
                  <a:pt x="2779" y="1537"/>
                </a:lnTo>
                <a:lnTo>
                  <a:pt x="2797" y="1584"/>
                </a:lnTo>
                <a:lnTo>
                  <a:pt x="2815" y="1611"/>
                </a:lnTo>
                <a:lnTo>
                  <a:pt x="2832" y="1610"/>
                </a:lnTo>
                <a:lnTo>
                  <a:pt x="2850" y="1582"/>
                </a:lnTo>
                <a:lnTo>
                  <a:pt x="2868" y="1524"/>
                </a:lnTo>
                <a:lnTo>
                  <a:pt x="2885" y="1464"/>
                </a:lnTo>
                <a:lnTo>
                  <a:pt x="2903" y="1393"/>
                </a:lnTo>
                <a:lnTo>
                  <a:pt x="2921" y="1309"/>
                </a:lnTo>
                <a:lnTo>
                  <a:pt x="2939" y="1202"/>
                </a:lnTo>
                <a:lnTo>
                  <a:pt x="2957" y="1137"/>
                </a:lnTo>
                <a:lnTo>
                  <a:pt x="2974" y="1092"/>
                </a:lnTo>
                <a:lnTo>
                  <a:pt x="2991" y="1051"/>
                </a:lnTo>
                <a:lnTo>
                  <a:pt x="3009" y="1033"/>
                </a:lnTo>
                <a:lnTo>
                  <a:pt x="3027" y="1033"/>
                </a:lnTo>
                <a:lnTo>
                  <a:pt x="3045" y="1046"/>
                </a:lnTo>
                <a:lnTo>
                  <a:pt x="3062" y="1071"/>
                </a:lnTo>
                <a:lnTo>
                  <a:pt x="3080" y="1118"/>
                </a:lnTo>
                <a:lnTo>
                  <a:pt x="3098" y="1175"/>
                </a:lnTo>
                <a:lnTo>
                  <a:pt x="3116" y="1228"/>
                </a:lnTo>
                <a:lnTo>
                  <a:pt x="3134" y="1269"/>
                </a:lnTo>
                <a:lnTo>
                  <a:pt x="3151" y="1313"/>
                </a:lnTo>
                <a:lnTo>
                  <a:pt x="3168" y="1343"/>
                </a:lnTo>
                <a:lnTo>
                  <a:pt x="3186" y="1370"/>
                </a:lnTo>
                <a:lnTo>
                  <a:pt x="3204" y="1386"/>
                </a:lnTo>
                <a:lnTo>
                  <a:pt x="3222" y="1387"/>
                </a:lnTo>
                <a:lnTo>
                  <a:pt x="3240" y="1382"/>
                </a:lnTo>
                <a:lnTo>
                  <a:pt x="3257" y="1373"/>
                </a:lnTo>
                <a:lnTo>
                  <a:pt x="3275" y="1361"/>
                </a:lnTo>
                <a:lnTo>
                  <a:pt x="3293" y="1346"/>
                </a:lnTo>
                <a:lnTo>
                  <a:pt x="3310" y="1330"/>
                </a:lnTo>
                <a:lnTo>
                  <a:pt x="3328" y="1316"/>
                </a:lnTo>
                <a:lnTo>
                  <a:pt x="3346" y="1308"/>
                </a:lnTo>
                <a:lnTo>
                  <a:pt x="3363" y="1305"/>
                </a:lnTo>
                <a:lnTo>
                  <a:pt x="3381" y="1306"/>
                </a:lnTo>
                <a:lnTo>
                  <a:pt x="3399" y="1311"/>
                </a:lnTo>
                <a:lnTo>
                  <a:pt x="3417" y="1319"/>
                </a:lnTo>
                <a:lnTo>
                  <a:pt x="3435" y="1328"/>
                </a:lnTo>
                <a:lnTo>
                  <a:pt x="3452" y="1336"/>
                </a:lnTo>
              </a:path>
            </a:pathLst>
          </a:custGeom>
          <a:noFill/>
          <a:ln w="38100" cmpd="sng">
            <a:solidFill>
              <a:srgbClr val="D5777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4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Terahertz</a:t>
            </a:r>
            <a:r>
              <a:rPr lang="fr-BE" sz="2800" dirty="0" smtClean="0"/>
              <a:t> </a:t>
            </a:r>
            <a:r>
              <a:rPr lang="fr-BE" sz="2800" dirty="0" err="1" smtClean="0"/>
              <a:t>imaging</a:t>
            </a:r>
            <a:endParaRPr lang="fr-BE" sz="2800" dirty="0" smtClean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Content Placeholder 4"/>
          <p:cNvSpPr txBox="1">
            <a:spLocks/>
          </p:cNvSpPr>
          <p:nvPr/>
        </p:nvSpPr>
        <p:spPr>
          <a:xfrm>
            <a:off x="-1" y="1072483"/>
            <a:ext cx="4396435" cy="5427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6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+mj-lt"/>
              </a:rPr>
              <a:t>Unique properties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j-lt"/>
              </a:rPr>
              <a:t>	Low photon energies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j-lt"/>
              </a:rPr>
              <a:t>   Non ionizing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j-lt"/>
              </a:rPr>
              <a:t>	Dielectric material penetration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j-lt"/>
              </a:rPr>
              <a:t>	Spectroscopic features	(interaction with matter)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600" dirty="0" smtClean="0">
              <a:latin typeface="+mj-lt"/>
            </a:endParaRP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Various potential applications</a:t>
            </a:r>
            <a:endParaRPr lang="en-US" sz="1600" dirty="0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893310" y="1113424"/>
            <a:ext cx="2520000" cy="3072799"/>
            <a:chOff x="3933623" y="774757"/>
            <a:chExt cx="2520000" cy="3072799"/>
          </a:xfrm>
        </p:grpSpPr>
        <p:pic>
          <p:nvPicPr>
            <p:cNvPr id="62" name="Picture 61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18"/>
            <a:stretch/>
          </p:blipFill>
          <p:spPr>
            <a:xfrm>
              <a:off x="3933623" y="979048"/>
              <a:ext cx="2520000" cy="248133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33623" y="774757"/>
              <a:ext cx="2520000" cy="24622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1000" b="1" i="1" dirty="0" smtClean="0">
                  <a:latin typeface="+mj-lt"/>
                </a:rPr>
                <a:t>Security and Defense</a:t>
              </a:r>
              <a:endParaRPr lang="en-US" sz="1000" b="1" i="1" dirty="0">
                <a:latin typeface="+mj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33623" y="3447446"/>
              <a:ext cx="2520000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1000" dirty="0" smtClean="0">
                  <a:latin typeface="+mj-lt"/>
                </a:rPr>
                <a:t>Source: “THz </a:t>
              </a:r>
              <a:r>
                <a:rPr lang="en-US" sz="1000" dirty="0">
                  <a:latin typeface="+mj-lt"/>
                </a:rPr>
                <a:t>scanner </a:t>
              </a:r>
              <a:r>
                <a:rPr lang="en-US" sz="1000" dirty="0" smtClean="0">
                  <a:latin typeface="+mj-lt"/>
                </a:rPr>
                <a:t>imagery”,</a:t>
              </a:r>
            </a:p>
            <a:p>
              <a:r>
                <a:rPr lang="en-US" sz="1000" dirty="0" smtClean="0">
                  <a:latin typeface="+mj-lt"/>
                </a:rPr>
                <a:t>www.dailymail.co.uk</a:t>
              </a:r>
              <a:endParaRPr lang="en-US" sz="1000" dirty="0">
                <a:latin typeface="+mj-lt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06987" y="1113424"/>
            <a:ext cx="2520000" cy="2036803"/>
            <a:chOff x="6547300" y="789867"/>
            <a:chExt cx="2520000" cy="2036803"/>
          </a:xfrm>
        </p:grpSpPr>
        <p:pic>
          <p:nvPicPr>
            <p:cNvPr id="66" name="Picture 2" descr="“THz  medical imaging”的图片搜索结果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2" t="44312" r="979" b="37603"/>
            <a:stretch/>
          </p:blipFill>
          <p:spPr bwMode="auto">
            <a:xfrm>
              <a:off x="6547300" y="979048"/>
              <a:ext cx="2520000" cy="763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6547300" y="2426560"/>
              <a:ext cx="2520000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1000" dirty="0" smtClean="0">
                  <a:latin typeface="+mj-lt"/>
                </a:rPr>
                <a:t>Source: “</a:t>
              </a:r>
              <a:r>
                <a:rPr lang="en-US" sz="1000" dirty="0">
                  <a:latin typeface="+mj-lt"/>
                </a:rPr>
                <a:t>Molecular imaging with terahertz </a:t>
              </a:r>
              <a:r>
                <a:rPr lang="en-US" sz="1000" dirty="0" smtClean="0">
                  <a:latin typeface="+mj-lt"/>
                </a:rPr>
                <a:t>waves” by SJ Oh </a:t>
              </a:r>
              <a:r>
                <a:rPr lang="en-US" sz="1000" i="1" dirty="0" smtClean="0">
                  <a:latin typeface="+mj-lt"/>
                </a:rPr>
                <a:t>et al.</a:t>
              </a:r>
              <a:r>
                <a:rPr lang="en-US" sz="1000" dirty="0" smtClean="0">
                  <a:latin typeface="+mj-lt"/>
                </a:rPr>
                <a:t> , 2011</a:t>
              </a:r>
              <a:endParaRPr lang="en-US" sz="1000" dirty="0">
                <a:latin typeface="+mj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47300" y="789867"/>
              <a:ext cx="2520000" cy="24622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1000" b="1" i="1" dirty="0" smtClean="0">
                  <a:latin typeface="+mj-lt"/>
                </a:rPr>
                <a:t>Biomedical  Applications </a:t>
              </a:r>
              <a:endParaRPr lang="en-US" sz="1000" b="1" i="1" dirty="0">
                <a:latin typeface="+mj-lt"/>
              </a:endParaRPr>
            </a:p>
          </p:txBody>
        </p:sp>
        <p:pic>
          <p:nvPicPr>
            <p:cNvPr id="69" name="Picture 2" descr="“THz  medical imaging”的图片搜索结果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2" t="67396" r="979" b="16939"/>
            <a:stretch/>
          </p:blipFill>
          <p:spPr bwMode="auto">
            <a:xfrm>
              <a:off x="6547300" y="1742661"/>
              <a:ext cx="2520000" cy="66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>
            <a:off x="6506984" y="3284192"/>
            <a:ext cx="2520003" cy="3083283"/>
            <a:chOff x="6547297" y="2893273"/>
            <a:chExt cx="2520003" cy="3083283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9" b="18991"/>
            <a:stretch/>
          </p:blipFill>
          <p:spPr bwMode="auto">
            <a:xfrm>
              <a:off x="6547297" y="3139494"/>
              <a:ext cx="2520000" cy="2283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6547297" y="5422558"/>
              <a:ext cx="2520003" cy="55399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1000" dirty="0" smtClean="0">
                  <a:latin typeface="+mj-lt"/>
                </a:rPr>
                <a:t>Source: “Damage </a:t>
              </a:r>
              <a:r>
                <a:rPr lang="en-US" sz="1000" dirty="0">
                  <a:latin typeface="+mj-lt"/>
                </a:rPr>
                <a:t>and </a:t>
              </a:r>
              <a:r>
                <a:rPr lang="en-US" sz="1000" dirty="0" smtClean="0">
                  <a:latin typeface="+mj-lt"/>
                </a:rPr>
                <a:t>defect inspection </a:t>
              </a:r>
              <a:r>
                <a:rPr lang="en-US" sz="1000" dirty="0">
                  <a:latin typeface="+mj-lt"/>
                </a:rPr>
                <a:t>with terahertz </a:t>
              </a:r>
              <a:r>
                <a:rPr lang="en-US" sz="1000" dirty="0" smtClean="0">
                  <a:latin typeface="+mj-lt"/>
                </a:rPr>
                <a:t>waves” by Redo-Sanchez </a:t>
              </a:r>
              <a:r>
                <a:rPr lang="en-US" sz="1000" i="1" dirty="0" smtClean="0">
                  <a:latin typeface="+mj-lt"/>
                </a:rPr>
                <a:t>et al., </a:t>
              </a:r>
              <a:r>
                <a:rPr lang="en-US" sz="1000" dirty="0" smtClean="0">
                  <a:latin typeface="+mj-lt"/>
                </a:rPr>
                <a:t>2006 </a:t>
              </a:r>
              <a:endParaRPr lang="en-US" sz="1000" dirty="0">
                <a:latin typeface="+mj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547297" y="2893273"/>
              <a:ext cx="2520000" cy="24622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1000" b="1" i="1" dirty="0" smtClean="0">
                  <a:latin typeface="+mj-lt"/>
                </a:rPr>
                <a:t>Nondestructive Inspection</a:t>
              </a:r>
              <a:endParaRPr lang="en-US" sz="1000" b="1" i="1" dirty="0">
                <a:latin typeface="+mj-lt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893310" y="4302284"/>
            <a:ext cx="2520000" cy="2062937"/>
            <a:chOff x="3933623" y="3913619"/>
            <a:chExt cx="2520000" cy="2062937"/>
          </a:xfrm>
        </p:grpSpPr>
        <p:pic>
          <p:nvPicPr>
            <p:cNvPr id="75" name="Picture 2" descr="D:\用户文件\Desktop\Desktop\Fig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33623" y="4128901"/>
              <a:ext cx="2520000" cy="1354082"/>
            </a:xfrm>
            <a:prstGeom prst="rect">
              <a:avLst/>
            </a:prstGeom>
            <a:noFill/>
          </p:spPr>
        </p:pic>
        <p:sp>
          <p:nvSpPr>
            <p:cNvPr id="76" name="TextBox 75"/>
            <p:cNvSpPr txBox="1"/>
            <p:nvPr/>
          </p:nvSpPr>
          <p:spPr>
            <a:xfrm>
              <a:off x="3933623" y="3913619"/>
              <a:ext cx="2520000" cy="24622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sz="1000" b="1" i="1" dirty="0" smtClean="0">
                  <a:latin typeface="+mj-lt"/>
                </a:rPr>
                <a:t>Identification of drugs and explosives</a:t>
              </a:r>
              <a:endParaRPr lang="en-US" sz="1000" b="1" i="1" dirty="0">
                <a:latin typeface="+mj-lt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933623" y="5422558"/>
              <a:ext cx="2520000" cy="55399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n-US" sz="1000" dirty="0" smtClean="0">
                  <a:latin typeface="+mj-lt"/>
                </a:rPr>
                <a:t>Source: “Non-destructive </a:t>
              </a:r>
              <a:r>
                <a:rPr lang="en-US" sz="1000" dirty="0">
                  <a:latin typeface="+mj-lt"/>
                </a:rPr>
                <a:t>terahertz imaging of illicit drugs </a:t>
              </a:r>
              <a:r>
                <a:rPr lang="en-US" sz="1000" dirty="0" smtClean="0">
                  <a:latin typeface="+mj-lt"/>
                </a:rPr>
                <a:t>using </a:t>
              </a:r>
              <a:r>
                <a:rPr lang="en-US" sz="1000" dirty="0">
                  <a:latin typeface="+mj-lt"/>
                </a:rPr>
                <a:t>spectral </a:t>
              </a:r>
              <a:r>
                <a:rPr lang="en-US" sz="1000" dirty="0" smtClean="0">
                  <a:latin typeface="+mj-lt"/>
                </a:rPr>
                <a:t>fingerprints” </a:t>
              </a:r>
              <a:r>
                <a:rPr lang="en-US" sz="1000" dirty="0">
                  <a:latin typeface="+mj-lt"/>
                </a:rPr>
                <a:t>by </a:t>
              </a:r>
              <a:r>
                <a:rPr lang="en-US" sz="1000" dirty="0" err="1" smtClean="0">
                  <a:latin typeface="+mj-lt"/>
                </a:rPr>
                <a:t>Kawase</a:t>
              </a:r>
              <a:r>
                <a:rPr lang="en-US" sz="1000" dirty="0">
                  <a:latin typeface="+mj-lt"/>
                </a:rPr>
                <a:t> </a:t>
              </a:r>
              <a:r>
                <a:rPr lang="en-US" sz="1000" i="1" dirty="0" smtClean="0">
                  <a:latin typeface="+mj-lt"/>
                </a:rPr>
                <a:t>et al. ,2003</a:t>
              </a:r>
              <a:endParaRPr lang="en-US" sz="1000" i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7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80" y="2144156"/>
            <a:ext cx="1816244" cy="119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56025" y="3379413"/>
            <a:ext cx="297768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latin typeface="Segoe UI Semibold" panose="020B0702040204020203" pitchFamily="34" charset="0"/>
              </a:rPr>
              <a:t>Source</a:t>
            </a:r>
            <a:r>
              <a:rPr lang="en-US" sz="1000" dirty="0">
                <a:latin typeface="Segoe UI Semibold" panose="020B0702040204020203" pitchFamily="34" charset="0"/>
              </a:rPr>
              <a:t>: https://www.edinst.com/products/far-infrared-terahertz-gas-lasers/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56025" y="1706977"/>
            <a:ext cx="2502197" cy="1425932"/>
            <a:chOff x="4572000" y="1393154"/>
            <a:chExt cx="3841926" cy="1805221"/>
          </a:xfrm>
        </p:grpSpPr>
        <p:sp>
          <p:nvSpPr>
            <p:cNvPr id="29" name="Rectangle 28"/>
            <p:cNvSpPr/>
            <p:nvPr/>
          </p:nvSpPr>
          <p:spPr>
            <a:xfrm>
              <a:off x="4572000" y="1393154"/>
              <a:ext cx="3841926" cy="779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Optical pumped Far-IR Gas Lasers </a:t>
              </a:r>
            </a:p>
            <a:p>
              <a:r>
                <a:rPr lang="en-US" sz="1000" dirty="0" smtClean="0">
                  <a:solidFill>
                    <a:schemeClr val="accent6"/>
                  </a:solidFill>
                  <a:latin typeface="+mj-lt"/>
                </a:rPr>
                <a:t>Molecular gases (CH</a:t>
              </a:r>
              <a:r>
                <a:rPr lang="en-US" sz="1000" baseline="-25000" dirty="0" smtClean="0">
                  <a:solidFill>
                    <a:schemeClr val="accent6"/>
                  </a:solidFill>
                  <a:latin typeface="+mj-lt"/>
                </a:rPr>
                <a:t>3</a:t>
              </a:r>
              <a:r>
                <a:rPr lang="en-US" sz="1000" dirty="0" smtClean="0">
                  <a:solidFill>
                    <a:schemeClr val="accent6"/>
                  </a:solidFill>
                  <a:latin typeface="+mj-lt"/>
                </a:rPr>
                <a:t>OH, CHOOH…)</a:t>
              </a:r>
              <a:endParaRPr lang="en-US" sz="1000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0" name="Flowchart: Preparation 29"/>
            <p:cNvSpPr/>
            <p:nvPr/>
          </p:nvSpPr>
          <p:spPr>
            <a:xfrm>
              <a:off x="7508128" y="2944167"/>
              <a:ext cx="683288" cy="254208"/>
            </a:xfrm>
            <a:prstGeom prst="flowChartPreparati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4120" y="3985214"/>
            <a:ext cx="2551308" cy="2243735"/>
            <a:chOff x="5809380" y="3185899"/>
            <a:chExt cx="3516972" cy="2519361"/>
          </a:xfrm>
        </p:grpSpPr>
        <p:grpSp>
          <p:nvGrpSpPr>
            <p:cNvPr id="33" name="Group 32"/>
            <p:cNvGrpSpPr/>
            <p:nvPr/>
          </p:nvGrpSpPr>
          <p:grpSpPr>
            <a:xfrm>
              <a:off x="5809380" y="3185899"/>
              <a:ext cx="3516972" cy="2061403"/>
              <a:chOff x="5881916" y="3185899"/>
              <a:chExt cx="3516972" cy="206140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933120" y="3185899"/>
                <a:ext cx="326208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Free </a:t>
                </a:r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Electron </a:t>
                </a:r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Lasers (</a:t>
                </a:r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FEL)</a:t>
                </a:r>
                <a:endParaRPr lang="en-US" sz="1200" dirty="0">
                  <a:solidFill>
                    <a:schemeClr val="accent6">
                      <a:lumMod val="50000"/>
                    </a:schemeClr>
                  </a:solidFill>
                  <a:latin typeface="+mj-lt"/>
                </a:endParaRPr>
              </a:p>
              <a:p>
                <a:pPr algn="ctr"/>
                <a:endParaRPr lang="en-US" altLang="zh-CN" sz="1200" dirty="0" smtClean="0">
                  <a:solidFill>
                    <a:schemeClr val="accent6"/>
                  </a:solidFill>
                  <a:latin typeface="+mj-lt"/>
                </a:endParaRPr>
              </a:p>
              <a:p>
                <a:pPr algn="ctr"/>
                <a:endParaRPr lang="en-US" altLang="zh-CN" sz="1200" dirty="0">
                  <a:latin typeface="+mj-lt"/>
                </a:endParaRPr>
              </a:p>
              <a:p>
                <a:pPr algn="ctr"/>
                <a:r>
                  <a:rPr lang="en-US" sz="1200" dirty="0" smtClean="0">
                    <a:latin typeface="+mj-lt"/>
                  </a:rPr>
                  <a:t> </a:t>
                </a:r>
              </a:p>
              <a:p>
                <a:pPr algn="ctr"/>
                <a:r>
                  <a:rPr lang="en-US" sz="1200" dirty="0" smtClean="0">
                    <a:latin typeface="+mj-lt"/>
                  </a:rPr>
                  <a:t>	</a:t>
                </a:r>
                <a:endParaRPr lang="en-US" sz="1200" dirty="0">
                  <a:latin typeface="+mj-lt"/>
                </a:endParaRPr>
              </a:p>
            </p:txBody>
          </p:sp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1916" y="3478370"/>
                <a:ext cx="3516972" cy="1768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Rectangle 33"/>
            <p:cNvSpPr/>
            <p:nvPr/>
          </p:nvSpPr>
          <p:spPr>
            <a:xfrm>
              <a:off x="5897360" y="5305150"/>
              <a:ext cx="32253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Segoe UI Semibold" panose="020B0702040204020203" pitchFamily="34" charset="0"/>
                </a:rPr>
                <a:t>Source</a:t>
              </a:r>
              <a:r>
                <a:rPr lang="en-US" sz="1000" dirty="0">
                  <a:latin typeface="Segoe UI Semibold" panose="020B0702040204020203" pitchFamily="34" charset="0"/>
                </a:rPr>
                <a:t>: http://www.lightsources.org/what-free-electron-laser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017963" y="1706977"/>
            <a:ext cx="33556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Quantum Cascade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Lasers (QCL)</a:t>
            </a:r>
          </a:p>
          <a:p>
            <a:pPr algn="ctr"/>
            <a:endParaRPr lang="en-US" altLang="zh-CN" sz="1600" dirty="0">
              <a:latin typeface="+mj-lt"/>
            </a:endParaRPr>
          </a:p>
          <a:p>
            <a:pPr algn="ctr"/>
            <a:r>
              <a:rPr lang="en-US" sz="1600" dirty="0" smtClean="0">
                <a:latin typeface="+mj-lt"/>
              </a:rPr>
              <a:t> </a:t>
            </a:r>
          </a:p>
          <a:p>
            <a:pPr algn="ctr"/>
            <a:r>
              <a:rPr lang="en-US" sz="2400" dirty="0" smtClean="0">
                <a:latin typeface="+mj-lt"/>
              </a:rPr>
              <a:t>	</a:t>
            </a:r>
            <a:endParaRPr lang="en-US" sz="2400" dirty="0"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17963" y="3478755"/>
            <a:ext cx="2742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Segoe UI Semibold" panose="020B0702040204020203" pitchFamily="34" charset="0"/>
              </a:rPr>
              <a:t>Source: http</a:t>
            </a:r>
            <a:r>
              <a:rPr lang="en-US" sz="1000" dirty="0">
                <a:latin typeface="Segoe UI Semibold" panose="020B0702040204020203" pitchFamily="34" charset="0"/>
              </a:rPr>
              <a:t>://www.rap.riken.jp/en/labs/twrg/tqdrt/index.html</a:t>
            </a:r>
          </a:p>
        </p:txBody>
      </p:sp>
      <p:pic>
        <p:nvPicPr>
          <p:cNvPr id="39" name="Picture 7" descr="“Quantum Cascade Lasers THz”的图片搜索结果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85" y="1950244"/>
            <a:ext cx="2651091" cy="164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4" t="41309" r="28403" b="32907"/>
          <a:stretch/>
        </p:blipFill>
        <p:spPr bwMode="auto">
          <a:xfrm>
            <a:off x="3099311" y="4103182"/>
            <a:ext cx="2084833" cy="176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17963" y="3985214"/>
            <a:ext cx="2366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p-Germanium (p-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Ge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) laser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endParaRPr lang="en-US" altLang="zh-CN" sz="1200" dirty="0" smtClean="0">
              <a:solidFill>
                <a:schemeClr val="accent6"/>
              </a:solidFill>
              <a:latin typeface="+mj-lt"/>
            </a:endParaRPr>
          </a:p>
          <a:p>
            <a:pPr algn="ctr"/>
            <a:endParaRPr lang="en-US" altLang="zh-CN" sz="1200" dirty="0">
              <a:latin typeface="+mj-lt"/>
            </a:endParaRPr>
          </a:p>
          <a:p>
            <a:pPr algn="ctr"/>
            <a:r>
              <a:rPr lang="en-US" sz="1200" dirty="0" smtClean="0">
                <a:latin typeface="+mj-lt"/>
              </a:rPr>
              <a:t> </a:t>
            </a:r>
          </a:p>
          <a:p>
            <a:pPr algn="ctr"/>
            <a:r>
              <a:rPr lang="en-US" sz="1200" dirty="0" smtClean="0">
                <a:latin typeface="+mj-lt"/>
              </a:rPr>
              <a:t>	</a:t>
            </a:r>
            <a:endParaRPr lang="en-US" sz="1200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17963" y="5865242"/>
            <a:ext cx="2339728" cy="356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Segoe UI Semibold" panose="020B0702040204020203" pitchFamily="34" charset="0"/>
              </a:rPr>
              <a:t>Source</a:t>
            </a:r>
            <a:r>
              <a:rPr lang="en-US" sz="1000" dirty="0">
                <a:latin typeface="Segoe UI Semibold" panose="020B0702040204020203" pitchFamily="34" charset="0"/>
              </a:rPr>
              <a:t>: http://www.lightsources.org/what-free-electron-laser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37756" y="1874248"/>
            <a:ext cx="2616124" cy="163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chemeClr val="accent6">
                    <a:lumMod val="50000"/>
                  </a:schemeClr>
                </a:solidFill>
                <a:latin typeface="+mj-lt"/>
                <a:sym typeface="Arial" charset="0"/>
              </a:rPr>
              <a:t>Microwave Frequency Multipliers, </a:t>
            </a:r>
            <a:r>
              <a:rPr lang="en-US" altLang="zh-CN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Gunn diodes, IMPATT diodes</a:t>
            </a:r>
          </a:p>
          <a:p>
            <a:endParaRPr lang="en-US" altLang="zh-CN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 </a:t>
            </a:r>
          </a:p>
          <a:p>
            <a:r>
              <a:rPr lang="en-US" sz="2400" dirty="0" smtClean="0">
                <a:latin typeface="+mj-lt"/>
              </a:rPr>
              <a:t>	</a:t>
            </a:r>
            <a:endParaRPr lang="en-US" sz="2400" dirty="0"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37755" y="4083213"/>
            <a:ext cx="26413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Segoe UI Semibold" panose="020B0702040204020203" pitchFamily="34" charset="0"/>
              </a:rPr>
              <a:t>Source</a:t>
            </a:r>
            <a:r>
              <a:rPr lang="en-US" sz="1000" dirty="0">
                <a:latin typeface="Segoe UI Semibold" panose="020B0702040204020203" pitchFamily="34" charset="0"/>
              </a:rPr>
              <a:t>: http://terasense.com/products/terahertz-sources/</a:t>
            </a:r>
          </a:p>
        </p:txBody>
      </p:sp>
      <p:pic>
        <p:nvPicPr>
          <p:cNvPr id="45" name="Picture 5" descr="“Gunn diodes THz”的图片搜索结果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2" t="16083" r="22111" b="18639"/>
          <a:stretch/>
        </p:blipFill>
        <p:spPr bwMode="auto">
          <a:xfrm>
            <a:off x="6598932" y="2312400"/>
            <a:ext cx="1268811" cy="96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0"/>
          <a:stretch/>
        </p:blipFill>
        <p:spPr bwMode="auto">
          <a:xfrm>
            <a:off x="6448109" y="3323885"/>
            <a:ext cx="1613241" cy="73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256025" y="1388813"/>
            <a:ext cx="5464461" cy="50366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037756" y="1388813"/>
            <a:ext cx="2616124" cy="50366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037756" y="5807042"/>
            <a:ext cx="26161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Segoe UI Semibold" panose="020B0702040204020203" pitchFamily="34" charset="0"/>
              </a:rPr>
              <a:t>Source: https</a:t>
            </a:r>
            <a:r>
              <a:rPr lang="en-US" sz="1000" dirty="0">
                <a:latin typeface="Segoe UI Semibold" panose="020B0702040204020203" pitchFamily="34" charset="0"/>
              </a:rPr>
              <a:t>://</a:t>
            </a:r>
            <a:r>
              <a:rPr lang="en-US" sz="1000" dirty="0" smtClean="0">
                <a:latin typeface="Segoe UI Semibold" panose="020B0702040204020203" pitchFamily="34" charset="0"/>
              </a:rPr>
              <a:t>en.wikipedia.org/wiki/Backward-wave_oscillator</a:t>
            </a:r>
            <a:endParaRPr lang="en-US" sz="1000" dirty="0">
              <a:latin typeface="Segoe UI Semibold" panose="020B0702040204020203" pitchFamily="34" charset="0"/>
            </a:endParaRPr>
          </a:p>
        </p:txBody>
      </p:sp>
      <p:pic>
        <p:nvPicPr>
          <p:cNvPr id="50" name="Picture 10" descr="http://upload.wikimedia.org/wikipedia/commons/thumb/1/1f/Backward-wave_Oszillator-Stockholm.jpg/220px-Backward-wave_Oszillator-Stockhol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57" y="4909629"/>
            <a:ext cx="982322" cy="95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6037756" y="4698934"/>
            <a:ext cx="2179272" cy="1040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Backward wave oscillator (BWO)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endParaRPr lang="en-US" altLang="zh-CN" sz="1200" dirty="0" smtClean="0">
              <a:solidFill>
                <a:schemeClr val="accent6"/>
              </a:solidFill>
              <a:latin typeface="+mj-lt"/>
            </a:endParaRPr>
          </a:p>
          <a:p>
            <a:pPr algn="ctr"/>
            <a:endParaRPr lang="en-US" altLang="zh-CN" sz="1200" dirty="0">
              <a:latin typeface="+mj-lt"/>
            </a:endParaRPr>
          </a:p>
          <a:p>
            <a:pPr algn="ctr"/>
            <a:r>
              <a:rPr lang="en-US" sz="1200" dirty="0" smtClean="0">
                <a:latin typeface="+mj-lt"/>
              </a:rPr>
              <a:t> </a:t>
            </a:r>
          </a:p>
          <a:p>
            <a:pPr algn="ctr"/>
            <a:r>
              <a:rPr lang="en-US" sz="1200" dirty="0" smtClean="0">
                <a:latin typeface="+mj-lt"/>
              </a:rPr>
              <a:t>	</a:t>
            </a:r>
            <a:endParaRPr lang="en-US" sz="1200" dirty="0">
              <a:latin typeface="+mj-lt"/>
            </a:endParaRP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0" y="746760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Terahertz</a:t>
            </a:r>
            <a:r>
              <a:rPr lang="fr-BE" sz="2800" dirty="0" smtClean="0"/>
              <a:t> </a:t>
            </a:r>
            <a:r>
              <a:rPr lang="fr-BE" sz="2800" dirty="0" err="1" smtClean="0"/>
              <a:t>continuous</a:t>
            </a:r>
            <a:r>
              <a:rPr lang="fr-BE" sz="2800" dirty="0" smtClean="0"/>
              <a:t> </a:t>
            </a:r>
            <a:r>
              <a:rPr lang="fr-BE" sz="2800" dirty="0" err="1" smtClean="0"/>
              <a:t>emitters</a:t>
            </a:r>
            <a:endParaRPr lang="fr-BE" sz="2800" dirty="0" smtClean="0"/>
          </a:p>
        </p:txBody>
      </p:sp>
      <p:sp>
        <p:nvSpPr>
          <p:cNvPr id="55" name="Text Box 42"/>
          <p:cNvSpPr txBox="1">
            <a:spLocks noChangeArrowheads="1"/>
          </p:cNvSpPr>
          <p:nvPr/>
        </p:nvSpPr>
        <p:spPr bwMode="auto">
          <a:xfrm>
            <a:off x="292235" y="1425484"/>
            <a:ext cx="2205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400" b="1" i="1" dirty="0" smtClean="0">
                <a:latin typeface="Arial" charset="0"/>
              </a:rPr>
              <a:t>Optical/laser </a:t>
            </a:r>
            <a:r>
              <a:rPr lang="fr-BE" sz="1400" b="1" i="1" dirty="0" err="1" smtClean="0">
                <a:latin typeface="Arial" charset="0"/>
              </a:rPr>
              <a:t>based</a:t>
            </a:r>
            <a:endParaRPr lang="fr-FR" sz="1400" b="1" i="1" dirty="0">
              <a:latin typeface="Arial" charset="0"/>
            </a:endParaRPr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6074727" y="1421129"/>
            <a:ext cx="2205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400" b="1" i="1" dirty="0" err="1" smtClean="0">
                <a:latin typeface="Arial" charset="0"/>
              </a:rPr>
              <a:t>Electrical</a:t>
            </a:r>
            <a:endParaRPr lang="fr-FR" sz="14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0" y="746760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Terahertz</a:t>
            </a:r>
            <a:r>
              <a:rPr lang="fr-BE" sz="2800" dirty="0" smtClean="0"/>
              <a:t> </a:t>
            </a:r>
            <a:r>
              <a:rPr lang="fr-BE" sz="2800" dirty="0" err="1" smtClean="0"/>
              <a:t>broadband</a:t>
            </a:r>
            <a:r>
              <a:rPr lang="fr-BE" sz="2800" dirty="0" smtClean="0"/>
              <a:t> pulse </a:t>
            </a:r>
            <a:r>
              <a:rPr lang="fr-BE" sz="2800" dirty="0" err="1" smtClean="0"/>
              <a:t>emitters</a:t>
            </a:r>
            <a:endParaRPr lang="fr-BE" sz="2800" dirty="0" smtClean="0"/>
          </a:p>
        </p:txBody>
      </p:sp>
      <p:grpSp>
        <p:nvGrpSpPr>
          <p:cNvPr id="53" name="Group 52"/>
          <p:cNvGrpSpPr/>
          <p:nvPr/>
        </p:nvGrpSpPr>
        <p:grpSpPr>
          <a:xfrm>
            <a:off x="4572000" y="1325651"/>
            <a:ext cx="4408714" cy="2529135"/>
            <a:chOff x="4572000" y="1393154"/>
            <a:chExt cx="4572000" cy="2652267"/>
          </a:xfrm>
        </p:grpSpPr>
        <p:sp>
          <p:nvSpPr>
            <p:cNvPr id="57" name="Rectangle 56"/>
            <p:cNvSpPr/>
            <p:nvPr/>
          </p:nvSpPr>
          <p:spPr>
            <a:xfrm>
              <a:off x="4572000" y="3625831"/>
              <a:ext cx="4572000" cy="41959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 smtClean="0">
                  <a:latin typeface="Segoe UI Semibold" panose="020B0702040204020203" pitchFamily="34" charset="0"/>
                </a:rPr>
                <a:t>Source: http</a:t>
              </a:r>
              <a:r>
                <a:rPr lang="en-US" sz="1000" dirty="0">
                  <a:latin typeface="Segoe UI Semibold" panose="020B0702040204020203" pitchFamily="34" charset="0"/>
                </a:rPr>
                <a:t>://qcmd.mpsd.mpg.de/index.php/Broadband-Time-resolved-terahertz-spectroscopy.html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572000" y="1393154"/>
              <a:ext cx="3989768" cy="2308664"/>
              <a:chOff x="4572000" y="1393154"/>
              <a:chExt cx="3989768" cy="2308664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572000" y="1393154"/>
                <a:ext cx="3989768" cy="2308664"/>
                <a:chOff x="4572000" y="2080321"/>
                <a:chExt cx="3989768" cy="2308664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4572000" y="2080321"/>
                  <a:ext cx="2641711" cy="5486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latin typeface="+mj-lt"/>
                    </a:rPr>
                    <a:t>Optical </a:t>
                  </a:r>
                  <a:r>
                    <a:rPr lang="en-US" sz="1400" b="1" dirty="0" smtClean="0">
                      <a:latin typeface="+mj-lt"/>
                    </a:rPr>
                    <a:t>rectification</a:t>
                  </a:r>
                </a:p>
                <a:p>
                  <a:r>
                    <a:rPr lang="en-US" sz="1400" dirty="0" smtClean="0">
                      <a:latin typeface="+mj-lt"/>
                    </a:rPr>
                    <a:t>Difference frequency generation</a:t>
                  </a:r>
                  <a:endParaRPr lang="en-US" sz="1400" dirty="0">
                    <a:latin typeface="+mj-lt"/>
                  </a:endParaRPr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4572000" y="2665087"/>
                  <a:ext cx="3989768" cy="1723898"/>
                  <a:chOff x="4381500" y="2706887"/>
                  <a:chExt cx="4762500" cy="1985163"/>
                </a:xfrm>
              </p:grpSpPr>
              <p:pic>
                <p:nvPicPr>
                  <p:cNvPr id="6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81500" y="2706887"/>
                    <a:ext cx="4762500" cy="169544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4" name="Rectangle 63"/>
                  <p:cNvSpPr/>
                  <p:nvPr/>
                </p:nvSpPr>
                <p:spPr>
                  <a:xfrm>
                    <a:off x="5965170" y="4283206"/>
                    <a:ext cx="2966508" cy="4088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+mj-lt"/>
                      </a:rPr>
                      <a:t>(</a:t>
                    </a:r>
                    <a:r>
                      <a:rPr lang="en-US" sz="1600" dirty="0" err="1" smtClean="0">
                        <a:latin typeface="+mj-lt"/>
                      </a:rPr>
                      <a:t>ZnTe</a:t>
                    </a:r>
                    <a:r>
                      <a:rPr lang="en-US" sz="1600" dirty="0">
                        <a:latin typeface="+mj-lt"/>
                      </a:rPr>
                      <a:t>, </a:t>
                    </a:r>
                    <a:r>
                      <a:rPr lang="en-US" sz="1600" dirty="0" err="1" smtClean="0">
                        <a:latin typeface="+mj-lt"/>
                      </a:rPr>
                      <a:t>GaP</a:t>
                    </a:r>
                    <a:r>
                      <a:rPr lang="en-US" sz="1600" dirty="0" smtClean="0">
                        <a:latin typeface="+mj-lt"/>
                      </a:rPr>
                      <a:t>, </a:t>
                    </a:r>
                    <a:r>
                      <a:rPr lang="en-US" sz="1600" dirty="0" err="1" smtClean="0">
                        <a:latin typeface="+mj-lt"/>
                      </a:rPr>
                      <a:t>GaSe</a:t>
                    </a:r>
                    <a:r>
                      <a:rPr lang="en-US" sz="1600" dirty="0" smtClean="0">
                        <a:latin typeface="+mj-lt"/>
                      </a:rPr>
                      <a:t>, LiNbO</a:t>
                    </a:r>
                    <a:r>
                      <a:rPr lang="en-US" sz="1600" baseline="-25000" dirty="0" smtClean="0">
                        <a:latin typeface="+mj-lt"/>
                      </a:rPr>
                      <a:t>3…</a:t>
                    </a:r>
                    <a:r>
                      <a:rPr lang="en-US" sz="1600" dirty="0" smtClean="0">
                        <a:latin typeface="+mj-lt"/>
                      </a:rPr>
                      <a:t>)</a:t>
                    </a:r>
                    <a:endParaRPr lang="en-US" sz="1600" dirty="0">
                      <a:latin typeface="+mj-lt"/>
                    </a:endParaRPr>
                  </a:p>
                </p:txBody>
              </p:sp>
            </p:grpSp>
          </p:grpSp>
          <p:sp>
            <p:nvSpPr>
              <p:cNvPr id="60" name="Flowchart: Preparation 59"/>
              <p:cNvSpPr/>
              <p:nvPr/>
            </p:nvSpPr>
            <p:spPr>
              <a:xfrm>
                <a:off x="7508128" y="2944167"/>
                <a:ext cx="683288" cy="254208"/>
              </a:xfrm>
              <a:prstGeom prst="flowChartPreparati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181736" y="1327686"/>
            <a:ext cx="4498174" cy="4254332"/>
            <a:chOff x="181736" y="1427077"/>
            <a:chExt cx="4498174" cy="4254332"/>
          </a:xfrm>
        </p:grpSpPr>
        <p:grpSp>
          <p:nvGrpSpPr>
            <p:cNvPr id="66" name="Group 65"/>
            <p:cNvGrpSpPr/>
            <p:nvPr/>
          </p:nvGrpSpPr>
          <p:grpSpPr>
            <a:xfrm>
              <a:off x="181736" y="1427077"/>
              <a:ext cx="4498174" cy="3854222"/>
              <a:chOff x="181736" y="1427077"/>
              <a:chExt cx="4498174" cy="385422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191675" y="1427077"/>
                <a:ext cx="4488235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 smtClean="0">
                    <a:latin typeface="+mj-lt"/>
                    <a:sym typeface="Arial" charset="0"/>
                  </a:rPr>
                  <a:t>P</a:t>
                </a:r>
                <a:r>
                  <a:rPr lang="en-US" altLang="zh-CN" sz="1400" b="1" dirty="0" smtClean="0">
                    <a:latin typeface="+mj-lt"/>
                  </a:rPr>
                  <a:t>hotoconductive Antennae</a:t>
                </a:r>
              </a:p>
              <a:p>
                <a:r>
                  <a:rPr lang="en-US" altLang="zh-CN" sz="1400" dirty="0" err="1" smtClean="0">
                    <a:latin typeface="+mj-lt"/>
                  </a:rPr>
                  <a:t>Photoinduced</a:t>
                </a:r>
                <a:r>
                  <a:rPr lang="en-US" altLang="zh-CN" sz="1400" dirty="0" smtClean="0">
                    <a:latin typeface="+mj-lt"/>
                  </a:rPr>
                  <a:t> transient current generation</a:t>
                </a:r>
              </a:p>
              <a:p>
                <a:endParaRPr lang="en-US" altLang="zh-CN" sz="2800" dirty="0">
                  <a:latin typeface="+mj-lt"/>
                </a:endParaRPr>
              </a:p>
              <a:p>
                <a:r>
                  <a:rPr lang="en-US" sz="2400" dirty="0" smtClean="0">
                    <a:latin typeface="+mj-lt"/>
                  </a:rPr>
                  <a:t> </a:t>
                </a:r>
              </a:p>
              <a:p>
                <a:r>
                  <a:rPr lang="en-US" sz="2400" dirty="0" smtClean="0">
                    <a:latin typeface="+mj-lt"/>
                  </a:rPr>
                  <a:t>	</a:t>
                </a:r>
                <a:endParaRPr lang="en-US" sz="2400" dirty="0">
                  <a:latin typeface="+mj-lt"/>
                </a:endParaRPr>
              </a:p>
            </p:txBody>
          </p:sp>
          <p:pic>
            <p:nvPicPr>
              <p:cNvPr id="6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36" y="2242824"/>
                <a:ext cx="3810000" cy="3038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7" name="Rectangle 66"/>
            <p:cNvSpPr/>
            <p:nvPr/>
          </p:nvSpPr>
          <p:spPr>
            <a:xfrm>
              <a:off x="181736" y="5281299"/>
              <a:ext cx="3810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Segoe UI Semibold" panose="020B0702040204020203" pitchFamily="34" charset="0"/>
                </a:rPr>
                <a:t>Source: http</a:t>
              </a:r>
              <a:r>
                <a:rPr lang="en-US" sz="1000" dirty="0">
                  <a:latin typeface="Segoe UI Semibold" panose="020B0702040204020203" pitchFamily="34" charset="0"/>
                </a:rPr>
                <a:t>://qcmd.mpsd.mpg.de/index.php/Broadband-Time-resolved-terahertz-spectroscopy.html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572000" y="3952050"/>
            <a:ext cx="4572000" cy="2811072"/>
            <a:chOff x="4572000" y="3688710"/>
            <a:chExt cx="4572000" cy="2811072"/>
          </a:xfrm>
        </p:grpSpPr>
        <p:pic>
          <p:nvPicPr>
            <p:cNvPr id="71" name="Picture 5" descr="Figure 1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729" y="3688710"/>
              <a:ext cx="2879187" cy="2422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Rectangle 71"/>
            <p:cNvSpPr/>
            <p:nvPr/>
          </p:nvSpPr>
          <p:spPr>
            <a:xfrm>
              <a:off x="4572000" y="3688710"/>
              <a:ext cx="326208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latin typeface="+mj-lt"/>
                </a:rPr>
                <a:t>Air </a:t>
              </a:r>
              <a:r>
                <a:rPr lang="en-US" altLang="zh-CN" sz="1400" b="1" dirty="0" smtClean="0">
                  <a:latin typeface="+mj-lt"/>
                </a:rPr>
                <a:t>plasma</a:t>
              </a:r>
            </a:p>
            <a:p>
              <a:r>
                <a:rPr lang="en-US" altLang="zh-CN" sz="1400" dirty="0">
                  <a:latin typeface="+mj-lt"/>
                </a:rPr>
                <a:t>Optical nonlinear effects in air plasmas</a:t>
              </a:r>
            </a:p>
            <a:p>
              <a:endParaRPr lang="en-US" altLang="zh-CN" sz="1200" dirty="0" smtClean="0">
                <a:solidFill>
                  <a:schemeClr val="accent6"/>
                </a:solidFill>
                <a:latin typeface="+mj-lt"/>
              </a:endParaRPr>
            </a:p>
            <a:p>
              <a:endParaRPr lang="en-US" altLang="zh-CN" sz="2400" dirty="0">
                <a:latin typeface="+mj-lt"/>
              </a:endParaRPr>
            </a:p>
            <a:p>
              <a:r>
                <a:rPr lang="en-US" sz="2400" dirty="0" smtClean="0">
                  <a:latin typeface="+mj-lt"/>
                </a:rPr>
                <a:t> </a:t>
              </a:r>
            </a:p>
            <a:p>
              <a:r>
                <a:rPr lang="en-US" sz="2400" dirty="0" smtClean="0">
                  <a:latin typeface="+mj-lt"/>
                </a:rPr>
                <a:t>	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72000" y="6099672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Segoe UI Semibold" panose="020B0702040204020203" pitchFamily="34" charset="0"/>
                </a:rPr>
                <a:t>Source: “Intense terahertz generation in two-color laser </a:t>
              </a:r>
              <a:r>
                <a:rPr lang="en-US" sz="1000" dirty="0" err="1">
                  <a:latin typeface="Segoe UI Semibold" panose="020B0702040204020203" pitchFamily="34" charset="0"/>
                </a:rPr>
                <a:t>filamentation</a:t>
              </a:r>
              <a:r>
                <a:rPr lang="en-US" sz="1000" dirty="0">
                  <a:latin typeface="Segoe UI Semibold" panose="020B0702040204020203" pitchFamily="34" charset="0"/>
                </a:rPr>
                <a:t>: energy scaling with terawatt laser systems” by Oh </a:t>
              </a:r>
              <a:r>
                <a:rPr lang="en-US" sz="1000" dirty="0" smtClean="0">
                  <a:latin typeface="Segoe UI Semibold" panose="020B0702040204020203" pitchFamily="34" charset="0"/>
                </a:rPr>
                <a:t>et al., 2013</a:t>
              </a:r>
              <a:endParaRPr lang="en-US" sz="1000" dirty="0">
                <a:latin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2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0" y="746760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Terahertz</a:t>
            </a:r>
            <a:r>
              <a:rPr lang="fr-BE" sz="2800" dirty="0" smtClean="0"/>
              <a:t> pulse detectors</a:t>
            </a:r>
          </a:p>
        </p:txBody>
      </p:sp>
      <p:pic>
        <p:nvPicPr>
          <p:cNvPr id="22" name="Picture 4" descr="“Photo-Conductive Antennae sampling”的图片搜索结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35483" r="54078" b="12766"/>
          <a:stretch/>
        </p:blipFill>
        <p:spPr bwMode="auto">
          <a:xfrm>
            <a:off x="653749" y="2661099"/>
            <a:ext cx="2766785" cy="26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0852" y="1275846"/>
            <a:ext cx="6648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 </a:t>
            </a:r>
            <a:r>
              <a:rPr lang="en-US" sz="1800" dirty="0" smtClean="0">
                <a:latin typeface="+mj-lt"/>
              </a:rPr>
              <a:t>Inverse principle than </a:t>
            </a:r>
            <a:r>
              <a:rPr lang="en-US" dirty="0" smtClean="0">
                <a:latin typeface="+mj-lt"/>
              </a:rPr>
              <a:t>pulse emission (</a:t>
            </a:r>
            <a:r>
              <a:rPr lang="en-US" sz="1800" dirty="0" smtClean="0">
                <a:latin typeface="+mj-lt"/>
              </a:rPr>
              <a:t>probe pulse is mandatory)</a:t>
            </a:r>
            <a:endParaRPr lang="en-US" sz="18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92963" y="1875717"/>
            <a:ext cx="4168489" cy="4133238"/>
            <a:chOff x="42587" y="1834774"/>
            <a:chExt cx="4168489" cy="4133238"/>
          </a:xfrm>
        </p:grpSpPr>
        <p:sp>
          <p:nvSpPr>
            <p:cNvPr id="26" name="Rectangle 25"/>
            <p:cNvSpPr/>
            <p:nvPr/>
          </p:nvSpPr>
          <p:spPr>
            <a:xfrm>
              <a:off x="42587" y="1834774"/>
              <a:ext cx="4168489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latin typeface="+mj-lt"/>
                  <a:sym typeface="Arial" charset="0"/>
                </a:rPr>
                <a:t>P</a:t>
              </a:r>
              <a:r>
                <a:rPr lang="en-US" altLang="zh-CN" sz="1400" b="1" dirty="0" smtClean="0">
                  <a:latin typeface="+mj-lt"/>
                </a:rPr>
                <a:t>hotoconductive Antennae sampling</a:t>
              </a:r>
            </a:p>
            <a:p>
              <a:r>
                <a:rPr lang="en-US" altLang="zh-CN" sz="1400" dirty="0" smtClean="0">
                  <a:latin typeface="+mj-lt"/>
                </a:rPr>
                <a:t>Detecting the </a:t>
              </a:r>
              <a:r>
                <a:rPr lang="en-US" altLang="zh-CN" sz="1400" dirty="0">
                  <a:latin typeface="+mj-lt"/>
                </a:rPr>
                <a:t>transient </a:t>
              </a:r>
              <a:r>
                <a:rPr lang="en-US" altLang="zh-CN" sz="1400" dirty="0" smtClean="0">
                  <a:latin typeface="+mj-lt"/>
                </a:rPr>
                <a:t>current formed by </a:t>
              </a:r>
              <a:r>
                <a:rPr lang="en-US" altLang="zh-CN" sz="1400" dirty="0" err="1" smtClean="0">
                  <a:latin typeface="+mj-lt"/>
                </a:rPr>
                <a:t>photoinduced</a:t>
              </a:r>
              <a:r>
                <a:rPr lang="en-US" altLang="zh-CN" sz="1400" dirty="0" smtClean="0">
                  <a:latin typeface="+mj-lt"/>
                </a:rPr>
                <a:t> carrier driven by </a:t>
              </a:r>
              <a:r>
                <a:rPr lang="en-US" altLang="zh-CN" sz="1400" dirty="0">
                  <a:latin typeface="+mj-lt"/>
                </a:rPr>
                <a:t>Terahertz electric field </a:t>
              </a:r>
              <a:endParaRPr lang="zh-CN" altLang="en-US" sz="1400" dirty="0">
                <a:latin typeface="+mj-lt"/>
              </a:endParaRPr>
            </a:p>
            <a:p>
              <a:endParaRPr lang="en-US" altLang="zh-CN" sz="2400" dirty="0" smtClean="0">
                <a:latin typeface="+mj-lt"/>
              </a:endParaRPr>
            </a:p>
            <a:p>
              <a:endParaRPr lang="en-US" altLang="zh-CN" sz="2400" dirty="0">
                <a:latin typeface="+mj-lt"/>
              </a:endParaRPr>
            </a:p>
            <a:p>
              <a:r>
                <a:rPr lang="en-US" sz="2400" dirty="0" smtClean="0">
                  <a:latin typeface="+mj-lt"/>
                </a:rPr>
                <a:t> </a:t>
              </a:r>
            </a:p>
            <a:p>
              <a:r>
                <a:rPr lang="en-US" sz="2400" dirty="0" smtClean="0">
                  <a:latin typeface="+mj-lt"/>
                </a:rPr>
                <a:t>	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6327" y="5567902"/>
              <a:ext cx="3810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Source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: “Terahertz Applications by THz Time Domain Spectroscopy</a:t>
              </a:r>
              <a:r>
                <a:rPr lang="en-US" sz="1000" dirty="0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” by </a:t>
              </a:r>
              <a:r>
                <a:rPr lang="en-US" sz="1000" dirty="0" err="1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Iwasa</a:t>
              </a:r>
              <a:r>
                <a:rPr lang="en-US" sz="1000" dirty="0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, 2002</a:t>
              </a:r>
              <a:endParaRPr lang="en-US" sz="1000" dirty="0"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63370" y="1885656"/>
            <a:ext cx="4572000" cy="3364782"/>
            <a:chOff x="4503812" y="2241904"/>
            <a:chExt cx="4572000" cy="3364782"/>
          </a:xfrm>
        </p:grpSpPr>
        <p:sp>
          <p:nvSpPr>
            <p:cNvPr id="29" name="Rectangle 28"/>
            <p:cNvSpPr/>
            <p:nvPr/>
          </p:nvSpPr>
          <p:spPr>
            <a:xfrm>
              <a:off x="4503812" y="5052688"/>
              <a:ext cx="4408714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Source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: “Highly precise and accurate terahertz polarization measurements based on electro-optic sampling with polarization modulation of probe pulses</a:t>
              </a:r>
              <a:r>
                <a:rPr lang="en-US" sz="1000" dirty="0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” by </a:t>
              </a:r>
              <a:r>
                <a:rPr lang="en-US" sz="1000" dirty="0" err="1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Nemoto</a:t>
              </a:r>
              <a:r>
                <a:rPr lang="en-US" sz="1000" dirty="0" smtClean="0">
                  <a:solidFill>
                    <a:schemeClr val="accent6">
                      <a:lumMod val="50000"/>
                    </a:schemeClr>
                  </a:solidFill>
                  <a:latin typeface="Segoe UI Semibold" panose="020B0702040204020203" pitchFamily="34" charset="0"/>
                </a:rPr>
                <a:t> et al., 2014</a:t>
              </a:r>
              <a:endParaRPr lang="en-US" sz="1000" dirty="0"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503812" y="2241904"/>
              <a:ext cx="4572000" cy="1721413"/>
              <a:chOff x="4572000" y="1393154"/>
              <a:chExt cx="4741334" cy="180522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572000" y="1393154"/>
                <a:ext cx="4741334" cy="548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latin typeface="+mj-lt"/>
                  </a:rPr>
                  <a:t>Electro-optic </a:t>
                </a:r>
                <a:r>
                  <a:rPr lang="en-US" sz="1400" b="1" dirty="0" smtClean="0">
                    <a:latin typeface="+mj-lt"/>
                  </a:rPr>
                  <a:t>sampling</a:t>
                </a:r>
              </a:p>
              <a:p>
                <a:r>
                  <a:rPr lang="en-US" altLang="zh-CN" sz="1400" dirty="0" smtClean="0">
                    <a:ea typeface="Arial" charset="0"/>
                    <a:sym typeface="Arial" pitchFamily="34" charset="0"/>
                  </a:rPr>
                  <a:t>1</a:t>
                </a:r>
                <a:r>
                  <a:rPr lang="en-US" altLang="zh-CN" sz="1400" baseline="30000" dirty="0" smtClean="0">
                    <a:ea typeface="Arial" charset="0"/>
                    <a:sym typeface="Arial" pitchFamily="34" charset="0"/>
                  </a:rPr>
                  <a:t>st</a:t>
                </a:r>
                <a:r>
                  <a:rPr lang="en-US" altLang="zh-CN" sz="1400" dirty="0" smtClean="0">
                    <a:ea typeface="Arial" charset="0"/>
                    <a:sym typeface="Arial" pitchFamily="34" charset="0"/>
                  </a:rPr>
                  <a:t> order EO </a:t>
                </a:r>
                <a:r>
                  <a:rPr lang="en-US" altLang="zh-CN" sz="1400" dirty="0">
                    <a:ea typeface="Arial" charset="0"/>
                    <a:sym typeface="Arial" pitchFamily="34" charset="0"/>
                  </a:rPr>
                  <a:t>effect produced by an </a:t>
                </a:r>
                <a:r>
                  <a:rPr lang="en-US" altLang="zh-CN" sz="1400" dirty="0" smtClean="0">
                    <a:ea typeface="Arial" charset="0"/>
                    <a:sym typeface="Arial" pitchFamily="34" charset="0"/>
                  </a:rPr>
                  <a:t>EO crystal</a:t>
                </a:r>
                <a:endParaRPr lang="en-US" sz="1400" dirty="0"/>
              </a:p>
            </p:txBody>
          </p:sp>
          <p:sp>
            <p:nvSpPr>
              <p:cNvPr id="33" name="Flowchart: Preparation 32"/>
              <p:cNvSpPr/>
              <p:nvPr/>
            </p:nvSpPr>
            <p:spPr>
              <a:xfrm>
                <a:off x="7508128" y="2944167"/>
                <a:ext cx="683288" cy="254208"/>
              </a:xfrm>
              <a:prstGeom prst="flowChartPreparati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1" name="Picture 6" descr="“Electro-optic detector THZ”的图片搜索结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812" y="2857457"/>
              <a:ext cx="3490151" cy="214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6625039" y="3535233"/>
            <a:ext cx="631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ZnTe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15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0" y="746760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Terahertz</a:t>
            </a:r>
            <a:r>
              <a:rPr lang="fr-BE" sz="2800" dirty="0" smtClean="0"/>
              <a:t> detectors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5575" y="4635200"/>
            <a:ext cx="8609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Other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1237534"/>
            <a:ext cx="8609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Focal plane arrays (FPA</a:t>
            </a:r>
            <a:r>
              <a:rPr lang="en-US" sz="1800" dirty="0">
                <a:latin typeface="+mj-lt"/>
              </a:rPr>
              <a:t>) Uncooled thermal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3" y="5314546"/>
            <a:ext cx="1388391" cy="93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993538" y="6275511"/>
            <a:ext cx="2247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+mj-lt"/>
              </a:rPr>
              <a:t>Source: https</a:t>
            </a:r>
            <a:r>
              <a:rPr lang="en-US" sz="1000" dirty="0">
                <a:latin typeface="+mj-lt"/>
              </a:rPr>
              <a:t>://</a:t>
            </a:r>
            <a:r>
              <a:rPr lang="en-US" sz="1000" dirty="0" smtClean="0">
                <a:latin typeface="+mj-lt"/>
              </a:rPr>
              <a:t>en.wikipedia.org/wiki</a:t>
            </a:r>
            <a:endParaRPr lang="en-US" sz="1000" dirty="0">
              <a:latin typeface="+mj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55576" y="4438151"/>
            <a:ext cx="89884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+mj-lt"/>
              </a:rPr>
              <a:t>Hack</a:t>
            </a:r>
            <a:r>
              <a:rPr lang="en-US" sz="900" dirty="0">
                <a:latin typeface="+mj-lt"/>
              </a:rPr>
              <a:t>, E., et al., Comparison of Thermal Detector Arrays for Off-Axis THz Holography and Real-Time THz Imaging. Sensors (Basel), 2016. 16(2): p. 221.</a:t>
            </a:r>
          </a:p>
        </p:txBody>
      </p:sp>
      <p:pic>
        <p:nvPicPr>
          <p:cNvPr id="6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7" y="1729217"/>
            <a:ext cx="1478953" cy="14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41" y="1946807"/>
            <a:ext cx="1638549" cy="104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1" descr="NEC Orchestrating a brighter worl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75"/>
          <a:stretch/>
        </p:blipFill>
        <p:spPr bwMode="auto">
          <a:xfrm>
            <a:off x="2117404" y="3099735"/>
            <a:ext cx="145278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Liens vers la page d'accueil du site de l'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2" y="3099735"/>
            <a:ext cx="120599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01" y="3099735"/>
            <a:ext cx="10466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333" y1="80934" x2="12333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291" y="1928724"/>
            <a:ext cx="1260628" cy="10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43" y="3099735"/>
            <a:ext cx="441308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4064291" y="3509319"/>
            <a:ext cx="1296000" cy="93871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 smtClean="0"/>
              <a:t>VOx</a:t>
            </a:r>
            <a:endParaRPr lang="en-US" sz="1100" dirty="0" smtClean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j-lt"/>
              </a:rPr>
              <a:t>320x240</a:t>
            </a:r>
            <a:endParaRPr lang="en-US" sz="11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+mj-lt"/>
              </a:rPr>
              <a:t>Pitch 50 </a:t>
            </a:r>
            <a:r>
              <a:rPr lang="el-GR" sz="1100" dirty="0">
                <a:latin typeface="+mj-lt"/>
              </a:rPr>
              <a:t>μ</a:t>
            </a:r>
            <a:r>
              <a:rPr lang="en-US" sz="1100" dirty="0">
                <a:latin typeface="+mj-lt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+mj-lt"/>
              </a:rPr>
              <a:t>NEP &lt; 30pW @ </a:t>
            </a:r>
            <a:r>
              <a:rPr lang="en-US" sz="1100" dirty="0" smtClean="0">
                <a:latin typeface="+mj-lt"/>
              </a:rPr>
              <a:t>2.5 THz</a:t>
            </a:r>
            <a:endParaRPr lang="en-US" sz="1100" dirty="0">
              <a:latin typeface="+mj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195782" y="3509319"/>
            <a:ext cx="1296000" cy="93871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 smtClean="0">
                <a:latin typeface="+mj-lt"/>
              </a:rPr>
              <a:t>SiN</a:t>
            </a:r>
            <a:endParaRPr lang="en-US" sz="1100" dirty="0" smtClean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j-lt"/>
              </a:rPr>
              <a:t>320x240</a:t>
            </a:r>
            <a:endParaRPr lang="en-US" sz="11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j-lt"/>
              </a:rPr>
              <a:t>Pitch 23.5 </a:t>
            </a:r>
            <a:r>
              <a:rPr lang="el-GR" sz="1100" dirty="0" smtClean="0">
                <a:latin typeface="+mj-lt"/>
              </a:rPr>
              <a:t>μ</a:t>
            </a:r>
            <a:r>
              <a:rPr lang="en-US" sz="1100" dirty="0">
                <a:latin typeface="+mj-lt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j-lt"/>
              </a:rPr>
              <a:t>NEP &lt; 100pW </a:t>
            </a:r>
            <a:r>
              <a:rPr lang="en-US" sz="1100" dirty="0">
                <a:latin typeface="+mj-lt"/>
              </a:rPr>
              <a:t>@ </a:t>
            </a:r>
            <a:r>
              <a:rPr lang="en-US" sz="1100" dirty="0" smtClean="0">
                <a:latin typeface="+mj-lt"/>
              </a:rPr>
              <a:t>3 THz</a:t>
            </a:r>
            <a:endParaRPr lang="en-US" sz="1100" dirty="0">
              <a:latin typeface="+mj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154301" y="3509319"/>
            <a:ext cx="1296000" cy="93871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j-lt"/>
              </a:rPr>
              <a:t>LiTaO</a:t>
            </a:r>
            <a:r>
              <a:rPr lang="en-US" sz="1100" baseline="-25000" dirty="0" smtClean="0">
                <a:latin typeface="+mj-lt"/>
              </a:rPr>
              <a:t>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j-lt"/>
              </a:rPr>
              <a:t>160x160</a:t>
            </a:r>
            <a:endParaRPr lang="en-US" sz="11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+mj-lt"/>
              </a:rPr>
              <a:t>Pitch </a:t>
            </a:r>
            <a:r>
              <a:rPr lang="en-US" sz="1100" dirty="0" smtClean="0">
                <a:latin typeface="+mj-lt"/>
              </a:rPr>
              <a:t>80 </a:t>
            </a:r>
            <a:r>
              <a:rPr lang="el-GR" sz="1100" dirty="0">
                <a:latin typeface="+mj-lt"/>
              </a:rPr>
              <a:t>μ</a:t>
            </a:r>
            <a:r>
              <a:rPr lang="en-US" sz="1100" dirty="0">
                <a:latin typeface="+mj-lt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+mj-lt"/>
              </a:rPr>
              <a:t>NEP &lt; 30pW @ </a:t>
            </a:r>
            <a:r>
              <a:rPr lang="en-US" sz="1100" dirty="0" smtClean="0">
                <a:latin typeface="+mj-lt"/>
              </a:rPr>
              <a:t>2.5 THz</a:t>
            </a:r>
            <a:endParaRPr lang="en-US" sz="1100" dirty="0">
              <a:latin typeface="+mj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45692" y="3521194"/>
            <a:ext cx="1205997" cy="90024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 smtClean="0">
                <a:latin typeface="+mj-lt"/>
              </a:rPr>
              <a:t>VOx</a:t>
            </a:r>
            <a:endParaRPr lang="en-US" sz="1050" dirty="0" smtClean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+mj-lt"/>
              </a:rPr>
              <a:t>384x288</a:t>
            </a:r>
            <a:endParaRPr lang="en-US" sz="105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+mj-lt"/>
              </a:rPr>
              <a:t>Pitch 35 </a:t>
            </a:r>
            <a:r>
              <a:rPr lang="el-GR" sz="1050" dirty="0" smtClean="0">
                <a:latin typeface="+mj-lt"/>
              </a:rPr>
              <a:t>μ</a:t>
            </a:r>
            <a:r>
              <a:rPr lang="en-US" sz="1050" dirty="0">
                <a:latin typeface="+mj-lt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+mj-lt"/>
              </a:rPr>
              <a:t>NEP &lt; 25pW </a:t>
            </a:r>
            <a:r>
              <a:rPr lang="en-US" sz="1050" dirty="0">
                <a:latin typeface="+mj-lt"/>
              </a:rPr>
              <a:t>@ </a:t>
            </a:r>
            <a:r>
              <a:rPr lang="en-US" sz="1050" dirty="0" smtClean="0">
                <a:latin typeface="+mj-lt"/>
              </a:rPr>
              <a:t>2.55 THz</a:t>
            </a:r>
            <a:endParaRPr lang="en-US" sz="1050" dirty="0">
              <a:latin typeface="+mj-lt"/>
            </a:endParaRPr>
          </a:p>
        </p:txBody>
      </p:sp>
      <p:pic>
        <p:nvPicPr>
          <p:cNvPr id="79" name="Picture 2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43412" r="61570" b="37579"/>
          <a:stretch/>
        </p:blipFill>
        <p:spPr bwMode="auto">
          <a:xfrm>
            <a:off x="2477960" y="5325528"/>
            <a:ext cx="959690" cy="96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81"/>
          <a:stretch/>
        </p:blipFill>
        <p:spPr bwMode="auto">
          <a:xfrm>
            <a:off x="6162515" y="1946807"/>
            <a:ext cx="1063053" cy="11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/>
          <a:stretch/>
        </p:blipFill>
        <p:spPr bwMode="auto">
          <a:xfrm>
            <a:off x="7200968" y="1946807"/>
            <a:ext cx="1004248" cy="11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 Box 42"/>
          <p:cNvSpPr txBox="1">
            <a:spLocks noChangeArrowheads="1"/>
          </p:cNvSpPr>
          <p:nvPr/>
        </p:nvSpPr>
        <p:spPr bwMode="auto">
          <a:xfrm>
            <a:off x="292235" y="1595301"/>
            <a:ext cx="2205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400" b="1" i="1" dirty="0" err="1" smtClean="0">
                <a:latin typeface="Arial" charset="0"/>
              </a:rPr>
              <a:t>Microbolometers</a:t>
            </a:r>
            <a:endParaRPr lang="fr-FR" sz="1400" b="1" i="1" dirty="0">
              <a:latin typeface="Arial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6126979" y="1577884"/>
            <a:ext cx="2205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1400" b="1" i="1" dirty="0" err="1" smtClean="0">
                <a:latin typeface="Arial" charset="0"/>
              </a:rPr>
              <a:t>Pyroelectric</a:t>
            </a:r>
            <a:endParaRPr lang="fr-FR" sz="1400" b="1" i="1" dirty="0">
              <a:latin typeface="Arial" charset="0"/>
            </a:endParaRPr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548640" y="5039541"/>
            <a:ext cx="11495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BE" sz="1400" b="1" i="1" dirty="0" err="1" smtClean="0">
                <a:latin typeface="Arial" charset="0"/>
              </a:rPr>
              <a:t>Golay</a:t>
            </a:r>
            <a:r>
              <a:rPr lang="fr-BE" sz="1400" b="1" i="1" dirty="0" smtClean="0">
                <a:latin typeface="Arial" charset="0"/>
              </a:rPr>
              <a:t> </a:t>
            </a:r>
            <a:r>
              <a:rPr lang="fr-BE" sz="1400" b="1" i="1" dirty="0" err="1" smtClean="0">
                <a:latin typeface="Arial" charset="0"/>
              </a:rPr>
              <a:t>cells</a:t>
            </a:r>
            <a:endParaRPr lang="fr-FR" sz="1400" b="1" i="1" dirty="0">
              <a:latin typeface="Arial" charset="0"/>
            </a:endParaRPr>
          </a:p>
        </p:txBody>
      </p:sp>
      <p:sp>
        <p:nvSpPr>
          <p:cNvPr id="85" name="Text Box 42"/>
          <p:cNvSpPr txBox="1">
            <a:spLocks noChangeArrowheads="1"/>
          </p:cNvSpPr>
          <p:nvPr/>
        </p:nvSpPr>
        <p:spPr bwMode="auto">
          <a:xfrm>
            <a:off x="2242457" y="5048250"/>
            <a:ext cx="1532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BE" sz="1400" b="1" i="1" dirty="0" smtClean="0">
                <a:latin typeface="Arial" charset="0"/>
              </a:rPr>
              <a:t>Diode detectors</a:t>
            </a:r>
            <a:endParaRPr lang="fr-FR" sz="1400" b="1" i="1" dirty="0">
              <a:latin typeface="Arial" charset="0"/>
            </a:endParaRPr>
          </a:p>
        </p:txBody>
      </p:sp>
      <p:sp>
        <p:nvSpPr>
          <p:cNvPr id="27" name="Text Box 87"/>
          <p:cNvSpPr txBox="1">
            <a:spLocks noChangeArrowheads="1"/>
          </p:cNvSpPr>
          <p:nvPr/>
        </p:nvSpPr>
        <p:spPr bwMode="auto">
          <a:xfrm>
            <a:off x="5015545" y="5376293"/>
            <a:ext cx="3201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b="1" i="1" dirty="0" smtClean="0"/>
              <a:t>Most </a:t>
            </a:r>
            <a:r>
              <a:rPr lang="fr-BE" b="1" i="1" dirty="0" err="1" smtClean="0"/>
              <a:t>recent</a:t>
            </a:r>
            <a:r>
              <a:rPr lang="fr-BE" b="1" i="1" dirty="0" smtClean="0"/>
              <a:t> publications of </a:t>
            </a:r>
            <a:r>
              <a:rPr lang="fr-BE" b="1" i="1" dirty="0" err="1" smtClean="0"/>
              <a:t>THz</a:t>
            </a:r>
            <a:endParaRPr lang="fr-BE" b="1" i="1" dirty="0"/>
          </a:p>
          <a:p>
            <a:pPr algn="ctr"/>
            <a:r>
              <a:rPr lang="fr-BE" b="1" i="1" dirty="0" smtClean="0"/>
              <a:t>Digital </a:t>
            </a:r>
            <a:r>
              <a:rPr lang="fr-BE" b="1" i="1" dirty="0" err="1" smtClean="0"/>
              <a:t>Holography</a:t>
            </a:r>
            <a:r>
              <a:rPr lang="fr-BE" b="1" i="1" dirty="0" smtClean="0"/>
              <a:t> use FPA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38747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705394"/>
            <a:ext cx="8503920" cy="579120"/>
          </a:xfrm>
        </p:spPr>
        <p:txBody>
          <a:bodyPr/>
          <a:lstStyle/>
          <a:p>
            <a:r>
              <a:rPr lang="fr-BE" dirty="0" err="1" smtClean="0"/>
              <a:t>Holography</a:t>
            </a:r>
            <a:r>
              <a:rPr lang="fr-BE" dirty="0" smtClean="0"/>
              <a:t> </a:t>
            </a:r>
            <a:r>
              <a:rPr lang="fr-BE" dirty="0" err="1" smtClean="0"/>
              <a:t>principle</a:t>
            </a:r>
            <a:endParaRPr lang="en-US" dirty="0"/>
          </a:p>
        </p:txBody>
      </p:sp>
      <p:sp>
        <p:nvSpPr>
          <p:cNvPr id="32" name="AutoShape 118"/>
          <p:cNvSpPr>
            <a:spLocks noChangeArrowheads="1"/>
          </p:cNvSpPr>
          <p:nvPr/>
        </p:nvSpPr>
        <p:spPr bwMode="auto">
          <a:xfrm rot="660000">
            <a:off x="1740154" y="1567744"/>
            <a:ext cx="767646" cy="26270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en-US" sz="1800" dirty="0"/>
              <a:t>LASER</a:t>
            </a:r>
            <a:endParaRPr lang="fr-FR" altLang="en-US" sz="1800" dirty="0"/>
          </a:p>
        </p:txBody>
      </p:sp>
      <p:sp>
        <p:nvSpPr>
          <p:cNvPr id="33" name="Oval 119"/>
          <p:cNvSpPr>
            <a:spLocks noChangeArrowheads="1"/>
          </p:cNvSpPr>
          <p:nvPr/>
        </p:nvSpPr>
        <p:spPr bwMode="auto">
          <a:xfrm rot="480000">
            <a:off x="3628950" y="1869265"/>
            <a:ext cx="128268" cy="33271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4" name="Picture 120" descr="HoloPrincipe_supp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16" y="2595681"/>
            <a:ext cx="331955" cy="72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24"/>
          <p:cNvSpPr>
            <a:spLocks noChangeArrowheads="1"/>
          </p:cNvSpPr>
          <p:nvPr/>
        </p:nvSpPr>
        <p:spPr bwMode="auto">
          <a:xfrm>
            <a:off x="3272818" y="2289446"/>
            <a:ext cx="248184" cy="26063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" name="Oval 132"/>
          <p:cNvSpPr>
            <a:spLocks noChangeArrowheads="1"/>
          </p:cNvSpPr>
          <p:nvPr/>
        </p:nvSpPr>
        <p:spPr bwMode="auto">
          <a:xfrm>
            <a:off x="2740307" y="2715634"/>
            <a:ext cx="179809" cy="456021"/>
          </a:xfrm>
          <a:prstGeom prst="ellipse">
            <a:avLst/>
          </a:prstGeom>
          <a:solidFill>
            <a:srgbClr val="FCBB4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7" name="Group 36"/>
          <p:cNvGrpSpPr/>
          <p:nvPr/>
        </p:nvGrpSpPr>
        <p:grpSpPr>
          <a:xfrm>
            <a:off x="2468487" y="1723612"/>
            <a:ext cx="3628915" cy="1500584"/>
            <a:chOff x="2468487" y="2037516"/>
            <a:chExt cx="3628915" cy="1500584"/>
          </a:xfrm>
        </p:grpSpPr>
        <p:grpSp>
          <p:nvGrpSpPr>
            <p:cNvPr id="38" name="Group 121"/>
            <p:cNvGrpSpPr>
              <a:grpSpLocks/>
            </p:cNvGrpSpPr>
            <p:nvPr/>
          </p:nvGrpSpPr>
          <p:grpSpPr bwMode="auto">
            <a:xfrm>
              <a:off x="2468487" y="2037516"/>
              <a:ext cx="822972" cy="410419"/>
              <a:chOff x="1293" y="1451"/>
              <a:chExt cx="833" cy="414"/>
            </a:xfrm>
          </p:grpSpPr>
          <p:pic>
            <p:nvPicPr>
              <p:cNvPr id="41" name="Picture 122" descr="HoloPrincipe_B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" y="1451"/>
                <a:ext cx="190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Line 123"/>
              <p:cNvSpPr>
                <a:spLocks noChangeShapeType="1"/>
              </p:cNvSpPr>
              <p:nvPr/>
            </p:nvSpPr>
            <p:spPr bwMode="auto">
              <a:xfrm>
                <a:off x="1293" y="1500"/>
                <a:ext cx="689" cy="155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Line 231"/>
            <p:cNvSpPr>
              <a:spLocks noChangeShapeType="1"/>
            </p:cNvSpPr>
            <p:nvPr/>
          </p:nvSpPr>
          <p:spPr bwMode="auto">
            <a:xfrm>
              <a:off x="3274049" y="2269360"/>
              <a:ext cx="395930" cy="81103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32"/>
            <p:cNvSpPr>
              <a:spLocks/>
            </p:cNvSpPr>
            <p:nvPr/>
          </p:nvSpPr>
          <p:spPr bwMode="auto">
            <a:xfrm>
              <a:off x="3677883" y="2339559"/>
              <a:ext cx="2419519" cy="1198541"/>
            </a:xfrm>
            <a:custGeom>
              <a:avLst/>
              <a:gdLst>
                <a:gd name="T0" fmla="*/ 0 w 2449"/>
                <a:gd name="T1" fmla="*/ 0 h 1225"/>
                <a:gd name="T2" fmla="*/ 2147483647 w 2449"/>
                <a:gd name="T3" fmla="*/ 2147483647 h 1225"/>
                <a:gd name="T4" fmla="*/ 2147483647 w 2449"/>
                <a:gd name="T5" fmla="*/ 2147483647 h 1225"/>
                <a:gd name="T6" fmla="*/ 2147483647 w 2449"/>
                <a:gd name="T7" fmla="*/ 2147483647 h 1225"/>
                <a:gd name="T8" fmla="*/ 2147483647 w 2449"/>
                <a:gd name="T9" fmla="*/ 2147483647 h 1225"/>
                <a:gd name="T10" fmla="*/ 2147483647 w 2449"/>
                <a:gd name="T11" fmla="*/ 2147483647 h 1225"/>
                <a:gd name="T12" fmla="*/ 0 w 2449"/>
                <a:gd name="T13" fmla="*/ 0 h 12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49" h="1225">
                  <a:moveTo>
                    <a:pt x="0" y="0"/>
                  </a:moveTo>
                  <a:lnTo>
                    <a:pt x="2359" y="227"/>
                  </a:lnTo>
                  <a:lnTo>
                    <a:pt x="2449" y="409"/>
                  </a:lnTo>
                  <a:lnTo>
                    <a:pt x="2449" y="635"/>
                  </a:lnTo>
                  <a:lnTo>
                    <a:pt x="2404" y="953"/>
                  </a:lnTo>
                  <a:lnTo>
                    <a:pt x="2313" y="1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233"/>
          <p:cNvGrpSpPr>
            <a:grpSpLocks noChangeAspect="1"/>
          </p:cNvGrpSpPr>
          <p:nvPr/>
        </p:nvGrpSpPr>
        <p:grpSpPr bwMode="auto">
          <a:xfrm>
            <a:off x="5669614" y="2137677"/>
            <a:ext cx="735044" cy="1151948"/>
            <a:chOff x="3878" y="2750"/>
            <a:chExt cx="744" cy="1162"/>
          </a:xfrm>
        </p:grpSpPr>
        <p:sp>
          <p:nvSpPr>
            <p:cNvPr id="44" name="AutoShape 234"/>
            <p:cNvSpPr>
              <a:spLocks noChangeAspect="1" noChangeArrowheads="1" noTextEdit="1"/>
            </p:cNvSpPr>
            <p:nvPr/>
          </p:nvSpPr>
          <p:spPr bwMode="auto">
            <a:xfrm>
              <a:off x="3878" y="2750"/>
              <a:ext cx="744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35"/>
            <p:cNvSpPr>
              <a:spLocks/>
            </p:cNvSpPr>
            <p:nvPr/>
          </p:nvSpPr>
          <p:spPr bwMode="auto">
            <a:xfrm>
              <a:off x="3882" y="3442"/>
              <a:ext cx="690" cy="444"/>
            </a:xfrm>
            <a:custGeom>
              <a:avLst/>
              <a:gdLst>
                <a:gd name="T0" fmla="*/ 58 w 690"/>
                <a:gd name="T1" fmla="*/ 14 h 444"/>
                <a:gd name="T2" fmla="*/ 28 w 690"/>
                <a:gd name="T3" fmla="*/ 20 h 444"/>
                <a:gd name="T4" fmla="*/ 2 w 690"/>
                <a:gd name="T5" fmla="*/ 30 h 444"/>
                <a:gd name="T6" fmla="*/ 2 w 690"/>
                <a:gd name="T7" fmla="*/ 46 h 444"/>
                <a:gd name="T8" fmla="*/ 10 w 690"/>
                <a:gd name="T9" fmla="*/ 58 h 444"/>
                <a:gd name="T10" fmla="*/ 16 w 690"/>
                <a:gd name="T11" fmla="*/ 68 h 444"/>
                <a:gd name="T12" fmla="*/ 32 w 690"/>
                <a:gd name="T13" fmla="*/ 80 h 444"/>
                <a:gd name="T14" fmla="*/ 56 w 690"/>
                <a:gd name="T15" fmla="*/ 88 h 444"/>
                <a:gd name="T16" fmla="*/ 70 w 690"/>
                <a:gd name="T17" fmla="*/ 98 h 444"/>
                <a:gd name="T18" fmla="*/ 62 w 690"/>
                <a:gd name="T19" fmla="*/ 104 h 444"/>
                <a:gd name="T20" fmla="*/ 74 w 690"/>
                <a:gd name="T21" fmla="*/ 118 h 444"/>
                <a:gd name="T22" fmla="*/ 64 w 690"/>
                <a:gd name="T23" fmla="*/ 128 h 444"/>
                <a:gd name="T24" fmla="*/ 38 w 690"/>
                <a:gd name="T25" fmla="*/ 168 h 444"/>
                <a:gd name="T26" fmla="*/ 52 w 690"/>
                <a:gd name="T27" fmla="*/ 206 h 444"/>
                <a:gd name="T28" fmla="*/ 86 w 690"/>
                <a:gd name="T29" fmla="*/ 224 h 444"/>
                <a:gd name="T30" fmla="*/ 92 w 690"/>
                <a:gd name="T31" fmla="*/ 240 h 444"/>
                <a:gd name="T32" fmla="*/ 52 w 690"/>
                <a:gd name="T33" fmla="*/ 250 h 444"/>
                <a:gd name="T34" fmla="*/ 56 w 690"/>
                <a:gd name="T35" fmla="*/ 254 h 444"/>
                <a:gd name="T36" fmla="*/ 68 w 690"/>
                <a:gd name="T37" fmla="*/ 260 h 444"/>
                <a:gd name="T38" fmla="*/ 126 w 690"/>
                <a:gd name="T39" fmla="*/ 266 h 444"/>
                <a:gd name="T40" fmla="*/ 102 w 690"/>
                <a:gd name="T41" fmla="*/ 284 h 444"/>
                <a:gd name="T42" fmla="*/ 76 w 690"/>
                <a:gd name="T43" fmla="*/ 296 h 444"/>
                <a:gd name="T44" fmla="*/ 80 w 690"/>
                <a:gd name="T45" fmla="*/ 312 h 444"/>
                <a:gd name="T46" fmla="*/ 86 w 690"/>
                <a:gd name="T47" fmla="*/ 322 h 444"/>
                <a:gd name="T48" fmla="*/ 110 w 690"/>
                <a:gd name="T49" fmla="*/ 330 h 444"/>
                <a:gd name="T50" fmla="*/ 128 w 690"/>
                <a:gd name="T51" fmla="*/ 326 h 444"/>
                <a:gd name="T52" fmla="*/ 182 w 690"/>
                <a:gd name="T53" fmla="*/ 326 h 444"/>
                <a:gd name="T54" fmla="*/ 182 w 690"/>
                <a:gd name="T55" fmla="*/ 366 h 444"/>
                <a:gd name="T56" fmla="*/ 204 w 690"/>
                <a:gd name="T57" fmla="*/ 382 h 444"/>
                <a:gd name="T58" fmla="*/ 242 w 690"/>
                <a:gd name="T59" fmla="*/ 416 h 444"/>
                <a:gd name="T60" fmla="*/ 366 w 690"/>
                <a:gd name="T61" fmla="*/ 438 h 444"/>
                <a:gd name="T62" fmla="*/ 408 w 690"/>
                <a:gd name="T63" fmla="*/ 398 h 444"/>
                <a:gd name="T64" fmla="*/ 392 w 690"/>
                <a:gd name="T65" fmla="*/ 370 h 444"/>
                <a:gd name="T66" fmla="*/ 428 w 690"/>
                <a:gd name="T67" fmla="*/ 334 h 444"/>
                <a:gd name="T68" fmla="*/ 472 w 690"/>
                <a:gd name="T69" fmla="*/ 380 h 444"/>
                <a:gd name="T70" fmla="*/ 534 w 690"/>
                <a:gd name="T71" fmla="*/ 414 h 444"/>
                <a:gd name="T72" fmla="*/ 614 w 690"/>
                <a:gd name="T73" fmla="*/ 444 h 444"/>
                <a:gd name="T74" fmla="*/ 670 w 690"/>
                <a:gd name="T75" fmla="*/ 426 h 444"/>
                <a:gd name="T76" fmla="*/ 612 w 690"/>
                <a:gd name="T77" fmla="*/ 366 h 444"/>
                <a:gd name="T78" fmla="*/ 608 w 690"/>
                <a:gd name="T79" fmla="*/ 334 h 444"/>
                <a:gd name="T80" fmla="*/ 602 w 690"/>
                <a:gd name="T81" fmla="*/ 314 h 444"/>
                <a:gd name="T82" fmla="*/ 522 w 690"/>
                <a:gd name="T83" fmla="*/ 264 h 444"/>
                <a:gd name="T84" fmla="*/ 474 w 690"/>
                <a:gd name="T85" fmla="*/ 232 h 444"/>
                <a:gd name="T86" fmla="*/ 454 w 690"/>
                <a:gd name="T87" fmla="*/ 184 h 444"/>
                <a:gd name="T88" fmla="*/ 390 w 690"/>
                <a:gd name="T89" fmla="*/ 150 h 444"/>
                <a:gd name="T90" fmla="*/ 288 w 690"/>
                <a:gd name="T91" fmla="*/ 122 h 444"/>
                <a:gd name="T92" fmla="*/ 220 w 690"/>
                <a:gd name="T93" fmla="*/ 112 h 444"/>
                <a:gd name="T94" fmla="*/ 202 w 690"/>
                <a:gd name="T95" fmla="*/ 96 h 444"/>
                <a:gd name="T96" fmla="*/ 170 w 690"/>
                <a:gd name="T97" fmla="*/ 98 h 444"/>
                <a:gd name="T98" fmla="*/ 176 w 690"/>
                <a:gd name="T99" fmla="*/ 82 h 444"/>
                <a:gd name="T100" fmla="*/ 176 w 690"/>
                <a:gd name="T101" fmla="*/ 70 h 444"/>
                <a:gd name="T102" fmla="*/ 156 w 690"/>
                <a:gd name="T103" fmla="*/ 54 h 444"/>
                <a:gd name="T104" fmla="*/ 140 w 690"/>
                <a:gd name="T105" fmla="*/ 30 h 444"/>
                <a:gd name="T106" fmla="*/ 138 w 690"/>
                <a:gd name="T107" fmla="*/ 16 h 444"/>
                <a:gd name="T108" fmla="*/ 108 w 690"/>
                <a:gd name="T109" fmla="*/ 6 h 444"/>
                <a:gd name="T110" fmla="*/ 76 w 690"/>
                <a:gd name="T111" fmla="*/ 10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0" h="444">
                  <a:moveTo>
                    <a:pt x="56" y="0"/>
                  </a:moveTo>
                  <a:lnTo>
                    <a:pt x="50" y="4"/>
                  </a:lnTo>
                  <a:lnTo>
                    <a:pt x="58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12" y="24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24" y="76"/>
                  </a:lnTo>
                  <a:lnTo>
                    <a:pt x="32" y="80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6" y="88"/>
                  </a:lnTo>
                  <a:lnTo>
                    <a:pt x="64" y="92"/>
                  </a:lnTo>
                  <a:lnTo>
                    <a:pt x="74" y="94"/>
                  </a:lnTo>
                  <a:lnTo>
                    <a:pt x="70" y="98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2" y="104"/>
                  </a:lnTo>
                  <a:lnTo>
                    <a:pt x="62" y="106"/>
                  </a:lnTo>
                  <a:lnTo>
                    <a:pt x="66" y="114"/>
                  </a:lnTo>
                  <a:lnTo>
                    <a:pt x="74" y="118"/>
                  </a:lnTo>
                  <a:lnTo>
                    <a:pt x="76" y="122"/>
                  </a:lnTo>
                  <a:lnTo>
                    <a:pt x="70" y="124"/>
                  </a:lnTo>
                  <a:lnTo>
                    <a:pt x="64" y="128"/>
                  </a:lnTo>
                  <a:lnTo>
                    <a:pt x="50" y="140"/>
                  </a:lnTo>
                  <a:lnTo>
                    <a:pt x="40" y="152"/>
                  </a:lnTo>
                  <a:lnTo>
                    <a:pt x="38" y="168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52" y="206"/>
                  </a:lnTo>
                  <a:lnTo>
                    <a:pt x="58" y="212"/>
                  </a:lnTo>
                  <a:lnTo>
                    <a:pt x="74" y="214"/>
                  </a:lnTo>
                  <a:lnTo>
                    <a:pt x="86" y="224"/>
                  </a:lnTo>
                  <a:lnTo>
                    <a:pt x="92" y="224"/>
                  </a:lnTo>
                  <a:lnTo>
                    <a:pt x="102" y="236"/>
                  </a:lnTo>
                  <a:lnTo>
                    <a:pt x="92" y="240"/>
                  </a:lnTo>
                  <a:lnTo>
                    <a:pt x="66" y="242"/>
                  </a:lnTo>
                  <a:lnTo>
                    <a:pt x="50" y="246"/>
                  </a:lnTo>
                  <a:lnTo>
                    <a:pt x="52" y="250"/>
                  </a:lnTo>
                  <a:lnTo>
                    <a:pt x="48" y="250"/>
                  </a:lnTo>
                  <a:lnTo>
                    <a:pt x="50" y="254"/>
                  </a:lnTo>
                  <a:lnTo>
                    <a:pt x="56" y="254"/>
                  </a:lnTo>
                  <a:lnTo>
                    <a:pt x="56" y="258"/>
                  </a:lnTo>
                  <a:lnTo>
                    <a:pt x="58" y="260"/>
                  </a:lnTo>
                  <a:lnTo>
                    <a:pt x="68" y="260"/>
                  </a:lnTo>
                  <a:lnTo>
                    <a:pt x="72" y="262"/>
                  </a:lnTo>
                  <a:lnTo>
                    <a:pt x="80" y="264"/>
                  </a:lnTo>
                  <a:lnTo>
                    <a:pt x="126" y="266"/>
                  </a:lnTo>
                  <a:lnTo>
                    <a:pt x="122" y="270"/>
                  </a:lnTo>
                  <a:lnTo>
                    <a:pt x="116" y="282"/>
                  </a:lnTo>
                  <a:lnTo>
                    <a:pt x="102" y="284"/>
                  </a:lnTo>
                  <a:lnTo>
                    <a:pt x="104" y="290"/>
                  </a:lnTo>
                  <a:lnTo>
                    <a:pt x="104" y="294"/>
                  </a:lnTo>
                  <a:lnTo>
                    <a:pt x="76" y="296"/>
                  </a:lnTo>
                  <a:lnTo>
                    <a:pt x="78" y="304"/>
                  </a:lnTo>
                  <a:lnTo>
                    <a:pt x="74" y="308"/>
                  </a:lnTo>
                  <a:lnTo>
                    <a:pt x="80" y="312"/>
                  </a:lnTo>
                  <a:lnTo>
                    <a:pt x="80" y="314"/>
                  </a:lnTo>
                  <a:lnTo>
                    <a:pt x="82" y="318"/>
                  </a:lnTo>
                  <a:lnTo>
                    <a:pt x="86" y="322"/>
                  </a:lnTo>
                  <a:lnTo>
                    <a:pt x="90" y="324"/>
                  </a:lnTo>
                  <a:lnTo>
                    <a:pt x="96" y="326"/>
                  </a:lnTo>
                  <a:lnTo>
                    <a:pt x="110" y="330"/>
                  </a:lnTo>
                  <a:lnTo>
                    <a:pt x="126" y="330"/>
                  </a:lnTo>
                  <a:lnTo>
                    <a:pt x="124" y="328"/>
                  </a:lnTo>
                  <a:lnTo>
                    <a:pt x="128" y="326"/>
                  </a:lnTo>
                  <a:lnTo>
                    <a:pt x="124" y="322"/>
                  </a:lnTo>
                  <a:lnTo>
                    <a:pt x="150" y="318"/>
                  </a:lnTo>
                  <a:lnTo>
                    <a:pt x="182" y="326"/>
                  </a:lnTo>
                  <a:lnTo>
                    <a:pt x="182" y="342"/>
                  </a:lnTo>
                  <a:lnTo>
                    <a:pt x="184" y="356"/>
                  </a:lnTo>
                  <a:lnTo>
                    <a:pt x="182" y="366"/>
                  </a:lnTo>
                  <a:lnTo>
                    <a:pt x="192" y="372"/>
                  </a:lnTo>
                  <a:lnTo>
                    <a:pt x="198" y="374"/>
                  </a:lnTo>
                  <a:lnTo>
                    <a:pt x="204" y="382"/>
                  </a:lnTo>
                  <a:lnTo>
                    <a:pt x="212" y="386"/>
                  </a:lnTo>
                  <a:lnTo>
                    <a:pt x="212" y="394"/>
                  </a:lnTo>
                  <a:lnTo>
                    <a:pt x="242" y="416"/>
                  </a:lnTo>
                  <a:lnTo>
                    <a:pt x="282" y="434"/>
                  </a:lnTo>
                  <a:lnTo>
                    <a:pt x="326" y="440"/>
                  </a:lnTo>
                  <a:lnTo>
                    <a:pt x="366" y="438"/>
                  </a:lnTo>
                  <a:lnTo>
                    <a:pt x="398" y="428"/>
                  </a:lnTo>
                  <a:lnTo>
                    <a:pt x="398" y="410"/>
                  </a:lnTo>
                  <a:lnTo>
                    <a:pt x="408" y="398"/>
                  </a:lnTo>
                  <a:lnTo>
                    <a:pt x="406" y="392"/>
                  </a:lnTo>
                  <a:lnTo>
                    <a:pt x="392" y="378"/>
                  </a:lnTo>
                  <a:lnTo>
                    <a:pt x="392" y="370"/>
                  </a:lnTo>
                  <a:lnTo>
                    <a:pt x="390" y="362"/>
                  </a:lnTo>
                  <a:lnTo>
                    <a:pt x="406" y="350"/>
                  </a:lnTo>
                  <a:lnTo>
                    <a:pt x="428" y="334"/>
                  </a:lnTo>
                  <a:lnTo>
                    <a:pt x="442" y="344"/>
                  </a:lnTo>
                  <a:lnTo>
                    <a:pt x="456" y="366"/>
                  </a:lnTo>
                  <a:lnTo>
                    <a:pt x="472" y="380"/>
                  </a:lnTo>
                  <a:lnTo>
                    <a:pt x="502" y="400"/>
                  </a:lnTo>
                  <a:lnTo>
                    <a:pt x="522" y="404"/>
                  </a:lnTo>
                  <a:lnTo>
                    <a:pt x="534" y="414"/>
                  </a:lnTo>
                  <a:lnTo>
                    <a:pt x="544" y="426"/>
                  </a:lnTo>
                  <a:lnTo>
                    <a:pt x="582" y="442"/>
                  </a:lnTo>
                  <a:lnTo>
                    <a:pt x="614" y="444"/>
                  </a:lnTo>
                  <a:lnTo>
                    <a:pt x="690" y="440"/>
                  </a:lnTo>
                  <a:lnTo>
                    <a:pt x="682" y="430"/>
                  </a:lnTo>
                  <a:lnTo>
                    <a:pt x="670" y="426"/>
                  </a:lnTo>
                  <a:lnTo>
                    <a:pt x="622" y="406"/>
                  </a:lnTo>
                  <a:lnTo>
                    <a:pt x="618" y="394"/>
                  </a:lnTo>
                  <a:lnTo>
                    <a:pt x="612" y="366"/>
                  </a:lnTo>
                  <a:lnTo>
                    <a:pt x="586" y="332"/>
                  </a:lnTo>
                  <a:lnTo>
                    <a:pt x="586" y="324"/>
                  </a:lnTo>
                  <a:lnTo>
                    <a:pt x="608" y="334"/>
                  </a:lnTo>
                  <a:lnTo>
                    <a:pt x="634" y="336"/>
                  </a:lnTo>
                  <a:lnTo>
                    <a:pt x="630" y="330"/>
                  </a:lnTo>
                  <a:lnTo>
                    <a:pt x="602" y="314"/>
                  </a:lnTo>
                  <a:lnTo>
                    <a:pt x="566" y="284"/>
                  </a:lnTo>
                  <a:lnTo>
                    <a:pt x="544" y="274"/>
                  </a:lnTo>
                  <a:lnTo>
                    <a:pt x="522" y="264"/>
                  </a:lnTo>
                  <a:lnTo>
                    <a:pt x="494" y="256"/>
                  </a:lnTo>
                  <a:lnTo>
                    <a:pt x="476" y="250"/>
                  </a:lnTo>
                  <a:lnTo>
                    <a:pt x="474" y="232"/>
                  </a:lnTo>
                  <a:lnTo>
                    <a:pt x="462" y="212"/>
                  </a:lnTo>
                  <a:lnTo>
                    <a:pt x="444" y="190"/>
                  </a:lnTo>
                  <a:lnTo>
                    <a:pt x="454" y="184"/>
                  </a:lnTo>
                  <a:lnTo>
                    <a:pt x="442" y="172"/>
                  </a:lnTo>
                  <a:lnTo>
                    <a:pt x="432" y="168"/>
                  </a:lnTo>
                  <a:lnTo>
                    <a:pt x="390" y="150"/>
                  </a:lnTo>
                  <a:lnTo>
                    <a:pt x="360" y="138"/>
                  </a:lnTo>
                  <a:lnTo>
                    <a:pt x="298" y="122"/>
                  </a:lnTo>
                  <a:lnTo>
                    <a:pt x="288" y="122"/>
                  </a:lnTo>
                  <a:lnTo>
                    <a:pt x="256" y="116"/>
                  </a:lnTo>
                  <a:lnTo>
                    <a:pt x="234" y="114"/>
                  </a:lnTo>
                  <a:lnTo>
                    <a:pt x="220" y="112"/>
                  </a:lnTo>
                  <a:lnTo>
                    <a:pt x="218" y="108"/>
                  </a:lnTo>
                  <a:lnTo>
                    <a:pt x="208" y="102"/>
                  </a:lnTo>
                  <a:lnTo>
                    <a:pt x="202" y="96"/>
                  </a:lnTo>
                  <a:lnTo>
                    <a:pt x="190" y="94"/>
                  </a:lnTo>
                  <a:lnTo>
                    <a:pt x="182" y="96"/>
                  </a:lnTo>
                  <a:lnTo>
                    <a:pt x="170" y="98"/>
                  </a:lnTo>
                  <a:lnTo>
                    <a:pt x="168" y="94"/>
                  </a:lnTo>
                  <a:lnTo>
                    <a:pt x="176" y="88"/>
                  </a:lnTo>
                  <a:lnTo>
                    <a:pt x="176" y="82"/>
                  </a:lnTo>
                  <a:lnTo>
                    <a:pt x="180" y="82"/>
                  </a:lnTo>
                  <a:lnTo>
                    <a:pt x="178" y="76"/>
                  </a:lnTo>
                  <a:lnTo>
                    <a:pt x="176" y="70"/>
                  </a:lnTo>
                  <a:lnTo>
                    <a:pt x="170" y="62"/>
                  </a:lnTo>
                  <a:lnTo>
                    <a:pt x="164" y="60"/>
                  </a:lnTo>
                  <a:lnTo>
                    <a:pt x="156" y="54"/>
                  </a:lnTo>
                  <a:lnTo>
                    <a:pt x="146" y="44"/>
                  </a:lnTo>
                  <a:lnTo>
                    <a:pt x="134" y="32"/>
                  </a:lnTo>
                  <a:lnTo>
                    <a:pt x="140" y="30"/>
                  </a:lnTo>
                  <a:lnTo>
                    <a:pt x="142" y="26"/>
                  </a:lnTo>
                  <a:lnTo>
                    <a:pt x="134" y="22"/>
                  </a:lnTo>
                  <a:lnTo>
                    <a:pt x="138" y="16"/>
                  </a:lnTo>
                  <a:lnTo>
                    <a:pt x="140" y="12"/>
                  </a:lnTo>
                  <a:lnTo>
                    <a:pt x="132" y="8"/>
                  </a:lnTo>
                  <a:lnTo>
                    <a:pt x="108" y="6"/>
                  </a:lnTo>
                  <a:lnTo>
                    <a:pt x="90" y="6"/>
                  </a:lnTo>
                  <a:lnTo>
                    <a:pt x="84" y="10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9D9D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36"/>
            <p:cNvSpPr>
              <a:spLocks/>
            </p:cNvSpPr>
            <p:nvPr/>
          </p:nvSpPr>
          <p:spPr bwMode="auto">
            <a:xfrm>
              <a:off x="4082" y="2754"/>
              <a:ext cx="536" cy="1154"/>
            </a:xfrm>
            <a:custGeom>
              <a:avLst/>
              <a:gdLst>
                <a:gd name="T0" fmla="*/ 222 w 536"/>
                <a:gd name="T1" fmla="*/ 38 h 1154"/>
                <a:gd name="T2" fmla="*/ 188 w 536"/>
                <a:gd name="T3" fmla="*/ 50 h 1154"/>
                <a:gd name="T4" fmla="*/ 154 w 536"/>
                <a:gd name="T5" fmla="*/ 76 h 1154"/>
                <a:gd name="T6" fmla="*/ 140 w 536"/>
                <a:gd name="T7" fmla="*/ 118 h 1154"/>
                <a:gd name="T8" fmla="*/ 138 w 536"/>
                <a:gd name="T9" fmla="*/ 152 h 1154"/>
                <a:gd name="T10" fmla="*/ 136 w 536"/>
                <a:gd name="T11" fmla="*/ 178 h 1154"/>
                <a:gd name="T12" fmla="*/ 144 w 536"/>
                <a:gd name="T13" fmla="*/ 210 h 1154"/>
                <a:gd name="T14" fmla="*/ 160 w 536"/>
                <a:gd name="T15" fmla="*/ 228 h 1154"/>
                <a:gd name="T16" fmla="*/ 168 w 536"/>
                <a:gd name="T17" fmla="*/ 254 h 1154"/>
                <a:gd name="T18" fmla="*/ 152 w 536"/>
                <a:gd name="T19" fmla="*/ 272 h 1154"/>
                <a:gd name="T20" fmla="*/ 154 w 536"/>
                <a:gd name="T21" fmla="*/ 306 h 1154"/>
                <a:gd name="T22" fmla="*/ 134 w 536"/>
                <a:gd name="T23" fmla="*/ 334 h 1154"/>
                <a:gd name="T24" fmla="*/ 76 w 536"/>
                <a:gd name="T25" fmla="*/ 434 h 1154"/>
                <a:gd name="T26" fmla="*/ 58 w 536"/>
                <a:gd name="T27" fmla="*/ 536 h 1154"/>
                <a:gd name="T28" fmla="*/ 80 w 536"/>
                <a:gd name="T29" fmla="*/ 580 h 1154"/>
                <a:gd name="T30" fmla="*/ 72 w 536"/>
                <a:gd name="T31" fmla="*/ 622 h 1154"/>
                <a:gd name="T32" fmla="*/ 24 w 536"/>
                <a:gd name="T33" fmla="*/ 646 h 1154"/>
                <a:gd name="T34" fmla="*/ 24 w 536"/>
                <a:gd name="T35" fmla="*/ 662 h 1154"/>
                <a:gd name="T36" fmla="*/ 32 w 536"/>
                <a:gd name="T37" fmla="*/ 676 h 1154"/>
                <a:gd name="T38" fmla="*/ 86 w 536"/>
                <a:gd name="T39" fmla="*/ 690 h 1154"/>
                <a:gd name="T40" fmla="*/ 46 w 536"/>
                <a:gd name="T41" fmla="*/ 738 h 1154"/>
                <a:gd name="T42" fmla="*/ 10 w 536"/>
                <a:gd name="T43" fmla="*/ 772 h 1154"/>
                <a:gd name="T44" fmla="*/ 0 w 536"/>
                <a:gd name="T45" fmla="*/ 810 h 1154"/>
                <a:gd name="T46" fmla="*/ 0 w 536"/>
                <a:gd name="T47" fmla="*/ 834 h 1154"/>
                <a:gd name="T48" fmla="*/ 16 w 536"/>
                <a:gd name="T49" fmla="*/ 858 h 1154"/>
                <a:gd name="T50" fmla="*/ 36 w 536"/>
                <a:gd name="T51" fmla="*/ 848 h 1154"/>
                <a:gd name="T52" fmla="*/ 92 w 536"/>
                <a:gd name="T53" fmla="*/ 844 h 1154"/>
                <a:gd name="T54" fmla="*/ 58 w 536"/>
                <a:gd name="T55" fmla="*/ 952 h 1154"/>
                <a:gd name="T56" fmla="*/ 68 w 536"/>
                <a:gd name="T57" fmla="*/ 992 h 1154"/>
                <a:gd name="T58" fmla="*/ 76 w 536"/>
                <a:gd name="T59" fmla="*/ 1082 h 1154"/>
                <a:gd name="T60" fmla="*/ 184 w 536"/>
                <a:gd name="T61" fmla="*/ 1138 h 1154"/>
                <a:gd name="T62" fmla="*/ 258 w 536"/>
                <a:gd name="T63" fmla="*/ 1036 h 1154"/>
                <a:gd name="T64" fmla="*/ 266 w 536"/>
                <a:gd name="T65" fmla="*/ 962 h 1154"/>
                <a:gd name="T66" fmla="*/ 332 w 536"/>
                <a:gd name="T67" fmla="*/ 866 h 1154"/>
                <a:gd name="T68" fmla="*/ 338 w 536"/>
                <a:gd name="T69" fmla="*/ 988 h 1154"/>
                <a:gd name="T70" fmla="*/ 372 w 536"/>
                <a:gd name="T71" fmla="*/ 1076 h 1154"/>
                <a:gd name="T72" fmla="*/ 428 w 536"/>
                <a:gd name="T73" fmla="*/ 1154 h 1154"/>
                <a:gd name="T74" fmla="*/ 500 w 536"/>
                <a:gd name="T75" fmla="*/ 1108 h 1154"/>
                <a:gd name="T76" fmla="*/ 490 w 536"/>
                <a:gd name="T77" fmla="*/ 952 h 1154"/>
                <a:gd name="T78" fmla="*/ 512 w 536"/>
                <a:gd name="T79" fmla="*/ 866 h 1154"/>
                <a:gd name="T80" fmla="*/ 524 w 536"/>
                <a:gd name="T81" fmla="*/ 814 h 1154"/>
                <a:gd name="T82" fmla="*/ 484 w 536"/>
                <a:gd name="T83" fmla="*/ 684 h 1154"/>
                <a:gd name="T84" fmla="*/ 460 w 536"/>
                <a:gd name="T85" fmla="*/ 606 h 1154"/>
                <a:gd name="T86" fmla="*/ 482 w 536"/>
                <a:gd name="T87" fmla="*/ 476 h 1154"/>
                <a:gd name="T88" fmla="*/ 444 w 536"/>
                <a:gd name="T89" fmla="*/ 388 h 1154"/>
                <a:gd name="T90" fmla="*/ 366 w 536"/>
                <a:gd name="T91" fmla="*/ 320 h 1154"/>
                <a:gd name="T92" fmla="*/ 304 w 536"/>
                <a:gd name="T93" fmla="*/ 294 h 1154"/>
                <a:gd name="T94" fmla="*/ 300 w 536"/>
                <a:gd name="T95" fmla="*/ 250 h 1154"/>
                <a:gd name="T96" fmla="*/ 266 w 536"/>
                <a:gd name="T97" fmla="*/ 256 h 1154"/>
                <a:gd name="T98" fmla="*/ 284 w 536"/>
                <a:gd name="T99" fmla="*/ 216 h 1154"/>
                <a:gd name="T100" fmla="*/ 294 w 536"/>
                <a:gd name="T101" fmla="*/ 182 h 1154"/>
                <a:gd name="T102" fmla="*/ 288 w 536"/>
                <a:gd name="T103" fmla="*/ 142 h 1154"/>
                <a:gd name="T104" fmla="*/ 292 w 536"/>
                <a:gd name="T105" fmla="*/ 82 h 1154"/>
                <a:gd name="T106" fmla="*/ 300 w 536"/>
                <a:gd name="T107" fmla="*/ 44 h 1154"/>
                <a:gd name="T108" fmla="*/ 278 w 536"/>
                <a:gd name="T109" fmla="*/ 16 h 1154"/>
                <a:gd name="T110" fmla="*/ 244 w 536"/>
                <a:gd name="T111" fmla="*/ 28 h 11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" h="1154">
                  <a:moveTo>
                    <a:pt x="232" y="0"/>
                  </a:moveTo>
                  <a:lnTo>
                    <a:pt x="222" y="14"/>
                  </a:lnTo>
                  <a:lnTo>
                    <a:pt x="222" y="38"/>
                  </a:lnTo>
                  <a:lnTo>
                    <a:pt x="230" y="48"/>
                  </a:lnTo>
                  <a:lnTo>
                    <a:pt x="228" y="52"/>
                  </a:lnTo>
                  <a:lnTo>
                    <a:pt x="188" y="50"/>
                  </a:lnTo>
                  <a:lnTo>
                    <a:pt x="188" y="58"/>
                  </a:lnTo>
                  <a:lnTo>
                    <a:pt x="168" y="62"/>
                  </a:lnTo>
                  <a:lnTo>
                    <a:pt x="154" y="76"/>
                  </a:lnTo>
                  <a:lnTo>
                    <a:pt x="148" y="94"/>
                  </a:lnTo>
                  <a:lnTo>
                    <a:pt x="144" y="106"/>
                  </a:lnTo>
                  <a:lnTo>
                    <a:pt x="140" y="118"/>
                  </a:lnTo>
                  <a:lnTo>
                    <a:pt x="138" y="138"/>
                  </a:lnTo>
                  <a:lnTo>
                    <a:pt x="138" y="148"/>
                  </a:lnTo>
                  <a:lnTo>
                    <a:pt x="138" y="152"/>
                  </a:lnTo>
                  <a:lnTo>
                    <a:pt x="132" y="154"/>
                  </a:lnTo>
                  <a:lnTo>
                    <a:pt x="134" y="168"/>
                  </a:lnTo>
                  <a:lnTo>
                    <a:pt x="136" y="178"/>
                  </a:lnTo>
                  <a:lnTo>
                    <a:pt x="134" y="188"/>
                  </a:lnTo>
                  <a:lnTo>
                    <a:pt x="138" y="200"/>
                  </a:lnTo>
                  <a:lnTo>
                    <a:pt x="144" y="210"/>
                  </a:lnTo>
                  <a:lnTo>
                    <a:pt x="148" y="218"/>
                  </a:lnTo>
                  <a:lnTo>
                    <a:pt x="156" y="216"/>
                  </a:lnTo>
                  <a:lnTo>
                    <a:pt x="160" y="228"/>
                  </a:lnTo>
                  <a:lnTo>
                    <a:pt x="164" y="240"/>
                  </a:lnTo>
                  <a:lnTo>
                    <a:pt x="172" y="248"/>
                  </a:lnTo>
                  <a:lnTo>
                    <a:pt x="168" y="254"/>
                  </a:lnTo>
                  <a:lnTo>
                    <a:pt x="160" y="254"/>
                  </a:lnTo>
                  <a:lnTo>
                    <a:pt x="156" y="266"/>
                  </a:lnTo>
                  <a:lnTo>
                    <a:pt x="152" y="272"/>
                  </a:lnTo>
                  <a:lnTo>
                    <a:pt x="150" y="278"/>
                  </a:lnTo>
                  <a:lnTo>
                    <a:pt x="150" y="294"/>
                  </a:lnTo>
                  <a:lnTo>
                    <a:pt x="154" y="306"/>
                  </a:lnTo>
                  <a:lnTo>
                    <a:pt x="154" y="316"/>
                  </a:lnTo>
                  <a:lnTo>
                    <a:pt x="144" y="324"/>
                  </a:lnTo>
                  <a:lnTo>
                    <a:pt x="134" y="334"/>
                  </a:lnTo>
                  <a:lnTo>
                    <a:pt x="112" y="362"/>
                  </a:lnTo>
                  <a:lnTo>
                    <a:pt x="92" y="394"/>
                  </a:lnTo>
                  <a:lnTo>
                    <a:pt x="76" y="434"/>
                  </a:lnTo>
                  <a:lnTo>
                    <a:pt x="68" y="470"/>
                  </a:lnTo>
                  <a:lnTo>
                    <a:pt x="64" y="494"/>
                  </a:lnTo>
                  <a:lnTo>
                    <a:pt x="58" y="536"/>
                  </a:lnTo>
                  <a:lnTo>
                    <a:pt x="60" y="548"/>
                  </a:lnTo>
                  <a:lnTo>
                    <a:pt x="76" y="554"/>
                  </a:lnTo>
                  <a:lnTo>
                    <a:pt x="80" y="580"/>
                  </a:lnTo>
                  <a:lnTo>
                    <a:pt x="84" y="582"/>
                  </a:lnTo>
                  <a:lnTo>
                    <a:pt x="84" y="614"/>
                  </a:lnTo>
                  <a:lnTo>
                    <a:pt x="72" y="622"/>
                  </a:lnTo>
                  <a:lnTo>
                    <a:pt x="46" y="628"/>
                  </a:lnTo>
                  <a:lnTo>
                    <a:pt x="24" y="638"/>
                  </a:lnTo>
                  <a:lnTo>
                    <a:pt x="24" y="646"/>
                  </a:lnTo>
                  <a:lnTo>
                    <a:pt x="18" y="650"/>
                  </a:lnTo>
                  <a:lnTo>
                    <a:pt x="18" y="658"/>
                  </a:lnTo>
                  <a:lnTo>
                    <a:pt x="24" y="662"/>
                  </a:lnTo>
                  <a:lnTo>
                    <a:pt x="20" y="666"/>
                  </a:lnTo>
                  <a:lnTo>
                    <a:pt x="22" y="676"/>
                  </a:lnTo>
                  <a:lnTo>
                    <a:pt x="32" y="676"/>
                  </a:lnTo>
                  <a:lnTo>
                    <a:pt x="32" y="682"/>
                  </a:lnTo>
                  <a:lnTo>
                    <a:pt x="40" y="686"/>
                  </a:lnTo>
                  <a:lnTo>
                    <a:pt x="86" y="690"/>
                  </a:lnTo>
                  <a:lnTo>
                    <a:pt x="78" y="702"/>
                  </a:lnTo>
                  <a:lnTo>
                    <a:pt x="62" y="730"/>
                  </a:lnTo>
                  <a:lnTo>
                    <a:pt x="46" y="738"/>
                  </a:lnTo>
                  <a:lnTo>
                    <a:pt x="42" y="754"/>
                  </a:lnTo>
                  <a:lnTo>
                    <a:pt x="40" y="764"/>
                  </a:lnTo>
                  <a:lnTo>
                    <a:pt x="10" y="772"/>
                  </a:lnTo>
                  <a:lnTo>
                    <a:pt x="4" y="792"/>
                  </a:lnTo>
                  <a:lnTo>
                    <a:pt x="0" y="798"/>
                  </a:lnTo>
                  <a:lnTo>
                    <a:pt x="0" y="810"/>
                  </a:lnTo>
                  <a:lnTo>
                    <a:pt x="0" y="818"/>
                  </a:lnTo>
                  <a:lnTo>
                    <a:pt x="0" y="826"/>
                  </a:lnTo>
                  <a:lnTo>
                    <a:pt x="0" y="834"/>
                  </a:lnTo>
                  <a:lnTo>
                    <a:pt x="2" y="842"/>
                  </a:lnTo>
                  <a:lnTo>
                    <a:pt x="4" y="848"/>
                  </a:lnTo>
                  <a:lnTo>
                    <a:pt x="16" y="858"/>
                  </a:lnTo>
                  <a:lnTo>
                    <a:pt x="32" y="858"/>
                  </a:lnTo>
                  <a:lnTo>
                    <a:pt x="32" y="850"/>
                  </a:lnTo>
                  <a:lnTo>
                    <a:pt x="36" y="848"/>
                  </a:lnTo>
                  <a:lnTo>
                    <a:pt x="36" y="836"/>
                  </a:lnTo>
                  <a:lnTo>
                    <a:pt x="66" y="828"/>
                  </a:lnTo>
                  <a:lnTo>
                    <a:pt x="92" y="844"/>
                  </a:lnTo>
                  <a:lnTo>
                    <a:pt x="78" y="890"/>
                  </a:lnTo>
                  <a:lnTo>
                    <a:pt x="70" y="926"/>
                  </a:lnTo>
                  <a:lnTo>
                    <a:pt x="58" y="952"/>
                  </a:lnTo>
                  <a:lnTo>
                    <a:pt x="64" y="964"/>
                  </a:lnTo>
                  <a:lnTo>
                    <a:pt x="70" y="972"/>
                  </a:lnTo>
                  <a:lnTo>
                    <a:pt x="68" y="992"/>
                  </a:lnTo>
                  <a:lnTo>
                    <a:pt x="74" y="1002"/>
                  </a:lnTo>
                  <a:lnTo>
                    <a:pt x="68" y="1022"/>
                  </a:lnTo>
                  <a:lnTo>
                    <a:pt x="76" y="1082"/>
                  </a:lnTo>
                  <a:lnTo>
                    <a:pt x="104" y="1128"/>
                  </a:lnTo>
                  <a:lnTo>
                    <a:pt x="144" y="1144"/>
                  </a:lnTo>
                  <a:lnTo>
                    <a:pt x="184" y="1138"/>
                  </a:lnTo>
                  <a:lnTo>
                    <a:pt x="224" y="1112"/>
                  </a:lnTo>
                  <a:lnTo>
                    <a:pt x="240" y="1066"/>
                  </a:lnTo>
                  <a:lnTo>
                    <a:pt x="258" y="1036"/>
                  </a:lnTo>
                  <a:lnTo>
                    <a:pt x="262" y="1018"/>
                  </a:lnTo>
                  <a:lnTo>
                    <a:pt x="262" y="980"/>
                  </a:lnTo>
                  <a:lnTo>
                    <a:pt x="266" y="962"/>
                  </a:lnTo>
                  <a:lnTo>
                    <a:pt x="270" y="938"/>
                  </a:lnTo>
                  <a:lnTo>
                    <a:pt x="296" y="910"/>
                  </a:lnTo>
                  <a:lnTo>
                    <a:pt x="332" y="866"/>
                  </a:lnTo>
                  <a:lnTo>
                    <a:pt x="338" y="892"/>
                  </a:lnTo>
                  <a:lnTo>
                    <a:pt x="332" y="952"/>
                  </a:lnTo>
                  <a:lnTo>
                    <a:pt x="338" y="988"/>
                  </a:lnTo>
                  <a:lnTo>
                    <a:pt x="352" y="1038"/>
                  </a:lnTo>
                  <a:lnTo>
                    <a:pt x="368" y="1050"/>
                  </a:lnTo>
                  <a:lnTo>
                    <a:pt x="372" y="1076"/>
                  </a:lnTo>
                  <a:lnTo>
                    <a:pt x="374" y="1104"/>
                  </a:lnTo>
                  <a:lnTo>
                    <a:pt x="398" y="1150"/>
                  </a:lnTo>
                  <a:lnTo>
                    <a:pt x="428" y="1154"/>
                  </a:lnTo>
                  <a:lnTo>
                    <a:pt x="508" y="1144"/>
                  </a:lnTo>
                  <a:lnTo>
                    <a:pt x="508" y="1116"/>
                  </a:lnTo>
                  <a:lnTo>
                    <a:pt x="500" y="1108"/>
                  </a:lnTo>
                  <a:lnTo>
                    <a:pt x="468" y="1054"/>
                  </a:lnTo>
                  <a:lnTo>
                    <a:pt x="470" y="1026"/>
                  </a:lnTo>
                  <a:lnTo>
                    <a:pt x="490" y="952"/>
                  </a:lnTo>
                  <a:lnTo>
                    <a:pt x="492" y="862"/>
                  </a:lnTo>
                  <a:lnTo>
                    <a:pt x="498" y="844"/>
                  </a:lnTo>
                  <a:lnTo>
                    <a:pt x="512" y="866"/>
                  </a:lnTo>
                  <a:lnTo>
                    <a:pt x="536" y="872"/>
                  </a:lnTo>
                  <a:lnTo>
                    <a:pt x="536" y="858"/>
                  </a:lnTo>
                  <a:lnTo>
                    <a:pt x="524" y="814"/>
                  </a:lnTo>
                  <a:lnTo>
                    <a:pt x="510" y="740"/>
                  </a:lnTo>
                  <a:lnTo>
                    <a:pt x="496" y="712"/>
                  </a:lnTo>
                  <a:lnTo>
                    <a:pt x="484" y="684"/>
                  </a:lnTo>
                  <a:lnTo>
                    <a:pt x="462" y="664"/>
                  </a:lnTo>
                  <a:lnTo>
                    <a:pt x="448" y="648"/>
                  </a:lnTo>
                  <a:lnTo>
                    <a:pt x="460" y="606"/>
                  </a:lnTo>
                  <a:lnTo>
                    <a:pt x="466" y="550"/>
                  </a:lnTo>
                  <a:lnTo>
                    <a:pt x="466" y="492"/>
                  </a:lnTo>
                  <a:lnTo>
                    <a:pt x="482" y="476"/>
                  </a:lnTo>
                  <a:lnTo>
                    <a:pt x="478" y="446"/>
                  </a:lnTo>
                  <a:lnTo>
                    <a:pt x="470" y="438"/>
                  </a:lnTo>
                  <a:lnTo>
                    <a:pt x="444" y="388"/>
                  </a:lnTo>
                  <a:lnTo>
                    <a:pt x="426" y="356"/>
                  </a:lnTo>
                  <a:lnTo>
                    <a:pt x="376" y="316"/>
                  </a:lnTo>
                  <a:lnTo>
                    <a:pt x="366" y="320"/>
                  </a:lnTo>
                  <a:lnTo>
                    <a:pt x="338" y="302"/>
                  </a:lnTo>
                  <a:lnTo>
                    <a:pt x="318" y="298"/>
                  </a:lnTo>
                  <a:lnTo>
                    <a:pt x="304" y="294"/>
                  </a:lnTo>
                  <a:lnTo>
                    <a:pt x="306" y="278"/>
                  </a:lnTo>
                  <a:lnTo>
                    <a:pt x="300" y="266"/>
                  </a:lnTo>
                  <a:lnTo>
                    <a:pt x="300" y="250"/>
                  </a:lnTo>
                  <a:lnTo>
                    <a:pt x="288" y="246"/>
                  </a:lnTo>
                  <a:lnTo>
                    <a:pt x="280" y="248"/>
                  </a:lnTo>
                  <a:lnTo>
                    <a:pt x="266" y="256"/>
                  </a:lnTo>
                  <a:lnTo>
                    <a:pt x="266" y="248"/>
                  </a:lnTo>
                  <a:lnTo>
                    <a:pt x="280" y="228"/>
                  </a:lnTo>
                  <a:lnTo>
                    <a:pt x="284" y="216"/>
                  </a:lnTo>
                  <a:lnTo>
                    <a:pt x="288" y="212"/>
                  </a:lnTo>
                  <a:lnTo>
                    <a:pt x="292" y="196"/>
                  </a:lnTo>
                  <a:lnTo>
                    <a:pt x="294" y="182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88" y="142"/>
                  </a:lnTo>
                  <a:lnTo>
                    <a:pt x="288" y="114"/>
                  </a:lnTo>
                  <a:lnTo>
                    <a:pt x="284" y="84"/>
                  </a:lnTo>
                  <a:lnTo>
                    <a:pt x="292" y="82"/>
                  </a:lnTo>
                  <a:lnTo>
                    <a:pt x="296" y="68"/>
                  </a:lnTo>
                  <a:lnTo>
                    <a:pt x="292" y="58"/>
                  </a:lnTo>
                  <a:lnTo>
                    <a:pt x="300" y="44"/>
                  </a:lnTo>
                  <a:lnTo>
                    <a:pt x="304" y="34"/>
                  </a:lnTo>
                  <a:lnTo>
                    <a:pt x="300" y="24"/>
                  </a:lnTo>
                  <a:lnTo>
                    <a:pt x="278" y="16"/>
                  </a:lnTo>
                  <a:lnTo>
                    <a:pt x="262" y="14"/>
                  </a:lnTo>
                  <a:lnTo>
                    <a:pt x="252" y="26"/>
                  </a:lnTo>
                  <a:lnTo>
                    <a:pt x="244" y="28"/>
                  </a:lnTo>
                  <a:lnTo>
                    <a:pt x="246" y="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383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37"/>
            <p:cNvSpPr>
              <a:spLocks/>
            </p:cNvSpPr>
            <p:nvPr/>
          </p:nvSpPr>
          <p:spPr bwMode="auto">
            <a:xfrm>
              <a:off x="4306" y="2760"/>
              <a:ext cx="64" cy="48"/>
            </a:xfrm>
            <a:custGeom>
              <a:avLst/>
              <a:gdLst>
                <a:gd name="T0" fmla="*/ 6 w 64"/>
                <a:gd name="T1" fmla="*/ 0 h 48"/>
                <a:gd name="T2" fmla="*/ 0 w 64"/>
                <a:gd name="T3" fmla="*/ 10 h 48"/>
                <a:gd name="T4" fmla="*/ 0 w 64"/>
                <a:gd name="T5" fmla="*/ 36 h 48"/>
                <a:gd name="T6" fmla="*/ 12 w 64"/>
                <a:gd name="T7" fmla="*/ 40 h 48"/>
                <a:gd name="T8" fmla="*/ 8 w 64"/>
                <a:gd name="T9" fmla="*/ 48 h 48"/>
                <a:gd name="T10" fmla="*/ 20 w 64"/>
                <a:gd name="T11" fmla="*/ 46 h 48"/>
                <a:gd name="T12" fmla="*/ 54 w 64"/>
                <a:gd name="T13" fmla="*/ 46 h 48"/>
                <a:gd name="T14" fmla="*/ 62 w 64"/>
                <a:gd name="T15" fmla="*/ 38 h 48"/>
                <a:gd name="T16" fmla="*/ 64 w 64"/>
                <a:gd name="T17" fmla="*/ 28 h 48"/>
                <a:gd name="T18" fmla="*/ 52 w 64"/>
                <a:gd name="T19" fmla="*/ 16 h 48"/>
                <a:gd name="T20" fmla="*/ 52 w 64"/>
                <a:gd name="T21" fmla="*/ 32 h 48"/>
                <a:gd name="T22" fmla="*/ 34 w 64"/>
                <a:gd name="T23" fmla="*/ 32 h 48"/>
                <a:gd name="T24" fmla="*/ 12 w 64"/>
                <a:gd name="T25" fmla="*/ 28 h 48"/>
                <a:gd name="T26" fmla="*/ 10 w 64"/>
                <a:gd name="T27" fmla="*/ 12 h 48"/>
                <a:gd name="T28" fmla="*/ 10 w 64"/>
                <a:gd name="T29" fmla="*/ 12 h 48"/>
                <a:gd name="T30" fmla="*/ 6 w 64"/>
                <a:gd name="T31" fmla="*/ 0 h 48"/>
                <a:gd name="T32" fmla="*/ 6 w 6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48">
                  <a:moveTo>
                    <a:pt x="6" y="0"/>
                  </a:moveTo>
                  <a:lnTo>
                    <a:pt x="0" y="10"/>
                  </a:lnTo>
                  <a:lnTo>
                    <a:pt x="0" y="36"/>
                  </a:lnTo>
                  <a:lnTo>
                    <a:pt x="12" y="40"/>
                  </a:lnTo>
                  <a:lnTo>
                    <a:pt x="8" y="48"/>
                  </a:lnTo>
                  <a:lnTo>
                    <a:pt x="20" y="46"/>
                  </a:lnTo>
                  <a:lnTo>
                    <a:pt x="54" y="46"/>
                  </a:lnTo>
                  <a:lnTo>
                    <a:pt x="62" y="38"/>
                  </a:lnTo>
                  <a:lnTo>
                    <a:pt x="64" y="28"/>
                  </a:lnTo>
                  <a:lnTo>
                    <a:pt x="52" y="16"/>
                  </a:lnTo>
                  <a:lnTo>
                    <a:pt x="52" y="32"/>
                  </a:lnTo>
                  <a:lnTo>
                    <a:pt x="34" y="32"/>
                  </a:lnTo>
                  <a:lnTo>
                    <a:pt x="12" y="2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8"/>
            <p:cNvSpPr>
              <a:spLocks/>
            </p:cNvSpPr>
            <p:nvPr/>
          </p:nvSpPr>
          <p:spPr bwMode="auto">
            <a:xfrm>
              <a:off x="4226" y="2812"/>
              <a:ext cx="134" cy="42"/>
            </a:xfrm>
            <a:custGeom>
              <a:avLst/>
              <a:gdLst>
                <a:gd name="T0" fmla="*/ 114 w 134"/>
                <a:gd name="T1" fmla="*/ 2 h 42"/>
                <a:gd name="T2" fmla="*/ 98 w 134"/>
                <a:gd name="T3" fmla="*/ 2 h 42"/>
                <a:gd name="T4" fmla="*/ 74 w 134"/>
                <a:gd name="T5" fmla="*/ 0 h 42"/>
                <a:gd name="T6" fmla="*/ 72 w 134"/>
                <a:gd name="T7" fmla="*/ 8 h 42"/>
                <a:gd name="T8" fmla="*/ 56 w 134"/>
                <a:gd name="T9" fmla="*/ 8 h 42"/>
                <a:gd name="T10" fmla="*/ 46 w 134"/>
                <a:gd name="T11" fmla="*/ 4 h 42"/>
                <a:gd name="T12" fmla="*/ 26 w 134"/>
                <a:gd name="T13" fmla="*/ 4 h 42"/>
                <a:gd name="T14" fmla="*/ 16 w 134"/>
                <a:gd name="T15" fmla="*/ 10 h 42"/>
                <a:gd name="T16" fmla="*/ 4 w 134"/>
                <a:gd name="T17" fmla="*/ 26 h 42"/>
                <a:gd name="T18" fmla="*/ 0 w 134"/>
                <a:gd name="T19" fmla="*/ 42 h 42"/>
                <a:gd name="T20" fmla="*/ 18 w 134"/>
                <a:gd name="T21" fmla="*/ 28 h 42"/>
                <a:gd name="T22" fmla="*/ 34 w 134"/>
                <a:gd name="T23" fmla="*/ 22 h 42"/>
                <a:gd name="T24" fmla="*/ 70 w 134"/>
                <a:gd name="T25" fmla="*/ 22 h 42"/>
                <a:gd name="T26" fmla="*/ 100 w 134"/>
                <a:gd name="T27" fmla="*/ 18 h 42"/>
                <a:gd name="T28" fmla="*/ 134 w 134"/>
                <a:gd name="T29" fmla="*/ 32 h 42"/>
                <a:gd name="T30" fmla="*/ 132 w 134"/>
                <a:gd name="T31" fmla="*/ 18 h 42"/>
                <a:gd name="T32" fmla="*/ 114 w 134"/>
                <a:gd name="T33" fmla="*/ 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4" h="42">
                  <a:moveTo>
                    <a:pt x="114" y="2"/>
                  </a:moveTo>
                  <a:lnTo>
                    <a:pt x="98" y="2"/>
                  </a:lnTo>
                  <a:lnTo>
                    <a:pt x="74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46" y="4"/>
                  </a:lnTo>
                  <a:lnTo>
                    <a:pt x="26" y="4"/>
                  </a:lnTo>
                  <a:lnTo>
                    <a:pt x="16" y="10"/>
                  </a:lnTo>
                  <a:lnTo>
                    <a:pt x="4" y="26"/>
                  </a:lnTo>
                  <a:lnTo>
                    <a:pt x="0" y="42"/>
                  </a:lnTo>
                  <a:lnTo>
                    <a:pt x="18" y="28"/>
                  </a:lnTo>
                  <a:lnTo>
                    <a:pt x="34" y="22"/>
                  </a:lnTo>
                  <a:lnTo>
                    <a:pt x="70" y="22"/>
                  </a:lnTo>
                  <a:lnTo>
                    <a:pt x="100" y="18"/>
                  </a:lnTo>
                  <a:lnTo>
                    <a:pt x="134" y="32"/>
                  </a:lnTo>
                  <a:lnTo>
                    <a:pt x="132" y="18"/>
                  </a:lnTo>
                  <a:lnTo>
                    <a:pt x="114" y="2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39"/>
            <p:cNvSpPr>
              <a:spLocks/>
            </p:cNvSpPr>
            <p:nvPr/>
          </p:nvSpPr>
          <p:spPr bwMode="auto">
            <a:xfrm>
              <a:off x="4218" y="2836"/>
              <a:ext cx="130" cy="170"/>
            </a:xfrm>
            <a:custGeom>
              <a:avLst/>
              <a:gdLst>
                <a:gd name="T0" fmla="*/ 68 w 130"/>
                <a:gd name="T1" fmla="*/ 4 h 170"/>
                <a:gd name="T2" fmla="*/ 112 w 130"/>
                <a:gd name="T3" fmla="*/ 0 h 170"/>
                <a:gd name="T4" fmla="*/ 130 w 130"/>
                <a:gd name="T5" fmla="*/ 26 h 170"/>
                <a:gd name="T6" fmla="*/ 108 w 130"/>
                <a:gd name="T7" fmla="*/ 32 h 170"/>
                <a:gd name="T8" fmla="*/ 92 w 130"/>
                <a:gd name="T9" fmla="*/ 30 h 170"/>
                <a:gd name="T10" fmla="*/ 70 w 130"/>
                <a:gd name="T11" fmla="*/ 36 h 170"/>
                <a:gd name="T12" fmla="*/ 42 w 130"/>
                <a:gd name="T13" fmla="*/ 40 h 170"/>
                <a:gd name="T14" fmla="*/ 56 w 130"/>
                <a:gd name="T15" fmla="*/ 52 h 170"/>
                <a:gd name="T16" fmla="*/ 38 w 130"/>
                <a:gd name="T17" fmla="*/ 58 h 170"/>
                <a:gd name="T18" fmla="*/ 60 w 130"/>
                <a:gd name="T19" fmla="*/ 66 h 170"/>
                <a:gd name="T20" fmla="*/ 72 w 130"/>
                <a:gd name="T21" fmla="*/ 52 h 170"/>
                <a:gd name="T22" fmla="*/ 90 w 130"/>
                <a:gd name="T23" fmla="*/ 76 h 170"/>
                <a:gd name="T24" fmla="*/ 80 w 130"/>
                <a:gd name="T25" fmla="*/ 90 h 170"/>
                <a:gd name="T26" fmla="*/ 66 w 130"/>
                <a:gd name="T27" fmla="*/ 88 h 170"/>
                <a:gd name="T28" fmla="*/ 56 w 130"/>
                <a:gd name="T29" fmla="*/ 94 h 170"/>
                <a:gd name="T30" fmla="*/ 46 w 130"/>
                <a:gd name="T31" fmla="*/ 116 h 170"/>
                <a:gd name="T32" fmla="*/ 82 w 130"/>
                <a:gd name="T33" fmla="*/ 102 h 170"/>
                <a:gd name="T34" fmla="*/ 110 w 130"/>
                <a:gd name="T35" fmla="*/ 106 h 170"/>
                <a:gd name="T36" fmla="*/ 114 w 130"/>
                <a:gd name="T37" fmla="*/ 122 h 170"/>
                <a:gd name="T38" fmla="*/ 88 w 130"/>
                <a:gd name="T39" fmla="*/ 102 h 170"/>
                <a:gd name="T40" fmla="*/ 74 w 130"/>
                <a:gd name="T41" fmla="*/ 112 h 170"/>
                <a:gd name="T42" fmla="*/ 52 w 130"/>
                <a:gd name="T43" fmla="*/ 124 h 170"/>
                <a:gd name="T44" fmla="*/ 58 w 130"/>
                <a:gd name="T45" fmla="*/ 134 h 170"/>
                <a:gd name="T46" fmla="*/ 78 w 130"/>
                <a:gd name="T47" fmla="*/ 130 h 170"/>
                <a:gd name="T48" fmla="*/ 86 w 130"/>
                <a:gd name="T49" fmla="*/ 138 h 170"/>
                <a:gd name="T50" fmla="*/ 104 w 130"/>
                <a:gd name="T51" fmla="*/ 128 h 170"/>
                <a:gd name="T52" fmla="*/ 96 w 130"/>
                <a:gd name="T53" fmla="*/ 146 h 170"/>
                <a:gd name="T54" fmla="*/ 100 w 130"/>
                <a:gd name="T55" fmla="*/ 160 h 170"/>
                <a:gd name="T56" fmla="*/ 80 w 130"/>
                <a:gd name="T57" fmla="*/ 156 h 170"/>
                <a:gd name="T58" fmla="*/ 68 w 130"/>
                <a:gd name="T59" fmla="*/ 152 h 170"/>
                <a:gd name="T60" fmla="*/ 60 w 130"/>
                <a:gd name="T61" fmla="*/ 170 h 170"/>
                <a:gd name="T62" fmla="*/ 36 w 130"/>
                <a:gd name="T63" fmla="*/ 162 h 170"/>
                <a:gd name="T64" fmla="*/ 14 w 130"/>
                <a:gd name="T65" fmla="*/ 130 h 170"/>
                <a:gd name="T66" fmla="*/ 8 w 130"/>
                <a:gd name="T67" fmla="*/ 68 h 170"/>
                <a:gd name="T68" fmla="*/ 12 w 130"/>
                <a:gd name="T69" fmla="*/ 34 h 170"/>
                <a:gd name="T70" fmla="*/ 4 w 130"/>
                <a:gd name="T71" fmla="*/ 62 h 170"/>
                <a:gd name="T72" fmla="*/ 0 w 130"/>
                <a:gd name="T73" fmla="*/ 52 h 170"/>
                <a:gd name="T74" fmla="*/ 12 w 130"/>
                <a:gd name="T75" fmla="*/ 24 h 170"/>
                <a:gd name="T76" fmla="*/ 32 w 130"/>
                <a:gd name="T77" fmla="*/ 4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0" h="170">
                  <a:moveTo>
                    <a:pt x="46" y="4"/>
                  </a:moveTo>
                  <a:lnTo>
                    <a:pt x="68" y="4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26" y="32"/>
                  </a:lnTo>
                  <a:lnTo>
                    <a:pt x="108" y="32"/>
                  </a:lnTo>
                  <a:lnTo>
                    <a:pt x="98" y="38"/>
                  </a:lnTo>
                  <a:lnTo>
                    <a:pt x="92" y="30"/>
                  </a:lnTo>
                  <a:lnTo>
                    <a:pt x="86" y="34"/>
                  </a:lnTo>
                  <a:lnTo>
                    <a:pt x="70" y="36"/>
                  </a:lnTo>
                  <a:lnTo>
                    <a:pt x="56" y="38"/>
                  </a:lnTo>
                  <a:lnTo>
                    <a:pt x="42" y="40"/>
                  </a:lnTo>
                  <a:lnTo>
                    <a:pt x="56" y="42"/>
                  </a:lnTo>
                  <a:lnTo>
                    <a:pt x="56" y="52"/>
                  </a:lnTo>
                  <a:lnTo>
                    <a:pt x="50" y="56"/>
                  </a:lnTo>
                  <a:lnTo>
                    <a:pt x="38" y="58"/>
                  </a:lnTo>
                  <a:lnTo>
                    <a:pt x="48" y="64"/>
                  </a:lnTo>
                  <a:lnTo>
                    <a:pt x="60" y="66"/>
                  </a:lnTo>
                  <a:lnTo>
                    <a:pt x="66" y="56"/>
                  </a:lnTo>
                  <a:lnTo>
                    <a:pt x="72" y="52"/>
                  </a:lnTo>
                  <a:lnTo>
                    <a:pt x="86" y="54"/>
                  </a:lnTo>
                  <a:lnTo>
                    <a:pt x="90" y="76"/>
                  </a:lnTo>
                  <a:lnTo>
                    <a:pt x="90" y="88"/>
                  </a:lnTo>
                  <a:lnTo>
                    <a:pt x="80" y="90"/>
                  </a:lnTo>
                  <a:lnTo>
                    <a:pt x="66" y="96"/>
                  </a:lnTo>
                  <a:lnTo>
                    <a:pt x="66" y="88"/>
                  </a:lnTo>
                  <a:lnTo>
                    <a:pt x="66" y="80"/>
                  </a:lnTo>
                  <a:lnTo>
                    <a:pt x="56" y="94"/>
                  </a:lnTo>
                  <a:lnTo>
                    <a:pt x="48" y="102"/>
                  </a:lnTo>
                  <a:lnTo>
                    <a:pt x="46" y="116"/>
                  </a:lnTo>
                  <a:lnTo>
                    <a:pt x="62" y="100"/>
                  </a:lnTo>
                  <a:lnTo>
                    <a:pt x="82" y="102"/>
                  </a:lnTo>
                  <a:lnTo>
                    <a:pt x="98" y="102"/>
                  </a:lnTo>
                  <a:lnTo>
                    <a:pt x="110" y="106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94" y="112"/>
                  </a:lnTo>
                  <a:lnTo>
                    <a:pt x="88" y="102"/>
                  </a:lnTo>
                  <a:lnTo>
                    <a:pt x="84" y="110"/>
                  </a:lnTo>
                  <a:lnTo>
                    <a:pt x="74" y="112"/>
                  </a:lnTo>
                  <a:lnTo>
                    <a:pt x="62" y="114"/>
                  </a:lnTo>
                  <a:lnTo>
                    <a:pt x="52" y="124"/>
                  </a:lnTo>
                  <a:lnTo>
                    <a:pt x="60" y="122"/>
                  </a:lnTo>
                  <a:lnTo>
                    <a:pt x="58" y="134"/>
                  </a:lnTo>
                  <a:lnTo>
                    <a:pt x="68" y="130"/>
                  </a:lnTo>
                  <a:lnTo>
                    <a:pt x="78" y="130"/>
                  </a:lnTo>
                  <a:lnTo>
                    <a:pt x="78" y="138"/>
                  </a:lnTo>
                  <a:lnTo>
                    <a:pt x="86" y="138"/>
                  </a:lnTo>
                  <a:lnTo>
                    <a:pt x="88" y="130"/>
                  </a:lnTo>
                  <a:lnTo>
                    <a:pt x="104" y="128"/>
                  </a:lnTo>
                  <a:lnTo>
                    <a:pt x="104" y="140"/>
                  </a:lnTo>
                  <a:lnTo>
                    <a:pt x="96" y="146"/>
                  </a:lnTo>
                  <a:lnTo>
                    <a:pt x="102" y="152"/>
                  </a:lnTo>
                  <a:lnTo>
                    <a:pt x="100" y="160"/>
                  </a:lnTo>
                  <a:lnTo>
                    <a:pt x="88" y="162"/>
                  </a:lnTo>
                  <a:lnTo>
                    <a:pt x="80" y="156"/>
                  </a:lnTo>
                  <a:lnTo>
                    <a:pt x="74" y="146"/>
                  </a:lnTo>
                  <a:lnTo>
                    <a:pt x="68" y="152"/>
                  </a:lnTo>
                  <a:lnTo>
                    <a:pt x="70" y="166"/>
                  </a:lnTo>
                  <a:lnTo>
                    <a:pt x="60" y="170"/>
                  </a:lnTo>
                  <a:lnTo>
                    <a:pt x="52" y="162"/>
                  </a:lnTo>
                  <a:lnTo>
                    <a:pt x="36" y="162"/>
                  </a:lnTo>
                  <a:lnTo>
                    <a:pt x="28" y="152"/>
                  </a:lnTo>
                  <a:lnTo>
                    <a:pt x="14" y="130"/>
                  </a:lnTo>
                  <a:lnTo>
                    <a:pt x="8" y="82"/>
                  </a:lnTo>
                  <a:lnTo>
                    <a:pt x="8" y="68"/>
                  </a:lnTo>
                  <a:lnTo>
                    <a:pt x="12" y="54"/>
                  </a:lnTo>
                  <a:lnTo>
                    <a:pt x="12" y="34"/>
                  </a:lnTo>
                  <a:lnTo>
                    <a:pt x="8" y="42"/>
                  </a:lnTo>
                  <a:lnTo>
                    <a:pt x="4" y="62"/>
                  </a:lnTo>
                  <a:lnTo>
                    <a:pt x="4" y="76"/>
                  </a:lnTo>
                  <a:lnTo>
                    <a:pt x="0" y="52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24" y="14"/>
                  </a:lnTo>
                  <a:lnTo>
                    <a:pt x="32" y="4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40"/>
            <p:cNvSpPr>
              <a:spLocks/>
            </p:cNvSpPr>
            <p:nvPr/>
          </p:nvSpPr>
          <p:spPr bwMode="auto">
            <a:xfrm>
              <a:off x="4312" y="2876"/>
              <a:ext cx="48" cy="64"/>
            </a:xfrm>
            <a:custGeom>
              <a:avLst/>
              <a:gdLst>
                <a:gd name="T0" fmla="*/ 0 w 48"/>
                <a:gd name="T1" fmla="*/ 10 h 64"/>
                <a:gd name="T2" fmla="*/ 6 w 48"/>
                <a:gd name="T3" fmla="*/ 2 h 64"/>
                <a:gd name="T4" fmla="*/ 28 w 48"/>
                <a:gd name="T5" fmla="*/ 0 h 64"/>
                <a:gd name="T6" fmla="*/ 28 w 48"/>
                <a:gd name="T7" fmla="*/ 10 h 64"/>
                <a:gd name="T8" fmla="*/ 14 w 48"/>
                <a:gd name="T9" fmla="*/ 10 h 64"/>
                <a:gd name="T10" fmla="*/ 8 w 48"/>
                <a:gd name="T11" fmla="*/ 14 h 64"/>
                <a:gd name="T12" fmla="*/ 22 w 48"/>
                <a:gd name="T13" fmla="*/ 22 h 64"/>
                <a:gd name="T14" fmla="*/ 32 w 48"/>
                <a:gd name="T15" fmla="*/ 16 h 64"/>
                <a:gd name="T16" fmla="*/ 40 w 48"/>
                <a:gd name="T17" fmla="*/ 26 h 64"/>
                <a:gd name="T18" fmla="*/ 42 w 48"/>
                <a:gd name="T19" fmla="*/ 18 h 64"/>
                <a:gd name="T20" fmla="*/ 48 w 48"/>
                <a:gd name="T21" fmla="*/ 32 h 64"/>
                <a:gd name="T22" fmla="*/ 46 w 48"/>
                <a:gd name="T23" fmla="*/ 44 h 64"/>
                <a:gd name="T24" fmla="*/ 30 w 48"/>
                <a:gd name="T25" fmla="*/ 44 h 64"/>
                <a:gd name="T26" fmla="*/ 24 w 48"/>
                <a:gd name="T27" fmla="*/ 52 h 64"/>
                <a:gd name="T28" fmla="*/ 30 w 48"/>
                <a:gd name="T29" fmla="*/ 64 h 64"/>
                <a:gd name="T30" fmla="*/ 20 w 48"/>
                <a:gd name="T31" fmla="*/ 64 h 64"/>
                <a:gd name="T32" fmla="*/ 14 w 48"/>
                <a:gd name="T33" fmla="*/ 54 h 64"/>
                <a:gd name="T34" fmla="*/ 12 w 48"/>
                <a:gd name="T35" fmla="*/ 46 h 64"/>
                <a:gd name="T36" fmla="*/ 4 w 48"/>
                <a:gd name="T37" fmla="*/ 44 h 64"/>
                <a:gd name="T38" fmla="*/ 4 w 48"/>
                <a:gd name="T39" fmla="*/ 28 h 64"/>
                <a:gd name="T40" fmla="*/ 0 w 48"/>
                <a:gd name="T41" fmla="*/ 18 h 64"/>
                <a:gd name="T42" fmla="*/ 0 w 48"/>
                <a:gd name="T43" fmla="*/ 10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8" h="64">
                  <a:moveTo>
                    <a:pt x="0" y="10"/>
                  </a:moveTo>
                  <a:lnTo>
                    <a:pt x="6" y="2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14" y="10"/>
                  </a:lnTo>
                  <a:lnTo>
                    <a:pt x="8" y="14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0" y="26"/>
                  </a:lnTo>
                  <a:lnTo>
                    <a:pt x="42" y="18"/>
                  </a:lnTo>
                  <a:lnTo>
                    <a:pt x="48" y="32"/>
                  </a:lnTo>
                  <a:lnTo>
                    <a:pt x="46" y="44"/>
                  </a:lnTo>
                  <a:lnTo>
                    <a:pt x="30" y="44"/>
                  </a:lnTo>
                  <a:lnTo>
                    <a:pt x="24" y="52"/>
                  </a:lnTo>
                  <a:lnTo>
                    <a:pt x="30" y="64"/>
                  </a:lnTo>
                  <a:lnTo>
                    <a:pt x="20" y="64"/>
                  </a:lnTo>
                  <a:lnTo>
                    <a:pt x="14" y="54"/>
                  </a:lnTo>
                  <a:lnTo>
                    <a:pt x="12" y="46"/>
                  </a:lnTo>
                  <a:lnTo>
                    <a:pt x="4" y="4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41"/>
            <p:cNvSpPr>
              <a:spLocks/>
            </p:cNvSpPr>
            <p:nvPr/>
          </p:nvSpPr>
          <p:spPr bwMode="auto">
            <a:xfrm>
              <a:off x="4226" y="2848"/>
              <a:ext cx="68" cy="152"/>
            </a:xfrm>
            <a:custGeom>
              <a:avLst/>
              <a:gdLst>
                <a:gd name="T0" fmla="*/ 32 w 68"/>
                <a:gd name="T1" fmla="*/ 0 h 152"/>
                <a:gd name="T2" fmla="*/ 30 w 68"/>
                <a:gd name="T3" fmla="*/ 16 h 152"/>
                <a:gd name="T4" fmla="*/ 30 w 68"/>
                <a:gd name="T5" fmla="*/ 28 h 152"/>
                <a:gd name="T6" fmla="*/ 38 w 68"/>
                <a:gd name="T7" fmla="*/ 28 h 152"/>
                <a:gd name="T8" fmla="*/ 26 w 68"/>
                <a:gd name="T9" fmla="*/ 38 h 152"/>
                <a:gd name="T10" fmla="*/ 38 w 68"/>
                <a:gd name="T11" fmla="*/ 38 h 152"/>
                <a:gd name="T12" fmla="*/ 36 w 68"/>
                <a:gd name="T13" fmla="*/ 44 h 152"/>
                <a:gd name="T14" fmla="*/ 28 w 68"/>
                <a:gd name="T15" fmla="*/ 48 h 152"/>
                <a:gd name="T16" fmla="*/ 30 w 68"/>
                <a:gd name="T17" fmla="*/ 62 h 152"/>
                <a:gd name="T18" fmla="*/ 38 w 68"/>
                <a:gd name="T19" fmla="*/ 62 h 152"/>
                <a:gd name="T20" fmla="*/ 26 w 68"/>
                <a:gd name="T21" fmla="*/ 80 h 152"/>
                <a:gd name="T22" fmla="*/ 26 w 68"/>
                <a:gd name="T23" fmla="*/ 90 h 152"/>
                <a:gd name="T24" fmla="*/ 32 w 68"/>
                <a:gd name="T25" fmla="*/ 98 h 152"/>
                <a:gd name="T26" fmla="*/ 32 w 68"/>
                <a:gd name="T27" fmla="*/ 114 h 152"/>
                <a:gd name="T28" fmla="*/ 50 w 68"/>
                <a:gd name="T29" fmla="*/ 94 h 152"/>
                <a:gd name="T30" fmla="*/ 62 w 68"/>
                <a:gd name="T31" fmla="*/ 92 h 152"/>
                <a:gd name="T32" fmla="*/ 68 w 68"/>
                <a:gd name="T33" fmla="*/ 92 h 152"/>
                <a:gd name="T34" fmla="*/ 60 w 68"/>
                <a:gd name="T35" fmla="*/ 100 h 152"/>
                <a:gd name="T36" fmla="*/ 44 w 68"/>
                <a:gd name="T37" fmla="*/ 110 h 152"/>
                <a:gd name="T38" fmla="*/ 40 w 68"/>
                <a:gd name="T39" fmla="*/ 116 h 152"/>
                <a:gd name="T40" fmla="*/ 46 w 68"/>
                <a:gd name="T41" fmla="*/ 130 h 152"/>
                <a:gd name="T42" fmla="*/ 58 w 68"/>
                <a:gd name="T43" fmla="*/ 122 h 152"/>
                <a:gd name="T44" fmla="*/ 58 w 68"/>
                <a:gd name="T45" fmla="*/ 130 h 152"/>
                <a:gd name="T46" fmla="*/ 54 w 68"/>
                <a:gd name="T47" fmla="*/ 140 h 152"/>
                <a:gd name="T48" fmla="*/ 54 w 68"/>
                <a:gd name="T49" fmla="*/ 152 h 152"/>
                <a:gd name="T50" fmla="*/ 48 w 68"/>
                <a:gd name="T51" fmla="*/ 150 h 152"/>
                <a:gd name="T52" fmla="*/ 40 w 68"/>
                <a:gd name="T53" fmla="*/ 144 h 152"/>
                <a:gd name="T54" fmla="*/ 28 w 68"/>
                <a:gd name="T55" fmla="*/ 146 h 152"/>
                <a:gd name="T56" fmla="*/ 8 w 68"/>
                <a:gd name="T57" fmla="*/ 122 h 152"/>
                <a:gd name="T58" fmla="*/ 0 w 68"/>
                <a:gd name="T59" fmla="*/ 72 h 152"/>
                <a:gd name="T60" fmla="*/ 6 w 68"/>
                <a:gd name="T61" fmla="*/ 38 h 152"/>
                <a:gd name="T62" fmla="*/ 6 w 68"/>
                <a:gd name="T63" fmla="*/ 20 h 152"/>
                <a:gd name="T64" fmla="*/ 18 w 68"/>
                <a:gd name="T65" fmla="*/ 4 h 152"/>
                <a:gd name="T66" fmla="*/ 32 w 68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152">
                  <a:moveTo>
                    <a:pt x="32" y="0"/>
                  </a:moveTo>
                  <a:lnTo>
                    <a:pt x="30" y="16"/>
                  </a:lnTo>
                  <a:lnTo>
                    <a:pt x="30" y="28"/>
                  </a:lnTo>
                  <a:lnTo>
                    <a:pt x="38" y="28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36" y="44"/>
                  </a:lnTo>
                  <a:lnTo>
                    <a:pt x="28" y="48"/>
                  </a:lnTo>
                  <a:lnTo>
                    <a:pt x="30" y="62"/>
                  </a:lnTo>
                  <a:lnTo>
                    <a:pt x="38" y="62"/>
                  </a:lnTo>
                  <a:lnTo>
                    <a:pt x="26" y="80"/>
                  </a:lnTo>
                  <a:lnTo>
                    <a:pt x="26" y="90"/>
                  </a:lnTo>
                  <a:lnTo>
                    <a:pt x="32" y="98"/>
                  </a:lnTo>
                  <a:lnTo>
                    <a:pt x="32" y="114"/>
                  </a:lnTo>
                  <a:lnTo>
                    <a:pt x="50" y="94"/>
                  </a:lnTo>
                  <a:lnTo>
                    <a:pt x="62" y="92"/>
                  </a:lnTo>
                  <a:lnTo>
                    <a:pt x="68" y="92"/>
                  </a:lnTo>
                  <a:lnTo>
                    <a:pt x="60" y="100"/>
                  </a:lnTo>
                  <a:lnTo>
                    <a:pt x="44" y="110"/>
                  </a:lnTo>
                  <a:lnTo>
                    <a:pt x="40" y="116"/>
                  </a:lnTo>
                  <a:lnTo>
                    <a:pt x="46" y="130"/>
                  </a:lnTo>
                  <a:lnTo>
                    <a:pt x="58" y="122"/>
                  </a:lnTo>
                  <a:lnTo>
                    <a:pt x="58" y="130"/>
                  </a:lnTo>
                  <a:lnTo>
                    <a:pt x="54" y="140"/>
                  </a:lnTo>
                  <a:lnTo>
                    <a:pt x="54" y="152"/>
                  </a:lnTo>
                  <a:lnTo>
                    <a:pt x="48" y="150"/>
                  </a:lnTo>
                  <a:lnTo>
                    <a:pt x="40" y="144"/>
                  </a:lnTo>
                  <a:lnTo>
                    <a:pt x="28" y="146"/>
                  </a:lnTo>
                  <a:lnTo>
                    <a:pt x="8" y="122"/>
                  </a:lnTo>
                  <a:lnTo>
                    <a:pt x="0" y="72"/>
                  </a:lnTo>
                  <a:lnTo>
                    <a:pt x="6" y="38"/>
                  </a:lnTo>
                  <a:lnTo>
                    <a:pt x="6" y="20"/>
                  </a:lnTo>
                  <a:lnTo>
                    <a:pt x="18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42"/>
            <p:cNvSpPr>
              <a:spLocks/>
            </p:cNvSpPr>
            <p:nvPr/>
          </p:nvSpPr>
          <p:spPr bwMode="auto">
            <a:xfrm>
              <a:off x="4282" y="2916"/>
              <a:ext cx="6" cy="18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6 h 18"/>
                <a:gd name="T4" fmla="*/ 0 w 6"/>
                <a:gd name="T5" fmla="*/ 18 h 18"/>
                <a:gd name="T6" fmla="*/ 6 w 6"/>
                <a:gd name="T7" fmla="*/ 12 h 18"/>
                <a:gd name="T8" fmla="*/ 6 w 6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43"/>
            <p:cNvSpPr>
              <a:spLocks/>
            </p:cNvSpPr>
            <p:nvPr/>
          </p:nvSpPr>
          <p:spPr bwMode="auto">
            <a:xfrm>
              <a:off x="4312" y="2942"/>
              <a:ext cx="20" cy="18"/>
            </a:xfrm>
            <a:custGeom>
              <a:avLst/>
              <a:gdLst>
                <a:gd name="T0" fmla="*/ 0 w 20"/>
                <a:gd name="T1" fmla="*/ 0 h 18"/>
                <a:gd name="T2" fmla="*/ 2 w 20"/>
                <a:gd name="T3" fmla="*/ 6 h 18"/>
                <a:gd name="T4" fmla="*/ 20 w 20"/>
                <a:gd name="T5" fmla="*/ 18 h 18"/>
                <a:gd name="T6" fmla="*/ 12 w 20"/>
                <a:gd name="T7" fmla="*/ 4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2" y="6"/>
                  </a:lnTo>
                  <a:lnTo>
                    <a:pt x="20" y="18"/>
                  </a:lnTo>
                  <a:lnTo>
                    <a:pt x="1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44"/>
            <p:cNvSpPr>
              <a:spLocks/>
            </p:cNvSpPr>
            <p:nvPr/>
          </p:nvSpPr>
          <p:spPr bwMode="auto">
            <a:xfrm>
              <a:off x="4298" y="2972"/>
              <a:ext cx="14" cy="28"/>
            </a:xfrm>
            <a:custGeom>
              <a:avLst/>
              <a:gdLst>
                <a:gd name="T0" fmla="*/ 4 w 14"/>
                <a:gd name="T1" fmla="*/ 6 h 28"/>
                <a:gd name="T2" fmla="*/ 0 w 14"/>
                <a:gd name="T3" fmla="*/ 14 h 28"/>
                <a:gd name="T4" fmla="*/ 6 w 14"/>
                <a:gd name="T5" fmla="*/ 28 h 28"/>
                <a:gd name="T6" fmla="*/ 14 w 14"/>
                <a:gd name="T7" fmla="*/ 22 h 28"/>
                <a:gd name="T8" fmla="*/ 12 w 14"/>
                <a:gd name="T9" fmla="*/ 0 h 28"/>
                <a:gd name="T10" fmla="*/ 12 w 14"/>
                <a:gd name="T11" fmla="*/ 0 h 28"/>
                <a:gd name="T12" fmla="*/ 8 w 14"/>
                <a:gd name="T13" fmla="*/ 2 h 28"/>
                <a:gd name="T14" fmla="*/ 4 w 14"/>
                <a:gd name="T15" fmla="*/ 6 h 28"/>
                <a:gd name="T16" fmla="*/ 4 w 14"/>
                <a:gd name="T17" fmla="*/ 6 h 28"/>
                <a:gd name="T18" fmla="*/ 4 w 14"/>
                <a:gd name="T19" fmla="*/ 6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28">
                  <a:moveTo>
                    <a:pt x="4" y="6"/>
                  </a:moveTo>
                  <a:lnTo>
                    <a:pt x="0" y="14"/>
                  </a:lnTo>
                  <a:lnTo>
                    <a:pt x="6" y="28"/>
                  </a:lnTo>
                  <a:lnTo>
                    <a:pt x="14" y="2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45"/>
            <p:cNvSpPr>
              <a:spLocks/>
            </p:cNvSpPr>
            <p:nvPr/>
          </p:nvSpPr>
          <p:spPr bwMode="auto">
            <a:xfrm>
              <a:off x="4224" y="2814"/>
              <a:ext cx="56" cy="40"/>
            </a:xfrm>
            <a:custGeom>
              <a:avLst/>
              <a:gdLst>
                <a:gd name="T0" fmla="*/ 48 w 56"/>
                <a:gd name="T1" fmla="*/ 0 h 40"/>
                <a:gd name="T2" fmla="*/ 28 w 56"/>
                <a:gd name="T3" fmla="*/ 2 h 40"/>
                <a:gd name="T4" fmla="*/ 8 w 56"/>
                <a:gd name="T5" fmla="*/ 16 h 40"/>
                <a:gd name="T6" fmla="*/ 0 w 56"/>
                <a:gd name="T7" fmla="*/ 40 h 40"/>
                <a:gd name="T8" fmla="*/ 22 w 56"/>
                <a:gd name="T9" fmla="*/ 20 h 40"/>
                <a:gd name="T10" fmla="*/ 56 w 56"/>
                <a:gd name="T11" fmla="*/ 18 h 40"/>
                <a:gd name="T12" fmla="*/ 48 w 56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40">
                  <a:moveTo>
                    <a:pt x="48" y="0"/>
                  </a:moveTo>
                  <a:lnTo>
                    <a:pt x="28" y="2"/>
                  </a:lnTo>
                  <a:lnTo>
                    <a:pt x="8" y="16"/>
                  </a:lnTo>
                  <a:lnTo>
                    <a:pt x="0" y="40"/>
                  </a:lnTo>
                  <a:lnTo>
                    <a:pt x="22" y="20"/>
                  </a:lnTo>
                  <a:lnTo>
                    <a:pt x="56" y="1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46"/>
            <p:cNvSpPr>
              <a:spLocks/>
            </p:cNvSpPr>
            <p:nvPr/>
          </p:nvSpPr>
          <p:spPr bwMode="auto">
            <a:xfrm>
              <a:off x="4306" y="2772"/>
              <a:ext cx="34" cy="36"/>
            </a:xfrm>
            <a:custGeom>
              <a:avLst/>
              <a:gdLst>
                <a:gd name="T0" fmla="*/ 0 w 34"/>
                <a:gd name="T1" fmla="*/ 0 h 36"/>
                <a:gd name="T2" fmla="*/ 0 w 34"/>
                <a:gd name="T3" fmla="*/ 24 h 36"/>
                <a:gd name="T4" fmla="*/ 8 w 34"/>
                <a:gd name="T5" fmla="*/ 28 h 36"/>
                <a:gd name="T6" fmla="*/ 8 w 34"/>
                <a:gd name="T7" fmla="*/ 36 h 36"/>
                <a:gd name="T8" fmla="*/ 22 w 34"/>
                <a:gd name="T9" fmla="*/ 36 h 36"/>
                <a:gd name="T10" fmla="*/ 34 w 34"/>
                <a:gd name="T11" fmla="*/ 34 h 36"/>
                <a:gd name="T12" fmla="*/ 34 w 34"/>
                <a:gd name="T13" fmla="*/ 26 h 36"/>
                <a:gd name="T14" fmla="*/ 4 w 34"/>
                <a:gd name="T15" fmla="*/ 24 h 36"/>
                <a:gd name="T16" fmla="*/ 0 w 34"/>
                <a:gd name="T17" fmla="*/ 10 h 36"/>
                <a:gd name="T18" fmla="*/ 0 w 34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lnTo>
                    <a:pt x="0" y="24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22" y="36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4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47"/>
            <p:cNvSpPr>
              <a:spLocks/>
            </p:cNvSpPr>
            <p:nvPr/>
          </p:nvSpPr>
          <p:spPr bwMode="auto">
            <a:xfrm>
              <a:off x="4250" y="3004"/>
              <a:ext cx="18" cy="20"/>
            </a:xfrm>
            <a:custGeom>
              <a:avLst/>
              <a:gdLst>
                <a:gd name="T0" fmla="*/ 16 w 18"/>
                <a:gd name="T1" fmla="*/ 4 h 20"/>
                <a:gd name="T2" fmla="*/ 8 w 18"/>
                <a:gd name="T3" fmla="*/ 4 h 20"/>
                <a:gd name="T4" fmla="*/ 0 w 18"/>
                <a:gd name="T5" fmla="*/ 0 h 20"/>
                <a:gd name="T6" fmla="*/ 2 w 18"/>
                <a:gd name="T7" fmla="*/ 14 h 20"/>
                <a:gd name="T8" fmla="*/ 18 w 18"/>
                <a:gd name="T9" fmla="*/ 20 h 20"/>
                <a:gd name="T10" fmla="*/ 16 w 18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0">
                  <a:moveTo>
                    <a:pt x="16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2" y="14"/>
                  </a:lnTo>
                  <a:lnTo>
                    <a:pt x="18" y="2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48"/>
            <p:cNvSpPr>
              <a:spLocks/>
            </p:cNvSpPr>
            <p:nvPr/>
          </p:nvSpPr>
          <p:spPr bwMode="auto">
            <a:xfrm>
              <a:off x="4292" y="3006"/>
              <a:ext cx="80" cy="38"/>
            </a:xfrm>
            <a:custGeom>
              <a:avLst/>
              <a:gdLst>
                <a:gd name="T0" fmla="*/ 76 w 80"/>
                <a:gd name="T1" fmla="*/ 0 h 38"/>
                <a:gd name="T2" fmla="*/ 42 w 80"/>
                <a:gd name="T3" fmla="*/ 12 h 38"/>
                <a:gd name="T4" fmla="*/ 2 w 80"/>
                <a:gd name="T5" fmla="*/ 24 h 38"/>
                <a:gd name="T6" fmla="*/ 0 w 80"/>
                <a:gd name="T7" fmla="*/ 34 h 38"/>
                <a:gd name="T8" fmla="*/ 8 w 80"/>
                <a:gd name="T9" fmla="*/ 38 h 38"/>
                <a:gd name="T10" fmla="*/ 28 w 80"/>
                <a:gd name="T11" fmla="*/ 24 h 38"/>
                <a:gd name="T12" fmla="*/ 60 w 80"/>
                <a:gd name="T13" fmla="*/ 14 h 38"/>
                <a:gd name="T14" fmla="*/ 80 w 80"/>
                <a:gd name="T15" fmla="*/ 8 h 38"/>
                <a:gd name="T16" fmla="*/ 76 w 80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38">
                  <a:moveTo>
                    <a:pt x="76" y="0"/>
                  </a:moveTo>
                  <a:lnTo>
                    <a:pt x="42" y="12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8" y="38"/>
                  </a:lnTo>
                  <a:lnTo>
                    <a:pt x="28" y="24"/>
                  </a:lnTo>
                  <a:lnTo>
                    <a:pt x="60" y="14"/>
                  </a:lnTo>
                  <a:lnTo>
                    <a:pt x="80" y="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49"/>
            <p:cNvSpPr>
              <a:spLocks/>
            </p:cNvSpPr>
            <p:nvPr/>
          </p:nvSpPr>
          <p:spPr bwMode="auto">
            <a:xfrm>
              <a:off x="4242" y="3014"/>
              <a:ext cx="56" cy="82"/>
            </a:xfrm>
            <a:custGeom>
              <a:avLst/>
              <a:gdLst>
                <a:gd name="T0" fmla="*/ 4 w 56"/>
                <a:gd name="T1" fmla="*/ 0 h 82"/>
                <a:gd name="T2" fmla="*/ 0 w 56"/>
                <a:gd name="T3" fmla="*/ 14 h 82"/>
                <a:gd name="T4" fmla="*/ 4 w 56"/>
                <a:gd name="T5" fmla="*/ 26 h 82"/>
                <a:gd name="T6" fmla="*/ 8 w 56"/>
                <a:gd name="T7" fmla="*/ 34 h 82"/>
                <a:gd name="T8" fmla="*/ 22 w 56"/>
                <a:gd name="T9" fmla="*/ 54 h 82"/>
                <a:gd name="T10" fmla="*/ 40 w 56"/>
                <a:gd name="T11" fmla="*/ 68 h 82"/>
                <a:gd name="T12" fmla="*/ 56 w 56"/>
                <a:gd name="T13" fmla="*/ 82 h 82"/>
                <a:gd name="T14" fmla="*/ 48 w 56"/>
                <a:gd name="T15" fmla="*/ 68 h 82"/>
                <a:gd name="T16" fmla="*/ 26 w 56"/>
                <a:gd name="T17" fmla="*/ 44 h 82"/>
                <a:gd name="T18" fmla="*/ 18 w 56"/>
                <a:gd name="T19" fmla="*/ 26 h 82"/>
                <a:gd name="T20" fmla="*/ 18 w 56"/>
                <a:gd name="T21" fmla="*/ 26 h 82"/>
                <a:gd name="T22" fmla="*/ 4 w 56"/>
                <a:gd name="T23" fmla="*/ 0 h 82"/>
                <a:gd name="T24" fmla="*/ 4 w 56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82">
                  <a:moveTo>
                    <a:pt x="4" y="0"/>
                  </a:moveTo>
                  <a:lnTo>
                    <a:pt x="0" y="14"/>
                  </a:lnTo>
                  <a:lnTo>
                    <a:pt x="4" y="26"/>
                  </a:lnTo>
                  <a:lnTo>
                    <a:pt x="8" y="34"/>
                  </a:lnTo>
                  <a:lnTo>
                    <a:pt x="22" y="54"/>
                  </a:lnTo>
                  <a:lnTo>
                    <a:pt x="40" y="68"/>
                  </a:lnTo>
                  <a:lnTo>
                    <a:pt x="56" y="82"/>
                  </a:lnTo>
                  <a:lnTo>
                    <a:pt x="48" y="68"/>
                  </a:lnTo>
                  <a:lnTo>
                    <a:pt x="26" y="44"/>
                  </a:lnTo>
                  <a:lnTo>
                    <a:pt x="18" y="2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50"/>
            <p:cNvSpPr>
              <a:spLocks/>
            </p:cNvSpPr>
            <p:nvPr/>
          </p:nvSpPr>
          <p:spPr bwMode="auto">
            <a:xfrm>
              <a:off x="4246" y="3056"/>
              <a:ext cx="26" cy="38"/>
            </a:xfrm>
            <a:custGeom>
              <a:avLst/>
              <a:gdLst>
                <a:gd name="T0" fmla="*/ 0 w 26"/>
                <a:gd name="T1" fmla="*/ 0 h 38"/>
                <a:gd name="T2" fmla="*/ 10 w 26"/>
                <a:gd name="T3" fmla="*/ 16 h 38"/>
                <a:gd name="T4" fmla="*/ 26 w 26"/>
                <a:gd name="T5" fmla="*/ 38 h 38"/>
                <a:gd name="T6" fmla="*/ 4 w 26"/>
                <a:gd name="T7" fmla="*/ 26 h 38"/>
                <a:gd name="T8" fmla="*/ 4 w 26"/>
                <a:gd name="T9" fmla="*/ 26 h 38"/>
                <a:gd name="T10" fmla="*/ 0 w 26"/>
                <a:gd name="T11" fmla="*/ 0 h 38"/>
                <a:gd name="T12" fmla="*/ 0 w 26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38">
                  <a:moveTo>
                    <a:pt x="0" y="0"/>
                  </a:moveTo>
                  <a:lnTo>
                    <a:pt x="10" y="16"/>
                  </a:lnTo>
                  <a:lnTo>
                    <a:pt x="26" y="38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51"/>
            <p:cNvSpPr>
              <a:spLocks/>
            </p:cNvSpPr>
            <p:nvPr/>
          </p:nvSpPr>
          <p:spPr bwMode="auto">
            <a:xfrm>
              <a:off x="4150" y="3086"/>
              <a:ext cx="150" cy="154"/>
            </a:xfrm>
            <a:custGeom>
              <a:avLst/>
              <a:gdLst>
                <a:gd name="T0" fmla="*/ 150 w 150"/>
                <a:gd name="T1" fmla="*/ 22 h 154"/>
                <a:gd name="T2" fmla="*/ 150 w 150"/>
                <a:gd name="T3" fmla="*/ 44 h 154"/>
                <a:gd name="T4" fmla="*/ 138 w 150"/>
                <a:gd name="T5" fmla="*/ 46 h 154"/>
                <a:gd name="T6" fmla="*/ 138 w 150"/>
                <a:gd name="T7" fmla="*/ 36 h 154"/>
                <a:gd name="T8" fmla="*/ 126 w 150"/>
                <a:gd name="T9" fmla="*/ 36 h 154"/>
                <a:gd name="T10" fmla="*/ 124 w 150"/>
                <a:gd name="T11" fmla="*/ 46 h 154"/>
                <a:gd name="T12" fmla="*/ 100 w 150"/>
                <a:gd name="T13" fmla="*/ 48 h 154"/>
                <a:gd name="T14" fmla="*/ 100 w 150"/>
                <a:gd name="T15" fmla="*/ 42 h 154"/>
                <a:gd name="T16" fmla="*/ 88 w 150"/>
                <a:gd name="T17" fmla="*/ 40 h 154"/>
                <a:gd name="T18" fmla="*/ 84 w 150"/>
                <a:gd name="T19" fmla="*/ 52 h 154"/>
                <a:gd name="T20" fmla="*/ 74 w 150"/>
                <a:gd name="T21" fmla="*/ 52 h 154"/>
                <a:gd name="T22" fmla="*/ 72 w 150"/>
                <a:gd name="T23" fmla="*/ 42 h 154"/>
                <a:gd name="T24" fmla="*/ 64 w 150"/>
                <a:gd name="T25" fmla="*/ 42 h 154"/>
                <a:gd name="T26" fmla="*/ 62 w 150"/>
                <a:gd name="T27" fmla="*/ 58 h 154"/>
                <a:gd name="T28" fmla="*/ 46 w 150"/>
                <a:gd name="T29" fmla="*/ 72 h 154"/>
                <a:gd name="T30" fmla="*/ 30 w 150"/>
                <a:gd name="T31" fmla="*/ 96 h 154"/>
                <a:gd name="T32" fmla="*/ 8 w 150"/>
                <a:gd name="T33" fmla="*/ 138 h 154"/>
                <a:gd name="T34" fmla="*/ 0 w 150"/>
                <a:gd name="T35" fmla="*/ 154 h 154"/>
                <a:gd name="T36" fmla="*/ 0 w 150"/>
                <a:gd name="T37" fmla="*/ 130 h 154"/>
                <a:gd name="T38" fmla="*/ 6 w 150"/>
                <a:gd name="T39" fmla="*/ 110 h 154"/>
                <a:gd name="T40" fmla="*/ 8 w 150"/>
                <a:gd name="T41" fmla="*/ 120 h 154"/>
                <a:gd name="T42" fmla="*/ 14 w 150"/>
                <a:gd name="T43" fmla="*/ 110 h 154"/>
                <a:gd name="T44" fmla="*/ 14 w 150"/>
                <a:gd name="T45" fmla="*/ 100 h 154"/>
                <a:gd name="T46" fmla="*/ 22 w 150"/>
                <a:gd name="T47" fmla="*/ 78 h 154"/>
                <a:gd name="T48" fmla="*/ 22 w 150"/>
                <a:gd name="T49" fmla="*/ 94 h 154"/>
                <a:gd name="T50" fmla="*/ 30 w 150"/>
                <a:gd name="T51" fmla="*/ 84 h 154"/>
                <a:gd name="T52" fmla="*/ 30 w 150"/>
                <a:gd name="T53" fmla="*/ 70 h 154"/>
                <a:gd name="T54" fmla="*/ 38 w 150"/>
                <a:gd name="T55" fmla="*/ 56 h 154"/>
                <a:gd name="T56" fmla="*/ 38 w 150"/>
                <a:gd name="T57" fmla="*/ 66 h 154"/>
                <a:gd name="T58" fmla="*/ 46 w 150"/>
                <a:gd name="T59" fmla="*/ 60 h 154"/>
                <a:gd name="T60" fmla="*/ 52 w 150"/>
                <a:gd name="T61" fmla="*/ 48 h 154"/>
                <a:gd name="T62" fmla="*/ 52 w 150"/>
                <a:gd name="T63" fmla="*/ 38 h 154"/>
                <a:gd name="T64" fmla="*/ 44 w 150"/>
                <a:gd name="T65" fmla="*/ 46 h 154"/>
                <a:gd name="T66" fmla="*/ 32 w 150"/>
                <a:gd name="T67" fmla="*/ 62 h 154"/>
                <a:gd name="T68" fmla="*/ 24 w 150"/>
                <a:gd name="T69" fmla="*/ 72 h 154"/>
                <a:gd name="T70" fmla="*/ 14 w 150"/>
                <a:gd name="T71" fmla="*/ 88 h 154"/>
                <a:gd name="T72" fmla="*/ 24 w 150"/>
                <a:gd name="T73" fmla="*/ 64 h 154"/>
                <a:gd name="T74" fmla="*/ 32 w 150"/>
                <a:gd name="T75" fmla="*/ 42 h 154"/>
                <a:gd name="T76" fmla="*/ 40 w 150"/>
                <a:gd name="T77" fmla="*/ 44 h 154"/>
                <a:gd name="T78" fmla="*/ 42 w 150"/>
                <a:gd name="T79" fmla="*/ 28 h 154"/>
                <a:gd name="T80" fmla="*/ 50 w 150"/>
                <a:gd name="T81" fmla="*/ 24 h 154"/>
                <a:gd name="T82" fmla="*/ 50 w 150"/>
                <a:gd name="T83" fmla="*/ 32 h 154"/>
                <a:gd name="T84" fmla="*/ 58 w 150"/>
                <a:gd name="T85" fmla="*/ 30 h 154"/>
                <a:gd name="T86" fmla="*/ 58 w 150"/>
                <a:gd name="T87" fmla="*/ 18 h 154"/>
                <a:gd name="T88" fmla="*/ 68 w 150"/>
                <a:gd name="T89" fmla="*/ 10 h 154"/>
                <a:gd name="T90" fmla="*/ 70 w 150"/>
                <a:gd name="T91" fmla="*/ 20 h 154"/>
                <a:gd name="T92" fmla="*/ 78 w 150"/>
                <a:gd name="T93" fmla="*/ 18 h 154"/>
                <a:gd name="T94" fmla="*/ 78 w 150"/>
                <a:gd name="T95" fmla="*/ 6 h 154"/>
                <a:gd name="T96" fmla="*/ 90 w 150"/>
                <a:gd name="T97" fmla="*/ 0 h 154"/>
                <a:gd name="T98" fmla="*/ 92 w 150"/>
                <a:gd name="T99" fmla="*/ 8 h 154"/>
                <a:gd name="T100" fmla="*/ 102 w 150"/>
                <a:gd name="T101" fmla="*/ 8 h 154"/>
                <a:gd name="T102" fmla="*/ 102 w 150"/>
                <a:gd name="T103" fmla="*/ 0 h 154"/>
                <a:gd name="T104" fmla="*/ 114 w 150"/>
                <a:gd name="T105" fmla="*/ 8 h 154"/>
                <a:gd name="T106" fmla="*/ 120 w 150"/>
                <a:gd name="T107" fmla="*/ 18 h 154"/>
                <a:gd name="T108" fmla="*/ 150 w 150"/>
                <a:gd name="T109" fmla="*/ 22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0" h="154">
                  <a:moveTo>
                    <a:pt x="150" y="22"/>
                  </a:moveTo>
                  <a:lnTo>
                    <a:pt x="150" y="44"/>
                  </a:lnTo>
                  <a:lnTo>
                    <a:pt x="138" y="46"/>
                  </a:lnTo>
                  <a:lnTo>
                    <a:pt x="138" y="36"/>
                  </a:lnTo>
                  <a:lnTo>
                    <a:pt x="126" y="36"/>
                  </a:lnTo>
                  <a:lnTo>
                    <a:pt x="124" y="46"/>
                  </a:lnTo>
                  <a:lnTo>
                    <a:pt x="100" y="48"/>
                  </a:lnTo>
                  <a:lnTo>
                    <a:pt x="100" y="42"/>
                  </a:lnTo>
                  <a:lnTo>
                    <a:pt x="88" y="40"/>
                  </a:lnTo>
                  <a:lnTo>
                    <a:pt x="84" y="52"/>
                  </a:lnTo>
                  <a:lnTo>
                    <a:pt x="74" y="52"/>
                  </a:lnTo>
                  <a:lnTo>
                    <a:pt x="72" y="42"/>
                  </a:lnTo>
                  <a:lnTo>
                    <a:pt x="64" y="42"/>
                  </a:lnTo>
                  <a:lnTo>
                    <a:pt x="62" y="58"/>
                  </a:lnTo>
                  <a:lnTo>
                    <a:pt x="46" y="72"/>
                  </a:lnTo>
                  <a:lnTo>
                    <a:pt x="30" y="96"/>
                  </a:lnTo>
                  <a:lnTo>
                    <a:pt x="8" y="138"/>
                  </a:lnTo>
                  <a:lnTo>
                    <a:pt x="0" y="154"/>
                  </a:lnTo>
                  <a:lnTo>
                    <a:pt x="0" y="130"/>
                  </a:lnTo>
                  <a:lnTo>
                    <a:pt x="6" y="110"/>
                  </a:lnTo>
                  <a:lnTo>
                    <a:pt x="8" y="120"/>
                  </a:lnTo>
                  <a:lnTo>
                    <a:pt x="14" y="110"/>
                  </a:lnTo>
                  <a:lnTo>
                    <a:pt x="14" y="100"/>
                  </a:lnTo>
                  <a:lnTo>
                    <a:pt x="22" y="78"/>
                  </a:lnTo>
                  <a:lnTo>
                    <a:pt x="22" y="94"/>
                  </a:lnTo>
                  <a:lnTo>
                    <a:pt x="30" y="84"/>
                  </a:lnTo>
                  <a:lnTo>
                    <a:pt x="30" y="70"/>
                  </a:lnTo>
                  <a:lnTo>
                    <a:pt x="38" y="56"/>
                  </a:lnTo>
                  <a:lnTo>
                    <a:pt x="38" y="66"/>
                  </a:lnTo>
                  <a:lnTo>
                    <a:pt x="46" y="60"/>
                  </a:lnTo>
                  <a:lnTo>
                    <a:pt x="52" y="48"/>
                  </a:lnTo>
                  <a:lnTo>
                    <a:pt x="52" y="38"/>
                  </a:lnTo>
                  <a:lnTo>
                    <a:pt x="44" y="46"/>
                  </a:lnTo>
                  <a:lnTo>
                    <a:pt x="32" y="62"/>
                  </a:lnTo>
                  <a:lnTo>
                    <a:pt x="24" y="72"/>
                  </a:lnTo>
                  <a:lnTo>
                    <a:pt x="14" y="88"/>
                  </a:lnTo>
                  <a:lnTo>
                    <a:pt x="24" y="64"/>
                  </a:lnTo>
                  <a:lnTo>
                    <a:pt x="32" y="42"/>
                  </a:lnTo>
                  <a:lnTo>
                    <a:pt x="40" y="44"/>
                  </a:lnTo>
                  <a:lnTo>
                    <a:pt x="42" y="28"/>
                  </a:lnTo>
                  <a:lnTo>
                    <a:pt x="50" y="24"/>
                  </a:lnTo>
                  <a:lnTo>
                    <a:pt x="50" y="32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68" y="10"/>
                  </a:lnTo>
                  <a:lnTo>
                    <a:pt x="70" y="20"/>
                  </a:lnTo>
                  <a:lnTo>
                    <a:pt x="78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2" y="8"/>
                  </a:lnTo>
                  <a:lnTo>
                    <a:pt x="102" y="8"/>
                  </a:lnTo>
                  <a:lnTo>
                    <a:pt x="102" y="0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50" y="2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52"/>
            <p:cNvSpPr>
              <a:spLocks/>
            </p:cNvSpPr>
            <p:nvPr/>
          </p:nvSpPr>
          <p:spPr bwMode="auto">
            <a:xfrm>
              <a:off x="4194" y="3066"/>
              <a:ext cx="48" cy="50"/>
            </a:xfrm>
            <a:custGeom>
              <a:avLst/>
              <a:gdLst>
                <a:gd name="T0" fmla="*/ 44 w 48"/>
                <a:gd name="T1" fmla="*/ 0 h 50"/>
                <a:gd name="T2" fmla="*/ 36 w 48"/>
                <a:gd name="T3" fmla="*/ 10 h 50"/>
                <a:gd name="T4" fmla="*/ 26 w 48"/>
                <a:gd name="T5" fmla="*/ 18 h 50"/>
                <a:gd name="T6" fmla="*/ 0 w 48"/>
                <a:gd name="T7" fmla="*/ 50 h 50"/>
                <a:gd name="T8" fmla="*/ 48 w 48"/>
                <a:gd name="T9" fmla="*/ 12 h 50"/>
                <a:gd name="T10" fmla="*/ 44 w 48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50">
                  <a:moveTo>
                    <a:pt x="44" y="0"/>
                  </a:moveTo>
                  <a:lnTo>
                    <a:pt x="36" y="10"/>
                  </a:lnTo>
                  <a:lnTo>
                    <a:pt x="26" y="18"/>
                  </a:lnTo>
                  <a:lnTo>
                    <a:pt x="0" y="50"/>
                  </a:lnTo>
                  <a:lnTo>
                    <a:pt x="48" y="1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53"/>
            <p:cNvSpPr>
              <a:spLocks/>
            </p:cNvSpPr>
            <p:nvPr/>
          </p:nvSpPr>
          <p:spPr bwMode="auto">
            <a:xfrm>
              <a:off x="4200" y="3142"/>
              <a:ext cx="94" cy="58"/>
            </a:xfrm>
            <a:custGeom>
              <a:avLst/>
              <a:gdLst>
                <a:gd name="T0" fmla="*/ 94 w 94"/>
                <a:gd name="T1" fmla="*/ 6 h 58"/>
                <a:gd name="T2" fmla="*/ 94 w 94"/>
                <a:gd name="T3" fmla="*/ 58 h 58"/>
                <a:gd name="T4" fmla="*/ 78 w 94"/>
                <a:gd name="T5" fmla="*/ 54 h 58"/>
                <a:gd name="T6" fmla="*/ 64 w 94"/>
                <a:gd name="T7" fmla="*/ 56 h 58"/>
                <a:gd name="T8" fmla="*/ 64 w 94"/>
                <a:gd name="T9" fmla="*/ 42 h 58"/>
                <a:gd name="T10" fmla="*/ 54 w 94"/>
                <a:gd name="T11" fmla="*/ 44 h 58"/>
                <a:gd name="T12" fmla="*/ 54 w 94"/>
                <a:gd name="T13" fmla="*/ 52 h 58"/>
                <a:gd name="T14" fmla="*/ 38 w 94"/>
                <a:gd name="T15" fmla="*/ 52 h 58"/>
                <a:gd name="T16" fmla="*/ 30 w 94"/>
                <a:gd name="T17" fmla="*/ 42 h 58"/>
                <a:gd name="T18" fmla="*/ 30 w 94"/>
                <a:gd name="T19" fmla="*/ 42 h 58"/>
                <a:gd name="T20" fmla="*/ 18 w 94"/>
                <a:gd name="T21" fmla="*/ 46 h 58"/>
                <a:gd name="T22" fmla="*/ 22 w 94"/>
                <a:gd name="T23" fmla="*/ 54 h 58"/>
                <a:gd name="T24" fmla="*/ 4 w 94"/>
                <a:gd name="T25" fmla="*/ 54 h 58"/>
                <a:gd name="T26" fmla="*/ 0 w 94"/>
                <a:gd name="T27" fmla="*/ 16 h 58"/>
                <a:gd name="T28" fmla="*/ 12 w 94"/>
                <a:gd name="T29" fmla="*/ 0 h 58"/>
                <a:gd name="T30" fmla="*/ 24 w 94"/>
                <a:gd name="T31" fmla="*/ 0 h 58"/>
                <a:gd name="T32" fmla="*/ 24 w 94"/>
                <a:gd name="T33" fmla="*/ 10 h 58"/>
                <a:gd name="T34" fmla="*/ 34 w 94"/>
                <a:gd name="T35" fmla="*/ 10 h 58"/>
                <a:gd name="T36" fmla="*/ 36 w 94"/>
                <a:gd name="T37" fmla="*/ 2 h 58"/>
                <a:gd name="T38" fmla="*/ 60 w 94"/>
                <a:gd name="T39" fmla="*/ 2 h 58"/>
                <a:gd name="T40" fmla="*/ 62 w 94"/>
                <a:gd name="T41" fmla="*/ 8 h 58"/>
                <a:gd name="T42" fmla="*/ 72 w 94"/>
                <a:gd name="T43" fmla="*/ 10 h 58"/>
                <a:gd name="T44" fmla="*/ 72 w 94"/>
                <a:gd name="T45" fmla="*/ 0 h 58"/>
                <a:gd name="T46" fmla="*/ 90 w 94"/>
                <a:gd name="T47" fmla="*/ 0 h 58"/>
                <a:gd name="T48" fmla="*/ 94 w 94"/>
                <a:gd name="T49" fmla="*/ 6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4" h="58">
                  <a:moveTo>
                    <a:pt x="94" y="6"/>
                  </a:moveTo>
                  <a:lnTo>
                    <a:pt x="94" y="58"/>
                  </a:lnTo>
                  <a:lnTo>
                    <a:pt x="78" y="54"/>
                  </a:lnTo>
                  <a:lnTo>
                    <a:pt x="64" y="56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38" y="52"/>
                  </a:lnTo>
                  <a:lnTo>
                    <a:pt x="30" y="42"/>
                  </a:lnTo>
                  <a:lnTo>
                    <a:pt x="18" y="46"/>
                  </a:lnTo>
                  <a:lnTo>
                    <a:pt x="22" y="54"/>
                  </a:lnTo>
                  <a:lnTo>
                    <a:pt x="4" y="54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10"/>
                  </a:lnTo>
                  <a:lnTo>
                    <a:pt x="34" y="10"/>
                  </a:lnTo>
                  <a:lnTo>
                    <a:pt x="36" y="2"/>
                  </a:lnTo>
                  <a:lnTo>
                    <a:pt x="60" y="2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4" y="6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54"/>
            <p:cNvSpPr>
              <a:spLocks/>
            </p:cNvSpPr>
            <p:nvPr/>
          </p:nvSpPr>
          <p:spPr bwMode="auto">
            <a:xfrm>
              <a:off x="4202" y="3206"/>
              <a:ext cx="86" cy="70"/>
            </a:xfrm>
            <a:custGeom>
              <a:avLst/>
              <a:gdLst>
                <a:gd name="T0" fmla="*/ 86 w 86"/>
                <a:gd name="T1" fmla="*/ 2 h 70"/>
                <a:gd name="T2" fmla="*/ 86 w 86"/>
                <a:gd name="T3" fmla="*/ 62 h 70"/>
                <a:gd name="T4" fmla="*/ 66 w 86"/>
                <a:gd name="T5" fmla="*/ 62 h 70"/>
                <a:gd name="T6" fmla="*/ 66 w 86"/>
                <a:gd name="T7" fmla="*/ 52 h 70"/>
                <a:gd name="T8" fmla="*/ 54 w 86"/>
                <a:gd name="T9" fmla="*/ 52 h 70"/>
                <a:gd name="T10" fmla="*/ 54 w 86"/>
                <a:gd name="T11" fmla="*/ 64 h 70"/>
                <a:gd name="T12" fmla="*/ 24 w 86"/>
                <a:gd name="T13" fmla="*/ 66 h 70"/>
                <a:gd name="T14" fmla="*/ 24 w 86"/>
                <a:gd name="T15" fmla="*/ 54 h 70"/>
                <a:gd name="T16" fmla="*/ 18 w 86"/>
                <a:gd name="T17" fmla="*/ 54 h 70"/>
                <a:gd name="T18" fmla="*/ 16 w 86"/>
                <a:gd name="T19" fmla="*/ 70 h 70"/>
                <a:gd name="T20" fmla="*/ 0 w 86"/>
                <a:gd name="T21" fmla="*/ 70 h 70"/>
                <a:gd name="T22" fmla="*/ 0 w 86"/>
                <a:gd name="T23" fmla="*/ 4 h 70"/>
                <a:gd name="T24" fmla="*/ 20 w 86"/>
                <a:gd name="T25" fmla="*/ 2 h 70"/>
                <a:gd name="T26" fmla="*/ 20 w 86"/>
                <a:gd name="T27" fmla="*/ 12 h 70"/>
                <a:gd name="T28" fmla="*/ 30 w 86"/>
                <a:gd name="T29" fmla="*/ 12 h 70"/>
                <a:gd name="T30" fmla="*/ 30 w 86"/>
                <a:gd name="T31" fmla="*/ 2 h 70"/>
                <a:gd name="T32" fmla="*/ 54 w 86"/>
                <a:gd name="T33" fmla="*/ 0 h 70"/>
                <a:gd name="T34" fmla="*/ 54 w 86"/>
                <a:gd name="T35" fmla="*/ 10 h 70"/>
                <a:gd name="T36" fmla="*/ 64 w 86"/>
                <a:gd name="T37" fmla="*/ 10 h 70"/>
                <a:gd name="T38" fmla="*/ 62 w 86"/>
                <a:gd name="T39" fmla="*/ 0 h 70"/>
                <a:gd name="T40" fmla="*/ 86 w 86"/>
                <a:gd name="T41" fmla="*/ 2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70">
                  <a:moveTo>
                    <a:pt x="86" y="2"/>
                  </a:moveTo>
                  <a:lnTo>
                    <a:pt x="86" y="62"/>
                  </a:lnTo>
                  <a:lnTo>
                    <a:pt x="66" y="62"/>
                  </a:lnTo>
                  <a:lnTo>
                    <a:pt x="66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2"/>
                  </a:lnTo>
                  <a:lnTo>
                    <a:pt x="30" y="12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55"/>
            <p:cNvSpPr>
              <a:spLocks/>
            </p:cNvSpPr>
            <p:nvPr/>
          </p:nvSpPr>
          <p:spPr bwMode="auto">
            <a:xfrm>
              <a:off x="4298" y="3214"/>
              <a:ext cx="88" cy="68"/>
            </a:xfrm>
            <a:custGeom>
              <a:avLst/>
              <a:gdLst>
                <a:gd name="T0" fmla="*/ 88 w 88"/>
                <a:gd name="T1" fmla="*/ 0 h 68"/>
                <a:gd name="T2" fmla="*/ 86 w 88"/>
                <a:gd name="T3" fmla="*/ 60 h 68"/>
                <a:gd name="T4" fmla="*/ 68 w 88"/>
                <a:gd name="T5" fmla="*/ 60 h 68"/>
                <a:gd name="T6" fmla="*/ 68 w 88"/>
                <a:gd name="T7" fmla="*/ 52 h 68"/>
                <a:gd name="T8" fmla="*/ 54 w 88"/>
                <a:gd name="T9" fmla="*/ 52 h 68"/>
                <a:gd name="T10" fmla="*/ 54 w 88"/>
                <a:gd name="T11" fmla="*/ 64 h 68"/>
                <a:gd name="T12" fmla="*/ 24 w 88"/>
                <a:gd name="T13" fmla="*/ 66 h 68"/>
                <a:gd name="T14" fmla="*/ 24 w 88"/>
                <a:gd name="T15" fmla="*/ 54 h 68"/>
                <a:gd name="T16" fmla="*/ 18 w 88"/>
                <a:gd name="T17" fmla="*/ 54 h 68"/>
                <a:gd name="T18" fmla="*/ 16 w 88"/>
                <a:gd name="T19" fmla="*/ 68 h 68"/>
                <a:gd name="T20" fmla="*/ 0 w 88"/>
                <a:gd name="T21" fmla="*/ 68 h 68"/>
                <a:gd name="T22" fmla="*/ 0 w 88"/>
                <a:gd name="T23" fmla="*/ 4 h 68"/>
                <a:gd name="T24" fmla="*/ 20 w 88"/>
                <a:gd name="T25" fmla="*/ 0 h 68"/>
                <a:gd name="T26" fmla="*/ 20 w 88"/>
                <a:gd name="T27" fmla="*/ 10 h 68"/>
                <a:gd name="T28" fmla="*/ 30 w 88"/>
                <a:gd name="T29" fmla="*/ 10 h 68"/>
                <a:gd name="T30" fmla="*/ 30 w 88"/>
                <a:gd name="T31" fmla="*/ 0 h 68"/>
                <a:gd name="T32" fmla="*/ 54 w 88"/>
                <a:gd name="T33" fmla="*/ 0 h 68"/>
                <a:gd name="T34" fmla="*/ 54 w 88"/>
                <a:gd name="T35" fmla="*/ 10 h 68"/>
                <a:gd name="T36" fmla="*/ 64 w 88"/>
                <a:gd name="T37" fmla="*/ 10 h 68"/>
                <a:gd name="T38" fmla="*/ 62 w 88"/>
                <a:gd name="T39" fmla="*/ 0 h 68"/>
                <a:gd name="T40" fmla="*/ 88 w 8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68">
                  <a:moveTo>
                    <a:pt x="88" y="0"/>
                  </a:moveTo>
                  <a:lnTo>
                    <a:pt x="86" y="60"/>
                  </a:lnTo>
                  <a:lnTo>
                    <a:pt x="68" y="60"/>
                  </a:lnTo>
                  <a:lnTo>
                    <a:pt x="68" y="52"/>
                  </a:lnTo>
                  <a:lnTo>
                    <a:pt x="54" y="52"/>
                  </a:lnTo>
                  <a:lnTo>
                    <a:pt x="54" y="64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6" y="68"/>
                  </a:lnTo>
                  <a:lnTo>
                    <a:pt x="0" y="6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56"/>
            <p:cNvSpPr>
              <a:spLocks/>
            </p:cNvSpPr>
            <p:nvPr/>
          </p:nvSpPr>
          <p:spPr bwMode="auto">
            <a:xfrm>
              <a:off x="4290" y="3288"/>
              <a:ext cx="86" cy="60"/>
            </a:xfrm>
            <a:custGeom>
              <a:avLst/>
              <a:gdLst>
                <a:gd name="T0" fmla="*/ 86 w 86"/>
                <a:gd name="T1" fmla="*/ 2 h 60"/>
                <a:gd name="T2" fmla="*/ 84 w 86"/>
                <a:gd name="T3" fmla="*/ 52 h 60"/>
                <a:gd name="T4" fmla="*/ 66 w 86"/>
                <a:gd name="T5" fmla="*/ 52 h 60"/>
                <a:gd name="T6" fmla="*/ 66 w 86"/>
                <a:gd name="T7" fmla="*/ 46 h 60"/>
                <a:gd name="T8" fmla="*/ 52 w 86"/>
                <a:gd name="T9" fmla="*/ 46 h 60"/>
                <a:gd name="T10" fmla="*/ 52 w 86"/>
                <a:gd name="T11" fmla="*/ 56 h 60"/>
                <a:gd name="T12" fmla="*/ 24 w 86"/>
                <a:gd name="T13" fmla="*/ 58 h 60"/>
                <a:gd name="T14" fmla="*/ 24 w 86"/>
                <a:gd name="T15" fmla="*/ 48 h 60"/>
                <a:gd name="T16" fmla="*/ 16 w 86"/>
                <a:gd name="T17" fmla="*/ 48 h 60"/>
                <a:gd name="T18" fmla="*/ 16 w 86"/>
                <a:gd name="T19" fmla="*/ 60 h 60"/>
                <a:gd name="T20" fmla="*/ 0 w 86"/>
                <a:gd name="T21" fmla="*/ 60 h 60"/>
                <a:gd name="T22" fmla="*/ 0 w 86"/>
                <a:gd name="T23" fmla="*/ 4 h 60"/>
                <a:gd name="T24" fmla="*/ 20 w 86"/>
                <a:gd name="T25" fmla="*/ 2 h 60"/>
                <a:gd name="T26" fmla="*/ 20 w 86"/>
                <a:gd name="T27" fmla="*/ 10 h 60"/>
                <a:gd name="T28" fmla="*/ 30 w 86"/>
                <a:gd name="T29" fmla="*/ 10 h 60"/>
                <a:gd name="T30" fmla="*/ 30 w 86"/>
                <a:gd name="T31" fmla="*/ 2 h 60"/>
                <a:gd name="T32" fmla="*/ 54 w 86"/>
                <a:gd name="T33" fmla="*/ 0 h 60"/>
                <a:gd name="T34" fmla="*/ 54 w 86"/>
                <a:gd name="T35" fmla="*/ 10 h 60"/>
                <a:gd name="T36" fmla="*/ 64 w 86"/>
                <a:gd name="T37" fmla="*/ 10 h 60"/>
                <a:gd name="T38" fmla="*/ 62 w 86"/>
                <a:gd name="T39" fmla="*/ 0 h 60"/>
                <a:gd name="T40" fmla="*/ 86 w 86"/>
                <a:gd name="T41" fmla="*/ 2 h 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60">
                  <a:moveTo>
                    <a:pt x="86" y="2"/>
                  </a:moveTo>
                  <a:lnTo>
                    <a:pt x="84" y="52"/>
                  </a:lnTo>
                  <a:lnTo>
                    <a:pt x="66" y="52"/>
                  </a:lnTo>
                  <a:lnTo>
                    <a:pt x="66" y="46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24" y="5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16" y="60"/>
                  </a:lnTo>
                  <a:lnTo>
                    <a:pt x="0" y="60"/>
                  </a:lnTo>
                  <a:lnTo>
                    <a:pt x="0" y="4"/>
                  </a:lnTo>
                  <a:lnTo>
                    <a:pt x="20" y="2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0" y="2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64" y="10"/>
                  </a:lnTo>
                  <a:lnTo>
                    <a:pt x="62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57"/>
            <p:cNvSpPr>
              <a:spLocks/>
            </p:cNvSpPr>
            <p:nvPr/>
          </p:nvSpPr>
          <p:spPr bwMode="auto">
            <a:xfrm>
              <a:off x="4202" y="3274"/>
              <a:ext cx="92" cy="58"/>
            </a:xfrm>
            <a:custGeom>
              <a:avLst/>
              <a:gdLst>
                <a:gd name="T0" fmla="*/ 86 w 92"/>
                <a:gd name="T1" fmla="*/ 2 h 58"/>
                <a:gd name="T2" fmla="*/ 82 w 92"/>
                <a:gd name="T3" fmla="*/ 58 h 58"/>
                <a:gd name="T4" fmla="*/ 66 w 92"/>
                <a:gd name="T5" fmla="*/ 58 h 58"/>
                <a:gd name="T6" fmla="*/ 50 w 92"/>
                <a:gd name="T7" fmla="*/ 58 h 58"/>
                <a:gd name="T8" fmla="*/ 50 w 92"/>
                <a:gd name="T9" fmla="*/ 42 h 58"/>
                <a:gd name="T10" fmla="*/ 42 w 92"/>
                <a:gd name="T11" fmla="*/ 50 h 58"/>
                <a:gd name="T12" fmla="*/ 40 w 92"/>
                <a:gd name="T13" fmla="*/ 58 h 58"/>
                <a:gd name="T14" fmla="*/ 24 w 92"/>
                <a:gd name="T15" fmla="*/ 58 h 58"/>
                <a:gd name="T16" fmla="*/ 24 w 92"/>
                <a:gd name="T17" fmla="*/ 50 h 58"/>
                <a:gd name="T18" fmla="*/ 14 w 92"/>
                <a:gd name="T19" fmla="*/ 50 h 58"/>
                <a:gd name="T20" fmla="*/ 14 w 92"/>
                <a:gd name="T21" fmla="*/ 58 h 58"/>
                <a:gd name="T22" fmla="*/ 0 w 92"/>
                <a:gd name="T23" fmla="*/ 58 h 58"/>
                <a:gd name="T24" fmla="*/ 2 w 92"/>
                <a:gd name="T25" fmla="*/ 8 h 58"/>
                <a:gd name="T26" fmla="*/ 12 w 92"/>
                <a:gd name="T27" fmla="*/ 8 h 58"/>
                <a:gd name="T28" fmla="*/ 12 w 92"/>
                <a:gd name="T29" fmla="*/ 18 h 58"/>
                <a:gd name="T30" fmla="*/ 24 w 92"/>
                <a:gd name="T31" fmla="*/ 18 h 58"/>
                <a:gd name="T32" fmla="*/ 24 w 92"/>
                <a:gd name="T33" fmla="*/ 8 h 58"/>
                <a:gd name="T34" fmla="*/ 52 w 92"/>
                <a:gd name="T35" fmla="*/ 6 h 58"/>
                <a:gd name="T36" fmla="*/ 52 w 92"/>
                <a:gd name="T37" fmla="*/ 12 h 58"/>
                <a:gd name="T38" fmla="*/ 62 w 92"/>
                <a:gd name="T39" fmla="*/ 12 h 58"/>
                <a:gd name="T40" fmla="*/ 62 w 92"/>
                <a:gd name="T41" fmla="*/ 0 h 58"/>
                <a:gd name="T42" fmla="*/ 92 w 92"/>
                <a:gd name="T43" fmla="*/ 0 h 58"/>
                <a:gd name="T44" fmla="*/ 92 w 92"/>
                <a:gd name="T45" fmla="*/ 0 h 58"/>
                <a:gd name="T46" fmla="*/ 90 w 92"/>
                <a:gd name="T47" fmla="*/ 0 h 58"/>
                <a:gd name="T48" fmla="*/ 86 w 92"/>
                <a:gd name="T49" fmla="*/ 2 h 58"/>
                <a:gd name="T50" fmla="*/ 86 w 92"/>
                <a:gd name="T51" fmla="*/ 2 h 58"/>
                <a:gd name="T52" fmla="*/ 86 w 92"/>
                <a:gd name="T53" fmla="*/ 2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2" h="58">
                  <a:moveTo>
                    <a:pt x="86" y="2"/>
                  </a:moveTo>
                  <a:lnTo>
                    <a:pt x="82" y="58"/>
                  </a:lnTo>
                  <a:lnTo>
                    <a:pt x="66" y="58"/>
                  </a:lnTo>
                  <a:lnTo>
                    <a:pt x="50" y="58"/>
                  </a:lnTo>
                  <a:lnTo>
                    <a:pt x="50" y="42"/>
                  </a:lnTo>
                  <a:lnTo>
                    <a:pt x="42" y="50"/>
                  </a:lnTo>
                  <a:lnTo>
                    <a:pt x="40" y="58"/>
                  </a:lnTo>
                  <a:lnTo>
                    <a:pt x="24" y="58"/>
                  </a:lnTo>
                  <a:lnTo>
                    <a:pt x="24" y="50"/>
                  </a:lnTo>
                  <a:lnTo>
                    <a:pt x="14" y="50"/>
                  </a:lnTo>
                  <a:lnTo>
                    <a:pt x="14" y="58"/>
                  </a:lnTo>
                  <a:lnTo>
                    <a:pt x="0" y="58"/>
                  </a:lnTo>
                  <a:lnTo>
                    <a:pt x="2" y="8"/>
                  </a:lnTo>
                  <a:lnTo>
                    <a:pt x="12" y="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8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62" y="12"/>
                  </a:lnTo>
                  <a:lnTo>
                    <a:pt x="62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58"/>
            <p:cNvSpPr>
              <a:spLocks/>
            </p:cNvSpPr>
            <p:nvPr/>
          </p:nvSpPr>
          <p:spPr bwMode="auto">
            <a:xfrm>
              <a:off x="4294" y="3024"/>
              <a:ext cx="84" cy="32"/>
            </a:xfrm>
            <a:custGeom>
              <a:avLst/>
              <a:gdLst>
                <a:gd name="T0" fmla="*/ 84 w 84"/>
                <a:gd name="T1" fmla="*/ 0 h 32"/>
                <a:gd name="T2" fmla="*/ 84 w 84"/>
                <a:gd name="T3" fmla="*/ 0 h 32"/>
                <a:gd name="T4" fmla="*/ 40 w 84"/>
                <a:gd name="T5" fmla="*/ 12 h 32"/>
                <a:gd name="T6" fmla="*/ 18 w 84"/>
                <a:gd name="T7" fmla="*/ 20 h 32"/>
                <a:gd name="T8" fmla="*/ 8 w 84"/>
                <a:gd name="T9" fmla="*/ 26 h 32"/>
                <a:gd name="T10" fmla="*/ 0 w 84"/>
                <a:gd name="T11" fmla="*/ 32 h 32"/>
                <a:gd name="T12" fmla="*/ 0 w 84"/>
                <a:gd name="T13" fmla="*/ 32 h 32"/>
                <a:gd name="T14" fmla="*/ 22 w 84"/>
                <a:gd name="T15" fmla="*/ 28 h 32"/>
                <a:gd name="T16" fmla="*/ 44 w 84"/>
                <a:gd name="T17" fmla="*/ 22 h 32"/>
                <a:gd name="T18" fmla="*/ 64 w 84"/>
                <a:gd name="T19" fmla="*/ 14 h 32"/>
                <a:gd name="T20" fmla="*/ 84 w 84"/>
                <a:gd name="T21" fmla="*/ 4 h 32"/>
                <a:gd name="T22" fmla="*/ 84 w 8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2">
                  <a:moveTo>
                    <a:pt x="84" y="0"/>
                  </a:moveTo>
                  <a:lnTo>
                    <a:pt x="84" y="0"/>
                  </a:lnTo>
                  <a:lnTo>
                    <a:pt x="40" y="12"/>
                  </a:lnTo>
                  <a:lnTo>
                    <a:pt x="18" y="20"/>
                  </a:lnTo>
                  <a:lnTo>
                    <a:pt x="8" y="26"/>
                  </a:lnTo>
                  <a:lnTo>
                    <a:pt x="0" y="32"/>
                  </a:lnTo>
                  <a:lnTo>
                    <a:pt x="22" y="28"/>
                  </a:lnTo>
                  <a:lnTo>
                    <a:pt x="44" y="22"/>
                  </a:lnTo>
                  <a:lnTo>
                    <a:pt x="64" y="14"/>
                  </a:lnTo>
                  <a:lnTo>
                    <a:pt x="84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>
              <a:off x="4386" y="3048"/>
              <a:ext cx="162" cy="174"/>
            </a:xfrm>
            <a:custGeom>
              <a:avLst/>
              <a:gdLst>
                <a:gd name="T0" fmla="*/ 6 w 162"/>
                <a:gd name="T1" fmla="*/ 0 h 174"/>
                <a:gd name="T2" fmla="*/ 20 w 162"/>
                <a:gd name="T3" fmla="*/ 6 h 174"/>
                <a:gd name="T4" fmla="*/ 20 w 162"/>
                <a:gd name="T5" fmla="*/ 6 h 174"/>
                <a:gd name="T6" fmla="*/ 44 w 162"/>
                <a:gd name="T7" fmla="*/ 18 h 174"/>
                <a:gd name="T8" fmla="*/ 62 w 162"/>
                <a:gd name="T9" fmla="*/ 24 h 174"/>
                <a:gd name="T10" fmla="*/ 80 w 162"/>
                <a:gd name="T11" fmla="*/ 32 h 174"/>
                <a:gd name="T12" fmla="*/ 102 w 162"/>
                <a:gd name="T13" fmla="*/ 42 h 174"/>
                <a:gd name="T14" fmla="*/ 152 w 162"/>
                <a:gd name="T15" fmla="*/ 114 h 174"/>
                <a:gd name="T16" fmla="*/ 162 w 162"/>
                <a:gd name="T17" fmla="*/ 152 h 174"/>
                <a:gd name="T18" fmla="*/ 116 w 162"/>
                <a:gd name="T19" fmla="*/ 174 h 174"/>
                <a:gd name="T20" fmla="*/ 110 w 162"/>
                <a:gd name="T21" fmla="*/ 154 h 174"/>
                <a:gd name="T22" fmla="*/ 116 w 162"/>
                <a:gd name="T23" fmla="*/ 148 h 174"/>
                <a:gd name="T24" fmla="*/ 116 w 162"/>
                <a:gd name="T25" fmla="*/ 134 h 174"/>
                <a:gd name="T26" fmla="*/ 106 w 162"/>
                <a:gd name="T27" fmla="*/ 140 h 174"/>
                <a:gd name="T28" fmla="*/ 98 w 162"/>
                <a:gd name="T29" fmla="*/ 124 h 174"/>
                <a:gd name="T30" fmla="*/ 100 w 162"/>
                <a:gd name="T31" fmla="*/ 114 h 174"/>
                <a:gd name="T32" fmla="*/ 100 w 162"/>
                <a:gd name="T33" fmla="*/ 102 h 174"/>
                <a:gd name="T34" fmla="*/ 90 w 162"/>
                <a:gd name="T35" fmla="*/ 104 h 174"/>
                <a:gd name="T36" fmla="*/ 86 w 162"/>
                <a:gd name="T37" fmla="*/ 90 h 174"/>
                <a:gd name="T38" fmla="*/ 90 w 162"/>
                <a:gd name="T39" fmla="*/ 82 h 174"/>
                <a:gd name="T40" fmla="*/ 84 w 162"/>
                <a:gd name="T41" fmla="*/ 70 h 174"/>
                <a:gd name="T42" fmla="*/ 78 w 162"/>
                <a:gd name="T43" fmla="*/ 76 h 174"/>
                <a:gd name="T44" fmla="*/ 66 w 162"/>
                <a:gd name="T45" fmla="*/ 60 h 174"/>
                <a:gd name="T46" fmla="*/ 72 w 162"/>
                <a:gd name="T47" fmla="*/ 50 h 174"/>
                <a:gd name="T48" fmla="*/ 72 w 162"/>
                <a:gd name="T49" fmla="*/ 50 h 174"/>
                <a:gd name="T50" fmla="*/ 56 w 162"/>
                <a:gd name="T51" fmla="*/ 42 h 174"/>
                <a:gd name="T52" fmla="*/ 40 w 162"/>
                <a:gd name="T53" fmla="*/ 38 h 174"/>
                <a:gd name="T54" fmla="*/ 28 w 162"/>
                <a:gd name="T55" fmla="*/ 26 h 174"/>
                <a:gd name="T56" fmla="*/ 30 w 162"/>
                <a:gd name="T57" fmla="*/ 20 h 174"/>
                <a:gd name="T58" fmla="*/ 20 w 162"/>
                <a:gd name="T59" fmla="*/ 16 h 174"/>
                <a:gd name="T60" fmla="*/ 12 w 162"/>
                <a:gd name="T61" fmla="*/ 20 h 174"/>
                <a:gd name="T62" fmla="*/ 0 w 162"/>
                <a:gd name="T63" fmla="*/ 16 h 174"/>
                <a:gd name="T64" fmla="*/ 6 w 162"/>
                <a:gd name="T65" fmla="*/ 0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2" h="174">
                  <a:moveTo>
                    <a:pt x="6" y="0"/>
                  </a:moveTo>
                  <a:lnTo>
                    <a:pt x="20" y="6"/>
                  </a:lnTo>
                  <a:lnTo>
                    <a:pt x="44" y="18"/>
                  </a:lnTo>
                  <a:lnTo>
                    <a:pt x="62" y="24"/>
                  </a:lnTo>
                  <a:lnTo>
                    <a:pt x="80" y="32"/>
                  </a:lnTo>
                  <a:lnTo>
                    <a:pt x="102" y="42"/>
                  </a:lnTo>
                  <a:lnTo>
                    <a:pt x="152" y="114"/>
                  </a:lnTo>
                  <a:lnTo>
                    <a:pt x="162" y="152"/>
                  </a:lnTo>
                  <a:lnTo>
                    <a:pt x="116" y="174"/>
                  </a:lnTo>
                  <a:lnTo>
                    <a:pt x="110" y="154"/>
                  </a:lnTo>
                  <a:lnTo>
                    <a:pt x="116" y="148"/>
                  </a:lnTo>
                  <a:lnTo>
                    <a:pt x="116" y="134"/>
                  </a:lnTo>
                  <a:lnTo>
                    <a:pt x="106" y="140"/>
                  </a:lnTo>
                  <a:lnTo>
                    <a:pt x="98" y="124"/>
                  </a:lnTo>
                  <a:lnTo>
                    <a:pt x="100" y="114"/>
                  </a:lnTo>
                  <a:lnTo>
                    <a:pt x="100" y="102"/>
                  </a:lnTo>
                  <a:lnTo>
                    <a:pt x="90" y="104"/>
                  </a:lnTo>
                  <a:lnTo>
                    <a:pt x="86" y="90"/>
                  </a:lnTo>
                  <a:lnTo>
                    <a:pt x="90" y="82"/>
                  </a:lnTo>
                  <a:lnTo>
                    <a:pt x="84" y="70"/>
                  </a:lnTo>
                  <a:lnTo>
                    <a:pt x="78" y="76"/>
                  </a:lnTo>
                  <a:lnTo>
                    <a:pt x="66" y="60"/>
                  </a:lnTo>
                  <a:lnTo>
                    <a:pt x="72" y="50"/>
                  </a:lnTo>
                  <a:lnTo>
                    <a:pt x="56" y="42"/>
                  </a:lnTo>
                  <a:lnTo>
                    <a:pt x="40" y="38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20" y="16"/>
                  </a:lnTo>
                  <a:lnTo>
                    <a:pt x="12" y="20"/>
                  </a:lnTo>
                  <a:lnTo>
                    <a:pt x="0" y="1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260"/>
            <p:cNvSpPr>
              <a:spLocks/>
            </p:cNvSpPr>
            <p:nvPr/>
          </p:nvSpPr>
          <p:spPr bwMode="auto">
            <a:xfrm>
              <a:off x="4310" y="3052"/>
              <a:ext cx="70" cy="42"/>
            </a:xfrm>
            <a:custGeom>
              <a:avLst/>
              <a:gdLst>
                <a:gd name="T0" fmla="*/ 70 w 70"/>
                <a:gd name="T1" fmla="*/ 0 h 42"/>
                <a:gd name="T2" fmla="*/ 48 w 70"/>
                <a:gd name="T3" fmla="*/ 10 h 42"/>
                <a:gd name="T4" fmla="*/ 22 w 70"/>
                <a:gd name="T5" fmla="*/ 16 h 42"/>
                <a:gd name="T6" fmla="*/ 0 w 70"/>
                <a:gd name="T7" fmla="*/ 42 h 42"/>
                <a:gd name="T8" fmla="*/ 24 w 70"/>
                <a:gd name="T9" fmla="*/ 26 h 42"/>
                <a:gd name="T10" fmla="*/ 68 w 70"/>
                <a:gd name="T11" fmla="*/ 8 h 42"/>
                <a:gd name="T12" fmla="*/ 70 w 70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42">
                  <a:moveTo>
                    <a:pt x="70" y="0"/>
                  </a:moveTo>
                  <a:lnTo>
                    <a:pt x="48" y="10"/>
                  </a:lnTo>
                  <a:lnTo>
                    <a:pt x="22" y="16"/>
                  </a:lnTo>
                  <a:lnTo>
                    <a:pt x="0" y="42"/>
                  </a:lnTo>
                  <a:lnTo>
                    <a:pt x="24" y="26"/>
                  </a:lnTo>
                  <a:lnTo>
                    <a:pt x="68" y="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261"/>
            <p:cNvSpPr>
              <a:spLocks/>
            </p:cNvSpPr>
            <p:nvPr/>
          </p:nvSpPr>
          <p:spPr bwMode="auto">
            <a:xfrm>
              <a:off x="4360" y="3068"/>
              <a:ext cx="132" cy="176"/>
            </a:xfrm>
            <a:custGeom>
              <a:avLst/>
              <a:gdLst>
                <a:gd name="T0" fmla="*/ 44 w 132"/>
                <a:gd name="T1" fmla="*/ 6 h 176"/>
                <a:gd name="T2" fmla="*/ 50 w 132"/>
                <a:gd name="T3" fmla="*/ 18 h 176"/>
                <a:gd name="T4" fmla="*/ 76 w 132"/>
                <a:gd name="T5" fmla="*/ 26 h 176"/>
                <a:gd name="T6" fmla="*/ 92 w 132"/>
                <a:gd name="T7" fmla="*/ 44 h 176"/>
                <a:gd name="T8" fmla="*/ 102 w 132"/>
                <a:gd name="T9" fmla="*/ 70 h 176"/>
                <a:gd name="T10" fmla="*/ 104 w 132"/>
                <a:gd name="T11" fmla="*/ 86 h 176"/>
                <a:gd name="T12" fmla="*/ 114 w 132"/>
                <a:gd name="T13" fmla="*/ 98 h 176"/>
                <a:gd name="T14" fmla="*/ 120 w 132"/>
                <a:gd name="T15" fmla="*/ 132 h 176"/>
                <a:gd name="T16" fmla="*/ 132 w 132"/>
                <a:gd name="T17" fmla="*/ 148 h 176"/>
                <a:gd name="T18" fmla="*/ 104 w 132"/>
                <a:gd name="T19" fmla="*/ 136 h 176"/>
                <a:gd name="T20" fmla="*/ 104 w 132"/>
                <a:gd name="T21" fmla="*/ 102 h 176"/>
                <a:gd name="T22" fmla="*/ 96 w 132"/>
                <a:gd name="T23" fmla="*/ 104 h 176"/>
                <a:gd name="T24" fmla="*/ 84 w 132"/>
                <a:gd name="T25" fmla="*/ 78 h 176"/>
                <a:gd name="T26" fmla="*/ 88 w 132"/>
                <a:gd name="T27" fmla="*/ 58 h 176"/>
                <a:gd name="T28" fmla="*/ 74 w 132"/>
                <a:gd name="T29" fmla="*/ 56 h 176"/>
                <a:gd name="T30" fmla="*/ 70 w 132"/>
                <a:gd name="T31" fmla="*/ 34 h 176"/>
                <a:gd name="T32" fmla="*/ 50 w 132"/>
                <a:gd name="T33" fmla="*/ 34 h 176"/>
                <a:gd name="T34" fmla="*/ 68 w 132"/>
                <a:gd name="T35" fmla="*/ 62 h 176"/>
                <a:gd name="T36" fmla="*/ 76 w 132"/>
                <a:gd name="T37" fmla="*/ 82 h 176"/>
                <a:gd name="T38" fmla="*/ 84 w 132"/>
                <a:gd name="T39" fmla="*/ 92 h 176"/>
                <a:gd name="T40" fmla="*/ 84 w 132"/>
                <a:gd name="T41" fmla="*/ 112 h 176"/>
                <a:gd name="T42" fmla="*/ 98 w 132"/>
                <a:gd name="T43" fmla="*/ 122 h 176"/>
                <a:gd name="T44" fmla="*/ 120 w 132"/>
                <a:gd name="T45" fmla="*/ 170 h 176"/>
                <a:gd name="T46" fmla="*/ 94 w 132"/>
                <a:gd name="T47" fmla="*/ 158 h 176"/>
                <a:gd name="T48" fmla="*/ 84 w 132"/>
                <a:gd name="T49" fmla="*/ 110 h 176"/>
                <a:gd name="T50" fmla="*/ 74 w 132"/>
                <a:gd name="T51" fmla="*/ 108 h 176"/>
                <a:gd name="T52" fmla="*/ 68 w 132"/>
                <a:gd name="T53" fmla="*/ 78 h 176"/>
                <a:gd name="T54" fmla="*/ 58 w 132"/>
                <a:gd name="T55" fmla="*/ 78 h 176"/>
                <a:gd name="T56" fmla="*/ 46 w 132"/>
                <a:gd name="T57" fmla="*/ 58 h 176"/>
                <a:gd name="T58" fmla="*/ 44 w 132"/>
                <a:gd name="T59" fmla="*/ 40 h 176"/>
                <a:gd name="T60" fmla="*/ 28 w 132"/>
                <a:gd name="T61" fmla="*/ 40 h 176"/>
                <a:gd name="T62" fmla="*/ 18 w 132"/>
                <a:gd name="T63" fmla="*/ 18 h 176"/>
                <a:gd name="T64" fmla="*/ 0 w 132"/>
                <a:gd name="T65" fmla="*/ 1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76">
                  <a:moveTo>
                    <a:pt x="24" y="0"/>
                  </a:moveTo>
                  <a:lnTo>
                    <a:pt x="44" y="6"/>
                  </a:lnTo>
                  <a:lnTo>
                    <a:pt x="40" y="12"/>
                  </a:lnTo>
                  <a:lnTo>
                    <a:pt x="50" y="18"/>
                  </a:lnTo>
                  <a:lnTo>
                    <a:pt x="66" y="18"/>
                  </a:lnTo>
                  <a:lnTo>
                    <a:pt x="76" y="26"/>
                  </a:lnTo>
                  <a:lnTo>
                    <a:pt x="80" y="44"/>
                  </a:lnTo>
                  <a:lnTo>
                    <a:pt x="92" y="44"/>
                  </a:lnTo>
                  <a:lnTo>
                    <a:pt x="98" y="54"/>
                  </a:lnTo>
                  <a:lnTo>
                    <a:pt x="102" y="70"/>
                  </a:lnTo>
                  <a:lnTo>
                    <a:pt x="110" y="82"/>
                  </a:lnTo>
                  <a:lnTo>
                    <a:pt x="104" y="86"/>
                  </a:lnTo>
                  <a:lnTo>
                    <a:pt x="104" y="94"/>
                  </a:lnTo>
                  <a:lnTo>
                    <a:pt x="114" y="98"/>
                  </a:lnTo>
                  <a:lnTo>
                    <a:pt x="124" y="118"/>
                  </a:lnTo>
                  <a:lnTo>
                    <a:pt x="120" y="132"/>
                  </a:lnTo>
                  <a:lnTo>
                    <a:pt x="128" y="134"/>
                  </a:lnTo>
                  <a:lnTo>
                    <a:pt x="132" y="148"/>
                  </a:lnTo>
                  <a:lnTo>
                    <a:pt x="120" y="158"/>
                  </a:lnTo>
                  <a:lnTo>
                    <a:pt x="104" y="136"/>
                  </a:lnTo>
                  <a:lnTo>
                    <a:pt x="104" y="110"/>
                  </a:lnTo>
                  <a:lnTo>
                    <a:pt x="104" y="102"/>
                  </a:lnTo>
                  <a:lnTo>
                    <a:pt x="98" y="90"/>
                  </a:lnTo>
                  <a:lnTo>
                    <a:pt x="96" y="104"/>
                  </a:lnTo>
                  <a:lnTo>
                    <a:pt x="90" y="94"/>
                  </a:lnTo>
                  <a:lnTo>
                    <a:pt x="84" y="78"/>
                  </a:lnTo>
                  <a:lnTo>
                    <a:pt x="88" y="70"/>
                  </a:lnTo>
                  <a:lnTo>
                    <a:pt x="88" y="58"/>
                  </a:lnTo>
                  <a:lnTo>
                    <a:pt x="78" y="64"/>
                  </a:lnTo>
                  <a:lnTo>
                    <a:pt x="74" y="56"/>
                  </a:lnTo>
                  <a:lnTo>
                    <a:pt x="70" y="44"/>
                  </a:lnTo>
                  <a:lnTo>
                    <a:pt x="70" y="34"/>
                  </a:lnTo>
                  <a:lnTo>
                    <a:pt x="60" y="26"/>
                  </a:lnTo>
                  <a:lnTo>
                    <a:pt x="50" y="34"/>
                  </a:lnTo>
                  <a:lnTo>
                    <a:pt x="60" y="42"/>
                  </a:lnTo>
                  <a:lnTo>
                    <a:pt x="68" y="62"/>
                  </a:lnTo>
                  <a:lnTo>
                    <a:pt x="72" y="72"/>
                  </a:lnTo>
                  <a:lnTo>
                    <a:pt x="76" y="82"/>
                  </a:lnTo>
                  <a:lnTo>
                    <a:pt x="78" y="76"/>
                  </a:lnTo>
                  <a:lnTo>
                    <a:pt x="84" y="92"/>
                  </a:lnTo>
                  <a:lnTo>
                    <a:pt x="94" y="110"/>
                  </a:lnTo>
                  <a:lnTo>
                    <a:pt x="84" y="112"/>
                  </a:lnTo>
                  <a:lnTo>
                    <a:pt x="90" y="122"/>
                  </a:lnTo>
                  <a:lnTo>
                    <a:pt x="98" y="122"/>
                  </a:lnTo>
                  <a:lnTo>
                    <a:pt x="104" y="150"/>
                  </a:lnTo>
                  <a:lnTo>
                    <a:pt x="120" y="170"/>
                  </a:lnTo>
                  <a:lnTo>
                    <a:pt x="110" y="176"/>
                  </a:lnTo>
                  <a:lnTo>
                    <a:pt x="94" y="158"/>
                  </a:lnTo>
                  <a:lnTo>
                    <a:pt x="82" y="126"/>
                  </a:lnTo>
                  <a:lnTo>
                    <a:pt x="84" y="110"/>
                  </a:lnTo>
                  <a:lnTo>
                    <a:pt x="80" y="98"/>
                  </a:lnTo>
                  <a:lnTo>
                    <a:pt x="74" y="108"/>
                  </a:lnTo>
                  <a:lnTo>
                    <a:pt x="68" y="98"/>
                  </a:lnTo>
                  <a:lnTo>
                    <a:pt x="68" y="78"/>
                  </a:lnTo>
                  <a:lnTo>
                    <a:pt x="58" y="66"/>
                  </a:lnTo>
                  <a:lnTo>
                    <a:pt x="58" y="78"/>
                  </a:lnTo>
                  <a:lnTo>
                    <a:pt x="50" y="68"/>
                  </a:lnTo>
                  <a:lnTo>
                    <a:pt x="46" y="58"/>
                  </a:lnTo>
                  <a:lnTo>
                    <a:pt x="50" y="46"/>
                  </a:lnTo>
                  <a:lnTo>
                    <a:pt x="44" y="40"/>
                  </a:lnTo>
                  <a:lnTo>
                    <a:pt x="36" y="46"/>
                  </a:lnTo>
                  <a:lnTo>
                    <a:pt x="28" y="40"/>
                  </a:lnTo>
                  <a:lnTo>
                    <a:pt x="26" y="22"/>
                  </a:lnTo>
                  <a:lnTo>
                    <a:pt x="18" y="18"/>
                  </a:lnTo>
                  <a:lnTo>
                    <a:pt x="16" y="24"/>
                  </a:lnTo>
                  <a:lnTo>
                    <a:pt x="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62"/>
            <p:cNvSpPr>
              <a:spLocks/>
            </p:cNvSpPr>
            <p:nvPr/>
          </p:nvSpPr>
          <p:spPr bwMode="auto">
            <a:xfrm>
              <a:off x="4296" y="3086"/>
              <a:ext cx="166" cy="178"/>
            </a:xfrm>
            <a:custGeom>
              <a:avLst/>
              <a:gdLst>
                <a:gd name="T0" fmla="*/ 82 w 166"/>
                <a:gd name="T1" fmla="*/ 16 h 178"/>
                <a:gd name="T2" fmla="*/ 88 w 166"/>
                <a:gd name="T3" fmla="*/ 36 h 178"/>
                <a:gd name="T4" fmla="*/ 106 w 166"/>
                <a:gd name="T5" fmla="*/ 52 h 178"/>
                <a:gd name="T6" fmla="*/ 116 w 166"/>
                <a:gd name="T7" fmla="*/ 64 h 178"/>
                <a:gd name="T8" fmla="*/ 116 w 166"/>
                <a:gd name="T9" fmla="*/ 78 h 178"/>
                <a:gd name="T10" fmla="*/ 134 w 166"/>
                <a:gd name="T11" fmla="*/ 94 h 178"/>
                <a:gd name="T12" fmla="*/ 142 w 166"/>
                <a:gd name="T13" fmla="*/ 118 h 178"/>
                <a:gd name="T14" fmla="*/ 146 w 166"/>
                <a:gd name="T15" fmla="*/ 134 h 178"/>
                <a:gd name="T16" fmla="*/ 152 w 166"/>
                <a:gd name="T17" fmla="*/ 140 h 178"/>
                <a:gd name="T18" fmla="*/ 166 w 166"/>
                <a:gd name="T19" fmla="*/ 164 h 178"/>
                <a:gd name="T20" fmla="*/ 132 w 166"/>
                <a:gd name="T21" fmla="*/ 148 h 178"/>
                <a:gd name="T22" fmla="*/ 130 w 166"/>
                <a:gd name="T23" fmla="*/ 124 h 178"/>
                <a:gd name="T24" fmla="*/ 116 w 166"/>
                <a:gd name="T25" fmla="*/ 118 h 178"/>
                <a:gd name="T26" fmla="*/ 114 w 166"/>
                <a:gd name="T27" fmla="*/ 94 h 178"/>
                <a:gd name="T28" fmla="*/ 108 w 166"/>
                <a:gd name="T29" fmla="*/ 98 h 178"/>
                <a:gd name="T30" fmla="*/ 98 w 166"/>
                <a:gd name="T31" fmla="*/ 76 h 178"/>
                <a:gd name="T32" fmla="*/ 94 w 166"/>
                <a:gd name="T33" fmla="*/ 54 h 178"/>
                <a:gd name="T34" fmla="*/ 84 w 166"/>
                <a:gd name="T35" fmla="*/ 64 h 178"/>
                <a:gd name="T36" fmla="*/ 78 w 166"/>
                <a:gd name="T37" fmla="*/ 38 h 178"/>
                <a:gd name="T38" fmla="*/ 82 w 166"/>
                <a:gd name="T39" fmla="*/ 70 h 178"/>
                <a:gd name="T40" fmla="*/ 82 w 166"/>
                <a:gd name="T41" fmla="*/ 80 h 178"/>
                <a:gd name="T42" fmla="*/ 98 w 166"/>
                <a:gd name="T43" fmla="*/ 98 h 178"/>
                <a:gd name="T44" fmla="*/ 98 w 166"/>
                <a:gd name="T45" fmla="*/ 120 h 178"/>
                <a:gd name="T46" fmla="*/ 120 w 166"/>
                <a:gd name="T47" fmla="*/ 136 h 178"/>
                <a:gd name="T48" fmla="*/ 140 w 166"/>
                <a:gd name="T49" fmla="*/ 174 h 178"/>
                <a:gd name="T50" fmla="*/ 110 w 166"/>
                <a:gd name="T51" fmla="*/ 140 h 178"/>
                <a:gd name="T52" fmla="*/ 78 w 166"/>
                <a:gd name="T53" fmla="*/ 86 h 178"/>
                <a:gd name="T54" fmla="*/ 78 w 166"/>
                <a:gd name="T55" fmla="*/ 128 h 178"/>
                <a:gd name="T56" fmla="*/ 60 w 166"/>
                <a:gd name="T57" fmla="*/ 110 h 178"/>
                <a:gd name="T58" fmla="*/ 66 w 166"/>
                <a:gd name="T59" fmla="*/ 92 h 178"/>
                <a:gd name="T60" fmla="*/ 58 w 166"/>
                <a:gd name="T61" fmla="*/ 88 h 178"/>
                <a:gd name="T62" fmla="*/ 66 w 166"/>
                <a:gd name="T63" fmla="*/ 72 h 178"/>
                <a:gd name="T64" fmla="*/ 58 w 166"/>
                <a:gd name="T65" fmla="*/ 60 h 178"/>
                <a:gd name="T66" fmla="*/ 58 w 166"/>
                <a:gd name="T67" fmla="*/ 34 h 178"/>
                <a:gd name="T68" fmla="*/ 50 w 166"/>
                <a:gd name="T69" fmla="*/ 54 h 178"/>
                <a:gd name="T70" fmla="*/ 44 w 166"/>
                <a:gd name="T71" fmla="*/ 66 h 178"/>
                <a:gd name="T72" fmla="*/ 52 w 166"/>
                <a:gd name="T73" fmla="*/ 98 h 178"/>
                <a:gd name="T74" fmla="*/ 44 w 166"/>
                <a:gd name="T75" fmla="*/ 110 h 178"/>
                <a:gd name="T76" fmla="*/ 50 w 166"/>
                <a:gd name="T77" fmla="*/ 128 h 178"/>
                <a:gd name="T78" fmla="*/ 26 w 166"/>
                <a:gd name="T79" fmla="*/ 128 h 178"/>
                <a:gd name="T80" fmla="*/ 10 w 166"/>
                <a:gd name="T81" fmla="*/ 140 h 178"/>
                <a:gd name="T82" fmla="*/ 10 w 166"/>
                <a:gd name="T83" fmla="*/ 164 h 178"/>
                <a:gd name="T84" fmla="*/ 0 w 166"/>
                <a:gd name="T85" fmla="*/ 178 h 178"/>
                <a:gd name="T86" fmla="*/ 2 w 166"/>
                <a:gd name="T87" fmla="*/ 124 h 178"/>
                <a:gd name="T88" fmla="*/ 40 w 166"/>
                <a:gd name="T89" fmla="*/ 120 h 178"/>
                <a:gd name="T90" fmla="*/ 10 w 166"/>
                <a:gd name="T91" fmla="*/ 114 h 178"/>
                <a:gd name="T92" fmla="*/ 10 w 166"/>
                <a:gd name="T93" fmla="*/ 70 h 178"/>
                <a:gd name="T94" fmla="*/ 26 w 166"/>
                <a:gd name="T95" fmla="*/ 60 h 178"/>
                <a:gd name="T96" fmla="*/ 36 w 166"/>
                <a:gd name="T97" fmla="*/ 56 h 178"/>
                <a:gd name="T98" fmla="*/ 12 w 166"/>
                <a:gd name="T99" fmla="*/ 40 h 178"/>
                <a:gd name="T100" fmla="*/ 42 w 166"/>
                <a:gd name="T101" fmla="*/ 6 h 178"/>
                <a:gd name="T102" fmla="*/ 70 w 166"/>
                <a:gd name="T103" fmla="*/ 4 h 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" h="178">
                  <a:moveTo>
                    <a:pt x="70" y="4"/>
                  </a:moveTo>
                  <a:lnTo>
                    <a:pt x="82" y="16"/>
                  </a:lnTo>
                  <a:lnTo>
                    <a:pt x="94" y="26"/>
                  </a:lnTo>
                  <a:lnTo>
                    <a:pt x="88" y="36"/>
                  </a:lnTo>
                  <a:lnTo>
                    <a:pt x="96" y="52"/>
                  </a:lnTo>
                  <a:lnTo>
                    <a:pt x="106" y="52"/>
                  </a:lnTo>
                  <a:lnTo>
                    <a:pt x="116" y="64"/>
                  </a:lnTo>
                  <a:lnTo>
                    <a:pt x="120" y="70"/>
                  </a:lnTo>
                  <a:lnTo>
                    <a:pt x="116" y="78"/>
                  </a:lnTo>
                  <a:lnTo>
                    <a:pt x="120" y="88"/>
                  </a:lnTo>
                  <a:lnTo>
                    <a:pt x="134" y="94"/>
                  </a:lnTo>
                  <a:lnTo>
                    <a:pt x="140" y="106"/>
                  </a:lnTo>
                  <a:lnTo>
                    <a:pt x="142" y="118"/>
                  </a:lnTo>
                  <a:lnTo>
                    <a:pt x="138" y="134"/>
                  </a:lnTo>
                  <a:lnTo>
                    <a:pt x="146" y="134"/>
                  </a:lnTo>
                  <a:lnTo>
                    <a:pt x="152" y="140"/>
                  </a:lnTo>
                  <a:lnTo>
                    <a:pt x="160" y="150"/>
                  </a:lnTo>
                  <a:lnTo>
                    <a:pt x="166" y="164"/>
                  </a:lnTo>
                  <a:lnTo>
                    <a:pt x="146" y="168"/>
                  </a:lnTo>
                  <a:lnTo>
                    <a:pt x="132" y="148"/>
                  </a:lnTo>
                  <a:lnTo>
                    <a:pt x="134" y="136"/>
                  </a:lnTo>
                  <a:lnTo>
                    <a:pt x="130" y="124"/>
                  </a:lnTo>
                  <a:lnTo>
                    <a:pt x="124" y="132"/>
                  </a:lnTo>
                  <a:lnTo>
                    <a:pt x="116" y="118"/>
                  </a:lnTo>
                  <a:lnTo>
                    <a:pt x="114" y="106"/>
                  </a:lnTo>
                  <a:lnTo>
                    <a:pt x="114" y="94"/>
                  </a:lnTo>
                  <a:lnTo>
                    <a:pt x="108" y="84"/>
                  </a:lnTo>
                  <a:lnTo>
                    <a:pt x="108" y="98"/>
                  </a:lnTo>
                  <a:lnTo>
                    <a:pt x="98" y="88"/>
                  </a:lnTo>
                  <a:lnTo>
                    <a:pt x="98" y="76"/>
                  </a:lnTo>
                  <a:lnTo>
                    <a:pt x="100" y="64"/>
                  </a:lnTo>
                  <a:lnTo>
                    <a:pt x="94" y="54"/>
                  </a:lnTo>
                  <a:lnTo>
                    <a:pt x="94" y="68"/>
                  </a:lnTo>
                  <a:lnTo>
                    <a:pt x="84" y="64"/>
                  </a:lnTo>
                  <a:lnTo>
                    <a:pt x="84" y="50"/>
                  </a:lnTo>
                  <a:lnTo>
                    <a:pt x="78" y="38"/>
                  </a:lnTo>
                  <a:lnTo>
                    <a:pt x="72" y="50"/>
                  </a:lnTo>
                  <a:lnTo>
                    <a:pt x="82" y="70"/>
                  </a:lnTo>
                  <a:lnTo>
                    <a:pt x="90" y="76"/>
                  </a:lnTo>
                  <a:lnTo>
                    <a:pt x="82" y="80"/>
                  </a:lnTo>
                  <a:lnTo>
                    <a:pt x="86" y="92"/>
                  </a:lnTo>
                  <a:lnTo>
                    <a:pt x="98" y="98"/>
                  </a:lnTo>
                  <a:lnTo>
                    <a:pt x="102" y="108"/>
                  </a:lnTo>
                  <a:lnTo>
                    <a:pt x="98" y="120"/>
                  </a:lnTo>
                  <a:lnTo>
                    <a:pt x="110" y="128"/>
                  </a:lnTo>
                  <a:lnTo>
                    <a:pt x="120" y="136"/>
                  </a:lnTo>
                  <a:lnTo>
                    <a:pt x="128" y="148"/>
                  </a:lnTo>
                  <a:lnTo>
                    <a:pt x="140" y="174"/>
                  </a:lnTo>
                  <a:lnTo>
                    <a:pt x="124" y="166"/>
                  </a:lnTo>
                  <a:lnTo>
                    <a:pt x="110" y="140"/>
                  </a:lnTo>
                  <a:lnTo>
                    <a:pt x="96" y="108"/>
                  </a:lnTo>
                  <a:lnTo>
                    <a:pt x="78" y="86"/>
                  </a:lnTo>
                  <a:lnTo>
                    <a:pt x="78" y="108"/>
                  </a:lnTo>
                  <a:lnTo>
                    <a:pt x="78" y="128"/>
                  </a:lnTo>
                  <a:lnTo>
                    <a:pt x="64" y="124"/>
                  </a:lnTo>
                  <a:lnTo>
                    <a:pt x="60" y="110"/>
                  </a:lnTo>
                  <a:lnTo>
                    <a:pt x="66" y="108"/>
                  </a:lnTo>
                  <a:lnTo>
                    <a:pt x="66" y="92"/>
                  </a:lnTo>
                  <a:lnTo>
                    <a:pt x="58" y="98"/>
                  </a:lnTo>
                  <a:lnTo>
                    <a:pt x="58" y="88"/>
                  </a:lnTo>
                  <a:lnTo>
                    <a:pt x="58" y="76"/>
                  </a:lnTo>
                  <a:lnTo>
                    <a:pt x="66" y="72"/>
                  </a:lnTo>
                  <a:lnTo>
                    <a:pt x="66" y="64"/>
                  </a:lnTo>
                  <a:lnTo>
                    <a:pt x="58" y="60"/>
                  </a:lnTo>
                  <a:lnTo>
                    <a:pt x="58" y="48"/>
                  </a:lnTo>
                  <a:lnTo>
                    <a:pt x="58" y="34"/>
                  </a:lnTo>
                  <a:lnTo>
                    <a:pt x="50" y="34"/>
                  </a:lnTo>
                  <a:lnTo>
                    <a:pt x="50" y="54"/>
                  </a:lnTo>
                  <a:lnTo>
                    <a:pt x="42" y="58"/>
                  </a:lnTo>
                  <a:lnTo>
                    <a:pt x="44" y="66"/>
                  </a:lnTo>
                  <a:lnTo>
                    <a:pt x="52" y="70"/>
                  </a:lnTo>
                  <a:lnTo>
                    <a:pt x="52" y="98"/>
                  </a:lnTo>
                  <a:lnTo>
                    <a:pt x="44" y="102"/>
                  </a:lnTo>
                  <a:lnTo>
                    <a:pt x="44" y="110"/>
                  </a:lnTo>
                  <a:lnTo>
                    <a:pt x="50" y="118"/>
                  </a:lnTo>
                  <a:lnTo>
                    <a:pt x="50" y="128"/>
                  </a:lnTo>
                  <a:lnTo>
                    <a:pt x="38" y="128"/>
                  </a:lnTo>
                  <a:lnTo>
                    <a:pt x="26" y="128"/>
                  </a:lnTo>
                  <a:lnTo>
                    <a:pt x="26" y="138"/>
                  </a:lnTo>
                  <a:lnTo>
                    <a:pt x="10" y="140"/>
                  </a:lnTo>
                  <a:lnTo>
                    <a:pt x="8" y="152"/>
                  </a:lnTo>
                  <a:lnTo>
                    <a:pt x="10" y="164"/>
                  </a:lnTo>
                  <a:lnTo>
                    <a:pt x="8" y="174"/>
                  </a:lnTo>
                  <a:lnTo>
                    <a:pt x="0" y="178"/>
                  </a:lnTo>
                  <a:lnTo>
                    <a:pt x="2" y="144"/>
                  </a:lnTo>
                  <a:lnTo>
                    <a:pt x="2" y="124"/>
                  </a:lnTo>
                  <a:lnTo>
                    <a:pt x="16" y="122"/>
                  </a:lnTo>
                  <a:lnTo>
                    <a:pt x="40" y="120"/>
                  </a:lnTo>
                  <a:lnTo>
                    <a:pt x="34" y="112"/>
                  </a:lnTo>
                  <a:lnTo>
                    <a:pt x="10" y="114"/>
                  </a:lnTo>
                  <a:lnTo>
                    <a:pt x="10" y="102"/>
                  </a:lnTo>
                  <a:lnTo>
                    <a:pt x="10" y="70"/>
                  </a:lnTo>
                  <a:lnTo>
                    <a:pt x="12" y="60"/>
                  </a:lnTo>
                  <a:lnTo>
                    <a:pt x="26" y="60"/>
                  </a:lnTo>
                  <a:lnTo>
                    <a:pt x="36" y="64"/>
                  </a:lnTo>
                  <a:lnTo>
                    <a:pt x="36" y="56"/>
                  </a:lnTo>
                  <a:lnTo>
                    <a:pt x="20" y="50"/>
                  </a:lnTo>
                  <a:lnTo>
                    <a:pt x="12" y="40"/>
                  </a:lnTo>
                  <a:lnTo>
                    <a:pt x="22" y="24"/>
                  </a:lnTo>
                  <a:lnTo>
                    <a:pt x="42" y="6"/>
                  </a:lnTo>
                  <a:lnTo>
                    <a:pt x="60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776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63"/>
            <p:cNvSpPr>
              <a:spLocks/>
            </p:cNvSpPr>
            <p:nvPr/>
          </p:nvSpPr>
          <p:spPr bwMode="auto">
            <a:xfrm>
              <a:off x="4234" y="3008"/>
              <a:ext cx="22" cy="48"/>
            </a:xfrm>
            <a:custGeom>
              <a:avLst/>
              <a:gdLst>
                <a:gd name="T0" fmla="*/ 12 w 22"/>
                <a:gd name="T1" fmla="*/ 0 h 48"/>
                <a:gd name="T2" fmla="*/ 4 w 22"/>
                <a:gd name="T3" fmla="*/ 4 h 48"/>
                <a:gd name="T4" fmla="*/ 0 w 22"/>
                <a:gd name="T5" fmla="*/ 14 h 48"/>
                <a:gd name="T6" fmla="*/ 2 w 22"/>
                <a:gd name="T7" fmla="*/ 28 h 48"/>
                <a:gd name="T8" fmla="*/ 8 w 22"/>
                <a:gd name="T9" fmla="*/ 36 h 48"/>
                <a:gd name="T10" fmla="*/ 22 w 22"/>
                <a:gd name="T11" fmla="*/ 48 h 48"/>
                <a:gd name="T12" fmla="*/ 12 w 22"/>
                <a:gd name="T13" fmla="*/ 30 h 48"/>
                <a:gd name="T14" fmla="*/ 6 w 22"/>
                <a:gd name="T15" fmla="*/ 18 h 48"/>
                <a:gd name="T16" fmla="*/ 12 w 22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48">
                  <a:moveTo>
                    <a:pt x="12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2" y="28"/>
                  </a:lnTo>
                  <a:lnTo>
                    <a:pt x="8" y="36"/>
                  </a:lnTo>
                  <a:lnTo>
                    <a:pt x="22" y="48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264"/>
            <p:cNvSpPr>
              <a:spLocks/>
            </p:cNvSpPr>
            <p:nvPr/>
          </p:nvSpPr>
          <p:spPr bwMode="auto">
            <a:xfrm>
              <a:off x="4230" y="3046"/>
              <a:ext cx="16" cy="32"/>
            </a:xfrm>
            <a:custGeom>
              <a:avLst/>
              <a:gdLst>
                <a:gd name="T0" fmla="*/ 2 w 16"/>
                <a:gd name="T1" fmla="*/ 0 h 32"/>
                <a:gd name="T2" fmla="*/ 0 w 16"/>
                <a:gd name="T3" fmla="*/ 8 h 32"/>
                <a:gd name="T4" fmla="*/ 4 w 16"/>
                <a:gd name="T5" fmla="*/ 18 h 32"/>
                <a:gd name="T6" fmla="*/ 10 w 16"/>
                <a:gd name="T7" fmla="*/ 30 h 32"/>
                <a:gd name="T8" fmla="*/ 16 w 16"/>
                <a:gd name="T9" fmla="*/ 32 h 32"/>
                <a:gd name="T10" fmla="*/ 8 w 16"/>
                <a:gd name="T11" fmla="*/ 14 h 32"/>
                <a:gd name="T12" fmla="*/ 2 w 1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32">
                  <a:moveTo>
                    <a:pt x="2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8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265"/>
            <p:cNvSpPr>
              <a:spLocks/>
            </p:cNvSpPr>
            <p:nvPr/>
          </p:nvSpPr>
          <p:spPr bwMode="auto">
            <a:xfrm>
              <a:off x="4246" y="3090"/>
              <a:ext cx="14" cy="38"/>
            </a:xfrm>
            <a:custGeom>
              <a:avLst/>
              <a:gdLst>
                <a:gd name="T0" fmla="*/ 14 w 14"/>
                <a:gd name="T1" fmla="*/ 8 h 38"/>
                <a:gd name="T2" fmla="*/ 8 w 14"/>
                <a:gd name="T3" fmla="*/ 0 h 38"/>
                <a:gd name="T4" fmla="*/ 2 w 14"/>
                <a:gd name="T5" fmla="*/ 4 h 38"/>
                <a:gd name="T6" fmla="*/ 0 w 14"/>
                <a:gd name="T7" fmla="*/ 16 h 38"/>
                <a:gd name="T8" fmla="*/ 0 w 14"/>
                <a:gd name="T9" fmla="*/ 38 h 38"/>
                <a:gd name="T10" fmla="*/ 12 w 14"/>
                <a:gd name="T11" fmla="*/ 38 h 38"/>
                <a:gd name="T12" fmla="*/ 14 w 14"/>
                <a:gd name="T13" fmla="*/ 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38">
                  <a:moveTo>
                    <a:pt x="14" y="8"/>
                  </a:moveTo>
                  <a:lnTo>
                    <a:pt x="8" y="0"/>
                  </a:lnTo>
                  <a:lnTo>
                    <a:pt x="2" y="4"/>
                  </a:lnTo>
                  <a:lnTo>
                    <a:pt x="0" y="16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D0B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266"/>
            <p:cNvSpPr>
              <a:spLocks/>
            </p:cNvSpPr>
            <p:nvPr/>
          </p:nvSpPr>
          <p:spPr bwMode="auto">
            <a:xfrm>
              <a:off x="4216" y="3094"/>
              <a:ext cx="28" cy="38"/>
            </a:xfrm>
            <a:custGeom>
              <a:avLst/>
              <a:gdLst>
                <a:gd name="T0" fmla="*/ 28 w 28"/>
                <a:gd name="T1" fmla="*/ 0 h 38"/>
                <a:gd name="T2" fmla="*/ 28 w 28"/>
                <a:gd name="T3" fmla="*/ 12 h 38"/>
                <a:gd name="T4" fmla="*/ 28 w 28"/>
                <a:gd name="T5" fmla="*/ 28 h 38"/>
                <a:gd name="T6" fmla="*/ 18 w 28"/>
                <a:gd name="T7" fmla="*/ 28 h 38"/>
                <a:gd name="T8" fmla="*/ 10 w 28"/>
                <a:gd name="T9" fmla="*/ 38 h 38"/>
                <a:gd name="T10" fmla="*/ 4 w 28"/>
                <a:gd name="T11" fmla="*/ 36 h 38"/>
                <a:gd name="T12" fmla="*/ 0 w 28"/>
                <a:gd name="T13" fmla="*/ 30 h 38"/>
                <a:gd name="T14" fmla="*/ 2 w 28"/>
                <a:gd name="T15" fmla="*/ 10 h 38"/>
                <a:gd name="T16" fmla="*/ 14 w 28"/>
                <a:gd name="T17" fmla="*/ 10 h 38"/>
                <a:gd name="T18" fmla="*/ 14 w 28"/>
                <a:gd name="T19" fmla="*/ 0 h 38"/>
                <a:gd name="T20" fmla="*/ 20 w 28"/>
                <a:gd name="T21" fmla="*/ 0 h 38"/>
                <a:gd name="T22" fmla="*/ 20 w 28"/>
                <a:gd name="T23" fmla="*/ 0 h 38"/>
                <a:gd name="T24" fmla="*/ 26 w 28"/>
                <a:gd name="T25" fmla="*/ 0 h 38"/>
                <a:gd name="T26" fmla="*/ 28 w 28"/>
                <a:gd name="T27" fmla="*/ 0 h 38"/>
                <a:gd name="T28" fmla="*/ 28 w 28"/>
                <a:gd name="T29" fmla="*/ 0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" h="38">
                  <a:moveTo>
                    <a:pt x="28" y="0"/>
                  </a:moveTo>
                  <a:lnTo>
                    <a:pt x="28" y="12"/>
                  </a:lnTo>
                  <a:lnTo>
                    <a:pt x="28" y="28"/>
                  </a:lnTo>
                  <a:lnTo>
                    <a:pt x="18" y="28"/>
                  </a:lnTo>
                  <a:lnTo>
                    <a:pt x="10" y="38"/>
                  </a:lnTo>
                  <a:lnTo>
                    <a:pt x="4" y="36"/>
                  </a:lnTo>
                  <a:lnTo>
                    <a:pt x="0" y="30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67"/>
            <p:cNvSpPr>
              <a:spLocks/>
            </p:cNvSpPr>
            <p:nvPr/>
          </p:nvSpPr>
          <p:spPr bwMode="auto">
            <a:xfrm>
              <a:off x="4198" y="3104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12 h 42"/>
                <a:gd name="T4" fmla="*/ 10 w 12"/>
                <a:gd name="T5" fmla="*/ 22 h 42"/>
                <a:gd name="T6" fmla="*/ 10 w 12"/>
                <a:gd name="T7" fmla="*/ 34 h 42"/>
                <a:gd name="T8" fmla="*/ 2 w 12"/>
                <a:gd name="T9" fmla="*/ 42 h 42"/>
                <a:gd name="T10" fmla="*/ 0 w 12"/>
                <a:gd name="T11" fmla="*/ 30 h 42"/>
                <a:gd name="T12" fmla="*/ 4 w 12"/>
                <a:gd name="T13" fmla="*/ 18 h 42"/>
                <a:gd name="T14" fmla="*/ 12 w 12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42">
                  <a:moveTo>
                    <a:pt x="12" y="0"/>
                  </a:moveTo>
                  <a:lnTo>
                    <a:pt x="12" y="12"/>
                  </a:lnTo>
                  <a:lnTo>
                    <a:pt x="10" y="22"/>
                  </a:lnTo>
                  <a:lnTo>
                    <a:pt x="10" y="34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68"/>
            <p:cNvSpPr>
              <a:spLocks/>
            </p:cNvSpPr>
            <p:nvPr/>
          </p:nvSpPr>
          <p:spPr bwMode="auto">
            <a:xfrm>
              <a:off x="4146" y="3148"/>
              <a:ext cx="46" cy="104"/>
            </a:xfrm>
            <a:custGeom>
              <a:avLst/>
              <a:gdLst>
                <a:gd name="T0" fmla="*/ 46 w 46"/>
                <a:gd name="T1" fmla="*/ 0 h 104"/>
                <a:gd name="T2" fmla="*/ 38 w 46"/>
                <a:gd name="T3" fmla="*/ 12 h 104"/>
                <a:gd name="T4" fmla="*/ 34 w 46"/>
                <a:gd name="T5" fmla="*/ 4 h 104"/>
                <a:gd name="T6" fmla="*/ 30 w 46"/>
                <a:gd name="T7" fmla="*/ 14 h 104"/>
                <a:gd name="T8" fmla="*/ 30 w 46"/>
                <a:gd name="T9" fmla="*/ 26 h 104"/>
                <a:gd name="T10" fmla="*/ 18 w 46"/>
                <a:gd name="T11" fmla="*/ 38 h 104"/>
                <a:gd name="T12" fmla="*/ 18 w 46"/>
                <a:gd name="T13" fmla="*/ 28 h 104"/>
                <a:gd name="T14" fmla="*/ 12 w 46"/>
                <a:gd name="T15" fmla="*/ 38 h 104"/>
                <a:gd name="T16" fmla="*/ 16 w 46"/>
                <a:gd name="T17" fmla="*/ 68 h 104"/>
                <a:gd name="T18" fmla="*/ 4 w 46"/>
                <a:gd name="T19" fmla="*/ 80 h 104"/>
                <a:gd name="T20" fmla="*/ 0 w 46"/>
                <a:gd name="T21" fmla="*/ 104 h 104"/>
                <a:gd name="T22" fmla="*/ 14 w 46"/>
                <a:gd name="T23" fmla="*/ 84 h 104"/>
                <a:gd name="T24" fmla="*/ 28 w 46"/>
                <a:gd name="T25" fmla="*/ 36 h 104"/>
                <a:gd name="T26" fmla="*/ 46 w 46"/>
                <a:gd name="T27" fmla="*/ 8 h 104"/>
                <a:gd name="T28" fmla="*/ 46 w 46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104">
                  <a:moveTo>
                    <a:pt x="46" y="0"/>
                  </a:moveTo>
                  <a:lnTo>
                    <a:pt x="38" y="12"/>
                  </a:lnTo>
                  <a:lnTo>
                    <a:pt x="34" y="4"/>
                  </a:lnTo>
                  <a:lnTo>
                    <a:pt x="30" y="14"/>
                  </a:lnTo>
                  <a:lnTo>
                    <a:pt x="30" y="26"/>
                  </a:lnTo>
                  <a:lnTo>
                    <a:pt x="18" y="38"/>
                  </a:lnTo>
                  <a:lnTo>
                    <a:pt x="18" y="28"/>
                  </a:lnTo>
                  <a:lnTo>
                    <a:pt x="12" y="38"/>
                  </a:lnTo>
                  <a:lnTo>
                    <a:pt x="16" y="68"/>
                  </a:lnTo>
                  <a:lnTo>
                    <a:pt x="4" y="80"/>
                  </a:lnTo>
                  <a:lnTo>
                    <a:pt x="0" y="104"/>
                  </a:lnTo>
                  <a:lnTo>
                    <a:pt x="14" y="84"/>
                  </a:lnTo>
                  <a:lnTo>
                    <a:pt x="28" y="36"/>
                  </a:lnTo>
                  <a:lnTo>
                    <a:pt x="46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269"/>
            <p:cNvSpPr>
              <a:spLocks/>
            </p:cNvSpPr>
            <p:nvPr/>
          </p:nvSpPr>
          <p:spPr bwMode="auto">
            <a:xfrm>
              <a:off x="4200" y="3144"/>
              <a:ext cx="16" cy="52"/>
            </a:xfrm>
            <a:custGeom>
              <a:avLst/>
              <a:gdLst>
                <a:gd name="T0" fmla="*/ 8 w 16"/>
                <a:gd name="T1" fmla="*/ 4 h 52"/>
                <a:gd name="T2" fmla="*/ 0 w 16"/>
                <a:gd name="T3" fmla="*/ 14 h 52"/>
                <a:gd name="T4" fmla="*/ 0 w 16"/>
                <a:gd name="T5" fmla="*/ 52 h 52"/>
                <a:gd name="T6" fmla="*/ 10 w 16"/>
                <a:gd name="T7" fmla="*/ 48 h 52"/>
                <a:gd name="T8" fmla="*/ 16 w 16"/>
                <a:gd name="T9" fmla="*/ 0 h 52"/>
                <a:gd name="T10" fmla="*/ 8 w 16"/>
                <a:gd name="T11" fmla="*/ 4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lnTo>
                    <a:pt x="0" y="14"/>
                  </a:lnTo>
                  <a:lnTo>
                    <a:pt x="0" y="52"/>
                  </a:lnTo>
                  <a:lnTo>
                    <a:pt x="10" y="48"/>
                  </a:lnTo>
                  <a:lnTo>
                    <a:pt x="16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270"/>
            <p:cNvSpPr>
              <a:spLocks/>
            </p:cNvSpPr>
            <p:nvPr/>
          </p:nvSpPr>
          <p:spPr bwMode="auto">
            <a:xfrm>
              <a:off x="4228" y="3144"/>
              <a:ext cx="22" cy="50"/>
            </a:xfrm>
            <a:custGeom>
              <a:avLst/>
              <a:gdLst>
                <a:gd name="T0" fmla="*/ 22 w 22"/>
                <a:gd name="T1" fmla="*/ 0 h 50"/>
                <a:gd name="T2" fmla="*/ 6 w 22"/>
                <a:gd name="T3" fmla="*/ 0 h 50"/>
                <a:gd name="T4" fmla="*/ 2 w 22"/>
                <a:gd name="T5" fmla="*/ 14 h 50"/>
                <a:gd name="T6" fmla="*/ 0 w 22"/>
                <a:gd name="T7" fmla="*/ 38 h 50"/>
                <a:gd name="T8" fmla="*/ 6 w 22"/>
                <a:gd name="T9" fmla="*/ 40 h 50"/>
                <a:gd name="T10" fmla="*/ 6 w 22"/>
                <a:gd name="T11" fmla="*/ 50 h 50"/>
                <a:gd name="T12" fmla="*/ 14 w 22"/>
                <a:gd name="T13" fmla="*/ 50 h 50"/>
                <a:gd name="T14" fmla="*/ 22 w 22"/>
                <a:gd name="T15" fmla="*/ 0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" h="50">
                  <a:moveTo>
                    <a:pt x="22" y="0"/>
                  </a:moveTo>
                  <a:lnTo>
                    <a:pt x="6" y="0"/>
                  </a:lnTo>
                  <a:lnTo>
                    <a:pt x="2" y="14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6" y="50"/>
                  </a:lnTo>
                  <a:lnTo>
                    <a:pt x="14" y="5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271"/>
            <p:cNvSpPr>
              <a:spLocks/>
            </p:cNvSpPr>
            <p:nvPr/>
          </p:nvSpPr>
          <p:spPr bwMode="auto">
            <a:xfrm>
              <a:off x="4202" y="3208"/>
              <a:ext cx="14" cy="64"/>
            </a:xfrm>
            <a:custGeom>
              <a:avLst/>
              <a:gdLst>
                <a:gd name="T0" fmla="*/ 14 w 14"/>
                <a:gd name="T1" fmla="*/ 0 h 64"/>
                <a:gd name="T2" fmla="*/ 2 w 14"/>
                <a:gd name="T3" fmla="*/ 2 h 64"/>
                <a:gd name="T4" fmla="*/ 0 w 14"/>
                <a:gd name="T5" fmla="*/ 62 h 64"/>
                <a:gd name="T6" fmla="*/ 8 w 14"/>
                <a:gd name="T7" fmla="*/ 64 h 64"/>
                <a:gd name="T8" fmla="*/ 8 w 14"/>
                <a:gd name="T9" fmla="*/ 64 h 64"/>
                <a:gd name="T10" fmla="*/ 14 w 14"/>
                <a:gd name="T11" fmla="*/ 0 h 64"/>
                <a:gd name="T12" fmla="*/ 14 w 14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64">
                  <a:moveTo>
                    <a:pt x="14" y="0"/>
                  </a:moveTo>
                  <a:lnTo>
                    <a:pt x="2" y="2"/>
                  </a:lnTo>
                  <a:lnTo>
                    <a:pt x="0" y="62"/>
                  </a:lnTo>
                  <a:lnTo>
                    <a:pt x="8" y="6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272"/>
            <p:cNvSpPr>
              <a:spLocks/>
            </p:cNvSpPr>
            <p:nvPr/>
          </p:nvSpPr>
          <p:spPr bwMode="auto">
            <a:xfrm>
              <a:off x="4298" y="3216"/>
              <a:ext cx="14" cy="62"/>
            </a:xfrm>
            <a:custGeom>
              <a:avLst/>
              <a:gdLst>
                <a:gd name="T0" fmla="*/ 14 w 14"/>
                <a:gd name="T1" fmla="*/ 0 h 62"/>
                <a:gd name="T2" fmla="*/ 2 w 14"/>
                <a:gd name="T3" fmla="*/ 0 h 62"/>
                <a:gd name="T4" fmla="*/ 0 w 14"/>
                <a:gd name="T5" fmla="*/ 62 h 62"/>
                <a:gd name="T6" fmla="*/ 8 w 14"/>
                <a:gd name="T7" fmla="*/ 62 h 62"/>
                <a:gd name="T8" fmla="*/ 8 w 14"/>
                <a:gd name="T9" fmla="*/ 62 h 62"/>
                <a:gd name="T10" fmla="*/ 12 w 14"/>
                <a:gd name="T11" fmla="*/ 32 h 62"/>
                <a:gd name="T12" fmla="*/ 14 w 14"/>
                <a:gd name="T13" fmla="*/ 0 h 62"/>
                <a:gd name="T14" fmla="*/ 14 w 14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62">
                  <a:moveTo>
                    <a:pt x="14" y="0"/>
                  </a:moveTo>
                  <a:lnTo>
                    <a:pt x="2" y="0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2" y="3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73"/>
            <p:cNvSpPr>
              <a:spLocks/>
            </p:cNvSpPr>
            <p:nvPr/>
          </p:nvSpPr>
          <p:spPr bwMode="auto">
            <a:xfrm>
              <a:off x="4290" y="3290"/>
              <a:ext cx="14" cy="54"/>
            </a:xfrm>
            <a:custGeom>
              <a:avLst/>
              <a:gdLst>
                <a:gd name="T0" fmla="*/ 14 w 14"/>
                <a:gd name="T1" fmla="*/ 0 h 54"/>
                <a:gd name="T2" fmla="*/ 0 w 14"/>
                <a:gd name="T3" fmla="*/ 0 h 54"/>
                <a:gd name="T4" fmla="*/ 0 w 14"/>
                <a:gd name="T5" fmla="*/ 54 h 54"/>
                <a:gd name="T6" fmla="*/ 8 w 14"/>
                <a:gd name="T7" fmla="*/ 54 h 54"/>
                <a:gd name="T8" fmla="*/ 8 w 14"/>
                <a:gd name="T9" fmla="*/ 54 h 54"/>
                <a:gd name="T10" fmla="*/ 14 w 14"/>
                <a:gd name="T11" fmla="*/ 0 h 54"/>
                <a:gd name="T12" fmla="*/ 14 w 14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54">
                  <a:moveTo>
                    <a:pt x="14" y="0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74"/>
            <p:cNvSpPr>
              <a:spLocks/>
            </p:cNvSpPr>
            <p:nvPr/>
          </p:nvSpPr>
          <p:spPr bwMode="auto">
            <a:xfrm>
              <a:off x="4226" y="3210"/>
              <a:ext cx="18" cy="62"/>
            </a:xfrm>
            <a:custGeom>
              <a:avLst/>
              <a:gdLst>
                <a:gd name="T0" fmla="*/ 18 w 18"/>
                <a:gd name="T1" fmla="*/ 0 h 62"/>
                <a:gd name="T2" fmla="*/ 4 w 18"/>
                <a:gd name="T3" fmla="*/ 0 h 62"/>
                <a:gd name="T4" fmla="*/ 0 w 18"/>
                <a:gd name="T5" fmla="*/ 62 h 62"/>
                <a:gd name="T6" fmla="*/ 14 w 18"/>
                <a:gd name="T7" fmla="*/ 60 h 62"/>
                <a:gd name="T8" fmla="*/ 18 w 18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2">
                  <a:moveTo>
                    <a:pt x="18" y="0"/>
                  </a:moveTo>
                  <a:lnTo>
                    <a:pt x="4" y="0"/>
                  </a:lnTo>
                  <a:lnTo>
                    <a:pt x="0" y="62"/>
                  </a:lnTo>
                  <a:lnTo>
                    <a:pt x="14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75"/>
            <p:cNvSpPr>
              <a:spLocks/>
            </p:cNvSpPr>
            <p:nvPr/>
          </p:nvSpPr>
          <p:spPr bwMode="auto">
            <a:xfrm>
              <a:off x="4324" y="3216"/>
              <a:ext cx="18" cy="64"/>
            </a:xfrm>
            <a:custGeom>
              <a:avLst/>
              <a:gdLst>
                <a:gd name="T0" fmla="*/ 18 w 18"/>
                <a:gd name="T1" fmla="*/ 2 h 64"/>
                <a:gd name="T2" fmla="*/ 2 w 18"/>
                <a:gd name="T3" fmla="*/ 0 h 64"/>
                <a:gd name="T4" fmla="*/ 0 w 18"/>
                <a:gd name="T5" fmla="*/ 64 h 64"/>
                <a:gd name="T6" fmla="*/ 12 w 18"/>
                <a:gd name="T7" fmla="*/ 60 h 64"/>
                <a:gd name="T8" fmla="*/ 18 w 18"/>
                <a:gd name="T9" fmla="*/ 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4">
                  <a:moveTo>
                    <a:pt x="18" y="2"/>
                  </a:moveTo>
                  <a:lnTo>
                    <a:pt x="2" y="0"/>
                  </a:lnTo>
                  <a:lnTo>
                    <a:pt x="0" y="64"/>
                  </a:lnTo>
                  <a:lnTo>
                    <a:pt x="12" y="60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76"/>
            <p:cNvSpPr>
              <a:spLocks/>
            </p:cNvSpPr>
            <p:nvPr/>
          </p:nvSpPr>
          <p:spPr bwMode="auto">
            <a:xfrm>
              <a:off x="4314" y="3290"/>
              <a:ext cx="18" cy="56"/>
            </a:xfrm>
            <a:custGeom>
              <a:avLst/>
              <a:gdLst>
                <a:gd name="T0" fmla="*/ 18 w 18"/>
                <a:gd name="T1" fmla="*/ 2 h 56"/>
                <a:gd name="T2" fmla="*/ 2 w 18"/>
                <a:gd name="T3" fmla="*/ 0 h 56"/>
                <a:gd name="T4" fmla="*/ 0 w 18"/>
                <a:gd name="T5" fmla="*/ 56 h 56"/>
                <a:gd name="T6" fmla="*/ 14 w 18"/>
                <a:gd name="T7" fmla="*/ 54 h 56"/>
                <a:gd name="T8" fmla="*/ 18 w 18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56">
                  <a:moveTo>
                    <a:pt x="18" y="2"/>
                  </a:moveTo>
                  <a:lnTo>
                    <a:pt x="2" y="0"/>
                  </a:lnTo>
                  <a:lnTo>
                    <a:pt x="0" y="56"/>
                  </a:lnTo>
                  <a:lnTo>
                    <a:pt x="14" y="54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77"/>
            <p:cNvSpPr>
              <a:spLocks/>
            </p:cNvSpPr>
            <p:nvPr/>
          </p:nvSpPr>
          <p:spPr bwMode="auto">
            <a:xfrm>
              <a:off x="4202" y="3282"/>
              <a:ext cx="8" cy="48"/>
            </a:xfrm>
            <a:custGeom>
              <a:avLst/>
              <a:gdLst>
                <a:gd name="T0" fmla="*/ 0 w 8"/>
                <a:gd name="T1" fmla="*/ 0 h 48"/>
                <a:gd name="T2" fmla="*/ 0 w 8"/>
                <a:gd name="T3" fmla="*/ 16 h 48"/>
                <a:gd name="T4" fmla="*/ 0 w 8"/>
                <a:gd name="T5" fmla="*/ 48 h 48"/>
                <a:gd name="T6" fmla="*/ 6 w 8"/>
                <a:gd name="T7" fmla="*/ 48 h 48"/>
                <a:gd name="T8" fmla="*/ 8 w 8"/>
                <a:gd name="T9" fmla="*/ 0 h 48"/>
                <a:gd name="T10" fmla="*/ 0 w 8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0" y="0"/>
                  </a:moveTo>
                  <a:lnTo>
                    <a:pt x="0" y="16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78"/>
            <p:cNvSpPr>
              <a:spLocks/>
            </p:cNvSpPr>
            <p:nvPr/>
          </p:nvSpPr>
          <p:spPr bwMode="auto">
            <a:xfrm>
              <a:off x="4226" y="3280"/>
              <a:ext cx="12" cy="52"/>
            </a:xfrm>
            <a:custGeom>
              <a:avLst/>
              <a:gdLst>
                <a:gd name="T0" fmla="*/ 0 w 12"/>
                <a:gd name="T1" fmla="*/ 2 h 52"/>
                <a:gd name="T2" fmla="*/ 0 w 12"/>
                <a:gd name="T3" fmla="*/ 20 h 52"/>
                <a:gd name="T4" fmla="*/ 0 w 12"/>
                <a:gd name="T5" fmla="*/ 52 h 52"/>
                <a:gd name="T6" fmla="*/ 12 w 12"/>
                <a:gd name="T7" fmla="*/ 52 h 52"/>
                <a:gd name="T8" fmla="*/ 10 w 12"/>
                <a:gd name="T9" fmla="*/ 0 h 52"/>
                <a:gd name="T10" fmla="*/ 0 w 12"/>
                <a:gd name="T11" fmla="*/ 2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52">
                  <a:moveTo>
                    <a:pt x="0" y="2"/>
                  </a:moveTo>
                  <a:lnTo>
                    <a:pt x="0" y="2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279"/>
            <p:cNvSpPr>
              <a:spLocks/>
            </p:cNvSpPr>
            <p:nvPr/>
          </p:nvSpPr>
          <p:spPr bwMode="auto">
            <a:xfrm>
              <a:off x="4302" y="3094"/>
              <a:ext cx="38" cy="40"/>
            </a:xfrm>
            <a:custGeom>
              <a:avLst/>
              <a:gdLst>
                <a:gd name="T0" fmla="*/ 38 w 38"/>
                <a:gd name="T1" fmla="*/ 0 h 40"/>
                <a:gd name="T2" fmla="*/ 8 w 38"/>
                <a:gd name="T3" fmla="*/ 12 h 40"/>
                <a:gd name="T4" fmla="*/ 0 w 38"/>
                <a:gd name="T5" fmla="*/ 38 h 40"/>
                <a:gd name="T6" fmla="*/ 24 w 38"/>
                <a:gd name="T7" fmla="*/ 40 h 40"/>
                <a:gd name="T8" fmla="*/ 24 w 38"/>
                <a:gd name="T9" fmla="*/ 18 h 40"/>
                <a:gd name="T10" fmla="*/ 38 w 38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40">
                  <a:moveTo>
                    <a:pt x="38" y="0"/>
                  </a:moveTo>
                  <a:lnTo>
                    <a:pt x="8" y="12"/>
                  </a:lnTo>
                  <a:lnTo>
                    <a:pt x="0" y="38"/>
                  </a:lnTo>
                  <a:lnTo>
                    <a:pt x="24" y="40"/>
                  </a:lnTo>
                  <a:lnTo>
                    <a:pt x="24" y="1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280"/>
            <p:cNvSpPr>
              <a:spLocks/>
            </p:cNvSpPr>
            <p:nvPr/>
          </p:nvSpPr>
          <p:spPr bwMode="auto">
            <a:xfrm>
              <a:off x="4304" y="3148"/>
              <a:ext cx="20" cy="50"/>
            </a:xfrm>
            <a:custGeom>
              <a:avLst/>
              <a:gdLst>
                <a:gd name="T0" fmla="*/ 20 w 20"/>
                <a:gd name="T1" fmla="*/ 2 h 50"/>
                <a:gd name="T2" fmla="*/ 0 w 20"/>
                <a:gd name="T3" fmla="*/ 0 h 50"/>
                <a:gd name="T4" fmla="*/ 2 w 20"/>
                <a:gd name="T5" fmla="*/ 50 h 50"/>
                <a:gd name="T6" fmla="*/ 14 w 20"/>
                <a:gd name="T7" fmla="*/ 50 h 50"/>
                <a:gd name="T8" fmla="*/ 20 w 20"/>
                <a:gd name="T9" fmla="*/ 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50">
                  <a:moveTo>
                    <a:pt x="20" y="2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4" y="5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281"/>
            <p:cNvSpPr>
              <a:spLocks/>
            </p:cNvSpPr>
            <p:nvPr/>
          </p:nvSpPr>
          <p:spPr bwMode="auto">
            <a:xfrm>
              <a:off x="4352" y="3100"/>
              <a:ext cx="26" cy="44"/>
            </a:xfrm>
            <a:custGeom>
              <a:avLst/>
              <a:gdLst>
                <a:gd name="T0" fmla="*/ 14 w 26"/>
                <a:gd name="T1" fmla="*/ 0 h 44"/>
                <a:gd name="T2" fmla="*/ 0 w 26"/>
                <a:gd name="T3" fmla="*/ 14 h 44"/>
                <a:gd name="T4" fmla="*/ 0 w 26"/>
                <a:gd name="T5" fmla="*/ 44 h 44"/>
                <a:gd name="T6" fmla="*/ 14 w 26"/>
                <a:gd name="T7" fmla="*/ 42 h 44"/>
                <a:gd name="T8" fmla="*/ 14 w 26"/>
                <a:gd name="T9" fmla="*/ 22 h 44"/>
                <a:gd name="T10" fmla="*/ 26 w 26"/>
                <a:gd name="T11" fmla="*/ 12 h 44"/>
                <a:gd name="T12" fmla="*/ 14 w 26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44">
                  <a:moveTo>
                    <a:pt x="14" y="0"/>
                  </a:moveTo>
                  <a:lnTo>
                    <a:pt x="0" y="14"/>
                  </a:lnTo>
                  <a:lnTo>
                    <a:pt x="0" y="44"/>
                  </a:lnTo>
                  <a:lnTo>
                    <a:pt x="14" y="42"/>
                  </a:lnTo>
                  <a:lnTo>
                    <a:pt x="14" y="22"/>
                  </a:lnTo>
                  <a:lnTo>
                    <a:pt x="26" y="1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CA5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82"/>
            <p:cNvSpPr>
              <a:spLocks/>
            </p:cNvSpPr>
            <p:nvPr/>
          </p:nvSpPr>
          <p:spPr bwMode="auto">
            <a:xfrm>
              <a:off x="4284" y="3002"/>
              <a:ext cx="66" cy="30"/>
            </a:xfrm>
            <a:custGeom>
              <a:avLst/>
              <a:gdLst>
                <a:gd name="T0" fmla="*/ 58 w 66"/>
                <a:gd name="T1" fmla="*/ 4 h 30"/>
                <a:gd name="T2" fmla="*/ 26 w 66"/>
                <a:gd name="T3" fmla="*/ 8 h 30"/>
                <a:gd name="T4" fmla="*/ 16 w 66"/>
                <a:gd name="T5" fmla="*/ 12 h 30"/>
                <a:gd name="T6" fmla="*/ 0 w 66"/>
                <a:gd name="T7" fmla="*/ 12 h 30"/>
                <a:gd name="T8" fmla="*/ 0 w 66"/>
                <a:gd name="T9" fmla="*/ 20 h 30"/>
                <a:gd name="T10" fmla="*/ 2 w 66"/>
                <a:gd name="T11" fmla="*/ 30 h 30"/>
                <a:gd name="T12" fmla="*/ 8 w 66"/>
                <a:gd name="T13" fmla="*/ 30 h 30"/>
                <a:gd name="T14" fmla="*/ 16 w 66"/>
                <a:gd name="T15" fmla="*/ 22 h 30"/>
                <a:gd name="T16" fmla="*/ 22 w 66"/>
                <a:gd name="T17" fmla="*/ 18 h 30"/>
                <a:gd name="T18" fmla="*/ 56 w 66"/>
                <a:gd name="T19" fmla="*/ 12 h 30"/>
                <a:gd name="T20" fmla="*/ 66 w 66"/>
                <a:gd name="T21" fmla="*/ 6 h 30"/>
                <a:gd name="T22" fmla="*/ 64 w 66"/>
                <a:gd name="T23" fmla="*/ 0 h 30"/>
                <a:gd name="T24" fmla="*/ 58 w 66"/>
                <a:gd name="T25" fmla="*/ 4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0">
                  <a:moveTo>
                    <a:pt x="58" y="4"/>
                  </a:moveTo>
                  <a:lnTo>
                    <a:pt x="26" y="8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6" y="22"/>
                  </a:lnTo>
                  <a:lnTo>
                    <a:pt x="22" y="18"/>
                  </a:lnTo>
                  <a:lnTo>
                    <a:pt x="56" y="12"/>
                  </a:lnTo>
                  <a:lnTo>
                    <a:pt x="66" y="6"/>
                  </a:lnTo>
                  <a:lnTo>
                    <a:pt x="64" y="0"/>
                  </a:lnTo>
                  <a:lnTo>
                    <a:pt x="58" y="4"/>
                  </a:lnTo>
                  <a:close/>
                </a:path>
              </a:pathLst>
            </a:custGeom>
            <a:solidFill>
              <a:srgbClr val="0C1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83"/>
            <p:cNvSpPr>
              <a:spLocks/>
            </p:cNvSpPr>
            <p:nvPr/>
          </p:nvSpPr>
          <p:spPr bwMode="auto">
            <a:xfrm>
              <a:off x="4268" y="3028"/>
              <a:ext cx="38" cy="68"/>
            </a:xfrm>
            <a:custGeom>
              <a:avLst/>
              <a:gdLst>
                <a:gd name="T0" fmla="*/ 0 w 38"/>
                <a:gd name="T1" fmla="*/ 12 h 68"/>
                <a:gd name="T2" fmla="*/ 8 w 38"/>
                <a:gd name="T3" fmla="*/ 28 h 68"/>
                <a:gd name="T4" fmla="*/ 22 w 38"/>
                <a:gd name="T5" fmla="*/ 48 h 68"/>
                <a:gd name="T6" fmla="*/ 38 w 38"/>
                <a:gd name="T7" fmla="*/ 68 h 68"/>
                <a:gd name="T8" fmla="*/ 32 w 38"/>
                <a:gd name="T9" fmla="*/ 42 h 68"/>
                <a:gd name="T10" fmla="*/ 26 w 38"/>
                <a:gd name="T11" fmla="*/ 20 h 68"/>
                <a:gd name="T12" fmla="*/ 30 w 38"/>
                <a:gd name="T13" fmla="*/ 0 h 68"/>
                <a:gd name="T14" fmla="*/ 0 w 38"/>
                <a:gd name="T15" fmla="*/ 12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68">
                  <a:moveTo>
                    <a:pt x="0" y="12"/>
                  </a:moveTo>
                  <a:lnTo>
                    <a:pt x="8" y="28"/>
                  </a:lnTo>
                  <a:lnTo>
                    <a:pt x="22" y="48"/>
                  </a:lnTo>
                  <a:lnTo>
                    <a:pt x="38" y="68"/>
                  </a:lnTo>
                  <a:lnTo>
                    <a:pt x="32" y="42"/>
                  </a:lnTo>
                  <a:lnTo>
                    <a:pt x="26" y="20"/>
                  </a:lnTo>
                  <a:lnTo>
                    <a:pt x="3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84"/>
            <p:cNvSpPr>
              <a:spLocks/>
            </p:cNvSpPr>
            <p:nvPr/>
          </p:nvSpPr>
          <p:spPr bwMode="auto">
            <a:xfrm>
              <a:off x="4380" y="3196"/>
              <a:ext cx="30" cy="72"/>
            </a:xfrm>
            <a:custGeom>
              <a:avLst/>
              <a:gdLst>
                <a:gd name="T0" fmla="*/ 30 w 30"/>
                <a:gd name="T1" fmla="*/ 60 h 72"/>
                <a:gd name="T2" fmla="*/ 14 w 30"/>
                <a:gd name="T3" fmla="*/ 42 h 72"/>
                <a:gd name="T4" fmla="*/ 0 w 30"/>
                <a:gd name="T5" fmla="*/ 0 h 72"/>
                <a:gd name="T6" fmla="*/ 0 w 30"/>
                <a:gd name="T7" fmla="*/ 36 h 72"/>
                <a:gd name="T8" fmla="*/ 10 w 30"/>
                <a:gd name="T9" fmla="*/ 72 h 72"/>
                <a:gd name="T10" fmla="*/ 10 w 30"/>
                <a:gd name="T11" fmla="*/ 72 h 72"/>
                <a:gd name="T12" fmla="*/ 18 w 30"/>
                <a:gd name="T13" fmla="*/ 64 h 72"/>
                <a:gd name="T14" fmla="*/ 26 w 30"/>
                <a:gd name="T15" fmla="*/ 60 h 72"/>
                <a:gd name="T16" fmla="*/ 30 w 30"/>
                <a:gd name="T17" fmla="*/ 60 h 72"/>
                <a:gd name="T18" fmla="*/ 30 w 30"/>
                <a:gd name="T19" fmla="*/ 60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72">
                  <a:moveTo>
                    <a:pt x="30" y="60"/>
                  </a:moveTo>
                  <a:lnTo>
                    <a:pt x="14" y="42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0" y="72"/>
                  </a:lnTo>
                  <a:lnTo>
                    <a:pt x="18" y="64"/>
                  </a:lnTo>
                  <a:lnTo>
                    <a:pt x="26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85"/>
            <p:cNvSpPr>
              <a:spLocks/>
            </p:cNvSpPr>
            <p:nvPr/>
          </p:nvSpPr>
          <p:spPr bwMode="auto">
            <a:xfrm>
              <a:off x="4178" y="3184"/>
              <a:ext cx="14" cy="32"/>
            </a:xfrm>
            <a:custGeom>
              <a:avLst/>
              <a:gdLst>
                <a:gd name="T0" fmla="*/ 12 w 14"/>
                <a:gd name="T1" fmla="*/ 0 h 32"/>
                <a:gd name="T2" fmla="*/ 14 w 14"/>
                <a:gd name="T3" fmla="*/ 16 h 32"/>
                <a:gd name="T4" fmla="*/ 4 w 14"/>
                <a:gd name="T5" fmla="*/ 32 h 32"/>
                <a:gd name="T6" fmla="*/ 0 w 14"/>
                <a:gd name="T7" fmla="*/ 14 h 32"/>
                <a:gd name="T8" fmla="*/ 0 w 14"/>
                <a:gd name="T9" fmla="*/ 14 h 32"/>
                <a:gd name="T10" fmla="*/ 8 w 14"/>
                <a:gd name="T11" fmla="*/ 8 h 32"/>
                <a:gd name="T12" fmla="*/ 10 w 14"/>
                <a:gd name="T13" fmla="*/ 2 h 32"/>
                <a:gd name="T14" fmla="*/ 12 w 14"/>
                <a:gd name="T15" fmla="*/ 0 h 32"/>
                <a:gd name="T16" fmla="*/ 12 w 14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2">
                  <a:moveTo>
                    <a:pt x="12" y="0"/>
                  </a:moveTo>
                  <a:lnTo>
                    <a:pt x="14" y="16"/>
                  </a:lnTo>
                  <a:lnTo>
                    <a:pt x="4" y="32"/>
                  </a:lnTo>
                  <a:lnTo>
                    <a:pt x="0" y="14"/>
                  </a:lnTo>
                  <a:lnTo>
                    <a:pt x="8" y="8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286"/>
            <p:cNvSpPr>
              <a:spLocks/>
            </p:cNvSpPr>
            <p:nvPr/>
          </p:nvSpPr>
          <p:spPr bwMode="auto">
            <a:xfrm>
              <a:off x="4390" y="3284"/>
              <a:ext cx="46" cy="48"/>
            </a:xfrm>
            <a:custGeom>
              <a:avLst/>
              <a:gdLst>
                <a:gd name="T0" fmla="*/ 0 w 46"/>
                <a:gd name="T1" fmla="*/ 14 h 48"/>
                <a:gd name="T2" fmla="*/ 0 w 46"/>
                <a:gd name="T3" fmla="*/ 48 h 48"/>
                <a:gd name="T4" fmla="*/ 30 w 46"/>
                <a:gd name="T5" fmla="*/ 42 h 48"/>
                <a:gd name="T6" fmla="*/ 46 w 46"/>
                <a:gd name="T7" fmla="*/ 34 h 48"/>
                <a:gd name="T8" fmla="*/ 42 w 46"/>
                <a:gd name="T9" fmla="*/ 6 h 48"/>
                <a:gd name="T10" fmla="*/ 4 w 46"/>
                <a:gd name="T11" fmla="*/ 0 h 48"/>
                <a:gd name="T12" fmla="*/ 0 w 46"/>
                <a:gd name="T13" fmla="*/ 14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48">
                  <a:moveTo>
                    <a:pt x="0" y="14"/>
                  </a:moveTo>
                  <a:lnTo>
                    <a:pt x="0" y="48"/>
                  </a:lnTo>
                  <a:lnTo>
                    <a:pt x="30" y="42"/>
                  </a:lnTo>
                  <a:lnTo>
                    <a:pt x="46" y="34"/>
                  </a:lnTo>
                  <a:lnTo>
                    <a:pt x="42" y="6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287"/>
            <p:cNvSpPr>
              <a:spLocks/>
            </p:cNvSpPr>
            <p:nvPr/>
          </p:nvSpPr>
          <p:spPr bwMode="auto">
            <a:xfrm>
              <a:off x="4378" y="3284"/>
              <a:ext cx="22" cy="54"/>
            </a:xfrm>
            <a:custGeom>
              <a:avLst/>
              <a:gdLst>
                <a:gd name="T0" fmla="*/ 14 w 22"/>
                <a:gd name="T1" fmla="*/ 46 h 54"/>
                <a:gd name="T2" fmla="*/ 0 w 22"/>
                <a:gd name="T3" fmla="*/ 54 h 54"/>
                <a:gd name="T4" fmla="*/ 6 w 22"/>
                <a:gd name="T5" fmla="*/ 4 h 54"/>
                <a:gd name="T6" fmla="*/ 22 w 22"/>
                <a:gd name="T7" fmla="*/ 0 h 54"/>
                <a:gd name="T8" fmla="*/ 14 w 22"/>
                <a:gd name="T9" fmla="*/ 4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54">
                  <a:moveTo>
                    <a:pt x="14" y="46"/>
                  </a:moveTo>
                  <a:lnTo>
                    <a:pt x="0" y="54"/>
                  </a:lnTo>
                  <a:lnTo>
                    <a:pt x="6" y="4"/>
                  </a:lnTo>
                  <a:lnTo>
                    <a:pt x="22" y="0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8E8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288"/>
            <p:cNvSpPr>
              <a:spLocks/>
            </p:cNvSpPr>
            <p:nvPr/>
          </p:nvSpPr>
          <p:spPr bwMode="auto">
            <a:xfrm>
              <a:off x="4376" y="3146"/>
              <a:ext cx="66" cy="120"/>
            </a:xfrm>
            <a:custGeom>
              <a:avLst/>
              <a:gdLst>
                <a:gd name="T0" fmla="*/ 2 w 66"/>
                <a:gd name="T1" fmla="*/ 28 h 120"/>
                <a:gd name="T2" fmla="*/ 6 w 66"/>
                <a:gd name="T3" fmla="*/ 18 h 120"/>
                <a:gd name="T4" fmla="*/ 0 w 66"/>
                <a:gd name="T5" fmla="*/ 8 h 120"/>
                <a:gd name="T6" fmla="*/ 2 w 66"/>
                <a:gd name="T7" fmla="*/ 0 h 120"/>
                <a:gd name="T8" fmla="*/ 12 w 66"/>
                <a:gd name="T9" fmla="*/ 8 h 120"/>
                <a:gd name="T10" fmla="*/ 24 w 66"/>
                <a:gd name="T11" fmla="*/ 16 h 120"/>
                <a:gd name="T12" fmla="*/ 22 w 66"/>
                <a:gd name="T13" fmla="*/ 26 h 120"/>
                <a:gd name="T14" fmla="*/ 28 w 66"/>
                <a:gd name="T15" fmla="*/ 36 h 120"/>
                <a:gd name="T16" fmla="*/ 34 w 66"/>
                <a:gd name="T17" fmla="*/ 24 h 120"/>
                <a:gd name="T18" fmla="*/ 38 w 66"/>
                <a:gd name="T19" fmla="*/ 44 h 120"/>
                <a:gd name="T20" fmla="*/ 46 w 66"/>
                <a:gd name="T21" fmla="*/ 64 h 120"/>
                <a:gd name="T22" fmla="*/ 60 w 66"/>
                <a:gd name="T23" fmla="*/ 80 h 120"/>
                <a:gd name="T24" fmla="*/ 66 w 66"/>
                <a:gd name="T25" fmla="*/ 102 h 120"/>
                <a:gd name="T26" fmla="*/ 62 w 66"/>
                <a:gd name="T27" fmla="*/ 120 h 120"/>
                <a:gd name="T28" fmla="*/ 24 w 66"/>
                <a:gd name="T29" fmla="*/ 70 h 120"/>
                <a:gd name="T30" fmla="*/ 14 w 66"/>
                <a:gd name="T31" fmla="*/ 42 h 120"/>
                <a:gd name="T32" fmla="*/ 2 w 66"/>
                <a:gd name="T33" fmla="*/ 28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120">
                  <a:moveTo>
                    <a:pt x="2" y="28"/>
                  </a:moveTo>
                  <a:lnTo>
                    <a:pt x="6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12" y="8"/>
                  </a:lnTo>
                  <a:lnTo>
                    <a:pt x="24" y="16"/>
                  </a:lnTo>
                  <a:lnTo>
                    <a:pt x="22" y="26"/>
                  </a:lnTo>
                  <a:lnTo>
                    <a:pt x="28" y="36"/>
                  </a:lnTo>
                  <a:lnTo>
                    <a:pt x="34" y="24"/>
                  </a:lnTo>
                  <a:lnTo>
                    <a:pt x="38" y="44"/>
                  </a:lnTo>
                  <a:lnTo>
                    <a:pt x="46" y="64"/>
                  </a:lnTo>
                  <a:lnTo>
                    <a:pt x="60" y="80"/>
                  </a:lnTo>
                  <a:lnTo>
                    <a:pt x="66" y="102"/>
                  </a:lnTo>
                  <a:lnTo>
                    <a:pt x="62" y="120"/>
                  </a:lnTo>
                  <a:lnTo>
                    <a:pt x="24" y="70"/>
                  </a:lnTo>
                  <a:lnTo>
                    <a:pt x="14" y="42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289"/>
            <p:cNvSpPr>
              <a:spLocks/>
            </p:cNvSpPr>
            <p:nvPr/>
          </p:nvSpPr>
          <p:spPr bwMode="auto">
            <a:xfrm>
              <a:off x="4234" y="3232"/>
              <a:ext cx="304" cy="284"/>
            </a:xfrm>
            <a:custGeom>
              <a:avLst/>
              <a:gdLst>
                <a:gd name="T0" fmla="*/ 298 w 304"/>
                <a:gd name="T1" fmla="*/ 0 h 284"/>
                <a:gd name="T2" fmla="*/ 272 w 304"/>
                <a:gd name="T3" fmla="*/ 4 h 284"/>
                <a:gd name="T4" fmla="*/ 244 w 304"/>
                <a:gd name="T5" fmla="*/ 38 h 284"/>
                <a:gd name="T6" fmla="*/ 224 w 304"/>
                <a:gd name="T7" fmla="*/ 28 h 284"/>
                <a:gd name="T8" fmla="*/ 216 w 304"/>
                <a:gd name="T9" fmla="*/ 36 h 284"/>
                <a:gd name="T10" fmla="*/ 220 w 304"/>
                <a:gd name="T11" fmla="*/ 50 h 284"/>
                <a:gd name="T12" fmla="*/ 266 w 304"/>
                <a:gd name="T13" fmla="*/ 56 h 284"/>
                <a:gd name="T14" fmla="*/ 262 w 304"/>
                <a:gd name="T15" fmla="*/ 66 h 284"/>
                <a:gd name="T16" fmla="*/ 210 w 304"/>
                <a:gd name="T17" fmla="*/ 62 h 284"/>
                <a:gd name="T18" fmla="*/ 210 w 304"/>
                <a:gd name="T19" fmla="*/ 84 h 284"/>
                <a:gd name="T20" fmla="*/ 226 w 304"/>
                <a:gd name="T21" fmla="*/ 88 h 284"/>
                <a:gd name="T22" fmla="*/ 226 w 304"/>
                <a:gd name="T23" fmla="*/ 106 h 284"/>
                <a:gd name="T24" fmla="*/ 200 w 304"/>
                <a:gd name="T25" fmla="*/ 92 h 284"/>
                <a:gd name="T26" fmla="*/ 168 w 304"/>
                <a:gd name="T27" fmla="*/ 104 h 284"/>
                <a:gd name="T28" fmla="*/ 178 w 304"/>
                <a:gd name="T29" fmla="*/ 126 h 284"/>
                <a:gd name="T30" fmla="*/ 152 w 304"/>
                <a:gd name="T31" fmla="*/ 108 h 284"/>
                <a:gd name="T32" fmla="*/ 118 w 304"/>
                <a:gd name="T33" fmla="*/ 112 h 284"/>
                <a:gd name="T34" fmla="*/ 4 w 304"/>
                <a:gd name="T35" fmla="*/ 128 h 284"/>
                <a:gd name="T36" fmla="*/ 6 w 304"/>
                <a:gd name="T37" fmla="*/ 192 h 284"/>
                <a:gd name="T38" fmla="*/ 0 w 304"/>
                <a:gd name="T39" fmla="*/ 284 h 284"/>
                <a:gd name="T40" fmla="*/ 38 w 304"/>
                <a:gd name="T41" fmla="*/ 276 h 284"/>
                <a:gd name="T42" fmla="*/ 100 w 304"/>
                <a:gd name="T43" fmla="*/ 248 h 284"/>
                <a:gd name="T44" fmla="*/ 88 w 304"/>
                <a:gd name="T45" fmla="*/ 226 h 284"/>
                <a:gd name="T46" fmla="*/ 70 w 304"/>
                <a:gd name="T47" fmla="*/ 192 h 284"/>
                <a:gd name="T48" fmla="*/ 116 w 304"/>
                <a:gd name="T49" fmla="*/ 228 h 284"/>
                <a:gd name="T50" fmla="*/ 116 w 304"/>
                <a:gd name="T51" fmla="*/ 208 h 284"/>
                <a:gd name="T52" fmla="*/ 110 w 304"/>
                <a:gd name="T53" fmla="*/ 162 h 284"/>
                <a:gd name="T54" fmla="*/ 122 w 304"/>
                <a:gd name="T55" fmla="*/ 182 h 284"/>
                <a:gd name="T56" fmla="*/ 140 w 304"/>
                <a:gd name="T57" fmla="*/ 220 h 284"/>
                <a:gd name="T58" fmla="*/ 170 w 304"/>
                <a:gd name="T59" fmla="*/ 196 h 284"/>
                <a:gd name="T60" fmla="*/ 208 w 304"/>
                <a:gd name="T61" fmla="*/ 168 h 284"/>
                <a:gd name="T62" fmla="*/ 280 w 304"/>
                <a:gd name="T63" fmla="*/ 166 h 284"/>
                <a:gd name="T64" fmla="*/ 290 w 304"/>
                <a:gd name="T65" fmla="*/ 154 h 284"/>
                <a:gd name="T66" fmla="*/ 298 w 304"/>
                <a:gd name="T67" fmla="*/ 106 h 284"/>
                <a:gd name="T68" fmla="*/ 280 w 304"/>
                <a:gd name="T69" fmla="*/ 94 h 284"/>
                <a:gd name="T70" fmla="*/ 302 w 304"/>
                <a:gd name="T71" fmla="*/ 78 h 284"/>
                <a:gd name="T72" fmla="*/ 304 w 304"/>
                <a:gd name="T73" fmla="*/ 40 h 284"/>
                <a:gd name="T74" fmla="*/ 298 w 304"/>
                <a:gd name="T75" fmla="*/ 0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84">
                  <a:moveTo>
                    <a:pt x="298" y="0"/>
                  </a:moveTo>
                  <a:lnTo>
                    <a:pt x="272" y="4"/>
                  </a:lnTo>
                  <a:lnTo>
                    <a:pt x="244" y="38"/>
                  </a:lnTo>
                  <a:lnTo>
                    <a:pt x="224" y="28"/>
                  </a:lnTo>
                  <a:lnTo>
                    <a:pt x="216" y="36"/>
                  </a:lnTo>
                  <a:lnTo>
                    <a:pt x="220" y="50"/>
                  </a:lnTo>
                  <a:lnTo>
                    <a:pt x="266" y="56"/>
                  </a:lnTo>
                  <a:lnTo>
                    <a:pt x="262" y="66"/>
                  </a:lnTo>
                  <a:lnTo>
                    <a:pt x="210" y="62"/>
                  </a:lnTo>
                  <a:lnTo>
                    <a:pt x="210" y="84"/>
                  </a:lnTo>
                  <a:lnTo>
                    <a:pt x="226" y="88"/>
                  </a:lnTo>
                  <a:lnTo>
                    <a:pt x="226" y="106"/>
                  </a:lnTo>
                  <a:lnTo>
                    <a:pt x="200" y="92"/>
                  </a:lnTo>
                  <a:lnTo>
                    <a:pt x="168" y="104"/>
                  </a:lnTo>
                  <a:lnTo>
                    <a:pt x="178" y="126"/>
                  </a:lnTo>
                  <a:lnTo>
                    <a:pt x="152" y="108"/>
                  </a:lnTo>
                  <a:lnTo>
                    <a:pt x="118" y="112"/>
                  </a:lnTo>
                  <a:lnTo>
                    <a:pt x="4" y="128"/>
                  </a:lnTo>
                  <a:lnTo>
                    <a:pt x="6" y="192"/>
                  </a:lnTo>
                  <a:lnTo>
                    <a:pt x="0" y="284"/>
                  </a:lnTo>
                  <a:lnTo>
                    <a:pt x="38" y="276"/>
                  </a:lnTo>
                  <a:lnTo>
                    <a:pt x="100" y="248"/>
                  </a:lnTo>
                  <a:lnTo>
                    <a:pt x="88" y="226"/>
                  </a:lnTo>
                  <a:lnTo>
                    <a:pt x="70" y="192"/>
                  </a:lnTo>
                  <a:lnTo>
                    <a:pt x="116" y="228"/>
                  </a:lnTo>
                  <a:lnTo>
                    <a:pt x="116" y="208"/>
                  </a:lnTo>
                  <a:lnTo>
                    <a:pt x="110" y="162"/>
                  </a:lnTo>
                  <a:lnTo>
                    <a:pt x="122" y="182"/>
                  </a:lnTo>
                  <a:lnTo>
                    <a:pt x="140" y="220"/>
                  </a:lnTo>
                  <a:lnTo>
                    <a:pt x="170" y="196"/>
                  </a:lnTo>
                  <a:lnTo>
                    <a:pt x="208" y="168"/>
                  </a:lnTo>
                  <a:lnTo>
                    <a:pt x="280" y="166"/>
                  </a:lnTo>
                  <a:lnTo>
                    <a:pt x="290" y="154"/>
                  </a:lnTo>
                  <a:lnTo>
                    <a:pt x="298" y="106"/>
                  </a:lnTo>
                  <a:lnTo>
                    <a:pt x="280" y="94"/>
                  </a:lnTo>
                  <a:lnTo>
                    <a:pt x="302" y="78"/>
                  </a:lnTo>
                  <a:lnTo>
                    <a:pt x="304" y="4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65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290"/>
            <p:cNvSpPr>
              <a:spLocks/>
            </p:cNvSpPr>
            <p:nvPr/>
          </p:nvSpPr>
          <p:spPr bwMode="auto">
            <a:xfrm>
              <a:off x="4234" y="3248"/>
              <a:ext cx="286" cy="230"/>
            </a:xfrm>
            <a:custGeom>
              <a:avLst/>
              <a:gdLst>
                <a:gd name="T0" fmla="*/ 246 w 286"/>
                <a:gd name="T1" fmla="*/ 14 h 230"/>
                <a:gd name="T2" fmla="*/ 206 w 286"/>
                <a:gd name="T3" fmla="*/ 16 h 230"/>
                <a:gd name="T4" fmla="*/ 214 w 286"/>
                <a:gd name="T5" fmla="*/ 28 h 230"/>
                <a:gd name="T6" fmla="*/ 236 w 286"/>
                <a:gd name="T7" fmla="*/ 28 h 230"/>
                <a:gd name="T8" fmla="*/ 248 w 286"/>
                <a:gd name="T9" fmla="*/ 44 h 230"/>
                <a:gd name="T10" fmla="*/ 212 w 286"/>
                <a:gd name="T11" fmla="*/ 44 h 230"/>
                <a:gd name="T12" fmla="*/ 210 w 286"/>
                <a:gd name="T13" fmla="*/ 62 h 230"/>
                <a:gd name="T14" fmla="*/ 228 w 286"/>
                <a:gd name="T15" fmla="*/ 76 h 230"/>
                <a:gd name="T16" fmla="*/ 232 w 286"/>
                <a:gd name="T17" fmla="*/ 92 h 230"/>
                <a:gd name="T18" fmla="*/ 204 w 286"/>
                <a:gd name="T19" fmla="*/ 78 h 230"/>
                <a:gd name="T20" fmla="*/ 176 w 286"/>
                <a:gd name="T21" fmla="*/ 82 h 230"/>
                <a:gd name="T22" fmla="*/ 178 w 286"/>
                <a:gd name="T23" fmla="*/ 104 h 230"/>
                <a:gd name="T24" fmla="*/ 182 w 286"/>
                <a:gd name="T25" fmla="*/ 128 h 230"/>
                <a:gd name="T26" fmla="*/ 150 w 286"/>
                <a:gd name="T27" fmla="*/ 96 h 230"/>
                <a:gd name="T28" fmla="*/ 130 w 286"/>
                <a:gd name="T29" fmla="*/ 98 h 230"/>
                <a:gd name="T30" fmla="*/ 146 w 286"/>
                <a:gd name="T31" fmla="*/ 124 h 230"/>
                <a:gd name="T32" fmla="*/ 146 w 286"/>
                <a:gd name="T33" fmla="*/ 140 h 230"/>
                <a:gd name="T34" fmla="*/ 116 w 286"/>
                <a:gd name="T35" fmla="*/ 104 h 230"/>
                <a:gd name="T36" fmla="*/ 88 w 286"/>
                <a:gd name="T37" fmla="*/ 98 h 230"/>
                <a:gd name="T38" fmla="*/ 0 w 286"/>
                <a:gd name="T39" fmla="*/ 112 h 230"/>
                <a:gd name="T40" fmla="*/ 6 w 286"/>
                <a:gd name="T41" fmla="*/ 190 h 230"/>
                <a:gd name="T42" fmla="*/ 8 w 286"/>
                <a:gd name="T43" fmla="*/ 230 h 230"/>
                <a:gd name="T44" fmla="*/ 26 w 286"/>
                <a:gd name="T45" fmla="*/ 210 h 230"/>
                <a:gd name="T46" fmla="*/ 30 w 286"/>
                <a:gd name="T47" fmla="*/ 166 h 230"/>
                <a:gd name="T48" fmla="*/ 40 w 286"/>
                <a:gd name="T49" fmla="*/ 138 h 230"/>
                <a:gd name="T50" fmla="*/ 80 w 286"/>
                <a:gd name="T51" fmla="*/ 178 h 230"/>
                <a:gd name="T52" fmla="*/ 80 w 286"/>
                <a:gd name="T53" fmla="*/ 144 h 230"/>
                <a:gd name="T54" fmla="*/ 94 w 286"/>
                <a:gd name="T55" fmla="*/ 120 h 230"/>
                <a:gd name="T56" fmla="*/ 112 w 286"/>
                <a:gd name="T57" fmla="*/ 134 h 230"/>
                <a:gd name="T58" fmla="*/ 130 w 286"/>
                <a:gd name="T59" fmla="*/ 160 h 230"/>
                <a:gd name="T60" fmla="*/ 164 w 286"/>
                <a:gd name="T61" fmla="*/ 162 h 230"/>
                <a:gd name="T62" fmla="*/ 170 w 286"/>
                <a:gd name="T63" fmla="*/ 146 h 230"/>
                <a:gd name="T64" fmla="*/ 202 w 286"/>
                <a:gd name="T65" fmla="*/ 148 h 230"/>
                <a:gd name="T66" fmla="*/ 220 w 286"/>
                <a:gd name="T67" fmla="*/ 130 h 230"/>
                <a:gd name="T68" fmla="*/ 250 w 286"/>
                <a:gd name="T69" fmla="*/ 130 h 230"/>
                <a:gd name="T70" fmla="*/ 262 w 286"/>
                <a:gd name="T71" fmla="*/ 110 h 230"/>
                <a:gd name="T72" fmla="*/ 258 w 286"/>
                <a:gd name="T73" fmla="*/ 82 h 230"/>
                <a:gd name="T74" fmla="*/ 274 w 286"/>
                <a:gd name="T75" fmla="*/ 58 h 230"/>
                <a:gd name="T76" fmla="*/ 286 w 286"/>
                <a:gd name="T77" fmla="*/ 42 h 230"/>
                <a:gd name="T78" fmla="*/ 266 w 286"/>
                <a:gd name="T79" fmla="*/ 0 h 230"/>
                <a:gd name="T80" fmla="*/ 246 w 286"/>
                <a:gd name="T81" fmla="*/ 14 h 2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6" h="230">
                  <a:moveTo>
                    <a:pt x="246" y="14"/>
                  </a:moveTo>
                  <a:lnTo>
                    <a:pt x="206" y="16"/>
                  </a:lnTo>
                  <a:lnTo>
                    <a:pt x="214" y="28"/>
                  </a:lnTo>
                  <a:lnTo>
                    <a:pt x="236" y="28"/>
                  </a:lnTo>
                  <a:lnTo>
                    <a:pt x="248" y="44"/>
                  </a:lnTo>
                  <a:lnTo>
                    <a:pt x="212" y="44"/>
                  </a:lnTo>
                  <a:lnTo>
                    <a:pt x="210" y="62"/>
                  </a:lnTo>
                  <a:lnTo>
                    <a:pt x="228" y="76"/>
                  </a:lnTo>
                  <a:lnTo>
                    <a:pt x="232" y="92"/>
                  </a:lnTo>
                  <a:lnTo>
                    <a:pt x="204" y="78"/>
                  </a:lnTo>
                  <a:lnTo>
                    <a:pt x="176" y="82"/>
                  </a:lnTo>
                  <a:lnTo>
                    <a:pt x="178" y="104"/>
                  </a:lnTo>
                  <a:lnTo>
                    <a:pt x="182" y="128"/>
                  </a:lnTo>
                  <a:lnTo>
                    <a:pt x="150" y="96"/>
                  </a:lnTo>
                  <a:lnTo>
                    <a:pt x="130" y="98"/>
                  </a:lnTo>
                  <a:lnTo>
                    <a:pt x="146" y="124"/>
                  </a:lnTo>
                  <a:lnTo>
                    <a:pt x="146" y="140"/>
                  </a:lnTo>
                  <a:lnTo>
                    <a:pt x="116" y="104"/>
                  </a:lnTo>
                  <a:lnTo>
                    <a:pt x="88" y="98"/>
                  </a:lnTo>
                  <a:lnTo>
                    <a:pt x="0" y="112"/>
                  </a:lnTo>
                  <a:lnTo>
                    <a:pt x="6" y="190"/>
                  </a:lnTo>
                  <a:lnTo>
                    <a:pt x="8" y="230"/>
                  </a:lnTo>
                  <a:lnTo>
                    <a:pt x="26" y="210"/>
                  </a:lnTo>
                  <a:lnTo>
                    <a:pt x="30" y="166"/>
                  </a:lnTo>
                  <a:lnTo>
                    <a:pt x="40" y="138"/>
                  </a:lnTo>
                  <a:lnTo>
                    <a:pt x="80" y="178"/>
                  </a:lnTo>
                  <a:lnTo>
                    <a:pt x="80" y="144"/>
                  </a:lnTo>
                  <a:lnTo>
                    <a:pt x="94" y="120"/>
                  </a:lnTo>
                  <a:lnTo>
                    <a:pt x="112" y="134"/>
                  </a:lnTo>
                  <a:lnTo>
                    <a:pt x="130" y="160"/>
                  </a:lnTo>
                  <a:lnTo>
                    <a:pt x="164" y="162"/>
                  </a:lnTo>
                  <a:lnTo>
                    <a:pt x="170" y="146"/>
                  </a:lnTo>
                  <a:lnTo>
                    <a:pt x="202" y="148"/>
                  </a:lnTo>
                  <a:lnTo>
                    <a:pt x="220" y="130"/>
                  </a:lnTo>
                  <a:lnTo>
                    <a:pt x="250" y="130"/>
                  </a:lnTo>
                  <a:lnTo>
                    <a:pt x="262" y="110"/>
                  </a:lnTo>
                  <a:lnTo>
                    <a:pt x="258" y="82"/>
                  </a:lnTo>
                  <a:lnTo>
                    <a:pt x="274" y="58"/>
                  </a:lnTo>
                  <a:lnTo>
                    <a:pt x="286" y="42"/>
                  </a:lnTo>
                  <a:lnTo>
                    <a:pt x="266" y="0"/>
                  </a:lnTo>
                  <a:lnTo>
                    <a:pt x="246" y="1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291"/>
            <p:cNvSpPr>
              <a:spLocks/>
            </p:cNvSpPr>
            <p:nvPr/>
          </p:nvSpPr>
          <p:spPr bwMode="auto">
            <a:xfrm>
              <a:off x="4234" y="3328"/>
              <a:ext cx="224" cy="120"/>
            </a:xfrm>
            <a:custGeom>
              <a:avLst/>
              <a:gdLst>
                <a:gd name="T0" fmla="*/ 6 w 224"/>
                <a:gd name="T1" fmla="*/ 28 h 120"/>
                <a:gd name="T2" fmla="*/ 114 w 224"/>
                <a:gd name="T3" fmla="*/ 18 h 120"/>
                <a:gd name="T4" fmla="*/ 126 w 224"/>
                <a:gd name="T5" fmla="*/ 34 h 120"/>
                <a:gd name="T6" fmla="*/ 144 w 224"/>
                <a:gd name="T7" fmla="*/ 54 h 120"/>
                <a:gd name="T8" fmla="*/ 144 w 224"/>
                <a:gd name="T9" fmla="*/ 38 h 120"/>
                <a:gd name="T10" fmla="*/ 132 w 224"/>
                <a:gd name="T11" fmla="*/ 18 h 120"/>
                <a:gd name="T12" fmla="*/ 144 w 224"/>
                <a:gd name="T13" fmla="*/ 12 h 120"/>
                <a:gd name="T14" fmla="*/ 170 w 224"/>
                <a:gd name="T15" fmla="*/ 30 h 120"/>
                <a:gd name="T16" fmla="*/ 186 w 224"/>
                <a:gd name="T17" fmla="*/ 50 h 120"/>
                <a:gd name="T18" fmla="*/ 182 w 224"/>
                <a:gd name="T19" fmla="*/ 22 h 120"/>
                <a:gd name="T20" fmla="*/ 176 w 224"/>
                <a:gd name="T21" fmla="*/ 2 h 120"/>
                <a:gd name="T22" fmla="*/ 202 w 224"/>
                <a:gd name="T23" fmla="*/ 0 h 120"/>
                <a:gd name="T24" fmla="*/ 224 w 224"/>
                <a:gd name="T25" fmla="*/ 16 h 120"/>
                <a:gd name="T26" fmla="*/ 198 w 224"/>
                <a:gd name="T27" fmla="*/ 10 h 120"/>
                <a:gd name="T28" fmla="*/ 204 w 224"/>
                <a:gd name="T29" fmla="*/ 34 h 120"/>
                <a:gd name="T30" fmla="*/ 198 w 224"/>
                <a:gd name="T31" fmla="*/ 58 h 120"/>
                <a:gd name="T32" fmla="*/ 168 w 224"/>
                <a:gd name="T33" fmla="*/ 48 h 120"/>
                <a:gd name="T34" fmla="*/ 160 w 224"/>
                <a:gd name="T35" fmla="*/ 40 h 120"/>
                <a:gd name="T36" fmla="*/ 154 w 224"/>
                <a:gd name="T37" fmla="*/ 54 h 120"/>
                <a:gd name="T38" fmla="*/ 142 w 224"/>
                <a:gd name="T39" fmla="*/ 62 h 120"/>
                <a:gd name="T40" fmla="*/ 112 w 224"/>
                <a:gd name="T41" fmla="*/ 34 h 120"/>
                <a:gd name="T42" fmla="*/ 76 w 224"/>
                <a:gd name="T43" fmla="*/ 34 h 120"/>
                <a:gd name="T44" fmla="*/ 64 w 224"/>
                <a:gd name="T45" fmla="*/ 58 h 120"/>
                <a:gd name="T46" fmla="*/ 46 w 224"/>
                <a:gd name="T47" fmla="*/ 60 h 120"/>
                <a:gd name="T48" fmla="*/ 50 w 224"/>
                <a:gd name="T49" fmla="*/ 38 h 120"/>
                <a:gd name="T50" fmla="*/ 30 w 224"/>
                <a:gd name="T51" fmla="*/ 34 h 120"/>
                <a:gd name="T52" fmla="*/ 26 w 224"/>
                <a:gd name="T53" fmla="*/ 54 h 120"/>
                <a:gd name="T54" fmla="*/ 6 w 224"/>
                <a:gd name="T55" fmla="*/ 120 h 120"/>
                <a:gd name="T56" fmla="*/ 0 w 224"/>
                <a:gd name="T57" fmla="*/ 40 h 120"/>
                <a:gd name="T58" fmla="*/ 6 w 224"/>
                <a:gd name="T59" fmla="*/ 28 h 1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4" h="120">
                  <a:moveTo>
                    <a:pt x="6" y="28"/>
                  </a:moveTo>
                  <a:lnTo>
                    <a:pt x="114" y="18"/>
                  </a:lnTo>
                  <a:lnTo>
                    <a:pt x="126" y="34"/>
                  </a:lnTo>
                  <a:lnTo>
                    <a:pt x="144" y="54"/>
                  </a:lnTo>
                  <a:lnTo>
                    <a:pt x="144" y="3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70" y="30"/>
                  </a:lnTo>
                  <a:lnTo>
                    <a:pt x="186" y="50"/>
                  </a:lnTo>
                  <a:lnTo>
                    <a:pt x="182" y="22"/>
                  </a:lnTo>
                  <a:lnTo>
                    <a:pt x="176" y="2"/>
                  </a:lnTo>
                  <a:lnTo>
                    <a:pt x="202" y="0"/>
                  </a:lnTo>
                  <a:lnTo>
                    <a:pt x="224" y="16"/>
                  </a:lnTo>
                  <a:lnTo>
                    <a:pt x="198" y="10"/>
                  </a:lnTo>
                  <a:lnTo>
                    <a:pt x="204" y="34"/>
                  </a:lnTo>
                  <a:lnTo>
                    <a:pt x="198" y="58"/>
                  </a:lnTo>
                  <a:lnTo>
                    <a:pt x="168" y="48"/>
                  </a:lnTo>
                  <a:lnTo>
                    <a:pt x="160" y="40"/>
                  </a:lnTo>
                  <a:lnTo>
                    <a:pt x="154" y="54"/>
                  </a:lnTo>
                  <a:lnTo>
                    <a:pt x="142" y="62"/>
                  </a:lnTo>
                  <a:lnTo>
                    <a:pt x="112" y="34"/>
                  </a:lnTo>
                  <a:lnTo>
                    <a:pt x="76" y="34"/>
                  </a:lnTo>
                  <a:lnTo>
                    <a:pt x="64" y="58"/>
                  </a:lnTo>
                  <a:lnTo>
                    <a:pt x="46" y="60"/>
                  </a:lnTo>
                  <a:lnTo>
                    <a:pt x="50" y="38"/>
                  </a:lnTo>
                  <a:lnTo>
                    <a:pt x="30" y="34"/>
                  </a:lnTo>
                  <a:lnTo>
                    <a:pt x="26" y="54"/>
                  </a:lnTo>
                  <a:lnTo>
                    <a:pt x="6" y="120"/>
                  </a:lnTo>
                  <a:lnTo>
                    <a:pt x="0" y="40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92"/>
            <p:cNvSpPr>
              <a:spLocks/>
            </p:cNvSpPr>
            <p:nvPr/>
          </p:nvSpPr>
          <p:spPr bwMode="auto">
            <a:xfrm>
              <a:off x="4438" y="3258"/>
              <a:ext cx="58" cy="82"/>
            </a:xfrm>
            <a:custGeom>
              <a:avLst/>
              <a:gdLst>
                <a:gd name="T0" fmla="*/ 22 w 58"/>
                <a:gd name="T1" fmla="*/ 0 h 82"/>
                <a:gd name="T2" fmla="*/ 0 w 58"/>
                <a:gd name="T3" fmla="*/ 8 h 82"/>
                <a:gd name="T4" fmla="*/ 0 w 58"/>
                <a:gd name="T5" fmla="*/ 24 h 82"/>
                <a:gd name="T6" fmla="*/ 18 w 58"/>
                <a:gd name="T7" fmla="*/ 18 h 82"/>
                <a:gd name="T8" fmla="*/ 42 w 58"/>
                <a:gd name="T9" fmla="*/ 24 h 82"/>
                <a:gd name="T10" fmla="*/ 30 w 58"/>
                <a:gd name="T11" fmla="*/ 36 h 82"/>
                <a:gd name="T12" fmla="*/ 6 w 58"/>
                <a:gd name="T13" fmla="*/ 36 h 82"/>
                <a:gd name="T14" fmla="*/ 6 w 58"/>
                <a:gd name="T15" fmla="*/ 48 h 82"/>
                <a:gd name="T16" fmla="*/ 26 w 58"/>
                <a:gd name="T17" fmla="*/ 58 h 82"/>
                <a:gd name="T18" fmla="*/ 40 w 58"/>
                <a:gd name="T19" fmla="*/ 82 h 82"/>
                <a:gd name="T20" fmla="*/ 24 w 58"/>
                <a:gd name="T21" fmla="*/ 50 h 82"/>
                <a:gd name="T22" fmla="*/ 58 w 58"/>
                <a:gd name="T23" fmla="*/ 48 h 82"/>
                <a:gd name="T24" fmla="*/ 58 w 58"/>
                <a:gd name="T25" fmla="*/ 18 h 82"/>
                <a:gd name="T26" fmla="*/ 50 w 58"/>
                <a:gd name="T27" fmla="*/ 8 h 82"/>
                <a:gd name="T28" fmla="*/ 32 w 58"/>
                <a:gd name="T29" fmla="*/ 10 h 82"/>
                <a:gd name="T30" fmla="*/ 22 w 58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8" h="82">
                  <a:moveTo>
                    <a:pt x="22" y="0"/>
                  </a:moveTo>
                  <a:lnTo>
                    <a:pt x="0" y="8"/>
                  </a:lnTo>
                  <a:lnTo>
                    <a:pt x="0" y="24"/>
                  </a:lnTo>
                  <a:lnTo>
                    <a:pt x="18" y="18"/>
                  </a:lnTo>
                  <a:lnTo>
                    <a:pt x="42" y="24"/>
                  </a:lnTo>
                  <a:lnTo>
                    <a:pt x="30" y="36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26" y="58"/>
                  </a:lnTo>
                  <a:lnTo>
                    <a:pt x="40" y="82"/>
                  </a:lnTo>
                  <a:lnTo>
                    <a:pt x="24" y="50"/>
                  </a:lnTo>
                  <a:lnTo>
                    <a:pt x="58" y="48"/>
                  </a:lnTo>
                  <a:lnTo>
                    <a:pt x="58" y="18"/>
                  </a:lnTo>
                  <a:lnTo>
                    <a:pt x="50" y="8"/>
                  </a:lnTo>
                  <a:lnTo>
                    <a:pt x="32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3"/>
            <p:cNvSpPr>
              <a:spLocks/>
            </p:cNvSpPr>
            <p:nvPr/>
          </p:nvSpPr>
          <p:spPr bwMode="auto">
            <a:xfrm>
              <a:off x="4100" y="3368"/>
              <a:ext cx="84" cy="70"/>
            </a:xfrm>
            <a:custGeom>
              <a:avLst/>
              <a:gdLst>
                <a:gd name="T0" fmla="*/ 84 w 84"/>
                <a:gd name="T1" fmla="*/ 0 h 70"/>
                <a:gd name="T2" fmla="*/ 60 w 84"/>
                <a:gd name="T3" fmla="*/ 2 h 70"/>
                <a:gd name="T4" fmla="*/ 36 w 84"/>
                <a:gd name="T5" fmla="*/ 12 h 70"/>
                <a:gd name="T6" fmla="*/ 2 w 84"/>
                <a:gd name="T7" fmla="*/ 20 h 70"/>
                <a:gd name="T8" fmla="*/ 2 w 84"/>
                <a:gd name="T9" fmla="*/ 30 h 70"/>
                <a:gd name="T10" fmla="*/ 28 w 84"/>
                <a:gd name="T11" fmla="*/ 22 h 70"/>
                <a:gd name="T12" fmla="*/ 70 w 84"/>
                <a:gd name="T13" fmla="*/ 12 h 70"/>
                <a:gd name="T14" fmla="*/ 68 w 84"/>
                <a:gd name="T15" fmla="*/ 20 h 70"/>
                <a:gd name="T16" fmla="*/ 36 w 84"/>
                <a:gd name="T17" fmla="*/ 22 h 70"/>
                <a:gd name="T18" fmla="*/ 0 w 84"/>
                <a:gd name="T19" fmla="*/ 36 h 70"/>
                <a:gd name="T20" fmla="*/ 0 w 84"/>
                <a:gd name="T21" fmla="*/ 50 h 70"/>
                <a:gd name="T22" fmla="*/ 40 w 84"/>
                <a:gd name="T23" fmla="*/ 34 h 70"/>
                <a:gd name="T24" fmla="*/ 36 w 84"/>
                <a:gd name="T25" fmla="*/ 42 h 70"/>
                <a:gd name="T26" fmla="*/ 6 w 84"/>
                <a:gd name="T27" fmla="*/ 54 h 70"/>
                <a:gd name="T28" fmla="*/ 6 w 84"/>
                <a:gd name="T29" fmla="*/ 64 h 70"/>
                <a:gd name="T30" fmla="*/ 38 w 84"/>
                <a:gd name="T31" fmla="*/ 52 h 70"/>
                <a:gd name="T32" fmla="*/ 12 w 84"/>
                <a:gd name="T33" fmla="*/ 68 h 70"/>
                <a:gd name="T34" fmla="*/ 30 w 84"/>
                <a:gd name="T35" fmla="*/ 70 h 70"/>
                <a:gd name="T36" fmla="*/ 76 w 84"/>
                <a:gd name="T37" fmla="*/ 62 h 70"/>
                <a:gd name="T38" fmla="*/ 76 w 84"/>
                <a:gd name="T39" fmla="*/ 50 h 70"/>
                <a:gd name="T40" fmla="*/ 48 w 84"/>
                <a:gd name="T41" fmla="*/ 56 h 70"/>
                <a:gd name="T42" fmla="*/ 48 w 84"/>
                <a:gd name="T43" fmla="*/ 40 h 70"/>
                <a:gd name="T44" fmla="*/ 74 w 84"/>
                <a:gd name="T45" fmla="*/ 36 h 70"/>
                <a:gd name="T46" fmla="*/ 60 w 84"/>
                <a:gd name="T47" fmla="*/ 30 h 70"/>
                <a:gd name="T48" fmla="*/ 80 w 84"/>
                <a:gd name="T49" fmla="*/ 22 h 70"/>
                <a:gd name="T50" fmla="*/ 84 w 84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4" h="70">
                  <a:moveTo>
                    <a:pt x="84" y="0"/>
                  </a:moveTo>
                  <a:lnTo>
                    <a:pt x="60" y="2"/>
                  </a:lnTo>
                  <a:lnTo>
                    <a:pt x="36" y="12"/>
                  </a:lnTo>
                  <a:lnTo>
                    <a:pt x="2" y="20"/>
                  </a:lnTo>
                  <a:lnTo>
                    <a:pt x="2" y="30"/>
                  </a:lnTo>
                  <a:lnTo>
                    <a:pt x="28" y="22"/>
                  </a:lnTo>
                  <a:lnTo>
                    <a:pt x="70" y="12"/>
                  </a:lnTo>
                  <a:lnTo>
                    <a:pt x="68" y="20"/>
                  </a:lnTo>
                  <a:lnTo>
                    <a:pt x="36" y="22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40" y="34"/>
                  </a:lnTo>
                  <a:lnTo>
                    <a:pt x="36" y="42"/>
                  </a:lnTo>
                  <a:lnTo>
                    <a:pt x="6" y="54"/>
                  </a:lnTo>
                  <a:lnTo>
                    <a:pt x="6" y="64"/>
                  </a:lnTo>
                  <a:lnTo>
                    <a:pt x="38" y="52"/>
                  </a:lnTo>
                  <a:lnTo>
                    <a:pt x="12" y="68"/>
                  </a:lnTo>
                  <a:lnTo>
                    <a:pt x="30" y="70"/>
                  </a:lnTo>
                  <a:lnTo>
                    <a:pt x="76" y="62"/>
                  </a:lnTo>
                  <a:lnTo>
                    <a:pt x="76" y="50"/>
                  </a:lnTo>
                  <a:lnTo>
                    <a:pt x="48" y="56"/>
                  </a:lnTo>
                  <a:lnTo>
                    <a:pt x="48" y="40"/>
                  </a:lnTo>
                  <a:lnTo>
                    <a:pt x="74" y="36"/>
                  </a:lnTo>
                  <a:lnTo>
                    <a:pt x="60" y="30"/>
                  </a:lnTo>
                  <a:lnTo>
                    <a:pt x="80" y="2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294"/>
            <p:cNvSpPr>
              <a:spLocks/>
            </p:cNvSpPr>
            <p:nvPr/>
          </p:nvSpPr>
          <p:spPr bwMode="auto">
            <a:xfrm>
              <a:off x="4192" y="3436"/>
              <a:ext cx="152" cy="104"/>
            </a:xfrm>
            <a:custGeom>
              <a:avLst/>
              <a:gdLst>
                <a:gd name="T0" fmla="*/ 20 w 152"/>
                <a:gd name="T1" fmla="*/ 6 h 104"/>
                <a:gd name="T2" fmla="*/ 34 w 152"/>
                <a:gd name="T3" fmla="*/ 0 h 104"/>
                <a:gd name="T4" fmla="*/ 48 w 152"/>
                <a:gd name="T5" fmla="*/ 20 h 104"/>
                <a:gd name="T6" fmla="*/ 38 w 152"/>
                <a:gd name="T7" fmla="*/ 58 h 104"/>
                <a:gd name="T8" fmla="*/ 20 w 152"/>
                <a:gd name="T9" fmla="*/ 90 h 104"/>
                <a:gd name="T10" fmla="*/ 38 w 152"/>
                <a:gd name="T11" fmla="*/ 82 h 104"/>
                <a:gd name="T12" fmla="*/ 60 w 152"/>
                <a:gd name="T13" fmla="*/ 98 h 104"/>
                <a:gd name="T14" fmla="*/ 90 w 152"/>
                <a:gd name="T15" fmla="*/ 82 h 104"/>
                <a:gd name="T16" fmla="*/ 152 w 152"/>
                <a:gd name="T17" fmla="*/ 62 h 104"/>
                <a:gd name="T18" fmla="*/ 142 w 152"/>
                <a:gd name="T19" fmla="*/ 86 h 104"/>
                <a:gd name="T20" fmla="*/ 112 w 152"/>
                <a:gd name="T21" fmla="*/ 100 h 104"/>
                <a:gd name="T22" fmla="*/ 54 w 152"/>
                <a:gd name="T23" fmla="*/ 104 h 104"/>
                <a:gd name="T24" fmla="*/ 0 w 152"/>
                <a:gd name="T25" fmla="*/ 104 h 104"/>
                <a:gd name="T26" fmla="*/ 10 w 152"/>
                <a:gd name="T27" fmla="*/ 70 h 104"/>
                <a:gd name="T28" fmla="*/ 10 w 152"/>
                <a:gd name="T29" fmla="*/ 36 h 104"/>
                <a:gd name="T30" fmla="*/ 10 w 152"/>
                <a:gd name="T31" fmla="*/ 36 h 104"/>
                <a:gd name="T32" fmla="*/ 16 w 152"/>
                <a:gd name="T33" fmla="*/ 22 h 104"/>
                <a:gd name="T34" fmla="*/ 18 w 152"/>
                <a:gd name="T35" fmla="*/ 12 h 104"/>
                <a:gd name="T36" fmla="*/ 20 w 152"/>
                <a:gd name="T37" fmla="*/ 6 h 104"/>
                <a:gd name="T38" fmla="*/ 20 w 152"/>
                <a:gd name="T39" fmla="*/ 6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" h="104">
                  <a:moveTo>
                    <a:pt x="20" y="6"/>
                  </a:moveTo>
                  <a:lnTo>
                    <a:pt x="34" y="0"/>
                  </a:lnTo>
                  <a:lnTo>
                    <a:pt x="48" y="20"/>
                  </a:lnTo>
                  <a:lnTo>
                    <a:pt x="38" y="58"/>
                  </a:lnTo>
                  <a:lnTo>
                    <a:pt x="20" y="90"/>
                  </a:lnTo>
                  <a:lnTo>
                    <a:pt x="38" y="82"/>
                  </a:lnTo>
                  <a:lnTo>
                    <a:pt x="60" y="98"/>
                  </a:lnTo>
                  <a:lnTo>
                    <a:pt x="90" y="82"/>
                  </a:lnTo>
                  <a:lnTo>
                    <a:pt x="152" y="62"/>
                  </a:lnTo>
                  <a:lnTo>
                    <a:pt x="142" y="86"/>
                  </a:lnTo>
                  <a:lnTo>
                    <a:pt x="112" y="100"/>
                  </a:lnTo>
                  <a:lnTo>
                    <a:pt x="54" y="104"/>
                  </a:lnTo>
                  <a:lnTo>
                    <a:pt x="0" y="104"/>
                  </a:lnTo>
                  <a:lnTo>
                    <a:pt x="10" y="70"/>
                  </a:lnTo>
                  <a:lnTo>
                    <a:pt x="10" y="36"/>
                  </a:lnTo>
                  <a:lnTo>
                    <a:pt x="16" y="22"/>
                  </a:lnTo>
                  <a:lnTo>
                    <a:pt x="18" y="1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295"/>
            <p:cNvSpPr>
              <a:spLocks/>
            </p:cNvSpPr>
            <p:nvPr/>
          </p:nvSpPr>
          <p:spPr bwMode="auto">
            <a:xfrm>
              <a:off x="4144" y="3402"/>
              <a:ext cx="340" cy="312"/>
            </a:xfrm>
            <a:custGeom>
              <a:avLst/>
              <a:gdLst>
                <a:gd name="T0" fmla="*/ 36 w 340"/>
                <a:gd name="T1" fmla="*/ 154 h 312"/>
                <a:gd name="T2" fmla="*/ 36 w 340"/>
                <a:gd name="T3" fmla="*/ 176 h 312"/>
                <a:gd name="T4" fmla="*/ 22 w 340"/>
                <a:gd name="T5" fmla="*/ 208 h 312"/>
                <a:gd name="T6" fmla="*/ 16 w 340"/>
                <a:gd name="T7" fmla="*/ 244 h 312"/>
                <a:gd name="T8" fmla="*/ 0 w 340"/>
                <a:gd name="T9" fmla="*/ 286 h 312"/>
                <a:gd name="T10" fmla="*/ 0 w 340"/>
                <a:gd name="T11" fmla="*/ 312 h 312"/>
                <a:gd name="T12" fmla="*/ 76 w 340"/>
                <a:gd name="T13" fmla="*/ 268 h 312"/>
                <a:gd name="T14" fmla="*/ 174 w 340"/>
                <a:gd name="T15" fmla="*/ 246 h 312"/>
                <a:gd name="T16" fmla="*/ 230 w 340"/>
                <a:gd name="T17" fmla="*/ 182 h 312"/>
                <a:gd name="T18" fmla="*/ 240 w 340"/>
                <a:gd name="T19" fmla="*/ 88 h 312"/>
                <a:gd name="T20" fmla="*/ 270 w 340"/>
                <a:gd name="T21" fmla="*/ 36 h 312"/>
                <a:gd name="T22" fmla="*/ 300 w 340"/>
                <a:gd name="T23" fmla="*/ 8 h 312"/>
                <a:gd name="T24" fmla="*/ 340 w 340"/>
                <a:gd name="T25" fmla="*/ 0 h 312"/>
                <a:gd name="T26" fmla="*/ 278 w 340"/>
                <a:gd name="T27" fmla="*/ 8 h 312"/>
                <a:gd name="T28" fmla="*/ 236 w 340"/>
                <a:gd name="T29" fmla="*/ 62 h 312"/>
                <a:gd name="T30" fmla="*/ 220 w 340"/>
                <a:gd name="T31" fmla="*/ 134 h 312"/>
                <a:gd name="T32" fmla="*/ 206 w 340"/>
                <a:gd name="T33" fmla="*/ 156 h 312"/>
                <a:gd name="T34" fmla="*/ 166 w 340"/>
                <a:gd name="T35" fmla="*/ 178 h 312"/>
                <a:gd name="T36" fmla="*/ 150 w 340"/>
                <a:gd name="T37" fmla="*/ 196 h 312"/>
                <a:gd name="T38" fmla="*/ 128 w 340"/>
                <a:gd name="T39" fmla="*/ 196 h 312"/>
                <a:gd name="T40" fmla="*/ 150 w 340"/>
                <a:gd name="T41" fmla="*/ 180 h 312"/>
                <a:gd name="T42" fmla="*/ 168 w 340"/>
                <a:gd name="T43" fmla="*/ 160 h 312"/>
                <a:gd name="T44" fmla="*/ 132 w 340"/>
                <a:gd name="T45" fmla="*/ 164 h 312"/>
                <a:gd name="T46" fmla="*/ 170 w 340"/>
                <a:gd name="T47" fmla="*/ 154 h 312"/>
                <a:gd name="T48" fmla="*/ 132 w 340"/>
                <a:gd name="T49" fmla="*/ 142 h 312"/>
                <a:gd name="T50" fmla="*/ 78 w 340"/>
                <a:gd name="T51" fmla="*/ 142 h 312"/>
                <a:gd name="T52" fmla="*/ 36 w 340"/>
                <a:gd name="T53" fmla="*/ 154 h 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0" h="312">
                  <a:moveTo>
                    <a:pt x="36" y="154"/>
                  </a:moveTo>
                  <a:lnTo>
                    <a:pt x="36" y="176"/>
                  </a:lnTo>
                  <a:lnTo>
                    <a:pt x="22" y="208"/>
                  </a:lnTo>
                  <a:lnTo>
                    <a:pt x="16" y="244"/>
                  </a:lnTo>
                  <a:lnTo>
                    <a:pt x="0" y="286"/>
                  </a:lnTo>
                  <a:lnTo>
                    <a:pt x="0" y="312"/>
                  </a:lnTo>
                  <a:lnTo>
                    <a:pt x="76" y="268"/>
                  </a:lnTo>
                  <a:lnTo>
                    <a:pt x="174" y="246"/>
                  </a:lnTo>
                  <a:lnTo>
                    <a:pt x="230" y="182"/>
                  </a:lnTo>
                  <a:lnTo>
                    <a:pt x="240" y="88"/>
                  </a:lnTo>
                  <a:lnTo>
                    <a:pt x="270" y="36"/>
                  </a:lnTo>
                  <a:lnTo>
                    <a:pt x="300" y="8"/>
                  </a:lnTo>
                  <a:lnTo>
                    <a:pt x="340" y="0"/>
                  </a:lnTo>
                  <a:lnTo>
                    <a:pt x="278" y="8"/>
                  </a:lnTo>
                  <a:lnTo>
                    <a:pt x="236" y="62"/>
                  </a:lnTo>
                  <a:lnTo>
                    <a:pt x="220" y="134"/>
                  </a:lnTo>
                  <a:lnTo>
                    <a:pt x="206" y="156"/>
                  </a:lnTo>
                  <a:lnTo>
                    <a:pt x="166" y="178"/>
                  </a:lnTo>
                  <a:lnTo>
                    <a:pt x="150" y="196"/>
                  </a:lnTo>
                  <a:lnTo>
                    <a:pt x="128" y="196"/>
                  </a:lnTo>
                  <a:lnTo>
                    <a:pt x="150" y="180"/>
                  </a:lnTo>
                  <a:lnTo>
                    <a:pt x="168" y="160"/>
                  </a:lnTo>
                  <a:lnTo>
                    <a:pt x="132" y="164"/>
                  </a:lnTo>
                  <a:lnTo>
                    <a:pt x="170" y="154"/>
                  </a:lnTo>
                  <a:lnTo>
                    <a:pt x="132" y="142"/>
                  </a:lnTo>
                  <a:lnTo>
                    <a:pt x="78" y="142"/>
                  </a:lnTo>
                  <a:lnTo>
                    <a:pt x="36" y="15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96"/>
            <p:cNvSpPr>
              <a:spLocks/>
            </p:cNvSpPr>
            <p:nvPr/>
          </p:nvSpPr>
          <p:spPr bwMode="auto">
            <a:xfrm>
              <a:off x="4402" y="3408"/>
              <a:ext cx="136" cy="96"/>
            </a:xfrm>
            <a:custGeom>
              <a:avLst/>
              <a:gdLst>
                <a:gd name="T0" fmla="*/ 98 w 136"/>
                <a:gd name="T1" fmla="*/ 0 h 96"/>
                <a:gd name="T2" fmla="*/ 60 w 136"/>
                <a:gd name="T3" fmla="*/ 6 h 96"/>
                <a:gd name="T4" fmla="*/ 22 w 136"/>
                <a:gd name="T5" fmla="*/ 24 h 96"/>
                <a:gd name="T6" fmla="*/ 6 w 136"/>
                <a:gd name="T7" fmla="*/ 56 h 96"/>
                <a:gd name="T8" fmla="*/ 0 w 136"/>
                <a:gd name="T9" fmla="*/ 96 h 96"/>
                <a:gd name="T10" fmla="*/ 22 w 136"/>
                <a:gd name="T11" fmla="*/ 46 h 96"/>
                <a:gd name="T12" fmla="*/ 54 w 136"/>
                <a:gd name="T13" fmla="*/ 24 h 96"/>
                <a:gd name="T14" fmla="*/ 136 w 136"/>
                <a:gd name="T15" fmla="*/ 24 h 96"/>
                <a:gd name="T16" fmla="*/ 98 w 136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6" h="96">
                  <a:moveTo>
                    <a:pt x="98" y="0"/>
                  </a:moveTo>
                  <a:lnTo>
                    <a:pt x="60" y="6"/>
                  </a:lnTo>
                  <a:lnTo>
                    <a:pt x="22" y="24"/>
                  </a:lnTo>
                  <a:lnTo>
                    <a:pt x="6" y="56"/>
                  </a:lnTo>
                  <a:lnTo>
                    <a:pt x="0" y="96"/>
                  </a:lnTo>
                  <a:lnTo>
                    <a:pt x="22" y="46"/>
                  </a:lnTo>
                  <a:lnTo>
                    <a:pt x="54" y="24"/>
                  </a:lnTo>
                  <a:lnTo>
                    <a:pt x="136" y="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97"/>
            <p:cNvSpPr>
              <a:spLocks/>
            </p:cNvSpPr>
            <p:nvPr/>
          </p:nvSpPr>
          <p:spPr bwMode="auto">
            <a:xfrm>
              <a:off x="4144" y="3442"/>
              <a:ext cx="46" cy="76"/>
            </a:xfrm>
            <a:custGeom>
              <a:avLst/>
              <a:gdLst>
                <a:gd name="T0" fmla="*/ 24 w 46"/>
                <a:gd name="T1" fmla="*/ 4 h 76"/>
                <a:gd name="T2" fmla="*/ 14 w 46"/>
                <a:gd name="T3" fmla="*/ 24 h 76"/>
                <a:gd name="T4" fmla="*/ 6 w 46"/>
                <a:gd name="T5" fmla="*/ 32 h 76"/>
                <a:gd name="T6" fmla="*/ 0 w 46"/>
                <a:gd name="T7" fmla="*/ 58 h 76"/>
                <a:gd name="T8" fmla="*/ 24 w 46"/>
                <a:gd name="T9" fmla="*/ 64 h 76"/>
                <a:gd name="T10" fmla="*/ 44 w 46"/>
                <a:gd name="T11" fmla="*/ 76 h 76"/>
                <a:gd name="T12" fmla="*/ 46 w 46"/>
                <a:gd name="T13" fmla="*/ 46 h 76"/>
                <a:gd name="T14" fmla="*/ 14 w 46"/>
                <a:gd name="T15" fmla="*/ 38 h 76"/>
                <a:gd name="T16" fmla="*/ 20 w 46"/>
                <a:gd name="T17" fmla="*/ 30 h 76"/>
                <a:gd name="T18" fmla="*/ 44 w 46"/>
                <a:gd name="T19" fmla="*/ 22 h 76"/>
                <a:gd name="T20" fmla="*/ 46 w 46"/>
                <a:gd name="T21" fmla="*/ 0 h 76"/>
                <a:gd name="T22" fmla="*/ 24 w 46"/>
                <a:gd name="T23" fmla="*/ 4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76">
                  <a:moveTo>
                    <a:pt x="24" y="4"/>
                  </a:moveTo>
                  <a:lnTo>
                    <a:pt x="14" y="24"/>
                  </a:lnTo>
                  <a:lnTo>
                    <a:pt x="6" y="32"/>
                  </a:lnTo>
                  <a:lnTo>
                    <a:pt x="0" y="58"/>
                  </a:lnTo>
                  <a:lnTo>
                    <a:pt x="24" y="64"/>
                  </a:lnTo>
                  <a:lnTo>
                    <a:pt x="44" y="76"/>
                  </a:lnTo>
                  <a:lnTo>
                    <a:pt x="46" y="46"/>
                  </a:lnTo>
                  <a:lnTo>
                    <a:pt x="14" y="38"/>
                  </a:lnTo>
                  <a:lnTo>
                    <a:pt x="20" y="30"/>
                  </a:lnTo>
                  <a:lnTo>
                    <a:pt x="44" y="22"/>
                  </a:lnTo>
                  <a:lnTo>
                    <a:pt x="46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298"/>
            <p:cNvSpPr>
              <a:spLocks/>
            </p:cNvSpPr>
            <p:nvPr/>
          </p:nvSpPr>
          <p:spPr bwMode="auto">
            <a:xfrm>
              <a:off x="4122" y="3498"/>
              <a:ext cx="18" cy="30"/>
            </a:xfrm>
            <a:custGeom>
              <a:avLst/>
              <a:gdLst>
                <a:gd name="T0" fmla="*/ 4 w 18"/>
                <a:gd name="T1" fmla="*/ 0 h 30"/>
                <a:gd name="T2" fmla="*/ 0 w 18"/>
                <a:gd name="T3" fmla="*/ 16 h 30"/>
                <a:gd name="T4" fmla="*/ 10 w 18"/>
                <a:gd name="T5" fmla="*/ 30 h 30"/>
                <a:gd name="T6" fmla="*/ 8 w 18"/>
                <a:gd name="T7" fmla="*/ 12 h 30"/>
                <a:gd name="T8" fmla="*/ 18 w 18"/>
                <a:gd name="T9" fmla="*/ 8 h 30"/>
                <a:gd name="T10" fmla="*/ 4 w 18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0" y="16"/>
                  </a:lnTo>
                  <a:lnTo>
                    <a:pt x="10" y="30"/>
                  </a:lnTo>
                  <a:lnTo>
                    <a:pt x="8" y="12"/>
                  </a:lnTo>
                  <a:lnTo>
                    <a:pt x="18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67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99"/>
            <p:cNvSpPr>
              <a:spLocks/>
            </p:cNvSpPr>
            <p:nvPr/>
          </p:nvSpPr>
          <p:spPr bwMode="auto">
            <a:xfrm>
              <a:off x="4090" y="3522"/>
              <a:ext cx="34" cy="32"/>
            </a:xfrm>
            <a:custGeom>
              <a:avLst/>
              <a:gdLst>
                <a:gd name="T0" fmla="*/ 26 w 34"/>
                <a:gd name="T1" fmla="*/ 0 h 32"/>
                <a:gd name="T2" fmla="*/ 4 w 34"/>
                <a:gd name="T3" fmla="*/ 4 h 32"/>
                <a:gd name="T4" fmla="*/ 0 w 34"/>
                <a:gd name="T5" fmla="*/ 14 h 32"/>
                <a:gd name="T6" fmla="*/ 10 w 34"/>
                <a:gd name="T7" fmla="*/ 32 h 32"/>
                <a:gd name="T8" fmla="*/ 20 w 34"/>
                <a:gd name="T9" fmla="*/ 16 h 32"/>
                <a:gd name="T10" fmla="*/ 34 w 34"/>
                <a:gd name="T11" fmla="*/ 12 h 32"/>
                <a:gd name="T12" fmla="*/ 34 w 34"/>
                <a:gd name="T13" fmla="*/ 12 h 32"/>
                <a:gd name="T14" fmla="*/ 32 w 34"/>
                <a:gd name="T15" fmla="*/ 4 h 32"/>
                <a:gd name="T16" fmla="*/ 28 w 34"/>
                <a:gd name="T17" fmla="*/ 0 h 32"/>
                <a:gd name="T18" fmla="*/ 28 w 34"/>
                <a:gd name="T19" fmla="*/ 0 h 32"/>
                <a:gd name="T20" fmla="*/ 26 w 34"/>
                <a:gd name="T21" fmla="*/ 0 h 32"/>
                <a:gd name="T22" fmla="*/ 26 w 34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" h="32">
                  <a:moveTo>
                    <a:pt x="26" y="0"/>
                  </a:moveTo>
                  <a:lnTo>
                    <a:pt x="4" y="4"/>
                  </a:lnTo>
                  <a:lnTo>
                    <a:pt x="0" y="14"/>
                  </a:lnTo>
                  <a:lnTo>
                    <a:pt x="10" y="32"/>
                  </a:lnTo>
                  <a:lnTo>
                    <a:pt x="20" y="16"/>
                  </a:lnTo>
                  <a:lnTo>
                    <a:pt x="34" y="12"/>
                  </a:lnTo>
                  <a:lnTo>
                    <a:pt x="32" y="4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00"/>
            <p:cNvSpPr>
              <a:spLocks/>
            </p:cNvSpPr>
            <p:nvPr/>
          </p:nvSpPr>
          <p:spPr bwMode="auto">
            <a:xfrm>
              <a:off x="4084" y="3554"/>
              <a:ext cx="38" cy="26"/>
            </a:xfrm>
            <a:custGeom>
              <a:avLst/>
              <a:gdLst>
                <a:gd name="T0" fmla="*/ 0 w 38"/>
                <a:gd name="T1" fmla="*/ 0 h 26"/>
                <a:gd name="T2" fmla="*/ 8 w 38"/>
                <a:gd name="T3" fmla="*/ 14 h 26"/>
                <a:gd name="T4" fmla="*/ 38 w 38"/>
                <a:gd name="T5" fmla="*/ 26 h 26"/>
                <a:gd name="T6" fmla="*/ 36 w 38"/>
                <a:gd name="T7" fmla="*/ 6 h 26"/>
                <a:gd name="T8" fmla="*/ 16 w 38"/>
                <a:gd name="T9" fmla="*/ 2 h 26"/>
                <a:gd name="T10" fmla="*/ 0 w 3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8" y="14"/>
                  </a:lnTo>
                  <a:lnTo>
                    <a:pt x="38" y="26"/>
                  </a:lnTo>
                  <a:lnTo>
                    <a:pt x="36" y="6"/>
                  </a:lnTo>
                  <a:lnTo>
                    <a:pt x="1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01"/>
            <p:cNvSpPr>
              <a:spLocks/>
            </p:cNvSpPr>
            <p:nvPr/>
          </p:nvSpPr>
          <p:spPr bwMode="auto">
            <a:xfrm>
              <a:off x="4084" y="3570"/>
              <a:ext cx="32" cy="28"/>
            </a:xfrm>
            <a:custGeom>
              <a:avLst/>
              <a:gdLst>
                <a:gd name="T0" fmla="*/ 0 w 32"/>
                <a:gd name="T1" fmla="*/ 0 h 28"/>
                <a:gd name="T2" fmla="*/ 32 w 32"/>
                <a:gd name="T3" fmla="*/ 14 h 28"/>
                <a:gd name="T4" fmla="*/ 30 w 32"/>
                <a:gd name="T5" fmla="*/ 28 h 28"/>
                <a:gd name="T6" fmla="*/ 8 w 32"/>
                <a:gd name="T7" fmla="*/ 16 h 28"/>
                <a:gd name="T8" fmla="*/ 8 w 32"/>
                <a:gd name="T9" fmla="*/ 16 h 28"/>
                <a:gd name="T10" fmla="*/ 4 w 32"/>
                <a:gd name="T11" fmla="*/ 8 h 28"/>
                <a:gd name="T12" fmla="*/ 0 w 32"/>
                <a:gd name="T13" fmla="*/ 2 h 28"/>
                <a:gd name="T14" fmla="*/ 0 w 32"/>
                <a:gd name="T15" fmla="*/ 0 h 28"/>
                <a:gd name="T16" fmla="*/ 0 w 32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32" y="14"/>
                  </a:lnTo>
                  <a:lnTo>
                    <a:pt x="30" y="28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02"/>
            <p:cNvSpPr>
              <a:spLocks/>
            </p:cNvSpPr>
            <p:nvPr/>
          </p:nvSpPr>
          <p:spPr bwMode="auto">
            <a:xfrm>
              <a:off x="4408" y="3442"/>
              <a:ext cx="146" cy="142"/>
            </a:xfrm>
            <a:custGeom>
              <a:avLst/>
              <a:gdLst>
                <a:gd name="T0" fmla="*/ 86 w 146"/>
                <a:gd name="T1" fmla="*/ 0 h 142"/>
                <a:gd name="T2" fmla="*/ 44 w 146"/>
                <a:gd name="T3" fmla="*/ 0 h 142"/>
                <a:gd name="T4" fmla="*/ 26 w 146"/>
                <a:gd name="T5" fmla="*/ 12 h 142"/>
                <a:gd name="T6" fmla="*/ 8 w 146"/>
                <a:gd name="T7" fmla="*/ 50 h 142"/>
                <a:gd name="T8" fmla="*/ 0 w 146"/>
                <a:gd name="T9" fmla="*/ 94 h 142"/>
                <a:gd name="T10" fmla="*/ 8 w 146"/>
                <a:gd name="T11" fmla="*/ 124 h 142"/>
                <a:gd name="T12" fmla="*/ 20 w 146"/>
                <a:gd name="T13" fmla="*/ 142 h 142"/>
                <a:gd name="T14" fmla="*/ 22 w 146"/>
                <a:gd name="T15" fmla="*/ 112 h 142"/>
                <a:gd name="T16" fmla="*/ 24 w 146"/>
                <a:gd name="T17" fmla="*/ 72 h 142"/>
                <a:gd name="T18" fmla="*/ 50 w 146"/>
                <a:gd name="T19" fmla="*/ 68 h 142"/>
                <a:gd name="T20" fmla="*/ 110 w 146"/>
                <a:gd name="T21" fmla="*/ 74 h 142"/>
                <a:gd name="T22" fmla="*/ 128 w 146"/>
                <a:gd name="T23" fmla="*/ 54 h 142"/>
                <a:gd name="T24" fmla="*/ 146 w 146"/>
                <a:gd name="T25" fmla="*/ 50 h 142"/>
                <a:gd name="T26" fmla="*/ 146 w 146"/>
                <a:gd name="T27" fmla="*/ 26 h 142"/>
                <a:gd name="T28" fmla="*/ 126 w 146"/>
                <a:gd name="T29" fmla="*/ 2 h 142"/>
                <a:gd name="T30" fmla="*/ 126 w 146"/>
                <a:gd name="T31" fmla="*/ 2 h 142"/>
                <a:gd name="T32" fmla="*/ 106 w 146"/>
                <a:gd name="T33" fmla="*/ 2 h 142"/>
                <a:gd name="T34" fmla="*/ 94 w 146"/>
                <a:gd name="T35" fmla="*/ 2 h 142"/>
                <a:gd name="T36" fmla="*/ 88 w 146"/>
                <a:gd name="T37" fmla="*/ 2 h 142"/>
                <a:gd name="T38" fmla="*/ 86 w 146"/>
                <a:gd name="T39" fmla="*/ 0 h 142"/>
                <a:gd name="T40" fmla="*/ 86 w 146"/>
                <a:gd name="T41" fmla="*/ 0 h 1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6" h="142">
                  <a:moveTo>
                    <a:pt x="86" y="0"/>
                  </a:moveTo>
                  <a:lnTo>
                    <a:pt x="44" y="0"/>
                  </a:lnTo>
                  <a:lnTo>
                    <a:pt x="26" y="12"/>
                  </a:lnTo>
                  <a:lnTo>
                    <a:pt x="8" y="50"/>
                  </a:lnTo>
                  <a:lnTo>
                    <a:pt x="0" y="94"/>
                  </a:lnTo>
                  <a:lnTo>
                    <a:pt x="8" y="124"/>
                  </a:lnTo>
                  <a:lnTo>
                    <a:pt x="20" y="142"/>
                  </a:lnTo>
                  <a:lnTo>
                    <a:pt x="22" y="112"/>
                  </a:lnTo>
                  <a:lnTo>
                    <a:pt x="24" y="72"/>
                  </a:lnTo>
                  <a:lnTo>
                    <a:pt x="50" y="68"/>
                  </a:lnTo>
                  <a:lnTo>
                    <a:pt x="110" y="74"/>
                  </a:lnTo>
                  <a:lnTo>
                    <a:pt x="128" y="54"/>
                  </a:lnTo>
                  <a:lnTo>
                    <a:pt x="146" y="50"/>
                  </a:lnTo>
                  <a:lnTo>
                    <a:pt x="146" y="26"/>
                  </a:lnTo>
                  <a:lnTo>
                    <a:pt x="126" y="2"/>
                  </a:lnTo>
                  <a:lnTo>
                    <a:pt x="106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303"/>
            <p:cNvSpPr>
              <a:spLocks/>
            </p:cNvSpPr>
            <p:nvPr/>
          </p:nvSpPr>
          <p:spPr bwMode="auto">
            <a:xfrm>
              <a:off x="4150" y="3670"/>
              <a:ext cx="178" cy="82"/>
            </a:xfrm>
            <a:custGeom>
              <a:avLst/>
              <a:gdLst>
                <a:gd name="T0" fmla="*/ 84 w 178"/>
                <a:gd name="T1" fmla="*/ 0 h 82"/>
                <a:gd name="T2" fmla="*/ 40 w 178"/>
                <a:gd name="T3" fmla="*/ 18 h 82"/>
                <a:gd name="T4" fmla="*/ 2 w 178"/>
                <a:gd name="T5" fmla="*/ 44 h 82"/>
                <a:gd name="T6" fmla="*/ 0 w 178"/>
                <a:gd name="T7" fmla="*/ 82 h 82"/>
                <a:gd name="T8" fmla="*/ 142 w 178"/>
                <a:gd name="T9" fmla="*/ 74 h 82"/>
                <a:gd name="T10" fmla="*/ 178 w 178"/>
                <a:gd name="T11" fmla="*/ 80 h 82"/>
                <a:gd name="T12" fmla="*/ 178 w 178"/>
                <a:gd name="T13" fmla="*/ 56 h 82"/>
                <a:gd name="T14" fmla="*/ 126 w 178"/>
                <a:gd name="T15" fmla="*/ 52 h 82"/>
                <a:gd name="T16" fmla="*/ 120 w 178"/>
                <a:gd name="T17" fmla="*/ 34 h 82"/>
                <a:gd name="T18" fmla="*/ 170 w 178"/>
                <a:gd name="T19" fmla="*/ 26 h 82"/>
                <a:gd name="T20" fmla="*/ 164 w 178"/>
                <a:gd name="T21" fmla="*/ 2 h 82"/>
                <a:gd name="T22" fmla="*/ 126 w 178"/>
                <a:gd name="T23" fmla="*/ 0 h 82"/>
                <a:gd name="T24" fmla="*/ 84 w 178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8" h="82">
                  <a:moveTo>
                    <a:pt x="84" y="0"/>
                  </a:moveTo>
                  <a:lnTo>
                    <a:pt x="40" y="18"/>
                  </a:lnTo>
                  <a:lnTo>
                    <a:pt x="2" y="44"/>
                  </a:lnTo>
                  <a:lnTo>
                    <a:pt x="0" y="82"/>
                  </a:lnTo>
                  <a:lnTo>
                    <a:pt x="142" y="74"/>
                  </a:lnTo>
                  <a:lnTo>
                    <a:pt x="178" y="80"/>
                  </a:lnTo>
                  <a:lnTo>
                    <a:pt x="178" y="56"/>
                  </a:lnTo>
                  <a:lnTo>
                    <a:pt x="126" y="52"/>
                  </a:lnTo>
                  <a:lnTo>
                    <a:pt x="120" y="34"/>
                  </a:lnTo>
                  <a:lnTo>
                    <a:pt x="170" y="26"/>
                  </a:lnTo>
                  <a:lnTo>
                    <a:pt x="164" y="2"/>
                  </a:lnTo>
                  <a:lnTo>
                    <a:pt x="126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304"/>
            <p:cNvSpPr>
              <a:spLocks/>
            </p:cNvSpPr>
            <p:nvPr/>
          </p:nvSpPr>
          <p:spPr bwMode="auto">
            <a:xfrm>
              <a:off x="4146" y="3756"/>
              <a:ext cx="148" cy="86"/>
            </a:xfrm>
            <a:custGeom>
              <a:avLst/>
              <a:gdLst>
                <a:gd name="T0" fmla="*/ 20 w 148"/>
                <a:gd name="T1" fmla="*/ 0 h 86"/>
                <a:gd name="T2" fmla="*/ 114 w 148"/>
                <a:gd name="T3" fmla="*/ 2 h 86"/>
                <a:gd name="T4" fmla="*/ 148 w 148"/>
                <a:gd name="T5" fmla="*/ 6 h 86"/>
                <a:gd name="T6" fmla="*/ 148 w 148"/>
                <a:gd name="T7" fmla="*/ 28 h 86"/>
                <a:gd name="T8" fmla="*/ 140 w 148"/>
                <a:gd name="T9" fmla="*/ 80 h 86"/>
                <a:gd name="T10" fmla="*/ 110 w 148"/>
                <a:gd name="T11" fmla="*/ 86 h 86"/>
                <a:gd name="T12" fmla="*/ 86 w 148"/>
                <a:gd name="T13" fmla="*/ 62 h 86"/>
                <a:gd name="T14" fmla="*/ 70 w 148"/>
                <a:gd name="T15" fmla="*/ 44 h 86"/>
                <a:gd name="T16" fmla="*/ 28 w 148"/>
                <a:gd name="T17" fmla="*/ 68 h 86"/>
                <a:gd name="T18" fmla="*/ 0 w 148"/>
                <a:gd name="T19" fmla="*/ 36 h 86"/>
                <a:gd name="T20" fmla="*/ 4 w 148"/>
                <a:gd name="T21" fmla="*/ 0 h 86"/>
                <a:gd name="T22" fmla="*/ 20 w 148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86">
                  <a:moveTo>
                    <a:pt x="20" y="0"/>
                  </a:moveTo>
                  <a:lnTo>
                    <a:pt x="114" y="2"/>
                  </a:lnTo>
                  <a:lnTo>
                    <a:pt x="148" y="6"/>
                  </a:lnTo>
                  <a:lnTo>
                    <a:pt x="148" y="28"/>
                  </a:lnTo>
                  <a:lnTo>
                    <a:pt x="140" y="80"/>
                  </a:lnTo>
                  <a:lnTo>
                    <a:pt x="110" y="86"/>
                  </a:lnTo>
                  <a:lnTo>
                    <a:pt x="86" y="62"/>
                  </a:lnTo>
                  <a:lnTo>
                    <a:pt x="70" y="44"/>
                  </a:lnTo>
                  <a:lnTo>
                    <a:pt x="28" y="68"/>
                  </a:lnTo>
                  <a:lnTo>
                    <a:pt x="0" y="36"/>
                  </a:lnTo>
                  <a:lnTo>
                    <a:pt x="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305"/>
            <p:cNvSpPr>
              <a:spLocks/>
            </p:cNvSpPr>
            <p:nvPr/>
          </p:nvSpPr>
          <p:spPr bwMode="auto">
            <a:xfrm>
              <a:off x="4458" y="3780"/>
              <a:ext cx="118" cy="84"/>
            </a:xfrm>
            <a:custGeom>
              <a:avLst/>
              <a:gdLst>
                <a:gd name="T0" fmla="*/ 0 w 118"/>
                <a:gd name="T1" fmla="*/ 22 h 84"/>
                <a:gd name="T2" fmla="*/ 14 w 118"/>
                <a:gd name="T3" fmla="*/ 18 h 84"/>
                <a:gd name="T4" fmla="*/ 34 w 118"/>
                <a:gd name="T5" fmla="*/ 0 h 84"/>
                <a:gd name="T6" fmla="*/ 80 w 118"/>
                <a:gd name="T7" fmla="*/ 0 h 84"/>
                <a:gd name="T8" fmla="*/ 88 w 118"/>
                <a:gd name="T9" fmla="*/ 34 h 84"/>
                <a:gd name="T10" fmla="*/ 118 w 118"/>
                <a:gd name="T11" fmla="*/ 74 h 84"/>
                <a:gd name="T12" fmla="*/ 78 w 118"/>
                <a:gd name="T13" fmla="*/ 76 h 84"/>
                <a:gd name="T14" fmla="*/ 22 w 118"/>
                <a:gd name="T15" fmla="*/ 84 h 84"/>
                <a:gd name="T16" fmla="*/ 0 w 118"/>
                <a:gd name="T17" fmla="*/ 58 h 84"/>
                <a:gd name="T18" fmla="*/ 0 w 118"/>
                <a:gd name="T19" fmla="*/ 22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" h="84">
                  <a:moveTo>
                    <a:pt x="0" y="22"/>
                  </a:moveTo>
                  <a:lnTo>
                    <a:pt x="14" y="18"/>
                  </a:lnTo>
                  <a:lnTo>
                    <a:pt x="34" y="0"/>
                  </a:lnTo>
                  <a:lnTo>
                    <a:pt x="80" y="0"/>
                  </a:lnTo>
                  <a:lnTo>
                    <a:pt x="88" y="34"/>
                  </a:lnTo>
                  <a:lnTo>
                    <a:pt x="118" y="74"/>
                  </a:lnTo>
                  <a:lnTo>
                    <a:pt x="78" y="76"/>
                  </a:lnTo>
                  <a:lnTo>
                    <a:pt x="22" y="84"/>
                  </a:lnTo>
                  <a:lnTo>
                    <a:pt x="0" y="5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306"/>
            <p:cNvSpPr>
              <a:spLocks/>
            </p:cNvSpPr>
            <p:nvPr/>
          </p:nvSpPr>
          <p:spPr bwMode="auto">
            <a:xfrm>
              <a:off x="4146" y="3226"/>
              <a:ext cx="50" cy="74"/>
            </a:xfrm>
            <a:custGeom>
              <a:avLst/>
              <a:gdLst>
                <a:gd name="T0" fmla="*/ 24 w 50"/>
                <a:gd name="T1" fmla="*/ 4 h 74"/>
                <a:gd name="T2" fmla="*/ 8 w 50"/>
                <a:gd name="T3" fmla="*/ 28 h 74"/>
                <a:gd name="T4" fmla="*/ 0 w 50"/>
                <a:gd name="T5" fmla="*/ 70 h 74"/>
                <a:gd name="T6" fmla="*/ 36 w 50"/>
                <a:gd name="T7" fmla="*/ 74 h 74"/>
                <a:gd name="T8" fmla="*/ 50 w 50"/>
                <a:gd name="T9" fmla="*/ 38 h 74"/>
                <a:gd name="T10" fmla="*/ 24 w 50"/>
                <a:gd name="T11" fmla="*/ 48 h 74"/>
                <a:gd name="T12" fmla="*/ 40 w 50"/>
                <a:gd name="T13" fmla="*/ 8 h 74"/>
                <a:gd name="T14" fmla="*/ 40 w 50"/>
                <a:gd name="T15" fmla="*/ 8 h 74"/>
                <a:gd name="T16" fmla="*/ 32 w 50"/>
                <a:gd name="T17" fmla="*/ 2 h 74"/>
                <a:gd name="T18" fmla="*/ 26 w 50"/>
                <a:gd name="T19" fmla="*/ 0 h 74"/>
                <a:gd name="T20" fmla="*/ 24 w 50"/>
                <a:gd name="T21" fmla="*/ 2 h 74"/>
                <a:gd name="T22" fmla="*/ 24 w 50"/>
                <a:gd name="T23" fmla="*/ 4 h 74"/>
                <a:gd name="T24" fmla="*/ 24 w 50"/>
                <a:gd name="T25" fmla="*/ 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74">
                  <a:moveTo>
                    <a:pt x="24" y="4"/>
                  </a:moveTo>
                  <a:lnTo>
                    <a:pt x="8" y="28"/>
                  </a:lnTo>
                  <a:lnTo>
                    <a:pt x="0" y="70"/>
                  </a:lnTo>
                  <a:lnTo>
                    <a:pt x="36" y="74"/>
                  </a:lnTo>
                  <a:lnTo>
                    <a:pt x="50" y="38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307"/>
            <p:cNvSpPr>
              <a:spLocks/>
            </p:cNvSpPr>
            <p:nvPr/>
          </p:nvSpPr>
          <p:spPr bwMode="auto">
            <a:xfrm>
              <a:off x="4166" y="3306"/>
              <a:ext cx="26" cy="56"/>
            </a:xfrm>
            <a:custGeom>
              <a:avLst/>
              <a:gdLst>
                <a:gd name="T0" fmla="*/ 0 w 26"/>
                <a:gd name="T1" fmla="*/ 10 h 56"/>
                <a:gd name="T2" fmla="*/ 0 w 26"/>
                <a:gd name="T3" fmla="*/ 56 h 56"/>
                <a:gd name="T4" fmla="*/ 16 w 26"/>
                <a:gd name="T5" fmla="*/ 56 h 56"/>
                <a:gd name="T6" fmla="*/ 26 w 26"/>
                <a:gd name="T7" fmla="*/ 0 h 56"/>
                <a:gd name="T8" fmla="*/ 26 w 26"/>
                <a:gd name="T9" fmla="*/ 0 h 56"/>
                <a:gd name="T10" fmla="*/ 10 w 26"/>
                <a:gd name="T11" fmla="*/ 4 h 56"/>
                <a:gd name="T12" fmla="*/ 2 w 26"/>
                <a:gd name="T13" fmla="*/ 8 h 56"/>
                <a:gd name="T14" fmla="*/ 0 w 26"/>
                <a:gd name="T15" fmla="*/ 10 h 56"/>
                <a:gd name="T16" fmla="*/ 0 w 26"/>
                <a:gd name="T17" fmla="*/ 10 h 56"/>
                <a:gd name="T18" fmla="*/ 0 w 26"/>
                <a:gd name="T19" fmla="*/ 1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56">
                  <a:moveTo>
                    <a:pt x="0" y="10"/>
                  </a:moveTo>
                  <a:lnTo>
                    <a:pt x="0" y="56"/>
                  </a:lnTo>
                  <a:lnTo>
                    <a:pt x="16" y="56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2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308"/>
            <p:cNvSpPr>
              <a:spLocks/>
            </p:cNvSpPr>
            <p:nvPr/>
          </p:nvSpPr>
          <p:spPr bwMode="auto">
            <a:xfrm>
              <a:off x="4416" y="3442"/>
              <a:ext cx="184" cy="262"/>
            </a:xfrm>
            <a:custGeom>
              <a:avLst/>
              <a:gdLst>
                <a:gd name="T0" fmla="*/ 4 w 184"/>
                <a:gd name="T1" fmla="*/ 124 h 262"/>
                <a:gd name="T2" fmla="*/ 0 w 184"/>
                <a:gd name="T3" fmla="*/ 88 h 262"/>
                <a:gd name="T4" fmla="*/ 30 w 184"/>
                <a:gd name="T5" fmla="*/ 56 h 262"/>
                <a:gd name="T6" fmla="*/ 74 w 184"/>
                <a:gd name="T7" fmla="*/ 56 h 262"/>
                <a:gd name="T8" fmla="*/ 94 w 184"/>
                <a:gd name="T9" fmla="*/ 56 h 262"/>
                <a:gd name="T10" fmla="*/ 120 w 184"/>
                <a:gd name="T11" fmla="*/ 36 h 262"/>
                <a:gd name="T12" fmla="*/ 110 w 184"/>
                <a:gd name="T13" fmla="*/ 0 h 262"/>
                <a:gd name="T14" fmla="*/ 136 w 184"/>
                <a:gd name="T15" fmla="*/ 24 h 262"/>
                <a:gd name="T16" fmla="*/ 164 w 184"/>
                <a:gd name="T17" fmla="*/ 84 h 262"/>
                <a:gd name="T18" fmla="*/ 184 w 184"/>
                <a:gd name="T19" fmla="*/ 176 h 262"/>
                <a:gd name="T20" fmla="*/ 164 w 184"/>
                <a:gd name="T21" fmla="*/ 152 h 262"/>
                <a:gd name="T22" fmla="*/ 148 w 184"/>
                <a:gd name="T23" fmla="*/ 104 h 262"/>
                <a:gd name="T24" fmla="*/ 122 w 184"/>
                <a:gd name="T25" fmla="*/ 114 h 262"/>
                <a:gd name="T26" fmla="*/ 78 w 184"/>
                <a:gd name="T27" fmla="*/ 120 h 262"/>
                <a:gd name="T28" fmla="*/ 72 w 184"/>
                <a:gd name="T29" fmla="*/ 160 h 262"/>
                <a:gd name="T30" fmla="*/ 148 w 184"/>
                <a:gd name="T31" fmla="*/ 182 h 262"/>
                <a:gd name="T32" fmla="*/ 132 w 184"/>
                <a:gd name="T33" fmla="*/ 218 h 262"/>
                <a:gd name="T34" fmla="*/ 74 w 184"/>
                <a:gd name="T35" fmla="*/ 218 h 262"/>
                <a:gd name="T36" fmla="*/ 0 w 184"/>
                <a:gd name="T37" fmla="*/ 262 h 262"/>
                <a:gd name="T38" fmla="*/ 0 w 184"/>
                <a:gd name="T39" fmla="*/ 220 h 262"/>
                <a:gd name="T40" fmla="*/ 0 w 184"/>
                <a:gd name="T41" fmla="*/ 176 h 262"/>
                <a:gd name="T42" fmla="*/ 6 w 184"/>
                <a:gd name="T43" fmla="*/ 156 h 262"/>
                <a:gd name="T44" fmla="*/ 4 w 184"/>
                <a:gd name="T45" fmla="*/ 124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4" h="262">
                  <a:moveTo>
                    <a:pt x="4" y="124"/>
                  </a:moveTo>
                  <a:lnTo>
                    <a:pt x="0" y="88"/>
                  </a:lnTo>
                  <a:lnTo>
                    <a:pt x="30" y="56"/>
                  </a:lnTo>
                  <a:lnTo>
                    <a:pt x="74" y="56"/>
                  </a:lnTo>
                  <a:lnTo>
                    <a:pt x="94" y="56"/>
                  </a:lnTo>
                  <a:lnTo>
                    <a:pt x="120" y="36"/>
                  </a:lnTo>
                  <a:lnTo>
                    <a:pt x="110" y="0"/>
                  </a:lnTo>
                  <a:lnTo>
                    <a:pt x="136" y="24"/>
                  </a:lnTo>
                  <a:lnTo>
                    <a:pt x="164" y="84"/>
                  </a:lnTo>
                  <a:lnTo>
                    <a:pt x="184" y="176"/>
                  </a:lnTo>
                  <a:lnTo>
                    <a:pt x="164" y="152"/>
                  </a:lnTo>
                  <a:lnTo>
                    <a:pt x="148" y="104"/>
                  </a:lnTo>
                  <a:lnTo>
                    <a:pt x="122" y="114"/>
                  </a:lnTo>
                  <a:lnTo>
                    <a:pt x="78" y="120"/>
                  </a:lnTo>
                  <a:lnTo>
                    <a:pt x="72" y="160"/>
                  </a:lnTo>
                  <a:lnTo>
                    <a:pt x="148" y="182"/>
                  </a:lnTo>
                  <a:lnTo>
                    <a:pt x="132" y="218"/>
                  </a:lnTo>
                  <a:lnTo>
                    <a:pt x="74" y="218"/>
                  </a:lnTo>
                  <a:lnTo>
                    <a:pt x="0" y="262"/>
                  </a:lnTo>
                  <a:lnTo>
                    <a:pt x="0" y="220"/>
                  </a:lnTo>
                  <a:lnTo>
                    <a:pt x="0" y="176"/>
                  </a:lnTo>
                  <a:lnTo>
                    <a:pt x="6" y="156"/>
                  </a:lnTo>
                  <a:lnTo>
                    <a:pt x="4" y="12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309"/>
            <p:cNvSpPr>
              <a:spLocks/>
            </p:cNvSpPr>
            <p:nvPr/>
          </p:nvSpPr>
          <p:spPr bwMode="auto">
            <a:xfrm>
              <a:off x="4422" y="3676"/>
              <a:ext cx="120" cy="70"/>
            </a:xfrm>
            <a:custGeom>
              <a:avLst/>
              <a:gdLst>
                <a:gd name="T0" fmla="*/ 4 w 120"/>
                <a:gd name="T1" fmla="*/ 46 h 70"/>
                <a:gd name="T2" fmla="*/ 26 w 120"/>
                <a:gd name="T3" fmla="*/ 26 h 70"/>
                <a:gd name="T4" fmla="*/ 78 w 120"/>
                <a:gd name="T5" fmla="*/ 0 h 70"/>
                <a:gd name="T6" fmla="*/ 120 w 120"/>
                <a:gd name="T7" fmla="*/ 4 h 70"/>
                <a:gd name="T8" fmla="*/ 116 w 120"/>
                <a:gd name="T9" fmla="*/ 36 h 70"/>
                <a:gd name="T10" fmla="*/ 56 w 120"/>
                <a:gd name="T11" fmla="*/ 42 h 70"/>
                <a:gd name="T12" fmla="*/ 0 w 120"/>
                <a:gd name="T13" fmla="*/ 70 h 70"/>
                <a:gd name="T14" fmla="*/ 4 w 120"/>
                <a:gd name="T15" fmla="*/ 46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70">
                  <a:moveTo>
                    <a:pt x="4" y="46"/>
                  </a:moveTo>
                  <a:lnTo>
                    <a:pt x="26" y="26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16" y="36"/>
                  </a:lnTo>
                  <a:lnTo>
                    <a:pt x="56" y="42"/>
                  </a:lnTo>
                  <a:lnTo>
                    <a:pt x="0" y="70"/>
                  </a:lnTo>
                  <a:lnTo>
                    <a:pt x="4" y="4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10"/>
            <p:cNvSpPr>
              <a:spLocks/>
            </p:cNvSpPr>
            <p:nvPr/>
          </p:nvSpPr>
          <p:spPr bwMode="auto">
            <a:xfrm>
              <a:off x="4284" y="3498"/>
              <a:ext cx="110" cy="172"/>
            </a:xfrm>
            <a:custGeom>
              <a:avLst/>
              <a:gdLst>
                <a:gd name="T0" fmla="*/ 100 w 110"/>
                <a:gd name="T1" fmla="*/ 48 h 172"/>
                <a:gd name="T2" fmla="*/ 84 w 110"/>
                <a:gd name="T3" fmla="*/ 84 h 172"/>
                <a:gd name="T4" fmla="*/ 32 w 110"/>
                <a:gd name="T5" fmla="*/ 158 h 172"/>
                <a:gd name="T6" fmla="*/ 0 w 110"/>
                <a:gd name="T7" fmla="*/ 164 h 172"/>
                <a:gd name="T8" fmla="*/ 46 w 110"/>
                <a:gd name="T9" fmla="*/ 172 h 172"/>
                <a:gd name="T10" fmla="*/ 70 w 110"/>
                <a:gd name="T11" fmla="*/ 130 h 172"/>
                <a:gd name="T12" fmla="*/ 110 w 110"/>
                <a:gd name="T13" fmla="*/ 88 h 172"/>
                <a:gd name="T14" fmla="*/ 106 w 110"/>
                <a:gd name="T15" fmla="*/ 0 h 172"/>
                <a:gd name="T16" fmla="*/ 106 w 110"/>
                <a:gd name="T17" fmla="*/ 0 h 172"/>
                <a:gd name="T18" fmla="*/ 104 w 110"/>
                <a:gd name="T19" fmla="*/ 26 h 172"/>
                <a:gd name="T20" fmla="*/ 102 w 110"/>
                <a:gd name="T21" fmla="*/ 44 h 172"/>
                <a:gd name="T22" fmla="*/ 102 w 110"/>
                <a:gd name="T23" fmla="*/ 48 h 172"/>
                <a:gd name="T24" fmla="*/ 100 w 110"/>
                <a:gd name="T25" fmla="*/ 48 h 172"/>
                <a:gd name="T26" fmla="*/ 100 w 110"/>
                <a:gd name="T27" fmla="*/ 48 h 172"/>
                <a:gd name="T28" fmla="*/ 100 w 110"/>
                <a:gd name="T29" fmla="*/ 48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0" h="172">
                  <a:moveTo>
                    <a:pt x="100" y="48"/>
                  </a:moveTo>
                  <a:lnTo>
                    <a:pt x="84" y="84"/>
                  </a:lnTo>
                  <a:lnTo>
                    <a:pt x="32" y="158"/>
                  </a:lnTo>
                  <a:lnTo>
                    <a:pt x="0" y="164"/>
                  </a:lnTo>
                  <a:lnTo>
                    <a:pt x="46" y="172"/>
                  </a:lnTo>
                  <a:lnTo>
                    <a:pt x="70" y="130"/>
                  </a:lnTo>
                  <a:lnTo>
                    <a:pt x="110" y="88"/>
                  </a:lnTo>
                  <a:lnTo>
                    <a:pt x="106" y="0"/>
                  </a:lnTo>
                  <a:lnTo>
                    <a:pt x="104" y="26"/>
                  </a:lnTo>
                  <a:lnTo>
                    <a:pt x="102" y="44"/>
                  </a:lnTo>
                  <a:lnTo>
                    <a:pt x="102" y="48"/>
                  </a:lnTo>
                  <a:lnTo>
                    <a:pt x="100" y="48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11"/>
            <p:cNvSpPr>
              <a:spLocks/>
            </p:cNvSpPr>
            <p:nvPr/>
          </p:nvSpPr>
          <p:spPr bwMode="auto">
            <a:xfrm>
              <a:off x="4152" y="3764"/>
              <a:ext cx="148" cy="94"/>
            </a:xfrm>
            <a:custGeom>
              <a:avLst/>
              <a:gdLst>
                <a:gd name="T0" fmla="*/ 0 w 148"/>
                <a:gd name="T1" fmla="*/ 26 h 94"/>
                <a:gd name="T2" fmla="*/ 18 w 148"/>
                <a:gd name="T3" fmla="*/ 38 h 94"/>
                <a:gd name="T4" fmla="*/ 52 w 148"/>
                <a:gd name="T5" fmla="*/ 32 h 94"/>
                <a:gd name="T6" fmla="*/ 80 w 148"/>
                <a:gd name="T7" fmla="*/ 32 h 94"/>
                <a:gd name="T8" fmla="*/ 110 w 148"/>
                <a:gd name="T9" fmla="*/ 58 h 94"/>
                <a:gd name="T10" fmla="*/ 128 w 148"/>
                <a:gd name="T11" fmla="*/ 44 h 94"/>
                <a:gd name="T12" fmla="*/ 132 w 148"/>
                <a:gd name="T13" fmla="*/ 0 h 94"/>
                <a:gd name="T14" fmla="*/ 148 w 148"/>
                <a:gd name="T15" fmla="*/ 0 h 94"/>
                <a:gd name="T16" fmla="*/ 148 w 148"/>
                <a:gd name="T17" fmla="*/ 32 h 94"/>
                <a:gd name="T18" fmla="*/ 142 w 148"/>
                <a:gd name="T19" fmla="*/ 78 h 94"/>
                <a:gd name="T20" fmla="*/ 112 w 148"/>
                <a:gd name="T21" fmla="*/ 94 h 94"/>
                <a:gd name="T22" fmla="*/ 78 w 148"/>
                <a:gd name="T23" fmla="*/ 80 h 94"/>
                <a:gd name="T24" fmla="*/ 48 w 148"/>
                <a:gd name="T25" fmla="*/ 74 h 94"/>
                <a:gd name="T26" fmla="*/ 32 w 148"/>
                <a:gd name="T27" fmla="*/ 74 h 94"/>
                <a:gd name="T28" fmla="*/ 2 w 148"/>
                <a:gd name="T29" fmla="*/ 54 h 94"/>
                <a:gd name="T30" fmla="*/ 0 w 148"/>
                <a:gd name="T31" fmla="*/ 26 h 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" h="94">
                  <a:moveTo>
                    <a:pt x="0" y="26"/>
                  </a:moveTo>
                  <a:lnTo>
                    <a:pt x="18" y="38"/>
                  </a:lnTo>
                  <a:lnTo>
                    <a:pt x="52" y="32"/>
                  </a:lnTo>
                  <a:lnTo>
                    <a:pt x="80" y="32"/>
                  </a:lnTo>
                  <a:lnTo>
                    <a:pt x="110" y="58"/>
                  </a:lnTo>
                  <a:lnTo>
                    <a:pt x="128" y="44"/>
                  </a:lnTo>
                  <a:lnTo>
                    <a:pt x="132" y="0"/>
                  </a:lnTo>
                  <a:lnTo>
                    <a:pt x="148" y="0"/>
                  </a:lnTo>
                  <a:lnTo>
                    <a:pt x="148" y="32"/>
                  </a:lnTo>
                  <a:lnTo>
                    <a:pt x="142" y="78"/>
                  </a:lnTo>
                  <a:lnTo>
                    <a:pt x="112" y="94"/>
                  </a:lnTo>
                  <a:lnTo>
                    <a:pt x="78" y="80"/>
                  </a:lnTo>
                  <a:lnTo>
                    <a:pt x="48" y="74"/>
                  </a:lnTo>
                  <a:lnTo>
                    <a:pt x="32" y="74"/>
                  </a:lnTo>
                  <a:lnTo>
                    <a:pt x="2" y="5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312"/>
            <p:cNvSpPr>
              <a:spLocks/>
            </p:cNvSpPr>
            <p:nvPr/>
          </p:nvSpPr>
          <p:spPr bwMode="auto">
            <a:xfrm>
              <a:off x="4202" y="3338"/>
              <a:ext cx="76" cy="30"/>
            </a:xfrm>
            <a:custGeom>
              <a:avLst/>
              <a:gdLst>
                <a:gd name="T0" fmla="*/ 2 w 76"/>
                <a:gd name="T1" fmla="*/ 0 h 30"/>
                <a:gd name="T2" fmla="*/ 10 w 76"/>
                <a:gd name="T3" fmla="*/ 0 h 30"/>
                <a:gd name="T4" fmla="*/ 12 w 76"/>
                <a:gd name="T5" fmla="*/ 10 h 30"/>
                <a:gd name="T6" fmla="*/ 26 w 76"/>
                <a:gd name="T7" fmla="*/ 0 h 30"/>
                <a:gd name="T8" fmla="*/ 76 w 76"/>
                <a:gd name="T9" fmla="*/ 0 h 30"/>
                <a:gd name="T10" fmla="*/ 76 w 76"/>
                <a:gd name="T11" fmla="*/ 10 h 30"/>
                <a:gd name="T12" fmla="*/ 32 w 76"/>
                <a:gd name="T13" fmla="*/ 18 h 30"/>
                <a:gd name="T14" fmla="*/ 30 w 76"/>
                <a:gd name="T15" fmla="*/ 30 h 30"/>
                <a:gd name="T16" fmla="*/ 0 w 76"/>
                <a:gd name="T17" fmla="*/ 28 h 30"/>
                <a:gd name="T18" fmla="*/ 2 w 76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" h="30">
                  <a:moveTo>
                    <a:pt x="2" y="0"/>
                  </a:moveTo>
                  <a:lnTo>
                    <a:pt x="10" y="0"/>
                  </a:lnTo>
                  <a:lnTo>
                    <a:pt x="12" y="10"/>
                  </a:lnTo>
                  <a:lnTo>
                    <a:pt x="26" y="0"/>
                  </a:lnTo>
                  <a:lnTo>
                    <a:pt x="76" y="0"/>
                  </a:lnTo>
                  <a:lnTo>
                    <a:pt x="76" y="10"/>
                  </a:lnTo>
                  <a:lnTo>
                    <a:pt x="32" y="18"/>
                  </a:lnTo>
                  <a:lnTo>
                    <a:pt x="30" y="30"/>
                  </a:lnTo>
                  <a:lnTo>
                    <a:pt x="0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07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313"/>
            <p:cNvSpPr>
              <a:spLocks/>
            </p:cNvSpPr>
            <p:nvPr/>
          </p:nvSpPr>
          <p:spPr bwMode="auto">
            <a:xfrm>
              <a:off x="4202" y="3334"/>
              <a:ext cx="12" cy="34"/>
            </a:xfrm>
            <a:custGeom>
              <a:avLst/>
              <a:gdLst>
                <a:gd name="T0" fmla="*/ 0 w 12"/>
                <a:gd name="T1" fmla="*/ 0 h 34"/>
                <a:gd name="T2" fmla="*/ 0 w 12"/>
                <a:gd name="T3" fmla="*/ 32 h 34"/>
                <a:gd name="T4" fmla="*/ 12 w 12"/>
                <a:gd name="T5" fmla="*/ 34 h 34"/>
                <a:gd name="T6" fmla="*/ 10 w 12"/>
                <a:gd name="T7" fmla="*/ 4 h 34"/>
                <a:gd name="T8" fmla="*/ 0 w 1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34">
                  <a:moveTo>
                    <a:pt x="0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314"/>
            <p:cNvSpPr>
              <a:spLocks/>
            </p:cNvSpPr>
            <p:nvPr/>
          </p:nvSpPr>
          <p:spPr bwMode="auto">
            <a:xfrm>
              <a:off x="4228" y="3340"/>
              <a:ext cx="8" cy="26"/>
            </a:xfrm>
            <a:custGeom>
              <a:avLst/>
              <a:gdLst>
                <a:gd name="T0" fmla="*/ 0 w 8"/>
                <a:gd name="T1" fmla="*/ 0 h 26"/>
                <a:gd name="T2" fmla="*/ 0 w 8"/>
                <a:gd name="T3" fmla="*/ 26 h 26"/>
                <a:gd name="T4" fmla="*/ 6 w 8"/>
                <a:gd name="T5" fmla="*/ 20 h 26"/>
                <a:gd name="T6" fmla="*/ 8 w 8"/>
                <a:gd name="T7" fmla="*/ 0 h 26"/>
                <a:gd name="T8" fmla="*/ 0 w 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6">
                  <a:moveTo>
                    <a:pt x="0" y="0"/>
                  </a:moveTo>
                  <a:lnTo>
                    <a:pt x="0" y="26"/>
                  </a:lnTo>
                  <a:lnTo>
                    <a:pt x="6" y="2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315"/>
            <p:cNvSpPr>
              <a:spLocks/>
            </p:cNvSpPr>
            <p:nvPr/>
          </p:nvSpPr>
          <p:spPr bwMode="auto">
            <a:xfrm>
              <a:off x="4314" y="2832"/>
              <a:ext cx="42" cy="42"/>
            </a:xfrm>
            <a:custGeom>
              <a:avLst/>
              <a:gdLst>
                <a:gd name="T0" fmla="*/ 14 w 42"/>
                <a:gd name="T1" fmla="*/ 4 h 42"/>
                <a:gd name="T2" fmla="*/ 26 w 42"/>
                <a:gd name="T3" fmla="*/ 14 h 42"/>
                <a:gd name="T4" fmla="*/ 30 w 42"/>
                <a:gd name="T5" fmla="*/ 26 h 42"/>
                <a:gd name="T6" fmla="*/ 22 w 42"/>
                <a:gd name="T7" fmla="*/ 30 h 42"/>
                <a:gd name="T8" fmla="*/ 4 w 42"/>
                <a:gd name="T9" fmla="*/ 38 h 42"/>
                <a:gd name="T10" fmla="*/ 0 w 42"/>
                <a:gd name="T11" fmla="*/ 42 h 42"/>
                <a:gd name="T12" fmla="*/ 32 w 42"/>
                <a:gd name="T13" fmla="*/ 38 h 42"/>
                <a:gd name="T14" fmla="*/ 42 w 42"/>
                <a:gd name="T15" fmla="*/ 30 h 42"/>
                <a:gd name="T16" fmla="*/ 40 w 42"/>
                <a:gd name="T17" fmla="*/ 12 h 42"/>
                <a:gd name="T18" fmla="*/ 18 w 42"/>
                <a:gd name="T19" fmla="*/ 0 h 42"/>
                <a:gd name="T20" fmla="*/ 18 w 42"/>
                <a:gd name="T21" fmla="*/ 0 h 42"/>
                <a:gd name="T22" fmla="*/ 14 w 42"/>
                <a:gd name="T23" fmla="*/ 4 h 42"/>
                <a:gd name="T24" fmla="*/ 14 w 42"/>
                <a:gd name="T25" fmla="*/ 4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42">
                  <a:moveTo>
                    <a:pt x="14" y="4"/>
                  </a:moveTo>
                  <a:lnTo>
                    <a:pt x="26" y="14"/>
                  </a:lnTo>
                  <a:lnTo>
                    <a:pt x="30" y="26"/>
                  </a:lnTo>
                  <a:lnTo>
                    <a:pt x="22" y="30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32" y="38"/>
                  </a:lnTo>
                  <a:lnTo>
                    <a:pt x="42" y="30"/>
                  </a:lnTo>
                  <a:lnTo>
                    <a:pt x="40" y="12"/>
                  </a:lnTo>
                  <a:lnTo>
                    <a:pt x="18" y="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316"/>
            <p:cNvSpPr>
              <a:spLocks/>
            </p:cNvSpPr>
            <p:nvPr/>
          </p:nvSpPr>
          <p:spPr bwMode="auto">
            <a:xfrm>
              <a:off x="4310" y="2876"/>
              <a:ext cx="50" cy="66"/>
            </a:xfrm>
            <a:custGeom>
              <a:avLst/>
              <a:gdLst>
                <a:gd name="T0" fmla="*/ 6 w 50"/>
                <a:gd name="T1" fmla="*/ 6 h 66"/>
                <a:gd name="T2" fmla="*/ 6 w 50"/>
                <a:gd name="T3" fmla="*/ 18 h 66"/>
                <a:gd name="T4" fmla="*/ 18 w 50"/>
                <a:gd name="T5" fmla="*/ 26 h 66"/>
                <a:gd name="T6" fmla="*/ 22 w 50"/>
                <a:gd name="T7" fmla="*/ 32 h 66"/>
                <a:gd name="T8" fmla="*/ 22 w 50"/>
                <a:gd name="T9" fmla="*/ 38 h 66"/>
                <a:gd name="T10" fmla="*/ 12 w 50"/>
                <a:gd name="T11" fmla="*/ 32 h 66"/>
                <a:gd name="T12" fmla="*/ 12 w 50"/>
                <a:gd name="T13" fmla="*/ 42 h 66"/>
                <a:gd name="T14" fmla="*/ 18 w 50"/>
                <a:gd name="T15" fmla="*/ 46 h 66"/>
                <a:gd name="T16" fmla="*/ 24 w 50"/>
                <a:gd name="T17" fmla="*/ 56 h 66"/>
                <a:gd name="T18" fmla="*/ 26 w 50"/>
                <a:gd name="T19" fmla="*/ 46 h 66"/>
                <a:gd name="T20" fmla="*/ 34 w 50"/>
                <a:gd name="T21" fmla="*/ 40 h 66"/>
                <a:gd name="T22" fmla="*/ 42 w 50"/>
                <a:gd name="T23" fmla="*/ 36 h 66"/>
                <a:gd name="T24" fmla="*/ 42 w 50"/>
                <a:gd name="T25" fmla="*/ 28 h 66"/>
                <a:gd name="T26" fmla="*/ 34 w 50"/>
                <a:gd name="T27" fmla="*/ 24 h 66"/>
                <a:gd name="T28" fmla="*/ 22 w 50"/>
                <a:gd name="T29" fmla="*/ 18 h 66"/>
                <a:gd name="T30" fmla="*/ 34 w 50"/>
                <a:gd name="T31" fmla="*/ 18 h 66"/>
                <a:gd name="T32" fmla="*/ 40 w 50"/>
                <a:gd name="T33" fmla="*/ 22 h 66"/>
                <a:gd name="T34" fmla="*/ 46 w 50"/>
                <a:gd name="T35" fmla="*/ 16 h 66"/>
                <a:gd name="T36" fmla="*/ 50 w 50"/>
                <a:gd name="T37" fmla="*/ 28 h 66"/>
                <a:gd name="T38" fmla="*/ 50 w 50"/>
                <a:gd name="T39" fmla="*/ 44 h 66"/>
                <a:gd name="T40" fmla="*/ 34 w 50"/>
                <a:gd name="T41" fmla="*/ 48 h 66"/>
                <a:gd name="T42" fmla="*/ 34 w 50"/>
                <a:gd name="T43" fmla="*/ 56 h 66"/>
                <a:gd name="T44" fmla="*/ 34 w 50"/>
                <a:gd name="T45" fmla="*/ 66 h 66"/>
                <a:gd name="T46" fmla="*/ 26 w 50"/>
                <a:gd name="T47" fmla="*/ 66 h 66"/>
                <a:gd name="T48" fmla="*/ 12 w 50"/>
                <a:gd name="T49" fmla="*/ 54 h 66"/>
                <a:gd name="T50" fmla="*/ 4 w 50"/>
                <a:gd name="T51" fmla="*/ 46 h 66"/>
                <a:gd name="T52" fmla="*/ 0 w 50"/>
                <a:gd name="T53" fmla="*/ 16 h 66"/>
                <a:gd name="T54" fmla="*/ 0 w 50"/>
                <a:gd name="T55" fmla="*/ 10 h 66"/>
                <a:gd name="T56" fmla="*/ 4 w 50"/>
                <a:gd name="T57" fmla="*/ 0 h 66"/>
                <a:gd name="T58" fmla="*/ 6 w 50"/>
                <a:gd name="T59" fmla="*/ 6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" h="66">
                  <a:moveTo>
                    <a:pt x="6" y="6"/>
                  </a:moveTo>
                  <a:lnTo>
                    <a:pt x="6" y="18"/>
                  </a:lnTo>
                  <a:lnTo>
                    <a:pt x="18" y="26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12" y="32"/>
                  </a:lnTo>
                  <a:lnTo>
                    <a:pt x="12" y="42"/>
                  </a:lnTo>
                  <a:lnTo>
                    <a:pt x="18" y="46"/>
                  </a:lnTo>
                  <a:lnTo>
                    <a:pt x="24" y="56"/>
                  </a:lnTo>
                  <a:lnTo>
                    <a:pt x="26" y="46"/>
                  </a:lnTo>
                  <a:lnTo>
                    <a:pt x="34" y="40"/>
                  </a:lnTo>
                  <a:lnTo>
                    <a:pt x="42" y="36"/>
                  </a:lnTo>
                  <a:lnTo>
                    <a:pt x="42" y="28"/>
                  </a:lnTo>
                  <a:lnTo>
                    <a:pt x="34" y="24"/>
                  </a:lnTo>
                  <a:lnTo>
                    <a:pt x="22" y="18"/>
                  </a:lnTo>
                  <a:lnTo>
                    <a:pt x="34" y="18"/>
                  </a:lnTo>
                  <a:lnTo>
                    <a:pt x="40" y="22"/>
                  </a:lnTo>
                  <a:lnTo>
                    <a:pt x="46" y="16"/>
                  </a:lnTo>
                  <a:lnTo>
                    <a:pt x="50" y="28"/>
                  </a:lnTo>
                  <a:lnTo>
                    <a:pt x="50" y="44"/>
                  </a:lnTo>
                  <a:lnTo>
                    <a:pt x="34" y="48"/>
                  </a:lnTo>
                  <a:lnTo>
                    <a:pt x="34" y="56"/>
                  </a:lnTo>
                  <a:lnTo>
                    <a:pt x="34" y="66"/>
                  </a:lnTo>
                  <a:lnTo>
                    <a:pt x="26" y="66"/>
                  </a:lnTo>
                  <a:lnTo>
                    <a:pt x="12" y="54"/>
                  </a:lnTo>
                  <a:lnTo>
                    <a:pt x="4" y="4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17"/>
            <p:cNvSpPr>
              <a:spLocks/>
            </p:cNvSpPr>
            <p:nvPr/>
          </p:nvSpPr>
          <p:spPr bwMode="auto">
            <a:xfrm>
              <a:off x="4350" y="2824"/>
              <a:ext cx="26" cy="144"/>
            </a:xfrm>
            <a:custGeom>
              <a:avLst/>
              <a:gdLst>
                <a:gd name="T0" fmla="*/ 0 w 26"/>
                <a:gd name="T1" fmla="*/ 0 h 144"/>
                <a:gd name="T2" fmla="*/ 16 w 26"/>
                <a:gd name="T3" fmla="*/ 14 h 144"/>
                <a:gd name="T4" fmla="*/ 18 w 26"/>
                <a:gd name="T5" fmla="*/ 52 h 144"/>
                <a:gd name="T6" fmla="*/ 20 w 26"/>
                <a:gd name="T7" fmla="*/ 84 h 144"/>
                <a:gd name="T8" fmla="*/ 24 w 26"/>
                <a:gd name="T9" fmla="*/ 84 h 144"/>
                <a:gd name="T10" fmla="*/ 26 w 26"/>
                <a:gd name="T11" fmla="*/ 96 h 144"/>
                <a:gd name="T12" fmla="*/ 24 w 26"/>
                <a:gd name="T13" fmla="*/ 116 h 144"/>
                <a:gd name="T14" fmla="*/ 22 w 26"/>
                <a:gd name="T15" fmla="*/ 134 h 144"/>
                <a:gd name="T16" fmla="*/ 18 w 26"/>
                <a:gd name="T17" fmla="*/ 144 h 144"/>
                <a:gd name="T18" fmla="*/ 20 w 26"/>
                <a:gd name="T19" fmla="*/ 128 h 144"/>
                <a:gd name="T20" fmla="*/ 24 w 26"/>
                <a:gd name="T21" fmla="*/ 104 h 144"/>
                <a:gd name="T22" fmla="*/ 20 w 26"/>
                <a:gd name="T23" fmla="*/ 92 h 144"/>
                <a:gd name="T24" fmla="*/ 16 w 26"/>
                <a:gd name="T25" fmla="*/ 100 h 144"/>
                <a:gd name="T26" fmla="*/ 14 w 26"/>
                <a:gd name="T27" fmla="*/ 70 h 144"/>
                <a:gd name="T28" fmla="*/ 14 w 26"/>
                <a:gd name="T29" fmla="*/ 56 h 144"/>
                <a:gd name="T30" fmla="*/ 6 w 26"/>
                <a:gd name="T31" fmla="*/ 50 h 144"/>
                <a:gd name="T32" fmla="*/ 14 w 26"/>
                <a:gd name="T33" fmla="*/ 36 h 144"/>
                <a:gd name="T34" fmla="*/ 8 w 26"/>
                <a:gd name="T35" fmla="*/ 18 h 144"/>
                <a:gd name="T36" fmla="*/ 0 w 26"/>
                <a:gd name="T37" fmla="*/ 4 h 144"/>
                <a:gd name="T38" fmla="*/ 0 w 26"/>
                <a:gd name="T39" fmla="*/ 0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44">
                  <a:moveTo>
                    <a:pt x="0" y="0"/>
                  </a:moveTo>
                  <a:lnTo>
                    <a:pt x="16" y="14"/>
                  </a:lnTo>
                  <a:lnTo>
                    <a:pt x="18" y="52"/>
                  </a:lnTo>
                  <a:lnTo>
                    <a:pt x="20" y="84"/>
                  </a:lnTo>
                  <a:lnTo>
                    <a:pt x="24" y="84"/>
                  </a:lnTo>
                  <a:lnTo>
                    <a:pt x="26" y="96"/>
                  </a:lnTo>
                  <a:lnTo>
                    <a:pt x="24" y="116"/>
                  </a:lnTo>
                  <a:lnTo>
                    <a:pt x="22" y="134"/>
                  </a:lnTo>
                  <a:lnTo>
                    <a:pt x="18" y="144"/>
                  </a:lnTo>
                  <a:lnTo>
                    <a:pt x="20" y="128"/>
                  </a:lnTo>
                  <a:lnTo>
                    <a:pt x="24" y="104"/>
                  </a:lnTo>
                  <a:lnTo>
                    <a:pt x="20" y="92"/>
                  </a:lnTo>
                  <a:lnTo>
                    <a:pt x="16" y="100"/>
                  </a:lnTo>
                  <a:lnTo>
                    <a:pt x="14" y="70"/>
                  </a:lnTo>
                  <a:lnTo>
                    <a:pt x="14" y="5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8" y="1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18"/>
            <p:cNvSpPr>
              <a:spLocks/>
            </p:cNvSpPr>
            <p:nvPr/>
          </p:nvSpPr>
          <p:spPr bwMode="auto">
            <a:xfrm>
              <a:off x="4214" y="2906"/>
              <a:ext cx="8" cy="54"/>
            </a:xfrm>
            <a:custGeom>
              <a:avLst/>
              <a:gdLst>
                <a:gd name="T0" fmla="*/ 6 w 8"/>
                <a:gd name="T1" fmla="*/ 2 h 54"/>
                <a:gd name="T2" fmla="*/ 4 w 8"/>
                <a:gd name="T3" fmla="*/ 10 h 54"/>
                <a:gd name="T4" fmla="*/ 8 w 8"/>
                <a:gd name="T5" fmla="*/ 24 h 54"/>
                <a:gd name="T6" fmla="*/ 6 w 8"/>
                <a:gd name="T7" fmla="*/ 34 h 54"/>
                <a:gd name="T8" fmla="*/ 8 w 8"/>
                <a:gd name="T9" fmla="*/ 54 h 54"/>
                <a:gd name="T10" fmla="*/ 2 w 8"/>
                <a:gd name="T11" fmla="*/ 36 h 54"/>
                <a:gd name="T12" fmla="*/ 2 w 8"/>
                <a:gd name="T13" fmla="*/ 24 h 54"/>
                <a:gd name="T14" fmla="*/ 0 w 8"/>
                <a:gd name="T15" fmla="*/ 10 h 54"/>
                <a:gd name="T16" fmla="*/ 0 w 8"/>
                <a:gd name="T17" fmla="*/ 0 h 54"/>
                <a:gd name="T18" fmla="*/ 6 w 8"/>
                <a:gd name="T19" fmla="*/ 2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54">
                  <a:moveTo>
                    <a:pt x="6" y="2"/>
                  </a:moveTo>
                  <a:lnTo>
                    <a:pt x="4" y="10"/>
                  </a:lnTo>
                  <a:lnTo>
                    <a:pt x="8" y="24"/>
                  </a:lnTo>
                  <a:lnTo>
                    <a:pt x="6" y="34"/>
                  </a:lnTo>
                  <a:lnTo>
                    <a:pt x="8" y="54"/>
                  </a:lnTo>
                  <a:lnTo>
                    <a:pt x="2" y="36"/>
                  </a:lnTo>
                  <a:lnTo>
                    <a:pt x="2" y="24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1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19"/>
            <p:cNvSpPr>
              <a:spLocks/>
            </p:cNvSpPr>
            <p:nvPr/>
          </p:nvSpPr>
          <p:spPr bwMode="auto">
            <a:xfrm>
              <a:off x="4316" y="2756"/>
              <a:ext cx="18" cy="26"/>
            </a:xfrm>
            <a:custGeom>
              <a:avLst/>
              <a:gdLst>
                <a:gd name="T0" fmla="*/ 12 w 18"/>
                <a:gd name="T1" fmla="*/ 2 h 26"/>
                <a:gd name="T2" fmla="*/ 12 w 18"/>
                <a:gd name="T3" fmla="*/ 22 h 26"/>
                <a:gd name="T4" fmla="*/ 18 w 18"/>
                <a:gd name="T5" fmla="*/ 26 h 26"/>
                <a:gd name="T6" fmla="*/ 4 w 18"/>
                <a:gd name="T7" fmla="*/ 26 h 26"/>
                <a:gd name="T8" fmla="*/ 0 w 18"/>
                <a:gd name="T9" fmla="*/ 0 h 26"/>
                <a:gd name="T10" fmla="*/ 12 w 18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6">
                  <a:moveTo>
                    <a:pt x="12" y="2"/>
                  </a:moveTo>
                  <a:lnTo>
                    <a:pt x="12" y="2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0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57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20"/>
            <p:cNvSpPr>
              <a:spLocks/>
            </p:cNvSpPr>
            <p:nvPr/>
          </p:nvSpPr>
          <p:spPr bwMode="auto">
            <a:xfrm>
              <a:off x="4356" y="2772"/>
              <a:ext cx="30" cy="56"/>
            </a:xfrm>
            <a:custGeom>
              <a:avLst/>
              <a:gdLst>
                <a:gd name="T0" fmla="*/ 16 w 30"/>
                <a:gd name="T1" fmla="*/ 0 h 56"/>
                <a:gd name="T2" fmla="*/ 20 w 30"/>
                <a:gd name="T3" fmla="*/ 14 h 56"/>
                <a:gd name="T4" fmla="*/ 16 w 30"/>
                <a:gd name="T5" fmla="*/ 30 h 56"/>
                <a:gd name="T6" fmla="*/ 0 w 30"/>
                <a:gd name="T7" fmla="*/ 36 h 56"/>
                <a:gd name="T8" fmla="*/ 12 w 30"/>
                <a:gd name="T9" fmla="*/ 44 h 56"/>
                <a:gd name="T10" fmla="*/ 18 w 30"/>
                <a:gd name="T11" fmla="*/ 56 h 56"/>
                <a:gd name="T12" fmla="*/ 20 w 30"/>
                <a:gd name="T13" fmla="*/ 50 h 56"/>
                <a:gd name="T14" fmla="*/ 18 w 30"/>
                <a:gd name="T15" fmla="*/ 40 h 56"/>
                <a:gd name="T16" fmla="*/ 30 w 30"/>
                <a:gd name="T17" fmla="*/ 26 h 56"/>
                <a:gd name="T18" fmla="*/ 30 w 30"/>
                <a:gd name="T19" fmla="*/ 14 h 56"/>
                <a:gd name="T20" fmla="*/ 26 w 30"/>
                <a:gd name="T21" fmla="*/ 6 h 56"/>
                <a:gd name="T22" fmla="*/ 16 w 30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56">
                  <a:moveTo>
                    <a:pt x="16" y="0"/>
                  </a:moveTo>
                  <a:lnTo>
                    <a:pt x="20" y="14"/>
                  </a:lnTo>
                  <a:lnTo>
                    <a:pt x="16" y="30"/>
                  </a:lnTo>
                  <a:lnTo>
                    <a:pt x="0" y="36"/>
                  </a:lnTo>
                  <a:lnTo>
                    <a:pt x="12" y="44"/>
                  </a:lnTo>
                  <a:lnTo>
                    <a:pt x="18" y="56"/>
                  </a:lnTo>
                  <a:lnTo>
                    <a:pt x="20" y="50"/>
                  </a:lnTo>
                  <a:lnTo>
                    <a:pt x="18" y="40"/>
                  </a:lnTo>
                  <a:lnTo>
                    <a:pt x="30" y="26"/>
                  </a:lnTo>
                  <a:lnTo>
                    <a:pt x="30" y="14"/>
                  </a:lnTo>
                  <a:lnTo>
                    <a:pt x="26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321"/>
            <p:cNvSpPr>
              <a:spLocks/>
            </p:cNvSpPr>
            <p:nvPr/>
          </p:nvSpPr>
          <p:spPr bwMode="auto">
            <a:xfrm>
              <a:off x="4392" y="3048"/>
              <a:ext cx="168" cy="166"/>
            </a:xfrm>
            <a:custGeom>
              <a:avLst/>
              <a:gdLst>
                <a:gd name="T0" fmla="*/ 0 w 168"/>
                <a:gd name="T1" fmla="*/ 0 h 166"/>
                <a:gd name="T2" fmla="*/ 46 w 168"/>
                <a:gd name="T3" fmla="*/ 16 h 166"/>
                <a:gd name="T4" fmla="*/ 90 w 168"/>
                <a:gd name="T5" fmla="*/ 32 h 166"/>
                <a:gd name="T6" fmla="*/ 132 w 168"/>
                <a:gd name="T7" fmla="*/ 68 h 166"/>
                <a:gd name="T8" fmla="*/ 168 w 168"/>
                <a:gd name="T9" fmla="*/ 158 h 166"/>
                <a:gd name="T10" fmla="*/ 150 w 168"/>
                <a:gd name="T11" fmla="*/ 158 h 166"/>
                <a:gd name="T12" fmla="*/ 126 w 168"/>
                <a:gd name="T13" fmla="*/ 166 h 166"/>
                <a:gd name="T14" fmla="*/ 140 w 168"/>
                <a:gd name="T15" fmla="*/ 150 h 166"/>
                <a:gd name="T16" fmla="*/ 140 w 168"/>
                <a:gd name="T17" fmla="*/ 132 h 166"/>
                <a:gd name="T18" fmla="*/ 126 w 168"/>
                <a:gd name="T19" fmla="*/ 130 h 166"/>
                <a:gd name="T20" fmla="*/ 118 w 168"/>
                <a:gd name="T21" fmla="*/ 106 h 166"/>
                <a:gd name="T22" fmla="*/ 134 w 168"/>
                <a:gd name="T23" fmla="*/ 110 h 166"/>
                <a:gd name="T24" fmla="*/ 122 w 168"/>
                <a:gd name="T25" fmla="*/ 94 h 166"/>
                <a:gd name="T26" fmla="*/ 108 w 168"/>
                <a:gd name="T27" fmla="*/ 92 h 166"/>
                <a:gd name="T28" fmla="*/ 84 w 168"/>
                <a:gd name="T29" fmla="*/ 62 h 166"/>
                <a:gd name="T30" fmla="*/ 98 w 168"/>
                <a:gd name="T31" fmla="*/ 56 h 166"/>
                <a:gd name="T32" fmla="*/ 78 w 168"/>
                <a:gd name="T33" fmla="*/ 42 h 166"/>
                <a:gd name="T34" fmla="*/ 34 w 168"/>
                <a:gd name="T35" fmla="*/ 18 h 166"/>
                <a:gd name="T36" fmla="*/ 0 w 168"/>
                <a:gd name="T37" fmla="*/ 0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8" h="166">
                  <a:moveTo>
                    <a:pt x="0" y="0"/>
                  </a:moveTo>
                  <a:lnTo>
                    <a:pt x="46" y="16"/>
                  </a:lnTo>
                  <a:lnTo>
                    <a:pt x="90" y="32"/>
                  </a:lnTo>
                  <a:lnTo>
                    <a:pt x="132" y="68"/>
                  </a:lnTo>
                  <a:lnTo>
                    <a:pt x="168" y="158"/>
                  </a:lnTo>
                  <a:lnTo>
                    <a:pt x="150" y="158"/>
                  </a:lnTo>
                  <a:lnTo>
                    <a:pt x="126" y="166"/>
                  </a:lnTo>
                  <a:lnTo>
                    <a:pt x="140" y="150"/>
                  </a:lnTo>
                  <a:lnTo>
                    <a:pt x="140" y="132"/>
                  </a:lnTo>
                  <a:lnTo>
                    <a:pt x="126" y="130"/>
                  </a:lnTo>
                  <a:lnTo>
                    <a:pt x="118" y="106"/>
                  </a:lnTo>
                  <a:lnTo>
                    <a:pt x="134" y="110"/>
                  </a:lnTo>
                  <a:lnTo>
                    <a:pt x="122" y="94"/>
                  </a:lnTo>
                  <a:lnTo>
                    <a:pt x="108" y="92"/>
                  </a:lnTo>
                  <a:lnTo>
                    <a:pt x="84" y="62"/>
                  </a:lnTo>
                  <a:lnTo>
                    <a:pt x="98" y="56"/>
                  </a:lnTo>
                  <a:lnTo>
                    <a:pt x="78" y="42"/>
                  </a:lnTo>
                  <a:lnTo>
                    <a:pt x="3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322"/>
            <p:cNvSpPr>
              <a:spLocks/>
            </p:cNvSpPr>
            <p:nvPr/>
          </p:nvSpPr>
          <p:spPr bwMode="auto">
            <a:xfrm>
              <a:off x="4342" y="2998"/>
              <a:ext cx="56" cy="56"/>
            </a:xfrm>
            <a:custGeom>
              <a:avLst/>
              <a:gdLst>
                <a:gd name="T0" fmla="*/ 6 w 56"/>
                <a:gd name="T1" fmla="*/ 4 h 56"/>
                <a:gd name="T2" fmla="*/ 24 w 56"/>
                <a:gd name="T3" fmla="*/ 0 h 56"/>
                <a:gd name="T4" fmla="*/ 40 w 56"/>
                <a:gd name="T5" fmla="*/ 4 h 56"/>
                <a:gd name="T6" fmla="*/ 40 w 56"/>
                <a:gd name="T7" fmla="*/ 20 h 56"/>
                <a:gd name="T8" fmla="*/ 46 w 56"/>
                <a:gd name="T9" fmla="*/ 30 h 56"/>
                <a:gd name="T10" fmla="*/ 46 w 56"/>
                <a:gd name="T11" fmla="*/ 46 h 56"/>
                <a:gd name="T12" fmla="*/ 56 w 56"/>
                <a:gd name="T13" fmla="*/ 56 h 56"/>
                <a:gd name="T14" fmla="*/ 44 w 56"/>
                <a:gd name="T15" fmla="*/ 56 h 56"/>
                <a:gd name="T16" fmla="*/ 24 w 56"/>
                <a:gd name="T17" fmla="*/ 56 h 56"/>
                <a:gd name="T18" fmla="*/ 32 w 56"/>
                <a:gd name="T19" fmla="*/ 46 h 56"/>
                <a:gd name="T20" fmla="*/ 40 w 56"/>
                <a:gd name="T21" fmla="*/ 34 h 56"/>
                <a:gd name="T22" fmla="*/ 30 w 56"/>
                <a:gd name="T23" fmla="*/ 24 h 56"/>
                <a:gd name="T24" fmla="*/ 20 w 56"/>
                <a:gd name="T25" fmla="*/ 26 h 56"/>
                <a:gd name="T26" fmla="*/ 32 w 56"/>
                <a:gd name="T27" fmla="*/ 14 h 56"/>
                <a:gd name="T28" fmla="*/ 24 w 56"/>
                <a:gd name="T29" fmla="*/ 8 h 56"/>
                <a:gd name="T30" fmla="*/ 0 w 56"/>
                <a:gd name="T31" fmla="*/ 14 h 56"/>
                <a:gd name="T32" fmla="*/ 6 w 56"/>
                <a:gd name="T33" fmla="*/ 4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56">
                  <a:moveTo>
                    <a:pt x="6" y="4"/>
                  </a:moveTo>
                  <a:lnTo>
                    <a:pt x="24" y="0"/>
                  </a:lnTo>
                  <a:lnTo>
                    <a:pt x="40" y="4"/>
                  </a:lnTo>
                  <a:lnTo>
                    <a:pt x="40" y="2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6" y="56"/>
                  </a:lnTo>
                  <a:lnTo>
                    <a:pt x="44" y="56"/>
                  </a:lnTo>
                  <a:lnTo>
                    <a:pt x="24" y="56"/>
                  </a:lnTo>
                  <a:lnTo>
                    <a:pt x="32" y="46"/>
                  </a:lnTo>
                  <a:lnTo>
                    <a:pt x="40" y="34"/>
                  </a:lnTo>
                  <a:lnTo>
                    <a:pt x="30" y="24"/>
                  </a:lnTo>
                  <a:lnTo>
                    <a:pt x="20" y="26"/>
                  </a:lnTo>
                  <a:lnTo>
                    <a:pt x="32" y="14"/>
                  </a:lnTo>
                  <a:lnTo>
                    <a:pt x="24" y="8"/>
                  </a:lnTo>
                  <a:lnTo>
                    <a:pt x="0" y="1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323"/>
            <p:cNvSpPr>
              <a:spLocks/>
            </p:cNvSpPr>
            <p:nvPr/>
          </p:nvSpPr>
          <p:spPr bwMode="auto">
            <a:xfrm>
              <a:off x="4504" y="3242"/>
              <a:ext cx="108" cy="374"/>
            </a:xfrm>
            <a:custGeom>
              <a:avLst/>
              <a:gdLst>
                <a:gd name="T0" fmla="*/ 46 w 108"/>
                <a:gd name="T1" fmla="*/ 0 h 374"/>
                <a:gd name="T2" fmla="*/ 40 w 108"/>
                <a:gd name="T3" fmla="*/ 84 h 374"/>
                <a:gd name="T4" fmla="*/ 32 w 108"/>
                <a:gd name="T5" fmla="*/ 128 h 374"/>
                <a:gd name="T6" fmla="*/ 24 w 108"/>
                <a:gd name="T7" fmla="*/ 162 h 374"/>
                <a:gd name="T8" fmla="*/ 56 w 108"/>
                <a:gd name="T9" fmla="*/ 186 h 374"/>
                <a:gd name="T10" fmla="*/ 78 w 108"/>
                <a:gd name="T11" fmla="*/ 226 h 374"/>
                <a:gd name="T12" fmla="*/ 94 w 108"/>
                <a:gd name="T13" fmla="*/ 272 h 374"/>
                <a:gd name="T14" fmla="*/ 108 w 108"/>
                <a:gd name="T15" fmla="*/ 374 h 374"/>
                <a:gd name="T16" fmla="*/ 86 w 108"/>
                <a:gd name="T17" fmla="*/ 304 h 374"/>
                <a:gd name="T18" fmla="*/ 72 w 108"/>
                <a:gd name="T19" fmla="*/ 238 h 374"/>
                <a:gd name="T20" fmla="*/ 40 w 108"/>
                <a:gd name="T21" fmla="*/ 200 h 374"/>
                <a:gd name="T22" fmla="*/ 0 w 108"/>
                <a:gd name="T23" fmla="*/ 164 h 374"/>
                <a:gd name="T24" fmla="*/ 20 w 108"/>
                <a:gd name="T25" fmla="*/ 148 h 374"/>
                <a:gd name="T26" fmla="*/ 30 w 108"/>
                <a:gd name="T27" fmla="*/ 94 h 374"/>
                <a:gd name="T28" fmla="*/ 12 w 108"/>
                <a:gd name="T29" fmla="*/ 90 h 374"/>
                <a:gd name="T30" fmla="*/ 30 w 108"/>
                <a:gd name="T31" fmla="*/ 76 h 374"/>
                <a:gd name="T32" fmla="*/ 40 w 108"/>
                <a:gd name="T33" fmla="*/ 38 h 374"/>
                <a:gd name="T34" fmla="*/ 32 w 108"/>
                <a:gd name="T35" fmla="*/ 0 h 374"/>
                <a:gd name="T36" fmla="*/ 46 w 108"/>
                <a:gd name="T37" fmla="*/ 0 h 3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8" h="374">
                  <a:moveTo>
                    <a:pt x="46" y="0"/>
                  </a:moveTo>
                  <a:lnTo>
                    <a:pt x="40" y="84"/>
                  </a:lnTo>
                  <a:lnTo>
                    <a:pt x="32" y="128"/>
                  </a:lnTo>
                  <a:lnTo>
                    <a:pt x="24" y="162"/>
                  </a:lnTo>
                  <a:lnTo>
                    <a:pt x="56" y="186"/>
                  </a:lnTo>
                  <a:lnTo>
                    <a:pt x="78" y="226"/>
                  </a:lnTo>
                  <a:lnTo>
                    <a:pt x="94" y="272"/>
                  </a:lnTo>
                  <a:lnTo>
                    <a:pt x="108" y="374"/>
                  </a:lnTo>
                  <a:lnTo>
                    <a:pt x="86" y="304"/>
                  </a:lnTo>
                  <a:lnTo>
                    <a:pt x="72" y="238"/>
                  </a:lnTo>
                  <a:lnTo>
                    <a:pt x="40" y="200"/>
                  </a:lnTo>
                  <a:lnTo>
                    <a:pt x="0" y="164"/>
                  </a:lnTo>
                  <a:lnTo>
                    <a:pt x="20" y="148"/>
                  </a:lnTo>
                  <a:lnTo>
                    <a:pt x="30" y="94"/>
                  </a:lnTo>
                  <a:lnTo>
                    <a:pt x="12" y="90"/>
                  </a:lnTo>
                  <a:lnTo>
                    <a:pt x="30" y="76"/>
                  </a:lnTo>
                  <a:lnTo>
                    <a:pt x="40" y="38"/>
                  </a:lnTo>
                  <a:lnTo>
                    <a:pt x="3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324"/>
            <p:cNvSpPr>
              <a:spLocks/>
            </p:cNvSpPr>
            <p:nvPr/>
          </p:nvSpPr>
          <p:spPr bwMode="auto">
            <a:xfrm>
              <a:off x="4530" y="3594"/>
              <a:ext cx="46" cy="220"/>
            </a:xfrm>
            <a:custGeom>
              <a:avLst/>
              <a:gdLst>
                <a:gd name="T0" fmla="*/ 46 w 46"/>
                <a:gd name="T1" fmla="*/ 14 h 220"/>
                <a:gd name="T2" fmla="*/ 46 w 46"/>
                <a:gd name="T3" fmla="*/ 82 h 220"/>
                <a:gd name="T4" fmla="*/ 20 w 46"/>
                <a:gd name="T5" fmla="*/ 186 h 220"/>
                <a:gd name="T6" fmla="*/ 20 w 46"/>
                <a:gd name="T7" fmla="*/ 220 h 220"/>
                <a:gd name="T8" fmla="*/ 0 w 46"/>
                <a:gd name="T9" fmla="*/ 182 h 220"/>
                <a:gd name="T10" fmla="*/ 18 w 46"/>
                <a:gd name="T11" fmla="*/ 142 h 220"/>
                <a:gd name="T12" fmla="*/ 34 w 46"/>
                <a:gd name="T13" fmla="*/ 94 h 220"/>
                <a:gd name="T14" fmla="*/ 46 w 46"/>
                <a:gd name="T15" fmla="*/ 0 h 220"/>
                <a:gd name="T16" fmla="*/ 46 w 46"/>
                <a:gd name="T17" fmla="*/ 14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220">
                  <a:moveTo>
                    <a:pt x="46" y="14"/>
                  </a:moveTo>
                  <a:lnTo>
                    <a:pt x="46" y="82"/>
                  </a:lnTo>
                  <a:lnTo>
                    <a:pt x="20" y="186"/>
                  </a:lnTo>
                  <a:lnTo>
                    <a:pt x="20" y="220"/>
                  </a:lnTo>
                  <a:lnTo>
                    <a:pt x="0" y="182"/>
                  </a:lnTo>
                  <a:lnTo>
                    <a:pt x="18" y="142"/>
                  </a:lnTo>
                  <a:lnTo>
                    <a:pt x="34" y="94"/>
                  </a:lnTo>
                  <a:lnTo>
                    <a:pt x="46" y="0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325"/>
            <p:cNvSpPr>
              <a:spLocks/>
            </p:cNvSpPr>
            <p:nvPr/>
          </p:nvSpPr>
          <p:spPr bwMode="auto">
            <a:xfrm>
              <a:off x="4278" y="3688"/>
              <a:ext cx="72" cy="194"/>
            </a:xfrm>
            <a:custGeom>
              <a:avLst/>
              <a:gdLst>
                <a:gd name="T0" fmla="*/ 72 w 72"/>
                <a:gd name="T1" fmla="*/ 0 h 194"/>
                <a:gd name="T2" fmla="*/ 60 w 72"/>
                <a:gd name="T3" fmla="*/ 48 h 194"/>
                <a:gd name="T4" fmla="*/ 66 w 72"/>
                <a:gd name="T5" fmla="*/ 88 h 194"/>
                <a:gd name="T6" fmla="*/ 46 w 72"/>
                <a:gd name="T7" fmla="*/ 122 h 194"/>
                <a:gd name="T8" fmla="*/ 38 w 72"/>
                <a:gd name="T9" fmla="*/ 144 h 194"/>
                <a:gd name="T10" fmla="*/ 28 w 72"/>
                <a:gd name="T11" fmla="*/ 172 h 194"/>
                <a:gd name="T12" fmla="*/ 0 w 72"/>
                <a:gd name="T13" fmla="*/ 194 h 194"/>
                <a:gd name="T14" fmla="*/ 20 w 72"/>
                <a:gd name="T15" fmla="*/ 160 h 194"/>
                <a:gd name="T16" fmla="*/ 32 w 72"/>
                <a:gd name="T17" fmla="*/ 118 h 194"/>
                <a:gd name="T18" fmla="*/ 32 w 72"/>
                <a:gd name="T19" fmla="*/ 86 h 194"/>
                <a:gd name="T20" fmla="*/ 54 w 72"/>
                <a:gd name="T21" fmla="*/ 82 h 194"/>
                <a:gd name="T22" fmla="*/ 58 w 72"/>
                <a:gd name="T23" fmla="*/ 50 h 194"/>
                <a:gd name="T24" fmla="*/ 72 w 72"/>
                <a:gd name="T25" fmla="*/ 0 h 1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2" h="194">
                  <a:moveTo>
                    <a:pt x="72" y="0"/>
                  </a:moveTo>
                  <a:lnTo>
                    <a:pt x="60" y="48"/>
                  </a:lnTo>
                  <a:lnTo>
                    <a:pt x="66" y="88"/>
                  </a:lnTo>
                  <a:lnTo>
                    <a:pt x="46" y="122"/>
                  </a:lnTo>
                  <a:lnTo>
                    <a:pt x="38" y="144"/>
                  </a:lnTo>
                  <a:lnTo>
                    <a:pt x="28" y="172"/>
                  </a:lnTo>
                  <a:lnTo>
                    <a:pt x="0" y="194"/>
                  </a:lnTo>
                  <a:lnTo>
                    <a:pt x="20" y="160"/>
                  </a:lnTo>
                  <a:lnTo>
                    <a:pt x="32" y="118"/>
                  </a:lnTo>
                  <a:lnTo>
                    <a:pt x="32" y="86"/>
                  </a:lnTo>
                  <a:lnTo>
                    <a:pt x="54" y="82"/>
                  </a:lnTo>
                  <a:lnTo>
                    <a:pt x="58" y="5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A65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7" name="Picture 129" descr="HoloPrincipe_miro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418">
            <a:off x="3900174" y="3405613"/>
            <a:ext cx="392221" cy="6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" name="Group 137"/>
          <p:cNvGrpSpPr/>
          <p:nvPr/>
        </p:nvGrpSpPr>
        <p:grpSpPr>
          <a:xfrm>
            <a:off x="3166678" y="1923134"/>
            <a:ext cx="973571" cy="1796737"/>
            <a:chOff x="3166678" y="2237038"/>
            <a:chExt cx="973571" cy="1796737"/>
          </a:xfrm>
        </p:grpSpPr>
        <p:sp>
          <p:nvSpPr>
            <p:cNvPr id="139" name="Line 125"/>
            <p:cNvSpPr>
              <a:spLocks noChangeShapeType="1"/>
            </p:cNvSpPr>
            <p:nvPr/>
          </p:nvSpPr>
          <p:spPr bwMode="auto">
            <a:xfrm>
              <a:off x="3166678" y="2237038"/>
              <a:ext cx="240503" cy="493113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30"/>
            <p:cNvSpPr>
              <a:spLocks/>
            </p:cNvSpPr>
            <p:nvPr/>
          </p:nvSpPr>
          <p:spPr bwMode="auto">
            <a:xfrm>
              <a:off x="3403229" y="2728168"/>
              <a:ext cx="737020" cy="1305607"/>
            </a:xfrm>
            <a:custGeom>
              <a:avLst/>
              <a:gdLst>
                <a:gd name="T0" fmla="*/ 0 w 746"/>
                <a:gd name="T1" fmla="*/ 0 h 1317"/>
                <a:gd name="T2" fmla="*/ 2147483647 w 746"/>
                <a:gd name="T3" fmla="*/ 2147483647 h 1317"/>
                <a:gd name="T4" fmla="*/ 2147483647 w 746"/>
                <a:gd name="T5" fmla="*/ 2147483647 h 1317"/>
                <a:gd name="T6" fmla="*/ 2147483647 w 746"/>
                <a:gd name="T7" fmla="*/ 2147483647 h 1317"/>
                <a:gd name="T8" fmla="*/ 0 w 746"/>
                <a:gd name="T9" fmla="*/ 0 h 1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6" h="1317">
                  <a:moveTo>
                    <a:pt x="0" y="0"/>
                  </a:moveTo>
                  <a:lnTo>
                    <a:pt x="746" y="1062"/>
                  </a:lnTo>
                  <a:lnTo>
                    <a:pt x="587" y="1077"/>
                  </a:lnTo>
                  <a:lnTo>
                    <a:pt x="494" y="1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" name="Freeform 131"/>
          <p:cNvSpPr>
            <a:spLocks/>
          </p:cNvSpPr>
          <p:nvPr/>
        </p:nvSpPr>
        <p:spPr bwMode="auto">
          <a:xfrm>
            <a:off x="2738331" y="2720591"/>
            <a:ext cx="1363388" cy="993332"/>
          </a:xfrm>
          <a:custGeom>
            <a:avLst/>
            <a:gdLst>
              <a:gd name="T0" fmla="*/ 2147483647 w 1380"/>
              <a:gd name="T1" fmla="*/ 2147483647 h 1002"/>
              <a:gd name="T2" fmla="*/ 2147483647 w 1380"/>
              <a:gd name="T3" fmla="*/ 2147483647 h 1002"/>
              <a:gd name="T4" fmla="*/ 2147483647 w 1380"/>
              <a:gd name="T5" fmla="*/ 2147483647 h 1002"/>
              <a:gd name="T6" fmla="*/ 2147483647 w 1380"/>
              <a:gd name="T7" fmla="*/ 2147483647 h 1002"/>
              <a:gd name="T8" fmla="*/ 2147483647 w 1380"/>
              <a:gd name="T9" fmla="*/ 2147483647 h 1002"/>
              <a:gd name="T10" fmla="*/ 2147483647 w 1380"/>
              <a:gd name="T11" fmla="*/ 2147483647 h 1002"/>
              <a:gd name="T12" fmla="*/ 2147483647 w 1380"/>
              <a:gd name="T13" fmla="*/ 2147483647 h 1002"/>
              <a:gd name="T14" fmla="*/ 2147483647 w 1380"/>
              <a:gd name="T15" fmla="*/ 2147483647 h 1002"/>
              <a:gd name="T16" fmla="*/ 2147483647 w 1380"/>
              <a:gd name="T17" fmla="*/ 2147483647 h 1002"/>
              <a:gd name="T18" fmla="*/ 0 w 1380"/>
              <a:gd name="T19" fmla="*/ 2147483647 h 1002"/>
              <a:gd name="T20" fmla="*/ 0 w 1380"/>
              <a:gd name="T21" fmla="*/ 2147483647 h 1002"/>
              <a:gd name="T22" fmla="*/ 2147483647 w 1380"/>
              <a:gd name="T23" fmla="*/ 2147483647 h 1002"/>
              <a:gd name="T24" fmla="*/ 2147483647 w 1380"/>
              <a:gd name="T25" fmla="*/ 2147483647 h 1002"/>
              <a:gd name="T26" fmla="*/ 2147483647 w 1380"/>
              <a:gd name="T27" fmla="*/ 2147483647 h 1002"/>
              <a:gd name="T28" fmla="*/ 2147483647 w 1380"/>
              <a:gd name="T29" fmla="*/ 2147483647 h 1002"/>
              <a:gd name="T30" fmla="*/ 2147483647 w 1380"/>
              <a:gd name="T31" fmla="*/ 0 h 1002"/>
              <a:gd name="T32" fmla="*/ 2147483647 w 1380"/>
              <a:gd name="T33" fmla="*/ 0 h 1002"/>
              <a:gd name="T34" fmla="*/ 2147483647 w 1380"/>
              <a:gd name="T35" fmla="*/ 2147483647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0" h="1002">
                <a:moveTo>
                  <a:pt x="144" y="18"/>
                </a:moveTo>
                <a:lnTo>
                  <a:pt x="1380" y="756"/>
                </a:lnTo>
                <a:lnTo>
                  <a:pt x="1263" y="768"/>
                </a:lnTo>
                <a:lnTo>
                  <a:pt x="1167" y="1002"/>
                </a:lnTo>
                <a:lnTo>
                  <a:pt x="84" y="459"/>
                </a:lnTo>
                <a:lnTo>
                  <a:pt x="45" y="426"/>
                </a:lnTo>
                <a:lnTo>
                  <a:pt x="27" y="381"/>
                </a:lnTo>
                <a:lnTo>
                  <a:pt x="12" y="345"/>
                </a:lnTo>
                <a:lnTo>
                  <a:pt x="6" y="303"/>
                </a:lnTo>
                <a:lnTo>
                  <a:pt x="0" y="255"/>
                </a:lnTo>
                <a:lnTo>
                  <a:pt x="0" y="204"/>
                </a:lnTo>
                <a:lnTo>
                  <a:pt x="3" y="159"/>
                </a:lnTo>
                <a:lnTo>
                  <a:pt x="15" y="111"/>
                </a:lnTo>
                <a:lnTo>
                  <a:pt x="30" y="54"/>
                </a:lnTo>
                <a:lnTo>
                  <a:pt x="54" y="18"/>
                </a:lnTo>
                <a:lnTo>
                  <a:pt x="78" y="0"/>
                </a:lnTo>
                <a:lnTo>
                  <a:pt x="105" y="0"/>
                </a:lnTo>
                <a:lnTo>
                  <a:pt x="144" y="18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" name="Group 142"/>
          <p:cNvGrpSpPr/>
          <p:nvPr/>
        </p:nvGrpSpPr>
        <p:grpSpPr>
          <a:xfrm>
            <a:off x="2824284" y="2281423"/>
            <a:ext cx="3182226" cy="899153"/>
            <a:chOff x="2824284" y="2595327"/>
            <a:chExt cx="3182226" cy="899153"/>
          </a:xfrm>
        </p:grpSpPr>
        <p:sp>
          <p:nvSpPr>
            <p:cNvPr id="144" name="Line 326"/>
            <p:cNvSpPr>
              <a:spLocks noChangeShapeType="1"/>
            </p:cNvSpPr>
            <p:nvPr/>
          </p:nvSpPr>
          <p:spPr bwMode="auto">
            <a:xfrm flipH="1">
              <a:off x="2827248" y="2595327"/>
              <a:ext cx="3179262" cy="447098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327"/>
            <p:cNvSpPr>
              <a:spLocks noChangeShapeType="1"/>
            </p:cNvSpPr>
            <p:nvPr/>
          </p:nvSpPr>
          <p:spPr bwMode="auto">
            <a:xfrm flipH="1" flipV="1">
              <a:off x="2824284" y="3475645"/>
              <a:ext cx="3104177" cy="18835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187950" y="1715869"/>
            <a:ext cx="2170113" cy="1599361"/>
            <a:chOff x="5187950" y="2029773"/>
            <a:chExt cx="2170113" cy="1599361"/>
          </a:xfrm>
        </p:grpSpPr>
        <p:graphicFrame>
          <p:nvGraphicFramePr>
            <p:cNvPr id="147" name="Object 1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4746592"/>
                </p:ext>
              </p:extLst>
            </p:nvPr>
          </p:nvGraphicFramePr>
          <p:xfrm>
            <a:off x="5187950" y="2029773"/>
            <a:ext cx="2170113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35" name="Equation" r:id="rId6" imgW="1854000" imgH="241200" progId="Equation.DSMT4">
                    <p:embed/>
                  </p:oleObj>
                </mc:Choice>
                <mc:Fallback>
                  <p:oleObj name="Equation" r:id="rId6" imgW="18540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7950" y="2029773"/>
                          <a:ext cx="2170113" cy="282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8" name="Group 368"/>
            <p:cNvGrpSpPr>
              <a:grpSpLocks/>
            </p:cNvGrpSpPr>
            <p:nvPr/>
          </p:nvGrpSpPr>
          <p:grpSpPr bwMode="auto">
            <a:xfrm>
              <a:off x="5734054" y="2409382"/>
              <a:ext cx="281809" cy="1219752"/>
              <a:chOff x="4577" y="1349"/>
              <a:chExt cx="429" cy="1097"/>
            </a:xfrm>
          </p:grpSpPr>
          <p:sp>
            <p:nvSpPr>
              <p:cNvPr id="149" name="Line 369"/>
              <p:cNvSpPr>
                <a:spLocks noChangeShapeType="1"/>
              </p:cNvSpPr>
              <p:nvPr/>
            </p:nvSpPr>
            <p:spPr bwMode="auto">
              <a:xfrm flipH="1" flipV="1">
                <a:off x="4725" y="1349"/>
                <a:ext cx="272" cy="91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370"/>
              <p:cNvSpPr>
                <a:spLocks noChangeShapeType="1"/>
              </p:cNvSpPr>
              <p:nvPr/>
            </p:nvSpPr>
            <p:spPr bwMode="auto">
              <a:xfrm flipH="1">
                <a:off x="4825" y="1464"/>
                <a:ext cx="181" cy="91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371"/>
              <p:cNvSpPr>
                <a:spLocks noChangeShapeType="1"/>
              </p:cNvSpPr>
              <p:nvPr/>
            </p:nvSpPr>
            <p:spPr bwMode="auto">
              <a:xfrm flipH="1">
                <a:off x="4635" y="2369"/>
                <a:ext cx="290" cy="77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372"/>
              <p:cNvSpPr>
                <a:spLocks noChangeShapeType="1"/>
              </p:cNvSpPr>
              <p:nvPr/>
            </p:nvSpPr>
            <p:spPr bwMode="auto">
              <a:xfrm flipH="1">
                <a:off x="4577" y="2300"/>
                <a:ext cx="349" cy="35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373"/>
              <p:cNvSpPr>
                <a:spLocks noChangeShapeType="1"/>
              </p:cNvSpPr>
              <p:nvPr/>
            </p:nvSpPr>
            <p:spPr bwMode="auto">
              <a:xfrm flipH="1">
                <a:off x="4585" y="1700"/>
                <a:ext cx="349" cy="35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374"/>
              <p:cNvSpPr>
                <a:spLocks noChangeShapeType="1"/>
              </p:cNvSpPr>
              <p:nvPr/>
            </p:nvSpPr>
            <p:spPr bwMode="auto">
              <a:xfrm flipH="1">
                <a:off x="4641" y="1968"/>
                <a:ext cx="181" cy="91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375"/>
              <p:cNvSpPr>
                <a:spLocks noChangeShapeType="1"/>
              </p:cNvSpPr>
              <p:nvPr/>
            </p:nvSpPr>
            <p:spPr bwMode="auto">
              <a:xfrm flipH="1" flipV="1">
                <a:off x="4657" y="2159"/>
                <a:ext cx="193" cy="69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376"/>
              <p:cNvSpPr>
                <a:spLocks noChangeShapeType="1"/>
              </p:cNvSpPr>
              <p:nvPr/>
            </p:nvSpPr>
            <p:spPr bwMode="auto">
              <a:xfrm flipH="1" flipV="1">
                <a:off x="4637" y="1823"/>
                <a:ext cx="189" cy="65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7" name="Group 17"/>
          <p:cNvGrpSpPr>
            <a:grpSpLocks/>
          </p:cNvGrpSpPr>
          <p:nvPr/>
        </p:nvGrpSpPr>
        <p:grpSpPr bwMode="auto">
          <a:xfrm>
            <a:off x="6438900" y="2362621"/>
            <a:ext cx="666750" cy="741363"/>
            <a:chOff x="8343900" y="3524250"/>
            <a:chExt cx="728182" cy="827088"/>
          </a:xfrm>
        </p:grpSpPr>
        <p:cxnSp>
          <p:nvCxnSpPr>
            <p:cNvPr id="158" name="Straight Arrow Connector 157"/>
            <p:cNvCxnSpPr/>
            <p:nvPr/>
          </p:nvCxnSpPr>
          <p:spPr>
            <a:xfrm flipV="1">
              <a:off x="8745273" y="3692525"/>
              <a:ext cx="3173" cy="37941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flipH="1">
              <a:off x="8535861" y="4068763"/>
              <a:ext cx="215757" cy="1809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flipV="1">
              <a:off x="8738927" y="4073525"/>
              <a:ext cx="3268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1" name="Object 156"/>
            <p:cNvGraphicFramePr>
              <a:graphicFrameLocks noChangeAspect="1"/>
            </p:cNvGraphicFramePr>
            <p:nvPr/>
          </p:nvGraphicFramePr>
          <p:xfrm>
            <a:off x="8343900" y="4146550"/>
            <a:ext cx="185738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36" name="Equation" r:id="rId8" imgW="114120" imgH="126720" progId="Equation.DSMT4">
                    <p:embed/>
                  </p:oleObj>
                </mc:Choice>
                <mc:Fallback>
                  <p:oleObj name="Equation" r:id="rId8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43900" y="4146550"/>
                          <a:ext cx="185738" cy="204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" name="Object 157"/>
            <p:cNvGraphicFramePr>
              <a:graphicFrameLocks noChangeAspect="1"/>
            </p:cNvGraphicFramePr>
            <p:nvPr/>
          </p:nvGraphicFramePr>
          <p:xfrm>
            <a:off x="8497888" y="3524250"/>
            <a:ext cx="204787" cy="246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37" name="Equation" r:id="rId10" imgW="126720" imgH="152280" progId="Equation.DSMT4">
                    <p:embed/>
                  </p:oleObj>
                </mc:Choice>
                <mc:Fallback>
                  <p:oleObj name="Equation" r:id="rId10" imgW="12672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97888" y="3524250"/>
                          <a:ext cx="204787" cy="246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" name="Object 16"/>
            <p:cNvGraphicFramePr>
              <a:graphicFrameLocks noChangeAspect="1"/>
            </p:cNvGraphicFramePr>
            <p:nvPr/>
          </p:nvGraphicFramePr>
          <p:xfrm>
            <a:off x="8887932" y="4118153"/>
            <a:ext cx="184150" cy="18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38" name="Equation" r:id="rId12" imgW="114120" imgH="114120" progId="Equation.DSMT4">
                    <p:embed/>
                  </p:oleObj>
                </mc:Choice>
                <mc:Fallback>
                  <p:oleObj name="Equation" r:id="rId12" imgW="114120" imgH="1141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87932" y="4118153"/>
                          <a:ext cx="184150" cy="184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1855788" y="2667421"/>
            <a:ext cx="582612" cy="719138"/>
            <a:chOff x="1502611" y="4049546"/>
            <a:chExt cx="722167" cy="869363"/>
          </a:xfrm>
        </p:grpSpPr>
        <p:cxnSp>
          <p:nvCxnSpPr>
            <p:cNvPr id="165" name="Straight Arrow Connector 164"/>
            <p:cNvCxnSpPr/>
            <p:nvPr/>
          </p:nvCxnSpPr>
          <p:spPr>
            <a:xfrm flipV="1">
              <a:off x="1905052" y="4217707"/>
              <a:ext cx="1591" cy="37915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 flipH="1">
              <a:off x="1693492" y="4595278"/>
              <a:ext cx="216332" cy="18085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flipV="1">
              <a:off x="1898689" y="4598450"/>
              <a:ext cx="32608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8" name="Object 14"/>
            <p:cNvGraphicFramePr>
              <a:graphicFrameLocks noChangeAspect="1"/>
            </p:cNvGraphicFramePr>
            <p:nvPr/>
          </p:nvGraphicFramePr>
          <p:xfrm>
            <a:off x="1502611" y="4630374"/>
            <a:ext cx="185487" cy="288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39" name="Equation" r:id="rId14" imgW="114120" imgH="177480" progId="Equation.DSMT4">
                    <p:embed/>
                  </p:oleObj>
                </mc:Choice>
                <mc:Fallback>
                  <p:oleObj name="Equation" r:id="rId14" imgW="1141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2611" y="4630374"/>
                          <a:ext cx="185487" cy="288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15"/>
            <p:cNvGraphicFramePr>
              <a:graphicFrameLocks noChangeAspect="1"/>
            </p:cNvGraphicFramePr>
            <p:nvPr/>
          </p:nvGraphicFramePr>
          <p:xfrm>
            <a:off x="1666708" y="4049546"/>
            <a:ext cx="184150" cy="246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40" name="Equation" r:id="rId16" imgW="114120" imgH="152280" progId="Equation.DSMT4">
                    <p:embed/>
                  </p:oleObj>
                </mc:Choice>
                <mc:Fallback>
                  <p:oleObj name="Equation" r:id="rId16" imgW="11412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6708" y="4049546"/>
                          <a:ext cx="184150" cy="246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0" name="Oval 379"/>
          <p:cNvSpPr>
            <a:spLocks noChangeArrowheads="1"/>
          </p:cNvSpPr>
          <p:nvPr/>
        </p:nvSpPr>
        <p:spPr bwMode="auto">
          <a:xfrm>
            <a:off x="2728914" y="2705520"/>
            <a:ext cx="176212" cy="492125"/>
          </a:xfrm>
          <a:prstGeom prst="ellipse">
            <a:avLst/>
          </a:prstGeom>
          <a:solidFill>
            <a:srgbClr val="FCBB4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" name="Object 1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148399"/>
              </p:ext>
            </p:extLst>
          </p:nvPr>
        </p:nvGraphicFramePr>
        <p:xfrm>
          <a:off x="3887332" y="4363882"/>
          <a:ext cx="23177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41" name="Equation" r:id="rId18" imgW="1854200" imgH="241300" progId="Equation.DSMT4">
                  <p:embed/>
                </p:oleObj>
              </mc:Choice>
              <mc:Fallback>
                <p:oleObj name="Equation" r:id="rId18" imgW="1854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7332" y="4363882"/>
                        <a:ext cx="23177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306763" y="4691246"/>
            <a:ext cx="3589337" cy="2063567"/>
            <a:chOff x="3306763" y="4691246"/>
            <a:chExt cx="3589337" cy="2063567"/>
          </a:xfrm>
        </p:grpSpPr>
        <p:pic>
          <p:nvPicPr>
            <p:cNvPr id="142" name="Picture 242" descr="Speckle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513" y="4691246"/>
              <a:ext cx="1743521" cy="171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2" name="Object 1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6421230"/>
                </p:ext>
              </p:extLst>
            </p:nvPr>
          </p:nvGraphicFramePr>
          <p:xfrm>
            <a:off x="3306763" y="6456363"/>
            <a:ext cx="3589337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42" name="Equation" r:id="rId21" imgW="2895480" imgH="241200" progId="Equation.DSMT4">
                    <p:embed/>
                  </p:oleObj>
                </mc:Choice>
                <mc:Fallback>
                  <p:oleObj name="Equation" r:id="rId21" imgW="28954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6763" y="6456363"/>
                          <a:ext cx="3589337" cy="298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3" name="Object 1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938777"/>
              </p:ext>
            </p:extLst>
          </p:nvPr>
        </p:nvGraphicFramePr>
        <p:xfrm>
          <a:off x="2919722" y="2747538"/>
          <a:ext cx="595313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43" name="Equation" r:id="rId23" imgW="507960" imgH="215640" progId="Equation.DSMT4">
                  <p:embed/>
                </p:oleObj>
              </mc:Choice>
              <mc:Fallback>
                <p:oleObj name="Equation" r:id="rId23" imgW="5079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722" y="2747538"/>
                        <a:ext cx="595313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" name="Object 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79207"/>
              </p:ext>
            </p:extLst>
          </p:nvPr>
        </p:nvGraphicFramePr>
        <p:xfrm>
          <a:off x="2789464" y="3153690"/>
          <a:ext cx="644536" cy="2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44" name="Equation" r:id="rId25" imgW="507960" imgH="215640" progId="Equation.DSMT4">
                  <p:embed/>
                </p:oleObj>
              </mc:Choice>
              <mc:Fallback>
                <p:oleObj name="Equation" r:id="rId25" imgW="5079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464" y="3153690"/>
                        <a:ext cx="644536" cy="273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" name="Object 1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929501"/>
              </p:ext>
            </p:extLst>
          </p:nvPr>
        </p:nvGraphicFramePr>
        <p:xfrm>
          <a:off x="6021388" y="5511800"/>
          <a:ext cx="26670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45" name="Equation" r:id="rId27" imgW="2133360" imgH="228600" progId="Equation.DSMT4">
                  <p:embed/>
                </p:oleObj>
              </mc:Choice>
              <mc:Fallback>
                <p:oleObj name="Equation" r:id="rId27" imgW="2133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388" y="5511800"/>
                        <a:ext cx="26670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6" name="Group 175"/>
          <p:cNvGrpSpPr/>
          <p:nvPr/>
        </p:nvGrpSpPr>
        <p:grpSpPr>
          <a:xfrm>
            <a:off x="612775" y="4322619"/>
            <a:ext cx="2362895" cy="2436956"/>
            <a:chOff x="743404" y="4322619"/>
            <a:chExt cx="2362895" cy="2436956"/>
          </a:xfrm>
        </p:grpSpPr>
        <p:pic>
          <p:nvPicPr>
            <p:cNvPr id="177" name="Picture 239" descr="Speckle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705614"/>
              <a:ext cx="1733797" cy="171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8" name="Object 1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485028"/>
                </p:ext>
              </p:extLst>
            </p:nvPr>
          </p:nvGraphicFramePr>
          <p:xfrm>
            <a:off x="773049" y="4322619"/>
            <a:ext cx="2333250" cy="30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46" name="Equation" r:id="rId30" imgW="1866600" imgH="241200" progId="Equation.DSMT4">
                    <p:embed/>
                  </p:oleObj>
                </mc:Choice>
                <mc:Fallback>
                  <p:oleObj name="Equation" r:id="rId30" imgW="18666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3049" y="4322619"/>
                          <a:ext cx="2333250" cy="301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" name="Object 1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5663116"/>
                </p:ext>
              </p:extLst>
            </p:nvPr>
          </p:nvGraphicFramePr>
          <p:xfrm>
            <a:off x="743404" y="6489700"/>
            <a:ext cx="1936750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47" name="Equation" r:id="rId32" imgW="1549080" imgH="215640" progId="Equation.DSMT4">
                    <p:embed/>
                  </p:oleObj>
                </mc:Choice>
                <mc:Fallback>
                  <p:oleObj name="Equation" r:id="rId32" imgW="15490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404" y="6489700"/>
                          <a:ext cx="1936750" cy="269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404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0" y="746760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Terahertz</a:t>
            </a:r>
            <a:r>
              <a:rPr lang="fr-BE" sz="2800" dirty="0" smtClean="0"/>
              <a:t> </a:t>
            </a:r>
            <a:r>
              <a:rPr lang="fr-BE" sz="2800" dirty="0" err="1" smtClean="0"/>
              <a:t>optical</a:t>
            </a:r>
            <a:r>
              <a:rPr lang="fr-BE" sz="2800" dirty="0" smtClean="0"/>
              <a:t> components</a:t>
            </a:r>
          </a:p>
        </p:txBody>
      </p:sp>
      <p:pic>
        <p:nvPicPr>
          <p:cNvPr id="27" name="Picture 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34741" r="39195" b="48047"/>
          <a:stretch/>
        </p:blipFill>
        <p:spPr bwMode="auto">
          <a:xfrm>
            <a:off x="5929313" y="4522325"/>
            <a:ext cx="3061981" cy="164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5468" y="4574576"/>
            <a:ext cx="1293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Polarizers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Wire grid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58" y="3005048"/>
            <a:ext cx="95885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72" y="6064898"/>
            <a:ext cx="489689" cy="63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28787" y="3202623"/>
            <a:ext cx="42616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Off-axis parabolic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Free from spherical </a:t>
            </a:r>
            <a:r>
              <a:rPr lang="en-US" sz="1600" dirty="0" smtClean="0">
                <a:latin typeface="+mj-lt"/>
              </a:rPr>
              <a:t>aberrations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Beam manipulation: focus, collimation…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663" y="1351847"/>
            <a:ext cx="42616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Lens, windows and beam splitters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Polymers: PTFE, HDPE, TPX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Key factors: loss and dispersion at operating wavelength</a:t>
            </a:r>
            <a:endParaRPr lang="en-US" sz="1600" dirty="0">
              <a:latin typeface="+mj-lt"/>
            </a:endParaRPr>
          </a:p>
        </p:txBody>
      </p:sp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13" y="1312660"/>
            <a:ext cx="1198760" cy="76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17" y="2065544"/>
            <a:ext cx="1213856" cy="6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432866" y="6051724"/>
            <a:ext cx="1272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400" b="1" i="1" dirty="0" smtClean="0">
                <a:latin typeface="+mj-lt"/>
              </a:rPr>
              <a:t>main</a:t>
            </a:r>
            <a:endParaRPr lang="en-US" sz="1400" b="1" i="1" dirty="0" smtClean="0">
              <a:latin typeface="+mj-lt"/>
            </a:endParaRPr>
          </a:p>
          <a:p>
            <a:pPr algn="ctr"/>
            <a:r>
              <a:rPr lang="en-US" sz="1400" b="1" i="1" dirty="0" smtClean="0">
                <a:latin typeface="+mj-lt"/>
              </a:rPr>
              <a:t>manufacturers</a:t>
            </a:r>
            <a:endParaRPr lang="en-US" sz="1400" b="1" i="1" dirty="0">
              <a:latin typeface="+mj-lt"/>
            </a:endParaRPr>
          </a:p>
        </p:txBody>
      </p:sp>
      <p:pic>
        <p:nvPicPr>
          <p:cNvPr id="37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8" t="38981" r="33601" b="34974"/>
          <a:stretch/>
        </p:blipFill>
        <p:spPr bwMode="auto">
          <a:xfrm>
            <a:off x="5538298" y="2913608"/>
            <a:ext cx="3431097" cy="168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60" y="4692142"/>
            <a:ext cx="1564952" cy="111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b="36787"/>
          <a:stretch/>
        </p:blipFill>
        <p:spPr bwMode="auto">
          <a:xfrm>
            <a:off x="4414429" y="6061165"/>
            <a:ext cx="1616739" cy="56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60" y="1312659"/>
            <a:ext cx="23917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19" y="5885420"/>
            <a:ext cx="1695450" cy="8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8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0" y="746760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Terahertz</a:t>
            </a:r>
            <a:r>
              <a:rPr lang="fr-BE" sz="2800" dirty="0" smtClean="0"/>
              <a:t> 2D </a:t>
            </a:r>
            <a:r>
              <a:rPr lang="fr-BE" sz="2800" dirty="0" err="1" smtClean="0"/>
              <a:t>imaging</a:t>
            </a:r>
            <a:r>
              <a:rPr lang="fr-BE" sz="2800" dirty="0" smtClean="0"/>
              <a:t> by scanning</a:t>
            </a:r>
          </a:p>
        </p:txBody>
      </p:sp>
      <p:pic>
        <p:nvPicPr>
          <p:cNvPr id="17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5" y="2826486"/>
            <a:ext cx="5123058" cy="260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59" y="2273657"/>
            <a:ext cx="3466957" cy="125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6"/>
          <a:stretch>
            <a:fillRect/>
          </a:stretch>
        </p:blipFill>
        <p:spPr bwMode="auto">
          <a:xfrm>
            <a:off x="6328541" y="3870300"/>
            <a:ext cx="2564845" cy="176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206257" y="5868921"/>
            <a:ext cx="53690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B. B. Hu and M. C. </a:t>
            </a:r>
            <a:r>
              <a:rPr lang="en-US" sz="900" dirty="0" err="1"/>
              <a:t>Nuss</a:t>
            </a:r>
            <a:r>
              <a:rPr lang="en-US" sz="900" dirty="0"/>
              <a:t>, "Imaging with terahertz waves," Opt. </a:t>
            </a:r>
            <a:r>
              <a:rPr lang="en-US" sz="900" dirty="0" err="1"/>
              <a:t>Lett</a:t>
            </a:r>
            <a:r>
              <a:rPr lang="en-US" sz="900" dirty="0"/>
              <a:t>. 20, 1716-1718 (1995) </a:t>
            </a:r>
          </a:p>
        </p:txBody>
      </p:sp>
    </p:spTree>
    <p:extLst>
      <p:ext uri="{BB962C8B-B14F-4D97-AF65-F5344CB8AC3E}">
        <p14:creationId xmlns:p14="http://schemas.microsoft.com/office/powerpoint/2010/main" val="11010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- 1</a:t>
            </a:r>
            <a:endParaRPr lang="fr-BE" sz="2800" dirty="0" smtClean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5989" y="6491923"/>
            <a:ext cx="6788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+mj-lt"/>
              </a:rPr>
              <a:t>Heimbeck</a:t>
            </a:r>
            <a:r>
              <a:rPr lang="en-US" sz="1000" dirty="0" smtClean="0">
                <a:latin typeface="+mj-lt"/>
              </a:rPr>
              <a:t> M</a:t>
            </a:r>
            <a:r>
              <a:rPr lang="en-US" sz="1000" dirty="0">
                <a:latin typeface="+mj-lt"/>
              </a:rPr>
              <a:t>., et al., Terahertz digital holography using angular spectrum and dual wavelength reconstruction methods., </a:t>
            </a:r>
            <a:r>
              <a:rPr lang="en-US" sz="1000" dirty="0" smtClean="0">
                <a:latin typeface="+mj-lt"/>
              </a:rPr>
              <a:t>Optics Express, 2011. 9192-9200</a:t>
            </a:r>
            <a:endParaRPr lang="en-US" sz="1000" dirty="0">
              <a:latin typeface="+mj-lt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19034" r="14708" b="35227"/>
          <a:stretch/>
        </p:blipFill>
        <p:spPr bwMode="auto">
          <a:xfrm>
            <a:off x="1290967" y="1976219"/>
            <a:ext cx="5308062" cy="20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t="33454" r="16243" b="33350"/>
          <a:stretch/>
        </p:blipFill>
        <p:spPr bwMode="auto">
          <a:xfrm>
            <a:off x="2428408" y="4176905"/>
            <a:ext cx="6355830" cy="181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86174" y="1258749"/>
            <a:ext cx="24663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600" b="1" i="1" dirty="0" smtClean="0">
                <a:latin typeface="+mj-lt"/>
              </a:rPr>
              <a:t>Off-axis digital </a:t>
            </a:r>
            <a:r>
              <a:rPr lang="fr-BE" sz="1600" b="1" i="1" dirty="0" err="1" smtClean="0">
                <a:latin typeface="+mj-lt"/>
              </a:rPr>
              <a:t>holography</a:t>
            </a:r>
            <a:endParaRPr lang="fr-BE" sz="1600" b="1" i="1" dirty="0" smtClean="0">
              <a:latin typeface="+mj-lt"/>
            </a:endParaRPr>
          </a:p>
          <a:p>
            <a:pPr algn="ctr"/>
            <a:r>
              <a:rPr lang="fr-BE" sz="1600" b="1" i="1" dirty="0" smtClean="0">
                <a:latin typeface="+mj-lt"/>
              </a:rPr>
              <a:t>Point-by-point </a:t>
            </a:r>
            <a:r>
              <a:rPr lang="fr-BE" sz="1600" b="1" i="1" dirty="0" err="1" smtClean="0">
                <a:latin typeface="+mj-lt"/>
              </a:rPr>
              <a:t>recording</a:t>
            </a:r>
            <a:endParaRPr lang="fr-BE" sz="1600" b="1" i="1" dirty="0" smtClean="0">
              <a:latin typeface="+mj-lt"/>
            </a:endParaRPr>
          </a:p>
          <a:p>
            <a:pPr algn="ctr"/>
            <a:r>
              <a:rPr lang="fr-BE" sz="1600" b="1" i="1" dirty="0" smtClean="0">
                <a:latin typeface="+mj-lt"/>
              </a:rPr>
              <a:t>Scanning detector</a:t>
            </a:r>
            <a:endParaRPr lang="en-US" sz="1600" b="1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531" y="4705108"/>
            <a:ext cx="1762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400" b="1" i="1" dirty="0" err="1" smtClean="0">
                <a:latin typeface="+mj-lt"/>
              </a:rPr>
              <a:t>Metallic</a:t>
            </a:r>
            <a:r>
              <a:rPr lang="fr-BE" sz="1400" b="1" i="1" dirty="0" smtClean="0">
                <a:latin typeface="+mj-lt"/>
              </a:rPr>
              <a:t> </a:t>
            </a:r>
            <a:r>
              <a:rPr lang="fr-BE" sz="1400" b="1" i="1" dirty="0" err="1" smtClean="0">
                <a:latin typeface="+mj-lt"/>
              </a:rPr>
              <a:t>object</a:t>
            </a:r>
            <a:endParaRPr lang="fr-BE" sz="1400" b="1" i="1" dirty="0" smtClean="0">
              <a:latin typeface="+mj-lt"/>
            </a:endParaRPr>
          </a:p>
          <a:p>
            <a:pPr algn="ctr"/>
            <a:r>
              <a:rPr lang="fr-BE" sz="1400" b="1" i="1" dirty="0" err="1" smtClean="0">
                <a:latin typeface="+mj-lt"/>
              </a:rPr>
              <a:t>Mask</a:t>
            </a:r>
            <a:r>
              <a:rPr lang="fr-BE" sz="1400" b="1" i="1" dirty="0" smtClean="0">
                <a:latin typeface="+mj-lt"/>
              </a:rPr>
              <a:t> in transmission</a:t>
            </a:r>
            <a:endParaRPr lang="en-US" sz="1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73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5989" y="6491923"/>
            <a:ext cx="6788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+mj-lt"/>
              </a:rPr>
              <a:t>Heimbeck</a:t>
            </a:r>
            <a:r>
              <a:rPr lang="en-US" sz="1000" dirty="0" smtClean="0">
                <a:latin typeface="+mj-lt"/>
              </a:rPr>
              <a:t> M</a:t>
            </a:r>
            <a:r>
              <a:rPr lang="en-US" sz="1000" dirty="0">
                <a:latin typeface="+mj-lt"/>
              </a:rPr>
              <a:t>., et al., Terahertz digital holography using angular spectrum and dual wavelength reconstruction methods., </a:t>
            </a:r>
            <a:r>
              <a:rPr lang="en-US" sz="1000" dirty="0" smtClean="0">
                <a:latin typeface="+mj-lt"/>
              </a:rPr>
              <a:t>Optics Express, 2011. 9192-9200</a:t>
            </a:r>
            <a:endParaRPr lang="en-US" sz="1000" dirty="0">
              <a:latin typeface="+mj-lt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17008" r="24537" b="10246"/>
          <a:stretch/>
        </p:blipFill>
        <p:spPr bwMode="auto">
          <a:xfrm>
            <a:off x="2008683" y="1289155"/>
            <a:ext cx="6044204" cy="50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9809" y="1452242"/>
            <a:ext cx="2634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600" b="1" i="1" dirty="0" err="1" smtClean="0">
                <a:latin typeface="+mj-lt"/>
              </a:rPr>
              <a:t>Two-wavelength</a:t>
            </a:r>
            <a:r>
              <a:rPr lang="fr-BE" sz="1600" b="1" i="1" dirty="0" smtClean="0">
                <a:latin typeface="+mj-lt"/>
              </a:rPr>
              <a:t> </a:t>
            </a:r>
            <a:r>
              <a:rPr lang="fr-BE" sz="1600" b="1" i="1" dirty="0" err="1" smtClean="0">
                <a:latin typeface="+mj-lt"/>
              </a:rPr>
              <a:t>holography</a:t>
            </a:r>
            <a:endParaRPr lang="en-US" sz="1600" b="1" i="1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5082" y="1634623"/>
            <a:ext cx="2601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400" b="1" i="1" dirty="0" smtClean="0">
                <a:latin typeface="+mj-lt"/>
              </a:rPr>
              <a:t>Lens in </a:t>
            </a:r>
            <a:r>
              <a:rPr lang="fr-BE" sz="1400" b="1" i="1" dirty="0" err="1" smtClean="0">
                <a:latin typeface="+mj-lt"/>
              </a:rPr>
              <a:t>THz</a:t>
            </a:r>
            <a:r>
              <a:rPr lang="fr-BE" sz="1400" b="1" i="1" dirty="0" smtClean="0">
                <a:latin typeface="+mj-lt"/>
              </a:rPr>
              <a:t> transparent </a:t>
            </a:r>
            <a:r>
              <a:rPr lang="fr-BE" sz="1400" b="1" i="1" dirty="0" err="1" smtClean="0">
                <a:latin typeface="+mj-lt"/>
              </a:rPr>
              <a:t>material</a:t>
            </a:r>
            <a:endParaRPr lang="en-US" sz="1400" b="1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7311" y="3855666"/>
            <a:ext cx="2263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400" b="1" i="1" dirty="0" smtClean="0">
                <a:latin typeface="+mj-lt"/>
              </a:rPr>
              <a:t>Variation of </a:t>
            </a:r>
            <a:r>
              <a:rPr lang="fr-BE" sz="1400" b="1" i="1" dirty="0" err="1" smtClean="0">
                <a:latin typeface="+mj-lt"/>
              </a:rPr>
              <a:t>refractive</a:t>
            </a:r>
            <a:r>
              <a:rPr lang="fr-BE" sz="1400" b="1" i="1" dirty="0" smtClean="0">
                <a:latin typeface="+mj-lt"/>
              </a:rPr>
              <a:t> index</a:t>
            </a:r>
            <a:endParaRPr lang="en-US" sz="1400" b="1" i="1" dirty="0">
              <a:latin typeface="+mj-l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- 2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10871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5989" y="6491923"/>
            <a:ext cx="6788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+mj-lt"/>
              </a:rPr>
              <a:t>Xue</a:t>
            </a:r>
            <a:r>
              <a:rPr lang="en-US" sz="1000" dirty="0" smtClean="0">
                <a:latin typeface="+mj-lt"/>
              </a:rPr>
              <a:t>, K, </a:t>
            </a:r>
            <a:r>
              <a:rPr lang="en-US" sz="1000" dirty="0">
                <a:latin typeface="+mj-lt"/>
              </a:rPr>
              <a:t>et al., Continuous-wave terahertz in-line digital holography., </a:t>
            </a:r>
            <a:r>
              <a:rPr lang="en-US" sz="1000" dirty="0" smtClean="0">
                <a:latin typeface="+mj-lt"/>
              </a:rPr>
              <a:t>Optics Letters2012. 3228-3230</a:t>
            </a:r>
            <a:endParaRPr lang="en-US" sz="10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2905" y="1554676"/>
            <a:ext cx="3040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600" b="1" i="1" dirty="0" err="1" smtClean="0">
                <a:latin typeface="+mj-lt"/>
              </a:rPr>
              <a:t>In-line</a:t>
            </a:r>
            <a:r>
              <a:rPr lang="fr-BE" sz="1600" b="1" i="1" dirty="0" smtClean="0">
                <a:latin typeface="+mj-lt"/>
              </a:rPr>
              <a:t> (Gabor) digital </a:t>
            </a:r>
            <a:r>
              <a:rPr lang="fr-BE" sz="1600" b="1" i="1" dirty="0" err="1" smtClean="0">
                <a:latin typeface="+mj-lt"/>
              </a:rPr>
              <a:t>holography</a:t>
            </a:r>
            <a:endParaRPr lang="en-US" sz="1600" b="1" i="1" dirty="0">
              <a:latin typeface="+mj-lt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4" t="32378" r="12325" b="16393"/>
          <a:stretch/>
        </p:blipFill>
        <p:spPr bwMode="auto">
          <a:xfrm>
            <a:off x="299801" y="1933731"/>
            <a:ext cx="4721903" cy="404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13" y="2504660"/>
            <a:ext cx="3406649" cy="32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801" y="1882395"/>
            <a:ext cx="3038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400" b="1" i="1" dirty="0" err="1" smtClean="0">
                <a:latin typeface="+mj-lt"/>
              </a:rPr>
              <a:t>Metallic</a:t>
            </a:r>
            <a:r>
              <a:rPr lang="fr-BE" sz="1400" b="1" i="1" dirty="0" smtClean="0">
                <a:latin typeface="+mj-lt"/>
              </a:rPr>
              <a:t> </a:t>
            </a:r>
            <a:r>
              <a:rPr lang="fr-BE" sz="1400" b="1" i="1" dirty="0" err="1" smtClean="0">
                <a:latin typeface="+mj-lt"/>
              </a:rPr>
              <a:t>object</a:t>
            </a:r>
            <a:endParaRPr lang="fr-BE" sz="1400" b="1" i="1" dirty="0" smtClean="0">
              <a:latin typeface="+mj-lt"/>
            </a:endParaRPr>
          </a:p>
          <a:p>
            <a:pPr algn="ctr"/>
            <a:r>
              <a:rPr lang="fr-BE" sz="1400" b="1" i="1" dirty="0" err="1" smtClean="0">
                <a:latin typeface="+mj-lt"/>
              </a:rPr>
              <a:t>Concealed</a:t>
            </a:r>
            <a:r>
              <a:rPr lang="fr-BE" sz="1400" b="1" i="1" dirty="0" smtClean="0">
                <a:latin typeface="+mj-lt"/>
              </a:rPr>
              <a:t> in </a:t>
            </a:r>
            <a:r>
              <a:rPr lang="fr-BE" sz="1400" b="1" i="1" dirty="0" err="1" smtClean="0">
                <a:latin typeface="+mj-lt"/>
              </a:rPr>
              <a:t>THz</a:t>
            </a:r>
            <a:r>
              <a:rPr lang="fr-BE" sz="1400" b="1" i="1" dirty="0" smtClean="0">
                <a:latin typeface="+mj-lt"/>
              </a:rPr>
              <a:t> transparent </a:t>
            </a:r>
            <a:r>
              <a:rPr lang="fr-BE" sz="1400" b="1" i="1" dirty="0" err="1" smtClean="0">
                <a:latin typeface="+mj-lt"/>
              </a:rPr>
              <a:t>material</a:t>
            </a:r>
            <a:endParaRPr lang="en-US" sz="1400" b="1" i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786" y="2382665"/>
            <a:ext cx="864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400" b="1" i="1" dirty="0" err="1" smtClean="0">
                <a:latin typeface="+mj-lt"/>
              </a:rPr>
              <a:t>Gas</a:t>
            </a:r>
            <a:r>
              <a:rPr lang="fr-BE" sz="1400" b="1" i="1" dirty="0" smtClean="0">
                <a:latin typeface="+mj-lt"/>
              </a:rPr>
              <a:t> laser</a:t>
            </a:r>
            <a:endParaRPr lang="en-US" sz="1400" b="1" i="1" dirty="0">
              <a:latin typeface="+mj-l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- 3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24658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21529" r="19962" b="11458"/>
          <a:stretch/>
        </p:blipFill>
        <p:spPr bwMode="auto">
          <a:xfrm>
            <a:off x="1322977" y="1354943"/>
            <a:ext cx="6253480" cy="511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5989" y="6491923"/>
            <a:ext cx="6788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+mj-lt"/>
              </a:rPr>
              <a:t>Locatelli</a:t>
            </a:r>
            <a:r>
              <a:rPr lang="en-US" sz="1000" dirty="0">
                <a:latin typeface="+mj-lt"/>
              </a:rPr>
              <a:t>, M., et al., Real-time terahertz digital holography with a quantum cascade </a:t>
            </a:r>
            <a:r>
              <a:rPr lang="en-US" sz="1000" dirty="0" smtClean="0">
                <a:latin typeface="+mj-lt"/>
              </a:rPr>
              <a:t>laser., Scientific Reports, 2015</a:t>
            </a:r>
            <a:r>
              <a:rPr lang="en-US" sz="1000" dirty="0">
                <a:latin typeface="+mj-lt"/>
              </a:rPr>
              <a:t>. 5: p. 13566.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- 4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15478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5989" y="6491923"/>
            <a:ext cx="6788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+mj-lt"/>
              </a:rPr>
              <a:t>Locatelli</a:t>
            </a:r>
            <a:r>
              <a:rPr lang="en-US" sz="1000" dirty="0">
                <a:latin typeface="+mj-lt"/>
              </a:rPr>
              <a:t>, M., et al., Real-time terahertz digital holography with a quantum cascade </a:t>
            </a:r>
            <a:r>
              <a:rPr lang="en-US" sz="1000" dirty="0" smtClean="0">
                <a:latin typeface="+mj-lt"/>
              </a:rPr>
              <a:t>laser., Scientific Reports, 2015</a:t>
            </a:r>
            <a:r>
              <a:rPr lang="en-US" sz="1000" dirty="0">
                <a:latin typeface="+mj-lt"/>
              </a:rPr>
              <a:t>. 5: p. 13566.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4" t="22727" r="17104" b="12784"/>
          <a:stretch/>
        </p:blipFill>
        <p:spPr bwMode="auto">
          <a:xfrm>
            <a:off x="1389671" y="1304736"/>
            <a:ext cx="6415197" cy="514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- 5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20513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38" y="5571087"/>
            <a:ext cx="80152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Huang, H., et al., </a:t>
            </a:r>
            <a:r>
              <a:rPr lang="en-US" sz="1000" i="1" dirty="0">
                <a:latin typeface="+mj-lt"/>
              </a:rPr>
              <a:t>Continuous-wave terahertz multi-plane in-line digital holography.</a:t>
            </a:r>
            <a:r>
              <a:rPr lang="en-US" sz="1000" dirty="0">
                <a:latin typeface="+mj-lt"/>
              </a:rPr>
              <a:t> Optics and Lasers in Engineering, 2017. </a:t>
            </a:r>
            <a:r>
              <a:rPr lang="en-US" sz="1000" b="1" dirty="0">
                <a:latin typeface="+mj-lt"/>
              </a:rPr>
              <a:t>94</a:t>
            </a:r>
            <a:r>
              <a:rPr lang="en-US" sz="1000" dirty="0">
                <a:latin typeface="+mj-lt"/>
              </a:rPr>
              <a:t>: p. 76-81.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4" y="1932506"/>
            <a:ext cx="4736142" cy="32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90" y="2569479"/>
            <a:ext cx="3498400" cy="199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6777" y="1518061"/>
            <a:ext cx="1896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Experimental set-up</a:t>
            </a:r>
            <a:endParaRPr lang="en-US" sz="16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8321" y="1518061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Sample</a:t>
            </a:r>
            <a:endParaRPr lang="en-US" sz="1600" b="1" dirty="0">
              <a:latin typeface="+mj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- 5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34903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DIGITAL HOLOGRAPHY IN THZ WAVES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2022044"/>
            <a:ext cx="2349062" cy="17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9" y="2166667"/>
            <a:ext cx="1665155" cy="123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3270" y="1345088"/>
            <a:ext cx="1811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Synthetic aperture </a:t>
            </a:r>
            <a:endParaRPr lang="en-US" sz="1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522" y="1646575"/>
            <a:ext cx="16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+mj-lt"/>
              </a:rPr>
              <a:t>Improves resolution</a:t>
            </a:r>
            <a:endParaRPr lang="en-US" sz="1400" b="1" i="1" dirty="0">
              <a:latin typeface="+mj-lt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57" y="1116487"/>
            <a:ext cx="391154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91951" y="828253"/>
            <a:ext cx="1496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Phase retrieval </a:t>
            </a:r>
            <a:endParaRPr lang="en-US" sz="16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3621" y="1366061"/>
            <a:ext cx="705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+mj-lt"/>
              </a:rPr>
              <a:t>Before </a:t>
            </a:r>
            <a:endParaRPr lang="en-US" sz="1400" i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2951" y="2655573"/>
            <a:ext cx="55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+mj-lt"/>
              </a:rPr>
              <a:t>After</a:t>
            </a:r>
            <a:endParaRPr lang="en-US" sz="1400" i="1" dirty="0">
              <a:latin typeface="+mj-lt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35" y="4137730"/>
            <a:ext cx="4055165" cy="227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3" y="4430998"/>
            <a:ext cx="3808339" cy="2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42913" y="3976162"/>
            <a:ext cx="1418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Auto-focusing </a:t>
            </a:r>
            <a:endParaRPr lang="en-US" sz="16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7981" y="3817024"/>
            <a:ext cx="220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Final 3D reconstruction </a:t>
            </a:r>
            <a:endParaRPr lang="en-US" sz="1600" b="1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5703" y="6498739"/>
            <a:ext cx="80152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Huang, H., et al., </a:t>
            </a:r>
            <a:r>
              <a:rPr lang="en-US" sz="1000" i="1" dirty="0">
                <a:latin typeface="+mj-lt"/>
              </a:rPr>
              <a:t>Continuous-wave terahertz multi-plane in-line digital holography.</a:t>
            </a:r>
            <a:r>
              <a:rPr lang="en-US" sz="1000" dirty="0">
                <a:latin typeface="+mj-lt"/>
              </a:rPr>
              <a:t> Optics and Lasers in Engineering, 2017. </a:t>
            </a:r>
            <a:r>
              <a:rPr lang="en-US" sz="1000" b="1" dirty="0">
                <a:latin typeface="+mj-lt"/>
              </a:rPr>
              <a:t>94</a:t>
            </a:r>
            <a:r>
              <a:rPr lang="en-US" sz="1000" dirty="0">
                <a:latin typeface="+mj-lt"/>
              </a:rPr>
              <a:t>: p. 76-81.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0" y="785948"/>
            <a:ext cx="8503920" cy="62484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Digital </a:t>
            </a:r>
            <a:r>
              <a:rPr lang="fr-BE" sz="2800" dirty="0" err="1" smtClean="0"/>
              <a:t>Holography</a:t>
            </a:r>
            <a:r>
              <a:rPr lang="fr-BE" sz="2800" dirty="0" smtClean="0"/>
              <a:t> - 5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17395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01881" y="0"/>
            <a:ext cx="8847116" cy="609600"/>
          </a:xfrm>
        </p:spPr>
        <p:txBody>
          <a:bodyPr>
            <a:noAutofit/>
          </a:bodyPr>
          <a:lstStyle/>
          <a:p>
            <a:r>
              <a:rPr lang="fr-BE" sz="3200" dirty="0" smtClean="0">
                <a:solidFill>
                  <a:schemeClr val="bg1"/>
                </a:solidFill>
              </a:rPr>
              <a:t>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823" y="922283"/>
            <a:ext cx="9238597" cy="5257799"/>
          </a:xfrm>
        </p:spPr>
        <p:txBody>
          <a:bodyPr>
            <a:normAutofit fontScale="92500" lnSpcReduction="10000"/>
          </a:bodyPr>
          <a:lstStyle/>
          <a:p>
            <a:r>
              <a:rPr lang="fr-BE" dirty="0" smtClean="0"/>
              <a:t>Long-</a:t>
            </a:r>
            <a:r>
              <a:rPr lang="fr-BE" dirty="0" err="1" smtClean="0"/>
              <a:t>wave</a:t>
            </a:r>
            <a:r>
              <a:rPr lang="fr-BE" dirty="0" smtClean="0"/>
              <a:t> IR </a:t>
            </a:r>
            <a:r>
              <a:rPr lang="fr-BE" dirty="0" err="1" smtClean="0"/>
              <a:t>holography-speckle</a:t>
            </a:r>
            <a:r>
              <a:rPr lang="fr-BE" dirty="0" smtClean="0"/>
              <a:t> </a:t>
            </a:r>
            <a:r>
              <a:rPr lang="fr-BE" dirty="0" err="1" smtClean="0"/>
              <a:t>interferometry</a:t>
            </a:r>
            <a:endParaRPr lang="fr-BE" dirty="0" smtClean="0"/>
          </a:p>
          <a:p>
            <a:pPr lvl="1"/>
            <a:r>
              <a:rPr lang="fr-BE" dirty="0" err="1" smtClean="0"/>
              <a:t>Insensitive</a:t>
            </a:r>
            <a:r>
              <a:rPr lang="fr-BE" dirty="0" smtClean="0"/>
              <a:t>/</a:t>
            </a:r>
            <a:r>
              <a:rPr lang="fr-BE" dirty="0" err="1" smtClean="0"/>
              <a:t>Low</a:t>
            </a:r>
            <a:r>
              <a:rPr lang="fr-BE" dirty="0" smtClean="0"/>
              <a:t> </a:t>
            </a:r>
            <a:r>
              <a:rPr lang="fr-BE" dirty="0" err="1" smtClean="0"/>
              <a:t>sensitivity</a:t>
            </a:r>
            <a:r>
              <a:rPr lang="fr-BE" dirty="0" smtClean="0"/>
              <a:t> to </a:t>
            </a:r>
            <a:r>
              <a:rPr lang="fr-BE" dirty="0" err="1" smtClean="0"/>
              <a:t>external</a:t>
            </a:r>
            <a:r>
              <a:rPr lang="fr-BE" dirty="0" smtClean="0"/>
              <a:t> perturbations</a:t>
            </a:r>
          </a:p>
          <a:p>
            <a:pPr lvl="1"/>
            <a:r>
              <a:rPr lang="fr-BE" dirty="0" err="1" smtClean="0"/>
              <a:t>Some</a:t>
            </a:r>
            <a:r>
              <a:rPr lang="fr-BE" dirty="0" smtClean="0"/>
              <a:t> </a:t>
            </a:r>
            <a:r>
              <a:rPr lang="fr-BE" dirty="0" err="1" smtClean="0"/>
              <a:t>specific</a:t>
            </a:r>
            <a:r>
              <a:rPr lang="fr-BE" dirty="0" smtClean="0"/>
              <a:t> </a:t>
            </a:r>
            <a:r>
              <a:rPr lang="fr-BE" dirty="0" err="1" smtClean="0"/>
              <a:t>features</a:t>
            </a:r>
            <a:r>
              <a:rPr lang="fr-BE" dirty="0" smtClean="0"/>
              <a:t> </a:t>
            </a:r>
            <a:r>
              <a:rPr lang="fr-BE" dirty="0" err="1" smtClean="0"/>
              <a:t>give</a:t>
            </a:r>
            <a:r>
              <a:rPr lang="fr-BE" dirty="0" smtClean="0"/>
              <a:t> </a:t>
            </a:r>
            <a:r>
              <a:rPr lang="fr-BE" dirty="0" err="1" smtClean="0"/>
              <a:t>nice</a:t>
            </a:r>
            <a:r>
              <a:rPr lang="fr-BE" dirty="0" smtClean="0"/>
              <a:t> applications</a:t>
            </a:r>
          </a:p>
          <a:p>
            <a:pPr lvl="2"/>
            <a:r>
              <a:rPr lang="fr-BE" dirty="0" err="1" smtClean="0"/>
              <a:t>Looking</a:t>
            </a:r>
            <a:r>
              <a:rPr lang="fr-BE" dirty="0" smtClean="0"/>
              <a:t> </a:t>
            </a:r>
            <a:r>
              <a:rPr lang="fr-BE" dirty="0" err="1" smtClean="0"/>
              <a:t>through</a:t>
            </a:r>
            <a:r>
              <a:rPr lang="fr-BE" dirty="0" smtClean="0"/>
              <a:t> </a:t>
            </a:r>
            <a:r>
              <a:rPr lang="fr-BE" dirty="0" err="1" smtClean="0"/>
              <a:t>flames</a:t>
            </a:r>
            <a:r>
              <a:rPr lang="fr-BE" dirty="0" smtClean="0"/>
              <a:t>/</a:t>
            </a:r>
            <a:r>
              <a:rPr lang="fr-BE" dirty="0" err="1" smtClean="0"/>
              <a:t>smokes</a:t>
            </a:r>
            <a:endParaRPr lang="fr-BE" dirty="0" smtClean="0"/>
          </a:p>
          <a:p>
            <a:pPr lvl="2"/>
            <a:r>
              <a:rPr lang="fr-BE" dirty="0" smtClean="0"/>
              <a:t>Large </a:t>
            </a:r>
            <a:r>
              <a:rPr lang="fr-BE" dirty="0" err="1" smtClean="0"/>
              <a:t>displacements</a:t>
            </a:r>
            <a:r>
              <a:rPr lang="fr-BE" dirty="0" smtClean="0"/>
              <a:t> </a:t>
            </a:r>
            <a:r>
              <a:rPr lang="fr-BE" dirty="0" err="1" smtClean="0"/>
              <a:t>measurements</a:t>
            </a:r>
            <a:endParaRPr lang="fr-BE" dirty="0" smtClean="0"/>
          </a:p>
          <a:p>
            <a:pPr lvl="2"/>
            <a:r>
              <a:rPr lang="fr-BE" dirty="0" err="1" smtClean="0"/>
              <a:t>Combined</a:t>
            </a:r>
            <a:r>
              <a:rPr lang="fr-BE" dirty="0" smtClean="0"/>
              <a:t> </a:t>
            </a:r>
            <a:r>
              <a:rPr lang="fr-BE" dirty="0" err="1" smtClean="0"/>
              <a:t>thermography-interferometry</a:t>
            </a:r>
            <a:r>
              <a:rPr lang="fr-BE" dirty="0" smtClean="0"/>
              <a:t> for NDT</a:t>
            </a:r>
          </a:p>
          <a:p>
            <a:r>
              <a:rPr lang="fr-BE" dirty="0" err="1" smtClean="0"/>
              <a:t>THz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endParaRPr lang="fr-BE" dirty="0" smtClean="0"/>
          </a:p>
          <a:p>
            <a:pPr lvl="1"/>
            <a:r>
              <a:rPr lang="fr-BE" dirty="0" smtClean="0"/>
              <a:t>New </a:t>
            </a:r>
            <a:r>
              <a:rPr lang="fr-BE" dirty="0" err="1" smtClean="0"/>
              <a:t>field</a:t>
            </a:r>
            <a:endParaRPr lang="fr-BE" dirty="0" smtClean="0"/>
          </a:p>
          <a:p>
            <a:pPr lvl="1"/>
            <a:r>
              <a:rPr lang="fr-BE" dirty="0" err="1" smtClean="0"/>
              <a:t>Benefit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fast</a:t>
            </a:r>
            <a:r>
              <a:rPr lang="fr-BE" dirty="0" smtClean="0"/>
              <a:t> </a:t>
            </a:r>
            <a:r>
              <a:rPr lang="fr-BE" dirty="0" err="1" smtClean="0"/>
              <a:t>growing</a:t>
            </a:r>
            <a:r>
              <a:rPr lang="fr-BE" dirty="0" smtClean="0"/>
              <a:t> of components </a:t>
            </a:r>
            <a:r>
              <a:rPr lang="fr-BE" dirty="0" err="1" smtClean="0"/>
              <a:t>improvement</a:t>
            </a:r>
            <a:endParaRPr lang="fr-BE" dirty="0" smtClean="0"/>
          </a:p>
          <a:p>
            <a:pPr lvl="1"/>
            <a:r>
              <a:rPr lang="fr-BE" dirty="0" smtClean="0"/>
              <a:t>Applications</a:t>
            </a:r>
          </a:p>
          <a:p>
            <a:pPr lvl="2"/>
            <a:r>
              <a:rPr lang="fr-BE" dirty="0" smtClean="0"/>
              <a:t>Can </a:t>
            </a:r>
            <a:r>
              <a:rPr lang="fr-BE" dirty="0" err="1" smtClean="0"/>
              <a:t>reveal</a:t>
            </a:r>
            <a:r>
              <a:rPr lang="fr-BE" dirty="0" smtClean="0"/>
              <a:t> </a:t>
            </a:r>
            <a:r>
              <a:rPr lang="fr-BE" dirty="0" err="1" smtClean="0"/>
              <a:t>concealed</a:t>
            </a:r>
            <a:r>
              <a:rPr lang="fr-BE" dirty="0" smtClean="0"/>
              <a:t> </a:t>
            </a:r>
            <a:r>
              <a:rPr lang="fr-BE" dirty="0" err="1" smtClean="0"/>
              <a:t>object</a:t>
            </a:r>
            <a:r>
              <a:rPr lang="fr-BE" dirty="0" smtClean="0"/>
              <a:t> (</a:t>
            </a:r>
            <a:r>
              <a:rPr lang="fr-BE" dirty="0" err="1" smtClean="0"/>
              <a:t>e.g</a:t>
            </a:r>
            <a:r>
              <a:rPr lang="fr-BE" dirty="0" smtClean="0"/>
              <a:t>. NDT)</a:t>
            </a:r>
          </a:p>
          <a:p>
            <a:pPr lvl="2"/>
            <a:r>
              <a:rPr lang="fr-BE" dirty="0" err="1" smtClean="0"/>
              <a:t>Many</a:t>
            </a:r>
            <a:r>
              <a:rPr lang="fr-BE" dirty="0" smtClean="0"/>
              <a:t> new </a:t>
            </a:r>
            <a:r>
              <a:rPr lang="fr-BE" dirty="0" err="1" smtClean="0"/>
              <a:t>exciting</a:t>
            </a:r>
            <a:r>
              <a:rPr lang="fr-BE" dirty="0" smtClean="0"/>
              <a:t> applications (</a:t>
            </a:r>
            <a:r>
              <a:rPr lang="fr-BE" dirty="0" err="1" smtClean="0"/>
              <a:t>biomedical</a:t>
            </a:r>
            <a:r>
              <a:rPr lang="fr-B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8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705394"/>
            <a:ext cx="8503920" cy="579120"/>
          </a:xfrm>
        </p:spPr>
        <p:txBody>
          <a:bodyPr/>
          <a:lstStyle/>
          <a:p>
            <a:r>
              <a:rPr lang="fr-BE" dirty="0" err="1" smtClean="0"/>
              <a:t>Analog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r>
              <a:rPr lang="fr-BE" dirty="0" smtClean="0"/>
              <a:t> : </a:t>
            </a:r>
            <a:r>
              <a:rPr lang="fr-BE" dirty="0" err="1" smtClean="0"/>
              <a:t>recording</a:t>
            </a:r>
            <a:r>
              <a:rPr lang="fr-BE" dirty="0" smtClean="0"/>
              <a:t> </a:t>
            </a:r>
            <a:r>
              <a:rPr lang="fr-BE" dirty="0" err="1" smtClean="0"/>
              <a:t>principle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2100" y="1922802"/>
            <a:ext cx="4316523" cy="1379563"/>
            <a:chOff x="292100" y="1922802"/>
            <a:chExt cx="4316523" cy="1379563"/>
          </a:xfrm>
        </p:grpSpPr>
        <p:pic>
          <p:nvPicPr>
            <p:cNvPr id="22" name="Picture 242" descr="Speckl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143" y="2390660"/>
              <a:ext cx="924480" cy="91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102476"/>
                </p:ext>
              </p:extLst>
            </p:nvPr>
          </p:nvGraphicFramePr>
          <p:xfrm>
            <a:off x="292100" y="2657475"/>
            <a:ext cx="3171825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6" name="Equation" r:id="rId4" imgW="2133360" imgH="228600" progId="Equation.DSMT4">
                    <p:embed/>
                  </p:oleObj>
                </mc:Choice>
                <mc:Fallback>
                  <p:oleObj name="Equation" r:id="rId4" imgW="21333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100" y="2657475"/>
                          <a:ext cx="3171825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1422322" y="1922802"/>
              <a:ext cx="16889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i="1" dirty="0" smtClean="0"/>
                <a:t>Illumination pattern</a:t>
              </a:r>
              <a:endParaRPr lang="en-US" sz="1400" b="1" i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0763" y="5572461"/>
            <a:ext cx="1726755" cy="683835"/>
            <a:chOff x="730763" y="5572461"/>
            <a:chExt cx="1726755" cy="683835"/>
          </a:xfrm>
        </p:grpSpPr>
        <p:sp>
          <p:nvSpPr>
            <p:cNvPr id="26" name="TextBox 25"/>
            <p:cNvSpPr txBox="1"/>
            <p:nvPr/>
          </p:nvSpPr>
          <p:spPr>
            <a:xfrm>
              <a:off x="730763" y="5948519"/>
              <a:ext cx="1726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400" b="1" i="1" dirty="0" smtClean="0"/>
                <a:t>Amplitude </a:t>
              </a:r>
              <a:r>
                <a:rPr lang="fr-BE" sz="1400" b="1" i="1" dirty="0" err="1" smtClean="0"/>
                <a:t>hologram</a:t>
              </a:r>
              <a:endParaRPr lang="en-US" sz="1400" b="1" i="1" dirty="0" smtClean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1484555" y="5572461"/>
              <a:ext cx="43032" cy="36576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3812" y="3990393"/>
            <a:ext cx="2495880" cy="1471203"/>
            <a:chOff x="93812" y="3990393"/>
            <a:chExt cx="2495880" cy="1471203"/>
          </a:xfrm>
        </p:grpSpPr>
        <p:grpSp>
          <p:nvGrpSpPr>
            <p:cNvPr id="29" name="Group 28"/>
            <p:cNvGrpSpPr/>
            <p:nvPr/>
          </p:nvGrpSpPr>
          <p:grpSpPr>
            <a:xfrm>
              <a:off x="880414" y="5178132"/>
              <a:ext cx="1458853" cy="283464"/>
              <a:chOff x="880414" y="5438586"/>
              <a:chExt cx="1458853" cy="28346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80414" y="5443295"/>
                <a:ext cx="1451306" cy="274320"/>
                <a:chOff x="1508375" y="5509397"/>
                <a:chExt cx="1451306" cy="274320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1508375" y="5509397"/>
                  <a:ext cx="270666" cy="274320"/>
                  <a:chOff x="1513883" y="5512152"/>
                  <a:chExt cx="270666" cy="274320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1513883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 flipH="1">
                    <a:off x="1647940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180171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209687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239203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268719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42" name="Rectangle 41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6" name="Rectangle 35"/>
              <p:cNvSpPr/>
              <p:nvPr/>
            </p:nvSpPr>
            <p:spPr>
              <a:xfrm>
                <a:off x="880799" y="5438586"/>
                <a:ext cx="1458468" cy="2834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/>
            <p:nvPr/>
          </p:nvSpPr>
          <p:spPr>
            <a:xfrm flipV="1">
              <a:off x="886069" y="4422560"/>
              <a:ext cx="1467612" cy="265178"/>
            </a:xfrm>
            <a:custGeom>
              <a:avLst/>
              <a:gdLst>
                <a:gd name="connsiteX0" fmla="*/ 0 w 1563624"/>
                <a:gd name="connsiteY0" fmla="*/ 1 h 265178"/>
                <a:gd name="connsiteX1" fmla="*/ 150876 w 1563624"/>
                <a:gd name="connsiteY1" fmla="*/ 256033 h 265178"/>
                <a:gd name="connsiteX2" fmla="*/ 301752 w 1563624"/>
                <a:gd name="connsiteY2" fmla="*/ 1 h 265178"/>
                <a:gd name="connsiteX3" fmla="*/ 448056 w 1563624"/>
                <a:gd name="connsiteY3" fmla="*/ 260605 h 265178"/>
                <a:gd name="connsiteX4" fmla="*/ 585216 w 1563624"/>
                <a:gd name="connsiteY4" fmla="*/ 4573 h 265178"/>
                <a:gd name="connsiteX5" fmla="*/ 731520 w 1563624"/>
                <a:gd name="connsiteY5" fmla="*/ 260605 h 265178"/>
                <a:gd name="connsiteX6" fmla="*/ 882396 w 1563624"/>
                <a:gd name="connsiteY6" fmla="*/ 1 h 265178"/>
                <a:gd name="connsiteX7" fmla="*/ 1033272 w 1563624"/>
                <a:gd name="connsiteY7" fmla="*/ 265177 h 265178"/>
                <a:gd name="connsiteX8" fmla="*/ 1175004 w 1563624"/>
                <a:gd name="connsiteY8" fmla="*/ 4573 h 265178"/>
                <a:gd name="connsiteX9" fmla="*/ 1330452 w 1563624"/>
                <a:gd name="connsiteY9" fmla="*/ 256033 h 265178"/>
                <a:gd name="connsiteX10" fmla="*/ 1467612 w 1563624"/>
                <a:gd name="connsiteY10" fmla="*/ 9145 h 265178"/>
                <a:gd name="connsiteX11" fmla="*/ 1563624 w 1563624"/>
                <a:gd name="connsiteY11" fmla="*/ 132589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7612" h="265178">
                  <a:moveTo>
                    <a:pt x="0" y="1"/>
                  </a:moveTo>
                  <a:cubicBezTo>
                    <a:pt x="27432" y="18289"/>
                    <a:pt x="100584" y="256033"/>
                    <a:pt x="150876" y="256033"/>
                  </a:cubicBezTo>
                  <a:cubicBezTo>
                    <a:pt x="201168" y="256033"/>
                    <a:pt x="252222" y="-761"/>
                    <a:pt x="301752" y="1"/>
                  </a:cubicBezTo>
                  <a:cubicBezTo>
                    <a:pt x="351282" y="763"/>
                    <a:pt x="400812" y="259843"/>
                    <a:pt x="448056" y="260605"/>
                  </a:cubicBezTo>
                  <a:cubicBezTo>
                    <a:pt x="495300" y="261367"/>
                    <a:pt x="537972" y="4573"/>
                    <a:pt x="585216" y="4573"/>
                  </a:cubicBezTo>
                  <a:cubicBezTo>
                    <a:pt x="632460" y="4573"/>
                    <a:pt x="681990" y="261367"/>
                    <a:pt x="731520" y="260605"/>
                  </a:cubicBezTo>
                  <a:cubicBezTo>
                    <a:pt x="781050" y="259843"/>
                    <a:pt x="832104" y="-761"/>
                    <a:pt x="882396" y="1"/>
                  </a:cubicBezTo>
                  <a:cubicBezTo>
                    <a:pt x="932688" y="763"/>
                    <a:pt x="984504" y="264415"/>
                    <a:pt x="1033272" y="265177"/>
                  </a:cubicBezTo>
                  <a:cubicBezTo>
                    <a:pt x="1082040" y="265939"/>
                    <a:pt x="1125474" y="6097"/>
                    <a:pt x="1175004" y="4573"/>
                  </a:cubicBezTo>
                  <a:cubicBezTo>
                    <a:pt x="1224534" y="3049"/>
                    <a:pt x="1281684" y="255271"/>
                    <a:pt x="1330452" y="256033"/>
                  </a:cubicBezTo>
                  <a:cubicBezTo>
                    <a:pt x="1379220" y="256795"/>
                    <a:pt x="1428750" y="29719"/>
                    <a:pt x="1467612" y="91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6142" y="3990393"/>
              <a:ext cx="1723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400" b="1" i="1" dirty="0" smtClean="0"/>
                <a:t>Absorption variation</a:t>
              </a:r>
              <a:endParaRPr lang="en-US" sz="1400" b="1" i="1" dirty="0" smtClean="0"/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8516480"/>
                </p:ext>
              </p:extLst>
            </p:nvPr>
          </p:nvGraphicFramePr>
          <p:xfrm>
            <a:off x="101600" y="4416425"/>
            <a:ext cx="679450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7" name="Equation" r:id="rId6" imgW="457200" imgH="215640" progId="Equation.DSMT4">
                    <p:embed/>
                  </p:oleObj>
                </mc:Choice>
                <mc:Fallback>
                  <p:oleObj name="Equation" r:id="rId6" imgW="45720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600" y="4416425"/>
                          <a:ext cx="679450" cy="320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1428740"/>
                </p:ext>
              </p:extLst>
            </p:nvPr>
          </p:nvGraphicFramePr>
          <p:xfrm>
            <a:off x="93812" y="5178593"/>
            <a:ext cx="735013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8" name="Equation" r:id="rId8" imgW="495000" imgH="190440" progId="Equation.DSMT4">
                    <p:embed/>
                  </p:oleObj>
                </mc:Choice>
                <mc:Fallback>
                  <p:oleObj name="Equation" r:id="rId8" imgW="49500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812" y="5178593"/>
                          <a:ext cx="735013" cy="282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Down Arrow 33"/>
            <p:cNvSpPr/>
            <p:nvPr/>
          </p:nvSpPr>
          <p:spPr>
            <a:xfrm>
              <a:off x="1542361" y="4803355"/>
              <a:ext cx="77119" cy="22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772897" y="1684460"/>
            <a:ext cx="2684660" cy="1721711"/>
            <a:chOff x="4772897" y="1684460"/>
            <a:chExt cx="2684660" cy="1721711"/>
          </a:xfrm>
        </p:grpSpPr>
        <p:grpSp>
          <p:nvGrpSpPr>
            <p:cNvPr id="53" name="Group 52"/>
            <p:cNvGrpSpPr/>
            <p:nvPr/>
          </p:nvGrpSpPr>
          <p:grpSpPr>
            <a:xfrm>
              <a:off x="5916946" y="2244121"/>
              <a:ext cx="533400" cy="1162050"/>
              <a:chOff x="6271948" y="2233364"/>
              <a:chExt cx="533400" cy="1162050"/>
            </a:xfrm>
          </p:grpSpPr>
          <p:pic>
            <p:nvPicPr>
              <p:cNvPr id="56" name="Picture 263" descr="HoloPrincipe_support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1948" y="2233364"/>
                <a:ext cx="533400" cy="1162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Oval 379"/>
              <p:cNvSpPr>
                <a:spLocks noChangeArrowheads="1"/>
              </p:cNvSpPr>
              <p:nvPr/>
            </p:nvSpPr>
            <p:spPr bwMode="auto">
              <a:xfrm>
                <a:off x="6497373" y="2425451"/>
                <a:ext cx="288925" cy="730250"/>
              </a:xfrm>
              <a:prstGeom prst="ellipse">
                <a:avLst/>
              </a:prstGeom>
              <a:solidFill>
                <a:srgbClr val="FCBB4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5198412" y="1684460"/>
              <a:ext cx="22591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400" b="1" i="1" dirty="0" smtClean="0"/>
                <a:t>Modification of </a:t>
              </a:r>
              <a:r>
                <a:rPr lang="fr-BE" sz="1400" b="1" i="1" dirty="0" err="1" smtClean="0"/>
                <a:t>holographic</a:t>
              </a:r>
              <a:endParaRPr lang="fr-BE" sz="1400" b="1" i="1" dirty="0" smtClean="0"/>
            </a:p>
            <a:p>
              <a:pPr algn="ctr"/>
              <a:r>
                <a:rPr lang="fr-BE" sz="1400" b="1" i="1" dirty="0" smtClean="0"/>
                <a:t> medium </a:t>
              </a:r>
              <a:r>
                <a:rPr lang="fr-BE" sz="1400" b="1" i="1" dirty="0" err="1" smtClean="0"/>
                <a:t>properties</a:t>
              </a:r>
              <a:endParaRPr lang="en-US" sz="1400" b="1" i="1" dirty="0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4772897" y="2665045"/>
              <a:ext cx="552138" cy="2072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252519" y="3990393"/>
            <a:ext cx="2365559" cy="1451032"/>
            <a:chOff x="3252519" y="3990393"/>
            <a:chExt cx="2365559" cy="1451032"/>
          </a:xfrm>
        </p:grpSpPr>
        <p:sp>
          <p:nvSpPr>
            <p:cNvPr id="59" name="Freeform 58"/>
            <p:cNvSpPr/>
            <p:nvPr/>
          </p:nvSpPr>
          <p:spPr>
            <a:xfrm flipV="1">
              <a:off x="4031015" y="4455611"/>
              <a:ext cx="1467612" cy="265178"/>
            </a:xfrm>
            <a:custGeom>
              <a:avLst/>
              <a:gdLst>
                <a:gd name="connsiteX0" fmla="*/ 0 w 1563624"/>
                <a:gd name="connsiteY0" fmla="*/ 1 h 265178"/>
                <a:gd name="connsiteX1" fmla="*/ 150876 w 1563624"/>
                <a:gd name="connsiteY1" fmla="*/ 256033 h 265178"/>
                <a:gd name="connsiteX2" fmla="*/ 301752 w 1563624"/>
                <a:gd name="connsiteY2" fmla="*/ 1 h 265178"/>
                <a:gd name="connsiteX3" fmla="*/ 448056 w 1563624"/>
                <a:gd name="connsiteY3" fmla="*/ 260605 h 265178"/>
                <a:gd name="connsiteX4" fmla="*/ 585216 w 1563624"/>
                <a:gd name="connsiteY4" fmla="*/ 4573 h 265178"/>
                <a:gd name="connsiteX5" fmla="*/ 731520 w 1563624"/>
                <a:gd name="connsiteY5" fmla="*/ 260605 h 265178"/>
                <a:gd name="connsiteX6" fmla="*/ 882396 w 1563624"/>
                <a:gd name="connsiteY6" fmla="*/ 1 h 265178"/>
                <a:gd name="connsiteX7" fmla="*/ 1033272 w 1563624"/>
                <a:gd name="connsiteY7" fmla="*/ 265177 h 265178"/>
                <a:gd name="connsiteX8" fmla="*/ 1175004 w 1563624"/>
                <a:gd name="connsiteY8" fmla="*/ 4573 h 265178"/>
                <a:gd name="connsiteX9" fmla="*/ 1330452 w 1563624"/>
                <a:gd name="connsiteY9" fmla="*/ 256033 h 265178"/>
                <a:gd name="connsiteX10" fmla="*/ 1467612 w 1563624"/>
                <a:gd name="connsiteY10" fmla="*/ 9145 h 265178"/>
                <a:gd name="connsiteX11" fmla="*/ 1563624 w 1563624"/>
                <a:gd name="connsiteY11" fmla="*/ 132589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7612" h="265178">
                  <a:moveTo>
                    <a:pt x="0" y="1"/>
                  </a:moveTo>
                  <a:cubicBezTo>
                    <a:pt x="27432" y="18289"/>
                    <a:pt x="100584" y="256033"/>
                    <a:pt x="150876" y="256033"/>
                  </a:cubicBezTo>
                  <a:cubicBezTo>
                    <a:pt x="201168" y="256033"/>
                    <a:pt x="252222" y="-761"/>
                    <a:pt x="301752" y="1"/>
                  </a:cubicBezTo>
                  <a:cubicBezTo>
                    <a:pt x="351282" y="763"/>
                    <a:pt x="400812" y="259843"/>
                    <a:pt x="448056" y="260605"/>
                  </a:cubicBezTo>
                  <a:cubicBezTo>
                    <a:pt x="495300" y="261367"/>
                    <a:pt x="537972" y="4573"/>
                    <a:pt x="585216" y="4573"/>
                  </a:cubicBezTo>
                  <a:cubicBezTo>
                    <a:pt x="632460" y="4573"/>
                    <a:pt x="681990" y="261367"/>
                    <a:pt x="731520" y="260605"/>
                  </a:cubicBezTo>
                  <a:cubicBezTo>
                    <a:pt x="781050" y="259843"/>
                    <a:pt x="832104" y="-761"/>
                    <a:pt x="882396" y="1"/>
                  </a:cubicBezTo>
                  <a:cubicBezTo>
                    <a:pt x="932688" y="763"/>
                    <a:pt x="984504" y="264415"/>
                    <a:pt x="1033272" y="265177"/>
                  </a:cubicBezTo>
                  <a:cubicBezTo>
                    <a:pt x="1082040" y="265939"/>
                    <a:pt x="1125474" y="6097"/>
                    <a:pt x="1175004" y="4573"/>
                  </a:cubicBezTo>
                  <a:cubicBezTo>
                    <a:pt x="1224534" y="3049"/>
                    <a:pt x="1281684" y="255271"/>
                    <a:pt x="1330452" y="256033"/>
                  </a:cubicBezTo>
                  <a:cubicBezTo>
                    <a:pt x="1379220" y="256795"/>
                    <a:pt x="1428750" y="29719"/>
                    <a:pt x="1467612" y="91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048128" y="5112240"/>
              <a:ext cx="1479804" cy="329185"/>
              <a:chOff x="4180332" y="5386587"/>
              <a:chExt cx="1479804" cy="329185"/>
            </a:xfrm>
          </p:grpSpPr>
          <p:sp>
            <p:nvSpPr>
              <p:cNvPr id="66" name="Rectangle 13"/>
              <p:cNvSpPr/>
              <p:nvPr/>
            </p:nvSpPr>
            <p:spPr>
              <a:xfrm>
                <a:off x="4183380" y="5455168"/>
                <a:ext cx="1476756" cy="260604"/>
              </a:xfrm>
              <a:custGeom>
                <a:avLst/>
                <a:gdLst>
                  <a:gd name="connsiteX0" fmla="*/ 0 w 1476756"/>
                  <a:gd name="connsiteY0" fmla="*/ 0 h 260604"/>
                  <a:gd name="connsiteX1" fmla="*/ 1476756 w 1476756"/>
                  <a:gd name="connsiteY1" fmla="*/ 0 h 260604"/>
                  <a:gd name="connsiteX2" fmla="*/ 1476756 w 1476756"/>
                  <a:gd name="connsiteY2" fmla="*/ 260604 h 260604"/>
                  <a:gd name="connsiteX3" fmla="*/ 0 w 1476756"/>
                  <a:gd name="connsiteY3" fmla="*/ 260604 h 260604"/>
                  <a:gd name="connsiteX4" fmla="*/ 0 w 1476756"/>
                  <a:gd name="connsiteY4" fmla="*/ 0 h 260604"/>
                  <a:gd name="connsiteX0" fmla="*/ 1476756 w 1568196"/>
                  <a:gd name="connsiteY0" fmla="*/ 0 h 260604"/>
                  <a:gd name="connsiteX1" fmla="*/ 1476756 w 1568196"/>
                  <a:gd name="connsiteY1" fmla="*/ 260604 h 260604"/>
                  <a:gd name="connsiteX2" fmla="*/ 0 w 1568196"/>
                  <a:gd name="connsiteY2" fmla="*/ 260604 h 260604"/>
                  <a:gd name="connsiteX3" fmla="*/ 0 w 1568196"/>
                  <a:gd name="connsiteY3" fmla="*/ 0 h 260604"/>
                  <a:gd name="connsiteX4" fmla="*/ 1568196 w 1568196"/>
                  <a:gd name="connsiteY4" fmla="*/ 91440 h 260604"/>
                  <a:gd name="connsiteX0" fmla="*/ 1737360 w 1737360"/>
                  <a:gd name="connsiteY0" fmla="*/ 242316 h 502920"/>
                  <a:gd name="connsiteX1" fmla="*/ 1737360 w 1737360"/>
                  <a:gd name="connsiteY1" fmla="*/ 502920 h 502920"/>
                  <a:gd name="connsiteX2" fmla="*/ 260604 w 1737360"/>
                  <a:gd name="connsiteY2" fmla="*/ 502920 h 502920"/>
                  <a:gd name="connsiteX3" fmla="*/ 260604 w 1737360"/>
                  <a:gd name="connsiteY3" fmla="*/ 242316 h 502920"/>
                  <a:gd name="connsiteX4" fmla="*/ 0 w 1737360"/>
                  <a:gd name="connsiteY4" fmla="*/ 0 h 502920"/>
                  <a:gd name="connsiteX0" fmla="*/ 1737360 w 1737360"/>
                  <a:gd name="connsiteY0" fmla="*/ 242316 h 502920"/>
                  <a:gd name="connsiteX1" fmla="*/ 1737360 w 1737360"/>
                  <a:gd name="connsiteY1" fmla="*/ 502920 h 502920"/>
                  <a:gd name="connsiteX2" fmla="*/ 260604 w 1737360"/>
                  <a:gd name="connsiteY2" fmla="*/ 502920 h 502920"/>
                  <a:gd name="connsiteX3" fmla="*/ 260604 w 1737360"/>
                  <a:gd name="connsiteY3" fmla="*/ 242316 h 502920"/>
                  <a:gd name="connsiteX4" fmla="*/ 0 w 1737360"/>
                  <a:gd name="connsiteY4" fmla="*/ 0 h 502920"/>
                  <a:gd name="connsiteX0" fmla="*/ 1476756 w 1476756"/>
                  <a:gd name="connsiteY0" fmla="*/ 0 h 260604"/>
                  <a:gd name="connsiteX1" fmla="*/ 1476756 w 1476756"/>
                  <a:gd name="connsiteY1" fmla="*/ 260604 h 260604"/>
                  <a:gd name="connsiteX2" fmla="*/ 0 w 1476756"/>
                  <a:gd name="connsiteY2" fmla="*/ 260604 h 260604"/>
                  <a:gd name="connsiteX3" fmla="*/ 0 w 1476756"/>
                  <a:gd name="connsiteY3" fmla="*/ 0 h 260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756" h="260604">
                    <a:moveTo>
                      <a:pt x="1476756" y="0"/>
                    </a:moveTo>
                    <a:lnTo>
                      <a:pt x="1476756" y="260604"/>
                    </a:lnTo>
                    <a:lnTo>
                      <a:pt x="0" y="26060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 flipV="1">
                <a:off x="4180332" y="5386587"/>
                <a:ext cx="1475232" cy="77723"/>
              </a:xfrm>
              <a:custGeom>
                <a:avLst/>
                <a:gdLst>
                  <a:gd name="connsiteX0" fmla="*/ 0 w 1563624"/>
                  <a:gd name="connsiteY0" fmla="*/ 1 h 265178"/>
                  <a:gd name="connsiteX1" fmla="*/ 150876 w 1563624"/>
                  <a:gd name="connsiteY1" fmla="*/ 256033 h 265178"/>
                  <a:gd name="connsiteX2" fmla="*/ 301752 w 1563624"/>
                  <a:gd name="connsiteY2" fmla="*/ 1 h 265178"/>
                  <a:gd name="connsiteX3" fmla="*/ 448056 w 1563624"/>
                  <a:gd name="connsiteY3" fmla="*/ 260605 h 265178"/>
                  <a:gd name="connsiteX4" fmla="*/ 585216 w 1563624"/>
                  <a:gd name="connsiteY4" fmla="*/ 4573 h 265178"/>
                  <a:gd name="connsiteX5" fmla="*/ 731520 w 1563624"/>
                  <a:gd name="connsiteY5" fmla="*/ 260605 h 265178"/>
                  <a:gd name="connsiteX6" fmla="*/ 882396 w 1563624"/>
                  <a:gd name="connsiteY6" fmla="*/ 1 h 265178"/>
                  <a:gd name="connsiteX7" fmla="*/ 1033272 w 1563624"/>
                  <a:gd name="connsiteY7" fmla="*/ 265177 h 265178"/>
                  <a:gd name="connsiteX8" fmla="*/ 1175004 w 1563624"/>
                  <a:gd name="connsiteY8" fmla="*/ 4573 h 265178"/>
                  <a:gd name="connsiteX9" fmla="*/ 1330452 w 1563624"/>
                  <a:gd name="connsiteY9" fmla="*/ 256033 h 265178"/>
                  <a:gd name="connsiteX10" fmla="*/ 1467612 w 1563624"/>
                  <a:gd name="connsiteY10" fmla="*/ 9145 h 265178"/>
                  <a:gd name="connsiteX11" fmla="*/ 1563624 w 1563624"/>
                  <a:gd name="connsiteY11" fmla="*/ 132589 h 265178"/>
                  <a:gd name="connsiteX0" fmla="*/ 0 w 1467612"/>
                  <a:gd name="connsiteY0" fmla="*/ 1 h 265178"/>
                  <a:gd name="connsiteX1" fmla="*/ 150876 w 1467612"/>
                  <a:gd name="connsiteY1" fmla="*/ 256033 h 265178"/>
                  <a:gd name="connsiteX2" fmla="*/ 301752 w 1467612"/>
                  <a:gd name="connsiteY2" fmla="*/ 1 h 265178"/>
                  <a:gd name="connsiteX3" fmla="*/ 448056 w 1467612"/>
                  <a:gd name="connsiteY3" fmla="*/ 260605 h 265178"/>
                  <a:gd name="connsiteX4" fmla="*/ 585216 w 1467612"/>
                  <a:gd name="connsiteY4" fmla="*/ 4573 h 265178"/>
                  <a:gd name="connsiteX5" fmla="*/ 731520 w 1467612"/>
                  <a:gd name="connsiteY5" fmla="*/ 260605 h 265178"/>
                  <a:gd name="connsiteX6" fmla="*/ 882396 w 1467612"/>
                  <a:gd name="connsiteY6" fmla="*/ 1 h 265178"/>
                  <a:gd name="connsiteX7" fmla="*/ 1033272 w 1467612"/>
                  <a:gd name="connsiteY7" fmla="*/ 265177 h 265178"/>
                  <a:gd name="connsiteX8" fmla="*/ 1175004 w 1467612"/>
                  <a:gd name="connsiteY8" fmla="*/ 4573 h 265178"/>
                  <a:gd name="connsiteX9" fmla="*/ 1330452 w 1467612"/>
                  <a:gd name="connsiteY9" fmla="*/ 256033 h 265178"/>
                  <a:gd name="connsiteX10" fmla="*/ 1467612 w 1467612"/>
                  <a:gd name="connsiteY10" fmla="*/ 9145 h 265178"/>
                  <a:gd name="connsiteX0" fmla="*/ 0 w 1467612"/>
                  <a:gd name="connsiteY0" fmla="*/ 1 h 265178"/>
                  <a:gd name="connsiteX1" fmla="*/ 150876 w 1467612"/>
                  <a:gd name="connsiteY1" fmla="*/ 256033 h 265178"/>
                  <a:gd name="connsiteX2" fmla="*/ 301752 w 1467612"/>
                  <a:gd name="connsiteY2" fmla="*/ 1 h 265178"/>
                  <a:gd name="connsiteX3" fmla="*/ 448056 w 1467612"/>
                  <a:gd name="connsiteY3" fmla="*/ 260605 h 265178"/>
                  <a:gd name="connsiteX4" fmla="*/ 585216 w 1467612"/>
                  <a:gd name="connsiteY4" fmla="*/ 4573 h 265178"/>
                  <a:gd name="connsiteX5" fmla="*/ 731520 w 1467612"/>
                  <a:gd name="connsiteY5" fmla="*/ 260605 h 265178"/>
                  <a:gd name="connsiteX6" fmla="*/ 882396 w 1467612"/>
                  <a:gd name="connsiteY6" fmla="*/ 1 h 265178"/>
                  <a:gd name="connsiteX7" fmla="*/ 1033272 w 1467612"/>
                  <a:gd name="connsiteY7" fmla="*/ 265177 h 265178"/>
                  <a:gd name="connsiteX8" fmla="*/ 1175004 w 1467612"/>
                  <a:gd name="connsiteY8" fmla="*/ 4573 h 265178"/>
                  <a:gd name="connsiteX9" fmla="*/ 1330452 w 1467612"/>
                  <a:gd name="connsiteY9" fmla="*/ 256033 h 265178"/>
                  <a:gd name="connsiteX10" fmla="*/ 1467612 w 1467612"/>
                  <a:gd name="connsiteY10" fmla="*/ 9145 h 265178"/>
                  <a:gd name="connsiteX0" fmla="*/ 0 w 1467612"/>
                  <a:gd name="connsiteY0" fmla="*/ 1 h 265178"/>
                  <a:gd name="connsiteX1" fmla="*/ 150876 w 1467612"/>
                  <a:gd name="connsiteY1" fmla="*/ 256033 h 265178"/>
                  <a:gd name="connsiteX2" fmla="*/ 301752 w 1467612"/>
                  <a:gd name="connsiteY2" fmla="*/ 1 h 265178"/>
                  <a:gd name="connsiteX3" fmla="*/ 448056 w 1467612"/>
                  <a:gd name="connsiteY3" fmla="*/ 260605 h 265178"/>
                  <a:gd name="connsiteX4" fmla="*/ 585216 w 1467612"/>
                  <a:gd name="connsiteY4" fmla="*/ 4573 h 265178"/>
                  <a:gd name="connsiteX5" fmla="*/ 731520 w 1467612"/>
                  <a:gd name="connsiteY5" fmla="*/ 260605 h 265178"/>
                  <a:gd name="connsiteX6" fmla="*/ 882396 w 1467612"/>
                  <a:gd name="connsiteY6" fmla="*/ 1 h 265178"/>
                  <a:gd name="connsiteX7" fmla="*/ 1033272 w 1467612"/>
                  <a:gd name="connsiteY7" fmla="*/ 265177 h 265178"/>
                  <a:gd name="connsiteX8" fmla="*/ 1175004 w 1467612"/>
                  <a:gd name="connsiteY8" fmla="*/ 4573 h 265178"/>
                  <a:gd name="connsiteX9" fmla="*/ 1330452 w 1467612"/>
                  <a:gd name="connsiteY9" fmla="*/ 256033 h 265178"/>
                  <a:gd name="connsiteX10" fmla="*/ 1467612 w 1467612"/>
                  <a:gd name="connsiteY10" fmla="*/ 9145 h 265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7612" h="265178">
                    <a:moveTo>
                      <a:pt x="0" y="1"/>
                    </a:moveTo>
                    <a:cubicBezTo>
                      <a:pt x="27432" y="18289"/>
                      <a:pt x="100584" y="256033"/>
                      <a:pt x="150876" y="256033"/>
                    </a:cubicBezTo>
                    <a:cubicBezTo>
                      <a:pt x="201168" y="256033"/>
                      <a:pt x="252222" y="-761"/>
                      <a:pt x="301752" y="1"/>
                    </a:cubicBezTo>
                    <a:cubicBezTo>
                      <a:pt x="351282" y="763"/>
                      <a:pt x="400812" y="259843"/>
                      <a:pt x="448056" y="260605"/>
                    </a:cubicBezTo>
                    <a:cubicBezTo>
                      <a:pt x="495300" y="261367"/>
                      <a:pt x="537972" y="4573"/>
                      <a:pt x="585216" y="4573"/>
                    </a:cubicBezTo>
                    <a:cubicBezTo>
                      <a:pt x="632460" y="4573"/>
                      <a:pt x="681990" y="261367"/>
                      <a:pt x="731520" y="260605"/>
                    </a:cubicBezTo>
                    <a:cubicBezTo>
                      <a:pt x="781050" y="259843"/>
                      <a:pt x="832104" y="-761"/>
                      <a:pt x="882396" y="1"/>
                    </a:cubicBezTo>
                    <a:cubicBezTo>
                      <a:pt x="932688" y="763"/>
                      <a:pt x="984504" y="264415"/>
                      <a:pt x="1033272" y="265177"/>
                    </a:cubicBezTo>
                    <a:cubicBezTo>
                      <a:pt x="1082040" y="265939"/>
                      <a:pt x="1125474" y="6097"/>
                      <a:pt x="1175004" y="4573"/>
                    </a:cubicBezTo>
                    <a:cubicBezTo>
                      <a:pt x="1224534" y="3049"/>
                      <a:pt x="1281684" y="255271"/>
                      <a:pt x="1330452" y="256033"/>
                    </a:cubicBezTo>
                    <a:cubicBezTo>
                      <a:pt x="1379220" y="256795"/>
                      <a:pt x="1428750" y="29719"/>
                      <a:pt x="1467612" y="9145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003532" y="3990393"/>
              <a:ext cx="16145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400" b="1" i="1" dirty="0" err="1" smtClean="0"/>
                <a:t>Thickness</a:t>
              </a:r>
              <a:r>
                <a:rPr lang="fr-BE" sz="1400" b="1" i="1" dirty="0" smtClean="0"/>
                <a:t> variation</a:t>
              </a:r>
              <a:endParaRPr lang="en-US" sz="1400" b="1" i="1" dirty="0" smtClean="0"/>
            </a:p>
          </p:txBody>
        </p:sp>
        <p:sp>
          <p:nvSpPr>
            <p:cNvPr id="62" name="Down Arrow 61"/>
            <p:cNvSpPr/>
            <p:nvPr/>
          </p:nvSpPr>
          <p:spPr>
            <a:xfrm>
              <a:off x="4711547" y="4810699"/>
              <a:ext cx="77119" cy="22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2108472"/>
                </p:ext>
              </p:extLst>
            </p:nvPr>
          </p:nvGraphicFramePr>
          <p:xfrm>
            <a:off x="3252519" y="5155420"/>
            <a:ext cx="696912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29" name="Equation" r:id="rId11" imgW="469800" imgH="190440" progId="Equation.DSMT4">
                    <p:embed/>
                  </p:oleObj>
                </mc:Choice>
                <mc:Fallback>
                  <p:oleObj name="Equation" r:id="rId11" imgW="46980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2519" y="5155420"/>
                          <a:ext cx="696912" cy="282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4" name="Straight Arrow Connector 63"/>
            <p:cNvCxnSpPr/>
            <p:nvPr/>
          </p:nvCxnSpPr>
          <p:spPr>
            <a:xfrm flipH="1" flipV="1">
              <a:off x="4936949" y="5194899"/>
              <a:ext cx="7010" cy="23984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2552739"/>
                </p:ext>
              </p:extLst>
            </p:nvPr>
          </p:nvGraphicFramePr>
          <p:xfrm>
            <a:off x="4732661" y="5182219"/>
            <a:ext cx="168275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0" name="Equation" r:id="rId13" imgW="114120" imgH="164880" progId="Equation.DSMT4">
                    <p:embed/>
                  </p:oleObj>
                </mc:Choice>
                <mc:Fallback>
                  <p:oleObj name="Equation" r:id="rId13" imgW="114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2661" y="5182219"/>
                          <a:ext cx="168275" cy="244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8" name="Group 67"/>
          <p:cNvGrpSpPr/>
          <p:nvPr/>
        </p:nvGrpSpPr>
        <p:grpSpPr>
          <a:xfrm>
            <a:off x="6297779" y="3867283"/>
            <a:ext cx="2555919" cy="1551281"/>
            <a:chOff x="6297779" y="3867283"/>
            <a:chExt cx="2555919" cy="1551281"/>
          </a:xfrm>
        </p:grpSpPr>
        <p:sp>
          <p:nvSpPr>
            <p:cNvPr id="69" name="Freeform 68"/>
            <p:cNvSpPr/>
            <p:nvPr/>
          </p:nvSpPr>
          <p:spPr>
            <a:xfrm flipV="1">
              <a:off x="7058819" y="4455611"/>
              <a:ext cx="1467612" cy="265178"/>
            </a:xfrm>
            <a:custGeom>
              <a:avLst/>
              <a:gdLst>
                <a:gd name="connsiteX0" fmla="*/ 0 w 1563624"/>
                <a:gd name="connsiteY0" fmla="*/ 1 h 265178"/>
                <a:gd name="connsiteX1" fmla="*/ 150876 w 1563624"/>
                <a:gd name="connsiteY1" fmla="*/ 256033 h 265178"/>
                <a:gd name="connsiteX2" fmla="*/ 301752 w 1563624"/>
                <a:gd name="connsiteY2" fmla="*/ 1 h 265178"/>
                <a:gd name="connsiteX3" fmla="*/ 448056 w 1563624"/>
                <a:gd name="connsiteY3" fmla="*/ 260605 h 265178"/>
                <a:gd name="connsiteX4" fmla="*/ 585216 w 1563624"/>
                <a:gd name="connsiteY4" fmla="*/ 4573 h 265178"/>
                <a:gd name="connsiteX5" fmla="*/ 731520 w 1563624"/>
                <a:gd name="connsiteY5" fmla="*/ 260605 h 265178"/>
                <a:gd name="connsiteX6" fmla="*/ 882396 w 1563624"/>
                <a:gd name="connsiteY6" fmla="*/ 1 h 265178"/>
                <a:gd name="connsiteX7" fmla="*/ 1033272 w 1563624"/>
                <a:gd name="connsiteY7" fmla="*/ 265177 h 265178"/>
                <a:gd name="connsiteX8" fmla="*/ 1175004 w 1563624"/>
                <a:gd name="connsiteY8" fmla="*/ 4573 h 265178"/>
                <a:gd name="connsiteX9" fmla="*/ 1330452 w 1563624"/>
                <a:gd name="connsiteY9" fmla="*/ 256033 h 265178"/>
                <a:gd name="connsiteX10" fmla="*/ 1467612 w 1563624"/>
                <a:gd name="connsiteY10" fmla="*/ 9145 h 265178"/>
                <a:gd name="connsiteX11" fmla="*/ 1563624 w 1563624"/>
                <a:gd name="connsiteY11" fmla="*/ 132589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  <a:gd name="connsiteX0" fmla="*/ 0 w 1467612"/>
                <a:gd name="connsiteY0" fmla="*/ 1 h 265178"/>
                <a:gd name="connsiteX1" fmla="*/ 150876 w 1467612"/>
                <a:gd name="connsiteY1" fmla="*/ 256033 h 265178"/>
                <a:gd name="connsiteX2" fmla="*/ 301752 w 1467612"/>
                <a:gd name="connsiteY2" fmla="*/ 1 h 265178"/>
                <a:gd name="connsiteX3" fmla="*/ 448056 w 1467612"/>
                <a:gd name="connsiteY3" fmla="*/ 260605 h 265178"/>
                <a:gd name="connsiteX4" fmla="*/ 585216 w 1467612"/>
                <a:gd name="connsiteY4" fmla="*/ 4573 h 265178"/>
                <a:gd name="connsiteX5" fmla="*/ 731520 w 1467612"/>
                <a:gd name="connsiteY5" fmla="*/ 260605 h 265178"/>
                <a:gd name="connsiteX6" fmla="*/ 882396 w 1467612"/>
                <a:gd name="connsiteY6" fmla="*/ 1 h 265178"/>
                <a:gd name="connsiteX7" fmla="*/ 1033272 w 1467612"/>
                <a:gd name="connsiteY7" fmla="*/ 265177 h 265178"/>
                <a:gd name="connsiteX8" fmla="*/ 1175004 w 1467612"/>
                <a:gd name="connsiteY8" fmla="*/ 4573 h 265178"/>
                <a:gd name="connsiteX9" fmla="*/ 1330452 w 1467612"/>
                <a:gd name="connsiteY9" fmla="*/ 256033 h 265178"/>
                <a:gd name="connsiteX10" fmla="*/ 1467612 w 1467612"/>
                <a:gd name="connsiteY10" fmla="*/ 9145 h 26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7612" h="265178">
                  <a:moveTo>
                    <a:pt x="0" y="1"/>
                  </a:moveTo>
                  <a:cubicBezTo>
                    <a:pt x="27432" y="18289"/>
                    <a:pt x="100584" y="256033"/>
                    <a:pt x="150876" y="256033"/>
                  </a:cubicBezTo>
                  <a:cubicBezTo>
                    <a:pt x="201168" y="256033"/>
                    <a:pt x="252222" y="-761"/>
                    <a:pt x="301752" y="1"/>
                  </a:cubicBezTo>
                  <a:cubicBezTo>
                    <a:pt x="351282" y="763"/>
                    <a:pt x="400812" y="259843"/>
                    <a:pt x="448056" y="260605"/>
                  </a:cubicBezTo>
                  <a:cubicBezTo>
                    <a:pt x="495300" y="261367"/>
                    <a:pt x="537972" y="4573"/>
                    <a:pt x="585216" y="4573"/>
                  </a:cubicBezTo>
                  <a:cubicBezTo>
                    <a:pt x="632460" y="4573"/>
                    <a:pt x="681990" y="261367"/>
                    <a:pt x="731520" y="260605"/>
                  </a:cubicBezTo>
                  <a:cubicBezTo>
                    <a:pt x="781050" y="259843"/>
                    <a:pt x="832104" y="-761"/>
                    <a:pt x="882396" y="1"/>
                  </a:cubicBezTo>
                  <a:cubicBezTo>
                    <a:pt x="932688" y="763"/>
                    <a:pt x="984504" y="264415"/>
                    <a:pt x="1033272" y="265177"/>
                  </a:cubicBezTo>
                  <a:cubicBezTo>
                    <a:pt x="1082040" y="265939"/>
                    <a:pt x="1125474" y="6097"/>
                    <a:pt x="1175004" y="4573"/>
                  </a:cubicBezTo>
                  <a:cubicBezTo>
                    <a:pt x="1224534" y="3049"/>
                    <a:pt x="1281684" y="255271"/>
                    <a:pt x="1330452" y="256033"/>
                  </a:cubicBezTo>
                  <a:cubicBezTo>
                    <a:pt x="1379220" y="256795"/>
                    <a:pt x="1428750" y="29719"/>
                    <a:pt x="1467612" y="91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757419" y="3867283"/>
              <a:ext cx="2096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400" b="1" i="1" dirty="0" err="1" smtClean="0"/>
                <a:t>Refractive</a:t>
              </a:r>
              <a:r>
                <a:rPr lang="fr-BE" sz="1400" b="1" i="1" dirty="0" smtClean="0"/>
                <a:t> index variation</a:t>
              </a:r>
              <a:endParaRPr lang="en-US" sz="1400" b="1" i="1" dirty="0" smtClean="0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7087519" y="5135100"/>
              <a:ext cx="1463425" cy="283464"/>
              <a:chOff x="7076502" y="5260480"/>
              <a:chExt cx="1463425" cy="283464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7076502" y="5265189"/>
                <a:ext cx="1455878" cy="274320"/>
                <a:chOff x="1503803" y="5509397"/>
                <a:chExt cx="1455878" cy="274320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1503803" y="5509397"/>
                  <a:ext cx="275238" cy="274320"/>
                  <a:chOff x="1509311" y="5512152"/>
                  <a:chExt cx="275238" cy="274320"/>
                </a:xfrm>
              </p:grpSpPr>
              <p:sp>
                <p:nvSpPr>
                  <p:cNvPr id="89" name="Rectangle 88"/>
                  <p:cNvSpPr/>
                  <p:nvPr/>
                </p:nvSpPr>
                <p:spPr>
                  <a:xfrm>
                    <a:off x="1509311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 flipH="1">
                    <a:off x="1647940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>
                  <a:off x="180171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8" name="Group 77"/>
                <p:cNvGrpSpPr/>
                <p:nvPr/>
              </p:nvGrpSpPr>
              <p:grpSpPr>
                <a:xfrm>
                  <a:off x="209687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78"/>
                <p:cNvGrpSpPr/>
                <p:nvPr/>
              </p:nvGrpSpPr>
              <p:grpSpPr>
                <a:xfrm>
                  <a:off x="239203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268719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5" name="Rectangle 74"/>
              <p:cNvSpPr/>
              <p:nvPr/>
            </p:nvSpPr>
            <p:spPr>
              <a:xfrm>
                <a:off x="7081459" y="5260480"/>
                <a:ext cx="1458468" cy="2834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Down Arrow 71"/>
            <p:cNvSpPr/>
            <p:nvPr/>
          </p:nvSpPr>
          <p:spPr>
            <a:xfrm>
              <a:off x="7732005" y="4801519"/>
              <a:ext cx="77119" cy="220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3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6583292"/>
                </p:ext>
              </p:extLst>
            </p:nvPr>
          </p:nvGraphicFramePr>
          <p:xfrm>
            <a:off x="6297779" y="5133379"/>
            <a:ext cx="696912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1" name="Equation" r:id="rId15" imgW="469800" imgH="190440" progId="Equation.DSMT4">
                    <p:embed/>
                  </p:oleObj>
                </mc:Choice>
                <mc:Fallback>
                  <p:oleObj name="Equation" r:id="rId15" imgW="46980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97779" y="5133379"/>
                          <a:ext cx="696912" cy="282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1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297432"/>
              </p:ext>
            </p:extLst>
          </p:nvPr>
        </p:nvGraphicFramePr>
        <p:xfrm>
          <a:off x="5148263" y="6108700"/>
          <a:ext cx="1919287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32" name="Equation" r:id="rId17" imgW="1434960" imgH="444240" progId="Equation.DSMT4">
                  <p:embed/>
                </p:oleObj>
              </mc:Choice>
              <mc:Fallback>
                <p:oleObj name="Equation" r:id="rId17" imgW="14349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6108700"/>
                        <a:ext cx="1919287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" name="Group 91"/>
          <p:cNvGrpSpPr/>
          <p:nvPr/>
        </p:nvGrpSpPr>
        <p:grpSpPr>
          <a:xfrm>
            <a:off x="5142155" y="5507915"/>
            <a:ext cx="1884381" cy="634043"/>
            <a:chOff x="5142155" y="5507915"/>
            <a:chExt cx="1884381" cy="634043"/>
          </a:xfrm>
        </p:grpSpPr>
        <p:sp>
          <p:nvSpPr>
            <p:cNvPr id="93" name="TextBox 92"/>
            <p:cNvSpPr txBox="1"/>
            <p:nvPr/>
          </p:nvSpPr>
          <p:spPr>
            <a:xfrm>
              <a:off x="5349437" y="5834181"/>
              <a:ext cx="1393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400" b="1" i="1" dirty="0" smtClean="0"/>
                <a:t>Phase </a:t>
              </a:r>
              <a:r>
                <a:rPr lang="fr-BE" sz="1400" b="1" i="1" dirty="0" err="1" smtClean="0"/>
                <a:t>hologram</a:t>
              </a:r>
              <a:endParaRPr lang="en-US" sz="1400" b="1" i="1" dirty="0" smtClean="0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>
              <a:off x="5142155" y="5507915"/>
              <a:ext cx="311972" cy="34424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>
              <a:off x="6755802" y="5531223"/>
              <a:ext cx="270734" cy="34245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409575" y="6272213"/>
            <a:ext cx="2035175" cy="585787"/>
            <a:chOff x="409575" y="6272213"/>
            <a:chExt cx="2035175" cy="585787"/>
          </a:xfrm>
        </p:grpSpPr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8176456"/>
                </p:ext>
              </p:extLst>
            </p:nvPr>
          </p:nvGraphicFramePr>
          <p:xfrm>
            <a:off x="409575" y="6272213"/>
            <a:ext cx="2035175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3" name="Equation" r:id="rId19" imgW="1371600" imgH="215640" progId="Equation.DSMT4">
                    <p:embed/>
                  </p:oleObj>
                </mc:Choice>
                <mc:Fallback>
                  <p:oleObj name="Equation" r:id="rId19" imgW="137160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575" y="6272213"/>
                          <a:ext cx="2035175" cy="320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9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6124310"/>
                </p:ext>
              </p:extLst>
            </p:nvPr>
          </p:nvGraphicFramePr>
          <p:xfrm>
            <a:off x="1859711" y="6648226"/>
            <a:ext cx="545648" cy="209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34" name="Equation" r:id="rId21" imgW="495000" imgH="190440" progId="Equation.DSMT4">
                    <p:embed/>
                  </p:oleObj>
                </mc:Choice>
                <mc:Fallback>
                  <p:oleObj name="Equation" r:id="rId21" imgW="49500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9711" y="6648226"/>
                          <a:ext cx="545648" cy="2097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" name="Right Brace 98"/>
            <p:cNvSpPr/>
            <p:nvPr/>
          </p:nvSpPr>
          <p:spPr>
            <a:xfrm rot="5400000">
              <a:off x="1844936" y="6115723"/>
              <a:ext cx="161365" cy="925158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2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z-Cyrl-AZ" b="1" i="1" dirty="0"/>
              <a:t>Большое </a:t>
            </a:r>
            <a:r>
              <a:rPr lang="az-Cyrl-AZ" b="1" i="1" dirty="0" smtClean="0"/>
              <a:t>спасибо</a:t>
            </a:r>
            <a:r>
              <a:rPr lang="fr-BE" b="1" i="1" dirty="0" smtClean="0"/>
              <a:t> !</a:t>
            </a:r>
            <a:endParaRPr lang="en-US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94181" y="3899848"/>
            <a:ext cx="6400800" cy="1752600"/>
          </a:xfrm>
        </p:spPr>
        <p:txBody>
          <a:bodyPr/>
          <a:lstStyle/>
          <a:p>
            <a:r>
              <a:rPr lang="fr-BE" dirty="0" smtClean="0">
                <a:hlinkClick r:id="rId2"/>
              </a:rPr>
              <a:t>mgeorges@ulg.ac.be</a:t>
            </a:r>
            <a:endParaRPr lang="fr-BE" dirty="0" smtClean="0"/>
          </a:p>
          <a:p>
            <a:r>
              <a:rPr lang="fr-BE" dirty="0" smtClean="0">
                <a:hlinkClick r:id="rId3"/>
              </a:rPr>
              <a:t>www.csl.ulg.ac.be</a:t>
            </a:r>
            <a:endParaRPr lang="en-US" dirty="0" smtClean="0"/>
          </a:p>
          <a:p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6261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440406" y="4253813"/>
            <a:ext cx="4347344" cy="2494818"/>
            <a:chOff x="4440406" y="4253813"/>
            <a:chExt cx="4347344" cy="2494818"/>
          </a:xfrm>
        </p:grpSpPr>
        <p:grpSp>
          <p:nvGrpSpPr>
            <p:cNvPr id="41" name="Group 40"/>
            <p:cNvGrpSpPr/>
            <p:nvPr/>
          </p:nvGrpSpPr>
          <p:grpSpPr>
            <a:xfrm>
              <a:off x="4440406" y="4253813"/>
              <a:ext cx="3896072" cy="2494818"/>
              <a:chOff x="4440406" y="4253813"/>
              <a:chExt cx="3896072" cy="2494818"/>
            </a:xfrm>
          </p:grpSpPr>
          <p:pic>
            <p:nvPicPr>
              <p:cNvPr id="43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7" r="14384"/>
              <a:stretch>
                <a:fillRect/>
              </a:stretch>
            </p:blipFill>
            <p:spPr bwMode="auto">
              <a:xfrm>
                <a:off x="4440406" y="4904509"/>
                <a:ext cx="1957742" cy="1844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9" descr="Color hologra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33"/>
              <a:stretch>
                <a:fillRect/>
              </a:stretch>
            </p:blipFill>
            <p:spPr bwMode="auto">
              <a:xfrm>
                <a:off x="6409439" y="4975904"/>
                <a:ext cx="1927039" cy="170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Box 15"/>
              <p:cNvSpPr txBox="1">
                <a:spLocks noChangeArrowheads="1"/>
              </p:cNvSpPr>
              <p:nvPr/>
            </p:nvSpPr>
            <p:spPr bwMode="auto">
              <a:xfrm>
                <a:off x="4809475" y="4253813"/>
                <a:ext cx="23439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en-US" sz="1400" b="1" i="1" dirty="0" err="1" smtClean="0"/>
                  <a:t>Photorefractive</a:t>
                </a:r>
                <a:r>
                  <a:rPr lang="fr-BE" altLang="en-US" sz="1400" b="1" i="1" dirty="0" smtClean="0"/>
                  <a:t> </a:t>
                </a:r>
                <a:r>
                  <a:rPr lang="fr-BE" altLang="en-US" sz="1400" b="1" i="1" dirty="0" err="1" smtClean="0"/>
                  <a:t>polymers</a:t>
                </a:r>
                <a:endParaRPr lang="en-US" altLang="en-US" sz="1400" b="1" i="1" dirty="0"/>
              </a:p>
            </p:txBody>
          </p:sp>
          <p:graphicFrame>
            <p:nvGraphicFramePr>
              <p:cNvPr id="46" name="Object 4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0238891"/>
                  </p:ext>
                </p:extLst>
              </p:nvPr>
            </p:nvGraphicFramePr>
            <p:xfrm>
              <a:off x="5106226" y="4575639"/>
              <a:ext cx="696912" cy="282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37" name="Equation" r:id="rId5" imgW="469696" imgH="190417" progId="Equation.DSMT4">
                      <p:embed/>
                    </p:oleObj>
                  </mc:Choice>
                  <mc:Fallback>
                    <p:oleObj name="Equation" r:id="rId5" imgW="469696" imgH="190417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6226" y="4575639"/>
                            <a:ext cx="696912" cy="2825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2" name="TextBox 41"/>
            <p:cNvSpPr txBox="1"/>
            <p:nvPr/>
          </p:nvSpPr>
          <p:spPr>
            <a:xfrm>
              <a:off x="6257634" y="4564827"/>
              <a:ext cx="2530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 smtClean="0"/>
                <a:t>© </a:t>
              </a:r>
              <a:r>
                <a:rPr lang="fr-BE" sz="1200" dirty="0" err="1" smtClean="0"/>
                <a:t>Opt</a:t>
              </a:r>
              <a:r>
                <a:rPr lang="fr-BE" sz="1200" dirty="0" smtClean="0"/>
                <a:t>. Science Center, Tucson AZ</a:t>
              </a:r>
              <a:endParaRPr lang="en-US" sz="1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715360" y="1712931"/>
            <a:ext cx="3372820" cy="2376924"/>
            <a:chOff x="4715360" y="1463556"/>
            <a:chExt cx="3372820" cy="2376924"/>
          </a:xfrm>
        </p:grpSpPr>
        <p:grpSp>
          <p:nvGrpSpPr>
            <p:cNvPr id="48" name="Group 47"/>
            <p:cNvGrpSpPr/>
            <p:nvPr/>
          </p:nvGrpSpPr>
          <p:grpSpPr>
            <a:xfrm>
              <a:off x="4715360" y="1463556"/>
              <a:ext cx="3372820" cy="2376924"/>
              <a:chOff x="4715360" y="1463556"/>
              <a:chExt cx="3372820" cy="2376924"/>
            </a:xfrm>
          </p:grpSpPr>
          <p:pic>
            <p:nvPicPr>
              <p:cNvPr id="50" name="Picture 5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44" t="14294" r="22162" b="15727"/>
              <a:stretch>
                <a:fillRect/>
              </a:stretch>
            </p:blipFill>
            <p:spPr bwMode="auto">
              <a:xfrm>
                <a:off x="4715360" y="1970473"/>
                <a:ext cx="2350457" cy="1870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Box 13"/>
              <p:cNvSpPr txBox="1">
                <a:spLocks noChangeArrowheads="1"/>
              </p:cNvSpPr>
              <p:nvPr/>
            </p:nvSpPr>
            <p:spPr bwMode="auto">
              <a:xfrm>
                <a:off x="4737024" y="1463556"/>
                <a:ext cx="20233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en-US" sz="1400" b="1" i="1" dirty="0" smtClean="0"/>
                  <a:t>Photo-</a:t>
                </a:r>
                <a:r>
                  <a:rPr lang="fr-BE" altLang="en-US" sz="1400" b="1" i="1" dirty="0" err="1" smtClean="0"/>
                  <a:t>thermoplastics</a:t>
                </a:r>
                <a:endParaRPr lang="en-US" altLang="en-US" sz="1400" b="1" i="1" dirty="0"/>
              </a:p>
            </p:txBody>
          </p:sp>
          <p:graphicFrame>
            <p:nvGraphicFramePr>
              <p:cNvPr id="52" name="Object 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3125698"/>
                  </p:ext>
                </p:extLst>
              </p:nvPr>
            </p:nvGraphicFramePr>
            <p:xfrm>
              <a:off x="7391268" y="2314086"/>
              <a:ext cx="696912" cy="282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38" name="Equation" r:id="rId8" imgW="469800" imgH="190440" progId="Equation.DSMT4">
                      <p:embed/>
                    </p:oleObj>
                  </mc:Choice>
                  <mc:Fallback>
                    <p:oleObj name="Equation" r:id="rId8" imgW="469800" imgH="1904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91268" y="2314086"/>
                            <a:ext cx="696912" cy="2825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9" name="TextBox 48"/>
            <p:cNvSpPr txBox="1"/>
            <p:nvPr/>
          </p:nvSpPr>
          <p:spPr>
            <a:xfrm>
              <a:off x="5396664" y="1707484"/>
              <a:ext cx="912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 smtClean="0"/>
                <a:t>© Newport</a:t>
              </a:r>
              <a:endParaRPr lang="en-US" sz="12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545" y="1790740"/>
            <a:ext cx="2649537" cy="2291350"/>
            <a:chOff x="93663" y="1553238"/>
            <a:chExt cx="2649537" cy="2291350"/>
          </a:xfrm>
        </p:grpSpPr>
        <p:grpSp>
          <p:nvGrpSpPr>
            <p:cNvPr id="54" name="Group 53"/>
            <p:cNvGrpSpPr/>
            <p:nvPr/>
          </p:nvGrpSpPr>
          <p:grpSpPr>
            <a:xfrm>
              <a:off x="93663" y="1553238"/>
              <a:ext cx="2649537" cy="2291350"/>
              <a:chOff x="93663" y="1553238"/>
              <a:chExt cx="2649537" cy="2291350"/>
            </a:xfrm>
          </p:grpSpPr>
          <p:pic>
            <p:nvPicPr>
              <p:cNvPr id="56" name="Picture 52" descr="http://shop.ultimate-holography.com/img/p/64-154-thickbox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059" y="2009375"/>
                <a:ext cx="1834141" cy="1835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TextBox 3"/>
              <p:cNvSpPr txBox="1">
                <a:spLocks noChangeArrowheads="1"/>
              </p:cNvSpPr>
              <p:nvPr/>
            </p:nvSpPr>
            <p:spPr bwMode="auto">
              <a:xfrm>
                <a:off x="736600" y="1553238"/>
                <a:ext cx="194636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en-US" sz="1400" b="1" i="1" dirty="0" err="1" smtClean="0"/>
                  <a:t>Silver</a:t>
                </a:r>
                <a:r>
                  <a:rPr lang="fr-BE" altLang="en-US" sz="1400" b="1" i="1" dirty="0" smtClean="0"/>
                  <a:t> </a:t>
                </a:r>
                <a:r>
                  <a:rPr lang="fr-BE" altLang="en-US" sz="1400" b="1" i="1" dirty="0" err="1" smtClean="0"/>
                  <a:t>halides</a:t>
                </a:r>
                <a:r>
                  <a:rPr lang="fr-BE" altLang="en-US" sz="1400" b="1" i="1" dirty="0" smtClean="0"/>
                  <a:t> (</a:t>
                </a:r>
                <a:r>
                  <a:rPr lang="fr-BE" altLang="en-US" sz="1400" b="1" i="1" dirty="0" err="1" smtClean="0"/>
                  <a:t>AgBr</a:t>
                </a:r>
                <a:r>
                  <a:rPr lang="fr-BE" altLang="en-US" sz="1400" b="1" i="1" dirty="0"/>
                  <a:t>)</a:t>
                </a:r>
                <a:endParaRPr lang="en-US" altLang="en-US" sz="1400" b="1" i="1" dirty="0"/>
              </a:p>
            </p:txBody>
          </p:sp>
          <p:graphicFrame>
            <p:nvGraphicFramePr>
              <p:cNvPr id="58" name="Object 5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1756482"/>
                  </p:ext>
                </p:extLst>
              </p:nvPr>
            </p:nvGraphicFramePr>
            <p:xfrm>
              <a:off x="93663" y="2187228"/>
              <a:ext cx="735012" cy="282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39" name="Equation" r:id="rId11" imgW="495000" imgH="190440" progId="Equation.DSMT4">
                      <p:embed/>
                    </p:oleObj>
                  </mc:Choice>
                  <mc:Fallback>
                    <p:oleObj name="Equation" r:id="rId11" imgW="495000" imgH="1904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3663" y="2187228"/>
                            <a:ext cx="735012" cy="2825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5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0943016"/>
                  </p:ext>
                </p:extLst>
              </p:nvPr>
            </p:nvGraphicFramePr>
            <p:xfrm>
              <a:off x="101208" y="2540811"/>
              <a:ext cx="696912" cy="282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40" name="Equation" r:id="rId13" imgW="469800" imgH="190440" progId="Equation.DSMT4">
                      <p:embed/>
                    </p:oleObj>
                  </mc:Choice>
                  <mc:Fallback>
                    <p:oleObj name="Equation" r:id="rId13" imgW="469800" imgH="1904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1208" y="2540811"/>
                            <a:ext cx="696912" cy="2825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5" name="TextBox 54"/>
            <p:cNvSpPr txBox="1"/>
            <p:nvPr/>
          </p:nvSpPr>
          <p:spPr>
            <a:xfrm>
              <a:off x="1410512" y="1795889"/>
              <a:ext cx="11769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 smtClean="0"/>
                <a:t>© Yves </a:t>
              </a:r>
              <a:r>
                <a:rPr lang="fr-BE" sz="1200" dirty="0" err="1" smtClean="0"/>
                <a:t>Gentet</a:t>
              </a:r>
              <a:endParaRPr lang="en-US" sz="12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32606" y="4293953"/>
            <a:ext cx="2865517" cy="2392914"/>
            <a:chOff x="225731" y="4293953"/>
            <a:chExt cx="2865517" cy="2392914"/>
          </a:xfrm>
        </p:grpSpPr>
        <p:grpSp>
          <p:nvGrpSpPr>
            <p:cNvPr id="61" name="Group 60"/>
            <p:cNvGrpSpPr/>
            <p:nvPr/>
          </p:nvGrpSpPr>
          <p:grpSpPr>
            <a:xfrm>
              <a:off x="225731" y="4293953"/>
              <a:ext cx="2865517" cy="2392914"/>
              <a:chOff x="246595" y="4264925"/>
              <a:chExt cx="2865517" cy="239291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246595" y="4264925"/>
                <a:ext cx="2865517" cy="1144903"/>
                <a:chOff x="246595" y="4264925"/>
                <a:chExt cx="2865517" cy="1144903"/>
              </a:xfrm>
            </p:grpSpPr>
            <p:sp>
              <p:nvSpPr>
                <p:cNvPr id="65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660800" y="4264925"/>
                  <a:ext cx="245131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fr-BE" altLang="en-US" sz="1400" b="1" i="1" dirty="0" err="1" smtClean="0"/>
                    <a:t>Photorefractive</a:t>
                  </a:r>
                  <a:r>
                    <a:rPr lang="fr-BE" altLang="en-US" sz="1400" b="1" i="1" dirty="0" smtClean="0"/>
                    <a:t> </a:t>
                  </a:r>
                  <a:r>
                    <a:rPr lang="fr-BE" altLang="en-US" sz="1400" b="1" i="1" dirty="0" err="1" smtClean="0"/>
                    <a:t>inorganics</a:t>
                  </a:r>
                  <a:endParaRPr lang="en-US" altLang="en-US" sz="1400" b="1" i="1" dirty="0"/>
                </a:p>
              </p:txBody>
            </p:sp>
            <p:graphicFrame>
              <p:nvGraphicFramePr>
                <p:cNvPr id="66" name="Object 6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5263384"/>
                    </p:ext>
                  </p:extLst>
                </p:nvPr>
              </p:nvGraphicFramePr>
              <p:xfrm>
                <a:off x="246595" y="5127253"/>
                <a:ext cx="696913" cy="2825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741" name="Equation" r:id="rId14" imgW="469696" imgH="190417" progId="Equation.DSMT4">
                        <p:embed/>
                      </p:oleObj>
                    </mc:Choice>
                    <mc:Fallback>
                      <p:oleObj name="Equation" r:id="rId14" imgW="469696" imgH="190417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6595" y="5127253"/>
                              <a:ext cx="696913" cy="2825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64" name="Picture 64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193" y="4804053"/>
                <a:ext cx="1393115" cy="18537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2" name="TextBox 61"/>
            <p:cNvSpPr txBox="1"/>
            <p:nvPr/>
          </p:nvSpPr>
          <p:spPr>
            <a:xfrm>
              <a:off x="1105712" y="4527223"/>
              <a:ext cx="1579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 smtClean="0"/>
                <a:t>© ICMCB, Bordeaux</a:t>
              </a:r>
              <a:endParaRPr lang="en-US" sz="1200" dirty="0"/>
            </a:p>
          </p:txBody>
        </p:sp>
      </p:grpSp>
      <p:sp>
        <p:nvSpPr>
          <p:cNvPr id="69" name="Content Placeholder 2"/>
          <p:cNvSpPr txBox="1">
            <a:spLocks/>
          </p:cNvSpPr>
          <p:nvPr/>
        </p:nvSpPr>
        <p:spPr>
          <a:xfrm>
            <a:off x="182880" y="705394"/>
            <a:ext cx="8503920" cy="57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/>
              <a:t>Analog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r>
              <a:rPr lang="fr-BE" dirty="0" smtClean="0"/>
              <a:t> : </a:t>
            </a:r>
            <a:r>
              <a:rPr lang="fr-BE" dirty="0" err="1" smtClean="0"/>
              <a:t>recording</a:t>
            </a:r>
            <a:r>
              <a:rPr lang="fr-BE" dirty="0" smtClean="0"/>
              <a:t> </a:t>
            </a:r>
            <a:r>
              <a:rPr lang="fr-BE" dirty="0" err="1" smtClean="0"/>
              <a:t>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8181" y="5638801"/>
            <a:ext cx="755300" cy="3198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30096" y="5236866"/>
            <a:ext cx="693337" cy="319872"/>
          </a:xfrm>
          <a:prstGeom prst="rect">
            <a:avLst/>
          </a:prstGeom>
          <a:solidFill>
            <a:srgbClr val="7575D1">
              <a:alpha val="4902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16200000">
            <a:off x="1734225" y="2499592"/>
            <a:ext cx="1130929" cy="180579"/>
            <a:chOff x="880414" y="5438586"/>
            <a:chExt cx="1458853" cy="283464"/>
          </a:xfrm>
        </p:grpSpPr>
        <p:grpSp>
          <p:nvGrpSpPr>
            <p:cNvPr id="8" name="Group 7"/>
            <p:cNvGrpSpPr/>
            <p:nvPr/>
          </p:nvGrpSpPr>
          <p:grpSpPr>
            <a:xfrm>
              <a:off x="880414" y="5443295"/>
              <a:ext cx="1451306" cy="274320"/>
              <a:chOff x="1508375" y="5509397"/>
              <a:chExt cx="1451306" cy="2743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08375" y="5509397"/>
                <a:ext cx="270666" cy="274320"/>
                <a:chOff x="1513883" y="5512152"/>
                <a:chExt cx="270666" cy="274320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1513883" y="5512152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flipH="1">
                  <a:off x="1647940" y="5512152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80171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209687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39203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268719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Rectangle 8"/>
            <p:cNvSpPr/>
            <p:nvPr/>
          </p:nvSpPr>
          <p:spPr>
            <a:xfrm>
              <a:off x="880799" y="5438586"/>
              <a:ext cx="1458468" cy="28346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/>
          <p:cNvSpPr/>
          <p:nvPr/>
        </p:nvSpPr>
        <p:spPr>
          <a:xfrm rot="1140000">
            <a:off x="1510900" y="2329219"/>
            <a:ext cx="554182" cy="221673"/>
          </a:xfrm>
          <a:prstGeom prst="rightArrow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320000">
            <a:off x="1503288" y="2924963"/>
            <a:ext cx="554182" cy="221673"/>
          </a:xfrm>
          <a:prstGeom prst="rightArrow">
            <a:avLst/>
          </a:prstGeom>
          <a:solidFill>
            <a:srgbClr val="7575D1">
              <a:alpha val="4902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761975" y="5167746"/>
            <a:ext cx="554182" cy="221673"/>
          </a:xfrm>
          <a:prstGeom prst="rightArrow">
            <a:avLst/>
          </a:prstGeom>
          <a:solidFill>
            <a:srgbClr val="CC3399">
              <a:alpha val="45098"/>
            </a:srgbClr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537444"/>
              </p:ext>
            </p:extLst>
          </p:nvPr>
        </p:nvGraphicFramePr>
        <p:xfrm>
          <a:off x="3081770" y="4665953"/>
          <a:ext cx="23399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4" name="Equation" r:id="rId3" imgW="1574640" imgH="215640" progId="Equation.DSMT4">
                  <p:embed/>
                </p:oleObj>
              </mc:Choice>
              <mc:Fallback>
                <p:oleObj name="Equation" r:id="rId3" imgW="1574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770" y="4665953"/>
                        <a:ext cx="2339975" cy="320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569030" y="1627556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i="1" dirty="0" smtClean="0"/>
              <a:t>Amplitude </a:t>
            </a:r>
            <a:r>
              <a:rPr lang="fr-BE" sz="1400" b="1" i="1" dirty="0" err="1" smtClean="0"/>
              <a:t>hologram</a:t>
            </a:r>
            <a:endParaRPr lang="en-US" sz="1400" b="1" i="1" dirty="0" smtClean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769277"/>
              </p:ext>
            </p:extLst>
          </p:nvPr>
        </p:nvGraphicFramePr>
        <p:xfrm>
          <a:off x="3527425" y="2624138"/>
          <a:ext cx="33813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5" name="Equation" r:id="rId5" imgW="2273040" imgH="215640" progId="Equation.DSMT4">
                  <p:embed/>
                </p:oleObj>
              </mc:Choice>
              <mc:Fallback>
                <p:oleObj name="Equation" r:id="rId5" imgW="22730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2624138"/>
                        <a:ext cx="33813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742953"/>
              </p:ext>
            </p:extLst>
          </p:nvPr>
        </p:nvGraphicFramePr>
        <p:xfrm>
          <a:off x="614149" y="3170304"/>
          <a:ext cx="824482" cy="350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6" name="Equation" r:id="rId7" imgW="507960" imgH="215640" progId="Equation.DSMT4">
                  <p:embed/>
                </p:oleObj>
              </mc:Choice>
              <mc:Fallback>
                <p:oleObj name="Equation" r:id="rId7" imgW="5079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4149" y="3170304"/>
                        <a:ext cx="824482" cy="350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97569"/>
              </p:ext>
            </p:extLst>
          </p:nvPr>
        </p:nvGraphicFramePr>
        <p:xfrm>
          <a:off x="697847" y="2062663"/>
          <a:ext cx="8239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7" name="Equation" r:id="rId9" imgW="507960" imgH="215640" progId="Equation.DSMT4">
                  <p:embed/>
                </p:oleObj>
              </mc:Choice>
              <mc:Fallback>
                <p:oleObj name="Equation" r:id="rId9" imgW="5079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47" y="2062663"/>
                        <a:ext cx="823912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839132"/>
              </p:ext>
            </p:extLst>
          </p:nvPr>
        </p:nvGraphicFramePr>
        <p:xfrm>
          <a:off x="2001040" y="3308850"/>
          <a:ext cx="6397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8" name="Equation" r:id="rId11" imgW="431640" imgH="215640" progId="Equation.DSMT4">
                  <p:embed/>
                </p:oleObj>
              </mc:Choice>
              <mc:Fallback>
                <p:oleObj name="Equation" r:id="rId11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040" y="3308850"/>
                        <a:ext cx="63976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 rot="16200000">
            <a:off x="981531" y="5185720"/>
            <a:ext cx="1130929" cy="180579"/>
            <a:chOff x="880414" y="5438586"/>
            <a:chExt cx="1458853" cy="283464"/>
          </a:xfrm>
        </p:grpSpPr>
        <p:grpSp>
          <p:nvGrpSpPr>
            <p:cNvPr id="35" name="Group 34"/>
            <p:cNvGrpSpPr/>
            <p:nvPr/>
          </p:nvGrpSpPr>
          <p:grpSpPr>
            <a:xfrm>
              <a:off x="880414" y="5443295"/>
              <a:ext cx="1451306" cy="274320"/>
              <a:chOff x="1508375" y="5509397"/>
              <a:chExt cx="1451306" cy="27432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508375" y="5509397"/>
                <a:ext cx="270666" cy="274320"/>
                <a:chOff x="1513883" y="5512152"/>
                <a:chExt cx="270666" cy="274320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1513883" y="5512152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flipH="1">
                  <a:off x="1647940" y="5512152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180171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09687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39203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2687197" y="5509397"/>
                <a:ext cx="272484" cy="274320"/>
                <a:chOff x="1692007" y="5694848"/>
                <a:chExt cx="272484" cy="27432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1692007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 flipH="1">
                  <a:off x="1827882" y="5694848"/>
                  <a:ext cx="136609" cy="27432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6" name="Rectangle 35"/>
            <p:cNvSpPr/>
            <p:nvPr/>
          </p:nvSpPr>
          <p:spPr>
            <a:xfrm>
              <a:off x="880799" y="5438586"/>
              <a:ext cx="1458468" cy="28346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813007"/>
              </p:ext>
            </p:extLst>
          </p:nvPr>
        </p:nvGraphicFramePr>
        <p:xfrm>
          <a:off x="259307" y="5897375"/>
          <a:ext cx="824482" cy="350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9" name="Equation" r:id="rId13" imgW="507960" imgH="215640" progId="Equation.DSMT4">
                  <p:embed/>
                </p:oleObj>
              </mc:Choice>
              <mc:Fallback>
                <p:oleObj name="Equation" r:id="rId13" imgW="5079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9307" y="5897375"/>
                        <a:ext cx="824482" cy="350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428671"/>
              </p:ext>
            </p:extLst>
          </p:nvPr>
        </p:nvGraphicFramePr>
        <p:xfrm>
          <a:off x="1248346" y="5994978"/>
          <a:ext cx="6397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0" name="Equation" r:id="rId14" imgW="431640" imgH="215640" progId="Equation.DSMT4">
                  <p:embed/>
                </p:oleObj>
              </mc:Choice>
              <mc:Fallback>
                <p:oleObj name="Equation" r:id="rId14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8346" y="5994978"/>
                        <a:ext cx="63976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20302"/>
              </p:ext>
            </p:extLst>
          </p:nvPr>
        </p:nvGraphicFramePr>
        <p:xfrm>
          <a:off x="1818980" y="4775634"/>
          <a:ext cx="92868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1" name="Equation" r:id="rId15" imgW="571320" imgH="215640" progId="Equation.DSMT4">
                  <p:embed/>
                </p:oleObj>
              </mc:Choice>
              <mc:Fallback>
                <p:oleObj name="Equation" r:id="rId15" imgW="5713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8980" y="4775634"/>
                        <a:ext cx="928687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796074"/>
              </p:ext>
            </p:extLst>
          </p:nvPr>
        </p:nvGraphicFramePr>
        <p:xfrm>
          <a:off x="3969584" y="2106325"/>
          <a:ext cx="275748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2" name="Equation" r:id="rId17" imgW="1854200" imgH="241300" progId="Equation.DSMT4">
                  <p:embed/>
                </p:oleObj>
              </mc:Choice>
              <mc:Fallback>
                <p:oleObj name="Equation" r:id="rId17" imgW="1854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9584" y="2106325"/>
                        <a:ext cx="2757487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06419"/>
              </p:ext>
            </p:extLst>
          </p:nvPr>
        </p:nvGraphicFramePr>
        <p:xfrm>
          <a:off x="3967996" y="1722005"/>
          <a:ext cx="277495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3" name="Equation" r:id="rId19" imgW="1866900" imgH="241300" progId="Equation.DSMT4">
                  <p:embed/>
                </p:oleObj>
              </mc:Choice>
              <mc:Fallback>
                <p:oleObj name="Equation" r:id="rId19" imgW="18669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7996" y="1722005"/>
                        <a:ext cx="277495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822099"/>
              </p:ext>
            </p:extLst>
          </p:nvPr>
        </p:nvGraphicFramePr>
        <p:xfrm>
          <a:off x="3240088" y="3074988"/>
          <a:ext cx="38735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4" name="Equation" r:id="rId21" imgW="2603160" imgH="241200" progId="Equation.DSMT4">
                  <p:embed/>
                </p:oleObj>
              </mc:Choice>
              <mc:Fallback>
                <p:oleObj name="Equation" r:id="rId21" imgW="2603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88" y="3074988"/>
                        <a:ext cx="38735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720948"/>
              </p:ext>
            </p:extLst>
          </p:nvPr>
        </p:nvGraphicFramePr>
        <p:xfrm>
          <a:off x="3309361" y="5208299"/>
          <a:ext cx="11715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5" name="Equation" r:id="rId23" imgW="787320" imgH="241200" progId="Equation.DSMT4">
                  <p:embed/>
                </p:oleObj>
              </mc:Choice>
              <mc:Fallback>
                <p:oleObj name="Equation" r:id="rId23" imgW="787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361" y="5208299"/>
                        <a:ext cx="117157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505997"/>
              </p:ext>
            </p:extLst>
          </p:nvPr>
        </p:nvGraphicFramePr>
        <p:xfrm>
          <a:off x="3728505" y="5625976"/>
          <a:ext cx="83185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6" name="Equation" r:id="rId25" imgW="558720" imgH="685800" progId="Equation.DSMT4">
                  <p:embed/>
                </p:oleObj>
              </mc:Choice>
              <mc:Fallback>
                <p:oleObj name="Equation" r:id="rId25" imgW="55872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5" y="5625976"/>
                        <a:ext cx="831850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Freeform 63"/>
          <p:cNvSpPr/>
          <p:nvPr/>
        </p:nvSpPr>
        <p:spPr>
          <a:xfrm>
            <a:off x="1227098" y="1960778"/>
            <a:ext cx="472272" cy="693336"/>
          </a:xfrm>
          <a:custGeom>
            <a:avLst/>
            <a:gdLst>
              <a:gd name="connsiteX0" fmla="*/ 442127 w 472272"/>
              <a:gd name="connsiteY0" fmla="*/ 0 h 693336"/>
              <a:gd name="connsiteX1" fmla="*/ 452176 w 472272"/>
              <a:gd name="connsiteY1" fmla="*/ 60290 h 693336"/>
              <a:gd name="connsiteX2" fmla="*/ 472272 w 472272"/>
              <a:gd name="connsiteY2" fmla="*/ 120580 h 693336"/>
              <a:gd name="connsiteX3" fmla="*/ 432079 w 472272"/>
              <a:gd name="connsiteY3" fmla="*/ 251209 h 693336"/>
              <a:gd name="connsiteX4" fmla="*/ 391886 w 472272"/>
              <a:gd name="connsiteY4" fmla="*/ 271306 h 693336"/>
              <a:gd name="connsiteX5" fmla="*/ 371789 w 472272"/>
              <a:gd name="connsiteY5" fmla="*/ 301451 h 693336"/>
              <a:gd name="connsiteX6" fmla="*/ 391886 w 472272"/>
              <a:gd name="connsiteY6" fmla="*/ 422031 h 693336"/>
              <a:gd name="connsiteX7" fmla="*/ 361740 w 472272"/>
              <a:gd name="connsiteY7" fmla="*/ 572756 h 693336"/>
              <a:gd name="connsiteX8" fmla="*/ 331595 w 472272"/>
              <a:gd name="connsiteY8" fmla="*/ 582804 h 693336"/>
              <a:gd name="connsiteX9" fmla="*/ 211015 w 472272"/>
              <a:gd name="connsiteY9" fmla="*/ 643095 h 693336"/>
              <a:gd name="connsiteX10" fmla="*/ 70338 w 472272"/>
              <a:gd name="connsiteY10" fmla="*/ 663191 h 693336"/>
              <a:gd name="connsiteX11" fmla="*/ 0 w 472272"/>
              <a:gd name="connsiteY11" fmla="*/ 693336 h 6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2272" h="693336">
                <a:moveTo>
                  <a:pt x="442127" y="0"/>
                </a:moveTo>
                <a:cubicBezTo>
                  <a:pt x="445477" y="20097"/>
                  <a:pt x="447235" y="40524"/>
                  <a:pt x="452176" y="60290"/>
                </a:cubicBezTo>
                <a:cubicBezTo>
                  <a:pt x="457314" y="80841"/>
                  <a:pt x="472272" y="120580"/>
                  <a:pt x="472272" y="120580"/>
                </a:cubicBezTo>
                <a:cubicBezTo>
                  <a:pt x="464742" y="195885"/>
                  <a:pt x="484367" y="213860"/>
                  <a:pt x="432079" y="251209"/>
                </a:cubicBezTo>
                <a:cubicBezTo>
                  <a:pt x="419890" y="259916"/>
                  <a:pt x="405284" y="264607"/>
                  <a:pt x="391886" y="271306"/>
                </a:cubicBezTo>
                <a:cubicBezTo>
                  <a:pt x="385187" y="281354"/>
                  <a:pt x="372991" y="289434"/>
                  <a:pt x="371789" y="301451"/>
                </a:cubicBezTo>
                <a:cubicBezTo>
                  <a:pt x="370127" y="318073"/>
                  <a:pt x="387378" y="399493"/>
                  <a:pt x="391886" y="422031"/>
                </a:cubicBezTo>
                <a:cubicBezTo>
                  <a:pt x="389699" y="448270"/>
                  <a:pt x="401555" y="540904"/>
                  <a:pt x="361740" y="572756"/>
                </a:cubicBezTo>
                <a:cubicBezTo>
                  <a:pt x="353469" y="579373"/>
                  <a:pt x="341643" y="579455"/>
                  <a:pt x="331595" y="582804"/>
                </a:cubicBezTo>
                <a:cubicBezTo>
                  <a:pt x="288177" y="611750"/>
                  <a:pt x="263962" y="635531"/>
                  <a:pt x="211015" y="643095"/>
                </a:cubicBezTo>
                <a:lnTo>
                  <a:pt x="70338" y="663191"/>
                </a:lnTo>
                <a:cubicBezTo>
                  <a:pt x="5554" y="684786"/>
                  <a:pt x="25027" y="668309"/>
                  <a:pt x="0" y="69333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349353" y="2002646"/>
            <a:ext cx="472272" cy="693336"/>
          </a:xfrm>
          <a:custGeom>
            <a:avLst/>
            <a:gdLst>
              <a:gd name="connsiteX0" fmla="*/ 442127 w 472272"/>
              <a:gd name="connsiteY0" fmla="*/ 0 h 693336"/>
              <a:gd name="connsiteX1" fmla="*/ 452176 w 472272"/>
              <a:gd name="connsiteY1" fmla="*/ 60290 h 693336"/>
              <a:gd name="connsiteX2" fmla="*/ 472272 w 472272"/>
              <a:gd name="connsiteY2" fmla="*/ 120580 h 693336"/>
              <a:gd name="connsiteX3" fmla="*/ 432079 w 472272"/>
              <a:gd name="connsiteY3" fmla="*/ 251209 h 693336"/>
              <a:gd name="connsiteX4" fmla="*/ 391886 w 472272"/>
              <a:gd name="connsiteY4" fmla="*/ 271306 h 693336"/>
              <a:gd name="connsiteX5" fmla="*/ 371789 w 472272"/>
              <a:gd name="connsiteY5" fmla="*/ 301451 h 693336"/>
              <a:gd name="connsiteX6" fmla="*/ 391886 w 472272"/>
              <a:gd name="connsiteY6" fmla="*/ 422031 h 693336"/>
              <a:gd name="connsiteX7" fmla="*/ 361740 w 472272"/>
              <a:gd name="connsiteY7" fmla="*/ 572756 h 693336"/>
              <a:gd name="connsiteX8" fmla="*/ 331595 w 472272"/>
              <a:gd name="connsiteY8" fmla="*/ 582804 h 693336"/>
              <a:gd name="connsiteX9" fmla="*/ 211015 w 472272"/>
              <a:gd name="connsiteY9" fmla="*/ 643095 h 693336"/>
              <a:gd name="connsiteX10" fmla="*/ 70338 w 472272"/>
              <a:gd name="connsiteY10" fmla="*/ 663191 h 693336"/>
              <a:gd name="connsiteX11" fmla="*/ 0 w 472272"/>
              <a:gd name="connsiteY11" fmla="*/ 693336 h 6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2272" h="693336">
                <a:moveTo>
                  <a:pt x="442127" y="0"/>
                </a:moveTo>
                <a:cubicBezTo>
                  <a:pt x="445477" y="20097"/>
                  <a:pt x="447235" y="40524"/>
                  <a:pt x="452176" y="60290"/>
                </a:cubicBezTo>
                <a:cubicBezTo>
                  <a:pt x="457314" y="80841"/>
                  <a:pt x="472272" y="120580"/>
                  <a:pt x="472272" y="120580"/>
                </a:cubicBezTo>
                <a:cubicBezTo>
                  <a:pt x="464742" y="195885"/>
                  <a:pt x="484367" y="213860"/>
                  <a:pt x="432079" y="251209"/>
                </a:cubicBezTo>
                <a:cubicBezTo>
                  <a:pt x="419890" y="259916"/>
                  <a:pt x="405284" y="264607"/>
                  <a:pt x="391886" y="271306"/>
                </a:cubicBezTo>
                <a:cubicBezTo>
                  <a:pt x="385187" y="281354"/>
                  <a:pt x="372991" y="289434"/>
                  <a:pt x="371789" y="301451"/>
                </a:cubicBezTo>
                <a:cubicBezTo>
                  <a:pt x="370127" y="318073"/>
                  <a:pt x="387378" y="399493"/>
                  <a:pt x="391886" y="422031"/>
                </a:cubicBezTo>
                <a:cubicBezTo>
                  <a:pt x="389699" y="448270"/>
                  <a:pt x="401555" y="540904"/>
                  <a:pt x="361740" y="572756"/>
                </a:cubicBezTo>
                <a:cubicBezTo>
                  <a:pt x="353469" y="579373"/>
                  <a:pt x="341643" y="579455"/>
                  <a:pt x="331595" y="582804"/>
                </a:cubicBezTo>
                <a:cubicBezTo>
                  <a:pt x="288177" y="611750"/>
                  <a:pt x="263962" y="635531"/>
                  <a:pt x="211015" y="643095"/>
                </a:cubicBezTo>
                <a:lnTo>
                  <a:pt x="70338" y="663191"/>
                </a:lnTo>
                <a:cubicBezTo>
                  <a:pt x="5554" y="684786"/>
                  <a:pt x="25027" y="668309"/>
                  <a:pt x="0" y="69333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 rot="19320000">
            <a:off x="862169" y="5597400"/>
            <a:ext cx="554182" cy="221673"/>
          </a:xfrm>
          <a:prstGeom prst="rightArrow">
            <a:avLst/>
          </a:prstGeom>
          <a:solidFill>
            <a:srgbClr val="7575D1">
              <a:alpha val="4902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778180" y="5968720"/>
            <a:ext cx="743579" cy="301451"/>
          </a:xfrm>
          <a:prstGeom prst="rect">
            <a:avLst/>
          </a:prstGeom>
          <a:solidFill>
            <a:srgbClr val="00FF00">
              <a:alpha val="12941"/>
            </a:srgb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820047" y="6301991"/>
            <a:ext cx="743579" cy="30145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826869" y="3905439"/>
            <a:ext cx="3123637" cy="2523294"/>
            <a:chOff x="5799573" y="3536950"/>
            <a:chExt cx="3123637" cy="2523294"/>
          </a:xfrm>
        </p:grpSpPr>
        <p:sp>
          <p:nvSpPr>
            <p:cNvPr id="70" name="Right Arrow 166"/>
            <p:cNvSpPr/>
            <p:nvPr/>
          </p:nvSpPr>
          <p:spPr>
            <a:xfrm rot="19320000">
              <a:off x="7009641" y="4534767"/>
              <a:ext cx="1163246" cy="682698"/>
            </a:xfrm>
            <a:custGeom>
              <a:avLst/>
              <a:gdLst>
                <a:gd name="connsiteX0" fmla="*/ 0 w 830588"/>
                <a:gd name="connsiteY0" fmla="*/ 153400 h 613601"/>
                <a:gd name="connsiteX1" fmla="*/ 523788 w 830588"/>
                <a:gd name="connsiteY1" fmla="*/ 153400 h 613601"/>
                <a:gd name="connsiteX2" fmla="*/ 523788 w 830588"/>
                <a:gd name="connsiteY2" fmla="*/ 0 h 613601"/>
                <a:gd name="connsiteX3" fmla="*/ 830588 w 830588"/>
                <a:gd name="connsiteY3" fmla="*/ 306801 h 613601"/>
                <a:gd name="connsiteX4" fmla="*/ 523788 w 830588"/>
                <a:gd name="connsiteY4" fmla="*/ 613601 h 613601"/>
                <a:gd name="connsiteX5" fmla="*/ 523788 w 830588"/>
                <a:gd name="connsiteY5" fmla="*/ 460201 h 613601"/>
                <a:gd name="connsiteX6" fmla="*/ 0 w 830588"/>
                <a:gd name="connsiteY6" fmla="*/ 460201 h 613601"/>
                <a:gd name="connsiteX7" fmla="*/ 0 w 830588"/>
                <a:gd name="connsiteY7" fmla="*/ 153400 h 613601"/>
                <a:gd name="connsiteX0" fmla="*/ 0 w 851401"/>
                <a:gd name="connsiteY0" fmla="*/ 225046 h 613601"/>
                <a:gd name="connsiteX1" fmla="*/ 544601 w 851401"/>
                <a:gd name="connsiteY1" fmla="*/ 153400 h 613601"/>
                <a:gd name="connsiteX2" fmla="*/ 544601 w 851401"/>
                <a:gd name="connsiteY2" fmla="*/ 0 h 613601"/>
                <a:gd name="connsiteX3" fmla="*/ 851401 w 851401"/>
                <a:gd name="connsiteY3" fmla="*/ 306801 h 613601"/>
                <a:gd name="connsiteX4" fmla="*/ 544601 w 851401"/>
                <a:gd name="connsiteY4" fmla="*/ 613601 h 613601"/>
                <a:gd name="connsiteX5" fmla="*/ 544601 w 851401"/>
                <a:gd name="connsiteY5" fmla="*/ 460201 h 613601"/>
                <a:gd name="connsiteX6" fmla="*/ 20813 w 851401"/>
                <a:gd name="connsiteY6" fmla="*/ 460201 h 613601"/>
                <a:gd name="connsiteX7" fmla="*/ 0 w 851401"/>
                <a:gd name="connsiteY7" fmla="*/ 225046 h 613601"/>
                <a:gd name="connsiteX0" fmla="*/ 8186 w 859587"/>
                <a:gd name="connsiteY0" fmla="*/ 225046 h 613601"/>
                <a:gd name="connsiteX1" fmla="*/ 552787 w 859587"/>
                <a:gd name="connsiteY1" fmla="*/ 153400 h 613601"/>
                <a:gd name="connsiteX2" fmla="*/ 552787 w 859587"/>
                <a:gd name="connsiteY2" fmla="*/ 0 h 613601"/>
                <a:gd name="connsiteX3" fmla="*/ 859587 w 859587"/>
                <a:gd name="connsiteY3" fmla="*/ 306801 h 613601"/>
                <a:gd name="connsiteX4" fmla="*/ 552787 w 859587"/>
                <a:gd name="connsiteY4" fmla="*/ 613601 h 613601"/>
                <a:gd name="connsiteX5" fmla="*/ 552787 w 859587"/>
                <a:gd name="connsiteY5" fmla="*/ 460201 h 613601"/>
                <a:gd name="connsiteX6" fmla="*/ 0 w 859587"/>
                <a:gd name="connsiteY6" fmla="*/ 384800 h 613601"/>
                <a:gd name="connsiteX7" fmla="*/ 8186 w 859587"/>
                <a:gd name="connsiteY7" fmla="*/ 225046 h 613601"/>
                <a:gd name="connsiteX0" fmla="*/ 0 w 866072"/>
                <a:gd name="connsiteY0" fmla="*/ 266328 h 613601"/>
                <a:gd name="connsiteX1" fmla="*/ 559272 w 866072"/>
                <a:gd name="connsiteY1" fmla="*/ 153400 h 613601"/>
                <a:gd name="connsiteX2" fmla="*/ 559272 w 866072"/>
                <a:gd name="connsiteY2" fmla="*/ 0 h 613601"/>
                <a:gd name="connsiteX3" fmla="*/ 866072 w 866072"/>
                <a:gd name="connsiteY3" fmla="*/ 306801 h 613601"/>
                <a:gd name="connsiteX4" fmla="*/ 559272 w 866072"/>
                <a:gd name="connsiteY4" fmla="*/ 613601 h 613601"/>
                <a:gd name="connsiteX5" fmla="*/ 559272 w 866072"/>
                <a:gd name="connsiteY5" fmla="*/ 460201 h 613601"/>
                <a:gd name="connsiteX6" fmla="*/ 6485 w 866072"/>
                <a:gd name="connsiteY6" fmla="*/ 384800 h 613601"/>
                <a:gd name="connsiteX7" fmla="*/ 0 w 866072"/>
                <a:gd name="connsiteY7" fmla="*/ 266328 h 6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072" h="613601">
                  <a:moveTo>
                    <a:pt x="0" y="266328"/>
                  </a:moveTo>
                  <a:lnTo>
                    <a:pt x="559272" y="153400"/>
                  </a:lnTo>
                  <a:lnTo>
                    <a:pt x="559272" y="0"/>
                  </a:lnTo>
                  <a:lnTo>
                    <a:pt x="866072" y="306801"/>
                  </a:lnTo>
                  <a:lnTo>
                    <a:pt x="559272" y="613601"/>
                  </a:lnTo>
                  <a:lnTo>
                    <a:pt x="559272" y="460201"/>
                  </a:lnTo>
                  <a:lnTo>
                    <a:pt x="6485" y="384800"/>
                  </a:lnTo>
                  <a:lnTo>
                    <a:pt x="0" y="2663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 rot="16200000">
              <a:off x="6343240" y="5171865"/>
              <a:ext cx="1130929" cy="180579"/>
              <a:chOff x="880414" y="5438586"/>
              <a:chExt cx="1458853" cy="283464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880414" y="5443295"/>
                <a:ext cx="1451306" cy="274320"/>
                <a:chOff x="1508375" y="5509397"/>
                <a:chExt cx="1451306" cy="274320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>
                  <a:off x="1508375" y="5509397"/>
                  <a:ext cx="270666" cy="274320"/>
                  <a:chOff x="1513883" y="5512152"/>
                  <a:chExt cx="270666" cy="274320"/>
                </a:xfrm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1513883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 flipH="1">
                    <a:off x="1647940" y="5512152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180171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104" name="Rectangle 103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209687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102" name="Rectangle 101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95"/>
                <p:cNvGrpSpPr/>
                <p:nvPr/>
              </p:nvGrpSpPr>
              <p:grpSpPr>
                <a:xfrm>
                  <a:off x="239203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100" name="Rectangle 99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2687197" y="5509397"/>
                  <a:ext cx="272484" cy="274320"/>
                  <a:chOff x="1692007" y="5694848"/>
                  <a:chExt cx="272484" cy="274320"/>
                </a:xfrm>
              </p:grpSpPr>
              <p:sp>
                <p:nvSpPr>
                  <p:cNvPr id="98" name="Rectangle 97"/>
                  <p:cNvSpPr/>
                  <p:nvPr/>
                </p:nvSpPr>
                <p:spPr>
                  <a:xfrm>
                    <a:off x="1692007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 flipH="1">
                    <a:off x="1827882" y="5694848"/>
                    <a:ext cx="136609" cy="27432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50000">
                        <a:schemeClr val="bg1">
                          <a:lumMod val="50000"/>
                        </a:schemeClr>
                      </a:gs>
                      <a:gs pos="100000">
                        <a:schemeClr val="bg1"/>
                      </a:gs>
                    </a:gsLst>
                    <a:lin ang="10800000" scaled="1"/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92" name="Rectangle 91"/>
              <p:cNvSpPr/>
              <p:nvPr/>
            </p:nvSpPr>
            <p:spPr>
              <a:xfrm>
                <a:off x="880799" y="5438586"/>
                <a:ext cx="1458468" cy="2834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ight Arrow 73"/>
            <p:cNvSpPr/>
            <p:nvPr/>
          </p:nvSpPr>
          <p:spPr>
            <a:xfrm rot="18060000">
              <a:off x="7221432" y="4093178"/>
              <a:ext cx="554182" cy="221673"/>
            </a:xfrm>
            <a:prstGeom prst="rightArrow">
              <a:avLst/>
            </a:prstGeom>
            <a:solidFill>
              <a:srgbClr val="00FF00">
                <a:alpha val="12549"/>
              </a:srgbClr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5799573" y="4654061"/>
              <a:ext cx="472272" cy="693336"/>
            </a:xfrm>
            <a:custGeom>
              <a:avLst/>
              <a:gdLst>
                <a:gd name="connsiteX0" fmla="*/ 442127 w 472272"/>
                <a:gd name="connsiteY0" fmla="*/ 0 h 693336"/>
                <a:gd name="connsiteX1" fmla="*/ 452176 w 472272"/>
                <a:gd name="connsiteY1" fmla="*/ 60290 h 693336"/>
                <a:gd name="connsiteX2" fmla="*/ 472272 w 472272"/>
                <a:gd name="connsiteY2" fmla="*/ 120580 h 693336"/>
                <a:gd name="connsiteX3" fmla="*/ 432079 w 472272"/>
                <a:gd name="connsiteY3" fmla="*/ 251209 h 693336"/>
                <a:gd name="connsiteX4" fmla="*/ 391886 w 472272"/>
                <a:gd name="connsiteY4" fmla="*/ 271306 h 693336"/>
                <a:gd name="connsiteX5" fmla="*/ 371789 w 472272"/>
                <a:gd name="connsiteY5" fmla="*/ 301451 h 693336"/>
                <a:gd name="connsiteX6" fmla="*/ 391886 w 472272"/>
                <a:gd name="connsiteY6" fmla="*/ 422031 h 693336"/>
                <a:gd name="connsiteX7" fmla="*/ 361740 w 472272"/>
                <a:gd name="connsiteY7" fmla="*/ 572756 h 693336"/>
                <a:gd name="connsiteX8" fmla="*/ 331595 w 472272"/>
                <a:gd name="connsiteY8" fmla="*/ 582804 h 693336"/>
                <a:gd name="connsiteX9" fmla="*/ 211015 w 472272"/>
                <a:gd name="connsiteY9" fmla="*/ 643095 h 693336"/>
                <a:gd name="connsiteX10" fmla="*/ 70338 w 472272"/>
                <a:gd name="connsiteY10" fmla="*/ 663191 h 693336"/>
                <a:gd name="connsiteX11" fmla="*/ 0 w 472272"/>
                <a:gd name="connsiteY11" fmla="*/ 693336 h 69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272" h="693336">
                  <a:moveTo>
                    <a:pt x="442127" y="0"/>
                  </a:moveTo>
                  <a:cubicBezTo>
                    <a:pt x="445477" y="20097"/>
                    <a:pt x="447235" y="40524"/>
                    <a:pt x="452176" y="60290"/>
                  </a:cubicBezTo>
                  <a:cubicBezTo>
                    <a:pt x="457314" y="80841"/>
                    <a:pt x="472272" y="120580"/>
                    <a:pt x="472272" y="120580"/>
                  </a:cubicBezTo>
                  <a:cubicBezTo>
                    <a:pt x="464742" y="195885"/>
                    <a:pt x="484367" y="213860"/>
                    <a:pt x="432079" y="251209"/>
                  </a:cubicBezTo>
                  <a:cubicBezTo>
                    <a:pt x="419890" y="259916"/>
                    <a:pt x="405284" y="264607"/>
                    <a:pt x="391886" y="271306"/>
                  </a:cubicBezTo>
                  <a:cubicBezTo>
                    <a:pt x="385187" y="281354"/>
                    <a:pt x="372991" y="289434"/>
                    <a:pt x="371789" y="301451"/>
                  </a:cubicBezTo>
                  <a:cubicBezTo>
                    <a:pt x="370127" y="318073"/>
                    <a:pt x="387378" y="399493"/>
                    <a:pt x="391886" y="422031"/>
                  </a:cubicBezTo>
                  <a:cubicBezTo>
                    <a:pt x="389699" y="448270"/>
                    <a:pt x="401555" y="540904"/>
                    <a:pt x="361740" y="572756"/>
                  </a:cubicBezTo>
                  <a:cubicBezTo>
                    <a:pt x="353469" y="579373"/>
                    <a:pt x="341643" y="579455"/>
                    <a:pt x="331595" y="582804"/>
                  </a:cubicBezTo>
                  <a:cubicBezTo>
                    <a:pt x="288177" y="611750"/>
                    <a:pt x="263962" y="635531"/>
                    <a:pt x="211015" y="643095"/>
                  </a:cubicBezTo>
                  <a:lnTo>
                    <a:pt x="70338" y="663191"/>
                  </a:lnTo>
                  <a:cubicBezTo>
                    <a:pt x="5554" y="684786"/>
                    <a:pt x="25027" y="668309"/>
                    <a:pt x="0" y="6933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5911780" y="4716026"/>
              <a:ext cx="472272" cy="693336"/>
            </a:xfrm>
            <a:custGeom>
              <a:avLst/>
              <a:gdLst>
                <a:gd name="connsiteX0" fmla="*/ 442127 w 472272"/>
                <a:gd name="connsiteY0" fmla="*/ 0 h 693336"/>
                <a:gd name="connsiteX1" fmla="*/ 452176 w 472272"/>
                <a:gd name="connsiteY1" fmla="*/ 60290 h 693336"/>
                <a:gd name="connsiteX2" fmla="*/ 472272 w 472272"/>
                <a:gd name="connsiteY2" fmla="*/ 120580 h 693336"/>
                <a:gd name="connsiteX3" fmla="*/ 432079 w 472272"/>
                <a:gd name="connsiteY3" fmla="*/ 251209 h 693336"/>
                <a:gd name="connsiteX4" fmla="*/ 391886 w 472272"/>
                <a:gd name="connsiteY4" fmla="*/ 271306 h 693336"/>
                <a:gd name="connsiteX5" fmla="*/ 371789 w 472272"/>
                <a:gd name="connsiteY5" fmla="*/ 301451 h 693336"/>
                <a:gd name="connsiteX6" fmla="*/ 391886 w 472272"/>
                <a:gd name="connsiteY6" fmla="*/ 422031 h 693336"/>
                <a:gd name="connsiteX7" fmla="*/ 361740 w 472272"/>
                <a:gd name="connsiteY7" fmla="*/ 572756 h 693336"/>
                <a:gd name="connsiteX8" fmla="*/ 331595 w 472272"/>
                <a:gd name="connsiteY8" fmla="*/ 582804 h 693336"/>
                <a:gd name="connsiteX9" fmla="*/ 211015 w 472272"/>
                <a:gd name="connsiteY9" fmla="*/ 643095 h 693336"/>
                <a:gd name="connsiteX10" fmla="*/ 70338 w 472272"/>
                <a:gd name="connsiteY10" fmla="*/ 663191 h 693336"/>
                <a:gd name="connsiteX11" fmla="*/ 0 w 472272"/>
                <a:gd name="connsiteY11" fmla="*/ 693336 h 69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272" h="693336">
                  <a:moveTo>
                    <a:pt x="442127" y="0"/>
                  </a:moveTo>
                  <a:cubicBezTo>
                    <a:pt x="445477" y="20097"/>
                    <a:pt x="447235" y="40524"/>
                    <a:pt x="452176" y="60290"/>
                  </a:cubicBezTo>
                  <a:cubicBezTo>
                    <a:pt x="457314" y="80841"/>
                    <a:pt x="472272" y="120580"/>
                    <a:pt x="472272" y="120580"/>
                  </a:cubicBezTo>
                  <a:cubicBezTo>
                    <a:pt x="464742" y="195885"/>
                    <a:pt x="484367" y="213860"/>
                    <a:pt x="432079" y="251209"/>
                  </a:cubicBezTo>
                  <a:cubicBezTo>
                    <a:pt x="419890" y="259916"/>
                    <a:pt x="405284" y="264607"/>
                    <a:pt x="391886" y="271306"/>
                  </a:cubicBezTo>
                  <a:cubicBezTo>
                    <a:pt x="385187" y="281354"/>
                    <a:pt x="372991" y="289434"/>
                    <a:pt x="371789" y="301451"/>
                  </a:cubicBezTo>
                  <a:cubicBezTo>
                    <a:pt x="370127" y="318073"/>
                    <a:pt x="387378" y="399493"/>
                    <a:pt x="391886" y="422031"/>
                  </a:cubicBezTo>
                  <a:cubicBezTo>
                    <a:pt x="389699" y="448270"/>
                    <a:pt x="401555" y="540904"/>
                    <a:pt x="361740" y="572756"/>
                  </a:cubicBezTo>
                  <a:cubicBezTo>
                    <a:pt x="353469" y="579373"/>
                    <a:pt x="341643" y="579455"/>
                    <a:pt x="331595" y="582804"/>
                  </a:cubicBezTo>
                  <a:cubicBezTo>
                    <a:pt x="288177" y="611750"/>
                    <a:pt x="263962" y="635531"/>
                    <a:pt x="211015" y="643095"/>
                  </a:cubicBezTo>
                  <a:lnTo>
                    <a:pt x="70338" y="663191"/>
                  </a:lnTo>
                  <a:cubicBezTo>
                    <a:pt x="5554" y="684786"/>
                    <a:pt x="25027" y="668309"/>
                    <a:pt x="0" y="6933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Arrow 77"/>
            <p:cNvSpPr/>
            <p:nvPr/>
          </p:nvSpPr>
          <p:spPr>
            <a:xfrm rot="1140000">
              <a:off x="6023084" y="5032552"/>
              <a:ext cx="554182" cy="221673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ight Arrow 78"/>
            <p:cNvSpPr/>
            <p:nvPr/>
          </p:nvSpPr>
          <p:spPr>
            <a:xfrm rot="1140000">
              <a:off x="7379613" y="5534968"/>
              <a:ext cx="554182" cy="221673"/>
            </a:xfrm>
            <a:prstGeom prst="righ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 rot="20400000" flipH="1">
              <a:off x="7289168" y="3754015"/>
              <a:ext cx="523595" cy="647486"/>
              <a:chOff x="7156101" y="5146431"/>
              <a:chExt cx="574430" cy="745251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7156101" y="5146431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7258259" y="5198346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7157776" y="5218444"/>
              <a:ext cx="574430" cy="745251"/>
              <a:chOff x="7156101" y="5146431"/>
              <a:chExt cx="574430" cy="745251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7156101" y="5146431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7258259" y="5198346"/>
                <a:ext cx="472272" cy="693336"/>
              </a:xfrm>
              <a:custGeom>
                <a:avLst/>
                <a:gdLst>
                  <a:gd name="connsiteX0" fmla="*/ 442127 w 472272"/>
                  <a:gd name="connsiteY0" fmla="*/ 0 h 693336"/>
                  <a:gd name="connsiteX1" fmla="*/ 452176 w 472272"/>
                  <a:gd name="connsiteY1" fmla="*/ 60290 h 693336"/>
                  <a:gd name="connsiteX2" fmla="*/ 472272 w 472272"/>
                  <a:gd name="connsiteY2" fmla="*/ 120580 h 693336"/>
                  <a:gd name="connsiteX3" fmla="*/ 432079 w 472272"/>
                  <a:gd name="connsiteY3" fmla="*/ 251209 h 693336"/>
                  <a:gd name="connsiteX4" fmla="*/ 391886 w 472272"/>
                  <a:gd name="connsiteY4" fmla="*/ 271306 h 693336"/>
                  <a:gd name="connsiteX5" fmla="*/ 371789 w 472272"/>
                  <a:gd name="connsiteY5" fmla="*/ 301451 h 693336"/>
                  <a:gd name="connsiteX6" fmla="*/ 391886 w 472272"/>
                  <a:gd name="connsiteY6" fmla="*/ 422031 h 693336"/>
                  <a:gd name="connsiteX7" fmla="*/ 361740 w 472272"/>
                  <a:gd name="connsiteY7" fmla="*/ 572756 h 693336"/>
                  <a:gd name="connsiteX8" fmla="*/ 331595 w 472272"/>
                  <a:gd name="connsiteY8" fmla="*/ 582804 h 693336"/>
                  <a:gd name="connsiteX9" fmla="*/ 211015 w 472272"/>
                  <a:gd name="connsiteY9" fmla="*/ 643095 h 693336"/>
                  <a:gd name="connsiteX10" fmla="*/ 70338 w 472272"/>
                  <a:gd name="connsiteY10" fmla="*/ 663191 h 693336"/>
                  <a:gd name="connsiteX11" fmla="*/ 0 w 472272"/>
                  <a:gd name="connsiteY11" fmla="*/ 693336 h 6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272" h="693336">
                    <a:moveTo>
                      <a:pt x="442127" y="0"/>
                    </a:moveTo>
                    <a:cubicBezTo>
                      <a:pt x="445477" y="20097"/>
                      <a:pt x="447235" y="40524"/>
                      <a:pt x="452176" y="60290"/>
                    </a:cubicBezTo>
                    <a:cubicBezTo>
                      <a:pt x="457314" y="80841"/>
                      <a:pt x="472272" y="120580"/>
                      <a:pt x="472272" y="120580"/>
                    </a:cubicBezTo>
                    <a:cubicBezTo>
                      <a:pt x="464742" y="195885"/>
                      <a:pt x="484367" y="213860"/>
                      <a:pt x="432079" y="251209"/>
                    </a:cubicBezTo>
                    <a:cubicBezTo>
                      <a:pt x="419890" y="259916"/>
                      <a:pt x="405284" y="264607"/>
                      <a:pt x="391886" y="271306"/>
                    </a:cubicBezTo>
                    <a:cubicBezTo>
                      <a:pt x="385187" y="281354"/>
                      <a:pt x="372991" y="289434"/>
                      <a:pt x="371789" y="301451"/>
                    </a:cubicBezTo>
                    <a:cubicBezTo>
                      <a:pt x="370127" y="318073"/>
                      <a:pt x="387378" y="399493"/>
                      <a:pt x="391886" y="422031"/>
                    </a:cubicBezTo>
                    <a:cubicBezTo>
                      <a:pt x="389699" y="448270"/>
                      <a:pt x="401555" y="540904"/>
                      <a:pt x="361740" y="572756"/>
                    </a:cubicBezTo>
                    <a:cubicBezTo>
                      <a:pt x="353469" y="579373"/>
                      <a:pt x="341643" y="579455"/>
                      <a:pt x="331595" y="582804"/>
                    </a:cubicBezTo>
                    <a:cubicBezTo>
                      <a:pt x="288177" y="611750"/>
                      <a:pt x="263962" y="635531"/>
                      <a:pt x="211015" y="643095"/>
                    </a:cubicBezTo>
                    <a:lnTo>
                      <a:pt x="70338" y="663191"/>
                    </a:lnTo>
                    <a:cubicBezTo>
                      <a:pt x="5554" y="684786"/>
                      <a:pt x="25027" y="668309"/>
                      <a:pt x="0" y="6933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Right Arrow 81"/>
            <p:cNvSpPr/>
            <p:nvPr/>
          </p:nvSpPr>
          <p:spPr>
            <a:xfrm rot="19320000">
              <a:off x="6097536" y="5559630"/>
              <a:ext cx="554182" cy="221673"/>
            </a:xfrm>
            <a:prstGeom prst="rightArrow">
              <a:avLst/>
            </a:prstGeom>
            <a:solidFill>
              <a:srgbClr val="7575D1">
                <a:alpha val="4902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Arrow 82"/>
            <p:cNvSpPr/>
            <p:nvPr/>
          </p:nvSpPr>
          <p:spPr>
            <a:xfrm rot="19320000">
              <a:off x="7093996" y="4948356"/>
              <a:ext cx="554182" cy="221673"/>
            </a:xfrm>
            <a:prstGeom prst="rightArrow">
              <a:avLst/>
            </a:prstGeom>
            <a:solidFill>
              <a:srgbClr val="7575D1">
                <a:alpha val="4902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5" name="Object 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8731802"/>
                </p:ext>
              </p:extLst>
            </p:nvPr>
          </p:nvGraphicFramePr>
          <p:xfrm>
            <a:off x="8099298" y="5710994"/>
            <a:ext cx="82391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77" name="Equation" r:id="rId27" imgW="507960" imgH="215640" progId="Equation.DSMT4">
                    <p:embed/>
                  </p:oleObj>
                </mc:Choice>
                <mc:Fallback>
                  <p:oleObj name="Equation" r:id="rId27" imgW="50796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99298" y="5710994"/>
                          <a:ext cx="823912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5228480"/>
                </p:ext>
              </p:extLst>
            </p:nvPr>
          </p:nvGraphicFramePr>
          <p:xfrm>
            <a:off x="7743825" y="3536950"/>
            <a:ext cx="966788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378" name="Equation" r:id="rId29" imgW="596880" imgH="215640" progId="Equation.DSMT4">
                    <p:embed/>
                  </p:oleObj>
                </mc:Choice>
                <mc:Fallback>
                  <p:oleObj name="Equation" r:id="rId29" imgW="5968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43825" y="3536950"/>
                          <a:ext cx="966788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8" name="Content Placeholder 2"/>
          <p:cNvSpPr txBox="1">
            <a:spLocks/>
          </p:cNvSpPr>
          <p:nvPr/>
        </p:nvSpPr>
        <p:spPr>
          <a:xfrm>
            <a:off x="182880" y="705394"/>
            <a:ext cx="8503920" cy="57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/>
              <a:t>Analog</a:t>
            </a:r>
            <a:r>
              <a:rPr lang="fr-BE" dirty="0" smtClean="0"/>
              <a:t> </a:t>
            </a:r>
            <a:r>
              <a:rPr lang="fr-BE" dirty="0" err="1" smtClean="0"/>
              <a:t>holography</a:t>
            </a:r>
            <a:r>
              <a:rPr lang="fr-BE" dirty="0" smtClean="0"/>
              <a:t> : Diffraction by </a:t>
            </a:r>
            <a:r>
              <a:rPr lang="fr-BE" dirty="0" err="1" smtClean="0"/>
              <a:t>grating</a:t>
            </a:r>
            <a:endParaRPr lang="en-US" dirty="0"/>
          </a:p>
        </p:txBody>
      </p:sp>
      <p:sp>
        <p:nvSpPr>
          <p:cNvPr id="109" name="TextBox 13"/>
          <p:cNvSpPr txBox="1">
            <a:spLocks noChangeArrowheads="1"/>
          </p:cNvSpPr>
          <p:nvPr/>
        </p:nvSpPr>
        <p:spPr bwMode="auto">
          <a:xfrm>
            <a:off x="315150" y="1262555"/>
            <a:ext cx="3469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en-US" sz="1600" b="1" i="1" dirty="0" err="1" smtClean="0"/>
              <a:t>Recording</a:t>
            </a:r>
            <a:r>
              <a:rPr lang="fr-BE" altLang="en-US" sz="1600" b="1" i="1" dirty="0" smtClean="0"/>
              <a:t> of amplitude </a:t>
            </a:r>
            <a:r>
              <a:rPr lang="fr-BE" altLang="en-US" sz="1600" b="1" i="1" dirty="0" err="1" smtClean="0"/>
              <a:t>hologram</a:t>
            </a:r>
            <a:endParaRPr lang="en-US" altLang="en-US" sz="1600" b="1" i="1" dirty="0"/>
          </a:p>
        </p:txBody>
      </p:sp>
      <p:sp>
        <p:nvSpPr>
          <p:cNvPr id="110" name="TextBox 13"/>
          <p:cNvSpPr txBox="1">
            <a:spLocks noChangeArrowheads="1"/>
          </p:cNvSpPr>
          <p:nvPr/>
        </p:nvSpPr>
        <p:spPr bwMode="auto">
          <a:xfrm>
            <a:off x="456820" y="4089918"/>
            <a:ext cx="29749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en-US" sz="1600" b="1" i="1" dirty="0" err="1" smtClean="0"/>
              <a:t>Readout</a:t>
            </a:r>
            <a:r>
              <a:rPr lang="fr-BE" altLang="en-US" sz="1600" b="1" i="1" dirty="0" smtClean="0"/>
              <a:t>: diffraction </a:t>
            </a:r>
            <a:r>
              <a:rPr lang="fr-BE" altLang="en-US" sz="1600" b="1" i="1" dirty="0" err="1" smtClean="0"/>
              <a:t>process</a:t>
            </a:r>
            <a:endParaRPr lang="en-US" alt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41988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66" grpId="0" animBg="1"/>
      <p:bldP spid="67" grpId="0" animBg="1"/>
      <p:bldP spid="68" grpId="0" animBg="1"/>
      <p:bldP spid="1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5169</TotalTime>
  <Words>2990</Words>
  <Application>Microsoft Office PowerPoint</Application>
  <PresentationFormat>On-screen Show (4:3)</PresentationFormat>
  <Paragraphs>739</Paragraphs>
  <Slides>70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Office Theme</vt:lpstr>
      <vt:lpstr>Equation</vt:lpstr>
      <vt:lpstr>MathType 6.0 Equation</vt:lpstr>
      <vt:lpstr>Thermal infrared and terahertz digital holography  and their applications</vt:lpstr>
      <vt:lpstr>The Centre Spatial de Liège</vt:lpstr>
      <vt:lpstr>The Centre Spatial de Liège</vt:lpstr>
      <vt:lpstr>The Centre Spatial de Liège</vt:lpstr>
      <vt:lpstr>OUTLINE</vt:lpstr>
      <vt:lpstr>INTRODUCTION</vt:lpstr>
      <vt:lpstr>INTRODUCTION</vt:lpstr>
      <vt:lpstr>INTRODUCTION</vt:lpstr>
      <vt:lpstr>PowerPoint Presentation</vt:lpstr>
      <vt:lpstr>INTRODUCTION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Analog holography in the LWIR</vt:lpstr>
      <vt:lpstr>ANALOG HOLOGRAPHY IN LWIR</vt:lpstr>
      <vt:lpstr>Digital holography in the LWIR</vt:lpstr>
      <vt:lpstr>DIGITAL HOLOGRAPHY IN LWIR</vt:lpstr>
      <vt:lpstr>DIGITAL HOLOGRAPHY IN LWIR</vt:lpstr>
      <vt:lpstr>DIGITAL HOLOGRAPHY IN LWIR</vt:lpstr>
      <vt:lpstr>DIGITAL HOLOGRAPHY IN LWIR</vt:lpstr>
      <vt:lpstr>DIGITAL HOLOGRAPHY IN LWIR</vt:lpstr>
      <vt:lpstr>DIGITAL HOLOGRAPHY IN LWIR</vt:lpstr>
      <vt:lpstr>DIGITAL HOLOGRAPHY IN LWIR</vt:lpstr>
      <vt:lpstr>DIGITAL HOLOGRAPHY IN LWIR</vt:lpstr>
      <vt:lpstr>Digital holographic interferometry in the LWIR</vt:lpstr>
      <vt:lpstr>DIGITAL HOLOGRAPHIC INTERFEROMETRY IN LWIR</vt:lpstr>
      <vt:lpstr>DIGITAL HOLOGRAPHIC INTERFEROMETRY IN LWIR</vt:lpstr>
      <vt:lpstr>DIGITAL HOLOGRAPHIC INTERFEROMETRY IN LWIR</vt:lpstr>
      <vt:lpstr>DIGITAL HOLOGRAPHIC INTERFEROMETRY IN LWIR</vt:lpstr>
      <vt:lpstr>DIGITAL HOLOGRAPHIC INTERFEROMETRY IN LWIR</vt:lpstr>
      <vt:lpstr>DIGITAL HOLOGRAPHIC INTERFEROMETRY IN LWIR</vt:lpstr>
      <vt:lpstr>DIGITAL HOLOGRAPHIC INTERFEROMETRY IN LWIR</vt:lpstr>
      <vt:lpstr>DIGITAL HOLOGRAPHIC INTERFEROMETRY IN LWIR</vt:lpstr>
      <vt:lpstr>DIGITAL HOLOGRAPHIC INTERFEROMETRY IN LWIR</vt:lpstr>
      <vt:lpstr>DIGITAL HOLOGRAPHIC INTERFEROMETRY IN LWIR</vt:lpstr>
      <vt:lpstr>Speckle interferometry (ESPI)  in the LWIR</vt:lpstr>
      <vt:lpstr>PowerPoint Presentation</vt:lpstr>
      <vt:lpstr>PowerPoint Presentation</vt:lpstr>
      <vt:lpstr>SPECKLE INTERFEROMETRY IN LWIR</vt:lpstr>
      <vt:lpstr>SPECKLE INTERFEROMETRY IN LWIR</vt:lpstr>
      <vt:lpstr>PowerPoint Presentation</vt:lpstr>
      <vt:lpstr>SPECKLE INTERFEROMETRY IN LWIR</vt:lpstr>
      <vt:lpstr>SPECKLE INTERFEROMETRY IN LWIR</vt:lpstr>
      <vt:lpstr>SPECKLE INTERFEROMETRY IN LWIR</vt:lpstr>
      <vt:lpstr>SPECKLE INTERFEROMETRY IN LWIR</vt:lpstr>
      <vt:lpstr>Digital holography in THz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DIGITAL HOLOGRAPHY IN THZ WAVES</vt:lpstr>
      <vt:lpstr>CONCLUSION</vt:lpstr>
      <vt:lpstr>Большое спасибо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Georges Marc</dc:creator>
  <cp:lastModifiedBy>Georges Marc</cp:lastModifiedBy>
  <cp:revision>228</cp:revision>
  <dcterms:created xsi:type="dcterms:W3CDTF">2017-09-21T08:30:28Z</dcterms:created>
  <dcterms:modified xsi:type="dcterms:W3CDTF">2017-10-03T06:33:45Z</dcterms:modified>
</cp:coreProperties>
</file>