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348" y="1371600"/>
            <a:ext cx="8147304" cy="1344168"/>
          </a:xfrm>
        </p:spPr>
        <p:txBody>
          <a:bodyPr vert="horz" lIns="91440" tIns="45720" rIns="91440" bIns="45720" rtlCol="0" anchor="b" anchorCtr="0">
            <a:normAutofit/>
            <a:scene3d>
              <a:camera prst="orthographicFront"/>
              <a:lightRig rig="threePt" dir="t">
                <a:rot lat="0" lon="0" rev="10800000"/>
              </a:lightRig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algn="ctr" defTabSz="914400" rtl="0" eaLnBrk="1" latinLnBrk="0" hangingPunct="1">
              <a:lnSpc>
                <a:spcPts val="64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effectLst>
                  <a:outerShdw blurRad="25400" dist="19050" dir="4200000" algn="ctr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348" y="2715767"/>
            <a:ext cx="8147304" cy="66751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None/>
              <a:defRPr sz="2200" b="0" kern="1200" baseline="0">
                <a:solidFill>
                  <a:schemeClr val="bg1"/>
                </a:solidFill>
                <a:effectLst>
                  <a:outerShdw blurRad="25400" dist="254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0" y="416859"/>
            <a:ext cx="3840480" cy="1994647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40" y="2438400"/>
            <a:ext cx="3840480" cy="331694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805045" y="430306"/>
            <a:ext cx="3840480" cy="5432612"/>
          </a:xfrm>
          <a:solidFill>
            <a:schemeClr val="bg1">
              <a:lumMod val="85000"/>
            </a:schemeClr>
          </a:solidFill>
          <a:ln w="127000" cap="sq">
            <a:solidFill>
              <a:schemeClr val="bg1"/>
            </a:solidFill>
            <a:miter lim="800000"/>
          </a:ln>
          <a:effectLst>
            <a:outerShdw blurRad="76200" dist="12700" dir="5400000" sx="100500" sy="100500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extrusionH="50800">
            <a:extrusionClr>
              <a:schemeClr val="tx1"/>
            </a:extrusionClr>
            <a:contourClr>
              <a:schemeClr val="tx1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chemeClr val="accent2">
                  <a:lumMod val="50000"/>
                  <a:lumOff val="50000"/>
                </a:schemeClr>
              </a:buClr>
              <a:buSzPct val="75000"/>
              <a:buFont typeface="Wingdings 2" pitchFamily="18" charset="2"/>
              <a:buNone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7pPr marL="2743200" indent="-457200">
              <a:defRPr/>
            </a:lvl7pPr>
            <a:lvl8pPr marL="2743200" indent="-457200">
              <a:defRPr/>
            </a:lvl8pPr>
            <a:lvl9pPr marL="2743200" indent="-457200">
              <a:defRPr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1412" y="417513"/>
            <a:ext cx="1600200" cy="5708650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1174" y="417513"/>
            <a:ext cx="6499225" cy="57086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rme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475" y="4343398"/>
            <a:ext cx="8147049" cy="1346013"/>
          </a:xfrm>
        </p:spPr>
        <p:txBody>
          <a:bodyPr>
            <a:normAutofit/>
            <a:scene3d>
              <a:camera prst="orthographicFront"/>
              <a:lightRig rig="threePt" dir="t">
                <a:rot lat="0" lon="0" rev="10800000"/>
              </a:lightRig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>
              <a:lnSpc>
                <a:spcPts val="6400"/>
              </a:lnSpc>
              <a:defRPr sz="6000">
                <a:solidFill>
                  <a:schemeClr val="bg1"/>
                </a:solidFill>
                <a:effectLst>
                  <a:outerShdw blurRad="25400" dist="1905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475" y="5688105"/>
            <a:ext cx="8147050" cy="663387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marL="0" indent="0" algn="ctr">
              <a:spcBef>
                <a:spcPts val="0"/>
              </a:spcBef>
              <a:buNone/>
              <a:defRPr b="0" baseline="0">
                <a:solidFill>
                  <a:schemeClr val="bg1"/>
                </a:solidFill>
                <a:effectLst>
                  <a:outerShdw blurRad="25400" dist="254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981200" y="685800"/>
            <a:ext cx="5181600" cy="3352800"/>
          </a:xfrm>
          <a:solidFill>
            <a:schemeClr val="tx1">
              <a:lumMod val="75000"/>
            </a:schemeClr>
          </a:solidFill>
          <a:ln w="127000" cap="sq">
            <a:solidFill>
              <a:schemeClr val="tx1"/>
            </a:solidFill>
            <a:miter lim="800000"/>
          </a:ln>
          <a:effectLst>
            <a:outerShdw blurRad="63500" sx="101000" sy="101000" algn="ctr" rotWithShape="0">
              <a:schemeClr val="bg2">
                <a:lumMod val="20000"/>
                <a:lumOff val="80000"/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9000000"/>
            </a:lightRig>
          </a:scene3d>
          <a:sp3d prstMaterial="matte">
            <a:bevelT w="12700" prst="relaxedInset"/>
            <a:bevelB w="38100" h="127000" prst="relaxedInset"/>
            <a:extrusionClr>
              <a:schemeClr val="tx1"/>
            </a:extrusionClr>
            <a:contourClr>
              <a:schemeClr val="tx1"/>
            </a:contourClr>
          </a:sp3d>
        </p:spPr>
        <p:txBody>
          <a:bodyPr/>
          <a:lstStyle>
            <a:lvl1pPr>
              <a:buNone/>
              <a:defRPr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1774826"/>
            <a:ext cx="8147050" cy="1873250"/>
          </a:xfrm>
        </p:spPr>
        <p:txBody>
          <a:bodyPr anchor="b" anchorCtr="0"/>
          <a:lstStyle>
            <a:lvl1pPr algn="ctr">
              <a:defRPr sz="6000" b="0" cap="none" baseline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3654519"/>
            <a:ext cx="8147050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475" y="1762125"/>
            <a:ext cx="3840480" cy="43640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5046" y="1762125"/>
            <a:ext cx="3840480" cy="43640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2290763" indent="-461963"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1550894"/>
            <a:ext cx="3840480" cy="7159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75" y="2541494"/>
            <a:ext cx="3840480" cy="35846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5046" y="1550894"/>
            <a:ext cx="3840480" cy="7159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5046" y="2541494"/>
            <a:ext cx="3840480" cy="35846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502920" y="2353235"/>
            <a:ext cx="3840480" cy="1588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05045" y="2353235"/>
            <a:ext cx="3840480" cy="1588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0" y="416859"/>
            <a:ext cx="3840480" cy="1994647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2532" y="403412"/>
            <a:ext cx="3840480" cy="572275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40" y="2438400"/>
            <a:ext cx="3840480" cy="331694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1761565"/>
            <a:ext cx="8147051" cy="4364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25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49D725-AF79-4FB6-8D02-83EAC61E3211}" type="datetimeFigureOut">
              <a:rPr lang="en-US" smtClean="0"/>
              <a:t>11/09/17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1765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Belgique: quelle responsabilité pour le citoyen?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8348" y="3600287"/>
            <a:ext cx="8147304" cy="2410014"/>
          </a:xfrm>
        </p:spPr>
        <p:txBody>
          <a:bodyPr>
            <a:normAutofit/>
          </a:bodyPr>
          <a:lstStyle/>
          <a:p>
            <a:r>
              <a:rPr lang="fr-FR" dirty="0" smtClean="0"/>
              <a:t>Pierre Verjans</a:t>
            </a:r>
          </a:p>
          <a:p>
            <a:r>
              <a:rPr lang="fr-FR" dirty="0" smtClean="0"/>
              <a:t>U Liège</a:t>
            </a:r>
          </a:p>
          <a:p>
            <a:r>
              <a:rPr lang="fr-FR" dirty="0" smtClean="0"/>
              <a:t>ACRF 11 septembre 2017</a:t>
            </a:r>
          </a:p>
          <a:p>
            <a:r>
              <a:rPr lang="fr-FR" dirty="0" smtClean="0"/>
              <a:t>Droit dans le mur: à moins que</a:t>
            </a:r>
            <a:r>
              <a:rPr lang="mr-IN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8547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Méfiance et peur des décideurs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Professionnalisation de la fonction législative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7647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Peurs et pouvoirs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Peur du passé?</a:t>
            </a:r>
          </a:p>
          <a:p>
            <a:r>
              <a:rPr lang="fr-FR" dirty="0" smtClean="0"/>
              <a:t>Peur de l’avenir?</a:t>
            </a:r>
          </a:p>
          <a:p>
            <a:r>
              <a:rPr lang="fr-FR" dirty="0" smtClean="0"/>
              <a:t>Peur du présent?</a:t>
            </a:r>
          </a:p>
          <a:p>
            <a:endParaRPr lang="fr-FR" dirty="0"/>
          </a:p>
          <a:p>
            <a:r>
              <a:rPr lang="fr-FR" dirty="0" smtClean="0"/>
              <a:t>Pouvoir du passé?</a:t>
            </a:r>
          </a:p>
          <a:p>
            <a:r>
              <a:rPr lang="fr-FR" dirty="0" smtClean="0"/>
              <a:t>Pouvoir du présent?</a:t>
            </a:r>
          </a:p>
          <a:p>
            <a:r>
              <a:rPr lang="fr-FR" dirty="0" smtClean="0"/>
              <a:t>Pouvoir du futur?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4232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Prendre et non recevoir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000" dirty="0"/>
              <a:t>d</a:t>
            </a:r>
            <a:r>
              <a:rPr lang="fr-FR" sz="5000" dirty="0" smtClean="0"/>
              <a:t>es responsabilités</a:t>
            </a:r>
          </a:p>
          <a:p>
            <a:pPr marL="0" indent="0" algn="ctr">
              <a:buNone/>
            </a:pPr>
            <a:endParaRPr lang="fr-FR" sz="5000" dirty="0"/>
          </a:p>
          <a:p>
            <a:pPr marL="0" indent="0" algn="ctr">
              <a:buNone/>
            </a:pPr>
            <a:r>
              <a:rPr lang="fr-FR" sz="5000" dirty="0" smtClean="0"/>
              <a:t>Indignez-vous!</a:t>
            </a:r>
          </a:p>
          <a:p>
            <a:pPr marL="0" indent="0" algn="ctr">
              <a:buNone/>
            </a:pPr>
            <a:r>
              <a:rPr lang="fr-FR" sz="5000" dirty="0" smtClean="0"/>
              <a:t>Organisez-vous!</a:t>
            </a:r>
            <a:endParaRPr lang="fr-FR" sz="5000" dirty="0"/>
          </a:p>
        </p:txBody>
      </p:sp>
    </p:spTree>
    <p:extLst>
      <p:ext uri="{BB962C8B-B14F-4D97-AF65-F5344CB8AC3E}">
        <p14:creationId xmlns:p14="http://schemas.microsoft.com/office/powerpoint/2010/main" val="1446066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700" y="508000"/>
            <a:ext cx="427990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87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citoyen et la décision politique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Parlementarisme: électeur censitaire et notable élu</a:t>
            </a:r>
          </a:p>
          <a:p>
            <a:r>
              <a:rPr lang="fr-FR" dirty="0" smtClean="0"/>
              <a:t>Démocratie de partis: démocratie interne et congrès décisionnels</a:t>
            </a:r>
          </a:p>
          <a:p>
            <a:r>
              <a:rPr lang="fr-FR" dirty="0" smtClean="0"/>
              <a:t>Démocratie du public: sondages, volatilité et perte du piédestal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208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Formes de participation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Participation à la délibération</a:t>
            </a:r>
          </a:p>
          <a:p>
            <a:pPr lvl="1"/>
            <a:r>
              <a:rPr lang="fr-FR" dirty="0" smtClean="0"/>
              <a:t>Panels citoyens</a:t>
            </a:r>
          </a:p>
          <a:p>
            <a:pPr lvl="1"/>
            <a:r>
              <a:rPr lang="fr-FR" dirty="0" smtClean="0"/>
              <a:t>Tirage au sort</a:t>
            </a:r>
          </a:p>
          <a:p>
            <a:pPr lvl="1"/>
            <a:r>
              <a:rPr lang="fr-FR" dirty="0" smtClean="0"/>
              <a:t>Comités de quartier</a:t>
            </a:r>
          </a:p>
          <a:p>
            <a:r>
              <a:rPr lang="fr-FR" dirty="0" smtClean="0"/>
              <a:t>Participation à la prise de décision</a:t>
            </a:r>
          </a:p>
          <a:p>
            <a:pPr lvl="1"/>
            <a:r>
              <a:rPr lang="fr-FR" dirty="0" smtClean="0"/>
              <a:t>Consultation populaire</a:t>
            </a:r>
          </a:p>
          <a:p>
            <a:pPr lvl="1"/>
            <a:r>
              <a:rPr lang="fr-FR" dirty="0" smtClean="0"/>
              <a:t>Référendum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336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question du mandat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Article 42 de la Constitution belge:</a:t>
            </a:r>
          </a:p>
          <a:p>
            <a:r>
              <a:rPr lang="fr-FR" dirty="0" smtClean="0"/>
              <a:t>« Les membres des deux Chambres représentent la Nation et non uniquement ceux qui les ont élus. »</a:t>
            </a:r>
          </a:p>
          <a:p>
            <a:endParaRPr lang="fr-FR" dirty="0" smtClean="0"/>
          </a:p>
          <a:p>
            <a:r>
              <a:rPr lang="fr-FR" dirty="0" smtClean="0"/>
              <a:t>Interprétation contradictoire: </a:t>
            </a:r>
            <a:endParaRPr lang="fr-FR" dirty="0"/>
          </a:p>
          <a:p>
            <a:r>
              <a:rPr lang="fr-FR" dirty="0" smtClean="0"/>
              <a:t>Mandat de décider « donné » aux parlementaires et non aux citoyens!</a:t>
            </a:r>
          </a:p>
          <a:p>
            <a:endParaRPr lang="fr-FR" dirty="0"/>
          </a:p>
          <a:p>
            <a:r>
              <a:rPr lang="fr-FR" dirty="0" smtClean="0"/>
              <a:t>Mandat de décider aux parlementaires à défaut du peuple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053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Modalités de délibération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Formule de base, 1</a:t>
            </a:r>
            <a:r>
              <a:rPr lang="fr-FR" baseline="30000" dirty="0" smtClean="0"/>
              <a:t>e</a:t>
            </a:r>
            <a:r>
              <a:rPr lang="fr-FR" dirty="0" smtClean="0"/>
              <a:t> </a:t>
            </a:r>
            <a:r>
              <a:rPr lang="fr-FR" dirty="0"/>
              <a:t>et </a:t>
            </a:r>
            <a:r>
              <a:rPr lang="fr-FR" dirty="0" smtClean="0"/>
              <a:t>2</a:t>
            </a:r>
            <a:r>
              <a:rPr lang="fr-FR" baseline="30000" dirty="0" smtClean="0"/>
              <a:t>e</a:t>
            </a:r>
            <a:r>
              <a:rPr lang="fr-FR" dirty="0" smtClean="0"/>
              <a:t> époque: </a:t>
            </a:r>
          </a:p>
          <a:p>
            <a:r>
              <a:rPr lang="fr-FR" dirty="0" smtClean="0"/>
              <a:t>S’informer, discuter, organiser des manifestations, des pétitions, des actions collective pour </a:t>
            </a:r>
          </a:p>
          <a:p>
            <a:pPr lvl="1"/>
            <a:r>
              <a:rPr lang="fr-FR" dirty="0" smtClean="0"/>
              <a:t>Construire une opinion</a:t>
            </a:r>
          </a:p>
          <a:p>
            <a:pPr lvl="1"/>
            <a:r>
              <a:rPr lang="fr-FR" dirty="0" smtClean="0"/>
              <a:t>Défendre cette opinion</a:t>
            </a:r>
          </a:p>
          <a:p>
            <a:pPr lvl="1"/>
            <a:r>
              <a:rPr lang="fr-FR" dirty="0" smtClean="0"/>
              <a:t>Critiquer les intérêts en jeu</a:t>
            </a:r>
          </a:p>
          <a:p>
            <a:pPr lvl="1"/>
            <a:r>
              <a:rPr lang="fr-FR" dirty="0" smtClean="0"/>
              <a:t>Prendre parti dans les intérêts en jeu</a:t>
            </a:r>
          </a:p>
          <a:p>
            <a:pPr lvl="1"/>
            <a:r>
              <a:rPr lang="fr-FR" dirty="0" smtClean="0"/>
              <a:t>Peser sur la décision.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9292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Modalités de délibération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Formules de 3</a:t>
            </a:r>
            <a:r>
              <a:rPr lang="fr-FR" baseline="30000" dirty="0" smtClean="0"/>
              <a:t>e</a:t>
            </a:r>
            <a:r>
              <a:rPr lang="fr-FR" dirty="0" smtClean="0"/>
              <a:t> époque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Panels citoyens: </a:t>
            </a:r>
          </a:p>
          <a:p>
            <a:pPr lvl="2"/>
            <a:r>
              <a:rPr lang="fr-FR" dirty="0" smtClean="0"/>
              <a:t>Tirage au sort</a:t>
            </a:r>
          </a:p>
          <a:p>
            <a:pPr lvl="2"/>
            <a:r>
              <a:rPr lang="fr-FR" dirty="0" smtClean="0"/>
              <a:t>Délibération après information</a:t>
            </a:r>
          </a:p>
          <a:p>
            <a:pPr lvl="2"/>
            <a:r>
              <a:rPr lang="fr-FR" dirty="0" smtClean="0"/>
              <a:t>Construction de propositions avec ou sans des représentants</a:t>
            </a:r>
          </a:p>
          <a:p>
            <a:pPr lvl="1"/>
            <a:r>
              <a:rPr lang="fr-FR" dirty="0" smtClean="0"/>
              <a:t>Comités de quartier, d’usine (!), de consommateurs</a:t>
            </a:r>
          </a:p>
          <a:p>
            <a:pPr lvl="2"/>
            <a:r>
              <a:rPr lang="fr-FR" dirty="0" smtClean="0"/>
              <a:t>Associations de citoyens</a:t>
            </a:r>
          </a:p>
          <a:p>
            <a:pPr lvl="2"/>
            <a:r>
              <a:rPr lang="fr-FR" dirty="0" smtClean="0"/>
              <a:t>Action et intérêt collectif</a:t>
            </a:r>
          </a:p>
          <a:p>
            <a:pPr lvl="2"/>
            <a:r>
              <a:rPr lang="fr-FR" dirty="0" smtClean="0"/>
              <a:t>Peur  : « Not In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Backyard</a:t>
            </a:r>
            <a:r>
              <a:rPr lang="fr-FR" dirty="0" smtClean="0"/>
              <a:t> »: NIMBY, « pas dans mon jardin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34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Modalité de participation à la prise de décision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Consultation populaire</a:t>
            </a:r>
          </a:p>
          <a:p>
            <a:endParaRPr lang="fr-FR" dirty="0"/>
          </a:p>
          <a:p>
            <a:r>
              <a:rPr lang="fr-FR" dirty="0" smtClean="0"/>
              <a:t>Historique belge: Marc 1950: Question royale:</a:t>
            </a:r>
          </a:p>
          <a:p>
            <a:r>
              <a:rPr lang="fr-BE" sz="3600" dirty="0">
                <a:latin typeface="Book Antiqua"/>
                <a:ea typeface="ＭＳ Ｐゴシック" charset="0"/>
                <a:cs typeface="Book Antiqua"/>
              </a:rPr>
              <a:t>57,6 % de « oui » :</a:t>
            </a:r>
          </a:p>
          <a:p>
            <a:pPr lvl="1"/>
            <a:r>
              <a:rPr lang="fr-BE" sz="3600" dirty="0">
                <a:latin typeface="Book Antiqua"/>
                <a:ea typeface="ＭＳ Ｐゴシック" charset="0"/>
                <a:cs typeface="Book Antiqua"/>
              </a:rPr>
              <a:t>Flandre : 72 % de oui</a:t>
            </a:r>
          </a:p>
          <a:p>
            <a:pPr lvl="1"/>
            <a:r>
              <a:rPr lang="fr-BE" sz="3600" dirty="0">
                <a:latin typeface="Book Antiqua"/>
                <a:ea typeface="ＭＳ Ｐゴシック" charset="0"/>
                <a:cs typeface="Book Antiqua"/>
              </a:rPr>
              <a:t>Bruxelles : 48 %</a:t>
            </a:r>
          </a:p>
          <a:p>
            <a:pPr lvl="1"/>
            <a:r>
              <a:rPr lang="fr-BE" sz="3600" dirty="0">
                <a:latin typeface="Book Antiqua"/>
                <a:ea typeface="ＭＳ Ｐゴシック" charset="0"/>
                <a:cs typeface="Book Antiqua"/>
              </a:rPr>
              <a:t>Wallonie : 42 </a:t>
            </a:r>
            <a:r>
              <a:rPr lang="fr-BE" sz="3600" dirty="0" smtClean="0">
                <a:latin typeface="Book Antiqua"/>
                <a:ea typeface="ＭＳ Ｐゴシック" charset="0"/>
                <a:cs typeface="Book Antiqua"/>
              </a:rPr>
              <a:t>%</a:t>
            </a:r>
            <a:endParaRPr lang="fr-FR" dirty="0" smtClean="0">
              <a:latin typeface="Book Antiqua"/>
              <a:cs typeface="Book Antiqua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5210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Consultation communale et provinciale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Article 41 de la </a:t>
            </a:r>
            <a:r>
              <a:rPr lang="fr-FR" dirty="0" err="1" smtClean="0"/>
              <a:t>Cosntitution</a:t>
            </a:r>
            <a:r>
              <a:rPr lang="fr-FR" dirty="0" smtClean="0"/>
              <a:t>: </a:t>
            </a:r>
          </a:p>
          <a:p>
            <a:r>
              <a:rPr lang="fr-FR" dirty="0" smtClean="0"/>
              <a:t>« Les </a:t>
            </a:r>
            <a:r>
              <a:rPr lang="fr-FR" dirty="0" err="1"/>
              <a:t>matières</a:t>
            </a:r>
            <a:r>
              <a:rPr lang="fr-FR" dirty="0"/>
              <a:t> d’</a:t>
            </a:r>
            <a:r>
              <a:rPr lang="fr-FR" dirty="0" err="1"/>
              <a:t>intérêt</a:t>
            </a:r>
            <a:r>
              <a:rPr lang="fr-FR" dirty="0"/>
              <a:t> communal, </a:t>
            </a:r>
            <a:r>
              <a:rPr lang="fr-FR" dirty="0" err="1"/>
              <a:t>supracommunal</a:t>
            </a:r>
            <a:r>
              <a:rPr lang="fr-FR" dirty="0"/>
              <a:t> ou provincial peuvent faire l’objet d’une consultation populaire dans la commune, la </a:t>
            </a:r>
            <a:r>
              <a:rPr lang="fr-FR" dirty="0" err="1"/>
              <a:t>collectivite</a:t>
            </a:r>
            <a:r>
              <a:rPr lang="fr-FR" dirty="0"/>
              <a:t>́ supra- communale ou la province </a:t>
            </a:r>
            <a:r>
              <a:rPr lang="fr-FR" dirty="0" err="1"/>
              <a:t>concernée</a:t>
            </a:r>
            <a:r>
              <a:rPr lang="fr-FR" dirty="0" smtClean="0"/>
              <a:t>.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1373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Consultation régionale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Article 39 bis</a:t>
            </a:r>
          </a:p>
          <a:p>
            <a:r>
              <a:rPr lang="fr-FR" dirty="0" smtClean="0"/>
              <a:t>« </a:t>
            </a:r>
            <a:r>
              <a:rPr lang="fr-FR" dirty="0">
                <a:solidFill>
                  <a:schemeClr val="tx1"/>
                </a:solidFill>
              </a:rPr>
              <a:t>À l’exclusion des </a:t>
            </a:r>
            <a:r>
              <a:rPr lang="fr-FR" dirty="0" err="1">
                <a:solidFill>
                  <a:schemeClr val="tx1"/>
                </a:solidFill>
              </a:rPr>
              <a:t>matières</a:t>
            </a:r>
            <a:r>
              <a:rPr lang="fr-FR" dirty="0">
                <a:solidFill>
                  <a:schemeClr val="tx1"/>
                </a:solidFill>
              </a:rPr>
              <a:t> relatives aux </a:t>
            </a:r>
            <a:r>
              <a:rPr lang="fr-FR" dirty="0" err="1">
                <a:solidFill>
                  <a:schemeClr val="tx1"/>
                </a:solidFill>
              </a:rPr>
              <a:t>nances</a:t>
            </a:r>
            <a:r>
              <a:rPr lang="fr-FR" dirty="0">
                <a:solidFill>
                  <a:schemeClr val="tx1"/>
                </a:solidFill>
              </a:rPr>
              <a:t> ou au budget ou des </a:t>
            </a:r>
            <a:r>
              <a:rPr lang="fr-FR" dirty="0" err="1">
                <a:solidFill>
                  <a:schemeClr val="tx1"/>
                </a:solidFill>
              </a:rPr>
              <a:t>ma</a:t>
            </a:r>
            <a:r>
              <a:rPr lang="fr-FR" dirty="0" err="1" smtClean="0">
                <a:solidFill>
                  <a:schemeClr val="tx1"/>
                </a:solidFill>
              </a:rPr>
              <a:t>-tières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qui sont </a:t>
            </a:r>
            <a:r>
              <a:rPr lang="fr-FR" dirty="0" err="1">
                <a:solidFill>
                  <a:schemeClr val="tx1"/>
                </a:solidFill>
              </a:rPr>
              <a:t>réglées</a:t>
            </a:r>
            <a:r>
              <a:rPr lang="fr-FR" dirty="0">
                <a:solidFill>
                  <a:schemeClr val="tx1"/>
                </a:solidFill>
              </a:rPr>
              <a:t> à une </a:t>
            </a:r>
            <a:r>
              <a:rPr lang="fr-FR" dirty="0" err="1">
                <a:solidFill>
                  <a:schemeClr val="tx1"/>
                </a:solidFill>
              </a:rPr>
              <a:t>majorite</a:t>
            </a:r>
            <a:r>
              <a:rPr lang="fr-FR" dirty="0">
                <a:solidFill>
                  <a:schemeClr val="tx1"/>
                </a:solidFill>
              </a:rPr>
              <a:t>́ des deux tiers des suffrages </a:t>
            </a:r>
            <a:r>
              <a:rPr lang="fr-FR" dirty="0" err="1">
                <a:solidFill>
                  <a:schemeClr val="tx1"/>
                </a:solidFill>
              </a:rPr>
              <a:t>exprimés</a:t>
            </a:r>
            <a:r>
              <a:rPr lang="fr-FR" dirty="0">
                <a:solidFill>
                  <a:schemeClr val="tx1"/>
                </a:solidFill>
              </a:rPr>
              <a:t>, les </a:t>
            </a:r>
            <a:r>
              <a:rPr lang="fr-FR" dirty="0" err="1">
                <a:solidFill>
                  <a:schemeClr val="tx1"/>
                </a:solidFill>
              </a:rPr>
              <a:t>matières</a:t>
            </a:r>
            <a:r>
              <a:rPr lang="fr-FR" dirty="0">
                <a:solidFill>
                  <a:schemeClr val="tx1"/>
                </a:solidFill>
              </a:rPr>
              <a:t> exclusivement </a:t>
            </a:r>
            <a:r>
              <a:rPr lang="fr-FR" dirty="0" err="1">
                <a:solidFill>
                  <a:schemeClr val="tx1"/>
                </a:solidFill>
              </a:rPr>
              <a:t>attribuées</a:t>
            </a:r>
            <a:r>
              <a:rPr lang="fr-FR" dirty="0">
                <a:solidFill>
                  <a:schemeClr val="tx1"/>
                </a:solidFill>
              </a:rPr>
              <a:t> aux organes </a:t>
            </a:r>
            <a:r>
              <a:rPr lang="fr-FR" dirty="0" err="1">
                <a:solidFill>
                  <a:schemeClr val="tx1"/>
                </a:solidFill>
              </a:rPr>
              <a:t>régionaux</a:t>
            </a:r>
            <a:r>
              <a:rPr lang="fr-FR" dirty="0">
                <a:solidFill>
                  <a:schemeClr val="tx1"/>
                </a:solidFill>
              </a:rPr>
              <a:t> peuvent faire l’objet d’une consultation populaire dans la </a:t>
            </a:r>
            <a:r>
              <a:rPr lang="fr-FR" dirty="0" err="1">
                <a:solidFill>
                  <a:schemeClr val="tx1"/>
                </a:solidFill>
              </a:rPr>
              <a:t>région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concernée</a:t>
            </a:r>
            <a:r>
              <a:rPr lang="fr-FR" dirty="0">
                <a:solidFill>
                  <a:schemeClr val="tx1"/>
                </a:solidFill>
              </a:rPr>
              <a:t>. </a:t>
            </a:r>
            <a:r>
              <a:rPr lang="fr-FR" dirty="0" smtClean="0">
                <a:solidFill>
                  <a:schemeClr val="tx1"/>
                </a:solidFill>
              </a:rPr>
              <a:t>[</a:t>
            </a:r>
            <a:r>
              <a:rPr lang="mr-IN" dirty="0">
                <a:solidFill>
                  <a:schemeClr val="tx1"/>
                </a:solidFill>
              </a:rPr>
              <a:t>…</a:t>
            </a:r>
            <a:r>
              <a:rPr lang="nl-BE" dirty="0" smtClean="0">
                <a:solidFill>
                  <a:schemeClr val="tx1"/>
                </a:solidFill>
              </a:rPr>
              <a:t>]</a:t>
            </a:r>
            <a:r>
              <a:rPr lang="fr-FR" dirty="0" smtClean="0">
                <a:solidFill>
                  <a:schemeClr val="tx1"/>
                </a:solidFill>
              </a:rPr>
              <a:t> »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085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elle">
  <a:themeElements>
    <a:clrScheme name="Saddle">
      <a:dk1>
        <a:srgbClr val="302C24"/>
      </a:dk1>
      <a:lt1>
        <a:sysClr val="window" lastClr="FFFFFF"/>
      </a:lt1>
      <a:dk2>
        <a:srgbClr val="AC6416"/>
      </a:dk2>
      <a:lt2>
        <a:srgbClr val="E8E4DB"/>
      </a:lt2>
      <a:accent1>
        <a:srgbClr val="C6B178"/>
      </a:accent1>
      <a:accent2>
        <a:srgbClr val="9C5B14"/>
      </a:accent2>
      <a:accent3>
        <a:srgbClr val="71B2BC"/>
      </a:accent3>
      <a:accent4>
        <a:srgbClr val="78AA5D"/>
      </a:accent4>
      <a:accent5>
        <a:srgbClr val="867099"/>
      </a:accent5>
      <a:accent6>
        <a:srgbClr val="4C6F75"/>
      </a:accent6>
      <a:hlink>
        <a:srgbClr val="F27B0E"/>
      </a:hlink>
      <a:folHlink>
        <a:srgbClr val="989268"/>
      </a:folHlink>
    </a:clrScheme>
    <a:fontScheme name="Saddle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Saddle">
      <a:fillStyleLst>
        <a:solidFill>
          <a:schemeClr val="phClr"/>
        </a:solidFill>
        <a:gradFill rotWithShape="1">
          <a:gsLst>
            <a:gs pos="0">
              <a:schemeClr val="phClr"/>
            </a:gs>
            <a:gs pos="30000">
              <a:schemeClr val="phClr">
                <a:tint val="80000"/>
              </a:schemeClr>
            </a:gs>
            <a:gs pos="100000">
              <a:schemeClr val="phClr">
                <a:tint val="100000"/>
              </a:schemeClr>
            </a:gs>
          </a:gsLst>
          <a:path path="rect">
            <a:fillToRect l="50000" r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30000"/>
                <a:satMod val="120000"/>
              </a:schemeClr>
            </a:duotone>
          </a:blip>
          <a:stretch/>
        </a:blip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50800" cap="flat" cmpd="dbl" algn="ctr">
          <a:solidFill>
            <a:schemeClr val="phClr"/>
          </a:solidFill>
          <a:prstDash val="solid"/>
        </a:ln>
        <a:ln w="7620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FFFFFF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sunrise" dir="tl">
              <a:rot lat="0" lon="0" rev="1200000"/>
            </a:lightRig>
          </a:scene3d>
          <a:sp3d prstMaterial="softEdge">
            <a:bevelT w="0" h="0"/>
          </a:sp3d>
        </a:effectStyle>
        <a:effectStyle>
          <a:effectLst>
            <a:innerShdw blurRad="76200" dist="38100" dir="13500000">
              <a:srgbClr val="FFFFFF">
                <a:alpha val="75000"/>
              </a:srgbClr>
            </a:innerShdw>
          </a:effectLst>
          <a:scene3d>
            <a:camera prst="perspectiveFront" fov="2400000"/>
            <a:lightRig rig="twoPt" dir="tl"/>
          </a:scene3d>
          <a:sp3d>
            <a:bevelT w="25400" h="12700" prst="angle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250000"/>
              </a:schemeClr>
              <a:schemeClr val="phClr">
                <a:tint val="50000"/>
                <a:satMod val="20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shade val="90000"/>
                <a:hueMod val="90000"/>
                <a:satMod val="150000"/>
                <a:lumMod val="90000"/>
              </a:schemeClr>
              <a:schemeClr val="phClr">
                <a:tint val="70000"/>
                <a:shade val="80000"/>
                <a:satMod val="3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Selle.thmx</Template>
  <TotalTime>155</TotalTime>
  <Words>280</Words>
  <Application>Microsoft Macintosh PowerPoint</Application>
  <PresentationFormat>Présentation à l'écran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Selle</vt:lpstr>
      <vt:lpstr>Belgique: quelle responsabilité pour le citoyen?</vt:lpstr>
      <vt:lpstr>Le citoyen et la décision politique</vt:lpstr>
      <vt:lpstr>Formes de participation</vt:lpstr>
      <vt:lpstr>La question du mandat</vt:lpstr>
      <vt:lpstr>Modalités de délibération</vt:lpstr>
      <vt:lpstr>Modalités de délibération</vt:lpstr>
      <vt:lpstr>Modalité de participation à la prise de décision</vt:lpstr>
      <vt:lpstr>Consultation communale et provinciale</vt:lpstr>
      <vt:lpstr>Consultation régionale</vt:lpstr>
      <vt:lpstr>Méfiance et peur des décideurs</vt:lpstr>
      <vt:lpstr>Peurs et pouvoirs</vt:lpstr>
      <vt:lpstr>Prendre et non recevoir</vt:lpstr>
      <vt:lpstr>Présentation PowerPoint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Belgique: quelle responsabilité pour le citoyen?</dc:title>
  <dc:creator>Pierre Verjans</dc:creator>
  <cp:lastModifiedBy>Pierre Verjans</cp:lastModifiedBy>
  <cp:revision>5</cp:revision>
  <dcterms:created xsi:type="dcterms:W3CDTF">2017-09-10T19:21:13Z</dcterms:created>
  <dcterms:modified xsi:type="dcterms:W3CDTF">2017-09-11T07:29:00Z</dcterms:modified>
</cp:coreProperties>
</file>