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9"/>
  </p:notesMasterIdLst>
  <p:sldIdLst>
    <p:sldId id="256" r:id="rId2"/>
    <p:sldId id="263" r:id="rId3"/>
    <p:sldId id="264" r:id="rId4"/>
    <p:sldId id="271" r:id="rId5"/>
    <p:sldId id="262" r:id="rId6"/>
    <p:sldId id="272" r:id="rId7"/>
    <p:sldId id="257" r:id="rId8"/>
    <p:sldId id="258" r:id="rId9"/>
    <p:sldId id="259" r:id="rId10"/>
    <p:sldId id="260" r:id="rId11"/>
    <p:sldId id="261" r:id="rId12"/>
    <p:sldId id="265" r:id="rId13"/>
    <p:sldId id="270" r:id="rId14"/>
    <p:sldId id="266" r:id="rId15"/>
    <p:sldId id="268" r:id="rId16"/>
    <p:sldId id="267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1894"/>
    <a:srgbClr val="281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496EC-6612-43B7-916B-4C995888C5B6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21EA2-CB40-44AB-9A2D-B64D14647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4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Given a presentation</a:t>
            </a:r>
            <a:r>
              <a:rPr lang="en-US" baseline="0" dirty="0" smtClean="0"/>
              <a:t> today I would like to say thanks to donor, organizer and specially to Prof. P. </a:t>
            </a:r>
            <a:r>
              <a:rPr lang="en-US" baseline="0" dirty="0" err="1" smtClean="0"/>
              <a:t>Burny</a:t>
            </a:r>
            <a:r>
              <a:rPr lang="en-US" baseline="0" dirty="0" smtClean="0"/>
              <a:t> who invited me.</a:t>
            </a:r>
          </a:p>
          <a:p>
            <a:r>
              <a:rPr lang="en-US" baseline="0" dirty="0" smtClean="0"/>
              <a:t>Here I would like to deliver a topic of the RETURN OF MIGRANTS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21EA2-CB40-44AB-9A2D-B64D14647A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2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5989983"/>
            <a:ext cx="6076950" cy="76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103947"/>
            <a:ext cx="838200" cy="819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069" y="226789"/>
            <a:ext cx="776431" cy="69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0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AA17-6953-4063-A92B-23AFFD3949D8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14C1-453F-40FD-A526-A94BB5F1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2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AA17-6953-4063-A92B-23AFFD3949D8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14C1-453F-40FD-A526-A94BB5F1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8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615"/>
            <a:ext cx="7886700" cy="903043"/>
          </a:xfrm>
        </p:spPr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070" y="1384712"/>
            <a:ext cx="8091280" cy="47922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76" y="0"/>
            <a:ext cx="892860" cy="800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36" y="0"/>
            <a:ext cx="838200" cy="819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84" y="6311899"/>
            <a:ext cx="6126232" cy="53284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025249"/>
            <a:ext cx="9144000" cy="134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8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AA17-6953-4063-A92B-23AFFD3949D8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14C1-453F-40FD-A526-A94BB5F1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2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AA17-6953-4063-A92B-23AFFD3949D8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14C1-453F-40FD-A526-A94BB5F1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7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AA17-6953-4063-A92B-23AFFD3949D8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14C1-453F-40FD-A526-A94BB5F1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5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AA17-6953-4063-A92B-23AFFD3949D8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14C1-453F-40FD-A526-A94BB5F1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AA17-6953-4063-A92B-23AFFD3949D8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14C1-453F-40FD-A526-A94BB5F1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8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AA17-6953-4063-A92B-23AFFD3949D8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14C1-453F-40FD-A526-A94BB5F1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9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2AA17-6953-4063-A92B-23AFFD3949D8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E14C1-453F-40FD-A526-A94BB5F1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63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2AA17-6953-4063-A92B-23AFFD3949D8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E14C1-453F-40FD-A526-A94BB5F1C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3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#_ftnref1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7175"/>
            <a:ext cx="7772400" cy="92159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01894"/>
                </a:solidFill>
                <a:latin typeface="+mn-lt"/>
              </a:rPr>
              <a:t>THE RETURN OF MIGRANTS</a:t>
            </a:r>
            <a:endParaRPr lang="en-US" dirty="0">
              <a:solidFill>
                <a:srgbClr val="301894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87638"/>
            <a:ext cx="7543800" cy="1655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Case study Van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Thang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commune,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Nong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Cong district,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Thanh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Hoa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 province, </a:t>
            </a:r>
            <a:endParaRPr lang="en-US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Vietnam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6994" y="4558553"/>
            <a:ext cx="7301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Ngo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Thanh</a:t>
            </a:r>
            <a:r>
              <a:rPr lang="en-US" baseline="30000" dirty="0" smtClean="0"/>
              <a:t>*</a:t>
            </a:r>
            <a:r>
              <a:rPr lang="en-US" dirty="0" smtClean="0"/>
              <a:t>, Philippe </a:t>
            </a:r>
            <a:r>
              <a:rPr lang="en-US" dirty="0" err="1" smtClean="0"/>
              <a:t>Lebailly</a:t>
            </a:r>
            <a:r>
              <a:rPr lang="en-US" baseline="30000" dirty="0" smtClean="0"/>
              <a:t>*</a:t>
            </a:r>
            <a:r>
              <a:rPr lang="en-US" dirty="0" smtClean="0"/>
              <a:t>, Nguyen </a:t>
            </a:r>
            <a:r>
              <a:rPr lang="en-US" dirty="0" err="1" smtClean="0"/>
              <a:t>Thi</a:t>
            </a:r>
            <a:r>
              <a:rPr lang="en-US" dirty="0" smtClean="0"/>
              <a:t> </a:t>
            </a:r>
            <a:r>
              <a:rPr lang="en-US" dirty="0" err="1" smtClean="0"/>
              <a:t>Dien</a:t>
            </a:r>
            <a:r>
              <a:rPr lang="en-US" baseline="30000" dirty="0" smtClean="0"/>
              <a:t>**</a:t>
            </a:r>
            <a:endParaRPr lang="en-US" dirty="0" smtClean="0"/>
          </a:p>
          <a:p>
            <a:pPr algn="r"/>
            <a:r>
              <a:rPr lang="en-US" dirty="0" smtClean="0"/>
              <a:t>(*)University of Liege, </a:t>
            </a:r>
            <a:r>
              <a:rPr lang="en-US" dirty="0" err="1" smtClean="0"/>
              <a:t>Gembloux</a:t>
            </a:r>
            <a:r>
              <a:rPr lang="en-US" dirty="0" smtClean="0"/>
              <a:t> Agro Bio Tech, Belgium</a:t>
            </a:r>
          </a:p>
          <a:p>
            <a:pPr algn="r"/>
            <a:r>
              <a:rPr lang="en-US" dirty="0" smtClean="0"/>
              <a:t>(**)Vietnam National University of Agriculture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Employment before return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089672"/>
              </p:ext>
            </p:extLst>
          </p:nvPr>
        </p:nvGraphicFramePr>
        <p:xfrm>
          <a:off x="282388" y="1801904"/>
          <a:ext cx="8916294" cy="3973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9447"/>
                <a:gridCol w="1587646"/>
                <a:gridCol w="1580029"/>
                <a:gridCol w="1149724"/>
                <a:gridCol w="1149724"/>
                <a:gridCol w="1149724"/>
              </a:tblGrid>
              <a:tr h="476311">
                <a:tc rowSpan="2"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Last 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  <a:effectLst/>
                        </a:rPr>
                        <a:t>destination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of 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  <a:effectLst/>
                        </a:rPr>
                        <a:t>migration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>
                    <a:solidFill>
                      <a:srgbClr val="28137F">
                        <a:alpha val="82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>
                    <a:solidFill>
                      <a:srgbClr val="28137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>
                    <a:solidFill>
                      <a:srgbClr val="28137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</a:rPr>
                        <a:t>Working environment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>
                    <a:solidFill>
                      <a:srgbClr val="28137F">
                        <a:alpha val="8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</a:rPr>
                        <a:t>Total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>
                    <a:solidFill>
                      <a:srgbClr val="28137F">
                        <a:alpha val="82000"/>
                      </a:srgbClr>
                    </a:solidFill>
                  </a:tcPr>
                </a:tc>
              </a:tr>
              <a:tr h="276726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</a:rPr>
                        <a:t>Satisfy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</a:rPr>
                        <a:t>Not satisfy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b">
                    <a:solidFill>
                      <a:srgbClr val="28137F">
                        <a:alpha val="82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6311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In industrial zone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Income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Satisfy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16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</a:rPr>
                        <a:t>5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</a:rPr>
                        <a:t>21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</a:tr>
              <a:tr h="5340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</a:rPr>
                        <a:t>Not satisfy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6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7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</a:rPr>
                        <a:t>13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</a:tr>
              <a:tr h="496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rgbClr val="FFFF00"/>
                          </a:solidFill>
                          <a:effectLst/>
                        </a:rPr>
                        <a:t>Total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</a:rPr>
                        <a:t>22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12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</a:rPr>
                        <a:t>34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</a:tr>
              <a:tr h="476311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Outside industrial zone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</a:rPr>
                        <a:t>Income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Satisfy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</a:rPr>
                        <a:t>17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5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22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</a:tr>
              <a:tr h="4965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Not satisfy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</a:rPr>
                        <a:t>6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</a:rPr>
                        <a:t>6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12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</a:tr>
              <a:tr h="4777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</a:rPr>
                        <a:t>Total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rgbClr val="28137F">
                        <a:alpha val="8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</a:rPr>
                        <a:t>23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</a:rPr>
                        <a:t>11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34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 rot="5400000">
            <a:off x="8379757" y="2705102"/>
            <a:ext cx="490819" cy="76872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5400000">
            <a:off x="6093757" y="5152466"/>
            <a:ext cx="490819" cy="76872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5400000">
            <a:off x="6078068" y="2729176"/>
            <a:ext cx="490819" cy="76872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of returnees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519645"/>
              </p:ext>
            </p:extLst>
          </p:nvPr>
        </p:nvGraphicFramePr>
        <p:xfrm>
          <a:off x="0" y="1721221"/>
          <a:ext cx="9089245" cy="39917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107"/>
                <a:gridCol w="1275248"/>
                <a:gridCol w="1280402"/>
                <a:gridCol w="1370891"/>
                <a:gridCol w="1351681"/>
                <a:gridCol w="1127262"/>
                <a:gridCol w="783827"/>
                <a:gridCol w="783827"/>
              </a:tblGrid>
              <a:tr h="559001">
                <a:tc rowSpan="2" gridSpan="2"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Last destination of migration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Current employment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3779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No employment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Agriculture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None Agriculture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Mix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9001">
                <a:tc rowSpan="5"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In industrial zone</a:t>
                      </a:r>
                      <a:endParaRPr lang="en-US" sz="18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Employment at early time of return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No employment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90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Agriculture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90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None Agriculture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90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Mix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590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34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 rot="5400000">
            <a:off x="6758267" y="5146865"/>
            <a:ext cx="439271" cy="5401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5400000">
            <a:off x="5489760" y="5128935"/>
            <a:ext cx="439271" cy="57598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5400000">
            <a:off x="8199344" y="3690099"/>
            <a:ext cx="965946" cy="66338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 of returnees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66261"/>
              </p:ext>
            </p:extLst>
          </p:nvPr>
        </p:nvGraphicFramePr>
        <p:xfrm>
          <a:off x="0" y="1559862"/>
          <a:ext cx="9144000" cy="3917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6447"/>
                <a:gridCol w="1250577"/>
                <a:gridCol w="1344705"/>
                <a:gridCol w="1305665"/>
                <a:gridCol w="1205248"/>
                <a:gridCol w="1205248"/>
                <a:gridCol w="838055"/>
                <a:gridCol w="838055"/>
              </a:tblGrid>
              <a:tr h="571003">
                <a:tc rowSpan="2" gridSpan="2"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Last destination of migration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Current employment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9131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No employment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Agriculture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None Agriculture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Mix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003">
                <a:tc rowSpan="5"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effectLst/>
                        </a:rPr>
                        <a:t>Outside industrial zone</a:t>
                      </a:r>
                      <a:endParaRPr lang="en-US" sz="1800" b="1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Employment at early time of return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No employment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71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Agriculture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71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None Agriculture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71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Mix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571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34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8417859" y="3200400"/>
            <a:ext cx="632012" cy="112955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5400000">
            <a:off x="5407957" y="4802843"/>
            <a:ext cx="490819" cy="76872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5400000">
            <a:off x="6636122" y="4802842"/>
            <a:ext cx="490819" cy="76872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of returnees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25519" y="1646677"/>
            <a:ext cx="5385059" cy="1203015"/>
          </a:xfrm>
        </p:spPr>
        <p:txBody>
          <a:bodyPr/>
          <a:lstStyle/>
          <a:p>
            <a:r>
              <a:rPr lang="en-US" dirty="0" smtClean="0"/>
              <a:t>None farm employment of returnees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235"/>
            <a:ext cx="3169369" cy="4249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13" y="3286134"/>
            <a:ext cx="5766170" cy="287177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3872753" y="5553635"/>
            <a:ext cx="712694" cy="3092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172200" y="5298141"/>
            <a:ext cx="0" cy="4840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51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Renting agricultural land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835127"/>
              </p:ext>
            </p:extLst>
          </p:nvPr>
        </p:nvGraphicFramePr>
        <p:xfrm>
          <a:off x="134470" y="1304369"/>
          <a:ext cx="9009528" cy="50454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5047"/>
                <a:gridCol w="188258"/>
                <a:gridCol w="1600200"/>
                <a:gridCol w="1708916"/>
                <a:gridCol w="1217181"/>
                <a:gridCol w="1659351"/>
                <a:gridCol w="564776"/>
                <a:gridCol w="685799"/>
              </a:tblGrid>
              <a:tr h="296103">
                <a:tc rowSpan="2"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Last destination of migration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Renting 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area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dirty="0" err="1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500m2)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ctr">
                    <a:solidFill>
                      <a:srgbClr val="301894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Current employment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Total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/>
                    </a:solidFill>
                  </a:tcPr>
                </a:tc>
              </a:tr>
              <a:tr h="40314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No employment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Agriculture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None Agriculture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Mix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103">
                <a:tc rowSpan="9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In industrial zone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6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9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17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</a:tr>
              <a:tr h="2961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3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</a:tr>
              <a:tr h="2961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1.4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</a:tr>
              <a:tr h="2961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4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</a:tr>
              <a:tr h="2961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4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3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</a:tr>
              <a:tr h="2961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6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</a:tr>
              <a:tr h="2961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7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</a:tr>
              <a:tr h="2961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19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</a:tr>
              <a:tr h="2961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Total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15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15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3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34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</a:tr>
              <a:tr h="296103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Outside industrial zone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0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3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7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17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4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31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</a:tr>
              <a:tr h="2961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</a:tr>
              <a:tr h="2961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4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</a:tr>
              <a:tr h="2961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Total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3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9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18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4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34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301894">
                        <a:alpha val="8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2191869" y="4235823"/>
            <a:ext cx="712694" cy="60511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92271" y="2380129"/>
            <a:ext cx="497541" cy="2286000"/>
          </a:xfrm>
          <a:prstGeom prst="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08695" y="2380129"/>
            <a:ext cx="497541" cy="1640542"/>
          </a:xfrm>
          <a:prstGeom prst="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80180" y="1367703"/>
            <a:ext cx="3697338" cy="703144"/>
          </a:xfrm>
        </p:spPr>
        <p:txBody>
          <a:bodyPr/>
          <a:lstStyle/>
          <a:p>
            <a:r>
              <a:rPr lang="en-US" dirty="0" smtClean="0"/>
              <a:t>5ha farm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9" y="1206593"/>
            <a:ext cx="4585211" cy="3338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590" y="2701037"/>
            <a:ext cx="4742210" cy="336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2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return of </a:t>
            </a:r>
            <a:r>
              <a:rPr lang="en-US" dirty="0" smtClean="0"/>
              <a:t>migrants </a:t>
            </a:r>
            <a:r>
              <a:rPr lang="en-US" dirty="0"/>
              <a:t>in Van </a:t>
            </a:r>
            <a:r>
              <a:rPr lang="en-US" dirty="0" err="1"/>
              <a:t>Thang</a:t>
            </a:r>
            <a:r>
              <a:rPr lang="en-US" dirty="0"/>
              <a:t> is not really associated with the unsuccessful of migration. In fact almost of returnees have satisfied with the life and employment at the destination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Agriculture </a:t>
            </a:r>
            <a:r>
              <a:rPr lang="en-US" dirty="0"/>
              <a:t>plays as a buffer for the returnees during seeking other none farm employments in home village</a:t>
            </a:r>
          </a:p>
        </p:txBody>
      </p:sp>
    </p:spTree>
    <p:extLst>
      <p:ext uri="{BB962C8B-B14F-4D97-AF65-F5344CB8AC3E}">
        <p14:creationId xmlns:p14="http://schemas.microsoft.com/office/powerpoint/2010/main" val="20805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Thank you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Study site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24569"/>
            <a:ext cx="4935071" cy="4180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1573306"/>
            <a:ext cx="5052837" cy="4067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04" y="1241553"/>
            <a:ext cx="3061446" cy="502703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 flipV="1">
            <a:off x="3334871" y="4693024"/>
            <a:ext cx="4087905" cy="4034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981635" y="3348318"/>
            <a:ext cx="578224" cy="55132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42373" y="5084628"/>
            <a:ext cx="796738" cy="13447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42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smtClean="0"/>
              <a:t>collection in Van </a:t>
            </a:r>
            <a:r>
              <a:rPr lang="en-US" dirty="0" err="1" smtClean="0"/>
              <a:t>Thang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77" y="1384713"/>
            <a:ext cx="3818964" cy="1600534"/>
          </a:xfrm>
        </p:spPr>
        <p:txBody>
          <a:bodyPr/>
          <a:lstStyle/>
          <a:p>
            <a:r>
              <a:rPr lang="en-US" dirty="0" smtClean="0"/>
              <a:t>Van </a:t>
            </a:r>
            <a:r>
              <a:rPr lang="en-US" dirty="0" err="1" smtClean="0"/>
              <a:t>Thang</a:t>
            </a:r>
            <a:r>
              <a:rPr lang="en-US" dirty="0" smtClean="0"/>
              <a:t> commune:</a:t>
            </a:r>
          </a:p>
          <a:p>
            <a:pPr lvl="1"/>
            <a:r>
              <a:rPr lang="en-US" dirty="0" smtClean="0"/>
              <a:t>Main Livelihood: Agriculture</a:t>
            </a:r>
          </a:p>
          <a:p>
            <a:pPr lvl="1"/>
            <a:r>
              <a:rPr lang="en-US" dirty="0" smtClean="0"/>
              <a:t>Poor of the district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92636"/>
            <a:ext cx="4603868" cy="3340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33" y="2985246"/>
            <a:ext cx="4281032" cy="313123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25036" y="4978921"/>
            <a:ext cx="3818964" cy="1600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Data collection:</a:t>
            </a:r>
          </a:p>
          <a:p>
            <a:pPr lvl="1"/>
            <a:r>
              <a:rPr lang="en-US" dirty="0" smtClean="0"/>
              <a:t>68 return migrants (08/2016)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going to present?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7195" y="1441862"/>
            <a:ext cx="4133643" cy="4792251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dirty="0" smtClean="0"/>
              <a:t>What are the characteristics of the return migrants?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How was the living and employment before the return?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How the migrants do after the return?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71463" y="2914650"/>
            <a:ext cx="2043112" cy="1985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In Industrial zones</a:t>
            </a:r>
            <a:endParaRPr lang="en-US" sz="3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865144" y="2845005"/>
            <a:ext cx="2043112" cy="1985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Outside Industrial zones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5284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return migrants?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 migration as reviewing in literatures on international return migration is lacking in </a:t>
            </a:r>
            <a:r>
              <a:rPr lang="en-US" dirty="0" smtClean="0"/>
              <a:t>depth</a:t>
            </a:r>
          </a:p>
          <a:p>
            <a:endParaRPr lang="en-US" dirty="0" smtClean="0"/>
          </a:p>
          <a:p>
            <a:r>
              <a:rPr lang="en-US" dirty="0" smtClean="0"/>
              <a:t>Success </a:t>
            </a:r>
            <a:r>
              <a:rPr lang="en-US" dirty="0"/>
              <a:t>and failure dichotomy which is shaped by many literatures has been criticized too </a:t>
            </a:r>
            <a:r>
              <a:rPr lang="en-US" dirty="0" smtClean="0"/>
              <a:t>narrow</a:t>
            </a:r>
          </a:p>
          <a:p>
            <a:endParaRPr lang="en-US" dirty="0" smtClean="0"/>
          </a:p>
          <a:p>
            <a:r>
              <a:rPr lang="en-US" dirty="0" smtClean="0"/>
              <a:t>Huge </a:t>
            </a:r>
            <a:r>
              <a:rPr lang="en-US" dirty="0"/>
              <a:t>study has been conducted on migration, but not many in the return of migration, especially in Vietnam.</a:t>
            </a:r>
          </a:p>
        </p:txBody>
      </p:sp>
    </p:spTree>
    <p:extLst>
      <p:ext uri="{BB962C8B-B14F-4D97-AF65-F5344CB8AC3E}">
        <p14:creationId xmlns:p14="http://schemas.microsoft.com/office/powerpoint/2010/main" val="294786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did migrants go?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994971"/>
              </p:ext>
            </p:extLst>
          </p:nvPr>
        </p:nvGraphicFramePr>
        <p:xfrm>
          <a:off x="214314" y="1828800"/>
          <a:ext cx="8229599" cy="42291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5042"/>
                <a:gridCol w="1950444"/>
                <a:gridCol w="1950444"/>
                <a:gridCol w="1603669"/>
              </a:tblGrid>
              <a:tr h="11278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First destination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In industrial zones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Outside industrial zones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chemeClr val="accent1"/>
                    </a:solidFill>
                  </a:tcPr>
                </a:tc>
              </a:tr>
              <a:tr h="573844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</a:rPr>
                        <a:t>Binh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 Duong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573844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Da Nang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573844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Hanoi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805857">
                <a:tc>
                  <a:txBody>
                    <a:bodyPr/>
                    <a:lstStyle/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Ho Chi Minh City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5738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5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867"/>
            <a:ext cx="7886700" cy="791321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Characteristics of return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migrants</a:t>
            </a:r>
            <a:endParaRPr lang="en-US" sz="4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467331"/>
              </p:ext>
            </p:extLst>
          </p:nvPr>
        </p:nvGraphicFramePr>
        <p:xfrm>
          <a:off x="107576" y="1291238"/>
          <a:ext cx="9036424" cy="4945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5414"/>
                <a:gridCol w="546988"/>
                <a:gridCol w="1083844"/>
                <a:gridCol w="1347207"/>
                <a:gridCol w="1307703"/>
                <a:gridCol w="1195268"/>
              </a:tblGrid>
              <a:tr h="4701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Minimum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Maximum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Mean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Median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27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Age of return migrant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29.86765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28.00000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27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     Migrant in industrial zones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26.64865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26.00000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27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   Migrant outside industrial zones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33.70968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34.00000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07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Number of migration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1.514706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1.00000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27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   Migrant in industrial zones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1.432432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1.00000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27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   Migrant outside industrial zones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1.612903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1.00000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27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Duration of migration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7.294118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7.00000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27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   Migrant in industrial zones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5.945946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6.00000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276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     Migrant outside industrial zones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8.903226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8.00000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 rot="2113257" flipV="1">
            <a:off x="990691" y="3150732"/>
            <a:ext cx="96511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5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3980"/>
            <a:ext cx="7886700" cy="61008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Characteristics of return 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migrants</a:t>
            </a:r>
            <a:endParaRPr lang="en-US" sz="40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259865"/>
              </p:ext>
            </p:extLst>
          </p:nvPr>
        </p:nvGraphicFramePr>
        <p:xfrm>
          <a:off x="127317" y="1212473"/>
          <a:ext cx="9006574" cy="4946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8466"/>
                <a:gridCol w="1968466"/>
                <a:gridCol w="1111374"/>
                <a:gridCol w="1111374"/>
                <a:gridCol w="1153160"/>
                <a:gridCol w="1061723"/>
                <a:gridCol w="632011"/>
              </a:tblGrid>
              <a:tr h="270767"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Marriage Distance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07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73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First destination of migration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Time of migration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Other districts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District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Commune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Other provinces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0767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 industrial zone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Not marriage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07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Before migration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4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During migration period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07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After migration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07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0767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Outside industrial zones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Not marriage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07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Before migration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4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During migration period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07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After migration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07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 rot="3483274">
            <a:off x="167341" y="165622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3483274">
            <a:off x="167341" y="166575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[</a:t>
            </a:r>
            <a:r>
              <a:rPr kumimoji="0" lang="en-US" altLang="en-US" sz="1000" b="0" i="0" u="none" strike="noStrike" cap="none" normalizeH="0" baseline="3000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1]</a:t>
            </a: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Within Thanh Hoa province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 rot="5400000">
            <a:off x="8574742" y="3276602"/>
            <a:ext cx="450476" cy="4728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5400000">
            <a:off x="8574742" y="5074129"/>
            <a:ext cx="450476" cy="4728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5400000">
            <a:off x="6854198" y="4912659"/>
            <a:ext cx="2234451" cy="4728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2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6" y="1"/>
            <a:ext cx="7886700" cy="968188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Living before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return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881817"/>
              </p:ext>
            </p:extLst>
          </p:nvPr>
        </p:nvGraphicFramePr>
        <p:xfrm>
          <a:off x="121023" y="1532966"/>
          <a:ext cx="8915399" cy="4231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8801"/>
                <a:gridCol w="1371600"/>
                <a:gridCol w="1478105"/>
                <a:gridCol w="1121232"/>
                <a:gridCol w="1121232"/>
                <a:gridCol w="998598"/>
                <a:gridCol w="995831"/>
              </a:tblGrid>
              <a:tr h="423040">
                <a:tc rowSpan="2"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Last 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destination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of 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migration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 anchor="b">
                    <a:solidFill>
                      <a:srgbClr val="28137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Social environment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Total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</a:tr>
              <a:tr h="424123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Worse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Unchanged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Better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3040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In industrial zone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Facilities for living condition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Worse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3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4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7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</a:tr>
              <a:tr h="423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Unchanged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4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</a:tr>
              <a:tr h="423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Better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8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3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12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23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</a:tr>
              <a:tr h="423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Total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13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7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14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34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</a:tr>
              <a:tr h="423040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Outside industrial zone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Facilities for living condition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Worse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3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6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</a:tr>
              <a:tr h="423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Unchanged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0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2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1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3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</a:tr>
              <a:tr h="423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Better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8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4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13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25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</a:tr>
              <a:tr h="423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Total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9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8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FF00"/>
                          </a:solidFill>
                          <a:effectLst/>
                        </a:rPr>
                        <a:t>17</a:t>
                      </a:r>
                      <a:endParaRPr lang="en-US" sz="180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34</a:t>
                      </a:r>
                      <a:endParaRPr lang="en-US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>
                    <a:solidFill>
                      <a:srgbClr val="28137F">
                        <a:alpha val="82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 rot="5400000">
            <a:off x="8285627" y="3041278"/>
            <a:ext cx="490819" cy="76872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5400000">
            <a:off x="7357780" y="3481670"/>
            <a:ext cx="389965" cy="76872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5400000">
            <a:off x="7357779" y="4752419"/>
            <a:ext cx="389965" cy="76872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5400000">
            <a:off x="8285627" y="4752418"/>
            <a:ext cx="490819" cy="76872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2434</TotalTime>
  <Words>838</Words>
  <Application>Microsoft Office PowerPoint</Application>
  <PresentationFormat>On-screen Show (4:3)</PresentationFormat>
  <Paragraphs>473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THE RETURN OF MIGRANTS</vt:lpstr>
      <vt:lpstr>Study site</vt:lpstr>
      <vt:lpstr>Data collection in Van Thang</vt:lpstr>
      <vt:lpstr>What are going to present?</vt:lpstr>
      <vt:lpstr>Why return migrants?</vt:lpstr>
      <vt:lpstr>Where did migrants go?</vt:lpstr>
      <vt:lpstr>Characteristics of return migrants</vt:lpstr>
      <vt:lpstr>Characteristics of return migrants</vt:lpstr>
      <vt:lpstr>Living before the return</vt:lpstr>
      <vt:lpstr>Employment before return</vt:lpstr>
      <vt:lpstr>Employment of returnees</vt:lpstr>
      <vt:lpstr>Employment of returnees</vt:lpstr>
      <vt:lpstr>Employment of returnees</vt:lpstr>
      <vt:lpstr>Renting agricultural land</vt:lpstr>
      <vt:lpstr>PowerPoint Presentation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gzhivago</dc:creator>
  <cp:lastModifiedBy>gzhivago</cp:lastModifiedBy>
  <cp:revision>35</cp:revision>
  <dcterms:created xsi:type="dcterms:W3CDTF">2016-09-26T05:32:42Z</dcterms:created>
  <dcterms:modified xsi:type="dcterms:W3CDTF">2016-10-01T07:18:00Z</dcterms:modified>
</cp:coreProperties>
</file>