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43CA445-525E-4321-8200-6BCB056749D6}">
          <p14:sldIdLst>
            <p14:sldId id="256"/>
            <p14:sldId id="278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7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Lg%20Gembloux\Documents\Capru_2011-2012\Ma&#239;t&#233;\Etude%20maisons%20de%20village\R&#233;sultats\5.%20Am&#233;nagements%20-%20Utilisateur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Lg%20Gembloux\Documents\Capru_2011-2012\Ma&#239;t&#233;\Etude%20maisons%20de%20village\R&#233;sultats\6.%20Satisfaction%20des%20utilisateu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3410499323604566"/>
          <c:y val="3.233437025515683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732616310606006"/>
          <c:y val="0.25216318557197348"/>
          <c:w val="0.46694301123404591"/>
          <c:h val="0.63504249527830237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Entreprises bénéficiaires d'un atelier rural</c:v>
                </c:pt>
              </c:strCache>
            </c:strRef>
          </c:tx>
          <c:dLbls>
            <c:dLbl>
              <c:idx val="0"/>
              <c:layout>
                <c:manualLayout>
                  <c:x val="3.5900831280184556E-3"/>
                  <c:y val="-1.09771136540384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5348131253390146E-2"/>
                  <c:y val="2.459448950116546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6418567871543687E-2"/>
                  <c:y val="-3.618116505573454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0028436382885564E-2"/>
                  <c:y val="2.4275080546605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8002632060490012E-2"/>
                  <c:y val="1.972466022293819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%" sourceLinked="0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Feuil1!$A$2:$A$6</c:f>
              <c:strCache>
                <c:ptCount val="5"/>
                <c:pt idx="0">
                  <c:v>Construction/BTP</c:v>
                </c:pt>
                <c:pt idx="1">
                  <c:v>Négoce/distribution/commerce</c:v>
                </c:pt>
                <c:pt idx="2">
                  <c:v>Agro-alimentaire</c:v>
                </c:pt>
                <c:pt idx="3">
                  <c:v>Services aux entreprises</c:v>
                </c:pt>
                <c:pt idx="4">
                  <c:v>Machines et équipements/automobile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0.26923076923076922</c:v>
                </c:pt>
                <c:pt idx="1">
                  <c:v>0.26923076923076922</c:v>
                </c:pt>
                <c:pt idx="2">
                  <c:v>0.23076923076923078</c:v>
                </c:pt>
                <c:pt idx="3">
                  <c:v>0.11538461538461539</c:v>
                </c:pt>
                <c:pt idx="4">
                  <c:v>0.11538461538461539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Colonne1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Feuil1!$A$2:$A$6</c:f>
              <c:strCache>
                <c:ptCount val="5"/>
                <c:pt idx="0">
                  <c:v>Construction/BTP</c:v>
                </c:pt>
                <c:pt idx="1">
                  <c:v>Négoce/distribution/commerce</c:v>
                </c:pt>
                <c:pt idx="2">
                  <c:v>Agro-alimentaire</c:v>
                </c:pt>
                <c:pt idx="3">
                  <c:v>Services aux entreprises</c:v>
                </c:pt>
                <c:pt idx="4">
                  <c:v>Machines et équipements/automobile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0.26923076923076922</c:v>
                </c:pt>
                <c:pt idx="1">
                  <c:v>0.26923076923076922</c:v>
                </c:pt>
                <c:pt idx="2">
                  <c:v>0.23076923076923078</c:v>
                </c:pt>
                <c:pt idx="3">
                  <c:v>0.11538461538461539</c:v>
                </c:pt>
                <c:pt idx="4">
                  <c:v>0.11538461538461539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300"/>
      </a:pPr>
      <a:endParaRPr lang="fr-F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09248956203317"/>
          <c:y val="5.1739437673421561E-2"/>
          <c:w val="0.62118629940871328"/>
          <c:h val="0.8163111227186933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'Eval QUAL'!$H$9</c:f>
              <c:strCache>
                <c:ptCount val="1"/>
                <c:pt idx="0">
                  <c:v>Très bonne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'Eval QUAL'!$G$10:$G$12</c:f>
              <c:strCache>
                <c:ptCount val="3"/>
                <c:pt idx="0">
                  <c:v>Qualité architecturale</c:v>
                </c:pt>
                <c:pt idx="1">
                  <c:v>Qualité fonctionnelle</c:v>
                </c:pt>
                <c:pt idx="2">
                  <c:v>Qualité des matériaux</c:v>
                </c:pt>
              </c:strCache>
            </c:strRef>
          </c:cat>
          <c:val>
            <c:numRef>
              <c:f>'Eval QUAL'!$N$10:$N$12</c:f>
              <c:numCache>
                <c:formatCode>0%</c:formatCode>
                <c:ptCount val="3"/>
                <c:pt idx="0">
                  <c:v>0.33035714285714285</c:v>
                </c:pt>
                <c:pt idx="1">
                  <c:v>0.32142857142857145</c:v>
                </c:pt>
                <c:pt idx="2">
                  <c:v>0.23478260869565218</c:v>
                </c:pt>
              </c:numCache>
            </c:numRef>
          </c:val>
        </c:ser>
        <c:ser>
          <c:idx val="1"/>
          <c:order val="1"/>
          <c:tx>
            <c:strRef>
              <c:f>'Eval QUAL'!$I$9</c:f>
              <c:strCache>
                <c:ptCount val="1"/>
                <c:pt idx="0">
                  <c:v>Bonne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'Eval QUAL'!$G$10:$G$12</c:f>
              <c:strCache>
                <c:ptCount val="3"/>
                <c:pt idx="0">
                  <c:v>Qualité architecturale</c:v>
                </c:pt>
                <c:pt idx="1">
                  <c:v>Qualité fonctionnelle</c:v>
                </c:pt>
                <c:pt idx="2">
                  <c:v>Qualité des matériaux</c:v>
                </c:pt>
              </c:strCache>
            </c:strRef>
          </c:cat>
          <c:val>
            <c:numRef>
              <c:f>'Eval QUAL'!$O$10:$O$12</c:f>
              <c:numCache>
                <c:formatCode>0%</c:formatCode>
                <c:ptCount val="3"/>
                <c:pt idx="0">
                  <c:v>0.41964285714285715</c:v>
                </c:pt>
                <c:pt idx="1">
                  <c:v>0.49107142857142855</c:v>
                </c:pt>
                <c:pt idx="2">
                  <c:v>0.41739130434782606</c:v>
                </c:pt>
              </c:numCache>
            </c:numRef>
          </c:val>
        </c:ser>
        <c:ser>
          <c:idx val="2"/>
          <c:order val="2"/>
          <c:tx>
            <c:strRef>
              <c:f>'Eval QUAL'!$J$9</c:f>
              <c:strCache>
                <c:ptCount val="1"/>
                <c:pt idx="0">
                  <c:v>Mauvaise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'Eval QUAL'!$G$10:$G$12</c:f>
              <c:strCache>
                <c:ptCount val="3"/>
                <c:pt idx="0">
                  <c:v>Qualité architecturale</c:v>
                </c:pt>
                <c:pt idx="1">
                  <c:v>Qualité fonctionnelle</c:v>
                </c:pt>
                <c:pt idx="2">
                  <c:v>Qualité des matériaux</c:v>
                </c:pt>
              </c:strCache>
            </c:strRef>
          </c:cat>
          <c:val>
            <c:numRef>
              <c:f>'Eval QUAL'!$P$10:$P$12</c:f>
              <c:numCache>
                <c:formatCode>0%</c:formatCode>
                <c:ptCount val="3"/>
                <c:pt idx="0">
                  <c:v>0.11607142857142858</c:v>
                </c:pt>
                <c:pt idx="1">
                  <c:v>0.14285714285714285</c:v>
                </c:pt>
                <c:pt idx="2">
                  <c:v>0.1391304347826087</c:v>
                </c:pt>
              </c:numCache>
            </c:numRef>
          </c:val>
        </c:ser>
        <c:ser>
          <c:idx val="3"/>
          <c:order val="3"/>
          <c:tx>
            <c:strRef>
              <c:f>'Eval QUAL'!$K$9</c:f>
              <c:strCache>
                <c:ptCount val="1"/>
                <c:pt idx="0">
                  <c:v>Très mauvaise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'Eval QUAL'!$G$10:$G$12</c:f>
              <c:strCache>
                <c:ptCount val="3"/>
                <c:pt idx="0">
                  <c:v>Qualité architecturale</c:v>
                </c:pt>
                <c:pt idx="1">
                  <c:v>Qualité fonctionnelle</c:v>
                </c:pt>
                <c:pt idx="2">
                  <c:v>Qualité des matériaux</c:v>
                </c:pt>
              </c:strCache>
            </c:strRef>
          </c:cat>
          <c:val>
            <c:numRef>
              <c:f>'Eval QUAL'!$Q$10:$Q$12</c:f>
              <c:numCache>
                <c:formatCode>0%</c:formatCode>
                <c:ptCount val="3"/>
                <c:pt idx="0">
                  <c:v>8.9285714285714281E-3</c:v>
                </c:pt>
                <c:pt idx="1">
                  <c:v>8.9285714285714281E-3</c:v>
                </c:pt>
                <c:pt idx="2">
                  <c:v>4.3478260869565216E-2</c:v>
                </c:pt>
              </c:numCache>
            </c:numRef>
          </c:val>
        </c:ser>
        <c:ser>
          <c:idx val="4"/>
          <c:order val="4"/>
          <c:tx>
            <c:strRef>
              <c:f>'Eval QUAL'!$L$9</c:f>
              <c:strCache>
                <c:ptCount val="1"/>
                <c:pt idx="0">
                  <c:v>Sans avis</c:v>
                </c:pt>
              </c:strCache>
            </c:strRef>
          </c:tx>
          <c:invertIfNegative val="0"/>
          <c:cat>
            <c:strRef>
              <c:f>'Eval QUAL'!$G$10:$G$12</c:f>
              <c:strCache>
                <c:ptCount val="3"/>
                <c:pt idx="0">
                  <c:v>Qualité architecturale</c:v>
                </c:pt>
                <c:pt idx="1">
                  <c:v>Qualité fonctionnelle</c:v>
                </c:pt>
                <c:pt idx="2">
                  <c:v>Qualité des matériaux</c:v>
                </c:pt>
              </c:strCache>
            </c:strRef>
          </c:cat>
          <c:val>
            <c:numRef>
              <c:f>'Eval QUAL'!$R$10:$R$12</c:f>
              <c:numCache>
                <c:formatCode>0%</c:formatCode>
                <c:ptCount val="3"/>
                <c:pt idx="0">
                  <c:v>0.125</c:v>
                </c:pt>
                <c:pt idx="1">
                  <c:v>3.5714285714285712E-2</c:v>
                </c:pt>
                <c:pt idx="2">
                  <c:v>0.16521739130434782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3560832"/>
        <c:axId val="147286272"/>
      </c:barChart>
      <c:catAx>
        <c:axId val="173560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fr-FR"/>
          </a:p>
        </c:txPr>
        <c:crossAx val="147286272"/>
        <c:crosses val="autoZero"/>
        <c:auto val="1"/>
        <c:lblAlgn val="ctr"/>
        <c:lblOffset val="100"/>
        <c:noMultiLvlLbl val="0"/>
      </c:catAx>
      <c:valAx>
        <c:axId val="1472862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3560832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5797501157597136"/>
          <c:y val="0.32475582401176561"/>
          <c:w val="0.24202498842402864"/>
          <c:h val="0.350652279868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+mj-lt"/>
        </a:defRPr>
      </a:pPr>
      <a:endParaRPr lang="fr-F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383332820065976"/>
          <c:y val="0.31760315421192936"/>
          <c:w val="0.42753397075100669"/>
          <c:h val="0.55528546959077119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Lbls>
            <c:dLbl>
              <c:idx val="0"/>
              <c:layout>
                <c:manualLayout>
                  <c:x val="0.1813681991500134"/>
                  <c:y val="-0.2227475218743641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1240447785733108"/>
                  <c:y val="5.049271823493502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654600603143645"/>
                  <c:y val="2.16185576000697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Feuil1!$A$2:$A$4</c:f>
              <c:strCache>
                <c:ptCount val="3"/>
                <c:pt idx="0">
                  <c:v>Satisfait</c:v>
                </c:pt>
                <c:pt idx="1">
                  <c:v>Pas satisfait</c:v>
                </c:pt>
                <c:pt idx="2">
                  <c:v>Sans avis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0.91</c:v>
                </c:pt>
                <c:pt idx="1">
                  <c:v>0.06</c:v>
                </c:pt>
                <c:pt idx="2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Feuil1!$A$2:$A$4</c:f>
              <c:strCache>
                <c:ptCount val="3"/>
                <c:pt idx="0">
                  <c:v>Très agréable</c:v>
                </c:pt>
                <c:pt idx="1">
                  <c:v>Assez agréable</c:v>
                </c:pt>
                <c:pt idx="2">
                  <c:v>Pas agréable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22</c:v>
                </c:pt>
                <c:pt idx="1">
                  <c:v>12</c:v>
                </c:pt>
                <c:pt idx="2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85504692288326"/>
          <c:y val="4.6546514104396301E-2"/>
          <c:w val="0.36498867079321812"/>
          <c:h val="0.844185852699420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+mj-lt"/>
        </a:defRPr>
      </a:pPr>
      <a:endParaRPr lang="fr-F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Très statisfait</c:v>
                </c:pt>
              </c:strCache>
            </c:strRef>
          </c:tx>
          <c:invertIfNegative val="0"/>
          <c:dLbls>
            <c:numFmt formatCode="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Feuil1!$A$2:$A$4</c:f>
              <c:strCache>
                <c:ptCount val="3"/>
                <c:pt idx="0">
                  <c:v>Jardin</c:v>
                </c:pt>
                <c:pt idx="1">
                  <c:v>Iso. acoustique</c:v>
                </c:pt>
                <c:pt idx="2">
                  <c:v>Iso. Thermique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0.48</c:v>
                </c:pt>
                <c:pt idx="1">
                  <c:v>0.23</c:v>
                </c:pt>
                <c:pt idx="2">
                  <c:v>0.34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Assez satisfait</c:v>
                </c:pt>
              </c:strCache>
            </c:strRef>
          </c:tx>
          <c:invertIfNegative val="0"/>
          <c:dLbls>
            <c:numFmt formatCode="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Feuil1!$A$2:$A$4</c:f>
              <c:strCache>
                <c:ptCount val="3"/>
                <c:pt idx="0">
                  <c:v>Jardin</c:v>
                </c:pt>
                <c:pt idx="1">
                  <c:v>Iso. acoustique</c:v>
                </c:pt>
                <c:pt idx="2">
                  <c:v>Iso. Thermique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0.2</c:v>
                </c:pt>
                <c:pt idx="1">
                  <c:v>0.22</c:v>
                </c:pt>
                <c:pt idx="2">
                  <c:v>0.3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Peu satisfait </c:v>
                </c:pt>
              </c:strCache>
            </c:strRef>
          </c:tx>
          <c:invertIfNegative val="0"/>
          <c:dLbls>
            <c:numFmt formatCode="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Feuil1!$A$2:$A$4</c:f>
              <c:strCache>
                <c:ptCount val="3"/>
                <c:pt idx="0">
                  <c:v>Jardin</c:v>
                </c:pt>
                <c:pt idx="1">
                  <c:v>Iso. acoustique</c:v>
                </c:pt>
                <c:pt idx="2">
                  <c:v>Iso. Thermique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0.2</c:v>
                </c:pt>
                <c:pt idx="1">
                  <c:v>0.32</c:v>
                </c:pt>
                <c:pt idx="2">
                  <c:v>0.21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Pas satisfait</c:v>
                </c:pt>
              </c:strCache>
            </c:strRef>
          </c:tx>
          <c:invertIfNegative val="0"/>
          <c:dLbls>
            <c:numFmt formatCode="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Feuil1!$A$2:$A$4</c:f>
              <c:strCache>
                <c:ptCount val="3"/>
                <c:pt idx="0">
                  <c:v>Jardin</c:v>
                </c:pt>
                <c:pt idx="1">
                  <c:v>Iso. acoustique</c:v>
                </c:pt>
                <c:pt idx="2">
                  <c:v>Iso. Thermique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0.03</c:v>
                </c:pt>
                <c:pt idx="1">
                  <c:v>0.23</c:v>
                </c:pt>
                <c:pt idx="2">
                  <c:v>0.15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85489408"/>
        <c:axId val="147285120"/>
      </c:barChart>
      <c:catAx>
        <c:axId val="185489408"/>
        <c:scaling>
          <c:orientation val="minMax"/>
        </c:scaling>
        <c:delete val="0"/>
        <c:axPos val="b"/>
        <c:majorTickMark val="out"/>
        <c:minorTickMark val="none"/>
        <c:tickLblPos val="nextTo"/>
        <c:crossAx val="147285120"/>
        <c:crosses val="autoZero"/>
        <c:auto val="1"/>
        <c:lblAlgn val="ctr"/>
        <c:lblOffset val="100"/>
        <c:noMultiLvlLbl val="0"/>
      </c:catAx>
      <c:valAx>
        <c:axId val="14728512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854894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Feuil1!$A$2:$A$5</c:f>
              <c:strCache>
                <c:ptCount val="4"/>
                <c:pt idx="0">
                  <c:v>Très bien situé</c:v>
                </c:pt>
                <c:pt idx="1">
                  <c:v>Assez bien situé</c:v>
                </c:pt>
                <c:pt idx="2">
                  <c:v>Pas bien situé</c:v>
                </c:pt>
                <c:pt idx="3">
                  <c:v>PMR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13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658743456406431"/>
          <c:y val="5.0784469267880127E-2"/>
          <c:w val="0.34018213544696108"/>
          <c:h val="0.949215530732119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+mj-lt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Taille des entreprises bénéficiaires</c:v>
                </c:pt>
              </c:strCache>
            </c:strRef>
          </c:tx>
          <c:dLbls>
            <c:dLbl>
              <c:idx val="0"/>
              <c:layout>
                <c:manualLayout>
                  <c:x val="2.6444907481935113E-2"/>
                  <c:y val="2.05417555230990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7.5984754528408402E-2"/>
                  <c:y val="-2.737161995550629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9.3825742717929317E-2"/>
                  <c:y val="0.1222289664292043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Feuil1!$A$2:$A$4</c:f>
              <c:strCache>
                <c:ptCount val="3"/>
                <c:pt idx="0">
                  <c:v>&lt; 3ETP</c:v>
                </c:pt>
                <c:pt idx="1">
                  <c:v>5&lt; &lt;8 ETP</c:v>
                </c:pt>
                <c:pt idx="2">
                  <c:v>20&lt; &lt;25 ETP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0.45454545454545453</c:v>
                </c:pt>
                <c:pt idx="1">
                  <c:v>0.36363636363636365</c:v>
                </c:pt>
                <c:pt idx="2">
                  <c:v>0.18181818181818182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Colonne1</c:v>
                </c:pt>
              </c:strCache>
            </c:strRef>
          </c:tx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Feuil1!$A$2:$A$4</c:f>
              <c:strCache>
                <c:ptCount val="3"/>
                <c:pt idx="0">
                  <c:v>&lt; 3ETP</c:v>
                </c:pt>
                <c:pt idx="1">
                  <c:v>5&lt; &lt;8 ETP</c:v>
                </c:pt>
                <c:pt idx="2">
                  <c:v>20&lt; &lt;25 ETP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0.45454545454545453</c:v>
                </c:pt>
                <c:pt idx="1">
                  <c:v>0.36363636363636365</c:v>
                </c:pt>
                <c:pt idx="2">
                  <c:v>0.18181818181818182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3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Utilisateurs des maisons</c:v>
                </c:pt>
              </c:strCache>
            </c:strRef>
          </c:tx>
          <c:invertIfNegative val="0"/>
          <c:dLbls>
            <c:numFmt formatCode="0%" sourceLinked="0"/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Feuil1!$A$2:$A$7</c:f>
              <c:strCache>
                <c:ptCount val="6"/>
                <c:pt idx="0">
                  <c:v>Associations</c:v>
                </c:pt>
                <c:pt idx="1">
                  <c:v>Privés</c:v>
                </c:pt>
                <c:pt idx="2">
                  <c:v>Commune</c:v>
                </c:pt>
                <c:pt idx="3">
                  <c:v>FWB</c:v>
                </c:pt>
                <c:pt idx="4">
                  <c:v>Ecoles</c:v>
                </c:pt>
                <c:pt idx="5">
                  <c:v>Services publics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0.97</c:v>
                </c:pt>
                <c:pt idx="1">
                  <c:v>0.9</c:v>
                </c:pt>
                <c:pt idx="2">
                  <c:v>0.5</c:v>
                </c:pt>
                <c:pt idx="3">
                  <c:v>0.47</c:v>
                </c:pt>
                <c:pt idx="4">
                  <c:v>0.43</c:v>
                </c:pt>
                <c:pt idx="5">
                  <c:v>0.13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3567744"/>
        <c:axId val="95267648"/>
      </c:barChart>
      <c:catAx>
        <c:axId val="33567744"/>
        <c:scaling>
          <c:orientation val="minMax"/>
        </c:scaling>
        <c:delete val="0"/>
        <c:axPos val="b"/>
        <c:majorTickMark val="out"/>
        <c:minorTickMark val="none"/>
        <c:tickLblPos val="nextTo"/>
        <c:crossAx val="95267648"/>
        <c:crosses val="autoZero"/>
        <c:auto val="1"/>
        <c:lblAlgn val="ctr"/>
        <c:lblOffset val="100"/>
        <c:noMultiLvlLbl val="0"/>
      </c:catAx>
      <c:valAx>
        <c:axId val="95267648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BE"/>
                  <a:t>Maisons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crossAx val="33567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BE"/>
              <a:t>Distribution des ménages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Composition des ménages</c:v>
                </c:pt>
              </c:strCache>
            </c:strRef>
          </c:tx>
          <c:invertIfNegative val="0"/>
          <c:cat>
            <c:strRef>
              <c:f>Feuil1!$A$2:$A$6</c:f>
              <c:strCache>
                <c:ptCount val="5"/>
                <c:pt idx="0">
                  <c:v>isolé</c:v>
                </c:pt>
                <c:pt idx="1">
                  <c:v>couple</c:v>
                </c:pt>
                <c:pt idx="2">
                  <c:v>couple +enfants</c:v>
                </c:pt>
                <c:pt idx="3">
                  <c:v>monoparental + enfants</c:v>
                </c:pt>
                <c:pt idx="4">
                  <c:v>cohabitation</c:v>
                </c:pt>
              </c:strCache>
            </c:strRef>
          </c:cat>
          <c:val>
            <c:numRef>
              <c:f>Feuil1!$B$2:$B$6</c:f>
              <c:numCache>
                <c:formatCode>0%</c:formatCode>
                <c:ptCount val="5"/>
                <c:pt idx="0">
                  <c:v>0.22784810126582278</c:v>
                </c:pt>
                <c:pt idx="1">
                  <c:v>0.40084388185654007</c:v>
                </c:pt>
                <c:pt idx="2">
                  <c:v>0.22784810126582278</c:v>
                </c:pt>
                <c:pt idx="3">
                  <c:v>0.12236286919831224</c:v>
                </c:pt>
                <c:pt idx="4">
                  <c:v>2.1097046413502109E-2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570304"/>
        <c:axId val="95269952"/>
      </c:barChart>
      <c:catAx>
        <c:axId val="33570304"/>
        <c:scaling>
          <c:orientation val="minMax"/>
        </c:scaling>
        <c:delete val="0"/>
        <c:axPos val="b"/>
        <c:majorTickMark val="none"/>
        <c:minorTickMark val="none"/>
        <c:tickLblPos val="nextTo"/>
        <c:crossAx val="95269952"/>
        <c:crosses val="autoZero"/>
        <c:auto val="1"/>
        <c:lblAlgn val="ctr"/>
        <c:lblOffset val="100"/>
        <c:noMultiLvlLbl val="0"/>
      </c:catAx>
      <c:valAx>
        <c:axId val="9526995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3570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Feuil1!$A$2:$A$4</c:f>
              <c:strCache>
                <c:ptCount val="3"/>
                <c:pt idx="0">
                  <c:v>Utilisation exclusivement en tant que logement moyen</c:v>
                </c:pt>
                <c:pt idx="1">
                  <c:v>Utilisation ≠ log. moyen régulière</c:v>
                </c:pt>
                <c:pt idx="2">
                  <c:v>Utilisation ≠ log. moyen occasionnelle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46</c:v>
                </c:pt>
                <c:pt idx="1">
                  <c:v>30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246386373698849"/>
          <c:y val="6.4541370333328019E-2"/>
          <c:w val="0.34130099228225008"/>
          <c:h val="0.84883084242732965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300"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67592489723364"/>
          <c:y val="5.9937095686802368E-2"/>
          <c:w val="0.71228957652048319"/>
          <c:h val="0.90681913235791123"/>
        </c:manualLayout>
      </c:layout>
      <c:ofPieChart>
        <c:ofPieType val="pie"/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>
              <c:idx val="0"/>
              <c:layout>
                <c:manualLayout>
                  <c:x val="-4.9415161600401887E-2"/>
                  <c:y val="-6.7597123875659568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4183979557827188E-3"/>
                  <c:y val="1.5416912082153183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C00000"/>
                      </a:solidFill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7349110968346512E-2"/>
                  <c:y val="-7.1440662339256307E-3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accent3">
                          <a:lumMod val="75000"/>
                        </a:schemeClr>
                      </a:solidFill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Atelier rural</a:t>
                    </a:r>
                  </a:p>
                  <a:p>
                    <a:r>
                      <a:rPr lang="en-US" dirty="0" smtClean="0"/>
                      <a:t>60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7.6296852291931533E-2"/>
                  <c:y val="0.12529456199867386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 smtClean="0"/>
                      <a:t>Autre</a:t>
                    </a:r>
                    <a:endParaRPr lang="en-US" dirty="0" smtClean="0"/>
                  </a:p>
                  <a:p>
                    <a:r>
                      <a:rPr lang="en-US" dirty="0" smtClean="0"/>
                      <a:t>40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6.8011864986998885E-3"/>
                  <c:y val="-5.7878483948685715E-2"/>
                </c:manualLayout>
              </c:layout>
              <c:tx>
                <c:rich>
                  <a:bodyPr/>
                  <a:lstStyle/>
                  <a:p>
                    <a:pPr>
                      <a:defRPr sz="1300" b="1">
                        <a:solidFill>
                          <a:schemeClr val="accent6">
                            <a:lumMod val="75000"/>
                          </a:schemeClr>
                        </a:solidFill>
                      </a:defRPr>
                    </a:pPr>
                    <a:r>
                      <a:rPr lang="en-US" sz="13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Inoccupation longue </a:t>
                    </a:r>
                    <a:r>
                      <a:rPr lang="en-US" sz="1300" b="1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durée</a:t>
                    </a:r>
                    <a:r>
                      <a:rPr lang="en-US" sz="13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
22%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Feuil1!$A$2:$A$6</c:f>
              <c:strCache>
                <c:ptCount val="5"/>
                <c:pt idx="0">
                  <c:v>Occupation continue</c:v>
                </c:pt>
                <c:pt idx="1">
                  <c:v>Inoccupation courte durée</c:v>
                </c:pt>
                <c:pt idx="2">
                  <c:v>Jamais utilisé en tant qu'AR</c:v>
                </c:pt>
                <c:pt idx="3">
                  <c:v>Inoccupation longue durée</c:v>
                </c:pt>
                <c:pt idx="4">
                  <c:v>Inoccupation longue durée (n'est plus un AR)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48</c:v>
                </c:pt>
                <c:pt idx="1">
                  <c:v>26</c:v>
                </c:pt>
                <c:pt idx="2">
                  <c:v>4</c:v>
                </c:pt>
                <c:pt idx="3">
                  <c:v>13</c:v>
                </c:pt>
                <c:pt idx="4">
                  <c:v>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</c:plotArea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06547571811746"/>
          <c:y val="8.7499999999999994E-2"/>
          <c:w val="0.50208333333333333"/>
          <c:h val="0.75312500000000004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>
              <c:idx val="0"/>
              <c:layout>
                <c:manualLayout>
                  <c:x val="3.6671945747524651E-2"/>
                  <c:y val="9.8154527559055635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7.1256254973937798E-3"/>
                  <c:y val="4.080782480314960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888307194892177E-2"/>
                  <c:y val="-6.781988188976377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9.070845869733328E-3"/>
                  <c:y val="2.212598425196850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5428648517511662E-2"/>
                  <c:y val="6.34421751968504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4.0254314146500728E-2"/>
                  <c:y val="6.71154035433070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1.7815197404370035E-2"/>
                  <c:y val="9.8129921259841883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Feuil1!$A$2:$A$7</c:f>
              <c:strCache>
                <c:ptCount val="4"/>
                <c:pt idx="0">
                  <c:v>5 à 7j/7j</c:v>
                </c:pt>
                <c:pt idx="1">
                  <c:v>3 à 4j/7j</c:v>
                </c:pt>
                <c:pt idx="2">
                  <c:v>1 à 2j/7j</c:v>
                </c:pt>
                <c:pt idx="3">
                  <c:v>&lt;1j/7j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0.22</c:v>
                </c:pt>
                <c:pt idx="1">
                  <c:v>0.41</c:v>
                </c:pt>
                <c:pt idx="2">
                  <c:v>0.28999999999999998</c:v>
                </c:pt>
                <c:pt idx="3">
                  <c:v>7.0000000000000007E-2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368821509940116"/>
          <c:y val="0.20792718937661897"/>
          <c:w val="0.29295593903410883"/>
          <c:h val="0.63984118723650585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>
              <c:idx val="0"/>
              <c:layout>
                <c:manualLayout>
                  <c:x val="7.9621948291971611E-2"/>
                  <c:y val="7.213379799905273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1137220552919478E-2"/>
                  <c:y val="3.13604043995111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9.0691849885905368E-2"/>
                  <c:y val="4.497926156352997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8747290419709412E-2"/>
                  <c:y val="-6.64063642051467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20847537528077453"/>
                  <c:y val="-1.613928861705424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Feuil1!$A$2:$A$6</c:f>
              <c:strCache>
                <c:ptCount val="5"/>
                <c:pt idx="0">
                  <c:v>Logement ayant toujours été occupés</c:v>
                </c:pt>
                <c:pt idx="1">
                  <c:v>inoccupation 2-3 mois</c:v>
                </c:pt>
                <c:pt idx="2">
                  <c:v>inoccupation 5-7 mois</c:v>
                </c:pt>
                <c:pt idx="3">
                  <c:v>inoccupation &gt; 1 an</c:v>
                </c:pt>
                <c:pt idx="4">
                  <c:v>inoccupation non communiquée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0.72043010752688175</c:v>
                </c:pt>
                <c:pt idx="1">
                  <c:v>4.3010752688172046E-2</c:v>
                </c:pt>
                <c:pt idx="2">
                  <c:v>0.11827956989247308</c:v>
                </c:pt>
                <c:pt idx="3">
                  <c:v>3.2258064516129045E-2</c:v>
                </c:pt>
                <c:pt idx="4">
                  <c:v>8.6021505376344121E-2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400">
          <a:latin typeface="+mj-lt"/>
        </a:defRPr>
      </a:pPr>
      <a:endParaRPr lang="fr-F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38540362687163"/>
          <c:y val="0.17196870571956743"/>
          <c:w val="0.39274672039466374"/>
          <c:h val="0.654629186639792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Feuil1!$H$2:$H$6</c:f>
              <c:strCache>
                <c:ptCount val="5"/>
                <c:pt idx="0">
                  <c:v>très satisfait</c:v>
                </c:pt>
                <c:pt idx="1">
                  <c:v>assez satisfait</c:v>
                </c:pt>
                <c:pt idx="2">
                  <c:v>peu satisfait</c:v>
                </c:pt>
                <c:pt idx="3">
                  <c:v>pas du tout satisfait</c:v>
                </c:pt>
                <c:pt idx="4">
                  <c:v>sans avis</c:v>
                </c:pt>
              </c:strCache>
            </c:strRef>
          </c:cat>
          <c:val>
            <c:numRef>
              <c:f>Feuil1!$J$2:$J$6</c:f>
              <c:numCache>
                <c:formatCode>0%</c:formatCode>
                <c:ptCount val="5"/>
                <c:pt idx="0">
                  <c:v>0.56666666666666665</c:v>
                </c:pt>
                <c:pt idx="1">
                  <c:v>0.40833333333333333</c:v>
                </c:pt>
                <c:pt idx="2">
                  <c:v>2.5000000000000001E-2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773172166188256"/>
          <c:y val="0.1575152760804355"/>
          <c:w val="0.44226827833811744"/>
          <c:h val="0.577586050529533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+mj-lt"/>
        </a:defRPr>
      </a:pPr>
      <a:endParaRPr lang="fr-F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0.01724</cdr:x>
      <cdr:y>0.85714</cdr:y>
    </cdr:from>
    <cdr:to>
      <cdr:x>1</cdr:x>
      <cdr:y>0.93878</cdr:y>
    </cdr:to>
    <cdr:sp macro="" textlink="">
      <cdr:nvSpPr>
        <cdr:cNvPr id="2" name="Zone de texte 51"/>
        <cdr:cNvSpPr txBox="1"/>
      </cdr:nvSpPr>
      <cdr:spPr>
        <a:xfrm xmlns:a="http://schemas.openxmlformats.org/drawingml/2006/main">
          <a:off x="72008" y="3024336"/>
          <a:ext cx="4104456" cy="288032"/>
        </a:xfrm>
        <a:prstGeom xmlns:a="http://schemas.openxmlformats.org/drawingml/2006/main" prst="rect">
          <a:avLst/>
        </a:prstGeom>
        <a:solidFill xmlns:a="http://schemas.openxmlformats.org/drawingml/2006/main">
          <a:prstClr val="white"/>
        </a:solidFill>
        <a:ln xmlns:a="http://schemas.openxmlformats.org/drawingml/2006/main">
          <a:noFill/>
        </a:ln>
        <a:effectLst xmlns:a="http://schemas.openxmlformats.org/drawingml/2006/main"/>
      </cdr:spPr>
      <cdr:txBody>
        <a:bodyPr xmlns:a="http://schemas.openxmlformats.org/drawingml/2006/main" rot="0" spcFirstLastPara="0" vert="horz" wrap="square" lIns="0" tIns="0" rIns="0" bIns="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>
            <a:spcAft>
              <a:spcPts val="1200"/>
            </a:spcAft>
          </a:pPr>
          <a:r>
            <a:rPr lang="fr-BE" sz="1600" dirty="0" smtClean="0">
              <a:effectLst/>
              <a:latin typeface="+mj-lt"/>
              <a:ea typeface="Calibri"/>
              <a:cs typeface="Times New Roman"/>
            </a:rPr>
            <a:t>Satisfaction globale des utilisateurs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15/12/2015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sz="3600" dirty="0" smtClean="0"/>
              <a:t>Evaluation ex-post de projets soutenus par le Développement Rural</a:t>
            </a:r>
            <a:endParaRPr lang="fr-BE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sz="2600" dirty="0" smtClean="0"/>
              <a:t>Cécile Brulard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9" t="44419" r="7150" b="25710"/>
          <a:stretch/>
        </p:blipFill>
        <p:spPr bwMode="auto">
          <a:xfrm>
            <a:off x="1403648" y="4581128"/>
            <a:ext cx="6108570" cy="145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783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Historique des occupations </a:t>
            </a:r>
            <a:endParaRPr lang="fr-BE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18864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 smtClean="0"/>
              <a:t>Logements</a:t>
            </a:r>
          </a:p>
          <a:p>
            <a:pPr marL="457200" lvl="1" indent="0">
              <a:buNone/>
            </a:pPr>
            <a:endParaRPr lang="fr-BE" dirty="0" smtClean="0"/>
          </a:p>
        </p:txBody>
      </p:sp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4026302439"/>
              </p:ext>
            </p:extLst>
          </p:nvPr>
        </p:nvGraphicFramePr>
        <p:xfrm>
          <a:off x="0" y="2132856"/>
          <a:ext cx="896448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05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Retombées locales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Ateliers ruraux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3347864" y="2577678"/>
            <a:ext cx="37444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000" dirty="0" smtClean="0"/>
              <a:t>Emploi limité</a:t>
            </a:r>
            <a:endParaRPr lang="fr-BE" sz="3000" dirty="0"/>
          </a:p>
        </p:txBody>
      </p:sp>
      <p:sp>
        <p:nvSpPr>
          <p:cNvPr id="6" name="ZoneTexte 5"/>
          <p:cNvSpPr txBox="1"/>
          <p:nvPr/>
        </p:nvSpPr>
        <p:spPr>
          <a:xfrm>
            <a:off x="2123728" y="3579591"/>
            <a:ext cx="374441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dirty="0" smtClean="0"/>
              <a:t>Valeur ajoutée</a:t>
            </a:r>
            <a:endParaRPr lang="fr-BE" sz="3500" dirty="0"/>
          </a:p>
        </p:txBody>
      </p:sp>
      <p:sp>
        <p:nvSpPr>
          <p:cNvPr id="7" name="ZoneTexte 6"/>
          <p:cNvSpPr txBox="1"/>
          <p:nvPr/>
        </p:nvSpPr>
        <p:spPr>
          <a:xfrm>
            <a:off x="539552" y="4598258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200" dirty="0" smtClean="0"/>
              <a:t>Mixité et intégration paysagère</a:t>
            </a:r>
            <a:endParaRPr lang="fr-BE" sz="2200" dirty="0"/>
          </a:p>
        </p:txBody>
      </p:sp>
      <p:sp>
        <p:nvSpPr>
          <p:cNvPr id="8" name="ZoneTexte 7"/>
          <p:cNvSpPr txBox="1"/>
          <p:nvPr/>
        </p:nvSpPr>
        <p:spPr>
          <a:xfrm>
            <a:off x="5348842" y="3995089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200" dirty="0" smtClean="0"/>
              <a:t>Recettes communales</a:t>
            </a:r>
            <a:endParaRPr lang="fr-BE" sz="2200" dirty="0"/>
          </a:p>
        </p:txBody>
      </p:sp>
      <p:sp>
        <p:nvSpPr>
          <p:cNvPr id="11" name="Rectangle 10"/>
          <p:cNvSpPr/>
          <p:nvPr/>
        </p:nvSpPr>
        <p:spPr>
          <a:xfrm>
            <a:off x="107504" y="5535581"/>
            <a:ext cx="8712967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5350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fr-BE" kern="0" dirty="0">
                <a:latin typeface="+mj-lt"/>
              </a:rPr>
              <a:t>Pas de regrets : à l’unanimité</a:t>
            </a:r>
          </a:p>
          <a:p>
            <a:pPr marL="895350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fr-BE" kern="0" dirty="0" smtClean="0">
                <a:latin typeface="+mj-lt"/>
              </a:rPr>
              <a:t>Si </a:t>
            </a:r>
            <a:r>
              <a:rPr lang="fr-BE" kern="0" dirty="0">
                <a:latin typeface="+mj-lt"/>
              </a:rPr>
              <a:t>c’était à refaire : atelier rural comme outil de développement (89% des cas)</a:t>
            </a:r>
          </a:p>
        </p:txBody>
      </p:sp>
    </p:spTree>
    <p:extLst>
      <p:ext uri="{BB962C8B-B14F-4D97-AF65-F5344CB8AC3E}">
        <p14:creationId xmlns:p14="http://schemas.microsoft.com/office/powerpoint/2010/main" val="83464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1"/>
      <p:bldP spid="7" grpId="0"/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Retombées locales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Maisons de village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3347864" y="2577678"/>
            <a:ext cx="37444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000" dirty="0" smtClean="0">
                <a:solidFill>
                  <a:schemeClr val="accent1">
                    <a:lumMod val="75000"/>
                  </a:schemeClr>
                </a:solidFill>
              </a:rPr>
              <a:t>Promotion territoriale</a:t>
            </a:r>
            <a:endParaRPr lang="fr-BE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23728" y="3579591"/>
            <a:ext cx="374441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dirty="0" smtClean="0">
                <a:solidFill>
                  <a:schemeClr val="accent3">
                    <a:lumMod val="75000"/>
                  </a:schemeClr>
                </a:solidFill>
              </a:rPr>
              <a:t>Dynamique locale</a:t>
            </a:r>
            <a:endParaRPr lang="fr-BE" sz="3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59915" y="4598258"/>
            <a:ext cx="37444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700" b="1" dirty="0" smtClean="0">
                <a:solidFill>
                  <a:schemeClr val="accent2">
                    <a:lumMod val="75000"/>
                  </a:schemeClr>
                </a:solidFill>
              </a:rPr>
              <a:t>Culture</a:t>
            </a:r>
            <a:endParaRPr lang="fr-BE" sz="27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68144" y="3464175"/>
            <a:ext cx="37444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300" dirty="0" smtClean="0">
                <a:solidFill>
                  <a:schemeClr val="accent2">
                    <a:lumMod val="75000"/>
                  </a:schemeClr>
                </a:solidFill>
              </a:rPr>
              <a:t>Rencontres</a:t>
            </a:r>
            <a:endParaRPr lang="fr-BE" sz="2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704331" y="1923086"/>
            <a:ext cx="374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600" dirty="0" smtClean="0">
                <a:solidFill>
                  <a:schemeClr val="accent1">
                    <a:lumMod val="75000"/>
                  </a:schemeClr>
                </a:solidFill>
              </a:rPr>
              <a:t>Valorisation patrimoniale</a:t>
            </a:r>
            <a:endParaRPr lang="fr-BE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572000" y="4807302"/>
            <a:ext cx="374441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b="1" dirty="0" smtClean="0">
                <a:solidFill>
                  <a:schemeClr val="accent6">
                    <a:lumMod val="75000"/>
                  </a:schemeClr>
                </a:solidFill>
              </a:rPr>
              <a:t>Festivités </a:t>
            </a:r>
            <a:endParaRPr lang="fr-BE" sz="35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70787" y="5733255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Levier à la création d’activités</a:t>
            </a:r>
            <a:endParaRPr lang="fr-BE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0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Retombées locales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Logements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1847381" y="2132856"/>
            <a:ext cx="51008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000" dirty="0" smtClean="0">
                <a:solidFill>
                  <a:schemeClr val="accent1">
                    <a:lumMod val="75000"/>
                  </a:schemeClr>
                </a:solidFill>
              </a:rPr>
              <a:t>Augmentation de la population</a:t>
            </a:r>
            <a:endParaRPr lang="fr-BE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411760" y="2996952"/>
            <a:ext cx="374441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dirty="0" smtClean="0">
                <a:solidFill>
                  <a:schemeClr val="accent3">
                    <a:lumMod val="75000"/>
                  </a:schemeClr>
                </a:solidFill>
              </a:rPr>
              <a:t>Exode des jeunes</a:t>
            </a:r>
            <a:endParaRPr lang="fr-BE" sz="3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627784" y="4217313"/>
            <a:ext cx="37444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700" b="1" dirty="0" smtClean="0">
                <a:solidFill>
                  <a:schemeClr val="accent2">
                    <a:lumMod val="75000"/>
                  </a:schemeClr>
                </a:solidFill>
              </a:rPr>
              <a:t>Intergénérationnel</a:t>
            </a:r>
            <a:endParaRPr lang="fr-BE" sz="27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627784" y="2564904"/>
            <a:ext cx="37444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300" dirty="0" smtClean="0">
                <a:solidFill>
                  <a:schemeClr val="accent2">
                    <a:lumMod val="75000"/>
                  </a:schemeClr>
                </a:solidFill>
              </a:rPr>
              <a:t>Maintien d’un école</a:t>
            </a:r>
            <a:endParaRPr lang="fr-BE" sz="2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23728" y="3645024"/>
            <a:ext cx="40441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600" dirty="0" smtClean="0">
                <a:solidFill>
                  <a:schemeClr val="accent1">
                    <a:lumMod val="75000"/>
                  </a:schemeClr>
                </a:solidFill>
              </a:rPr>
              <a:t>Ménages à revenus moyens</a:t>
            </a:r>
            <a:endParaRPr lang="fr-BE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051720" y="5579366"/>
            <a:ext cx="54642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b="1" dirty="0" smtClean="0">
                <a:solidFill>
                  <a:schemeClr val="accent6">
                    <a:lumMod val="75000"/>
                  </a:schemeClr>
                </a:solidFill>
              </a:rPr>
              <a:t>Valorisation patrimoniale </a:t>
            </a:r>
            <a:endParaRPr lang="fr-BE" sz="35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525614" y="4918450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Stigmatisation enrayée</a:t>
            </a:r>
            <a:endParaRPr lang="fr-BE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76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Satisfaction des utilisateurs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1728192"/>
          </a:xfrm>
        </p:spPr>
        <p:txBody>
          <a:bodyPr>
            <a:normAutofit fontScale="85000" lnSpcReduction="20000"/>
          </a:bodyPr>
          <a:lstStyle/>
          <a:p>
            <a:r>
              <a:rPr lang="fr-BE" sz="2800" dirty="0" smtClean="0"/>
              <a:t>L’infrastructure </a:t>
            </a:r>
            <a:r>
              <a:rPr lang="fr-BE" sz="2800" dirty="0"/>
              <a:t>des </a:t>
            </a:r>
            <a:r>
              <a:rPr lang="fr-BE" sz="2800" dirty="0" smtClean="0"/>
              <a:t>ateliers rencontre les b</a:t>
            </a:r>
            <a:r>
              <a:rPr lang="fr-BE" sz="2800" dirty="0" smtClean="0">
                <a:latin typeface="+mj-lt"/>
              </a:rPr>
              <a:t>esoins des entreprises </a:t>
            </a:r>
          </a:p>
          <a:p>
            <a:pPr lvl="1"/>
            <a:r>
              <a:rPr lang="fr-BE" sz="2600" dirty="0" smtClean="0">
                <a:latin typeface="+mj-lt"/>
              </a:rPr>
              <a:t>Les </a:t>
            </a:r>
            <a:r>
              <a:rPr lang="fr-BE" sz="2600" dirty="0">
                <a:latin typeface="+mj-lt"/>
              </a:rPr>
              <a:t>entrepreneurs renouvellent/ ont l’intention de renouveler leur </a:t>
            </a:r>
            <a:r>
              <a:rPr lang="fr-BE" sz="2600" dirty="0" smtClean="0">
                <a:latin typeface="+mj-lt"/>
              </a:rPr>
              <a:t>bail</a:t>
            </a:r>
          </a:p>
          <a:p>
            <a:pPr lvl="1"/>
            <a:r>
              <a:rPr lang="fr-BE" sz="2600" dirty="0" smtClean="0">
                <a:latin typeface="+mj-lt"/>
              </a:rPr>
              <a:t>Les aménagements intérieur et extérieur sont adaptés</a:t>
            </a:r>
          </a:p>
          <a:p>
            <a:endParaRPr lang="fr-BE" dirty="0">
              <a:latin typeface="+mj-lt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017474"/>
              </p:ext>
            </p:extLst>
          </p:nvPr>
        </p:nvGraphicFramePr>
        <p:xfrm>
          <a:off x="755576" y="2852936"/>
          <a:ext cx="7636768" cy="373371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727576"/>
                <a:gridCol w="1909192"/>
              </a:tblGrid>
              <a:tr h="345644">
                <a:tc>
                  <a:txBody>
                    <a:bodyPr/>
                    <a:lstStyle/>
                    <a:p>
                      <a:pPr algn="ctr"/>
                      <a:r>
                        <a:rPr lang="fr-BE" sz="1700" u="none" dirty="0" smtClean="0"/>
                        <a:t>Questions posées</a:t>
                      </a:r>
                      <a:endParaRPr lang="fr-BE" sz="1700" b="0" u="none" dirty="0">
                        <a:latin typeface="+mj-lt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700" u="none" dirty="0" smtClean="0"/>
                        <a:t>Entrepreneurs</a:t>
                      </a:r>
                      <a:endParaRPr lang="fr-BE" sz="1700" b="0" u="none" dirty="0">
                        <a:latin typeface="+mj-lt"/>
                      </a:endParaRPr>
                    </a:p>
                  </a:txBody>
                  <a:tcPr marT="45709" marB="45709"/>
                </a:tc>
              </a:tr>
              <a:tr h="1123388">
                <a:tc>
                  <a:txBody>
                    <a:bodyPr/>
                    <a:lstStyle/>
                    <a:p>
                      <a:endParaRPr lang="fr-FR" sz="1700" u="none" dirty="0" smtClean="0"/>
                    </a:p>
                    <a:p>
                      <a:r>
                        <a:rPr lang="fr-FR" sz="1700" u="none" dirty="0" smtClean="0"/>
                        <a:t>« Avez-vous déjà renouvelé le </a:t>
                      </a:r>
                      <a:r>
                        <a:rPr lang="fr-FR" sz="1700" u="none" dirty="0" smtClean="0"/>
                        <a:t>bail,</a:t>
                      </a:r>
                      <a:r>
                        <a:rPr lang="fr-FR" sz="1700" u="none" baseline="0" dirty="0" smtClean="0"/>
                        <a:t> </a:t>
                      </a:r>
                      <a:r>
                        <a:rPr lang="fr-FR" sz="1700" u="none" baseline="0" dirty="0" smtClean="0"/>
                        <a:t>si pas envisagez-vous de le faire une fois celui-ci arrivé à échéance »</a:t>
                      </a:r>
                    </a:p>
                    <a:p>
                      <a:endParaRPr lang="fr-FR" sz="1700" u="none" baseline="0" dirty="0" smtClean="0">
                        <a:latin typeface="+mj-lt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700" u="none" dirty="0" smtClean="0"/>
                        <a:t>91%</a:t>
                      </a:r>
                      <a:endParaRPr lang="fr-BE" sz="1700" u="none" dirty="0">
                        <a:latin typeface="+mj-lt"/>
                      </a:endParaRPr>
                    </a:p>
                  </a:txBody>
                  <a:tcPr marT="45709" marB="45709"/>
                </a:tc>
              </a:tr>
              <a:tr h="112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u="non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u="none" dirty="0" smtClean="0"/>
                        <a:t>« L'aménagement intérieur de l'atelier rural est (/était) - il adapté aux besoins de l'entreprise ? »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u="none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700" u="none" dirty="0" smtClean="0"/>
                        <a:t>71%</a:t>
                      </a:r>
                      <a:endParaRPr lang="fr-BE" sz="1700" u="none" dirty="0">
                        <a:latin typeface="+mj-lt"/>
                      </a:endParaRPr>
                    </a:p>
                  </a:txBody>
                  <a:tcPr marT="45709" marB="45709"/>
                </a:tc>
              </a:tr>
              <a:tr h="112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u="non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u="none" dirty="0" smtClean="0"/>
                        <a:t>« L'aménagement extérieur de l'atelier rural est (/était) - il adapté aux besoins de l'entreprise ? 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u="none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700" u="none" dirty="0" smtClean="0"/>
                        <a:t>71%</a:t>
                      </a:r>
                      <a:endParaRPr lang="fr-BE" sz="1700" u="none" dirty="0">
                        <a:latin typeface="+mj-lt"/>
                      </a:endParaRPr>
                    </a:p>
                  </a:txBody>
                  <a:tcPr marT="45709" marB="4570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66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Satisfaction des utilisateurs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Maisons de village</a:t>
            </a:r>
            <a:endParaRPr lang="fr-BE" dirty="0"/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val="499459131"/>
              </p:ext>
            </p:extLst>
          </p:nvPr>
        </p:nvGraphicFramePr>
        <p:xfrm>
          <a:off x="0" y="2420888"/>
          <a:ext cx="417646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1050844444"/>
              </p:ext>
            </p:extLst>
          </p:nvPr>
        </p:nvGraphicFramePr>
        <p:xfrm>
          <a:off x="4104005" y="1340768"/>
          <a:ext cx="5039995" cy="3168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397407379"/>
              </p:ext>
            </p:extLst>
          </p:nvPr>
        </p:nvGraphicFramePr>
        <p:xfrm>
          <a:off x="4283968" y="4437112"/>
          <a:ext cx="3552056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one de texte 51"/>
          <p:cNvSpPr txBox="1"/>
          <p:nvPr/>
        </p:nvSpPr>
        <p:spPr>
          <a:xfrm>
            <a:off x="6876256" y="5013176"/>
            <a:ext cx="2304256" cy="504056"/>
          </a:xfrm>
          <a:prstGeom prst="rect">
            <a:avLst/>
          </a:prstGeom>
          <a:solidFill>
            <a:prstClr val="white"/>
          </a:solidFill>
          <a:ln>
            <a:noFill/>
          </a:ln>
          <a:effectLst/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BE" sz="1600" dirty="0" smtClean="0">
                <a:effectLst/>
                <a:latin typeface="+mj-lt"/>
                <a:ea typeface="Calibri"/>
                <a:cs typeface="Times New Roman"/>
              </a:rPr>
              <a:t>Satisfaction </a:t>
            </a:r>
            <a:r>
              <a:rPr lang="fr-BE" sz="1600" dirty="0" smtClean="0">
                <a:effectLst/>
                <a:latin typeface="+mj-lt"/>
                <a:ea typeface="Calibri"/>
                <a:cs typeface="Times New Roman"/>
              </a:rPr>
              <a:t>des utilisateurs envers la gestion des maisons</a:t>
            </a:r>
            <a:endParaRPr lang="fr-BE" sz="1600" dirty="0" smtClean="0">
              <a:effectLst/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789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Satisfaction des utilisateurs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fr-BE" dirty="0" smtClean="0"/>
              <a:t>Logements </a:t>
            </a:r>
            <a:endParaRPr lang="fr-BE" dirty="0"/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val="949259994"/>
              </p:ext>
            </p:extLst>
          </p:nvPr>
        </p:nvGraphicFramePr>
        <p:xfrm>
          <a:off x="539552" y="2420888"/>
          <a:ext cx="3096344" cy="1619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17410" y="4077072"/>
            <a:ext cx="4572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BE" sz="1500" i="1" dirty="0"/>
              <a:t>« L’endroit est-il agréable ; verdoyant, sécurisant ? »</a:t>
            </a:r>
            <a:endParaRPr lang="fr-BE" sz="1500" dirty="0"/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15573501"/>
              </p:ext>
            </p:extLst>
          </p:nvPr>
        </p:nvGraphicFramePr>
        <p:xfrm>
          <a:off x="4004804" y="1973064"/>
          <a:ext cx="513919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190900679"/>
              </p:ext>
            </p:extLst>
          </p:nvPr>
        </p:nvGraphicFramePr>
        <p:xfrm>
          <a:off x="683568" y="4581128"/>
          <a:ext cx="2879725" cy="1619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Rectangle 9"/>
          <p:cNvSpPr/>
          <p:nvPr/>
        </p:nvSpPr>
        <p:spPr>
          <a:xfrm>
            <a:off x="117410" y="6100554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BE" sz="1500" dirty="0"/>
              <a:t>« </a:t>
            </a:r>
            <a:r>
              <a:rPr lang="fr-BE" sz="1500" i="1" dirty="0"/>
              <a:t>Le logement est-il bien situé par rapport à vos activités régulières (emploi, famille, école, crèche, commerces) ? »</a:t>
            </a:r>
            <a:endParaRPr lang="fr-BE" sz="1500" dirty="0"/>
          </a:p>
        </p:txBody>
      </p:sp>
    </p:spTree>
    <p:extLst>
      <p:ext uri="{BB962C8B-B14F-4D97-AF65-F5344CB8AC3E}">
        <p14:creationId xmlns:p14="http://schemas.microsoft.com/office/powerpoint/2010/main" val="198813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Facteurs de réussite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/>
          </a:bodyPr>
          <a:lstStyle/>
          <a:p>
            <a:r>
              <a:rPr lang="fr-BE" dirty="0" smtClean="0"/>
              <a:t>Ateliers ruraux</a:t>
            </a:r>
          </a:p>
          <a:p>
            <a:pPr lvl="1"/>
            <a:r>
              <a:rPr lang="fr-BE" dirty="0" smtClean="0"/>
              <a:t>Construction</a:t>
            </a:r>
          </a:p>
          <a:p>
            <a:pPr lvl="1"/>
            <a:endParaRPr lang="fr-BE" dirty="0"/>
          </a:p>
          <a:p>
            <a:pPr lvl="1"/>
            <a:endParaRPr lang="fr-BE" dirty="0" smtClean="0"/>
          </a:p>
          <a:p>
            <a:pPr lvl="1"/>
            <a:endParaRPr lang="fr-BE" dirty="0"/>
          </a:p>
          <a:p>
            <a:pPr lvl="1"/>
            <a:endParaRPr lang="fr-BE" dirty="0" smtClean="0"/>
          </a:p>
          <a:p>
            <a:pPr lvl="1"/>
            <a:endParaRPr lang="fr-BE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505415"/>
              </p:ext>
            </p:extLst>
          </p:nvPr>
        </p:nvGraphicFramePr>
        <p:xfrm>
          <a:off x="683568" y="2852936"/>
          <a:ext cx="7920880" cy="22445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014960"/>
                <a:gridCol w="2881584"/>
                <a:gridCol w="3024336"/>
              </a:tblGrid>
              <a:tr h="261942">
                <a:tc>
                  <a:txBody>
                    <a:bodyPr/>
                    <a:lstStyle/>
                    <a:p>
                      <a:pPr algn="ctr"/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Construction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Réhabilitation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</a:tr>
              <a:tr h="261942"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Concerne</a:t>
                      </a:r>
                      <a:r>
                        <a:rPr lang="fr-BE" sz="1400" baseline="0" dirty="0" smtClean="0">
                          <a:latin typeface="+mj-lt"/>
                        </a:rPr>
                        <a:t> : 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10 ateliers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+mj-lt"/>
                        </a:rPr>
                        <a:t>6 </a:t>
                      </a:r>
                      <a:r>
                        <a:rPr lang="fr-BE" sz="1400" dirty="0" smtClean="0">
                          <a:latin typeface="+mj-lt"/>
                        </a:rPr>
                        <a:t>ateliers</a:t>
                      </a:r>
                      <a:endParaRPr lang="fr-BE" sz="14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61942"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Utilisation</a:t>
                      </a:r>
                      <a:r>
                        <a:rPr lang="fr-BE" sz="1400" baseline="0" dirty="0" smtClean="0">
                          <a:latin typeface="+mj-lt"/>
                        </a:rPr>
                        <a:t> en tant qu’atelier rural</a:t>
                      </a:r>
                      <a:r>
                        <a:rPr lang="fr-BE" sz="1400" dirty="0" smtClean="0">
                          <a:latin typeface="+mj-lt"/>
                        </a:rPr>
                        <a:t> : 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100%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50%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</a:tr>
              <a:tr h="261942"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Temps d’inoccupation :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Quelques</a:t>
                      </a:r>
                      <a:r>
                        <a:rPr lang="fr-BE" sz="1400" baseline="0" dirty="0" smtClean="0">
                          <a:latin typeface="+mj-lt"/>
                        </a:rPr>
                        <a:t> mois (3/10)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Plus d’un an, jamais</a:t>
                      </a:r>
                      <a:r>
                        <a:rPr lang="fr-BE" sz="1400" baseline="0" dirty="0" smtClean="0">
                          <a:latin typeface="+mj-lt"/>
                        </a:rPr>
                        <a:t> utilisé 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</a:tr>
              <a:tr h="812020">
                <a:tc>
                  <a:txBody>
                    <a:bodyPr/>
                    <a:lstStyle/>
                    <a:p>
                      <a:pPr algn="ctr"/>
                      <a:r>
                        <a:rPr lang="fr-BE" sz="1400" dirty="0" smtClean="0">
                          <a:latin typeface="+mj-lt"/>
                        </a:rPr>
                        <a:t>Enjeux : </a:t>
                      </a:r>
                      <a:endParaRPr lang="fr-BE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+mj-lt"/>
                        </a:rPr>
                        <a:t>Fonctionnalité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+mj-lt"/>
                        </a:rPr>
                        <a:t>et rentabilité</a:t>
                      </a:r>
                      <a:endParaRPr lang="fr-BE" sz="1400" b="0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+mj-lt"/>
                        </a:rPr>
                        <a:t>Revalorisation du patrimoine bâti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+mj-lt"/>
                        </a:rPr>
                        <a:t>et engouement de la population</a:t>
                      </a:r>
                      <a:endParaRPr lang="fr-BE" sz="1400" b="0" dirty="0" smtClean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18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Facteurs de réussite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/>
          </a:bodyPr>
          <a:lstStyle/>
          <a:p>
            <a:r>
              <a:rPr lang="fr-BE" dirty="0" smtClean="0"/>
              <a:t>Ateliers ruraux</a:t>
            </a:r>
          </a:p>
          <a:p>
            <a:pPr lvl="1"/>
            <a:r>
              <a:rPr lang="fr-BE" dirty="0" smtClean="0"/>
              <a:t>Taille suffisante (minimum 550 m²)</a:t>
            </a:r>
          </a:p>
          <a:p>
            <a:pPr lvl="1"/>
            <a:r>
              <a:rPr lang="fr-BE" dirty="0"/>
              <a:t>Espaces communs?</a:t>
            </a:r>
          </a:p>
          <a:p>
            <a:pPr lvl="1"/>
            <a:r>
              <a:rPr lang="fr-BE" dirty="0" smtClean="0"/>
              <a:t>Identification des domaines d’activités</a:t>
            </a:r>
          </a:p>
          <a:p>
            <a:pPr lvl="1"/>
            <a:r>
              <a:rPr lang="fr-BE" dirty="0" smtClean="0"/>
              <a:t>Phasage des loyers</a:t>
            </a:r>
          </a:p>
          <a:p>
            <a:pPr lvl="1"/>
            <a:r>
              <a:rPr lang="fr-BE" dirty="0" smtClean="0"/>
              <a:t>Promouvoir l’implantation définitive des entreprises hébergées</a:t>
            </a:r>
          </a:p>
        </p:txBody>
      </p:sp>
    </p:spTree>
    <p:extLst>
      <p:ext uri="{BB962C8B-B14F-4D97-AF65-F5344CB8AC3E}">
        <p14:creationId xmlns:p14="http://schemas.microsoft.com/office/powerpoint/2010/main" val="20677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Facteurs de réussite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Maisons de village</a:t>
            </a:r>
          </a:p>
          <a:p>
            <a:pPr lvl="1"/>
            <a:r>
              <a:rPr lang="fr-BE" dirty="0" smtClean="0"/>
              <a:t>Dynamique locale vive </a:t>
            </a:r>
          </a:p>
          <a:p>
            <a:pPr lvl="2"/>
            <a:r>
              <a:rPr lang="fr-BE" dirty="0" smtClean="0"/>
              <a:t>réelle demande – personnes investies</a:t>
            </a:r>
          </a:p>
          <a:p>
            <a:pPr lvl="1"/>
            <a:r>
              <a:rPr lang="fr-BE" dirty="0" smtClean="0"/>
              <a:t>Analyse des besoins</a:t>
            </a:r>
          </a:p>
          <a:p>
            <a:pPr lvl="2"/>
            <a:r>
              <a:rPr lang="fr-BE" dirty="0" smtClean="0"/>
              <a:t>Aménagements et implantations adaptés </a:t>
            </a:r>
          </a:p>
          <a:p>
            <a:pPr lvl="1"/>
            <a:r>
              <a:rPr lang="fr-BE" dirty="0" smtClean="0"/>
              <a:t>Fonctionnalité et modularité</a:t>
            </a:r>
          </a:p>
          <a:p>
            <a:pPr lvl="1"/>
            <a:r>
              <a:rPr lang="fr-BE" dirty="0" smtClean="0"/>
              <a:t>Qualité d’accueil</a:t>
            </a:r>
          </a:p>
          <a:p>
            <a:pPr lvl="2"/>
            <a:r>
              <a:rPr lang="fr-BE" dirty="0" smtClean="0"/>
              <a:t>Qualité du bâtiment</a:t>
            </a:r>
          </a:p>
          <a:p>
            <a:pPr lvl="2"/>
            <a:r>
              <a:rPr lang="fr-BE" dirty="0" smtClean="0"/>
              <a:t>Comité de gestion</a:t>
            </a:r>
          </a:p>
          <a:p>
            <a:pPr lvl="2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9928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Projets évalués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Atelier rural (2008)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Maison de village (2012)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Logement locatif (2015)</a:t>
            </a:r>
            <a:endParaRPr lang="fr-BE" dirty="0"/>
          </a:p>
        </p:txBody>
      </p:sp>
      <p:pic>
        <p:nvPicPr>
          <p:cNvPr id="2052" name="Picture 4" descr="http://www.gembloux.ulg.ac.be/eg/capru/images/stories/etudes/bertogne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306" y="1268760"/>
            <a:ext cx="2808000" cy="1867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924944"/>
            <a:ext cx="2844000" cy="1891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86196"/>
            <a:ext cx="2844000" cy="1891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790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Facteurs de réussite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Logements intergénérationnels</a:t>
            </a:r>
          </a:p>
          <a:p>
            <a:pPr lvl="1"/>
            <a:r>
              <a:rPr lang="fr-BE" dirty="0" smtClean="0"/>
              <a:t>Habitat regroupé &gt;&gt; habitat groupé</a:t>
            </a:r>
          </a:p>
          <a:p>
            <a:r>
              <a:rPr lang="fr-BE" dirty="0" smtClean="0"/>
              <a:t>Logements tremplins : </a:t>
            </a:r>
          </a:p>
          <a:p>
            <a:pPr lvl="1"/>
            <a:r>
              <a:rPr lang="fr-BE" dirty="0" smtClean="0"/>
              <a:t>Ristourne et donc installation au sein de la commune : 40% des ménages</a:t>
            </a:r>
          </a:p>
          <a:p>
            <a:pPr lvl="2"/>
            <a:r>
              <a:rPr lang="fr-BE" dirty="0" smtClean="0"/>
              <a:t>Commune 1 : 5 logements </a:t>
            </a:r>
            <a:r>
              <a:rPr lang="fr-BE" dirty="0" smtClean="0">
                <a:sym typeface="Wingdings" panose="05000000000000000000" pitchFamily="2" charset="2"/>
              </a:rPr>
              <a:t> </a:t>
            </a:r>
            <a:r>
              <a:rPr lang="fr-BE" dirty="0" smtClean="0"/>
              <a:t>25 ménages </a:t>
            </a:r>
            <a:r>
              <a:rPr lang="fr-BE" dirty="0">
                <a:sym typeface="Wingdings" panose="05000000000000000000" pitchFamily="2" charset="2"/>
              </a:rPr>
              <a:t> </a:t>
            </a:r>
            <a:r>
              <a:rPr lang="fr-BE" dirty="0" smtClean="0"/>
              <a:t>76%</a:t>
            </a:r>
          </a:p>
          <a:p>
            <a:pPr lvl="2"/>
            <a:r>
              <a:rPr lang="fr-BE" dirty="0" smtClean="0"/>
              <a:t>Commune 2 : 5 logements </a:t>
            </a:r>
            <a:r>
              <a:rPr lang="fr-BE" dirty="0" smtClean="0">
                <a:sym typeface="Wingdings" panose="05000000000000000000" pitchFamily="2" charset="2"/>
              </a:rPr>
              <a:t> 17 ménages </a:t>
            </a:r>
            <a:r>
              <a:rPr lang="fr-BE" dirty="0">
                <a:sym typeface="Wingdings" panose="05000000000000000000" pitchFamily="2" charset="2"/>
              </a:rPr>
              <a:t></a:t>
            </a:r>
            <a:r>
              <a:rPr lang="fr-BE" dirty="0" smtClean="0">
                <a:sym typeface="Wingdings" panose="05000000000000000000" pitchFamily="2" charset="2"/>
              </a:rPr>
              <a:t> 53%</a:t>
            </a:r>
          </a:p>
          <a:p>
            <a:pPr lvl="2"/>
            <a:r>
              <a:rPr lang="fr-BE" dirty="0" smtClean="0">
                <a:sym typeface="Wingdings" panose="05000000000000000000" pitchFamily="2" charset="2"/>
              </a:rPr>
              <a:t>Des caractéristiques communes  : </a:t>
            </a: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Critères d’attribution</a:t>
            </a:r>
          </a:p>
          <a:p>
            <a:pPr lvl="3"/>
            <a:r>
              <a:rPr lang="fr-BE" dirty="0">
                <a:sym typeface="Wingdings" panose="05000000000000000000" pitchFamily="2" charset="2"/>
              </a:rPr>
              <a:t>Loyer selon les revenus du </a:t>
            </a:r>
            <a:r>
              <a:rPr lang="fr-BE" dirty="0" smtClean="0">
                <a:sym typeface="Wingdings" panose="05000000000000000000" pitchFamily="2" charset="2"/>
              </a:rPr>
              <a:t>ménage</a:t>
            </a: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Limitation renouvellement bail</a:t>
            </a:r>
            <a:endParaRPr lang="fr-BE" dirty="0">
              <a:sym typeface="Wingdings" panose="05000000000000000000" pitchFamily="2" charset="2"/>
            </a:endParaRP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Logement de type maison – parking et jardin </a:t>
            </a: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Superficie : 140-150 m², 2 chambres minimum</a:t>
            </a:r>
          </a:p>
        </p:txBody>
      </p:sp>
    </p:spTree>
    <p:extLst>
      <p:ext uri="{BB962C8B-B14F-4D97-AF65-F5344CB8AC3E}">
        <p14:creationId xmlns:p14="http://schemas.microsoft.com/office/powerpoint/2010/main" val="292975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314096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Merci pour votre attention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0030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Mode opératoire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Recensement</a:t>
            </a:r>
          </a:p>
          <a:p>
            <a:r>
              <a:rPr lang="fr-BE" dirty="0" smtClean="0"/>
              <a:t>Echantillon</a:t>
            </a:r>
          </a:p>
          <a:p>
            <a:r>
              <a:rPr lang="fr-BE" dirty="0" smtClean="0"/>
              <a:t>Evaluation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693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Evaluation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Profil des utilisateurs</a:t>
            </a:r>
          </a:p>
          <a:p>
            <a:r>
              <a:rPr lang="fr-BE" dirty="0" smtClean="0"/>
              <a:t>Modalités de mise en œuvre</a:t>
            </a:r>
          </a:p>
          <a:p>
            <a:r>
              <a:rPr lang="fr-BE" dirty="0" smtClean="0"/>
              <a:t>Fonctionnement</a:t>
            </a:r>
          </a:p>
          <a:p>
            <a:pPr lvl="1"/>
            <a:r>
              <a:rPr lang="fr-BE" dirty="0" smtClean="0"/>
              <a:t>Utilisation</a:t>
            </a:r>
          </a:p>
          <a:p>
            <a:pPr lvl="1"/>
            <a:r>
              <a:rPr lang="fr-BE" dirty="0"/>
              <a:t>Gestion</a:t>
            </a:r>
          </a:p>
          <a:p>
            <a:r>
              <a:rPr lang="fr-BE" dirty="0" smtClean="0"/>
              <a:t>Retombées locales</a:t>
            </a:r>
          </a:p>
          <a:p>
            <a:r>
              <a:rPr lang="fr-BE" dirty="0" smtClean="0"/>
              <a:t>Intégration dans une approche </a:t>
            </a:r>
            <a:r>
              <a:rPr lang="fr-BE" dirty="0" smtClean="0"/>
              <a:t>de DD</a:t>
            </a:r>
            <a:endParaRPr lang="fr-BE" dirty="0" smtClean="0"/>
          </a:p>
          <a:p>
            <a:r>
              <a:rPr lang="fr-BE" dirty="0" smtClean="0"/>
              <a:t>Satisfaction des utilisateurs</a:t>
            </a:r>
          </a:p>
          <a:p>
            <a:r>
              <a:rPr lang="fr-BE" dirty="0" smtClean="0"/>
              <a:t>Notoriété locale</a:t>
            </a:r>
          </a:p>
          <a:p>
            <a:r>
              <a:rPr lang="fr-BE" dirty="0" smtClean="0"/>
              <a:t>Facteurs de réussite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259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Utilisateurs</a:t>
            </a:r>
            <a:endParaRPr lang="fr-BE" dirty="0"/>
          </a:p>
        </p:txBody>
      </p:sp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867525841"/>
              </p:ext>
            </p:extLst>
          </p:nvPr>
        </p:nvGraphicFramePr>
        <p:xfrm>
          <a:off x="179512" y="2276872"/>
          <a:ext cx="48965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640175298"/>
              </p:ext>
            </p:extLst>
          </p:nvPr>
        </p:nvGraphicFramePr>
        <p:xfrm>
          <a:off x="5292080" y="2564904"/>
          <a:ext cx="352839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/>
          </a:bodyPr>
          <a:lstStyle/>
          <a:p>
            <a:r>
              <a:rPr lang="fr-BE" dirty="0" smtClean="0"/>
              <a:t>Ateliers ruraux</a:t>
            </a:r>
          </a:p>
        </p:txBody>
      </p:sp>
    </p:spTree>
    <p:extLst>
      <p:ext uri="{BB962C8B-B14F-4D97-AF65-F5344CB8AC3E}">
        <p14:creationId xmlns:p14="http://schemas.microsoft.com/office/powerpoint/2010/main" val="22277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Utilisateurs</a:t>
            </a:r>
            <a:endParaRPr lang="fr-BE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/>
          </a:bodyPr>
          <a:lstStyle/>
          <a:p>
            <a:r>
              <a:rPr lang="fr-BE" dirty="0" smtClean="0"/>
              <a:t>Maison de village</a:t>
            </a:r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119668527"/>
              </p:ext>
            </p:extLst>
          </p:nvPr>
        </p:nvGraphicFramePr>
        <p:xfrm>
          <a:off x="1115616" y="2564904"/>
          <a:ext cx="7488832" cy="356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9218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Utilisateurs</a:t>
            </a:r>
            <a:endParaRPr lang="fr-BE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/>
          </a:bodyPr>
          <a:lstStyle/>
          <a:p>
            <a:r>
              <a:rPr lang="fr-BE" dirty="0" smtClean="0"/>
              <a:t>Logements </a:t>
            </a:r>
          </a:p>
        </p:txBody>
      </p:sp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2586386167"/>
              </p:ext>
            </p:extLst>
          </p:nvPr>
        </p:nvGraphicFramePr>
        <p:xfrm>
          <a:off x="2627784" y="1628800"/>
          <a:ext cx="604867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628085004"/>
              </p:ext>
            </p:extLst>
          </p:nvPr>
        </p:nvGraphicFramePr>
        <p:xfrm>
          <a:off x="179512" y="4437112"/>
          <a:ext cx="5685387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5940152" y="5157192"/>
            <a:ext cx="2448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300" dirty="0" smtClean="0">
                <a:sym typeface="Wingdings" panose="05000000000000000000" pitchFamily="2" charset="2"/>
              </a:rPr>
              <a:t> Ménages en situation précaire/revenus modestes</a:t>
            </a:r>
            <a:endParaRPr lang="fr-BE" sz="1300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5744869"/>
            <a:ext cx="24482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300" dirty="0" smtClean="0">
                <a:sym typeface="Wingdings" panose="05000000000000000000" pitchFamily="2" charset="2"/>
              </a:rPr>
              <a:t> Logement de transit/insertion</a:t>
            </a:r>
            <a:endParaRPr lang="fr-BE" sz="1300" dirty="0"/>
          </a:p>
        </p:txBody>
      </p:sp>
    </p:spTree>
    <p:extLst>
      <p:ext uri="{BB962C8B-B14F-4D97-AF65-F5344CB8AC3E}">
        <p14:creationId xmlns:p14="http://schemas.microsoft.com/office/powerpoint/2010/main" val="236381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Historique des occupations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r>
              <a:rPr lang="fr-BE" dirty="0" smtClean="0"/>
              <a:t>Ateliers ruraux</a:t>
            </a:r>
            <a:endParaRPr lang="fr-BE" dirty="0"/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val="2581360152"/>
              </p:ext>
            </p:extLst>
          </p:nvPr>
        </p:nvGraphicFramePr>
        <p:xfrm>
          <a:off x="179512" y="2492896"/>
          <a:ext cx="8856984" cy="3942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4740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Historique des occupations </a:t>
            </a:r>
            <a:endParaRPr lang="fr-BE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18864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 smtClean="0"/>
              <a:t>Maisons de village</a:t>
            </a:r>
          </a:p>
          <a:p>
            <a:pPr marL="457200" lvl="1" indent="0">
              <a:buNone/>
            </a:pPr>
            <a:endParaRPr lang="fr-BE" dirty="0" smtClean="0"/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1503627671"/>
              </p:ext>
            </p:extLst>
          </p:nvPr>
        </p:nvGraphicFramePr>
        <p:xfrm>
          <a:off x="1475656" y="2276872"/>
          <a:ext cx="705678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517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522</Words>
  <Application>Microsoft Office PowerPoint</Application>
  <PresentationFormat>Affichage à l'écran (4:3)</PresentationFormat>
  <Paragraphs>173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Evaluation ex-post de projets soutenus par le Développement Rural</vt:lpstr>
      <vt:lpstr>Projets évalués </vt:lpstr>
      <vt:lpstr>Mode opératoire</vt:lpstr>
      <vt:lpstr>Evaluation</vt:lpstr>
      <vt:lpstr>Utilisateurs</vt:lpstr>
      <vt:lpstr>Utilisateurs</vt:lpstr>
      <vt:lpstr>Utilisateurs</vt:lpstr>
      <vt:lpstr>Historique des occupations </vt:lpstr>
      <vt:lpstr>Historique des occupations </vt:lpstr>
      <vt:lpstr>Historique des occupations </vt:lpstr>
      <vt:lpstr>Retombées locales</vt:lpstr>
      <vt:lpstr>Retombées locales</vt:lpstr>
      <vt:lpstr>Retombées locales</vt:lpstr>
      <vt:lpstr>Satisfaction des utilisateurs</vt:lpstr>
      <vt:lpstr>Satisfaction des utilisateurs</vt:lpstr>
      <vt:lpstr>Satisfaction des utilisateurs</vt:lpstr>
      <vt:lpstr>Facteurs de réussite</vt:lpstr>
      <vt:lpstr>Facteurs de réussite</vt:lpstr>
      <vt:lpstr>Facteurs de réussite</vt:lpstr>
      <vt:lpstr>Facteurs de réussite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ex-post de projets soutenus par le Développement Rural</dc:title>
  <dc:creator>Cécile</dc:creator>
  <cp:lastModifiedBy>ULg Gembloux</cp:lastModifiedBy>
  <cp:revision>44</cp:revision>
  <dcterms:created xsi:type="dcterms:W3CDTF">2015-12-14T14:32:03Z</dcterms:created>
  <dcterms:modified xsi:type="dcterms:W3CDTF">2015-12-15T15:52:15Z</dcterms:modified>
</cp:coreProperties>
</file>