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2.xml" ContentType="application/vnd.openxmlformats-officedocument.drawingml.chart+xml"/>
  <Override PartName="/ppt/notesSlides/notesSlide22.xml" ContentType="application/vnd.openxmlformats-officedocument.presentationml.notesSlide+xml"/>
  <Override PartName="/ppt/charts/chart2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20" r:id="rId2"/>
    <p:sldId id="298" r:id="rId3"/>
    <p:sldId id="321" r:id="rId4"/>
    <p:sldId id="257" r:id="rId5"/>
    <p:sldId id="295" r:id="rId6"/>
    <p:sldId id="311" r:id="rId7"/>
    <p:sldId id="294" r:id="rId8"/>
    <p:sldId id="260" r:id="rId9"/>
    <p:sldId id="345" r:id="rId10"/>
    <p:sldId id="346" r:id="rId11"/>
    <p:sldId id="313" r:id="rId12"/>
    <p:sldId id="330" r:id="rId13"/>
    <p:sldId id="265" r:id="rId14"/>
    <p:sldId id="266" r:id="rId15"/>
    <p:sldId id="327" r:id="rId16"/>
    <p:sldId id="331" r:id="rId17"/>
    <p:sldId id="269" r:id="rId18"/>
    <p:sldId id="326" r:id="rId19"/>
    <p:sldId id="279" r:id="rId20"/>
    <p:sldId id="280" r:id="rId21"/>
    <p:sldId id="281" r:id="rId22"/>
    <p:sldId id="282" r:id="rId23"/>
    <p:sldId id="283" r:id="rId24"/>
    <p:sldId id="318" r:id="rId25"/>
    <p:sldId id="284" r:id="rId26"/>
    <p:sldId id="286" r:id="rId27"/>
    <p:sldId id="287" r:id="rId28"/>
    <p:sldId id="290" r:id="rId29"/>
    <p:sldId id="292" r:id="rId30"/>
    <p:sldId id="325" r:id="rId31"/>
    <p:sldId id="308" r:id="rId32"/>
    <p:sldId id="332" r:id="rId33"/>
    <p:sldId id="333" r:id="rId34"/>
    <p:sldId id="334" r:id="rId35"/>
    <p:sldId id="335" r:id="rId36"/>
    <p:sldId id="336" r:id="rId37"/>
    <p:sldId id="337" r:id="rId38"/>
    <p:sldId id="324" r:id="rId39"/>
    <p:sldId id="338" r:id="rId40"/>
    <p:sldId id="339" r:id="rId41"/>
    <p:sldId id="340" r:id="rId42"/>
    <p:sldId id="341" r:id="rId43"/>
    <p:sldId id="342" r:id="rId44"/>
    <p:sldId id="343" r:id="rId45"/>
    <p:sldId id="344" r:id="rId46"/>
  </p:sldIdLst>
  <p:sldSz cx="9144000" cy="6858000" type="screen4x3"/>
  <p:notesSz cx="6669088"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0864" autoAdjust="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Feuil1!$B$1</c:f>
              <c:strCache>
                <c:ptCount val="1"/>
                <c:pt idx="0">
                  <c:v>Ventes</c:v>
                </c:pt>
              </c:strCache>
            </c:strRef>
          </c:tx>
          <c:dLbls>
            <c:dLbl>
              <c:idx val="1"/>
              <c:tx>
                <c:rich>
                  <a:bodyPr/>
                  <a:lstStyle/>
                  <a:p>
                    <a:r>
                      <a:rPr lang="en-US" sz="1400" dirty="0" err="1"/>
                      <a:t>Projet</a:t>
                    </a:r>
                    <a:r>
                      <a:rPr lang="en-US" sz="1400" dirty="0"/>
                      <a:t> DR
</a:t>
                    </a:r>
                    <a:r>
                      <a:rPr lang="en-US" sz="1400" dirty="0" smtClean="0"/>
                      <a:t>33%</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DFC-4A93-B2EF-07C19ACFDE06}"/>
                </c:ext>
              </c:extLst>
            </c:dLbl>
            <c:dLbl>
              <c:idx val="2"/>
              <c:tx>
                <c:rich>
                  <a:bodyPr/>
                  <a:lstStyle/>
                  <a:p>
                    <a:r>
                      <a:rPr lang="en-US" sz="1400" dirty="0" err="1"/>
                      <a:t>Projet</a:t>
                    </a:r>
                    <a:r>
                      <a:rPr lang="en-US" sz="1400" dirty="0"/>
                      <a:t> non DR
</a:t>
                    </a:r>
                    <a:r>
                      <a:rPr lang="en-US" sz="1400" dirty="0" smtClean="0"/>
                      <a:t>66%</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FC-4A93-B2EF-07C19ACFDE06}"/>
                </c:ext>
              </c:extLst>
            </c:dLbl>
            <c:dLbl>
              <c:idx val="3"/>
              <c:tx>
                <c:rich>
                  <a:bodyPr/>
                  <a:lstStyle/>
                  <a:p>
                    <a:r>
                      <a:rPr lang="en-US" sz="1400" smtClean="0"/>
                      <a:t>Oui</a:t>
                    </a:r>
                    <a:r>
                      <a:rPr lang="en-US" sz="1400" dirty="0"/>
                      <a:t>
29%</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DFC-4A93-B2EF-07C19ACFDE06}"/>
                </c:ext>
              </c:extLst>
            </c:dLbl>
            <c:spPr>
              <a:noFill/>
              <a:ln>
                <a:noFill/>
              </a:ln>
              <a:effectLst/>
            </c:spPr>
            <c:txPr>
              <a:bodyPr/>
              <a:lstStyle/>
              <a:p>
                <a:pPr>
                  <a:defRPr sz="1400"/>
                </a:pPr>
                <a:endParaRPr lang="fr-FR"/>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Feuil1!$A$2:$A$4</c:f>
              <c:strCache>
                <c:ptCount val="3"/>
                <c:pt idx="0">
                  <c:v>Non</c:v>
                </c:pt>
                <c:pt idx="1">
                  <c:v>Projet DR</c:v>
                </c:pt>
                <c:pt idx="2">
                  <c:v>Projet non DR</c:v>
                </c:pt>
              </c:strCache>
            </c:strRef>
          </c:cat>
          <c:val>
            <c:numRef>
              <c:f>Feuil1!$B$2:$B$4</c:f>
              <c:numCache>
                <c:formatCode>General</c:formatCode>
                <c:ptCount val="3"/>
                <c:pt idx="0">
                  <c:v>15</c:v>
                </c:pt>
                <c:pt idx="1">
                  <c:v>2</c:v>
                </c:pt>
                <c:pt idx="2">
                  <c:v>4</c:v>
                </c:pt>
              </c:numCache>
            </c:numRef>
          </c:val>
          <c:extLst>
            <c:ext xmlns:c16="http://schemas.microsoft.com/office/drawing/2014/chart" uri="{C3380CC4-5D6E-409C-BE32-E72D297353CC}">
              <c16:uniqueId val="{00000003-3DFC-4A93-B2EF-07C19ACFDE06}"/>
            </c:ext>
          </c:extLst>
        </c:ser>
        <c:ser>
          <c:idx val="1"/>
          <c:order val="1"/>
          <c:tx>
            <c:strRef>
              <c:f>Feuil1!$C$1</c:f>
              <c:strCache>
                <c:ptCount val="1"/>
                <c:pt idx="0">
                  <c:v>Colonne1</c:v>
                </c:pt>
              </c:strCache>
            </c:strRef>
          </c:tx>
          <c:dLbls>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Feuil1!$A$2:$A$4</c:f>
              <c:strCache>
                <c:ptCount val="3"/>
                <c:pt idx="0">
                  <c:v>Non</c:v>
                </c:pt>
                <c:pt idx="1">
                  <c:v>Projet DR</c:v>
                </c:pt>
                <c:pt idx="2">
                  <c:v>Projet non DR</c:v>
                </c:pt>
              </c:strCache>
            </c:strRef>
          </c:cat>
          <c:val>
            <c:numRef>
              <c:f>Feuil1!$C$2:$C$4</c:f>
              <c:numCache>
                <c:formatCode>General</c:formatCode>
                <c:ptCount val="3"/>
                <c:pt idx="0">
                  <c:v>0.33333333333333331</c:v>
                </c:pt>
                <c:pt idx="1">
                  <c:v>0.33333333333333331</c:v>
                </c:pt>
              </c:numCache>
            </c:numRef>
          </c:val>
          <c:extLst>
            <c:ext xmlns:c16="http://schemas.microsoft.com/office/drawing/2014/chart" uri="{C3380CC4-5D6E-409C-BE32-E72D297353CC}">
              <c16:uniqueId val="{00000004-3DFC-4A93-B2EF-07C19ACFDE06}"/>
            </c:ext>
          </c:extLst>
        </c:ser>
        <c:dLbls>
          <c:dLblPos val="bestFit"/>
          <c:showLegendKey val="0"/>
          <c:showVal val="0"/>
          <c:showCatName val="1"/>
          <c:showSerName val="0"/>
          <c:showPercent val="1"/>
          <c:showBubbleSize val="0"/>
          <c:showLeaderLines val="1"/>
        </c:dLbls>
        <c:gapWidth val="100"/>
        <c:splitType val="pos"/>
        <c:splitPos val="2"/>
        <c:secondPieSize val="75"/>
        <c:serLines/>
      </c:ofPieChart>
    </c:plotArea>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fr-BE" sz="1800" b="0" dirty="0"/>
              <a:t>Le caractère </a:t>
            </a:r>
            <a:r>
              <a:rPr lang="fr-BE" sz="1800" b="0" dirty="0" err="1"/>
              <a:t>transcommunal</a:t>
            </a:r>
            <a:r>
              <a:rPr lang="fr-BE" sz="1800" b="0" dirty="0"/>
              <a:t> du projet peut-il émaner des GT ou CLDR</a:t>
            </a:r>
            <a:r>
              <a:rPr lang="fr-BE" sz="1800" b="0" dirty="0" smtClean="0"/>
              <a:t>? </a:t>
            </a:r>
            <a:r>
              <a:rPr lang="fr-BE" sz="1400" b="0" dirty="0" smtClean="0"/>
              <a:t>(</a:t>
            </a:r>
            <a:r>
              <a:rPr lang="fr-BE" sz="1400" b="0" baseline="0" dirty="0" smtClean="0"/>
              <a:t>communes; n=21)</a:t>
            </a:r>
            <a:endParaRPr lang="fr-BE" sz="1400" b="0"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Le caractère transcommunal du projet peut-il émaner des GT ou CLDR?</c:v>
                </c:pt>
              </c:strCache>
            </c:strRef>
          </c:tx>
          <c:explosion val="25"/>
          <c:dLbls>
            <c:spPr>
              <a:noFill/>
              <a:ln>
                <a:noFill/>
              </a:ln>
              <a:effectLst/>
            </c:spPr>
            <c:txPr>
              <a:bodyPr/>
              <a:lstStyle/>
              <a:p>
                <a:pPr>
                  <a:defRPr sz="14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Feuil1!$A$2:$A$4</c:f>
              <c:strCache>
                <c:ptCount val="3"/>
                <c:pt idx="0">
                  <c:v>Oui</c:v>
                </c:pt>
                <c:pt idx="1">
                  <c:v>Non</c:v>
                </c:pt>
                <c:pt idx="2">
                  <c:v>Je ne sais pas</c:v>
                </c:pt>
              </c:strCache>
            </c:strRef>
          </c:cat>
          <c:val>
            <c:numRef>
              <c:f>Feuil1!$B$2:$B$4</c:f>
              <c:numCache>
                <c:formatCode>General</c:formatCode>
                <c:ptCount val="3"/>
                <c:pt idx="0">
                  <c:v>43</c:v>
                </c:pt>
                <c:pt idx="1">
                  <c:v>43</c:v>
                </c:pt>
                <c:pt idx="2">
                  <c:v>14</c:v>
                </c:pt>
              </c:numCache>
            </c:numRef>
          </c:val>
          <c:extLst>
            <c:ext xmlns:c16="http://schemas.microsoft.com/office/drawing/2014/chart" uri="{C3380CC4-5D6E-409C-BE32-E72D297353CC}">
              <c16:uniqueId val="{00000000-A352-408D-B374-B0392B59005F}"/>
            </c:ext>
          </c:extLst>
        </c:ser>
        <c:dLbls>
          <c:showLegendKey val="0"/>
          <c:showVal val="0"/>
          <c:showCatName val="0"/>
          <c:showSerName val="0"/>
          <c:showPercent val="1"/>
          <c:showBubbleSize val="0"/>
          <c:showLeaderLines val="1"/>
        </c:dLbls>
      </c:pie3DChart>
    </c:plotArea>
    <c:legend>
      <c:legendPos val="t"/>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bar"/>
        <c:grouping val="stacked"/>
        <c:varyColors val="0"/>
        <c:ser>
          <c:idx val="0"/>
          <c:order val="0"/>
          <c:tx>
            <c:strRef>
              <c:f>Feuil1!$B$1</c:f>
              <c:strCache>
                <c:ptCount val="1"/>
                <c:pt idx="0">
                  <c:v>Oui</c:v>
                </c:pt>
              </c:strCache>
            </c:strRef>
          </c:tx>
          <c:invertIfNegative val="0"/>
          <c:dLbls>
            <c:dLbl>
              <c:idx val="0"/>
              <c:spPr/>
              <c:txPr>
                <a:bodyPr/>
                <a:lstStyle/>
                <a:p>
                  <a:pPr>
                    <a:defRPr sz="1200"/>
                  </a:pPr>
                  <a:endParaRPr lang="fr-FR"/>
                </a:p>
              </c:txPr>
              <c:showLegendKey val="0"/>
              <c:showVal val="1"/>
              <c:showCatName val="0"/>
              <c:showSerName val="0"/>
              <c:showPercent val="0"/>
              <c:showBubbleSize val="0"/>
              <c:extLst>
                <c:ext xmlns:c16="http://schemas.microsoft.com/office/drawing/2014/chart" uri="{C3380CC4-5D6E-409C-BE32-E72D297353CC}">
                  <c16:uniqueId val="{00000000-5310-4403-B809-DA758737AE2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Equipe FRW (n=8)</c:v>
                </c:pt>
              </c:strCache>
            </c:strRef>
          </c:cat>
          <c:val>
            <c:numRef>
              <c:f>Feuil1!$B$2</c:f>
              <c:numCache>
                <c:formatCode>0%</c:formatCode>
                <c:ptCount val="1"/>
                <c:pt idx="0">
                  <c:v>0.75</c:v>
                </c:pt>
              </c:numCache>
            </c:numRef>
          </c:val>
          <c:extLst>
            <c:ext xmlns:c16="http://schemas.microsoft.com/office/drawing/2014/chart" uri="{C3380CC4-5D6E-409C-BE32-E72D297353CC}">
              <c16:uniqueId val="{00000001-5310-4403-B809-DA758737AE2E}"/>
            </c:ext>
          </c:extLst>
        </c:ser>
        <c:ser>
          <c:idx val="1"/>
          <c:order val="1"/>
          <c:tx>
            <c:strRef>
              <c:f>Feuil1!$C$1</c:f>
              <c:strCache>
                <c:ptCount val="1"/>
                <c:pt idx="0">
                  <c:v>Non</c:v>
                </c:pt>
              </c:strCache>
            </c:strRef>
          </c:tx>
          <c:spPr>
            <a:solidFill>
              <a:schemeClr val="accent2"/>
            </a:solidFill>
          </c:spPr>
          <c:invertIfNegative val="0"/>
          <c:dLbls>
            <c:dLbl>
              <c:idx val="0"/>
              <c:spPr/>
              <c:txPr>
                <a:bodyPr/>
                <a:lstStyle/>
                <a:p>
                  <a:pPr>
                    <a:defRPr sz="1200" baseline="0"/>
                  </a:pPr>
                  <a:endParaRPr lang="fr-FR"/>
                </a:p>
              </c:txPr>
              <c:showLegendKey val="0"/>
              <c:showVal val="1"/>
              <c:showCatName val="0"/>
              <c:showSerName val="0"/>
              <c:showPercent val="0"/>
              <c:showBubbleSize val="0"/>
              <c:extLst>
                <c:ext xmlns:c16="http://schemas.microsoft.com/office/drawing/2014/chart" uri="{C3380CC4-5D6E-409C-BE32-E72D297353CC}">
                  <c16:uniqueId val="{00000002-5310-4403-B809-DA758737AE2E}"/>
                </c:ext>
              </c:extLst>
            </c:dLbl>
            <c:numFmt formatCode="0.00%" sourceLinked="0"/>
            <c:spPr>
              <a:noFill/>
              <a:ln>
                <a:noFill/>
              </a:ln>
              <a:effectLst/>
            </c:spPr>
            <c:txPr>
              <a:bodyPr/>
              <a:lstStyle/>
              <a:p>
                <a:pPr>
                  <a:defRPr sz="1200" baseline="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Equipe FRW (n=8)</c:v>
                </c:pt>
              </c:strCache>
            </c:strRef>
          </c:cat>
          <c:val>
            <c:numRef>
              <c:f>Feuil1!$C$2</c:f>
              <c:numCache>
                <c:formatCode>0%</c:formatCode>
                <c:ptCount val="1"/>
                <c:pt idx="0">
                  <c:v>0.25</c:v>
                </c:pt>
              </c:numCache>
            </c:numRef>
          </c:val>
          <c:extLst>
            <c:ext xmlns:c16="http://schemas.microsoft.com/office/drawing/2014/chart" uri="{C3380CC4-5D6E-409C-BE32-E72D297353CC}">
              <c16:uniqueId val="{00000003-5310-4403-B809-DA758737AE2E}"/>
            </c:ext>
          </c:extLst>
        </c:ser>
        <c:dLbls>
          <c:showLegendKey val="0"/>
          <c:showVal val="1"/>
          <c:showCatName val="0"/>
          <c:showSerName val="0"/>
          <c:showPercent val="0"/>
          <c:showBubbleSize val="0"/>
        </c:dLbls>
        <c:gapWidth val="95"/>
        <c:overlap val="100"/>
        <c:axId val="88451712"/>
        <c:axId val="88453504"/>
      </c:barChart>
      <c:catAx>
        <c:axId val="88451712"/>
        <c:scaling>
          <c:orientation val="minMax"/>
        </c:scaling>
        <c:delete val="0"/>
        <c:axPos val="l"/>
        <c:numFmt formatCode="General" sourceLinked="0"/>
        <c:majorTickMark val="none"/>
        <c:minorTickMark val="none"/>
        <c:tickLblPos val="nextTo"/>
        <c:txPr>
          <a:bodyPr/>
          <a:lstStyle/>
          <a:p>
            <a:pPr>
              <a:defRPr sz="1200"/>
            </a:pPr>
            <a:endParaRPr lang="fr-FR"/>
          </a:p>
        </c:txPr>
        <c:crossAx val="88453504"/>
        <c:crosses val="autoZero"/>
        <c:auto val="1"/>
        <c:lblAlgn val="ctr"/>
        <c:lblOffset val="100"/>
        <c:noMultiLvlLbl val="0"/>
      </c:catAx>
      <c:valAx>
        <c:axId val="88453504"/>
        <c:scaling>
          <c:orientation val="minMax"/>
        </c:scaling>
        <c:delete val="1"/>
        <c:axPos val="b"/>
        <c:numFmt formatCode="0%" sourceLinked="1"/>
        <c:majorTickMark val="none"/>
        <c:minorTickMark val="none"/>
        <c:tickLblPos val="nextTo"/>
        <c:crossAx val="88451712"/>
        <c:crosses val="autoZero"/>
        <c:crossBetween val="between"/>
      </c:valAx>
    </c:plotArea>
    <c:legend>
      <c:legendPos val="t"/>
      <c:overlay val="0"/>
      <c:txPr>
        <a:bodyPr/>
        <a:lstStyle/>
        <a:p>
          <a:pPr>
            <a:defRPr sz="1200"/>
          </a:pPr>
          <a:endParaRPr lang="fr-FR"/>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Initiateur</c:v>
                </c:pt>
              </c:strCache>
            </c:strRef>
          </c:tx>
          <c:dPt>
            <c:idx val="0"/>
            <c:bubble3D val="0"/>
            <c:spPr>
              <a:solidFill>
                <a:schemeClr val="accent1"/>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D1B5-4892-9CCC-A2A854818C5C}"/>
              </c:ext>
            </c:extLst>
          </c:dPt>
          <c:dPt>
            <c:idx val="1"/>
            <c:bubble3D val="0"/>
            <c:spPr>
              <a:solidFill>
                <a:schemeClr val="accent2"/>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D1B5-4892-9CCC-A2A854818C5C}"/>
              </c:ext>
            </c:extLst>
          </c:dPt>
          <c:dPt>
            <c:idx val="2"/>
            <c:bubble3D val="0"/>
            <c:spPr>
              <a:solidFill>
                <a:schemeClr val="accent3"/>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D1B5-4892-9CCC-A2A854818C5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Feuil1!$A$2:$A$4</c:f>
              <c:strCache>
                <c:ptCount val="3"/>
                <c:pt idx="0">
                  <c:v>Commune</c:v>
                </c:pt>
                <c:pt idx="1">
                  <c:v>FRW</c:v>
                </c:pt>
                <c:pt idx="2">
                  <c:v>GAL</c:v>
                </c:pt>
              </c:strCache>
            </c:strRef>
          </c:cat>
          <c:val>
            <c:numRef>
              <c:f>Feuil1!$B$2:$B$4</c:f>
              <c:numCache>
                <c:formatCode>General</c:formatCode>
                <c:ptCount val="3"/>
                <c:pt idx="0">
                  <c:v>5</c:v>
                </c:pt>
                <c:pt idx="1">
                  <c:v>4</c:v>
                </c:pt>
                <c:pt idx="2">
                  <c:v>1</c:v>
                </c:pt>
              </c:numCache>
            </c:numRef>
          </c:val>
          <c:extLst>
            <c:ext xmlns:c16="http://schemas.microsoft.com/office/drawing/2014/chart" uri="{C3380CC4-5D6E-409C-BE32-E72D297353CC}">
              <c16:uniqueId val="{00000000-6755-44EF-9A6D-BAAFA4289924}"/>
            </c:ext>
          </c:extLst>
        </c:ser>
        <c:dLbls>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dirty="0" smtClean="0"/>
              <a:t>Intérêts</a:t>
            </a:r>
            <a:r>
              <a:rPr lang="fr-BE" baseline="0" dirty="0" smtClean="0"/>
              <a:t> selon les communes</a:t>
            </a:r>
            <a:endParaRPr lang="fr-BE" dirty="0"/>
          </a:p>
        </c:rich>
      </c:tx>
      <c:overlay val="0"/>
    </c:title>
    <c:autoTitleDeleted val="0"/>
    <c:plotArea>
      <c:layout/>
      <c:doughnutChart>
        <c:varyColors val="1"/>
        <c:ser>
          <c:idx val="0"/>
          <c:order val="0"/>
          <c:tx>
            <c:strRef>
              <c:f>Feuil1!$B$1</c:f>
              <c:strCache>
                <c:ptCount val="1"/>
                <c:pt idx="0">
                  <c:v>Série 1</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Feuil1!$A$2:$A$10</c:f>
              <c:strCache>
                <c:ptCount val="9"/>
                <c:pt idx="0">
                  <c:v>Financier (économie et taux)</c:v>
                </c:pt>
                <c:pt idx="1">
                  <c:v>Humain : ressource et savoir-faire</c:v>
                </c:pt>
                <c:pt idx="2">
                  <c:v>Stratégie</c:v>
                </c:pt>
                <c:pt idx="3">
                  <c:v>Isolement</c:v>
                </c:pt>
                <c:pt idx="4">
                  <c:v>Cofinancement niveaux supérieurs</c:v>
                </c:pt>
                <c:pt idx="5">
                  <c:v>Déficit/2</c:v>
                </c:pt>
                <c:pt idx="6">
                  <c:v>Dynamiser le projet</c:v>
                </c:pt>
                <c:pt idx="7">
                  <c:v>Projet d'envergure</c:v>
                </c:pt>
                <c:pt idx="8">
                  <c:v>Aucun</c:v>
                </c:pt>
              </c:strCache>
            </c:strRef>
          </c:cat>
          <c:val>
            <c:numRef>
              <c:f>Feuil1!$B$2:$B$10</c:f>
              <c:numCache>
                <c:formatCode>0%</c:formatCode>
                <c:ptCount val="9"/>
                <c:pt idx="0">
                  <c:v>0.5</c:v>
                </c:pt>
                <c:pt idx="1">
                  <c:v>0.3888888888888889</c:v>
                </c:pt>
                <c:pt idx="2">
                  <c:v>0.27777777777777779</c:v>
                </c:pt>
                <c:pt idx="3">
                  <c:v>0.17</c:v>
                </c:pt>
                <c:pt idx="4">
                  <c:v>0.16666666666666666</c:v>
                </c:pt>
                <c:pt idx="5">
                  <c:v>0.1111111111111111</c:v>
                </c:pt>
                <c:pt idx="6">
                  <c:v>5.5555555555555552E-2</c:v>
                </c:pt>
                <c:pt idx="7">
                  <c:v>5.5555555555555552E-2</c:v>
                </c:pt>
                <c:pt idx="8">
                  <c:v>0.06</c:v>
                </c:pt>
              </c:numCache>
            </c:numRef>
          </c:val>
          <c:extLst>
            <c:ext xmlns:c16="http://schemas.microsoft.com/office/drawing/2014/chart" uri="{C3380CC4-5D6E-409C-BE32-E72D297353CC}">
              <c16:uniqueId val="{00000000-DE27-4CEC-AF1A-7E9C2C771B09}"/>
            </c:ext>
          </c:extLst>
        </c:ser>
        <c:dLbls>
          <c:showLegendKey val="0"/>
          <c:showVal val="0"/>
          <c:showCatName val="0"/>
          <c:showSerName val="0"/>
          <c:showPercent val="1"/>
          <c:showBubbleSize val="0"/>
          <c:showLeaderLines val="1"/>
        </c:dLbls>
        <c:firstSliceAng val="0"/>
        <c:holeSize val="50"/>
      </c:doughnutChart>
    </c:plotArea>
    <c:legend>
      <c:legendPos val="r"/>
      <c:overlay val="0"/>
    </c:legend>
    <c:plotVisOnly val="1"/>
    <c:dispBlanksAs val="gap"/>
    <c:showDLblsOverMax val="0"/>
  </c:chart>
  <c:txPr>
    <a:bodyPr/>
    <a:lstStyle/>
    <a:p>
      <a:pPr>
        <a:defRPr sz="13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92070423391115E-2"/>
          <c:y val="0.12579143027022821"/>
          <c:w val="0.44690238499860002"/>
          <c:h val="0.71918731812975201"/>
        </c:manualLayout>
      </c:layout>
      <c:doughnutChart>
        <c:varyColors val="1"/>
        <c:ser>
          <c:idx val="0"/>
          <c:order val="0"/>
          <c:tx>
            <c:strRef>
              <c:f>Feuil1!$B$1</c:f>
              <c:strCache>
                <c:ptCount val="1"/>
                <c:pt idx="0">
                  <c:v>Intérêts</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Feuil1!$A$2:$A$6</c:f>
              <c:strCache>
                <c:ptCount val="5"/>
                <c:pt idx="0">
                  <c:v>Economie </c:v>
                </c:pt>
                <c:pt idx="1">
                  <c:v>Taux majoré</c:v>
                </c:pt>
                <c:pt idx="2">
                  <c:v>Ressources humaines partagées</c:v>
                </c:pt>
                <c:pt idx="3">
                  <c:v>Stratégie</c:v>
                </c:pt>
                <c:pt idx="4">
                  <c:v>Identité renforcée</c:v>
                </c:pt>
              </c:strCache>
            </c:strRef>
          </c:cat>
          <c:val>
            <c:numRef>
              <c:f>Feuil1!$B$2:$B$6</c:f>
              <c:numCache>
                <c:formatCode>0%</c:formatCode>
                <c:ptCount val="5"/>
                <c:pt idx="0">
                  <c:v>0.86</c:v>
                </c:pt>
                <c:pt idx="1">
                  <c:v>0.86</c:v>
                </c:pt>
                <c:pt idx="2">
                  <c:v>0.43</c:v>
                </c:pt>
                <c:pt idx="3">
                  <c:v>0.43</c:v>
                </c:pt>
                <c:pt idx="4">
                  <c:v>0.14000000000000001</c:v>
                </c:pt>
              </c:numCache>
            </c:numRef>
          </c:val>
          <c:extLst>
            <c:ext xmlns:c16="http://schemas.microsoft.com/office/drawing/2014/chart" uri="{C3380CC4-5D6E-409C-BE32-E72D297353CC}">
              <c16:uniqueId val="{00000000-826A-447E-94FF-F35C2FF27779}"/>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55432469858308409"/>
          <c:y val="8.9658895344233186E-2"/>
          <c:w val="0.42013977029056593"/>
          <c:h val="0.82068220931153357"/>
        </c:manualLayout>
      </c:layout>
      <c:overlay val="0"/>
      <c:txPr>
        <a:bodyPr/>
        <a:lstStyle/>
        <a:p>
          <a:pPr>
            <a:defRPr sz="900"/>
          </a:pPr>
          <a:endParaRPr lang="fr-FR"/>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baseline="0" dirty="0" smtClean="0"/>
              <a:t>Projets </a:t>
            </a:r>
            <a:r>
              <a:rPr lang="fr-BE" baseline="0" dirty="0" err="1" smtClean="0"/>
              <a:t>transcommunaux</a:t>
            </a:r>
            <a:r>
              <a:rPr lang="fr-BE" baseline="0" dirty="0" smtClean="0"/>
              <a:t> selon les communes</a:t>
            </a:r>
            <a:endParaRPr lang="fr-BE" dirty="0"/>
          </a:p>
        </c:rich>
      </c:tx>
      <c:overlay val="0"/>
    </c:title>
    <c:autoTitleDeleted val="0"/>
    <c:plotArea>
      <c:layout/>
      <c:doughnutChart>
        <c:varyColors val="1"/>
        <c:ser>
          <c:idx val="0"/>
          <c:order val="0"/>
          <c:tx>
            <c:strRef>
              <c:f>Feuil1!$B$1</c:f>
              <c:strCache>
                <c:ptCount val="1"/>
                <c:pt idx="0">
                  <c:v>Série 1</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Feuil1!$A$2:$A$14</c:f>
              <c:strCache>
                <c:ptCount val="13"/>
                <c:pt idx="0">
                  <c:v>Mobilité douce</c:v>
                </c:pt>
                <c:pt idx="1">
                  <c:v>Hall de sport</c:v>
                </c:pt>
                <c:pt idx="2">
                  <c:v>Maison de repos</c:v>
                </c:pt>
                <c:pt idx="3">
                  <c:v>Cuisine pour restauration collectivités (et cantine)</c:v>
                </c:pt>
                <c:pt idx="4">
                  <c:v>Théâtre</c:v>
                </c:pt>
                <c:pt idx="5">
                  <c:v>Atelier rural</c:v>
                </c:pt>
                <c:pt idx="6">
                  <c:v>UBM/énergie</c:v>
                </c:pt>
                <c:pt idx="7">
                  <c:v>Plateforme</c:v>
                </c:pt>
                <c:pt idx="8">
                  <c:v>Fromagerie</c:v>
                </c:pt>
                <c:pt idx="9">
                  <c:v>Projet &gt;&lt; innondation</c:v>
                </c:pt>
                <c:pt idx="10">
                  <c:v>Salle d'expo temporaires</c:v>
                </c:pt>
                <c:pt idx="11">
                  <c:v>Recyclerie</c:v>
                </c:pt>
                <c:pt idx="12">
                  <c:v>?</c:v>
                </c:pt>
              </c:strCache>
            </c:strRef>
          </c:cat>
          <c:val>
            <c:numRef>
              <c:f>Feuil1!$B$2:$B$14</c:f>
              <c:numCache>
                <c:formatCode>0%</c:formatCode>
                <c:ptCount val="13"/>
                <c:pt idx="0">
                  <c:v>0.5</c:v>
                </c:pt>
                <c:pt idx="1">
                  <c:v>0.3</c:v>
                </c:pt>
                <c:pt idx="2">
                  <c:v>0.2</c:v>
                </c:pt>
                <c:pt idx="3">
                  <c:v>0.15</c:v>
                </c:pt>
                <c:pt idx="4">
                  <c:v>0.15</c:v>
                </c:pt>
                <c:pt idx="5">
                  <c:v>0.1</c:v>
                </c:pt>
                <c:pt idx="6">
                  <c:v>0.1</c:v>
                </c:pt>
                <c:pt idx="7">
                  <c:v>0.05</c:v>
                </c:pt>
                <c:pt idx="8">
                  <c:v>0.05</c:v>
                </c:pt>
                <c:pt idx="9">
                  <c:v>0.05</c:v>
                </c:pt>
                <c:pt idx="10">
                  <c:v>0.05</c:v>
                </c:pt>
                <c:pt idx="11">
                  <c:v>0.05</c:v>
                </c:pt>
                <c:pt idx="12">
                  <c:v>0.05</c:v>
                </c:pt>
              </c:numCache>
            </c:numRef>
          </c:val>
          <c:extLst>
            <c:ext xmlns:c16="http://schemas.microsoft.com/office/drawing/2014/chart" uri="{C3380CC4-5D6E-409C-BE32-E72D297353CC}">
              <c16:uniqueId val="{00000000-F810-4F9C-8793-A7D6022DD6B2}"/>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9543407960644754"/>
          <c:y val="0.10181201271754119"/>
          <c:w val="0.29318725637414245"/>
          <c:h val="0.88467723357535433"/>
        </c:manualLayout>
      </c:layout>
      <c:overlay val="0"/>
      <c:txPr>
        <a:bodyPr/>
        <a:lstStyle/>
        <a:p>
          <a:pPr>
            <a:defRPr sz="1100"/>
          </a:pPr>
          <a:endParaRPr lang="fr-FR"/>
        </a:p>
      </c:txPr>
    </c:legend>
    <c:plotVisOnly val="1"/>
    <c:dispBlanksAs val="gap"/>
    <c:showDLblsOverMax val="0"/>
  </c:chart>
  <c:txPr>
    <a:bodyPr/>
    <a:lstStyle/>
    <a:p>
      <a:pPr>
        <a:defRPr sz="13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invertIfNegative val="0"/>
          <c:cat>
            <c:strRef>
              <c:f>Feuil1!$A$2:$A$11</c:f>
              <c:strCache>
                <c:ptCount val="10"/>
                <c:pt idx="0">
                  <c:v>Atelier de transfo.</c:v>
                </c:pt>
                <c:pt idx="1">
                  <c:v>Atelier rural</c:v>
                </c:pt>
                <c:pt idx="2">
                  <c:v>Energie</c:v>
                </c:pt>
                <c:pt idx="3">
                  <c:v>Mobilité</c:v>
                </c:pt>
                <c:pt idx="4">
                  <c:v>Hall sportif</c:v>
                </c:pt>
                <c:pt idx="5">
                  <c:v>Maison médicale</c:v>
                </c:pt>
                <c:pt idx="6">
                  <c:v>Maison de repos</c:v>
                </c:pt>
                <c:pt idx="7">
                  <c:v>Plateforme de redistri.</c:v>
                </c:pt>
                <c:pt idx="8">
                  <c:v>Vitrine </c:v>
                </c:pt>
                <c:pt idx="9">
                  <c:v>MR/MMS</c:v>
                </c:pt>
              </c:strCache>
            </c:strRef>
          </c:cat>
          <c:val>
            <c:numRef>
              <c:f>Feuil1!$B$2:$B$11</c:f>
              <c:numCache>
                <c:formatCode>General</c:formatCode>
                <c:ptCount val="10"/>
                <c:pt idx="0">
                  <c:v>3</c:v>
                </c:pt>
                <c:pt idx="1">
                  <c:v>3</c:v>
                </c:pt>
                <c:pt idx="2">
                  <c:v>3</c:v>
                </c:pt>
                <c:pt idx="3">
                  <c:v>3</c:v>
                </c:pt>
                <c:pt idx="4">
                  <c:v>3</c:v>
                </c:pt>
                <c:pt idx="5">
                  <c:v>2</c:v>
                </c:pt>
                <c:pt idx="6">
                  <c:v>1</c:v>
                </c:pt>
                <c:pt idx="7">
                  <c:v>1</c:v>
                </c:pt>
                <c:pt idx="8">
                  <c:v>1</c:v>
                </c:pt>
                <c:pt idx="9">
                  <c:v>1</c:v>
                </c:pt>
              </c:numCache>
            </c:numRef>
          </c:val>
          <c:extLst>
            <c:ext xmlns:c16="http://schemas.microsoft.com/office/drawing/2014/chart" uri="{C3380CC4-5D6E-409C-BE32-E72D297353CC}">
              <c16:uniqueId val="{00000000-EAF0-4244-8478-88F18089E7DB}"/>
            </c:ext>
          </c:extLst>
        </c:ser>
        <c:dLbls>
          <c:showLegendKey val="0"/>
          <c:showVal val="0"/>
          <c:showCatName val="0"/>
          <c:showSerName val="0"/>
          <c:showPercent val="0"/>
          <c:showBubbleSize val="0"/>
        </c:dLbls>
        <c:gapWidth val="150"/>
        <c:axId val="122023296"/>
        <c:axId val="122025088"/>
      </c:barChart>
      <c:catAx>
        <c:axId val="122023296"/>
        <c:scaling>
          <c:orientation val="minMax"/>
        </c:scaling>
        <c:delete val="0"/>
        <c:axPos val="b"/>
        <c:numFmt formatCode="General" sourceLinked="0"/>
        <c:majorTickMark val="out"/>
        <c:minorTickMark val="none"/>
        <c:tickLblPos val="nextTo"/>
        <c:txPr>
          <a:bodyPr/>
          <a:lstStyle/>
          <a:p>
            <a:pPr>
              <a:defRPr sz="1000"/>
            </a:pPr>
            <a:endParaRPr lang="fr-FR"/>
          </a:p>
        </c:txPr>
        <c:crossAx val="122025088"/>
        <c:crosses val="autoZero"/>
        <c:auto val="1"/>
        <c:lblAlgn val="ctr"/>
        <c:lblOffset val="100"/>
        <c:noMultiLvlLbl val="0"/>
      </c:catAx>
      <c:valAx>
        <c:axId val="122025088"/>
        <c:scaling>
          <c:orientation val="minMax"/>
        </c:scaling>
        <c:delete val="0"/>
        <c:axPos val="l"/>
        <c:majorGridlines/>
        <c:title>
          <c:tx>
            <c:rich>
              <a:bodyPr rot="-5400000" vert="horz"/>
              <a:lstStyle/>
              <a:p>
                <a:pPr>
                  <a:defRPr/>
                </a:pPr>
                <a:r>
                  <a:rPr lang="fr-BE" sz="800" b="0"/>
                  <a:t>Equipe FRW (n =8)</a:t>
                </a:r>
              </a:p>
            </c:rich>
          </c:tx>
          <c:overlay val="0"/>
        </c:title>
        <c:numFmt formatCode="General" sourceLinked="1"/>
        <c:majorTickMark val="out"/>
        <c:minorTickMark val="none"/>
        <c:tickLblPos val="nextTo"/>
        <c:txPr>
          <a:bodyPr/>
          <a:lstStyle/>
          <a:p>
            <a:pPr>
              <a:defRPr sz="700"/>
            </a:pPr>
            <a:endParaRPr lang="fr-FR"/>
          </a:p>
        </c:txPr>
        <c:crossAx val="122023296"/>
        <c:crosses val="autoZero"/>
        <c:crossBetween val="between"/>
        <c:majorUnit val="1"/>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baseline="0" dirty="0" smtClean="0"/>
              <a:t>Projets </a:t>
            </a:r>
            <a:r>
              <a:rPr lang="fr-BE" baseline="0" dirty="0" err="1" smtClean="0"/>
              <a:t>transcommunaux</a:t>
            </a:r>
            <a:r>
              <a:rPr lang="fr-BE" baseline="0" dirty="0" smtClean="0"/>
              <a:t> selon les communes</a:t>
            </a:r>
            <a:endParaRPr lang="fr-BE" dirty="0"/>
          </a:p>
        </c:rich>
      </c:tx>
      <c:overlay val="0"/>
    </c:title>
    <c:autoTitleDeleted val="0"/>
    <c:plotArea>
      <c:layout/>
      <c:doughnutChart>
        <c:varyColors val="1"/>
        <c:ser>
          <c:idx val="0"/>
          <c:order val="0"/>
          <c:tx>
            <c:strRef>
              <c:f>Feuil1!$B$1</c:f>
              <c:strCache>
                <c:ptCount val="1"/>
                <c:pt idx="0">
                  <c:v>Série 1</c:v>
                </c:pt>
              </c:strCache>
            </c:strRef>
          </c:tx>
          <c:spPr>
            <a:noFill/>
          </c:spPr>
          <c:explosion val="25"/>
          <c:dLbls>
            <c:delete val="1"/>
          </c:dLbls>
          <c:cat>
            <c:strRef>
              <c:f>Feuil1!$A$2:$A$13</c:f>
              <c:strCache>
                <c:ptCount val="12"/>
                <c:pt idx="0">
                  <c:v>Mobilité douce</c:v>
                </c:pt>
                <c:pt idx="1">
                  <c:v>Hall de sport</c:v>
                </c:pt>
                <c:pt idx="2">
                  <c:v>Maison de repos</c:v>
                </c:pt>
                <c:pt idx="3">
                  <c:v>Cuisine pour restauration collectivités (et cantine)</c:v>
                </c:pt>
                <c:pt idx="4">
                  <c:v>Théâtre</c:v>
                </c:pt>
                <c:pt idx="5">
                  <c:v>Atelier rural</c:v>
                </c:pt>
                <c:pt idx="6">
                  <c:v>UBM/énergie</c:v>
                </c:pt>
                <c:pt idx="7">
                  <c:v>Plateforme</c:v>
                </c:pt>
                <c:pt idx="8">
                  <c:v>Fromagerie</c:v>
                </c:pt>
                <c:pt idx="9">
                  <c:v>Projet &gt;&lt; innondation</c:v>
                </c:pt>
                <c:pt idx="10">
                  <c:v>Salle d'expo temporaires</c:v>
                </c:pt>
                <c:pt idx="11">
                  <c:v>Recyclerie</c:v>
                </c:pt>
              </c:strCache>
            </c:strRef>
          </c:cat>
          <c:val>
            <c:numRef>
              <c:f>Feuil1!$B$2:$B$13</c:f>
              <c:numCache>
                <c:formatCode>0%</c:formatCode>
                <c:ptCount val="12"/>
                <c:pt idx="0">
                  <c:v>0.5</c:v>
                </c:pt>
                <c:pt idx="1">
                  <c:v>0.3</c:v>
                </c:pt>
                <c:pt idx="2">
                  <c:v>0.2</c:v>
                </c:pt>
                <c:pt idx="3">
                  <c:v>0.15</c:v>
                </c:pt>
                <c:pt idx="4">
                  <c:v>0.15</c:v>
                </c:pt>
                <c:pt idx="5">
                  <c:v>0.1</c:v>
                </c:pt>
                <c:pt idx="6">
                  <c:v>0.1</c:v>
                </c:pt>
                <c:pt idx="7">
                  <c:v>0.05</c:v>
                </c:pt>
                <c:pt idx="8">
                  <c:v>0.05</c:v>
                </c:pt>
                <c:pt idx="9">
                  <c:v>0.05</c:v>
                </c:pt>
                <c:pt idx="10">
                  <c:v>0.05</c:v>
                </c:pt>
                <c:pt idx="11">
                  <c:v>0.05</c:v>
                </c:pt>
              </c:numCache>
            </c:numRef>
          </c:val>
          <c:extLst>
            <c:ext xmlns:c16="http://schemas.microsoft.com/office/drawing/2014/chart" uri="{C3380CC4-5D6E-409C-BE32-E72D297353CC}">
              <c16:uniqueId val="{00000000-7A5B-4F61-A3AB-74E00DEA99A2}"/>
            </c:ext>
          </c:extLst>
        </c:ser>
        <c:dLbls>
          <c:showLegendKey val="0"/>
          <c:showVal val="0"/>
          <c:showCatName val="0"/>
          <c:showSerName val="0"/>
          <c:showPercent val="1"/>
          <c:showBubbleSize val="0"/>
          <c:showLeaderLines val="1"/>
        </c:dLbls>
        <c:firstSliceAng val="0"/>
        <c:holeSize val="50"/>
      </c:doughnutChart>
      <c:spPr>
        <a:noFill/>
        <a:ln w="25400">
          <a:noFill/>
        </a:ln>
      </c:spPr>
    </c:plotArea>
    <c:plotVisOnly val="1"/>
    <c:dispBlanksAs val="gap"/>
    <c:showDLblsOverMax val="0"/>
  </c:chart>
  <c:txPr>
    <a:bodyPr/>
    <a:lstStyle/>
    <a:p>
      <a:pPr>
        <a:defRPr sz="13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Construction/</a:t>
            </a:r>
            <a:r>
              <a:rPr lang="en-US" sz="1400" dirty="0" err="1" smtClean="0"/>
              <a:t>rénovation</a:t>
            </a:r>
            <a:r>
              <a:rPr lang="en-US" sz="1400" baseline="0" dirty="0" smtClean="0"/>
              <a:t> d’un </a:t>
            </a:r>
            <a:r>
              <a:rPr lang="en-US" sz="1400" baseline="0" dirty="0" err="1" smtClean="0"/>
              <a:t>bâtiment</a:t>
            </a:r>
            <a:r>
              <a:rPr lang="en-US" sz="1400" baseline="0" dirty="0" smtClean="0"/>
              <a:t> : </a:t>
            </a:r>
            <a:r>
              <a:rPr lang="en-US" sz="1400" baseline="0" dirty="0" err="1" smtClean="0"/>
              <a:t>quel</a:t>
            </a:r>
            <a:r>
              <a:rPr lang="en-US" sz="1400" baseline="0" dirty="0" smtClean="0"/>
              <a:t> </a:t>
            </a:r>
            <a:r>
              <a:rPr lang="en-US" sz="1400" baseline="0" dirty="0" err="1" smtClean="0"/>
              <a:t>cas</a:t>
            </a:r>
            <a:r>
              <a:rPr lang="en-US" sz="1400" baseline="0" dirty="0" smtClean="0"/>
              <a:t> de figure </a:t>
            </a:r>
            <a:r>
              <a:rPr lang="en-US" sz="1400" baseline="0" dirty="0" err="1" smtClean="0"/>
              <a:t>privilégiez-vous</a:t>
            </a:r>
            <a:r>
              <a:rPr lang="en-US" sz="1400" baseline="0" dirty="0" smtClean="0"/>
              <a:t>?</a:t>
            </a:r>
            <a:endParaRPr lang="en-US" sz="1400" dirty="0"/>
          </a:p>
        </c:rich>
      </c:tx>
      <c:overlay val="0"/>
    </c:title>
    <c:autoTitleDeleted val="0"/>
    <c:plotArea>
      <c:layout/>
      <c:pieChart>
        <c:varyColors val="1"/>
        <c:ser>
          <c:idx val="0"/>
          <c:order val="0"/>
          <c:tx>
            <c:strRef>
              <c:f>Feuil1!$B$1</c:f>
              <c:strCache>
                <c:ptCount val="1"/>
                <c:pt idx="0">
                  <c:v>Ventes</c:v>
                </c:pt>
              </c:strCache>
            </c:strRef>
          </c:tx>
          <c:dLbls>
            <c:spPr>
              <a:noFill/>
              <a:ln>
                <a:noFill/>
              </a:ln>
              <a:effectLst/>
            </c:spPr>
            <c:txPr>
              <a:bodyPr/>
              <a:lstStyle/>
              <a:p>
                <a:pPr>
                  <a:defRPr sz="14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Feuil1!$A$2:$A$6</c:f>
              <c:strCache>
                <c:ptCount val="5"/>
                <c:pt idx="0">
                  <c:v>1/Le bien appartient à la commune</c:v>
                </c:pt>
                <c:pt idx="1">
                  <c:v>2/Le bien appartient à la commune partenaire</c:v>
                </c:pt>
                <c:pt idx="2">
                  <c:v>1 ou 2</c:v>
                </c:pt>
                <c:pt idx="3">
                  <c:v>3/Le bien est coacheté</c:v>
                </c:pt>
                <c:pt idx="4">
                  <c:v>Tout est envisageable</c:v>
                </c:pt>
              </c:strCache>
            </c:strRef>
          </c:cat>
          <c:val>
            <c:numRef>
              <c:f>Feuil1!$B$2:$B$6</c:f>
              <c:numCache>
                <c:formatCode>General</c:formatCode>
                <c:ptCount val="5"/>
                <c:pt idx="0">
                  <c:v>1</c:v>
                </c:pt>
                <c:pt idx="1">
                  <c:v>0</c:v>
                </c:pt>
                <c:pt idx="2">
                  <c:v>2</c:v>
                </c:pt>
                <c:pt idx="3">
                  <c:v>8</c:v>
                </c:pt>
                <c:pt idx="4">
                  <c:v>5</c:v>
                </c:pt>
              </c:numCache>
            </c:numRef>
          </c:val>
          <c:extLst>
            <c:ext xmlns:c16="http://schemas.microsoft.com/office/drawing/2014/chart" uri="{C3380CC4-5D6E-409C-BE32-E72D297353CC}">
              <c16:uniqueId val="{00000000-06CC-4679-83B0-A2FDC43933E7}"/>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041666666666667"/>
          <c:y val="0.2"/>
          <c:w val="0.37679494750656167"/>
          <c:h val="0.765625"/>
        </c:manualLayout>
      </c:layout>
      <c:barChart>
        <c:barDir val="col"/>
        <c:grouping val="stacked"/>
        <c:varyColors val="0"/>
        <c:ser>
          <c:idx val="0"/>
          <c:order val="0"/>
          <c:tx>
            <c:strRef>
              <c:f>Feuil1!$B$1</c:f>
              <c:strCache>
                <c:ptCount val="1"/>
                <c:pt idx="0">
                  <c:v>Très favorable</c:v>
                </c:pt>
              </c:strCache>
            </c:strRef>
          </c:tx>
          <c:spPr>
            <a:solidFill>
              <a:schemeClr val="accent3">
                <a:lumMod val="75000"/>
              </a:schemeClr>
            </a:solidFill>
          </c:spPr>
          <c:invertIfNegative val="0"/>
          <c:dLbls>
            <c:numFmt formatCode="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Catégorie 1</c:v>
                </c:pt>
              </c:strCache>
            </c:strRef>
          </c:cat>
          <c:val>
            <c:numRef>
              <c:f>Feuil1!$B$2</c:f>
              <c:numCache>
                <c:formatCode>General</c:formatCode>
                <c:ptCount val="1"/>
                <c:pt idx="0">
                  <c:v>0.2</c:v>
                </c:pt>
              </c:numCache>
            </c:numRef>
          </c:val>
          <c:extLst>
            <c:ext xmlns:c16="http://schemas.microsoft.com/office/drawing/2014/chart" uri="{C3380CC4-5D6E-409C-BE32-E72D297353CC}">
              <c16:uniqueId val="{00000000-9C35-4EE8-91F3-5DE9FD0BBDFB}"/>
            </c:ext>
          </c:extLst>
        </c:ser>
        <c:ser>
          <c:idx val="1"/>
          <c:order val="1"/>
          <c:tx>
            <c:strRef>
              <c:f>Feuil1!$C$1</c:f>
              <c:strCache>
                <c:ptCount val="1"/>
                <c:pt idx="0">
                  <c:v>Assez favorable</c:v>
                </c:pt>
              </c:strCache>
            </c:strRef>
          </c:tx>
          <c:spPr>
            <a:solidFill>
              <a:schemeClr val="accent3"/>
            </a:solidFill>
          </c:spPr>
          <c:invertIfNegative val="0"/>
          <c:dLbls>
            <c:dLbl>
              <c:idx val="0"/>
              <c:tx>
                <c:rich>
                  <a:bodyPr/>
                  <a:lstStyle/>
                  <a:p>
                    <a:r>
                      <a:rPr lang="en-US" sz="1400"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35-4EE8-91F3-5DE9FD0BBDFB}"/>
                </c:ext>
              </c:extLst>
            </c:dLbl>
            <c:numFmt formatCode="0.0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Catégorie 1</c:v>
                </c:pt>
              </c:strCache>
            </c:strRef>
          </c:cat>
          <c:val>
            <c:numRef>
              <c:f>Feuil1!$C$2</c:f>
              <c:numCache>
                <c:formatCode>General</c:formatCode>
                <c:ptCount val="1"/>
                <c:pt idx="0">
                  <c:v>0.4</c:v>
                </c:pt>
              </c:numCache>
            </c:numRef>
          </c:val>
          <c:extLst>
            <c:ext xmlns:c16="http://schemas.microsoft.com/office/drawing/2014/chart" uri="{C3380CC4-5D6E-409C-BE32-E72D297353CC}">
              <c16:uniqueId val="{00000002-9C35-4EE8-91F3-5DE9FD0BBDFB}"/>
            </c:ext>
          </c:extLst>
        </c:ser>
        <c:ser>
          <c:idx val="2"/>
          <c:order val="2"/>
          <c:tx>
            <c:strRef>
              <c:f>Feuil1!$D$1</c:f>
              <c:strCache>
                <c:ptCount val="1"/>
                <c:pt idx="0">
                  <c:v>Peu favorable</c:v>
                </c:pt>
              </c:strCache>
            </c:strRef>
          </c:tx>
          <c:spPr>
            <a:solidFill>
              <a:schemeClr val="accent2">
                <a:lumMod val="60000"/>
                <a:lumOff val="40000"/>
              </a:schemeClr>
            </a:solidFill>
          </c:spPr>
          <c:invertIfNegative val="0"/>
          <c:dLbls>
            <c:dLbl>
              <c:idx val="0"/>
              <c:numFmt formatCode="0%" sourceLinked="0"/>
              <c:spPr/>
              <c:txPr>
                <a:bodyPr/>
                <a:lstStyle/>
                <a:p>
                  <a:pPr>
                    <a:defRPr sz="1400"/>
                  </a:pPr>
                  <a:endParaRPr lang="fr-FR"/>
                </a:p>
              </c:txPr>
              <c:showLegendKey val="0"/>
              <c:showVal val="1"/>
              <c:showCatName val="0"/>
              <c:showSerName val="0"/>
              <c:showPercent val="0"/>
              <c:showBubbleSize val="0"/>
              <c:extLst>
                <c:ext xmlns:c16="http://schemas.microsoft.com/office/drawing/2014/chart" uri="{C3380CC4-5D6E-409C-BE32-E72D297353CC}">
                  <c16:uniqueId val="{00000003-9C35-4EE8-91F3-5DE9FD0BBDFB}"/>
                </c:ext>
              </c:extLst>
            </c:dLbl>
            <c:numFmt formatCode="0.0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Catégorie 1</c:v>
                </c:pt>
              </c:strCache>
            </c:strRef>
          </c:cat>
          <c:val>
            <c:numRef>
              <c:f>Feuil1!$D$2</c:f>
              <c:numCache>
                <c:formatCode>General</c:formatCode>
                <c:ptCount val="1"/>
                <c:pt idx="0">
                  <c:v>0.4</c:v>
                </c:pt>
              </c:numCache>
            </c:numRef>
          </c:val>
          <c:extLst>
            <c:ext xmlns:c16="http://schemas.microsoft.com/office/drawing/2014/chart" uri="{C3380CC4-5D6E-409C-BE32-E72D297353CC}">
              <c16:uniqueId val="{00000004-9C35-4EE8-91F3-5DE9FD0BBDFB}"/>
            </c:ext>
          </c:extLst>
        </c:ser>
        <c:ser>
          <c:idx val="3"/>
          <c:order val="3"/>
          <c:tx>
            <c:strRef>
              <c:f>Feuil1!$E$1</c:f>
              <c:strCache>
                <c:ptCount val="1"/>
                <c:pt idx="0">
                  <c:v>Pas du tout favorable</c:v>
                </c:pt>
              </c:strCache>
            </c:strRef>
          </c:tx>
          <c:spPr>
            <a:solidFill>
              <a:schemeClr val="accent2"/>
            </a:solidFill>
          </c:spPr>
          <c:invertIfNegative val="0"/>
          <c:dLbls>
            <c:numFmt formatCode="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Catégorie 1</c:v>
                </c:pt>
              </c:strCache>
            </c:strRef>
          </c:cat>
          <c:val>
            <c:numRef>
              <c:f>Feuil1!$E$2</c:f>
              <c:numCache>
                <c:formatCode>General</c:formatCode>
                <c:ptCount val="1"/>
                <c:pt idx="0">
                  <c:v>0</c:v>
                </c:pt>
              </c:numCache>
            </c:numRef>
          </c:val>
          <c:extLst>
            <c:ext xmlns:c16="http://schemas.microsoft.com/office/drawing/2014/chart" uri="{C3380CC4-5D6E-409C-BE32-E72D297353CC}">
              <c16:uniqueId val="{00000005-9C35-4EE8-91F3-5DE9FD0BBDFB}"/>
            </c:ext>
          </c:extLst>
        </c:ser>
        <c:dLbls>
          <c:showLegendKey val="0"/>
          <c:showVal val="1"/>
          <c:showCatName val="0"/>
          <c:showSerName val="0"/>
          <c:showPercent val="0"/>
          <c:showBubbleSize val="0"/>
        </c:dLbls>
        <c:gapWidth val="150"/>
        <c:overlap val="100"/>
        <c:axId val="124185216"/>
        <c:axId val="128926080"/>
      </c:barChart>
      <c:catAx>
        <c:axId val="124185216"/>
        <c:scaling>
          <c:orientation val="minMax"/>
        </c:scaling>
        <c:delete val="1"/>
        <c:axPos val="b"/>
        <c:numFmt formatCode="General" sourceLinked="1"/>
        <c:majorTickMark val="out"/>
        <c:minorTickMark val="none"/>
        <c:tickLblPos val="nextTo"/>
        <c:crossAx val="128926080"/>
        <c:crosses val="autoZero"/>
        <c:auto val="1"/>
        <c:lblAlgn val="ctr"/>
        <c:lblOffset val="100"/>
        <c:noMultiLvlLbl val="0"/>
      </c:catAx>
      <c:valAx>
        <c:axId val="128926080"/>
        <c:scaling>
          <c:orientation val="minMax"/>
        </c:scaling>
        <c:delete val="1"/>
        <c:axPos val="l"/>
        <c:majorGridlines/>
        <c:numFmt formatCode="General" sourceLinked="1"/>
        <c:majorTickMark val="out"/>
        <c:minorTickMark val="none"/>
        <c:tickLblPos val="nextTo"/>
        <c:crossAx val="124185216"/>
        <c:crosses val="autoZero"/>
        <c:crossBetween val="between"/>
      </c:valAx>
    </c:plotArea>
    <c:legend>
      <c:legendPos val="t"/>
      <c:layout>
        <c:manualLayout>
          <c:xMode val="edge"/>
          <c:yMode val="edge"/>
          <c:x val="0.26056894990917995"/>
          <c:y val="2.4935468839172116E-2"/>
          <c:w val="0.6340578080793664"/>
          <c:h val="0.23240904116904809"/>
        </c:manualLayout>
      </c:layout>
      <c:overlay val="0"/>
      <c:txPr>
        <a:bodyPr/>
        <a:lstStyle/>
        <a:p>
          <a:pPr>
            <a:defRPr sz="13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9499489163516"/>
          <c:y val="0.1450910018440266"/>
          <c:w val="0.55919004642185721"/>
          <c:h val="0.74193671925129046"/>
        </c:manualLayout>
      </c:layout>
      <c:pieChart>
        <c:varyColors val="1"/>
        <c:ser>
          <c:idx val="0"/>
          <c:order val="0"/>
          <c:tx>
            <c:strRef>
              <c:f>Feuil1!$B$1</c:f>
              <c:strCache>
                <c:ptCount val="1"/>
                <c:pt idx="0">
                  <c:v>Ventes</c:v>
                </c:pt>
              </c:strCache>
            </c:strRef>
          </c:tx>
          <c:dLbls>
            <c:dLbl>
              <c:idx val="1"/>
              <c:tx>
                <c:rich>
                  <a:bodyPr/>
                  <a:lstStyle/>
                  <a:p>
                    <a:pPr>
                      <a:defRPr sz="1300"/>
                    </a:pPr>
                    <a:r>
                      <a:rPr lang="en-US" sz="1300" dirty="0" err="1" smtClean="0"/>
                      <a:t>Oui</a:t>
                    </a:r>
                    <a:r>
                      <a:rPr lang="en-US" sz="1300" dirty="0"/>
                      <a:t>
</a:t>
                    </a:r>
                    <a:r>
                      <a:rPr lang="en-US" sz="1300" dirty="0" smtClean="0"/>
                      <a:t>38%</a:t>
                    </a:r>
                    <a:endParaRPr lang="en-US" sz="1300" dirty="0"/>
                  </a:p>
                </c:rich>
              </c:tx>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D0B-4507-A1FF-BDCE2A6A0200}"/>
                </c:ext>
              </c:extLst>
            </c:dLbl>
            <c:dLbl>
              <c:idx val="2"/>
              <c:tx>
                <c:rich>
                  <a:bodyPr/>
                  <a:lstStyle/>
                  <a:p>
                    <a:r>
                      <a:rPr lang="en-US" sz="1400" dirty="0" err="1"/>
                      <a:t>Projet</a:t>
                    </a:r>
                    <a:r>
                      <a:rPr lang="en-US" sz="1400"/>
                      <a:t> non DR
</a:t>
                    </a:r>
                    <a:r>
                      <a:rPr lang="en-US" sz="1400" smtClean="0"/>
                      <a:t>86%</a:t>
                    </a:r>
                    <a:endParaRPr lang="en-US"/>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0B-4507-A1FF-BDCE2A6A0200}"/>
                </c:ext>
              </c:extLst>
            </c:dLbl>
            <c:dLbl>
              <c:idx val="3"/>
              <c:tx>
                <c:rich>
                  <a:bodyPr/>
                  <a:lstStyle/>
                  <a:p>
                    <a:r>
                      <a:rPr lang="en-US" sz="1400" smtClean="0"/>
                      <a:t>Oui</a:t>
                    </a:r>
                    <a:r>
                      <a:rPr lang="en-US" sz="1400" dirty="0"/>
                      <a:t>
29%</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0B-4507-A1FF-BDCE2A6A0200}"/>
                </c:ext>
              </c:extLst>
            </c:dLbl>
            <c:spPr>
              <a:noFill/>
              <a:ln>
                <a:noFill/>
              </a:ln>
              <a:effectLst/>
            </c:spPr>
            <c:txPr>
              <a:bodyPr/>
              <a:lstStyle/>
              <a:p>
                <a:pPr>
                  <a:defRPr sz="1400"/>
                </a:pPr>
                <a:endParaRPr lang="fr-FR"/>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Feuil1!$A$2:$A$3</c:f>
              <c:strCache>
                <c:ptCount val="2"/>
                <c:pt idx="0">
                  <c:v>Non</c:v>
                </c:pt>
                <c:pt idx="1">
                  <c:v>Projet DR transcommunal en cours de réflexion</c:v>
                </c:pt>
              </c:strCache>
            </c:strRef>
          </c:cat>
          <c:val>
            <c:numRef>
              <c:f>Feuil1!$B$2:$B$3</c:f>
              <c:numCache>
                <c:formatCode>General</c:formatCode>
                <c:ptCount val="2"/>
                <c:pt idx="0">
                  <c:v>13</c:v>
                </c:pt>
                <c:pt idx="1">
                  <c:v>8</c:v>
                </c:pt>
              </c:numCache>
            </c:numRef>
          </c:val>
          <c:extLst>
            <c:ext xmlns:c16="http://schemas.microsoft.com/office/drawing/2014/chart" uri="{C3380CC4-5D6E-409C-BE32-E72D297353CC}">
              <c16:uniqueId val="{00000003-2D0B-4507-A1FF-BDCE2A6A0200}"/>
            </c:ext>
          </c:extLst>
        </c:ser>
        <c:ser>
          <c:idx val="1"/>
          <c:order val="1"/>
          <c:tx>
            <c:strRef>
              <c:f>Feuil1!$C$1</c:f>
              <c:strCache>
                <c:ptCount val="1"/>
                <c:pt idx="0">
                  <c:v>Colonne1</c:v>
                </c:pt>
              </c:strCache>
            </c:strRef>
          </c:tx>
          <c:dLbls>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Feuil1!$A$2:$A$3</c:f>
              <c:strCache>
                <c:ptCount val="2"/>
                <c:pt idx="0">
                  <c:v>Non</c:v>
                </c:pt>
                <c:pt idx="1">
                  <c:v>Projet DR transcommunal en cours de réflexion</c:v>
                </c:pt>
              </c:strCache>
            </c:strRef>
          </c:cat>
          <c:val>
            <c:numRef>
              <c:f>Feuil1!$C$2:$C$3</c:f>
              <c:numCache>
                <c:formatCode>General</c:formatCode>
                <c:ptCount val="2"/>
                <c:pt idx="0">
                  <c:v>0.61904761904761907</c:v>
                </c:pt>
                <c:pt idx="1">
                  <c:v>0.38095238095238093</c:v>
                </c:pt>
              </c:numCache>
            </c:numRef>
          </c:val>
          <c:extLst>
            <c:ext xmlns:c16="http://schemas.microsoft.com/office/drawing/2014/chart" uri="{C3380CC4-5D6E-409C-BE32-E72D297353CC}">
              <c16:uniqueId val="{00000004-2D0B-4507-A1FF-BDCE2A6A0200}"/>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Construction/</a:t>
            </a:r>
            <a:r>
              <a:rPr lang="en-US" sz="1400" dirty="0" err="1" smtClean="0"/>
              <a:t>rénovation</a:t>
            </a:r>
            <a:r>
              <a:rPr lang="en-US" sz="1400" baseline="0" dirty="0" smtClean="0"/>
              <a:t> d’un </a:t>
            </a:r>
            <a:r>
              <a:rPr lang="en-US" sz="1400" baseline="0" dirty="0" err="1" smtClean="0"/>
              <a:t>bâtiment</a:t>
            </a:r>
            <a:r>
              <a:rPr lang="en-US" sz="1400" baseline="0" dirty="0" smtClean="0"/>
              <a:t> : </a:t>
            </a:r>
            <a:r>
              <a:rPr lang="en-US" sz="1400" baseline="0" dirty="0" err="1" smtClean="0"/>
              <a:t>quel</a:t>
            </a:r>
            <a:r>
              <a:rPr lang="en-US" sz="1400" baseline="0" dirty="0" smtClean="0"/>
              <a:t> </a:t>
            </a:r>
            <a:r>
              <a:rPr lang="en-US" sz="1400" baseline="0" dirty="0" err="1" smtClean="0"/>
              <a:t>cas</a:t>
            </a:r>
            <a:r>
              <a:rPr lang="en-US" sz="1400" baseline="0" dirty="0" smtClean="0"/>
              <a:t> de figure </a:t>
            </a:r>
            <a:r>
              <a:rPr lang="en-US" sz="1400" baseline="0" dirty="0" err="1" smtClean="0"/>
              <a:t>privilégiez-vous</a:t>
            </a:r>
            <a:r>
              <a:rPr lang="en-US" sz="1400" baseline="0" dirty="0" smtClean="0"/>
              <a:t>?</a:t>
            </a:r>
            <a:endParaRPr lang="en-US" sz="1400" dirty="0"/>
          </a:p>
        </c:rich>
      </c:tx>
      <c:overlay val="0"/>
    </c:title>
    <c:autoTitleDeleted val="0"/>
    <c:plotArea>
      <c:layout/>
      <c:pieChart>
        <c:varyColors val="1"/>
        <c:ser>
          <c:idx val="0"/>
          <c:order val="0"/>
          <c:tx>
            <c:strRef>
              <c:f>Feuil1!$B$1</c:f>
              <c:strCache>
                <c:ptCount val="1"/>
                <c:pt idx="0">
                  <c:v>Ventes</c:v>
                </c:pt>
              </c:strCache>
            </c:strRef>
          </c:tx>
          <c:dLbls>
            <c:spPr>
              <a:noFill/>
              <a:ln>
                <a:noFill/>
              </a:ln>
              <a:effectLst/>
            </c:spPr>
            <c:txPr>
              <a:bodyPr/>
              <a:lstStyle/>
              <a:p>
                <a:pPr>
                  <a:defRPr sz="14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Feuil1!$A$2:$A$6</c:f>
              <c:strCache>
                <c:ptCount val="5"/>
                <c:pt idx="0">
                  <c:v>1/Le bien appartient à la commune</c:v>
                </c:pt>
                <c:pt idx="1">
                  <c:v>2/Le bien appartient à la commune partenaire</c:v>
                </c:pt>
                <c:pt idx="2">
                  <c:v>1 ou 2</c:v>
                </c:pt>
                <c:pt idx="3">
                  <c:v>3/Le bien est coacheté</c:v>
                </c:pt>
                <c:pt idx="4">
                  <c:v>Tout est envisageable</c:v>
                </c:pt>
              </c:strCache>
            </c:strRef>
          </c:cat>
          <c:val>
            <c:numRef>
              <c:f>Feuil1!$B$2:$B$6</c:f>
              <c:numCache>
                <c:formatCode>General</c:formatCode>
                <c:ptCount val="5"/>
                <c:pt idx="0">
                  <c:v>1</c:v>
                </c:pt>
                <c:pt idx="1">
                  <c:v>0</c:v>
                </c:pt>
                <c:pt idx="2">
                  <c:v>2</c:v>
                </c:pt>
                <c:pt idx="3">
                  <c:v>8</c:v>
                </c:pt>
                <c:pt idx="4">
                  <c:v>5</c:v>
                </c:pt>
              </c:numCache>
            </c:numRef>
          </c:val>
          <c:extLst>
            <c:ext xmlns:c16="http://schemas.microsoft.com/office/drawing/2014/chart" uri="{C3380CC4-5D6E-409C-BE32-E72D297353CC}">
              <c16:uniqueId val="{00000000-FCD6-4C0E-9D47-EEB1CC521ED9}"/>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53972579991307"/>
          <c:y val="5.8699140806207556E-2"/>
          <c:w val="0.37679494750656167"/>
          <c:h val="0.765625"/>
        </c:manualLayout>
      </c:layout>
      <c:barChart>
        <c:barDir val="col"/>
        <c:grouping val="stacked"/>
        <c:varyColors val="0"/>
        <c:ser>
          <c:idx val="0"/>
          <c:order val="0"/>
          <c:tx>
            <c:strRef>
              <c:f>Feuil1!$B$1</c:f>
              <c:strCache>
                <c:ptCount val="1"/>
                <c:pt idx="0">
                  <c:v>Très favorable</c:v>
                </c:pt>
              </c:strCache>
            </c:strRef>
          </c:tx>
          <c:spPr>
            <a:solidFill>
              <a:schemeClr val="accent3">
                <a:lumMod val="75000"/>
              </a:schemeClr>
            </a:solidFill>
          </c:spPr>
          <c:invertIfNegative val="0"/>
          <c:dLbls>
            <c:numFmt formatCode="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Catégorie 1</c:v>
                </c:pt>
              </c:strCache>
            </c:strRef>
          </c:cat>
          <c:val>
            <c:numRef>
              <c:f>Feuil1!$B$2</c:f>
              <c:numCache>
                <c:formatCode>General</c:formatCode>
                <c:ptCount val="1"/>
                <c:pt idx="0">
                  <c:v>0.5</c:v>
                </c:pt>
              </c:numCache>
            </c:numRef>
          </c:val>
          <c:extLst>
            <c:ext xmlns:c16="http://schemas.microsoft.com/office/drawing/2014/chart" uri="{C3380CC4-5D6E-409C-BE32-E72D297353CC}">
              <c16:uniqueId val="{00000000-C3AB-456F-9B0A-05A90C73421E}"/>
            </c:ext>
          </c:extLst>
        </c:ser>
        <c:ser>
          <c:idx val="1"/>
          <c:order val="1"/>
          <c:tx>
            <c:strRef>
              <c:f>Feuil1!$C$1</c:f>
              <c:strCache>
                <c:ptCount val="1"/>
                <c:pt idx="0">
                  <c:v>Assez favorable</c:v>
                </c:pt>
              </c:strCache>
            </c:strRef>
          </c:tx>
          <c:spPr>
            <a:solidFill>
              <a:schemeClr val="accent3"/>
            </a:solidFill>
          </c:spPr>
          <c:invertIfNegative val="0"/>
          <c:dLbls>
            <c:dLbl>
              <c:idx val="0"/>
              <c:tx>
                <c:rich>
                  <a:bodyPr/>
                  <a:lstStyle/>
                  <a:p>
                    <a:r>
                      <a:rPr lang="en-US" sz="1400"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AB-456F-9B0A-05A90C73421E}"/>
                </c:ext>
              </c:extLst>
            </c:dLbl>
            <c:numFmt formatCode="0.0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Catégorie 1</c:v>
                </c:pt>
              </c:strCache>
            </c:strRef>
          </c:cat>
          <c:val>
            <c:numRef>
              <c:f>Feuil1!$C$2</c:f>
              <c:numCache>
                <c:formatCode>General</c:formatCode>
                <c:ptCount val="1"/>
                <c:pt idx="0">
                  <c:v>0.25</c:v>
                </c:pt>
              </c:numCache>
            </c:numRef>
          </c:val>
          <c:extLst>
            <c:ext xmlns:c16="http://schemas.microsoft.com/office/drawing/2014/chart" uri="{C3380CC4-5D6E-409C-BE32-E72D297353CC}">
              <c16:uniqueId val="{00000002-C3AB-456F-9B0A-05A90C73421E}"/>
            </c:ext>
          </c:extLst>
        </c:ser>
        <c:ser>
          <c:idx val="2"/>
          <c:order val="2"/>
          <c:tx>
            <c:strRef>
              <c:f>Feuil1!$D$1</c:f>
              <c:strCache>
                <c:ptCount val="1"/>
                <c:pt idx="0">
                  <c:v>Peu favorable</c:v>
                </c:pt>
              </c:strCache>
            </c:strRef>
          </c:tx>
          <c:spPr>
            <a:solidFill>
              <a:schemeClr val="accent2">
                <a:lumMod val="60000"/>
                <a:lumOff val="40000"/>
              </a:schemeClr>
            </a:solidFill>
          </c:spPr>
          <c:invertIfNegative val="0"/>
          <c:dLbls>
            <c:dLbl>
              <c:idx val="0"/>
              <c:numFmt formatCode="0%" sourceLinked="0"/>
              <c:spPr/>
              <c:txPr>
                <a:bodyPr/>
                <a:lstStyle/>
                <a:p>
                  <a:pPr>
                    <a:defRPr sz="1400"/>
                  </a:pPr>
                  <a:endParaRPr lang="fr-FR"/>
                </a:p>
              </c:txPr>
              <c:showLegendKey val="0"/>
              <c:showVal val="1"/>
              <c:showCatName val="0"/>
              <c:showSerName val="0"/>
              <c:showPercent val="0"/>
              <c:showBubbleSize val="0"/>
              <c:extLst>
                <c:ext xmlns:c16="http://schemas.microsoft.com/office/drawing/2014/chart" uri="{C3380CC4-5D6E-409C-BE32-E72D297353CC}">
                  <c16:uniqueId val="{00000003-C3AB-456F-9B0A-05A90C73421E}"/>
                </c:ext>
              </c:extLst>
            </c:dLbl>
            <c:numFmt formatCode="0.0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Catégorie 1</c:v>
                </c:pt>
              </c:strCache>
            </c:strRef>
          </c:cat>
          <c:val>
            <c:numRef>
              <c:f>Feuil1!$D$2</c:f>
              <c:numCache>
                <c:formatCode>General</c:formatCode>
                <c:ptCount val="1"/>
                <c:pt idx="0">
                  <c:v>0.125</c:v>
                </c:pt>
              </c:numCache>
            </c:numRef>
          </c:val>
          <c:extLst>
            <c:ext xmlns:c16="http://schemas.microsoft.com/office/drawing/2014/chart" uri="{C3380CC4-5D6E-409C-BE32-E72D297353CC}">
              <c16:uniqueId val="{00000004-C3AB-456F-9B0A-05A90C73421E}"/>
            </c:ext>
          </c:extLst>
        </c:ser>
        <c:ser>
          <c:idx val="3"/>
          <c:order val="3"/>
          <c:tx>
            <c:strRef>
              <c:f>Feuil1!$E$1</c:f>
              <c:strCache>
                <c:ptCount val="1"/>
                <c:pt idx="0">
                  <c:v>Pas du tout favorable</c:v>
                </c:pt>
              </c:strCache>
            </c:strRef>
          </c:tx>
          <c:spPr>
            <a:solidFill>
              <a:schemeClr val="accent2"/>
            </a:solidFill>
          </c:spPr>
          <c:invertIfNegative val="0"/>
          <c:dLbls>
            <c:numFmt formatCode="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Catégorie 1</c:v>
                </c:pt>
              </c:strCache>
            </c:strRef>
          </c:cat>
          <c:val>
            <c:numRef>
              <c:f>Feuil1!$E$2</c:f>
              <c:numCache>
                <c:formatCode>General</c:formatCode>
                <c:ptCount val="1"/>
                <c:pt idx="0">
                  <c:v>0.125</c:v>
                </c:pt>
              </c:numCache>
            </c:numRef>
          </c:val>
          <c:extLst>
            <c:ext xmlns:c16="http://schemas.microsoft.com/office/drawing/2014/chart" uri="{C3380CC4-5D6E-409C-BE32-E72D297353CC}">
              <c16:uniqueId val="{00000005-C3AB-456F-9B0A-05A90C73421E}"/>
            </c:ext>
          </c:extLst>
        </c:ser>
        <c:dLbls>
          <c:showLegendKey val="0"/>
          <c:showVal val="1"/>
          <c:showCatName val="0"/>
          <c:showSerName val="0"/>
          <c:showPercent val="0"/>
          <c:showBubbleSize val="0"/>
        </c:dLbls>
        <c:gapWidth val="150"/>
        <c:overlap val="100"/>
        <c:axId val="124251136"/>
        <c:axId val="124269312"/>
      </c:barChart>
      <c:catAx>
        <c:axId val="124251136"/>
        <c:scaling>
          <c:orientation val="minMax"/>
        </c:scaling>
        <c:delete val="1"/>
        <c:axPos val="b"/>
        <c:numFmt formatCode="General" sourceLinked="1"/>
        <c:majorTickMark val="out"/>
        <c:minorTickMark val="none"/>
        <c:tickLblPos val="nextTo"/>
        <c:crossAx val="124269312"/>
        <c:crosses val="autoZero"/>
        <c:auto val="1"/>
        <c:lblAlgn val="ctr"/>
        <c:lblOffset val="100"/>
        <c:noMultiLvlLbl val="0"/>
      </c:catAx>
      <c:valAx>
        <c:axId val="124269312"/>
        <c:scaling>
          <c:orientation val="minMax"/>
        </c:scaling>
        <c:delete val="1"/>
        <c:axPos val="l"/>
        <c:majorGridlines/>
        <c:numFmt formatCode="General" sourceLinked="1"/>
        <c:majorTickMark val="out"/>
        <c:minorTickMark val="none"/>
        <c:tickLblPos val="nextTo"/>
        <c:crossAx val="124251136"/>
        <c:crosses val="autoZero"/>
        <c:crossBetween val="between"/>
      </c:valAx>
    </c:plotArea>
    <c:legend>
      <c:legendPos val="t"/>
      <c:layout>
        <c:manualLayout>
          <c:xMode val="edge"/>
          <c:yMode val="edge"/>
          <c:x val="0.21792349846879716"/>
          <c:y val="8.3118229463907053E-2"/>
          <c:w val="0.6340578080793664"/>
          <c:h val="0.23240904116904809"/>
        </c:manualLayout>
      </c:layout>
      <c:overlay val="0"/>
      <c:txPr>
        <a:bodyPr/>
        <a:lstStyle/>
        <a:p>
          <a:pPr>
            <a:defRPr sz="13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a:pPr>
          <a:endParaRPr lang="fr-FR"/>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9.7916666666666666E-2"/>
          <c:y val="0.4240285971983529"/>
          <c:w val="0.75624999999999998"/>
          <c:h val="0.54059571850393706"/>
        </c:manualLayout>
      </c:layout>
      <c:pie3DChart>
        <c:varyColors val="1"/>
        <c:ser>
          <c:idx val="0"/>
          <c:order val="0"/>
          <c:tx>
            <c:strRef>
              <c:f>Feuil1!$B$1</c:f>
              <c:strCache>
                <c:ptCount val="1"/>
                <c:pt idx="0">
                  <c:v>Instance de gestion</c:v>
                </c:pt>
              </c:strCache>
            </c:strRef>
          </c:tx>
          <c:explosion val="25"/>
          <c:dLbls>
            <c:spPr>
              <a:noFill/>
              <a:ln>
                <a:noFill/>
              </a:ln>
              <a:effectLst/>
            </c:spPr>
            <c:txPr>
              <a:bodyPr/>
              <a:lstStyle/>
              <a:p>
                <a:pPr>
                  <a:defRPr sz="14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Feuil1!$A$2:$A$6</c:f>
              <c:strCache>
                <c:ptCount val="5"/>
                <c:pt idx="0">
                  <c:v>Convention </c:v>
                </c:pt>
                <c:pt idx="1">
                  <c:v>asbl</c:v>
                </c:pt>
                <c:pt idx="2">
                  <c:v>Régie autonome</c:v>
                </c:pt>
                <c:pt idx="3">
                  <c:v>Je ne sais pas</c:v>
                </c:pt>
                <c:pt idx="4">
                  <c:v>Intercommunale</c:v>
                </c:pt>
              </c:strCache>
            </c:strRef>
          </c:cat>
          <c:val>
            <c:numRef>
              <c:f>Feuil1!$B$2:$B$6</c:f>
              <c:numCache>
                <c:formatCode>General</c:formatCode>
                <c:ptCount val="5"/>
                <c:pt idx="0">
                  <c:v>4</c:v>
                </c:pt>
                <c:pt idx="1">
                  <c:v>4</c:v>
                </c:pt>
                <c:pt idx="2">
                  <c:v>2</c:v>
                </c:pt>
                <c:pt idx="3">
                  <c:v>7</c:v>
                </c:pt>
                <c:pt idx="4">
                  <c:v>0</c:v>
                </c:pt>
              </c:numCache>
            </c:numRef>
          </c:val>
          <c:extLst>
            <c:ext xmlns:c16="http://schemas.microsoft.com/office/drawing/2014/chart" uri="{C3380CC4-5D6E-409C-BE32-E72D297353CC}">
              <c16:uniqueId val="{00000000-16B4-455A-953D-B7264DB3835E}"/>
            </c:ext>
          </c:extLst>
        </c:ser>
        <c:dLbls>
          <c:showLegendKey val="0"/>
          <c:showVal val="0"/>
          <c:showCatName val="0"/>
          <c:showSerName val="0"/>
          <c:showPercent val="1"/>
          <c:showBubbleSize val="0"/>
          <c:showLeaderLines val="1"/>
        </c:dLbls>
      </c:pie3DChart>
    </c:plotArea>
    <c:legend>
      <c:legendPos val="t"/>
      <c:layout>
        <c:manualLayout>
          <c:xMode val="edge"/>
          <c:yMode val="edge"/>
          <c:x val="0.1727091535433071"/>
          <c:y val="8.2193580057818683E-2"/>
          <c:w val="0.76291486220472438"/>
          <c:h val="0.12773554396923595"/>
        </c:manualLayout>
      </c:layout>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075580133519689"/>
          <c:y val="7.7906550061511037E-2"/>
          <c:w val="0.36072541648942175"/>
          <c:h val="0.59547007929583962"/>
        </c:manualLayout>
      </c:layout>
      <c:barChart>
        <c:barDir val="bar"/>
        <c:grouping val="stacked"/>
        <c:varyColors val="0"/>
        <c:ser>
          <c:idx val="0"/>
          <c:order val="0"/>
          <c:tx>
            <c:strRef>
              <c:f>Feuil1!$B$1</c:f>
              <c:strCache>
                <c:ptCount val="1"/>
                <c:pt idx="0">
                  <c:v>Conseillé</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6B6-4FD5-A262-4D1D9C20D039}"/>
                </c:ext>
              </c:extLst>
            </c:dLbl>
            <c:dLbl>
              <c:idx val="1"/>
              <c:delete val="1"/>
              <c:extLst>
                <c:ext xmlns:c15="http://schemas.microsoft.com/office/drawing/2012/chart" uri="{CE6537A1-D6FC-4f65-9D91-7224C49458BB}"/>
                <c:ext xmlns:c16="http://schemas.microsoft.com/office/drawing/2014/chart" uri="{C3380CC4-5D6E-409C-BE32-E72D297353CC}">
                  <c16:uniqueId val="{00000001-B6B6-4FD5-A262-4D1D9C20D03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RG à une intercommunale</c:v>
                </c:pt>
                <c:pt idx="1">
                  <c:v>Tout est envisageable</c:v>
                </c:pt>
                <c:pt idx="2">
                  <c:v>RG à une régie supracommunale</c:v>
                </c:pt>
                <c:pt idx="3">
                  <c:v>RG à une asbl transcommunale</c:v>
                </c:pt>
                <c:pt idx="4">
                  <c:v>Convention </c:v>
                </c:pt>
              </c:strCache>
            </c:strRef>
          </c:cat>
          <c:val>
            <c:numRef>
              <c:f>Feuil1!$B$2:$B$6</c:f>
              <c:numCache>
                <c:formatCode>General</c:formatCode>
                <c:ptCount val="5"/>
                <c:pt idx="0">
                  <c:v>0</c:v>
                </c:pt>
                <c:pt idx="1">
                  <c:v>1</c:v>
                </c:pt>
                <c:pt idx="2">
                  <c:v>1</c:v>
                </c:pt>
                <c:pt idx="3">
                  <c:v>2</c:v>
                </c:pt>
                <c:pt idx="4">
                  <c:v>4</c:v>
                </c:pt>
              </c:numCache>
            </c:numRef>
          </c:val>
          <c:extLst>
            <c:ext xmlns:c16="http://schemas.microsoft.com/office/drawing/2014/chart" uri="{C3380CC4-5D6E-409C-BE32-E72D297353CC}">
              <c16:uniqueId val="{00000002-B6B6-4FD5-A262-4D1D9C20D039}"/>
            </c:ext>
          </c:extLst>
        </c:ser>
        <c:dLbls>
          <c:dLblPos val="inEnd"/>
          <c:showLegendKey val="0"/>
          <c:showVal val="1"/>
          <c:showCatName val="0"/>
          <c:showSerName val="0"/>
          <c:showPercent val="0"/>
          <c:showBubbleSize val="0"/>
        </c:dLbls>
        <c:gapWidth val="150"/>
        <c:overlap val="100"/>
        <c:axId val="74014080"/>
        <c:axId val="74033408"/>
      </c:barChart>
      <c:catAx>
        <c:axId val="74014080"/>
        <c:scaling>
          <c:orientation val="minMax"/>
        </c:scaling>
        <c:delete val="0"/>
        <c:axPos val="l"/>
        <c:numFmt formatCode="General" sourceLinked="0"/>
        <c:majorTickMark val="out"/>
        <c:minorTickMark val="none"/>
        <c:tickLblPos val="nextTo"/>
        <c:crossAx val="74033408"/>
        <c:crosses val="autoZero"/>
        <c:auto val="1"/>
        <c:lblAlgn val="ctr"/>
        <c:lblOffset val="100"/>
        <c:noMultiLvlLbl val="0"/>
      </c:catAx>
      <c:valAx>
        <c:axId val="74033408"/>
        <c:scaling>
          <c:orientation val="minMax"/>
        </c:scaling>
        <c:delete val="0"/>
        <c:axPos val="b"/>
        <c:majorGridlines/>
        <c:title>
          <c:tx>
            <c:rich>
              <a:bodyPr/>
              <a:lstStyle/>
              <a:p>
                <a:pPr>
                  <a:defRPr/>
                </a:pPr>
                <a:r>
                  <a:rPr lang="fr-BE"/>
                  <a:t>Equipe FRW (n = 6)</a:t>
                </a:r>
              </a:p>
            </c:rich>
          </c:tx>
          <c:overlay val="0"/>
        </c:title>
        <c:numFmt formatCode="General" sourceLinked="1"/>
        <c:majorTickMark val="out"/>
        <c:minorTickMark val="none"/>
        <c:tickLblPos val="nextTo"/>
        <c:crossAx val="74014080"/>
        <c:crosses val="autoZero"/>
        <c:crossBetween val="between"/>
      </c:valAx>
    </c:plotArea>
    <c:plotVisOnly val="1"/>
    <c:dispBlanksAs val="gap"/>
    <c:showDLblsOverMax val="0"/>
  </c:chart>
  <c:txPr>
    <a:bodyPr/>
    <a:lstStyle/>
    <a:p>
      <a:pPr>
        <a:defRPr sz="11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PCDR en cours d'élaboration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Propositions</c:v>
                </c:pt>
              </c:strCache>
            </c:strRef>
          </c:cat>
          <c:val>
            <c:numRef>
              <c:f>Feuil1!$B$2</c:f>
              <c:numCache>
                <c:formatCode>0%</c:formatCode>
                <c:ptCount val="1"/>
                <c:pt idx="0">
                  <c:v>0.56999999999999995</c:v>
                </c:pt>
              </c:numCache>
            </c:numRef>
          </c:val>
          <c:extLst>
            <c:ext xmlns:c16="http://schemas.microsoft.com/office/drawing/2014/chart" uri="{C3380CC4-5D6E-409C-BE32-E72D297353CC}">
              <c16:uniqueId val="{00000000-36D7-4F25-B3DF-476E6BC833C1}"/>
            </c:ext>
          </c:extLst>
        </c:ser>
        <c:ser>
          <c:idx val="1"/>
          <c:order val="1"/>
          <c:tx>
            <c:strRef>
              <c:f>Feuil1!$C$1</c:f>
              <c:strCache>
                <c:ptCount val="1"/>
                <c:pt idx="0">
                  <c:v>PCDR valide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Propositions</c:v>
                </c:pt>
              </c:strCache>
            </c:strRef>
          </c:cat>
          <c:val>
            <c:numRef>
              <c:f>Feuil1!$C$2</c:f>
              <c:numCache>
                <c:formatCode>0%</c:formatCode>
                <c:ptCount val="1"/>
                <c:pt idx="0">
                  <c:v>0</c:v>
                </c:pt>
              </c:numCache>
            </c:numRef>
          </c:val>
          <c:extLst>
            <c:ext xmlns:c16="http://schemas.microsoft.com/office/drawing/2014/chart" uri="{C3380CC4-5D6E-409C-BE32-E72D297353CC}">
              <c16:uniqueId val="{00000001-36D7-4F25-B3DF-476E6BC833C1}"/>
            </c:ext>
          </c:extLst>
        </c:ser>
        <c:ser>
          <c:idx val="2"/>
          <c:order val="2"/>
          <c:tx>
            <c:strRef>
              <c:f>Feuil1!$D$1</c:f>
              <c:strCache>
                <c:ptCount val="1"/>
                <c:pt idx="0">
                  <c:v>Peu importe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Propositions</c:v>
                </c:pt>
              </c:strCache>
            </c:strRef>
          </c:cat>
          <c:val>
            <c:numRef>
              <c:f>Feuil1!$D$2</c:f>
              <c:numCache>
                <c:formatCode>0%</c:formatCode>
                <c:ptCount val="1"/>
                <c:pt idx="0">
                  <c:v>0.43</c:v>
                </c:pt>
              </c:numCache>
            </c:numRef>
          </c:val>
          <c:extLst>
            <c:ext xmlns:c16="http://schemas.microsoft.com/office/drawing/2014/chart" uri="{C3380CC4-5D6E-409C-BE32-E72D297353CC}">
              <c16:uniqueId val="{00000002-36D7-4F25-B3DF-476E6BC833C1}"/>
            </c:ext>
          </c:extLst>
        </c:ser>
        <c:dLbls>
          <c:showLegendKey val="0"/>
          <c:showVal val="1"/>
          <c:showCatName val="0"/>
          <c:showSerName val="0"/>
          <c:showPercent val="0"/>
          <c:showBubbleSize val="0"/>
        </c:dLbls>
        <c:gapWidth val="75"/>
        <c:axId val="73923968"/>
        <c:axId val="73925760"/>
      </c:barChart>
      <c:catAx>
        <c:axId val="73923968"/>
        <c:scaling>
          <c:orientation val="minMax"/>
        </c:scaling>
        <c:delete val="0"/>
        <c:axPos val="b"/>
        <c:numFmt formatCode="General" sourceLinked="1"/>
        <c:majorTickMark val="none"/>
        <c:minorTickMark val="none"/>
        <c:tickLblPos val="nextTo"/>
        <c:crossAx val="73925760"/>
        <c:crosses val="autoZero"/>
        <c:auto val="1"/>
        <c:lblAlgn val="ctr"/>
        <c:lblOffset val="100"/>
        <c:noMultiLvlLbl val="0"/>
      </c:catAx>
      <c:valAx>
        <c:axId val="73925760"/>
        <c:scaling>
          <c:orientation val="minMax"/>
        </c:scaling>
        <c:delete val="0"/>
        <c:axPos val="l"/>
        <c:title>
          <c:tx>
            <c:rich>
              <a:bodyPr rot="-5400000" vert="horz"/>
              <a:lstStyle/>
              <a:p>
                <a:pPr>
                  <a:defRPr/>
                </a:pPr>
                <a:r>
                  <a:rPr lang="fr-BE"/>
                  <a:t>FRW</a:t>
                </a:r>
              </a:p>
            </c:rich>
          </c:tx>
          <c:overlay val="0"/>
        </c:title>
        <c:numFmt formatCode="0%" sourceLinked="1"/>
        <c:majorTickMark val="none"/>
        <c:minorTickMark val="none"/>
        <c:tickLblPos val="nextTo"/>
        <c:crossAx val="73923968"/>
        <c:crosses val="autoZero"/>
        <c:crossBetween val="between"/>
      </c:valAx>
    </c:plotArea>
    <c:legend>
      <c:legendPos val="b"/>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PCDR en cours d'élaboration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Propositions</c:v>
                </c:pt>
              </c:strCache>
            </c:strRef>
          </c:cat>
          <c:val>
            <c:numRef>
              <c:f>Feuil1!$B$2</c:f>
              <c:numCache>
                <c:formatCode>0%</c:formatCode>
                <c:ptCount val="1"/>
                <c:pt idx="0">
                  <c:v>0.15</c:v>
                </c:pt>
              </c:numCache>
            </c:numRef>
          </c:val>
          <c:extLst>
            <c:ext xmlns:c16="http://schemas.microsoft.com/office/drawing/2014/chart" uri="{C3380CC4-5D6E-409C-BE32-E72D297353CC}">
              <c16:uniqueId val="{00000000-DD0F-4EFB-A1C1-F923DE135489}"/>
            </c:ext>
          </c:extLst>
        </c:ser>
        <c:ser>
          <c:idx val="1"/>
          <c:order val="1"/>
          <c:tx>
            <c:strRef>
              <c:f>Feuil1!$C$1</c:f>
              <c:strCache>
                <c:ptCount val="1"/>
                <c:pt idx="0">
                  <c:v>PCDR valide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Propositions</c:v>
                </c:pt>
              </c:strCache>
            </c:strRef>
          </c:cat>
          <c:val>
            <c:numRef>
              <c:f>Feuil1!$C$2</c:f>
              <c:numCache>
                <c:formatCode>0%</c:formatCode>
                <c:ptCount val="1"/>
                <c:pt idx="0">
                  <c:v>0.08</c:v>
                </c:pt>
              </c:numCache>
            </c:numRef>
          </c:val>
          <c:extLst>
            <c:ext xmlns:c16="http://schemas.microsoft.com/office/drawing/2014/chart" uri="{C3380CC4-5D6E-409C-BE32-E72D297353CC}">
              <c16:uniqueId val="{00000001-DD0F-4EFB-A1C1-F923DE135489}"/>
            </c:ext>
          </c:extLst>
        </c:ser>
        <c:ser>
          <c:idx val="2"/>
          <c:order val="2"/>
          <c:tx>
            <c:strRef>
              <c:f>Feuil1!$D$1</c:f>
              <c:strCache>
                <c:ptCount val="1"/>
                <c:pt idx="0">
                  <c:v>Peu importe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Propositions</c:v>
                </c:pt>
              </c:strCache>
            </c:strRef>
          </c:cat>
          <c:val>
            <c:numRef>
              <c:f>Feuil1!$D$2</c:f>
              <c:numCache>
                <c:formatCode>0%</c:formatCode>
                <c:ptCount val="1"/>
                <c:pt idx="0">
                  <c:v>0.77</c:v>
                </c:pt>
              </c:numCache>
            </c:numRef>
          </c:val>
          <c:extLst>
            <c:ext xmlns:c16="http://schemas.microsoft.com/office/drawing/2014/chart" uri="{C3380CC4-5D6E-409C-BE32-E72D297353CC}">
              <c16:uniqueId val="{00000002-DD0F-4EFB-A1C1-F923DE135489}"/>
            </c:ext>
          </c:extLst>
        </c:ser>
        <c:dLbls>
          <c:showLegendKey val="0"/>
          <c:showVal val="1"/>
          <c:showCatName val="0"/>
          <c:showSerName val="0"/>
          <c:showPercent val="0"/>
          <c:showBubbleSize val="0"/>
        </c:dLbls>
        <c:gapWidth val="75"/>
        <c:axId val="73923968"/>
        <c:axId val="73925760"/>
      </c:barChart>
      <c:catAx>
        <c:axId val="73923968"/>
        <c:scaling>
          <c:orientation val="minMax"/>
        </c:scaling>
        <c:delete val="0"/>
        <c:axPos val="b"/>
        <c:numFmt formatCode="General" sourceLinked="1"/>
        <c:majorTickMark val="none"/>
        <c:minorTickMark val="none"/>
        <c:tickLblPos val="nextTo"/>
        <c:crossAx val="73925760"/>
        <c:crosses val="autoZero"/>
        <c:auto val="1"/>
        <c:lblAlgn val="ctr"/>
        <c:lblOffset val="100"/>
        <c:noMultiLvlLbl val="0"/>
      </c:catAx>
      <c:valAx>
        <c:axId val="73925760"/>
        <c:scaling>
          <c:orientation val="minMax"/>
        </c:scaling>
        <c:delete val="0"/>
        <c:axPos val="l"/>
        <c:title>
          <c:tx>
            <c:rich>
              <a:bodyPr rot="-5400000" vert="horz"/>
              <a:lstStyle/>
              <a:p>
                <a:pPr>
                  <a:defRPr/>
                </a:pPr>
                <a:r>
                  <a:rPr lang="fr-BE"/>
                  <a:t>FRW</a:t>
                </a:r>
              </a:p>
            </c:rich>
          </c:tx>
          <c:overlay val="0"/>
        </c:title>
        <c:numFmt formatCode="0%" sourceLinked="1"/>
        <c:majorTickMark val="none"/>
        <c:minorTickMark val="none"/>
        <c:tickLblPos val="nextTo"/>
        <c:crossAx val="73923968"/>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9499489163516"/>
          <c:y val="0.1450910018440266"/>
          <c:w val="0.55919004642185721"/>
          <c:h val="0.74193671925129046"/>
        </c:manualLayout>
      </c:layout>
      <c:pieChart>
        <c:varyColors val="1"/>
        <c:ser>
          <c:idx val="0"/>
          <c:order val="0"/>
          <c:tx>
            <c:strRef>
              <c:f>Feuil1!$B$1</c:f>
              <c:strCache>
                <c:ptCount val="1"/>
                <c:pt idx="0">
                  <c:v>Ventes</c:v>
                </c:pt>
              </c:strCache>
            </c:strRef>
          </c:tx>
          <c:dLbls>
            <c:dLbl>
              <c:idx val="1"/>
              <c:tx>
                <c:rich>
                  <a:bodyPr/>
                  <a:lstStyle/>
                  <a:p>
                    <a:pPr>
                      <a:defRPr sz="1300"/>
                    </a:pPr>
                    <a:r>
                      <a:rPr lang="en-US" sz="1300" dirty="0" err="1" smtClean="0"/>
                      <a:t>Oui</a:t>
                    </a:r>
                    <a:r>
                      <a:rPr lang="en-US" sz="1300" dirty="0"/>
                      <a:t>
</a:t>
                    </a:r>
                    <a:r>
                      <a:rPr lang="en-US" sz="1300" dirty="0" smtClean="0"/>
                      <a:t>38%</a:t>
                    </a:r>
                    <a:endParaRPr lang="en-US" sz="1300" dirty="0"/>
                  </a:p>
                </c:rich>
              </c:tx>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F25-4D98-935B-20B2D50F4142}"/>
                </c:ext>
              </c:extLst>
            </c:dLbl>
            <c:dLbl>
              <c:idx val="2"/>
              <c:tx>
                <c:rich>
                  <a:bodyPr/>
                  <a:lstStyle/>
                  <a:p>
                    <a:r>
                      <a:rPr lang="en-US" sz="1400" dirty="0" err="1"/>
                      <a:t>Projet</a:t>
                    </a:r>
                    <a:r>
                      <a:rPr lang="en-US" sz="1400"/>
                      <a:t> non DR
</a:t>
                    </a:r>
                    <a:r>
                      <a:rPr lang="en-US" sz="1400" smtClean="0"/>
                      <a:t>86%</a:t>
                    </a:r>
                    <a:endParaRPr lang="en-US"/>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25-4D98-935B-20B2D50F4142}"/>
                </c:ext>
              </c:extLst>
            </c:dLbl>
            <c:dLbl>
              <c:idx val="3"/>
              <c:tx>
                <c:rich>
                  <a:bodyPr/>
                  <a:lstStyle/>
                  <a:p>
                    <a:r>
                      <a:rPr lang="en-US" sz="1400" smtClean="0"/>
                      <a:t>Oui</a:t>
                    </a:r>
                    <a:r>
                      <a:rPr lang="en-US" sz="1400" dirty="0"/>
                      <a:t>
29%</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F25-4D98-935B-20B2D50F4142}"/>
                </c:ext>
              </c:extLst>
            </c:dLbl>
            <c:spPr>
              <a:noFill/>
              <a:ln>
                <a:noFill/>
              </a:ln>
              <a:effectLst/>
            </c:spPr>
            <c:txPr>
              <a:bodyPr/>
              <a:lstStyle/>
              <a:p>
                <a:pPr>
                  <a:defRPr sz="1400"/>
                </a:pPr>
                <a:endParaRPr lang="fr-FR"/>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Feuil1!$A$2:$A$3</c:f>
              <c:strCache>
                <c:ptCount val="2"/>
                <c:pt idx="0">
                  <c:v>Non</c:v>
                </c:pt>
                <c:pt idx="1">
                  <c:v>Projet DR transcommunal en cours de réflexion</c:v>
                </c:pt>
              </c:strCache>
            </c:strRef>
          </c:cat>
          <c:val>
            <c:numRef>
              <c:f>Feuil1!$B$2:$B$3</c:f>
              <c:numCache>
                <c:formatCode>General</c:formatCode>
                <c:ptCount val="2"/>
                <c:pt idx="0">
                  <c:v>13</c:v>
                </c:pt>
                <c:pt idx="1">
                  <c:v>8</c:v>
                </c:pt>
              </c:numCache>
            </c:numRef>
          </c:val>
          <c:extLst>
            <c:ext xmlns:c16="http://schemas.microsoft.com/office/drawing/2014/chart" uri="{C3380CC4-5D6E-409C-BE32-E72D297353CC}">
              <c16:uniqueId val="{00000003-BF25-4D98-935B-20B2D50F4142}"/>
            </c:ext>
          </c:extLst>
        </c:ser>
        <c:ser>
          <c:idx val="1"/>
          <c:order val="1"/>
          <c:tx>
            <c:strRef>
              <c:f>Feuil1!$C$1</c:f>
              <c:strCache>
                <c:ptCount val="1"/>
                <c:pt idx="0">
                  <c:v>Colonne1</c:v>
                </c:pt>
              </c:strCache>
            </c:strRef>
          </c:tx>
          <c:dLbls>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Feuil1!$A$2:$A$3</c:f>
              <c:strCache>
                <c:ptCount val="2"/>
                <c:pt idx="0">
                  <c:v>Non</c:v>
                </c:pt>
                <c:pt idx="1">
                  <c:v>Projet DR transcommunal en cours de réflexion</c:v>
                </c:pt>
              </c:strCache>
            </c:strRef>
          </c:cat>
          <c:val>
            <c:numRef>
              <c:f>Feuil1!$C$2:$C$3</c:f>
              <c:numCache>
                <c:formatCode>General</c:formatCode>
                <c:ptCount val="2"/>
                <c:pt idx="0">
                  <c:v>0.61904761904761907</c:v>
                </c:pt>
                <c:pt idx="1">
                  <c:v>0.38095238095238093</c:v>
                </c:pt>
              </c:numCache>
            </c:numRef>
          </c:val>
          <c:extLst>
            <c:ext xmlns:c16="http://schemas.microsoft.com/office/drawing/2014/chart" uri="{C3380CC4-5D6E-409C-BE32-E72D297353CC}">
              <c16:uniqueId val="{00000004-BF25-4D98-935B-20B2D50F4142}"/>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9499489163516"/>
          <c:y val="0.1450910018440266"/>
          <c:w val="0.55919004642185721"/>
          <c:h val="0.74193671925129046"/>
        </c:manualLayout>
      </c:layout>
      <c:pieChart>
        <c:varyColors val="1"/>
        <c:ser>
          <c:idx val="0"/>
          <c:order val="0"/>
          <c:tx>
            <c:strRef>
              <c:f>Feuil1!$B$1</c:f>
              <c:strCache>
                <c:ptCount val="1"/>
                <c:pt idx="0">
                  <c:v>Ventes</c:v>
                </c:pt>
              </c:strCache>
            </c:strRef>
          </c:tx>
          <c:dLbls>
            <c:dLbl>
              <c:idx val="1"/>
              <c:tx>
                <c:rich>
                  <a:bodyPr/>
                  <a:lstStyle/>
                  <a:p>
                    <a:pPr>
                      <a:defRPr sz="1300"/>
                    </a:pPr>
                    <a:r>
                      <a:rPr lang="en-US" sz="1300" dirty="0" smtClean="0"/>
                      <a:t>Non</a:t>
                    </a:r>
                    <a:r>
                      <a:rPr lang="en-US" sz="1300" dirty="0"/>
                      <a:t>
</a:t>
                    </a:r>
                    <a:r>
                      <a:rPr lang="en-US" sz="1300" dirty="0" smtClean="0"/>
                      <a:t>38%</a:t>
                    </a:r>
                    <a:endParaRPr lang="en-US" sz="1300" dirty="0"/>
                  </a:p>
                </c:rich>
              </c:tx>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A2D-44C0-A9B7-5A267C3BAD9A}"/>
                </c:ext>
              </c:extLst>
            </c:dLbl>
            <c:dLbl>
              <c:idx val="2"/>
              <c:tx>
                <c:rich>
                  <a:bodyPr/>
                  <a:lstStyle/>
                  <a:p>
                    <a:r>
                      <a:rPr lang="en-US" sz="1400" dirty="0" err="1"/>
                      <a:t>Projet</a:t>
                    </a:r>
                    <a:r>
                      <a:rPr lang="en-US" sz="1400"/>
                      <a:t> non DR
</a:t>
                    </a:r>
                    <a:r>
                      <a:rPr lang="en-US" sz="1400" smtClean="0"/>
                      <a:t>86%</a:t>
                    </a:r>
                    <a:endParaRPr lang="en-US"/>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A2D-44C0-A9B7-5A267C3BAD9A}"/>
                </c:ext>
              </c:extLst>
            </c:dLbl>
            <c:dLbl>
              <c:idx val="3"/>
              <c:tx>
                <c:rich>
                  <a:bodyPr/>
                  <a:lstStyle/>
                  <a:p>
                    <a:r>
                      <a:rPr lang="en-US" sz="1400" smtClean="0"/>
                      <a:t>Oui</a:t>
                    </a:r>
                    <a:r>
                      <a:rPr lang="en-US" sz="1400" dirty="0"/>
                      <a:t>
29%</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A2D-44C0-A9B7-5A267C3BAD9A}"/>
                </c:ext>
              </c:extLst>
            </c:dLbl>
            <c:spPr>
              <a:noFill/>
              <a:ln>
                <a:noFill/>
              </a:ln>
              <a:effectLst/>
            </c:spPr>
            <c:txPr>
              <a:bodyPr/>
              <a:lstStyle/>
              <a:p>
                <a:pPr>
                  <a:defRPr sz="1400"/>
                </a:pPr>
                <a:endParaRPr lang="fr-FR"/>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General</c:formatCode>
                <c:ptCount val="2"/>
                <c:pt idx="0">
                  <c:v>13</c:v>
                </c:pt>
                <c:pt idx="1">
                  <c:v>8</c:v>
                </c:pt>
              </c:numCache>
            </c:numRef>
          </c:val>
          <c:extLst>
            <c:ext xmlns:c16="http://schemas.microsoft.com/office/drawing/2014/chart" uri="{C3380CC4-5D6E-409C-BE32-E72D297353CC}">
              <c16:uniqueId val="{00000003-7A2D-44C0-A9B7-5A267C3BAD9A}"/>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1203569785282"/>
          <c:y val="8.4313895933288321E-2"/>
          <c:w val="0.88407659365975233"/>
          <c:h val="0.8338935064811771"/>
        </c:manualLayout>
      </c:layout>
      <c:barChart>
        <c:barDir val="col"/>
        <c:grouping val="clustered"/>
        <c:varyColors val="0"/>
        <c:ser>
          <c:idx val="0"/>
          <c:order val="0"/>
          <c:tx>
            <c:strRef>
              <c:f>Feuil1!$B$1</c:f>
              <c:strCache>
                <c:ptCount val="1"/>
                <c:pt idx="0">
                  <c:v>Raisons expliquant que peu de portage TC envisagé</c:v>
                </c:pt>
              </c:strCache>
            </c:strRef>
          </c:tx>
          <c:invertIfNegative val="0"/>
          <c:dLbls>
            <c:numFmt formatCode="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Nécessité de collaboration</c:v>
                </c:pt>
                <c:pt idx="1">
                  <c:v>Procédure ODR</c:v>
                </c:pt>
                <c:pt idx="2">
                  <c:v>Pas de fiches projets TC </c:v>
                </c:pt>
                <c:pt idx="3">
                  <c:v>D'autres projets en cours</c:v>
                </c:pt>
                <c:pt idx="4">
                  <c:v>Pas de besoin/demandes</c:v>
                </c:pt>
                <c:pt idx="5">
                  <c:v>Pas une priorité</c:v>
                </c:pt>
                <c:pt idx="6">
                  <c:v>Superficie communale</c:v>
                </c:pt>
              </c:strCache>
            </c:strRef>
          </c:cat>
          <c:val>
            <c:numRef>
              <c:f>Feuil1!$B$2:$B$8</c:f>
              <c:numCache>
                <c:formatCode>General</c:formatCode>
                <c:ptCount val="7"/>
                <c:pt idx="0">
                  <c:v>0.52380952380952384</c:v>
                </c:pt>
                <c:pt idx="1">
                  <c:v>0.2857142857142857</c:v>
                </c:pt>
                <c:pt idx="2">
                  <c:v>0.23809523809523808</c:v>
                </c:pt>
                <c:pt idx="3">
                  <c:v>0.19047619047619047</c:v>
                </c:pt>
                <c:pt idx="4">
                  <c:v>0.19047619047619047</c:v>
                </c:pt>
                <c:pt idx="5">
                  <c:v>0.14285714285714285</c:v>
                </c:pt>
                <c:pt idx="6">
                  <c:v>9.5238095238095233E-2</c:v>
                </c:pt>
              </c:numCache>
            </c:numRef>
          </c:val>
          <c:extLst>
            <c:ext xmlns:c16="http://schemas.microsoft.com/office/drawing/2014/chart" uri="{C3380CC4-5D6E-409C-BE32-E72D297353CC}">
              <c16:uniqueId val="{00000000-2CD7-460A-A9ED-DD0594BE157C}"/>
            </c:ext>
          </c:extLst>
        </c:ser>
        <c:dLbls>
          <c:showLegendKey val="0"/>
          <c:showVal val="1"/>
          <c:showCatName val="0"/>
          <c:showSerName val="0"/>
          <c:showPercent val="0"/>
          <c:showBubbleSize val="0"/>
        </c:dLbls>
        <c:gapWidth val="90"/>
        <c:overlap val="67"/>
        <c:axId val="74269824"/>
        <c:axId val="74289152"/>
      </c:barChart>
      <c:catAx>
        <c:axId val="74269824"/>
        <c:scaling>
          <c:orientation val="minMax"/>
        </c:scaling>
        <c:delete val="0"/>
        <c:axPos val="b"/>
        <c:numFmt formatCode="General" sourceLinked="0"/>
        <c:majorTickMark val="none"/>
        <c:minorTickMark val="none"/>
        <c:tickLblPos val="nextTo"/>
        <c:txPr>
          <a:bodyPr/>
          <a:lstStyle/>
          <a:p>
            <a:pPr>
              <a:defRPr sz="1200"/>
            </a:pPr>
            <a:endParaRPr lang="fr-FR"/>
          </a:p>
        </c:txPr>
        <c:crossAx val="74289152"/>
        <c:crosses val="autoZero"/>
        <c:auto val="1"/>
        <c:lblAlgn val="ctr"/>
        <c:lblOffset val="100"/>
        <c:noMultiLvlLbl val="0"/>
      </c:catAx>
      <c:valAx>
        <c:axId val="74289152"/>
        <c:scaling>
          <c:orientation val="minMax"/>
        </c:scaling>
        <c:delete val="1"/>
        <c:axPos val="l"/>
        <c:numFmt formatCode="General" sourceLinked="1"/>
        <c:majorTickMark val="none"/>
        <c:minorTickMark val="none"/>
        <c:tickLblPos val="nextTo"/>
        <c:crossAx val="74269824"/>
        <c:crosses val="autoZero"/>
        <c:crossBetween val="between"/>
      </c:valAx>
    </c:plotArea>
    <c:legend>
      <c:legendPos val="t"/>
      <c:overlay val="0"/>
    </c:legend>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1203569785282"/>
          <c:y val="8.4313895933288321E-2"/>
          <c:w val="0.88407659365975233"/>
          <c:h val="0.8338935064811771"/>
        </c:manualLayout>
      </c:layout>
      <c:barChart>
        <c:barDir val="col"/>
        <c:grouping val="clustered"/>
        <c:varyColors val="0"/>
        <c:ser>
          <c:idx val="0"/>
          <c:order val="0"/>
          <c:tx>
            <c:strRef>
              <c:f>Feuil1!$B$1</c:f>
              <c:strCache>
                <c:ptCount val="1"/>
                <c:pt idx="0">
                  <c:v>Raisons expliquant que peu de portage TC envisagé</c:v>
                </c:pt>
              </c:strCache>
            </c:strRef>
          </c:tx>
          <c:invertIfNegative val="0"/>
          <c:dPt>
            <c:idx val="2"/>
            <c:invertIfNegative val="0"/>
            <c:bubble3D val="0"/>
            <c:spPr>
              <a:solidFill>
                <a:schemeClr val="accent3"/>
              </a:solidFill>
            </c:spPr>
            <c:extLst>
              <c:ext xmlns:c16="http://schemas.microsoft.com/office/drawing/2014/chart" uri="{C3380CC4-5D6E-409C-BE32-E72D297353CC}">
                <c16:uniqueId val="{00000001-9941-4392-9CA0-F6346DC1FE79}"/>
              </c:ext>
            </c:extLst>
          </c:dPt>
          <c:dPt>
            <c:idx val="3"/>
            <c:invertIfNegative val="0"/>
            <c:bubble3D val="0"/>
            <c:spPr>
              <a:solidFill>
                <a:schemeClr val="accent3"/>
              </a:solidFill>
            </c:spPr>
            <c:extLst>
              <c:ext xmlns:c16="http://schemas.microsoft.com/office/drawing/2014/chart" uri="{C3380CC4-5D6E-409C-BE32-E72D297353CC}">
                <c16:uniqueId val="{00000003-9941-4392-9CA0-F6346DC1FE79}"/>
              </c:ext>
            </c:extLst>
          </c:dPt>
          <c:dLbls>
            <c:numFmt formatCode="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Nécessité de collaboration</c:v>
                </c:pt>
                <c:pt idx="1">
                  <c:v>Procédure ODR</c:v>
                </c:pt>
                <c:pt idx="2">
                  <c:v>Pas de fiches projets TC </c:v>
                </c:pt>
                <c:pt idx="3">
                  <c:v>D'autres projets en cours</c:v>
                </c:pt>
                <c:pt idx="4">
                  <c:v>Pas de besoin/demandes</c:v>
                </c:pt>
                <c:pt idx="5">
                  <c:v>Pas une priorité</c:v>
                </c:pt>
                <c:pt idx="6">
                  <c:v>Superficie communale</c:v>
                </c:pt>
              </c:strCache>
            </c:strRef>
          </c:cat>
          <c:val>
            <c:numRef>
              <c:f>Feuil1!$B$2:$B$8</c:f>
              <c:numCache>
                <c:formatCode>General</c:formatCode>
                <c:ptCount val="7"/>
                <c:pt idx="0">
                  <c:v>0.52380952380952384</c:v>
                </c:pt>
                <c:pt idx="1">
                  <c:v>0.2857142857142857</c:v>
                </c:pt>
                <c:pt idx="2">
                  <c:v>0.23809523809523808</c:v>
                </c:pt>
                <c:pt idx="3">
                  <c:v>0.19047619047619047</c:v>
                </c:pt>
                <c:pt idx="4">
                  <c:v>0.19047619047619047</c:v>
                </c:pt>
                <c:pt idx="5">
                  <c:v>0.14285714285714285</c:v>
                </c:pt>
                <c:pt idx="6">
                  <c:v>9.5238095238095233E-2</c:v>
                </c:pt>
              </c:numCache>
            </c:numRef>
          </c:val>
          <c:extLst>
            <c:ext xmlns:c16="http://schemas.microsoft.com/office/drawing/2014/chart" uri="{C3380CC4-5D6E-409C-BE32-E72D297353CC}">
              <c16:uniqueId val="{00000004-9941-4392-9CA0-F6346DC1FE79}"/>
            </c:ext>
          </c:extLst>
        </c:ser>
        <c:dLbls>
          <c:showLegendKey val="0"/>
          <c:showVal val="1"/>
          <c:showCatName val="0"/>
          <c:showSerName val="0"/>
          <c:showPercent val="0"/>
          <c:showBubbleSize val="0"/>
        </c:dLbls>
        <c:gapWidth val="90"/>
        <c:overlap val="67"/>
        <c:axId val="88643456"/>
        <c:axId val="88647168"/>
      </c:barChart>
      <c:catAx>
        <c:axId val="88643456"/>
        <c:scaling>
          <c:orientation val="minMax"/>
        </c:scaling>
        <c:delete val="0"/>
        <c:axPos val="b"/>
        <c:numFmt formatCode="General" sourceLinked="0"/>
        <c:majorTickMark val="none"/>
        <c:minorTickMark val="none"/>
        <c:tickLblPos val="nextTo"/>
        <c:txPr>
          <a:bodyPr/>
          <a:lstStyle/>
          <a:p>
            <a:pPr>
              <a:defRPr sz="1200"/>
            </a:pPr>
            <a:endParaRPr lang="fr-FR"/>
          </a:p>
        </c:txPr>
        <c:crossAx val="88647168"/>
        <c:crosses val="autoZero"/>
        <c:auto val="1"/>
        <c:lblAlgn val="ctr"/>
        <c:lblOffset val="100"/>
        <c:noMultiLvlLbl val="0"/>
      </c:catAx>
      <c:valAx>
        <c:axId val="88647168"/>
        <c:scaling>
          <c:orientation val="minMax"/>
        </c:scaling>
        <c:delete val="1"/>
        <c:axPos val="l"/>
        <c:numFmt formatCode="General" sourceLinked="1"/>
        <c:majorTickMark val="none"/>
        <c:minorTickMark val="none"/>
        <c:tickLblPos val="nextTo"/>
        <c:crossAx val="886434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1203569785282"/>
          <c:y val="8.4313895933288321E-2"/>
          <c:w val="0.88407659365975233"/>
          <c:h val="0.8338935064811771"/>
        </c:manualLayout>
      </c:layout>
      <c:barChart>
        <c:barDir val="col"/>
        <c:grouping val="clustered"/>
        <c:varyColors val="0"/>
        <c:ser>
          <c:idx val="0"/>
          <c:order val="0"/>
          <c:tx>
            <c:strRef>
              <c:f>Feuil1!$B$1</c:f>
              <c:strCache>
                <c:ptCount val="1"/>
                <c:pt idx="0">
                  <c:v>Raisons expliquant que peu de portage TC envisagé</c:v>
                </c:pt>
              </c:strCache>
            </c:strRef>
          </c:tx>
          <c:invertIfNegative val="0"/>
          <c:dPt>
            <c:idx val="0"/>
            <c:invertIfNegative val="0"/>
            <c:bubble3D val="0"/>
            <c:spPr>
              <a:solidFill>
                <a:schemeClr val="accent6"/>
              </a:solidFill>
            </c:spPr>
            <c:extLst>
              <c:ext xmlns:c16="http://schemas.microsoft.com/office/drawing/2014/chart" uri="{C3380CC4-5D6E-409C-BE32-E72D297353CC}">
                <c16:uniqueId val="{00000001-5342-4E5A-B808-6816DC0FD8BF}"/>
              </c:ext>
            </c:extLst>
          </c:dPt>
          <c:dPt>
            <c:idx val="1"/>
            <c:invertIfNegative val="0"/>
            <c:bubble3D val="0"/>
            <c:spPr>
              <a:solidFill>
                <a:schemeClr val="accent6"/>
              </a:solidFill>
            </c:spPr>
            <c:extLst>
              <c:ext xmlns:c16="http://schemas.microsoft.com/office/drawing/2014/chart" uri="{C3380CC4-5D6E-409C-BE32-E72D297353CC}">
                <c16:uniqueId val="{00000003-5342-4E5A-B808-6816DC0FD8BF}"/>
              </c:ext>
            </c:extLst>
          </c:dPt>
          <c:dPt>
            <c:idx val="2"/>
            <c:invertIfNegative val="0"/>
            <c:bubble3D val="0"/>
            <c:spPr>
              <a:solidFill>
                <a:schemeClr val="accent3"/>
              </a:solidFill>
            </c:spPr>
            <c:extLst>
              <c:ext xmlns:c16="http://schemas.microsoft.com/office/drawing/2014/chart" uri="{C3380CC4-5D6E-409C-BE32-E72D297353CC}">
                <c16:uniqueId val="{00000005-5342-4E5A-B808-6816DC0FD8BF}"/>
              </c:ext>
            </c:extLst>
          </c:dPt>
          <c:dPt>
            <c:idx val="3"/>
            <c:invertIfNegative val="0"/>
            <c:bubble3D val="0"/>
            <c:spPr>
              <a:solidFill>
                <a:schemeClr val="accent3"/>
              </a:solidFill>
            </c:spPr>
            <c:extLst>
              <c:ext xmlns:c16="http://schemas.microsoft.com/office/drawing/2014/chart" uri="{C3380CC4-5D6E-409C-BE32-E72D297353CC}">
                <c16:uniqueId val="{00000007-5342-4E5A-B808-6816DC0FD8BF}"/>
              </c:ext>
            </c:extLst>
          </c:dPt>
          <c:dPt>
            <c:idx val="4"/>
            <c:invertIfNegative val="0"/>
            <c:bubble3D val="0"/>
            <c:spPr>
              <a:solidFill>
                <a:schemeClr val="accent6"/>
              </a:solidFill>
            </c:spPr>
            <c:extLst>
              <c:ext xmlns:c16="http://schemas.microsoft.com/office/drawing/2014/chart" uri="{C3380CC4-5D6E-409C-BE32-E72D297353CC}">
                <c16:uniqueId val="{00000009-5342-4E5A-B808-6816DC0FD8BF}"/>
              </c:ext>
            </c:extLst>
          </c:dPt>
          <c:dLbls>
            <c:numFmt formatCode="0%" sourceLinked="0"/>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Nécessité de collaboration</c:v>
                </c:pt>
                <c:pt idx="1">
                  <c:v>Procédure ODR</c:v>
                </c:pt>
                <c:pt idx="2">
                  <c:v>Pas de fiches projets TC </c:v>
                </c:pt>
                <c:pt idx="3">
                  <c:v>D'autres projets en cours</c:v>
                </c:pt>
                <c:pt idx="4">
                  <c:v>Pas de besoin/demandes</c:v>
                </c:pt>
                <c:pt idx="5">
                  <c:v>Pas une priorité</c:v>
                </c:pt>
                <c:pt idx="6">
                  <c:v>Superficie communale</c:v>
                </c:pt>
              </c:strCache>
            </c:strRef>
          </c:cat>
          <c:val>
            <c:numRef>
              <c:f>Feuil1!$B$2:$B$8</c:f>
              <c:numCache>
                <c:formatCode>General</c:formatCode>
                <c:ptCount val="7"/>
                <c:pt idx="0">
                  <c:v>0.52380952380952384</c:v>
                </c:pt>
                <c:pt idx="1">
                  <c:v>0.2857142857142857</c:v>
                </c:pt>
                <c:pt idx="2">
                  <c:v>0.23809523809523808</c:v>
                </c:pt>
                <c:pt idx="3">
                  <c:v>0.19047619047619047</c:v>
                </c:pt>
                <c:pt idx="4">
                  <c:v>0.19047619047619047</c:v>
                </c:pt>
                <c:pt idx="5">
                  <c:v>0.14285714285714285</c:v>
                </c:pt>
                <c:pt idx="6">
                  <c:v>9.5238095238095233E-2</c:v>
                </c:pt>
              </c:numCache>
            </c:numRef>
          </c:val>
          <c:extLst>
            <c:ext xmlns:c16="http://schemas.microsoft.com/office/drawing/2014/chart" uri="{C3380CC4-5D6E-409C-BE32-E72D297353CC}">
              <c16:uniqueId val="{0000000A-5342-4E5A-B808-6816DC0FD8BF}"/>
            </c:ext>
          </c:extLst>
        </c:ser>
        <c:dLbls>
          <c:showLegendKey val="0"/>
          <c:showVal val="1"/>
          <c:showCatName val="0"/>
          <c:showSerName val="0"/>
          <c:showPercent val="0"/>
          <c:showBubbleSize val="0"/>
        </c:dLbls>
        <c:gapWidth val="90"/>
        <c:overlap val="67"/>
        <c:axId val="89010176"/>
        <c:axId val="89023232"/>
      </c:barChart>
      <c:catAx>
        <c:axId val="89010176"/>
        <c:scaling>
          <c:orientation val="minMax"/>
        </c:scaling>
        <c:delete val="0"/>
        <c:axPos val="b"/>
        <c:numFmt formatCode="General" sourceLinked="0"/>
        <c:majorTickMark val="none"/>
        <c:minorTickMark val="none"/>
        <c:tickLblPos val="nextTo"/>
        <c:txPr>
          <a:bodyPr/>
          <a:lstStyle/>
          <a:p>
            <a:pPr>
              <a:defRPr sz="1200"/>
            </a:pPr>
            <a:endParaRPr lang="fr-FR"/>
          </a:p>
        </c:txPr>
        <c:crossAx val="89023232"/>
        <c:crosses val="autoZero"/>
        <c:auto val="1"/>
        <c:lblAlgn val="ctr"/>
        <c:lblOffset val="100"/>
        <c:noMultiLvlLbl val="0"/>
      </c:catAx>
      <c:valAx>
        <c:axId val="89023232"/>
        <c:scaling>
          <c:orientation val="minMax"/>
        </c:scaling>
        <c:delete val="1"/>
        <c:axPos val="l"/>
        <c:numFmt formatCode="General" sourceLinked="1"/>
        <c:majorTickMark val="none"/>
        <c:minorTickMark val="none"/>
        <c:tickLblPos val="nextTo"/>
        <c:crossAx val="890101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fr-BE" sz="1800" b="0" dirty="0"/>
              <a:t>Le caractère </a:t>
            </a:r>
            <a:r>
              <a:rPr lang="fr-BE" sz="1800" b="0" dirty="0" err="1"/>
              <a:t>transcommunal</a:t>
            </a:r>
            <a:r>
              <a:rPr lang="fr-BE" sz="1800" b="0" dirty="0"/>
              <a:t> du projet peut-il émaner des GT ou CLDR</a:t>
            </a:r>
            <a:r>
              <a:rPr lang="fr-BE" sz="1800" b="0" dirty="0" smtClean="0"/>
              <a:t>? </a:t>
            </a:r>
            <a:r>
              <a:rPr lang="fr-BE" sz="1400" b="0" dirty="0" smtClean="0"/>
              <a:t>(</a:t>
            </a:r>
            <a:r>
              <a:rPr lang="fr-BE" sz="1400" b="0" baseline="0" dirty="0" smtClean="0"/>
              <a:t>communes; n=21)</a:t>
            </a:r>
            <a:endParaRPr lang="fr-BE" sz="1400" b="0"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Le caractère transcommunal du projet peut-il émaner des GT ou CLDR?</c:v>
                </c:pt>
              </c:strCache>
            </c:strRef>
          </c:tx>
          <c:explosion val="25"/>
          <c:dLbls>
            <c:spPr>
              <a:noFill/>
              <a:ln>
                <a:noFill/>
              </a:ln>
              <a:effectLst/>
            </c:spPr>
            <c:txPr>
              <a:bodyPr/>
              <a:lstStyle/>
              <a:p>
                <a:pPr>
                  <a:defRPr sz="1400"/>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Feuil1!$A$2:$A$4</c:f>
              <c:strCache>
                <c:ptCount val="3"/>
                <c:pt idx="0">
                  <c:v>Oui</c:v>
                </c:pt>
                <c:pt idx="1">
                  <c:v>Non</c:v>
                </c:pt>
                <c:pt idx="2">
                  <c:v>Je ne sais pas</c:v>
                </c:pt>
              </c:strCache>
            </c:strRef>
          </c:cat>
          <c:val>
            <c:numRef>
              <c:f>Feuil1!$B$2:$B$4</c:f>
              <c:numCache>
                <c:formatCode>General</c:formatCode>
                <c:ptCount val="3"/>
                <c:pt idx="0">
                  <c:v>43</c:v>
                </c:pt>
                <c:pt idx="1">
                  <c:v>43</c:v>
                </c:pt>
                <c:pt idx="2">
                  <c:v>14</c:v>
                </c:pt>
              </c:numCache>
            </c:numRef>
          </c:val>
          <c:extLst>
            <c:ext xmlns:c16="http://schemas.microsoft.com/office/drawing/2014/chart" uri="{C3380CC4-5D6E-409C-BE32-E72D297353CC}">
              <c16:uniqueId val="{00000000-9998-4327-AF5B-B2DC6E224EA8}"/>
            </c:ext>
          </c:extLst>
        </c:ser>
        <c:dLbls>
          <c:showLegendKey val="0"/>
          <c:showVal val="0"/>
          <c:showCatName val="0"/>
          <c:showSerName val="0"/>
          <c:showPercent val="1"/>
          <c:showBubbleSize val="0"/>
          <c:showLeaderLines val="1"/>
        </c:dLbls>
      </c:pie3DChart>
    </c:plotArea>
    <c:legend>
      <c:legendPos val="t"/>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bar"/>
        <c:grouping val="stacked"/>
        <c:varyColors val="0"/>
        <c:ser>
          <c:idx val="0"/>
          <c:order val="0"/>
          <c:tx>
            <c:strRef>
              <c:f>Feuil1!$B$1</c:f>
              <c:strCache>
                <c:ptCount val="1"/>
                <c:pt idx="0">
                  <c:v>Oui</c:v>
                </c:pt>
              </c:strCache>
            </c:strRef>
          </c:tx>
          <c:invertIfNegative val="0"/>
          <c:dLbls>
            <c:dLbl>
              <c:idx val="0"/>
              <c:spPr/>
              <c:txPr>
                <a:bodyPr/>
                <a:lstStyle/>
                <a:p>
                  <a:pPr>
                    <a:defRPr sz="1200"/>
                  </a:pPr>
                  <a:endParaRPr lang="fr-FR"/>
                </a:p>
              </c:txPr>
              <c:showLegendKey val="0"/>
              <c:showVal val="1"/>
              <c:showCatName val="0"/>
              <c:showSerName val="0"/>
              <c:showPercent val="0"/>
              <c:showBubbleSize val="0"/>
              <c:extLst>
                <c:ext xmlns:c16="http://schemas.microsoft.com/office/drawing/2014/chart" uri="{C3380CC4-5D6E-409C-BE32-E72D297353CC}">
                  <c16:uniqueId val="{00000000-FF14-44EB-992A-060D649899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Equipe FRW (n=8)</c:v>
                </c:pt>
              </c:strCache>
            </c:strRef>
          </c:cat>
          <c:val>
            <c:numRef>
              <c:f>Feuil1!$B$2</c:f>
              <c:numCache>
                <c:formatCode>0%</c:formatCode>
                <c:ptCount val="1"/>
                <c:pt idx="0">
                  <c:v>0.75</c:v>
                </c:pt>
              </c:numCache>
            </c:numRef>
          </c:val>
          <c:extLst>
            <c:ext xmlns:c16="http://schemas.microsoft.com/office/drawing/2014/chart" uri="{C3380CC4-5D6E-409C-BE32-E72D297353CC}">
              <c16:uniqueId val="{00000001-FF14-44EB-992A-060D649899F9}"/>
            </c:ext>
          </c:extLst>
        </c:ser>
        <c:ser>
          <c:idx val="1"/>
          <c:order val="1"/>
          <c:tx>
            <c:strRef>
              <c:f>Feuil1!$C$1</c:f>
              <c:strCache>
                <c:ptCount val="1"/>
                <c:pt idx="0">
                  <c:v>Non</c:v>
                </c:pt>
              </c:strCache>
            </c:strRef>
          </c:tx>
          <c:spPr>
            <a:solidFill>
              <a:schemeClr val="accent2"/>
            </a:solidFill>
          </c:spPr>
          <c:invertIfNegative val="0"/>
          <c:dLbls>
            <c:dLbl>
              <c:idx val="0"/>
              <c:spPr/>
              <c:txPr>
                <a:bodyPr/>
                <a:lstStyle/>
                <a:p>
                  <a:pPr>
                    <a:defRPr sz="1200" baseline="0"/>
                  </a:pPr>
                  <a:endParaRPr lang="fr-FR"/>
                </a:p>
              </c:txPr>
              <c:showLegendKey val="0"/>
              <c:showVal val="1"/>
              <c:showCatName val="0"/>
              <c:showSerName val="0"/>
              <c:showPercent val="0"/>
              <c:showBubbleSize val="0"/>
              <c:extLst>
                <c:ext xmlns:c16="http://schemas.microsoft.com/office/drawing/2014/chart" uri="{C3380CC4-5D6E-409C-BE32-E72D297353CC}">
                  <c16:uniqueId val="{00000002-FF14-44EB-992A-060D649899F9}"/>
                </c:ext>
              </c:extLst>
            </c:dLbl>
            <c:numFmt formatCode="0.00%" sourceLinked="0"/>
            <c:spPr>
              <a:noFill/>
              <a:ln>
                <a:noFill/>
              </a:ln>
              <a:effectLst/>
            </c:spPr>
            <c:txPr>
              <a:bodyPr/>
              <a:lstStyle/>
              <a:p>
                <a:pPr>
                  <a:defRPr sz="1200" baseline="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Equipe FRW (n=8)</c:v>
                </c:pt>
              </c:strCache>
            </c:strRef>
          </c:cat>
          <c:val>
            <c:numRef>
              <c:f>Feuil1!$C$2</c:f>
              <c:numCache>
                <c:formatCode>0%</c:formatCode>
                <c:ptCount val="1"/>
                <c:pt idx="0">
                  <c:v>0.25</c:v>
                </c:pt>
              </c:numCache>
            </c:numRef>
          </c:val>
          <c:extLst>
            <c:ext xmlns:c16="http://schemas.microsoft.com/office/drawing/2014/chart" uri="{C3380CC4-5D6E-409C-BE32-E72D297353CC}">
              <c16:uniqueId val="{00000003-FF14-44EB-992A-060D649899F9}"/>
            </c:ext>
          </c:extLst>
        </c:ser>
        <c:dLbls>
          <c:showLegendKey val="0"/>
          <c:showVal val="1"/>
          <c:showCatName val="0"/>
          <c:showSerName val="0"/>
          <c:showPercent val="0"/>
          <c:showBubbleSize val="0"/>
        </c:dLbls>
        <c:gapWidth val="95"/>
        <c:overlap val="100"/>
        <c:axId val="79715328"/>
        <c:axId val="79725312"/>
      </c:barChart>
      <c:catAx>
        <c:axId val="79715328"/>
        <c:scaling>
          <c:orientation val="minMax"/>
        </c:scaling>
        <c:delete val="0"/>
        <c:axPos val="l"/>
        <c:numFmt formatCode="General" sourceLinked="0"/>
        <c:majorTickMark val="none"/>
        <c:minorTickMark val="none"/>
        <c:tickLblPos val="nextTo"/>
        <c:txPr>
          <a:bodyPr/>
          <a:lstStyle/>
          <a:p>
            <a:pPr>
              <a:defRPr sz="1200"/>
            </a:pPr>
            <a:endParaRPr lang="fr-FR"/>
          </a:p>
        </c:txPr>
        <c:crossAx val="79725312"/>
        <c:crosses val="autoZero"/>
        <c:auto val="1"/>
        <c:lblAlgn val="ctr"/>
        <c:lblOffset val="100"/>
        <c:noMultiLvlLbl val="0"/>
      </c:catAx>
      <c:valAx>
        <c:axId val="79725312"/>
        <c:scaling>
          <c:orientation val="minMax"/>
        </c:scaling>
        <c:delete val="1"/>
        <c:axPos val="b"/>
        <c:numFmt formatCode="0%" sourceLinked="1"/>
        <c:majorTickMark val="none"/>
        <c:minorTickMark val="none"/>
        <c:tickLblPos val="nextTo"/>
        <c:crossAx val="79715328"/>
        <c:crosses val="autoZero"/>
        <c:crossBetween val="between"/>
      </c:valAx>
    </c:plotArea>
    <c:legend>
      <c:legendPos val="t"/>
      <c:overlay val="0"/>
      <c:txPr>
        <a:bodyPr/>
        <a:lstStyle/>
        <a:p>
          <a:pPr>
            <a:defRPr sz="1200"/>
          </a:pPr>
          <a:endParaRPr lang="fr-FR"/>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7E298-BAA1-4F6E-AEAE-ECE86A4DC92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FR"/>
        </a:p>
      </dgm:t>
    </dgm:pt>
    <dgm:pt modelId="{8DFB739C-3C10-42F5-96D3-3FF6A2E29568}">
      <dgm:prSet phldrT="[Texte]" custT="1"/>
      <dgm:spPr/>
      <dgm:t>
        <a:bodyPr/>
        <a:lstStyle/>
        <a:p>
          <a:r>
            <a:rPr lang="fr-FR" sz="1800" dirty="0" smtClean="0"/>
            <a:t>Difficultés techniques</a:t>
          </a:r>
          <a:endParaRPr lang="fr-FR" sz="1800" dirty="0"/>
        </a:p>
      </dgm:t>
    </dgm:pt>
    <dgm:pt modelId="{B7F9A628-6ECE-4690-A898-EB9C1FCBA0B1}" type="parTrans" cxnId="{05965184-0083-42AF-A3CE-1C2825839980}">
      <dgm:prSet/>
      <dgm:spPr/>
      <dgm:t>
        <a:bodyPr/>
        <a:lstStyle/>
        <a:p>
          <a:endParaRPr lang="fr-FR"/>
        </a:p>
      </dgm:t>
    </dgm:pt>
    <dgm:pt modelId="{4C131CE4-B32F-4A4C-8FDC-3FB8C9B83B08}" type="sibTrans" cxnId="{05965184-0083-42AF-A3CE-1C2825839980}">
      <dgm:prSet/>
      <dgm:spPr/>
      <dgm:t>
        <a:bodyPr/>
        <a:lstStyle/>
        <a:p>
          <a:endParaRPr lang="fr-FR"/>
        </a:p>
      </dgm:t>
    </dgm:pt>
    <dgm:pt modelId="{2D72DF11-F664-401A-9D24-4DBB5FAF757D}">
      <dgm:prSet phldrT="[Texte]" custT="1"/>
      <dgm:spPr/>
      <dgm:t>
        <a:bodyPr/>
        <a:lstStyle/>
        <a:p>
          <a:r>
            <a:rPr lang="fr-FR" sz="1600" dirty="0" smtClean="0"/>
            <a:t>Mise en œuvre : </a:t>
          </a:r>
          <a:endParaRPr lang="fr-FR" sz="1600" dirty="0"/>
        </a:p>
      </dgm:t>
    </dgm:pt>
    <dgm:pt modelId="{9D1D75D8-1BC4-4E5C-B99E-79FF900BF66E}" type="parTrans" cxnId="{12C21CCC-B64A-40F8-A8F7-A9983F242478}">
      <dgm:prSet/>
      <dgm:spPr/>
      <dgm:t>
        <a:bodyPr/>
        <a:lstStyle/>
        <a:p>
          <a:endParaRPr lang="fr-FR"/>
        </a:p>
      </dgm:t>
    </dgm:pt>
    <dgm:pt modelId="{7362672D-BF57-461B-BE74-8075F0E64A29}" type="sibTrans" cxnId="{12C21CCC-B64A-40F8-A8F7-A9983F242478}">
      <dgm:prSet/>
      <dgm:spPr/>
      <dgm:t>
        <a:bodyPr/>
        <a:lstStyle/>
        <a:p>
          <a:endParaRPr lang="fr-FR"/>
        </a:p>
      </dgm:t>
    </dgm:pt>
    <dgm:pt modelId="{7584A45A-0989-467C-9527-CB2A1CE2D700}">
      <dgm:prSet phldrT="[Texte]" custT="1"/>
      <dgm:spPr/>
      <dgm:t>
        <a:bodyPr/>
        <a:lstStyle/>
        <a:p>
          <a:r>
            <a:rPr lang="fr-FR" sz="1800" dirty="0" smtClean="0"/>
            <a:t>Difficultés humaines</a:t>
          </a:r>
          <a:endParaRPr lang="fr-FR" sz="1800" dirty="0"/>
        </a:p>
      </dgm:t>
    </dgm:pt>
    <dgm:pt modelId="{47D66D6F-4F7F-45E7-92EA-77614BF59E90}" type="parTrans" cxnId="{4698E243-7301-42BB-9A5A-C67F34A46EF4}">
      <dgm:prSet/>
      <dgm:spPr/>
      <dgm:t>
        <a:bodyPr/>
        <a:lstStyle/>
        <a:p>
          <a:endParaRPr lang="fr-FR"/>
        </a:p>
      </dgm:t>
    </dgm:pt>
    <dgm:pt modelId="{66853F3A-E8EA-4BE6-9757-E13FFC6FA43D}" type="sibTrans" cxnId="{4698E243-7301-42BB-9A5A-C67F34A46EF4}">
      <dgm:prSet/>
      <dgm:spPr/>
      <dgm:t>
        <a:bodyPr/>
        <a:lstStyle/>
        <a:p>
          <a:endParaRPr lang="fr-FR"/>
        </a:p>
      </dgm:t>
    </dgm:pt>
    <dgm:pt modelId="{D07879A3-4460-4375-84AC-8E81BCDFD27A}">
      <dgm:prSet phldrT="[Texte]" custT="1"/>
      <dgm:spPr/>
      <dgm:t>
        <a:bodyPr/>
        <a:lstStyle/>
        <a:p>
          <a:r>
            <a:rPr lang="fr-FR" sz="1600" dirty="0" smtClean="0"/>
            <a:t>Surmonter des craintes et préjugés (perte d’autonomie, d’identité, impossibilité d’équité du partage)</a:t>
          </a:r>
          <a:endParaRPr lang="fr-FR" sz="1600" dirty="0"/>
        </a:p>
      </dgm:t>
    </dgm:pt>
    <dgm:pt modelId="{8E40658E-6EB6-448B-9D6A-CF4D67C1DC34}" type="parTrans" cxnId="{D5673D2E-762A-4D27-B667-986361C2BD6D}">
      <dgm:prSet/>
      <dgm:spPr/>
      <dgm:t>
        <a:bodyPr/>
        <a:lstStyle/>
        <a:p>
          <a:endParaRPr lang="fr-FR"/>
        </a:p>
      </dgm:t>
    </dgm:pt>
    <dgm:pt modelId="{97B3DB00-DEC2-48EE-A255-DB1F0CD830E4}" type="sibTrans" cxnId="{D5673D2E-762A-4D27-B667-986361C2BD6D}">
      <dgm:prSet/>
      <dgm:spPr/>
      <dgm:t>
        <a:bodyPr/>
        <a:lstStyle/>
        <a:p>
          <a:endParaRPr lang="fr-FR"/>
        </a:p>
      </dgm:t>
    </dgm:pt>
    <dgm:pt modelId="{F5C760F3-620B-4859-93BB-FDBC2FF79B1B}">
      <dgm:prSet phldrT="[Texte]" custT="1"/>
      <dgm:spPr/>
      <dgm:t>
        <a:bodyPr/>
        <a:lstStyle/>
        <a:p>
          <a:r>
            <a:rPr lang="fr-FR" sz="1600" dirty="0" smtClean="0"/>
            <a:t>PCDR valides simultanément (demande de plus de souplesse)</a:t>
          </a:r>
          <a:endParaRPr lang="fr-FR" sz="1600" dirty="0"/>
        </a:p>
      </dgm:t>
    </dgm:pt>
    <dgm:pt modelId="{745E0232-FCB9-40C5-BE4A-1A391B57641D}" type="parTrans" cxnId="{B1A5499E-E7A8-41AD-9E0F-5A49DD5FDD74}">
      <dgm:prSet/>
      <dgm:spPr/>
      <dgm:t>
        <a:bodyPr/>
        <a:lstStyle/>
        <a:p>
          <a:endParaRPr lang="fr-FR"/>
        </a:p>
      </dgm:t>
    </dgm:pt>
    <dgm:pt modelId="{A3486303-196A-43B1-91BF-455B5712569C}" type="sibTrans" cxnId="{B1A5499E-E7A8-41AD-9E0F-5A49DD5FDD74}">
      <dgm:prSet/>
      <dgm:spPr/>
      <dgm:t>
        <a:bodyPr/>
        <a:lstStyle/>
        <a:p>
          <a:endParaRPr lang="fr-FR"/>
        </a:p>
      </dgm:t>
    </dgm:pt>
    <dgm:pt modelId="{C4719E49-79B3-48FD-8C15-84B38022B1AB}">
      <dgm:prSet phldrT="[Texte]" custT="1"/>
      <dgm:spPr/>
      <dgm:t>
        <a:bodyPr/>
        <a:lstStyle/>
        <a:p>
          <a:r>
            <a:rPr lang="fr-FR" sz="1600" dirty="0" smtClean="0"/>
            <a:t>Communes limitrophes -&gt; choix restreint de partenaires</a:t>
          </a:r>
          <a:endParaRPr lang="fr-FR" sz="1600" dirty="0"/>
        </a:p>
      </dgm:t>
    </dgm:pt>
    <dgm:pt modelId="{82128ACF-5D7F-499F-AE10-329199F74611}" type="parTrans" cxnId="{8C0641D5-8AC8-4343-B25B-3E3C6DB24264}">
      <dgm:prSet/>
      <dgm:spPr/>
      <dgm:t>
        <a:bodyPr/>
        <a:lstStyle/>
        <a:p>
          <a:endParaRPr lang="fr-FR"/>
        </a:p>
      </dgm:t>
    </dgm:pt>
    <dgm:pt modelId="{7E2DC6B4-84F2-4F32-8632-4389BA1825B9}" type="sibTrans" cxnId="{8C0641D5-8AC8-4343-B25B-3E3C6DB24264}">
      <dgm:prSet/>
      <dgm:spPr/>
      <dgm:t>
        <a:bodyPr/>
        <a:lstStyle/>
        <a:p>
          <a:endParaRPr lang="fr-FR"/>
        </a:p>
      </dgm:t>
    </dgm:pt>
    <dgm:pt modelId="{B784E2F9-7915-4171-806C-DF2466DDF76F}">
      <dgm:prSet phldrT="[Texte]" custT="1"/>
      <dgm:spPr/>
      <dgm:t>
        <a:bodyPr/>
        <a:lstStyle/>
        <a:p>
          <a:r>
            <a:rPr lang="fr-FR" sz="1600" dirty="0" smtClean="0"/>
            <a:t>Plafond d’intervention régionale</a:t>
          </a:r>
          <a:endParaRPr lang="fr-FR" sz="1600" dirty="0"/>
        </a:p>
      </dgm:t>
    </dgm:pt>
    <dgm:pt modelId="{C24CF437-DBC9-4067-8057-DBC10BD87900}" type="parTrans" cxnId="{873BCDF9-C720-4FFB-BED0-C2CEE376109A}">
      <dgm:prSet/>
      <dgm:spPr/>
      <dgm:t>
        <a:bodyPr/>
        <a:lstStyle/>
        <a:p>
          <a:endParaRPr lang="fr-FR"/>
        </a:p>
      </dgm:t>
    </dgm:pt>
    <dgm:pt modelId="{A7D3C222-91E3-490F-AE79-DE04133FE953}" type="sibTrans" cxnId="{873BCDF9-C720-4FFB-BED0-C2CEE376109A}">
      <dgm:prSet/>
      <dgm:spPr/>
      <dgm:t>
        <a:bodyPr/>
        <a:lstStyle/>
        <a:p>
          <a:endParaRPr lang="fr-FR"/>
        </a:p>
      </dgm:t>
    </dgm:pt>
    <dgm:pt modelId="{0787D821-C1AA-42AC-AA6C-94B2ED1C2926}">
      <dgm:prSet phldrT="[Texte]" custT="1"/>
      <dgm:spPr/>
      <dgm:t>
        <a:bodyPr/>
        <a:lstStyle/>
        <a:p>
          <a:r>
            <a:rPr lang="fr-FR" sz="1600" dirty="0" smtClean="0"/>
            <a:t>Mésentente (« </a:t>
          </a:r>
          <a:r>
            <a:rPr lang="fr-FR" sz="1600" i="1" dirty="0" smtClean="0"/>
            <a:t>il faut que des gens se connaissent et s’apprécient</a:t>
          </a:r>
          <a:r>
            <a:rPr lang="fr-FR" sz="1600" dirty="0" smtClean="0"/>
            <a:t> »)</a:t>
          </a:r>
          <a:endParaRPr lang="fr-FR" sz="1600" dirty="0"/>
        </a:p>
      </dgm:t>
    </dgm:pt>
    <dgm:pt modelId="{8FBFB897-2605-4D96-B628-18145EBA35C8}" type="parTrans" cxnId="{B70276BB-7779-44A8-B32F-09EEBBA02D13}">
      <dgm:prSet/>
      <dgm:spPr/>
      <dgm:t>
        <a:bodyPr/>
        <a:lstStyle/>
        <a:p>
          <a:endParaRPr lang="fr-FR"/>
        </a:p>
      </dgm:t>
    </dgm:pt>
    <dgm:pt modelId="{23457497-7A29-4E20-B759-EBDE1E6AD250}" type="sibTrans" cxnId="{B70276BB-7779-44A8-B32F-09EEBBA02D13}">
      <dgm:prSet/>
      <dgm:spPr/>
      <dgm:t>
        <a:bodyPr/>
        <a:lstStyle/>
        <a:p>
          <a:endParaRPr lang="fr-FR"/>
        </a:p>
      </dgm:t>
    </dgm:pt>
    <dgm:pt modelId="{9CFE63B2-B35B-4F4C-9002-822946039979}">
      <dgm:prSet phldrT="[Texte]" custT="1"/>
      <dgm:spPr/>
      <dgm:t>
        <a:bodyPr/>
        <a:lstStyle/>
        <a:p>
          <a:r>
            <a:rPr lang="fr-FR" sz="1600" dirty="0" smtClean="0"/>
            <a:t>Couleur politique</a:t>
          </a:r>
          <a:endParaRPr lang="fr-FR" sz="1600" dirty="0"/>
        </a:p>
      </dgm:t>
    </dgm:pt>
    <dgm:pt modelId="{CA16EE8E-D8CA-422A-BFB2-281A663434AE}" type="parTrans" cxnId="{01305865-3089-41D6-B07B-2DD80E2446AF}">
      <dgm:prSet/>
      <dgm:spPr/>
      <dgm:t>
        <a:bodyPr/>
        <a:lstStyle/>
        <a:p>
          <a:endParaRPr lang="fr-FR"/>
        </a:p>
      </dgm:t>
    </dgm:pt>
    <dgm:pt modelId="{B1F254E4-D13F-4888-AE0E-FF86C0492BB2}" type="sibTrans" cxnId="{01305865-3089-41D6-B07B-2DD80E2446AF}">
      <dgm:prSet/>
      <dgm:spPr/>
      <dgm:t>
        <a:bodyPr/>
        <a:lstStyle/>
        <a:p>
          <a:endParaRPr lang="fr-FR"/>
        </a:p>
      </dgm:t>
    </dgm:pt>
    <dgm:pt modelId="{50A4ACC5-98DC-4ADC-842A-B26A14AA2806}">
      <dgm:prSet phldrT="[Texte]" custT="1"/>
      <dgm:spPr/>
      <dgm:t>
        <a:bodyPr/>
        <a:lstStyle/>
        <a:p>
          <a:r>
            <a:rPr lang="fr-FR" sz="1600" dirty="0" smtClean="0"/>
            <a:t>Individualisme</a:t>
          </a:r>
          <a:endParaRPr lang="fr-FR" sz="1600" dirty="0"/>
        </a:p>
      </dgm:t>
    </dgm:pt>
    <dgm:pt modelId="{94F60A21-8370-4A9F-99C3-3ECFA0E14A85}" type="parTrans" cxnId="{96499DC4-3DB6-4BE0-A7D3-53069A924778}">
      <dgm:prSet/>
      <dgm:spPr/>
      <dgm:t>
        <a:bodyPr/>
        <a:lstStyle/>
        <a:p>
          <a:endParaRPr lang="fr-FR"/>
        </a:p>
      </dgm:t>
    </dgm:pt>
    <dgm:pt modelId="{E6AEC2C8-6A13-43BF-91B8-C51F7947BFCF}" type="sibTrans" cxnId="{96499DC4-3DB6-4BE0-A7D3-53069A924778}">
      <dgm:prSet/>
      <dgm:spPr/>
      <dgm:t>
        <a:bodyPr/>
        <a:lstStyle/>
        <a:p>
          <a:endParaRPr lang="fr-FR"/>
        </a:p>
      </dgm:t>
    </dgm:pt>
    <dgm:pt modelId="{4406EB7B-E28E-4AE9-994D-766802D9EFF2}">
      <dgm:prSet phldrT="[Texte]" custT="1"/>
      <dgm:spPr/>
      <dgm:t>
        <a:bodyPr/>
        <a:lstStyle/>
        <a:p>
          <a:r>
            <a:rPr lang="fr-FR" sz="1600" dirty="0" smtClean="0"/>
            <a:t>Cas d’une commune intercalaire ?</a:t>
          </a:r>
          <a:endParaRPr lang="fr-FR" sz="1600" dirty="0"/>
        </a:p>
      </dgm:t>
    </dgm:pt>
    <dgm:pt modelId="{FDFE8520-9EDE-4B45-8385-D45F43D9525F}" type="parTrans" cxnId="{65D35848-27F5-4235-BB22-EF0EB06CDE0D}">
      <dgm:prSet/>
      <dgm:spPr/>
      <dgm:t>
        <a:bodyPr/>
        <a:lstStyle/>
        <a:p>
          <a:endParaRPr lang="fr-FR"/>
        </a:p>
      </dgm:t>
    </dgm:pt>
    <dgm:pt modelId="{2B97F2F5-3F8E-4CB2-8D24-752379D72EEA}" type="sibTrans" cxnId="{65D35848-27F5-4235-BB22-EF0EB06CDE0D}">
      <dgm:prSet/>
      <dgm:spPr/>
      <dgm:t>
        <a:bodyPr/>
        <a:lstStyle/>
        <a:p>
          <a:endParaRPr lang="fr-FR"/>
        </a:p>
      </dgm:t>
    </dgm:pt>
    <dgm:pt modelId="{0B6EF4E2-6233-42D6-B6A5-D443432ED18F}">
      <dgm:prSet phldrT="[Texte]" custT="1"/>
      <dgm:spPr/>
      <dgm:t>
        <a:bodyPr/>
        <a:lstStyle/>
        <a:p>
          <a:r>
            <a:rPr lang="fr-BE" sz="1400" dirty="0" smtClean="0">
              <a:solidFill>
                <a:schemeClr val="tx1"/>
              </a:solidFill>
            </a:rPr>
            <a:t>Définition du projet - caractéristiques</a:t>
          </a:r>
          <a:endParaRPr lang="fr-FR" sz="1400" dirty="0">
            <a:solidFill>
              <a:schemeClr val="tx1"/>
            </a:solidFill>
          </a:endParaRPr>
        </a:p>
      </dgm:t>
    </dgm:pt>
    <dgm:pt modelId="{3697426C-88B2-41F3-AEF8-8E0014BE02AE}" type="parTrans" cxnId="{5CF158AA-2FA9-40F9-8A9A-32E67DE0EC24}">
      <dgm:prSet/>
      <dgm:spPr/>
      <dgm:t>
        <a:bodyPr/>
        <a:lstStyle/>
        <a:p>
          <a:endParaRPr lang="fr-FR"/>
        </a:p>
      </dgm:t>
    </dgm:pt>
    <dgm:pt modelId="{5FF55B54-BD93-4EE0-AA0C-5B8C8FA17500}" type="sibTrans" cxnId="{5CF158AA-2FA9-40F9-8A9A-32E67DE0EC24}">
      <dgm:prSet/>
      <dgm:spPr/>
      <dgm:t>
        <a:bodyPr/>
        <a:lstStyle/>
        <a:p>
          <a:endParaRPr lang="fr-FR"/>
        </a:p>
      </dgm:t>
    </dgm:pt>
    <dgm:pt modelId="{0DC92391-1BBB-4A13-9561-58D3C4C9C60A}">
      <dgm:prSet custT="1"/>
      <dgm:spPr/>
      <dgm:t>
        <a:bodyPr/>
        <a:lstStyle/>
        <a:p>
          <a:r>
            <a:rPr lang="fr-BE" sz="1400" dirty="0" smtClean="0">
              <a:solidFill>
                <a:schemeClr val="tx1"/>
              </a:solidFill>
            </a:rPr>
            <a:t>Choix d’implantation</a:t>
          </a:r>
        </a:p>
      </dgm:t>
    </dgm:pt>
    <dgm:pt modelId="{1ED4FD49-C40E-4D9B-92C2-B93B8A8A41EB}" type="sibTrans" cxnId="{53BFD6AA-04BD-4026-A807-646AC0B5DCC1}">
      <dgm:prSet/>
      <dgm:spPr/>
      <dgm:t>
        <a:bodyPr/>
        <a:lstStyle/>
        <a:p>
          <a:endParaRPr lang="fr-FR"/>
        </a:p>
      </dgm:t>
    </dgm:pt>
    <dgm:pt modelId="{F8C3BCA1-1BDD-4147-8A86-7BC7207CC521}" type="parTrans" cxnId="{53BFD6AA-04BD-4026-A807-646AC0B5DCC1}">
      <dgm:prSet/>
      <dgm:spPr/>
      <dgm:t>
        <a:bodyPr/>
        <a:lstStyle/>
        <a:p>
          <a:endParaRPr lang="fr-FR"/>
        </a:p>
      </dgm:t>
    </dgm:pt>
    <dgm:pt modelId="{25991977-2DF7-4CB0-9A85-2BE04D50CAFE}">
      <dgm:prSet custT="1"/>
      <dgm:spPr/>
      <dgm:t>
        <a:bodyPr/>
        <a:lstStyle/>
        <a:p>
          <a:r>
            <a:rPr lang="fr-BE" sz="1400" dirty="0" smtClean="0">
              <a:solidFill>
                <a:schemeClr val="tx1"/>
              </a:solidFill>
            </a:rPr>
            <a:t>Choix de la commune porteuse du projet (bâti /part investie/initiatrice)</a:t>
          </a:r>
        </a:p>
      </dgm:t>
    </dgm:pt>
    <dgm:pt modelId="{BFB769BF-A1E5-4259-BA6B-C8F0050017DB}" type="sibTrans" cxnId="{6CFA231B-5F8F-45C4-95D2-63A14CBBB215}">
      <dgm:prSet/>
      <dgm:spPr/>
      <dgm:t>
        <a:bodyPr/>
        <a:lstStyle/>
        <a:p>
          <a:endParaRPr lang="fr-FR"/>
        </a:p>
      </dgm:t>
    </dgm:pt>
    <dgm:pt modelId="{EC550295-16F7-47D3-A88A-C5AC034BE6C9}" type="parTrans" cxnId="{6CFA231B-5F8F-45C4-95D2-63A14CBBB215}">
      <dgm:prSet/>
      <dgm:spPr/>
      <dgm:t>
        <a:bodyPr/>
        <a:lstStyle/>
        <a:p>
          <a:endParaRPr lang="fr-FR"/>
        </a:p>
      </dgm:t>
    </dgm:pt>
    <dgm:pt modelId="{A2A330EE-FF47-4627-B1AF-7D7C067B7660}">
      <dgm:prSet phldrT="[Texte]" custT="1"/>
      <dgm:spPr/>
      <dgm:t>
        <a:bodyPr/>
        <a:lstStyle/>
        <a:p>
          <a:r>
            <a:rPr lang="fr-FR" sz="1600" dirty="0" smtClean="0"/>
            <a:t>Multiplication des acteurs impliqués</a:t>
          </a:r>
          <a:endParaRPr lang="fr-FR" sz="1600" dirty="0"/>
        </a:p>
      </dgm:t>
    </dgm:pt>
    <dgm:pt modelId="{ADE5972E-59F3-4336-AB22-E9C878500946}" type="parTrans" cxnId="{EE904473-7452-4AC0-9411-D9859C48356B}">
      <dgm:prSet/>
      <dgm:spPr/>
      <dgm:t>
        <a:bodyPr/>
        <a:lstStyle/>
        <a:p>
          <a:endParaRPr lang="fr-FR"/>
        </a:p>
      </dgm:t>
    </dgm:pt>
    <dgm:pt modelId="{6EE2ADCB-9D6D-46BF-90CB-0D907B3660C0}" type="sibTrans" cxnId="{EE904473-7452-4AC0-9411-D9859C48356B}">
      <dgm:prSet/>
      <dgm:spPr/>
      <dgm:t>
        <a:bodyPr/>
        <a:lstStyle/>
        <a:p>
          <a:endParaRPr lang="fr-FR"/>
        </a:p>
      </dgm:t>
    </dgm:pt>
    <dgm:pt modelId="{0A086A43-E9E0-43FF-BEB1-B6C94DC40E4E}" type="pres">
      <dgm:prSet presAssocID="{6BA7E298-BAA1-4F6E-AEAE-ECE86A4DC927}" presName="linear" presStyleCnt="0">
        <dgm:presLayoutVars>
          <dgm:animLvl val="lvl"/>
          <dgm:resizeHandles val="exact"/>
        </dgm:presLayoutVars>
      </dgm:prSet>
      <dgm:spPr/>
      <dgm:t>
        <a:bodyPr/>
        <a:lstStyle/>
        <a:p>
          <a:endParaRPr lang="fr-FR"/>
        </a:p>
      </dgm:t>
    </dgm:pt>
    <dgm:pt modelId="{A3CD7EBF-6771-4EBA-8A29-8F3AA5E81B45}" type="pres">
      <dgm:prSet presAssocID="{8DFB739C-3C10-42F5-96D3-3FF6A2E29568}" presName="parentText" presStyleLbl="node1" presStyleIdx="0" presStyleCnt="2" custScaleY="36636">
        <dgm:presLayoutVars>
          <dgm:chMax val="0"/>
          <dgm:bulletEnabled val="1"/>
        </dgm:presLayoutVars>
      </dgm:prSet>
      <dgm:spPr/>
      <dgm:t>
        <a:bodyPr/>
        <a:lstStyle/>
        <a:p>
          <a:endParaRPr lang="fr-FR"/>
        </a:p>
      </dgm:t>
    </dgm:pt>
    <dgm:pt modelId="{41F3DAAB-5564-4857-AAE0-97D0C8F84E5A}" type="pres">
      <dgm:prSet presAssocID="{8DFB739C-3C10-42F5-96D3-3FF6A2E29568}" presName="childText" presStyleLbl="revTx" presStyleIdx="0" presStyleCnt="2" custScaleY="151847">
        <dgm:presLayoutVars>
          <dgm:bulletEnabled val="1"/>
        </dgm:presLayoutVars>
      </dgm:prSet>
      <dgm:spPr/>
      <dgm:t>
        <a:bodyPr/>
        <a:lstStyle/>
        <a:p>
          <a:endParaRPr lang="fr-FR"/>
        </a:p>
      </dgm:t>
    </dgm:pt>
    <dgm:pt modelId="{11873491-D577-49A3-B885-A40817F7FC36}" type="pres">
      <dgm:prSet presAssocID="{7584A45A-0989-467C-9527-CB2A1CE2D700}" presName="parentText" presStyleLbl="node1" presStyleIdx="1" presStyleCnt="2" custScaleY="35435" custLinFactNeighborY="-44011">
        <dgm:presLayoutVars>
          <dgm:chMax val="0"/>
          <dgm:bulletEnabled val="1"/>
        </dgm:presLayoutVars>
      </dgm:prSet>
      <dgm:spPr/>
      <dgm:t>
        <a:bodyPr/>
        <a:lstStyle/>
        <a:p>
          <a:endParaRPr lang="fr-FR"/>
        </a:p>
      </dgm:t>
    </dgm:pt>
    <dgm:pt modelId="{85804EC0-9BB8-4505-A985-636BE020A143}" type="pres">
      <dgm:prSet presAssocID="{7584A45A-0989-467C-9527-CB2A1CE2D700}" presName="childText" presStyleLbl="revTx" presStyleIdx="1" presStyleCnt="2" custScaleY="71269" custLinFactNeighborY="-43413">
        <dgm:presLayoutVars>
          <dgm:bulletEnabled val="1"/>
        </dgm:presLayoutVars>
      </dgm:prSet>
      <dgm:spPr/>
      <dgm:t>
        <a:bodyPr/>
        <a:lstStyle/>
        <a:p>
          <a:endParaRPr lang="fr-FR"/>
        </a:p>
      </dgm:t>
    </dgm:pt>
  </dgm:ptLst>
  <dgm:cxnLst>
    <dgm:cxn modelId="{12C21CCC-B64A-40F8-A8F7-A9983F242478}" srcId="{8DFB739C-3C10-42F5-96D3-3FF6A2E29568}" destId="{2D72DF11-F664-401A-9D24-4DBB5FAF757D}" srcOrd="0" destOrd="0" parTransId="{9D1D75D8-1BC4-4E5C-B99E-79FF900BF66E}" sibTransId="{7362672D-BF57-461B-BE74-8075F0E64A29}"/>
    <dgm:cxn modelId="{AFD11121-5BB7-4BEA-A538-07914A3E2B2F}" type="presOf" srcId="{6BA7E298-BAA1-4F6E-AEAE-ECE86A4DC927}" destId="{0A086A43-E9E0-43FF-BEB1-B6C94DC40E4E}" srcOrd="0" destOrd="0" presId="urn:microsoft.com/office/officeart/2005/8/layout/vList2"/>
    <dgm:cxn modelId="{EE904473-7452-4AC0-9411-D9859C48356B}" srcId="{7584A45A-0989-467C-9527-CB2A1CE2D700}" destId="{A2A330EE-FF47-4627-B1AF-7D7C067B7660}" srcOrd="1" destOrd="0" parTransId="{ADE5972E-59F3-4336-AB22-E9C878500946}" sibTransId="{6EE2ADCB-9D6D-46BF-90CB-0D907B3660C0}"/>
    <dgm:cxn modelId="{AE76413A-D953-4116-BA9F-97A7F4BBB838}" type="presOf" srcId="{4406EB7B-E28E-4AE9-994D-766802D9EFF2}" destId="{41F3DAAB-5564-4857-AAE0-97D0C8F84E5A}" srcOrd="0" destOrd="6" presId="urn:microsoft.com/office/officeart/2005/8/layout/vList2"/>
    <dgm:cxn modelId="{53BFD6AA-04BD-4026-A807-646AC0B5DCC1}" srcId="{2D72DF11-F664-401A-9D24-4DBB5FAF757D}" destId="{0DC92391-1BBB-4A13-9561-58D3C4C9C60A}" srcOrd="1" destOrd="0" parTransId="{F8C3BCA1-1BDD-4147-8A86-7BC7207CC521}" sibTransId="{1ED4FD49-C40E-4D9B-92C2-B93B8A8A41EB}"/>
    <dgm:cxn modelId="{6CFA231B-5F8F-45C4-95D2-63A14CBBB215}" srcId="{2D72DF11-F664-401A-9D24-4DBB5FAF757D}" destId="{25991977-2DF7-4CB0-9A85-2BE04D50CAFE}" srcOrd="2" destOrd="0" parTransId="{EC550295-16F7-47D3-A88A-C5AC034BE6C9}" sibTransId="{BFB769BF-A1E5-4259-BA6B-C8F0050017DB}"/>
    <dgm:cxn modelId="{5CF158AA-2FA9-40F9-8A9A-32E67DE0EC24}" srcId="{2D72DF11-F664-401A-9D24-4DBB5FAF757D}" destId="{0B6EF4E2-6233-42D6-B6A5-D443432ED18F}" srcOrd="0" destOrd="0" parTransId="{3697426C-88B2-41F3-AEF8-8E0014BE02AE}" sibTransId="{5FF55B54-BD93-4EE0-AA0C-5B8C8FA17500}"/>
    <dgm:cxn modelId="{B1A5499E-E7A8-41AD-9E0F-5A49DD5FDD74}" srcId="{8DFB739C-3C10-42F5-96D3-3FF6A2E29568}" destId="{F5C760F3-620B-4859-93BB-FDBC2FF79B1B}" srcOrd="1" destOrd="0" parTransId="{745E0232-FCB9-40C5-BE4A-1A391B57641D}" sibTransId="{A3486303-196A-43B1-91BF-455B5712569C}"/>
    <dgm:cxn modelId="{D5673D2E-762A-4D27-B667-986361C2BD6D}" srcId="{7584A45A-0989-467C-9527-CB2A1CE2D700}" destId="{D07879A3-4460-4375-84AC-8E81BCDFD27A}" srcOrd="0" destOrd="0" parTransId="{8E40658E-6EB6-448B-9D6A-CF4D67C1DC34}" sibTransId="{97B3DB00-DEC2-48EE-A255-DB1F0CD830E4}"/>
    <dgm:cxn modelId="{873BCDF9-C720-4FFB-BED0-C2CEE376109A}" srcId="{8DFB739C-3C10-42F5-96D3-3FF6A2E29568}" destId="{B784E2F9-7915-4171-806C-DF2466DDF76F}" srcOrd="3" destOrd="0" parTransId="{C24CF437-DBC9-4067-8057-DBC10BD87900}" sibTransId="{A7D3C222-91E3-490F-AE79-DE04133FE953}"/>
    <dgm:cxn modelId="{05965184-0083-42AF-A3CE-1C2825839980}" srcId="{6BA7E298-BAA1-4F6E-AEAE-ECE86A4DC927}" destId="{8DFB739C-3C10-42F5-96D3-3FF6A2E29568}" srcOrd="0" destOrd="0" parTransId="{B7F9A628-6ECE-4690-A898-EB9C1FCBA0B1}" sibTransId="{4C131CE4-B32F-4A4C-8FDC-3FB8C9B83B08}"/>
    <dgm:cxn modelId="{ABE3A830-E6BC-41D1-82B7-E73653F0FA35}" type="presOf" srcId="{50A4ACC5-98DC-4ADC-842A-B26A14AA2806}" destId="{85804EC0-9BB8-4505-A985-636BE020A143}" srcOrd="0" destOrd="4" presId="urn:microsoft.com/office/officeart/2005/8/layout/vList2"/>
    <dgm:cxn modelId="{5D6F5577-BDC2-4D0D-8DE2-0F190050D9C5}" type="presOf" srcId="{D07879A3-4460-4375-84AC-8E81BCDFD27A}" destId="{85804EC0-9BB8-4505-A985-636BE020A143}" srcOrd="0" destOrd="0" presId="urn:microsoft.com/office/officeart/2005/8/layout/vList2"/>
    <dgm:cxn modelId="{CE09BC31-0938-4478-8D0E-8F3B8B5517FA}" type="presOf" srcId="{25991977-2DF7-4CB0-9A85-2BE04D50CAFE}" destId="{41F3DAAB-5564-4857-AAE0-97D0C8F84E5A}" srcOrd="0" destOrd="3" presId="urn:microsoft.com/office/officeart/2005/8/layout/vList2"/>
    <dgm:cxn modelId="{66041064-FA0D-4567-AA02-98806E660429}" type="presOf" srcId="{8DFB739C-3C10-42F5-96D3-3FF6A2E29568}" destId="{A3CD7EBF-6771-4EBA-8A29-8F3AA5E81B45}" srcOrd="0" destOrd="0" presId="urn:microsoft.com/office/officeart/2005/8/layout/vList2"/>
    <dgm:cxn modelId="{C0845EB7-899E-4620-A2E5-DD0BDFA71981}" type="presOf" srcId="{A2A330EE-FF47-4627-B1AF-7D7C067B7660}" destId="{85804EC0-9BB8-4505-A985-636BE020A143}" srcOrd="0" destOrd="1" presId="urn:microsoft.com/office/officeart/2005/8/layout/vList2"/>
    <dgm:cxn modelId="{55731723-E9AD-4AE2-89E3-CC11204B2F29}" type="presOf" srcId="{9CFE63B2-B35B-4F4C-9002-822946039979}" destId="{85804EC0-9BB8-4505-A985-636BE020A143}" srcOrd="0" destOrd="3" presId="urn:microsoft.com/office/officeart/2005/8/layout/vList2"/>
    <dgm:cxn modelId="{4698E243-7301-42BB-9A5A-C67F34A46EF4}" srcId="{6BA7E298-BAA1-4F6E-AEAE-ECE86A4DC927}" destId="{7584A45A-0989-467C-9527-CB2A1CE2D700}" srcOrd="1" destOrd="0" parTransId="{47D66D6F-4F7F-45E7-92EA-77614BF59E90}" sibTransId="{66853F3A-E8EA-4BE6-9757-E13FFC6FA43D}"/>
    <dgm:cxn modelId="{F8E42725-25D2-4AC3-8304-2DED93FB9CF9}" type="presOf" srcId="{C4719E49-79B3-48FD-8C15-84B38022B1AB}" destId="{41F3DAAB-5564-4857-AAE0-97D0C8F84E5A}" srcOrd="0" destOrd="5" presId="urn:microsoft.com/office/officeart/2005/8/layout/vList2"/>
    <dgm:cxn modelId="{96499DC4-3DB6-4BE0-A7D3-53069A924778}" srcId="{7584A45A-0989-467C-9527-CB2A1CE2D700}" destId="{50A4ACC5-98DC-4ADC-842A-B26A14AA2806}" srcOrd="4" destOrd="0" parTransId="{94F60A21-8370-4A9F-99C3-3ECFA0E14A85}" sibTransId="{E6AEC2C8-6A13-43BF-91B8-C51F7947BFCF}"/>
    <dgm:cxn modelId="{F851F1C5-ADFD-4E83-B110-5C11BF274DC7}" type="presOf" srcId="{0B6EF4E2-6233-42D6-B6A5-D443432ED18F}" destId="{41F3DAAB-5564-4857-AAE0-97D0C8F84E5A}" srcOrd="0" destOrd="1" presId="urn:microsoft.com/office/officeart/2005/8/layout/vList2"/>
    <dgm:cxn modelId="{B70276BB-7779-44A8-B32F-09EEBBA02D13}" srcId="{7584A45A-0989-467C-9527-CB2A1CE2D700}" destId="{0787D821-C1AA-42AC-AA6C-94B2ED1C2926}" srcOrd="2" destOrd="0" parTransId="{8FBFB897-2605-4D96-B628-18145EBA35C8}" sibTransId="{23457497-7A29-4E20-B759-EBDE1E6AD250}"/>
    <dgm:cxn modelId="{8C0641D5-8AC8-4343-B25B-3E3C6DB24264}" srcId="{8DFB739C-3C10-42F5-96D3-3FF6A2E29568}" destId="{C4719E49-79B3-48FD-8C15-84B38022B1AB}" srcOrd="2" destOrd="0" parTransId="{82128ACF-5D7F-499F-AE10-329199F74611}" sibTransId="{7E2DC6B4-84F2-4F32-8632-4389BA1825B9}"/>
    <dgm:cxn modelId="{01305865-3089-41D6-B07B-2DD80E2446AF}" srcId="{7584A45A-0989-467C-9527-CB2A1CE2D700}" destId="{9CFE63B2-B35B-4F4C-9002-822946039979}" srcOrd="3" destOrd="0" parTransId="{CA16EE8E-D8CA-422A-BFB2-281A663434AE}" sibTransId="{B1F254E4-D13F-4888-AE0E-FF86C0492BB2}"/>
    <dgm:cxn modelId="{9B47858C-A28E-4D76-88D2-562E03957C93}" type="presOf" srcId="{7584A45A-0989-467C-9527-CB2A1CE2D700}" destId="{11873491-D577-49A3-B885-A40817F7FC36}" srcOrd="0" destOrd="0" presId="urn:microsoft.com/office/officeart/2005/8/layout/vList2"/>
    <dgm:cxn modelId="{65D35848-27F5-4235-BB22-EF0EB06CDE0D}" srcId="{C4719E49-79B3-48FD-8C15-84B38022B1AB}" destId="{4406EB7B-E28E-4AE9-994D-766802D9EFF2}" srcOrd="0" destOrd="0" parTransId="{FDFE8520-9EDE-4B45-8385-D45F43D9525F}" sibTransId="{2B97F2F5-3F8E-4CB2-8D24-752379D72EEA}"/>
    <dgm:cxn modelId="{1A7D6F3C-DD7D-49EE-A432-66868A6B3E37}" type="presOf" srcId="{0DC92391-1BBB-4A13-9561-58D3C4C9C60A}" destId="{41F3DAAB-5564-4857-AAE0-97D0C8F84E5A}" srcOrd="0" destOrd="2" presId="urn:microsoft.com/office/officeart/2005/8/layout/vList2"/>
    <dgm:cxn modelId="{09A05BB5-7777-472E-9BE0-E5B3FA62C210}" type="presOf" srcId="{2D72DF11-F664-401A-9D24-4DBB5FAF757D}" destId="{41F3DAAB-5564-4857-AAE0-97D0C8F84E5A}" srcOrd="0" destOrd="0" presId="urn:microsoft.com/office/officeart/2005/8/layout/vList2"/>
    <dgm:cxn modelId="{CAF42B54-4B2C-4D3C-8FA1-CE0668E769A0}" type="presOf" srcId="{B784E2F9-7915-4171-806C-DF2466DDF76F}" destId="{41F3DAAB-5564-4857-AAE0-97D0C8F84E5A}" srcOrd="0" destOrd="7" presId="urn:microsoft.com/office/officeart/2005/8/layout/vList2"/>
    <dgm:cxn modelId="{7EC5E136-3137-416B-B29F-624D9A3D6069}" type="presOf" srcId="{0787D821-C1AA-42AC-AA6C-94B2ED1C2926}" destId="{85804EC0-9BB8-4505-A985-636BE020A143}" srcOrd="0" destOrd="2" presId="urn:microsoft.com/office/officeart/2005/8/layout/vList2"/>
    <dgm:cxn modelId="{A9D14CCD-4F16-4BF9-B754-AD14C3AB64D5}" type="presOf" srcId="{F5C760F3-620B-4859-93BB-FDBC2FF79B1B}" destId="{41F3DAAB-5564-4857-AAE0-97D0C8F84E5A}" srcOrd="0" destOrd="4" presId="urn:microsoft.com/office/officeart/2005/8/layout/vList2"/>
    <dgm:cxn modelId="{052F8888-037F-481A-85F4-435E9E4F8EB8}" type="presParOf" srcId="{0A086A43-E9E0-43FF-BEB1-B6C94DC40E4E}" destId="{A3CD7EBF-6771-4EBA-8A29-8F3AA5E81B45}" srcOrd="0" destOrd="0" presId="urn:microsoft.com/office/officeart/2005/8/layout/vList2"/>
    <dgm:cxn modelId="{FF1BD15A-C64A-4632-A400-48BFC378C6E8}" type="presParOf" srcId="{0A086A43-E9E0-43FF-BEB1-B6C94DC40E4E}" destId="{41F3DAAB-5564-4857-AAE0-97D0C8F84E5A}" srcOrd="1" destOrd="0" presId="urn:microsoft.com/office/officeart/2005/8/layout/vList2"/>
    <dgm:cxn modelId="{25626621-6C58-434C-9719-98A2E56D1FEE}" type="presParOf" srcId="{0A086A43-E9E0-43FF-BEB1-B6C94DC40E4E}" destId="{11873491-D577-49A3-B885-A40817F7FC36}" srcOrd="2" destOrd="0" presId="urn:microsoft.com/office/officeart/2005/8/layout/vList2"/>
    <dgm:cxn modelId="{689D5C3D-A229-4C38-9645-6EE48472B343}" type="presParOf" srcId="{0A086A43-E9E0-43FF-BEB1-B6C94DC40E4E}" destId="{85804EC0-9BB8-4505-A985-636BE020A14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558EA-5754-4B8A-9D21-3718D1C15F60}" type="doc">
      <dgm:prSet loTypeId="urn:microsoft.com/office/officeart/2005/8/layout/pyramid3" loCatId="pyramid" qsTypeId="urn:microsoft.com/office/officeart/2005/8/quickstyle/simple3" qsCatId="simple" csTypeId="urn:microsoft.com/office/officeart/2005/8/colors/colorful4" csCatId="colorful" phldr="1"/>
      <dgm:spPr/>
    </dgm:pt>
    <dgm:pt modelId="{F26BF5DF-6144-4B0A-AE37-7CE3C842B24B}">
      <dgm:prSet phldrT="[Texte]" custT="1"/>
      <dgm:spPr/>
      <dgm:t>
        <a:bodyPr/>
        <a:lstStyle/>
        <a:p>
          <a:r>
            <a:rPr lang="fr-BE" sz="1200" b="1" dirty="0" smtClean="0"/>
            <a:t>Accompagnement </a:t>
          </a:r>
          <a:r>
            <a:rPr lang="fr-BE" sz="1200" dirty="0" smtClean="0"/>
            <a:t>par une structure tiers  : connexion, sensibilisation, convention</a:t>
          </a:r>
          <a:endParaRPr lang="fr-BE" sz="1200" dirty="0"/>
        </a:p>
      </dgm:t>
    </dgm:pt>
    <dgm:pt modelId="{A10BD289-6586-4DD3-AF49-25F07BC02BBA}" type="parTrans" cxnId="{E1ED7287-167D-462E-BD80-946C8263E412}">
      <dgm:prSet/>
      <dgm:spPr/>
      <dgm:t>
        <a:bodyPr/>
        <a:lstStyle/>
        <a:p>
          <a:endParaRPr lang="fr-BE" sz="1200"/>
        </a:p>
      </dgm:t>
    </dgm:pt>
    <dgm:pt modelId="{DCA98CC9-3840-4683-889A-4747980B17C7}" type="sibTrans" cxnId="{E1ED7287-167D-462E-BD80-946C8263E412}">
      <dgm:prSet/>
      <dgm:spPr/>
      <dgm:t>
        <a:bodyPr/>
        <a:lstStyle/>
        <a:p>
          <a:endParaRPr lang="fr-BE" sz="1200"/>
        </a:p>
      </dgm:t>
    </dgm:pt>
    <dgm:pt modelId="{217AEB72-F5FE-41D5-A94E-E6E51023DF70}">
      <dgm:prSet phldrT="[Texte]" custT="1"/>
      <dgm:spPr/>
      <dgm:t>
        <a:bodyPr/>
        <a:lstStyle/>
        <a:p>
          <a:r>
            <a:rPr lang="fr-BE" sz="1200" b="1" dirty="0" smtClean="0"/>
            <a:t>Catalogue de bonnes pratiques  </a:t>
          </a:r>
          <a:r>
            <a:rPr lang="fr-BE" sz="1200" dirty="0" smtClean="0"/>
            <a:t>: les étapes à suivre, les références des projets menés + les résultats obtenus (indicateurs) </a:t>
          </a:r>
          <a:endParaRPr lang="fr-BE" sz="1200" dirty="0"/>
        </a:p>
      </dgm:t>
    </dgm:pt>
    <dgm:pt modelId="{51538D99-8E0A-4FA9-9407-5958219FA9D4}" type="parTrans" cxnId="{0EFAD8F1-41EE-4860-9B94-CB894E07D8DD}">
      <dgm:prSet/>
      <dgm:spPr/>
      <dgm:t>
        <a:bodyPr/>
        <a:lstStyle/>
        <a:p>
          <a:endParaRPr lang="fr-BE" sz="1200"/>
        </a:p>
      </dgm:t>
    </dgm:pt>
    <dgm:pt modelId="{174BF875-8413-41D3-9847-F5D37BC782B9}" type="sibTrans" cxnId="{0EFAD8F1-41EE-4860-9B94-CB894E07D8DD}">
      <dgm:prSet/>
      <dgm:spPr/>
      <dgm:t>
        <a:bodyPr/>
        <a:lstStyle/>
        <a:p>
          <a:endParaRPr lang="fr-BE" sz="1200"/>
        </a:p>
      </dgm:t>
    </dgm:pt>
    <dgm:pt modelId="{D66975A1-31A4-4035-A751-93441A0998A4}">
      <dgm:prSet phldrT="[Texte]" custT="1"/>
      <dgm:spPr/>
      <dgm:t>
        <a:bodyPr/>
        <a:lstStyle/>
        <a:p>
          <a:r>
            <a:rPr lang="fr-BE" sz="1200" dirty="0" smtClean="0"/>
            <a:t>Visite/échanges de terrain</a:t>
          </a:r>
          <a:endParaRPr lang="fr-BE" sz="1200" dirty="0"/>
        </a:p>
      </dgm:t>
    </dgm:pt>
    <dgm:pt modelId="{0E781F02-B1EB-4382-85BD-7E0FF7E06F72}" type="parTrans" cxnId="{C13D16CB-853D-422B-832E-1A91C557CF78}">
      <dgm:prSet/>
      <dgm:spPr/>
      <dgm:t>
        <a:bodyPr/>
        <a:lstStyle/>
        <a:p>
          <a:endParaRPr lang="fr-BE" sz="1200"/>
        </a:p>
      </dgm:t>
    </dgm:pt>
    <dgm:pt modelId="{7C7AFDB8-AA66-4074-96F4-CD8D85D3D5C0}" type="sibTrans" cxnId="{C13D16CB-853D-422B-832E-1A91C557CF78}">
      <dgm:prSet/>
      <dgm:spPr/>
      <dgm:t>
        <a:bodyPr/>
        <a:lstStyle/>
        <a:p>
          <a:endParaRPr lang="fr-BE" sz="1200"/>
        </a:p>
      </dgm:t>
    </dgm:pt>
    <dgm:pt modelId="{8144C362-A3E2-4291-BECE-4FB186A1EDBE}">
      <dgm:prSet phldrT="[Texte]" custT="1"/>
      <dgm:spPr/>
      <dgm:t>
        <a:bodyPr/>
        <a:lstStyle/>
        <a:p>
          <a:r>
            <a:rPr lang="fr-BE" sz="1200" dirty="0" smtClean="0"/>
            <a:t>Capsules </a:t>
          </a:r>
        </a:p>
        <a:p>
          <a:r>
            <a:rPr lang="fr-BE" sz="1200" dirty="0" smtClean="0"/>
            <a:t>vidéo</a:t>
          </a:r>
          <a:endParaRPr lang="fr-BE" sz="1200" dirty="0"/>
        </a:p>
      </dgm:t>
    </dgm:pt>
    <dgm:pt modelId="{E4C29B4F-4B55-4F8D-9634-A035CE1D13A9}" type="parTrans" cxnId="{DC3255DA-061C-46B5-A4F8-4D2AF1BDCF8D}">
      <dgm:prSet/>
      <dgm:spPr/>
      <dgm:t>
        <a:bodyPr/>
        <a:lstStyle/>
        <a:p>
          <a:endParaRPr lang="fr-BE" sz="1200"/>
        </a:p>
      </dgm:t>
    </dgm:pt>
    <dgm:pt modelId="{F7B21614-34E5-41E0-A0EF-834C0FBD5A3B}" type="sibTrans" cxnId="{DC3255DA-061C-46B5-A4F8-4D2AF1BDCF8D}">
      <dgm:prSet/>
      <dgm:spPr/>
      <dgm:t>
        <a:bodyPr/>
        <a:lstStyle/>
        <a:p>
          <a:endParaRPr lang="fr-BE" sz="1200"/>
        </a:p>
      </dgm:t>
    </dgm:pt>
    <dgm:pt modelId="{6D2EA710-E4C9-459D-89D6-4A82BB832FD0}" type="pres">
      <dgm:prSet presAssocID="{ADE558EA-5754-4B8A-9D21-3718D1C15F60}" presName="Name0" presStyleCnt="0">
        <dgm:presLayoutVars>
          <dgm:dir/>
          <dgm:animLvl val="lvl"/>
          <dgm:resizeHandles val="exact"/>
        </dgm:presLayoutVars>
      </dgm:prSet>
      <dgm:spPr/>
    </dgm:pt>
    <dgm:pt modelId="{4AD41993-BC37-424F-A174-5789C06AEC85}" type="pres">
      <dgm:prSet presAssocID="{F26BF5DF-6144-4B0A-AE37-7CE3C842B24B}" presName="Name8" presStyleCnt="0"/>
      <dgm:spPr/>
    </dgm:pt>
    <dgm:pt modelId="{1B9C7B6A-EC5C-4A21-B6C2-85219D2BC553}" type="pres">
      <dgm:prSet presAssocID="{F26BF5DF-6144-4B0A-AE37-7CE3C842B24B}" presName="level" presStyleLbl="node1" presStyleIdx="0" presStyleCnt="4" custScaleY="43867">
        <dgm:presLayoutVars>
          <dgm:chMax val="1"/>
          <dgm:bulletEnabled val="1"/>
        </dgm:presLayoutVars>
      </dgm:prSet>
      <dgm:spPr/>
      <dgm:t>
        <a:bodyPr/>
        <a:lstStyle/>
        <a:p>
          <a:endParaRPr lang="fr-BE"/>
        </a:p>
      </dgm:t>
    </dgm:pt>
    <dgm:pt modelId="{0990B4AC-A8A2-4578-B4D0-466D338DE96D}" type="pres">
      <dgm:prSet presAssocID="{F26BF5DF-6144-4B0A-AE37-7CE3C842B24B}" presName="levelTx" presStyleLbl="revTx" presStyleIdx="0" presStyleCnt="0">
        <dgm:presLayoutVars>
          <dgm:chMax val="1"/>
          <dgm:bulletEnabled val="1"/>
        </dgm:presLayoutVars>
      </dgm:prSet>
      <dgm:spPr/>
      <dgm:t>
        <a:bodyPr/>
        <a:lstStyle/>
        <a:p>
          <a:endParaRPr lang="fr-BE"/>
        </a:p>
      </dgm:t>
    </dgm:pt>
    <dgm:pt modelId="{841DAF9E-2C03-4376-A6A7-8A16B66F91B5}" type="pres">
      <dgm:prSet presAssocID="{217AEB72-F5FE-41D5-A94E-E6E51023DF70}" presName="Name8" presStyleCnt="0"/>
      <dgm:spPr/>
    </dgm:pt>
    <dgm:pt modelId="{0D2FCFD4-79E6-488C-8F44-9177099F1375}" type="pres">
      <dgm:prSet presAssocID="{217AEB72-F5FE-41D5-A94E-E6E51023DF70}" presName="level" presStyleLbl="node1" presStyleIdx="1" presStyleCnt="4" custScaleY="64704">
        <dgm:presLayoutVars>
          <dgm:chMax val="1"/>
          <dgm:bulletEnabled val="1"/>
        </dgm:presLayoutVars>
      </dgm:prSet>
      <dgm:spPr/>
      <dgm:t>
        <a:bodyPr/>
        <a:lstStyle/>
        <a:p>
          <a:endParaRPr lang="fr-BE"/>
        </a:p>
      </dgm:t>
    </dgm:pt>
    <dgm:pt modelId="{28164260-5932-4104-B65A-09BC70C46AB6}" type="pres">
      <dgm:prSet presAssocID="{217AEB72-F5FE-41D5-A94E-E6E51023DF70}" presName="levelTx" presStyleLbl="revTx" presStyleIdx="0" presStyleCnt="0">
        <dgm:presLayoutVars>
          <dgm:chMax val="1"/>
          <dgm:bulletEnabled val="1"/>
        </dgm:presLayoutVars>
      </dgm:prSet>
      <dgm:spPr/>
      <dgm:t>
        <a:bodyPr/>
        <a:lstStyle/>
        <a:p>
          <a:endParaRPr lang="fr-BE"/>
        </a:p>
      </dgm:t>
    </dgm:pt>
    <dgm:pt modelId="{1026899B-16A7-466A-8B72-6EBE9EFB635C}" type="pres">
      <dgm:prSet presAssocID="{D66975A1-31A4-4035-A751-93441A0998A4}" presName="Name8" presStyleCnt="0"/>
      <dgm:spPr/>
    </dgm:pt>
    <dgm:pt modelId="{1F84F09B-2DDC-4210-8D73-1C6EE4A58E26}" type="pres">
      <dgm:prSet presAssocID="{D66975A1-31A4-4035-A751-93441A0998A4}" presName="level" presStyleLbl="node1" presStyleIdx="2" presStyleCnt="4" custScaleY="47272">
        <dgm:presLayoutVars>
          <dgm:chMax val="1"/>
          <dgm:bulletEnabled val="1"/>
        </dgm:presLayoutVars>
      </dgm:prSet>
      <dgm:spPr/>
      <dgm:t>
        <a:bodyPr/>
        <a:lstStyle/>
        <a:p>
          <a:endParaRPr lang="fr-BE"/>
        </a:p>
      </dgm:t>
    </dgm:pt>
    <dgm:pt modelId="{6CA21A3F-6337-480D-A3E9-D4B7242F3CE3}" type="pres">
      <dgm:prSet presAssocID="{D66975A1-31A4-4035-A751-93441A0998A4}" presName="levelTx" presStyleLbl="revTx" presStyleIdx="0" presStyleCnt="0">
        <dgm:presLayoutVars>
          <dgm:chMax val="1"/>
          <dgm:bulletEnabled val="1"/>
        </dgm:presLayoutVars>
      </dgm:prSet>
      <dgm:spPr/>
      <dgm:t>
        <a:bodyPr/>
        <a:lstStyle/>
        <a:p>
          <a:endParaRPr lang="fr-BE"/>
        </a:p>
      </dgm:t>
    </dgm:pt>
    <dgm:pt modelId="{05E7B41F-C42E-43AF-A916-C6721CEA97AD}" type="pres">
      <dgm:prSet presAssocID="{8144C362-A3E2-4291-BECE-4FB186A1EDBE}" presName="Name8" presStyleCnt="0"/>
      <dgm:spPr/>
    </dgm:pt>
    <dgm:pt modelId="{D060E753-78BC-4003-9D15-6A31C21AB3B8}" type="pres">
      <dgm:prSet presAssocID="{8144C362-A3E2-4291-BECE-4FB186A1EDBE}" presName="level" presStyleLbl="node1" presStyleIdx="3" presStyleCnt="4" custScaleY="61948">
        <dgm:presLayoutVars>
          <dgm:chMax val="1"/>
          <dgm:bulletEnabled val="1"/>
        </dgm:presLayoutVars>
      </dgm:prSet>
      <dgm:spPr/>
      <dgm:t>
        <a:bodyPr/>
        <a:lstStyle/>
        <a:p>
          <a:endParaRPr lang="fr-BE"/>
        </a:p>
      </dgm:t>
    </dgm:pt>
    <dgm:pt modelId="{CF6C6394-3E2B-4581-9109-9C2CB58F98A3}" type="pres">
      <dgm:prSet presAssocID="{8144C362-A3E2-4291-BECE-4FB186A1EDBE}" presName="levelTx" presStyleLbl="revTx" presStyleIdx="0" presStyleCnt="0">
        <dgm:presLayoutVars>
          <dgm:chMax val="1"/>
          <dgm:bulletEnabled val="1"/>
        </dgm:presLayoutVars>
      </dgm:prSet>
      <dgm:spPr/>
      <dgm:t>
        <a:bodyPr/>
        <a:lstStyle/>
        <a:p>
          <a:endParaRPr lang="fr-BE"/>
        </a:p>
      </dgm:t>
    </dgm:pt>
  </dgm:ptLst>
  <dgm:cxnLst>
    <dgm:cxn modelId="{E1ED7287-167D-462E-BD80-946C8263E412}" srcId="{ADE558EA-5754-4B8A-9D21-3718D1C15F60}" destId="{F26BF5DF-6144-4B0A-AE37-7CE3C842B24B}" srcOrd="0" destOrd="0" parTransId="{A10BD289-6586-4DD3-AF49-25F07BC02BBA}" sibTransId="{DCA98CC9-3840-4683-889A-4747980B17C7}"/>
    <dgm:cxn modelId="{07C6343D-8A2A-4C6D-A79F-1170B35B6531}" type="presOf" srcId="{D66975A1-31A4-4035-A751-93441A0998A4}" destId="{1F84F09B-2DDC-4210-8D73-1C6EE4A58E26}" srcOrd="0" destOrd="0" presId="urn:microsoft.com/office/officeart/2005/8/layout/pyramid3"/>
    <dgm:cxn modelId="{665F4AF8-D605-4A57-B244-BD5B41E8B2A3}" type="presOf" srcId="{8144C362-A3E2-4291-BECE-4FB186A1EDBE}" destId="{CF6C6394-3E2B-4581-9109-9C2CB58F98A3}" srcOrd="1" destOrd="0" presId="urn:microsoft.com/office/officeart/2005/8/layout/pyramid3"/>
    <dgm:cxn modelId="{3838C772-9124-4483-9651-762C00793DF1}" type="presOf" srcId="{217AEB72-F5FE-41D5-A94E-E6E51023DF70}" destId="{0D2FCFD4-79E6-488C-8F44-9177099F1375}" srcOrd="0" destOrd="0" presId="urn:microsoft.com/office/officeart/2005/8/layout/pyramid3"/>
    <dgm:cxn modelId="{847E9CB9-FDE5-48A4-9FC2-3512B5995BF8}" type="presOf" srcId="{217AEB72-F5FE-41D5-A94E-E6E51023DF70}" destId="{28164260-5932-4104-B65A-09BC70C46AB6}" srcOrd="1" destOrd="0" presId="urn:microsoft.com/office/officeart/2005/8/layout/pyramid3"/>
    <dgm:cxn modelId="{0EFAD8F1-41EE-4860-9B94-CB894E07D8DD}" srcId="{ADE558EA-5754-4B8A-9D21-3718D1C15F60}" destId="{217AEB72-F5FE-41D5-A94E-E6E51023DF70}" srcOrd="1" destOrd="0" parTransId="{51538D99-8E0A-4FA9-9407-5958219FA9D4}" sibTransId="{174BF875-8413-41D3-9847-F5D37BC782B9}"/>
    <dgm:cxn modelId="{0FB9D34C-280A-4542-8DC5-9CB538D4AD46}" type="presOf" srcId="{F26BF5DF-6144-4B0A-AE37-7CE3C842B24B}" destId="{1B9C7B6A-EC5C-4A21-B6C2-85219D2BC553}" srcOrd="0" destOrd="0" presId="urn:microsoft.com/office/officeart/2005/8/layout/pyramid3"/>
    <dgm:cxn modelId="{6D1728BD-F1EB-455A-96D4-0915E67F3B0E}" type="presOf" srcId="{D66975A1-31A4-4035-A751-93441A0998A4}" destId="{6CA21A3F-6337-480D-A3E9-D4B7242F3CE3}" srcOrd="1" destOrd="0" presId="urn:microsoft.com/office/officeart/2005/8/layout/pyramid3"/>
    <dgm:cxn modelId="{7F4A0F51-7E71-4F57-B256-1648A6465A8B}" type="presOf" srcId="{8144C362-A3E2-4291-BECE-4FB186A1EDBE}" destId="{D060E753-78BC-4003-9D15-6A31C21AB3B8}" srcOrd="0" destOrd="0" presId="urn:microsoft.com/office/officeart/2005/8/layout/pyramid3"/>
    <dgm:cxn modelId="{C13D16CB-853D-422B-832E-1A91C557CF78}" srcId="{ADE558EA-5754-4B8A-9D21-3718D1C15F60}" destId="{D66975A1-31A4-4035-A751-93441A0998A4}" srcOrd="2" destOrd="0" parTransId="{0E781F02-B1EB-4382-85BD-7E0FF7E06F72}" sibTransId="{7C7AFDB8-AA66-4074-96F4-CD8D85D3D5C0}"/>
    <dgm:cxn modelId="{488C0406-25B0-490A-A1D1-9EEC2764FC52}" type="presOf" srcId="{F26BF5DF-6144-4B0A-AE37-7CE3C842B24B}" destId="{0990B4AC-A8A2-4578-B4D0-466D338DE96D}" srcOrd="1" destOrd="0" presId="urn:microsoft.com/office/officeart/2005/8/layout/pyramid3"/>
    <dgm:cxn modelId="{6BA48A24-EA1F-472B-8C19-C54FBA73B8A5}" type="presOf" srcId="{ADE558EA-5754-4B8A-9D21-3718D1C15F60}" destId="{6D2EA710-E4C9-459D-89D6-4A82BB832FD0}" srcOrd="0" destOrd="0" presId="urn:microsoft.com/office/officeart/2005/8/layout/pyramid3"/>
    <dgm:cxn modelId="{DC3255DA-061C-46B5-A4F8-4D2AF1BDCF8D}" srcId="{ADE558EA-5754-4B8A-9D21-3718D1C15F60}" destId="{8144C362-A3E2-4291-BECE-4FB186A1EDBE}" srcOrd="3" destOrd="0" parTransId="{E4C29B4F-4B55-4F8D-9634-A035CE1D13A9}" sibTransId="{F7B21614-34E5-41E0-A0EF-834C0FBD5A3B}"/>
    <dgm:cxn modelId="{3F0EE516-C4B8-4B3D-B0B1-C584750F1C64}" type="presParOf" srcId="{6D2EA710-E4C9-459D-89D6-4A82BB832FD0}" destId="{4AD41993-BC37-424F-A174-5789C06AEC85}" srcOrd="0" destOrd="0" presId="urn:microsoft.com/office/officeart/2005/8/layout/pyramid3"/>
    <dgm:cxn modelId="{F9132076-F901-4AE7-A694-BE98D17E7C60}" type="presParOf" srcId="{4AD41993-BC37-424F-A174-5789C06AEC85}" destId="{1B9C7B6A-EC5C-4A21-B6C2-85219D2BC553}" srcOrd="0" destOrd="0" presId="urn:microsoft.com/office/officeart/2005/8/layout/pyramid3"/>
    <dgm:cxn modelId="{6C881128-B339-4C0D-8D76-25991E325D0A}" type="presParOf" srcId="{4AD41993-BC37-424F-A174-5789C06AEC85}" destId="{0990B4AC-A8A2-4578-B4D0-466D338DE96D}" srcOrd="1" destOrd="0" presId="urn:microsoft.com/office/officeart/2005/8/layout/pyramid3"/>
    <dgm:cxn modelId="{643B7152-42C9-4538-AE07-4891D7654C48}" type="presParOf" srcId="{6D2EA710-E4C9-459D-89D6-4A82BB832FD0}" destId="{841DAF9E-2C03-4376-A6A7-8A16B66F91B5}" srcOrd="1" destOrd="0" presId="urn:microsoft.com/office/officeart/2005/8/layout/pyramid3"/>
    <dgm:cxn modelId="{11C0C941-45A2-4B79-A78D-3C2AE26215F8}" type="presParOf" srcId="{841DAF9E-2C03-4376-A6A7-8A16B66F91B5}" destId="{0D2FCFD4-79E6-488C-8F44-9177099F1375}" srcOrd="0" destOrd="0" presId="urn:microsoft.com/office/officeart/2005/8/layout/pyramid3"/>
    <dgm:cxn modelId="{25FF97CD-B732-4A45-8A5F-3B9B6556B0D7}" type="presParOf" srcId="{841DAF9E-2C03-4376-A6A7-8A16B66F91B5}" destId="{28164260-5932-4104-B65A-09BC70C46AB6}" srcOrd="1" destOrd="0" presId="urn:microsoft.com/office/officeart/2005/8/layout/pyramid3"/>
    <dgm:cxn modelId="{DEBC95EE-C366-4DE0-B3D0-7FDD29A9CCCA}" type="presParOf" srcId="{6D2EA710-E4C9-459D-89D6-4A82BB832FD0}" destId="{1026899B-16A7-466A-8B72-6EBE9EFB635C}" srcOrd="2" destOrd="0" presId="urn:microsoft.com/office/officeart/2005/8/layout/pyramid3"/>
    <dgm:cxn modelId="{CA4C9089-FA14-4BD0-8CD1-FF1CDA597A8F}" type="presParOf" srcId="{1026899B-16A7-466A-8B72-6EBE9EFB635C}" destId="{1F84F09B-2DDC-4210-8D73-1C6EE4A58E26}" srcOrd="0" destOrd="0" presId="urn:microsoft.com/office/officeart/2005/8/layout/pyramid3"/>
    <dgm:cxn modelId="{E8B911EB-C718-4A0D-AC1E-864F4E7A6955}" type="presParOf" srcId="{1026899B-16A7-466A-8B72-6EBE9EFB635C}" destId="{6CA21A3F-6337-480D-A3E9-D4B7242F3CE3}" srcOrd="1" destOrd="0" presId="urn:microsoft.com/office/officeart/2005/8/layout/pyramid3"/>
    <dgm:cxn modelId="{3489622F-40CF-450E-AE0F-B879C510478E}" type="presParOf" srcId="{6D2EA710-E4C9-459D-89D6-4A82BB832FD0}" destId="{05E7B41F-C42E-43AF-A916-C6721CEA97AD}" srcOrd="3" destOrd="0" presId="urn:microsoft.com/office/officeart/2005/8/layout/pyramid3"/>
    <dgm:cxn modelId="{0A6A9515-CE86-4FA3-A5D9-A1D90CEB58BB}" type="presParOf" srcId="{05E7B41F-C42E-43AF-A916-C6721CEA97AD}" destId="{D060E753-78BC-4003-9D15-6A31C21AB3B8}" srcOrd="0" destOrd="0" presId="urn:microsoft.com/office/officeart/2005/8/layout/pyramid3"/>
    <dgm:cxn modelId="{D9EE7F85-1792-4F65-9379-B2ED8073597E}" type="presParOf" srcId="{05E7B41F-C42E-43AF-A916-C6721CEA97AD}" destId="{CF6C6394-3E2B-4581-9109-9C2CB58F98A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D94A70-0EA4-4CD9-876B-FB243E3C0643}" type="doc">
      <dgm:prSet loTypeId="urn:microsoft.com/office/officeart/2009/3/layout/OpposingIdeas" loCatId="relationship" qsTypeId="urn:microsoft.com/office/officeart/2005/8/quickstyle/simple3" qsCatId="simple" csTypeId="urn:microsoft.com/office/officeart/2005/8/colors/accent1_1" csCatId="accent1" phldr="1"/>
      <dgm:spPr/>
      <dgm:t>
        <a:bodyPr/>
        <a:lstStyle/>
        <a:p>
          <a:endParaRPr lang="fr-BE"/>
        </a:p>
      </dgm:t>
    </dgm:pt>
    <dgm:pt modelId="{2B1D5CDA-E151-4278-B94E-75CD1DB61C32}">
      <dgm:prSet phldrT="[Texte]" custT="1"/>
      <dgm:spPr>
        <a:solidFill>
          <a:schemeClr val="accent3">
            <a:lumMod val="40000"/>
            <a:lumOff val="60000"/>
          </a:schemeClr>
        </a:solidFill>
      </dgm:spPr>
      <dgm:t>
        <a:bodyPr/>
        <a:lstStyle/>
        <a:p>
          <a:r>
            <a:rPr lang="fr-BE" sz="1400"/>
            <a:t>A promouvoir, à développer</a:t>
          </a:r>
        </a:p>
      </dgm:t>
    </dgm:pt>
    <dgm:pt modelId="{61E032AB-4D6D-444F-85A4-368B4F43EB0E}" type="parTrans" cxnId="{8AECA815-0C8B-4EAF-8044-DF166CAF65B4}">
      <dgm:prSet/>
      <dgm:spPr/>
      <dgm:t>
        <a:bodyPr/>
        <a:lstStyle/>
        <a:p>
          <a:endParaRPr lang="fr-BE" sz="1400"/>
        </a:p>
      </dgm:t>
    </dgm:pt>
    <dgm:pt modelId="{9D6EE3CF-6AB0-41EF-952F-0A606923ABF8}" type="sibTrans" cxnId="{8AECA815-0C8B-4EAF-8044-DF166CAF65B4}">
      <dgm:prSet/>
      <dgm:spPr/>
      <dgm:t>
        <a:bodyPr/>
        <a:lstStyle/>
        <a:p>
          <a:endParaRPr lang="fr-BE" sz="1400"/>
        </a:p>
      </dgm:t>
    </dgm:pt>
    <dgm:pt modelId="{04880E7B-2D7B-4778-833D-CE7E7EF14B95}">
      <dgm:prSet phldrT="[Texte]" custT="1"/>
      <dgm:spPr/>
      <dgm:t>
        <a:bodyPr/>
        <a:lstStyle/>
        <a:p>
          <a:r>
            <a:rPr lang="fr-BE" sz="1500" dirty="0" smtClean="0">
              <a:solidFill>
                <a:schemeClr val="accent3">
                  <a:lumMod val="75000"/>
                </a:schemeClr>
              </a:solidFill>
            </a:rPr>
            <a:t>Evaluation ex-post et guide de bonnes pratiques </a:t>
          </a:r>
        </a:p>
        <a:p>
          <a:r>
            <a:rPr lang="fr-BE" sz="1500" dirty="0" smtClean="0">
              <a:solidFill>
                <a:schemeClr val="accent3">
                  <a:lumMod val="75000"/>
                </a:schemeClr>
              </a:solidFill>
            </a:rPr>
            <a:t>Capsules vidéo</a:t>
          </a:r>
        </a:p>
        <a:p>
          <a:r>
            <a:rPr lang="fr-BE" sz="1500" dirty="0" smtClean="0">
              <a:solidFill>
                <a:schemeClr val="accent3">
                  <a:lumMod val="75000"/>
                </a:schemeClr>
              </a:solidFill>
            </a:rPr>
            <a:t>Convention type modulable (indicative et non restrictive)</a:t>
          </a:r>
        </a:p>
        <a:p>
          <a:r>
            <a:rPr lang="fr-BE" sz="1500" dirty="0" smtClean="0">
              <a:solidFill>
                <a:schemeClr val="accent3">
                  <a:lumMod val="75000"/>
                </a:schemeClr>
              </a:solidFill>
            </a:rPr>
            <a:t>Circulaire administrative</a:t>
          </a:r>
        </a:p>
        <a:p>
          <a:r>
            <a:rPr lang="fr-BE" sz="1500" u="sng" dirty="0" smtClean="0">
              <a:solidFill>
                <a:schemeClr val="accent3">
                  <a:lumMod val="75000"/>
                </a:schemeClr>
              </a:solidFill>
            </a:rPr>
            <a:t>Tutoriel</a:t>
          </a:r>
          <a:r>
            <a:rPr lang="fr-BE" sz="1500" dirty="0" smtClean="0">
              <a:solidFill>
                <a:schemeClr val="accent3">
                  <a:lumMod val="75000"/>
                </a:schemeClr>
              </a:solidFill>
            </a:rPr>
            <a:t>  </a:t>
          </a:r>
          <a:r>
            <a:rPr lang="fr-BE" sz="1500" dirty="0" err="1" smtClean="0">
              <a:solidFill>
                <a:schemeClr val="accent3">
                  <a:lumMod val="75000"/>
                </a:schemeClr>
              </a:solidFill>
            </a:rPr>
            <a:t>co</a:t>
          </a:r>
          <a:r>
            <a:rPr lang="fr-BE" sz="1500" dirty="0" smtClean="0">
              <a:solidFill>
                <a:schemeClr val="accent3">
                  <a:lumMod val="75000"/>
                </a:schemeClr>
              </a:solidFill>
            </a:rPr>
            <a:t>-construit mis en ligne (disponible sur le site de l'UVCW)</a:t>
          </a:r>
          <a:endParaRPr lang="fr-BE" sz="1500" dirty="0">
            <a:solidFill>
              <a:schemeClr val="accent3">
                <a:lumMod val="75000"/>
              </a:schemeClr>
            </a:solidFill>
          </a:endParaRPr>
        </a:p>
      </dgm:t>
    </dgm:pt>
    <dgm:pt modelId="{90EEA73B-FDE8-4B0E-B15A-61FDE25ECCE3}" type="parTrans" cxnId="{BD0BF564-239E-4A7D-BE72-AD3D60985B82}">
      <dgm:prSet/>
      <dgm:spPr/>
      <dgm:t>
        <a:bodyPr/>
        <a:lstStyle/>
        <a:p>
          <a:endParaRPr lang="fr-BE" sz="1400"/>
        </a:p>
      </dgm:t>
    </dgm:pt>
    <dgm:pt modelId="{23E0574B-1087-4382-97A7-1A9994D92E67}" type="sibTrans" cxnId="{BD0BF564-239E-4A7D-BE72-AD3D60985B82}">
      <dgm:prSet/>
      <dgm:spPr/>
      <dgm:t>
        <a:bodyPr/>
        <a:lstStyle/>
        <a:p>
          <a:endParaRPr lang="fr-BE" sz="1400"/>
        </a:p>
      </dgm:t>
    </dgm:pt>
    <dgm:pt modelId="{CDC22750-73E7-4165-9148-1F886C172118}">
      <dgm:prSet phldrT="[Texte]" custT="1"/>
      <dgm:spPr>
        <a:solidFill>
          <a:schemeClr val="accent2">
            <a:lumMod val="40000"/>
            <a:lumOff val="60000"/>
          </a:schemeClr>
        </a:solidFill>
      </dgm:spPr>
      <dgm:t>
        <a:bodyPr/>
        <a:lstStyle/>
        <a:p>
          <a:r>
            <a:rPr lang="fr-BE" sz="1400"/>
            <a:t>A ne pas privilègier</a:t>
          </a:r>
        </a:p>
      </dgm:t>
    </dgm:pt>
    <dgm:pt modelId="{8D20B4C1-C94D-48B7-9C2D-FEDFE5B295B0}" type="parTrans" cxnId="{50D08C01-6BBC-49B9-BA15-20E4498A6AED}">
      <dgm:prSet/>
      <dgm:spPr/>
      <dgm:t>
        <a:bodyPr/>
        <a:lstStyle/>
        <a:p>
          <a:endParaRPr lang="fr-BE" sz="1400"/>
        </a:p>
      </dgm:t>
    </dgm:pt>
    <dgm:pt modelId="{995D3DAB-641F-4131-8BF0-48F30AB8DA42}" type="sibTrans" cxnId="{50D08C01-6BBC-49B9-BA15-20E4498A6AED}">
      <dgm:prSet/>
      <dgm:spPr/>
      <dgm:t>
        <a:bodyPr/>
        <a:lstStyle/>
        <a:p>
          <a:endParaRPr lang="fr-BE" sz="1400"/>
        </a:p>
      </dgm:t>
    </dgm:pt>
    <dgm:pt modelId="{BBB428C0-B406-406D-B259-3253A06103E0}">
      <dgm:prSet phldrT="[Texte]" custT="1"/>
      <dgm:spPr/>
      <dgm:t>
        <a:bodyPr/>
        <a:lstStyle/>
        <a:p>
          <a:endParaRPr lang="fr-BE" sz="1500" dirty="0">
            <a:solidFill>
              <a:schemeClr val="accent3">
                <a:lumMod val="75000"/>
              </a:schemeClr>
            </a:solidFill>
          </a:endParaRPr>
        </a:p>
      </dgm:t>
    </dgm:pt>
    <dgm:pt modelId="{7A52909D-6CEE-47EC-99D1-133B671499FB}" type="parTrans" cxnId="{1868D36F-4597-4322-ACD6-3E351B9F3FAF}">
      <dgm:prSet/>
      <dgm:spPr/>
      <dgm:t>
        <a:bodyPr/>
        <a:lstStyle/>
        <a:p>
          <a:endParaRPr lang="fr-BE"/>
        </a:p>
      </dgm:t>
    </dgm:pt>
    <dgm:pt modelId="{FB30F77E-D5FC-4DC2-8CE3-BEE2E36DCD4F}" type="sibTrans" cxnId="{1868D36F-4597-4322-ACD6-3E351B9F3FAF}">
      <dgm:prSet/>
      <dgm:spPr/>
      <dgm:t>
        <a:bodyPr/>
        <a:lstStyle/>
        <a:p>
          <a:endParaRPr lang="fr-BE"/>
        </a:p>
      </dgm:t>
    </dgm:pt>
    <dgm:pt modelId="{FA4F3E9A-47E5-4C02-A955-E23495073BF1}" type="pres">
      <dgm:prSet presAssocID="{06D94A70-0EA4-4CD9-876B-FB243E3C0643}" presName="Name0" presStyleCnt="0">
        <dgm:presLayoutVars>
          <dgm:chMax val="2"/>
          <dgm:dir/>
          <dgm:animOne val="branch"/>
          <dgm:animLvl val="lvl"/>
          <dgm:resizeHandles val="exact"/>
        </dgm:presLayoutVars>
      </dgm:prSet>
      <dgm:spPr/>
      <dgm:t>
        <a:bodyPr/>
        <a:lstStyle/>
        <a:p>
          <a:endParaRPr lang="fr-BE"/>
        </a:p>
      </dgm:t>
    </dgm:pt>
    <dgm:pt modelId="{E6C1A495-9B75-46CA-9207-BA9E38C4BB83}" type="pres">
      <dgm:prSet presAssocID="{06D94A70-0EA4-4CD9-876B-FB243E3C0643}" presName="Background" presStyleLbl="node1" presStyleIdx="0" presStyleCnt="1"/>
      <dgm:spPr/>
    </dgm:pt>
    <dgm:pt modelId="{1BC4D40B-52E9-4E47-9F11-22E05252A92C}" type="pres">
      <dgm:prSet presAssocID="{06D94A70-0EA4-4CD9-876B-FB243E3C0643}" presName="Divider" presStyleLbl="callout" presStyleIdx="0" presStyleCnt="1"/>
      <dgm:spPr/>
    </dgm:pt>
    <dgm:pt modelId="{664EE9F2-FB45-4287-9DFA-4FDCA10EA215}" type="pres">
      <dgm:prSet presAssocID="{06D94A70-0EA4-4CD9-876B-FB243E3C0643}" presName="ChildText1" presStyleLbl="revTx" presStyleIdx="0" presStyleCnt="0">
        <dgm:presLayoutVars>
          <dgm:chMax val="0"/>
          <dgm:chPref val="0"/>
          <dgm:bulletEnabled val="1"/>
        </dgm:presLayoutVars>
      </dgm:prSet>
      <dgm:spPr/>
      <dgm:t>
        <a:bodyPr/>
        <a:lstStyle/>
        <a:p>
          <a:endParaRPr lang="fr-BE"/>
        </a:p>
      </dgm:t>
    </dgm:pt>
    <dgm:pt modelId="{F990C3C3-DFFC-4145-A4E6-DABED043959A}" type="pres">
      <dgm:prSet presAssocID="{06D94A70-0EA4-4CD9-876B-FB243E3C0643}" presName="ChildText2" presStyleLbl="revTx" presStyleIdx="0" presStyleCnt="0">
        <dgm:presLayoutVars>
          <dgm:chMax val="0"/>
          <dgm:chPref val="0"/>
          <dgm:bulletEnabled val="1"/>
        </dgm:presLayoutVars>
      </dgm:prSet>
      <dgm:spPr/>
      <dgm:t>
        <a:bodyPr/>
        <a:lstStyle/>
        <a:p>
          <a:endParaRPr lang="fr-BE"/>
        </a:p>
      </dgm:t>
    </dgm:pt>
    <dgm:pt modelId="{DC7EA7D4-621E-404F-ADE5-6CD42DD7E861}" type="pres">
      <dgm:prSet presAssocID="{06D94A70-0EA4-4CD9-876B-FB243E3C0643}" presName="ParentText1" presStyleLbl="revTx" presStyleIdx="0" presStyleCnt="0">
        <dgm:presLayoutVars>
          <dgm:chMax val="1"/>
          <dgm:chPref val="1"/>
        </dgm:presLayoutVars>
      </dgm:prSet>
      <dgm:spPr/>
      <dgm:t>
        <a:bodyPr/>
        <a:lstStyle/>
        <a:p>
          <a:endParaRPr lang="fr-BE"/>
        </a:p>
      </dgm:t>
    </dgm:pt>
    <dgm:pt modelId="{D0865154-00B5-44DB-8D9B-1E70995863D1}" type="pres">
      <dgm:prSet presAssocID="{06D94A70-0EA4-4CD9-876B-FB243E3C0643}" presName="ParentShape1" presStyleLbl="alignImgPlace1" presStyleIdx="0" presStyleCnt="2" custLinFactNeighborY="5150">
        <dgm:presLayoutVars/>
      </dgm:prSet>
      <dgm:spPr/>
      <dgm:t>
        <a:bodyPr/>
        <a:lstStyle/>
        <a:p>
          <a:endParaRPr lang="fr-BE"/>
        </a:p>
      </dgm:t>
    </dgm:pt>
    <dgm:pt modelId="{1980AA1A-C058-4754-A66F-4FBF71BF7A76}" type="pres">
      <dgm:prSet presAssocID="{06D94A70-0EA4-4CD9-876B-FB243E3C0643}" presName="ParentText2" presStyleLbl="revTx" presStyleIdx="0" presStyleCnt="0">
        <dgm:presLayoutVars>
          <dgm:chMax val="1"/>
          <dgm:chPref val="1"/>
        </dgm:presLayoutVars>
      </dgm:prSet>
      <dgm:spPr/>
      <dgm:t>
        <a:bodyPr/>
        <a:lstStyle/>
        <a:p>
          <a:endParaRPr lang="fr-BE"/>
        </a:p>
      </dgm:t>
    </dgm:pt>
    <dgm:pt modelId="{5976280E-4CF4-4F77-BD6A-5E31EDA91A7D}" type="pres">
      <dgm:prSet presAssocID="{06D94A70-0EA4-4CD9-876B-FB243E3C0643}" presName="ParentShape2" presStyleLbl="alignImgPlace1" presStyleIdx="1" presStyleCnt="2" custLinFactNeighborY="-5665">
        <dgm:presLayoutVars/>
      </dgm:prSet>
      <dgm:spPr/>
      <dgm:t>
        <a:bodyPr/>
        <a:lstStyle/>
        <a:p>
          <a:endParaRPr lang="fr-BE"/>
        </a:p>
      </dgm:t>
    </dgm:pt>
  </dgm:ptLst>
  <dgm:cxnLst>
    <dgm:cxn modelId="{BD0BF564-239E-4A7D-BE72-AD3D60985B82}" srcId="{2B1D5CDA-E151-4278-B94E-75CD1DB61C32}" destId="{04880E7B-2D7B-4778-833D-CE7E7EF14B95}" srcOrd="0" destOrd="0" parTransId="{90EEA73B-FDE8-4B0E-B15A-61FDE25ECCE3}" sibTransId="{23E0574B-1087-4382-97A7-1A9994D92E67}"/>
    <dgm:cxn modelId="{9D45F614-10C6-45CB-8426-E137CE14C399}" type="presOf" srcId="{06D94A70-0EA4-4CD9-876B-FB243E3C0643}" destId="{FA4F3E9A-47E5-4C02-A955-E23495073BF1}" srcOrd="0" destOrd="0" presId="urn:microsoft.com/office/officeart/2009/3/layout/OpposingIdeas"/>
    <dgm:cxn modelId="{50D08C01-6BBC-49B9-BA15-20E4498A6AED}" srcId="{06D94A70-0EA4-4CD9-876B-FB243E3C0643}" destId="{CDC22750-73E7-4165-9148-1F886C172118}" srcOrd="1" destOrd="0" parTransId="{8D20B4C1-C94D-48B7-9C2D-FEDFE5B295B0}" sibTransId="{995D3DAB-641F-4131-8BF0-48F30AB8DA42}"/>
    <dgm:cxn modelId="{8AECA815-0C8B-4EAF-8044-DF166CAF65B4}" srcId="{06D94A70-0EA4-4CD9-876B-FB243E3C0643}" destId="{2B1D5CDA-E151-4278-B94E-75CD1DB61C32}" srcOrd="0" destOrd="0" parTransId="{61E032AB-4D6D-444F-85A4-368B4F43EB0E}" sibTransId="{9D6EE3CF-6AB0-41EF-952F-0A606923ABF8}"/>
    <dgm:cxn modelId="{453BB972-3224-4767-A2A9-8DD0FD9B40B3}" type="presOf" srcId="{2B1D5CDA-E151-4278-B94E-75CD1DB61C32}" destId="{D0865154-00B5-44DB-8D9B-1E70995863D1}" srcOrd="1" destOrd="0" presId="urn:microsoft.com/office/officeart/2009/3/layout/OpposingIdeas"/>
    <dgm:cxn modelId="{A6EDA505-6044-45F9-B52F-C7E66F219556}" type="presOf" srcId="{04880E7B-2D7B-4778-833D-CE7E7EF14B95}" destId="{664EE9F2-FB45-4287-9DFA-4FDCA10EA215}" srcOrd="0" destOrd="0" presId="urn:microsoft.com/office/officeart/2009/3/layout/OpposingIdeas"/>
    <dgm:cxn modelId="{99100AE8-945F-4985-BF73-A46422036CBB}" type="presOf" srcId="{2B1D5CDA-E151-4278-B94E-75CD1DB61C32}" destId="{DC7EA7D4-621E-404F-ADE5-6CD42DD7E861}" srcOrd="0" destOrd="0" presId="urn:microsoft.com/office/officeart/2009/3/layout/OpposingIdeas"/>
    <dgm:cxn modelId="{7CA3A916-5A62-4E25-B13C-574A62A481BD}" type="presOf" srcId="{BBB428C0-B406-406D-B259-3253A06103E0}" destId="{664EE9F2-FB45-4287-9DFA-4FDCA10EA215}" srcOrd="0" destOrd="1" presId="urn:microsoft.com/office/officeart/2009/3/layout/OpposingIdeas"/>
    <dgm:cxn modelId="{1868D36F-4597-4322-ACD6-3E351B9F3FAF}" srcId="{2B1D5CDA-E151-4278-B94E-75CD1DB61C32}" destId="{BBB428C0-B406-406D-B259-3253A06103E0}" srcOrd="1" destOrd="0" parTransId="{7A52909D-6CEE-47EC-99D1-133B671499FB}" sibTransId="{FB30F77E-D5FC-4DC2-8CE3-BEE2E36DCD4F}"/>
    <dgm:cxn modelId="{AF955374-984D-47BA-9E4E-4415BCF2EF4F}" type="presOf" srcId="{CDC22750-73E7-4165-9148-1F886C172118}" destId="{1980AA1A-C058-4754-A66F-4FBF71BF7A76}" srcOrd="0" destOrd="0" presId="urn:microsoft.com/office/officeart/2009/3/layout/OpposingIdeas"/>
    <dgm:cxn modelId="{F88069A4-3CA1-41C3-ABA9-EE709E9EA8CE}" type="presOf" srcId="{CDC22750-73E7-4165-9148-1F886C172118}" destId="{5976280E-4CF4-4F77-BD6A-5E31EDA91A7D}" srcOrd="1" destOrd="0" presId="urn:microsoft.com/office/officeart/2009/3/layout/OpposingIdeas"/>
    <dgm:cxn modelId="{C13D1154-F031-436B-A0C1-45793871C151}" type="presParOf" srcId="{FA4F3E9A-47E5-4C02-A955-E23495073BF1}" destId="{E6C1A495-9B75-46CA-9207-BA9E38C4BB83}" srcOrd="0" destOrd="0" presId="urn:microsoft.com/office/officeart/2009/3/layout/OpposingIdeas"/>
    <dgm:cxn modelId="{3E70307B-22D5-4113-BAC0-0A5383FC6B31}" type="presParOf" srcId="{FA4F3E9A-47E5-4C02-A955-E23495073BF1}" destId="{1BC4D40B-52E9-4E47-9F11-22E05252A92C}" srcOrd="1" destOrd="0" presId="urn:microsoft.com/office/officeart/2009/3/layout/OpposingIdeas"/>
    <dgm:cxn modelId="{A646519F-9B7C-4ABE-8550-F770714AB121}" type="presParOf" srcId="{FA4F3E9A-47E5-4C02-A955-E23495073BF1}" destId="{664EE9F2-FB45-4287-9DFA-4FDCA10EA215}" srcOrd="2" destOrd="0" presId="urn:microsoft.com/office/officeart/2009/3/layout/OpposingIdeas"/>
    <dgm:cxn modelId="{8BA86082-3EF8-45BC-AF73-3B68E0B380BF}" type="presParOf" srcId="{FA4F3E9A-47E5-4C02-A955-E23495073BF1}" destId="{F990C3C3-DFFC-4145-A4E6-DABED043959A}" srcOrd="3" destOrd="0" presId="urn:microsoft.com/office/officeart/2009/3/layout/OpposingIdeas"/>
    <dgm:cxn modelId="{9F71C07D-0FF7-4F7A-B004-F5BB531A9122}" type="presParOf" srcId="{FA4F3E9A-47E5-4C02-A955-E23495073BF1}" destId="{DC7EA7D4-621E-404F-ADE5-6CD42DD7E861}" srcOrd="4" destOrd="0" presId="urn:microsoft.com/office/officeart/2009/3/layout/OpposingIdeas"/>
    <dgm:cxn modelId="{B07C538B-2D2D-4328-BF4D-85ED8C9BC161}" type="presParOf" srcId="{FA4F3E9A-47E5-4C02-A955-E23495073BF1}" destId="{D0865154-00B5-44DB-8D9B-1E70995863D1}" srcOrd="5" destOrd="0" presId="urn:microsoft.com/office/officeart/2009/3/layout/OpposingIdeas"/>
    <dgm:cxn modelId="{ADB5B9AE-198A-46DD-BEDE-BF204CD99565}" type="presParOf" srcId="{FA4F3E9A-47E5-4C02-A955-E23495073BF1}" destId="{1980AA1A-C058-4754-A66F-4FBF71BF7A76}" srcOrd="6" destOrd="0" presId="urn:microsoft.com/office/officeart/2009/3/layout/OpposingIdeas"/>
    <dgm:cxn modelId="{DCD2B75A-1D69-4E0C-950F-F98B781DC2DE}" type="presParOf" srcId="{FA4F3E9A-47E5-4C02-A955-E23495073BF1}" destId="{5976280E-4CF4-4F77-BD6A-5E31EDA91A7D}"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D7EBF-6771-4EBA-8A29-8F3AA5E81B45}">
      <dsp:nvSpPr>
        <dsp:cNvPr id="0" name=""/>
        <dsp:cNvSpPr/>
      </dsp:nvSpPr>
      <dsp:spPr>
        <a:xfrm>
          <a:off x="0" y="20271"/>
          <a:ext cx="6792416" cy="4384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Difficultés techniques</a:t>
          </a:r>
          <a:endParaRPr lang="fr-FR" sz="1800" kern="1200" dirty="0"/>
        </a:p>
      </dsp:txBody>
      <dsp:txXfrm>
        <a:off x="21406" y="41677"/>
        <a:ext cx="6749604" cy="395687"/>
      </dsp:txXfrm>
    </dsp:sp>
    <dsp:sp modelId="{41F3DAAB-5564-4857-AAE0-97D0C8F84E5A}">
      <dsp:nvSpPr>
        <dsp:cNvPr id="0" name=""/>
        <dsp:cNvSpPr/>
      </dsp:nvSpPr>
      <dsp:spPr>
        <a:xfrm>
          <a:off x="0" y="458771"/>
          <a:ext cx="6792416" cy="316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65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dirty="0" smtClean="0"/>
            <a:t>Mise en œuvre : </a:t>
          </a:r>
          <a:endParaRPr lang="fr-FR" sz="1600" kern="1200" dirty="0"/>
        </a:p>
        <a:p>
          <a:pPr marL="228600" lvl="2" indent="-114300" algn="l" defTabSz="622300">
            <a:lnSpc>
              <a:spcPct val="90000"/>
            </a:lnSpc>
            <a:spcBef>
              <a:spcPct val="0"/>
            </a:spcBef>
            <a:spcAft>
              <a:spcPct val="20000"/>
            </a:spcAft>
            <a:buChar char="••"/>
          </a:pPr>
          <a:r>
            <a:rPr lang="fr-BE" sz="1400" kern="1200" dirty="0" smtClean="0">
              <a:solidFill>
                <a:schemeClr val="tx1"/>
              </a:solidFill>
            </a:rPr>
            <a:t>Définition du projet - caractéristiques</a:t>
          </a:r>
          <a:endParaRPr lang="fr-FR" sz="1400" kern="1200" dirty="0">
            <a:solidFill>
              <a:schemeClr val="tx1"/>
            </a:solidFill>
          </a:endParaRPr>
        </a:p>
        <a:p>
          <a:pPr marL="228600" lvl="2" indent="-114300" algn="l" defTabSz="622300">
            <a:lnSpc>
              <a:spcPct val="90000"/>
            </a:lnSpc>
            <a:spcBef>
              <a:spcPct val="0"/>
            </a:spcBef>
            <a:spcAft>
              <a:spcPct val="20000"/>
            </a:spcAft>
            <a:buChar char="••"/>
          </a:pPr>
          <a:r>
            <a:rPr lang="fr-BE" sz="1400" kern="1200" dirty="0" smtClean="0">
              <a:solidFill>
                <a:schemeClr val="tx1"/>
              </a:solidFill>
            </a:rPr>
            <a:t>Choix d’implantation</a:t>
          </a:r>
        </a:p>
        <a:p>
          <a:pPr marL="228600" lvl="2" indent="-114300" algn="l" defTabSz="622300">
            <a:lnSpc>
              <a:spcPct val="90000"/>
            </a:lnSpc>
            <a:spcBef>
              <a:spcPct val="0"/>
            </a:spcBef>
            <a:spcAft>
              <a:spcPct val="20000"/>
            </a:spcAft>
            <a:buChar char="••"/>
          </a:pPr>
          <a:r>
            <a:rPr lang="fr-BE" sz="1400" kern="1200" dirty="0" smtClean="0">
              <a:solidFill>
                <a:schemeClr val="tx1"/>
              </a:solidFill>
            </a:rPr>
            <a:t>Choix de la commune porteuse du projet (bâti /part investie/initiatrice)</a:t>
          </a:r>
        </a:p>
        <a:p>
          <a:pPr marL="171450" lvl="1" indent="-171450" algn="l" defTabSz="711200">
            <a:lnSpc>
              <a:spcPct val="90000"/>
            </a:lnSpc>
            <a:spcBef>
              <a:spcPct val="0"/>
            </a:spcBef>
            <a:spcAft>
              <a:spcPct val="20000"/>
            </a:spcAft>
            <a:buChar char="••"/>
          </a:pPr>
          <a:r>
            <a:rPr lang="fr-FR" sz="1600" kern="1200" dirty="0" smtClean="0"/>
            <a:t>PCDR valides simultanément (demande de plus de souplesse)</a:t>
          </a:r>
          <a:endParaRPr lang="fr-FR" sz="1600" kern="1200" dirty="0"/>
        </a:p>
        <a:p>
          <a:pPr marL="171450" lvl="1" indent="-171450" algn="l" defTabSz="711200">
            <a:lnSpc>
              <a:spcPct val="90000"/>
            </a:lnSpc>
            <a:spcBef>
              <a:spcPct val="0"/>
            </a:spcBef>
            <a:spcAft>
              <a:spcPct val="20000"/>
            </a:spcAft>
            <a:buChar char="••"/>
          </a:pPr>
          <a:r>
            <a:rPr lang="fr-FR" sz="1600" kern="1200" dirty="0" smtClean="0"/>
            <a:t>Communes limitrophes -&gt; choix restreint de partenaires</a:t>
          </a:r>
          <a:endParaRPr lang="fr-FR" sz="1600" kern="1200" dirty="0"/>
        </a:p>
        <a:p>
          <a:pPr marL="342900" lvl="2" indent="-171450" algn="l" defTabSz="711200">
            <a:lnSpc>
              <a:spcPct val="90000"/>
            </a:lnSpc>
            <a:spcBef>
              <a:spcPct val="0"/>
            </a:spcBef>
            <a:spcAft>
              <a:spcPct val="20000"/>
            </a:spcAft>
            <a:buChar char="••"/>
          </a:pPr>
          <a:r>
            <a:rPr lang="fr-FR" sz="1600" kern="1200" dirty="0" smtClean="0"/>
            <a:t>Cas d’une commune intercalaire ?</a:t>
          </a:r>
          <a:endParaRPr lang="fr-FR" sz="1600" kern="1200" dirty="0"/>
        </a:p>
        <a:p>
          <a:pPr marL="171450" lvl="1" indent="-171450" algn="l" defTabSz="711200">
            <a:lnSpc>
              <a:spcPct val="90000"/>
            </a:lnSpc>
            <a:spcBef>
              <a:spcPct val="0"/>
            </a:spcBef>
            <a:spcAft>
              <a:spcPct val="20000"/>
            </a:spcAft>
            <a:buChar char="••"/>
          </a:pPr>
          <a:r>
            <a:rPr lang="fr-FR" sz="1600" kern="1200" dirty="0" smtClean="0"/>
            <a:t>Plafond d’intervention régionale</a:t>
          </a:r>
          <a:endParaRPr lang="fr-FR" sz="1600" kern="1200" dirty="0"/>
        </a:p>
      </dsp:txBody>
      <dsp:txXfrm>
        <a:off x="0" y="458771"/>
        <a:ext cx="6792416" cy="3165284"/>
      </dsp:txXfrm>
    </dsp:sp>
    <dsp:sp modelId="{11873491-D577-49A3-B885-A40817F7FC36}">
      <dsp:nvSpPr>
        <dsp:cNvPr id="0" name=""/>
        <dsp:cNvSpPr/>
      </dsp:nvSpPr>
      <dsp:spPr>
        <a:xfrm>
          <a:off x="0" y="2925069"/>
          <a:ext cx="6792416" cy="42412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Difficultés humaines</a:t>
          </a:r>
          <a:endParaRPr lang="fr-FR" sz="1800" kern="1200" dirty="0"/>
        </a:p>
      </dsp:txBody>
      <dsp:txXfrm>
        <a:off x="20704" y="2945773"/>
        <a:ext cx="6751008" cy="382717"/>
      </dsp:txXfrm>
    </dsp:sp>
    <dsp:sp modelId="{85804EC0-9BB8-4505-A985-636BE020A143}">
      <dsp:nvSpPr>
        <dsp:cNvPr id="0" name=""/>
        <dsp:cNvSpPr/>
      </dsp:nvSpPr>
      <dsp:spPr>
        <a:xfrm>
          <a:off x="0" y="3528566"/>
          <a:ext cx="6792416" cy="11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65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FR" sz="1600" kern="1200" dirty="0" smtClean="0"/>
            <a:t>Surmonter des craintes et préjugés (perte d’autonomie, d’identité, impossibilité d’équité du partage)</a:t>
          </a:r>
          <a:endParaRPr lang="fr-FR" sz="1600" kern="1200" dirty="0"/>
        </a:p>
        <a:p>
          <a:pPr marL="171450" lvl="1" indent="-171450" algn="l" defTabSz="711200">
            <a:lnSpc>
              <a:spcPct val="90000"/>
            </a:lnSpc>
            <a:spcBef>
              <a:spcPct val="0"/>
            </a:spcBef>
            <a:spcAft>
              <a:spcPct val="20000"/>
            </a:spcAft>
            <a:buChar char="••"/>
          </a:pPr>
          <a:r>
            <a:rPr lang="fr-FR" sz="1600" kern="1200" dirty="0" smtClean="0"/>
            <a:t>Multiplication des acteurs impliqués</a:t>
          </a:r>
          <a:endParaRPr lang="fr-FR" sz="1600" kern="1200" dirty="0"/>
        </a:p>
        <a:p>
          <a:pPr marL="171450" lvl="1" indent="-171450" algn="l" defTabSz="711200">
            <a:lnSpc>
              <a:spcPct val="90000"/>
            </a:lnSpc>
            <a:spcBef>
              <a:spcPct val="0"/>
            </a:spcBef>
            <a:spcAft>
              <a:spcPct val="20000"/>
            </a:spcAft>
            <a:buChar char="••"/>
          </a:pPr>
          <a:r>
            <a:rPr lang="fr-FR" sz="1600" kern="1200" dirty="0" smtClean="0"/>
            <a:t>Mésentente (« </a:t>
          </a:r>
          <a:r>
            <a:rPr lang="fr-FR" sz="1600" i="1" kern="1200" dirty="0" smtClean="0"/>
            <a:t>il faut que des gens se connaissent et s’apprécient</a:t>
          </a:r>
          <a:r>
            <a:rPr lang="fr-FR" sz="1600" kern="1200" dirty="0" smtClean="0"/>
            <a:t> »)</a:t>
          </a:r>
          <a:endParaRPr lang="fr-FR" sz="1600" kern="1200" dirty="0"/>
        </a:p>
        <a:p>
          <a:pPr marL="171450" lvl="1" indent="-171450" algn="l" defTabSz="711200">
            <a:lnSpc>
              <a:spcPct val="90000"/>
            </a:lnSpc>
            <a:spcBef>
              <a:spcPct val="0"/>
            </a:spcBef>
            <a:spcAft>
              <a:spcPct val="20000"/>
            </a:spcAft>
            <a:buChar char="••"/>
          </a:pPr>
          <a:r>
            <a:rPr lang="fr-FR" sz="1600" kern="1200" dirty="0" smtClean="0"/>
            <a:t>Couleur politique</a:t>
          </a:r>
          <a:endParaRPr lang="fr-FR" sz="1600" kern="1200" dirty="0"/>
        </a:p>
        <a:p>
          <a:pPr marL="171450" lvl="1" indent="-171450" algn="l" defTabSz="711200">
            <a:lnSpc>
              <a:spcPct val="90000"/>
            </a:lnSpc>
            <a:spcBef>
              <a:spcPct val="0"/>
            </a:spcBef>
            <a:spcAft>
              <a:spcPct val="20000"/>
            </a:spcAft>
            <a:buChar char="••"/>
          </a:pPr>
          <a:r>
            <a:rPr lang="fr-FR" sz="1600" kern="1200" dirty="0" smtClean="0"/>
            <a:t>Individualisme</a:t>
          </a:r>
          <a:endParaRPr lang="fr-FR" sz="1600" kern="1200" dirty="0"/>
        </a:p>
      </dsp:txBody>
      <dsp:txXfrm>
        <a:off x="0" y="3528566"/>
        <a:ext cx="6792416" cy="1131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C7B6A-EC5C-4A21-B6C2-85219D2BC553}">
      <dsp:nvSpPr>
        <dsp:cNvPr id="0" name=""/>
        <dsp:cNvSpPr/>
      </dsp:nvSpPr>
      <dsp:spPr>
        <a:xfrm rot="10800000">
          <a:off x="0" y="0"/>
          <a:ext cx="3492000" cy="683998"/>
        </a:xfrm>
        <a:prstGeom prst="trapezoid">
          <a:avLst>
            <a:gd name="adj" fmla="val 51415"/>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b="1" kern="1200" dirty="0" smtClean="0"/>
            <a:t>Accompagnement </a:t>
          </a:r>
          <a:r>
            <a:rPr lang="fr-BE" sz="1200" kern="1200" dirty="0" smtClean="0"/>
            <a:t>par une structure tiers  : connexion, sensibilisation, convention</a:t>
          </a:r>
          <a:endParaRPr lang="fr-BE" sz="1200" kern="1200" dirty="0"/>
        </a:p>
      </dsp:txBody>
      <dsp:txXfrm rot="-10800000">
        <a:off x="611099" y="0"/>
        <a:ext cx="2269800" cy="683998"/>
      </dsp:txXfrm>
    </dsp:sp>
    <dsp:sp modelId="{0D2FCFD4-79E6-488C-8F44-9177099F1375}">
      <dsp:nvSpPr>
        <dsp:cNvPr id="0" name=""/>
        <dsp:cNvSpPr/>
      </dsp:nvSpPr>
      <dsp:spPr>
        <a:xfrm rot="10800000">
          <a:off x="351675" y="683998"/>
          <a:ext cx="2788648" cy="1008900"/>
        </a:xfrm>
        <a:prstGeom prst="trapezoid">
          <a:avLst>
            <a:gd name="adj" fmla="val 51415"/>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b="1" kern="1200" dirty="0" smtClean="0"/>
            <a:t>Catalogue de bonnes pratiques  </a:t>
          </a:r>
          <a:r>
            <a:rPr lang="fr-BE" sz="1200" kern="1200" dirty="0" smtClean="0"/>
            <a:t>: les étapes à suivre, les références des projets menés + les résultats obtenus (indicateurs) </a:t>
          </a:r>
          <a:endParaRPr lang="fr-BE" sz="1200" kern="1200" dirty="0"/>
        </a:p>
      </dsp:txBody>
      <dsp:txXfrm rot="-10800000">
        <a:off x="839689" y="683998"/>
        <a:ext cx="1812621" cy="1008900"/>
      </dsp:txXfrm>
    </dsp:sp>
    <dsp:sp modelId="{1F84F09B-2DDC-4210-8D73-1C6EE4A58E26}">
      <dsp:nvSpPr>
        <dsp:cNvPr id="0" name=""/>
        <dsp:cNvSpPr/>
      </dsp:nvSpPr>
      <dsp:spPr>
        <a:xfrm rot="10800000">
          <a:off x="870398" y="1692898"/>
          <a:ext cx="1751202" cy="737090"/>
        </a:xfrm>
        <a:prstGeom prst="trapezoid">
          <a:avLst>
            <a:gd name="adj" fmla="val 51415"/>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kern="1200" dirty="0" smtClean="0"/>
            <a:t>Visite/échanges de terrain</a:t>
          </a:r>
          <a:endParaRPr lang="fr-BE" sz="1200" kern="1200" dirty="0"/>
        </a:p>
      </dsp:txBody>
      <dsp:txXfrm rot="-10800000">
        <a:off x="1176859" y="1692898"/>
        <a:ext cx="1138281" cy="737090"/>
      </dsp:txXfrm>
    </dsp:sp>
    <dsp:sp modelId="{D060E753-78BC-4003-9D15-6A31C21AB3B8}">
      <dsp:nvSpPr>
        <dsp:cNvPr id="0" name=""/>
        <dsp:cNvSpPr/>
      </dsp:nvSpPr>
      <dsp:spPr>
        <a:xfrm rot="10800000">
          <a:off x="1249371" y="2429989"/>
          <a:ext cx="993256" cy="965926"/>
        </a:xfrm>
        <a:prstGeom prst="trapezoid">
          <a:avLst>
            <a:gd name="adj" fmla="val 51415"/>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kern="1200" dirty="0" smtClean="0"/>
            <a:t>Capsules </a:t>
          </a:r>
        </a:p>
        <a:p>
          <a:pPr lvl="0" algn="ctr" defTabSz="533400">
            <a:lnSpc>
              <a:spcPct val="90000"/>
            </a:lnSpc>
            <a:spcBef>
              <a:spcPct val="0"/>
            </a:spcBef>
            <a:spcAft>
              <a:spcPct val="35000"/>
            </a:spcAft>
          </a:pPr>
          <a:r>
            <a:rPr lang="fr-BE" sz="1200" kern="1200" dirty="0" smtClean="0"/>
            <a:t>vidéo</a:t>
          </a:r>
          <a:endParaRPr lang="fr-BE" sz="1200" kern="1200" dirty="0"/>
        </a:p>
      </dsp:txBody>
      <dsp:txXfrm rot="-10800000">
        <a:off x="1249371" y="2429989"/>
        <a:ext cx="993256" cy="965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1A495-9B75-46CA-9207-BA9E38C4BB83}">
      <dsp:nvSpPr>
        <dsp:cNvPr id="0" name=""/>
        <dsp:cNvSpPr/>
      </dsp:nvSpPr>
      <dsp:spPr>
        <a:xfrm>
          <a:off x="990109" y="1318982"/>
          <a:ext cx="5940660" cy="3194683"/>
        </a:xfrm>
        <a:prstGeom prst="round2DiagRect">
          <a:avLst>
            <a:gd name="adj1" fmla="val 0"/>
            <a:gd name="adj2"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BC4D40B-52E9-4E47-9F11-22E05252A92C}">
      <dsp:nvSpPr>
        <dsp:cNvPr id="0" name=""/>
        <dsp:cNvSpPr/>
      </dsp:nvSpPr>
      <dsp:spPr>
        <a:xfrm>
          <a:off x="3960439" y="1657812"/>
          <a:ext cx="792" cy="2517023"/>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64EE9F2-FB45-4287-9DFA-4FDCA10EA215}">
      <dsp:nvSpPr>
        <dsp:cNvPr id="0" name=""/>
        <dsp:cNvSpPr/>
      </dsp:nvSpPr>
      <dsp:spPr>
        <a:xfrm>
          <a:off x="1188131" y="1561003"/>
          <a:ext cx="2574286" cy="27106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fr-BE" sz="1500" kern="1200" dirty="0" smtClean="0">
              <a:solidFill>
                <a:schemeClr val="accent3">
                  <a:lumMod val="75000"/>
                </a:schemeClr>
              </a:solidFill>
            </a:rPr>
            <a:t>Evaluation ex-post et guide de bonnes pratiques </a:t>
          </a:r>
        </a:p>
        <a:p>
          <a:pPr lvl="0" algn="l" defTabSz="666750">
            <a:lnSpc>
              <a:spcPct val="90000"/>
            </a:lnSpc>
            <a:spcBef>
              <a:spcPct val="0"/>
            </a:spcBef>
            <a:spcAft>
              <a:spcPct val="35000"/>
            </a:spcAft>
          </a:pPr>
          <a:r>
            <a:rPr lang="fr-BE" sz="1500" kern="1200" dirty="0" smtClean="0">
              <a:solidFill>
                <a:schemeClr val="accent3">
                  <a:lumMod val="75000"/>
                </a:schemeClr>
              </a:solidFill>
            </a:rPr>
            <a:t>Capsules vidéo</a:t>
          </a:r>
        </a:p>
        <a:p>
          <a:pPr lvl="0" algn="l" defTabSz="666750">
            <a:lnSpc>
              <a:spcPct val="90000"/>
            </a:lnSpc>
            <a:spcBef>
              <a:spcPct val="0"/>
            </a:spcBef>
            <a:spcAft>
              <a:spcPct val="35000"/>
            </a:spcAft>
          </a:pPr>
          <a:r>
            <a:rPr lang="fr-BE" sz="1500" kern="1200" dirty="0" smtClean="0">
              <a:solidFill>
                <a:schemeClr val="accent3">
                  <a:lumMod val="75000"/>
                </a:schemeClr>
              </a:solidFill>
            </a:rPr>
            <a:t>Convention type modulable (indicative et non restrictive)</a:t>
          </a:r>
        </a:p>
        <a:p>
          <a:pPr lvl="0" algn="l" defTabSz="666750">
            <a:lnSpc>
              <a:spcPct val="90000"/>
            </a:lnSpc>
            <a:spcBef>
              <a:spcPct val="0"/>
            </a:spcBef>
            <a:spcAft>
              <a:spcPct val="35000"/>
            </a:spcAft>
          </a:pPr>
          <a:r>
            <a:rPr lang="fr-BE" sz="1500" kern="1200" dirty="0" smtClean="0">
              <a:solidFill>
                <a:schemeClr val="accent3">
                  <a:lumMod val="75000"/>
                </a:schemeClr>
              </a:solidFill>
            </a:rPr>
            <a:t>Circulaire administrative</a:t>
          </a:r>
        </a:p>
        <a:p>
          <a:pPr lvl="0" algn="l" defTabSz="666750">
            <a:lnSpc>
              <a:spcPct val="90000"/>
            </a:lnSpc>
            <a:spcBef>
              <a:spcPct val="0"/>
            </a:spcBef>
            <a:spcAft>
              <a:spcPct val="35000"/>
            </a:spcAft>
          </a:pPr>
          <a:r>
            <a:rPr lang="fr-BE" sz="1500" u="sng" kern="1200" dirty="0" smtClean="0">
              <a:solidFill>
                <a:schemeClr val="accent3">
                  <a:lumMod val="75000"/>
                </a:schemeClr>
              </a:solidFill>
            </a:rPr>
            <a:t>Tutoriel</a:t>
          </a:r>
          <a:r>
            <a:rPr lang="fr-BE" sz="1500" kern="1200" dirty="0" smtClean="0">
              <a:solidFill>
                <a:schemeClr val="accent3">
                  <a:lumMod val="75000"/>
                </a:schemeClr>
              </a:solidFill>
            </a:rPr>
            <a:t>  </a:t>
          </a:r>
          <a:r>
            <a:rPr lang="fr-BE" sz="1500" kern="1200" dirty="0" err="1" smtClean="0">
              <a:solidFill>
                <a:schemeClr val="accent3">
                  <a:lumMod val="75000"/>
                </a:schemeClr>
              </a:solidFill>
            </a:rPr>
            <a:t>co</a:t>
          </a:r>
          <a:r>
            <a:rPr lang="fr-BE" sz="1500" kern="1200" dirty="0" smtClean="0">
              <a:solidFill>
                <a:schemeClr val="accent3">
                  <a:lumMod val="75000"/>
                </a:schemeClr>
              </a:solidFill>
            </a:rPr>
            <a:t>-construit mis en ligne (disponible sur le site de l'UVCW)</a:t>
          </a:r>
          <a:endParaRPr lang="fr-BE" sz="1500" kern="1200" dirty="0">
            <a:solidFill>
              <a:schemeClr val="accent3">
                <a:lumMod val="75000"/>
              </a:schemeClr>
            </a:solidFill>
          </a:endParaRPr>
        </a:p>
        <a:p>
          <a:pPr lvl="0" algn="l" defTabSz="666750">
            <a:lnSpc>
              <a:spcPct val="90000"/>
            </a:lnSpc>
            <a:spcBef>
              <a:spcPct val="0"/>
            </a:spcBef>
            <a:spcAft>
              <a:spcPct val="35000"/>
            </a:spcAft>
          </a:pPr>
          <a:endParaRPr lang="fr-BE" sz="1500" kern="1200" dirty="0">
            <a:solidFill>
              <a:schemeClr val="accent3">
                <a:lumMod val="75000"/>
              </a:schemeClr>
            </a:solidFill>
          </a:endParaRPr>
        </a:p>
      </dsp:txBody>
      <dsp:txXfrm>
        <a:off x="1188131" y="1561003"/>
        <a:ext cx="2574286" cy="2710640"/>
      </dsp:txXfrm>
    </dsp:sp>
    <dsp:sp modelId="{D0865154-00B5-44DB-8D9B-1E70995863D1}">
      <dsp:nvSpPr>
        <dsp:cNvPr id="0" name=""/>
        <dsp:cNvSpPr/>
      </dsp:nvSpPr>
      <dsp:spPr>
        <a:xfrm rot="16200000">
          <a:off x="-1247499" y="1923091"/>
          <a:ext cx="3485109" cy="990110"/>
        </a:xfrm>
        <a:prstGeom prst="rightArrow">
          <a:avLst>
            <a:gd name="adj1" fmla="val 49830"/>
            <a:gd name="adj2" fmla="val 60660"/>
          </a:avLst>
        </a:prstGeom>
        <a:solidFill>
          <a:schemeClr val="accent3">
            <a:lumMod val="40000"/>
            <a:lumOff val="6000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fr-BE" sz="1400" kern="1200"/>
            <a:t>A promouvoir, à développer</a:t>
          </a:r>
        </a:p>
      </dsp:txBody>
      <dsp:txXfrm>
        <a:off x="-1097860" y="2321100"/>
        <a:ext cx="3185830" cy="493372"/>
      </dsp:txXfrm>
    </dsp:sp>
    <dsp:sp modelId="{5976280E-4CF4-4F77-BD6A-5E31EDA91A7D}">
      <dsp:nvSpPr>
        <dsp:cNvPr id="0" name=""/>
        <dsp:cNvSpPr/>
      </dsp:nvSpPr>
      <dsp:spPr>
        <a:xfrm rot="5400000">
          <a:off x="5683270" y="2901497"/>
          <a:ext cx="3485109" cy="990110"/>
        </a:xfrm>
        <a:prstGeom prst="rightArrow">
          <a:avLst>
            <a:gd name="adj1" fmla="val 49830"/>
            <a:gd name="adj2" fmla="val 60660"/>
          </a:avLst>
        </a:prstGeom>
        <a:solidFill>
          <a:schemeClr val="accent2">
            <a:lumMod val="40000"/>
            <a:lumOff val="6000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fr-BE" sz="1400" kern="1200"/>
            <a:t>A ne pas privilègier</a:t>
          </a:r>
        </a:p>
      </dsp:txBody>
      <dsp:txXfrm>
        <a:off x="5832910" y="3000227"/>
        <a:ext cx="3185830" cy="4933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D178047A-F6C3-4184-9AE6-A4D36632EDC1}" type="datetimeFigureOut">
              <a:rPr lang="fr-BE" smtClean="0"/>
              <a:t>12-09-17</a:t>
            </a:fld>
            <a:endParaRPr lang="fr-BE"/>
          </a:p>
        </p:txBody>
      </p:sp>
      <p:sp>
        <p:nvSpPr>
          <p:cNvPr id="4" name="Espace réservé du pied de page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D4056DD8-07D6-4E35-BCE0-6BB86004A979}" type="slidenum">
              <a:rPr lang="fr-BE" smtClean="0"/>
              <a:t>‹N°›</a:t>
            </a:fld>
            <a:endParaRPr lang="fr-BE"/>
          </a:p>
        </p:txBody>
      </p:sp>
    </p:spTree>
    <p:extLst>
      <p:ext uri="{BB962C8B-B14F-4D97-AF65-F5344CB8AC3E}">
        <p14:creationId xmlns:p14="http://schemas.microsoft.com/office/powerpoint/2010/main" val="334951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492F1152-5C9C-4180-AE8B-97EAC988F657}" type="datetimeFigureOut">
              <a:rPr lang="fr-BE" smtClean="0"/>
              <a:t>12-09-17</a:t>
            </a:fld>
            <a:endParaRPr lang="fr-BE"/>
          </a:p>
        </p:txBody>
      </p:sp>
      <p:sp>
        <p:nvSpPr>
          <p:cNvPr id="4" name="Espace réservé de l'image des diapositives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4F08AC34-B610-4727-BADA-67C0A43B4BC4}" type="slidenum">
              <a:rPr lang="fr-BE" smtClean="0"/>
              <a:t>‹N°›</a:t>
            </a:fld>
            <a:endParaRPr lang="fr-BE"/>
          </a:p>
        </p:txBody>
      </p:sp>
    </p:spTree>
    <p:extLst>
      <p:ext uri="{BB962C8B-B14F-4D97-AF65-F5344CB8AC3E}">
        <p14:creationId xmlns:p14="http://schemas.microsoft.com/office/powerpoint/2010/main" val="389896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Des ponts existent déjà : dynamiques</a:t>
            </a:r>
            <a:r>
              <a:rPr lang="fr-BE" baseline="0" dirty="0" smtClean="0"/>
              <a:t> </a:t>
            </a:r>
            <a:r>
              <a:rPr lang="fr-BE" baseline="0" dirty="0" err="1" smtClean="0"/>
              <a:t>transcommunales</a:t>
            </a:r>
            <a:r>
              <a:rPr lang="fr-BE" baseline="0" dirty="0" smtClean="0"/>
              <a:t> au sein de toutes les communes – partage de matériel – mise à disposition d’espaces, </a:t>
            </a:r>
            <a:r>
              <a:rPr lang="fr-BE" baseline="0" dirty="0" err="1" smtClean="0"/>
              <a:t>interconnection</a:t>
            </a:r>
            <a:r>
              <a:rPr lang="fr-BE" baseline="0" dirty="0" smtClean="0"/>
              <a:t> de réseaux</a:t>
            </a:r>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4</a:t>
            </a:fld>
            <a:endParaRPr lang="fr-BE"/>
          </a:p>
        </p:txBody>
      </p:sp>
    </p:spTree>
    <p:extLst>
      <p:ext uri="{BB962C8B-B14F-4D97-AF65-F5344CB8AC3E}">
        <p14:creationId xmlns:p14="http://schemas.microsoft.com/office/powerpoint/2010/main" val="6152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BE" dirty="0" smtClean="0"/>
              <a:t>Freins réels ayant entraînaient l’échec de démarches</a:t>
            </a:r>
            <a:r>
              <a:rPr lang="fr-BE" baseline="0" dirty="0" smtClean="0"/>
              <a:t> </a:t>
            </a:r>
            <a:r>
              <a:rPr lang="fr-BE" baseline="0" dirty="0" err="1" smtClean="0"/>
              <a:t>transcommunales</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2D53E6C-365A-44C9-84C3-2F82090AD475}" type="slidenum">
              <a:rPr lang="fr-BE" smtClean="0"/>
              <a:t>16</a:t>
            </a:fld>
            <a:endParaRPr lang="fr-BE"/>
          </a:p>
        </p:txBody>
      </p:sp>
    </p:spTree>
    <p:extLst>
      <p:ext uri="{BB962C8B-B14F-4D97-AF65-F5344CB8AC3E}">
        <p14:creationId xmlns:p14="http://schemas.microsoft.com/office/powerpoint/2010/main" val="48974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18</a:t>
            </a:fld>
            <a:endParaRPr lang="fr-BE"/>
          </a:p>
        </p:txBody>
      </p:sp>
    </p:spTree>
    <p:extLst>
      <p:ext uri="{BB962C8B-B14F-4D97-AF65-F5344CB8AC3E}">
        <p14:creationId xmlns:p14="http://schemas.microsoft.com/office/powerpoint/2010/main" val="16682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BE" sz="1400" dirty="0" smtClean="0"/>
              <a:t>33% des communes non accompagnées (de l’échantillon) sont en première ODR &gt;&lt; 53% des communes accompagnées (de l’échantillon) sont en 2</a:t>
            </a:r>
            <a:r>
              <a:rPr lang="fr-BE" sz="1400" baseline="30000" dirty="0" smtClean="0"/>
              <a:t>nd</a:t>
            </a:r>
            <a:r>
              <a:rPr lang="fr-BE" sz="1400" dirty="0" smtClean="0"/>
              <a:t>, 3</a:t>
            </a:r>
            <a:r>
              <a:rPr lang="fr-BE" sz="1400" baseline="30000" dirty="0" smtClean="0"/>
              <a:t>ième</a:t>
            </a:r>
            <a:r>
              <a:rPr lang="fr-BE" sz="1400" dirty="0" smtClean="0"/>
              <a:t> voire 4</a:t>
            </a:r>
            <a:r>
              <a:rPr lang="fr-BE" sz="1400" baseline="30000" dirty="0" smtClean="0"/>
              <a:t>ième</a:t>
            </a:r>
            <a:r>
              <a:rPr lang="fr-BE" sz="1400" dirty="0" smtClean="0"/>
              <a:t> ODR</a:t>
            </a:r>
          </a:p>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19</a:t>
            </a:fld>
            <a:endParaRPr lang="fr-BE"/>
          </a:p>
        </p:txBody>
      </p:sp>
    </p:spTree>
    <p:extLst>
      <p:ext uri="{BB962C8B-B14F-4D97-AF65-F5344CB8AC3E}">
        <p14:creationId xmlns:p14="http://schemas.microsoft.com/office/powerpoint/2010/main" val="282578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20</a:t>
            </a:fld>
            <a:endParaRPr lang="fr-BE"/>
          </a:p>
        </p:txBody>
      </p:sp>
    </p:spTree>
    <p:extLst>
      <p:ext uri="{BB962C8B-B14F-4D97-AF65-F5344CB8AC3E}">
        <p14:creationId xmlns:p14="http://schemas.microsoft.com/office/powerpoint/2010/main" val="282578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Bcq</a:t>
            </a:r>
            <a:r>
              <a:rPr lang="fr-BE" dirty="0" smtClean="0"/>
              <a:t> d’avantages cités mais par</a:t>
            </a:r>
            <a:r>
              <a:rPr lang="fr-BE" baseline="0" dirty="0" smtClean="0"/>
              <a:t> une faible proportion des communes pour la plupart. </a:t>
            </a:r>
          </a:p>
          <a:p>
            <a:r>
              <a:rPr lang="fr-BE" baseline="0" dirty="0" smtClean="0"/>
              <a:t>A faire connaître et participe ainsi à la sensibilisation</a:t>
            </a:r>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21</a:t>
            </a:fld>
            <a:endParaRPr lang="fr-BE"/>
          </a:p>
        </p:txBody>
      </p:sp>
    </p:spTree>
    <p:extLst>
      <p:ext uri="{BB962C8B-B14F-4D97-AF65-F5344CB8AC3E}">
        <p14:creationId xmlns:p14="http://schemas.microsoft.com/office/powerpoint/2010/main" val="65565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Communes : inventives</a:t>
            </a:r>
            <a:r>
              <a:rPr lang="fr-BE" baseline="0" dirty="0" smtClean="0"/>
              <a:t> </a:t>
            </a:r>
            <a:r>
              <a:rPr lang="fr-BE" dirty="0" smtClean="0"/>
              <a:t>mais faible proportion</a:t>
            </a:r>
            <a:r>
              <a:rPr lang="fr-BE" baseline="0" dirty="0" smtClean="0"/>
              <a:t> encore</a:t>
            </a:r>
          </a:p>
          <a:p>
            <a:r>
              <a:rPr lang="fr-BE" baseline="0" dirty="0" smtClean="0"/>
              <a:t>La FRW indique encore d’autres projets – idées à partager avec les communes</a:t>
            </a:r>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22</a:t>
            </a:fld>
            <a:endParaRPr lang="fr-BE"/>
          </a:p>
        </p:txBody>
      </p:sp>
    </p:spTree>
    <p:extLst>
      <p:ext uri="{BB962C8B-B14F-4D97-AF65-F5344CB8AC3E}">
        <p14:creationId xmlns:p14="http://schemas.microsoft.com/office/powerpoint/2010/main" val="65565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Communes : plus imaginatives mais </a:t>
            </a:r>
            <a:r>
              <a:rPr lang="fr-BE" smtClean="0"/>
              <a:t>faible proportion</a:t>
            </a:r>
            <a:endParaRPr lang="fr-BE"/>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23</a:t>
            </a:fld>
            <a:endParaRPr lang="fr-BE"/>
          </a:p>
        </p:txBody>
      </p:sp>
    </p:spTree>
    <p:extLst>
      <p:ext uri="{BB962C8B-B14F-4D97-AF65-F5344CB8AC3E}">
        <p14:creationId xmlns:p14="http://schemas.microsoft.com/office/powerpoint/2010/main" val="65565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Des témoignages</a:t>
            </a:r>
            <a:r>
              <a:rPr lang="fr-BE" baseline="0" dirty="0" smtClean="0"/>
              <a:t> recueillis – les dessins sont souvent plus efficaces que de longs discours – j’en ai pioché deux au hasard</a:t>
            </a:r>
          </a:p>
          <a:p>
            <a:r>
              <a:rPr lang="fr-BE" baseline="0" dirty="0" smtClean="0"/>
              <a:t>Acteurs de référence pouvant jouer ce rôle de sensibilisation (pas identification de stratégie mais intérêt à coopérer)</a:t>
            </a:r>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24</a:t>
            </a:fld>
            <a:endParaRPr lang="fr-BE"/>
          </a:p>
        </p:txBody>
      </p:sp>
    </p:spTree>
    <p:extLst>
      <p:ext uri="{BB962C8B-B14F-4D97-AF65-F5344CB8AC3E}">
        <p14:creationId xmlns:p14="http://schemas.microsoft.com/office/powerpoint/2010/main" val="336547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Communes : plus imaginatives mais </a:t>
            </a:r>
            <a:r>
              <a:rPr lang="fr-BE" smtClean="0"/>
              <a:t>faible proportion</a:t>
            </a:r>
            <a:endParaRPr lang="fr-BE"/>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25</a:t>
            </a:fld>
            <a:endParaRPr lang="fr-BE"/>
          </a:p>
        </p:txBody>
      </p:sp>
    </p:spTree>
    <p:extLst>
      <p:ext uri="{BB962C8B-B14F-4D97-AF65-F5344CB8AC3E}">
        <p14:creationId xmlns:p14="http://schemas.microsoft.com/office/powerpoint/2010/main" val="65565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Communes : plus imaginatives mais </a:t>
            </a:r>
            <a:r>
              <a:rPr lang="fr-BE" smtClean="0"/>
              <a:t>faible proportion</a:t>
            </a:r>
            <a:endParaRPr lang="fr-BE"/>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26</a:t>
            </a:fld>
            <a:endParaRPr lang="fr-BE"/>
          </a:p>
        </p:txBody>
      </p:sp>
    </p:spTree>
    <p:extLst>
      <p:ext uri="{BB962C8B-B14F-4D97-AF65-F5344CB8AC3E}">
        <p14:creationId xmlns:p14="http://schemas.microsoft.com/office/powerpoint/2010/main" val="6556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5</a:t>
            </a:fld>
            <a:endParaRPr lang="fr-BE"/>
          </a:p>
        </p:txBody>
      </p:sp>
    </p:spTree>
    <p:extLst>
      <p:ext uri="{BB962C8B-B14F-4D97-AF65-F5344CB8AC3E}">
        <p14:creationId xmlns:p14="http://schemas.microsoft.com/office/powerpoint/2010/main" val="1570237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27</a:t>
            </a:fld>
            <a:endParaRPr lang="fr-BE"/>
          </a:p>
        </p:txBody>
      </p:sp>
    </p:spTree>
    <p:extLst>
      <p:ext uri="{BB962C8B-B14F-4D97-AF65-F5344CB8AC3E}">
        <p14:creationId xmlns:p14="http://schemas.microsoft.com/office/powerpoint/2010/main" val="282578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Plusieurs possibilités étaient suggérées (RG : remise de gestion).</a:t>
            </a:r>
          </a:p>
          <a:p>
            <a:r>
              <a:rPr lang="fr-BE" sz="1200" kern="1200" dirty="0" smtClean="0">
                <a:solidFill>
                  <a:schemeClr val="tx1"/>
                </a:solidFill>
                <a:effectLst/>
                <a:latin typeface="+mn-lt"/>
                <a:ea typeface="+mn-ea"/>
                <a:cs typeface="+mn-cs"/>
              </a:rPr>
              <a:t>La convention est conseillée par 4 des 6 équipes interrogées à cette question. Et parmi ces 4 équipes, deux entre elles conseillent également la remise de gestion à une </a:t>
            </a:r>
            <a:r>
              <a:rPr lang="fr-BE" sz="1200" kern="1200" dirty="0" err="1" smtClean="0">
                <a:solidFill>
                  <a:schemeClr val="tx1"/>
                </a:solidFill>
                <a:effectLst/>
                <a:latin typeface="+mn-lt"/>
                <a:ea typeface="+mn-ea"/>
                <a:cs typeface="+mn-cs"/>
              </a:rPr>
              <a:t>asbl</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transcommunale</a:t>
            </a:r>
            <a:r>
              <a:rPr lang="fr-BE" sz="1200" kern="1200" dirty="0" smtClean="0">
                <a:solidFill>
                  <a:schemeClr val="tx1"/>
                </a:solidFill>
                <a:effectLst/>
                <a:latin typeface="+mn-lt"/>
                <a:ea typeface="+mn-ea"/>
                <a:cs typeface="+mn-cs"/>
              </a:rPr>
              <a:t> ou à une régie </a:t>
            </a:r>
            <a:r>
              <a:rPr lang="fr-BE" sz="1200" kern="1200" dirty="0" err="1" smtClean="0">
                <a:solidFill>
                  <a:schemeClr val="tx1"/>
                </a:solidFill>
                <a:effectLst/>
                <a:latin typeface="+mn-lt"/>
                <a:ea typeface="+mn-ea"/>
                <a:cs typeface="+mn-cs"/>
              </a:rPr>
              <a:t>supracommunale</a:t>
            </a:r>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Alors que la convention est retenue par la plupart des équipes, elle est jugée insuffisante pour une autre, qui ajoute que la constitution d’une nouvelle structure juridique est indispensable ; telle qu’une </a:t>
            </a:r>
            <a:r>
              <a:rPr lang="fr-BE" sz="1200" kern="1200" dirty="0" err="1" smtClean="0">
                <a:solidFill>
                  <a:schemeClr val="tx1"/>
                </a:solidFill>
                <a:effectLst/>
                <a:latin typeface="+mn-lt"/>
                <a:ea typeface="+mn-ea"/>
                <a:cs typeface="+mn-cs"/>
              </a:rPr>
              <a:t>asbl</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transcommunale</a:t>
            </a:r>
            <a:r>
              <a:rPr lang="fr-BE" sz="1200" kern="1200" dirty="0" smtClean="0">
                <a:solidFill>
                  <a:schemeClr val="tx1"/>
                </a:solidFill>
                <a:effectLst/>
                <a:latin typeface="+mn-lt"/>
                <a:ea typeface="+mn-ea"/>
                <a:cs typeface="+mn-cs"/>
              </a:rPr>
              <a:t> par exemple. </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La création d’une </a:t>
            </a:r>
            <a:r>
              <a:rPr lang="fr-BE" sz="1200" kern="1200" dirty="0" err="1" smtClean="0">
                <a:solidFill>
                  <a:schemeClr val="tx1"/>
                </a:solidFill>
                <a:effectLst/>
                <a:latin typeface="+mn-lt"/>
                <a:ea typeface="+mn-ea"/>
                <a:cs typeface="+mn-cs"/>
              </a:rPr>
              <a:t>asbl</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transcommunale</a:t>
            </a:r>
            <a:r>
              <a:rPr lang="fr-BE" sz="1200" kern="1200" dirty="0" smtClean="0">
                <a:solidFill>
                  <a:schemeClr val="tx1"/>
                </a:solidFill>
                <a:effectLst/>
                <a:latin typeface="+mn-lt"/>
                <a:ea typeface="+mn-ea"/>
                <a:cs typeface="+mn-cs"/>
              </a:rPr>
              <a:t> permet par le biais de la constitution de son conseil d’administration de représenter équitablement les communes partenaires. Il a été suggéré que les citoyens puissent également être représentés au sein du conseil d’administration ; à l’image des SCIC français (société coopérative d’intérêt collectif) au sein desquels les élus ne peuvent représentés plus de 35% des membres. Ainsi, les citoyens jouent le rôle de garant de la philosophie du projet et facilitent la collaboration entre les communes partenaires.</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La régie est conseillée pour sa spécificité à faciliter la gestion financière du projet et pour autant que des bénéfices soient attendus.</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Pour une équipe, toutes les instances suggérées doivent être envisagées ; et doivent plutôt dépendre  du type de projet, du contexte dans lequel il s’inscrit et des structures éventuellement existantes sur le territoire et qui pourraient s’impliquer dans la gestion du projet.</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Bien que suggérée, la remise de gestion à une intercommunale n’a pas été privilégiée. Elle est même déconseillée par l’une des équipes. Les intercommunales ayant d’autres missions priorités que celle de gérer des structures </a:t>
            </a:r>
            <a:r>
              <a:rPr lang="fr-BE" sz="1200" kern="1200" dirty="0" err="1" smtClean="0">
                <a:solidFill>
                  <a:schemeClr val="tx1"/>
                </a:solidFill>
                <a:effectLst/>
                <a:latin typeface="+mn-lt"/>
                <a:ea typeface="+mn-ea"/>
                <a:cs typeface="+mn-cs"/>
              </a:rPr>
              <a:t>transcommunales</a:t>
            </a:r>
            <a:r>
              <a:rPr lang="fr-BE" sz="1200" kern="1200" dirty="0" smtClean="0">
                <a:solidFill>
                  <a:schemeClr val="tx1"/>
                </a:solidFill>
                <a:effectLst/>
                <a:latin typeface="+mn-lt"/>
                <a:ea typeface="+mn-ea"/>
                <a:cs typeface="+mn-cs"/>
              </a:rPr>
              <a:t> de développement rural. </a:t>
            </a:r>
          </a:p>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29</a:t>
            </a:fld>
            <a:endParaRPr lang="fr-BE"/>
          </a:p>
        </p:txBody>
      </p:sp>
    </p:spTree>
    <p:extLst>
      <p:ext uri="{BB962C8B-B14F-4D97-AF65-F5344CB8AC3E}">
        <p14:creationId xmlns:p14="http://schemas.microsoft.com/office/powerpoint/2010/main" val="2126360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Plusieurs possibilités étaient suggérées (RG : remise de gestion).</a:t>
            </a:r>
          </a:p>
          <a:p>
            <a:r>
              <a:rPr lang="fr-BE" sz="1200" kern="1200" dirty="0" smtClean="0">
                <a:solidFill>
                  <a:schemeClr val="tx1"/>
                </a:solidFill>
                <a:effectLst/>
                <a:latin typeface="+mn-lt"/>
                <a:ea typeface="+mn-ea"/>
                <a:cs typeface="+mn-cs"/>
              </a:rPr>
              <a:t>La convention est conseillée par 4 des 6 équipes interrogées à cette question. Et parmi ces 4 équipes, l’une d’entre elles conseillent également la remise de gestion à une </a:t>
            </a:r>
            <a:r>
              <a:rPr lang="fr-BE" sz="1200" kern="1200" dirty="0" err="1" smtClean="0">
                <a:solidFill>
                  <a:schemeClr val="tx1"/>
                </a:solidFill>
                <a:effectLst/>
                <a:latin typeface="+mn-lt"/>
                <a:ea typeface="+mn-ea"/>
                <a:cs typeface="+mn-cs"/>
              </a:rPr>
              <a:t>asbl</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transcommunale</a:t>
            </a:r>
            <a:r>
              <a:rPr lang="fr-BE" sz="1200" kern="1200" dirty="0" smtClean="0">
                <a:solidFill>
                  <a:schemeClr val="tx1"/>
                </a:solidFill>
                <a:effectLst/>
                <a:latin typeface="+mn-lt"/>
                <a:ea typeface="+mn-ea"/>
                <a:cs typeface="+mn-cs"/>
              </a:rPr>
              <a:t> et l’autre à une régie </a:t>
            </a:r>
            <a:r>
              <a:rPr lang="fr-BE" sz="1200" kern="1200" dirty="0" err="1" smtClean="0">
                <a:solidFill>
                  <a:schemeClr val="tx1"/>
                </a:solidFill>
                <a:effectLst/>
                <a:latin typeface="+mn-lt"/>
                <a:ea typeface="+mn-ea"/>
                <a:cs typeface="+mn-cs"/>
              </a:rPr>
              <a:t>supracommunale</a:t>
            </a:r>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Alors que la convention est retenue par la plupart des équipes, elle est jugée insuffisante pour une autre, qui ajoute que la constitution d’une nouvelle structure juridique est indispensable ; telle qu’une </a:t>
            </a:r>
            <a:r>
              <a:rPr lang="fr-BE" sz="1200" kern="1200" dirty="0" err="1" smtClean="0">
                <a:solidFill>
                  <a:schemeClr val="tx1"/>
                </a:solidFill>
                <a:effectLst/>
                <a:latin typeface="+mn-lt"/>
                <a:ea typeface="+mn-ea"/>
                <a:cs typeface="+mn-cs"/>
              </a:rPr>
              <a:t>asbl</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transcommunale</a:t>
            </a:r>
            <a:r>
              <a:rPr lang="fr-BE" sz="1200" kern="1200" dirty="0" smtClean="0">
                <a:solidFill>
                  <a:schemeClr val="tx1"/>
                </a:solidFill>
                <a:effectLst/>
                <a:latin typeface="+mn-lt"/>
                <a:ea typeface="+mn-ea"/>
                <a:cs typeface="+mn-cs"/>
              </a:rPr>
              <a:t> par exemple. </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La création d’une </a:t>
            </a:r>
            <a:r>
              <a:rPr lang="fr-BE" sz="1200" kern="1200" dirty="0" err="1" smtClean="0">
                <a:solidFill>
                  <a:schemeClr val="tx1"/>
                </a:solidFill>
                <a:effectLst/>
                <a:latin typeface="+mn-lt"/>
                <a:ea typeface="+mn-ea"/>
                <a:cs typeface="+mn-cs"/>
              </a:rPr>
              <a:t>asbl</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transcommunale</a:t>
            </a:r>
            <a:r>
              <a:rPr lang="fr-BE" sz="1200" kern="1200" dirty="0" smtClean="0">
                <a:solidFill>
                  <a:schemeClr val="tx1"/>
                </a:solidFill>
                <a:effectLst/>
                <a:latin typeface="+mn-lt"/>
                <a:ea typeface="+mn-ea"/>
                <a:cs typeface="+mn-cs"/>
              </a:rPr>
              <a:t> permet par le biais de la constitution de son conseil d’administration de représenter équitablement les communes partenaires. Il a été suggéré que les citoyens puissent également être représentés au sein du conseil d’administration ; à l’image des SCIC français (société coopérative d’intérêt collectif) au sein desquels les élus ne peuvent représentés plus de 35% des membres. Ainsi, les citoyens jouent le rôle de garant de la philosophie du projet et facilitent la collaboration entre les communes partenaires.</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La régie est conseillée pour sa spécificité à faciliter la gestion financière du projet et pour autant que des bénéfices soient attendus.</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Pour une équipe, toutes les instances suggérées doivent être envisagées ; et doivent plutôt dépendre  du type de projet, du contexte dans lequel il s’inscrit et des structures éventuellement existantes sur le territoire et qui pourraient s’impliquer dans la gestion du projet.</a:t>
            </a:r>
          </a:p>
          <a:p>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Bien que suggérée, la remise de gestion à une intercommunale n’a pas été privilégiée. Elle est même déconseillée par l’une des équipes. Les intercommunales ayant d’autres missions priorités que celle de gérer des structures </a:t>
            </a:r>
            <a:r>
              <a:rPr lang="fr-BE" sz="1200" kern="1200" dirty="0" err="1" smtClean="0">
                <a:solidFill>
                  <a:schemeClr val="tx1"/>
                </a:solidFill>
                <a:effectLst/>
                <a:latin typeface="+mn-lt"/>
                <a:ea typeface="+mn-ea"/>
                <a:cs typeface="+mn-cs"/>
              </a:rPr>
              <a:t>transcommunales</a:t>
            </a:r>
            <a:r>
              <a:rPr lang="fr-BE" sz="1200" kern="1200" dirty="0" smtClean="0">
                <a:solidFill>
                  <a:schemeClr val="tx1"/>
                </a:solidFill>
                <a:effectLst/>
                <a:latin typeface="+mn-lt"/>
                <a:ea typeface="+mn-ea"/>
                <a:cs typeface="+mn-cs"/>
              </a:rPr>
              <a:t> de développement rural. </a:t>
            </a:r>
          </a:p>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30</a:t>
            </a:fld>
            <a:endParaRPr lang="fr-BE"/>
          </a:p>
        </p:txBody>
      </p:sp>
    </p:spTree>
    <p:extLst>
      <p:ext uri="{BB962C8B-B14F-4D97-AF65-F5344CB8AC3E}">
        <p14:creationId xmlns:p14="http://schemas.microsoft.com/office/powerpoint/2010/main" val="299589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31</a:t>
            </a:fld>
            <a:endParaRPr lang="fr-BE"/>
          </a:p>
        </p:txBody>
      </p:sp>
    </p:spTree>
    <p:extLst>
      <p:ext uri="{BB962C8B-B14F-4D97-AF65-F5344CB8AC3E}">
        <p14:creationId xmlns:p14="http://schemas.microsoft.com/office/powerpoint/2010/main" val="282578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32</a:t>
            </a:fld>
            <a:endParaRPr lang="fr-BE"/>
          </a:p>
        </p:txBody>
      </p:sp>
    </p:spTree>
    <p:extLst>
      <p:ext uri="{BB962C8B-B14F-4D97-AF65-F5344CB8AC3E}">
        <p14:creationId xmlns:p14="http://schemas.microsoft.com/office/powerpoint/2010/main" val="98858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Remarques émises lors des entretiens, en lien avec les facteurs suggérés : </a:t>
            </a:r>
            <a:endParaRPr lang="fr-BE" dirty="0" smtClean="0">
              <a:effectLst/>
            </a:endParaRPr>
          </a:p>
          <a:p>
            <a:r>
              <a:rPr lang="fr-BE" sz="1200" kern="1200" dirty="0" smtClean="0">
                <a:solidFill>
                  <a:schemeClr val="tx1"/>
                </a:solidFill>
                <a:effectLst/>
                <a:latin typeface="+mn-lt"/>
                <a:ea typeface="+mn-ea"/>
                <a:cs typeface="+mn-cs"/>
              </a:rPr>
              <a:t> </a:t>
            </a:r>
            <a:endParaRPr lang="fr-BE" dirty="0" smtClean="0">
              <a:effectLst/>
            </a:endParaRPr>
          </a:p>
          <a:p>
            <a:r>
              <a:rPr lang="fr-BE" sz="1200" kern="1200" dirty="0" smtClean="0">
                <a:solidFill>
                  <a:schemeClr val="tx1"/>
                </a:solidFill>
                <a:effectLst/>
                <a:latin typeface="+mn-lt"/>
                <a:ea typeface="+mn-ea"/>
                <a:cs typeface="+mn-cs"/>
              </a:rPr>
              <a:t>1/ </a:t>
            </a:r>
            <a:r>
              <a:rPr lang="fr-BE" sz="1200" i="1" kern="1200" dirty="0" smtClean="0">
                <a:solidFill>
                  <a:schemeClr val="tx1"/>
                </a:solidFill>
                <a:effectLst/>
                <a:latin typeface="+mn-lt"/>
                <a:ea typeface="+mn-ea"/>
                <a:cs typeface="+mn-cs"/>
              </a:rPr>
              <a:t>« pas indispensable, mais l’inverse est facteur d’échec », « la mésentente entre mandataires est un frein principal », « les services administratifs et directeurs généraux doivent pouvoir interagir entre eux »</a:t>
            </a:r>
            <a:endParaRPr lang="fr-BE" dirty="0" smtClean="0">
              <a:effectLst/>
            </a:endParaRPr>
          </a:p>
          <a:p>
            <a:r>
              <a:rPr lang="fr-BE" sz="1200" kern="1200" dirty="0" smtClean="0">
                <a:solidFill>
                  <a:schemeClr val="tx1"/>
                </a:solidFill>
                <a:effectLst/>
                <a:latin typeface="+mn-lt"/>
                <a:ea typeface="+mn-ea"/>
                <a:cs typeface="+mn-cs"/>
              </a:rPr>
              <a:t>2/ </a:t>
            </a:r>
            <a:r>
              <a:rPr lang="fr-BE" sz="1200" i="1" kern="1200" dirty="0" smtClean="0">
                <a:solidFill>
                  <a:schemeClr val="tx1"/>
                </a:solidFill>
                <a:effectLst/>
                <a:latin typeface="+mn-lt"/>
                <a:ea typeface="+mn-ea"/>
                <a:cs typeface="+mn-cs"/>
              </a:rPr>
              <a:t>« les communes déjà investies dans une structure </a:t>
            </a:r>
            <a:r>
              <a:rPr lang="fr-BE" sz="1200" i="1" kern="1200" dirty="0" err="1" smtClean="0">
                <a:solidFill>
                  <a:schemeClr val="tx1"/>
                </a:solidFill>
                <a:effectLst/>
                <a:latin typeface="+mn-lt"/>
                <a:ea typeface="+mn-ea"/>
                <a:cs typeface="+mn-cs"/>
              </a:rPr>
              <a:t>transcommunale</a:t>
            </a:r>
            <a:r>
              <a:rPr lang="fr-BE" sz="1200" i="1" kern="1200" dirty="0" smtClean="0">
                <a:solidFill>
                  <a:schemeClr val="tx1"/>
                </a:solidFill>
                <a:effectLst/>
                <a:latin typeface="+mn-lt"/>
                <a:ea typeface="+mn-ea"/>
                <a:cs typeface="+mn-cs"/>
              </a:rPr>
              <a:t> sont expérimentées et motivées », « parfois ça peut avoir l’effet inverse : la coexistence de plusieurs  structures sur un territoire peut freiner l’émergence du projet </a:t>
            </a:r>
            <a:r>
              <a:rPr lang="fr-BE" sz="1200" i="1" kern="1200" dirty="0" err="1" smtClean="0">
                <a:solidFill>
                  <a:schemeClr val="tx1"/>
                </a:solidFill>
                <a:effectLst/>
                <a:latin typeface="+mn-lt"/>
                <a:ea typeface="+mn-ea"/>
                <a:cs typeface="+mn-cs"/>
              </a:rPr>
              <a:t>transcommunal</a:t>
            </a:r>
            <a:r>
              <a:rPr lang="fr-BE" sz="1200" i="1" kern="1200" dirty="0" smtClean="0">
                <a:solidFill>
                  <a:schemeClr val="tx1"/>
                </a:solidFill>
                <a:effectLst/>
                <a:latin typeface="+mn-lt"/>
                <a:ea typeface="+mn-ea"/>
                <a:cs typeface="+mn-cs"/>
              </a:rPr>
              <a:t> »</a:t>
            </a:r>
            <a:endParaRPr lang="fr-BE" dirty="0" smtClean="0">
              <a:effectLst/>
            </a:endParaRPr>
          </a:p>
          <a:p>
            <a:r>
              <a:rPr lang="fr-BE" sz="1200" kern="1200" dirty="0" smtClean="0">
                <a:solidFill>
                  <a:schemeClr val="tx1"/>
                </a:solidFill>
                <a:effectLst/>
                <a:latin typeface="+mn-lt"/>
                <a:ea typeface="+mn-ea"/>
                <a:cs typeface="+mn-cs"/>
              </a:rPr>
              <a:t>3/ </a:t>
            </a:r>
            <a:r>
              <a:rPr lang="fr-BE" sz="1200" i="1" kern="1200" dirty="0" smtClean="0">
                <a:solidFill>
                  <a:schemeClr val="tx1"/>
                </a:solidFill>
                <a:effectLst/>
                <a:latin typeface="+mn-lt"/>
                <a:ea typeface="+mn-ea"/>
                <a:cs typeface="+mn-cs"/>
              </a:rPr>
              <a:t>« il est important que la population soit impliquée et que des acteurs motivés s’investissent afin de faire perdurer le projet sur le long terme », « il peut se créer en cours de réflexion »</a:t>
            </a:r>
            <a:endParaRPr lang="fr-BE" dirty="0" smtClean="0">
              <a:effectLst/>
            </a:endParaRPr>
          </a:p>
          <a:p>
            <a:r>
              <a:rPr lang="fr-BE" sz="1200" kern="1200" dirty="0" smtClean="0">
                <a:solidFill>
                  <a:schemeClr val="tx1"/>
                </a:solidFill>
                <a:effectLst/>
                <a:latin typeface="+mn-lt"/>
                <a:ea typeface="+mn-ea"/>
                <a:cs typeface="+mn-cs"/>
              </a:rPr>
              <a:t>4/ </a:t>
            </a:r>
            <a:r>
              <a:rPr lang="fr-BE" sz="1200" i="1" kern="1200" dirty="0" smtClean="0">
                <a:solidFill>
                  <a:schemeClr val="tx1"/>
                </a:solidFill>
                <a:effectLst/>
                <a:latin typeface="+mn-lt"/>
                <a:ea typeface="+mn-ea"/>
                <a:cs typeface="+mn-cs"/>
              </a:rPr>
              <a:t>« parfois, le « leader-fédérateur » ne sera pas un élu, mais par exemple le coordinateur du GAL », « fédérateur mais pas leader ; il faut qu’il y ait une juste équité entre les deux communes », «oui, pour autant qu’il ne développe pas la conception du projet vers un bénéfice égoïste et qu’il admette que le projet soit implanté sur le territoire d’une autre commune afin d’optimiser le projet »</a:t>
            </a:r>
            <a:endParaRPr lang="fr-BE" dirty="0" smtClean="0">
              <a:effectLst/>
            </a:endParaRPr>
          </a:p>
          <a:p>
            <a:r>
              <a:rPr lang="fr-BE" sz="1200" i="1" kern="1200" dirty="0" smtClean="0">
                <a:solidFill>
                  <a:schemeClr val="tx1"/>
                </a:solidFill>
                <a:effectLst/>
                <a:latin typeface="+mn-lt"/>
                <a:ea typeface="+mn-ea"/>
                <a:cs typeface="+mn-cs"/>
              </a:rPr>
              <a:t>8/ « c’est une évidence »</a:t>
            </a:r>
            <a:endParaRPr lang="fr-BE" dirty="0" smtClean="0">
              <a:effectLst/>
            </a:endParaRPr>
          </a:p>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33</a:t>
            </a:fld>
            <a:endParaRPr lang="fr-BE"/>
          </a:p>
        </p:txBody>
      </p:sp>
    </p:spTree>
    <p:extLst>
      <p:ext uri="{BB962C8B-B14F-4D97-AF65-F5344CB8AC3E}">
        <p14:creationId xmlns:p14="http://schemas.microsoft.com/office/powerpoint/2010/main" val="2745630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37</a:t>
            </a:fld>
            <a:endParaRPr lang="fr-BE"/>
          </a:p>
        </p:txBody>
      </p:sp>
    </p:spTree>
    <p:extLst>
      <p:ext uri="{BB962C8B-B14F-4D97-AF65-F5344CB8AC3E}">
        <p14:creationId xmlns:p14="http://schemas.microsoft.com/office/powerpoint/2010/main" val="3688014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BE" altLang="fr-FR" smtClean="0"/>
              <a:t>Les Ministres du territoire ainsi que le Président de la CCT de la Spi et le Président des Bassins d'Emploi - Enseignement - Formation sont également invités en tant qu'observateurs. </a:t>
            </a:r>
            <a:endParaRPr lang="fr-BE" altLang="fr-FR" i="1" smtClean="0"/>
          </a:p>
        </p:txBody>
      </p:sp>
      <p:sp>
        <p:nvSpPr>
          <p:cNvPr id="1310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A0CC50-5028-4284-B79D-71F9AC6463CB}" type="slidenum">
              <a:rPr lang="fr-BE" altLang="fr-FR"/>
              <a:pPr fontAlgn="base">
                <a:spcBef>
                  <a:spcPct val="0"/>
                </a:spcBef>
                <a:spcAft>
                  <a:spcPct val="0"/>
                </a:spcAft>
              </a:pPr>
              <a:t>39</a:t>
            </a:fld>
            <a:endParaRPr lang="fr-BE" altLang="fr-FR"/>
          </a:p>
        </p:txBody>
      </p:sp>
    </p:spTree>
    <p:extLst>
      <p:ext uri="{BB962C8B-B14F-4D97-AF65-F5344CB8AC3E}">
        <p14:creationId xmlns:p14="http://schemas.microsoft.com/office/powerpoint/2010/main" val="2280344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fr-FR" i="1" smtClean="0"/>
          </a:p>
        </p:txBody>
      </p:sp>
      <p:sp>
        <p:nvSpPr>
          <p:cNvPr id="1331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D8C856-FEEC-44FB-82F2-B12A84783E7A}" type="slidenum">
              <a:rPr lang="fr-BE" altLang="fr-FR"/>
              <a:pPr fontAlgn="base">
                <a:spcBef>
                  <a:spcPct val="0"/>
                </a:spcBef>
                <a:spcAft>
                  <a:spcPct val="0"/>
                </a:spcAft>
              </a:pPr>
              <a:t>40</a:t>
            </a:fld>
            <a:endParaRPr lang="fr-BE" altLang="fr-FR"/>
          </a:p>
        </p:txBody>
      </p:sp>
    </p:spTree>
    <p:extLst>
      <p:ext uri="{BB962C8B-B14F-4D97-AF65-F5344CB8AC3E}">
        <p14:creationId xmlns:p14="http://schemas.microsoft.com/office/powerpoint/2010/main" val="3794714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fr-FR" i="1" smtClean="0"/>
          </a:p>
        </p:txBody>
      </p:sp>
      <p:sp>
        <p:nvSpPr>
          <p:cNvPr id="135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C4C3C7-F775-499F-A46A-5813507C7865}" type="slidenum">
              <a:rPr lang="fr-BE" altLang="fr-FR"/>
              <a:pPr fontAlgn="base">
                <a:spcBef>
                  <a:spcPct val="0"/>
                </a:spcBef>
                <a:spcAft>
                  <a:spcPct val="0"/>
                </a:spcAft>
              </a:pPr>
              <a:t>41</a:t>
            </a:fld>
            <a:endParaRPr lang="fr-BE" altLang="fr-FR"/>
          </a:p>
        </p:txBody>
      </p:sp>
    </p:spTree>
    <p:extLst>
      <p:ext uri="{BB962C8B-B14F-4D97-AF65-F5344CB8AC3E}">
        <p14:creationId xmlns:p14="http://schemas.microsoft.com/office/powerpoint/2010/main" val="410880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6</a:t>
            </a:fld>
            <a:endParaRPr lang="fr-BE"/>
          </a:p>
        </p:txBody>
      </p:sp>
    </p:spTree>
    <p:extLst>
      <p:ext uri="{BB962C8B-B14F-4D97-AF65-F5344CB8AC3E}">
        <p14:creationId xmlns:p14="http://schemas.microsoft.com/office/powerpoint/2010/main" val="1570237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fr-FR" i="1" smtClean="0"/>
          </a:p>
        </p:txBody>
      </p:sp>
      <p:sp>
        <p:nvSpPr>
          <p:cNvPr id="137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59FB0A-B77E-4E16-9E2E-D896B58560E0}" type="slidenum">
              <a:rPr lang="fr-BE" altLang="fr-FR"/>
              <a:pPr fontAlgn="base">
                <a:spcBef>
                  <a:spcPct val="0"/>
                </a:spcBef>
                <a:spcAft>
                  <a:spcPct val="0"/>
                </a:spcAft>
              </a:pPr>
              <a:t>42</a:t>
            </a:fld>
            <a:endParaRPr lang="fr-BE" altLang="fr-FR"/>
          </a:p>
        </p:txBody>
      </p:sp>
    </p:spTree>
    <p:extLst>
      <p:ext uri="{BB962C8B-B14F-4D97-AF65-F5344CB8AC3E}">
        <p14:creationId xmlns:p14="http://schemas.microsoft.com/office/powerpoint/2010/main" val="1715261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fr-FR" i="1" smtClean="0"/>
          </a:p>
        </p:txBody>
      </p:sp>
      <p:sp>
        <p:nvSpPr>
          <p:cNvPr id="139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3F8493-3D07-4BB8-AD25-58DBF6057E3D}" type="slidenum">
              <a:rPr lang="fr-BE" altLang="fr-FR"/>
              <a:pPr fontAlgn="base">
                <a:spcBef>
                  <a:spcPct val="0"/>
                </a:spcBef>
                <a:spcAft>
                  <a:spcPct val="0"/>
                </a:spcAft>
              </a:pPr>
              <a:t>43</a:t>
            </a:fld>
            <a:endParaRPr lang="fr-BE" altLang="fr-FR"/>
          </a:p>
        </p:txBody>
      </p:sp>
    </p:spTree>
    <p:extLst>
      <p:ext uri="{BB962C8B-B14F-4D97-AF65-F5344CB8AC3E}">
        <p14:creationId xmlns:p14="http://schemas.microsoft.com/office/powerpoint/2010/main" val="2120654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BE" altLang="fr-FR" i="1" smtClean="0"/>
              <a:t>Volontariste : pas d’obligation de venir</a:t>
            </a:r>
          </a:p>
          <a:p>
            <a:pPr>
              <a:spcBef>
                <a:spcPct val="0"/>
              </a:spcBef>
            </a:pPr>
            <a:r>
              <a:rPr lang="fr-BE" altLang="fr-FR" i="1" smtClean="0"/>
              <a:t>Présence &lt; conviction que ce que l’on fait est important</a:t>
            </a:r>
          </a:p>
          <a:p>
            <a:pPr>
              <a:spcBef>
                <a:spcPct val="0"/>
              </a:spcBef>
            </a:pPr>
            <a:r>
              <a:rPr lang="fr-BE" altLang="fr-FR" i="1" smtClean="0"/>
              <a:t>Pas de vote – on sent très bien quand il y a un différent</a:t>
            </a:r>
          </a:p>
        </p:txBody>
      </p:sp>
      <p:sp>
        <p:nvSpPr>
          <p:cNvPr id="141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48FD05-2342-4D6E-8C70-2E76CDE420C7}" type="slidenum">
              <a:rPr lang="fr-BE" altLang="fr-FR"/>
              <a:pPr fontAlgn="base">
                <a:spcBef>
                  <a:spcPct val="0"/>
                </a:spcBef>
                <a:spcAft>
                  <a:spcPct val="0"/>
                </a:spcAft>
              </a:pPr>
              <a:t>44</a:t>
            </a:fld>
            <a:endParaRPr lang="fr-BE" altLang="fr-FR"/>
          </a:p>
        </p:txBody>
      </p:sp>
    </p:spTree>
    <p:extLst>
      <p:ext uri="{BB962C8B-B14F-4D97-AF65-F5344CB8AC3E}">
        <p14:creationId xmlns:p14="http://schemas.microsoft.com/office/powerpoint/2010/main" val="2256522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BE" altLang="fr-FR" i="1" smtClean="0"/>
              <a:t>Volontariste : pas d’obligation de venir</a:t>
            </a:r>
          </a:p>
          <a:p>
            <a:pPr>
              <a:spcBef>
                <a:spcPct val="0"/>
              </a:spcBef>
            </a:pPr>
            <a:r>
              <a:rPr lang="fr-BE" altLang="fr-FR" i="1" smtClean="0"/>
              <a:t>Présence &lt; conviction que ce que l’on fait est important</a:t>
            </a:r>
          </a:p>
          <a:p>
            <a:pPr>
              <a:spcBef>
                <a:spcPct val="0"/>
              </a:spcBef>
            </a:pPr>
            <a:r>
              <a:rPr lang="fr-BE" altLang="fr-FR" i="1" smtClean="0"/>
              <a:t>Pas de vote – on sent très bien quand il y a un différent</a:t>
            </a:r>
          </a:p>
        </p:txBody>
      </p:sp>
      <p:sp>
        <p:nvSpPr>
          <p:cNvPr id="143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C61AD9-7276-44AE-AC98-83C0DFDB3E26}" type="slidenum">
              <a:rPr lang="fr-BE" altLang="fr-FR"/>
              <a:pPr fontAlgn="base">
                <a:spcBef>
                  <a:spcPct val="0"/>
                </a:spcBef>
                <a:spcAft>
                  <a:spcPct val="0"/>
                </a:spcAft>
              </a:pPr>
              <a:t>45</a:t>
            </a:fld>
            <a:endParaRPr lang="fr-BE" altLang="fr-FR"/>
          </a:p>
        </p:txBody>
      </p:sp>
    </p:spTree>
    <p:extLst>
      <p:ext uri="{BB962C8B-B14F-4D97-AF65-F5344CB8AC3E}">
        <p14:creationId xmlns:p14="http://schemas.microsoft.com/office/powerpoint/2010/main" val="155414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Des ponts existent déjà : dynamiques</a:t>
            </a:r>
            <a:r>
              <a:rPr lang="fr-BE" baseline="0" dirty="0" smtClean="0"/>
              <a:t> </a:t>
            </a:r>
            <a:r>
              <a:rPr lang="fr-BE" baseline="0" dirty="0" err="1" smtClean="0"/>
              <a:t>transcommunales</a:t>
            </a:r>
            <a:r>
              <a:rPr lang="fr-BE" baseline="0" dirty="0" smtClean="0"/>
              <a:t> au sein de toutes les communes – partage de matériel – mise à disposition d’espaces, </a:t>
            </a:r>
            <a:r>
              <a:rPr lang="fr-BE" baseline="0" dirty="0" err="1" smtClean="0"/>
              <a:t>interconnection</a:t>
            </a:r>
            <a:r>
              <a:rPr lang="fr-BE" baseline="0" dirty="0" smtClean="0"/>
              <a:t> </a:t>
            </a:r>
            <a:r>
              <a:rPr lang="fr-BE" baseline="0" smtClean="0"/>
              <a:t>de réseaux</a:t>
            </a:r>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7</a:t>
            </a:fld>
            <a:endParaRPr lang="fr-BE"/>
          </a:p>
        </p:txBody>
      </p:sp>
    </p:spTree>
    <p:extLst>
      <p:ext uri="{BB962C8B-B14F-4D97-AF65-F5344CB8AC3E}">
        <p14:creationId xmlns:p14="http://schemas.microsoft.com/office/powerpoint/2010/main" val="61529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8</a:t>
            </a:fld>
            <a:endParaRPr lang="fr-BE"/>
          </a:p>
        </p:txBody>
      </p:sp>
    </p:spTree>
    <p:extLst>
      <p:ext uri="{BB962C8B-B14F-4D97-AF65-F5344CB8AC3E}">
        <p14:creationId xmlns:p14="http://schemas.microsoft.com/office/powerpoint/2010/main" val="21493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a:t>
            </a:r>
            <a:r>
              <a:rPr lang="fr-BE" baseline="0" dirty="0" smtClean="0"/>
              <a:t> temps apportera la réponse à ces freins</a:t>
            </a:r>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9</a:t>
            </a:fld>
            <a:endParaRPr lang="fr-BE"/>
          </a:p>
        </p:txBody>
      </p:sp>
    </p:spTree>
    <p:extLst>
      <p:ext uri="{BB962C8B-B14F-4D97-AF65-F5344CB8AC3E}">
        <p14:creationId xmlns:p14="http://schemas.microsoft.com/office/powerpoint/2010/main" val="366625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Des solutions peuvent être apportées à ces freins</a:t>
            </a:r>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10</a:t>
            </a:fld>
            <a:endParaRPr lang="fr-BE"/>
          </a:p>
        </p:txBody>
      </p:sp>
    </p:spTree>
    <p:extLst>
      <p:ext uri="{BB962C8B-B14F-4D97-AF65-F5344CB8AC3E}">
        <p14:creationId xmlns:p14="http://schemas.microsoft.com/office/powerpoint/2010/main" val="345243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Vu les proportions</a:t>
            </a:r>
            <a:r>
              <a:rPr lang="fr-BE" baseline="0" dirty="0" smtClean="0"/>
              <a:t> : si on veut éviter que les projets </a:t>
            </a:r>
            <a:r>
              <a:rPr lang="fr-BE" baseline="0" dirty="0" err="1" smtClean="0"/>
              <a:t>transcommunaux</a:t>
            </a:r>
            <a:r>
              <a:rPr lang="fr-BE" baseline="0" dirty="0" smtClean="0"/>
              <a:t> soient identifiés par de cette manière, il faut apporter des solutions.</a:t>
            </a:r>
            <a:endParaRPr lang="fr-BE" dirty="0"/>
          </a:p>
        </p:txBody>
      </p:sp>
      <p:sp>
        <p:nvSpPr>
          <p:cNvPr id="4" name="Espace réservé du numéro de diapositive 3"/>
          <p:cNvSpPr>
            <a:spLocks noGrp="1"/>
          </p:cNvSpPr>
          <p:nvPr>
            <p:ph type="sldNum" sz="quarter" idx="10"/>
          </p:nvPr>
        </p:nvSpPr>
        <p:spPr/>
        <p:txBody>
          <a:bodyPr/>
          <a:lstStyle/>
          <a:p>
            <a:fld id="{4F08AC34-B610-4727-BADA-67C0A43B4BC4}" type="slidenum">
              <a:rPr lang="fr-BE" smtClean="0"/>
              <a:t>14</a:t>
            </a:fld>
            <a:endParaRPr lang="fr-BE"/>
          </a:p>
        </p:txBody>
      </p:sp>
    </p:spTree>
    <p:extLst>
      <p:ext uri="{BB962C8B-B14F-4D97-AF65-F5344CB8AC3E}">
        <p14:creationId xmlns:p14="http://schemas.microsoft.com/office/powerpoint/2010/main" val="366772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BE" dirty="0" smtClean="0"/>
              <a:t>« le</a:t>
            </a:r>
            <a:r>
              <a:rPr lang="fr-BE" baseline="0" dirty="0" smtClean="0"/>
              <a:t> plus souvent » : dans la mesure où seulement 7 projets à ce jour</a:t>
            </a:r>
            <a:endParaRPr lang="fr-BE" dirty="0"/>
          </a:p>
        </p:txBody>
      </p:sp>
      <p:sp>
        <p:nvSpPr>
          <p:cNvPr id="4" name="Espace réservé du numéro de diapositive 3"/>
          <p:cNvSpPr>
            <a:spLocks noGrp="1"/>
          </p:cNvSpPr>
          <p:nvPr>
            <p:ph type="sldNum" sz="quarter" idx="10"/>
          </p:nvPr>
        </p:nvSpPr>
        <p:spPr/>
        <p:txBody>
          <a:bodyPr/>
          <a:lstStyle/>
          <a:p>
            <a:fld id="{92D53E6C-365A-44C9-84C3-2F82090AD475}" type="slidenum">
              <a:rPr lang="fr-BE" smtClean="0"/>
              <a:t>15</a:t>
            </a:fld>
            <a:endParaRPr lang="fr-BE"/>
          </a:p>
        </p:txBody>
      </p:sp>
    </p:spTree>
    <p:extLst>
      <p:ext uri="{BB962C8B-B14F-4D97-AF65-F5344CB8AC3E}">
        <p14:creationId xmlns:p14="http://schemas.microsoft.com/office/powerpoint/2010/main" val="210509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12/09/2017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12/09/2017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12/09/2017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12/09/2017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12/09/2017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12/09/2017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12/09/2017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12/09/2017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www.google.be/url?sa=i&amp;rct=j&amp;q=&amp;esrc=s&amp;source=images&amp;cd=&amp;cad=rja&amp;uact=8&amp;ved=0ahUKEwiu5dfsnNPSAhUF0RQKHXFEC4MQjRwIBw&amp;url=https://joost.vunderink.net/blog/&amp;bvm=bv.149397726,d.ZGg&amp;psig=AFQjCNH5UIIbt7BP5yc7jikooCE8AvefSQ&amp;ust=1489485676535473"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josIui5tPSAhWFXRQKHengDkYQjRwIBw&amp;url=http://www.pexl.eu/&amp;bvm=bv.149397726,d.ZGg&amp;psig=AFQjCNGV2mLm_WZ0W8rn-C9L9auv3RGOEw&amp;ust=1489505413245306"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hyperlink" Target="https://www.google.be/url?sa=i&amp;rct=j&amp;q=&amp;esrc=s&amp;source=images&amp;cd=&amp;cad=rja&amp;uact=8&amp;ved=0ahUKEwi_lcrp3NPSAhWCaRQKHQgnBsgQjRwIBw&amp;url=https://fr.123rf.com/photo_13079774_illustration-de-dessin-anime-de-television-retro-diffusion-des-nouvelles-pas-de-transparence-et-des-.html&amp;bvm=bv.149397726,d.ZGg&amp;psig=AFQjCNFuQUcPJFTROlpBpLa1HsOxvz7y7Q&amp;ust=1489502843182557" TargetMode="External"/><Relationship Id="rId7"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google.be/url?sa=i&amp;rct=j&amp;q=&amp;esrc=s&amp;source=images&amp;cd=&amp;cad=rja&amp;uact=8&amp;ved=0ahUKEwjosIui5tPSAhWFXRQKHengDkYQjRwIBw&amp;url=http://www.pexl.eu/&amp;bvm=bv.149397726,d.ZGg&amp;psig=AFQjCNGV2mLm_WZ0W8rn-C9L9auv3RGOEw&amp;ust=1489505413245306" TargetMode="Externa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google.be/url?sa=i&amp;rct=j&amp;q=&amp;esrc=s&amp;source=images&amp;cd=&amp;cad=rja&amp;uact=8&amp;ved=0ahUKEwjosIui5tPSAhWFXRQKHengDkYQjRwIBw&amp;url=http://www.pexl.eu/&amp;bvm=bv.149397726,d.ZGg&amp;psig=AFQjCNGV2mLm_WZ0W8rn-C9L9auv3RGOEw&amp;ust=1489505413245306"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iBreKBw9PSAhWHaRQKHXvOCdEQjRwIBw&amp;url=/url?sa%3Di%26rct%3Dj%26q%3D%26esrc%3Ds%26source%3Dimages%26cd%3D%26ved%3D0ahUKEwiBreKBw9PSAhWHaRQKHXvOCdEQjRwIBw%26url%3Dhttps://fr.pinterest.com/explore/jeux-coop%C3%A9ratifs/%26bvm%3Dbv.149397726,d.ZGg%26psig%3DAFQjCNGPSuWnz1pxqaHU32YTSbO4_nywpQ%26ust%3D1489495916082222&amp;bvm=bv.149397726,d.ZGg&amp;psig=AFQjCNGPSuWnz1pxqaHU32YTSbO4_nywpQ&amp;ust=1489495916082222"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s://www.csf.fr/jcms/lead_41053/les-avantages-partenaire" TargetMode="Externa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be/url?sa=i&amp;rct=j&amp;q=&amp;esrc=s&amp;source=images&amp;cd=&amp;cad=rja&amp;uact=8&amp;ved=0ahUKEwjosIui5tPSAhWFXRQKHengDkYQjRwIBw&amp;url=http://www.pexl.eu/&amp;bvm=bv.149397726,d.ZGg&amp;psig=AFQjCNGV2mLm_WZ0W8rn-C9L9auv3RGOEw&amp;ust=1489505413245306"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be/url?sa=i&amp;rct=j&amp;q=&amp;esrc=s&amp;source=images&amp;cd=&amp;cad=rja&amp;uact=8&amp;ved=0ahUKEwi8oaLskvLQAhXLExoKHbXyAMkQjRwIBw&amp;url=http://www.coproconseils.fr/contestation-de-decision-dassemblee-generale-larticle-42-de-la-loi-de-65/&amp;bvm=bv.141320020,d.d2s&amp;psig=AFQjCNEr9rkOLEEDkwZ7qdFLfxgGnq3bMw&amp;ust=1481752060005670" TargetMode="Externa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Résultat de recherche d'images pour &quot;partage&quot;"/>
          <p:cNvPicPr/>
          <p:nvPr/>
        </p:nvPicPr>
        <p:blipFill rotWithShape="1">
          <a:blip r:embed="rId2" cstate="print">
            <a:lum bright="70000" contrast="-70000"/>
            <a:extLst>
              <a:ext uri="{28A0092B-C50C-407E-A947-70E740481C1C}">
                <a14:useLocalDpi xmlns:a14="http://schemas.microsoft.com/office/drawing/2010/main" val="0"/>
              </a:ext>
            </a:extLst>
          </a:blip>
          <a:srcRect l="2290" r="1526"/>
          <a:stretch/>
        </p:blipFill>
        <p:spPr bwMode="auto">
          <a:xfrm>
            <a:off x="35496" y="260648"/>
            <a:ext cx="9073008" cy="6192688"/>
          </a:xfrm>
          <a:prstGeom prst="rect">
            <a:avLst/>
          </a:prstGeom>
          <a:noFill/>
          <a:ln>
            <a:noFill/>
          </a:ln>
        </p:spPr>
      </p:pic>
      <p:sp>
        <p:nvSpPr>
          <p:cNvPr id="5" name="Rectangle 1"/>
          <p:cNvSpPr>
            <a:spLocks noChangeArrowheads="1"/>
          </p:cNvSpPr>
          <p:nvPr/>
        </p:nvSpPr>
        <p:spPr bwMode="auto">
          <a:xfrm>
            <a:off x="0" y="23957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BE" altLang="fr-FR" sz="3200" b="0" i="0" u="none" strike="noStrike" cap="none" normalizeH="0" baseline="0" dirty="0" smtClean="0">
                <a:ln>
                  <a:noFill/>
                </a:ln>
                <a:solidFill>
                  <a:srgbClr val="548DD4"/>
                </a:solidFill>
                <a:effectLst/>
                <a:latin typeface="Calibri Light" panose="020F0302020204030204" pitchFamily="34" charset="0"/>
                <a:ea typeface="Times New Roman" panose="02020603050405020304" pitchFamily="18" charset="0"/>
                <a:cs typeface="Calibri Light" panose="020F0302020204030204" pitchFamily="34" charset="0"/>
              </a:rPr>
              <a:t>TRANSCOMMUNALIT</a:t>
            </a:r>
            <a:r>
              <a:rPr kumimoji="0" lang="fr-BE" altLang="fr-FR" sz="3200" b="0" i="0" u="none" strike="noStrike" cap="none" normalizeH="0" baseline="0" dirty="0" smtClean="0">
                <a:ln>
                  <a:noFill/>
                </a:ln>
                <a:solidFill>
                  <a:srgbClr val="548DD4"/>
                </a:solidFill>
                <a:effectLst/>
                <a:latin typeface="Calibri" panose="020F0502020204030204" pitchFamily="34" charset="0"/>
                <a:ea typeface="Times New Roman" panose="02020603050405020304" pitchFamily="18" charset="0"/>
                <a:cs typeface="Calibri Light" panose="020F0302020204030204" pitchFamily="34" charset="0"/>
              </a:rPr>
              <a:t>É</a:t>
            </a:r>
            <a:endParaRPr kumimoji="0" lang="fr-BE" altLang="fr-FR"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altLang="fr-FR" sz="1400" b="0" i="0" u="none" strike="noStrike" cap="none" normalizeH="0" baseline="0" dirty="0" smtClean="0">
                <a:ln>
                  <a:noFill/>
                </a:ln>
                <a:solidFill>
                  <a:srgbClr val="548DD4"/>
                </a:solidFill>
                <a:effectLst/>
                <a:latin typeface="Calibri Light" panose="020F0302020204030204" pitchFamily="34" charset="0"/>
                <a:ea typeface="Times New Roman" panose="02020603050405020304" pitchFamily="18" charset="0"/>
                <a:cs typeface="Calibri Light" panose="020F0302020204030204" pitchFamily="34" charset="0"/>
              </a:rPr>
              <a:t>Coop</a:t>
            </a:r>
            <a:r>
              <a:rPr kumimoji="0" lang="fr-BE" altLang="fr-FR" sz="1400" b="0" i="0" u="none" strike="noStrike" cap="none" normalizeH="0" baseline="0" dirty="0" smtClean="0">
                <a:ln>
                  <a:noFill/>
                </a:ln>
                <a:solidFill>
                  <a:srgbClr val="548DD4"/>
                </a:solidFill>
                <a:effectLst/>
                <a:latin typeface="Calibri" panose="020F0502020204030204" pitchFamily="34" charset="0"/>
                <a:ea typeface="Times New Roman" panose="02020603050405020304" pitchFamily="18" charset="0"/>
                <a:cs typeface="Calibri Light" panose="020F0302020204030204" pitchFamily="34" charset="0"/>
              </a:rPr>
              <a:t>é</a:t>
            </a:r>
            <a:r>
              <a:rPr kumimoji="0" lang="fr-BE" altLang="fr-FR" sz="1400" b="0" i="0" u="none" strike="noStrike" cap="none" normalizeH="0" baseline="0" dirty="0" smtClean="0">
                <a:ln>
                  <a:noFill/>
                </a:ln>
                <a:solidFill>
                  <a:srgbClr val="548DD4"/>
                </a:solidFill>
                <a:effectLst/>
                <a:latin typeface="Calibri Light" panose="020F0302020204030204" pitchFamily="34" charset="0"/>
                <a:ea typeface="Times New Roman" panose="02020603050405020304" pitchFamily="18" charset="0"/>
                <a:cs typeface="Calibri Light" panose="020F0302020204030204" pitchFamily="34" charset="0"/>
              </a:rPr>
              <a:t>ration de communes pour des projets de d</a:t>
            </a:r>
            <a:r>
              <a:rPr kumimoji="0" lang="fr-BE" altLang="fr-FR" sz="1400" b="0" i="0" u="none" strike="noStrike" cap="none" normalizeH="0" baseline="0" dirty="0" smtClean="0">
                <a:ln>
                  <a:noFill/>
                </a:ln>
                <a:solidFill>
                  <a:srgbClr val="548DD4"/>
                </a:solidFill>
                <a:effectLst/>
                <a:latin typeface="Calibri" panose="020F0502020204030204" pitchFamily="34" charset="0"/>
                <a:ea typeface="Times New Roman" panose="02020603050405020304" pitchFamily="18" charset="0"/>
                <a:cs typeface="Calibri Light" panose="020F0302020204030204" pitchFamily="34" charset="0"/>
              </a:rPr>
              <a:t>é</a:t>
            </a:r>
            <a:r>
              <a:rPr kumimoji="0" lang="fr-BE" altLang="fr-FR" sz="1400" b="0" i="0" u="none" strike="noStrike" cap="none" normalizeH="0" baseline="0" dirty="0" smtClean="0">
                <a:ln>
                  <a:noFill/>
                </a:ln>
                <a:solidFill>
                  <a:srgbClr val="548DD4"/>
                </a:solidFill>
                <a:effectLst/>
                <a:latin typeface="Calibri Light" panose="020F0302020204030204" pitchFamily="34" charset="0"/>
                <a:ea typeface="Times New Roman" panose="02020603050405020304" pitchFamily="18" charset="0"/>
                <a:cs typeface="Calibri Light" panose="020F0302020204030204" pitchFamily="34" charset="0"/>
              </a:rPr>
              <a:t>veloppement rural</a:t>
            </a:r>
            <a:endParaRPr kumimoji="0" lang="fr-BE"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6" name="Image 5" descr="C:\Users\Cécile\AppData\Local\Temp\Temp1_uLIEGE_Gembloux_AgroBioTech_Logo_RVB_pos_@2x.zip\uLIEGE_Gembloux_AgroBioTech_Logo_CMJN_po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924" y="4487677"/>
            <a:ext cx="1368152" cy="601092"/>
          </a:xfrm>
          <a:prstGeom prst="rect">
            <a:avLst/>
          </a:prstGeom>
          <a:noFill/>
          <a:ln>
            <a:noFill/>
          </a:ln>
        </p:spPr>
      </p:pic>
      <p:pic>
        <p:nvPicPr>
          <p:cNvPr id="7" name="Image 6"/>
          <p:cNvPicPr/>
          <p:nvPr/>
        </p:nvPicPr>
        <p:blipFill>
          <a:blip r:embed="rId4">
            <a:extLst>
              <a:ext uri="{28A0092B-C50C-407E-A947-70E740481C1C}">
                <a14:useLocalDpi xmlns:a14="http://schemas.microsoft.com/office/drawing/2010/main" val="0"/>
              </a:ext>
            </a:extLst>
          </a:blip>
          <a:stretch>
            <a:fillRect/>
          </a:stretch>
        </p:blipFill>
        <p:spPr>
          <a:xfrm>
            <a:off x="3635896" y="5229200"/>
            <a:ext cx="1872208" cy="504056"/>
          </a:xfrm>
          <a:prstGeom prst="rect">
            <a:avLst/>
          </a:prstGeom>
        </p:spPr>
      </p:pic>
      <p:pic>
        <p:nvPicPr>
          <p:cNvPr id="8" name="Image 7"/>
          <p:cNvPicPr/>
          <p:nvPr/>
        </p:nvPicPr>
        <p:blipFill>
          <a:blip r:embed="rId5">
            <a:extLst>
              <a:ext uri="{28A0092B-C50C-407E-A947-70E740481C1C}">
                <a14:useLocalDpi xmlns:a14="http://schemas.microsoft.com/office/drawing/2010/main" val="0"/>
              </a:ext>
            </a:extLst>
          </a:blip>
          <a:stretch>
            <a:fillRect/>
          </a:stretch>
        </p:blipFill>
        <p:spPr>
          <a:xfrm>
            <a:off x="2843808" y="404664"/>
            <a:ext cx="1381125" cy="684530"/>
          </a:xfrm>
          <a:prstGeom prst="rect">
            <a:avLst/>
          </a:prstGeom>
        </p:spPr>
      </p:pic>
      <p:pic>
        <p:nvPicPr>
          <p:cNvPr id="9" name="Picture 2" descr="C:\Documents and Settings\Administrateur\Mes documents\Capru-2011\Logos RW\dgo3.jpg"/>
          <p:cNvPicPr>
            <a:picLocks noChangeAspect="1" noChangeArrowheads="1"/>
          </p:cNvPicPr>
          <p:nvPr/>
        </p:nvPicPr>
        <p:blipFill>
          <a:blip r:embed="rId6" cstate="print"/>
          <a:srcRect/>
          <a:stretch>
            <a:fillRect/>
          </a:stretch>
        </p:blipFill>
        <p:spPr bwMode="auto">
          <a:xfrm>
            <a:off x="4932040" y="500288"/>
            <a:ext cx="519708" cy="493282"/>
          </a:xfrm>
          <a:prstGeom prst="rect">
            <a:avLst/>
          </a:prstGeom>
          <a:noFill/>
        </p:spPr>
      </p:pic>
      <p:sp>
        <p:nvSpPr>
          <p:cNvPr id="10" name="Rectangle 2"/>
          <p:cNvSpPr>
            <a:spLocks noChangeArrowheads="1"/>
          </p:cNvSpPr>
          <p:nvPr/>
        </p:nvSpPr>
        <p:spPr bwMode="auto">
          <a:xfrm>
            <a:off x="3543640" y="5998752"/>
            <a:ext cx="205671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smtClean="0">
                <a:ln>
                  <a:noFill/>
                </a:ln>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rPr>
              <a:t>Juin</a:t>
            </a:r>
            <a:r>
              <a:rPr kumimoji="0" lang="fr-FR" altLang="fr-FR" sz="1000" b="0" i="0" u="none" strike="noStrike" cap="none" normalizeH="0" dirty="0" smtClean="0">
                <a:ln>
                  <a:noFill/>
                </a:ln>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altLang="fr-FR" sz="1000" b="0" i="0" u="none" strike="noStrike" cap="none" normalizeH="0" baseline="0" dirty="0" smtClean="0">
                <a:ln>
                  <a:noFill/>
                </a:ln>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kumimoji="0" lang="fr-BE" altLang="fr-FR"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altLang="fr-FR" sz="800" b="0" i="0" u="none" strike="noStrike" cap="none" normalizeH="0" baseline="0" dirty="0" smtClean="0">
                <a:ln>
                  <a:noFill/>
                </a:ln>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rPr>
              <a:t>Cécile BRULARD</a:t>
            </a:r>
            <a:endParaRPr kumimoji="0" lang="fr-BE"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altLang="fr-FR" sz="800" b="0" i="0" u="none" strike="noStrike" cap="none" normalizeH="0" baseline="0" dirty="0" smtClean="0">
                <a:ln>
                  <a:noFill/>
                </a:ln>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rPr>
              <a:t>ULG, Gembloux Agro-Bio Tech</a:t>
            </a:r>
            <a:endParaRPr kumimoji="0" lang="fr-BE"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altLang="fr-FR" sz="800" b="0" i="0" u="none" strike="noStrike" cap="none" normalizeH="0" baseline="0" dirty="0" smtClean="0">
                <a:ln>
                  <a:noFill/>
                </a:ln>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rPr>
              <a:t>Economie &amp; Développement rural</a:t>
            </a:r>
            <a:endParaRPr kumimoji="0" lang="fr-BE" altLang="fr-FR" sz="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5399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extLst/>
          </p:nvPr>
        </p:nvGraphicFramePr>
        <p:xfrm>
          <a:off x="-1044624" y="0"/>
          <a:ext cx="10188624" cy="6741368"/>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1115616" y="1052736"/>
            <a:ext cx="3816424" cy="1600438"/>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Détachement du territoire voisin (4)</a:t>
            </a:r>
          </a:p>
          <a:p>
            <a:pPr marL="285750" indent="-285750">
              <a:buFont typeface="Arial" panose="020B0604020202020204" pitchFamily="34" charset="0"/>
              <a:buChar char="•"/>
            </a:pPr>
            <a:r>
              <a:rPr lang="fr-BE" sz="1400" dirty="0" smtClean="0"/>
              <a:t>Objectifs communs (?)  </a:t>
            </a:r>
          </a:p>
          <a:p>
            <a:pPr marL="285750" indent="-285750">
              <a:buFont typeface="Arial" panose="020B0604020202020204" pitchFamily="34" charset="0"/>
              <a:buChar char="•"/>
            </a:pPr>
            <a:r>
              <a:rPr lang="fr-BE" sz="1400" dirty="0" smtClean="0"/>
              <a:t>Pas l’habitude de travailler ensemble (2)</a:t>
            </a:r>
          </a:p>
          <a:p>
            <a:pPr marL="285750" indent="-285750">
              <a:buFont typeface="Arial" panose="020B0604020202020204" pitchFamily="34" charset="0"/>
              <a:buChar char="•"/>
            </a:pPr>
            <a:r>
              <a:rPr lang="fr-BE" sz="1400" dirty="0" smtClean="0"/>
              <a:t>Mésententes </a:t>
            </a:r>
          </a:p>
          <a:p>
            <a:pPr marL="285750" indent="-285750">
              <a:buFont typeface="Arial" panose="020B0604020202020204" pitchFamily="34" charset="0"/>
              <a:buChar char="•"/>
            </a:pPr>
            <a:r>
              <a:rPr lang="fr-BE" sz="1400" dirty="0"/>
              <a:t>Nécessité d’aboutir à un </a:t>
            </a:r>
            <a:r>
              <a:rPr lang="fr-BE" sz="1400" dirty="0" smtClean="0"/>
              <a:t>consensus </a:t>
            </a:r>
            <a:endParaRPr lang="fr-BE" sz="1400" dirty="0"/>
          </a:p>
          <a:p>
            <a:pPr marL="285750" indent="-285750">
              <a:buFont typeface="Arial" panose="020B0604020202020204" pitchFamily="34" charset="0"/>
              <a:buChar char="•"/>
            </a:pPr>
            <a:r>
              <a:rPr lang="fr-BE" sz="1400" dirty="0" smtClean="0"/>
              <a:t>Perte d’autonomie communale (2)</a:t>
            </a:r>
          </a:p>
          <a:p>
            <a:pPr marL="285750" indent="-285750">
              <a:buFont typeface="Arial" panose="020B0604020202020204" pitchFamily="34" charset="0"/>
              <a:buChar char="•"/>
            </a:pPr>
            <a:r>
              <a:rPr lang="fr-BE" sz="1400" dirty="0" smtClean="0"/>
              <a:t>Pas de communes voisines en ODR (1)</a:t>
            </a:r>
            <a:endParaRPr lang="fr-BE" sz="1400" dirty="0"/>
          </a:p>
        </p:txBody>
      </p:sp>
      <p:sp>
        <p:nvSpPr>
          <p:cNvPr id="5" name="ZoneTexte 4"/>
          <p:cNvSpPr txBox="1"/>
          <p:nvPr/>
        </p:nvSpPr>
        <p:spPr>
          <a:xfrm>
            <a:off x="2915816" y="2780928"/>
            <a:ext cx="3024336" cy="523220"/>
          </a:xfrm>
          <a:prstGeom prst="rect">
            <a:avLst/>
          </a:prstGeom>
          <a:noFill/>
        </p:spPr>
        <p:txBody>
          <a:bodyPr wrap="square" rtlCol="0">
            <a:spAutoFit/>
          </a:bodyPr>
          <a:lstStyle/>
          <a:p>
            <a:r>
              <a:rPr lang="fr-BE" sz="1400" i="1" dirty="0" smtClean="0"/>
              <a:t>« le PCDR n’est pas été établi dans une optique </a:t>
            </a:r>
            <a:r>
              <a:rPr lang="fr-BE" sz="1400" i="1" dirty="0" err="1" smtClean="0"/>
              <a:t>transcommunale</a:t>
            </a:r>
            <a:r>
              <a:rPr lang="fr-BE" sz="1400" i="1" dirty="0" smtClean="0"/>
              <a:t> »</a:t>
            </a:r>
            <a:endParaRPr lang="fr-BE" sz="1400" i="1" dirty="0"/>
          </a:p>
        </p:txBody>
      </p:sp>
      <p:sp>
        <p:nvSpPr>
          <p:cNvPr id="6" name="ZoneTexte 5"/>
          <p:cNvSpPr txBox="1"/>
          <p:nvPr/>
        </p:nvSpPr>
        <p:spPr>
          <a:xfrm>
            <a:off x="2915816" y="3356992"/>
            <a:ext cx="3024336" cy="307777"/>
          </a:xfrm>
          <a:prstGeom prst="rect">
            <a:avLst/>
          </a:prstGeom>
          <a:noFill/>
        </p:spPr>
        <p:txBody>
          <a:bodyPr wrap="square" rtlCol="0">
            <a:spAutoFit/>
          </a:bodyPr>
          <a:lstStyle/>
          <a:p>
            <a:r>
              <a:rPr lang="fr-BE" sz="1400" i="1" dirty="0" smtClean="0"/>
              <a:t>« la majoration de taux n’existait pas »</a:t>
            </a:r>
            <a:endParaRPr lang="fr-BE" sz="1400" i="1" dirty="0"/>
          </a:p>
        </p:txBody>
      </p:sp>
      <p:sp>
        <p:nvSpPr>
          <p:cNvPr id="7" name="ZoneTexte 6"/>
          <p:cNvSpPr txBox="1"/>
          <p:nvPr/>
        </p:nvSpPr>
        <p:spPr>
          <a:xfrm>
            <a:off x="6660232" y="3933056"/>
            <a:ext cx="3024336" cy="738664"/>
          </a:xfrm>
          <a:prstGeom prst="rect">
            <a:avLst/>
          </a:prstGeom>
          <a:noFill/>
        </p:spPr>
        <p:txBody>
          <a:bodyPr wrap="square" rtlCol="0">
            <a:spAutoFit/>
          </a:bodyPr>
          <a:lstStyle/>
          <a:p>
            <a:r>
              <a:rPr lang="fr-BE" sz="1400" i="1" dirty="0" smtClean="0"/>
              <a:t>« capacité budgétaire limitée »</a:t>
            </a:r>
          </a:p>
          <a:p>
            <a:r>
              <a:rPr lang="fr-BE" sz="1400" i="1" dirty="0" smtClean="0"/>
              <a:t>« d’autres plans doivent être supportés »</a:t>
            </a:r>
            <a:endParaRPr lang="fr-BE" sz="1400" i="1" dirty="0"/>
          </a:p>
        </p:txBody>
      </p:sp>
      <p:sp>
        <p:nvSpPr>
          <p:cNvPr id="8" name="ZoneTexte 7"/>
          <p:cNvSpPr txBox="1"/>
          <p:nvPr/>
        </p:nvSpPr>
        <p:spPr>
          <a:xfrm>
            <a:off x="4211960" y="3664769"/>
            <a:ext cx="3960440" cy="523220"/>
          </a:xfrm>
          <a:prstGeom prst="rect">
            <a:avLst/>
          </a:prstGeom>
          <a:noFill/>
        </p:spPr>
        <p:txBody>
          <a:bodyPr wrap="square" rtlCol="0">
            <a:spAutoFit/>
          </a:bodyPr>
          <a:lstStyle/>
          <a:p>
            <a:r>
              <a:rPr lang="fr-BE" sz="1400" i="1" dirty="0" smtClean="0"/>
              <a:t>« des projets de DR sont déjà en cours »</a:t>
            </a:r>
          </a:p>
          <a:p>
            <a:r>
              <a:rPr lang="fr-BE" sz="1400" i="1" dirty="0" smtClean="0"/>
              <a:t>« le PCDR est à mi-chemin »</a:t>
            </a:r>
            <a:endParaRPr lang="fr-BE" sz="1400" i="1" dirty="0"/>
          </a:p>
        </p:txBody>
      </p:sp>
      <p:sp>
        <p:nvSpPr>
          <p:cNvPr id="9" name="ZoneTexte 8"/>
          <p:cNvSpPr txBox="1"/>
          <p:nvPr/>
        </p:nvSpPr>
        <p:spPr>
          <a:xfrm>
            <a:off x="1619672" y="2933328"/>
            <a:ext cx="1368152" cy="307777"/>
          </a:xfrm>
          <a:prstGeom prst="rect">
            <a:avLst/>
          </a:prstGeom>
          <a:noFill/>
        </p:spPr>
        <p:txBody>
          <a:bodyPr wrap="square" rtlCol="0">
            <a:spAutoFit/>
          </a:bodyPr>
          <a:lstStyle/>
          <a:p>
            <a:r>
              <a:rPr lang="fr-BE" sz="1400" i="1" dirty="0" smtClean="0"/>
              <a:t>« temporalité »</a:t>
            </a:r>
            <a:endParaRPr lang="fr-BE" sz="1400" i="1" dirty="0"/>
          </a:p>
        </p:txBody>
      </p:sp>
      <p:pic>
        <p:nvPicPr>
          <p:cNvPr id="10" name="chart"/>
          <p:cNvPicPr>
            <a:picLocks noChangeAspect="1"/>
          </p:cNvPicPr>
          <p:nvPr/>
        </p:nvPicPr>
        <p:blipFill>
          <a:blip r:embed="rId4">
            <a:duotone>
              <a:schemeClr val="accent3">
                <a:shade val="45000"/>
                <a:satMod val="135000"/>
              </a:schemeClr>
              <a:prstClr val="white"/>
            </a:duotone>
          </a:blip>
          <a:stretch>
            <a:fillRect/>
          </a:stretch>
        </p:blipFill>
        <p:spPr>
          <a:xfrm>
            <a:off x="3895781" y="2752807"/>
            <a:ext cx="1352438" cy="1352385"/>
          </a:xfrm>
          <a:prstGeom prst="rect">
            <a:avLst/>
          </a:prstGeom>
        </p:spPr>
      </p:pic>
      <p:pic>
        <p:nvPicPr>
          <p:cNvPr id="11" name="Picture 2" descr="Image associé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727233"/>
            <a:ext cx="2205633" cy="22697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56032" y="358661"/>
            <a:ext cx="1544141" cy="307777"/>
          </a:xfrm>
          <a:prstGeom prst="rect">
            <a:avLst/>
          </a:prstGeom>
        </p:spPr>
        <p:txBody>
          <a:bodyPr wrap="none">
            <a:spAutoFit/>
          </a:bodyPr>
          <a:lstStyle/>
          <a:p>
            <a:pPr algn="ctr"/>
            <a:r>
              <a:rPr lang="fr-BE" sz="1400" dirty="0"/>
              <a:t>(n=21 communes )</a:t>
            </a:r>
          </a:p>
        </p:txBody>
      </p:sp>
    </p:spTree>
    <p:extLst>
      <p:ext uri="{BB962C8B-B14F-4D97-AF65-F5344CB8AC3E}">
        <p14:creationId xmlns:p14="http://schemas.microsoft.com/office/powerpoint/2010/main" val="1490056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a:t>
            </a:r>
            <a:r>
              <a:rPr lang="fr-BE" sz="1400" dirty="0">
                <a:solidFill>
                  <a:schemeClr val="bg1">
                    <a:lumMod val="75000"/>
                  </a:schemeClr>
                </a:solidFill>
              </a:rPr>
              <a:t>de copropriété </a:t>
            </a:r>
            <a:r>
              <a:rPr lang="fr-BE" sz="1400" dirty="0" smtClean="0">
                <a:solidFill>
                  <a:schemeClr val="bg1">
                    <a:lumMod val="75000"/>
                  </a:schemeClr>
                </a:solidFill>
              </a:rPr>
              <a:t>(3 cas)</a:t>
            </a:r>
            <a:endParaRPr lang="fr-BE" sz="1400" dirty="0">
              <a:solidFill>
                <a:schemeClr val="bg1">
                  <a:lumMod val="75000"/>
                </a:schemeClr>
              </a:solidFill>
            </a:endParaRPr>
          </a:p>
          <a:p>
            <a:pPr marL="285750" indent="-285750">
              <a:buFont typeface="Arial" panose="020B0604020202020204" pitchFamily="34" charset="0"/>
              <a:buChar char="•"/>
            </a:pPr>
            <a:r>
              <a:rPr lang="fr-BE" sz="1400" dirty="0">
                <a:solidFill>
                  <a:schemeClr val="bg1">
                    <a:lumMod val="75000"/>
                  </a:schemeClr>
                </a:solidFill>
              </a:rPr>
              <a:t>Des ponts existent déjà (à l’unanimité)</a:t>
            </a:r>
          </a:p>
          <a:p>
            <a:pPr marL="742950" lvl="1" indent="-285750">
              <a:buFont typeface="Arial" panose="020B0604020202020204" pitchFamily="34" charset="0"/>
              <a:buChar char="•"/>
            </a:pPr>
            <a:r>
              <a:rPr lang="fr-BE" sz="1400" dirty="0">
                <a:solidFill>
                  <a:schemeClr val="bg1">
                    <a:lumMod val="75000"/>
                  </a:schemeClr>
                </a:solidFill>
              </a:rPr>
              <a:t>Pas/peu de projets </a:t>
            </a:r>
            <a:r>
              <a:rPr lang="fr-BE" sz="1400" dirty="0" err="1">
                <a:solidFill>
                  <a:schemeClr val="bg1">
                    <a:lumMod val="75000"/>
                  </a:schemeClr>
                </a:solidFill>
              </a:rPr>
              <a:t>transcommunaux</a:t>
            </a:r>
            <a:r>
              <a:rPr lang="fr-BE" sz="1400" dirty="0">
                <a:solidFill>
                  <a:schemeClr val="bg1">
                    <a:lumMod val="75000"/>
                  </a:schemeClr>
                </a:solidFill>
              </a:rPr>
              <a:t> PCDR</a:t>
            </a:r>
          </a:p>
          <a:p>
            <a:pPr marL="742950" lvl="1" indent="-285750">
              <a:buFont typeface="Arial" panose="020B0604020202020204" pitchFamily="34" charset="0"/>
              <a:buChar char="•"/>
            </a:pPr>
            <a:r>
              <a:rPr lang="fr-BE" sz="1400" dirty="0">
                <a:solidFill>
                  <a:schemeClr val="bg1">
                    <a:lumMod val="75000"/>
                  </a:schemeClr>
                </a:solidFill>
              </a:rPr>
              <a:t>Tendance à la hausse (4-&gt; </a:t>
            </a:r>
            <a:r>
              <a:rPr lang="fr-BE" sz="1400" dirty="0" smtClean="0">
                <a:solidFill>
                  <a:schemeClr val="bg1">
                    <a:lumMod val="75000"/>
                  </a:schemeClr>
                </a:solidFill>
              </a:rPr>
              <a:t>38%)</a:t>
            </a: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solidFill>
                <a:schemeClr val="accent5"/>
              </a:solidFill>
            </a:endParaRPr>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
        <p:nvSpPr>
          <p:cNvPr id="2" name="ZoneTexte 1"/>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t>Lourdeur + temporalité des projets d’ODR : &gt;&lt;</a:t>
            </a:r>
          </a:p>
          <a:p>
            <a:pPr marL="742950" lvl="1" indent="-285750">
              <a:buFont typeface="Arial" panose="020B0604020202020204" pitchFamily="34" charset="0"/>
              <a:buChar char="•"/>
            </a:pPr>
            <a:r>
              <a:rPr lang="fr-BE" sz="1400" dirty="0" smtClean="0"/>
              <a:t>Cumul d’inertie lié au TC</a:t>
            </a:r>
          </a:p>
          <a:p>
            <a:pPr marL="742950" lvl="1" indent="-285750">
              <a:buFont typeface="Arial" panose="020B0604020202020204" pitchFamily="34" charset="0"/>
              <a:buChar char="•"/>
            </a:pPr>
            <a:r>
              <a:rPr lang="fr-BE" sz="1400" dirty="0" smtClean="0"/>
              <a:t>D’autres sources de subsides sont privilégiés </a:t>
            </a:r>
            <a:endParaRPr lang="fr-BE" sz="1400" dirty="0"/>
          </a:p>
        </p:txBody>
      </p:sp>
      <p:sp>
        <p:nvSpPr>
          <p:cNvPr id="9" name="ZoneTexte 8"/>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t>Nécessité de collaboration</a:t>
            </a:r>
          </a:p>
        </p:txBody>
      </p:sp>
      <p:sp>
        <p:nvSpPr>
          <p:cNvPr id="10" name="ZoneTexte 9"/>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t>Révision 2014 &gt;&lt; </a:t>
            </a:r>
            <a:r>
              <a:rPr lang="fr-BE" sz="1400" dirty="0" err="1" smtClean="0"/>
              <a:t>bcq</a:t>
            </a:r>
            <a:r>
              <a:rPr lang="fr-BE" sz="1400" dirty="0" smtClean="0"/>
              <a:t> de PCDR établis avant</a:t>
            </a:r>
          </a:p>
        </p:txBody>
      </p:sp>
      <p:pic>
        <p:nvPicPr>
          <p:cNvPr id="18" name="Image 17" descr="Résultat de recherche d'images pour &quot;partag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636" y="5949280"/>
            <a:ext cx="1306711" cy="740281"/>
          </a:xfrm>
          <a:prstGeom prst="rect">
            <a:avLst/>
          </a:prstGeom>
          <a:noFill/>
          <a:ln>
            <a:noFill/>
          </a:ln>
        </p:spPr>
      </p:pic>
      <p:sp>
        <p:nvSpPr>
          <p:cNvPr id="19" name="ZoneTexte 18"/>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t>+ réfractaire : 20%</a:t>
            </a:r>
          </a:p>
        </p:txBody>
      </p:sp>
      <p:sp>
        <p:nvSpPr>
          <p:cNvPr id="20" name="ZoneTexte 19"/>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t>Concomitance des PCDR</a:t>
            </a:r>
          </a:p>
        </p:txBody>
      </p:sp>
    </p:spTree>
    <p:extLst>
      <p:ext uri="{BB962C8B-B14F-4D97-AF65-F5344CB8AC3E}">
        <p14:creationId xmlns:p14="http://schemas.microsoft.com/office/powerpoint/2010/main" val="314040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p:bldP spid="10"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a:t>
            </a:r>
            <a:r>
              <a:rPr lang="fr-BE" sz="1400" dirty="0">
                <a:solidFill>
                  <a:schemeClr val="bg1">
                    <a:lumMod val="75000"/>
                  </a:schemeClr>
                </a:solidFill>
              </a:rPr>
              <a:t>de copropriété </a:t>
            </a:r>
            <a:r>
              <a:rPr lang="fr-BE" sz="1400" dirty="0" smtClean="0">
                <a:solidFill>
                  <a:schemeClr val="bg1">
                    <a:lumMod val="75000"/>
                  </a:schemeClr>
                </a:solidFill>
              </a:rPr>
              <a:t>(3 cas)</a:t>
            </a:r>
            <a:endParaRPr lang="fr-BE" sz="1400" dirty="0">
              <a:solidFill>
                <a:schemeClr val="bg1">
                  <a:lumMod val="75000"/>
                </a:schemeClr>
              </a:solidFill>
            </a:endParaRPr>
          </a:p>
          <a:p>
            <a:pPr marL="285750" indent="-285750">
              <a:buFont typeface="Arial" panose="020B0604020202020204" pitchFamily="34" charset="0"/>
              <a:buChar char="•"/>
            </a:pPr>
            <a:r>
              <a:rPr lang="fr-BE" sz="1400" dirty="0">
                <a:solidFill>
                  <a:schemeClr val="bg1">
                    <a:lumMod val="75000"/>
                  </a:schemeClr>
                </a:solidFill>
              </a:rPr>
              <a:t>Des ponts existent déjà (à l’unanimité)</a:t>
            </a:r>
          </a:p>
          <a:p>
            <a:pPr marL="742950" lvl="1" indent="-285750">
              <a:buFont typeface="Arial" panose="020B0604020202020204" pitchFamily="34" charset="0"/>
              <a:buChar char="•"/>
            </a:pPr>
            <a:r>
              <a:rPr lang="fr-BE" sz="1400" dirty="0">
                <a:solidFill>
                  <a:schemeClr val="bg1">
                    <a:lumMod val="75000"/>
                  </a:schemeClr>
                </a:solidFill>
              </a:rPr>
              <a:t>Pas/peu de projets </a:t>
            </a:r>
            <a:r>
              <a:rPr lang="fr-BE" sz="1400" dirty="0" err="1">
                <a:solidFill>
                  <a:schemeClr val="bg1">
                    <a:lumMod val="75000"/>
                  </a:schemeClr>
                </a:solidFill>
              </a:rPr>
              <a:t>transcommunaux</a:t>
            </a:r>
            <a:r>
              <a:rPr lang="fr-BE" sz="1400" dirty="0">
                <a:solidFill>
                  <a:schemeClr val="bg1">
                    <a:lumMod val="75000"/>
                  </a:schemeClr>
                </a:solidFill>
              </a:rPr>
              <a:t> PCDR</a:t>
            </a:r>
          </a:p>
          <a:p>
            <a:pPr marL="742950" lvl="1" indent="-285750">
              <a:buFont typeface="Arial" panose="020B0604020202020204" pitchFamily="34" charset="0"/>
              <a:buChar char="•"/>
            </a:pPr>
            <a:r>
              <a:rPr lang="fr-BE" sz="1400" dirty="0">
                <a:solidFill>
                  <a:schemeClr val="bg1">
                    <a:lumMod val="75000"/>
                  </a:schemeClr>
                </a:solidFill>
              </a:rPr>
              <a:t>Tendance à la hausse (4-&gt; </a:t>
            </a:r>
            <a:r>
              <a:rPr lang="fr-BE" sz="1400" dirty="0" smtClean="0">
                <a:solidFill>
                  <a:schemeClr val="bg1">
                    <a:lumMod val="75000"/>
                  </a:schemeClr>
                </a:solidFill>
              </a:rPr>
              <a:t>38%)</a:t>
            </a: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solidFill>
                <a:schemeClr val="accent5"/>
              </a:solidFill>
            </a:endParaRPr>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pic>
        <p:nvPicPr>
          <p:cNvPr id="18" name="Image 17" descr="Résultat de recherche d'images pour &quot;partag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636" y="5949280"/>
            <a:ext cx="1306711" cy="740281"/>
          </a:xfrm>
          <a:prstGeom prst="rect">
            <a:avLst/>
          </a:prstGeom>
          <a:noFill/>
          <a:ln>
            <a:noFill/>
          </a:ln>
        </p:spPr>
      </p:pic>
      <p:grpSp>
        <p:nvGrpSpPr>
          <p:cNvPr id="3" name="Groupe 2"/>
          <p:cNvGrpSpPr/>
          <p:nvPr/>
        </p:nvGrpSpPr>
        <p:grpSpPr>
          <a:xfrm>
            <a:off x="5940152" y="3068960"/>
            <a:ext cx="2808312" cy="2880320"/>
            <a:chOff x="5940152" y="3068960"/>
            <a:chExt cx="2808312" cy="2880320"/>
          </a:xfrm>
        </p:grpSpPr>
        <p:sp>
          <p:nvSpPr>
            <p:cNvPr id="2" name="ZoneTexte 1"/>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solidFill>
                    <a:schemeClr val="bg1">
                      <a:lumMod val="75000"/>
                    </a:schemeClr>
                  </a:solidFill>
                </a:rPr>
                <a:t>Lourdeur + temporalité des projets d’ODR : &gt;&lt;</a:t>
              </a:r>
            </a:p>
            <a:p>
              <a:pPr marL="742950" lvl="1" indent="-285750">
                <a:buFont typeface="Arial" panose="020B0604020202020204" pitchFamily="34" charset="0"/>
                <a:buChar char="•"/>
              </a:pPr>
              <a:r>
                <a:rPr lang="fr-BE" sz="1400" dirty="0" smtClean="0">
                  <a:solidFill>
                    <a:schemeClr val="bg1">
                      <a:lumMod val="75000"/>
                    </a:schemeClr>
                  </a:solidFill>
                </a:rPr>
                <a:t>Cumul d’inertie lié au TC</a:t>
              </a:r>
            </a:p>
            <a:p>
              <a:pPr marL="742950" lvl="1" indent="-285750">
                <a:buFont typeface="Arial" panose="020B0604020202020204" pitchFamily="34" charset="0"/>
                <a:buChar char="•"/>
              </a:pPr>
              <a:r>
                <a:rPr lang="fr-BE" sz="1400" dirty="0" smtClean="0">
                  <a:solidFill>
                    <a:schemeClr val="bg1">
                      <a:lumMod val="75000"/>
                    </a:schemeClr>
                  </a:solidFill>
                </a:rPr>
                <a:t>D’autres sources de subsides sont privilégiés </a:t>
              </a:r>
              <a:endParaRPr lang="fr-BE" sz="1400" dirty="0">
                <a:solidFill>
                  <a:schemeClr val="bg1">
                    <a:lumMod val="75000"/>
                  </a:schemeClr>
                </a:solidFill>
              </a:endParaRPr>
            </a:p>
          </p:txBody>
        </p:sp>
        <p:sp>
          <p:nvSpPr>
            <p:cNvPr id="9" name="ZoneTexte 8"/>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Nécessité de collaboration</a:t>
              </a:r>
            </a:p>
          </p:txBody>
        </p:sp>
        <p:sp>
          <p:nvSpPr>
            <p:cNvPr id="10" name="ZoneTexte 9"/>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Révision 2014 &gt;&lt; </a:t>
              </a:r>
              <a:r>
                <a:rPr lang="fr-BE" sz="1400" dirty="0" err="1" smtClean="0">
                  <a:solidFill>
                    <a:schemeClr val="bg1">
                      <a:lumMod val="75000"/>
                    </a:schemeClr>
                  </a:solidFill>
                </a:rPr>
                <a:t>bcq</a:t>
              </a:r>
              <a:r>
                <a:rPr lang="fr-BE" sz="1400" dirty="0" smtClean="0">
                  <a:solidFill>
                    <a:schemeClr val="bg1">
                      <a:lumMod val="75000"/>
                    </a:schemeClr>
                  </a:solidFill>
                </a:rPr>
                <a:t> de PCDR établis avant</a:t>
              </a:r>
            </a:p>
          </p:txBody>
        </p:sp>
        <p:sp>
          <p:nvSpPr>
            <p:cNvPr id="19" name="ZoneTexte 18"/>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solidFill>
                    <a:schemeClr val="bg1">
                      <a:lumMod val="75000"/>
                    </a:schemeClr>
                  </a:solidFill>
                </a:rPr>
                <a:t>+ réfractaire : 20%</a:t>
              </a:r>
            </a:p>
          </p:txBody>
        </p:sp>
        <p:sp>
          <p:nvSpPr>
            <p:cNvPr id="20" name="ZoneTexte 19"/>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Concomitance des PCDR</a:t>
              </a:r>
            </a:p>
          </p:txBody>
        </p:sp>
      </p:grpSp>
      <p:sp>
        <p:nvSpPr>
          <p:cNvPr id="13" name="ZoneTexte 12"/>
          <p:cNvSpPr txBox="1"/>
          <p:nvPr/>
        </p:nvSpPr>
        <p:spPr>
          <a:xfrm>
            <a:off x="3707904" y="3222848"/>
            <a:ext cx="1512168" cy="646331"/>
          </a:xfrm>
          <a:prstGeom prst="rect">
            <a:avLst/>
          </a:prstGeom>
          <a:noFill/>
        </p:spPr>
        <p:txBody>
          <a:bodyPr wrap="square" rtlCol="0">
            <a:spAutoFit/>
          </a:bodyPr>
          <a:lstStyle/>
          <a:p>
            <a:r>
              <a:rPr lang="fr-BE" dirty="0" smtClean="0">
                <a:solidFill>
                  <a:schemeClr val="accent5"/>
                </a:solidFill>
              </a:rPr>
              <a:t>Difficultés attendues ?</a:t>
            </a:r>
            <a:endParaRPr lang="fr-BE" dirty="0">
              <a:solidFill>
                <a:schemeClr val="accent5"/>
              </a:solidFill>
            </a:endParaRPr>
          </a:p>
        </p:txBody>
      </p:sp>
      <p:sp>
        <p:nvSpPr>
          <p:cNvPr id="14" name="ZoneTexte 13"/>
          <p:cNvSpPr txBox="1"/>
          <p:nvPr/>
        </p:nvSpPr>
        <p:spPr>
          <a:xfrm>
            <a:off x="2987824" y="3717032"/>
            <a:ext cx="2592288" cy="1384995"/>
          </a:xfrm>
          <a:prstGeom prst="rect">
            <a:avLst/>
          </a:prstGeom>
          <a:noFill/>
        </p:spPr>
        <p:txBody>
          <a:bodyPr wrap="square" rtlCol="0">
            <a:spAutoFit/>
          </a:bodyPr>
          <a:lstStyle/>
          <a:p>
            <a:pPr marL="342900" indent="-342900">
              <a:buFont typeface="+mj-lt"/>
              <a:buAutoNum type="arabicPeriod"/>
            </a:pPr>
            <a:r>
              <a:rPr lang="fr-BE" sz="1400" dirty="0" smtClean="0"/>
              <a:t>Collaboration</a:t>
            </a:r>
          </a:p>
          <a:p>
            <a:pPr marL="800100" lvl="1" indent="-342900">
              <a:buFont typeface="Arial" panose="020B0604020202020204" pitchFamily="34" charset="0"/>
              <a:buChar char="•"/>
            </a:pPr>
            <a:r>
              <a:rPr lang="fr-BE" sz="1400" dirty="0" smtClean="0"/>
              <a:t>Choix (conception, budget, gestion)</a:t>
            </a:r>
          </a:p>
          <a:p>
            <a:pPr marL="800100" lvl="1" indent="-342900">
              <a:buFont typeface="Arial" panose="020B0604020202020204" pitchFamily="34" charset="0"/>
              <a:buChar char="•"/>
            </a:pPr>
            <a:r>
              <a:rPr lang="fr-BE" sz="1400" dirty="0" smtClean="0"/>
              <a:t>Rencontres (temps, entente)</a:t>
            </a:r>
          </a:p>
          <a:p>
            <a:pPr lvl="1"/>
            <a:endParaRPr lang="fr-BE" sz="1400" dirty="0" smtClean="0"/>
          </a:p>
        </p:txBody>
      </p:sp>
      <p:cxnSp>
        <p:nvCxnSpPr>
          <p:cNvPr id="15" name="Connecteur droit avec flèche 14"/>
          <p:cNvCxnSpPr/>
          <p:nvPr/>
        </p:nvCxnSpPr>
        <p:spPr>
          <a:xfrm flipV="1">
            <a:off x="5044244" y="3376737"/>
            <a:ext cx="895908" cy="62832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6" name="ZoneTexte 15"/>
          <p:cNvSpPr txBox="1"/>
          <p:nvPr/>
        </p:nvSpPr>
        <p:spPr>
          <a:xfrm>
            <a:off x="2987824" y="5570076"/>
            <a:ext cx="2592288" cy="523220"/>
          </a:xfrm>
          <a:prstGeom prst="rect">
            <a:avLst/>
          </a:prstGeom>
          <a:noFill/>
        </p:spPr>
        <p:txBody>
          <a:bodyPr wrap="square" rtlCol="0">
            <a:spAutoFit/>
          </a:bodyPr>
          <a:lstStyle/>
          <a:p>
            <a:pPr marL="342900" indent="-342900">
              <a:buFont typeface="+mj-lt"/>
              <a:buAutoNum type="arabicPeriod" startAt="4"/>
            </a:pPr>
            <a:r>
              <a:rPr lang="fr-BE" sz="1400" dirty="0" smtClean="0"/>
              <a:t>Mobilisation citoyenne &gt;&lt; concurrence </a:t>
            </a:r>
            <a:r>
              <a:rPr lang="fr-BE" sz="1400" dirty="0" err="1" smtClean="0"/>
              <a:t>intervillageoise</a:t>
            </a:r>
            <a:endParaRPr lang="fr-BE" sz="1400" dirty="0" smtClean="0"/>
          </a:p>
        </p:txBody>
      </p:sp>
      <p:sp>
        <p:nvSpPr>
          <p:cNvPr id="17" name="ZoneTexte 16"/>
          <p:cNvSpPr txBox="1"/>
          <p:nvPr/>
        </p:nvSpPr>
        <p:spPr>
          <a:xfrm>
            <a:off x="2987824" y="5085184"/>
            <a:ext cx="3096344" cy="523220"/>
          </a:xfrm>
          <a:prstGeom prst="rect">
            <a:avLst/>
          </a:prstGeom>
          <a:noFill/>
        </p:spPr>
        <p:txBody>
          <a:bodyPr wrap="square" rtlCol="0">
            <a:spAutoFit/>
          </a:bodyPr>
          <a:lstStyle/>
          <a:p>
            <a:pPr marL="342900" indent="-342900">
              <a:buFont typeface="+mj-lt"/>
              <a:buAutoNum type="arabicPeriod" startAt="3"/>
            </a:pPr>
            <a:r>
              <a:rPr lang="fr-BE" sz="1400" dirty="0" smtClean="0"/>
              <a:t>Gestion à prévoir et à mener (sur le long terme) – rédaction convention</a:t>
            </a:r>
          </a:p>
        </p:txBody>
      </p:sp>
      <p:sp>
        <p:nvSpPr>
          <p:cNvPr id="21" name="ZoneTexte 20"/>
          <p:cNvSpPr txBox="1"/>
          <p:nvPr/>
        </p:nvSpPr>
        <p:spPr>
          <a:xfrm>
            <a:off x="2987824" y="4797152"/>
            <a:ext cx="2592288" cy="307777"/>
          </a:xfrm>
          <a:prstGeom prst="rect">
            <a:avLst/>
          </a:prstGeom>
          <a:noFill/>
        </p:spPr>
        <p:txBody>
          <a:bodyPr wrap="square" rtlCol="0">
            <a:spAutoFit/>
          </a:bodyPr>
          <a:lstStyle/>
          <a:p>
            <a:pPr marL="342900" indent="-342900">
              <a:buFont typeface="+mj-lt"/>
              <a:buAutoNum type="arabicPeriod" startAt="2"/>
            </a:pPr>
            <a:r>
              <a:rPr lang="fr-BE" sz="1400" dirty="0" smtClean="0"/>
              <a:t>Interconnexion des PCDR</a:t>
            </a:r>
          </a:p>
        </p:txBody>
      </p:sp>
    </p:spTree>
    <p:extLst>
      <p:ext uri="{BB962C8B-B14F-4D97-AF65-F5344CB8AC3E}">
        <p14:creationId xmlns:p14="http://schemas.microsoft.com/office/powerpoint/2010/main" val="16774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fade">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500"/>
                                        <p:tgtEl>
                                          <p:spTgt spid="1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val="1118380988"/>
              </p:ext>
            </p:extLst>
          </p:nvPr>
        </p:nvGraphicFramePr>
        <p:xfrm>
          <a:off x="179512" y="188640"/>
          <a:ext cx="5904656"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1"/>
          <p:cNvSpPr txBox="1"/>
          <p:nvPr/>
        </p:nvSpPr>
        <p:spPr>
          <a:xfrm>
            <a:off x="5148064" y="1124744"/>
            <a:ext cx="2880320" cy="13681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400" b="1" u="sng" dirty="0" smtClean="0">
                <a:solidFill>
                  <a:schemeClr val="accent1">
                    <a:lumMod val="75000"/>
                  </a:schemeClr>
                </a:solidFill>
              </a:rPr>
              <a:t>Conditions  </a:t>
            </a:r>
            <a:r>
              <a:rPr lang="fr-BE" sz="1200" dirty="0" smtClean="0">
                <a:solidFill>
                  <a:schemeClr val="accent1">
                    <a:lumMod val="75000"/>
                  </a:schemeClr>
                </a:solidFill>
              </a:rPr>
              <a:t>(non nécessairement cumulées) </a:t>
            </a:r>
            <a:r>
              <a:rPr lang="fr-BE" sz="1400" dirty="0" smtClean="0">
                <a:solidFill>
                  <a:schemeClr val="accent1">
                    <a:lumMod val="75000"/>
                  </a:schemeClr>
                </a:solidFill>
              </a:rPr>
              <a:t>:</a:t>
            </a:r>
          </a:p>
          <a:p>
            <a:pPr marL="285750" indent="-285750">
              <a:buFont typeface="Arial" panose="020B0604020202020204" pitchFamily="34" charset="0"/>
              <a:buChar char="•"/>
            </a:pPr>
            <a:r>
              <a:rPr lang="fr-BE" sz="1400" dirty="0" smtClean="0">
                <a:solidFill>
                  <a:schemeClr val="accent1">
                    <a:lumMod val="75000"/>
                  </a:schemeClr>
                </a:solidFill>
              </a:rPr>
              <a:t>Si (très) petites entités</a:t>
            </a:r>
          </a:p>
          <a:p>
            <a:pPr marL="285750" indent="-285750">
              <a:buFont typeface="Arial" panose="020B0604020202020204" pitchFamily="34" charset="0"/>
              <a:buChar char="•"/>
            </a:pPr>
            <a:r>
              <a:rPr lang="fr-BE" sz="1400" dirty="0" smtClean="0">
                <a:solidFill>
                  <a:schemeClr val="accent1">
                    <a:lumMod val="75000"/>
                  </a:schemeClr>
                </a:solidFill>
              </a:rPr>
              <a:t>Si structure(s) </a:t>
            </a:r>
            <a:r>
              <a:rPr lang="fr-BE" sz="1400" dirty="0" err="1" smtClean="0">
                <a:solidFill>
                  <a:schemeClr val="accent1">
                    <a:lumMod val="75000"/>
                  </a:schemeClr>
                </a:solidFill>
              </a:rPr>
              <a:t>transommunale</a:t>
            </a:r>
            <a:r>
              <a:rPr lang="fr-BE" sz="1400" dirty="0" smtClean="0">
                <a:solidFill>
                  <a:schemeClr val="accent1">
                    <a:lumMod val="75000"/>
                  </a:schemeClr>
                </a:solidFill>
              </a:rPr>
              <a:t>(s) existante(s)</a:t>
            </a:r>
          </a:p>
          <a:p>
            <a:pPr marL="285750" indent="-285750">
              <a:buFont typeface="Arial" panose="020B0604020202020204" pitchFamily="34" charset="0"/>
              <a:buChar char="•"/>
            </a:pPr>
            <a:r>
              <a:rPr lang="fr-BE" sz="1400" dirty="0" smtClean="0">
                <a:solidFill>
                  <a:schemeClr val="accent1">
                    <a:lumMod val="75000"/>
                  </a:schemeClr>
                </a:solidFill>
              </a:rPr>
              <a:t>Si conscience de cette possibilité et de l’intérêt de le faire</a:t>
            </a:r>
          </a:p>
          <a:p>
            <a:pPr marL="285750" indent="-285750">
              <a:buFont typeface="Arial" panose="020B0604020202020204" pitchFamily="34" charset="0"/>
              <a:buChar char="•"/>
            </a:pPr>
            <a:r>
              <a:rPr lang="fr-BE" sz="1400" dirty="0" smtClean="0">
                <a:solidFill>
                  <a:schemeClr val="accent1">
                    <a:lumMod val="75000"/>
                  </a:schemeClr>
                </a:solidFill>
              </a:rPr>
              <a:t>Si un agent </a:t>
            </a:r>
            <a:r>
              <a:rPr lang="fr-BE" sz="1400" dirty="0" err="1" smtClean="0">
                <a:solidFill>
                  <a:schemeClr val="accent1">
                    <a:lumMod val="75000"/>
                  </a:schemeClr>
                </a:solidFill>
              </a:rPr>
              <a:t>transcommunal</a:t>
            </a:r>
            <a:r>
              <a:rPr lang="fr-BE" sz="1400" dirty="0" smtClean="0">
                <a:solidFill>
                  <a:schemeClr val="accent1">
                    <a:lumMod val="75000"/>
                  </a:schemeClr>
                </a:solidFill>
              </a:rPr>
              <a:t> est mandaté </a:t>
            </a:r>
          </a:p>
          <a:p>
            <a:r>
              <a:rPr lang="fr-BE" sz="1400" dirty="0" smtClean="0">
                <a:solidFill>
                  <a:schemeClr val="accent1">
                    <a:lumMod val="75000"/>
                  </a:schemeClr>
                </a:solidFill>
              </a:rPr>
              <a:t> </a:t>
            </a:r>
            <a:endParaRPr lang="fr-BE" sz="1400" dirty="0">
              <a:solidFill>
                <a:schemeClr val="accent1">
                  <a:lumMod val="75000"/>
                </a:schemeClr>
              </a:solidFill>
            </a:endParaRPr>
          </a:p>
        </p:txBody>
      </p:sp>
      <p:graphicFrame>
        <p:nvGraphicFramePr>
          <p:cNvPr id="5" name="Graphique 4"/>
          <p:cNvGraphicFramePr/>
          <p:nvPr>
            <p:extLst>
              <p:ext uri="{D42A27DB-BD31-4B8C-83A1-F6EECF244321}">
                <p14:modId xmlns:p14="http://schemas.microsoft.com/office/powerpoint/2010/main" val="1667494792"/>
              </p:ext>
            </p:extLst>
          </p:nvPr>
        </p:nvGraphicFramePr>
        <p:xfrm>
          <a:off x="899592" y="4149080"/>
          <a:ext cx="3456384"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139952" y="4134559"/>
            <a:ext cx="4572000" cy="2462213"/>
          </a:xfrm>
          <a:prstGeom prst="rect">
            <a:avLst/>
          </a:prstGeom>
        </p:spPr>
        <p:txBody>
          <a:bodyPr>
            <a:spAutoFit/>
          </a:bodyPr>
          <a:lstStyle/>
          <a:p>
            <a:pPr lvl="0"/>
            <a:r>
              <a:rPr lang="fr-BE" sz="1400" b="1" u="sng" dirty="0" smtClean="0">
                <a:solidFill>
                  <a:schemeClr val="accent1">
                    <a:lumMod val="75000"/>
                  </a:schemeClr>
                </a:solidFill>
              </a:rPr>
              <a:t>Conditions:</a:t>
            </a:r>
            <a:r>
              <a:rPr lang="fr-BE" sz="1400" dirty="0" smtClean="0">
                <a:solidFill>
                  <a:schemeClr val="accent1">
                    <a:lumMod val="75000"/>
                  </a:schemeClr>
                </a:solidFill>
              </a:rPr>
              <a:t> </a:t>
            </a:r>
          </a:p>
          <a:p>
            <a:pPr marL="285750" lvl="0" indent="-285750">
              <a:buFont typeface="Arial" panose="020B0604020202020204" pitchFamily="34" charset="0"/>
              <a:buChar char="•"/>
            </a:pPr>
            <a:r>
              <a:rPr lang="fr-BE" sz="1400" dirty="0" smtClean="0">
                <a:solidFill>
                  <a:schemeClr val="accent1">
                    <a:lumMod val="75000"/>
                  </a:schemeClr>
                </a:solidFill>
              </a:rPr>
              <a:t>des </a:t>
            </a:r>
            <a:r>
              <a:rPr lang="fr-BE" sz="1400" dirty="0">
                <a:solidFill>
                  <a:schemeClr val="accent1">
                    <a:lumMod val="75000"/>
                  </a:schemeClr>
                </a:solidFill>
              </a:rPr>
              <a:t>réunions inter CLDR soient provoquées ;</a:t>
            </a:r>
          </a:p>
          <a:p>
            <a:pPr marL="285750" lvl="0" indent="-285750">
              <a:buFont typeface="Arial" panose="020B0604020202020204" pitchFamily="34" charset="0"/>
              <a:buChar char="•"/>
            </a:pPr>
            <a:r>
              <a:rPr lang="fr-BE" sz="1400" dirty="0">
                <a:solidFill>
                  <a:schemeClr val="accent1">
                    <a:lumMod val="75000"/>
                  </a:schemeClr>
                </a:solidFill>
              </a:rPr>
              <a:t>des groupes de travail intercommunaux soient organisés ;</a:t>
            </a:r>
          </a:p>
          <a:p>
            <a:pPr marL="285750" lvl="0" indent="-285750">
              <a:buFont typeface="Arial" panose="020B0604020202020204" pitchFamily="34" charset="0"/>
              <a:buChar char="•"/>
            </a:pPr>
            <a:r>
              <a:rPr lang="fr-BE" sz="1400" dirty="0">
                <a:solidFill>
                  <a:schemeClr val="accent1">
                    <a:lumMod val="75000"/>
                  </a:schemeClr>
                </a:solidFill>
              </a:rPr>
              <a:t>que les acteurs impliqués soient sensibilisés aux intérêts liés à la </a:t>
            </a:r>
            <a:r>
              <a:rPr lang="fr-BE" sz="1400" dirty="0" err="1">
                <a:solidFill>
                  <a:schemeClr val="accent1">
                    <a:lumMod val="75000"/>
                  </a:schemeClr>
                </a:solidFill>
              </a:rPr>
              <a:t>transcommunalité</a:t>
            </a:r>
            <a:r>
              <a:rPr lang="fr-BE" sz="1400" dirty="0">
                <a:solidFill>
                  <a:schemeClr val="accent1">
                    <a:lumMod val="75000"/>
                  </a:schemeClr>
                </a:solidFill>
              </a:rPr>
              <a:t> et aient conscience d’envisager cette éventualité ;</a:t>
            </a:r>
          </a:p>
          <a:p>
            <a:pPr marL="285750" lvl="0" indent="-285750">
              <a:buFont typeface="Arial" panose="020B0604020202020204" pitchFamily="34" charset="0"/>
              <a:buChar char="•"/>
            </a:pPr>
            <a:r>
              <a:rPr lang="fr-BE" sz="1400" dirty="0">
                <a:solidFill>
                  <a:schemeClr val="accent1">
                    <a:lumMod val="75000"/>
                  </a:schemeClr>
                </a:solidFill>
              </a:rPr>
              <a:t>qu’un agent mandaté (par qui ? Une commune pionnière ou un groupe de communes voisines) ait en charge de participer aux GT de communes voisines et portant sur des enjeux similaires. </a:t>
            </a:r>
          </a:p>
        </p:txBody>
      </p:sp>
    </p:spTree>
    <p:extLst>
      <p:ext uri="{BB962C8B-B14F-4D97-AF65-F5344CB8AC3E}">
        <p14:creationId xmlns:p14="http://schemas.microsoft.com/office/powerpoint/2010/main" val="16244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val="4180456930"/>
              </p:ext>
            </p:extLst>
          </p:nvPr>
        </p:nvGraphicFramePr>
        <p:xfrm>
          <a:off x="179512" y="188640"/>
          <a:ext cx="5904656" cy="410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p:cNvGraphicFramePr/>
          <p:nvPr>
            <p:extLst>
              <p:ext uri="{D42A27DB-BD31-4B8C-83A1-F6EECF244321}">
                <p14:modId xmlns:p14="http://schemas.microsoft.com/office/powerpoint/2010/main" val="257922450"/>
              </p:ext>
            </p:extLst>
          </p:nvPr>
        </p:nvGraphicFramePr>
        <p:xfrm>
          <a:off x="899592" y="4149080"/>
          <a:ext cx="3456384"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608512" y="3573016"/>
            <a:ext cx="4572000" cy="2462213"/>
          </a:xfrm>
          <a:prstGeom prst="rect">
            <a:avLst/>
          </a:prstGeom>
        </p:spPr>
        <p:txBody>
          <a:bodyPr>
            <a:spAutoFit/>
          </a:bodyPr>
          <a:lstStyle/>
          <a:p>
            <a:pPr lvl="0"/>
            <a:r>
              <a:rPr lang="fr-BE" sz="1400" b="1" u="sng" dirty="0" smtClean="0">
                <a:solidFill>
                  <a:schemeClr val="accent2"/>
                </a:solidFill>
              </a:rPr>
              <a:t>Témoignages:</a:t>
            </a:r>
            <a:r>
              <a:rPr lang="fr-BE" sz="1400" dirty="0" smtClean="0">
                <a:solidFill>
                  <a:schemeClr val="accent2"/>
                </a:solidFill>
              </a:rPr>
              <a:t> </a:t>
            </a:r>
          </a:p>
          <a:p>
            <a:pPr marL="285750" lvl="0" indent="-285750">
              <a:buFont typeface="Arial" panose="020B0604020202020204" pitchFamily="34" charset="0"/>
              <a:buChar char="•"/>
            </a:pPr>
            <a:r>
              <a:rPr lang="fr-BE" sz="1400" dirty="0" smtClean="0">
                <a:solidFill>
                  <a:schemeClr val="accent2"/>
                </a:solidFill>
              </a:rPr>
              <a:t>réunions </a:t>
            </a:r>
            <a:r>
              <a:rPr lang="fr-BE" sz="1400" dirty="0">
                <a:solidFill>
                  <a:schemeClr val="accent2"/>
                </a:solidFill>
              </a:rPr>
              <a:t>inter CLDR </a:t>
            </a:r>
            <a:r>
              <a:rPr lang="fr-BE" sz="1400" dirty="0" smtClean="0">
                <a:solidFill>
                  <a:schemeClr val="accent2"/>
                </a:solidFill>
              </a:rPr>
              <a:t> </a:t>
            </a:r>
            <a:r>
              <a:rPr lang="fr-BE" sz="1400" u="sng" dirty="0" smtClean="0">
                <a:solidFill>
                  <a:schemeClr val="accent2"/>
                </a:solidFill>
              </a:rPr>
              <a:t>+ proposition de projet(s)</a:t>
            </a:r>
          </a:p>
          <a:p>
            <a:r>
              <a:rPr lang="fr-BE" sz="1400" i="1" dirty="0">
                <a:solidFill>
                  <a:schemeClr val="accent2"/>
                </a:solidFill>
              </a:rPr>
              <a:t>« L’organisation d’une réunion inter CLDR ne suffira pas à identifier le projet pouvant être porté de manière </a:t>
            </a:r>
            <a:r>
              <a:rPr lang="fr-BE" sz="1400" i="1" dirty="0" err="1">
                <a:solidFill>
                  <a:schemeClr val="accent2"/>
                </a:solidFill>
              </a:rPr>
              <a:t>transcommunale</a:t>
            </a:r>
            <a:r>
              <a:rPr lang="fr-BE" sz="1400" i="1" dirty="0">
                <a:solidFill>
                  <a:schemeClr val="accent2"/>
                </a:solidFill>
              </a:rPr>
              <a:t>. Trop d’enjeux et objectifs seraient identifiés et ne pourraient aboutir à un ciblage de projet(s) »</a:t>
            </a:r>
          </a:p>
          <a:p>
            <a:pPr marL="285750" lvl="0" indent="-285750">
              <a:buFont typeface="Arial" panose="020B0604020202020204" pitchFamily="34" charset="0"/>
              <a:buChar char="•"/>
            </a:pPr>
            <a:endParaRPr lang="fr-BE" sz="1400" u="sng" dirty="0" smtClean="0">
              <a:solidFill>
                <a:schemeClr val="accent2"/>
              </a:solidFill>
            </a:endParaRPr>
          </a:p>
          <a:p>
            <a:pPr marL="285750" lvl="0" indent="-285750">
              <a:buFont typeface="Arial" panose="020B0604020202020204" pitchFamily="34" charset="0"/>
              <a:buChar char="•"/>
            </a:pPr>
            <a:r>
              <a:rPr lang="fr-BE" sz="1400" dirty="0" smtClean="0">
                <a:solidFill>
                  <a:schemeClr val="accent2"/>
                </a:solidFill>
              </a:rPr>
              <a:t>Réunion inter collège (pour identification du projet)</a:t>
            </a:r>
          </a:p>
          <a:p>
            <a:pPr lvl="0"/>
            <a:r>
              <a:rPr lang="fr-BE" sz="1400" i="1" dirty="0" smtClean="0">
                <a:solidFill>
                  <a:schemeClr val="accent2"/>
                </a:solidFill>
              </a:rPr>
              <a:t>« impossibilité de faire des connections intercommunales au sein des GT »</a:t>
            </a:r>
          </a:p>
          <a:p>
            <a:pPr marL="285750" lvl="0" indent="-285750">
              <a:buFont typeface="Arial" panose="020B0604020202020204" pitchFamily="34" charset="0"/>
              <a:buChar char="•"/>
            </a:pPr>
            <a:endParaRPr lang="fr-BE" sz="1400" i="1" dirty="0">
              <a:solidFill>
                <a:schemeClr val="accent2"/>
              </a:solidFill>
            </a:endParaRPr>
          </a:p>
        </p:txBody>
      </p:sp>
      <p:sp>
        <p:nvSpPr>
          <p:cNvPr id="3" name="AutoShape 2" descr="Résultat de recherche d'images pour &quot;Monsieur négatif&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4" descr="Résultat de recherche d'images pour &quot;Monsieur négatif&quo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6" descr="Résultat de recherche d'images pour &quot;Monsieur négatif&quot;"/>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9" name="chart"/>
          <p:cNvPicPr>
            <a:picLocks noChangeAspect="1"/>
          </p:cNvPicPr>
          <p:nvPr/>
        </p:nvPicPr>
        <p:blipFill rotWithShape="1">
          <a:blip r:embed="rId5"/>
          <a:srcRect b="13012"/>
          <a:stretch/>
        </p:blipFill>
        <p:spPr>
          <a:xfrm>
            <a:off x="6156176" y="1180519"/>
            <a:ext cx="2380953" cy="2402516"/>
          </a:xfrm>
          <a:prstGeom prst="rect">
            <a:avLst/>
          </a:prstGeom>
        </p:spPr>
      </p:pic>
      <p:sp>
        <p:nvSpPr>
          <p:cNvPr id="10" name="ZoneTexte 9"/>
          <p:cNvSpPr txBox="1"/>
          <p:nvPr/>
        </p:nvSpPr>
        <p:spPr>
          <a:xfrm rot="20918688">
            <a:off x="636364" y="2355446"/>
            <a:ext cx="5933643" cy="861774"/>
          </a:xfrm>
          <a:prstGeom prst="rect">
            <a:avLst/>
          </a:prstGeom>
          <a:noFill/>
        </p:spPr>
        <p:txBody>
          <a:bodyPr wrap="square" rtlCol="0">
            <a:spAutoFit/>
          </a:bodyPr>
          <a:lstStyle/>
          <a:p>
            <a:r>
              <a:rPr lang="fr-BE" sz="2500" b="1" i="1" dirty="0">
                <a:solidFill>
                  <a:schemeClr val="accent6"/>
                </a:solidFill>
              </a:rPr>
              <a:t>L’esprit de clocher est souvent évoqué</a:t>
            </a:r>
            <a:r>
              <a:rPr lang="fr-BE" sz="2500" i="1" dirty="0">
                <a:solidFill>
                  <a:schemeClr val="accent2"/>
                </a:solidFill>
              </a:rPr>
              <a:t> </a:t>
            </a:r>
          </a:p>
          <a:p>
            <a:endParaRPr lang="fr-BE" sz="2500" dirty="0"/>
          </a:p>
        </p:txBody>
      </p:sp>
      <p:sp>
        <p:nvSpPr>
          <p:cNvPr id="11" name="ZoneTexte 10"/>
          <p:cNvSpPr txBox="1"/>
          <p:nvPr/>
        </p:nvSpPr>
        <p:spPr>
          <a:xfrm rot="20918688">
            <a:off x="331562" y="4868802"/>
            <a:ext cx="5933643" cy="861774"/>
          </a:xfrm>
          <a:prstGeom prst="rect">
            <a:avLst/>
          </a:prstGeom>
          <a:noFill/>
        </p:spPr>
        <p:txBody>
          <a:bodyPr wrap="square" rtlCol="0">
            <a:spAutoFit/>
          </a:bodyPr>
          <a:lstStyle/>
          <a:p>
            <a:r>
              <a:rPr lang="fr-BE" sz="2500" b="1" i="1" dirty="0">
                <a:solidFill>
                  <a:schemeClr val="accent6"/>
                </a:solidFill>
              </a:rPr>
              <a:t>L’esprit de clocher est souvent évoqué</a:t>
            </a:r>
            <a:r>
              <a:rPr lang="fr-BE" sz="2500" i="1" dirty="0">
                <a:solidFill>
                  <a:schemeClr val="accent2"/>
                </a:solidFill>
              </a:rPr>
              <a:t> </a:t>
            </a:r>
          </a:p>
          <a:p>
            <a:endParaRPr lang="fr-BE" sz="2500" dirty="0"/>
          </a:p>
        </p:txBody>
      </p:sp>
    </p:spTree>
    <p:extLst>
      <p:ext uri="{BB962C8B-B14F-4D97-AF65-F5344CB8AC3E}">
        <p14:creationId xmlns:p14="http://schemas.microsoft.com/office/powerpoint/2010/main" val="42238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85824" y="764705"/>
            <a:ext cx="8229600" cy="4608511"/>
          </a:xfrm>
        </p:spPr>
        <p:txBody>
          <a:bodyPr>
            <a:normAutofit/>
          </a:bodyPr>
          <a:lstStyle/>
          <a:p>
            <a:pPr marL="0" indent="0">
              <a:buNone/>
            </a:pPr>
            <a:r>
              <a:rPr lang="fr-BE" sz="1800" dirty="0" smtClean="0"/>
              <a:t>Qui a initié le portage </a:t>
            </a:r>
            <a:r>
              <a:rPr lang="fr-BE" sz="1800" dirty="0" err="1" smtClean="0"/>
              <a:t>transcommunal</a:t>
            </a:r>
            <a:r>
              <a:rPr lang="fr-BE" sz="1800" dirty="0" smtClean="0"/>
              <a:t> des projets recensés ?</a:t>
            </a:r>
            <a:r>
              <a:rPr lang="fr-BE" sz="1700" dirty="0" smtClean="0"/>
              <a:t> </a:t>
            </a:r>
          </a:p>
          <a:p>
            <a:pPr marL="0" indent="0">
              <a:buNone/>
            </a:pPr>
            <a:r>
              <a:rPr lang="fr-BE" sz="1400" dirty="0" smtClean="0"/>
              <a:t>(FRW, n = 8) </a:t>
            </a:r>
          </a:p>
          <a:p>
            <a:pPr marL="0" indent="0">
              <a:buNone/>
            </a:pPr>
            <a:endParaRPr lang="fr-BE" sz="1400" dirty="0" smtClean="0"/>
          </a:p>
          <a:p>
            <a:pPr lvl="1">
              <a:buFont typeface="Arial" panose="020B0604020202020204" pitchFamily="34" charset="0"/>
              <a:buChar char="•"/>
            </a:pPr>
            <a:r>
              <a:rPr lang="fr-BE" sz="1600" dirty="0" smtClean="0"/>
              <a:t>« Le plus souvent » :  un mandataire communal (élu-leader)  : identifie le besoin/les opportunités du portage transcommunal et rencontre des communes partenaires envisagées</a:t>
            </a:r>
          </a:p>
          <a:p>
            <a:pPr lvl="1">
              <a:buFont typeface="Arial" panose="020B0604020202020204" pitchFamily="34" charset="0"/>
              <a:buChar char="•"/>
            </a:pPr>
            <a:endParaRPr lang="fr-BE" sz="1600" dirty="0" smtClean="0">
              <a:sym typeface="Wingdings" panose="05000000000000000000" pitchFamily="2" charset="2"/>
            </a:endParaRPr>
          </a:p>
          <a:p>
            <a:pPr lvl="1">
              <a:buFont typeface="Arial" panose="020B0604020202020204" pitchFamily="34" charset="0"/>
              <a:buChar char="•"/>
            </a:pPr>
            <a:r>
              <a:rPr lang="fr-BE" sz="1600" dirty="0">
                <a:sym typeface="Wingdings" panose="05000000000000000000" pitchFamily="2" charset="2"/>
              </a:rPr>
              <a:t>AD de la FRW : connaissance et connexion des PCDR de communes voisines</a:t>
            </a:r>
          </a:p>
          <a:p>
            <a:pPr lvl="1">
              <a:buFont typeface="Arial" panose="020B0604020202020204" pitchFamily="34" charset="0"/>
              <a:buChar char="•"/>
            </a:pPr>
            <a:endParaRPr lang="fr-BE" sz="1600" dirty="0" smtClean="0">
              <a:sym typeface="Wingdings" panose="05000000000000000000" pitchFamily="2" charset="2"/>
            </a:endParaRPr>
          </a:p>
          <a:p>
            <a:pPr lvl="1">
              <a:buFont typeface="Arial" panose="020B0604020202020204" pitchFamily="34" charset="0"/>
              <a:buChar char="•"/>
            </a:pPr>
            <a:r>
              <a:rPr lang="fr-BE" sz="1600" dirty="0" smtClean="0">
                <a:sym typeface="Wingdings" panose="05000000000000000000" pitchFamily="2" charset="2"/>
              </a:rPr>
              <a:t>GAL : lien entre actions menées et infrastructures qui peuvent être subsidiées par le DR</a:t>
            </a:r>
          </a:p>
          <a:p>
            <a:pPr lvl="1">
              <a:buFont typeface="Arial" panose="020B0604020202020204" pitchFamily="34" charset="0"/>
              <a:buChar char="•"/>
            </a:pPr>
            <a:endParaRPr lang="fr-BE" sz="1600" dirty="0" smtClean="0">
              <a:sym typeface="Wingdings" panose="05000000000000000000" pitchFamily="2" charset="2"/>
            </a:endParaRPr>
          </a:p>
          <a:p>
            <a:pPr lvl="1">
              <a:buFont typeface="Arial" panose="020B0604020202020204" pitchFamily="34" charset="0"/>
              <a:buChar char="•"/>
            </a:pPr>
            <a:endParaRPr lang="fr-BE" sz="1600" dirty="0" smtClean="0">
              <a:sym typeface="Wingdings" panose="05000000000000000000" pitchFamily="2" charset="2"/>
            </a:endParaRPr>
          </a:p>
          <a:p>
            <a:pPr lvl="1">
              <a:buFont typeface="Arial" panose="020B0604020202020204" pitchFamily="34" charset="0"/>
              <a:buChar char="•"/>
            </a:pPr>
            <a:endParaRPr lang="fr-BE" sz="1600" dirty="0">
              <a:sym typeface="Wingdings" panose="05000000000000000000" pitchFamily="2" charset="2"/>
            </a:endParaRPr>
          </a:p>
          <a:p>
            <a:pPr lvl="1">
              <a:buFont typeface="Arial" panose="020B0604020202020204" pitchFamily="34" charset="0"/>
              <a:buChar char="•"/>
            </a:pPr>
            <a:r>
              <a:rPr lang="fr-BE" sz="1600" dirty="0"/>
              <a:t>Par la suite : organisation de réunions inter </a:t>
            </a:r>
            <a:r>
              <a:rPr lang="fr-BE" sz="1600" dirty="0" smtClean="0"/>
              <a:t>CLDR</a:t>
            </a:r>
          </a:p>
          <a:p>
            <a:pPr lvl="1">
              <a:buFont typeface="Arial" panose="020B0604020202020204" pitchFamily="34" charset="0"/>
              <a:buChar char="•"/>
            </a:pPr>
            <a:r>
              <a:rPr lang="fr-BE" sz="1600" dirty="0"/>
              <a:t>Pas d’implication à ce jour pour initier le portage </a:t>
            </a:r>
            <a:r>
              <a:rPr lang="fr-BE" sz="1600" dirty="0" err="1"/>
              <a:t>transcommunal</a:t>
            </a:r>
            <a:r>
              <a:rPr lang="fr-BE" sz="1600" dirty="0"/>
              <a:t> des CLDR ou GT</a:t>
            </a:r>
          </a:p>
          <a:p>
            <a:pPr lvl="1">
              <a:buFont typeface="Arial" panose="020B0604020202020204" pitchFamily="34" charset="0"/>
              <a:buChar char="•"/>
            </a:pPr>
            <a:endParaRPr lang="fr-BE" sz="1600" dirty="0"/>
          </a:p>
          <a:p>
            <a:pPr lvl="1">
              <a:buFont typeface="Arial" panose="020B0604020202020204" pitchFamily="34" charset="0"/>
              <a:buChar char="•"/>
            </a:pPr>
            <a:endParaRPr lang="fr-BE" sz="1500" dirty="0" smtClean="0"/>
          </a:p>
          <a:p>
            <a:pPr lvl="1"/>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15</a:t>
            </a:fld>
            <a:endParaRPr lang="fr-BE"/>
          </a:p>
        </p:txBody>
      </p:sp>
      <p:graphicFrame>
        <p:nvGraphicFramePr>
          <p:cNvPr id="7" name="Graphique 6"/>
          <p:cNvGraphicFramePr/>
          <p:nvPr>
            <p:extLst>
              <p:ext uri="{D42A27DB-BD31-4B8C-83A1-F6EECF244321}">
                <p14:modId xmlns:p14="http://schemas.microsoft.com/office/powerpoint/2010/main" val="1988004350"/>
              </p:ext>
            </p:extLst>
          </p:nvPr>
        </p:nvGraphicFramePr>
        <p:xfrm>
          <a:off x="6239115" y="32016"/>
          <a:ext cx="2879725" cy="1799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8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73224" y="559221"/>
            <a:ext cx="3034680" cy="709539"/>
          </a:xfrm>
        </p:spPr>
        <p:txBody>
          <a:bodyPr>
            <a:normAutofit/>
          </a:bodyPr>
          <a:lstStyle/>
          <a:p>
            <a:pPr marL="0" indent="0">
              <a:buNone/>
            </a:pPr>
            <a:r>
              <a:rPr lang="fr-BE" sz="1800" smtClean="0"/>
              <a:t>Quelles </a:t>
            </a:r>
            <a:r>
              <a:rPr lang="fr-BE" sz="1800" dirty="0" smtClean="0"/>
              <a:t>sont les difficultés ?</a:t>
            </a:r>
          </a:p>
          <a:p>
            <a:pPr marL="0" indent="0">
              <a:buNone/>
            </a:pPr>
            <a:r>
              <a:rPr lang="fr-BE" sz="1400" dirty="0" smtClean="0"/>
              <a:t>(FRW, n = 8)</a:t>
            </a:r>
          </a:p>
          <a:p>
            <a:pPr lvl="2"/>
            <a:endParaRPr lang="fr-BE" dirty="0" smtClean="0"/>
          </a:p>
          <a:p>
            <a:pPr lvl="1"/>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16</a:t>
            </a:fld>
            <a:endParaRPr lang="fr-BE"/>
          </a:p>
        </p:txBody>
      </p:sp>
      <p:graphicFrame>
        <p:nvGraphicFramePr>
          <p:cNvPr id="11" name="Diagramme 10"/>
          <p:cNvGraphicFramePr/>
          <p:nvPr>
            <p:extLst>
              <p:ext uri="{D42A27DB-BD31-4B8C-83A1-F6EECF244321}">
                <p14:modId xmlns:p14="http://schemas.microsoft.com/office/powerpoint/2010/main" val="2897987460"/>
              </p:ext>
            </p:extLst>
          </p:nvPr>
        </p:nvGraphicFramePr>
        <p:xfrm>
          <a:off x="1524000" y="1397000"/>
          <a:ext cx="6792416"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536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Résultat de recherche d'images pour &quot;partag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7533" y="6050677"/>
            <a:ext cx="1306711" cy="740281"/>
          </a:xfrm>
          <a:prstGeom prst="rect">
            <a:avLst/>
          </a:prstGeom>
          <a:noFill/>
          <a:ln>
            <a:noFill/>
          </a:ln>
        </p:spPr>
      </p:pic>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a:t>
            </a:r>
            <a:r>
              <a:rPr lang="fr-BE" sz="1400" dirty="0">
                <a:solidFill>
                  <a:schemeClr val="bg1">
                    <a:lumMod val="75000"/>
                  </a:schemeClr>
                </a:solidFill>
              </a:rPr>
              <a:t>de copropriété </a:t>
            </a:r>
            <a:r>
              <a:rPr lang="fr-BE" sz="1400" dirty="0" smtClean="0">
                <a:solidFill>
                  <a:schemeClr val="bg1">
                    <a:lumMod val="75000"/>
                  </a:schemeClr>
                </a:solidFill>
              </a:rPr>
              <a:t>(3 cas)</a:t>
            </a:r>
            <a:endParaRPr lang="fr-BE" sz="1400" dirty="0">
              <a:solidFill>
                <a:schemeClr val="bg1">
                  <a:lumMod val="75000"/>
                </a:schemeClr>
              </a:solidFill>
            </a:endParaRPr>
          </a:p>
          <a:p>
            <a:pPr marL="285750" indent="-285750">
              <a:buFont typeface="Arial" panose="020B0604020202020204" pitchFamily="34" charset="0"/>
              <a:buChar char="•"/>
            </a:pPr>
            <a:r>
              <a:rPr lang="fr-BE" sz="1400" dirty="0">
                <a:solidFill>
                  <a:schemeClr val="bg1">
                    <a:lumMod val="75000"/>
                  </a:schemeClr>
                </a:solidFill>
              </a:rPr>
              <a:t>Des ponts existent déjà (à l’unanimité)</a:t>
            </a:r>
          </a:p>
          <a:p>
            <a:pPr marL="742950" lvl="1" indent="-285750">
              <a:buFont typeface="Arial" panose="020B0604020202020204" pitchFamily="34" charset="0"/>
              <a:buChar char="•"/>
            </a:pPr>
            <a:r>
              <a:rPr lang="fr-BE" sz="1400" dirty="0">
                <a:solidFill>
                  <a:schemeClr val="bg1">
                    <a:lumMod val="75000"/>
                  </a:schemeClr>
                </a:solidFill>
              </a:rPr>
              <a:t>Pas/peu de projets </a:t>
            </a:r>
            <a:r>
              <a:rPr lang="fr-BE" sz="1400" dirty="0" err="1">
                <a:solidFill>
                  <a:schemeClr val="bg1">
                    <a:lumMod val="75000"/>
                  </a:schemeClr>
                </a:solidFill>
              </a:rPr>
              <a:t>transcommunaux</a:t>
            </a:r>
            <a:r>
              <a:rPr lang="fr-BE" sz="1400" dirty="0">
                <a:solidFill>
                  <a:schemeClr val="bg1">
                    <a:lumMod val="75000"/>
                  </a:schemeClr>
                </a:solidFill>
              </a:rPr>
              <a:t> PCDR</a:t>
            </a:r>
          </a:p>
          <a:p>
            <a:pPr marL="742950" lvl="1" indent="-285750">
              <a:buFont typeface="Arial" panose="020B0604020202020204" pitchFamily="34" charset="0"/>
              <a:buChar char="•"/>
            </a:pPr>
            <a:r>
              <a:rPr lang="fr-BE" sz="1400" dirty="0">
                <a:solidFill>
                  <a:schemeClr val="bg1">
                    <a:lumMod val="75000"/>
                  </a:schemeClr>
                </a:solidFill>
              </a:rPr>
              <a:t>Tendance à la hausse (4-&gt; </a:t>
            </a:r>
            <a:r>
              <a:rPr lang="fr-BE" sz="1400" dirty="0" smtClean="0">
                <a:solidFill>
                  <a:schemeClr val="bg1">
                    <a:lumMod val="75000"/>
                  </a:schemeClr>
                </a:solidFill>
              </a:rPr>
              <a:t>38%)</a:t>
            </a: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
        <p:nvSpPr>
          <p:cNvPr id="3" name="ZoneTexte 2"/>
          <p:cNvSpPr txBox="1"/>
          <p:nvPr/>
        </p:nvSpPr>
        <p:spPr>
          <a:xfrm>
            <a:off x="3707904" y="3222848"/>
            <a:ext cx="1512168" cy="646331"/>
          </a:xfrm>
          <a:prstGeom prst="rect">
            <a:avLst/>
          </a:prstGeom>
          <a:noFill/>
        </p:spPr>
        <p:txBody>
          <a:bodyPr wrap="square" rtlCol="0">
            <a:spAutoFit/>
          </a:bodyPr>
          <a:lstStyle/>
          <a:p>
            <a:r>
              <a:rPr lang="fr-BE" dirty="0" smtClean="0">
                <a:solidFill>
                  <a:schemeClr val="accent5"/>
                </a:solidFill>
              </a:rPr>
              <a:t>Difficultés attendues ?</a:t>
            </a:r>
            <a:endParaRPr lang="fr-BE" dirty="0">
              <a:solidFill>
                <a:schemeClr val="accent5"/>
              </a:solidFill>
            </a:endParaRPr>
          </a:p>
        </p:txBody>
      </p:sp>
      <p:cxnSp>
        <p:nvCxnSpPr>
          <p:cNvPr id="13" name="Connecteur droit avec flèche 12"/>
          <p:cNvCxnSpPr/>
          <p:nvPr/>
        </p:nvCxnSpPr>
        <p:spPr>
          <a:xfrm flipV="1">
            <a:off x="5044244" y="3376737"/>
            <a:ext cx="895908" cy="62832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611560" y="2699628"/>
            <a:ext cx="2016224" cy="369332"/>
          </a:xfrm>
          <a:prstGeom prst="rect">
            <a:avLst/>
          </a:prstGeom>
          <a:noFill/>
        </p:spPr>
        <p:txBody>
          <a:bodyPr wrap="square" rtlCol="0">
            <a:spAutoFit/>
          </a:bodyPr>
          <a:lstStyle/>
          <a:p>
            <a:r>
              <a:rPr lang="fr-BE" dirty="0" smtClean="0">
                <a:solidFill>
                  <a:schemeClr val="accent5"/>
                </a:solidFill>
              </a:rPr>
              <a:t>Aides à apporter?</a:t>
            </a:r>
            <a:endParaRPr lang="fr-BE" dirty="0">
              <a:solidFill>
                <a:schemeClr val="accent5"/>
              </a:solidFill>
            </a:endParaRPr>
          </a:p>
        </p:txBody>
      </p:sp>
      <p:graphicFrame>
        <p:nvGraphicFramePr>
          <p:cNvPr id="12" name="Diagramme 11"/>
          <p:cNvGraphicFramePr/>
          <p:nvPr>
            <p:extLst>
              <p:ext uri="{D42A27DB-BD31-4B8C-83A1-F6EECF244321}">
                <p14:modId xmlns:p14="http://schemas.microsoft.com/office/powerpoint/2010/main" val="1416887003"/>
              </p:ext>
            </p:extLst>
          </p:nvPr>
        </p:nvGraphicFramePr>
        <p:xfrm>
          <a:off x="32289" y="3078252"/>
          <a:ext cx="3492000" cy="3395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oupe 21"/>
          <p:cNvGrpSpPr/>
          <p:nvPr/>
        </p:nvGrpSpPr>
        <p:grpSpPr>
          <a:xfrm>
            <a:off x="5940152" y="3068960"/>
            <a:ext cx="2808312" cy="2880320"/>
            <a:chOff x="5940152" y="3068960"/>
            <a:chExt cx="2808312" cy="2880320"/>
          </a:xfrm>
        </p:grpSpPr>
        <p:sp>
          <p:nvSpPr>
            <p:cNvPr id="23" name="ZoneTexte 22"/>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solidFill>
                    <a:schemeClr val="bg1">
                      <a:lumMod val="75000"/>
                    </a:schemeClr>
                  </a:solidFill>
                </a:rPr>
                <a:t>Lourdeur + temporalité des projets d’ODR : &gt;&lt;</a:t>
              </a:r>
            </a:p>
            <a:p>
              <a:pPr marL="742950" lvl="1" indent="-285750">
                <a:buFont typeface="Arial" panose="020B0604020202020204" pitchFamily="34" charset="0"/>
                <a:buChar char="•"/>
              </a:pPr>
              <a:r>
                <a:rPr lang="fr-BE" sz="1400" dirty="0" smtClean="0">
                  <a:solidFill>
                    <a:schemeClr val="bg1">
                      <a:lumMod val="75000"/>
                    </a:schemeClr>
                  </a:solidFill>
                </a:rPr>
                <a:t>Cumul d’inertie lié au TC</a:t>
              </a:r>
            </a:p>
            <a:p>
              <a:pPr marL="742950" lvl="1" indent="-285750">
                <a:buFont typeface="Arial" panose="020B0604020202020204" pitchFamily="34" charset="0"/>
                <a:buChar char="•"/>
              </a:pPr>
              <a:r>
                <a:rPr lang="fr-BE" sz="1400" dirty="0" smtClean="0">
                  <a:solidFill>
                    <a:schemeClr val="bg1">
                      <a:lumMod val="75000"/>
                    </a:schemeClr>
                  </a:solidFill>
                </a:rPr>
                <a:t>D’autres sources de subsides sont privilégiés </a:t>
              </a:r>
              <a:endParaRPr lang="fr-BE" sz="1400" dirty="0">
                <a:solidFill>
                  <a:schemeClr val="bg1">
                    <a:lumMod val="75000"/>
                  </a:schemeClr>
                </a:solidFill>
              </a:endParaRPr>
            </a:p>
          </p:txBody>
        </p:sp>
        <p:sp>
          <p:nvSpPr>
            <p:cNvPr id="24" name="ZoneTexte 23"/>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Nécessité de collaboration</a:t>
              </a:r>
            </a:p>
          </p:txBody>
        </p:sp>
        <p:sp>
          <p:nvSpPr>
            <p:cNvPr id="25" name="ZoneTexte 24"/>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Révision 2014 &gt;&lt; </a:t>
              </a:r>
              <a:r>
                <a:rPr lang="fr-BE" sz="1400" dirty="0" err="1" smtClean="0">
                  <a:solidFill>
                    <a:schemeClr val="bg1">
                      <a:lumMod val="75000"/>
                    </a:schemeClr>
                  </a:solidFill>
                </a:rPr>
                <a:t>bcq</a:t>
              </a:r>
              <a:r>
                <a:rPr lang="fr-BE" sz="1400" dirty="0" smtClean="0">
                  <a:solidFill>
                    <a:schemeClr val="bg1">
                      <a:lumMod val="75000"/>
                    </a:schemeClr>
                  </a:solidFill>
                </a:rPr>
                <a:t> de PCDR établis avant</a:t>
              </a:r>
            </a:p>
          </p:txBody>
        </p:sp>
        <p:sp>
          <p:nvSpPr>
            <p:cNvPr id="26" name="ZoneTexte 25"/>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solidFill>
                    <a:schemeClr val="bg1">
                      <a:lumMod val="75000"/>
                    </a:schemeClr>
                  </a:solidFill>
                </a:rPr>
                <a:t>+ réfractaire : 20%</a:t>
              </a:r>
            </a:p>
          </p:txBody>
        </p:sp>
        <p:sp>
          <p:nvSpPr>
            <p:cNvPr id="27" name="ZoneTexte 26"/>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Concomitance des PCDR</a:t>
              </a:r>
            </a:p>
          </p:txBody>
        </p:sp>
      </p:grpSp>
      <p:grpSp>
        <p:nvGrpSpPr>
          <p:cNvPr id="29" name="Groupe 28"/>
          <p:cNvGrpSpPr/>
          <p:nvPr/>
        </p:nvGrpSpPr>
        <p:grpSpPr>
          <a:xfrm>
            <a:off x="2987824" y="3772197"/>
            <a:ext cx="2937472" cy="2340263"/>
            <a:chOff x="2987824" y="3772197"/>
            <a:chExt cx="2937472" cy="2340263"/>
          </a:xfrm>
        </p:grpSpPr>
        <p:sp>
          <p:nvSpPr>
            <p:cNvPr id="11" name="ZoneTexte 10"/>
            <p:cNvSpPr txBox="1"/>
            <p:nvPr/>
          </p:nvSpPr>
          <p:spPr>
            <a:xfrm>
              <a:off x="2987824" y="3772197"/>
              <a:ext cx="2592288" cy="1384995"/>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Collaboration</a:t>
              </a:r>
            </a:p>
            <a:p>
              <a:pPr marL="800100" lvl="1" indent="-342900">
                <a:buFont typeface="Arial" panose="020B0604020202020204" pitchFamily="34" charset="0"/>
                <a:buChar char="•"/>
              </a:pPr>
              <a:r>
                <a:rPr lang="fr-BE" sz="1400" dirty="0" smtClean="0">
                  <a:solidFill>
                    <a:schemeClr val="bg1">
                      <a:lumMod val="75000"/>
                    </a:schemeClr>
                  </a:solidFill>
                </a:rPr>
                <a:t>Choix (conception, budget, gestion)</a:t>
              </a:r>
            </a:p>
            <a:p>
              <a:pPr marL="800100" lvl="1" indent="-342900">
                <a:buFont typeface="Arial" panose="020B0604020202020204" pitchFamily="34" charset="0"/>
                <a:buChar char="•"/>
              </a:pPr>
              <a:r>
                <a:rPr lang="fr-BE" sz="1400" dirty="0" smtClean="0">
                  <a:solidFill>
                    <a:schemeClr val="bg1">
                      <a:lumMod val="75000"/>
                    </a:schemeClr>
                  </a:solidFill>
                </a:rPr>
                <a:t>Rencontres (temps, entente)</a:t>
              </a:r>
            </a:p>
            <a:p>
              <a:pPr lvl="1"/>
              <a:endParaRPr lang="fr-BE" sz="1400" dirty="0" smtClean="0">
                <a:solidFill>
                  <a:schemeClr val="bg1">
                    <a:lumMod val="75000"/>
                  </a:schemeClr>
                </a:solidFill>
              </a:endParaRPr>
            </a:p>
          </p:txBody>
        </p:sp>
        <p:sp>
          <p:nvSpPr>
            <p:cNvPr id="14" name="ZoneTexte 13"/>
            <p:cNvSpPr txBox="1"/>
            <p:nvPr/>
          </p:nvSpPr>
          <p:spPr>
            <a:xfrm>
              <a:off x="2987824" y="5589240"/>
              <a:ext cx="2592288" cy="523220"/>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Mobilisation citoyenne &gt;&lt; concurrence </a:t>
              </a:r>
              <a:r>
                <a:rPr lang="fr-BE" sz="1400" dirty="0" err="1" smtClean="0">
                  <a:solidFill>
                    <a:schemeClr val="bg1">
                      <a:lumMod val="75000"/>
                    </a:schemeClr>
                  </a:solidFill>
                </a:rPr>
                <a:t>intervillageoise</a:t>
              </a:r>
              <a:endParaRPr lang="fr-BE" sz="1400" dirty="0" smtClean="0">
                <a:solidFill>
                  <a:schemeClr val="bg1">
                    <a:lumMod val="75000"/>
                  </a:schemeClr>
                </a:solidFill>
              </a:endParaRPr>
            </a:p>
          </p:txBody>
        </p:sp>
        <p:sp>
          <p:nvSpPr>
            <p:cNvPr id="15" name="ZoneTexte 14"/>
            <p:cNvSpPr txBox="1"/>
            <p:nvPr/>
          </p:nvSpPr>
          <p:spPr>
            <a:xfrm>
              <a:off x="2987824" y="4849415"/>
              <a:ext cx="2592288" cy="307777"/>
            </a:xfrm>
            <a:prstGeom prst="rect">
              <a:avLst/>
            </a:prstGeom>
            <a:noFill/>
          </p:spPr>
          <p:txBody>
            <a:bodyPr wrap="square" rtlCol="0">
              <a:spAutoFit/>
            </a:bodyPr>
            <a:lstStyle/>
            <a:p>
              <a:pPr marL="342900" indent="-342900">
                <a:buFont typeface="+mj-lt"/>
                <a:buAutoNum type="arabicPeriod" startAt="2"/>
              </a:pPr>
              <a:r>
                <a:rPr lang="fr-BE" sz="1400" dirty="0">
                  <a:solidFill>
                    <a:schemeClr val="bg1">
                      <a:lumMod val="75000"/>
                    </a:schemeClr>
                  </a:solidFill>
                </a:rPr>
                <a:t>Interconnexion des PCDR</a:t>
              </a:r>
            </a:p>
          </p:txBody>
        </p:sp>
        <p:sp>
          <p:nvSpPr>
            <p:cNvPr id="28" name="ZoneTexte 27"/>
            <p:cNvSpPr txBox="1"/>
            <p:nvPr/>
          </p:nvSpPr>
          <p:spPr>
            <a:xfrm>
              <a:off x="2987824" y="5085184"/>
              <a:ext cx="2937472"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Gestion à prévoir et à mener (sur le long terme)</a:t>
              </a:r>
            </a:p>
          </p:txBody>
        </p:sp>
      </p:grpSp>
      <p:sp>
        <p:nvSpPr>
          <p:cNvPr id="2" name="ZoneTexte 1"/>
          <p:cNvSpPr txBox="1"/>
          <p:nvPr/>
        </p:nvSpPr>
        <p:spPr>
          <a:xfrm rot="3814641">
            <a:off x="-324135" y="5150657"/>
            <a:ext cx="2664296" cy="261610"/>
          </a:xfrm>
          <a:prstGeom prst="rect">
            <a:avLst/>
          </a:prstGeom>
          <a:noFill/>
        </p:spPr>
        <p:txBody>
          <a:bodyPr wrap="square" rtlCol="0">
            <a:spAutoFit/>
          </a:bodyPr>
          <a:lstStyle/>
          <a:p>
            <a:r>
              <a:rPr lang="fr-BE" sz="1100" dirty="0" smtClean="0"/>
              <a:t>Selon les communes </a:t>
            </a:r>
            <a:endParaRPr lang="fr-BE" sz="1100" dirty="0"/>
          </a:p>
        </p:txBody>
      </p:sp>
    </p:spTree>
    <p:extLst>
      <p:ext uri="{BB962C8B-B14F-4D97-AF65-F5344CB8AC3E}">
        <p14:creationId xmlns:p14="http://schemas.microsoft.com/office/powerpoint/2010/main" val="414520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2" grpId="0">
        <p:bldAsOne/>
      </p:bldGraphic>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24319576"/>
              </p:ext>
            </p:extLst>
          </p:nvPr>
        </p:nvGraphicFramePr>
        <p:xfrm>
          <a:off x="395536" y="764704"/>
          <a:ext cx="792088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1259632" y="692696"/>
            <a:ext cx="5184576" cy="338554"/>
          </a:xfrm>
          <a:prstGeom prst="rect">
            <a:avLst/>
          </a:prstGeom>
          <a:noFill/>
        </p:spPr>
        <p:txBody>
          <a:bodyPr wrap="square" rtlCol="0">
            <a:spAutoFit/>
          </a:bodyPr>
          <a:lstStyle/>
          <a:p>
            <a:r>
              <a:rPr lang="fr-BE" sz="1600" dirty="0" smtClean="0"/>
              <a:t>Opinion de la FRW par rapport aux aides à apporter :</a:t>
            </a:r>
            <a:endParaRPr lang="fr-BE" sz="1600" dirty="0"/>
          </a:p>
        </p:txBody>
      </p:sp>
      <p:sp>
        <p:nvSpPr>
          <p:cNvPr id="9" name="Légende encadrée 2 8"/>
          <p:cNvSpPr/>
          <p:nvPr/>
        </p:nvSpPr>
        <p:spPr>
          <a:xfrm>
            <a:off x="3492776" y="5085184"/>
            <a:ext cx="3383480" cy="759460"/>
          </a:xfrm>
          <a:prstGeom prst="borderCallout2">
            <a:avLst>
              <a:gd name="adj1" fmla="val 60805"/>
              <a:gd name="adj2" fmla="val -7624"/>
              <a:gd name="adj3" fmla="val 64096"/>
              <a:gd name="adj4" fmla="val -46464"/>
              <a:gd name="adj5" fmla="val -114517"/>
              <a:gd name="adj6" fmla="val -47685"/>
            </a:avLst>
          </a:prstGeom>
          <a:ln w="3175">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15000"/>
              </a:lnSpc>
              <a:spcAft>
                <a:spcPts val="0"/>
              </a:spcAft>
            </a:pPr>
            <a:r>
              <a:rPr lang="fr-BE" sz="1200">
                <a:effectLst/>
                <a:ea typeface="Calibri"/>
                <a:cs typeface="Times New Roman"/>
              </a:rPr>
              <a:t>Le tutoriel présente l’avantage d’être plus modulable (moins figé dans le temps) qu’un guide ou une convention type</a:t>
            </a:r>
          </a:p>
        </p:txBody>
      </p:sp>
      <p:sp>
        <p:nvSpPr>
          <p:cNvPr id="10" name="ZoneTexte 9"/>
          <p:cNvSpPr txBox="1"/>
          <p:nvPr/>
        </p:nvSpPr>
        <p:spPr>
          <a:xfrm>
            <a:off x="1630239" y="1772816"/>
            <a:ext cx="2725737" cy="307777"/>
          </a:xfrm>
          <a:prstGeom prst="rect">
            <a:avLst/>
          </a:prstGeom>
          <a:noFill/>
        </p:spPr>
        <p:txBody>
          <a:bodyPr wrap="square" rtlCol="0">
            <a:spAutoFit/>
          </a:bodyPr>
          <a:lstStyle/>
          <a:p>
            <a:r>
              <a:rPr lang="fr-BE" sz="1400" dirty="0"/>
              <a:t>A</a:t>
            </a:r>
            <a:r>
              <a:rPr lang="fr-BE" sz="1400" dirty="0" smtClean="0"/>
              <a:t>ccompagnement</a:t>
            </a:r>
            <a:endParaRPr lang="fr-BE" sz="1400" dirty="0"/>
          </a:p>
        </p:txBody>
      </p:sp>
      <p:grpSp>
        <p:nvGrpSpPr>
          <p:cNvPr id="11" name="Groupe 10"/>
          <p:cNvGrpSpPr/>
          <p:nvPr/>
        </p:nvGrpSpPr>
        <p:grpSpPr>
          <a:xfrm>
            <a:off x="4590002" y="2374544"/>
            <a:ext cx="2574286" cy="2710640"/>
            <a:chOff x="4158461" y="1561003"/>
            <a:chExt cx="2574286" cy="2710640"/>
          </a:xfrm>
        </p:grpSpPr>
        <p:sp>
          <p:nvSpPr>
            <p:cNvPr id="12" name="Rectangle 11"/>
            <p:cNvSpPr/>
            <p:nvPr/>
          </p:nvSpPr>
          <p:spPr>
            <a:xfrm>
              <a:off x="4158461" y="1561003"/>
              <a:ext cx="2574286" cy="271064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4158461" y="1561003"/>
              <a:ext cx="2574286" cy="271064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fr-BE" sz="1500" kern="1200" dirty="0" smtClean="0">
                  <a:solidFill>
                    <a:schemeClr val="accent2"/>
                  </a:solidFill>
                </a:rPr>
                <a:t>Formations des agents locaux en charge du PCDR</a:t>
              </a:r>
              <a:endParaRPr lang="fr-BE" sz="1500" kern="1200" dirty="0">
                <a:solidFill>
                  <a:schemeClr val="accent2"/>
                </a:solidFill>
              </a:endParaRPr>
            </a:p>
            <a:p>
              <a:pPr lvl="0" algn="l" defTabSz="666750">
                <a:lnSpc>
                  <a:spcPct val="90000"/>
                </a:lnSpc>
                <a:spcBef>
                  <a:spcPct val="0"/>
                </a:spcBef>
                <a:spcAft>
                  <a:spcPct val="35000"/>
                </a:spcAft>
              </a:pPr>
              <a:r>
                <a:rPr lang="fr-BE" sz="1500" kern="1200" dirty="0">
                  <a:solidFill>
                    <a:schemeClr val="accent2"/>
                  </a:solidFill>
                </a:rPr>
                <a:t>Réunions </a:t>
              </a:r>
              <a:r>
                <a:rPr lang="fr-BE" sz="1500" kern="1200" dirty="0" smtClean="0">
                  <a:solidFill>
                    <a:schemeClr val="accent2"/>
                  </a:solidFill>
                </a:rPr>
                <a:t>thématiques (sauf si demande)</a:t>
              </a:r>
            </a:p>
            <a:p>
              <a:pPr defTabSz="666750">
                <a:lnSpc>
                  <a:spcPct val="90000"/>
                </a:lnSpc>
                <a:spcBef>
                  <a:spcPct val="0"/>
                </a:spcBef>
                <a:spcAft>
                  <a:spcPct val="35000"/>
                </a:spcAft>
              </a:pPr>
              <a:r>
                <a:rPr lang="fr-BE" sz="1500" dirty="0">
                  <a:solidFill>
                    <a:schemeClr val="accent2"/>
                  </a:solidFill>
                </a:rPr>
                <a:t>Visites de </a:t>
              </a:r>
              <a:r>
                <a:rPr lang="fr-BE" sz="1500" dirty="0" smtClean="0">
                  <a:solidFill>
                    <a:schemeClr val="accent2"/>
                  </a:solidFill>
                </a:rPr>
                <a:t>terrain (sauf si demande)</a:t>
              </a:r>
              <a:endParaRPr lang="fr-BE" sz="1500" dirty="0">
                <a:solidFill>
                  <a:schemeClr val="accent2"/>
                </a:solidFill>
              </a:endParaRPr>
            </a:p>
            <a:p>
              <a:pPr lvl="0" algn="l" defTabSz="666750">
                <a:lnSpc>
                  <a:spcPct val="90000"/>
                </a:lnSpc>
                <a:spcBef>
                  <a:spcPct val="0"/>
                </a:spcBef>
                <a:spcAft>
                  <a:spcPct val="35000"/>
                </a:spcAft>
              </a:pPr>
              <a:r>
                <a:rPr lang="fr-BE" sz="1500" kern="1200" dirty="0" smtClean="0">
                  <a:solidFill>
                    <a:schemeClr val="accent2"/>
                  </a:solidFill>
                </a:rPr>
                <a:t>Forum d'échange (viabilité?)</a:t>
              </a:r>
              <a:endParaRPr lang="fr-BE" sz="1500" kern="1200" dirty="0">
                <a:solidFill>
                  <a:schemeClr val="accent2"/>
                </a:solidFill>
              </a:endParaRPr>
            </a:p>
          </p:txBody>
        </p:sp>
      </p:grpSp>
      <p:sp>
        <p:nvSpPr>
          <p:cNvPr id="16" name="ZoneTexte 15"/>
          <p:cNvSpPr txBox="1"/>
          <p:nvPr/>
        </p:nvSpPr>
        <p:spPr>
          <a:xfrm>
            <a:off x="3311871" y="1151284"/>
            <a:ext cx="2278807" cy="430887"/>
          </a:xfrm>
          <a:prstGeom prst="rect">
            <a:avLst/>
          </a:prstGeom>
          <a:solidFill>
            <a:schemeClr val="bg1">
              <a:lumMod val="95000"/>
            </a:schemeClr>
          </a:solidFill>
        </p:spPr>
        <p:txBody>
          <a:bodyPr wrap="square" rtlCol="0">
            <a:spAutoFit/>
          </a:bodyPr>
          <a:lstStyle/>
          <a:p>
            <a:pPr lvl="0"/>
            <a:r>
              <a:rPr lang="fr-BE" sz="1100" i="1" dirty="0" smtClean="0"/>
              <a:t>« Les AD doivent aller à la rencontre des CLDR »</a:t>
            </a:r>
            <a:endParaRPr lang="fr-BE" sz="1100" i="1" dirty="0"/>
          </a:p>
        </p:txBody>
      </p:sp>
      <p:sp>
        <p:nvSpPr>
          <p:cNvPr id="17" name="ZoneTexte 16"/>
          <p:cNvSpPr txBox="1"/>
          <p:nvPr/>
        </p:nvSpPr>
        <p:spPr>
          <a:xfrm>
            <a:off x="3311871" y="1778177"/>
            <a:ext cx="2319145" cy="430887"/>
          </a:xfrm>
          <a:prstGeom prst="rect">
            <a:avLst/>
          </a:prstGeom>
          <a:solidFill>
            <a:schemeClr val="bg1">
              <a:lumMod val="95000"/>
            </a:schemeClr>
          </a:solidFill>
        </p:spPr>
        <p:txBody>
          <a:bodyPr wrap="square" rtlCol="0">
            <a:spAutoFit/>
          </a:bodyPr>
          <a:lstStyle/>
          <a:p>
            <a:pPr lvl="0"/>
            <a:r>
              <a:rPr lang="fr-BE" sz="1100" i="1" dirty="0" smtClean="0"/>
              <a:t>« Le transcommunal peut être identifié à tout moment »</a:t>
            </a:r>
            <a:endParaRPr lang="fr-BE" sz="1100" i="1" dirty="0"/>
          </a:p>
        </p:txBody>
      </p:sp>
    </p:spTree>
    <p:extLst>
      <p:ext uri="{BB962C8B-B14F-4D97-AF65-F5344CB8AC3E}">
        <p14:creationId xmlns:p14="http://schemas.microsoft.com/office/powerpoint/2010/main" val="18040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smtClean="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de copropriété</a:t>
            </a:r>
          </a:p>
          <a:p>
            <a:pPr marL="285750" indent="-285750">
              <a:buFont typeface="Arial" panose="020B0604020202020204" pitchFamily="34" charset="0"/>
              <a:buChar char="•"/>
            </a:pPr>
            <a:r>
              <a:rPr lang="fr-BE" sz="1400" dirty="0" smtClean="0">
                <a:solidFill>
                  <a:schemeClr val="bg1">
                    <a:lumMod val="75000"/>
                  </a:schemeClr>
                </a:solidFill>
              </a:rPr>
              <a:t>Des ponts existent déjà</a:t>
            </a:r>
          </a:p>
          <a:p>
            <a:pPr marL="742950" lvl="1" indent="-285750">
              <a:buFont typeface="Arial" panose="020B0604020202020204" pitchFamily="34" charset="0"/>
              <a:buChar char="•"/>
            </a:pPr>
            <a:r>
              <a:rPr lang="fr-BE" sz="1400" dirty="0" smtClean="0">
                <a:solidFill>
                  <a:schemeClr val="bg1">
                    <a:lumMod val="75000"/>
                  </a:schemeClr>
                </a:solidFill>
              </a:rPr>
              <a:t>Pas/peu de projets </a:t>
            </a:r>
          </a:p>
          <a:p>
            <a:pPr marL="742950" lvl="1" indent="-285750">
              <a:buFont typeface="Arial" panose="020B0604020202020204" pitchFamily="34" charset="0"/>
              <a:buChar char="•"/>
            </a:pPr>
            <a:r>
              <a:rPr lang="fr-BE" sz="1400" dirty="0" smtClean="0">
                <a:solidFill>
                  <a:schemeClr val="bg1">
                    <a:lumMod val="75000"/>
                  </a:schemeClr>
                </a:solidFill>
              </a:rPr>
              <a:t>Tendance à la hausse</a:t>
            </a:r>
          </a:p>
          <a:p>
            <a:pPr marL="285750" indent="-285750">
              <a:buFont typeface="Arial" panose="020B0604020202020204" pitchFamily="34" charset="0"/>
              <a:buChar char="•"/>
            </a:pP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
        <p:nvSpPr>
          <p:cNvPr id="3" name="ZoneTexte 2"/>
          <p:cNvSpPr txBox="1"/>
          <p:nvPr/>
        </p:nvSpPr>
        <p:spPr>
          <a:xfrm>
            <a:off x="3707904" y="3222848"/>
            <a:ext cx="1512168" cy="646331"/>
          </a:xfrm>
          <a:prstGeom prst="rect">
            <a:avLst/>
          </a:prstGeom>
          <a:noFill/>
        </p:spPr>
        <p:txBody>
          <a:bodyPr wrap="square" rtlCol="0">
            <a:spAutoFit/>
          </a:bodyPr>
          <a:lstStyle/>
          <a:p>
            <a:r>
              <a:rPr lang="fr-BE" dirty="0" smtClean="0">
                <a:solidFill>
                  <a:schemeClr val="accent5"/>
                </a:solidFill>
              </a:rPr>
              <a:t>Difficultés attendues ?</a:t>
            </a:r>
            <a:endParaRPr lang="fr-BE" dirty="0">
              <a:solidFill>
                <a:schemeClr val="accent5"/>
              </a:solidFill>
            </a:endParaRPr>
          </a:p>
        </p:txBody>
      </p:sp>
      <p:cxnSp>
        <p:nvCxnSpPr>
          <p:cNvPr id="13" name="Connecteur droit avec flèche 12"/>
          <p:cNvCxnSpPr/>
          <p:nvPr/>
        </p:nvCxnSpPr>
        <p:spPr>
          <a:xfrm flipV="1">
            <a:off x="5044244" y="3376737"/>
            <a:ext cx="895908" cy="628327"/>
          </a:xfrm>
          <a:prstGeom prst="straightConnector1">
            <a:avLst/>
          </a:prstGeom>
          <a:ln>
            <a:solidFill>
              <a:schemeClr val="bg1">
                <a:lumMod val="75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611560" y="2699628"/>
            <a:ext cx="2016224" cy="369332"/>
          </a:xfrm>
          <a:prstGeom prst="rect">
            <a:avLst/>
          </a:prstGeom>
          <a:noFill/>
        </p:spPr>
        <p:txBody>
          <a:bodyPr wrap="square" rtlCol="0">
            <a:spAutoFit/>
          </a:bodyPr>
          <a:lstStyle/>
          <a:p>
            <a:r>
              <a:rPr lang="fr-BE" dirty="0" smtClean="0">
                <a:solidFill>
                  <a:schemeClr val="accent5"/>
                </a:solidFill>
              </a:rPr>
              <a:t>Aides à apporter?</a:t>
            </a:r>
            <a:endParaRPr lang="fr-BE" dirty="0">
              <a:solidFill>
                <a:schemeClr val="accent5"/>
              </a:solidFill>
            </a:endParaRPr>
          </a:p>
        </p:txBody>
      </p:sp>
      <p:sp>
        <p:nvSpPr>
          <p:cNvPr id="22" name="ZoneTexte 21"/>
          <p:cNvSpPr txBox="1"/>
          <p:nvPr/>
        </p:nvSpPr>
        <p:spPr>
          <a:xfrm>
            <a:off x="-36512" y="3127608"/>
            <a:ext cx="3096344" cy="2893100"/>
          </a:xfrm>
          <a:prstGeom prst="rect">
            <a:avLst/>
          </a:prstGeom>
          <a:noFill/>
        </p:spPr>
        <p:txBody>
          <a:bodyPr wrap="square" rtlCol="0">
            <a:spAutoFit/>
          </a:bodyPr>
          <a:lstStyle/>
          <a:p>
            <a:r>
              <a:rPr lang="fr-BE" sz="1400" dirty="0" smtClean="0">
                <a:solidFill>
                  <a:srgbClr val="00B050"/>
                </a:solidFill>
              </a:rPr>
              <a:t>Recommandation et constats :</a:t>
            </a:r>
          </a:p>
          <a:p>
            <a:pPr marL="285750" indent="-285750">
              <a:buFont typeface="Arial" panose="020B0604020202020204" pitchFamily="34" charset="0"/>
              <a:buChar char="•"/>
            </a:pPr>
            <a:r>
              <a:rPr lang="fr-BE" sz="1400" dirty="0" smtClean="0"/>
              <a:t>Privilégier </a:t>
            </a:r>
            <a:r>
              <a:rPr lang="fr-BE" sz="1400" dirty="0"/>
              <a:t>l’accompagnement </a:t>
            </a:r>
            <a:r>
              <a:rPr lang="fr-BE" sz="1400" dirty="0" smtClean="0"/>
              <a:t>des </a:t>
            </a:r>
            <a:r>
              <a:rPr lang="fr-BE" sz="1400" dirty="0"/>
              <a:t>communes </a:t>
            </a:r>
            <a:r>
              <a:rPr lang="fr-BE" sz="1400" dirty="0" smtClean="0"/>
              <a:t>projetant </a:t>
            </a:r>
            <a:r>
              <a:rPr lang="fr-BE" sz="1400" dirty="0"/>
              <a:t>de/s’engageant à développer un projet </a:t>
            </a:r>
            <a:r>
              <a:rPr lang="fr-BE" sz="1400" dirty="0" err="1" smtClean="0"/>
              <a:t>transcommunal</a:t>
            </a:r>
            <a:r>
              <a:rPr lang="fr-BE" sz="1400" dirty="0" smtClean="0"/>
              <a:t> </a:t>
            </a:r>
          </a:p>
          <a:p>
            <a:pPr marL="742950" lvl="1" indent="-285750">
              <a:buFont typeface="Arial" panose="020B0604020202020204" pitchFamily="34" charset="0"/>
              <a:buChar char="•"/>
            </a:pPr>
            <a:r>
              <a:rPr lang="fr-BE" sz="1400" dirty="0" smtClean="0"/>
              <a:t>Aide attendue</a:t>
            </a:r>
          </a:p>
          <a:p>
            <a:pPr marL="742950" lvl="1" indent="-285750">
              <a:buFont typeface="Arial" panose="020B0604020202020204" pitchFamily="34" charset="0"/>
              <a:buChar char="•"/>
            </a:pPr>
            <a:r>
              <a:rPr lang="fr-BE" sz="1400" dirty="0" smtClean="0"/>
              <a:t>Aptitude jugée à la baisse (</a:t>
            </a:r>
            <a:r>
              <a:rPr lang="fr-BE" sz="1400" i="1" dirty="0" smtClean="0"/>
              <a:t>cf</a:t>
            </a:r>
            <a:r>
              <a:rPr lang="fr-BE" sz="1400" i="1" dirty="0"/>
              <a:t>.</a:t>
            </a:r>
            <a:r>
              <a:rPr lang="fr-BE" sz="1400" dirty="0" smtClean="0"/>
              <a:t> 4 projets étudiés)</a:t>
            </a:r>
          </a:p>
          <a:p>
            <a:pPr marL="742950" lvl="1" indent="-285750">
              <a:buFont typeface="Arial" panose="020B0604020202020204" pitchFamily="34" charset="0"/>
              <a:buChar char="•"/>
            </a:pPr>
            <a:r>
              <a:rPr lang="fr-BE" sz="1400" dirty="0"/>
              <a:t>= Incitant à la </a:t>
            </a:r>
            <a:r>
              <a:rPr lang="fr-BE" sz="1400" dirty="0" err="1"/>
              <a:t>transcommunalité</a:t>
            </a:r>
            <a:endParaRPr lang="fr-BE" sz="1400" dirty="0"/>
          </a:p>
          <a:p>
            <a:pPr marL="742950" lvl="1" indent="-285750">
              <a:buFont typeface="Arial" panose="020B0604020202020204" pitchFamily="34" charset="0"/>
              <a:buChar char="•"/>
            </a:pPr>
            <a:endParaRPr lang="fr-BE" sz="1400" dirty="0"/>
          </a:p>
          <a:p>
            <a:pPr marL="261938" lvl="1" indent="-261938">
              <a:buFont typeface="Arial" panose="020B0604020202020204" pitchFamily="34" charset="0"/>
              <a:buChar char="•"/>
            </a:pPr>
            <a:r>
              <a:rPr lang="fr-BE" sz="1400" dirty="0" smtClean="0"/>
              <a:t>des communes étant </a:t>
            </a:r>
            <a:r>
              <a:rPr lang="fr-BE" sz="1400" dirty="0"/>
              <a:t>en </a:t>
            </a:r>
            <a:r>
              <a:rPr lang="fr-BE" sz="1400" dirty="0" smtClean="0"/>
              <a:t>1</a:t>
            </a:r>
            <a:r>
              <a:rPr lang="fr-BE" sz="1400" baseline="30000" dirty="0" smtClean="0"/>
              <a:t>ère</a:t>
            </a:r>
            <a:r>
              <a:rPr lang="fr-BE" sz="1400" dirty="0" smtClean="0"/>
              <a:t> ODR</a:t>
            </a:r>
          </a:p>
          <a:p>
            <a:pPr marL="457200" lvl="2"/>
            <a:r>
              <a:rPr lang="fr-BE" sz="1400" dirty="0" smtClean="0"/>
              <a:t>(33% &gt;&lt; &gt;50%)</a:t>
            </a:r>
          </a:p>
        </p:txBody>
      </p:sp>
      <p:pic>
        <p:nvPicPr>
          <p:cNvPr id="23" name="Picture 2" descr="Résultat de recherche d'images pour &quot;conseil icone&quo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357301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descr="Résultat de recherche d'images pour &quot;partag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7533" y="6050677"/>
            <a:ext cx="1306711" cy="740281"/>
          </a:xfrm>
          <a:prstGeom prst="rect">
            <a:avLst/>
          </a:prstGeom>
          <a:noFill/>
          <a:ln>
            <a:noFill/>
          </a:ln>
        </p:spPr>
      </p:pic>
      <p:grpSp>
        <p:nvGrpSpPr>
          <p:cNvPr id="25" name="Groupe 24"/>
          <p:cNvGrpSpPr/>
          <p:nvPr/>
        </p:nvGrpSpPr>
        <p:grpSpPr>
          <a:xfrm>
            <a:off x="2987824" y="3772197"/>
            <a:ext cx="2937472" cy="2340263"/>
            <a:chOff x="2987824" y="3772197"/>
            <a:chExt cx="2937472" cy="2340263"/>
          </a:xfrm>
        </p:grpSpPr>
        <p:sp>
          <p:nvSpPr>
            <p:cNvPr id="26" name="ZoneTexte 25"/>
            <p:cNvSpPr txBox="1"/>
            <p:nvPr/>
          </p:nvSpPr>
          <p:spPr>
            <a:xfrm>
              <a:off x="2987824" y="3772197"/>
              <a:ext cx="2592288" cy="1384995"/>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Collaboration</a:t>
              </a:r>
            </a:p>
            <a:p>
              <a:pPr marL="800100" lvl="1" indent="-342900">
                <a:buFont typeface="Arial" panose="020B0604020202020204" pitchFamily="34" charset="0"/>
                <a:buChar char="•"/>
              </a:pPr>
              <a:r>
                <a:rPr lang="fr-BE" sz="1400" dirty="0" smtClean="0">
                  <a:solidFill>
                    <a:schemeClr val="bg1">
                      <a:lumMod val="75000"/>
                    </a:schemeClr>
                  </a:solidFill>
                </a:rPr>
                <a:t>Choix (conception, budget, gestion)</a:t>
              </a:r>
            </a:p>
            <a:p>
              <a:pPr marL="800100" lvl="1" indent="-342900">
                <a:buFont typeface="Arial" panose="020B0604020202020204" pitchFamily="34" charset="0"/>
                <a:buChar char="•"/>
              </a:pPr>
              <a:r>
                <a:rPr lang="fr-BE" sz="1400" dirty="0" smtClean="0">
                  <a:solidFill>
                    <a:schemeClr val="bg1">
                      <a:lumMod val="75000"/>
                    </a:schemeClr>
                  </a:solidFill>
                </a:rPr>
                <a:t>Rencontres (temps, entente)</a:t>
              </a:r>
            </a:p>
            <a:p>
              <a:pPr lvl="1"/>
              <a:endParaRPr lang="fr-BE" sz="1400" dirty="0" smtClean="0">
                <a:solidFill>
                  <a:schemeClr val="bg1">
                    <a:lumMod val="75000"/>
                  </a:schemeClr>
                </a:solidFill>
              </a:endParaRPr>
            </a:p>
          </p:txBody>
        </p:sp>
        <p:sp>
          <p:nvSpPr>
            <p:cNvPr id="27" name="ZoneTexte 26"/>
            <p:cNvSpPr txBox="1"/>
            <p:nvPr/>
          </p:nvSpPr>
          <p:spPr>
            <a:xfrm>
              <a:off x="2987824" y="5589240"/>
              <a:ext cx="2592288" cy="523220"/>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Mobilisation citoyenne &gt;&lt; concurrence </a:t>
              </a:r>
              <a:r>
                <a:rPr lang="fr-BE" sz="1400" dirty="0" err="1" smtClean="0">
                  <a:solidFill>
                    <a:schemeClr val="bg1">
                      <a:lumMod val="75000"/>
                    </a:schemeClr>
                  </a:solidFill>
                </a:rPr>
                <a:t>intervillageoise</a:t>
              </a:r>
              <a:endParaRPr lang="fr-BE" sz="1400" dirty="0" smtClean="0">
                <a:solidFill>
                  <a:schemeClr val="bg1">
                    <a:lumMod val="75000"/>
                  </a:schemeClr>
                </a:solidFill>
              </a:endParaRPr>
            </a:p>
          </p:txBody>
        </p:sp>
        <p:sp>
          <p:nvSpPr>
            <p:cNvPr id="28" name="ZoneTexte 27"/>
            <p:cNvSpPr txBox="1"/>
            <p:nvPr/>
          </p:nvSpPr>
          <p:spPr>
            <a:xfrm>
              <a:off x="2987824" y="4849415"/>
              <a:ext cx="2592288" cy="307777"/>
            </a:xfrm>
            <a:prstGeom prst="rect">
              <a:avLst/>
            </a:prstGeom>
            <a:noFill/>
          </p:spPr>
          <p:txBody>
            <a:bodyPr wrap="square" rtlCol="0">
              <a:spAutoFit/>
            </a:bodyPr>
            <a:lstStyle/>
            <a:p>
              <a:pPr marL="342900" indent="-342900">
                <a:buFont typeface="+mj-lt"/>
                <a:buAutoNum type="arabicPeriod" startAt="2"/>
              </a:pPr>
              <a:r>
                <a:rPr lang="fr-BE" sz="1400" dirty="0">
                  <a:solidFill>
                    <a:schemeClr val="bg1">
                      <a:lumMod val="75000"/>
                    </a:schemeClr>
                  </a:solidFill>
                </a:rPr>
                <a:t>Interconnexion des PCDR</a:t>
              </a:r>
            </a:p>
          </p:txBody>
        </p:sp>
        <p:sp>
          <p:nvSpPr>
            <p:cNvPr id="29" name="ZoneTexte 28"/>
            <p:cNvSpPr txBox="1"/>
            <p:nvPr/>
          </p:nvSpPr>
          <p:spPr>
            <a:xfrm>
              <a:off x="2987824" y="5085184"/>
              <a:ext cx="2937472"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Gestion à prévoir et à mener (sur le long terme)</a:t>
              </a:r>
            </a:p>
          </p:txBody>
        </p:sp>
      </p:grpSp>
      <p:grpSp>
        <p:nvGrpSpPr>
          <p:cNvPr id="30" name="Groupe 29"/>
          <p:cNvGrpSpPr/>
          <p:nvPr/>
        </p:nvGrpSpPr>
        <p:grpSpPr>
          <a:xfrm>
            <a:off x="5940152" y="3068960"/>
            <a:ext cx="2808312" cy="2880320"/>
            <a:chOff x="5940152" y="3068960"/>
            <a:chExt cx="2808312" cy="2880320"/>
          </a:xfrm>
        </p:grpSpPr>
        <p:sp>
          <p:nvSpPr>
            <p:cNvPr id="31" name="ZoneTexte 30"/>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solidFill>
                    <a:schemeClr val="bg1">
                      <a:lumMod val="75000"/>
                    </a:schemeClr>
                  </a:solidFill>
                </a:rPr>
                <a:t>Lourdeur + temporalité des projets d’ODR : &gt;&lt;</a:t>
              </a:r>
            </a:p>
            <a:p>
              <a:pPr marL="742950" lvl="1" indent="-285750">
                <a:buFont typeface="Arial" panose="020B0604020202020204" pitchFamily="34" charset="0"/>
                <a:buChar char="•"/>
              </a:pPr>
              <a:r>
                <a:rPr lang="fr-BE" sz="1400" dirty="0" smtClean="0">
                  <a:solidFill>
                    <a:schemeClr val="bg1">
                      <a:lumMod val="75000"/>
                    </a:schemeClr>
                  </a:solidFill>
                </a:rPr>
                <a:t>Cumul d’inertie lié au TC</a:t>
              </a:r>
            </a:p>
            <a:p>
              <a:pPr marL="742950" lvl="1" indent="-285750">
                <a:buFont typeface="Arial" panose="020B0604020202020204" pitchFamily="34" charset="0"/>
                <a:buChar char="•"/>
              </a:pPr>
              <a:r>
                <a:rPr lang="fr-BE" sz="1400" dirty="0" smtClean="0">
                  <a:solidFill>
                    <a:schemeClr val="bg1">
                      <a:lumMod val="75000"/>
                    </a:schemeClr>
                  </a:solidFill>
                </a:rPr>
                <a:t>D’autres sources de subsides sont privilégiés </a:t>
              </a:r>
              <a:endParaRPr lang="fr-BE" sz="1400" dirty="0">
                <a:solidFill>
                  <a:schemeClr val="bg1">
                    <a:lumMod val="75000"/>
                  </a:schemeClr>
                </a:solidFill>
              </a:endParaRPr>
            </a:p>
          </p:txBody>
        </p:sp>
        <p:sp>
          <p:nvSpPr>
            <p:cNvPr id="32" name="ZoneTexte 31"/>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Nécessité de collaboration</a:t>
              </a:r>
            </a:p>
          </p:txBody>
        </p:sp>
        <p:sp>
          <p:nvSpPr>
            <p:cNvPr id="33" name="ZoneTexte 32"/>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Révision 2014 &gt;&lt; </a:t>
              </a:r>
              <a:r>
                <a:rPr lang="fr-BE" sz="1400" dirty="0" err="1" smtClean="0">
                  <a:solidFill>
                    <a:schemeClr val="bg1">
                      <a:lumMod val="75000"/>
                    </a:schemeClr>
                  </a:solidFill>
                </a:rPr>
                <a:t>bcq</a:t>
              </a:r>
              <a:r>
                <a:rPr lang="fr-BE" sz="1400" dirty="0" smtClean="0">
                  <a:solidFill>
                    <a:schemeClr val="bg1">
                      <a:lumMod val="75000"/>
                    </a:schemeClr>
                  </a:solidFill>
                </a:rPr>
                <a:t> de PCDR établis avant</a:t>
              </a:r>
            </a:p>
          </p:txBody>
        </p:sp>
        <p:sp>
          <p:nvSpPr>
            <p:cNvPr id="34" name="ZoneTexte 33"/>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solidFill>
                    <a:schemeClr val="bg1">
                      <a:lumMod val="75000"/>
                    </a:schemeClr>
                  </a:solidFill>
                </a:rPr>
                <a:t>+ réfractaire : 20%</a:t>
              </a:r>
            </a:p>
          </p:txBody>
        </p:sp>
        <p:sp>
          <p:nvSpPr>
            <p:cNvPr id="35" name="ZoneTexte 34"/>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Concomitance des PCDR</a:t>
              </a:r>
            </a:p>
          </p:txBody>
        </p:sp>
      </p:grpSp>
    </p:spTree>
    <p:extLst>
      <p:ext uri="{BB962C8B-B14F-4D97-AF65-F5344CB8AC3E}">
        <p14:creationId xmlns:p14="http://schemas.microsoft.com/office/powerpoint/2010/main" val="31829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animEffect transition="in" filter="fade">
                                      <p:cBhvr>
                                        <p:cTn id="10" dur="500"/>
                                        <p:tgtEl>
                                          <p:spTgt spid="2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xEl>
                                              <p:pRg st="2" end="2"/>
                                            </p:txEl>
                                          </p:spTgt>
                                        </p:tgtEl>
                                        <p:attrNameLst>
                                          <p:attrName>style.visibility</p:attrName>
                                        </p:attrNameLst>
                                      </p:cBhvr>
                                      <p:to>
                                        <p:strVal val="visible"/>
                                      </p:to>
                                    </p:set>
                                    <p:animEffect transition="in" filter="fade">
                                      <p:cBhvr>
                                        <p:cTn id="18" dur="500"/>
                                        <p:tgtEl>
                                          <p:spTgt spid="2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fade">
                                      <p:cBhvr>
                                        <p:cTn id="21" dur="500"/>
                                        <p:tgtEl>
                                          <p:spTgt spid="2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xEl>
                                              <p:pRg st="4" end="4"/>
                                            </p:txEl>
                                          </p:spTgt>
                                        </p:tgtEl>
                                        <p:attrNameLst>
                                          <p:attrName>style.visibility</p:attrName>
                                        </p:attrNameLst>
                                      </p:cBhvr>
                                      <p:to>
                                        <p:strVal val="visible"/>
                                      </p:to>
                                    </p:set>
                                    <p:animEffect transition="in" filter="fade">
                                      <p:cBhvr>
                                        <p:cTn id="24" dur="500"/>
                                        <p:tgtEl>
                                          <p:spTgt spid="2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xEl>
                                              <p:pRg st="6" end="6"/>
                                            </p:txEl>
                                          </p:spTgt>
                                        </p:tgtEl>
                                        <p:attrNameLst>
                                          <p:attrName>style.visibility</p:attrName>
                                        </p:attrNameLst>
                                      </p:cBhvr>
                                      <p:to>
                                        <p:strVal val="visible"/>
                                      </p:to>
                                    </p:set>
                                    <p:animEffect transition="in" filter="fade">
                                      <p:cBhvr>
                                        <p:cTn id="29" dur="500"/>
                                        <p:tgtEl>
                                          <p:spTgt spid="2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xEl>
                                              <p:pRg st="7" end="7"/>
                                            </p:txEl>
                                          </p:spTgt>
                                        </p:tgtEl>
                                        <p:attrNameLst>
                                          <p:attrName>style.visibility</p:attrName>
                                        </p:attrNameLst>
                                      </p:cBhvr>
                                      <p:to>
                                        <p:strVal val="visible"/>
                                      </p:to>
                                    </p:set>
                                    <p:animEffect transition="in" filter="fade">
                                      <p:cBhvr>
                                        <p:cTn id="32"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220072" y="3140968"/>
            <a:ext cx="3742298" cy="1910268"/>
            <a:chOff x="5652120" y="3429000"/>
            <a:chExt cx="3310250" cy="1622236"/>
          </a:xfrm>
        </p:grpSpPr>
        <p:pic>
          <p:nvPicPr>
            <p:cNvPr id="3" name="Image 2" descr="C:\Users\ULg Gembloux\Documents\Capru_2016-2017\Prospective  suite\Méthodo-échantillon\carte_n25.jpg"/>
            <p:cNvPicPr/>
            <p:nvPr/>
          </p:nvPicPr>
          <p:blipFill rotWithShape="1">
            <a:blip r:embed="rId2" cstate="print">
              <a:extLst>
                <a:ext uri="{28A0092B-C50C-407E-A947-70E740481C1C}">
                  <a14:useLocalDpi xmlns:a14="http://schemas.microsoft.com/office/drawing/2010/main" val="0"/>
                </a:ext>
              </a:extLst>
            </a:blip>
            <a:srcRect l="9568" t="31290" r="7143" b="33415"/>
            <a:stretch/>
          </p:blipFill>
          <p:spPr bwMode="auto">
            <a:xfrm>
              <a:off x="6228184" y="3429000"/>
              <a:ext cx="2734186" cy="1622236"/>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5652120" y="4168110"/>
              <a:ext cx="144016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7" name="ZoneTexte 6"/>
          <p:cNvSpPr txBox="1"/>
          <p:nvPr/>
        </p:nvSpPr>
        <p:spPr>
          <a:xfrm>
            <a:off x="539552" y="260648"/>
            <a:ext cx="8136904" cy="6001643"/>
          </a:xfrm>
          <a:prstGeom prst="rect">
            <a:avLst/>
          </a:prstGeom>
          <a:noFill/>
        </p:spPr>
        <p:txBody>
          <a:bodyPr wrap="square" rtlCol="0">
            <a:spAutoFit/>
          </a:bodyPr>
          <a:lstStyle/>
          <a:p>
            <a:r>
              <a:rPr lang="fr-BE" u="sng" dirty="0" smtClean="0"/>
              <a:t>Objectifs</a:t>
            </a:r>
            <a:r>
              <a:rPr lang="fr-BE" dirty="0" smtClean="0"/>
              <a:t> : </a:t>
            </a:r>
          </a:p>
          <a:p>
            <a:pPr marL="285750" lvl="2" indent="-285750">
              <a:buFont typeface="Arial" panose="020B0604020202020204" pitchFamily="34" charset="0"/>
              <a:buChar char="•"/>
            </a:pPr>
            <a:r>
              <a:rPr lang="fr-FR" sz="1600" dirty="0" smtClean="0"/>
              <a:t>Evaluer l’intérêt </a:t>
            </a:r>
            <a:r>
              <a:rPr lang="fr-FR" sz="1600" dirty="0"/>
              <a:t>et </a:t>
            </a:r>
            <a:r>
              <a:rPr lang="fr-FR" sz="1600" dirty="0" smtClean="0"/>
              <a:t>le niveau de sensibilisation des acteurs vis-à-vis de la </a:t>
            </a:r>
            <a:r>
              <a:rPr lang="fr-FR" sz="1600" dirty="0" err="1" smtClean="0"/>
              <a:t>transcommunalité</a:t>
            </a:r>
            <a:endParaRPr lang="fr-FR" sz="1600" dirty="0"/>
          </a:p>
          <a:p>
            <a:pPr marL="285750" lvl="2" indent="-285750">
              <a:buFont typeface="Arial" panose="020B0604020202020204" pitchFamily="34" charset="0"/>
              <a:buChar char="•"/>
            </a:pPr>
            <a:r>
              <a:rPr lang="fr-FR" sz="1600" dirty="0" smtClean="0"/>
              <a:t>Mieux connaître les freins et difficultés liés à la </a:t>
            </a:r>
            <a:r>
              <a:rPr lang="fr-FR" sz="1600" dirty="0" err="1" smtClean="0"/>
              <a:t>transcommunalité</a:t>
            </a:r>
            <a:r>
              <a:rPr lang="fr-FR" sz="1600" dirty="0" smtClean="0"/>
              <a:t> afin d’apporter une réponse appropriée aux besoins identifiés</a:t>
            </a:r>
            <a:endParaRPr lang="fr-FR" sz="1600" dirty="0"/>
          </a:p>
          <a:p>
            <a:pPr marL="285750" lvl="2" indent="-285750">
              <a:buFont typeface="Arial" panose="020B0604020202020204" pitchFamily="34" charset="0"/>
              <a:buChar char="•"/>
            </a:pPr>
            <a:r>
              <a:rPr lang="fr-FR" sz="1600" dirty="0" smtClean="0"/>
              <a:t>Faire connaître des modèles d’arrangement efficaces de la </a:t>
            </a:r>
            <a:r>
              <a:rPr lang="fr-FR" sz="1600" dirty="0"/>
              <a:t>coopération</a:t>
            </a:r>
          </a:p>
          <a:p>
            <a:endParaRPr lang="fr-BE" u="sng" dirty="0" smtClean="0"/>
          </a:p>
          <a:p>
            <a:r>
              <a:rPr lang="fr-BE" u="sng" dirty="0" smtClean="0"/>
              <a:t>Mode opératoire</a:t>
            </a:r>
            <a:r>
              <a:rPr lang="fr-BE" dirty="0" smtClean="0"/>
              <a:t> : enquête de terrain basée sur un questionnaire</a:t>
            </a:r>
          </a:p>
          <a:p>
            <a:endParaRPr lang="fr-BE" dirty="0" smtClean="0"/>
          </a:p>
          <a:p>
            <a:r>
              <a:rPr lang="fr-BE" u="sng" dirty="0"/>
              <a:t>Echantillon </a:t>
            </a:r>
            <a:r>
              <a:rPr lang="fr-BE" u="sng" dirty="0" smtClean="0"/>
              <a:t>sondé</a:t>
            </a:r>
            <a:r>
              <a:rPr lang="fr-BE" dirty="0" smtClean="0"/>
              <a:t> : </a:t>
            </a:r>
            <a:endParaRPr lang="fr-BE" dirty="0"/>
          </a:p>
          <a:p>
            <a:pPr marL="285750" lvl="2" indent="-285750">
              <a:buFont typeface="Arial" panose="020B0604020202020204" pitchFamily="34" charset="0"/>
              <a:buChar char="•"/>
            </a:pPr>
            <a:r>
              <a:rPr lang="fr-BE" sz="1600" dirty="0"/>
              <a:t>21 communes en ODR (soit </a:t>
            </a:r>
            <a:r>
              <a:rPr lang="fr-BE" sz="1600" dirty="0" smtClean="0"/>
              <a:t>un taux </a:t>
            </a:r>
            <a:r>
              <a:rPr lang="fr-BE" sz="1600" dirty="0"/>
              <a:t>d’échantillonnage de 24% des communes en ODR au 1er janvier 2016) </a:t>
            </a:r>
            <a:endParaRPr lang="fr-BE" sz="1600" dirty="0" smtClean="0"/>
          </a:p>
          <a:p>
            <a:pPr marL="742950" lvl="3" indent="-285750">
              <a:buFont typeface="Arial" panose="020B0604020202020204" pitchFamily="34" charset="0"/>
              <a:buChar char="•"/>
            </a:pPr>
            <a:r>
              <a:rPr lang="fr-BE" sz="1600" dirty="0" smtClean="0"/>
              <a:t>Mandataire </a:t>
            </a:r>
            <a:r>
              <a:rPr lang="fr-BE" sz="1600" dirty="0"/>
              <a:t>en charge du PCDR (+ agent en charge du PCDR  + président CLDR)</a:t>
            </a:r>
          </a:p>
          <a:p>
            <a:pPr marL="742950" lvl="3" indent="-285750">
              <a:buFont typeface="Arial" panose="020B0604020202020204" pitchFamily="34" charset="0"/>
              <a:buChar char="•"/>
            </a:pPr>
            <a:r>
              <a:rPr lang="fr-BE" sz="1600" dirty="0" smtClean="0"/>
              <a:t>Critères de sélection adoptés : revenu/hab., nombre d’ODR et degré de rayonnement de la commune défini par la CPDT (note de recherche n°25, novembre 2011).</a:t>
            </a:r>
          </a:p>
          <a:p>
            <a:pPr marL="285750" lvl="2" indent="-285750">
              <a:buFont typeface="Arial" panose="020B0604020202020204" pitchFamily="34" charset="0"/>
              <a:buChar char="•"/>
            </a:pPr>
            <a:r>
              <a:rPr lang="fr-BE" sz="1600" dirty="0" smtClean="0"/>
              <a:t>Équipes </a:t>
            </a:r>
            <a:r>
              <a:rPr lang="fr-BE" sz="1600" dirty="0"/>
              <a:t>de la FRW (</a:t>
            </a:r>
            <a:r>
              <a:rPr lang="fr-BE" sz="1600" dirty="0" smtClean="0"/>
              <a:t>n=8/8)</a:t>
            </a:r>
          </a:p>
          <a:p>
            <a:pPr marL="742950" lvl="3" indent="-285750">
              <a:buFont typeface="Arial" panose="020B0604020202020204" pitchFamily="34" charset="0"/>
              <a:buChar char="•"/>
            </a:pPr>
            <a:r>
              <a:rPr lang="fr-BE" sz="1600" dirty="0" smtClean="0"/>
              <a:t>Responsable </a:t>
            </a:r>
            <a:r>
              <a:rPr lang="fr-BE" sz="1600" dirty="0"/>
              <a:t>d’équipe, parfois </a:t>
            </a:r>
            <a:r>
              <a:rPr lang="fr-BE" sz="1600" dirty="0" smtClean="0"/>
              <a:t>accompagné(e) </a:t>
            </a:r>
            <a:r>
              <a:rPr lang="fr-BE" sz="1600" dirty="0"/>
              <a:t>d’AD</a:t>
            </a:r>
          </a:p>
          <a:p>
            <a:endParaRPr lang="fr-BE" u="sng" dirty="0"/>
          </a:p>
          <a:p>
            <a:r>
              <a:rPr lang="fr-BE" u="sng" dirty="0" smtClean="0"/>
              <a:t>Période d’enquête</a:t>
            </a:r>
            <a:r>
              <a:rPr lang="fr-BE" dirty="0" smtClean="0"/>
              <a:t> : </a:t>
            </a:r>
            <a:r>
              <a:rPr lang="fr-BE" sz="1600" dirty="0" smtClean="0"/>
              <a:t>novembre 2016 à mars 2017</a:t>
            </a:r>
            <a:endParaRPr lang="fr-BE" sz="1600" dirty="0"/>
          </a:p>
          <a:p>
            <a:pPr lvl="2"/>
            <a:endParaRPr lang="fr-BE" sz="1600" dirty="0" smtClean="0"/>
          </a:p>
          <a:p>
            <a:pPr marL="0" lvl="1"/>
            <a:r>
              <a:rPr lang="fr-BE" u="sng" dirty="0" smtClean="0"/>
              <a:t>Remarque</a:t>
            </a:r>
            <a:r>
              <a:rPr lang="fr-BE" dirty="0" smtClean="0"/>
              <a:t> : </a:t>
            </a:r>
            <a:r>
              <a:rPr lang="fr-BE" sz="1600" dirty="0" smtClean="0"/>
              <a:t>d’autres thématiques étaient abordées lors des </a:t>
            </a:r>
            <a:r>
              <a:rPr lang="fr-BE" sz="1600" dirty="0"/>
              <a:t>entretiens </a:t>
            </a:r>
            <a:r>
              <a:rPr lang="fr-BE" sz="1600" dirty="0" smtClean="0"/>
              <a:t>(financement alternatif, maison </a:t>
            </a:r>
            <a:r>
              <a:rPr lang="fr-BE" sz="1600" dirty="0" err="1" smtClean="0"/>
              <a:t>Abbeyfield</a:t>
            </a:r>
            <a:r>
              <a:rPr lang="fr-BE" sz="1600" dirty="0" smtClean="0"/>
              <a:t>, méthanisation collective/participative, acquisition de terres agricoles et espace de travail partagé). Il </a:t>
            </a:r>
            <a:r>
              <a:rPr lang="fr-BE" sz="1600" dirty="0"/>
              <a:t>est arrivé </a:t>
            </a:r>
            <a:r>
              <a:rPr lang="fr-BE" sz="1600" dirty="0" smtClean="0"/>
              <a:t>qu’elles </a:t>
            </a:r>
            <a:r>
              <a:rPr lang="fr-BE" sz="1600" dirty="0"/>
              <a:t>ne soient pas </a:t>
            </a:r>
            <a:r>
              <a:rPr lang="fr-BE" sz="1600" dirty="0" smtClean="0"/>
              <a:t>toutes abordées par les personnes interrogées</a:t>
            </a:r>
            <a:r>
              <a:rPr lang="fr-BE" sz="1600" dirty="0"/>
              <a:t> ; ce qui explique que </a:t>
            </a:r>
            <a:r>
              <a:rPr lang="fr-BE" sz="1600" dirty="0" smtClean="0"/>
              <a:t>le n </a:t>
            </a:r>
            <a:r>
              <a:rPr lang="fr-BE" sz="1600" dirty="0"/>
              <a:t>est parfois différent de </a:t>
            </a:r>
            <a:r>
              <a:rPr lang="fr-BE" sz="1600" dirty="0" smtClean="0"/>
              <a:t>8 (FRW) et 21 (communes)</a:t>
            </a:r>
            <a:endParaRPr lang="fr-BE" sz="1600" dirty="0"/>
          </a:p>
        </p:txBody>
      </p:sp>
    </p:spTree>
    <p:extLst>
      <p:ext uri="{BB962C8B-B14F-4D97-AF65-F5344CB8AC3E}">
        <p14:creationId xmlns:p14="http://schemas.microsoft.com/office/powerpoint/2010/main" val="39314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fade">
                                      <p:cBhvr>
                                        <p:cTn id="12" dur="500"/>
                                        <p:tgtEl>
                                          <p:spTgt spid="7">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fade">
                                      <p:cBhvr>
                                        <p:cTn id="15" dur="500"/>
                                        <p:tgtEl>
                                          <p:spTgt spid="7">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9" end="9"/>
                                            </p:txEl>
                                          </p:spTgt>
                                        </p:tgtEl>
                                        <p:attrNameLst>
                                          <p:attrName>style.visibility</p:attrName>
                                        </p:attrNameLst>
                                      </p:cBhvr>
                                      <p:to>
                                        <p:strVal val="visible"/>
                                      </p:to>
                                    </p:set>
                                    <p:animEffect transition="in" filter="fade">
                                      <p:cBhvr>
                                        <p:cTn id="18" dur="500"/>
                                        <p:tgtEl>
                                          <p:spTgt spid="7">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animEffect transition="in" filter="fade">
                                      <p:cBhvr>
                                        <p:cTn id="21" dur="500"/>
                                        <p:tgtEl>
                                          <p:spTgt spid="7">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1" end="11"/>
                                            </p:txEl>
                                          </p:spTgt>
                                        </p:tgtEl>
                                        <p:attrNameLst>
                                          <p:attrName>style.visibility</p:attrName>
                                        </p:attrNameLst>
                                      </p:cBhvr>
                                      <p:to>
                                        <p:strVal val="visible"/>
                                      </p:to>
                                    </p:set>
                                    <p:animEffect transition="in" filter="fade">
                                      <p:cBhvr>
                                        <p:cTn id="24" dur="500"/>
                                        <p:tgtEl>
                                          <p:spTgt spid="7">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animEffect transition="in" filter="fade">
                                      <p:cBhvr>
                                        <p:cTn id="27" dur="500"/>
                                        <p:tgtEl>
                                          <p:spTgt spid="7">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animEffect transition="in" filter="fade">
                                      <p:cBhvr>
                                        <p:cTn id="35" dur="500"/>
                                        <p:tgtEl>
                                          <p:spTgt spid="7">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16" end="16"/>
                                            </p:txEl>
                                          </p:spTgt>
                                        </p:tgtEl>
                                        <p:attrNameLst>
                                          <p:attrName>style.visibility</p:attrName>
                                        </p:attrNameLst>
                                      </p:cBhvr>
                                      <p:to>
                                        <p:strVal val="visible"/>
                                      </p:to>
                                    </p:set>
                                    <p:animEffect transition="in" filter="fade">
                                      <p:cBhvr>
                                        <p:cTn id="38" dur="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smtClean="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de copropriété</a:t>
            </a:r>
          </a:p>
          <a:p>
            <a:pPr marL="285750" indent="-285750">
              <a:buFont typeface="Arial" panose="020B0604020202020204" pitchFamily="34" charset="0"/>
              <a:buChar char="•"/>
            </a:pPr>
            <a:r>
              <a:rPr lang="fr-BE" sz="1400" dirty="0" smtClean="0">
                <a:solidFill>
                  <a:schemeClr val="bg1">
                    <a:lumMod val="75000"/>
                  </a:schemeClr>
                </a:solidFill>
              </a:rPr>
              <a:t>Des ponts existent déjà</a:t>
            </a:r>
          </a:p>
          <a:p>
            <a:pPr marL="742950" lvl="1" indent="-285750">
              <a:buFont typeface="Arial" panose="020B0604020202020204" pitchFamily="34" charset="0"/>
              <a:buChar char="•"/>
            </a:pPr>
            <a:r>
              <a:rPr lang="fr-BE" sz="1400" dirty="0" smtClean="0">
                <a:solidFill>
                  <a:schemeClr val="bg1">
                    <a:lumMod val="75000"/>
                  </a:schemeClr>
                </a:solidFill>
              </a:rPr>
              <a:t>Pas/peu de projets </a:t>
            </a:r>
          </a:p>
          <a:p>
            <a:pPr marL="742950" lvl="1" indent="-285750">
              <a:buFont typeface="Arial" panose="020B0604020202020204" pitchFamily="34" charset="0"/>
              <a:buChar char="•"/>
            </a:pPr>
            <a:r>
              <a:rPr lang="fr-BE" sz="1400" dirty="0" smtClean="0">
                <a:solidFill>
                  <a:schemeClr val="bg1">
                    <a:lumMod val="75000"/>
                  </a:schemeClr>
                </a:solidFill>
              </a:rPr>
              <a:t>Tendance à la hausse</a:t>
            </a:r>
          </a:p>
          <a:p>
            <a:pPr marL="285750" indent="-285750">
              <a:buFont typeface="Arial" panose="020B0604020202020204" pitchFamily="34" charset="0"/>
              <a:buChar char="•"/>
            </a:pP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
        <p:nvSpPr>
          <p:cNvPr id="3" name="ZoneTexte 2"/>
          <p:cNvSpPr txBox="1"/>
          <p:nvPr/>
        </p:nvSpPr>
        <p:spPr>
          <a:xfrm>
            <a:off x="3707904" y="3222848"/>
            <a:ext cx="1512168" cy="646331"/>
          </a:xfrm>
          <a:prstGeom prst="rect">
            <a:avLst/>
          </a:prstGeom>
          <a:noFill/>
        </p:spPr>
        <p:txBody>
          <a:bodyPr wrap="square" rtlCol="0">
            <a:spAutoFit/>
          </a:bodyPr>
          <a:lstStyle/>
          <a:p>
            <a:r>
              <a:rPr lang="fr-BE" dirty="0" smtClean="0">
                <a:solidFill>
                  <a:schemeClr val="accent5"/>
                </a:solidFill>
              </a:rPr>
              <a:t>Difficultés attendues ?</a:t>
            </a:r>
            <a:endParaRPr lang="fr-BE" dirty="0">
              <a:solidFill>
                <a:schemeClr val="accent5"/>
              </a:solidFill>
            </a:endParaRPr>
          </a:p>
        </p:txBody>
      </p:sp>
      <p:cxnSp>
        <p:nvCxnSpPr>
          <p:cNvPr id="13" name="Connecteur droit avec flèche 12"/>
          <p:cNvCxnSpPr/>
          <p:nvPr/>
        </p:nvCxnSpPr>
        <p:spPr>
          <a:xfrm flipV="1">
            <a:off x="5044244" y="3376737"/>
            <a:ext cx="895908" cy="628327"/>
          </a:xfrm>
          <a:prstGeom prst="straightConnector1">
            <a:avLst/>
          </a:prstGeom>
          <a:ln>
            <a:solidFill>
              <a:schemeClr val="bg1">
                <a:lumMod val="75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611560" y="2699628"/>
            <a:ext cx="2016224" cy="369332"/>
          </a:xfrm>
          <a:prstGeom prst="rect">
            <a:avLst/>
          </a:prstGeom>
          <a:noFill/>
        </p:spPr>
        <p:txBody>
          <a:bodyPr wrap="square" rtlCol="0">
            <a:spAutoFit/>
          </a:bodyPr>
          <a:lstStyle/>
          <a:p>
            <a:r>
              <a:rPr lang="fr-BE" dirty="0" smtClean="0">
                <a:solidFill>
                  <a:schemeClr val="accent5"/>
                </a:solidFill>
              </a:rPr>
              <a:t>Aides à apporter?</a:t>
            </a:r>
            <a:endParaRPr lang="fr-BE" dirty="0">
              <a:solidFill>
                <a:schemeClr val="accent5"/>
              </a:solidFill>
            </a:endParaRPr>
          </a:p>
        </p:txBody>
      </p:sp>
      <p:sp>
        <p:nvSpPr>
          <p:cNvPr id="22" name="ZoneTexte 21"/>
          <p:cNvSpPr txBox="1"/>
          <p:nvPr/>
        </p:nvSpPr>
        <p:spPr>
          <a:xfrm>
            <a:off x="107504" y="3127608"/>
            <a:ext cx="3096344" cy="523220"/>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accent5"/>
                </a:solidFill>
              </a:rPr>
              <a:t>Sensibilisation</a:t>
            </a:r>
          </a:p>
          <a:p>
            <a:pPr marL="285750" indent="-285750">
              <a:buFont typeface="Arial" panose="020B0604020202020204" pitchFamily="34" charset="0"/>
              <a:buChar char="•"/>
            </a:pPr>
            <a:r>
              <a:rPr lang="fr-BE" sz="1400" dirty="0" smtClean="0">
                <a:solidFill>
                  <a:schemeClr val="accent5"/>
                </a:solidFill>
              </a:rPr>
              <a:t>information</a:t>
            </a:r>
          </a:p>
        </p:txBody>
      </p:sp>
      <p:sp>
        <p:nvSpPr>
          <p:cNvPr id="23" name="ZoneTexte 22"/>
          <p:cNvSpPr txBox="1"/>
          <p:nvPr/>
        </p:nvSpPr>
        <p:spPr>
          <a:xfrm>
            <a:off x="611560" y="3933056"/>
            <a:ext cx="2016224" cy="830997"/>
          </a:xfrm>
          <a:prstGeom prst="rect">
            <a:avLst/>
          </a:prstGeom>
          <a:noFill/>
        </p:spPr>
        <p:txBody>
          <a:bodyPr wrap="square" rtlCol="0">
            <a:spAutoFit/>
          </a:bodyPr>
          <a:lstStyle/>
          <a:p>
            <a:pPr algn="ctr"/>
            <a:r>
              <a:rPr lang="fr-BE" sz="1600" dirty="0" smtClean="0">
                <a:solidFill>
                  <a:schemeClr val="accent6">
                    <a:lumMod val="75000"/>
                  </a:schemeClr>
                </a:solidFill>
              </a:rPr>
              <a:t>Evaluation de l’état d’esprit </a:t>
            </a:r>
            <a:r>
              <a:rPr lang="fr-BE" sz="1600" dirty="0" err="1" smtClean="0">
                <a:solidFill>
                  <a:schemeClr val="accent6">
                    <a:lumMod val="75000"/>
                  </a:schemeClr>
                </a:solidFill>
              </a:rPr>
              <a:t>transcommunal</a:t>
            </a:r>
            <a:endParaRPr lang="fr-BE" sz="1600" dirty="0">
              <a:solidFill>
                <a:schemeClr val="accent6">
                  <a:lumMod val="75000"/>
                </a:schemeClr>
              </a:solidFill>
            </a:endParaRPr>
          </a:p>
        </p:txBody>
      </p:sp>
      <p:cxnSp>
        <p:nvCxnSpPr>
          <p:cNvPr id="26" name="Connecteur droit avec flèche 25"/>
          <p:cNvCxnSpPr/>
          <p:nvPr/>
        </p:nvCxnSpPr>
        <p:spPr>
          <a:xfrm>
            <a:off x="1619672" y="3509393"/>
            <a:ext cx="2183" cy="35165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4" name="Image 23" descr="Résultat de recherche d'images pour &quot;partag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533" y="6050677"/>
            <a:ext cx="1306711" cy="740281"/>
          </a:xfrm>
          <a:prstGeom prst="rect">
            <a:avLst/>
          </a:prstGeom>
          <a:noFill/>
          <a:ln>
            <a:noFill/>
          </a:ln>
        </p:spPr>
      </p:pic>
      <p:grpSp>
        <p:nvGrpSpPr>
          <p:cNvPr id="25" name="Groupe 24"/>
          <p:cNvGrpSpPr/>
          <p:nvPr/>
        </p:nvGrpSpPr>
        <p:grpSpPr>
          <a:xfrm>
            <a:off x="2987824" y="3772197"/>
            <a:ext cx="2937472" cy="2340263"/>
            <a:chOff x="2987824" y="3772197"/>
            <a:chExt cx="2937472" cy="2340263"/>
          </a:xfrm>
        </p:grpSpPr>
        <p:sp>
          <p:nvSpPr>
            <p:cNvPr id="27" name="ZoneTexte 26"/>
            <p:cNvSpPr txBox="1"/>
            <p:nvPr/>
          </p:nvSpPr>
          <p:spPr>
            <a:xfrm>
              <a:off x="2987824" y="3772197"/>
              <a:ext cx="2592288" cy="1384995"/>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Collaboration</a:t>
              </a:r>
            </a:p>
            <a:p>
              <a:pPr marL="800100" lvl="1" indent="-342900">
                <a:buFont typeface="Arial" panose="020B0604020202020204" pitchFamily="34" charset="0"/>
                <a:buChar char="•"/>
              </a:pPr>
              <a:r>
                <a:rPr lang="fr-BE" sz="1400" dirty="0" smtClean="0">
                  <a:solidFill>
                    <a:schemeClr val="bg1">
                      <a:lumMod val="75000"/>
                    </a:schemeClr>
                  </a:solidFill>
                </a:rPr>
                <a:t>Choix (conception, budget, gestion)</a:t>
              </a:r>
            </a:p>
            <a:p>
              <a:pPr marL="800100" lvl="1" indent="-342900">
                <a:buFont typeface="Arial" panose="020B0604020202020204" pitchFamily="34" charset="0"/>
                <a:buChar char="•"/>
              </a:pPr>
              <a:r>
                <a:rPr lang="fr-BE" sz="1400" dirty="0" smtClean="0">
                  <a:solidFill>
                    <a:schemeClr val="bg1">
                      <a:lumMod val="75000"/>
                    </a:schemeClr>
                  </a:solidFill>
                </a:rPr>
                <a:t>Rencontres (temps, entente)</a:t>
              </a:r>
            </a:p>
            <a:p>
              <a:pPr lvl="1"/>
              <a:endParaRPr lang="fr-BE" sz="1400" dirty="0" smtClean="0">
                <a:solidFill>
                  <a:schemeClr val="bg1">
                    <a:lumMod val="75000"/>
                  </a:schemeClr>
                </a:solidFill>
              </a:endParaRPr>
            </a:p>
          </p:txBody>
        </p:sp>
        <p:sp>
          <p:nvSpPr>
            <p:cNvPr id="28" name="ZoneTexte 27"/>
            <p:cNvSpPr txBox="1"/>
            <p:nvPr/>
          </p:nvSpPr>
          <p:spPr>
            <a:xfrm>
              <a:off x="2987824" y="5589240"/>
              <a:ext cx="2592288" cy="523220"/>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Mobilisation citoyenne &gt;&lt; concurrence </a:t>
              </a:r>
              <a:r>
                <a:rPr lang="fr-BE" sz="1400" dirty="0" err="1" smtClean="0">
                  <a:solidFill>
                    <a:schemeClr val="bg1">
                      <a:lumMod val="75000"/>
                    </a:schemeClr>
                  </a:solidFill>
                </a:rPr>
                <a:t>intervillageoise</a:t>
              </a:r>
              <a:endParaRPr lang="fr-BE" sz="1400" dirty="0" smtClean="0">
                <a:solidFill>
                  <a:schemeClr val="bg1">
                    <a:lumMod val="75000"/>
                  </a:schemeClr>
                </a:solidFill>
              </a:endParaRPr>
            </a:p>
          </p:txBody>
        </p:sp>
        <p:sp>
          <p:nvSpPr>
            <p:cNvPr id="29" name="ZoneTexte 28"/>
            <p:cNvSpPr txBox="1"/>
            <p:nvPr/>
          </p:nvSpPr>
          <p:spPr>
            <a:xfrm>
              <a:off x="2987824" y="4849415"/>
              <a:ext cx="2592288" cy="307777"/>
            </a:xfrm>
            <a:prstGeom prst="rect">
              <a:avLst/>
            </a:prstGeom>
            <a:noFill/>
          </p:spPr>
          <p:txBody>
            <a:bodyPr wrap="square" rtlCol="0">
              <a:spAutoFit/>
            </a:bodyPr>
            <a:lstStyle/>
            <a:p>
              <a:pPr marL="342900" indent="-342900">
                <a:buFont typeface="+mj-lt"/>
                <a:buAutoNum type="arabicPeriod" startAt="2"/>
              </a:pPr>
              <a:r>
                <a:rPr lang="fr-BE" sz="1400" dirty="0">
                  <a:solidFill>
                    <a:schemeClr val="bg1">
                      <a:lumMod val="75000"/>
                    </a:schemeClr>
                  </a:solidFill>
                </a:rPr>
                <a:t>Interconnexion des PCDR</a:t>
              </a:r>
            </a:p>
          </p:txBody>
        </p:sp>
        <p:sp>
          <p:nvSpPr>
            <p:cNvPr id="30" name="ZoneTexte 29"/>
            <p:cNvSpPr txBox="1"/>
            <p:nvPr/>
          </p:nvSpPr>
          <p:spPr>
            <a:xfrm>
              <a:off x="2987824" y="5085184"/>
              <a:ext cx="2937472"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Gestion à prévoir et à mener (sur le long terme)</a:t>
              </a:r>
            </a:p>
          </p:txBody>
        </p:sp>
      </p:grpSp>
      <p:grpSp>
        <p:nvGrpSpPr>
          <p:cNvPr id="31" name="Groupe 30"/>
          <p:cNvGrpSpPr/>
          <p:nvPr/>
        </p:nvGrpSpPr>
        <p:grpSpPr>
          <a:xfrm>
            <a:off x="5940152" y="3068960"/>
            <a:ext cx="2808312" cy="2880320"/>
            <a:chOff x="5940152" y="3068960"/>
            <a:chExt cx="2808312" cy="2880320"/>
          </a:xfrm>
        </p:grpSpPr>
        <p:sp>
          <p:nvSpPr>
            <p:cNvPr id="32" name="ZoneTexte 31"/>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solidFill>
                    <a:schemeClr val="bg1">
                      <a:lumMod val="75000"/>
                    </a:schemeClr>
                  </a:solidFill>
                </a:rPr>
                <a:t>Lourdeur + temporalité des projets d’ODR : &gt;&lt;</a:t>
              </a:r>
            </a:p>
            <a:p>
              <a:pPr marL="742950" lvl="1" indent="-285750">
                <a:buFont typeface="Arial" panose="020B0604020202020204" pitchFamily="34" charset="0"/>
                <a:buChar char="•"/>
              </a:pPr>
              <a:r>
                <a:rPr lang="fr-BE" sz="1400" dirty="0" smtClean="0">
                  <a:solidFill>
                    <a:schemeClr val="bg1">
                      <a:lumMod val="75000"/>
                    </a:schemeClr>
                  </a:solidFill>
                </a:rPr>
                <a:t>Cumul d’inertie lié au TC</a:t>
              </a:r>
            </a:p>
            <a:p>
              <a:pPr marL="742950" lvl="1" indent="-285750">
                <a:buFont typeface="Arial" panose="020B0604020202020204" pitchFamily="34" charset="0"/>
                <a:buChar char="•"/>
              </a:pPr>
              <a:r>
                <a:rPr lang="fr-BE" sz="1400" dirty="0" smtClean="0">
                  <a:solidFill>
                    <a:schemeClr val="bg1">
                      <a:lumMod val="75000"/>
                    </a:schemeClr>
                  </a:solidFill>
                </a:rPr>
                <a:t>D’autres sources de subsides sont privilégiés </a:t>
              </a:r>
              <a:endParaRPr lang="fr-BE" sz="1400" dirty="0">
                <a:solidFill>
                  <a:schemeClr val="bg1">
                    <a:lumMod val="75000"/>
                  </a:schemeClr>
                </a:solidFill>
              </a:endParaRPr>
            </a:p>
          </p:txBody>
        </p:sp>
        <p:sp>
          <p:nvSpPr>
            <p:cNvPr id="33" name="ZoneTexte 32"/>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Nécessité de collaboration</a:t>
              </a:r>
            </a:p>
          </p:txBody>
        </p:sp>
        <p:sp>
          <p:nvSpPr>
            <p:cNvPr id="34" name="ZoneTexte 33"/>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Révision 2014 &gt;&lt; </a:t>
              </a:r>
              <a:r>
                <a:rPr lang="fr-BE" sz="1400" dirty="0" err="1" smtClean="0">
                  <a:solidFill>
                    <a:schemeClr val="bg1">
                      <a:lumMod val="75000"/>
                    </a:schemeClr>
                  </a:solidFill>
                </a:rPr>
                <a:t>bcq</a:t>
              </a:r>
              <a:r>
                <a:rPr lang="fr-BE" sz="1400" dirty="0" smtClean="0">
                  <a:solidFill>
                    <a:schemeClr val="bg1">
                      <a:lumMod val="75000"/>
                    </a:schemeClr>
                  </a:solidFill>
                </a:rPr>
                <a:t> de PCDR établis avant</a:t>
              </a:r>
            </a:p>
          </p:txBody>
        </p:sp>
        <p:sp>
          <p:nvSpPr>
            <p:cNvPr id="35" name="ZoneTexte 34"/>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solidFill>
                    <a:schemeClr val="bg1">
                      <a:lumMod val="75000"/>
                    </a:schemeClr>
                  </a:solidFill>
                </a:rPr>
                <a:t>+ réfractaire : 20%</a:t>
              </a:r>
            </a:p>
          </p:txBody>
        </p:sp>
        <p:sp>
          <p:nvSpPr>
            <p:cNvPr id="36" name="ZoneTexte 35"/>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Concomitance des PCDR</a:t>
              </a:r>
            </a:p>
          </p:txBody>
        </p:sp>
      </p:grpSp>
    </p:spTree>
    <p:extLst>
      <p:ext uri="{BB962C8B-B14F-4D97-AF65-F5344CB8AC3E}">
        <p14:creationId xmlns:p14="http://schemas.microsoft.com/office/powerpoint/2010/main" val="17737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ésultat de recherche d'images pour &quot;à diffuser dessin&quo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573017"/>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ésultat de recherche d'images pour &quot;conseil icone&quo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672" y="3357017"/>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11560" y="188640"/>
            <a:ext cx="2016224" cy="830997"/>
          </a:xfrm>
          <a:prstGeom prst="rect">
            <a:avLst/>
          </a:prstGeom>
          <a:noFill/>
        </p:spPr>
        <p:txBody>
          <a:bodyPr wrap="square" rtlCol="0">
            <a:spAutoFit/>
          </a:bodyPr>
          <a:lstStyle/>
          <a:p>
            <a:pPr algn="ctr"/>
            <a:r>
              <a:rPr lang="fr-BE" sz="1600" dirty="0" smtClean="0">
                <a:solidFill>
                  <a:schemeClr val="accent6">
                    <a:lumMod val="75000"/>
                  </a:schemeClr>
                </a:solidFill>
              </a:rPr>
              <a:t>Evaluation de l’état d’esprit </a:t>
            </a:r>
            <a:r>
              <a:rPr lang="fr-BE" sz="1600" dirty="0" err="1" smtClean="0">
                <a:solidFill>
                  <a:schemeClr val="accent6">
                    <a:lumMod val="75000"/>
                  </a:schemeClr>
                </a:solidFill>
              </a:rPr>
              <a:t>transcommunal</a:t>
            </a:r>
            <a:endParaRPr lang="fr-BE" sz="1600" dirty="0">
              <a:solidFill>
                <a:schemeClr val="accent6">
                  <a:lumMod val="75000"/>
                </a:schemeClr>
              </a:solidFill>
            </a:endParaRPr>
          </a:p>
        </p:txBody>
      </p:sp>
      <p:sp>
        <p:nvSpPr>
          <p:cNvPr id="4" name="ZoneTexte 3"/>
          <p:cNvSpPr txBox="1"/>
          <p:nvPr/>
        </p:nvSpPr>
        <p:spPr>
          <a:xfrm>
            <a:off x="3275856" y="36320"/>
            <a:ext cx="5400600" cy="1477328"/>
          </a:xfrm>
          <a:prstGeom prst="rect">
            <a:avLst/>
          </a:prstGeom>
          <a:noFill/>
        </p:spPr>
        <p:txBody>
          <a:bodyPr wrap="square" rtlCol="0">
            <a:spAutoFit/>
          </a:bodyPr>
          <a:lstStyle/>
          <a:p>
            <a:pPr marL="342900" indent="-342900">
              <a:buFont typeface="+mj-lt"/>
              <a:buAutoNum type="arabicPeriod"/>
            </a:pPr>
            <a:r>
              <a:rPr lang="fr-BE" sz="1500" dirty="0" smtClean="0"/>
              <a:t>Selon vous quels intérêts les communes </a:t>
            </a:r>
            <a:r>
              <a:rPr lang="fr-BE" sz="1500" dirty="0" err="1" smtClean="0"/>
              <a:t>ont-elles</a:t>
            </a:r>
            <a:r>
              <a:rPr lang="fr-BE" sz="1500" dirty="0" smtClean="0"/>
              <a:t> à porter des projets de DR ensemble?</a:t>
            </a:r>
          </a:p>
          <a:p>
            <a:pPr marL="342900" indent="-342900">
              <a:buFont typeface="+mj-lt"/>
              <a:buAutoNum type="arabicPeriod"/>
            </a:pPr>
            <a:r>
              <a:rPr lang="fr-BE" sz="1500" dirty="0" smtClean="0"/>
              <a:t>Quels projets de DR les communes peuvent-elles porter ensemble?</a:t>
            </a:r>
          </a:p>
          <a:p>
            <a:pPr marL="342900" indent="-342900">
              <a:buFont typeface="+mj-lt"/>
              <a:buAutoNum type="arabicPeriod"/>
            </a:pPr>
            <a:r>
              <a:rPr lang="fr-BE" sz="1500" dirty="0" smtClean="0"/>
              <a:t>Relevé de témoignages spontanés</a:t>
            </a:r>
          </a:p>
          <a:p>
            <a:pPr marL="342900" indent="-342900">
              <a:buFont typeface="+mj-lt"/>
              <a:buAutoNum type="arabicPeriod"/>
            </a:pPr>
            <a:r>
              <a:rPr lang="fr-BE" sz="1500" dirty="0" smtClean="0"/>
              <a:t>Mises en situation </a:t>
            </a:r>
            <a:endParaRPr lang="fr-BE" sz="1500" dirty="0"/>
          </a:p>
        </p:txBody>
      </p:sp>
      <p:sp>
        <p:nvSpPr>
          <p:cNvPr id="5" name="Accolade ouvrante 4"/>
          <p:cNvSpPr/>
          <p:nvPr/>
        </p:nvSpPr>
        <p:spPr>
          <a:xfrm>
            <a:off x="2627784" y="36319"/>
            <a:ext cx="216024" cy="1368000"/>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solidFill>
                <a:schemeClr val="accent6">
                  <a:lumMod val="75000"/>
                </a:schemeClr>
              </a:solidFill>
            </a:endParaRPr>
          </a:p>
        </p:txBody>
      </p:sp>
      <p:graphicFrame>
        <p:nvGraphicFramePr>
          <p:cNvPr id="6" name="Graphique 5"/>
          <p:cNvGraphicFramePr/>
          <p:nvPr>
            <p:extLst>
              <p:ext uri="{D42A27DB-BD31-4B8C-83A1-F6EECF244321}">
                <p14:modId xmlns:p14="http://schemas.microsoft.com/office/powerpoint/2010/main" val="3495014038"/>
              </p:ext>
            </p:extLst>
          </p:nvPr>
        </p:nvGraphicFramePr>
        <p:xfrm>
          <a:off x="179512" y="1556792"/>
          <a:ext cx="6696744" cy="48965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aphique 9"/>
          <p:cNvGraphicFramePr/>
          <p:nvPr>
            <p:extLst>
              <p:ext uri="{D42A27DB-BD31-4B8C-83A1-F6EECF244321}">
                <p14:modId xmlns:p14="http://schemas.microsoft.com/office/powerpoint/2010/main" val="2152299939"/>
              </p:ext>
            </p:extLst>
          </p:nvPr>
        </p:nvGraphicFramePr>
        <p:xfrm>
          <a:off x="6264275" y="2879820"/>
          <a:ext cx="2879725" cy="1799590"/>
        </p:xfrm>
        <a:graphic>
          <a:graphicData uri="http://schemas.openxmlformats.org/drawingml/2006/chart">
            <c:chart xmlns:c="http://schemas.openxmlformats.org/drawingml/2006/chart" xmlns:r="http://schemas.openxmlformats.org/officeDocument/2006/relationships" r:id="rId8"/>
          </a:graphicData>
        </a:graphic>
      </p:graphicFrame>
      <p:sp>
        <p:nvSpPr>
          <p:cNvPr id="3" name="ZoneTexte 2"/>
          <p:cNvSpPr txBox="1"/>
          <p:nvPr/>
        </p:nvSpPr>
        <p:spPr>
          <a:xfrm>
            <a:off x="7236296" y="2636912"/>
            <a:ext cx="1080120" cy="338554"/>
          </a:xfrm>
          <a:prstGeom prst="rect">
            <a:avLst/>
          </a:prstGeom>
          <a:noFill/>
        </p:spPr>
        <p:txBody>
          <a:bodyPr wrap="square" rtlCol="0">
            <a:spAutoFit/>
          </a:bodyPr>
          <a:lstStyle/>
          <a:p>
            <a:r>
              <a:rPr lang="fr-BE" sz="1600" b="1" dirty="0" smtClean="0"/>
              <a:t>FRW</a:t>
            </a:r>
            <a:endParaRPr lang="fr-BE" sz="1600" b="1" dirty="0"/>
          </a:p>
        </p:txBody>
      </p:sp>
    </p:spTree>
    <p:extLst>
      <p:ext uri="{BB962C8B-B14F-4D97-AF65-F5344CB8AC3E}">
        <p14:creationId xmlns:p14="http://schemas.microsoft.com/office/powerpoint/2010/main" val="16973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
                                            <p:txEl>
                                              <p:pRg st="1" end="1"/>
                                            </p:txEl>
                                          </p:spTgt>
                                        </p:tgtEl>
                                      </p:cBhvr>
                                    </p:animEffect>
                                    <p:set>
                                      <p:cBhvr>
                                        <p:cTn id="30" dur="1" fill="hold">
                                          <p:stCondLst>
                                            <p:cond delay="499"/>
                                          </p:stCondLst>
                                        </p:cTn>
                                        <p:tgtEl>
                                          <p:spTgt spid="4">
                                            <p:txEl>
                                              <p:pRg st="1" end="1"/>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
                                            <p:txEl>
                                              <p:pRg st="2" end="2"/>
                                            </p:txEl>
                                          </p:spTgt>
                                        </p:tgtEl>
                                      </p:cBhvr>
                                    </p:animEffect>
                                    <p:set>
                                      <p:cBhvr>
                                        <p:cTn id="33" dur="1" fill="hold">
                                          <p:stCondLst>
                                            <p:cond delay="499"/>
                                          </p:stCondLst>
                                        </p:cTn>
                                        <p:tgtEl>
                                          <p:spTgt spid="4">
                                            <p:txEl>
                                              <p:pRg st="2" end="2"/>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
                                            <p:txEl>
                                              <p:pRg st="3" end="3"/>
                                            </p:txEl>
                                          </p:spTgt>
                                        </p:tgtEl>
                                      </p:cBhvr>
                                    </p:animEffect>
                                    <p:set>
                                      <p:cBhvr>
                                        <p:cTn id="36" dur="1" fill="hold">
                                          <p:stCondLst>
                                            <p:cond delay="499"/>
                                          </p:stCondLst>
                                        </p:cTn>
                                        <p:tgtEl>
                                          <p:spTgt spid="4">
                                            <p:txEl>
                                              <p:pRg st="3" end="3"/>
                                            </p:txEl>
                                          </p:spTgt>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98"/>
                                        </p:tgtEl>
                                        <p:attrNameLst>
                                          <p:attrName>style.visibility</p:attrName>
                                        </p:attrNameLst>
                                      </p:cBhvr>
                                      <p:to>
                                        <p:strVal val="visible"/>
                                      </p:to>
                                    </p:set>
                                    <p:animEffect transition="in" filter="fade">
                                      <p:cBhvr>
                                        <p:cTn id="52" dur="500"/>
                                        <p:tgtEl>
                                          <p:spTgt spid="4098"/>
                                        </p:tgtEl>
                                      </p:cBhvr>
                                    </p:animEffec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Graphic spid="10" grpId="0">
        <p:bldAsOne/>
      </p:bldGraphic>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88640"/>
            <a:ext cx="2016224" cy="830997"/>
          </a:xfrm>
          <a:prstGeom prst="rect">
            <a:avLst/>
          </a:prstGeom>
          <a:noFill/>
        </p:spPr>
        <p:txBody>
          <a:bodyPr wrap="square" rtlCol="0">
            <a:spAutoFit/>
          </a:bodyPr>
          <a:lstStyle/>
          <a:p>
            <a:pPr algn="ctr"/>
            <a:r>
              <a:rPr lang="fr-BE" sz="1600" dirty="0" smtClean="0">
                <a:solidFill>
                  <a:schemeClr val="accent6">
                    <a:lumMod val="75000"/>
                  </a:schemeClr>
                </a:solidFill>
              </a:rPr>
              <a:t>Evaluation de l’état d’esprit </a:t>
            </a:r>
            <a:r>
              <a:rPr lang="fr-BE" sz="1600" dirty="0" err="1" smtClean="0">
                <a:solidFill>
                  <a:schemeClr val="accent6">
                    <a:lumMod val="75000"/>
                  </a:schemeClr>
                </a:solidFill>
              </a:rPr>
              <a:t>transcommunal</a:t>
            </a:r>
            <a:endParaRPr lang="fr-BE" sz="1600" dirty="0">
              <a:solidFill>
                <a:schemeClr val="accent6">
                  <a:lumMod val="75000"/>
                </a:schemeClr>
              </a:solidFill>
            </a:endParaRPr>
          </a:p>
        </p:txBody>
      </p:sp>
      <p:sp>
        <p:nvSpPr>
          <p:cNvPr id="4" name="ZoneTexte 3"/>
          <p:cNvSpPr txBox="1"/>
          <p:nvPr/>
        </p:nvSpPr>
        <p:spPr>
          <a:xfrm>
            <a:off x="3275856" y="36320"/>
            <a:ext cx="5400600" cy="1246495"/>
          </a:xfrm>
          <a:prstGeom prst="rect">
            <a:avLst/>
          </a:prstGeom>
          <a:noFill/>
        </p:spPr>
        <p:txBody>
          <a:bodyPr wrap="square" rtlCol="0">
            <a:spAutoFit/>
          </a:bodyPr>
          <a:lstStyle/>
          <a:p>
            <a:pPr marL="342900" indent="-342900">
              <a:buFont typeface="+mj-lt"/>
              <a:buAutoNum type="arabicPeriod"/>
            </a:pPr>
            <a:r>
              <a:rPr lang="fr-BE" sz="1500" dirty="0" smtClean="0">
                <a:solidFill>
                  <a:schemeClr val="bg1">
                    <a:lumMod val="75000"/>
                  </a:schemeClr>
                </a:solidFill>
              </a:rPr>
              <a:t>Selon vous quels intérêts les communes </a:t>
            </a:r>
            <a:r>
              <a:rPr lang="fr-BE" sz="1500" dirty="0" err="1" smtClean="0">
                <a:solidFill>
                  <a:schemeClr val="bg1">
                    <a:lumMod val="75000"/>
                  </a:schemeClr>
                </a:solidFill>
              </a:rPr>
              <a:t>ont-elles</a:t>
            </a:r>
            <a:r>
              <a:rPr lang="fr-BE" sz="1500" dirty="0" smtClean="0">
                <a:solidFill>
                  <a:schemeClr val="bg1">
                    <a:lumMod val="75000"/>
                  </a:schemeClr>
                </a:solidFill>
              </a:rPr>
              <a:t> à porter des projets de DR ensemble?</a:t>
            </a:r>
          </a:p>
          <a:p>
            <a:pPr marL="342900" indent="-342900">
              <a:buFont typeface="+mj-lt"/>
              <a:buAutoNum type="arabicPeriod"/>
            </a:pPr>
            <a:r>
              <a:rPr lang="fr-BE" sz="1500" dirty="0" smtClean="0"/>
              <a:t>Quels projets de DR les communes peuvent-elles porter ensemble?</a:t>
            </a:r>
          </a:p>
          <a:p>
            <a:endParaRPr lang="fr-BE" sz="1500" dirty="0"/>
          </a:p>
        </p:txBody>
      </p:sp>
      <p:sp>
        <p:nvSpPr>
          <p:cNvPr id="5" name="Accolade ouvrante 4"/>
          <p:cNvSpPr/>
          <p:nvPr/>
        </p:nvSpPr>
        <p:spPr>
          <a:xfrm>
            <a:off x="2627784" y="36319"/>
            <a:ext cx="216024" cy="1368000"/>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solidFill>
                <a:schemeClr val="accent6">
                  <a:lumMod val="75000"/>
                </a:schemeClr>
              </a:solidFill>
            </a:endParaRPr>
          </a:p>
        </p:txBody>
      </p:sp>
      <p:graphicFrame>
        <p:nvGraphicFramePr>
          <p:cNvPr id="8" name="Graphique 7"/>
          <p:cNvGraphicFramePr/>
          <p:nvPr>
            <p:extLst>
              <p:ext uri="{D42A27DB-BD31-4B8C-83A1-F6EECF244321}">
                <p14:modId xmlns:p14="http://schemas.microsoft.com/office/powerpoint/2010/main" val="858077347"/>
              </p:ext>
            </p:extLst>
          </p:nvPr>
        </p:nvGraphicFramePr>
        <p:xfrm>
          <a:off x="-72516" y="1451685"/>
          <a:ext cx="6696744"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1629783476"/>
              </p:ext>
            </p:extLst>
          </p:nvPr>
        </p:nvGraphicFramePr>
        <p:xfrm>
          <a:off x="6264275" y="4149080"/>
          <a:ext cx="2879725"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p:cNvSpPr txBox="1"/>
          <p:nvPr/>
        </p:nvSpPr>
        <p:spPr>
          <a:xfrm>
            <a:off x="7164288" y="2834352"/>
            <a:ext cx="1800200" cy="738664"/>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accent6">
                    <a:lumMod val="75000"/>
                  </a:schemeClr>
                </a:solidFill>
              </a:rPr>
              <a:t>Maison médicale</a:t>
            </a:r>
          </a:p>
          <a:p>
            <a:pPr marL="285750" indent="-285750">
              <a:buFont typeface="Arial" panose="020B0604020202020204" pitchFamily="34" charset="0"/>
              <a:buChar char="•"/>
            </a:pPr>
            <a:r>
              <a:rPr lang="fr-BE" sz="1400" dirty="0" smtClean="0">
                <a:solidFill>
                  <a:schemeClr val="accent6">
                    <a:lumMod val="75000"/>
                  </a:schemeClr>
                </a:solidFill>
              </a:rPr>
              <a:t>Vitrine</a:t>
            </a:r>
          </a:p>
          <a:p>
            <a:pPr marL="285750" indent="-285750">
              <a:buFont typeface="Arial" panose="020B0604020202020204" pitchFamily="34" charset="0"/>
              <a:buChar char="•"/>
            </a:pPr>
            <a:r>
              <a:rPr lang="fr-BE" sz="1400" dirty="0" smtClean="0">
                <a:solidFill>
                  <a:schemeClr val="accent6">
                    <a:lumMod val="75000"/>
                  </a:schemeClr>
                </a:solidFill>
              </a:rPr>
              <a:t>MR/MMS</a:t>
            </a:r>
            <a:endParaRPr lang="fr-BE" sz="1400" dirty="0">
              <a:solidFill>
                <a:schemeClr val="accent6">
                  <a:lumMod val="75000"/>
                </a:schemeClr>
              </a:solidFill>
            </a:endParaRPr>
          </a:p>
        </p:txBody>
      </p:sp>
      <p:cxnSp>
        <p:nvCxnSpPr>
          <p:cNvPr id="11" name="Connecteur droit avec flèche 10"/>
          <p:cNvCxnSpPr/>
          <p:nvPr/>
        </p:nvCxnSpPr>
        <p:spPr>
          <a:xfrm flipV="1">
            <a:off x="7920372" y="3717032"/>
            <a:ext cx="0" cy="43204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5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88640"/>
            <a:ext cx="2016224" cy="830997"/>
          </a:xfrm>
          <a:prstGeom prst="rect">
            <a:avLst/>
          </a:prstGeom>
          <a:noFill/>
        </p:spPr>
        <p:txBody>
          <a:bodyPr wrap="square" rtlCol="0">
            <a:spAutoFit/>
          </a:bodyPr>
          <a:lstStyle/>
          <a:p>
            <a:pPr algn="ctr"/>
            <a:r>
              <a:rPr lang="fr-BE" sz="1600" dirty="0" smtClean="0">
                <a:solidFill>
                  <a:schemeClr val="accent6">
                    <a:lumMod val="75000"/>
                  </a:schemeClr>
                </a:solidFill>
              </a:rPr>
              <a:t>Evaluation de l’état d’esprit </a:t>
            </a:r>
            <a:r>
              <a:rPr lang="fr-BE" sz="1600" dirty="0" err="1" smtClean="0">
                <a:solidFill>
                  <a:schemeClr val="accent6">
                    <a:lumMod val="75000"/>
                  </a:schemeClr>
                </a:solidFill>
              </a:rPr>
              <a:t>transcommunal</a:t>
            </a:r>
            <a:endParaRPr lang="fr-BE" sz="1600" dirty="0">
              <a:solidFill>
                <a:schemeClr val="accent6">
                  <a:lumMod val="75000"/>
                </a:schemeClr>
              </a:solidFill>
            </a:endParaRPr>
          </a:p>
        </p:txBody>
      </p:sp>
      <p:sp>
        <p:nvSpPr>
          <p:cNvPr id="4" name="ZoneTexte 3"/>
          <p:cNvSpPr txBox="1"/>
          <p:nvPr/>
        </p:nvSpPr>
        <p:spPr>
          <a:xfrm>
            <a:off x="3275856" y="36320"/>
            <a:ext cx="5400600" cy="1246495"/>
          </a:xfrm>
          <a:prstGeom prst="rect">
            <a:avLst/>
          </a:prstGeom>
          <a:noFill/>
        </p:spPr>
        <p:txBody>
          <a:bodyPr wrap="square" rtlCol="0">
            <a:spAutoFit/>
          </a:bodyPr>
          <a:lstStyle/>
          <a:p>
            <a:pPr marL="342900" indent="-342900">
              <a:buFont typeface="+mj-lt"/>
              <a:buAutoNum type="arabicPeriod"/>
            </a:pPr>
            <a:r>
              <a:rPr lang="fr-BE" sz="1500" dirty="0" smtClean="0">
                <a:solidFill>
                  <a:schemeClr val="bg1">
                    <a:lumMod val="75000"/>
                  </a:schemeClr>
                </a:solidFill>
              </a:rPr>
              <a:t>Selon vous quels intérêts les communes </a:t>
            </a:r>
            <a:r>
              <a:rPr lang="fr-BE" sz="1500" dirty="0" err="1" smtClean="0">
                <a:solidFill>
                  <a:schemeClr val="bg1">
                    <a:lumMod val="75000"/>
                  </a:schemeClr>
                </a:solidFill>
              </a:rPr>
              <a:t>ont-elles</a:t>
            </a:r>
            <a:r>
              <a:rPr lang="fr-BE" sz="1500" dirty="0" smtClean="0">
                <a:solidFill>
                  <a:schemeClr val="bg1">
                    <a:lumMod val="75000"/>
                  </a:schemeClr>
                </a:solidFill>
              </a:rPr>
              <a:t> à porter des projets de DR ensemble?</a:t>
            </a:r>
          </a:p>
          <a:p>
            <a:pPr marL="342900" indent="-342900">
              <a:buFont typeface="+mj-lt"/>
              <a:buAutoNum type="arabicPeriod"/>
            </a:pPr>
            <a:r>
              <a:rPr lang="fr-BE" sz="1500" dirty="0" smtClean="0"/>
              <a:t>Quels projets de DR les communes peuvent-elles porter ensemble?</a:t>
            </a:r>
          </a:p>
          <a:p>
            <a:r>
              <a:rPr lang="fr-BE" sz="1500" dirty="0" smtClean="0"/>
              <a:t> </a:t>
            </a:r>
            <a:endParaRPr lang="fr-BE" sz="1500" dirty="0"/>
          </a:p>
        </p:txBody>
      </p:sp>
      <p:sp>
        <p:nvSpPr>
          <p:cNvPr id="5" name="Accolade ouvrante 4"/>
          <p:cNvSpPr/>
          <p:nvPr/>
        </p:nvSpPr>
        <p:spPr>
          <a:xfrm>
            <a:off x="2627784" y="36319"/>
            <a:ext cx="216024" cy="1332000"/>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solidFill>
                <a:schemeClr val="accent6">
                  <a:lumMod val="75000"/>
                </a:schemeClr>
              </a:solidFill>
            </a:endParaRPr>
          </a:p>
        </p:txBody>
      </p:sp>
      <p:graphicFrame>
        <p:nvGraphicFramePr>
          <p:cNvPr id="6" name="Graphique 5"/>
          <p:cNvGraphicFramePr/>
          <p:nvPr>
            <p:extLst>
              <p:ext uri="{D42A27DB-BD31-4B8C-83A1-F6EECF244321}">
                <p14:modId xmlns:p14="http://schemas.microsoft.com/office/powerpoint/2010/main" val="2492032666"/>
              </p:ext>
            </p:extLst>
          </p:nvPr>
        </p:nvGraphicFramePr>
        <p:xfrm>
          <a:off x="-72516" y="1484784"/>
          <a:ext cx="6696744"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1403648" y="2132856"/>
            <a:ext cx="7272808" cy="2308324"/>
          </a:xfrm>
          <a:prstGeom prst="rect">
            <a:avLst/>
          </a:prstGeom>
          <a:noFill/>
        </p:spPr>
        <p:txBody>
          <a:bodyPr wrap="square" rtlCol="0">
            <a:spAutoFit/>
          </a:bodyPr>
          <a:lstStyle/>
          <a:p>
            <a:r>
              <a:rPr lang="fr-BE" sz="1600" dirty="0" smtClean="0">
                <a:solidFill>
                  <a:srgbClr val="00B050"/>
                </a:solidFill>
              </a:rPr>
              <a:t>Des précisions à donner par rapport aux questionnements suivants : </a:t>
            </a:r>
          </a:p>
          <a:p>
            <a:endParaRPr lang="fr-BE" sz="1600" dirty="0" smtClean="0"/>
          </a:p>
          <a:p>
            <a:pPr marL="342900" indent="-342900">
              <a:buFont typeface="+mj-lt"/>
              <a:buAutoNum type="arabicPeriod"/>
            </a:pPr>
            <a:r>
              <a:rPr lang="fr-BE" sz="1600" dirty="0" smtClean="0"/>
              <a:t>DR = possibilité de développer des projets à portée économique, générant des bénéfices? (plusieurs acteurs rencontrés pensent que les projets de développement rural ne sont pas destinés à créer des bénéfices)</a:t>
            </a:r>
          </a:p>
          <a:p>
            <a:pPr marL="342900" indent="-342900">
              <a:buFont typeface="+mj-lt"/>
              <a:buAutoNum type="arabicPeriod"/>
            </a:pPr>
            <a:endParaRPr lang="fr-BE" sz="1600" dirty="0" smtClean="0"/>
          </a:p>
          <a:p>
            <a:pPr marL="342900" indent="-342900">
              <a:buFont typeface="+mj-lt"/>
              <a:buAutoNum type="arabicPeriod"/>
            </a:pPr>
            <a:r>
              <a:rPr lang="fr-BE" sz="1600" dirty="0" err="1" smtClean="0"/>
              <a:t>Transcommunal</a:t>
            </a:r>
            <a:r>
              <a:rPr lang="fr-BE" sz="1600" dirty="0" smtClean="0"/>
              <a:t> = plusieurs entités développées au sein de chaque commune partenaire et portant une dynamique </a:t>
            </a:r>
            <a:r>
              <a:rPr lang="fr-BE" sz="1600" dirty="0" err="1" smtClean="0"/>
              <a:t>transcommunale</a:t>
            </a:r>
            <a:r>
              <a:rPr lang="fr-BE" sz="1600" dirty="0" smtClean="0"/>
              <a:t> unique?  (plateforme et points retraits, halls de sports complémentaires avec coupole unique de gestion)</a:t>
            </a:r>
            <a:endParaRPr lang="fr-BE" sz="1600" dirty="0"/>
          </a:p>
        </p:txBody>
      </p:sp>
      <p:pic>
        <p:nvPicPr>
          <p:cNvPr id="6146" name="Picture 2" descr="Résultat de recherche d'images pour &quot;conseil icone&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48" y="2132856"/>
            <a:ext cx="43200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coopération dessin&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466442"/>
            <a:ext cx="2160240" cy="3274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associé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2523815"/>
            <a:ext cx="2667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3528" y="1340768"/>
            <a:ext cx="2160240" cy="1323439"/>
          </a:xfrm>
          <a:prstGeom prst="rect">
            <a:avLst/>
          </a:prstGeom>
          <a:noFill/>
        </p:spPr>
        <p:txBody>
          <a:bodyPr wrap="square" rtlCol="0">
            <a:spAutoFit/>
          </a:bodyPr>
          <a:lstStyle/>
          <a:p>
            <a:r>
              <a:rPr lang="fr-BE" sz="1600" i="1" dirty="0" smtClean="0">
                <a:solidFill>
                  <a:schemeClr val="tx2">
                    <a:lumMod val="60000"/>
                    <a:lumOff val="40000"/>
                  </a:schemeClr>
                </a:solidFill>
              </a:rPr>
              <a:t>« les communes s’approprient les infrastructures implantées sur leur territoire »</a:t>
            </a:r>
            <a:endParaRPr lang="fr-BE" sz="1600" i="1" dirty="0">
              <a:solidFill>
                <a:schemeClr val="tx2">
                  <a:lumMod val="60000"/>
                  <a:lumOff val="40000"/>
                </a:schemeClr>
              </a:solidFill>
            </a:endParaRPr>
          </a:p>
        </p:txBody>
      </p:sp>
      <p:sp>
        <p:nvSpPr>
          <p:cNvPr id="7" name="ZoneTexte 6"/>
          <p:cNvSpPr txBox="1"/>
          <p:nvPr/>
        </p:nvSpPr>
        <p:spPr>
          <a:xfrm>
            <a:off x="2393890" y="1340768"/>
            <a:ext cx="2862319" cy="830997"/>
          </a:xfrm>
          <a:prstGeom prst="rect">
            <a:avLst/>
          </a:prstGeom>
          <a:noFill/>
        </p:spPr>
        <p:txBody>
          <a:bodyPr wrap="square" rtlCol="0">
            <a:spAutoFit/>
          </a:bodyPr>
          <a:lstStyle/>
          <a:p>
            <a:r>
              <a:rPr lang="fr-BE" sz="1600" i="1" dirty="0" smtClean="0">
                <a:latin typeface="Bodoni MT" panose="02070603080606020203" pitchFamily="18" charset="0"/>
              </a:rPr>
              <a:t>« …pas évident de développer quelque chose qui intéresse tout le monde au même endroit… »</a:t>
            </a:r>
            <a:endParaRPr lang="fr-BE" sz="1600" i="1" dirty="0">
              <a:latin typeface="Bodoni MT" panose="02070603080606020203" pitchFamily="18" charset="0"/>
            </a:endParaRPr>
          </a:p>
        </p:txBody>
      </p:sp>
      <p:sp>
        <p:nvSpPr>
          <p:cNvPr id="8" name="ZoneTexte 7"/>
          <p:cNvSpPr txBox="1"/>
          <p:nvPr/>
        </p:nvSpPr>
        <p:spPr>
          <a:xfrm>
            <a:off x="5580112" y="1415678"/>
            <a:ext cx="3801663" cy="1015663"/>
          </a:xfrm>
          <a:prstGeom prst="rect">
            <a:avLst/>
          </a:prstGeom>
          <a:noFill/>
        </p:spPr>
        <p:txBody>
          <a:bodyPr wrap="square" rtlCol="0">
            <a:spAutoFit/>
          </a:bodyPr>
          <a:lstStyle/>
          <a:p>
            <a:r>
              <a:rPr lang="fr-BE" sz="1500" dirty="0" smtClean="0">
                <a:latin typeface="Leelawadee" panose="020B0502040204020203" pitchFamily="34" charset="-34"/>
                <a:cs typeface="Leelawadee" panose="020B0502040204020203" pitchFamily="34" charset="-34"/>
              </a:rPr>
              <a:t>« il faut que les politiques soient sur la même longueur d’onde, qu’ils travaillent ensemble vers un objectif commun, sans tirer la couverture sur soi »</a:t>
            </a:r>
            <a:endParaRPr lang="fr-BE" sz="1500" dirty="0">
              <a:latin typeface="Leelawadee" panose="020B0502040204020203" pitchFamily="34" charset="-34"/>
              <a:cs typeface="Leelawadee" panose="020B0502040204020203" pitchFamily="34" charset="-34"/>
            </a:endParaRPr>
          </a:p>
        </p:txBody>
      </p:sp>
      <p:sp>
        <p:nvSpPr>
          <p:cNvPr id="9" name="ZoneTexte 8"/>
          <p:cNvSpPr txBox="1"/>
          <p:nvPr/>
        </p:nvSpPr>
        <p:spPr>
          <a:xfrm>
            <a:off x="2411760" y="2132856"/>
            <a:ext cx="3024336" cy="1600438"/>
          </a:xfrm>
          <a:prstGeom prst="rect">
            <a:avLst/>
          </a:prstGeom>
          <a:noFill/>
        </p:spPr>
        <p:txBody>
          <a:bodyPr wrap="square" rtlCol="0">
            <a:spAutoFit/>
          </a:bodyPr>
          <a:lstStyle/>
          <a:p>
            <a:r>
              <a:rPr lang="fr-BE" sz="1400" i="1"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Comment faire comprendre à la population que la commune investit dans une infrastructure implantée sur le territoire voisin alors que des travaux de voiries; par exemple, doivent être réalisés au sein de leur commune »</a:t>
            </a:r>
            <a:endParaRPr lang="fr-BE" sz="1400" i="1"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ZoneTexte 1"/>
          <p:cNvSpPr txBox="1"/>
          <p:nvPr/>
        </p:nvSpPr>
        <p:spPr>
          <a:xfrm>
            <a:off x="3203847" y="4925486"/>
            <a:ext cx="2772309" cy="1815882"/>
          </a:xfrm>
          <a:prstGeom prst="rect">
            <a:avLst/>
          </a:prstGeom>
          <a:noFill/>
        </p:spPr>
        <p:txBody>
          <a:bodyPr wrap="square" rtlCol="0">
            <a:spAutoFit/>
          </a:bodyPr>
          <a:lstStyle/>
          <a:p>
            <a:r>
              <a:rPr lang="fr-BE" sz="1400" dirty="0" smtClean="0"/>
              <a:t>Acteurs de référence : </a:t>
            </a:r>
          </a:p>
          <a:p>
            <a:pPr marL="285750" indent="-285750">
              <a:buFont typeface="Arial" panose="020B0604020202020204" pitchFamily="34" charset="0"/>
              <a:buChar char="•"/>
            </a:pPr>
            <a:r>
              <a:rPr lang="fr-BE" sz="1400" dirty="0" smtClean="0"/>
              <a:t>Rudi </a:t>
            </a:r>
            <a:r>
              <a:rPr lang="fr-BE" sz="1400" dirty="0" err="1" smtClean="0"/>
              <a:t>Claudot</a:t>
            </a:r>
            <a:r>
              <a:rPr lang="fr-BE" sz="1400" dirty="0" smtClean="0"/>
              <a:t> (CESW)</a:t>
            </a:r>
          </a:p>
          <a:p>
            <a:pPr marL="285750" indent="-285750">
              <a:buFont typeface="Arial" panose="020B0604020202020204" pitchFamily="34" charset="0"/>
              <a:buChar char="•"/>
            </a:pPr>
            <a:r>
              <a:rPr lang="fr-BE" sz="1400" dirty="0" smtClean="0"/>
              <a:t>GAL</a:t>
            </a:r>
          </a:p>
          <a:p>
            <a:pPr marL="285750" indent="-285750">
              <a:buFont typeface="Arial" panose="020B0604020202020204" pitchFamily="34" charset="0"/>
              <a:buChar char="•"/>
            </a:pPr>
            <a:r>
              <a:rPr lang="fr-BE" sz="1400" dirty="0" smtClean="0"/>
              <a:t>Parcs naturels</a:t>
            </a:r>
          </a:p>
          <a:p>
            <a:pPr marL="285750" indent="-285750">
              <a:buFont typeface="Arial" panose="020B0604020202020204" pitchFamily="34" charset="0"/>
              <a:buChar char="•"/>
            </a:pPr>
            <a:r>
              <a:rPr lang="fr-BE" sz="1400" dirty="0" smtClean="0"/>
              <a:t>CAR</a:t>
            </a:r>
          </a:p>
          <a:p>
            <a:pPr marL="285750" indent="-285750">
              <a:buFont typeface="Arial" panose="020B0604020202020204" pitchFamily="34" charset="0"/>
              <a:buChar char="•"/>
            </a:pPr>
            <a:r>
              <a:rPr lang="fr-BE" sz="1400" dirty="0" smtClean="0"/>
              <a:t>Pays </a:t>
            </a:r>
          </a:p>
          <a:p>
            <a:pPr marL="285750" indent="-285750">
              <a:buFont typeface="Arial" panose="020B0604020202020204" pitchFamily="34" charset="0"/>
              <a:buChar char="•"/>
            </a:pPr>
            <a:r>
              <a:rPr lang="fr-BE" sz="1400" dirty="0" smtClean="0"/>
              <a:t>Sociologues</a:t>
            </a:r>
          </a:p>
          <a:p>
            <a:pPr marL="285750" indent="-285750">
              <a:buFont typeface="Arial" panose="020B0604020202020204" pitchFamily="34" charset="0"/>
              <a:buChar char="•"/>
            </a:pPr>
            <a:r>
              <a:rPr lang="fr-BE" sz="1400" dirty="0" smtClean="0"/>
              <a:t>…</a:t>
            </a:r>
          </a:p>
        </p:txBody>
      </p:sp>
      <p:sp>
        <p:nvSpPr>
          <p:cNvPr id="10" name="ZoneTexte 9"/>
          <p:cNvSpPr txBox="1"/>
          <p:nvPr/>
        </p:nvSpPr>
        <p:spPr>
          <a:xfrm>
            <a:off x="3203847" y="3717032"/>
            <a:ext cx="2772309" cy="1169551"/>
          </a:xfrm>
          <a:prstGeom prst="rect">
            <a:avLst/>
          </a:prstGeom>
          <a:noFill/>
          <a:ln>
            <a:solidFill>
              <a:schemeClr val="accent1"/>
            </a:solidFill>
          </a:ln>
        </p:spPr>
        <p:txBody>
          <a:bodyPr wrap="square" rtlCol="0">
            <a:spAutoFit/>
          </a:bodyPr>
          <a:lstStyle/>
          <a:p>
            <a:r>
              <a:rPr lang="fr-BE" sz="1400" dirty="0" smtClean="0"/>
              <a:t>Sensibilisation aux plus-values de la </a:t>
            </a:r>
            <a:r>
              <a:rPr lang="fr-BE" sz="1400" dirty="0" err="1" smtClean="0"/>
              <a:t>transcommunalité</a:t>
            </a:r>
            <a:endParaRPr lang="fr-BE" sz="1400" dirty="0" smtClean="0"/>
          </a:p>
          <a:p>
            <a:endParaRPr lang="fr-BE" sz="1400" dirty="0"/>
          </a:p>
          <a:p>
            <a:r>
              <a:rPr lang="fr-BE" sz="1400" dirty="0" smtClean="0"/>
              <a:t>Eveil des compétences et des motivations à la coopération</a:t>
            </a:r>
          </a:p>
        </p:txBody>
      </p:sp>
      <p:sp>
        <p:nvSpPr>
          <p:cNvPr id="11" name="ZoneTexte 10"/>
          <p:cNvSpPr txBox="1"/>
          <p:nvPr/>
        </p:nvSpPr>
        <p:spPr>
          <a:xfrm>
            <a:off x="611560" y="188640"/>
            <a:ext cx="2016224" cy="830997"/>
          </a:xfrm>
          <a:prstGeom prst="rect">
            <a:avLst/>
          </a:prstGeom>
          <a:noFill/>
        </p:spPr>
        <p:txBody>
          <a:bodyPr wrap="square" rtlCol="0">
            <a:spAutoFit/>
          </a:bodyPr>
          <a:lstStyle/>
          <a:p>
            <a:pPr algn="ctr"/>
            <a:r>
              <a:rPr lang="fr-BE" sz="1600" dirty="0" smtClean="0">
                <a:solidFill>
                  <a:schemeClr val="accent6">
                    <a:lumMod val="75000"/>
                  </a:schemeClr>
                </a:solidFill>
              </a:rPr>
              <a:t>Evaluation de l’état d’esprit </a:t>
            </a:r>
            <a:r>
              <a:rPr lang="fr-BE" sz="1600" dirty="0" err="1" smtClean="0">
                <a:solidFill>
                  <a:schemeClr val="accent6">
                    <a:lumMod val="75000"/>
                  </a:schemeClr>
                </a:solidFill>
              </a:rPr>
              <a:t>transcommunal</a:t>
            </a:r>
            <a:endParaRPr lang="fr-BE" sz="1600" dirty="0">
              <a:solidFill>
                <a:schemeClr val="accent6">
                  <a:lumMod val="75000"/>
                </a:schemeClr>
              </a:solidFill>
            </a:endParaRPr>
          </a:p>
        </p:txBody>
      </p:sp>
      <p:sp>
        <p:nvSpPr>
          <p:cNvPr id="12" name="Accolade ouvrante 11"/>
          <p:cNvSpPr/>
          <p:nvPr/>
        </p:nvSpPr>
        <p:spPr>
          <a:xfrm>
            <a:off x="2627784" y="36319"/>
            <a:ext cx="216024" cy="1332000"/>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solidFill>
                <a:schemeClr val="accent6">
                  <a:lumMod val="75000"/>
                </a:schemeClr>
              </a:solidFill>
            </a:endParaRPr>
          </a:p>
        </p:txBody>
      </p:sp>
      <p:sp>
        <p:nvSpPr>
          <p:cNvPr id="13" name="ZoneTexte 12"/>
          <p:cNvSpPr txBox="1"/>
          <p:nvPr/>
        </p:nvSpPr>
        <p:spPr>
          <a:xfrm>
            <a:off x="3275856" y="40869"/>
            <a:ext cx="5400600" cy="1477328"/>
          </a:xfrm>
          <a:prstGeom prst="rect">
            <a:avLst/>
          </a:prstGeom>
          <a:noFill/>
        </p:spPr>
        <p:txBody>
          <a:bodyPr wrap="square" rtlCol="0">
            <a:spAutoFit/>
          </a:bodyPr>
          <a:lstStyle/>
          <a:p>
            <a:pPr marL="342900" indent="-342900">
              <a:buFont typeface="+mj-lt"/>
              <a:buAutoNum type="arabicPeriod"/>
            </a:pPr>
            <a:r>
              <a:rPr lang="fr-BE" sz="1500" dirty="0" smtClean="0">
                <a:solidFill>
                  <a:schemeClr val="bg1">
                    <a:lumMod val="75000"/>
                  </a:schemeClr>
                </a:solidFill>
              </a:rPr>
              <a:t>Selon vous quels intérêts les communes </a:t>
            </a:r>
            <a:r>
              <a:rPr lang="fr-BE" sz="1500" dirty="0" err="1" smtClean="0">
                <a:solidFill>
                  <a:schemeClr val="bg1">
                    <a:lumMod val="75000"/>
                  </a:schemeClr>
                </a:solidFill>
              </a:rPr>
              <a:t>ont-elles</a:t>
            </a:r>
            <a:r>
              <a:rPr lang="fr-BE" sz="1500" dirty="0" smtClean="0">
                <a:solidFill>
                  <a:schemeClr val="bg1">
                    <a:lumMod val="75000"/>
                  </a:schemeClr>
                </a:solidFill>
              </a:rPr>
              <a:t> à porter des projets de DR ensemble?</a:t>
            </a:r>
          </a:p>
          <a:p>
            <a:pPr marL="342900" indent="-342900">
              <a:buFont typeface="+mj-lt"/>
              <a:buAutoNum type="arabicPeriod"/>
            </a:pPr>
            <a:r>
              <a:rPr lang="fr-BE" sz="1500" dirty="0" smtClean="0">
                <a:solidFill>
                  <a:schemeClr val="bg1">
                    <a:lumMod val="75000"/>
                  </a:schemeClr>
                </a:solidFill>
              </a:rPr>
              <a:t>Quels projets de DR les communes peuvent-elles porter ensemble?</a:t>
            </a:r>
          </a:p>
          <a:p>
            <a:pPr marL="342900" indent="-342900">
              <a:buFont typeface="+mj-lt"/>
              <a:buAutoNum type="arabicPeriod"/>
            </a:pPr>
            <a:r>
              <a:rPr lang="fr-BE" sz="1500" dirty="0" smtClean="0"/>
              <a:t>Relevé de témoignages spontanés</a:t>
            </a:r>
          </a:p>
          <a:p>
            <a:r>
              <a:rPr lang="fr-BE" sz="1500" dirty="0" smtClean="0"/>
              <a:t> </a:t>
            </a:r>
            <a:endParaRPr lang="fr-BE" sz="1500" dirty="0"/>
          </a:p>
        </p:txBody>
      </p:sp>
    </p:spTree>
    <p:extLst>
      <p:ext uri="{BB962C8B-B14F-4D97-AF65-F5344CB8AC3E}">
        <p14:creationId xmlns:p14="http://schemas.microsoft.com/office/powerpoint/2010/main" val="11395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par>
                                <p:cTn id="28" presetID="10" presetClass="entr" presetSubtype="0" fill="hold" nodeType="with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500"/>
                                        <p:tgtEl>
                                          <p:spTgt spid="30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2"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88640"/>
            <a:ext cx="2016224" cy="830997"/>
          </a:xfrm>
          <a:prstGeom prst="rect">
            <a:avLst/>
          </a:prstGeom>
          <a:noFill/>
        </p:spPr>
        <p:txBody>
          <a:bodyPr wrap="square" rtlCol="0">
            <a:spAutoFit/>
          </a:bodyPr>
          <a:lstStyle/>
          <a:p>
            <a:pPr algn="ctr"/>
            <a:r>
              <a:rPr lang="fr-BE" sz="1600" dirty="0" smtClean="0">
                <a:solidFill>
                  <a:schemeClr val="accent6">
                    <a:lumMod val="75000"/>
                  </a:schemeClr>
                </a:solidFill>
              </a:rPr>
              <a:t>Evaluation de l’état d’esprit </a:t>
            </a:r>
            <a:r>
              <a:rPr lang="fr-BE" sz="1600" dirty="0" err="1" smtClean="0">
                <a:solidFill>
                  <a:schemeClr val="accent6">
                    <a:lumMod val="75000"/>
                  </a:schemeClr>
                </a:solidFill>
              </a:rPr>
              <a:t>transcommunal</a:t>
            </a:r>
            <a:endParaRPr lang="fr-BE" sz="1600" dirty="0">
              <a:solidFill>
                <a:schemeClr val="accent6">
                  <a:lumMod val="75000"/>
                </a:schemeClr>
              </a:solidFill>
            </a:endParaRPr>
          </a:p>
        </p:txBody>
      </p:sp>
      <p:sp>
        <p:nvSpPr>
          <p:cNvPr id="4" name="ZoneTexte 3"/>
          <p:cNvSpPr txBox="1"/>
          <p:nvPr/>
        </p:nvSpPr>
        <p:spPr>
          <a:xfrm>
            <a:off x="3275856" y="36320"/>
            <a:ext cx="5400600" cy="1477328"/>
          </a:xfrm>
          <a:prstGeom prst="rect">
            <a:avLst/>
          </a:prstGeom>
          <a:noFill/>
        </p:spPr>
        <p:txBody>
          <a:bodyPr wrap="square" rtlCol="0">
            <a:spAutoFit/>
          </a:bodyPr>
          <a:lstStyle/>
          <a:p>
            <a:pPr marL="342900" indent="-342900">
              <a:buFont typeface="+mj-lt"/>
              <a:buAutoNum type="arabicPeriod"/>
            </a:pPr>
            <a:r>
              <a:rPr lang="fr-BE" sz="1500" dirty="0" smtClean="0">
                <a:solidFill>
                  <a:schemeClr val="bg1">
                    <a:lumMod val="75000"/>
                  </a:schemeClr>
                </a:solidFill>
              </a:rPr>
              <a:t>Selon vous quels intérêts les communes </a:t>
            </a:r>
            <a:r>
              <a:rPr lang="fr-BE" sz="1500" dirty="0" err="1" smtClean="0">
                <a:solidFill>
                  <a:schemeClr val="bg1">
                    <a:lumMod val="75000"/>
                  </a:schemeClr>
                </a:solidFill>
              </a:rPr>
              <a:t>ont-elles</a:t>
            </a:r>
            <a:r>
              <a:rPr lang="fr-BE" sz="1500" dirty="0" smtClean="0">
                <a:solidFill>
                  <a:schemeClr val="bg1">
                    <a:lumMod val="75000"/>
                  </a:schemeClr>
                </a:solidFill>
              </a:rPr>
              <a:t> à porter des projets de DR ensemble?</a:t>
            </a:r>
          </a:p>
          <a:p>
            <a:pPr marL="342900" indent="-342900">
              <a:buFont typeface="+mj-lt"/>
              <a:buAutoNum type="arabicPeriod"/>
            </a:pPr>
            <a:r>
              <a:rPr lang="fr-BE" sz="1500" dirty="0" smtClean="0">
                <a:solidFill>
                  <a:schemeClr val="bg1">
                    <a:lumMod val="75000"/>
                  </a:schemeClr>
                </a:solidFill>
              </a:rPr>
              <a:t>Quels projets de DR les communes peuvent-elles porter ensemble?</a:t>
            </a:r>
          </a:p>
          <a:p>
            <a:pPr marL="342900" indent="-342900">
              <a:buFont typeface="+mj-lt"/>
              <a:buAutoNum type="arabicPeriod"/>
            </a:pPr>
            <a:r>
              <a:rPr lang="fr-BE" sz="1500" dirty="0" smtClean="0">
                <a:solidFill>
                  <a:schemeClr val="bg1">
                    <a:lumMod val="75000"/>
                  </a:schemeClr>
                </a:solidFill>
              </a:rPr>
              <a:t>Relevé de témoignages spontanés</a:t>
            </a:r>
            <a:endParaRPr lang="fr-BE" sz="1500" dirty="0">
              <a:solidFill>
                <a:schemeClr val="bg1">
                  <a:lumMod val="75000"/>
                </a:schemeClr>
              </a:solidFill>
            </a:endParaRPr>
          </a:p>
          <a:p>
            <a:pPr marL="342900" indent="-342900">
              <a:buFont typeface="+mj-lt"/>
              <a:buAutoNum type="arabicPeriod"/>
            </a:pPr>
            <a:r>
              <a:rPr lang="fr-BE" sz="1500" dirty="0" smtClean="0"/>
              <a:t>Mises en situation </a:t>
            </a:r>
            <a:endParaRPr lang="fr-BE" sz="1500" dirty="0"/>
          </a:p>
        </p:txBody>
      </p:sp>
      <p:sp>
        <p:nvSpPr>
          <p:cNvPr id="5" name="Accolade ouvrante 4"/>
          <p:cNvSpPr/>
          <p:nvPr/>
        </p:nvSpPr>
        <p:spPr>
          <a:xfrm>
            <a:off x="2627784" y="36320"/>
            <a:ext cx="216024" cy="1477328"/>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solidFill>
                <a:schemeClr val="accent6">
                  <a:lumMod val="75000"/>
                </a:schemeClr>
              </a:solidFill>
            </a:endParaRPr>
          </a:p>
        </p:txBody>
      </p:sp>
      <p:graphicFrame>
        <p:nvGraphicFramePr>
          <p:cNvPr id="7" name="Graphique 6"/>
          <p:cNvGraphicFramePr/>
          <p:nvPr>
            <p:extLst>
              <p:ext uri="{D42A27DB-BD31-4B8C-83A1-F6EECF244321}">
                <p14:modId xmlns:p14="http://schemas.microsoft.com/office/powerpoint/2010/main" val="3692094714"/>
              </p:ext>
            </p:extLst>
          </p:nvPr>
        </p:nvGraphicFramePr>
        <p:xfrm>
          <a:off x="467544" y="1412776"/>
          <a:ext cx="6096000"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5724128" y="1844824"/>
            <a:ext cx="3528392" cy="4832092"/>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Le bien appartient à la commune partenaire : 0% (</a:t>
            </a:r>
            <a:r>
              <a:rPr lang="fr-BE" sz="1400" strike="sngStrike" dirty="0" smtClean="0"/>
              <a:t>emphytéote</a:t>
            </a:r>
            <a:r>
              <a:rPr lang="fr-BE" sz="1400" dirty="0" smtClean="0"/>
              <a:t>)</a:t>
            </a:r>
          </a:p>
          <a:p>
            <a:pPr marL="285750" indent="-285750">
              <a:buFont typeface="Arial" panose="020B0604020202020204" pitchFamily="34" charset="0"/>
              <a:buChar char="•"/>
            </a:pPr>
            <a:r>
              <a:rPr lang="fr-BE" sz="1400" dirty="0" smtClean="0"/>
              <a:t>Le bien est </a:t>
            </a:r>
            <a:r>
              <a:rPr lang="fr-BE" sz="1400" dirty="0" err="1" smtClean="0"/>
              <a:t>coacheté</a:t>
            </a:r>
            <a:r>
              <a:rPr lang="fr-BE" sz="1400" dirty="0" smtClean="0"/>
              <a:t> : 50%</a:t>
            </a:r>
          </a:p>
          <a:p>
            <a:pPr marL="285750" indent="-285750">
              <a:buFont typeface="Arial" panose="020B0604020202020204" pitchFamily="34" charset="0"/>
              <a:buChar char="•"/>
            </a:pPr>
            <a:r>
              <a:rPr lang="fr-BE" sz="1400" dirty="0" smtClean="0"/>
              <a:t>+12% (40% de 31%) peu favorables à appliquer BE </a:t>
            </a:r>
          </a:p>
          <a:p>
            <a:pPr marL="285750" indent="-285750">
              <a:buFont typeface="Arial" panose="020B0604020202020204" pitchFamily="34" charset="0"/>
              <a:buChar char="•"/>
            </a:pPr>
            <a:r>
              <a:rPr lang="fr-BE" sz="1400" dirty="0" smtClean="0"/>
              <a:t>Copropriété jugée plus « </a:t>
            </a:r>
            <a:r>
              <a:rPr lang="fr-BE" sz="1400" i="1" dirty="0" smtClean="0"/>
              <a:t>claire </a:t>
            </a:r>
            <a:r>
              <a:rPr lang="fr-BE" sz="1400" dirty="0" smtClean="0"/>
              <a:t>», plus «</a:t>
            </a:r>
            <a:r>
              <a:rPr lang="fr-BE" sz="1400" i="1" dirty="0" smtClean="0"/>
              <a:t> saine </a:t>
            </a:r>
            <a:r>
              <a:rPr lang="fr-BE" sz="1400" dirty="0" smtClean="0"/>
              <a:t>», plus « </a:t>
            </a:r>
            <a:r>
              <a:rPr lang="fr-BE" sz="1400" i="1" dirty="0" smtClean="0"/>
              <a:t>facile </a:t>
            </a:r>
            <a:r>
              <a:rPr lang="fr-BE" sz="1400" dirty="0" smtClean="0"/>
              <a:t>»</a:t>
            </a:r>
          </a:p>
          <a:p>
            <a:endParaRPr lang="fr-BE" sz="1400" dirty="0">
              <a:sym typeface="Wingdings" panose="05000000000000000000" pitchFamily="2" charset="2"/>
            </a:endParaRPr>
          </a:p>
          <a:p>
            <a:pPr marL="285750" indent="-285750">
              <a:buFont typeface="Wingdings"/>
              <a:buChar char="à"/>
            </a:pPr>
            <a:r>
              <a:rPr lang="fr-BE" sz="1400" dirty="0" smtClean="0"/>
              <a:t>Méfiance/prudence : adoption du bail emphytéotique en tant qu’emphytéote </a:t>
            </a:r>
          </a:p>
          <a:p>
            <a:pPr marL="285750" indent="-285750">
              <a:buFont typeface="Wingdings"/>
              <a:buChar char="à"/>
            </a:pPr>
            <a:r>
              <a:rPr lang="fr-BE" sz="1400" dirty="0" smtClean="0"/>
              <a:t>Procédure à faire connaitre à valoriser  -AVANTAGES BE : </a:t>
            </a:r>
          </a:p>
          <a:p>
            <a:pPr marL="742950" lvl="1" indent="-285750">
              <a:buFont typeface="Wingdings"/>
              <a:buChar char="à"/>
            </a:pPr>
            <a:r>
              <a:rPr lang="fr-BE" sz="1400" dirty="0" smtClean="0"/>
              <a:t>Économie foncière</a:t>
            </a:r>
          </a:p>
          <a:p>
            <a:pPr marL="742950" lvl="1" indent="-285750">
              <a:buFont typeface="Wingdings"/>
              <a:buChar char="à"/>
            </a:pPr>
            <a:r>
              <a:rPr lang="fr-BE" sz="1400" dirty="0" smtClean="0"/>
              <a:t>Minimisation investissement et prise de risque</a:t>
            </a:r>
          </a:p>
          <a:p>
            <a:pPr marL="742950" lvl="1" indent="-285750">
              <a:buFont typeface="Wingdings"/>
              <a:buChar char="à"/>
            </a:pPr>
            <a:r>
              <a:rPr lang="fr-BE" sz="1400" dirty="0" smtClean="0"/>
              <a:t>Préservation des patrimoines communaux (&gt;&lt; vente)</a:t>
            </a:r>
          </a:p>
          <a:p>
            <a:pPr marL="742950" lvl="1" indent="-285750">
              <a:buFont typeface="Wingdings"/>
              <a:buChar char="à"/>
            </a:pPr>
            <a:endParaRPr lang="fr-BE" sz="1400" dirty="0" smtClean="0"/>
          </a:p>
          <a:p>
            <a:pPr marL="261938" lvl="1" indent="-261938">
              <a:buFont typeface="Wingdings"/>
              <a:buChar char="à"/>
            </a:pPr>
            <a:r>
              <a:rPr lang="fr-BE" sz="1400" dirty="0" smtClean="0"/>
              <a:t>Clauses possibles  pour convention équitable  </a:t>
            </a:r>
            <a:r>
              <a:rPr lang="fr-BE" sz="1400" dirty="0">
                <a:sym typeface="Wingdings" panose="05000000000000000000" pitchFamily="2" charset="2"/>
              </a:rPr>
              <a:t>(</a:t>
            </a:r>
            <a:r>
              <a:rPr lang="fr-BE" sz="1400" dirty="0" smtClean="0">
                <a:sym typeface="Wingdings" panose="05000000000000000000" pitchFamily="2" charset="2"/>
              </a:rPr>
              <a:t>UVCW)</a:t>
            </a:r>
            <a:endParaRPr lang="fr-BE" sz="1400" dirty="0" smtClean="0"/>
          </a:p>
          <a:p>
            <a:pPr marL="742950" lvl="1" indent="-285750">
              <a:buFont typeface="Wingdings"/>
              <a:buChar char="à"/>
            </a:pPr>
            <a:endParaRPr lang="fr-BE" sz="1400" dirty="0" smtClean="0"/>
          </a:p>
          <a:p>
            <a:pPr marL="742950" lvl="1" indent="-285750">
              <a:buFont typeface="Wingdings"/>
              <a:buChar char="à"/>
            </a:pPr>
            <a:endParaRPr lang="fr-BE" sz="1400" dirty="0"/>
          </a:p>
        </p:txBody>
      </p:sp>
      <p:graphicFrame>
        <p:nvGraphicFramePr>
          <p:cNvPr id="6" name="Graphique 5"/>
          <p:cNvGraphicFramePr/>
          <p:nvPr>
            <p:extLst>
              <p:ext uri="{D42A27DB-BD31-4B8C-83A1-F6EECF244321}">
                <p14:modId xmlns:p14="http://schemas.microsoft.com/office/powerpoint/2010/main" val="337784872"/>
              </p:ext>
            </p:extLst>
          </p:nvPr>
        </p:nvGraphicFramePr>
        <p:xfrm>
          <a:off x="-648072" y="1772816"/>
          <a:ext cx="3275856" cy="3055888"/>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35496" y="4653136"/>
            <a:ext cx="2016224" cy="523220"/>
          </a:xfrm>
          <a:prstGeom prst="rect">
            <a:avLst/>
          </a:prstGeom>
          <a:noFill/>
        </p:spPr>
        <p:txBody>
          <a:bodyPr wrap="square" rtlCol="0">
            <a:spAutoFit/>
          </a:bodyPr>
          <a:lstStyle/>
          <a:p>
            <a:pPr algn="ctr"/>
            <a:r>
              <a:rPr lang="fr-BE" sz="1400" dirty="0" smtClean="0"/>
              <a:t>Application du bail emphytéotique (BE)?</a:t>
            </a:r>
            <a:endParaRPr lang="fr-BE" sz="1400" dirty="0"/>
          </a:p>
        </p:txBody>
      </p:sp>
      <p:cxnSp>
        <p:nvCxnSpPr>
          <p:cNvPr id="10" name="Connecteur en arc 9"/>
          <p:cNvCxnSpPr/>
          <p:nvPr/>
        </p:nvCxnSpPr>
        <p:spPr>
          <a:xfrm rot="10800000" flipV="1">
            <a:off x="1475656" y="3068960"/>
            <a:ext cx="792088" cy="720080"/>
          </a:xfrm>
          <a:prstGeom prst="curvedConnector3">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88640"/>
            <a:ext cx="2016224" cy="830997"/>
          </a:xfrm>
          <a:prstGeom prst="rect">
            <a:avLst/>
          </a:prstGeom>
          <a:noFill/>
        </p:spPr>
        <p:txBody>
          <a:bodyPr wrap="square" rtlCol="0">
            <a:spAutoFit/>
          </a:bodyPr>
          <a:lstStyle/>
          <a:p>
            <a:pPr algn="ctr"/>
            <a:r>
              <a:rPr lang="fr-BE" sz="1600" dirty="0" smtClean="0">
                <a:solidFill>
                  <a:schemeClr val="accent6">
                    <a:lumMod val="75000"/>
                  </a:schemeClr>
                </a:solidFill>
              </a:rPr>
              <a:t>Evaluation de l’état d’esprit </a:t>
            </a:r>
            <a:r>
              <a:rPr lang="fr-BE" sz="1600" dirty="0" err="1" smtClean="0">
                <a:solidFill>
                  <a:schemeClr val="accent6">
                    <a:lumMod val="75000"/>
                  </a:schemeClr>
                </a:solidFill>
              </a:rPr>
              <a:t>transcommunal</a:t>
            </a:r>
            <a:endParaRPr lang="fr-BE" sz="1600" dirty="0">
              <a:solidFill>
                <a:schemeClr val="accent6">
                  <a:lumMod val="75000"/>
                </a:schemeClr>
              </a:solidFill>
            </a:endParaRPr>
          </a:p>
        </p:txBody>
      </p:sp>
      <p:graphicFrame>
        <p:nvGraphicFramePr>
          <p:cNvPr id="7" name="Graphique 6"/>
          <p:cNvGraphicFramePr/>
          <p:nvPr>
            <p:extLst>
              <p:ext uri="{D42A27DB-BD31-4B8C-83A1-F6EECF244321}">
                <p14:modId xmlns:p14="http://schemas.microsoft.com/office/powerpoint/2010/main" val="1177124079"/>
              </p:ext>
            </p:extLst>
          </p:nvPr>
        </p:nvGraphicFramePr>
        <p:xfrm>
          <a:off x="467544" y="1412776"/>
          <a:ext cx="6096000" cy="5328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extLst>
              <p:ext uri="{D42A27DB-BD31-4B8C-83A1-F6EECF244321}">
                <p14:modId xmlns:p14="http://schemas.microsoft.com/office/powerpoint/2010/main" val="264075599"/>
              </p:ext>
            </p:extLst>
          </p:nvPr>
        </p:nvGraphicFramePr>
        <p:xfrm>
          <a:off x="5652120" y="1301656"/>
          <a:ext cx="3275856" cy="3055888"/>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6228184" y="3921254"/>
            <a:ext cx="2016224" cy="523220"/>
          </a:xfrm>
          <a:prstGeom prst="rect">
            <a:avLst/>
          </a:prstGeom>
          <a:noFill/>
        </p:spPr>
        <p:txBody>
          <a:bodyPr wrap="square" rtlCol="0">
            <a:spAutoFit/>
          </a:bodyPr>
          <a:lstStyle/>
          <a:p>
            <a:pPr algn="ctr"/>
            <a:r>
              <a:rPr lang="fr-BE" sz="1400" dirty="0" smtClean="0"/>
              <a:t>Copropriété d’un bien initialement communal?</a:t>
            </a:r>
            <a:endParaRPr lang="fr-BE" sz="1400" dirty="0"/>
          </a:p>
        </p:txBody>
      </p:sp>
      <p:cxnSp>
        <p:nvCxnSpPr>
          <p:cNvPr id="10" name="Connecteur en arc 9"/>
          <p:cNvCxnSpPr/>
          <p:nvPr/>
        </p:nvCxnSpPr>
        <p:spPr>
          <a:xfrm flipV="1">
            <a:off x="4860032" y="2780928"/>
            <a:ext cx="1512168" cy="864096"/>
          </a:xfrm>
          <a:prstGeom prst="curvedConnector3">
            <a:avLst>
              <a:gd name="adj1" fmla="val 50000"/>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275856" y="36320"/>
            <a:ext cx="5400600" cy="1477328"/>
          </a:xfrm>
          <a:prstGeom prst="rect">
            <a:avLst/>
          </a:prstGeom>
          <a:noFill/>
        </p:spPr>
        <p:txBody>
          <a:bodyPr wrap="square" rtlCol="0">
            <a:spAutoFit/>
          </a:bodyPr>
          <a:lstStyle/>
          <a:p>
            <a:pPr marL="342900" indent="-342900">
              <a:buFont typeface="+mj-lt"/>
              <a:buAutoNum type="arabicPeriod"/>
            </a:pPr>
            <a:r>
              <a:rPr lang="fr-BE" sz="1500" dirty="0" smtClean="0">
                <a:solidFill>
                  <a:schemeClr val="bg1">
                    <a:lumMod val="75000"/>
                  </a:schemeClr>
                </a:solidFill>
              </a:rPr>
              <a:t>Selon vous quels intérêts les communes </a:t>
            </a:r>
            <a:r>
              <a:rPr lang="fr-BE" sz="1500" dirty="0" err="1" smtClean="0">
                <a:solidFill>
                  <a:schemeClr val="bg1">
                    <a:lumMod val="75000"/>
                  </a:schemeClr>
                </a:solidFill>
              </a:rPr>
              <a:t>ont-elles</a:t>
            </a:r>
            <a:r>
              <a:rPr lang="fr-BE" sz="1500" dirty="0" smtClean="0">
                <a:solidFill>
                  <a:schemeClr val="bg1">
                    <a:lumMod val="75000"/>
                  </a:schemeClr>
                </a:solidFill>
              </a:rPr>
              <a:t> à porter des projets de DR ensemble?</a:t>
            </a:r>
          </a:p>
          <a:p>
            <a:pPr marL="342900" indent="-342900">
              <a:buFont typeface="+mj-lt"/>
              <a:buAutoNum type="arabicPeriod"/>
            </a:pPr>
            <a:r>
              <a:rPr lang="fr-BE" sz="1500" dirty="0" smtClean="0">
                <a:solidFill>
                  <a:schemeClr val="bg1">
                    <a:lumMod val="75000"/>
                  </a:schemeClr>
                </a:solidFill>
              </a:rPr>
              <a:t>Quels projets de DR les communes peuvent-elles porter ensemble?</a:t>
            </a:r>
          </a:p>
          <a:p>
            <a:pPr marL="342900" indent="-342900">
              <a:buFont typeface="+mj-lt"/>
              <a:buAutoNum type="arabicPeriod"/>
            </a:pPr>
            <a:r>
              <a:rPr lang="fr-BE" sz="1500" dirty="0" smtClean="0">
                <a:solidFill>
                  <a:schemeClr val="bg1">
                    <a:lumMod val="75000"/>
                  </a:schemeClr>
                </a:solidFill>
              </a:rPr>
              <a:t>Relevé de témoignages spontanés</a:t>
            </a:r>
            <a:endParaRPr lang="fr-BE" sz="1500" dirty="0">
              <a:solidFill>
                <a:schemeClr val="bg1">
                  <a:lumMod val="75000"/>
                </a:schemeClr>
              </a:solidFill>
            </a:endParaRPr>
          </a:p>
          <a:p>
            <a:pPr marL="342900" indent="-342900">
              <a:buFont typeface="+mj-lt"/>
              <a:buAutoNum type="arabicPeriod"/>
            </a:pPr>
            <a:r>
              <a:rPr lang="fr-BE" sz="1500" dirty="0" smtClean="0"/>
              <a:t>Mises en situation </a:t>
            </a:r>
            <a:endParaRPr lang="fr-BE" sz="1500" dirty="0"/>
          </a:p>
        </p:txBody>
      </p:sp>
      <p:sp>
        <p:nvSpPr>
          <p:cNvPr id="11" name="Accolade ouvrante 10"/>
          <p:cNvSpPr/>
          <p:nvPr/>
        </p:nvSpPr>
        <p:spPr>
          <a:xfrm>
            <a:off x="2627784" y="36320"/>
            <a:ext cx="216024" cy="1477328"/>
          </a:xfrm>
          <a:prstGeom prst="lef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solidFill>
                <a:schemeClr val="accent6">
                  <a:lumMod val="75000"/>
                </a:schemeClr>
              </a:solidFill>
            </a:endParaRPr>
          </a:p>
        </p:txBody>
      </p:sp>
    </p:spTree>
    <p:extLst>
      <p:ext uri="{BB962C8B-B14F-4D97-AF65-F5344CB8AC3E}">
        <p14:creationId xmlns:p14="http://schemas.microsoft.com/office/powerpoint/2010/main" val="330735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Résultat de recherche d'images pour &quot;partag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5329" y="6089103"/>
            <a:ext cx="1306711" cy="740281"/>
          </a:xfrm>
          <a:prstGeom prst="rect">
            <a:avLst/>
          </a:prstGeom>
          <a:noFill/>
          <a:ln>
            <a:noFill/>
          </a:ln>
        </p:spPr>
      </p:pic>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smtClean="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de copropriété</a:t>
            </a:r>
          </a:p>
          <a:p>
            <a:pPr marL="285750" indent="-285750">
              <a:buFont typeface="Arial" panose="020B0604020202020204" pitchFamily="34" charset="0"/>
              <a:buChar char="•"/>
            </a:pPr>
            <a:r>
              <a:rPr lang="fr-BE" sz="1400" dirty="0" smtClean="0">
                <a:solidFill>
                  <a:schemeClr val="bg1">
                    <a:lumMod val="75000"/>
                  </a:schemeClr>
                </a:solidFill>
              </a:rPr>
              <a:t>Des ponts existent déjà</a:t>
            </a:r>
          </a:p>
          <a:p>
            <a:pPr marL="742950" lvl="1" indent="-285750">
              <a:buFont typeface="Arial" panose="020B0604020202020204" pitchFamily="34" charset="0"/>
              <a:buChar char="•"/>
            </a:pPr>
            <a:r>
              <a:rPr lang="fr-BE" sz="1400" dirty="0" smtClean="0">
                <a:solidFill>
                  <a:schemeClr val="bg1">
                    <a:lumMod val="75000"/>
                  </a:schemeClr>
                </a:solidFill>
              </a:rPr>
              <a:t>Pas/peu de projets </a:t>
            </a:r>
          </a:p>
          <a:p>
            <a:pPr marL="742950" lvl="1" indent="-285750">
              <a:buFont typeface="Arial" panose="020B0604020202020204" pitchFamily="34" charset="0"/>
              <a:buChar char="•"/>
            </a:pPr>
            <a:r>
              <a:rPr lang="fr-BE" sz="1400" dirty="0" smtClean="0">
                <a:solidFill>
                  <a:schemeClr val="bg1">
                    <a:lumMod val="75000"/>
                  </a:schemeClr>
                </a:solidFill>
              </a:rPr>
              <a:t>Tendance à la hausse</a:t>
            </a:r>
          </a:p>
          <a:p>
            <a:pPr marL="285750" indent="-285750">
              <a:buFont typeface="Arial" panose="020B0604020202020204" pitchFamily="34" charset="0"/>
              <a:buChar char="•"/>
            </a:pP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
        <p:nvSpPr>
          <p:cNvPr id="3" name="ZoneTexte 2"/>
          <p:cNvSpPr txBox="1"/>
          <p:nvPr/>
        </p:nvSpPr>
        <p:spPr>
          <a:xfrm>
            <a:off x="3707904" y="3222848"/>
            <a:ext cx="1512168" cy="646331"/>
          </a:xfrm>
          <a:prstGeom prst="rect">
            <a:avLst/>
          </a:prstGeom>
          <a:noFill/>
        </p:spPr>
        <p:txBody>
          <a:bodyPr wrap="square" rtlCol="0">
            <a:spAutoFit/>
          </a:bodyPr>
          <a:lstStyle/>
          <a:p>
            <a:r>
              <a:rPr lang="fr-BE" dirty="0" smtClean="0">
                <a:solidFill>
                  <a:schemeClr val="accent5"/>
                </a:solidFill>
              </a:rPr>
              <a:t>Difficultés attendues ?</a:t>
            </a:r>
            <a:endParaRPr lang="fr-BE" dirty="0">
              <a:solidFill>
                <a:schemeClr val="accent5"/>
              </a:solidFill>
            </a:endParaRPr>
          </a:p>
        </p:txBody>
      </p:sp>
      <p:cxnSp>
        <p:nvCxnSpPr>
          <p:cNvPr id="13" name="Connecteur droit avec flèche 12"/>
          <p:cNvCxnSpPr/>
          <p:nvPr/>
        </p:nvCxnSpPr>
        <p:spPr>
          <a:xfrm flipV="1">
            <a:off x="5044244" y="3376737"/>
            <a:ext cx="895908" cy="628327"/>
          </a:xfrm>
          <a:prstGeom prst="straightConnector1">
            <a:avLst/>
          </a:prstGeom>
          <a:ln>
            <a:solidFill>
              <a:schemeClr val="bg1">
                <a:lumMod val="75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611560" y="2699628"/>
            <a:ext cx="2016224" cy="369332"/>
          </a:xfrm>
          <a:prstGeom prst="rect">
            <a:avLst/>
          </a:prstGeom>
          <a:noFill/>
        </p:spPr>
        <p:txBody>
          <a:bodyPr wrap="square" rtlCol="0">
            <a:spAutoFit/>
          </a:bodyPr>
          <a:lstStyle/>
          <a:p>
            <a:r>
              <a:rPr lang="fr-BE" dirty="0" smtClean="0">
                <a:solidFill>
                  <a:schemeClr val="accent5"/>
                </a:solidFill>
              </a:rPr>
              <a:t>Aides à apporter?</a:t>
            </a:r>
            <a:endParaRPr lang="fr-BE" dirty="0">
              <a:solidFill>
                <a:schemeClr val="accent5"/>
              </a:solidFill>
            </a:endParaRPr>
          </a:p>
        </p:txBody>
      </p:sp>
      <p:sp>
        <p:nvSpPr>
          <p:cNvPr id="22" name="ZoneTexte 21"/>
          <p:cNvSpPr txBox="1"/>
          <p:nvPr/>
        </p:nvSpPr>
        <p:spPr>
          <a:xfrm>
            <a:off x="107504" y="3121804"/>
            <a:ext cx="3096344" cy="523220"/>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accent5"/>
                </a:solidFill>
              </a:rPr>
              <a:t>Sensibilisation</a:t>
            </a:r>
          </a:p>
          <a:p>
            <a:pPr marL="285750" indent="-285750">
              <a:buFont typeface="Arial" panose="020B0604020202020204" pitchFamily="34" charset="0"/>
              <a:buChar char="•"/>
            </a:pPr>
            <a:r>
              <a:rPr lang="fr-BE" sz="1400" dirty="0" smtClean="0">
                <a:solidFill>
                  <a:schemeClr val="accent5"/>
                </a:solidFill>
              </a:rPr>
              <a:t>information</a:t>
            </a:r>
          </a:p>
        </p:txBody>
      </p:sp>
      <p:sp>
        <p:nvSpPr>
          <p:cNvPr id="23" name="ZoneTexte 22"/>
          <p:cNvSpPr txBox="1"/>
          <p:nvPr/>
        </p:nvSpPr>
        <p:spPr>
          <a:xfrm>
            <a:off x="611560" y="3933056"/>
            <a:ext cx="2016224" cy="830997"/>
          </a:xfrm>
          <a:prstGeom prst="rect">
            <a:avLst/>
          </a:prstGeom>
          <a:noFill/>
        </p:spPr>
        <p:txBody>
          <a:bodyPr wrap="square" rtlCol="0">
            <a:spAutoFit/>
          </a:bodyPr>
          <a:lstStyle/>
          <a:p>
            <a:pPr algn="ctr"/>
            <a:r>
              <a:rPr lang="fr-BE" sz="1600" dirty="0" smtClean="0">
                <a:solidFill>
                  <a:schemeClr val="accent6">
                    <a:lumMod val="75000"/>
                  </a:schemeClr>
                </a:solidFill>
              </a:rPr>
              <a:t>Evaluation de l’état d’esprit </a:t>
            </a:r>
            <a:r>
              <a:rPr lang="fr-BE" sz="1600" dirty="0" err="1" smtClean="0">
                <a:solidFill>
                  <a:schemeClr val="accent6">
                    <a:lumMod val="75000"/>
                  </a:schemeClr>
                </a:solidFill>
              </a:rPr>
              <a:t>transcommunal</a:t>
            </a:r>
            <a:endParaRPr lang="fr-BE" sz="1600" dirty="0">
              <a:solidFill>
                <a:schemeClr val="accent6">
                  <a:lumMod val="75000"/>
                </a:schemeClr>
              </a:solidFill>
            </a:endParaRPr>
          </a:p>
        </p:txBody>
      </p:sp>
      <p:cxnSp>
        <p:nvCxnSpPr>
          <p:cNvPr id="26" name="Connecteur droit avec flèche 25"/>
          <p:cNvCxnSpPr/>
          <p:nvPr/>
        </p:nvCxnSpPr>
        <p:spPr>
          <a:xfrm>
            <a:off x="1619672" y="3509393"/>
            <a:ext cx="2183" cy="35165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12787" y="4780833"/>
            <a:ext cx="2808312" cy="1600438"/>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Plus-values peu reconnues</a:t>
            </a:r>
          </a:p>
          <a:p>
            <a:pPr marL="285750" indent="-285750">
              <a:buFont typeface="Arial" panose="020B0604020202020204" pitchFamily="34" charset="0"/>
              <a:buChar char="•"/>
            </a:pPr>
            <a:r>
              <a:rPr lang="fr-BE" sz="1400" dirty="0" smtClean="0"/>
              <a:t>Diversité des types de projets peu envisagée</a:t>
            </a:r>
          </a:p>
          <a:p>
            <a:pPr marL="285750" indent="-285750">
              <a:buFont typeface="Arial" panose="020B0604020202020204" pitchFamily="34" charset="0"/>
              <a:buChar char="•"/>
            </a:pPr>
            <a:r>
              <a:rPr lang="fr-BE" sz="1400" dirty="0" smtClean="0"/>
              <a:t>Outils juridiques existants peu connus</a:t>
            </a:r>
          </a:p>
          <a:p>
            <a:pPr marL="285750" indent="-285750">
              <a:buFont typeface="Arial" panose="020B0604020202020204" pitchFamily="34" charset="0"/>
              <a:buChar char="•"/>
            </a:pPr>
            <a:r>
              <a:rPr lang="fr-BE" sz="1400" dirty="0" smtClean="0"/>
              <a:t>Méfiance générale</a:t>
            </a:r>
          </a:p>
          <a:p>
            <a:pPr marL="285750" indent="-285750">
              <a:buFont typeface="Arial" panose="020B0604020202020204" pitchFamily="34" charset="0"/>
              <a:buChar char="•"/>
            </a:pPr>
            <a:endParaRPr lang="fr-BE" sz="1400" dirty="0" smtClean="0"/>
          </a:p>
        </p:txBody>
      </p:sp>
      <p:sp>
        <p:nvSpPr>
          <p:cNvPr id="28" name="ZoneTexte 27"/>
          <p:cNvSpPr txBox="1"/>
          <p:nvPr/>
        </p:nvSpPr>
        <p:spPr>
          <a:xfrm>
            <a:off x="611560" y="1196752"/>
            <a:ext cx="2016224" cy="1077218"/>
          </a:xfrm>
          <a:prstGeom prst="rect">
            <a:avLst/>
          </a:prstGeom>
          <a:noFill/>
        </p:spPr>
        <p:txBody>
          <a:bodyPr wrap="square" rtlCol="0">
            <a:spAutoFit/>
          </a:bodyPr>
          <a:lstStyle/>
          <a:p>
            <a:pPr algn="ctr"/>
            <a:r>
              <a:rPr lang="fr-BE" sz="1600" dirty="0">
                <a:solidFill>
                  <a:schemeClr val="accent6">
                    <a:lumMod val="75000"/>
                  </a:schemeClr>
                </a:solidFill>
              </a:rPr>
              <a:t>Evaluation du </a:t>
            </a:r>
            <a:r>
              <a:rPr lang="fr-BE" sz="1600" dirty="0" smtClean="0">
                <a:solidFill>
                  <a:schemeClr val="accent6">
                    <a:lumMod val="75000"/>
                  </a:schemeClr>
                </a:solidFill>
              </a:rPr>
              <a:t>niveau de connaissances  </a:t>
            </a:r>
            <a:r>
              <a:rPr lang="fr-BE" sz="1600" dirty="0">
                <a:solidFill>
                  <a:schemeClr val="accent6">
                    <a:lumMod val="75000"/>
                  </a:schemeClr>
                </a:solidFill>
              </a:rPr>
              <a:t>des mécanismes de coopération </a:t>
            </a:r>
          </a:p>
        </p:txBody>
      </p:sp>
      <p:cxnSp>
        <p:nvCxnSpPr>
          <p:cNvPr id="30" name="Connecteur droit avec flèche 29"/>
          <p:cNvCxnSpPr/>
          <p:nvPr/>
        </p:nvCxnSpPr>
        <p:spPr>
          <a:xfrm flipV="1">
            <a:off x="1619672" y="2276872"/>
            <a:ext cx="0" cy="403592"/>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987824" y="3772197"/>
            <a:ext cx="2937472" cy="2340263"/>
            <a:chOff x="2987824" y="3772197"/>
            <a:chExt cx="2937472" cy="2340263"/>
          </a:xfrm>
        </p:grpSpPr>
        <p:sp>
          <p:nvSpPr>
            <p:cNvPr id="31" name="ZoneTexte 30"/>
            <p:cNvSpPr txBox="1"/>
            <p:nvPr/>
          </p:nvSpPr>
          <p:spPr>
            <a:xfrm>
              <a:off x="2987824" y="3772197"/>
              <a:ext cx="2592288" cy="1384995"/>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Collaboration</a:t>
              </a:r>
            </a:p>
            <a:p>
              <a:pPr marL="800100" lvl="1" indent="-342900">
                <a:buFont typeface="Arial" panose="020B0604020202020204" pitchFamily="34" charset="0"/>
                <a:buChar char="•"/>
              </a:pPr>
              <a:r>
                <a:rPr lang="fr-BE" sz="1400" dirty="0" smtClean="0">
                  <a:solidFill>
                    <a:schemeClr val="bg1">
                      <a:lumMod val="75000"/>
                    </a:schemeClr>
                  </a:solidFill>
                </a:rPr>
                <a:t>Choix (conception, budget, gestion)</a:t>
              </a:r>
            </a:p>
            <a:p>
              <a:pPr marL="800100" lvl="1" indent="-342900">
                <a:buFont typeface="Arial" panose="020B0604020202020204" pitchFamily="34" charset="0"/>
                <a:buChar char="•"/>
              </a:pPr>
              <a:r>
                <a:rPr lang="fr-BE" sz="1400" dirty="0" smtClean="0">
                  <a:solidFill>
                    <a:schemeClr val="bg1">
                      <a:lumMod val="75000"/>
                    </a:schemeClr>
                  </a:solidFill>
                </a:rPr>
                <a:t>Rencontres (temps, entente)</a:t>
              </a:r>
            </a:p>
            <a:p>
              <a:pPr lvl="1"/>
              <a:endParaRPr lang="fr-BE" sz="1400" dirty="0" smtClean="0">
                <a:solidFill>
                  <a:schemeClr val="bg1">
                    <a:lumMod val="75000"/>
                  </a:schemeClr>
                </a:solidFill>
              </a:endParaRPr>
            </a:p>
          </p:txBody>
        </p:sp>
        <p:sp>
          <p:nvSpPr>
            <p:cNvPr id="32" name="ZoneTexte 31"/>
            <p:cNvSpPr txBox="1"/>
            <p:nvPr/>
          </p:nvSpPr>
          <p:spPr>
            <a:xfrm>
              <a:off x="2987824" y="5589240"/>
              <a:ext cx="2592288" cy="523220"/>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Mobilisation citoyenne &gt;&lt; concurrence </a:t>
              </a:r>
              <a:r>
                <a:rPr lang="fr-BE" sz="1400" dirty="0" err="1" smtClean="0">
                  <a:solidFill>
                    <a:schemeClr val="bg1">
                      <a:lumMod val="75000"/>
                    </a:schemeClr>
                  </a:solidFill>
                </a:rPr>
                <a:t>intervillageoise</a:t>
              </a:r>
              <a:endParaRPr lang="fr-BE" sz="1400" dirty="0" smtClean="0">
                <a:solidFill>
                  <a:schemeClr val="bg1">
                    <a:lumMod val="75000"/>
                  </a:schemeClr>
                </a:solidFill>
              </a:endParaRPr>
            </a:p>
          </p:txBody>
        </p:sp>
        <p:sp>
          <p:nvSpPr>
            <p:cNvPr id="33" name="ZoneTexte 32"/>
            <p:cNvSpPr txBox="1"/>
            <p:nvPr/>
          </p:nvSpPr>
          <p:spPr>
            <a:xfrm>
              <a:off x="2987824" y="4849415"/>
              <a:ext cx="2592288" cy="307777"/>
            </a:xfrm>
            <a:prstGeom prst="rect">
              <a:avLst/>
            </a:prstGeom>
            <a:noFill/>
          </p:spPr>
          <p:txBody>
            <a:bodyPr wrap="square" rtlCol="0">
              <a:spAutoFit/>
            </a:bodyPr>
            <a:lstStyle/>
            <a:p>
              <a:pPr marL="342900" indent="-342900">
                <a:buFont typeface="+mj-lt"/>
                <a:buAutoNum type="arabicPeriod" startAt="2"/>
              </a:pPr>
              <a:r>
                <a:rPr lang="fr-BE" sz="1400" dirty="0">
                  <a:solidFill>
                    <a:schemeClr val="bg1">
                      <a:lumMod val="75000"/>
                    </a:schemeClr>
                  </a:solidFill>
                </a:rPr>
                <a:t>Interconnexion des PCDR</a:t>
              </a:r>
            </a:p>
          </p:txBody>
        </p:sp>
        <p:sp>
          <p:nvSpPr>
            <p:cNvPr id="34" name="ZoneTexte 33"/>
            <p:cNvSpPr txBox="1"/>
            <p:nvPr/>
          </p:nvSpPr>
          <p:spPr>
            <a:xfrm>
              <a:off x="2987824" y="5085184"/>
              <a:ext cx="2937472"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Gestion à prévoir et à mener (sur le long terme)</a:t>
              </a:r>
            </a:p>
          </p:txBody>
        </p:sp>
      </p:grpSp>
      <p:grpSp>
        <p:nvGrpSpPr>
          <p:cNvPr id="35" name="Groupe 34"/>
          <p:cNvGrpSpPr/>
          <p:nvPr/>
        </p:nvGrpSpPr>
        <p:grpSpPr>
          <a:xfrm>
            <a:off x="5940152" y="3068960"/>
            <a:ext cx="2808312" cy="2880320"/>
            <a:chOff x="5940152" y="3068960"/>
            <a:chExt cx="2808312" cy="2880320"/>
          </a:xfrm>
        </p:grpSpPr>
        <p:sp>
          <p:nvSpPr>
            <p:cNvPr id="36" name="ZoneTexte 35"/>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solidFill>
                    <a:schemeClr val="bg1">
                      <a:lumMod val="75000"/>
                    </a:schemeClr>
                  </a:solidFill>
                </a:rPr>
                <a:t>Lourdeur + temporalité des projets d’ODR : &gt;&lt;</a:t>
              </a:r>
            </a:p>
            <a:p>
              <a:pPr marL="742950" lvl="1" indent="-285750">
                <a:buFont typeface="Arial" panose="020B0604020202020204" pitchFamily="34" charset="0"/>
                <a:buChar char="•"/>
              </a:pPr>
              <a:r>
                <a:rPr lang="fr-BE" sz="1400" dirty="0" smtClean="0">
                  <a:solidFill>
                    <a:schemeClr val="bg1">
                      <a:lumMod val="75000"/>
                    </a:schemeClr>
                  </a:solidFill>
                </a:rPr>
                <a:t>Cumul d’inertie lié au TC</a:t>
              </a:r>
            </a:p>
            <a:p>
              <a:pPr marL="742950" lvl="1" indent="-285750">
                <a:buFont typeface="Arial" panose="020B0604020202020204" pitchFamily="34" charset="0"/>
                <a:buChar char="•"/>
              </a:pPr>
              <a:r>
                <a:rPr lang="fr-BE" sz="1400" dirty="0" smtClean="0">
                  <a:solidFill>
                    <a:schemeClr val="bg1">
                      <a:lumMod val="75000"/>
                    </a:schemeClr>
                  </a:solidFill>
                </a:rPr>
                <a:t>D’autres sources de subsides sont privilégiés </a:t>
              </a:r>
              <a:endParaRPr lang="fr-BE" sz="1400" dirty="0">
                <a:solidFill>
                  <a:schemeClr val="bg1">
                    <a:lumMod val="75000"/>
                  </a:schemeClr>
                </a:solidFill>
              </a:endParaRPr>
            </a:p>
          </p:txBody>
        </p:sp>
        <p:sp>
          <p:nvSpPr>
            <p:cNvPr id="37" name="ZoneTexte 36"/>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Nécessité de collaboration</a:t>
              </a:r>
            </a:p>
          </p:txBody>
        </p:sp>
        <p:sp>
          <p:nvSpPr>
            <p:cNvPr id="38" name="ZoneTexte 37"/>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Révision 2014 &gt;&lt; </a:t>
              </a:r>
              <a:r>
                <a:rPr lang="fr-BE" sz="1400" dirty="0" err="1" smtClean="0">
                  <a:solidFill>
                    <a:schemeClr val="bg1">
                      <a:lumMod val="75000"/>
                    </a:schemeClr>
                  </a:solidFill>
                </a:rPr>
                <a:t>bcq</a:t>
              </a:r>
              <a:r>
                <a:rPr lang="fr-BE" sz="1400" dirty="0" smtClean="0">
                  <a:solidFill>
                    <a:schemeClr val="bg1">
                      <a:lumMod val="75000"/>
                    </a:schemeClr>
                  </a:solidFill>
                </a:rPr>
                <a:t> de PCDR établis avant</a:t>
              </a:r>
            </a:p>
          </p:txBody>
        </p:sp>
        <p:sp>
          <p:nvSpPr>
            <p:cNvPr id="39" name="ZoneTexte 38"/>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solidFill>
                    <a:schemeClr val="bg1">
                      <a:lumMod val="75000"/>
                    </a:schemeClr>
                  </a:solidFill>
                </a:rPr>
                <a:t>+ réfractaire : 20%</a:t>
              </a:r>
            </a:p>
          </p:txBody>
        </p:sp>
        <p:sp>
          <p:nvSpPr>
            <p:cNvPr id="40" name="ZoneTexte 39"/>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Concomitance des PCDR</a:t>
              </a:r>
            </a:p>
          </p:txBody>
        </p:sp>
      </p:grpSp>
    </p:spTree>
    <p:extLst>
      <p:ext uri="{BB962C8B-B14F-4D97-AF65-F5344CB8AC3E}">
        <p14:creationId xmlns:p14="http://schemas.microsoft.com/office/powerpoint/2010/main" val="9072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16805" y="570166"/>
            <a:ext cx="1867563" cy="338554"/>
          </a:xfrm>
          <a:prstGeom prst="rect">
            <a:avLst/>
          </a:prstGeom>
          <a:noFill/>
        </p:spPr>
        <p:txBody>
          <a:bodyPr wrap="none" rtlCol="0">
            <a:spAutoFit/>
          </a:bodyPr>
          <a:lstStyle/>
          <a:p>
            <a:pPr algn="ctr"/>
            <a:r>
              <a:rPr lang="fr-BE" sz="1600" dirty="0" smtClean="0"/>
              <a:t>Mécanismes connus</a:t>
            </a:r>
            <a:endParaRPr lang="fr-BE" sz="1600" dirty="0"/>
          </a:p>
        </p:txBody>
      </p:sp>
      <p:sp>
        <p:nvSpPr>
          <p:cNvPr id="3" name="ZoneTexte 2"/>
          <p:cNvSpPr txBox="1"/>
          <p:nvPr/>
        </p:nvSpPr>
        <p:spPr>
          <a:xfrm>
            <a:off x="2508867" y="548680"/>
            <a:ext cx="2120965" cy="584775"/>
          </a:xfrm>
          <a:prstGeom prst="rect">
            <a:avLst/>
          </a:prstGeom>
          <a:noFill/>
        </p:spPr>
        <p:txBody>
          <a:bodyPr wrap="none" rtlCol="0">
            <a:spAutoFit/>
          </a:bodyPr>
          <a:lstStyle/>
          <a:p>
            <a:r>
              <a:rPr lang="fr-BE" sz="1600" dirty="0" smtClean="0"/>
              <a:t>Mécanismes appliqués </a:t>
            </a:r>
          </a:p>
          <a:p>
            <a:pPr algn="ctr"/>
            <a:endParaRPr lang="fr-BE" sz="1600" dirty="0"/>
          </a:p>
        </p:txBody>
      </p:sp>
      <p:sp>
        <p:nvSpPr>
          <p:cNvPr id="4" name="ZoneTexte 3"/>
          <p:cNvSpPr txBox="1"/>
          <p:nvPr/>
        </p:nvSpPr>
        <p:spPr>
          <a:xfrm>
            <a:off x="179512" y="1412776"/>
            <a:ext cx="2329355" cy="584775"/>
          </a:xfrm>
          <a:prstGeom prst="rect">
            <a:avLst/>
          </a:prstGeom>
          <a:noFill/>
        </p:spPr>
        <p:txBody>
          <a:bodyPr wrap="square" rtlCol="0">
            <a:spAutoFit/>
          </a:bodyPr>
          <a:lstStyle/>
          <a:p>
            <a:r>
              <a:rPr lang="fr-BE" sz="1600" dirty="0" smtClean="0"/>
              <a:t>Répartition des coûts/bénéfices</a:t>
            </a:r>
            <a:endParaRPr lang="fr-BE" sz="1600" dirty="0"/>
          </a:p>
        </p:txBody>
      </p:sp>
      <p:sp>
        <p:nvSpPr>
          <p:cNvPr id="5" name="ZoneTexte 4"/>
          <p:cNvSpPr txBox="1"/>
          <p:nvPr/>
        </p:nvSpPr>
        <p:spPr>
          <a:xfrm>
            <a:off x="2195736" y="1340768"/>
            <a:ext cx="2927229" cy="954107"/>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Part égale (50/50)</a:t>
            </a:r>
          </a:p>
          <a:p>
            <a:pPr marL="285750" indent="-285750">
              <a:buFont typeface="Arial" panose="020B0604020202020204" pitchFamily="34" charset="0"/>
              <a:buChar char="•"/>
            </a:pPr>
            <a:r>
              <a:rPr lang="fr-BE" sz="1400" dirty="0" smtClean="0"/>
              <a:t>Au prorata du nombre d’usagés présumé</a:t>
            </a:r>
          </a:p>
          <a:p>
            <a:pPr marL="285750" indent="-285750">
              <a:buFont typeface="Arial" panose="020B0604020202020204" pitchFamily="34" charset="0"/>
              <a:buChar char="•"/>
            </a:pPr>
            <a:r>
              <a:rPr lang="fr-BE" sz="1400" dirty="0" smtClean="0"/>
              <a:t>Au prorata de la superficie boisée </a:t>
            </a:r>
            <a:endParaRPr lang="fr-BE" sz="1400" dirty="0"/>
          </a:p>
        </p:txBody>
      </p:sp>
      <p:sp>
        <p:nvSpPr>
          <p:cNvPr id="6" name="ZoneTexte 5"/>
          <p:cNvSpPr txBox="1"/>
          <p:nvPr/>
        </p:nvSpPr>
        <p:spPr>
          <a:xfrm>
            <a:off x="5461195" y="1340768"/>
            <a:ext cx="2927229" cy="738664"/>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Nombre d’habitants et Superficie</a:t>
            </a:r>
          </a:p>
          <a:p>
            <a:pPr marL="285750" indent="-285750">
              <a:buFont typeface="Arial" panose="020B0604020202020204" pitchFamily="34" charset="0"/>
              <a:buChar char="•"/>
            </a:pPr>
            <a:r>
              <a:rPr lang="fr-BE" sz="1400" dirty="0" smtClean="0"/>
              <a:t>Nombre d’habitants uniquement</a:t>
            </a:r>
          </a:p>
          <a:p>
            <a:pPr marL="285750" indent="-285750">
              <a:buFont typeface="Arial" panose="020B0604020202020204" pitchFamily="34" charset="0"/>
              <a:buChar char="•"/>
            </a:pPr>
            <a:r>
              <a:rPr lang="fr-BE" sz="1400" dirty="0" smtClean="0"/>
              <a:t>50/50</a:t>
            </a:r>
            <a:endParaRPr lang="fr-BE" sz="1400" dirty="0"/>
          </a:p>
        </p:txBody>
      </p:sp>
      <p:sp>
        <p:nvSpPr>
          <p:cNvPr id="7" name="ZoneTexte 6"/>
          <p:cNvSpPr txBox="1"/>
          <p:nvPr/>
        </p:nvSpPr>
        <p:spPr>
          <a:xfrm>
            <a:off x="179512" y="2988241"/>
            <a:ext cx="2329355" cy="584775"/>
          </a:xfrm>
          <a:prstGeom prst="rect">
            <a:avLst/>
          </a:prstGeom>
          <a:noFill/>
        </p:spPr>
        <p:txBody>
          <a:bodyPr wrap="square" rtlCol="0">
            <a:spAutoFit/>
          </a:bodyPr>
          <a:lstStyle/>
          <a:p>
            <a:r>
              <a:rPr lang="fr-BE" sz="1600" dirty="0" smtClean="0"/>
              <a:t>Répartition des pouvoirs de décision et gestion</a:t>
            </a:r>
            <a:endParaRPr lang="fr-BE" sz="1600" dirty="0"/>
          </a:p>
        </p:txBody>
      </p:sp>
      <p:sp>
        <p:nvSpPr>
          <p:cNvPr id="8" name="ZoneTexte 7"/>
          <p:cNvSpPr txBox="1"/>
          <p:nvPr/>
        </p:nvSpPr>
        <p:spPr>
          <a:xfrm>
            <a:off x="2195736" y="3052117"/>
            <a:ext cx="2927229" cy="1600438"/>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Constitution d’une </a:t>
            </a:r>
            <a:r>
              <a:rPr lang="fr-BE" sz="1400" dirty="0" err="1" smtClean="0"/>
              <a:t>asbl</a:t>
            </a:r>
            <a:r>
              <a:rPr lang="fr-BE" sz="1400" dirty="0" smtClean="0"/>
              <a:t>  (+) RCA</a:t>
            </a:r>
          </a:p>
          <a:p>
            <a:pPr marL="742950" lvl="1" indent="-285750">
              <a:buFont typeface="Arial" panose="020B0604020202020204" pitchFamily="34" charset="0"/>
              <a:buChar char="•"/>
            </a:pPr>
            <a:r>
              <a:rPr lang="fr-BE" sz="1400" dirty="0" smtClean="0"/>
              <a:t>Nombre égal de représentants/commune  au niveau du conseil d’administration et de l’AG</a:t>
            </a:r>
          </a:p>
          <a:p>
            <a:pPr marL="261938" lvl="1" indent="-261938">
              <a:buFont typeface="Arial" panose="020B0604020202020204" pitchFamily="34" charset="0"/>
              <a:buChar char="•"/>
              <a:tabLst>
                <a:tab pos="261938" algn="l"/>
              </a:tabLst>
            </a:pPr>
            <a:r>
              <a:rPr lang="fr-BE" sz="1400" dirty="0" smtClean="0"/>
              <a:t>Convention et rapport de force selon la % de S boisée</a:t>
            </a:r>
            <a:endParaRPr lang="fr-BE" sz="1400" dirty="0"/>
          </a:p>
        </p:txBody>
      </p:sp>
      <p:sp>
        <p:nvSpPr>
          <p:cNvPr id="9" name="ZoneTexte 8"/>
          <p:cNvSpPr txBox="1"/>
          <p:nvPr/>
        </p:nvSpPr>
        <p:spPr>
          <a:xfrm>
            <a:off x="5508104" y="3068960"/>
            <a:ext cx="2927229" cy="2462213"/>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Constitution d’une </a:t>
            </a:r>
            <a:r>
              <a:rPr lang="fr-BE" sz="1400" dirty="0" err="1" smtClean="0"/>
              <a:t>asbl</a:t>
            </a:r>
            <a:r>
              <a:rPr lang="fr-BE" sz="1400" dirty="0" smtClean="0"/>
              <a:t>  (+) RCA</a:t>
            </a:r>
          </a:p>
          <a:p>
            <a:pPr marL="742950" lvl="1" indent="-285750">
              <a:buFont typeface="Arial" panose="020B0604020202020204" pitchFamily="34" charset="0"/>
              <a:buChar char="•"/>
            </a:pPr>
            <a:r>
              <a:rPr lang="fr-BE" sz="1400" dirty="0" smtClean="0"/>
              <a:t>Nombre égal de représentants/commune  au niveau du conseil d’administration et de l’AG</a:t>
            </a:r>
          </a:p>
          <a:p>
            <a:pPr marL="742950" lvl="1" indent="-285750">
              <a:buFont typeface="Arial" panose="020B0604020202020204" pitchFamily="34" charset="0"/>
              <a:buChar char="•"/>
            </a:pPr>
            <a:r>
              <a:rPr lang="fr-BE" sz="1400" dirty="0" smtClean="0"/>
              <a:t>Selon nombre d’habitants (en rapport avec investissement également)</a:t>
            </a:r>
          </a:p>
          <a:p>
            <a:pPr marL="742950" lvl="1" indent="-285750">
              <a:buFont typeface="Arial" panose="020B0604020202020204" pitchFamily="34" charset="0"/>
              <a:buChar char="•"/>
            </a:pPr>
            <a:r>
              <a:rPr lang="fr-BE" sz="1400" dirty="0" smtClean="0"/>
              <a:t>Selon % investi (pas nécessairement en lien avec nombre hab.)</a:t>
            </a:r>
          </a:p>
        </p:txBody>
      </p:sp>
      <p:sp>
        <p:nvSpPr>
          <p:cNvPr id="10" name="ZoneTexte 9"/>
          <p:cNvSpPr txBox="1"/>
          <p:nvPr/>
        </p:nvSpPr>
        <p:spPr>
          <a:xfrm>
            <a:off x="204729" y="4787203"/>
            <a:ext cx="7200750" cy="738664"/>
          </a:xfrm>
          <a:prstGeom prst="rect">
            <a:avLst/>
          </a:prstGeom>
          <a:noFill/>
        </p:spPr>
        <p:txBody>
          <a:bodyPr wrap="square" rtlCol="0">
            <a:spAutoFit/>
          </a:bodyPr>
          <a:lstStyle/>
          <a:p>
            <a:pPr marL="285750" indent="-285750">
              <a:buFont typeface="Arial" panose="020B0604020202020204" pitchFamily="34" charset="0"/>
              <a:buChar char="•"/>
            </a:pPr>
            <a:r>
              <a:rPr lang="fr-BE" sz="1400" u="sng" dirty="0" smtClean="0"/>
              <a:t>29%  des communes </a:t>
            </a:r>
            <a:r>
              <a:rPr lang="fr-BE" sz="1400" dirty="0" smtClean="0"/>
              <a:t>disent ne pas connaitre de mécanismes de répartition </a:t>
            </a:r>
          </a:p>
          <a:p>
            <a:pPr marL="285750" indent="-285750">
              <a:buFont typeface="Arial" panose="020B0604020202020204" pitchFamily="34" charset="0"/>
              <a:buChar char="•"/>
            </a:pPr>
            <a:r>
              <a:rPr lang="fr-BE" sz="1400" dirty="0" smtClean="0"/>
              <a:t>Pas d’obligation, ça doit se discuter entre communes</a:t>
            </a:r>
          </a:p>
          <a:p>
            <a:pPr marL="285750" indent="-285750">
              <a:buFont typeface="Arial" panose="020B0604020202020204" pitchFamily="34" charset="0"/>
              <a:buChar char="•"/>
            </a:pPr>
            <a:r>
              <a:rPr lang="fr-BE" sz="1400" dirty="0" smtClean="0"/>
              <a:t>Méconnaissance globale des mécanismes fortement ressentie</a:t>
            </a:r>
            <a:endParaRPr lang="fr-BE" sz="1400" dirty="0"/>
          </a:p>
        </p:txBody>
      </p:sp>
      <p:sp>
        <p:nvSpPr>
          <p:cNvPr id="12" name="ZoneTexte 11"/>
          <p:cNvSpPr txBox="1"/>
          <p:nvPr/>
        </p:nvSpPr>
        <p:spPr>
          <a:xfrm>
            <a:off x="5796135" y="6151369"/>
            <a:ext cx="3168353" cy="523220"/>
          </a:xfrm>
          <a:prstGeom prst="rect">
            <a:avLst/>
          </a:prstGeom>
          <a:noFill/>
        </p:spPr>
        <p:txBody>
          <a:bodyPr wrap="square" rtlCol="0">
            <a:spAutoFit/>
          </a:bodyPr>
          <a:lstStyle/>
          <a:p>
            <a:r>
              <a:rPr lang="fr-BE" sz="1400" dirty="0" smtClean="0">
                <a:solidFill>
                  <a:schemeClr val="accent5"/>
                </a:solidFill>
              </a:rPr>
              <a:t>FRW &gt; selon les compétences humaines disponibles au sein de chaque commune</a:t>
            </a:r>
            <a:endParaRPr lang="fr-BE" sz="1400" dirty="0">
              <a:solidFill>
                <a:schemeClr val="accent5"/>
              </a:solidFill>
            </a:endParaRPr>
          </a:p>
        </p:txBody>
      </p:sp>
      <p:sp>
        <p:nvSpPr>
          <p:cNvPr id="13" name="ZoneTexte 12"/>
          <p:cNvSpPr txBox="1"/>
          <p:nvPr/>
        </p:nvSpPr>
        <p:spPr>
          <a:xfrm>
            <a:off x="642120" y="5714092"/>
            <a:ext cx="2927229" cy="523220"/>
          </a:xfrm>
          <a:prstGeom prst="rect">
            <a:avLst/>
          </a:prstGeom>
          <a:noFill/>
        </p:spPr>
        <p:txBody>
          <a:bodyPr wrap="square" rtlCol="0">
            <a:spAutoFit/>
          </a:bodyPr>
          <a:lstStyle/>
          <a:p>
            <a:r>
              <a:rPr lang="fr-BE" sz="1400" dirty="0" smtClean="0">
                <a:solidFill>
                  <a:srgbClr val="00B050"/>
                </a:solidFill>
              </a:rPr>
              <a:t>Période d’essai et révision des mécanismes consentis</a:t>
            </a:r>
            <a:endParaRPr lang="fr-BE" sz="1400" dirty="0">
              <a:solidFill>
                <a:srgbClr val="00B050"/>
              </a:solidFill>
            </a:endParaRPr>
          </a:p>
        </p:txBody>
      </p:sp>
      <p:pic>
        <p:nvPicPr>
          <p:cNvPr id="14" name="Picture 2" descr="Résultat de recherche d'images pour &quot;conseil icone&quo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27" y="5714092"/>
            <a:ext cx="455789" cy="501949"/>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5796136" y="5462605"/>
            <a:ext cx="3168352" cy="738664"/>
          </a:xfrm>
          <a:prstGeom prst="rect">
            <a:avLst/>
          </a:prstGeom>
          <a:noFill/>
        </p:spPr>
        <p:txBody>
          <a:bodyPr wrap="square" rtlCol="0">
            <a:spAutoFit/>
          </a:bodyPr>
          <a:lstStyle/>
          <a:p>
            <a:r>
              <a:rPr lang="fr-BE" sz="1400" dirty="0" smtClean="0">
                <a:solidFill>
                  <a:schemeClr val="accent5"/>
                </a:solidFill>
              </a:rPr>
              <a:t>FRW &gt; régie supra-communale (cas où plusieurs projets entre les mêmes communes)</a:t>
            </a:r>
            <a:endParaRPr lang="fr-BE" sz="1400" dirty="0">
              <a:solidFill>
                <a:schemeClr val="accent5"/>
              </a:solidFill>
            </a:endParaRPr>
          </a:p>
        </p:txBody>
      </p:sp>
    </p:spTree>
    <p:extLst>
      <p:ext uri="{BB962C8B-B14F-4D97-AF65-F5344CB8AC3E}">
        <p14:creationId xmlns:p14="http://schemas.microsoft.com/office/powerpoint/2010/main" val="17764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2" grpId="0"/>
      <p:bldP spid="13"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332656"/>
            <a:ext cx="8136904" cy="830997"/>
          </a:xfrm>
          <a:prstGeom prst="rect">
            <a:avLst/>
          </a:prstGeom>
          <a:noFill/>
        </p:spPr>
        <p:txBody>
          <a:bodyPr wrap="square" rtlCol="0">
            <a:spAutoFit/>
          </a:bodyPr>
          <a:lstStyle/>
          <a:p>
            <a:r>
              <a:rPr lang="fr-BE" sz="1600" b="1" dirty="0" smtClean="0"/>
              <a:t>Quelle instance de gestion adopteriez-vous préférentiellement pour gérer le projet </a:t>
            </a:r>
            <a:r>
              <a:rPr lang="fr-BE" sz="1600" b="1" dirty="0" err="1" smtClean="0"/>
              <a:t>transcommunal</a:t>
            </a:r>
            <a:r>
              <a:rPr lang="fr-BE" sz="1600" b="1" dirty="0" smtClean="0"/>
              <a:t>?</a:t>
            </a:r>
          </a:p>
          <a:p>
            <a:r>
              <a:rPr lang="fr-BE" sz="1400" b="1" dirty="0" smtClean="0"/>
              <a:t>(Communes, n =  17)</a:t>
            </a:r>
            <a:endParaRPr lang="fr-BE" sz="1400" b="1" dirty="0"/>
          </a:p>
        </p:txBody>
      </p:sp>
      <p:graphicFrame>
        <p:nvGraphicFramePr>
          <p:cNvPr id="3" name="Graphique 2"/>
          <p:cNvGraphicFramePr/>
          <p:nvPr>
            <p:extLst>
              <p:ext uri="{D42A27DB-BD31-4B8C-83A1-F6EECF244321}">
                <p14:modId xmlns:p14="http://schemas.microsoft.com/office/powerpoint/2010/main" val="3093860382"/>
              </p:ext>
            </p:extLst>
          </p:nvPr>
        </p:nvGraphicFramePr>
        <p:xfrm>
          <a:off x="1524000" y="1052736"/>
          <a:ext cx="6096000" cy="4408264"/>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5868144" y="2348880"/>
            <a:ext cx="3024336" cy="954107"/>
          </a:xfrm>
          <a:prstGeom prst="rect">
            <a:avLst/>
          </a:prstGeom>
          <a:noFill/>
        </p:spPr>
        <p:txBody>
          <a:bodyPr wrap="square" rtlCol="0">
            <a:spAutoFit/>
          </a:bodyPr>
          <a:lstStyle/>
          <a:p>
            <a:r>
              <a:rPr lang="fr-BE" sz="1400" dirty="0" smtClean="0"/>
              <a:t>+ permet de préserver l’autonomie des communes</a:t>
            </a:r>
          </a:p>
          <a:p>
            <a:r>
              <a:rPr lang="fr-BE" sz="1400" dirty="0" smtClean="0"/>
              <a:t>- Insuffisante pour la gestion au quotidien</a:t>
            </a:r>
            <a:endParaRPr lang="fr-BE" sz="1400" dirty="0"/>
          </a:p>
        </p:txBody>
      </p:sp>
      <p:sp>
        <p:nvSpPr>
          <p:cNvPr id="5" name="ZoneTexte 4"/>
          <p:cNvSpPr txBox="1"/>
          <p:nvPr/>
        </p:nvSpPr>
        <p:spPr>
          <a:xfrm>
            <a:off x="6084168" y="4780890"/>
            <a:ext cx="3024336" cy="1600438"/>
          </a:xfrm>
          <a:prstGeom prst="rect">
            <a:avLst/>
          </a:prstGeom>
          <a:noFill/>
        </p:spPr>
        <p:txBody>
          <a:bodyPr wrap="square" rtlCol="0">
            <a:spAutoFit/>
          </a:bodyPr>
          <a:lstStyle/>
          <a:p>
            <a:r>
              <a:rPr lang="fr-BE" sz="1400" dirty="0" smtClean="0"/>
              <a:t>+ permet de créer une structure paritaire, d’engager du personnel/un gestionnaire</a:t>
            </a:r>
          </a:p>
          <a:p>
            <a:r>
              <a:rPr lang="fr-BE" sz="1400" dirty="0" smtClean="0"/>
              <a:t>+ permet d’y intégrer des représentants externes (y c. </a:t>
            </a:r>
            <a:r>
              <a:rPr lang="fr-BE" sz="1400" dirty="0" err="1" smtClean="0"/>
              <a:t>interc</a:t>
            </a:r>
            <a:r>
              <a:rPr lang="fr-BE" sz="1400" dirty="0" smtClean="0"/>
              <a:t>.)</a:t>
            </a:r>
          </a:p>
          <a:p>
            <a:r>
              <a:rPr lang="fr-BE" sz="1400" dirty="0" smtClean="0"/>
              <a:t>Fonctionnerait sur base de donations communales</a:t>
            </a:r>
          </a:p>
        </p:txBody>
      </p:sp>
      <p:sp>
        <p:nvSpPr>
          <p:cNvPr id="6" name="ZoneTexte 5"/>
          <p:cNvSpPr txBox="1"/>
          <p:nvPr/>
        </p:nvSpPr>
        <p:spPr>
          <a:xfrm>
            <a:off x="2267744" y="5281464"/>
            <a:ext cx="3024336" cy="1169551"/>
          </a:xfrm>
          <a:prstGeom prst="rect">
            <a:avLst/>
          </a:prstGeom>
          <a:noFill/>
        </p:spPr>
        <p:txBody>
          <a:bodyPr wrap="square" rtlCol="0">
            <a:spAutoFit/>
          </a:bodyPr>
          <a:lstStyle/>
          <a:p>
            <a:r>
              <a:rPr lang="fr-BE" sz="1400" dirty="0" smtClean="0"/>
              <a:t>RA </a:t>
            </a:r>
            <a:r>
              <a:rPr lang="fr-BE" sz="1400" dirty="0" err="1" smtClean="0"/>
              <a:t>transcommunale</a:t>
            </a:r>
            <a:r>
              <a:rPr lang="fr-BE" sz="1400" dirty="0" smtClean="0"/>
              <a:t> : légalement interdite, mais ça serait bien que ça soit autorisé</a:t>
            </a:r>
          </a:p>
          <a:p>
            <a:r>
              <a:rPr lang="fr-BE" sz="1400" dirty="0" smtClean="0"/>
              <a:t>RA : facilite la gestion financière du projet</a:t>
            </a:r>
            <a:endParaRPr lang="fr-BE" sz="1400" dirty="0"/>
          </a:p>
        </p:txBody>
      </p:sp>
      <p:sp>
        <p:nvSpPr>
          <p:cNvPr id="7" name="ZoneTexte 6"/>
          <p:cNvSpPr txBox="1"/>
          <p:nvPr/>
        </p:nvSpPr>
        <p:spPr>
          <a:xfrm>
            <a:off x="2123728" y="2186280"/>
            <a:ext cx="3024336" cy="738664"/>
          </a:xfrm>
          <a:prstGeom prst="rect">
            <a:avLst/>
          </a:prstGeom>
          <a:noFill/>
        </p:spPr>
        <p:txBody>
          <a:bodyPr wrap="square" rtlCol="0">
            <a:spAutoFit/>
          </a:bodyPr>
          <a:lstStyle/>
          <a:p>
            <a:r>
              <a:rPr lang="fr-BE" sz="1400" dirty="0" smtClean="0"/>
              <a:t>Intercommunale : facilité liée aux statuts intercommunaux existants mais ont autres missions</a:t>
            </a:r>
            <a:endParaRPr lang="fr-BE" sz="1400" dirty="0"/>
          </a:p>
        </p:txBody>
      </p:sp>
      <p:sp>
        <p:nvSpPr>
          <p:cNvPr id="9" name="ZoneTexte 8"/>
          <p:cNvSpPr txBox="1"/>
          <p:nvPr/>
        </p:nvSpPr>
        <p:spPr>
          <a:xfrm>
            <a:off x="611560" y="3356992"/>
            <a:ext cx="2016224" cy="738664"/>
          </a:xfrm>
          <a:prstGeom prst="rect">
            <a:avLst/>
          </a:prstGeom>
          <a:noFill/>
        </p:spPr>
        <p:txBody>
          <a:bodyPr wrap="square" rtlCol="0">
            <a:spAutoFit/>
          </a:bodyPr>
          <a:lstStyle/>
          <a:p>
            <a:r>
              <a:rPr lang="fr-BE" sz="1400" dirty="0"/>
              <a:t>f</a:t>
            </a:r>
            <a:r>
              <a:rPr lang="fr-BE" sz="1400" dirty="0" smtClean="0"/>
              <a:t> (projet)</a:t>
            </a:r>
          </a:p>
          <a:p>
            <a:r>
              <a:rPr lang="fr-BE" sz="1400" dirty="0" smtClean="0"/>
              <a:t>Etude comparative doit être menée</a:t>
            </a:r>
            <a:endParaRPr lang="fr-BE" sz="1400" dirty="0"/>
          </a:p>
        </p:txBody>
      </p:sp>
    </p:spTree>
    <p:extLst>
      <p:ext uri="{BB962C8B-B14F-4D97-AF65-F5344CB8AC3E}">
        <p14:creationId xmlns:p14="http://schemas.microsoft.com/office/powerpoint/2010/main" val="370945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43608" y="48746"/>
            <a:ext cx="6984776" cy="6830927"/>
          </a:xfrm>
          <a:prstGeom prst="rect">
            <a:avLst/>
          </a:prstGeom>
        </p:spPr>
      </p:pic>
      <p:sp>
        <p:nvSpPr>
          <p:cNvPr id="2" name="Titre 1"/>
          <p:cNvSpPr>
            <a:spLocks noGrp="1"/>
          </p:cNvSpPr>
          <p:nvPr>
            <p:ph type="title"/>
          </p:nvPr>
        </p:nvSpPr>
        <p:spPr>
          <a:xfrm>
            <a:off x="722313" y="3356992"/>
            <a:ext cx="7772400" cy="1362075"/>
          </a:xfrm>
        </p:spPr>
        <p:txBody>
          <a:bodyPr/>
          <a:lstStyle/>
          <a:p>
            <a:pPr lvl="0"/>
            <a:r>
              <a:rPr lang="fr-BE" altLang="fr-FR" b="0" cap="none" dirty="0" smtClean="0">
                <a:solidFill>
                  <a:srgbClr val="548DD4"/>
                </a:solidFill>
                <a:latin typeface="Calibri Light" panose="020F0302020204030204" pitchFamily="34" charset="0"/>
                <a:ea typeface="Times New Roman" panose="02020603050405020304" pitchFamily="18" charset="0"/>
                <a:cs typeface="Calibri Light" panose="020F0302020204030204" pitchFamily="34" charset="0"/>
              </a:rPr>
              <a:t>Partie 1 :</a:t>
            </a:r>
            <a:r>
              <a:rPr lang="fr-BE" altLang="fr-FR" sz="800" b="0" cap="none" dirty="0"/>
              <a:t/>
            </a:r>
            <a:br>
              <a:rPr lang="fr-BE" altLang="fr-FR" sz="800" b="0" cap="none" dirty="0"/>
            </a:br>
            <a:endParaRPr lang="fr-BE" dirty="0"/>
          </a:p>
        </p:txBody>
      </p:sp>
      <p:sp>
        <p:nvSpPr>
          <p:cNvPr id="3" name="Espace réservé du texte 2"/>
          <p:cNvSpPr>
            <a:spLocks noGrp="1"/>
          </p:cNvSpPr>
          <p:nvPr>
            <p:ph type="body" idx="1"/>
          </p:nvPr>
        </p:nvSpPr>
        <p:spPr>
          <a:xfrm>
            <a:off x="722312" y="2906713"/>
            <a:ext cx="8026151" cy="1812354"/>
          </a:xfrm>
        </p:spPr>
        <p:txBody>
          <a:bodyPr/>
          <a:lstStyle/>
          <a:p>
            <a:r>
              <a:rPr lang="fr-BE" dirty="0" smtClean="0"/>
              <a:t>Résultats issus des entretiens tenus avec les représentants communaux et équipes de la FRW</a:t>
            </a:r>
            <a:endParaRPr lang="fr-BE" dirty="0"/>
          </a:p>
        </p:txBody>
      </p:sp>
    </p:spTree>
    <p:extLst>
      <p:ext uri="{BB962C8B-B14F-4D97-AF65-F5344CB8AC3E}">
        <p14:creationId xmlns:p14="http://schemas.microsoft.com/office/powerpoint/2010/main" val="647333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332656"/>
            <a:ext cx="8136904" cy="553998"/>
          </a:xfrm>
          <a:prstGeom prst="rect">
            <a:avLst/>
          </a:prstGeom>
          <a:noFill/>
        </p:spPr>
        <p:txBody>
          <a:bodyPr wrap="square" rtlCol="0">
            <a:spAutoFit/>
          </a:bodyPr>
          <a:lstStyle/>
          <a:p>
            <a:r>
              <a:rPr lang="fr-BE" sz="1600" b="1" dirty="0" smtClean="0"/>
              <a:t>Instance de gestion conseillée par les équipes de la FRW</a:t>
            </a:r>
          </a:p>
          <a:p>
            <a:r>
              <a:rPr lang="fr-BE" sz="1400" b="1" dirty="0" smtClean="0"/>
              <a:t>(FRW, n = 6)</a:t>
            </a:r>
            <a:endParaRPr lang="fr-BE" sz="1400" b="1" dirty="0"/>
          </a:p>
        </p:txBody>
      </p:sp>
      <p:sp>
        <p:nvSpPr>
          <p:cNvPr id="7" name="ZoneTexte 6"/>
          <p:cNvSpPr txBox="1"/>
          <p:nvPr/>
        </p:nvSpPr>
        <p:spPr>
          <a:xfrm>
            <a:off x="5147767" y="1340768"/>
            <a:ext cx="3744713" cy="3754874"/>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1 : convention ou </a:t>
            </a:r>
            <a:r>
              <a:rPr lang="fr-BE" sz="1400" dirty="0" err="1" smtClean="0"/>
              <a:t>asbl</a:t>
            </a:r>
            <a:endParaRPr lang="fr-BE" sz="1400" dirty="0" smtClean="0"/>
          </a:p>
          <a:p>
            <a:pPr marL="285750" indent="-285750">
              <a:buFont typeface="Arial" panose="020B0604020202020204" pitchFamily="34" charset="0"/>
              <a:buChar char="•"/>
            </a:pPr>
            <a:r>
              <a:rPr lang="fr-BE" sz="1400" dirty="0" smtClean="0"/>
              <a:t>1 : convention ou RA</a:t>
            </a:r>
          </a:p>
          <a:p>
            <a:pPr marL="285750" indent="-285750">
              <a:buFont typeface="Arial" panose="020B0604020202020204" pitchFamily="34" charset="0"/>
              <a:buChar char="•"/>
            </a:pPr>
            <a:endParaRPr lang="fr-BE" sz="1400" dirty="0" smtClean="0"/>
          </a:p>
          <a:p>
            <a:pPr marL="285750" indent="-285750">
              <a:buFont typeface="Arial" panose="020B0604020202020204" pitchFamily="34" charset="0"/>
              <a:buChar char="•"/>
            </a:pPr>
            <a:r>
              <a:rPr lang="fr-BE" sz="1400" dirty="0" smtClean="0"/>
              <a:t>Convention : insuffisante pour  une équipe  -&gt; </a:t>
            </a:r>
            <a:r>
              <a:rPr lang="fr-BE" sz="1400" dirty="0" err="1" smtClean="0"/>
              <a:t>asbl</a:t>
            </a:r>
            <a:endParaRPr lang="fr-BE" sz="1400" dirty="0" smtClean="0"/>
          </a:p>
          <a:p>
            <a:pPr marL="285750" indent="-285750">
              <a:buFont typeface="Arial" panose="020B0604020202020204" pitchFamily="34" charset="0"/>
              <a:buChar char="•"/>
            </a:pPr>
            <a:endParaRPr lang="fr-BE" sz="1400" dirty="0" smtClean="0"/>
          </a:p>
          <a:p>
            <a:pPr marL="742950" lvl="1" indent="-285750">
              <a:buFont typeface="Arial" panose="020B0604020202020204" pitchFamily="34" charset="0"/>
              <a:buChar char="•"/>
            </a:pPr>
            <a:r>
              <a:rPr lang="fr-BE" sz="1400" dirty="0" smtClean="0"/>
              <a:t>Suggestion : représentation des citoyens au sein du CA // SCIC français</a:t>
            </a:r>
          </a:p>
          <a:p>
            <a:pPr marL="742950" lvl="1" indent="-285750">
              <a:buFont typeface="Arial" panose="020B0604020202020204" pitchFamily="34" charset="0"/>
              <a:buChar char="•"/>
            </a:pPr>
            <a:r>
              <a:rPr lang="fr-BE" sz="1400" dirty="0" smtClean="0"/>
              <a:t>Représentations des élus : limité à 35%</a:t>
            </a:r>
          </a:p>
          <a:p>
            <a:pPr marL="742950" lvl="1" indent="-285750">
              <a:buFont typeface="Arial" panose="020B0604020202020204" pitchFamily="34" charset="0"/>
              <a:buChar char="•"/>
            </a:pPr>
            <a:r>
              <a:rPr lang="fr-BE" sz="1400" dirty="0" smtClean="0"/>
              <a:t>+ :</a:t>
            </a:r>
          </a:p>
          <a:p>
            <a:pPr marL="1200150" lvl="2" indent="-285750">
              <a:buFont typeface="Arial" panose="020B0604020202020204" pitchFamily="34" charset="0"/>
              <a:buChar char="•"/>
            </a:pPr>
            <a:r>
              <a:rPr lang="fr-BE" sz="1400" dirty="0" smtClean="0"/>
              <a:t>Citoyens : garant de la philosophie du projet</a:t>
            </a:r>
          </a:p>
          <a:p>
            <a:pPr marL="1200150" lvl="2" indent="-285750">
              <a:buFont typeface="Arial" panose="020B0604020202020204" pitchFamily="34" charset="0"/>
              <a:buChar char="•"/>
            </a:pPr>
            <a:r>
              <a:rPr lang="fr-BE" sz="1400" dirty="0" smtClean="0"/>
              <a:t>Collaboration facilitée entre les communes partenaires</a:t>
            </a:r>
          </a:p>
          <a:p>
            <a:pPr marL="285750" indent="-285750">
              <a:buFont typeface="Arial" panose="020B0604020202020204" pitchFamily="34" charset="0"/>
              <a:buChar char="•"/>
            </a:pPr>
            <a:r>
              <a:rPr lang="fr-BE" sz="1400" dirty="0" smtClean="0"/>
              <a:t>Nécessité de se référer aux conseils juridiques pouvant être obtenus par les communes auprès de l’UVCW</a:t>
            </a:r>
          </a:p>
        </p:txBody>
      </p:sp>
      <p:graphicFrame>
        <p:nvGraphicFramePr>
          <p:cNvPr id="5" name="Graphique 4"/>
          <p:cNvGraphicFramePr/>
          <p:nvPr>
            <p:extLst>
              <p:ext uri="{D42A27DB-BD31-4B8C-83A1-F6EECF244321}">
                <p14:modId xmlns:p14="http://schemas.microsoft.com/office/powerpoint/2010/main" val="3402586814"/>
              </p:ext>
            </p:extLst>
          </p:nvPr>
        </p:nvGraphicFramePr>
        <p:xfrm>
          <a:off x="323528" y="1412776"/>
          <a:ext cx="4175869" cy="2160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88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500"/>
                                        <p:tgtEl>
                                          <p:spTgt spid="7">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fade">
                                      <p:cBhvr>
                                        <p:cTn id="23" dur="500"/>
                                        <p:tgtEl>
                                          <p:spTgt spid="7">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animEffect transition="in" filter="fade">
                                      <p:cBhvr>
                                        <p:cTn id="26" dur="500"/>
                                        <p:tgtEl>
                                          <p:spTgt spid="7">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Effect transition="in" filter="fade">
                                      <p:cBhvr>
                                        <p:cTn id="2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smtClean="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de copropriété</a:t>
            </a:r>
          </a:p>
          <a:p>
            <a:pPr marL="285750" indent="-285750">
              <a:buFont typeface="Arial" panose="020B0604020202020204" pitchFamily="34" charset="0"/>
              <a:buChar char="•"/>
            </a:pPr>
            <a:r>
              <a:rPr lang="fr-BE" sz="1400" dirty="0" smtClean="0">
                <a:solidFill>
                  <a:schemeClr val="bg1">
                    <a:lumMod val="75000"/>
                  </a:schemeClr>
                </a:solidFill>
              </a:rPr>
              <a:t>Des ponts existent déjà</a:t>
            </a:r>
          </a:p>
          <a:p>
            <a:pPr marL="742950" lvl="1" indent="-285750">
              <a:buFont typeface="Arial" panose="020B0604020202020204" pitchFamily="34" charset="0"/>
              <a:buChar char="•"/>
            </a:pPr>
            <a:r>
              <a:rPr lang="fr-BE" sz="1400" dirty="0" smtClean="0">
                <a:solidFill>
                  <a:schemeClr val="bg1">
                    <a:lumMod val="75000"/>
                  </a:schemeClr>
                </a:solidFill>
              </a:rPr>
              <a:t>Pas/peu de projets </a:t>
            </a:r>
          </a:p>
          <a:p>
            <a:pPr marL="742950" lvl="1" indent="-285750">
              <a:buFont typeface="Arial" panose="020B0604020202020204" pitchFamily="34" charset="0"/>
              <a:buChar char="•"/>
            </a:pPr>
            <a:r>
              <a:rPr lang="fr-BE" sz="1400" dirty="0" smtClean="0">
                <a:solidFill>
                  <a:schemeClr val="bg1">
                    <a:lumMod val="75000"/>
                  </a:schemeClr>
                </a:solidFill>
              </a:rPr>
              <a:t>Tendance à la hausse</a:t>
            </a:r>
          </a:p>
          <a:p>
            <a:pPr marL="285750" indent="-285750">
              <a:buFont typeface="Arial" panose="020B0604020202020204" pitchFamily="34" charset="0"/>
              <a:buChar char="•"/>
            </a:pP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
        <p:nvSpPr>
          <p:cNvPr id="3" name="ZoneTexte 2"/>
          <p:cNvSpPr txBox="1"/>
          <p:nvPr/>
        </p:nvSpPr>
        <p:spPr>
          <a:xfrm>
            <a:off x="3707904" y="3222848"/>
            <a:ext cx="1512168" cy="646331"/>
          </a:xfrm>
          <a:prstGeom prst="rect">
            <a:avLst/>
          </a:prstGeom>
          <a:noFill/>
        </p:spPr>
        <p:txBody>
          <a:bodyPr wrap="square" rtlCol="0">
            <a:spAutoFit/>
          </a:bodyPr>
          <a:lstStyle/>
          <a:p>
            <a:r>
              <a:rPr lang="fr-BE" dirty="0" smtClean="0">
                <a:solidFill>
                  <a:schemeClr val="accent5"/>
                </a:solidFill>
              </a:rPr>
              <a:t>Difficultés attendues ?</a:t>
            </a:r>
            <a:endParaRPr lang="fr-BE" dirty="0">
              <a:solidFill>
                <a:schemeClr val="accent5"/>
              </a:solidFill>
            </a:endParaRPr>
          </a:p>
        </p:txBody>
      </p:sp>
      <p:cxnSp>
        <p:nvCxnSpPr>
          <p:cNvPr id="13" name="Connecteur droit avec flèche 12"/>
          <p:cNvCxnSpPr/>
          <p:nvPr/>
        </p:nvCxnSpPr>
        <p:spPr>
          <a:xfrm flipV="1">
            <a:off x="5044244" y="3376737"/>
            <a:ext cx="895908" cy="628327"/>
          </a:xfrm>
          <a:prstGeom prst="straightConnector1">
            <a:avLst/>
          </a:prstGeom>
          <a:ln>
            <a:solidFill>
              <a:schemeClr val="bg1">
                <a:lumMod val="75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611560" y="2699628"/>
            <a:ext cx="2016224" cy="369332"/>
          </a:xfrm>
          <a:prstGeom prst="rect">
            <a:avLst/>
          </a:prstGeom>
          <a:noFill/>
        </p:spPr>
        <p:txBody>
          <a:bodyPr wrap="square" rtlCol="0">
            <a:spAutoFit/>
          </a:bodyPr>
          <a:lstStyle/>
          <a:p>
            <a:r>
              <a:rPr lang="fr-BE" dirty="0" smtClean="0">
                <a:solidFill>
                  <a:schemeClr val="accent5"/>
                </a:solidFill>
              </a:rPr>
              <a:t>Aides à apporter?</a:t>
            </a:r>
            <a:endParaRPr lang="fr-BE" dirty="0">
              <a:solidFill>
                <a:schemeClr val="accent5"/>
              </a:solidFill>
            </a:endParaRPr>
          </a:p>
        </p:txBody>
      </p:sp>
      <p:sp>
        <p:nvSpPr>
          <p:cNvPr id="22" name="ZoneTexte 21"/>
          <p:cNvSpPr txBox="1"/>
          <p:nvPr/>
        </p:nvSpPr>
        <p:spPr>
          <a:xfrm>
            <a:off x="107504" y="3127608"/>
            <a:ext cx="3096344" cy="523220"/>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bg1">
                    <a:lumMod val="75000"/>
                  </a:schemeClr>
                </a:solidFill>
              </a:rPr>
              <a:t>Sensibilisation</a:t>
            </a:r>
          </a:p>
          <a:p>
            <a:pPr marL="285750" indent="-285750">
              <a:buFont typeface="Arial" panose="020B0604020202020204" pitchFamily="34" charset="0"/>
              <a:buChar char="•"/>
            </a:pPr>
            <a:r>
              <a:rPr lang="fr-BE" sz="1400" dirty="0" smtClean="0">
                <a:solidFill>
                  <a:schemeClr val="bg1">
                    <a:lumMod val="75000"/>
                  </a:schemeClr>
                </a:solidFill>
              </a:rPr>
              <a:t>information</a:t>
            </a:r>
          </a:p>
        </p:txBody>
      </p:sp>
      <p:sp>
        <p:nvSpPr>
          <p:cNvPr id="23" name="ZoneTexte 22"/>
          <p:cNvSpPr txBox="1"/>
          <p:nvPr/>
        </p:nvSpPr>
        <p:spPr>
          <a:xfrm>
            <a:off x="611560" y="3933056"/>
            <a:ext cx="2016224" cy="830997"/>
          </a:xfrm>
          <a:prstGeom prst="rect">
            <a:avLst/>
          </a:prstGeom>
          <a:noFill/>
        </p:spPr>
        <p:txBody>
          <a:bodyPr wrap="square" rtlCol="0">
            <a:spAutoFit/>
          </a:bodyPr>
          <a:lstStyle/>
          <a:p>
            <a:pPr algn="ctr"/>
            <a:r>
              <a:rPr lang="fr-BE" sz="1600" dirty="0" smtClean="0">
                <a:solidFill>
                  <a:schemeClr val="bg1">
                    <a:lumMod val="75000"/>
                  </a:schemeClr>
                </a:solidFill>
              </a:rPr>
              <a:t>Evaluation de l’état d’esprit </a:t>
            </a:r>
            <a:r>
              <a:rPr lang="fr-BE" sz="1600" dirty="0" err="1" smtClean="0">
                <a:solidFill>
                  <a:schemeClr val="bg1">
                    <a:lumMod val="75000"/>
                  </a:schemeClr>
                </a:solidFill>
              </a:rPr>
              <a:t>transcommunal</a:t>
            </a:r>
            <a:endParaRPr lang="fr-BE" sz="1600" dirty="0">
              <a:solidFill>
                <a:schemeClr val="bg1">
                  <a:lumMod val="75000"/>
                </a:schemeClr>
              </a:solidFill>
            </a:endParaRPr>
          </a:p>
        </p:txBody>
      </p:sp>
      <p:cxnSp>
        <p:nvCxnSpPr>
          <p:cNvPr id="26" name="Connecteur droit avec flèche 25"/>
          <p:cNvCxnSpPr/>
          <p:nvPr/>
        </p:nvCxnSpPr>
        <p:spPr>
          <a:xfrm>
            <a:off x="1619672" y="3509393"/>
            <a:ext cx="2183" cy="351655"/>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12787" y="4780833"/>
            <a:ext cx="2808312" cy="1384995"/>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bg1">
                    <a:lumMod val="75000"/>
                  </a:schemeClr>
                </a:solidFill>
              </a:rPr>
              <a:t>Plus-values peu reconnues</a:t>
            </a:r>
          </a:p>
          <a:p>
            <a:pPr marL="285750" indent="-285750">
              <a:buFont typeface="Arial" panose="020B0604020202020204" pitchFamily="34" charset="0"/>
              <a:buChar char="•"/>
            </a:pPr>
            <a:r>
              <a:rPr lang="fr-BE" sz="1400" dirty="0" smtClean="0">
                <a:solidFill>
                  <a:schemeClr val="bg1">
                    <a:lumMod val="75000"/>
                  </a:schemeClr>
                </a:solidFill>
              </a:rPr>
              <a:t>Diversité des types de projets peu envisagée</a:t>
            </a:r>
          </a:p>
          <a:p>
            <a:pPr marL="285750" indent="-285750">
              <a:buFont typeface="Arial" panose="020B0604020202020204" pitchFamily="34" charset="0"/>
              <a:buChar char="•"/>
            </a:pPr>
            <a:r>
              <a:rPr lang="fr-BE" sz="1400" dirty="0" smtClean="0">
                <a:solidFill>
                  <a:schemeClr val="bg1">
                    <a:lumMod val="75000"/>
                  </a:schemeClr>
                </a:solidFill>
              </a:rPr>
              <a:t>Outils juridiques existants peu connus</a:t>
            </a:r>
          </a:p>
          <a:p>
            <a:pPr marL="285750" indent="-285750">
              <a:buFont typeface="Arial" panose="020B0604020202020204" pitchFamily="34" charset="0"/>
              <a:buChar char="•"/>
            </a:pPr>
            <a:endParaRPr lang="fr-BE" sz="1400" dirty="0" smtClean="0"/>
          </a:p>
        </p:txBody>
      </p:sp>
      <p:sp>
        <p:nvSpPr>
          <p:cNvPr id="28" name="ZoneTexte 27"/>
          <p:cNvSpPr txBox="1"/>
          <p:nvPr/>
        </p:nvSpPr>
        <p:spPr>
          <a:xfrm>
            <a:off x="611560" y="1415678"/>
            <a:ext cx="2016224" cy="1077218"/>
          </a:xfrm>
          <a:prstGeom prst="rect">
            <a:avLst/>
          </a:prstGeom>
          <a:noFill/>
        </p:spPr>
        <p:txBody>
          <a:bodyPr wrap="square" rtlCol="0">
            <a:spAutoFit/>
          </a:bodyPr>
          <a:lstStyle/>
          <a:p>
            <a:pPr algn="ctr"/>
            <a:r>
              <a:rPr lang="fr-BE" sz="1600" dirty="0">
                <a:solidFill>
                  <a:schemeClr val="accent6">
                    <a:lumMod val="75000"/>
                  </a:schemeClr>
                </a:solidFill>
              </a:rPr>
              <a:t>Evaluation du </a:t>
            </a:r>
            <a:r>
              <a:rPr lang="fr-BE" sz="1600" dirty="0" smtClean="0">
                <a:solidFill>
                  <a:schemeClr val="accent6">
                    <a:lumMod val="75000"/>
                  </a:schemeClr>
                </a:solidFill>
              </a:rPr>
              <a:t>niveau de connaissances  </a:t>
            </a:r>
            <a:r>
              <a:rPr lang="fr-BE" sz="1600" dirty="0">
                <a:solidFill>
                  <a:schemeClr val="accent6">
                    <a:lumMod val="75000"/>
                  </a:schemeClr>
                </a:solidFill>
              </a:rPr>
              <a:t>des mécanismes de coopération </a:t>
            </a:r>
          </a:p>
        </p:txBody>
      </p:sp>
      <p:sp>
        <p:nvSpPr>
          <p:cNvPr id="30" name="ZoneTexte 29"/>
          <p:cNvSpPr txBox="1"/>
          <p:nvPr/>
        </p:nvSpPr>
        <p:spPr>
          <a:xfrm>
            <a:off x="179512" y="99789"/>
            <a:ext cx="3096344" cy="1384995"/>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Diversité des mécanismes méconnue, non envisagée</a:t>
            </a:r>
          </a:p>
          <a:p>
            <a:pPr marL="285750" indent="-285750">
              <a:buFont typeface="Arial" panose="020B0604020202020204" pitchFamily="34" charset="0"/>
              <a:buChar char="•"/>
            </a:pPr>
            <a:r>
              <a:rPr lang="fr-BE" sz="1400" dirty="0" smtClean="0"/>
              <a:t>D’autres mécanismes existent (R. </a:t>
            </a:r>
            <a:r>
              <a:rPr lang="fr-BE" sz="1400" dirty="0" err="1"/>
              <a:t>C</a:t>
            </a:r>
            <a:r>
              <a:rPr lang="fr-BE" sz="1400" dirty="0" err="1" smtClean="0"/>
              <a:t>laudot</a:t>
            </a:r>
            <a:r>
              <a:rPr lang="fr-BE" sz="1400" dirty="0" smtClean="0"/>
              <a:t>)</a:t>
            </a:r>
          </a:p>
          <a:p>
            <a:pPr marL="285750" indent="-285750">
              <a:buFont typeface="Arial" panose="020B0604020202020204" pitchFamily="34" charset="0"/>
              <a:buChar char="•"/>
            </a:pPr>
            <a:r>
              <a:rPr lang="fr-BE" sz="1400" dirty="0" smtClean="0"/>
              <a:t>Conseils juridiques attendus (UVCW)</a:t>
            </a:r>
          </a:p>
        </p:txBody>
      </p:sp>
      <p:cxnSp>
        <p:nvCxnSpPr>
          <p:cNvPr id="31" name="Connecteur droit avec flèche 30"/>
          <p:cNvCxnSpPr/>
          <p:nvPr/>
        </p:nvCxnSpPr>
        <p:spPr>
          <a:xfrm flipV="1">
            <a:off x="1619672" y="2420888"/>
            <a:ext cx="0" cy="403592"/>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9" name="Image 28" descr="Résultat de recherche d'images pour &quot;partag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533" y="6050677"/>
            <a:ext cx="1306711" cy="740281"/>
          </a:xfrm>
          <a:prstGeom prst="rect">
            <a:avLst/>
          </a:prstGeom>
          <a:noFill/>
          <a:ln>
            <a:noFill/>
          </a:ln>
        </p:spPr>
      </p:pic>
      <p:grpSp>
        <p:nvGrpSpPr>
          <p:cNvPr id="32" name="Groupe 31"/>
          <p:cNvGrpSpPr/>
          <p:nvPr/>
        </p:nvGrpSpPr>
        <p:grpSpPr>
          <a:xfrm>
            <a:off x="2987824" y="3772197"/>
            <a:ext cx="2937472" cy="2340263"/>
            <a:chOff x="2987824" y="3772197"/>
            <a:chExt cx="2937472" cy="2340263"/>
          </a:xfrm>
        </p:grpSpPr>
        <p:sp>
          <p:nvSpPr>
            <p:cNvPr id="33" name="ZoneTexte 32"/>
            <p:cNvSpPr txBox="1"/>
            <p:nvPr/>
          </p:nvSpPr>
          <p:spPr>
            <a:xfrm>
              <a:off x="2987824" y="3772197"/>
              <a:ext cx="2592288" cy="1384995"/>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Collaboration</a:t>
              </a:r>
            </a:p>
            <a:p>
              <a:pPr marL="800100" lvl="1" indent="-342900">
                <a:buFont typeface="Arial" panose="020B0604020202020204" pitchFamily="34" charset="0"/>
                <a:buChar char="•"/>
              </a:pPr>
              <a:r>
                <a:rPr lang="fr-BE" sz="1400" dirty="0" smtClean="0">
                  <a:solidFill>
                    <a:schemeClr val="bg1">
                      <a:lumMod val="75000"/>
                    </a:schemeClr>
                  </a:solidFill>
                </a:rPr>
                <a:t>Choix (conception, budget, gestion)</a:t>
              </a:r>
            </a:p>
            <a:p>
              <a:pPr marL="800100" lvl="1" indent="-342900">
                <a:buFont typeface="Arial" panose="020B0604020202020204" pitchFamily="34" charset="0"/>
                <a:buChar char="•"/>
              </a:pPr>
              <a:r>
                <a:rPr lang="fr-BE" sz="1400" dirty="0" smtClean="0">
                  <a:solidFill>
                    <a:schemeClr val="bg1">
                      <a:lumMod val="75000"/>
                    </a:schemeClr>
                  </a:solidFill>
                </a:rPr>
                <a:t>Rencontres (temps, entente)</a:t>
              </a:r>
            </a:p>
            <a:p>
              <a:pPr lvl="1"/>
              <a:endParaRPr lang="fr-BE" sz="1400" dirty="0" smtClean="0">
                <a:solidFill>
                  <a:schemeClr val="bg1">
                    <a:lumMod val="75000"/>
                  </a:schemeClr>
                </a:solidFill>
              </a:endParaRPr>
            </a:p>
          </p:txBody>
        </p:sp>
        <p:sp>
          <p:nvSpPr>
            <p:cNvPr id="34" name="ZoneTexte 33"/>
            <p:cNvSpPr txBox="1"/>
            <p:nvPr/>
          </p:nvSpPr>
          <p:spPr>
            <a:xfrm>
              <a:off x="2987824" y="5589240"/>
              <a:ext cx="2592288" cy="523220"/>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Mobilisation citoyenne &gt;&lt; concurrence </a:t>
              </a:r>
              <a:r>
                <a:rPr lang="fr-BE" sz="1400" dirty="0" err="1" smtClean="0">
                  <a:solidFill>
                    <a:schemeClr val="bg1">
                      <a:lumMod val="75000"/>
                    </a:schemeClr>
                  </a:solidFill>
                </a:rPr>
                <a:t>intervillageoise</a:t>
              </a:r>
              <a:endParaRPr lang="fr-BE" sz="1400" dirty="0" smtClean="0">
                <a:solidFill>
                  <a:schemeClr val="bg1">
                    <a:lumMod val="75000"/>
                  </a:schemeClr>
                </a:solidFill>
              </a:endParaRPr>
            </a:p>
          </p:txBody>
        </p:sp>
        <p:sp>
          <p:nvSpPr>
            <p:cNvPr id="35" name="ZoneTexte 34"/>
            <p:cNvSpPr txBox="1"/>
            <p:nvPr/>
          </p:nvSpPr>
          <p:spPr>
            <a:xfrm>
              <a:off x="2987824" y="4849415"/>
              <a:ext cx="2592288" cy="307777"/>
            </a:xfrm>
            <a:prstGeom prst="rect">
              <a:avLst/>
            </a:prstGeom>
            <a:noFill/>
          </p:spPr>
          <p:txBody>
            <a:bodyPr wrap="square" rtlCol="0">
              <a:spAutoFit/>
            </a:bodyPr>
            <a:lstStyle/>
            <a:p>
              <a:pPr marL="342900" indent="-342900">
                <a:buFont typeface="+mj-lt"/>
                <a:buAutoNum type="arabicPeriod" startAt="2"/>
              </a:pPr>
              <a:r>
                <a:rPr lang="fr-BE" sz="1400" dirty="0">
                  <a:solidFill>
                    <a:schemeClr val="bg1">
                      <a:lumMod val="75000"/>
                    </a:schemeClr>
                  </a:solidFill>
                </a:rPr>
                <a:t>Interconnexion des PCDR</a:t>
              </a:r>
            </a:p>
          </p:txBody>
        </p:sp>
        <p:sp>
          <p:nvSpPr>
            <p:cNvPr id="36" name="ZoneTexte 35"/>
            <p:cNvSpPr txBox="1"/>
            <p:nvPr/>
          </p:nvSpPr>
          <p:spPr>
            <a:xfrm>
              <a:off x="2987824" y="5085184"/>
              <a:ext cx="2937472"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Gestion à prévoir et à mener (sur le long terme)</a:t>
              </a:r>
            </a:p>
          </p:txBody>
        </p:sp>
      </p:grpSp>
      <p:grpSp>
        <p:nvGrpSpPr>
          <p:cNvPr id="37" name="Groupe 36"/>
          <p:cNvGrpSpPr/>
          <p:nvPr/>
        </p:nvGrpSpPr>
        <p:grpSpPr>
          <a:xfrm>
            <a:off x="5940152" y="3068960"/>
            <a:ext cx="2808312" cy="2880320"/>
            <a:chOff x="5940152" y="3068960"/>
            <a:chExt cx="2808312" cy="2880320"/>
          </a:xfrm>
        </p:grpSpPr>
        <p:sp>
          <p:nvSpPr>
            <p:cNvPr id="38" name="ZoneTexte 37"/>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solidFill>
                    <a:schemeClr val="bg1">
                      <a:lumMod val="75000"/>
                    </a:schemeClr>
                  </a:solidFill>
                </a:rPr>
                <a:t>Lourdeur + temporalité des projets d’ODR : &gt;&lt;</a:t>
              </a:r>
            </a:p>
            <a:p>
              <a:pPr marL="742950" lvl="1" indent="-285750">
                <a:buFont typeface="Arial" panose="020B0604020202020204" pitchFamily="34" charset="0"/>
                <a:buChar char="•"/>
              </a:pPr>
              <a:r>
                <a:rPr lang="fr-BE" sz="1400" dirty="0" smtClean="0">
                  <a:solidFill>
                    <a:schemeClr val="bg1">
                      <a:lumMod val="75000"/>
                    </a:schemeClr>
                  </a:solidFill>
                </a:rPr>
                <a:t>Cumul d’inertie lié au TC</a:t>
              </a:r>
            </a:p>
            <a:p>
              <a:pPr marL="742950" lvl="1" indent="-285750">
                <a:buFont typeface="Arial" panose="020B0604020202020204" pitchFamily="34" charset="0"/>
                <a:buChar char="•"/>
              </a:pPr>
              <a:r>
                <a:rPr lang="fr-BE" sz="1400" dirty="0" smtClean="0">
                  <a:solidFill>
                    <a:schemeClr val="bg1">
                      <a:lumMod val="75000"/>
                    </a:schemeClr>
                  </a:solidFill>
                </a:rPr>
                <a:t>D’autres sources de subsides sont privilégiés </a:t>
              </a:r>
              <a:endParaRPr lang="fr-BE" sz="1400" dirty="0">
                <a:solidFill>
                  <a:schemeClr val="bg1">
                    <a:lumMod val="75000"/>
                  </a:schemeClr>
                </a:solidFill>
              </a:endParaRPr>
            </a:p>
          </p:txBody>
        </p:sp>
        <p:sp>
          <p:nvSpPr>
            <p:cNvPr id="39" name="ZoneTexte 38"/>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Nécessité de collaboration</a:t>
              </a:r>
            </a:p>
          </p:txBody>
        </p:sp>
        <p:sp>
          <p:nvSpPr>
            <p:cNvPr id="40" name="ZoneTexte 39"/>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Révision 2014 &gt;&lt; </a:t>
              </a:r>
              <a:r>
                <a:rPr lang="fr-BE" sz="1400" dirty="0" err="1" smtClean="0">
                  <a:solidFill>
                    <a:schemeClr val="bg1">
                      <a:lumMod val="75000"/>
                    </a:schemeClr>
                  </a:solidFill>
                </a:rPr>
                <a:t>bcq</a:t>
              </a:r>
              <a:r>
                <a:rPr lang="fr-BE" sz="1400" dirty="0" smtClean="0">
                  <a:solidFill>
                    <a:schemeClr val="bg1">
                      <a:lumMod val="75000"/>
                    </a:schemeClr>
                  </a:solidFill>
                </a:rPr>
                <a:t> de PCDR établis avant</a:t>
              </a:r>
            </a:p>
          </p:txBody>
        </p:sp>
        <p:sp>
          <p:nvSpPr>
            <p:cNvPr id="41" name="ZoneTexte 40"/>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solidFill>
                    <a:schemeClr val="bg1">
                      <a:lumMod val="75000"/>
                    </a:schemeClr>
                  </a:solidFill>
                </a:rPr>
                <a:t>+ réfractaire : 20%</a:t>
              </a:r>
            </a:p>
          </p:txBody>
        </p:sp>
        <p:sp>
          <p:nvSpPr>
            <p:cNvPr id="42" name="ZoneTexte 41"/>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Concomitance des PCDR</a:t>
              </a:r>
            </a:p>
          </p:txBody>
        </p:sp>
      </p:grpSp>
    </p:spTree>
    <p:extLst>
      <p:ext uri="{BB962C8B-B14F-4D97-AF65-F5344CB8AC3E}">
        <p14:creationId xmlns:p14="http://schemas.microsoft.com/office/powerpoint/2010/main" val="243329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smtClean="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de copropriété</a:t>
            </a:r>
          </a:p>
          <a:p>
            <a:pPr marL="285750" indent="-285750">
              <a:buFont typeface="Arial" panose="020B0604020202020204" pitchFamily="34" charset="0"/>
              <a:buChar char="•"/>
            </a:pPr>
            <a:r>
              <a:rPr lang="fr-BE" sz="1400" dirty="0" smtClean="0">
                <a:solidFill>
                  <a:schemeClr val="bg1">
                    <a:lumMod val="75000"/>
                  </a:schemeClr>
                </a:solidFill>
              </a:rPr>
              <a:t>Des ponts existent déjà</a:t>
            </a:r>
          </a:p>
          <a:p>
            <a:pPr marL="742950" lvl="1" indent="-285750">
              <a:buFont typeface="Arial" panose="020B0604020202020204" pitchFamily="34" charset="0"/>
              <a:buChar char="•"/>
            </a:pPr>
            <a:r>
              <a:rPr lang="fr-BE" sz="1400" dirty="0" smtClean="0">
                <a:solidFill>
                  <a:schemeClr val="bg1">
                    <a:lumMod val="75000"/>
                  </a:schemeClr>
                </a:solidFill>
              </a:rPr>
              <a:t>Pas/peu de projets </a:t>
            </a:r>
          </a:p>
          <a:p>
            <a:pPr marL="742950" lvl="1" indent="-285750">
              <a:buFont typeface="Arial" panose="020B0604020202020204" pitchFamily="34" charset="0"/>
              <a:buChar char="•"/>
            </a:pPr>
            <a:r>
              <a:rPr lang="fr-BE" sz="1400" dirty="0" smtClean="0">
                <a:solidFill>
                  <a:schemeClr val="bg1">
                    <a:lumMod val="75000"/>
                  </a:schemeClr>
                </a:solidFill>
              </a:rPr>
              <a:t>Tendance à la hausse</a:t>
            </a:r>
          </a:p>
          <a:p>
            <a:pPr marL="285750" indent="-285750">
              <a:buFont typeface="Arial" panose="020B0604020202020204" pitchFamily="34" charset="0"/>
              <a:buChar char="•"/>
            </a:pP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
        <p:nvSpPr>
          <p:cNvPr id="3" name="ZoneTexte 2"/>
          <p:cNvSpPr txBox="1"/>
          <p:nvPr/>
        </p:nvSpPr>
        <p:spPr>
          <a:xfrm>
            <a:off x="3707904" y="3222848"/>
            <a:ext cx="1512168" cy="646331"/>
          </a:xfrm>
          <a:prstGeom prst="rect">
            <a:avLst/>
          </a:prstGeom>
          <a:noFill/>
        </p:spPr>
        <p:txBody>
          <a:bodyPr wrap="square" rtlCol="0">
            <a:spAutoFit/>
          </a:bodyPr>
          <a:lstStyle/>
          <a:p>
            <a:r>
              <a:rPr lang="fr-BE" dirty="0" smtClean="0">
                <a:solidFill>
                  <a:schemeClr val="accent5"/>
                </a:solidFill>
              </a:rPr>
              <a:t>Difficultés attendues ?</a:t>
            </a:r>
            <a:endParaRPr lang="fr-BE" dirty="0">
              <a:solidFill>
                <a:schemeClr val="accent5"/>
              </a:solidFill>
            </a:endParaRPr>
          </a:p>
        </p:txBody>
      </p:sp>
      <p:cxnSp>
        <p:nvCxnSpPr>
          <p:cNvPr id="13" name="Connecteur droit avec flèche 12"/>
          <p:cNvCxnSpPr/>
          <p:nvPr/>
        </p:nvCxnSpPr>
        <p:spPr>
          <a:xfrm flipV="1">
            <a:off x="5044244" y="3376737"/>
            <a:ext cx="895908" cy="628327"/>
          </a:xfrm>
          <a:prstGeom prst="straightConnector1">
            <a:avLst/>
          </a:prstGeom>
          <a:ln>
            <a:solidFill>
              <a:schemeClr val="bg1">
                <a:lumMod val="75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611560" y="2699628"/>
            <a:ext cx="2016224" cy="369332"/>
          </a:xfrm>
          <a:prstGeom prst="rect">
            <a:avLst/>
          </a:prstGeom>
          <a:noFill/>
        </p:spPr>
        <p:txBody>
          <a:bodyPr wrap="square" rtlCol="0">
            <a:spAutoFit/>
          </a:bodyPr>
          <a:lstStyle/>
          <a:p>
            <a:r>
              <a:rPr lang="fr-BE" dirty="0" smtClean="0">
                <a:solidFill>
                  <a:schemeClr val="accent5"/>
                </a:solidFill>
              </a:rPr>
              <a:t>Aides à apporter?</a:t>
            </a:r>
            <a:endParaRPr lang="fr-BE" dirty="0">
              <a:solidFill>
                <a:schemeClr val="accent5"/>
              </a:solidFill>
            </a:endParaRPr>
          </a:p>
        </p:txBody>
      </p:sp>
      <p:sp>
        <p:nvSpPr>
          <p:cNvPr id="22" name="ZoneTexte 21"/>
          <p:cNvSpPr txBox="1"/>
          <p:nvPr/>
        </p:nvSpPr>
        <p:spPr>
          <a:xfrm>
            <a:off x="107504" y="3127608"/>
            <a:ext cx="3096344" cy="523220"/>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bg1">
                    <a:lumMod val="75000"/>
                  </a:schemeClr>
                </a:solidFill>
              </a:rPr>
              <a:t>Sensibilisation</a:t>
            </a:r>
          </a:p>
          <a:p>
            <a:pPr marL="285750" indent="-285750">
              <a:buFont typeface="Arial" panose="020B0604020202020204" pitchFamily="34" charset="0"/>
              <a:buChar char="•"/>
            </a:pPr>
            <a:r>
              <a:rPr lang="fr-BE" sz="1400" dirty="0" smtClean="0">
                <a:solidFill>
                  <a:schemeClr val="bg1">
                    <a:lumMod val="75000"/>
                  </a:schemeClr>
                </a:solidFill>
              </a:rPr>
              <a:t>information</a:t>
            </a:r>
          </a:p>
        </p:txBody>
      </p:sp>
      <p:pic>
        <p:nvPicPr>
          <p:cNvPr id="29" name="Image 28" descr="Résultat de recherche d'images pour &quot;partag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533" y="6050677"/>
            <a:ext cx="1306711" cy="740281"/>
          </a:xfrm>
          <a:prstGeom prst="rect">
            <a:avLst/>
          </a:prstGeom>
          <a:noFill/>
          <a:ln>
            <a:noFill/>
          </a:ln>
        </p:spPr>
      </p:pic>
      <p:grpSp>
        <p:nvGrpSpPr>
          <p:cNvPr id="32" name="Groupe 31"/>
          <p:cNvGrpSpPr/>
          <p:nvPr/>
        </p:nvGrpSpPr>
        <p:grpSpPr>
          <a:xfrm>
            <a:off x="2987824" y="3772197"/>
            <a:ext cx="2937472" cy="2340263"/>
            <a:chOff x="2987824" y="3772197"/>
            <a:chExt cx="2937472" cy="2340263"/>
          </a:xfrm>
        </p:grpSpPr>
        <p:sp>
          <p:nvSpPr>
            <p:cNvPr id="33" name="ZoneTexte 32"/>
            <p:cNvSpPr txBox="1"/>
            <p:nvPr/>
          </p:nvSpPr>
          <p:spPr>
            <a:xfrm>
              <a:off x="2987824" y="3772197"/>
              <a:ext cx="2592288" cy="1384995"/>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Collaboration</a:t>
              </a:r>
            </a:p>
            <a:p>
              <a:pPr marL="800100" lvl="1" indent="-342900">
                <a:buFont typeface="Arial" panose="020B0604020202020204" pitchFamily="34" charset="0"/>
                <a:buChar char="•"/>
              </a:pPr>
              <a:r>
                <a:rPr lang="fr-BE" sz="1400" dirty="0" smtClean="0">
                  <a:solidFill>
                    <a:schemeClr val="bg1">
                      <a:lumMod val="75000"/>
                    </a:schemeClr>
                  </a:solidFill>
                </a:rPr>
                <a:t>Choix (conception, budget, gestion)</a:t>
              </a:r>
            </a:p>
            <a:p>
              <a:pPr marL="800100" lvl="1" indent="-342900">
                <a:buFont typeface="Arial" panose="020B0604020202020204" pitchFamily="34" charset="0"/>
                <a:buChar char="•"/>
              </a:pPr>
              <a:r>
                <a:rPr lang="fr-BE" sz="1400" dirty="0" smtClean="0">
                  <a:solidFill>
                    <a:schemeClr val="bg1">
                      <a:lumMod val="75000"/>
                    </a:schemeClr>
                  </a:solidFill>
                </a:rPr>
                <a:t>Rencontres (temps, entente)</a:t>
              </a:r>
            </a:p>
            <a:p>
              <a:pPr lvl="1"/>
              <a:endParaRPr lang="fr-BE" sz="1400" dirty="0" smtClean="0">
                <a:solidFill>
                  <a:schemeClr val="bg1">
                    <a:lumMod val="75000"/>
                  </a:schemeClr>
                </a:solidFill>
              </a:endParaRPr>
            </a:p>
          </p:txBody>
        </p:sp>
        <p:sp>
          <p:nvSpPr>
            <p:cNvPr id="34" name="ZoneTexte 33"/>
            <p:cNvSpPr txBox="1"/>
            <p:nvPr/>
          </p:nvSpPr>
          <p:spPr>
            <a:xfrm>
              <a:off x="2987824" y="5589240"/>
              <a:ext cx="2592288" cy="523220"/>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Mobilisation citoyenne &gt;&lt; concurrence </a:t>
              </a:r>
              <a:r>
                <a:rPr lang="fr-BE" sz="1400" dirty="0" err="1" smtClean="0">
                  <a:solidFill>
                    <a:schemeClr val="bg1">
                      <a:lumMod val="75000"/>
                    </a:schemeClr>
                  </a:solidFill>
                </a:rPr>
                <a:t>intervillageoise</a:t>
              </a:r>
              <a:endParaRPr lang="fr-BE" sz="1400" dirty="0" smtClean="0">
                <a:solidFill>
                  <a:schemeClr val="bg1">
                    <a:lumMod val="75000"/>
                  </a:schemeClr>
                </a:solidFill>
              </a:endParaRPr>
            </a:p>
          </p:txBody>
        </p:sp>
        <p:sp>
          <p:nvSpPr>
            <p:cNvPr id="35" name="ZoneTexte 34"/>
            <p:cNvSpPr txBox="1"/>
            <p:nvPr/>
          </p:nvSpPr>
          <p:spPr>
            <a:xfrm>
              <a:off x="2987824" y="4849415"/>
              <a:ext cx="2592288" cy="307777"/>
            </a:xfrm>
            <a:prstGeom prst="rect">
              <a:avLst/>
            </a:prstGeom>
            <a:noFill/>
          </p:spPr>
          <p:txBody>
            <a:bodyPr wrap="square" rtlCol="0">
              <a:spAutoFit/>
            </a:bodyPr>
            <a:lstStyle/>
            <a:p>
              <a:pPr marL="342900" indent="-342900">
                <a:buFont typeface="+mj-lt"/>
                <a:buAutoNum type="arabicPeriod" startAt="2"/>
              </a:pPr>
              <a:r>
                <a:rPr lang="fr-BE" sz="1400" dirty="0">
                  <a:solidFill>
                    <a:schemeClr val="bg1">
                      <a:lumMod val="75000"/>
                    </a:schemeClr>
                  </a:solidFill>
                </a:rPr>
                <a:t>Interconnexion des PCDR</a:t>
              </a:r>
            </a:p>
          </p:txBody>
        </p:sp>
        <p:sp>
          <p:nvSpPr>
            <p:cNvPr id="36" name="ZoneTexte 35"/>
            <p:cNvSpPr txBox="1"/>
            <p:nvPr/>
          </p:nvSpPr>
          <p:spPr>
            <a:xfrm>
              <a:off x="2987824" y="5085184"/>
              <a:ext cx="2937472"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Gestion à prévoir et à mener (sur le long terme)</a:t>
              </a:r>
            </a:p>
          </p:txBody>
        </p:sp>
      </p:grpSp>
      <p:grpSp>
        <p:nvGrpSpPr>
          <p:cNvPr id="37" name="Groupe 36"/>
          <p:cNvGrpSpPr/>
          <p:nvPr/>
        </p:nvGrpSpPr>
        <p:grpSpPr>
          <a:xfrm>
            <a:off x="5940152" y="3068960"/>
            <a:ext cx="2808312" cy="2880320"/>
            <a:chOff x="5940152" y="3068960"/>
            <a:chExt cx="2808312" cy="2880320"/>
          </a:xfrm>
        </p:grpSpPr>
        <p:sp>
          <p:nvSpPr>
            <p:cNvPr id="38" name="ZoneTexte 37"/>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solidFill>
                    <a:schemeClr val="bg1">
                      <a:lumMod val="75000"/>
                    </a:schemeClr>
                  </a:solidFill>
                </a:rPr>
                <a:t>Lourdeur + temporalité des projets d’ODR : &gt;&lt;</a:t>
              </a:r>
            </a:p>
            <a:p>
              <a:pPr marL="742950" lvl="1" indent="-285750">
                <a:buFont typeface="Arial" panose="020B0604020202020204" pitchFamily="34" charset="0"/>
                <a:buChar char="•"/>
              </a:pPr>
              <a:r>
                <a:rPr lang="fr-BE" sz="1400" dirty="0" smtClean="0">
                  <a:solidFill>
                    <a:schemeClr val="bg1">
                      <a:lumMod val="75000"/>
                    </a:schemeClr>
                  </a:solidFill>
                </a:rPr>
                <a:t>Cumul d’inertie lié au TC</a:t>
              </a:r>
            </a:p>
            <a:p>
              <a:pPr marL="742950" lvl="1" indent="-285750">
                <a:buFont typeface="Arial" panose="020B0604020202020204" pitchFamily="34" charset="0"/>
                <a:buChar char="•"/>
              </a:pPr>
              <a:r>
                <a:rPr lang="fr-BE" sz="1400" dirty="0" smtClean="0">
                  <a:solidFill>
                    <a:schemeClr val="bg1">
                      <a:lumMod val="75000"/>
                    </a:schemeClr>
                  </a:solidFill>
                </a:rPr>
                <a:t>D’autres sources de subsides sont privilégiés </a:t>
              </a:r>
              <a:endParaRPr lang="fr-BE" sz="1400" dirty="0">
                <a:solidFill>
                  <a:schemeClr val="bg1">
                    <a:lumMod val="75000"/>
                  </a:schemeClr>
                </a:solidFill>
              </a:endParaRPr>
            </a:p>
          </p:txBody>
        </p:sp>
        <p:sp>
          <p:nvSpPr>
            <p:cNvPr id="39" name="ZoneTexte 38"/>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Nécessité de collaboration</a:t>
              </a:r>
            </a:p>
          </p:txBody>
        </p:sp>
        <p:sp>
          <p:nvSpPr>
            <p:cNvPr id="40" name="ZoneTexte 39"/>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Révision 2014 &gt;&lt; </a:t>
              </a:r>
              <a:r>
                <a:rPr lang="fr-BE" sz="1400" dirty="0" err="1" smtClean="0">
                  <a:solidFill>
                    <a:schemeClr val="bg1">
                      <a:lumMod val="75000"/>
                    </a:schemeClr>
                  </a:solidFill>
                </a:rPr>
                <a:t>bcq</a:t>
              </a:r>
              <a:r>
                <a:rPr lang="fr-BE" sz="1400" dirty="0" smtClean="0">
                  <a:solidFill>
                    <a:schemeClr val="bg1">
                      <a:lumMod val="75000"/>
                    </a:schemeClr>
                  </a:solidFill>
                </a:rPr>
                <a:t> de PCDR établis avant</a:t>
              </a:r>
            </a:p>
          </p:txBody>
        </p:sp>
        <p:sp>
          <p:nvSpPr>
            <p:cNvPr id="41" name="ZoneTexte 40"/>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solidFill>
                    <a:schemeClr val="bg1">
                      <a:lumMod val="75000"/>
                    </a:schemeClr>
                  </a:solidFill>
                </a:rPr>
                <a:t>+ réfractaire : 20%</a:t>
              </a:r>
            </a:p>
          </p:txBody>
        </p:sp>
        <p:sp>
          <p:nvSpPr>
            <p:cNvPr id="42" name="ZoneTexte 41"/>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Concomitance des PCDR</a:t>
              </a:r>
            </a:p>
          </p:txBody>
        </p:sp>
      </p:grpSp>
      <p:sp>
        <p:nvSpPr>
          <p:cNvPr id="43" name="ZoneTexte 42"/>
          <p:cNvSpPr txBox="1"/>
          <p:nvPr/>
        </p:nvSpPr>
        <p:spPr>
          <a:xfrm>
            <a:off x="539552" y="438050"/>
            <a:ext cx="2232248" cy="646331"/>
          </a:xfrm>
          <a:prstGeom prst="rect">
            <a:avLst/>
          </a:prstGeom>
          <a:noFill/>
        </p:spPr>
        <p:txBody>
          <a:bodyPr wrap="square" rtlCol="0">
            <a:spAutoFit/>
          </a:bodyPr>
          <a:lstStyle/>
          <a:p>
            <a:r>
              <a:rPr lang="fr-BE" dirty="0" smtClean="0">
                <a:solidFill>
                  <a:schemeClr val="accent5"/>
                </a:solidFill>
              </a:rPr>
              <a:t>Contexte propice à la </a:t>
            </a:r>
            <a:r>
              <a:rPr lang="fr-BE" dirty="0" err="1" smtClean="0">
                <a:solidFill>
                  <a:schemeClr val="accent5"/>
                </a:solidFill>
              </a:rPr>
              <a:t>transcommunalité</a:t>
            </a:r>
            <a:r>
              <a:rPr lang="fr-BE" dirty="0" smtClean="0">
                <a:solidFill>
                  <a:schemeClr val="accent5"/>
                </a:solidFill>
              </a:rPr>
              <a:t>?</a:t>
            </a:r>
            <a:endParaRPr lang="fr-BE" dirty="0">
              <a:solidFill>
                <a:schemeClr val="accent5"/>
              </a:solidFill>
            </a:endParaRPr>
          </a:p>
        </p:txBody>
      </p:sp>
      <p:sp>
        <p:nvSpPr>
          <p:cNvPr id="49" name="ZoneTexte 48"/>
          <p:cNvSpPr txBox="1"/>
          <p:nvPr/>
        </p:nvSpPr>
        <p:spPr>
          <a:xfrm>
            <a:off x="611560" y="3933056"/>
            <a:ext cx="2016224" cy="830997"/>
          </a:xfrm>
          <a:prstGeom prst="rect">
            <a:avLst/>
          </a:prstGeom>
          <a:noFill/>
        </p:spPr>
        <p:txBody>
          <a:bodyPr wrap="square" rtlCol="0">
            <a:spAutoFit/>
          </a:bodyPr>
          <a:lstStyle/>
          <a:p>
            <a:pPr algn="ctr"/>
            <a:r>
              <a:rPr lang="fr-BE" sz="1600" dirty="0" smtClean="0">
                <a:solidFill>
                  <a:schemeClr val="bg1">
                    <a:lumMod val="75000"/>
                  </a:schemeClr>
                </a:solidFill>
              </a:rPr>
              <a:t>Evaluation de l’état d’esprit </a:t>
            </a:r>
            <a:r>
              <a:rPr lang="fr-BE" sz="1600" dirty="0" err="1" smtClean="0">
                <a:solidFill>
                  <a:schemeClr val="bg1">
                    <a:lumMod val="75000"/>
                  </a:schemeClr>
                </a:solidFill>
              </a:rPr>
              <a:t>transcommunal</a:t>
            </a:r>
            <a:endParaRPr lang="fr-BE" sz="1600" dirty="0">
              <a:solidFill>
                <a:schemeClr val="bg1">
                  <a:lumMod val="75000"/>
                </a:schemeClr>
              </a:solidFill>
            </a:endParaRPr>
          </a:p>
        </p:txBody>
      </p:sp>
      <p:cxnSp>
        <p:nvCxnSpPr>
          <p:cNvPr id="50" name="Connecteur droit avec flèche 49"/>
          <p:cNvCxnSpPr/>
          <p:nvPr/>
        </p:nvCxnSpPr>
        <p:spPr>
          <a:xfrm>
            <a:off x="1619672" y="3509393"/>
            <a:ext cx="2183" cy="351655"/>
          </a:xfrm>
          <a:prstGeom prst="straightConnector1">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611560" y="1415678"/>
            <a:ext cx="2016224" cy="1077218"/>
          </a:xfrm>
          <a:prstGeom prst="rect">
            <a:avLst/>
          </a:prstGeom>
          <a:noFill/>
        </p:spPr>
        <p:txBody>
          <a:bodyPr wrap="square" rtlCol="0">
            <a:spAutoFit/>
          </a:bodyPr>
          <a:lstStyle/>
          <a:p>
            <a:pPr algn="ctr"/>
            <a:r>
              <a:rPr lang="fr-BE" sz="1600" dirty="0">
                <a:solidFill>
                  <a:schemeClr val="bg1">
                    <a:lumMod val="75000"/>
                  </a:schemeClr>
                </a:solidFill>
              </a:rPr>
              <a:t>Evaluation du </a:t>
            </a:r>
            <a:r>
              <a:rPr lang="fr-BE" sz="1600" dirty="0" smtClean="0">
                <a:solidFill>
                  <a:schemeClr val="bg1">
                    <a:lumMod val="75000"/>
                  </a:schemeClr>
                </a:solidFill>
              </a:rPr>
              <a:t>niveau de connaissances  </a:t>
            </a:r>
            <a:r>
              <a:rPr lang="fr-BE" sz="1600" dirty="0">
                <a:solidFill>
                  <a:schemeClr val="bg1">
                    <a:lumMod val="75000"/>
                  </a:schemeClr>
                </a:solidFill>
              </a:rPr>
              <a:t>des mécanismes de coopération </a:t>
            </a:r>
          </a:p>
        </p:txBody>
      </p:sp>
      <p:cxnSp>
        <p:nvCxnSpPr>
          <p:cNvPr id="52" name="Connecteur droit avec flèche 51"/>
          <p:cNvCxnSpPr/>
          <p:nvPr/>
        </p:nvCxnSpPr>
        <p:spPr>
          <a:xfrm flipV="1">
            <a:off x="1619672" y="2420888"/>
            <a:ext cx="0" cy="403592"/>
          </a:xfrm>
          <a:prstGeom prst="straightConnector1">
            <a:avLst/>
          </a:prstGeom>
          <a:ln w="158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112787" y="4780833"/>
            <a:ext cx="2808312" cy="1384995"/>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bg1">
                    <a:lumMod val="75000"/>
                  </a:schemeClr>
                </a:solidFill>
              </a:rPr>
              <a:t>Plus-values peu reconnues</a:t>
            </a:r>
          </a:p>
          <a:p>
            <a:pPr marL="285750" indent="-285750">
              <a:buFont typeface="Arial" panose="020B0604020202020204" pitchFamily="34" charset="0"/>
              <a:buChar char="•"/>
            </a:pPr>
            <a:r>
              <a:rPr lang="fr-BE" sz="1400" dirty="0" smtClean="0">
                <a:solidFill>
                  <a:schemeClr val="bg1">
                    <a:lumMod val="75000"/>
                  </a:schemeClr>
                </a:solidFill>
              </a:rPr>
              <a:t>Diversité des types de projets peu envisagée</a:t>
            </a:r>
          </a:p>
          <a:p>
            <a:pPr marL="285750" indent="-285750">
              <a:buFont typeface="Arial" panose="020B0604020202020204" pitchFamily="34" charset="0"/>
              <a:buChar char="•"/>
            </a:pPr>
            <a:r>
              <a:rPr lang="fr-BE" sz="1400" dirty="0" smtClean="0">
                <a:solidFill>
                  <a:schemeClr val="bg1">
                    <a:lumMod val="75000"/>
                  </a:schemeClr>
                </a:solidFill>
              </a:rPr>
              <a:t>Outils juridiques existants peu connus</a:t>
            </a:r>
          </a:p>
          <a:p>
            <a:pPr marL="285750" indent="-285750">
              <a:buFont typeface="Arial" panose="020B0604020202020204" pitchFamily="34" charset="0"/>
              <a:buChar char="•"/>
            </a:pPr>
            <a:endParaRPr lang="fr-BE" sz="1400" dirty="0" smtClean="0"/>
          </a:p>
        </p:txBody>
      </p:sp>
    </p:spTree>
    <p:extLst>
      <p:ext uri="{BB962C8B-B14F-4D97-AF65-F5344CB8AC3E}">
        <p14:creationId xmlns:p14="http://schemas.microsoft.com/office/powerpoint/2010/main" val="17230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04664"/>
            <a:ext cx="7704856" cy="891847"/>
          </a:xfrm>
          <a:prstGeom prst="rect">
            <a:avLst/>
          </a:prstGeom>
        </p:spPr>
        <p:txBody>
          <a:bodyPr wrap="square">
            <a:spAutoFit/>
          </a:bodyPr>
          <a:lstStyle/>
          <a:p>
            <a:pPr>
              <a:lnSpc>
                <a:spcPct val="115000"/>
              </a:lnSpc>
              <a:spcAft>
                <a:spcPts val="0"/>
              </a:spcAft>
            </a:pPr>
            <a:r>
              <a:rPr lang="fr-BE" sz="1600" dirty="0"/>
              <a:t>Parmi les facteurs contextuels suivants, quels sont ceux qui vous semblent être indispensables à former le substrat sur lequel un projet de coopération peut se construire ? </a:t>
            </a:r>
            <a:endParaRPr lang="fr-BE" sz="1600" dirty="0" smtClean="0"/>
          </a:p>
          <a:p>
            <a:pPr>
              <a:lnSpc>
                <a:spcPct val="115000"/>
              </a:lnSpc>
              <a:spcAft>
                <a:spcPts val="0"/>
              </a:spcAft>
            </a:pPr>
            <a:r>
              <a:rPr lang="fr-BE" sz="1400" dirty="0" smtClean="0"/>
              <a:t>(FRW, n=7</a:t>
            </a:r>
            <a:r>
              <a:rPr lang="fr-BE" sz="1400" dirty="0"/>
              <a:t>)</a:t>
            </a:r>
          </a:p>
        </p:txBody>
      </p:sp>
      <p:graphicFrame>
        <p:nvGraphicFramePr>
          <p:cNvPr id="3" name="Tableau 2"/>
          <p:cNvGraphicFramePr>
            <a:graphicFrameLocks noGrp="1"/>
          </p:cNvGraphicFramePr>
          <p:nvPr>
            <p:extLst>
              <p:ext uri="{D42A27DB-BD31-4B8C-83A1-F6EECF244321}">
                <p14:modId xmlns:p14="http://schemas.microsoft.com/office/powerpoint/2010/main" val="3926590509"/>
              </p:ext>
            </p:extLst>
          </p:nvPr>
        </p:nvGraphicFramePr>
        <p:xfrm>
          <a:off x="755576" y="1556792"/>
          <a:ext cx="7632848" cy="4247408"/>
        </p:xfrm>
        <a:graphic>
          <a:graphicData uri="http://schemas.openxmlformats.org/drawingml/2006/table">
            <a:tbl>
              <a:tblPr firstRow="1" firstCol="1" bandRow="1">
                <a:tableStyleId>{5940675A-B579-460E-94D1-54222C63F5DA}</a:tableStyleId>
              </a:tblPr>
              <a:tblGrid>
                <a:gridCol w="4507108">
                  <a:extLst>
                    <a:ext uri="{9D8B030D-6E8A-4147-A177-3AD203B41FA5}">
                      <a16:colId xmlns:a16="http://schemas.microsoft.com/office/drawing/2014/main" val="4150076066"/>
                    </a:ext>
                  </a:extLst>
                </a:gridCol>
                <a:gridCol w="1096391">
                  <a:extLst>
                    <a:ext uri="{9D8B030D-6E8A-4147-A177-3AD203B41FA5}">
                      <a16:colId xmlns:a16="http://schemas.microsoft.com/office/drawing/2014/main" val="3976899189"/>
                    </a:ext>
                  </a:extLst>
                </a:gridCol>
                <a:gridCol w="936244">
                  <a:extLst>
                    <a:ext uri="{9D8B030D-6E8A-4147-A177-3AD203B41FA5}">
                      <a16:colId xmlns:a16="http://schemas.microsoft.com/office/drawing/2014/main" val="3823732499"/>
                    </a:ext>
                  </a:extLst>
                </a:gridCol>
                <a:gridCol w="1093105">
                  <a:extLst>
                    <a:ext uri="{9D8B030D-6E8A-4147-A177-3AD203B41FA5}">
                      <a16:colId xmlns:a16="http://schemas.microsoft.com/office/drawing/2014/main" val="1876435752"/>
                    </a:ext>
                  </a:extLst>
                </a:gridCol>
              </a:tblGrid>
              <a:tr h="372056">
                <a:tc>
                  <a:txBody>
                    <a:bodyPr/>
                    <a:lstStyle/>
                    <a:p>
                      <a:r>
                        <a:rPr lang="fr-BE" sz="1200" dirty="0">
                          <a:effectLst/>
                        </a:rPr>
                        <a:t> </a:t>
                      </a:r>
                      <a:endParaRPr lang="fr-BE"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a:effectLst/>
                        </a:rPr>
                        <a:t>Indispensable</a:t>
                      </a:r>
                      <a:endParaRPr lang="fr-BE"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effectLst/>
                        </a:rPr>
                        <a:t>Favorise fortement</a:t>
                      </a:r>
                      <a:endParaRPr lang="fr-BE" sz="12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a:effectLst/>
                        </a:rPr>
                        <a:t>Pas indispensable</a:t>
                      </a:r>
                      <a:endParaRPr lang="fr-BE" sz="12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4135412"/>
                  </a:ext>
                </a:extLst>
              </a:tr>
              <a:tr h="492040">
                <a:tc>
                  <a:txBody>
                    <a:bodyPr/>
                    <a:lstStyle/>
                    <a:p>
                      <a:r>
                        <a:rPr lang="fr-BE" sz="1200" dirty="0">
                          <a:solidFill>
                            <a:srgbClr val="00B050"/>
                          </a:solidFill>
                          <a:effectLst/>
                        </a:rPr>
                        <a:t>1/ Affinités humaines, professionnelles et/ou personnelles : des personnes se connaissent et s’apprécient</a:t>
                      </a:r>
                      <a:endParaRPr lang="fr-BE" sz="1200" dirty="0">
                        <a:solidFill>
                          <a:srgbClr val="00B05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a:solidFill>
                            <a:srgbClr val="00B050"/>
                          </a:solidFill>
                          <a:effectLst/>
                        </a:rPr>
                        <a:t>/////</a:t>
                      </a:r>
                      <a:endParaRPr lang="fr-BE" sz="1200">
                        <a:solidFill>
                          <a:srgbClr val="00B05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solidFill>
                            <a:srgbClr val="00B050"/>
                          </a:solidFill>
                          <a:effectLst/>
                        </a:rPr>
                        <a:t>/</a:t>
                      </a:r>
                      <a:endParaRPr lang="fr-BE" sz="1200">
                        <a:solidFill>
                          <a:srgbClr val="00B05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effectLst/>
                        </a:rPr>
                        <a:t>/</a:t>
                      </a:r>
                      <a:endParaRPr lang="fr-BE" sz="12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8318034"/>
                  </a:ext>
                </a:extLst>
              </a:tr>
              <a:tr h="558084">
                <a:tc>
                  <a:txBody>
                    <a:bodyPr/>
                    <a:lstStyle/>
                    <a:p>
                      <a:r>
                        <a:rPr lang="fr-BE" sz="1200" dirty="0">
                          <a:solidFill>
                            <a:srgbClr val="00B050"/>
                          </a:solidFill>
                          <a:effectLst/>
                        </a:rPr>
                        <a:t>2/ Préexistence d’une structure </a:t>
                      </a:r>
                      <a:r>
                        <a:rPr lang="fr-BE" sz="1200" dirty="0" err="1">
                          <a:solidFill>
                            <a:srgbClr val="00B050"/>
                          </a:solidFill>
                          <a:effectLst/>
                        </a:rPr>
                        <a:t>transcommunale</a:t>
                      </a:r>
                      <a:r>
                        <a:rPr lang="fr-BE" sz="1200" dirty="0">
                          <a:solidFill>
                            <a:srgbClr val="00B050"/>
                          </a:solidFill>
                          <a:effectLst/>
                        </a:rPr>
                        <a:t> déjà organisée (GAL, Pays, Parc Naturel, ADL, Maison du tourisme ou autres dynamiques </a:t>
                      </a:r>
                      <a:r>
                        <a:rPr lang="fr-BE" sz="1200" dirty="0" err="1">
                          <a:solidFill>
                            <a:srgbClr val="00B050"/>
                          </a:solidFill>
                          <a:effectLst/>
                        </a:rPr>
                        <a:t>transcommunales</a:t>
                      </a:r>
                      <a:r>
                        <a:rPr lang="fr-BE" sz="1200" dirty="0">
                          <a:solidFill>
                            <a:srgbClr val="00B050"/>
                          </a:solidFill>
                          <a:effectLst/>
                        </a:rPr>
                        <a:t>)</a:t>
                      </a:r>
                      <a:endParaRPr lang="fr-BE" sz="1200" dirty="0">
                        <a:solidFill>
                          <a:srgbClr val="00B05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a:solidFill>
                            <a:srgbClr val="00B050"/>
                          </a:solidFill>
                          <a:effectLst/>
                        </a:rPr>
                        <a:t> </a:t>
                      </a:r>
                      <a:endParaRPr lang="fr-BE" sz="1200">
                        <a:solidFill>
                          <a:srgbClr val="00B05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solidFill>
                            <a:srgbClr val="00B050"/>
                          </a:solidFill>
                          <a:effectLst/>
                        </a:rPr>
                        <a:t>///</a:t>
                      </a:r>
                      <a:endParaRPr lang="fr-BE" sz="1200">
                        <a:solidFill>
                          <a:srgbClr val="00B05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effectLst/>
                        </a:rPr>
                        <a:t>////</a:t>
                      </a:r>
                      <a:endParaRPr lang="fr-BE" sz="12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6998033"/>
                  </a:ext>
                </a:extLst>
              </a:tr>
              <a:tr h="642020">
                <a:tc>
                  <a:txBody>
                    <a:bodyPr/>
                    <a:lstStyle/>
                    <a:p>
                      <a:r>
                        <a:rPr lang="fr-BE" sz="1200" dirty="0">
                          <a:solidFill>
                            <a:srgbClr val="00B050"/>
                          </a:solidFill>
                          <a:effectLst/>
                        </a:rPr>
                        <a:t>3/ Existence d’un groupe-leader fédérateur : association locale, groupe restreint jouant le rôle de ressource utile à la réflexion et à la définition du projet de coopération (ancienneté, mobilisation, réseau, connaissance, appartenance du/au territoire)</a:t>
                      </a:r>
                      <a:endParaRPr lang="fr-BE" sz="1200" dirty="0">
                        <a:solidFill>
                          <a:srgbClr val="00B05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dirty="0">
                          <a:solidFill>
                            <a:srgbClr val="00B050"/>
                          </a:solidFill>
                          <a:effectLst/>
                        </a:rPr>
                        <a:t>//</a:t>
                      </a:r>
                      <a:endParaRPr lang="fr-BE" sz="1200" dirty="0">
                        <a:solidFill>
                          <a:srgbClr val="00B05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dirty="0">
                          <a:solidFill>
                            <a:srgbClr val="00B050"/>
                          </a:solidFill>
                          <a:effectLst/>
                        </a:rPr>
                        <a:t>/</a:t>
                      </a:r>
                      <a:endParaRPr lang="fr-BE" sz="1200" dirty="0">
                        <a:solidFill>
                          <a:srgbClr val="00B05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dirty="0">
                          <a:effectLst/>
                        </a:rPr>
                        <a:t>////</a:t>
                      </a:r>
                      <a:endParaRPr lang="fr-BE" sz="12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4438345"/>
                  </a:ext>
                </a:extLst>
              </a:tr>
              <a:tr h="372056">
                <a:tc>
                  <a:txBody>
                    <a:bodyPr/>
                    <a:lstStyle/>
                    <a:p>
                      <a:r>
                        <a:rPr lang="fr-BE" sz="1200" dirty="0">
                          <a:solidFill>
                            <a:srgbClr val="00B050"/>
                          </a:solidFill>
                          <a:effectLst/>
                        </a:rPr>
                        <a:t>4/ Existence d’un élu-leader : élu doté d’une stature dépassant la commune = élu fédérateur </a:t>
                      </a:r>
                      <a:endParaRPr lang="fr-BE" sz="1200" dirty="0">
                        <a:solidFill>
                          <a:srgbClr val="00B05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dirty="0">
                          <a:solidFill>
                            <a:srgbClr val="00B050"/>
                          </a:solidFill>
                          <a:effectLst/>
                        </a:rPr>
                        <a:t>///</a:t>
                      </a:r>
                      <a:endParaRPr lang="fr-BE" sz="1200" dirty="0">
                        <a:solidFill>
                          <a:srgbClr val="00B05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dirty="0">
                          <a:solidFill>
                            <a:srgbClr val="00B050"/>
                          </a:solidFill>
                          <a:effectLst/>
                        </a:rPr>
                        <a:t>/</a:t>
                      </a:r>
                      <a:endParaRPr lang="fr-BE" sz="1200" dirty="0">
                        <a:solidFill>
                          <a:srgbClr val="00B05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dirty="0">
                          <a:effectLst/>
                        </a:rPr>
                        <a:t>///</a:t>
                      </a:r>
                      <a:endParaRPr lang="fr-BE" sz="12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7063467"/>
                  </a:ext>
                </a:extLst>
              </a:tr>
              <a:tr h="372056">
                <a:tc>
                  <a:txBody>
                    <a:bodyPr/>
                    <a:lstStyle/>
                    <a:p>
                      <a:r>
                        <a:rPr lang="fr-BE" sz="1200" dirty="0">
                          <a:solidFill>
                            <a:srgbClr val="C00000"/>
                          </a:solidFill>
                          <a:effectLst/>
                        </a:rPr>
                        <a:t>5/ Composantes socio-économiques semblables</a:t>
                      </a:r>
                      <a:endParaRPr lang="fr-BE" sz="1200" dirty="0">
                        <a:solidFill>
                          <a:srgbClr val="C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a:effectLst/>
                        </a:rPr>
                        <a:t> </a:t>
                      </a:r>
                      <a:endParaRPr lang="fr-BE"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effectLst/>
                        </a:rPr>
                        <a:t> </a:t>
                      </a:r>
                      <a:endParaRPr lang="fr-BE"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dirty="0">
                          <a:solidFill>
                            <a:srgbClr val="C00000"/>
                          </a:solidFill>
                          <a:effectLst/>
                        </a:rPr>
                        <a:t>///////</a:t>
                      </a:r>
                      <a:endParaRPr lang="fr-BE" sz="1200" dirty="0">
                        <a:solidFill>
                          <a:srgbClr val="C00000"/>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8030592"/>
                  </a:ext>
                </a:extLst>
              </a:tr>
              <a:tr h="432048">
                <a:tc>
                  <a:txBody>
                    <a:bodyPr/>
                    <a:lstStyle/>
                    <a:p>
                      <a:r>
                        <a:rPr lang="fr-BE" sz="1200" dirty="0">
                          <a:solidFill>
                            <a:srgbClr val="C00000"/>
                          </a:solidFill>
                          <a:effectLst/>
                        </a:rPr>
                        <a:t>6/ Homogénéité linguistique</a:t>
                      </a:r>
                      <a:endParaRPr lang="fr-BE" sz="1200" dirty="0">
                        <a:solidFill>
                          <a:srgbClr val="C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a:effectLst/>
                        </a:rPr>
                        <a:t> </a:t>
                      </a:r>
                      <a:endParaRPr lang="fr-BE"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effectLst/>
                        </a:rPr>
                        <a:t> </a:t>
                      </a:r>
                      <a:endParaRPr lang="fr-BE"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dirty="0" smtClean="0">
                          <a:solidFill>
                            <a:srgbClr val="C00000"/>
                          </a:solidFill>
                          <a:effectLst/>
                        </a:rPr>
                        <a:t>///////</a:t>
                      </a:r>
                      <a:endParaRPr lang="fr-BE" sz="1200" dirty="0">
                        <a:solidFill>
                          <a:srgbClr val="C00000"/>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5034924"/>
                  </a:ext>
                </a:extLst>
              </a:tr>
              <a:tr h="648072">
                <a:tc>
                  <a:txBody>
                    <a:bodyPr/>
                    <a:lstStyle/>
                    <a:p>
                      <a:r>
                        <a:rPr lang="fr-BE" sz="1200" dirty="0">
                          <a:solidFill>
                            <a:srgbClr val="C00000"/>
                          </a:solidFill>
                          <a:effectLst/>
                        </a:rPr>
                        <a:t>7/ Sentiment d’appartenance à une même identité territoriale (sentiment issu des perceptions qu’ont les acteurs locaux de leur manière de vivre, leurs traditions, savoir-faire, patrimoine, ressources,…)</a:t>
                      </a:r>
                      <a:endParaRPr lang="fr-BE" sz="1200" dirty="0">
                        <a:solidFill>
                          <a:srgbClr val="C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a:effectLst/>
                        </a:rPr>
                        <a:t> </a:t>
                      </a:r>
                      <a:endParaRPr lang="fr-BE"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effectLst/>
                        </a:rPr>
                        <a:t> </a:t>
                      </a:r>
                      <a:endParaRPr lang="fr-BE"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dirty="0" smtClean="0">
                          <a:solidFill>
                            <a:srgbClr val="C00000"/>
                          </a:solidFill>
                          <a:effectLst/>
                        </a:rPr>
                        <a:t>///////</a:t>
                      </a:r>
                      <a:endParaRPr lang="fr-BE" sz="1200" dirty="0">
                        <a:solidFill>
                          <a:srgbClr val="C00000"/>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848424"/>
                  </a:ext>
                </a:extLst>
              </a:tr>
              <a:tr h="186028">
                <a:tc>
                  <a:txBody>
                    <a:bodyPr/>
                    <a:lstStyle/>
                    <a:p>
                      <a:r>
                        <a:rPr lang="fr-BE" sz="1200" dirty="0">
                          <a:solidFill>
                            <a:srgbClr val="C00000"/>
                          </a:solidFill>
                          <a:effectLst/>
                        </a:rPr>
                        <a:t>8/ Appartenance des communes à un même bassin de vie</a:t>
                      </a:r>
                      <a:endParaRPr lang="fr-BE" sz="1200" dirty="0">
                        <a:solidFill>
                          <a:srgbClr val="C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fr-BE" sz="1200" dirty="0">
                          <a:effectLst/>
                        </a:rPr>
                        <a:t>/</a:t>
                      </a:r>
                      <a:endParaRPr lang="fr-BE" sz="12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a:effectLst/>
                        </a:rPr>
                        <a:t> </a:t>
                      </a:r>
                      <a:endParaRPr lang="fr-BE" sz="12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BE" sz="1200" dirty="0">
                          <a:solidFill>
                            <a:srgbClr val="C00000"/>
                          </a:solidFill>
                          <a:effectLst/>
                        </a:rPr>
                        <a:t>//////</a:t>
                      </a:r>
                      <a:endParaRPr lang="fr-BE" sz="1200" dirty="0">
                        <a:solidFill>
                          <a:srgbClr val="C00000"/>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1526204"/>
                  </a:ext>
                </a:extLst>
              </a:tr>
            </a:tbl>
          </a:graphicData>
        </a:graphic>
      </p:graphicFrame>
    </p:spTree>
    <p:extLst>
      <p:ext uri="{BB962C8B-B14F-4D97-AF65-F5344CB8AC3E}">
        <p14:creationId xmlns:p14="http://schemas.microsoft.com/office/powerpoint/2010/main" val="34299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496944" cy="623248"/>
          </a:xfrm>
          <a:prstGeom prst="rect">
            <a:avLst/>
          </a:prstGeom>
        </p:spPr>
        <p:txBody>
          <a:bodyPr wrap="square">
            <a:spAutoFit/>
          </a:bodyPr>
          <a:lstStyle/>
          <a:p>
            <a:pPr>
              <a:lnSpc>
                <a:spcPct val="115000"/>
              </a:lnSpc>
            </a:pPr>
            <a:r>
              <a:rPr lang="fr-BE" sz="1600" dirty="0"/>
              <a:t>Un diagnostic du territoire </a:t>
            </a:r>
            <a:r>
              <a:rPr lang="fr-BE" sz="1600" dirty="0" err="1"/>
              <a:t>transcommunal</a:t>
            </a:r>
            <a:r>
              <a:rPr lang="fr-BE" sz="1600" dirty="0"/>
              <a:t> ne devrait-il pas être mené en complément ? </a:t>
            </a:r>
            <a:endParaRPr lang="fr-BE" sz="1600" dirty="0" smtClean="0"/>
          </a:p>
          <a:p>
            <a:pPr>
              <a:lnSpc>
                <a:spcPct val="115000"/>
              </a:lnSpc>
            </a:pPr>
            <a:r>
              <a:rPr lang="fr-BE" sz="1400" dirty="0" smtClean="0"/>
              <a:t>(FRW, n=7</a:t>
            </a:r>
            <a:r>
              <a:rPr lang="fr-BE" sz="1400" dirty="0"/>
              <a:t>)</a:t>
            </a:r>
          </a:p>
        </p:txBody>
      </p:sp>
      <p:pic>
        <p:nvPicPr>
          <p:cNvPr id="4" name="Picture 2" descr="Résultat de recherche d'images pour &quot;pour ou contre&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462017"/>
            <a:ext cx="2133248" cy="190074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083880" y="3193482"/>
            <a:ext cx="540533" cy="338554"/>
          </a:xfrm>
          <a:prstGeom prst="rect">
            <a:avLst/>
          </a:prstGeom>
          <a:noFill/>
        </p:spPr>
        <p:txBody>
          <a:bodyPr wrap="none" rtlCol="0">
            <a:spAutoFit/>
          </a:bodyPr>
          <a:lstStyle/>
          <a:p>
            <a:r>
              <a:rPr lang="fr-BE" sz="1600" dirty="0" smtClean="0"/>
              <a:t>43%</a:t>
            </a:r>
            <a:endParaRPr lang="fr-BE" sz="1600" dirty="0"/>
          </a:p>
        </p:txBody>
      </p:sp>
      <p:sp>
        <p:nvSpPr>
          <p:cNvPr id="6" name="ZoneTexte 5"/>
          <p:cNvSpPr txBox="1"/>
          <p:nvPr/>
        </p:nvSpPr>
        <p:spPr>
          <a:xfrm>
            <a:off x="4600195" y="3193482"/>
            <a:ext cx="540533" cy="338554"/>
          </a:xfrm>
          <a:prstGeom prst="rect">
            <a:avLst/>
          </a:prstGeom>
          <a:noFill/>
        </p:spPr>
        <p:txBody>
          <a:bodyPr wrap="none" rtlCol="0">
            <a:spAutoFit/>
          </a:bodyPr>
          <a:lstStyle/>
          <a:p>
            <a:r>
              <a:rPr lang="fr-BE" sz="1600" dirty="0" smtClean="0"/>
              <a:t>57%</a:t>
            </a:r>
            <a:endParaRPr lang="fr-BE" sz="1600" dirty="0"/>
          </a:p>
        </p:txBody>
      </p:sp>
      <p:sp>
        <p:nvSpPr>
          <p:cNvPr id="7" name="ZoneTexte 6"/>
          <p:cNvSpPr txBox="1"/>
          <p:nvPr/>
        </p:nvSpPr>
        <p:spPr>
          <a:xfrm>
            <a:off x="4716016" y="3652848"/>
            <a:ext cx="4032448" cy="1600438"/>
          </a:xfrm>
          <a:prstGeom prst="rect">
            <a:avLst/>
          </a:prstGeom>
          <a:noFill/>
        </p:spPr>
        <p:txBody>
          <a:bodyPr wrap="square" rtlCol="0">
            <a:spAutoFit/>
          </a:bodyPr>
          <a:lstStyle/>
          <a:p>
            <a:pPr marL="285750" indent="-285750">
              <a:buBlip>
                <a:blip r:embed="rId4"/>
              </a:buBlip>
            </a:pPr>
            <a:r>
              <a:rPr lang="fr-BE" sz="1400" dirty="0" smtClean="0">
                <a:solidFill>
                  <a:srgbClr val="C00000"/>
                </a:solidFill>
              </a:rPr>
              <a:t>Superposition des diagnostics communaux permet de justifier le projet</a:t>
            </a:r>
          </a:p>
          <a:p>
            <a:pPr marL="285750" indent="-285750">
              <a:buBlip>
                <a:blip r:embed="rId4"/>
              </a:buBlip>
            </a:pPr>
            <a:r>
              <a:rPr lang="fr-BE" sz="1400" dirty="0" smtClean="0">
                <a:solidFill>
                  <a:srgbClr val="C00000"/>
                </a:solidFill>
              </a:rPr>
              <a:t>Diagnostic complémentaire = allongement de la procédure = frein supplémentaire potentiel</a:t>
            </a:r>
          </a:p>
          <a:p>
            <a:pPr marL="285750" indent="-285750">
              <a:buBlip>
                <a:blip r:embed="rId4"/>
              </a:buBlip>
            </a:pPr>
            <a:r>
              <a:rPr lang="fr-BE" sz="1400" dirty="0" smtClean="0">
                <a:solidFill>
                  <a:srgbClr val="C00000"/>
                </a:solidFill>
              </a:rPr>
              <a:t>Diminution de « l’accessibilité pour tous » de la procédure &gt;&lt; enjeu principal = faire participer la population</a:t>
            </a:r>
            <a:endParaRPr lang="fr-BE" sz="1400" dirty="0">
              <a:solidFill>
                <a:srgbClr val="C00000"/>
              </a:solidFill>
            </a:endParaRPr>
          </a:p>
        </p:txBody>
      </p:sp>
      <p:sp>
        <p:nvSpPr>
          <p:cNvPr id="8" name="ZoneTexte 7"/>
          <p:cNvSpPr txBox="1"/>
          <p:nvPr/>
        </p:nvSpPr>
        <p:spPr>
          <a:xfrm>
            <a:off x="827584" y="3652848"/>
            <a:ext cx="3229804" cy="1169551"/>
          </a:xfrm>
          <a:prstGeom prst="rect">
            <a:avLst/>
          </a:prstGeom>
          <a:noFill/>
        </p:spPr>
        <p:txBody>
          <a:bodyPr wrap="square" rtlCol="0">
            <a:spAutoFit/>
          </a:bodyPr>
          <a:lstStyle/>
          <a:p>
            <a:pPr marL="285750" indent="-285750">
              <a:buFont typeface="Wingdings" panose="05000000000000000000" pitchFamily="2" charset="2"/>
              <a:buChar char="ü"/>
            </a:pPr>
            <a:r>
              <a:rPr lang="fr-BE" sz="1400" dirty="0" smtClean="0">
                <a:solidFill>
                  <a:schemeClr val="accent3">
                    <a:lumMod val="50000"/>
                  </a:schemeClr>
                </a:solidFill>
              </a:rPr>
              <a:t>Valoriser les diagnostics </a:t>
            </a:r>
            <a:r>
              <a:rPr lang="fr-BE" sz="1400" dirty="0" err="1" smtClean="0">
                <a:solidFill>
                  <a:schemeClr val="accent3">
                    <a:lumMod val="50000"/>
                  </a:schemeClr>
                </a:solidFill>
              </a:rPr>
              <a:t>supracommunaux</a:t>
            </a:r>
            <a:r>
              <a:rPr lang="fr-BE" sz="1400" dirty="0" smtClean="0">
                <a:solidFill>
                  <a:schemeClr val="accent3">
                    <a:lumMod val="50000"/>
                  </a:schemeClr>
                </a:solidFill>
              </a:rPr>
              <a:t> existants </a:t>
            </a:r>
          </a:p>
          <a:p>
            <a:pPr marL="285750" indent="-285750">
              <a:buFont typeface="Wingdings" panose="05000000000000000000" pitchFamily="2" charset="2"/>
              <a:buChar char="ü"/>
            </a:pPr>
            <a:r>
              <a:rPr lang="fr-BE" sz="1400" dirty="0" smtClean="0">
                <a:solidFill>
                  <a:schemeClr val="accent3">
                    <a:lumMod val="50000"/>
                  </a:schemeClr>
                </a:solidFill>
              </a:rPr>
              <a:t>Pertinence relative au projet : projet de mobilité &gt;&lt; opportunité </a:t>
            </a:r>
          </a:p>
          <a:p>
            <a:pPr marL="285750" indent="-285750">
              <a:buFont typeface="Wingdings" panose="05000000000000000000" pitchFamily="2" charset="2"/>
              <a:buChar char="ü"/>
            </a:pPr>
            <a:endParaRPr lang="fr-BE" sz="1400" dirty="0">
              <a:solidFill>
                <a:schemeClr val="accent3">
                  <a:lumMod val="50000"/>
                </a:schemeClr>
              </a:solidFill>
            </a:endParaRPr>
          </a:p>
        </p:txBody>
      </p:sp>
    </p:spTree>
    <p:extLst>
      <p:ext uri="{BB962C8B-B14F-4D97-AF65-F5344CB8AC3E}">
        <p14:creationId xmlns:p14="http://schemas.microsoft.com/office/powerpoint/2010/main" val="2720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8064896" cy="906402"/>
          </a:xfrm>
          <a:prstGeom prst="rect">
            <a:avLst/>
          </a:prstGeom>
        </p:spPr>
        <p:txBody>
          <a:bodyPr wrap="square">
            <a:spAutoFit/>
          </a:bodyPr>
          <a:lstStyle/>
          <a:p>
            <a:pPr>
              <a:lnSpc>
                <a:spcPct val="115000"/>
              </a:lnSpc>
            </a:pPr>
            <a:r>
              <a:rPr lang="fr-BE" sz="1600" dirty="0"/>
              <a:t>Quand une commune </a:t>
            </a:r>
            <a:r>
              <a:rPr lang="fr-BE" sz="1600" dirty="0" err="1"/>
              <a:t>doit-elle</a:t>
            </a:r>
            <a:r>
              <a:rPr lang="fr-BE" sz="1600" dirty="0"/>
              <a:t> préférentiellement rechercher sa/ses communes partenaire(s) : en cours d’élaboration de son PCDR, une fois son PCDR validé, ou peu importe ? </a:t>
            </a:r>
            <a:endParaRPr lang="fr-BE" sz="1600" dirty="0" smtClean="0"/>
          </a:p>
          <a:p>
            <a:pPr>
              <a:lnSpc>
                <a:spcPct val="115000"/>
              </a:lnSpc>
            </a:pPr>
            <a:r>
              <a:rPr lang="fr-BE" sz="1400" dirty="0" smtClean="0"/>
              <a:t>(FRW, n=7</a:t>
            </a:r>
            <a:r>
              <a:rPr lang="fr-BE" sz="1400" dirty="0"/>
              <a:t>)</a:t>
            </a:r>
          </a:p>
        </p:txBody>
      </p:sp>
      <p:graphicFrame>
        <p:nvGraphicFramePr>
          <p:cNvPr id="3" name="Graphique 2"/>
          <p:cNvGraphicFramePr/>
          <p:nvPr>
            <p:extLst>
              <p:ext uri="{D42A27DB-BD31-4B8C-83A1-F6EECF244321}">
                <p14:modId xmlns:p14="http://schemas.microsoft.com/office/powerpoint/2010/main" val="612989141"/>
              </p:ext>
            </p:extLst>
          </p:nvPr>
        </p:nvGraphicFramePr>
        <p:xfrm>
          <a:off x="2771800" y="1556792"/>
          <a:ext cx="2879725" cy="1799590"/>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5436096" y="1583104"/>
            <a:ext cx="2319145" cy="430887"/>
          </a:xfrm>
          <a:prstGeom prst="rect">
            <a:avLst/>
          </a:prstGeom>
          <a:noFill/>
        </p:spPr>
        <p:txBody>
          <a:bodyPr wrap="square" rtlCol="0">
            <a:spAutoFit/>
          </a:bodyPr>
          <a:lstStyle/>
          <a:p>
            <a:pPr lvl="0"/>
            <a:r>
              <a:rPr lang="fr-BE" sz="1100" i="1" dirty="0" smtClean="0">
                <a:solidFill>
                  <a:schemeClr val="accent3">
                    <a:lumMod val="75000"/>
                  </a:schemeClr>
                </a:solidFill>
              </a:rPr>
              <a:t>« Le transcommunal peut être identifié à tout moment »</a:t>
            </a:r>
            <a:endParaRPr lang="fr-BE" sz="1100" i="1" dirty="0">
              <a:solidFill>
                <a:schemeClr val="accent3">
                  <a:lumMod val="75000"/>
                </a:schemeClr>
              </a:solidFill>
            </a:endParaRPr>
          </a:p>
        </p:txBody>
      </p:sp>
      <p:sp>
        <p:nvSpPr>
          <p:cNvPr id="5" name="Rectangle 4"/>
          <p:cNvSpPr/>
          <p:nvPr/>
        </p:nvSpPr>
        <p:spPr>
          <a:xfrm>
            <a:off x="683568" y="3338134"/>
            <a:ext cx="8064896" cy="891847"/>
          </a:xfrm>
          <a:prstGeom prst="rect">
            <a:avLst/>
          </a:prstGeom>
        </p:spPr>
        <p:txBody>
          <a:bodyPr wrap="square">
            <a:spAutoFit/>
          </a:bodyPr>
          <a:lstStyle/>
          <a:p>
            <a:pPr>
              <a:lnSpc>
                <a:spcPct val="115000"/>
              </a:lnSpc>
            </a:pPr>
            <a:r>
              <a:rPr lang="fr-BE" sz="1600" dirty="0" smtClean="0"/>
              <a:t>Vers quel profil de communes vous tourneriez-vous préférentiellement</a:t>
            </a:r>
            <a:r>
              <a:rPr lang="fr-BE" sz="1600" dirty="0"/>
              <a:t> : en cours d’élaboration de son PCDR, </a:t>
            </a:r>
            <a:r>
              <a:rPr lang="fr-BE" sz="1600" dirty="0" smtClean="0"/>
              <a:t>ayant un PCDR valide, </a:t>
            </a:r>
            <a:r>
              <a:rPr lang="fr-BE" sz="1600" dirty="0"/>
              <a:t>ou peu importe ? </a:t>
            </a:r>
            <a:endParaRPr lang="fr-BE" sz="1600" dirty="0" smtClean="0"/>
          </a:p>
          <a:p>
            <a:pPr>
              <a:lnSpc>
                <a:spcPct val="115000"/>
              </a:lnSpc>
            </a:pPr>
            <a:r>
              <a:rPr lang="fr-BE" sz="1400" dirty="0" smtClean="0"/>
              <a:t>(FRW, n=7</a:t>
            </a:r>
            <a:r>
              <a:rPr lang="fr-BE" sz="1400" dirty="0"/>
              <a:t>)</a:t>
            </a:r>
          </a:p>
        </p:txBody>
      </p:sp>
      <p:graphicFrame>
        <p:nvGraphicFramePr>
          <p:cNvPr id="6" name="Graphique 5"/>
          <p:cNvGraphicFramePr/>
          <p:nvPr>
            <p:extLst>
              <p:ext uri="{D42A27DB-BD31-4B8C-83A1-F6EECF244321}">
                <p14:modId xmlns:p14="http://schemas.microsoft.com/office/powerpoint/2010/main" val="4283203531"/>
              </p:ext>
            </p:extLst>
          </p:nvPr>
        </p:nvGraphicFramePr>
        <p:xfrm>
          <a:off x="2771800" y="4041059"/>
          <a:ext cx="2879725" cy="1799590"/>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5292080" y="4229981"/>
            <a:ext cx="3168352" cy="769441"/>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sz="1300"/>
            </a:lvl1pPr>
          </a:lstStyle>
          <a:p>
            <a:r>
              <a:rPr lang="fr-BE" sz="1100" dirty="0">
                <a:solidFill>
                  <a:schemeClr val="accent3">
                    <a:lumMod val="75000"/>
                  </a:schemeClr>
                </a:solidFill>
              </a:rPr>
              <a:t>Addendum</a:t>
            </a:r>
          </a:p>
          <a:p>
            <a:r>
              <a:rPr lang="fr-BE" sz="1100" dirty="0">
                <a:solidFill>
                  <a:schemeClr val="accent3">
                    <a:lumMod val="75000"/>
                  </a:schemeClr>
                </a:solidFill>
              </a:rPr>
              <a:t>Pour autant  que concomitance validité des PCDR</a:t>
            </a:r>
          </a:p>
          <a:p>
            <a:endParaRPr lang="fr-BE" sz="1100" dirty="0"/>
          </a:p>
        </p:txBody>
      </p:sp>
    </p:spTree>
    <p:extLst>
      <p:ext uri="{BB962C8B-B14F-4D97-AF65-F5344CB8AC3E}">
        <p14:creationId xmlns:p14="http://schemas.microsoft.com/office/powerpoint/2010/main" val="42156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Graphic spid="6" grpId="0">
        <p:bldAsOne/>
      </p:bldGraphic>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2808312" cy="623248"/>
          </a:xfrm>
          <a:prstGeom prst="rect">
            <a:avLst/>
          </a:prstGeom>
        </p:spPr>
        <p:txBody>
          <a:bodyPr wrap="square">
            <a:spAutoFit/>
          </a:bodyPr>
          <a:lstStyle/>
          <a:p>
            <a:pPr>
              <a:lnSpc>
                <a:spcPct val="115000"/>
              </a:lnSpc>
            </a:pPr>
            <a:r>
              <a:rPr lang="fr-BE" sz="1600" dirty="0" smtClean="0"/>
              <a:t>4 cas de figure envisageables  </a:t>
            </a:r>
          </a:p>
          <a:p>
            <a:pPr>
              <a:lnSpc>
                <a:spcPct val="115000"/>
              </a:lnSpc>
            </a:pPr>
            <a:endParaRPr lang="fr-BE" sz="1400" dirty="0"/>
          </a:p>
        </p:txBody>
      </p:sp>
      <p:sp>
        <p:nvSpPr>
          <p:cNvPr id="4" name="ZoneTexte 3"/>
          <p:cNvSpPr txBox="1"/>
          <p:nvPr/>
        </p:nvSpPr>
        <p:spPr>
          <a:xfrm>
            <a:off x="4283968" y="1501552"/>
            <a:ext cx="3168352" cy="338554"/>
          </a:xfrm>
          <a:prstGeom prst="rect">
            <a:avLst/>
          </a:prstGeom>
          <a:noFill/>
        </p:spPr>
        <p:txBody>
          <a:bodyPr wrap="square" rtlCol="0">
            <a:spAutoFit/>
          </a:bodyPr>
          <a:lstStyle/>
          <a:p>
            <a:r>
              <a:rPr lang="fr-BE" sz="1600" dirty="0" smtClean="0"/>
              <a:t>Commune X</a:t>
            </a:r>
            <a:endParaRPr lang="fr-BE" sz="1600" dirty="0"/>
          </a:p>
        </p:txBody>
      </p:sp>
      <p:sp>
        <p:nvSpPr>
          <p:cNvPr id="5" name="ZoneTexte 4"/>
          <p:cNvSpPr txBox="1"/>
          <p:nvPr/>
        </p:nvSpPr>
        <p:spPr>
          <a:xfrm>
            <a:off x="2311874" y="1953706"/>
            <a:ext cx="2520280" cy="338554"/>
          </a:xfrm>
          <a:prstGeom prst="rect">
            <a:avLst/>
          </a:prstGeom>
          <a:noFill/>
        </p:spPr>
        <p:txBody>
          <a:bodyPr wrap="square" rtlCol="0">
            <a:spAutoFit/>
          </a:bodyPr>
          <a:lstStyle/>
          <a:p>
            <a:r>
              <a:rPr lang="fr-BE" sz="1600" dirty="0" smtClean="0"/>
              <a:t>PCDR en cours d’élaboration </a:t>
            </a:r>
            <a:endParaRPr lang="fr-BE" sz="1600" dirty="0"/>
          </a:p>
        </p:txBody>
      </p:sp>
      <p:sp>
        <p:nvSpPr>
          <p:cNvPr id="6" name="ZoneTexte 5"/>
          <p:cNvSpPr txBox="1"/>
          <p:nvPr/>
        </p:nvSpPr>
        <p:spPr>
          <a:xfrm>
            <a:off x="5472100" y="1958451"/>
            <a:ext cx="2520280" cy="338554"/>
          </a:xfrm>
          <a:prstGeom prst="rect">
            <a:avLst/>
          </a:prstGeom>
          <a:noFill/>
        </p:spPr>
        <p:txBody>
          <a:bodyPr wrap="square" rtlCol="0">
            <a:spAutoFit/>
          </a:bodyPr>
          <a:lstStyle/>
          <a:p>
            <a:r>
              <a:rPr lang="fr-BE" sz="1600" dirty="0" smtClean="0"/>
              <a:t>PCDR Valide</a:t>
            </a:r>
            <a:endParaRPr lang="fr-BE" sz="1600" dirty="0"/>
          </a:p>
        </p:txBody>
      </p:sp>
      <p:sp>
        <p:nvSpPr>
          <p:cNvPr id="7" name="ZoneTexte 6"/>
          <p:cNvSpPr txBox="1"/>
          <p:nvPr/>
        </p:nvSpPr>
        <p:spPr>
          <a:xfrm rot="16200000">
            <a:off x="415571" y="4468180"/>
            <a:ext cx="1552818" cy="338554"/>
          </a:xfrm>
          <a:prstGeom prst="rect">
            <a:avLst/>
          </a:prstGeom>
          <a:noFill/>
        </p:spPr>
        <p:txBody>
          <a:bodyPr wrap="square" rtlCol="0">
            <a:spAutoFit/>
          </a:bodyPr>
          <a:lstStyle/>
          <a:p>
            <a:r>
              <a:rPr lang="fr-BE" sz="1600" dirty="0" smtClean="0"/>
              <a:t>Commune Y</a:t>
            </a:r>
            <a:endParaRPr lang="fr-BE" sz="1600" dirty="0"/>
          </a:p>
        </p:txBody>
      </p:sp>
      <p:sp>
        <p:nvSpPr>
          <p:cNvPr id="8" name="ZoneTexte 7"/>
          <p:cNvSpPr txBox="1"/>
          <p:nvPr/>
        </p:nvSpPr>
        <p:spPr>
          <a:xfrm rot="16200000">
            <a:off x="389118" y="3401153"/>
            <a:ext cx="2556340" cy="338554"/>
          </a:xfrm>
          <a:prstGeom prst="rect">
            <a:avLst/>
          </a:prstGeom>
          <a:noFill/>
        </p:spPr>
        <p:txBody>
          <a:bodyPr wrap="square" rtlCol="0">
            <a:spAutoFit/>
          </a:bodyPr>
          <a:lstStyle/>
          <a:p>
            <a:r>
              <a:rPr lang="fr-BE" sz="1600" dirty="0" smtClean="0"/>
              <a:t>PCDR en cours d’élaboration </a:t>
            </a:r>
            <a:endParaRPr lang="fr-BE" sz="1600" dirty="0"/>
          </a:p>
        </p:txBody>
      </p:sp>
      <p:sp>
        <p:nvSpPr>
          <p:cNvPr id="9" name="ZoneTexte 8"/>
          <p:cNvSpPr txBox="1"/>
          <p:nvPr/>
        </p:nvSpPr>
        <p:spPr>
          <a:xfrm rot="16200000">
            <a:off x="944885" y="5422286"/>
            <a:ext cx="1444806" cy="338554"/>
          </a:xfrm>
          <a:prstGeom prst="rect">
            <a:avLst/>
          </a:prstGeom>
          <a:noFill/>
        </p:spPr>
        <p:txBody>
          <a:bodyPr wrap="square" rtlCol="0">
            <a:spAutoFit/>
          </a:bodyPr>
          <a:lstStyle/>
          <a:p>
            <a:r>
              <a:rPr lang="fr-BE" sz="1600" dirty="0" smtClean="0"/>
              <a:t>PCDR Valide</a:t>
            </a:r>
            <a:endParaRPr lang="fr-BE" sz="1600" dirty="0"/>
          </a:p>
        </p:txBody>
      </p:sp>
      <p:sp>
        <p:nvSpPr>
          <p:cNvPr id="10" name="ZoneTexte 9"/>
          <p:cNvSpPr txBox="1"/>
          <p:nvPr/>
        </p:nvSpPr>
        <p:spPr>
          <a:xfrm>
            <a:off x="3347864" y="3068960"/>
            <a:ext cx="864096" cy="369332"/>
          </a:xfrm>
          <a:prstGeom prst="rect">
            <a:avLst/>
          </a:prstGeom>
          <a:noFill/>
        </p:spPr>
        <p:txBody>
          <a:bodyPr wrap="square" rtlCol="0">
            <a:spAutoFit/>
          </a:bodyPr>
          <a:lstStyle/>
          <a:p>
            <a:r>
              <a:rPr lang="fr-BE" dirty="0" smtClean="0">
                <a:solidFill>
                  <a:schemeClr val="accent5">
                    <a:lumMod val="60000"/>
                    <a:lumOff val="40000"/>
                  </a:schemeClr>
                </a:solidFill>
              </a:rPr>
              <a:t>1</a:t>
            </a:r>
            <a:endParaRPr lang="fr-BE" dirty="0">
              <a:solidFill>
                <a:schemeClr val="accent5">
                  <a:lumMod val="60000"/>
                  <a:lumOff val="40000"/>
                </a:schemeClr>
              </a:solidFill>
            </a:endParaRPr>
          </a:p>
        </p:txBody>
      </p:sp>
      <p:sp>
        <p:nvSpPr>
          <p:cNvPr id="11" name="ZoneTexte 10"/>
          <p:cNvSpPr txBox="1"/>
          <p:nvPr/>
        </p:nvSpPr>
        <p:spPr>
          <a:xfrm>
            <a:off x="6012160" y="3068960"/>
            <a:ext cx="864096" cy="369332"/>
          </a:xfrm>
          <a:prstGeom prst="rect">
            <a:avLst/>
          </a:prstGeom>
          <a:noFill/>
        </p:spPr>
        <p:txBody>
          <a:bodyPr wrap="square" rtlCol="0">
            <a:spAutoFit/>
          </a:bodyPr>
          <a:lstStyle/>
          <a:p>
            <a:r>
              <a:rPr lang="fr-BE" dirty="0" smtClean="0">
                <a:solidFill>
                  <a:schemeClr val="accent5">
                    <a:lumMod val="60000"/>
                    <a:lumOff val="40000"/>
                  </a:schemeClr>
                </a:solidFill>
              </a:rPr>
              <a:t>2</a:t>
            </a:r>
            <a:endParaRPr lang="fr-BE" dirty="0">
              <a:solidFill>
                <a:schemeClr val="accent5">
                  <a:lumMod val="60000"/>
                  <a:lumOff val="40000"/>
                </a:schemeClr>
              </a:solidFill>
            </a:endParaRPr>
          </a:p>
        </p:txBody>
      </p:sp>
      <p:sp>
        <p:nvSpPr>
          <p:cNvPr id="12" name="ZoneTexte 11"/>
          <p:cNvSpPr txBox="1"/>
          <p:nvPr/>
        </p:nvSpPr>
        <p:spPr>
          <a:xfrm>
            <a:off x="3344440" y="5591563"/>
            <a:ext cx="864096" cy="369332"/>
          </a:xfrm>
          <a:prstGeom prst="rect">
            <a:avLst/>
          </a:prstGeom>
          <a:noFill/>
        </p:spPr>
        <p:txBody>
          <a:bodyPr wrap="square" rtlCol="0">
            <a:spAutoFit/>
          </a:bodyPr>
          <a:lstStyle/>
          <a:p>
            <a:r>
              <a:rPr lang="fr-BE" dirty="0" smtClean="0">
                <a:solidFill>
                  <a:schemeClr val="accent5">
                    <a:lumMod val="60000"/>
                    <a:lumOff val="40000"/>
                  </a:schemeClr>
                </a:solidFill>
              </a:rPr>
              <a:t>2</a:t>
            </a:r>
            <a:endParaRPr lang="fr-BE" dirty="0">
              <a:solidFill>
                <a:schemeClr val="accent5">
                  <a:lumMod val="60000"/>
                  <a:lumOff val="40000"/>
                </a:schemeClr>
              </a:solidFill>
            </a:endParaRPr>
          </a:p>
        </p:txBody>
      </p:sp>
      <p:sp>
        <p:nvSpPr>
          <p:cNvPr id="13" name="ZoneTexte 12"/>
          <p:cNvSpPr txBox="1"/>
          <p:nvPr/>
        </p:nvSpPr>
        <p:spPr>
          <a:xfrm>
            <a:off x="6012160" y="5517232"/>
            <a:ext cx="864096" cy="369332"/>
          </a:xfrm>
          <a:prstGeom prst="rect">
            <a:avLst/>
          </a:prstGeom>
          <a:noFill/>
        </p:spPr>
        <p:txBody>
          <a:bodyPr wrap="square" rtlCol="0">
            <a:spAutoFit/>
          </a:bodyPr>
          <a:lstStyle/>
          <a:p>
            <a:r>
              <a:rPr lang="fr-BE" dirty="0" smtClean="0">
                <a:solidFill>
                  <a:schemeClr val="accent5">
                    <a:lumMod val="60000"/>
                    <a:lumOff val="40000"/>
                  </a:schemeClr>
                </a:solidFill>
              </a:rPr>
              <a:t>3</a:t>
            </a:r>
            <a:endParaRPr lang="fr-BE" dirty="0">
              <a:solidFill>
                <a:schemeClr val="accent5">
                  <a:lumMod val="60000"/>
                  <a:lumOff val="40000"/>
                </a:schemeClr>
              </a:solidFill>
            </a:endParaRPr>
          </a:p>
        </p:txBody>
      </p:sp>
      <p:sp>
        <p:nvSpPr>
          <p:cNvPr id="14" name="Rectangle 13"/>
          <p:cNvSpPr/>
          <p:nvPr/>
        </p:nvSpPr>
        <p:spPr>
          <a:xfrm>
            <a:off x="4067944" y="765993"/>
            <a:ext cx="2808312" cy="623248"/>
          </a:xfrm>
          <a:prstGeom prst="rect">
            <a:avLst/>
          </a:prstGeom>
        </p:spPr>
        <p:txBody>
          <a:bodyPr wrap="square">
            <a:spAutoFit/>
          </a:bodyPr>
          <a:lstStyle/>
          <a:p>
            <a:pPr>
              <a:lnSpc>
                <a:spcPct val="115000"/>
              </a:lnSpc>
            </a:pPr>
            <a:r>
              <a:rPr lang="fr-BE" sz="1600" dirty="0" smtClean="0">
                <a:solidFill>
                  <a:schemeClr val="accent5">
                    <a:lumMod val="60000"/>
                    <a:lumOff val="40000"/>
                  </a:schemeClr>
                </a:solidFill>
              </a:rPr>
              <a:t>Priorisation de l’attention</a:t>
            </a:r>
          </a:p>
          <a:p>
            <a:pPr>
              <a:lnSpc>
                <a:spcPct val="115000"/>
              </a:lnSpc>
            </a:pPr>
            <a:endParaRPr lang="fr-BE" sz="1400" dirty="0">
              <a:solidFill>
                <a:schemeClr val="accent5">
                  <a:lumMod val="60000"/>
                  <a:lumOff val="40000"/>
                </a:schemeClr>
              </a:solidFill>
            </a:endParaRPr>
          </a:p>
        </p:txBody>
      </p:sp>
      <p:cxnSp>
        <p:nvCxnSpPr>
          <p:cNvPr id="16" name="Connecteur droit 15"/>
          <p:cNvCxnSpPr/>
          <p:nvPr/>
        </p:nvCxnSpPr>
        <p:spPr>
          <a:xfrm>
            <a:off x="1361257" y="2348880"/>
            <a:ext cx="7099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1836565" y="1556792"/>
            <a:ext cx="0" cy="5040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9" idx="3"/>
          </p:cNvCxnSpPr>
          <p:nvPr/>
        </p:nvCxnSpPr>
        <p:spPr>
          <a:xfrm flipV="1">
            <a:off x="1667288" y="4848600"/>
            <a:ext cx="6793144" cy="20560"/>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22" name="Connecteur droit 21"/>
          <p:cNvCxnSpPr/>
          <p:nvPr/>
        </p:nvCxnSpPr>
        <p:spPr>
          <a:xfrm>
            <a:off x="5076056" y="2060848"/>
            <a:ext cx="0" cy="4536504"/>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sp>
        <p:nvSpPr>
          <p:cNvPr id="23" name="Rectangle 22"/>
          <p:cNvSpPr/>
          <p:nvPr/>
        </p:nvSpPr>
        <p:spPr>
          <a:xfrm>
            <a:off x="4071352" y="1091986"/>
            <a:ext cx="2808312" cy="573298"/>
          </a:xfrm>
          <a:prstGeom prst="rect">
            <a:avLst/>
          </a:prstGeom>
        </p:spPr>
        <p:txBody>
          <a:bodyPr wrap="square">
            <a:spAutoFit/>
          </a:bodyPr>
          <a:lstStyle/>
          <a:p>
            <a:pPr>
              <a:lnSpc>
                <a:spcPct val="115000"/>
              </a:lnSpc>
            </a:pPr>
            <a:r>
              <a:rPr lang="fr-BE" sz="1400" dirty="0" smtClean="0">
                <a:solidFill>
                  <a:schemeClr val="accent5">
                    <a:lumMod val="60000"/>
                    <a:lumOff val="40000"/>
                  </a:schemeClr>
                </a:solidFill>
                <a:sym typeface="Wingdings 2" panose="05020102010507070707" pitchFamily="18" charset="2"/>
              </a:rPr>
              <a:t>   </a:t>
            </a:r>
            <a:r>
              <a:rPr lang="fr-BE" sz="1400" dirty="0" smtClean="0">
                <a:solidFill>
                  <a:schemeClr val="accent5">
                    <a:lumMod val="60000"/>
                    <a:lumOff val="40000"/>
                  </a:schemeClr>
                </a:solidFill>
              </a:rPr>
              <a:t>Période de validité des PCDR </a:t>
            </a:r>
          </a:p>
          <a:p>
            <a:pPr>
              <a:lnSpc>
                <a:spcPct val="115000"/>
              </a:lnSpc>
            </a:pPr>
            <a:endParaRPr lang="fr-BE" sz="1400" dirty="0">
              <a:solidFill>
                <a:schemeClr val="accent5">
                  <a:lumMod val="60000"/>
                  <a:lumOff val="40000"/>
                </a:schemeClr>
              </a:solidFill>
            </a:endParaRPr>
          </a:p>
        </p:txBody>
      </p:sp>
    </p:spTree>
    <p:extLst>
      <p:ext uri="{BB962C8B-B14F-4D97-AF65-F5344CB8AC3E}">
        <p14:creationId xmlns:p14="http://schemas.microsoft.com/office/powerpoint/2010/main" val="22127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2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3375992" cy="1384995"/>
          </a:xfrm>
          <a:prstGeom prst="rect">
            <a:avLst/>
          </a:prstGeom>
          <a:noFill/>
        </p:spPr>
        <p:txBody>
          <a:bodyPr wrap="square" rtlCol="0">
            <a:spAutoFit/>
          </a:bodyPr>
          <a:lstStyle/>
          <a:p>
            <a:r>
              <a:rPr lang="fr-BE" sz="1400" dirty="0" smtClean="0">
                <a:solidFill>
                  <a:schemeClr val="bg1">
                    <a:lumMod val="75000"/>
                  </a:schemeClr>
                </a:solidFill>
              </a:rPr>
              <a:t>Situation existante : </a:t>
            </a:r>
          </a:p>
          <a:p>
            <a:pPr marL="285750" indent="-285750">
              <a:buFont typeface="Arial" panose="020B0604020202020204" pitchFamily="34" charset="0"/>
              <a:buChar char="•"/>
            </a:pPr>
            <a:r>
              <a:rPr lang="fr-BE" sz="1400" dirty="0" smtClean="0">
                <a:solidFill>
                  <a:schemeClr val="bg1">
                    <a:lumMod val="75000"/>
                  </a:schemeClr>
                </a:solidFill>
              </a:rPr>
              <a:t>Peu de copropriété</a:t>
            </a:r>
          </a:p>
          <a:p>
            <a:pPr marL="285750" indent="-285750">
              <a:buFont typeface="Arial" panose="020B0604020202020204" pitchFamily="34" charset="0"/>
              <a:buChar char="•"/>
            </a:pPr>
            <a:r>
              <a:rPr lang="fr-BE" sz="1400" dirty="0" smtClean="0">
                <a:solidFill>
                  <a:schemeClr val="bg1">
                    <a:lumMod val="75000"/>
                  </a:schemeClr>
                </a:solidFill>
              </a:rPr>
              <a:t>Des ponts existent déjà</a:t>
            </a:r>
          </a:p>
          <a:p>
            <a:pPr marL="742950" lvl="1" indent="-285750">
              <a:buFont typeface="Arial" panose="020B0604020202020204" pitchFamily="34" charset="0"/>
              <a:buChar char="•"/>
            </a:pPr>
            <a:r>
              <a:rPr lang="fr-BE" sz="1400" dirty="0" smtClean="0">
                <a:solidFill>
                  <a:schemeClr val="bg1">
                    <a:lumMod val="75000"/>
                  </a:schemeClr>
                </a:solidFill>
              </a:rPr>
              <a:t>Pas/peu de projets </a:t>
            </a:r>
          </a:p>
          <a:p>
            <a:pPr marL="742950" lvl="1" indent="-285750">
              <a:buFont typeface="Arial" panose="020B0604020202020204" pitchFamily="34" charset="0"/>
              <a:buChar char="•"/>
            </a:pPr>
            <a:r>
              <a:rPr lang="fr-BE" sz="1400" dirty="0" smtClean="0">
                <a:solidFill>
                  <a:schemeClr val="bg1">
                    <a:lumMod val="75000"/>
                  </a:schemeClr>
                </a:solidFill>
              </a:rPr>
              <a:t>Tendance à la hausse</a:t>
            </a:r>
          </a:p>
          <a:p>
            <a:pPr marL="285750" indent="-285750">
              <a:buFont typeface="Arial" panose="020B0604020202020204" pitchFamily="34" charset="0"/>
              <a:buChar char="•"/>
            </a:pPr>
            <a:endParaRPr lang="fr-BE" sz="1400" dirty="0">
              <a:solidFill>
                <a:schemeClr val="bg1">
                  <a:lumMod val="75000"/>
                </a:schemeClr>
              </a:solidFill>
            </a:endParaRPr>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p>
        </p:txBody>
      </p:sp>
      <p:sp>
        <p:nvSpPr>
          <p:cNvPr id="8" name="ZoneTexte 7"/>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
        <p:nvSpPr>
          <p:cNvPr id="3" name="ZoneTexte 2"/>
          <p:cNvSpPr txBox="1"/>
          <p:nvPr/>
        </p:nvSpPr>
        <p:spPr>
          <a:xfrm>
            <a:off x="3707904" y="3222848"/>
            <a:ext cx="1512168" cy="646331"/>
          </a:xfrm>
          <a:prstGeom prst="rect">
            <a:avLst/>
          </a:prstGeom>
          <a:noFill/>
        </p:spPr>
        <p:txBody>
          <a:bodyPr wrap="square" rtlCol="0">
            <a:spAutoFit/>
          </a:bodyPr>
          <a:lstStyle/>
          <a:p>
            <a:r>
              <a:rPr lang="fr-BE" dirty="0" smtClean="0">
                <a:solidFill>
                  <a:schemeClr val="accent5"/>
                </a:solidFill>
              </a:rPr>
              <a:t>Difficultés attendues ?</a:t>
            </a:r>
            <a:endParaRPr lang="fr-BE" dirty="0">
              <a:solidFill>
                <a:schemeClr val="accent5"/>
              </a:solidFill>
            </a:endParaRPr>
          </a:p>
        </p:txBody>
      </p:sp>
      <p:cxnSp>
        <p:nvCxnSpPr>
          <p:cNvPr id="13" name="Connecteur droit avec flèche 12"/>
          <p:cNvCxnSpPr/>
          <p:nvPr/>
        </p:nvCxnSpPr>
        <p:spPr>
          <a:xfrm flipV="1">
            <a:off x="5044244" y="3376737"/>
            <a:ext cx="895908" cy="628327"/>
          </a:xfrm>
          <a:prstGeom prst="straightConnector1">
            <a:avLst/>
          </a:prstGeom>
          <a:ln>
            <a:solidFill>
              <a:schemeClr val="bg1">
                <a:lumMod val="75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179512" y="3821560"/>
            <a:ext cx="2016224" cy="369332"/>
          </a:xfrm>
          <a:prstGeom prst="rect">
            <a:avLst/>
          </a:prstGeom>
          <a:noFill/>
        </p:spPr>
        <p:txBody>
          <a:bodyPr wrap="square" rtlCol="0">
            <a:spAutoFit/>
          </a:bodyPr>
          <a:lstStyle/>
          <a:p>
            <a:r>
              <a:rPr lang="fr-BE" dirty="0" smtClean="0">
                <a:solidFill>
                  <a:schemeClr val="accent5"/>
                </a:solidFill>
              </a:rPr>
              <a:t>Aides à apporter?</a:t>
            </a:r>
            <a:endParaRPr lang="fr-BE" dirty="0">
              <a:solidFill>
                <a:schemeClr val="accent5"/>
              </a:solidFill>
            </a:endParaRPr>
          </a:p>
        </p:txBody>
      </p:sp>
      <p:sp>
        <p:nvSpPr>
          <p:cNvPr id="22" name="ZoneTexte 21"/>
          <p:cNvSpPr txBox="1"/>
          <p:nvPr/>
        </p:nvSpPr>
        <p:spPr>
          <a:xfrm>
            <a:off x="219708" y="4240255"/>
            <a:ext cx="3096344" cy="523220"/>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bg1">
                    <a:lumMod val="75000"/>
                  </a:schemeClr>
                </a:solidFill>
              </a:rPr>
              <a:t>Sensibilisation</a:t>
            </a:r>
          </a:p>
          <a:p>
            <a:pPr marL="285750" indent="-285750">
              <a:buFont typeface="Arial" panose="020B0604020202020204" pitchFamily="34" charset="0"/>
              <a:buChar char="•"/>
            </a:pPr>
            <a:r>
              <a:rPr lang="fr-BE" sz="1400" dirty="0" smtClean="0">
                <a:solidFill>
                  <a:schemeClr val="bg1">
                    <a:lumMod val="75000"/>
                  </a:schemeClr>
                </a:solidFill>
              </a:rPr>
              <a:t>information</a:t>
            </a:r>
          </a:p>
        </p:txBody>
      </p:sp>
      <p:pic>
        <p:nvPicPr>
          <p:cNvPr id="29" name="Image 28" descr="Résultat de recherche d'images pour &quot;partag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533" y="6050677"/>
            <a:ext cx="1306711" cy="740281"/>
          </a:xfrm>
          <a:prstGeom prst="rect">
            <a:avLst/>
          </a:prstGeom>
          <a:noFill/>
          <a:ln>
            <a:noFill/>
          </a:ln>
        </p:spPr>
      </p:pic>
      <p:grpSp>
        <p:nvGrpSpPr>
          <p:cNvPr id="32" name="Groupe 31"/>
          <p:cNvGrpSpPr/>
          <p:nvPr/>
        </p:nvGrpSpPr>
        <p:grpSpPr>
          <a:xfrm>
            <a:off x="2987824" y="3772197"/>
            <a:ext cx="2937472" cy="2340263"/>
            <a:chOff x="2987824" y="3772197"/>
            <a:chExt cx="2937472" cy="2340263"/>
          </a:xfrm>
        </p:grpSpPr>
        <p:sp>
          <p:nvSpPr>
            <p:cNvPr id="33" name="ZoneTexte 32"/>
            <p:cNvSpPr txBox="1"/>
            <p:nvPr/>
          </p:nvSpPr>
          <p:spPr>
            <a:xfrm>
              <a:off x="2987824" y="3772197"/>
              <a:ext cx="2592288" cy="1384995"/>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Collaboration</a:t>
              </a:r>
            </a:p>
            <a:p>
              <a:pPr marL="800100" lvl="1" indent="-342900">
                <a:buFont typeface="Arial" panose="020B0604020202020204" pitchFamily="34" charset="0"/>
                <a:buChar char="•"/>
              </a:pPr>
              <a:r>
                <a:rPr lang="fr-BE" sz="1400" dirty="0" smtClean="0">
                  <a:solidFill>
                    <a:schemeClr val="bg1">
                      <a:lumMod val="75000"/>
                    </a:schemeClr>
                  </a:solidFill>
                </a:rPr>
                <a:t>Choix (conception, budget, gestion)</a:t>
              </a:r>
            </a:p>
            <a:p>
              <a:pPr marL="800100" lvl="1" indent="-342900">
                <a:buFont typeface="Arial" panose="020B0604020202020204" pitchFamily="34" charset="0"/>
                <a:buChar char="•"/>
              </a:pPr>
              <a:r>
                <a:rPr lang="fr-BE" sz="1400" dirty="0" smtClean="0">
                  <a:solidFill>
                    <a:schemeClr val="bg1">
                      <a:lumMod val="75000"/>
                    </a:schemeClr>
                  </a:solidFill>
                </a:rPr>
                <a:t>Rencontres (temps, entente)</a:t>
              </a:r>
            </a:p>
            <a:p>
              <a:pPr lvl="1"/>
              <a:endParaRPr lang="fr-BE" sz="1400" dirty="0" smtClean="0">
                <a:solidFill>
                  <a:schemeClr val="bg1">
                    <a:lumMod val="75000"/>
                  </a:schemeClr>
                </a:solidFill>
              </a:endParaRPr>
            </a:p>
          </p:txBody>
        </p:sp>
        <p:sp>
          <p:nvSpPr>
            <p:cNvPr id="34" name="ZoneTexte 33"/>
            <p:cNvSpPr txBox="1"/>
            <p:nvPr/>
          </p:nvSpPr>
          <p:spPr>
            <a:xfrm>
              <a:off x="2987824" y="5589240"/>
              <a:ext cx="2592288" cy="523220"/>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Mobilisation citoyenne &gt;&lt; concurrence </a:t>
              </a:r>
              <a:r>
                <a:rPr lang="fr-BE" sz="1400" dirty="0" err="1" smtClean="0">
                  <a:solidFill>
                    <a:schemeClr val="bg1">
                      <a:lumMod val="75000"/>
                    </a:schemeClr>
                  </a:solidFill>
                </a:rPr>
                <a:t>intervillageoise</a:t>
              </a:r>
              <a:endParaRPr lang="fr-BE" sz="1400" dirty="0" smtClean="0">
                <a:solidFill>
                  <a:schemeClr val="bg1">
                    <a:lumMod val="75000"/>
                  </a:schemeClr>
                </a:solidFill>
              </a:endParaRPr>
            </a:p>
          </p:txBody>
        </p:sp>
        <p:sp>
          <p:nvSpPr>
            <p:cNvPr id="35" name="ZoneTexte 34"/>
            <p:cNvSpPr txBox="1"/>
            <p:nvPr/>
          </p:nvSpPr>
          <p:spPr>
            <a:xfrm>
              <a:off x="2987824" y="4849415"/>
              <a:ext cx="2592288" cy="307777"/>
            </a:xfrm>
            <a:prstGeom prst="rect">
              <a:avLst/>
            </a:prstGeom>
            <a:noFill/>
          </p:spPr>
          <p:txBody>
            <a:bodyPr wrap="square" rtlCol="0">
              <a:spAutoFit/>
            </a:bodyPr>
            <a:lstStyle/>
            <a:p>
              <a:pPr marL="342900" indent="-342900">
                <a:buFont typeface="+mj-lt"/>
                <a:buAutoNum type="arabicPeriod" startAt="2"/>
              </a:pPr>
              <a:r>
                <a:rPr lang="fr-BE" sz="1400" dirty="0">
                  <a:solidFill>
                    <a:schemeClr val="bg1">
                      <a:lumMod val="75000"/>
                    </a:schemeClr>
                  </a:solidFill>
                </a:rPr>
                <a:t>Interconnexion des PCDR</a:t>
              </a:r>
            </a:p>
          </p:txBody>
        </p:sp>
        <p:sp>
          <p:nvSpPr>
            <p:cNvPr id="36" name="ZoneTexte 35"/>
            <p:cNvSpPr txBox="1"/>
            <p:nvPr/>
          </p:nvSpPr>
          <p:spPr>
            <a:xfrm>
              <a:off x="2987824" y="5085184"/>
              <a:ext cx="2937472"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Gestion à prévoir et à mener (sur le long terme)</a:t>
              </a:r>
            </a:p>
          </p:txBody>
        </p:sp>
      </p:grpSp>
      <p:grpSp>
        <p:nvGrpSpPr>
          <p:cNvPr id="37" name="Groupe 36"/>
          <p:cNvGrpSpPr/>
          <p:nvPr/>
        </p:nvGrpSpPr>
        <p:grpSpPr>
          <a:xfrm>
            <a:off x="5940152" y="3068960"/>
            <a:ext cx="2808312" cy="2880320"/>
            <a:chOff x="5940152" y="3068960"/>
            <a:chExt cx="2808312" cy="2880320"/>
          </a:xfrm>
        </p:grpSpPr>
        <p:sp>
          <p:nvSpPr>
            <p:cNvPr id="38" name="ZoneTexte 37"/>
            <p:cNvSpPr txBox="1"/>
            <p:nvPr/>
          </p:nvSpPr>
          <p:spPr>
            <a:xfrm>
              <a:off x="5940152" y="3501008"/>
              <a:ext cx="2808312" cy="1169551"/>
            </a:xfrm>
            <a:prstGeom prst="rect">
              <a:avLst/>
            </a:prstGeom>
            <a:noFill/>
          </p:spPr>
          <p:txBody>
            <a:bodyPr wrap="square" rtlCol="0">
              <a:spAutoFit/>
            </a:bodyPr>
            <a:lstStyle/>
            <a:p>
              <a:pPr marL="342900" indent="-342900">
                <a:buFont typeface="+mj-lt"/>
                <a:buAutoNum type="arabicPeriod" startAt="2"/>
              </a:pPr>
              <a:r>
                <a:rPr lang="fr-BE" sz="1400" dirty="0" smtClean="0">
                  <a:solidFill>
                    <a:schemeClr val="bg1">
                      <a:lumMod val="75000"/>
                    </a:schemeClr>
                  </a:solidFill>
                </a:rPr>
                <a:t>Lourdeur + temporalité des projets d’ODR : &gt;&lt;</a:t>
              </a:r>
            </a:p>
            <a:p>
              <a:pPr marL="742950" lvl="1" indent="-285750">
                <a:buFont typeface="Arial" panose="020B0604020202020204" pitchFamily="34" charset="0"/>
                <a:buChar char="•"/>
              </a:pPr>
              <a:r>
                <a:rPr lang="fr-BE" sz="1400" dirty="0" smtClean="0">
                  <a:solidFill>
                    <a:schemeClr val="bg1">
                      <a:lumMod val="75000"/>
                    </a:schemeClr>
                  </a:solidFill>
                </a:rPr>
                <a:t>Cumul d’inertie lié au TC</a:t>
              </a:r>
            </a:p>
            <a:p>
              <a:pPr marL="742950" lvl="1" indent="-285750">
                <a:buFont typeface="Arial" panose="020B0604020202020204" pitchFamily="34" charset="0"/>
                <a:buChar char="•"/>
              </a:pPr>
              <a:r>
                <a:rPr lang="fr-BE" sz="1400" dirty="0" smtClean="0">
                  <a:solidFill>
                    <a:schemeClr val="bg1">
                      <a:lumMod val="75000"/>
                    </a:schemeClr>
                  </a:solidFill>
                </a:rPr>
                <a:t>D’autres sources de subsides sont privilégiés </a:t>
              </a:r>
              <a:endParaRPr lang="fr-BE" sz="1400" dirty="0">
                <a:solidFill>
                  <a:schemeClr val="bg1">
                    <a:lumMod val="75000"/>
                  </a:schemeClr>
                </a:solidFill>
              </a:endParaRPr>
            </a:p>
          </p:txBody>
        </p:sp>
        <p:sp>
          <p:nvSpPr>
            <p:cNvPr id="39" name="ZoneTexte 38"/>
            <p:cNvSpPr txBox="1"/>
            <p:nvPr/>
          </p:nvSpPr>
          <p:spPr>
            <a:xfrm>
              <a:off x="5940152" y="3068960"/>
              <a:ext cx="2592288" cy="307777"/>
            </a:xfrm>
            <a:prstGeom prst="rect">
              <a:avLst/>
            </a:prstGeom>
            <a:noFill/>
          </p:spPr>
          <p:txBody>
            <a:bodyPr wrap="square" rtlCol="0">
              <a:spAutoFit/>
            </a:bodyPr>
            <a:lstStyle/>
            <a:p>
              <a:pPr marL="342900" indent="-342900">
                <a:buFont typeface="+mj-lt"/>
                <a:buAutoNum type="arabicPeriod"/>
              </a:pPr>
              <a:r>
                <a:rPr lang="fr-BE" sz="1400" dirty="0" smtClean="0">
                  <a:solidFill>
                    <a:schemeClr val="bg1">
                      <a:lumMod val="75000"/>
                    </a:schemeClr>
                  </a:solidFill>
                </a:rPr>
                <a:t>Nécessité de collaboration</a:t>
              </a:r>
            </a:p>
          </p:txBody>
        </p:sp>
        <p:sp>
          <p:nvSpPr>
            <p:cNvPr id="40" name="ZoneTexte 39"/>
            <p:cNvSpPr txBox="1"/>
            <p:nvPr/>
          </p:nvSpPr>
          <p:spPr>
            <a:xfrm>
              <a:off x="5940152" y="4725144"/>
              <a:ext cx="2592288" cy="523220"/>
            </a:xfrm>
            <a:prstGeom prst="rect">
              <a:avLst/>
            </a:prstGeom>
            <a:noFill/>
          </p:spPr>
          <p:txBody>
            <a:bodyPr wrap="square" rtlCol="0">
              <a:spAutoFit/>
            </a:bodyPr>
            <a:lstStyle/>
            <a:p>
              <a:pPr marL="342900" indent="-342900">
                <a:buFont typeface="+mj-lt"/>
                <a:buAutoNum type="arabicPeriod" startAt="3"/>
              </a:pPr>
              <a:r>
                <a:rPr lang="fr-BE" sz="1400" dirty="0" smtClean="0">
                  <a:solidFill>
                    <a:schemeClr val="bg1">
                      <a:lumMod val="75000"/>
                    </a:schemeClr>
                  </a:solidFill>
                </a:rPr>
                <a:t>Révision 2014 &gt;&lt; </a:t>
              </a:r>
              <a:r>
                <a:rPr lang="fr-BE" sz="1400" dirty="0" err="1" smtClean="0">
                  <a:solidFill>
                    <a:schemeClr val="bg1">
                      <a:lumMod val="75000"/>
                    </a:schemeClr>
                  </a:solidFill>
                </a:rPr>
                <a:t>bcq</a:t>
              </a:r>
              <a:r>
                <a:rPr lang="fr-BE" sz="1400" dirty="0" smtClean="0">
                  <a:solidFill>
                    <a:schemeClr val="bg1">
                      <a:lumMod val="75000"/>
                    </a:schemeClr>
                  </a:solidFill>
                </a:rPr>
                <a:t> de PCDR établis avant</a:t>
              </a:r>
            </a:p>
          </p:txBody>
        </p:sp>
        <p:sp>
          <p:nvSpPr>
            <p:cNvPr id="41" name="ZoneTexte 40"/>
            <p:cNvSpPr txBox="1"/>
            <p:nvPr/>
          </p:nvSpPr>
          <p:spPr>
            <a:xfrm>
              <a:off x="5940152" y="5641503"/>
              <a:ext cx="2592288" cy="307777"/>
            </a:xfrm>
            <a:prstGeom prst="rect">
              <a:avLst/>
            </a:prstGeom>
            <a:noFill/>
          </p:spPr>
          <p:txBody>
            <a:bodyPr wrap="square" rtlCol="0">
              <a:spAutoFit/>
            </a:bodyPr>
            <a:lstStyle/>
            <a:p>
              <a:pPr marL="342900" indent="-342900">
                <a:buFont typeface="+mj-lt"/>
                <a:buAutoNum type="arabicPeriod" startAt="5"/>
              </a:pPr>
              <a:r>
                <a:rPr lang="fr-BE" sz="1400" dirty="0" smtClean="0">
                  <a:solidFill>
                    <a:schemeClr val="bg1">
                      <a:lumMod val="75000"/>
                    </a:schemeClr>
                  </a:solidFill>
                </a:rPr>
                <a:t>+ réfractaire : 20%</a:t>
              </a:r>
            </a:p>
          </p:txBody>
        </p:sp>
        <p:sp>
          <p:nvSpPr>
            <p:cNvPr id="42" name="ZoneTexte 41"/>
            <p:cNvSpPr txBox="1"/>
            <p:nvPr/>
          </p:nvSpPr>
          <p:spPr>
            <a:xfrm>
              <a:off x="5940152" y="5281463"/>
              <a:ext cx="2592288" cy="307777"/>
            </a:xfrm>
            <a:prstGeom prst="rect">
              <a:avLst/>
            </a:prstGeom>
            <a:noFill/>
          </p:spPr>
          <p:txBody>
            <a:bodyPr wrap="square" rtlCol="0">
              <a:spAutoFit/>
            </a:bodyPr>
            <a:lstStyle/>
            <a:p>
              <a:pPr marL="342900" indent="-342900">
                <a:buFont typeface="+mj-lt"/>
                <a:buAutoNum type="arabicPeriod" startAt="4"/>
              </a:pPr>
              <a:r>
                <a:rPr lang="fr-BE" sz="1400" dirty="0" smtClean="0">
                  <a:solidFill>
                    <a:schemeClr val="bg1">
                      <a:lumMod val="75000"/>
                    </a:schemeClr>
                  </a:solidFill>
                </a:rPr>
                <a:t>Concomitance des PCDR</a:t>
              </a:r>
            </a:p>
          </p:txBody>
        </p:sp>
      </p:grpSp>
      <p:sp>
        <p:nvSpPr>
          <p:cNvPr id="43" name="ZoneTexte 42"/>
          <p:cNvSpPr txBox="1"/>
          <p:nvPr/>
        </p:nvSpPr>
        <p:spPr>
          <a:xfrm>
            <a:off x="373864" y="406405"/>
            <a:ext cx="2232248" cy="646331"/>
          </a:xfrm>
          <a:prstGeom prst="rect">
            <a:avLst/>
          </a:prstGeom>
          <a:noFill/>
        </p:spPr>
        <p:txBody>
          <a:bodyPr wrap="square" rtlCol="0">
            <a:spAutoFit/>
          </a:bodyPr>
          <a:lstStyle/>
          <a:p>
            <a:r>
              <a:rPr lang="fr-BE" dirty="0" smtClean="0">
                <a:solidFill>
                  <a:schemeClr val="accent5"/>
                </a:solidFill>
              </a:rPr>
              <a:t>Contexte propice à la </a:t>
            </a:r>
            <a:r>
              <a:rPr lang="fr-BE" dirty="0" err="1" smtClean="0">
                <a:solidFill>
                  <a:schemeClr val="accent5"/>
                </a:solidFill>
              </a:rPr>
              <a:t>transcommunalité</a:t>
            </a:r>
            <a:r>
              <a:rPr lang="fr-BE" dirty="0" smtClean="0">
                <a:solidFill>
                  <a:schemeClr val="accent5"/>
                </a:solidFill>
              </a:rPr>
              <a:t>?</a:t>
            </a:r>
            <a:endParaRPr lang="fr-BE" dirty="0">
              <a:solidFill>
                <a:schemeClr val="accent5"/>
              </a:solidFill>
            </a:endParaRPr>
          </a:p>
        </p:txBody>
      </p:sp>
      <p:sp>
        <p:nvSpPr>
          <p:cNvPr id="44" name="ZoneTexte 43"/>
          <p:cNvSpPr txBox="1"/>
          <p:nvPr/>
        </p:nvSpPr>
        <p:spPr>
          <a:xfrm>
            <a:off x="179512" y="1113126"/>
            <a:ext cx="2875056" cy="2462213"/>
          </a:xfrm>
          <a:prstGeom prst="rect">
            <a:avLst/>
          </a:prstGeom>
          <a:noFill/>
        </p:spPr>
        <p:txBody>
          <a:bodyPr wrap="square" rtlCol="0">
            <a:spAutoFit/>
          </a:bodyPr>
          <a:lstStyle/>
          <a:p>
            <a:r>
              <a:rPr lang="fr-BE" sz="1400" dirty="0" smtClean="0"/>
              <a:t>Indispensables : </a:t>
            </a:r>
          </a:p>
          <a:p>
            <a:pPr marL="447675" lvl="1" indent="-180975">
              <a:buFont typeface="Arial" panose="020B0604020202020204" pitchFamily="34" charset="0"/>
              <a:buChar char="•"/>
            </a:pPr>
            <a:r>
              <a:rPr lang="fr-BE" sz="1400" dirty="0" smtClean="0"/>
              <a:t>Affinités humaines</a:t>
            </a:r>
          </a:p>
          <a:p>
            <a:r>
              <a:rPr lang="fr-BE" sz="1400" dirty="0" smtClean="0"/>
              <a:t>Facilitateurs :</a:t>
            </a:r>
          </a:p>
          <a:p>
            <a:pPr marL="447675" lvl="1" indent="-180975">
              <a:buFont typeface="Arial" panose="020B0604020202020204" pitchFamily="34" charset="0"/>
              <a:buChar char="•"/>
            </a:pPr>
            <a:r>
              <a:rPr lang="fr-BE" sz="1400" dirty="0" smtClean="0"/>
              <a:t>Personne/groupe fédérateur</a:t>
            </a:r>
          </a:p>
          <a:p>
            <a:pPr marL="447675" lvl="1" indent="-180975">
              <a:buFont typeface="Arial" panose="020B0604020202020204" pitchFamily="34" charset="0"/>
              <a:buChar char="•"/>
            </a:pPr>
            <a:r>
              <a:rPr lang="fr-BE" sz="1400" dirty="0" smtClean="0"/>
              <a:t>Organisation </a:t>
            </a:r>
            <a:r>
              <a:rPr lang="fr-BE" sz="1400" dirty="0" err="1" smtClean="0"/>
              <a:t>trans</a:t>
            </a:r>
            <a:r>
              <a:rPr lang="fr-BE" sz="1400" dirty="0" smtClean="0"/>
              <a:t>/supra-communale existante</a:t>
            </a:r>
          </a:p>
          <a:p>
            <a:r>
              <a:rPr lang="fr-BE" sz="1400" dirty="0" smtClean="0"/>
              <a:t>On pensera à :</a:t>
            </a:r>
          </a:p>
          <a:p>
            <a:pPr marL="447675" lvl="1" indent="-180975">
              <a:buFont typeface="Arial" panose="020B0604020202020204" pitchFamily="34" charset="0"/>
              <a:buChar char="•"/>
            </a:pPr>
            <a:r>
              <a:rPr lang="fr-BE" sz="1400" dirty="0" smtClean="0"/>
              <a:t>Valoriser les diagnostics </a:t>
            </a:r>
            <a:r>
              <a:rPr lang="fr-BE" sz="1400" dirty="0" err="1" smtClean="0"/>
              <a:t>supracommunaux</a:t>
            </a:r>
            <a:r>
              <a:rPr lang="fr-BE" sz="1400" dirty="0" smtClean="0"/>
              <a:t> existants</a:t>
            </a:r>
          </a:p>
          <a:p>
            <a:pPr marL="447675" lvl="1" indent="-180975">
              <a:buFont typeface="Arial" panose="020B0604020202020204" pitchFamily="34" charset="0"/>
              <a:buChar char="•"/>
            </a:pPr>
            <a:r>
              <a:rPr lang="fr-BE" sz="1400" dirty="0" smtClean="0"/>
              <a:t>Prioriser l’attention</a:t>
            </a:r>
          </a:p>
          <a:p>
            <a:pPr marL="285750" indent="-285750">
              <a:buFont typeface="Arial" panose="020B0604020202020204" pitchFamily="34" charset="0"/>
              <a:buChar char="•"/>
            </a:pPr>
            <a:endParaRPr lang="fr-BE" sz="1400" dirty="0" smtClean="0"/>
          </a:p>
        </p:txBody>
      </p:sp>
    </p:spTree>
    <p:extLst>
      <p:ext uri="{BB962C8B-B14F-4D97-AF65-F5344CB8AC3E}">
        <p14:creationId xmlns:p14="http://schemas.microsoft.com/office/powerpoint/2010/main" val="21446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fade">
                                      <p:cBhvr>
                                        <p:cTn id="12" dur="500"/>
                                        <p:tgtEl>
                                          <p:spTgt spid="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fade">
                                      <p:cBhvr>
                                        <p:cTn id="17" dur="500"/>
                                        <p:tgtEl>
                                          <p:spTgt spid="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xEl>
                                              <p:pRg st="3" end="3"/>
                                            </p:txEl>
                                          </p:spTgt>
                                        </p:tgtEl>
                                        <p:attrNameLst>
                                          <p:attrName>style.visibility</p:attrName>
                                        </p:attrNameLst>
                                      </p:cBhvr>
                                      <p:to>
                                        <p:strVal val="visible"/>
                                      </p:to>
                                    </p:set>
                                    <p:animEffect transition="in" filter="fade">
                                      <p:cBhvr>
                                        <p:cTn id="22" dur="500"/>
                                        <p:tgtEl>
                                          <p:spTgt spid="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xEl>
                                              <p:pRg st="4" end="4"/>
                                            </p:txEl>
                                          </p:spTgt>
                                        </p:tgtEl>
                                        <p:attrNameLst>
                                          <p:attrName>style.visibility</p:attrName>
                                        </p:attrNameLst>
                                      </p:cBhvr>
                                      <p:to>
                                        <p:strVal val="visible"/>
                                      </p:to>
                                    </p:set>
                                    <p:animEffect transition="in" filter="fade">
                                      <p:cBhvr>
                                        <p:cTn id="27" dur="500"/>
                                        <p:tgtEl>
                                          <p:spTgt spid="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xEl>
                                              <p:pRg st="6" end="6"/>
                                            </p:txEl>
                                          </p:spTgt>
                                        </p:tgtEl>
                                        <p:attrNameLst>
                                          <p:attrName>style.visibility</p:attrName>
                                        </p:attrNameLst>
                                      </p:cBhvr>
                                      <p:to>
                                        <p:strVal val="visible"/>
                                      </p:to>
                                    </p:set>
                                    <p:animEffect transition="in" filter="fade">
                                      <p:cBhvr>
                                        <p:cTn id="37" dur="500"/>
                                        <p:tgtEl>
                                          <p:spTgt spid="4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xEl>
                                              <p:pRg st="7" end="7"/>
                                            </p:txEl>
                                          </p:spTgt>
                                        </p:tgtEl>
                                        <p:attrNameLst>
                                          <p:attrName>style.visibility</p:attrName>
                                        </p:attrNameLst>
                                      </p:cBhvr>
                                      <p:to>
                                        <p:strVal val="visible"/>
                                      </p:to>
                                    </p:set>
                                    <p:animEffect transition="in" filter="fade">
                                      <p:cBhvr>
                                        <p:cTn id="42" dur="500"/>
                                        <p:tgtEl>
                                          <p:spTgt spid="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43608" y="48746"/>
            <a:ext cx="6984776" cy="6830927"/>
          </a:xfrm>
          <a:prstGeom prst="rect">
            <a:avLst/>
          </a:prstGeom>
        </p:spPr>
      </p:pic>
      <p:sp>
        <p:nvSpPr>
          <p:cNvPr id="2" name="Titre 1"/>
          <p:cNvSpPr>
            <a:spLocks noGrp="1"/>
          </p:cNvSpPr>
          <p:nvPr>
            <p:ph type="title"/>
          </p:nvPr>
        </p:nvSpPr>
        <p:spPr>
          <a:xfrm>
            <a:off x="722313" y="3356992"/>
            <a:ext cx="7772400" cy="1362075"/>
          </a:xfrm>
        </p:spPr>
        <p:txBody>
          <a:bodyPr/>
          <a:lstStyle/>
          <a:p>
            <a:pPr lvl="0"/>
            <a:r>
              <a:rPr lang="fr-BE" altLang="fr-FR" b="0" cap="none" dirty="0" smtClean="0">
                <a:solidFill>
                  <a:srgbClr val="548DD4"/>
                </a:solidFill>
                <a:latin typeface="Calibri Light" panose="020F0302020204030204" pitchFamily="34" charset="0"/>
                <a:ea typeface="Times New Roman" panose="02020603050405020304" pitchFamily="18" charset="0"/>
                <a:cs typeface="Calibri Light" panose="020F0302020204030204" pitchFamily="34" charset="0"/>
              </a:rPr>
              <a:t>Partie 2</a:t>
            </a:r>
            <a:r>
              <a:rPr lang="fr-BE" altLang="fr-FR" sz="800" b="0" cap="none" dirty="0"/>
              <a:t/>
            </a:r>
            <a:br>
              <a:rPr lang="fr-BE" altLang="fr-FR" sz="800" b="0" cap="none" dirty="0"/>
            </a:br>
            <a:endParaRPr lang="fr-BE" dirty="0"/>
          </a:p>
        </p:txBody>
      </p:sp>
      <p:sp>
        <p:nvSpPr>
          <p:cNvPr id="3" name="Espace réservé du texte 2"/>
          <p:cNvSpPr>
            <a:spLocks noGrp="1"/>
          </p:cNvSpPr>
          <p:nvPr>
            <p:ph type="body" idx="1"/>
          </p:nvPr>
        </p:nvSpPr>
        <p:spPr>
          <a:xfrm>
            <a:off x="722312" y="3152949"/>
            <a:ext cx="8026151" cy="1500187"/>
          </a:xfrm>
        </p:spPr>
        <p:txBody>
          <a:bodyPr/>
          <a:lstStyle/>
          <a:p>
            <a:r>
              <a:rPr lang="fr-BE" dirty="0" smtClean="0"/>
              <a:t>Résultats issus des entretiens tenus avec quelques dynamiques </a:t>
            </a:r>
            <a:r>
              <a:rPr lang="fr-BE" dirty="0" err="1" smtClean="0"/>
              <a:t>transcommunales</a:t>
            </a:r>
            <a:endParaRPr lang="fr-BE" dirty="0"/>
          </a:p>
        </p:txBody>
      </p:sp>
    </p:spTree>
    <p:extLst>
      <p:ext uri="{BB962C8B-B14F-4D97-AF65-F5344CB8AC3E}">
        <p14:creationId xmlns:p14="http://schemas.microsoft.com/office/powerpoint/2010/main" val="626657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663" y="954088"/>
            <a:ext cx="7632700" cy="4708525"/>
          </a:xfrm>
          <a:prstGeom prst="rect">
            <a:avLst/>
          </a:prstGeom>
        </p:spPr>
        <p:txBody>
          <a:bodyPr>
            <a:spAutoFit/>
          </a:bodyPr>
          <a:lstStyle/>
          <a:p>
            <a:pPr eaLnBrk="1" fontAlgn="auto" hangingPunct="1">
              <a:spcBef>
                <a:spcPts val="0"/>
              </a:spcBef>
              <a:spcAft>
                <a:spcPts val="0"/>
              </a:spcAft>
              <a:defRPr/>
            </a:pPr>
            <a:endParaRPr lang="fr-BE" sz="1500" dirty="0">
              <a:latin typeface="+mn-lt"/>
            </a:endParaRPr>
          </a:p>
          <a:p>
            <a:pPr marL="342900" indent="-342900" eaLnBrk="1" fontAlgn="auto" hangingPunct="1">
              <a:spcBef>
                <a:spcPts val="0"/>
              </a:spcBef>
              <a:spcAft>
                <a:spcPts val="0"/>
              </a:spcAft>
              <a:buFont typeface="+mj-lt"/>
              <a:buAutoNum type="arabicPeriod"/>
              <a:defRPr/>
            </a:pPr>
            <a:r>
              <a:rPr lang="fr-BE" sz="1500" dirty="0">
                <a:latin typeface="+mn-lt"/>
              </a:rPr>
              <a:t>Conférence des élus (M. </a:t>
            </a:r>
            <a:r>
              <a:rPr lang="fr-BE" sz="1500" dirty="0" err="1">
                <a:latin typeface="+mn-lt"/>
              </a:rPr>
              <a:t>Legast</a:t>
            </a:r>
            <a:r>
              <a:rPr lang="fr-BE" sz="1500" dirty="0">
                <a:latin typeface="+mn-lt"/>
              </a:rPr>
              <a:t> et V. </a:t>
            </a:r>
            <a:r>
              <a:rPr lang="fr-BE" sz="1500" dirty="0" err="1">
                <a:latin typeface="+mn-lt"/>
              </a:rPr>
              <a:t>Libert</a:t>
            </a:r>
            <a:r>
              <a:rPr lang="fr-BE" sz="1500" dirty="0">
                <a:latin typeface="+mn-lt"/>
              </a:rPr>
              <a:t> – Plateforme de gestion)</a:t>
            </a:r>
          </a:p>
          <a:p>
            <a:pPr eaLnBrk="1" fontAlgn="auto" hangingPunct="1">
              <a:spcBef>
                <a:spcPts val="0"/>
              </a:spcBef>
              <a:spcAft>
                <a:spcPts val="0"/>
              </a:spcAft>
              <a:defRPr/>
            </a:pPr>
            <a:endParaRPr lang="fr-BE" sz="1500" dirty="0">
              <a:latin typeface="+mn-lt"/>
            </a:endParaRPr>
          </a:p>
          <a:p>
            <a:pPr marL="800100" lvl="1" indent="-342900" eaLnBrk="1" fontAlgn="auto" hangingPunct="1">
              <a:spcBef>
                <a:spcPts val="0"/>
              </a:spcBef>
              <a:spcAft>
                <a:spcPts val="0"/>
              </a:spcAft>
              <a:buFont typeface="+mj-lt"/>
              <a:buAutoNum type="alphaLcParenR"/>
              <a:defRPr/>
            </a:pPr>
            <a:r>
              <a:rPr lang="fr-BE" sz="1500" dirty="0">
                <a:latin typeface="+mn-lt"/>
              </a:rPr>
              <a:t>Composition </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Regroupement des élus des arrondissements de Huy et Waremme : bourgmestres des 31 communes</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Plateforme de gestion (équipe de 4 collaborateurs)</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Asbl</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CA paritaire (4 représentants de chaque parti) + député provincial </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AG : 31 communes</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Observateurs (Ministres, Présidents intercommunale et Bassins de vie)</a:t>
            </a:r>
          </a:p>
          <a:p>
            <a:pPr marL="1257300" lvl="2" indent="-342900" eaLnBrk="1" fontAlgn="auto" hangingPunct="1">
              <a:spcBef>
                <a:spcPts val="0"/>
              </a:spcBef>
              <a:spcAft>
                <a:spcPts val="0"/>
              </a:spcAft>
              <a:buFont typeface="Arial" panose="020B0604020202020204" pitchFamily="34" charset="0"/>
              <a:buChar char="•"/>
              <a:defRPr/>
            </a:pPr>
            <a:endParaRPr lang="fr-BE" sz="1500" dirty="0">
              <a:latin typeface="+mn-lt"/>
            </a:endParaRPr>
          </a:p>
          <a:p>
            <a:pPr marL="800100" lvl="1" indent="-342900" eaLnBrk="1" fontAlgn="auto" hangingPunct="1">
              <a:spcBef>
                <a:spcPts val="0"/>
              </a:spcBef>
              <a:spcAft>
                <a:spcPts val="0"/>
              </a:spcAft>
              <a:buFont typeface="+mj-lt"/>
              <a:buAutoNum type="alphaLcParenR"/>
              <a:defRPr/>
            </a:pPr>
            <a:r>
              <a:rPr lang="fr-BE" sz="1500" dirty="0">
                <a:latin typeface="+mn-lt"/>
              </a:rPr>
              <a:t>Origine – constats : </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Pertinence de l’échelle d’analyse de certaines problématiques</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Capacité financière des communes de plus en plus limitée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Volonté de créer un espace de réflexion et de discussion</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sym typeface="Wingdings" panose="05000000000000000000" pitchFamily="2" charset="2"/>
              </a:rPr>
              <a:t> </a:t>
            </a:r>
            <a:r>
              <a:rPr lang="fr-BE" sz="1500" dirty="0">
                <a:latin typeface="+mn-lt"/>
              </a:rPr>
              <a:t>Schéma de développement territorial  (2014) : vision des besoins d’ici 2040 – proposition d’une stratégie (cadre de référence)</a:t>
            </a:r>
          </a:p>
          <a:p>
            <a:pPr marL="800100" lvl="1" indent="-342900" eaLnBrk="1" fontAlgn="auto" hangingPunct="1">
              <a:spcBef>
                <a:spcPts val="0"/>
              </a:spcBef>
              <a:spcAft>
                <a:spcPts val="0"/>
              </a:spcAft>
              <a:buFont typeface="+mj-lt"/>
              <a:buAutoNum type="alphaLcParenR"/>
              <a:defRPr/>
            </a:pPr>
            <a:endParaRPr lang="fr-BE" sz="1500" dirty="0">
              <a:latin typeface="+mn-lt"/>
            </a:endParaRPr>
          </a:p>
          <a:p>
            <a:pPr marL="342900" indent="-342900" eaLnBrk="1" fontAlgn="auto" hangingPunct="1">
              <a:spcBef>
                <a:spcPts val="0"/>
              </a:spcBef>
              <a:spcAft>
                <a:spcPts val="0"/>
              </a:spcAft>
              <a:buFont typeface="+mj-lt"/>
              <a:buAutoNum type="arabicPeriod"/>
              <a:defRPr/>
            </a:pPr>
            <a:endParaRPr lang="fr-BE" sz="1500" dirty="0">
              <a:latin typeface="+mn-lt"/>
            </a:endParaRPr>
          </a:p>
        </p:txBody>
      </p:sp>
      <p:sp>
        <p:nvSpPr>
          <p:cNvPr id="130051" name="ZoneTexte 4"/>
          <p:cNvSpPr txBox="1">
            <a:spLocks noChangeArrowheads="1"/>
          </p:cNvSpPr>
          <p:nvPr/>
        </p:nvSpPr>
        <p:spPr bwMode="auto">
          <a:xfrm>
            <a:off x="766763" y="404813"/>
            <a:ext cx="626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fr-FR"/>
              <a:t>Transcommunalité : </a:t>
            </a:r>
          </a:p>
          <a:p>
            <a:pPr eaLnBrk="1" hangingPunct="1"/>
            <a:r>
              <a:rPr lang="fr-BE" altLang="fr-FR"/>
              <a:t>Conférence des élus MCH (CE) – Prospect 15 (P15)</a:t>
            </a:r>
          </a:p>
        </p:txBody>
      </p:sp>
    </p:spTree>
    <p:extLst>
      <p:ext uri="{BB962C8B-B14F-4D97-AF65-F5344CB8AC3E}">
        <p14:creationId xmlns:p14="http://schemas.microsoft.com/office/powerpoint/2010/main" val="894659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Effect transition="in" filter="fade">
                                      <p:cBhvr>
                                        <p:cTn id="15" dur="500"/>
                                        <p:tgtEl>
                                          <p:spTgt spid="3">
                                            <p:txEl>
                                              <p:pRg st="12" end="1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3" end="13"/>
                                            </p:txEl>
                                          </p:spTgt>
                                        </p:tgtEl>
                                        <p:attrNameLst>
                                          <p:attrName>style.visibility</p:attrName>
                                        </p:attrNameLst>
                                      </p:cBhvr>
                                      <p:to>
                                        <p:strVal val="visible"/>
                                      </p:to>
                                    </p:set>
                                    <p:animEffect transition="in" filter="fade">
                                      <p:cBhvr>
                                        <p:cTn id="18" dur="500"/>
                                        <p:tgtEl>
                                          <p:spTgt spid="3">
                                            <p:txEl>
                                              <p:pRg st="13" end="1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Effect transition="in" filter="fade">
                                      <p:cBhvr>
                                        <p:cTn id="21" dur="500"/>
                                        <p:tgtEl>
                                          <p:spTgt spid="3">
                                            <p:txEl>
                                              <p:pRg st="14" end="1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5" end="15"/>
                                            </p:txEl>
                                          </p:spTgt>
                                        </p:tgtEl>
                                        <p:attrNameLst>
                                          <p:attrName>style.visibility</p:attrName>
                                        </p:attrNameLst>
                                      </p:cBhvr>
                                      <p:to>
                                        <p:strVal val="visible"/>
                                      </p:to>
                                    </p:set>
                                    <p:animEffect transition="in" filter="fade">
                                      <p:cBhvr>
                                        <p:cTn id="2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830997"/>
          </a:xfrm>
          <a:prstGeom prst="rect">
            <a:avLst/>
          </a:prstGeom>
          <a:noFill/>
        </p:spPr>
        <p:txBody>
          <a:bodyPr wrap="square" rtlCol="0">
            <a:spAutoFit/>
          </a:bodyPr>
          <a:lstStyle/>
          <a:p>
            <a:pPr algn="ctr"/>
            <a:r>
              <a:rPr lang="fr-BE" dirty="0" smtClean="0">
                <a:solidFill>
                  <a:schemeClr val="accent5"/>
                </a:solidFill>
              </a:rPr>
              <a:t>Volonté politique </a:t>
            </a:r>
          </a:p>
          <a:p>
            <a:pPr algn="ctr"/>
            <a:r>
              <a:rPr lang="fr-BE" sz="1200" dirty="0" smtClean="0">
                <a:solidFill>
                  <a:schemeClr val="accent5"/>
                </a:solidFill>
              </a:rPr>
              <a:t>(révision Décret 2014)</a:t>
            </a:r>
            <a:endParaRPr lang="fr-BE" sz="1200" dirty="0">
              <a:solidFill>
                <a:schemeClr val="accent5"/>
              </a:solidFill>
            </a:endParaRPr>
          </a:p>
        </p:txBody>
      </p:sp>
      <p:sp>
        <p:nvSpPr>
          <p:cNvPr id="6" name="ZoneTexte 5"/>
          <p:cNvSpPr txBox="1"/>
          <p:nvPr/>
        </p:nvSpPr>
        <p:spPr>
          <a:xfrm>
            <a:off x="3356248" y="260648"/>
            <a:ext cx="4024064" cy="1384995"/>
          </a:xfrm>
          <a:prstGeom prst="rect">
            <a:avLst/>
          </a:prstGeom>
          <a:noFill/>
        </p:spPr>
        <p:txBody>
          <a:bodyPr wrap="square" rtlCol="0">
            <a:spAutoFit/>
          </a:bodyPr>
          <a:lstStyle/>
          <a:p>
            <a:r>
              <a:rPr lang="fr-BE" sz="1400" dirty="0" smtClean="0"/>
              <a:t>Situation existante : </a:t>
            </a:r>
          </a:p>
          <a:p>
            <a:pPr marL="285750" indent="-285750">
              <a:buFont typeface="Arial" panose="020B0604020202020204" pitchFamily="34" charset="0"/>
              <a:buChar char="•"/>
            </a:pPr>
            <a:r>
              <a:rPr lang="fr-BE" sz="1400" dirty="0" smtClean="0"/>
              <a:t>Peu de copropriété (3 cas)</a:t>
            </a:r>
          </a:p>
          <a:p>
            <a:pPr marL="285750" indent="-285750">
              <a:buFont typeface="Arial" panose="020B0604020202020204" pitchFamily="34" charset="0"/>
              <a:buChar char="•"/>
            </a:pPr>
            <a:r>
              <a:rPr lang="fr-BE" sz="1400" dirty="0" smtClean="0"/>
              <a:t>Des ponts existent déjà (à l’unanimité)</a:t>
            </a:r>
          </a:p>
          <a:p>
            <a:pPr marL="742950" lvl="1" indent="-285750">
              <a:buFont typeface="Arial" panose="020B0604020202020204" pitchFamily="34" charset="0"/>
              <a:buChar char="•"/>
            </a:pPr>
            <a:r>
              <a:rPr lang="fr-BE" sz="1400" dirty="0" smtClean="0"/>
              <a:t>Partage</a:t>
            </a:r>
          </a:p>
          <a:p>
            <a:pPr marL="742950" lvl="1" indent="-285750">
              <a:buFont typeface="Arial" panose="020B0604020202020204" pitchFamily="34" charset="0"/>
              <a:buChar char="•"/>
            </a:pPr>
            <a:r>
              <a:rPr lang="fr-BE" sz="1400" dirty="0" smtClean="0"/>
              <a:t>Peu de projets </a:t>
            </a:r>
            <a:r>
              <a:rPr lang="fr-BE" sz="1400" dirty="0" err="1" smtClean="0"/>
              <a:t>transcommunaux</a:t>
            </a:r>
            <a:r>
              <a:rPr lang="fr-BE" sz="1400" dirty="0" smtClean="0"/>
              <a:t> PCDR</a:t>
            </a:r>
          </a:p>
          <a:p>
            <a:pPr marL="285750" indent="-285750">
              <a:buFont typeface="Arial" panose="020B0604020202020204" pitchFamily="34" charset="0"/>
              <a:buChar char="•"/>
            </a:pPr>
            <a:endParaRPr lang="fr-BE" sz="1400" dirty="0"/>
          </a:p>
        </p:txBody>
      </p:sp>
      <p:pic>
        <p:nvPicPr>
          <p:cNvPr id="16" name="Image 15" descr="Résultat de recherche d'images pour &quot;partag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636" y="6021288"/>
            <a:ext cx="1306711" cy="740281"/>
          </a:xfrm>
          <a:prstGeom prst="rect">
            <a:avLst/>
          </a:prstGeom>
          <a:noFill/>
          <a:ln>
            <a:noFill/>
          </a:ln>
        </p:spPr>
      </p:pic>
    </p:spTree>
    <p:extLst>
      <p:ext uri="{BB962C8B-B14F-4D97-AF65-F5344CB8AC3E}">
        <p14:creationId xmlns:p14="http://schemas.microsoft.com/office/powerpoint/2010/main" val="32518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663" y="954088"/>
            <a:ext cx="7632700" cy="4478337"/>
          </a:xfrm>
          <a:prstGeom prst="rect">
            <a:avLst/>
          </a:prstGeom>
        </p:spPr>
        <p:txBody>
          <a:bodyPr>
            <a:spAutoFit/>
          </a:bodyPr>
          <a:lstStyle/>
          <a:p>
            <a:pPr eaLnBrk="1" fontAlgn="auto" hangingPunct="1">
              <a:spcBef>
                <a:spcPts val="0"/>
              </a:spcBef>
              <a:spcAft>
                <a:spcPts val="0"/>
              </a:spcAft>
              <a:defRPr/>
            </a:pPr>
            <a:endParaRPr lang="fr-BE" sz="1500" dirty="0">
              <a:latin typeface="+mn-lt"/>
            </a:endParaRPr>
          </a:p>
          <a:p>
            <a:pPr marL="342900" indent="-342900" eaLnBrk="1" fontAlgn="auto" hangingPunct="1">
              <a:spcBef>
                <a:spcPts val="0"/>
              </a:spcBef>
              <a:spcAft>
                <a:spcPts val="0"/>
              </a:spcAft>
              <a:buFont typeface="+mj-lt"/>
              <a:buAutoNum type="arabicPeriod"/>
              <a:defRPr/>
            </a:pPr>
            <a:r>
              <a:rPr lang="fr-BE" sz="1500" dirty="0">
                <a:latin typeface="+mn-lt"/>
              </a:rPr>
              <a:t>Conférence des élus</a:t>
            </a:r>
          </a:p>
          <a:p>
            <a:pPr eaLnBrk="1" fontAlgn="auto" hangingPunct="1">
              <a:spcBef>
                <a:spcPts val="0"/>
              </a:spcBef>
              <a:spcAft>
                <a:spcPts val="0"/>
              </a:spcAft>
              <a:defRPr/>
            </a:pPr>
            <a:endParaRPr lang="fr-BE" sz="1500" dirty="0">
              <a:latin typeface="+mn-lt"/>
            </a:endParaRPr>
          </a:p>
          <a:p>
            <a:pPr marL="800100" lvl="1" indent="-342900" eaLnBrk="1" fontAlgn="auto" hangingPunct="1">
              <a:spcBef>
                <a:spcPts val="0"/>
              </a:spcBef>
              <a:spcAft>
                <a:spcPts val="0"/>
              </a:spcAft>
              <a:buFont typeface="+mj-lt"/>
              <a:buAutoNum type="alphaLcParenR" startAt="3"/>
              <a:defRPr/>
            </a:pPr>
            <a:r>
              <a:rPr lang="fr-BE" sz="1500" dirty="0">
                <a:latin typeface="+mn-lt"/>
              </a:rPr>
              <a:t>Les grandes étapes du SDT:</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Elaboration d'un diagnostic partagé sous la forme d’ateliers thématiques (bourgmestres et structures en lien avec la thématique)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Détermination des enjeux et des grands objectifs opérationnels pour le territoire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Détermination des actions à réaliser pour mettre en place le SDT</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Identification des acteurs à mobiliser</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Objectifs chiffrés à atteindre sous la forme d’un tableau de bord et de fiches-actions</a:t>
            </a:r>
          </a:p>
          <a:p>
            <a:pPr marL="800100" lvl="1" indent="-342900" eaLnBrk="1" fontAlgn="auto" hangingPunct="1">
              <a:spcBef>
                <a:spcPts val="0"/>
              </a:spcBef>
              <a:spcAft>
                <a:spcPts val="0"/>
              </a:spcAft>
              <a:buFont typeface="+mj-lt"/>
              <a:buAutoNum type="alphaLcParenR" startAt="3"/>
              <a:defRPr/>
            </a:pPr>
            <a:endParaRPr lang="fr-BE" sz="1500" dirty="0">
              <a:latin typeface="+mn-lt"/>
            </a:endParaRPr>
          </a:p>
          <a:p>
            <a:pPr marL="800100" lvl="1" indent="-342900" eaLnBrk="1" fontAlgn="auto" hangingPunct="1">
              <a:spcBef>
                <a:spcPts val="0"/>
              </a:spcBef>
              <a:spcAft>
                <a:spcPts val="0"/>
              </a:spcAft>
              <a:buFont typeface="+mj-lt"/>
              <a:buAutoNum type="alphaLcParenR" startAt="3"/>
              <a:defRPr/>
            </a:pPr>
            <a:r>
              <a:rPr lang="fr-BE" sz="1500" dirty="0">
                <a:latin typeface="+mn-lt"/>
              </a:rPr>
              <a:t>Processus de décision</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Pas de processus participatif</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Plateforme : appui technique pour aider à la prise de décision</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Consensus </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Les projets débattus ne touchent bien souvent pas toutes les communes</a:t>
            </a:r>
          </a:p>
          <a:p>
            <a:pPr marL="342900" indent="-342900" eaLnBrk="1" fontAlgn="auto" hangingPunct="1">
              <a:spcBef>
                <a:spcPts val="0"/>
              </a:spcBef>
              <a:spcAft>
                <a:spcPts val="0"/>
              </a:spcAft>
              <a:buFont typeface="+mj-lt"/>
              <a:buAutoNum type="arabicPeriod"/>
              <a:defRPr/>
            </a:pPr>
            <a:endParaRPr lang="fr-BE" sz="1500" dirty="0">
              <a:latin typeface="+mn-lt"/>
            </a:endParaRPr>
          </a:p>
        </p:txBody>
      </p:sp>
      <p:sp>
        <p:nvSpPr>
          <p:cNvPr id="132099" name="ZoneTexte 4"/>
          <p:cNvSpPr txBox="1">
            <a:spLocks noChangeArrowheads="1"/>
          </p:cNvSpPr>
          <p:nvPr/>
        </p:nvSpPr>
        <p:spPr bwMode="auto">
          <a:xfrm>
            <a:off x="766763" y="404813"/>
            <a:ext cx="626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fr-FR"/>
              <a:t>Transcommunalité : </a:t>
            </a:r>
          </a:p>
          <a:p>
            <a:pPr eaLnBrk="1" hangingPunct="1"/>
            <a:r>
              <a:rPr lang="fr-BE" altLang="fr-FR"/>
              <a:t>Conférence des élus MCH (CE) – Prospect 15 (P15)</a:t>
            </a:r>
          </a:p>
        </p:txBody>
      </p:sp>
    </p:spTree>
    <p:extLst>
      <p:ext uri="{BB962C8B-B14F-4D97-AF65-F5344CB8AC3E}">
        <p14:creationId xmlns:p14="http://schemas.microsoft.com/office/powerpoint/2010/main" val="82785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663" y="954088"/>
            <a:ext cx="6867525" cy="5402262"/>
          </a:xfrm>
          <a:prstGeom prst="rect">
            <a:avLst/>
          </a:prstGeom>
        </p:spPr>
        <p:txBody>
          <a:bodyPr>
            <a:spAutoFit/>
          </a:bodyPr>
          <a:lstStyle/>
          <a:p>
            <a:pPr eaLnBrk="1" fontAlgn="auto" hangingPunct="1">
              <a:spcBef>
                <a:spcPts val="0"/>
              </a:spcBef>
              <a:spcAft>
                <a:spcPts val="0"/>
              </a:spcAft>
              <a:defRPr/>
            </a:pPr>
            <a:endParaRPr lang="fr-BE" sz="1500" dirty="0">
              <a:latin typeface="+mn-lt"/>
            </a:endParaRPr>
          </a:p>
          <a:p>
            <a:pPr marL="342900" indent="-342900" eaLnBrk="1" fontAlgn="auto" hangingPunct="1">
              <a:spcBef>
                <a:spcPts val="0"/>
              </a:spcBef>
              <a:spcAft>
                <a:spcPts val="0"/>
              </a:spcAft>
              <a:buFont typeface="+mj-lt"/>
              <a:buAutoNum type="arabicPeriod"/>
              <a:defRPr/>
            </a:pPr>
            <a:r>
              <a:rPr lang="fr-BE" sz="1500" dirty="0">
                <a:latin typeface="+mn-lt"/>
              </a:rPr>
              <a:t>Conférence des élus</a:t>
            </a:r>
          </a:p>
          <a:p>
            <a:pPr marL="800100" lvl="1" indent="-342900" eaLnBrk="1" fontAlgn="auto" hangingPunct="1">
              <a:spcBef>
                <a:spcPts val="0"/>
              </a:spcBef>
              <a:spcAft>
                <a:spcPts val="0"/>
              </a:spcAft>
              <a:buFont typeface="+mj-lt"/>
              <a:buAutoNum type="alphaLcParenR" startAt="3"/>
              <a:defRPr/>
            </a:pPr>
            <a:endParaRPr lang="fr-BE" sz="1500" dirty="0">
              <a:latin typeface="+mn-lt"/>
            </a:endParaRPr>
          </a:p>
          <a:p>
            <a:pPr marL="800100" lvl="1" indent="-342900" eaLnBrk="1" fontAlgn="auto" hangingPunct="1">
              <a:spcBef>
                <a:spcPts val="0"/>
              </a:spcBef>
              <a:spcAft>
                <a:spcPts val="0"/>
              </a:spcAft>
              <a:buFont typeface="+mj-lt"/>
              <a:buAutoNum type="alphaLcParenR" startAt="5"/>
              <a:defRPr/>
            </a:pPr>
            <a:r>
              <a:rPr lang="fr-BE" sz="1500" dirty="0">
                <a:latin typeface="+mn-lt"/>
              </a:rPr>
              <a:t>Projets soutenus :</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Infrastructures </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Evolution :  subvention à la gestion et au fonctionnement des infrastructures développées </a:t>
            </a:r>
          </a:p>
          <a:p>
            <a:pPr marL="1257300" lvl="2" indent="-342900" eaLnBrk="1" fontAlgn="auto" hangingPunct="1">
              <a:spcBef>
                <a:spcPts val="0"/>
              </a:spcBef>
              <a:spcAft>
                <a:spcPts val="0"/>
              </a:spcAft>
              <a:buFont typeface="Arial" panose="020B0604020202020204" pitchFamily="34" charset="0"/>
              <a:buChar char="•"/>
              <a:defRPr/>
            </a:pPr>
            <a:endParaRPr lang="fr-BE" sz="15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Critère exclusif 1 : projet </a:t>
            </a:r>
            <a:r>
              <a:rPr lang="fr-BE" sz="1500" dirty="0" err="1">
                <a:latin typeface="+mn-lt"/>
              </a:rPr>
              <a:t>supracommunal</a:t>
            </a:r>
            <a:r>
              <a:rPr lang="fr-BE" sz="1500" dirty="0">
                <a:latin typeface="+mn-lt"/>
              </a:rPr>
              <a:t> ou structurant</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Portée </a:t>
            </a:r>
            <a:r>
              <a:rPr lang="fr-BE" sz="1500" dirty="0" err="1">
                <a:latin typeface="+mn-lt"/>
              </a:rPr>
              <a:t>supracommunale</a:t>
            </a:r>
            <a:r>
              <a:rPr lang="fr-BE" sz="1500" dirty="0">
                <a:latin typeface="+mn-lt"/>
              </a:rPr>
              <a:t> ≠ portage </a:t>
            </a:r>
            <a:r>
              <a:rPr lang="fr-BE" sz="1500" dirty="0" err="1">
                <a:latin typeface="+mn-lt"/>
              </a:rPr>
              <a:t>transcommunal</a:t>
            </a:r>
            <a:endParaRPr lang="fr-BE" sz="1500" dirty="0">
              <a:latin typeface="+mn-lt"/>
            </a:endParaRP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Structurant : fait partie d’un maillage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Critère 2 = répondre à l’un des 4 axes suivants : </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Service à la population</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Mobilité durable</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Tourisme Nature</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Redéploiement économique</a:t>
            </a:r>
          </a:p>
          <a:p>
            <a:pPr marL="1714500" lvl="3" indent="-342900" eaLnBrk="1" fontAlgn="auto" hangingPunct="1">
              <a:spcBef>
                <a:spcPts val="0"/>
              </a:spcBef>
              <a:spcAft>
                <a:spcPts val="0"/>
              </a:spcAft>
              <a:buFont typeface="Arial" panose="020B0604020202020204" pitchFamily="34" charset="0"/>
              <a:buChar char="•"/>
              <a:defRPr/>
            </a:pPr>
            <a:endParaRPr lang="fr-BE" sz="1500" dirty="0">
              <a:latin typeface="+mn-lt"/>
            </a:endParaRPr>
          </a:p>
          <a:p>
            <a:pPr marL="800100" lvl="1" indent="-342900" eaLnBrk="1" fontAlgn="auto" hangingPunct="1">
              <a:spcBef>
                <a:spcPts val="0"/>
              </a:spcBef>
              <a:spcAft>
                <a:spcPts val="0"/>
              </a:spcAft>
              <a:buFont typeface="+mj-lt"/>
              <a:buAutoNum type="alphaLcParenR" startAt="5"/>
              <a:defRPr/>
            </a:pPr>
            <a:r>
              <a:rPr lang="fr-BE" sz="1500" dirty="0">
                <a:latin typeface="+mn-lt"/>
              </a:rPr>
              <a:t>Financement : </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Un seule commune intervient dans le financement (10% minimum) – </a:t>
            </a:r>
            <a:r>
              <a:rPr lang="fr-BE" sz="1500" u="sng" dirty="0">
                <a:latin typeface="+mn-lt"/>
              </a:rPr>
              <a:t>pas de </a:t>
            </a:r>
            <a:r>
              <a:rPr lang="fr-BE" sz="1500" u="sng" dirty="0" smtClean="0">
                <a:latin typeface="+mn-lt"/>
              </a:rPr>
              <a:t>cofinancement entre communes</a:t>
            </a:r>
            <a:endParaRPr lang="fr-BE" sz="1500" u="sng"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Subsides &gt; CGT, FEDER, FEADER, DR, LEM (Liège Europe Métropole)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LEM : fond provincial = subventions </a:t>
            </a:r>
            <a:r>
              <a:rPr lang="fr-BE" sz="1500" dirty="0" err="1">
                <a:latin typeface="+mn-lt"/>
              </a:rPr>
              <a:t>supracommunales</a:t>
            </a:r>
            <a:r>
              <a:rPr lang="fr-BE" sz="1500" dirty="0">
                <a:latin typeface="+mn-lt"/>
              </a:rPr>
              <a:t> dédiées à </a:t>
            </a:r>
            <a:r>
              <a:rPr lang="fr-BE" sz="1500" dirty="0" err="1">
                <a:latin typeface="+mn-lt"/>
              </a:rPr>
              <a:t>l’asbl</a:t>
            </a:r>
            <a:endParaRPr lang="fr-BE" sz="1500" dirty="0">
              <a:latin typeface="+mn-lt"/>
            </a:endParaRPr>
          </a:p>
          <a:p>
            <a:pPr marL="342900" indent="-342900" eaLnBrk="1" fontAlgn="auto" hangingPunct="1">
              <a:spcBef>
                <a:spcPts val="0"/>
              </a:spcBef>
              <a:spcAft>
                <a:spcPts val="0"/>
              </a:spcAft>
              <a:buFont typeface="+mj-lt"/>
              <a:buAutoNum type="arabicPeriod"/>
              <a:defRPr/>
            </a:pPr>
            <a:endParaRPr lang="fr-BE" sz="1500" dirty="0">
              <a:latin typeface="+mn-lt"/>
            </a:endParaRPr>
          </a:p>
        </p:txBody>
      </p:sp>
      <p:sp>
        <p:nvSpPr>
          <p:cNvPr id="134147" name="ZoneTexte 4"/>
          <p:cNvSpPr txBox="1">
            <a:spLocks noChangeArrowheads="1"/>
          </p:cNvSpPr>
          <p:nvPr/>
        </p:nvSpPr>
        <p:spPr bwMode="auto">
          <a:xfrm>
            <a:off x="766763" y="404813"/>
            <a:ext cx="626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fr-FR"/>
              <a:t>Transcommunalité : </a:t>
            </a:r>
          </a:p>
          <a:p>
            <a:pPr eaLnBrk="1" hangingPunct="1"/>
            <a:r>
              <a:rPr lang="fr-BE" altLang="fr-FR"/>
              <a:t>Conférence des élus MCH (CE) – Prospect 15 (P15)</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43111" t="55179" r="47029" b="17039"/>
          <a:stretch>
            <a:fillRect/>
          </a:stretch>
        </p:blipFill>
        <p:spPr bwMode="auto">
          <a:xfrm>
            <a:off x="7351713" y="115888"/>
            <a:ext cx="1612900" cy="255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a:spLocks noChangeArrowheads="1"/>
          </p:cNvSpPr>
          <p:nvPr/>
        </p:nvSpPr>
        <p:spPr bwMode="auto">
          <a:xfrm>
            <a:off x="7069138" y="2708275"/>
            <a:ext cx="21113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ü"/>
            </a:pPr>
            <a:r>
              <a:rPr lang="fr-BE" altLang="fr-FR" sz="1100"/>
              <a:t>Maison de la poésie à Amay</a:t>
            </a:r>
          </a:p>
          <a:p>
            <a:pPr eaLnBrk="1" hangingPunct="1">
              <a:buFont typeface="Wingdings" panose="05000000000000000000" pitchFamily="2" charset="2"/>
              <a:buChar char="ü"/>
            </a:pPr>
            <a:r>
              <a:rPr lang="fr-BE" altLang="fr-FR" sz="1100"/>
              <a:t>Aménagement Ravel</a:t>
            </a:r>
          </a:p>
          <a:p>
            <a:pPr eaLnBrk="1" hangingPunct="1">
              <a:buFont typeface="Wingdings" panose="05000000000000000000" pitchFamily="2" charset="2"/>
              <a:buChar char="ü"/>
            </a:pPr>
            <a:r>
              <a:rPr lang="fr-BE" altLang="fr-FR" sz="1100"/>
              <a:t>Insectorium Waremme</a:t>
            </a:r>
          </a:p>
        </p:txBody>
      </p:sp>
    </p:spTree>
    <p:extLst>
      <p:ext uri="{BB962C8B-B14F-4D97-AF65-F5344CB8AC3E}">
        <p14:creationId xmlns:p14="http://schemas.microsoft.com/office/powerpoint/2010/main" val="4243025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Effect transition="in" filter="fade">
                                      <p:cBhvr>
                                        <p:cTn id="30" dur="500"/>
                                        <p:tgtEl>
                                          <p:spTgt spid="3">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fade">
                                      <p:cBhvr>
                                        <p:cTn id="33" dur="500"/>
                                        <p:tgtEl>
                                          <p:spTgt spid="3">
                                            <p:txEl>
                                              <p:pRg st="14" end="1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fade">
                                      <p:cBhvr>
                                        <p:cTn id="46" dur="500"/>
                                        <p:tgtEl>
                                          <p:spTgt spid="3">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Effect transition="in" filter="fade">
                                      <p:cBhvr>
                                        <p:cTn id="49" dur="500"/>
                                        <p:tgtEl>
                                          <p:spTgt spid="3">
                                            <p:txEl>
                                              <p:pRg st="17" end="1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Effect transition="in" filter="fade">
                                      <p:cBhvr>
                                        <p:cTn id="52" dur="500"/>
                                        <p:tgtEl>
                                          <p:spTgt spid="3">
                                            <p:txEl>
                                              <p:pRg st="18" end="1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animEffect transition="in" filter="fade">
                                      <p:cBhvr>
                                        <p:cTn id="55"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663" y="954088"/>
            <a:ext cx="6867525" cy="5632450"/>
          </a:xfrm>
          <a:prstGeom prst="rect">
            <a:avLst/>
          </a:prstGeom>
        </p:spPr>
        <p:txBody>
          <a:bodyPr>
            <a:spAutoFit/>
          </a:bodyPr>
          <a:lstStyle/>
          <a:p>
            <a:pPr eaLnBrk="1" fontAlgn="auto" hangingPunct="1">
              <a:spcBef>
                <a:spcPts val="0"/>
              </a:spcBef>
              <a:spcAft>
                <a:spcPts val="0"/>
              </a:spcAft>
              <a:defRPr/>
            </a:pPr>
            <a:endParaRPr lang="fr-BE" sz="1500" dirty="0">
              <a:latin typeface="+mn-lt"/>
            </a:endParaRPr>
          </a:p>
          <a:p>
            <a:pPr marL="342900" indent="-342900" eaLnBrk="1" fontAlgn="auto" hangingPunct="1">
              <a:spcBef>
                <a:spcPts val="0"/>
              </a:spcBef>
              <a:spcAft>
                <a:spcPts val="0"/>
              </a:spcAft>
              <a:buFont typeface="+mj-lt"/>
              <a:buAutoNum type="arabicPeriod"/>
              <a:defRPr/>
            </a:pPr>
            <a:r>
              <a:rPr lang="fr-BE" sz="1500" dirty="0">
                <a:latin typeface="+mn-lt"/>
              </a:rPr>
              <a:t>Conférence des élus</a:t>
            </a:r>
          </a:p>
          <a:p>
            <a:pPr marL="800100" lvl="1" indent="-342900" eaLnBrk="1" fontAlgn="auto" hangingPunct="1">
              <a:spcBef>
                <a:spcPts val="0"/>
              </a:spcBef>
              <a:spcAft>
                <a:spcPts val="0"/>
              </a:spcAft>
              <a:buFont typeface="+mj-lt"/>
              <a:buAutoNum type="alphaLcParenR" startAt="3"/>
              <a:defRPr/>
            </a:pPr>
            <a:endParaRPr lang="fr-BE" sz="1500" dirty="0">
              <a:latin typeface="+mn-lt"/>
            </a:endParaRPr>
          </a:p>
          <a:p>
            <a:pPr marL="800100" lvl="1" indent="-342900" eaLnBrk="1" fontAlgn="auto" hangingPunct="1">
              <a:spcBef>
                <a:spcPts val="0"/>
              </a:spcBef>
              <a:spcAft>
                <a:spcPts val="0"/>
              </a:spcAft>
              <a:buFont typeface="+mj-lt"/>
              <a:buAutoNum type="alphaLcParenR" startAt="6"/>
              <a:defRPr/>
            </a:pPr>
            <a:r>
              <a:rPr lang="fr-BE" sz="1500" dirty="0">
                <a:latin typeface="+mn-lt"/>
              </a:rPr>
              <a:t>Freins à la </a:t>
            </a:r>
            <a:r>
              <a:rPr lang="fr-BE" sz="1500" dirty="0" err="1">
                <a:latin typeface="+mn-lt"/>
              </a:rPr>
              <a:t>transcommunalité</a:t>
            </a:r>
            <a:r>
              <a:rPr lang="fr-BE" sz="1500" dirty="0">
                <a:latin typeface="+mn-lt"/>
              </a:rPr>
              <a:t> : </a:t>
            </a:r>
          </a:p>
          <a:p>
            <a:pPr marL="1257300" lvl="2" indent="-342900" eaLnBrk="1" fontAlgn="auto" hangingPunct="1">
              <a:spcBef>
                <a:spcPts val="0"/>
              </a:spcBef>
              <a:spcAft>
                <a:spcPts val="0"/>
              </a:spcAft>
              <a:buFont typeface="Arial" panose="020B0604020202020204" pitchFamily="34" charset="0"/>
              <a:buChar char="•"/>
              <a:defRPr/>
            </a:pPr>
            <a:r>
              <a:rPr lang="fr-BE" sz="1500" u="sng" dirty="0">
                <a:latin typeface="+mn-lt"/>
              </a:rPr>
              <a:t>Cofinancement </a:t>
            </a:r>
            <a:r>
              <a:rPr lang="fr-BE" sz="1500" dirty="0">
                <a:latin typeface="+mn-lt"/>
              </a:rPr>
              <a:t>entre les communes (portage </a:t>
            </a:r>
            <a:r>
              <a:rPr lang="fr-BE" sz="1500" dirty="0" err="1">
                <a:latin typeface="+mn-lt"/>
              </a:rPr>
              <a:t>transcommunal</a:t>
            </a:r>
            <a:r>
              <a:rPr lang="fr-BE" sz="1500" dirty="0">
                <a:latin typeface="+mn-lt"/>
              </a:rPr>
              <a:t>) : les investissements pour un projet « porté » par plusieurs communes ne sont actés que dans le budget d’une commune </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Montant projet </a:t>
            </a:r>
            <a:r>
              <a:rPr lang="fr-BE" sz="1500" dirty="0" err="1">
                <a:latin typeface="+mn-lt"/>
              </a:rPr>
              <a:t>transcommunal</a:t>
            </a:r>
            <a:r>
              <a:rPr lang="fr-BE" sz="1500" dirty="0">
                <a:latin typeface="+mn-lt"/>
              </a:rPr>
              <a:t> &gt; balise budgétaire</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Solutions proposées : </a:t>
            </a:r>
          </a:p>
          <a:p>
            <a:pPr marL="2171700" lvl="4" indent="-342900" eaLnBrk="1" fontAlgn="auto" hangingPunct="1">
              <a:spcBef>
                <a:spcPts val="0"/>
              </a:spcBef>
              <a:spcAft>
                <a:spcPts val="0"/>
              </a:spcAft>
              <a:buFont typeface="Arial" panose="020B0604020202020204" pitchFamily="34" charset="0"/>
              <a:buChar char="•"/>
              <a:defRPr/>
            </a:pPr>
            <a:r>
              <a:rPr lang="fr-BE" sz="1500" dirty="0">
                <a:latin typeface="+mn-lt"/>
              </a:rPr>
              <a:t>Création intercommunale = nécessité de faire évoluer le modèle</a:t>
            </a:r>
          </a:p>
          <a:p>
            <a:pPr marL="2171700" lvl="4" indent="-342900" eaLnBrk="1" fontAlgn="auto" hangingPunct="1">
              <a:spcBef>
                <a:spcPts val="0"/>
              </a:spcBef>
              <a:spcAft>
                <a:spcPts val="0"/>
              </a:spcAft>
              <a:buFont typeface="Arial" panose="020B0604020202020204" pitchFamily="34" charset="0"/>
              <a:buChar char="•"/>
              <a:defRPr/>
            </a:pPr>
            <a:r>
              <a:rPr lang="fr-BE" sz="1500" dirty="0">
                <a:latin typeface="+mn-lt"/>
              </a:rPr>
              <a:t>Possibilité de créer des régies foncières </a:t>
            </a:r>
            <a:r>
              <a:rPr lang="fr-BE" sz="1500" dirty="0" err="1">
                <a:latin typeface="+mn-lt"/>
              </a:rPr>
              <a:t>supracommunales</a:t>
            </a:r>
            <a:endParaRPr lang="fr-BE" sz="1500" dirty="0">
              <a:latin typeface="+mn-lt"/>
            </a:endParaRPr>
          </a:p>
          <a:p>
            <a:pPr marL="2171700" lvl="4" indent="-342900" eaLnBrk="1" fontAlgn="auto" hangingPunct="1">
              <a:spcBef>
                <a:spcPts val="0"/>
              </a:spcBef>
              <a:spcAft>
                <a:spcPts val="0"/>
              </a:spcAft>
              <a:buFont typeface="Arial" panose="020B0604020202020204" pitchFamily="34" charset="0"/>
              <a:buChar char="•"/>
              <a:defRPr/>
            </a:pPr>
            <a:r>
              <a:rPr lang="fr-BE" sz="1500" dirty="0">
                <a:latin typeface="+mn-lt"/>
              </a:rPr>
              <a:t>Par défaut : association momentanée de fait</a:t>
            </a:r>
          </a:p>
          <a:p>
            <a:pPr marL="1257300" lvl="2" indent="-342900" eaLnBrk="1" fontAlgn="auto" hangingPunct="1">
              <a:spcBef>
                <a:spcPts val="0"/>
              </a:spcBef>
              <a:spcAft>
                <a:spcPts val="0"/>
              </a:spcAft>
              <a:buFont typeface="Arial" panose="020B0604020202020204" pitchFamily="34" charset="0"/>
              <a:buChar char="•"/>
              <a:defRPr/>
            </a:pPr>
            <a:r>
              <a:rPr lang="fr-BE" sz="1500" u="sng" dirty="0">
                <a:latin typeface="+mn-lt"/>
              </a:rPr>
              <a:t>Décret </a:t>
            </a:r>
            <a:r>
              <a:rPr lang="fr-BE" sz="1500" u="sng" dirty="0" err="1">
                <a:latin typeface="+mn-lt"/>
              </a:rPr>
              <a:t>supracommunalité</a:t>
            </a:r>
            <a:r>
              <a:rPr lang="fr-BE" sz="1500" u="sng" dirty="0">
                <a:latin typeface="+mn-lt"/>
              </a:rPr>
              <a:t> inexistant </a:t>
            </a:r>
            <a:r>
              <a:rPr lang="fr-BE" sz="1500" dirty="0">
                <a:latin typeface="+mn-lt"/>
              </a:rPr>
              <a:t>(Ministre </a:t>
            </a:r>
            <a:r>
              <a:rPr lang="fr-BE" sz="1500" dirty="0" err="1">
                <a:latin typeface="+mn-lt"/>
              </a:rPr>
              <a:t>Dermagne</a:t>
            </a:r>
            <a:r>
              <a:rPr lang="fr-BE" sz="1500" dirty="0">
                <a:latin typeface="+mn-lt"/>
              </a:rPr>
              <a:t> ?)</a:t>
            </a:r>
            <a:r>
              <a:rPr lang="fr-BE" sz="1500" u="sng" dirty="0">
                <a:latin typeface="+mn-lt"/>
              </a:rPr>
              <a:t> </a:t>
            </a:r>
            <a:r>
              <a:rPr lang="fr-BE" sz="1500" dirty="0">
                <a:latin typeface="+mn-lt"/>
              </a:rPr>
              <a:t>: </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Reconnaissance des communautés de communes en tant qu’organisme publique (constitution d’une régie  </a:t>
            </a:r>
            <a:r>
              <a:rPr lang="fr-BE" sz="1500" dirty="0" err="1">
                <a:latin typeface="+mn-lt"/>
              </a:rPr>
              <a:t>supracommunale</a:t>
            </a:r>
            <a:r>
              <a:rPr lang="fr-BE" sz="1500" dirty="0">
                <a:latin typeface="+mn-lt"/>
              </a:rPr>
              <a:t> sera alors possible)</a:t>
            </a:r>
          </a:p>
          <a:p>
            <a:pPr marL="1257300" lvl="2" indent="-342900" eaLnBrk="1" fontAlgn="auto" hangingPunct="1">
              <a:spcBef>
                <a:spcPts val="0"/>
              </a:spcBef>
              <a:spcAft>
                <a:spcPts val="0"/>
              </a:spcAft>
              <a:buFont typeface="Arial" panose="020B0604020202020204" pitchFamily="34" charset="0"/>
              <a:buChar char="•"/>
              <a:defRPr/>
            </a:pPr>
            <a:r>
              <a:rPr lang="fr-BE" sz="1500" u="sng" dirty="0">
                <a:latin typeface="+mn-lt"/>
              </a:rPr>
              <a:t>Manque définition des périmètres des bassins de vie adaptés selon les thématiques</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Quid d’une stratégie territoriale si pas de diagnostic à l’échelle du territoire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Méconnaissance des appels à projets (ex : Cheval de Traie)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Temps trop court pour y répondre (ex : </a:t>
            </a:r>
            <a:r>
              <a:rPr lang="fr-BE" sz="1500" dirty="0" err="1">
                <a:latin typeface="+mn-lt"/>
              </a:rPr>
              <a:t>coworking</a:t>
            </a:r>
            <a:r>
              <a:rPr lang="fr-BE" sz="1500" dirty="0">
                <a:latin typeface="+mn-lt"/>
              </a:rPr>
              <a:t> rural)</a:t>
            </a:r>
          </a:p>
          <a:p>
            <a:pPr marL="342900" indent="-342900" eaLnBrk="1" fontAlgn="auto" hangingPunct="1">
              <a:spcBef>
                <a:spcPts val="0"/>
              </a:spcBef>
              <a:spcAft>
                <a:spcPts val="0"/>
              </a:spcAft>
              <a:buFont typeface="+mj-lt"/>
              <a:buAutoNum type="arabicPeriod"/>
              <a:defRPr/>
            </a:pPr>
            <a:endParaRPr lang="fr-BE" sz="1500" dirty="0">
              <a:latin typeface="+mn-lt"/>
            </a:endParaRPr>
          </a:p>
        </p:txBody>
      </p:sp>
      <p:sp>
        <p:nvSpPr>
          <p:cNvPr id="136195" name="ZoneTexte 4"/>
          <p:cNvSpPr txBox="1">
            <a:spLocks noChangeArrowheads="1"/>
          </p:cNvSpPr>
          <p:nvPr/>
        </p:nvSpPr>
        <p:spPr bwMode="auto">
          <a:xfrm>
            <a:off x="766763" y="404813"/>
            <a:ext cx="626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fr-FR"/>
              <a:t>Transcommunalité : </a:t>
            </a:r>
          </a:p>
          <a:p>
            <a:pPr eaLnBrk="1" hangingPunct="1"/>
            <a:r>
              <a:rPr lang="fr-BE" altLang="fr-FR"/>
              <a:t>Conférence des élus MCH (CE) – Prospect 15 (P15)</a:t>
            </a:r>
          </a:p>
        </p:txBody>
      </p:sp>
    </p:spTree>
    <p:extLst>
      <p:ext uri="{BB962C8B-B14F-4D97-AF65-F5344CB8AC3E}">
        <p14:creationId xmlns:p14="http://schemas.microsoft.com/office/powerpoint/2010/main" val="2120690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500"/>
                                        <p:tgtEl>
                                          <p:spTgt spid="3">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Effect transition="in" filter="fade">
                                      <p:cBhvr>
                                        <p:cTn id="51"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663" y="954088"/>
            <a:ext cx="7804150" cy="3554412"/>
          </a:xfrm>
          <a:prstGeom prst="rect">
            <a:avLst/>
          </a:prstGeom>
        </p:spPr>
        <p:txBody>
          <a:bodyPr>
            <a:spAutoFit/>
          </a:bodyPr>
          <a:lstStyle/>
          <a:p>
            <a:pPr eaLnBrk="1" fontAlgn="auto" hangingPunct="1">
              <a:spcBef>
                <a:spcPts val="0"/>
              </a:spcBef>
              <a:spcAft>
                <a:spcPts val="0"/>
              </a:spcAft>
              <a:defRPr/>
            </a:pPr>
            <a:endParaRPr lang="fr-BE" sz="1500" dirty="0">
              <a:latin typeface="+mn-lt"/>
            </a:endParaRPr>
          </a:p>
          <a:p>
            <a:pPr marL="342900" indent="-342900" eaLnBrk="1" fontAlgn="auto" hangingPunct="1">
              <a:spcBef>
                <a:spcPts val="0"/>
              </a:spcBef>
              <a:spcAft>
                <a:spcPts val="0"/>
              </a:spcAft>
              <a:buFont typeface="+mj-lt"/>
              <a:buAutoNum type="arabicPeriod" startAt="2"/>
              <a:defRPr/>
            </a:pPr>
            <a:r>
              <a:rPr lang="fr-BE" sz="1500" dirty="0">
                <a:latin typeface="+mn-lt"/>
              </a:rPr>
              <a:t>Prospect 15 (A. </a:t>
            </a:r>
            <a:r>
              <a:rPr lang="fr-BE" sz="1500" dirty="0" err="1">
                <a:latin typeface="+mn-lt"/>
              </a:rPr>
              <a:t>Elleboudt</a:t>
            </a:r>
            <a:r>
              <a:rPr lang="fr-BE" sz="1500" dirty="0">
                <a:latin typeface="+mn-lt"/>
              </a:rPr>
              <a:t> - coordinateur)</a:t>
            </a:r>
          </a:p>
          <a:p>
            <a:pPr marL="800100" lvl="1" indent="-342900" eaLnBrk="1" fontAlgn="auto" hangingPunct="1">
              <a:spcBef>
                <a:spcPts val="0"/>
              </a:spcBef>
              <a:spcAft>
                <a:spcPts val="0"/>
              </a:spcAft>
              <a:buFont typeface="+mj-lt"/>
              <a:buAutoNum type="alphaLcParenR" startAt="3"/>
              <a:defRPr/>
            </a:pPr>
            <a:endParaRPr lang="fr-BE" sz="1500" dirty="0">
              <a:latin typeface="+mn-lt"/>
            </a:endParaRPr>
          </a:p>
          <a:p>
            <a:pPr marL="800100" lvl="1" indent="-342900" eaLnBrk="1" fontAlgn="auto" hangingPunct="1">
              <a:spcBef>
                <a:spcPts val="0"/>
              </a:spcBef>
              <a:spcAft>
                <a:spcPts val="0"/>
              </a:spcAft>
              <a:buFont typeface="+mj-lt"/>
              <a:buAutoNum type="alphaLcParenR"/>
              <a:defRPr/>
            </a:pPr>
            <a:r>
              <a:rPr lang="fr-BE" sz="1500" dirty="0">
                <a:latin typeface="+mn-lt"/>
              </a:rPr>
              <a:t>En quoi consiste l’initiative?</a:t>
            </a:r>
          </a:p>
          <a:p>
            <a:pPr marL="1257300" lvl="2" indent="-342900" eaLnBrk="1" fontAlgn="auto" hangingPunct="1">
              <a:spcBef>
                <a:spcPts val="0"/>
              </a:spcBef>
              <a:spcAft>
                <a:spcPts val="0"/>
              </a:spcAft>
              <a:buFont typeface="Arial" panose="020B0604020202020204" pitchFamily="34" charset="0"/>
              <a:buChar char="•"/>
              <a:defRPr/>
            </a:pPr>
            <a:endParaRPr lang="fr-BE" sz="15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Initiative FWB : faire de la culture un levier du développement territorial</a:t>
            </a:r>
          </a:p>
          <a:p>
            <a:pPr marL="1257300" lvl="2" indent="-342900" eaLnBrk="1" fontAlgn="auto" hangingPunct="1">
              <a:spcBef>
                <a:spcPts val="0"/>
              </a:spcBef>
              <a:spcAft>
                <a:spcPts val="0"/>
              </a:spcAft>
              <a:buFont typeface="Arial" panose="020B0604020202020204" pitchFamily="34" charset="0"/>
              <a:buChar char="•"/>
              <a:defRPr/>
            </a:pPr>
            <a:endParaRPr lang="fr-BE" sz="15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Centre culturel = lieu de réflexion et de débat où chaque participant est membre d’un collectif de réflexion (autonome - non politisé) </a:t>
            </a:r>
          </a:p>
          <a:p>
            <a:pPr marL="1257300" lvl="2" indent="-342900" eaLnBrk="1" fontAlgn="auto" hangingPunct="1">
              <a:spcBef>
                <a:spcPts val="0"/>
              </a:spcBef>
              <a:spcAft>
                <a:spcPts val="0"/>
              </a:spcAft>
              <a:buFont typeface="Arial" panose="020B0604020202020204" pitchFamily="34" charset="0"/>
              <a:buChar char="•"/>
              <a:defRPr/>
            </a:pPr>
            <a:endParaRPr lang="fr-BE" sz="15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Appel aux 15 bourgmestres par le CCD</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 </a:t>
            </a:r>
            <a:r>
              <a:rPr lang="fr-BE" sz="1500" i="1" dirty="0">
                <a:latin typeface="+mn-lt"/>
              </a:rPr>
              <a:t>Que peut-on faire ensemble que l’on ne sait pas faire seul?</a:t>
            </a:r>
            <a:r>
              <a:rPr lang="fr-BE" sz="1500" dirty="0">
                <a:latin typeface="+mn-lt"/>
              </a:rPr>
              <a:t> »</a:t>
            </a:r>
          </a:p>
          <a:p>
            <a:pPr marL="1714500" lvl="3" indent="-342900" eaLnBrk="1" fontAlgn="auto" hangingPunct="1">
              <a:spcBef>
                <a:spcPts val="0"/>
              </a:spcBef>
              <a:spcAft>
                <a:spcPts val="0"/>
              </a:spcAft>
              <a:buFont typeface="Arial" panose="020B0604020202020204" pitchFamily="34" charset="0"/>
              <a:buChar char="•"/>
              <a:defRPr/>
            </a:pPr>
            <a:r>
              <a:rPr lang="fr-BE" sz="1500" dirty="0">
                <a:latin typeface="+mn-lt"/>
              </a:rPr>
              <a:t>Réponse positive à l’appel (CCD = crédibilité et savoir-faire)</a:t>
            </a:r>
          </a:p>
          <a:p>
            <a:pPr marL="800100" lvl="1" indent="-342900" eaLnBrk="1" fontAlgn="auto" hangingPunct="1">
              <a:spcBef>
                <a:spcPts val="0"/>
              </a:spcBef>
              <a:spcAft>
                <a:spcPts val="0"/>
              </a:spcAft>
              <a:buFont typeface="+mj-lt"/>
              <a:buAutoNum type="alphaLcParenR"/>
              <a:defRPr/>
            </a:pPr>
            <a:endParaRPr lang="fr-BE" sz="1500" dirty="0">
              <a:latin typeface="+mn-lt"/>
            </a:endParaRPr>
          </a:p>
          <a:p>
            <a:pPr marL="342900" indent="-342900" eaLnBrk="1" fontAlgn="auto" hangingPunct="1">
              <a:spcBef>
                <a:spcPts val="0"/>
              </a:spcBef>
              <a:spcAft>
                <a:spcPts val="0"/>
              </a:spcAft>
              <a:buFont typeface="+mj-lt"/>
              <a:buAutoNum type="arabicPeriod" startAt="2"/>
              <a:defRPr/>
            </a:pPr>
            <a:endParaRPr lang="fr-BE" sz="1500" dirty="0">
              <a:latin typeface="+mn-lt"/>
            </a:endParaRPr>
          </a:p>
        </p:txBody>
      </p:sp>
      <p:sp>
        <p:nvSpPr>
          <p:cNvPr id="138243" name="ZoneTexte 4"/>
          <p:cNvSpPr txBox="1">
            <a:spLocks noChangeArrowheads="1"/>
          </p:cNvSpPr>
          <p:nvPr/>
        </p:nvSpPr>
        <p:spPr bwMode="auto">
          <a:xfrm>
            <a:off x="766763" y="404813"/>
            <a:ext cx="626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fr-FR"/>
              <a:t>Transcommunalité : </a:t>
            </a:r>
          </a:p>
          <a:p>
            <a:pPr eaLnBrk="1" hangingPunct="1"/>
            <a:r>
              <a:rPr lang="fr-BE" altLang="fr-FR"/>
              <a:t>Conférence des élus MCH (CE) – Prospect 15 (P15)</a:t>
            </a:r>
          </a:p>
        </p:txBody>
      </p:sp>
    </p:spTree>
    <p:extLst>
      <p:ext uri="{BB962C8B-B14F-4D97-AF65-F5344CB8AC3E}">
        <p14:creationId xmlns:p14="http://schemas.microsoft.com/office/powerpoint/2010/main" val="3353369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663" y="765175"/>
            <a:ext cx="7804150" cy="6646863"/>
          </a:xfrm>
          <a:prstGeom prst="rect">
            <a:avLst/>
          </a:prstGeom>
        </p:spPr>
        <p:txBody>
          <a:bodyPr>
            <a:spAutoFit/>
          </a:bodyPr>
          <a:lstStyle/>
          <a:p>
            <a:pPr eaLnBrk="1" fontAlgn="auto" hangingPunct="1">
              <a:spcBef>
                <a:spcPts val="0"/>
              </a:spcBef>
              <a:spcAft>
                <a:spcPts val="0"/>
              </a:spcAft>
              <a:defRPr/>
            </a:pPr>
            <a:endParaRPr lang="fr-BE" sz="1500" dirty="0">
              <a:latin typeface="+mn-lt"/>
            </a:endParaRPr>
          </a:p>
          <a:p>
            <a:pPr marL="342900" indent="-342900" eaLnBrk="1" fontAlgn="auto" hangingPunct="1">
              <a:spcBef>
                <a:spcPts val="0"/>
              </a:spcBef>
              <a:spcAft>
                <a:spcPts val="0"/>
              </a:spcAft>
              <a:buFont typeface="+mj-lt"/>
              <a:buAutoNum type="arabicPeriod" startAt="2"/>
              <a:defRPr/>
            </a:pPr>
            <a:r>
              <a:rPr lang="fr-BE" sz="1500" dirty="0">
                <a:latin typeface="+mn-lt"/>
              </a:rPr>
              <a:t>Prospect 15 (A. </a:t>
            </a:r>
            <a:r>
              <a:rPr lang="fr-BE" sz="1500" dirty="0" err="1">
                <a:latin typeface="+mn-lt"/>
              </a:rPr>
              <a:t>Elleboudt</a:t>
            </a:r>
            <a:r>
              <a:rPr lang="fr-BE" sz="1500" dirty="0">
                <a:latin typeface="+mn-lt"/>
              </a:rPr>
              <a:t> - coordinateur)</a:t>
            </a:r>
          </a:p>
          <a:p>
            <a:pPr marL="800100" lvl="1" indent="-342900" eaLnBrk="1" fontAlgn="auto" hangingPunct="1">
              <a:spcBef>
                <a:spcPts val="0"/>
              </a:spcBef>
              <a:spcAft>
                <a:spcPts val="0"/>
              </a:spcAft>
              <a:buFont typeface="+mj-lt"/>
              <a:buAutoNum type="alphaLcParenR" startAt="3"/>
              <a:defRPr/>
            </a:pPr>
            <a:endParaRPr lang="fr-BE" sz="1500" dirty="0">
              <a:latin typeface="+mn-lt"/>
            </a:endParaRPr>
          </a:p>
          <a:p>
            <a:pPr marL="800100" lvl="1" indent="-342900" eaLnBrk="1" fontAlgn="auto" hangingPunct="1">
              <a:spcBef>
                <a:spcPts val="0"/>
              </a:spcBef>
              <a:spcAft>
                <a:spcPts val="0"/>
              </a:spcAft>
              <a:buFont typeface="+mj-lt"/>
              <a:buAutoNum type="alphaLcParenR" startAt="2"/>
              <a:defRPr/>
            </a:pPr>
            <a:r>
              <a:rPr lang="fr-BE" sz="1500" dirty="0">
                <a:latin typeface="+mn-lt"/>
              </a:rPr>
              <a:t>Démarche ascendante et volontariste</a:t>
            </a:r>
          </a:p>
          <a:p>
            <a:pPr marL="1257300" lvl="2" indent="-342900" eaLnBrk="1" fontAlgn="auto" hangingPunct="1">
              <a:spcBef>
                <a:spcPts val="0"/>
              </a:spcBef>
              <a:spcAft>
                <a:spcPts val="0"/>
              </a:spcAft>
              <a:buFont typeface="Arial" panose="020B0604020202020204" pitchFamily="34" charset="0"/>
              <a:buChar char="•"/>
              <a:defRPr/>
            </a:pPr>
            <a:endParaRPr lang="fr-BE" sz="15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Rôle coordinateur = mettre les gens en condition pour réfléchir (facilitateur)</a:t>
            </a:r>
          </a:p>
          <a:p>
            <a:pPr marL="1257300" lvl="2" indent="-342900" eaLnBrk="1" fontAlgn="auto" hangingPunct="1">
              <a:spcBef>
                <a:spcPts val="0"/>
              </a:spcBef>
              <a:spcAft>
                <a:spcPts val="0"/>
              </a:spcAft>
              <a:buFont typeface="Arial" panose="020B0604020202020204" pitchFamily="34" charset="0"/>
              <a:buChar char="•"/>
              <a:defRPr/>
            </a:pPr>
            <a:endParaRPr lang="fr-BE" sz="12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Développer des stratégies donnant aux communes </a:t>
            </a:r>
            <a:r>
              <a:rPr lang="fr-BE" sz="1500" u="sng" dirty="0">
                <a:latin typeface="+mn-lt"/>
              </a:rPr>
              <a:t>plus de poids et de visibilité </a:t>
            </a:r>
            <a:r>
              <a:rPr lang="fr-BE" sz="1500" dirty="0">
                <a:latin typeface="+mn-lt"/>
              </a:rPr>
              <a:t>lors de la prise de décision aux niveaux provincial, régional et fédéral.</a:t>
            </a:r>
          </a:p>
          <a:p>
            <a:pPr marL="1257300" lvl="2" indent="-342900" eaLnBrk="1" fontAlgn="auto" hangingPunct="1">
              <a:spcBef>
                <a:spcPts val="0"/>
              </a:spcBef>
              <a:spcAft>
                <a:spcPts val="0"/>
              </a:spcAft>
              <a:buFont typeface="Arial" panose="020B0604020202020204" pitchFamily="34" charset="0"/>
              <a:buChar char="•"/>
              <a:defRPr/>
            </a:pPr>
            <a:endParaRPr lang="fr-BE" sz="12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Organisation  </a:t>
            </a:r>
            <a:r>
              <a:rPr lang="fr-BE" sz="1500" dirty="0" err="1">
                <a:latin typeface="+mn-lt"/>
              </a:rPr>
              <a:t>transcommunale</a:t>
            </a:r>
            <a:r>
              <a:rPr lang="fr-BE" sz="1500" dirty="0">
                <a:latin typeface="+mn-lt"/>
              </a:rPr>
              <a:t> = organisation territoriale visant le </a:t>
            </a:r>
            <a:r>
              <a:rPr lang="fr-BE" sz="1500" u="sng" dirty="0">
                <a:latin typeface="+mn-lt"/>
              </a:rPr>
              <a:t>développement et la complémentarité des potentialités intrinsèques de chaque commune </a:t>
            </a:r>
          </a:p>
          <a:p>
            <a:pPr marL="1257300" lvl="2" indent="-342900" eaLnBrk="1" fontAlgn="auto" hangingPunct="1">
              <a:spcBef>
                <a:spcPts val="0"/>
              </a:spcBef>
              <a:spcAft>
                <a:spcPts val="0"/>
              </a:spcAft>
              <a:buFont typeface="Arial" panose="020B0604020202020204" pitchFamily="34" charset="0"/>
              <a:buChar char="•"/>
              <a:defRPr/>
            </a:pPr>
            <a:endParaRPr lang="fr-BE" sz="12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 </a:t>
            </a:r>
            <a:r>
              <a:rPr lang="fr-BE" sz="1500" i="1" dirty="0">
                <a:latin typeface="+mn-lt"/>
              </a:rPr>
              <a:t>c’est une autre manière de faire de la politique</a:t>
            </a:r>
            <a:r>
              <a:rPr lang="fr-BE" sz="1500" dirty="0">
                <a:latin typeface="+mn-lt"/>
              </a:rPr>
              <a:t> » - « </a:t>
            </a:r>
            <a:r>
              <a:rPr lang="fr-BE" sz="1500" i="1" dirty="0">
                <a:latin typeface="+mn-lt"/>
              </a:rPr>
              <a:t>si les élus ne parviennent pas à dépasser leur propre intérêt communal, c’est difficile… </a:t>
            </a:r>
            <a:r>
              <a:rPr lang="fr-BE" sz="1500" dirty="0">
                <a:latin typeface="+mn-lt"/>
              </a:rPr>
              <a:t>»</a:t>
            </a:r>
          </a:p>
          <a:p>
            <a:pPr marL="1257300" lvl="2" indent="-342900" eaLnBrk="1" fontAlgn="auto" hangingPunct="1">
              <a:spcBef>
                <a:spcPts val="0"/>
              </a:spcBef>
              <a:spcAft>
                <a:spcPts val="0"/>
              </a:spcAft>
              <a:buFont typeface="Arial" panose="020B0604020202020204" pitchFamily="34" charset="0"/>
              <a:buChar char="•"/>
              <a:defRPr/>
            </a:pPr>
            <a:endParaRPr lang="fr-BE" sz="12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Action : réunir les 15 bourgmestres en évitant les clivages politiques et communaux (« </a:t>
            </a:r>
            <a:r>
              <a:rPr lang="fr-BE" sz="1500" i="1" dirty="0">
                <a:latin typeface="+mn-lt"/>
              </a:rPr>
              <a:t>ce n’est pas banal </a:t>
            </a:r>
            <a:r>
              <a:rPr lang="fr-BE" sz="1500" dirty="0">
                <a:latin typeface="+mn-lt"/>
              </a:rPr>
              <a:t>»)</a:t>
            </a:r>
          </a:p>
          <a:p>
            <a:pPr marL="1257300" lvl="2" indent="-342900" eaLnBrk="1" fontAlgn="auto" hangingPunct="1">
              <a:spcBef>
                <a:spcPts val="0"/>
              </a:spcBef>
              <a:spcAft>
                <a:spcPts val="0"/>
              </a:spcAft>
              <a:buFont typeface="Arial" panose="020B0604020202020204" pitchFamily="34" charset="0"/>
              <a:buChar char="•"/>
              <a:defRPr/>
            </a:pPr>
            <a:endParaRPr lang="fr-BE" sz="12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Collaboration avec l’Institut Destrée, l’IWEPS, une </a:t>
            </a:r>
            <a:r>
              <a:rPr lang="fr-BE" sz="1500" dirty="0" err="1">
                <a:latin typeface="+mn-lt"/>
              </a:rPr>
              <a:t>asbl</a:t>
            </a:r>
            <a:r>
              <a:rPr lang="fr-BE" sz="1500" dirty="0">
                <a:latin typeface="+mn-lt"/>
              </a:rPr>
              <a:t> de l’UCL, la Banque Nationale &gt; ETL de l’arrondissement (reprend la situation des diverses communes individuellement)</a:t>
            </a:r>
          </a:p>
          <a:p>
            <a:pPr marL="1257300" lvl="2" indent="-342900" eaLnBrk="1" fontAlgn="auto" hangingPunct="1">
              <a:spcBef>
                <a:spcPts val="0"/>
              </a:spcBef>
              <a:spcAft>
                <a:spcPts val="0"/>
              </a:spcAft>
              <a:buFont typeface="Arial" panose="020B0604020202020204" pitchFamily="34" charset="0"/>
              <a:buChar char="•"/>
              <a:defRPr/>
            </a:pPr>
            <a:endParaRPr lang="fr-BE" sz="12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In fine : un projet qui ne concerne qu’une ou quelques communes </a:t>
            </a:r>
          </a:p>
          <a:p>
            <a:pPr marL="800100" lvl="1" indent="-342900" eaLnBrk="1" fontAlgn="auto" hangingPunct="1">
              <a:spcBef>
                <a:spcPts val="0"/>
              </a:spcBef>
              <a:spcAft>
                <a:spcPts val="0"/>
              </a:spcAft>
              <a:buFont typeface="+mj-lt"/>
              <a:buAutoNum type="alphaLcParenR" startAt="2"/>
              <a:defRPr/>
            </a:pPr>
            <a:endParaRPr lang="fr-BE" sz="1500" dirty="0">
              <a:latin typeface="+mn-lt"/>
            </a:endParaRPr>
          </a:p>
          <a:p>
            <a:pPr marL="800100" lvl="1" indent="-342900" eaLnBrk="1" fontAlgn="auto" hangingPunct="1">
              <a:spcBef>
                <a:spcPts val="0"/>
              </a:spcBef>
              <a:spcAft>
                <a:spcPts val="0"/>
              </a:spcAft>
              <a:buFont typeface="+mj-lt"/>
              <a:buAutoNum type="alphaLcParenR" startAt="2"/>
              <a:defRPr/>
            </a:pPr>
            <a:r>
              <a:rPr lang="fr-BE" sz="1500" dirty="0">
                <a:latin typeface="+mn-lt"/>
              </a:rPr>
              <a:t>Démarche similaire au niveau de l’arrondissement de Philippeville (dynamique ESSAIMAGE – BEP)</a:t>
            </a:r>
          </a:p>
          <a:p>
            <a:pPr marL="800100" lvl="1" indent="-342900" eaLnBrk="1" fontAlgn="auto" hangingPunct="1">
              <a:spcBef>
                <a:spcPts val="0"/>
              </a:spcBef>
              <a:spcAft>
                <a:spcPts val="0"/>
              </a:spcAft>
              <a:buFont typeface="+mj-lt"/>
              <a:buAutoNum type="alphaLcParenR" startAt="2"/>
              <a:defRPr/>
            </a:pPr>
            <a:endParaRPr lang="fr-BE" sz="1500" dirty="0">
              <a:latin typeface="+mn-lt"/>
            </a:endParaRPr>
          </a:p>
          <a:p>
            <a:pPr marL="342900" indent="-342900" eaLnBrk="1" fontAlgn="auto" hangingPunct="1">
              <a:spcBef>
                <a:spcPts val="0"/>
              </a:spcBef>
              <a:spcAft>
                <a:spcPts val="0"/>
              </a:spcAft>
              <a:buFont typeface="+mj-lt"/>
              <a:buAutoNum type="arabicPeriod" startAt="2"/>
              <a:defRPr/>
            </a:pPr>
            <a:endParaRPr lang="fr-BE" sz="1500" dirty="0">
              <a:latin typeface="+mn-lt"/>
            </a:endParaRPr>
          </a:p>
        </p:txBody>
      </p:sp>
      <p:sp>
        <p:nvSpPr>
          <p:cNvPr id="140291" name="ZoneTexte 4"/>
          <p:cNvSpPr txBox="1">
            <a:spLocks noChangeArrowheads="1"/>
          </p:cNvSpPr>
          <p:nvPr/>
        </p:nvSpPr>
        <p:spPr bwMode="auto">
          <a:xfrm>
            <a:off x="766763" y="404813"/>
            <a:ext cx="626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fr-FR"/>
              <a:t>Transcommunalité : </a:t>
            </a:r>
          </a:p>
          <a:p>
            <a:pPr eaLnBrk="1" hangingPunct="1"/>
            <a:r>
              <a:rPr lang="fr-BE" altLang="fr-FR"/>
              <a:t>Conférence des élus MCH (CE) – Prospect 15 (P15)</a:t>
            </a:r>
          </a:p>
        </p:txBody>
      </p:sp>
    </p:spTree>
    <p:extLst>
      <p:ext uri="{BB962C8B-B14F-4D97-AF65-F5344CB8AC3E}">
        <p14:creationId xmlns:p14="http://schemas.microsoft.com/office/powerpoint/2010/main" val="1040313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663" y="765175"/>
            <a:ext cx="7804150" cy="3784600"/>
          </a:xfrm>
          <a:prstGeom prst="rect">
            <a:avLst/>
          </a:prstGeom>
        </p:spPr>
        <p:txBody>
          <a:bodyPr>
            <a:spAutoFit/>
          </a:bodyPr>
          <a:lstStyle/>
          <a:p>
            <a:pPr eaLnBrk="1" fontAlgn="auto" hangingPunct="1">
              <a:spcBef>
                <a:spcPts val="0"/>
              </a:spcBef>
              <a:spcAft>
                <a:spcPts val="0"/>
              </a:spcAft>
              <a:defRPr/>
            </a:pPr>
            <a:endParaRPr lang="fr-BE" sz="1500" dirty="0">
              <a:latin typeface="+mn-lt"/>
            </a:endParaRPr>
          </a:p>
          <a:p>
            <a:pPr marL="342900" indent="-342900" eaLnBrk="1" fontAlgn="auto" hangingPunct="1">
              <a:spcBef>
                <a:spcPts val="0"/>
              </a:spcBef>
              <a:spcAft>
                <a:spcPts val="0"/>
              </a:spcAft>
              <a:buFont typeface="+mj-lt"/>
              <a:buAutoNum type="arabicPeriod" startAt="2"/>
              <a:defRPr/>
            </a:pPr>
            <a:r>
              <a:rPr lang="fr-BE" sz="1500" dirty="0">
                <a:latin typeface="+mn-lt"/>
              </a:rPr>
              <a:t>Prospect 15 (A. </a:t>
            </a:r>
            <a:r>
              <a:rPr lang="fr-BE" sz="1500" dirty="0" err="1">
                <a:latin typeface="+mn-lt"/>
              </a:rPr>
              <a:t>Elleboudt</a:t>
            </a:r>
            <a:r>
              <a:rPr lang="fr-BE" sz="1500" dirty="0">
                <a:latin typeface="+mn-lt"/>
              </a:rPr>
              <a:t> - coordinateur)</a:t>
            </a:r>
          </a:p>
          <a:p>
            <a:pPr marL="800100" lvl="1" indent="-342900" eaLnBrk="1" fontAlgn="auto" hangingPunct="1">
              <a:spcBef>
                <a:spcPts val="0"/>
              </a:spcBef>
              <a:spcAft>
                <a:spcPts val="0"/>
              </a:spcAft>
              <a:buFont typeface="+mj-lt"/>
              <a:buAutoNum type="alphaLcParenR" startAt="3"/>
              <a:defRPr/>
            </a:pPr>
            <a:endParaRPr lang="fr-BE" sz="1500" dirty="0">
              <a:latin typeface="+mn-lt"/>
            </a:endParaRPr>
          </a:p>
          <a:p>
            <a:pPr marL="800100" lvl="1" indent="-342900" eaLnBrk="1" fontAlgn="auto" hangingPunct="1">
              <a:spcBef>
                <a:spcPts val="0"/>
              </a:spcBef>
              <a:spcAft>
                <a:spcPts val="0"/>
              </a:spcAft>
              <a:buFont typeface="+mj-lt"/>
              <a:buAutoNum type="alphaLcParenR" startAt="4"/>
              <a:defRPr/>
            </a:pPr>
            <a:r>
              <a:rPr lang="fr-BE" sz="1500" dirty="0">
                <a:latin typeface="+mn-lt"/>
              </a:rPr>
              <a:t>Projets concrétisés et plus-values constatées :</a:t>
            </a:r>
          </a:p>
          <a:p>
            <a:pPr marL="800100" lvl="1" indent="-342900" eaLnBrk="1" fontAlgn="auto" hangingPunct="1">
              <a:spcBef>
                <a:spcPts val="0"/>
              </a:spcBef>
              <a:spcAft>
                <a:spcPts val="0"/>
              </a:spcAft>
              <a:buFont typeface="+mj-lt"/>
              <a:buAutoNum type="alphaLcParenR" startAt="4"/>
              <a:defRPr/>
            </a:pPr>
            <a:endParaRPr lang="fr-BE" sz="1500" dirty="0">
              <a:latin typeface="+mn-lt"/>
            </a:endParaRP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Lieu central d’appel + navettes &gt;&lt; problématique médecine de garde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Identification d’un besoin de développement d’une ligne Express par le TEC</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Identification de zones blanches au sein du territoire </a:t>
            </a:r>
            <a:r>
              <a:rPr lang="fr-BE" sz="1500" dirty="0" err="1">
                <a:latin typeface="+mn-lt"/>
              </a:rPr>
              <a:t>supracommunal</a:t>
            </a:r>
            <a:r>
              <a:rPr lang="fr-BE" sz="1500" dirty="0">
                <a:latin typeface="+mn-lt"/>
              </a:rPr>
              <a:t> // </a:t>
            </a:r>
            <a:r>
              <a:rPr lang="fr-BE" sz="1500" dirty="0" err="1">
                <a:latin typeface="+mn-lt"/>
              </a:rPr>
              <a:t>coworking</a:t>
            </a:r>
            <a:r>
              <a:rPr lang="fr-BE" sz="1500" dirty="0">
                <a:latin typeface="+mn-lt"/>
              </a:rPr>
              <a:t> dans les zones où pas de problème de connectivité &gt;&lt; exode des jeunes durant leurs études </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Guichet énergie (3 conseillers en roulement sur le territoire)</a:t>
            </a:r>
          </a:p>
          <a:p>
            <a:pPr marL="1257300" lvl="2" indent="-342900" eaLnBrk="1" fontAlgn="auto" hangingPunct="1">
              <a:spcBef>
                <a:spcPts val="0"/>
              </a:spcBef>
              <a:spcAft>
                <a:spcPts val="0"/>
              </a:spcAft>
              <a:buFont typeface="Arial" panose="020B0604020202020204" pitchFamily="34" charset="0"/>
              <a:buChar char="•"/>
              <a:defRPr/>
            </a:pPr>
            <a:r>
              <a:rPr lang="fr-BE" sz="1500" dirty="0">
                <a:latin typeface="+mn-lt"/>
              </a:rPr>
              <a:t>Pas connaissance d’autres projets d’infrastructures communes que le complexe sportif entre </a:t>
            </a:r>
            <a:r>
              <a:rPr lang="fr-BE" sz="1500" dirty="0" err="1">
                <a:latin typeface="+mn-lt"/>
              </a:rPr>
              <a:t>Hastière</a:t>
            </a:r>
            <a:r>
              <a:rPr lang="fr-BE" sz="1500" dirty="0">
                <a:latin typeface="+mn-lt"/>
              </a:rPr>
              <a:t> et </a:t>
            </a:r>
            <a:r>
              <a:rPr lang="fr-BE" sz="1500" dirty="0" err="1">
                <a:latin typeface="+mn-lt"/>
              </a:rPr>
              <a:t>Onhaye</a:t>
            </a:r>
            <a:r>
              <a:rPr lang="fr-BE" sz="1500" dirty="0">
                <a:latin typeface="+mn-lt"/>
              </a:rPr>
              <a:t>.</a:t>
            </a:r>
          </a:p>
          <a:p>
            <a:pPr marL="1257300" lvl="2" indent="-342900" eaLnBrk="1" fontAlgn="auto" hangingPunct="1">
              <a:spcBef>
                <a:spcPts val="0"/>
              </a:spcBef>
              <a:spcAft>
                <a:spcPts val="0"/>
              </a:spcAft>
              <a:buFont typeface="Arial" panose="020B0604020202020204" pitchFamily="34" charset="0"/>
              <a:buChar char="•"/>
              <a:defRPr/>
            </a:pPr>
            <a:endParaRPr lang="fr-BE" sz="1500" dirty="0">
              <a:latin typeface="+mn-lt"/>
            </a:endParaRPr>
          </a:p>
          <a:p>
            <a:pPr marL="800100" lvl="1" indent="-342900" eaLnBrk="1" fontAlgn="auto" hangingPunct="1">
              <a:spcBef>
                <a:spcPts val="0"/>
              </a:spcBef>
              <a:spcAft>
                <a:spcPts val="0"/>
              </a:spcAft>
              <a:buFont typeface="+mj-lt"/>
              <a:buAutoNum type="alphaLcParenR" startAt="4"/>
              <a:defRPr/>
            </a:pPr>
            <a:endParaRPr lang="fr-BE" sz="1500" dirty="0">
              <a:latin typeface="+mn-lt"/>
            </a:endParaRPr>
          </a:p>
          <a:p>
            <a:pPr marL="342900" indent="-342900" eaLnBrk="1" fontAlgn="auto" hangingPunct="1">
              <a:spcBef>
                <a:spcPts val="0"/>
              </a:spcBef>
              <a:spcAft>
                <a:spcPts val="0"/>
              </a:spcAft>
              <a:buFont typeface="+mj-lt"/>
              <a:buAutoNum type="arabicPeriod" startAt="2"/>
              <a:defRPr/>
            </a:pPr>
            <a:endParaRPr lang="fr-BE" sz="1500" dirty="0">
              <a:latin typeface="+mn-lt"/>
            </a:endParaRPr>
          </a:p>
        </p:txBody>
      </p:sp>
      <p:sp>
        <p:nvSpPr>
          <p:cNvPr id="142339" name="ZoneTexte 4"/>
          <p:cNvSpPr txBox="1">
            <a:spLocks noChangeArrowheads="1"/>
          </p:cNvSpPr>
          <p:nvPr/>
        </p:nvSpPr>
        <p:spPr bwMode="auto">
          <a:xfrm>
            <a:off x="766763" y="404813"/>
            <a:ext cx="626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fr-FR"/>
              <a:t>Transcommunalité : </a:t>
            </a:r>
          </a:p>
          <a:p>
            <a:pPr eaLnBrk="1" hangingPunct="1"/>
            <a:r>
              <a:rPr lang="fr-BE" altLang="fr-FR"/>
              <a:t>Conférence des élus MCH (CE) – Prospect 15 (P15)</a:t>
            </a:r>
          </a:p>
        </p:txBody>
      </p:sp>
    </p:spTree>
    <p:extLst>
      <p:ext uri="{BB962C8B-B14F-4D97-AF65-F5344CB8AC3E}">
        <p14:creationId xmlns:p14="http://schemas.microsoft.com/office/powerpoint/2010/main" val="1151124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extLst>
              <p:ext uri="{D42A27DB-BD31-4B8C-83A1-F6EECF244321}">
                <p14:modId xmlns:p14="http://schemas.microsoft.com/office/powerpoint/2010/main" val="3441199942"/>
              </p:ext>
            </p:extLst>
          </p:nvPr>
        </p:nvGraphicFramePr>
        <p:xfrm>
          <a:off x="0" y="35911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323528" y="287104"/>
            <a:ext cx="2736304" cy="830997"/>
          </a:xfrm>
          <a:prstGeom prst="rect">
            <a:avLst/>
          </a:prstGeom>
          <a:noFill/>
        </p:spPr>
        <p:txBody>
          <a:bodyPr wrap="square" rtlCol="0">
            <a:spAutoFit/>
          </a:bodyPr>
          <a:lstStyle/>
          <a:p>
            <a:pPr algn="ctr"/>
            <a:r>
              <a:rPr lang="fr-BE" sz="1600" dirty="0" smtClean="0"/>
              <a:t>Projet PCDR </a:t>
            </a:r>
            <a:r>
              <a:rPr lang="fr-BE" sz="1600" dirty="0" err="1" smtClean="0"/>
              <a:t>transcommunal</a:t>
            </a:r>
            <a:r>
              <a:rPr lang="fr-BE" sz="1600" dirty="0" smtClean="0"/>
              <a:t> déjà mené/tenté? </a:t>
            </a:r>
          </a:p>
          <a:p>
            <a:pPr algn="ctr"/>
            <a:r>
              <a:rPr lang="fr-BE" sz="1400" dirty="0" smtClean="0"/>
              <a:t>(n=21 communes )</a:t>
            </a:r>
            <a:endParaRPr lang="fr-BE" sz="1400" dirty="0"/>
          </a:p>
        </p:txBody>
      </p:sp>
      <p:graphicFrame>
        <p:nvGraphicFramePr>
          <p:cNvPr id="5" name="Graphique 4"/>
          <p:cNvGraphicFramePr/>
          <p:nvPr>
            <p:extLst>
              <p:ext uri="{D42A27DB-BD31-4B8C-83A1-F6EECF244321}">
                <p14:modId xmlns:p14="http://schemas.microsoft.com/office/powerpoint/2010/main" val="1835792112"/>
              </p:ext>
            </p:extLst>
          </p:nvPr>
        </p:nvGraphicFramePr>
        <p:xfrm>
          <a:off x="6003835" y="935176"/>
          <a:ext cx="3672408" cy="2767856"/>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p:cNvSpPr txBox="1"/>
          <p:nvPr/>
        </p:nvSpPr>
        <p:spPr>
          <a:xfrm>
            <a:off x="4139952" y="930206"/>
            <a:ext cx="1224136" cy="338554"/>
          </a:xfrm>
          <a:prstGeom prst="rect">
            <a:avLst/>
          </a:prstGeom>
          <a:noFill/>
        </p:spPr>
        <p:txBody>
          <a:bodyPr wrap="square" rtlCol="0">
            <a:spAutoFit/>
          </a:bodyPr>
          <a:lstStyle/>
          <a:p>
            <a:r>
              <a:rPr lang="fr-BE" sz="1600" dirty="0" smtClean="0"/>
              <a:t>Projet DR?</a:t>
            </a:r>
            <a:endParaRPr lang="fr-BE" sz="1600" dirty="0"/>
          </a:p>
        </p:txBody>
      </p:sp>
      <p:sp>
        <p:nvSpPr>
          <p:cNvPr id="7" name="ZoneTexte 6"/>
          <p:cNvSpPr txBox="1"/>
          <p:nvPr/>
        </p:nvSpPr>
        <p:spPr>
          <a:xfrm>
            <a:off x="3707904" y="3527464"/>
            <a:ext cx="1728192" cy="338554"/>
          </a:xfrm>
          <a:prstGeom prst="rect">
            <a:avLst/>
          </a:prstGeom>
          <a:noFill/>
        </p:spPr>
        <p:txBody>
          <a:bodyPr wrap="square" rtlCol="0">
            <a:spAutoFit/>
          </a:bodyPr>
          <a:lstStyle/>
          <a:p>
            <a:r>
              <a:rPr lang="fr-BE" sz="1600" dirty="0" smtClean="0">
                <a:solidFill>
                  <a:schemeClr val="accent2"/>
                </a:solidFill>
              </a:rPr>
              <a:t>10% (33% de 29%)</a:t>
            </a:r>
            <a:endParaRPr lang="fr-BE" sz="1600" dirty="0">
              <a:solidFill>
                <a:schemeClr val="accent2"/>
              </a:solidFill>
            </a:endParaRPr>
          </a:p>
        </p:txBody>
      </p:sp>
      <p:sp>
        <p:nvSpPr>
          <p:cNvPr id="8" name="ZoneTexte 7"/>
          <p:cNvSpPr txBox="1"/>
          <p:nvPr/>
        </p:nvSpPr>
        <p:spPr>
          <a:xfrm>
            <a:off x="6012160" y="278393"/>
            <a:ext cx="3168352" cy="830997"/>
          </a:xfrm>
          <a:prstGeom prst="rect">
            <a:avLst/>
          </a:prstGeom>
          <a:noFill/>
        </p:spPr>
        <p:txBody>
          <a:bodyPr wrap="square" rtlCol="0">
            <a:spAutoFit/>
          </a:bodyPr>
          <a:lstStyle/>
          <a:p>
            <a:pPr algn="ctr"/>
            <a:r>
              <a:rPr lang="fr-BE" sz="1600" dirty="0" smtClean="0"/>
              <a:t>Projet PCDR </a:t>
            </a:r>
            <a:r>
              <a:rPr lang="fr-BE" sz="1600" dirty="0" err="1" smtClean="0"/>
              <a:t>transcommunal</a:t>
            </a:r>
            <a:r>
              <a:rPr lang="fr-BE" sz="1600" dirty="0" smtClean="0"/>
              <a:t>  de DR en cours de réflexion ? </a:t>
            </a:r>
          </a:p>
          <a:p>
            <a:pPr algn="ctr"/>
            <a:r>
              <a:rPr lang="fr-BE" sz="1400" dirty="0" smtClean="0"/>
              <a:t>(</a:t>
            </a:r>
            <a:r>
              <a:rPr lang="fr-BE" sz="1400" dirty="0"/>
              <a:t>n=21 communes )</a:t>
            </a:r>
          </a:p>
        </p:txBody>
      </p:sp>
      <p:sp>
        <p:nvSpPr>
          <p:cNvPr id="9" name="ZoneTexte 8"/>
          <p:cNvSpPr txBox="1"/>
          <p:nvPr/>
        </p:nvSpPr>
        <p:spPr>
          <a:xfrm>
            <a:off x="6300192" y="3599472"/>
            <a:ext cx="2376264" cy="2031325"/>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accent2"/>
                </a:solidFill>
              </a:rPr>
              <a:t>Voies lentes (piétonnes ou cyclopédestres)</a:t>
            </a:r>
          </a:p>
          <a:p>
            <a:pPr marL="285750" indent="-285750">
              <a:buFont typeface="Arial" panose="020B0604020202020204" pitchFamily="34" charset="0"/>
              <a:buChar char="•"/>
            </a:pPr>
            <a:r>
              <a:rPr lang="fr-BE" sz="1400" dirty="0" smtClean="0">
                <a:solidFill>
                  <a:schemeClr val="accent2"/>
                </a:solidFill>
              </a:rPr>
              <a:t>Aménagements </a:t>
            </a:r>
            <a:r>
              <a:rPr lang="fr-BE" sz="1400" dirty="0">
                <a:solidFill>
                  <a:schemeClr val="accent2"/>
                </a:solidFill>
              </a:rPr>
              <a:t>d’un site touristique (abords fluviaux)</a:t>
            </a:r>
          </a:p>
          <a:p>
            <a:pPr marL="285750" indent="-285750">
              <a:buFont typeface="Arial" panose="020B0604020202020204" pitchFamily="34" charset="0"/>
              <a:buChar char="•"/>
            </a:pPr>
            <a:r>
              <a:rPr lang="fr-BE" sz="1400" dirty="0" smtClean="0">
                <a:solidFill>
                  <a:schemeClr val="accent2"/>
                </a:solidFill>
              </a:rPr>
              <a:t>Halle </a:t>
            </a:r>
            <a:r>
              <a:rPr lang="fr-BE" sz="1400" dirty="0">
                <a:solidFill>
                  <a:schemeClr val="accent2"/>
                </a:solidFill>
              </a:rPr>
              <a:t>agricole </a:t>
            </a:r>
          </a:p>
          <a:p>
            <a:pPr marL="285750" indent="-285750">
              <a:buFont typeface="Arial" panose="020B0604020202020204" pitchFamily="34" charset="0"/>
              <a:buChar char="•"/>
            </a:pPr>
            <a:r>
              <a:rPr lang="fr-BE" sz="1400" dirty="0" smtClean="0">
                <a:solidFill>
                  <a:schemeClr val="accent2"/>
                </a:solidFill>
              </a:rPr>
              <a:t>Atelier rural</a:t>
            </a:r>
          </a:p>
          <a:p>
            <a:pPr marL="285750" indent="-285750">
              <a:buFont typeface="Arial" panose="020B0604020202020204" pitchFamily="34" charset="0"/>
              <a:buChar char="•"/>
            </a:pPr>
            <a:r>
              <a:rPr lang="fr-BE" sz="1400" dirty="0" smtClean="0">
                <a:solidFill>
                  <a:schemeClr val="accent2"/>
                </a:solidFill>
              </a:rPr>
              <a:t>MMS </a:t>
            </a:r>
          </a:p>
          <a:p>
            <a:pPr marL="285750" indent="-285750">
              <a:buFont typeface="Arial" panose="020B0604020202020204" pitchFamily="34" charset="0"/>
              <a:buChar char="•"/>
            </a:pPr>
            <a:endParaRPr lang="fr-BE" sz="1400" dirty="0">
              <a:solidFill>
                <a:schemeClr val="accent2"/>
              </a:solidFill>
            </a:endParaRPr>
          </a:p>
        </p:txBody>
      </p:sp>
      <p:sp>
        <p:nvSpPr>
          <p:cNvPr id="10" name="ZoneTexte 9"/>
          <p:cNvSpPr txBox="1"/>
          <p:nvPr/>
        </p:nvSpPr>
        <p:spPr>
          <a:xfrm>
            <a:off x="2411760" y="4061390"/>
            <a:ext cx="2376264" cy="1600438"/>
          </a:xfrm>
          <a:prstGeom prst="rect">
            <a:avLst/>
          </a:prstGeom>
          <a:noFill/>
        </p:spPr>
        <p:txBody>
          <a:bodyPr wrap="square" rtlCol="0">
            <a:spAutoFit/>
          </a:bodyPr>
          <a:lstStyle/>
          <a:p>
            <a:pPr marL="285750" indent="-285750">
              <a:buFont typeface="Arial" panose="020B0604020202020204" pitchFamily="34" charset="0"/>
              <a:buChar char="•"/>
            </a:pPr>
            <a:r>
              <a:rPr lang="fr-BE" sz="1400" dirty="0" err="1" smtClean="0"/>
              <a:t>Covoit’stop</a:t>
            </a:r>
            <a:endParaRPr lang="fr-BE" sz="1400" dirty="0" smtClean="0"/>
          </a:p>
          <a:p>
            <a:pPr marL="285750" indent="-285750">
              <a:buFont typeface="Arial" panose="020B0604020202020204" pitchFamily="34" charset="0"/>
              <a:buChar char="•"/>
            </a:pPr>
            <a:r>
              <a:rPr lang="fr-BE" sz="1400" dirty="0" smtClean="0"/>
              <a:t>Marché du terroir « tournant »</a:t>
            </a:r>
          </a:p>
          <a:p>
            <a:pPr marL="285750" indent="-285750">
              <a:buFont typeface="Arial" panose="020B0604020202020204" pitchFamily="34" charset="0"/>
              <a:buChar char="•"/>
            </a:pPr>
            <a:r>
              <a:rPr lang="fr-BE" sz="1400" dirty="0" smtClean="0"/>
              <a:t>Tentatives non abouties :</a:t>
            </a:r>
          </a:p>
          <a:p>
            <a:pPr marL="742950" lvl="1" indent="-285750">
              <a:buFont typeface="Arial" panose="020B0604020202020204" pitchFamily="34" charset="0"/>
              <a:buChar char="•"/>
            </a:pPr>
            <a:r>
              <a:rPr lang="fr-BE" sz="1400" dirty="0" smtClean="0"/>
              <a:t>Piscine </a:t>
            </a:r>
          </a:p>
          <a:p>
            <a:pPr marL="742950" lvl="1" indent="-285750">
              <a:buFont typeface="Arial" panose="020B0604020202020204" pitchFamily="34" charset="0"/>
              <a:buChar char="•"/>
            </a:pPr>
            <a:r>
              <a:rPr lang="fr-BE" sz="1400" dirty="0" smtClean="0"/>
              <a:t>Hall relais agricole</a:t>
            </a:r>
          </a:p>
          <a:p>
            <a:pPr marL="285750" indent="-285750">
              <a:buFont typeface="Arial" panose="020B0604020202020204" pitchFamily="34" charset="0"/>
              <a:buChar char="•"/>
            </a:pPr>
            <a:endParaRPr lang="fr-BE" sz="1400" dirty="0"/>
          </a:p>
        </p:txBody>
      </p:sp>
      <p:cxnSp>
        <p:nvCxnSpPr>
          <p:cNvPr id="12" name="Connecteur en arc 11"/>
          <p:cNvCxnSpPr/>
          <p:nvPr/>
        </p:nvCxnSpPr>
        <p:spPr>
          <a:xfrm rot="5400000">
            <a:off x="2504837" y="2570291"/>
            <a:ext cx="2046094" cy="936104"/>
          </a:xfrm>
          <a:prstGeom prst="curvedConnector3">
            <a:avLst>
              <a:gd name="adj1" fmla="val 37994"/>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631272" y="4068178"/>
            <a:ext cx="1812936" cy="954107"/>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solidFill>
                  <a:schemeClr val="accent2"/>
                </a:solidFill>
              </a:rPr>
              <a:t>Voies lentes</a:t>
            </a:r>
          </a:p>
          <a:p>
            <a:pPr marL="285750" indent="-285750">
              <a:buFont typeface="Arial" panose="020B0604020202020204" pitchFamily="34" charset="0"/>
              <a:buChar char="•"/>
            </a:pPr>
            <a:r>
              <a:rPr lang="fr-BE" sz="1400" dirty="0" smtClean="0">
                <a:solidFill>
                  <a:schemeClr val="accent2"/>
                </a:solidFill>
              </a:rPr>
              <a:t>Complexe sportif</a:t>
            </a:r>
          </a:p>
          <a:p>
            <a:pPr marL="285750" indent="-285750">
              <a:buFont typeface="Arial" panose="020B0604020202020204" pitchFamily="34" charset="0"/>
              <a:buChar char="•"/>
            </a:pPr>
            <a:endParaRPr lang="fr-BE" sz="1400" dirty="0" smtClean="0">
              <a:solidFill>
                <a:schemeClr val="accent2"/>
              </a:solidFill>
            </a:endParaRPr>
          </a:p>
          <a:p>
            <a:pPr marL="285750" indent="-285750">
              <a:buFont typeface="Arial" panose="020B0604020202020204" pitchFamily="34" charset="0"/>
              <a:buChar char="•"/>
            </a:pPr>
            <a:endParaRPr lang="fr-BE" sz="1400" dirty="0">
              <a:solidFill>
                <a:schemeClr val="accent2"/>
              </a:solidFill>
            </a:endParaRPr>
          </a:p>
        </p:txBody>
      </p:sp>
      <p:cxnSp>
        <p:nvCxnSpPr>
          <p:cNvPr id="16" name="Connecteur en arc 15"/>
          <p:cNvCxnSpPr/>
          <p:nvPr/>
        </p:nvCxnSpPr>
        <p:spPr>
          <a:xfrm rot="16200000" flipH="1">
            <a:off x="4889014" y="3377080"/>
            <a:ext cx="972762" cy="409433"/>
          </a:xfrm>
          <a:prstGeom prst="curvedConnector3">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rot="16200000" flipH="1">
            <a:off x="6329174" y="2980382"/>
            <a:ext cx="972762" cy="409433"/>
          </a:xfrm>
          <a:prstGeom prst="curvedConnector3">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6322806" y="5517232"/>
            <a:ext cx="2569674" cy="738664"/>
          </a:xfrm>
          <a:prstGeom prst="rect">
            <a:avLst/>
          </a:prstGeom>
          <a:noFill/>
        </p:spPr>
        <p:txBody>
          <a:bodyPr wrap="square" rtlCol="0">
            <a:spAutoFit/>
          </a:bodyPr>
          <a:lstStyle/>
          <a:p>
            <a:pPr marL="285750" indent="-285750">
              <a:buFont typeface="Wingdings" panose="05000000000000000000" pitchFamily="2" charset="2"/>
              <a:buChar char="ü"/>
            </a:pPr>
            <a:r>
              <a:rPr lang="fr-BE" sz="1400" dirty="0" smtClean="0"/>
              <a:t>Autre projet </a:t>
            </a:r>
            <a:r>
              <a:rPr lang="fr-BE" sz="1400" dirty="0" err="1" smtClean="0"/>
              <a:t>transcommunal</a:t>
            </a:r>
            <a:r>
              <a:rPr lang="fr-BE" sz="1400" dirty="0" smtClean="0"/>
              <a:t> identifié par FRW : piste cyclable d’apprentissage</a:t>
            </a:r>
            <a:endParaRPr lang="fr-BE" sz="1400" dirty="0"/>
          </a:p>
        </p:txBody>
      </p:sp>
      <p:sp>
        <p:nvSpPr>
          <p:cNvPr id="11" name="Rectangle 10"/>
          <p:cNvSpPr/>
          <p:nvPr/>
        </p:nvSpPr>
        <p:spPr>
          <a:xfrm>
            <a:off x="467544" y="5472479"/>
            <a:ext cx="5256584" cy="1323439"/>
          </a:xfrm>
          <a:prstGeom prst="rect">
            <a:avLst/>
          </a:prstGeom>
        </p:spPr>
        <p:txBody>
          <a:bodyPr wrap="square">
            <a:spAutoFit/>
          </a:bodyPr>
          <a:lstStyle/>
          <a:p>
            <a:r>
              <a:rPr lang="fr-BE" sz="1600" dirty="0" smtClean="0"/>
              <a:t>Cas recensés de portage </a:t>
            </a:r>
            <a:r>
              <a:rPr lang="fr-BE" sz="1600" dirty="0" err="1"/>
              <a:t>transcommunal</a:t>
            </a:r>
            <a:r>
              <a:rPr lang="fr-BE" sz="1600" dirty="0"/>
              <a:t> </a:t>
            </a:r>
            <a:r>
              <a:rPr lang="fr-BE" sz="1600" dirty="0" smtClean="0"/>
              <a:t>via FRW : </a:t>
            </a:r>
            <a:endParaRPr lang="fr-BE" sz="1600" dirty="0"/>
          </a:p>
          <a:p>
            <a:pPr marL="742950" lvl="1" indent="-285750">
              <a:buFont typeface="Arial" panose="020B0604020202020204" pitchFamily="34" charset="0"/>
              <a:buChar char="•"/>
            </a:pPr>
            <a:r>
              <a:rPr lang="fr-BE" sz="1600" dirty="0" smtClean="0"/>
              <a:t>7 </a:t>
            </a:r>
            <a:r>
              <a:rPr lang="fr-BE" sz="1600" dirty="0"/>
              <a:t>projets </a:t>
            </a:r>
            <a:r>
              <a:rPr lang="fr-BE" sz="1600" dirty="0" smtClean="0"/>
              <a:t> - soit 17 communes (6 partenariats de 2 communes et 1 de 5 communes)</a:t>
            </a:r>
          </a:p>
          <a:p>
            <a:pPr lvl="1"/>
            <a:r>
              <a:rPr lang="fr-BE" sz="1600" dirty="0">
                <a:sym typeface="Wingdings" panose="05000000000000000000" pitchFamily="2" charset="2"/>
              </a:rPr>
              <a:t> </a:t>
            </a:r>
            <a:r>
              <a:rPr lang="fr-BE" sz="1600" dirty="0" smtClean="0">
                <a:sym typeface="Wingdings" panose="05000000000000000000" pitchFamily="2" charset="2"/>
              </a:rPr>
              <a:t>14% </a:t>
            </a:r>
            <a:r>
              <a:rPr lang="fr-BE" sz="1600" dirty="0">
                <a:sym typeface="Wingdings" panose="05000000000000000000" pitchFamily="2" charset="2"/>
              </a:rPr>
              <a:t>des communes </a:t>
            </a:r>
            <a:r>
              <a:rPr lang="fr-BE" sz="1600" dirty="0" smtClean="0">
                <a:sym typeface="Wingdings" panose="05000000000000000000" pitchFamily="2" charset="2"/>
              </a:rPr>
              <a:t>(s</a:t>
            </a:r>
            <a:r>
              <a:rPr lang="fr-BE" sz="1600" dirty="0" smtClean="0"/>
              <a:t>achant que 117 </a:t>
            </a:r>
            <a:r>
              <a:rPr lang="fr-BE" sz="1600" dirty="0"/>
              <a:t>communes </a:t>
            </a:r>
            <a:r>
              <a:rPr lang="fr-BE" sz="1600" dirty="0" smtClean="0"/>
              <a:t>sont accompagnées par la FRW au 1</a:t>
            </a:r>
            <a:r>
              <a:rPr lang="fr-BE" sz="1600" baseline="30000" dirty="0" smtClean="0"/>
              <a:t>er</a:t>
            </a:r>
            <a:r>
              <a:rPr lang="fr-BE" sz="1600" dirty="0" smtClean="0"/>
              <a:t> janvier 2016)</a:t>
            </a:r>
            <a:endParaRPr lang="fr-BE" sz="1600" dirty="0">
              <a:sym typeface="Wingdings" panose="05000000000000000000" pitchFamily="2" charset="2"/>
            </a:endParaRPr>
          </a:p>
        </p:txBody>
      </p:sp>
    </p:spTree>
    <p:extLst>
      <p:ext uri="{BB962C8B-B14F-4D97-AF65-F5344CB8AC3E}">
        <p14:creationId xmlns:p14="http://schemas.microsoft.com/office/powerpoint/2010/main" val="15969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P spid="8" grpId="0"/>
      <p:bldP spid="9" grpId="0"/>
      <p:bldP spid="10" grpId="0"/>
      <p:bldP spid="14" grpId="0"/>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p:nvPr>
            <p:extLst>
              <p:ext uri="{D42A27DB-BD31-4B8C-83A1-F6EECF244321}">
                <p14:modId xmlns:p14="http://schemas.microsoft.com/office/powerpoint/2010/main" val="797227040"/>
              </p:ext>
            </p:extLst>
          </p:nvPr>
        </p:nvGraphicFramePr>
        <p:xfrm>
          <a:off x="6003835" y="1772816"/>
          <a:ext cx="3672408" cy="2767856"/>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6012160" y="1116033"/>
            <a:ext cx="3168352" cy="830997"/>
          </a:xfrm>
          <a:prstGeom prst="rect">
            <a:avLst/>
          </a:prstGeom>
          <a:noFill/>
        </p:spPr>
        <p:txBody>
          <a:bodyPr wrap="square" rtlCol="0">
            <a:spAutoFit/>
          </a:bodyPr>
          <a:lstStyle/>
          <a:p>
            <a:pPr algn="ctr"/>
            <a:r>
              <a:rPr lang="fr-BE" sz="1600" dirty="0" smtClean="0"/>
              <a:t>Projet PCDR </a:t>
            </a:r>
            <a:r>
              <a:rPr lang="fr-BE" sz="1600" dirty="0" err="1" smtClean="0"/>
              <a:t>transcommunal</a:t>
            </a:r>
            <a:r>
              <a:rPr lang="fr-BE" sz="1600" dirty="0" smtClean="0"/>
              <a:t>  de DR en cours de réflexion ? </a:t>
            </a:r>
            <a:endParaRPr lang="fr-BE" sz="1600" dirty="0"/>
          </a:p>
          <a:p>
            <a:pPr algn="ctr"/>
            <a:r>
              <a:rPr lang="fr-BE" sz="1400" dirty="0"/>
              <a:t>(n=21 communes </a:t>
            </a:r>
            <a:r>
              <a:rPr lang="fr-BE" sz="1400" dirty="0" smtClean="0"/>
              <a:t>)</a:t>
            </a:r>
            <a:endParaRPr lang="fr-BE" sz="1400" dirty="0"/>
          </a:p>
        </p:txBody>
      </p:sp>
      <p:sp>
        <p:nvSpPr>
          <p:cNvPr id="14" name="ZoneTexte 13"/>
          <p:cNvSpPr txBox="1"/>
          <p:nvPr/>
        </p:nvSpPr>
        <p:spPr>
          <a:xfrm>
            <a:off x="4559264" y="2906941"/>
            <a:ext cx="1668920" cy="954107"/>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Majoration connue : 75%</a:t>
            </a:r>
          </a:p>
          <a:p>
            <a:pPr marL="285750" indent="-285750">
              <a:buFont typeface="Arial" panose="020B0604020202020204" pitchFamily="34" charset="0"/>
              <a:buChar char="•"/>
            </a:pPr>
            <a:endParaRPr lang="fr-BE" sz="1400" dirty="0" smtClean="0"/>
          </a:p>
          <a:p>
            <a:pPr marL="285750" indent="-285750">
              <a:buFont typeface="Arial" panose="020B0604020202020204" pitchFamily="34" charset="0"/>
              <a:buChar char="•"/>
            </a:pPr>
            <a:endParaRPr lang="fr-BE" sz="1400" dirty="0"/>
          </a:p>
        </p:txBody>
      </p:sp>
      <p:cxnSp>
        <p:nvCxnSpPr>
          <p:cNvPr id="24" name="Connecteur en arc 23"/>
          <p:cNvCxnSpPr/>
          <p:nvPr/>
        </p:nvCxnSpPr>
        <p:spPr>
          <a:xfrm rot="10800000" flipV="1">
            <a:off x="6012160" y="2348878"/>
            <a:ext cx="936104" cy="558061"/>
          </a:xfrm>
          <a:prstGeom prst="curvedConnector3">
            <a:avLst>
              <a:gd name="adj1" fmla="val 50000"/>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27584" y="1116032"/>
            <a:ext cx="3168352" cy="830997"/>
          </a:xfrm>
          <a:prstGeom prst="rect">
            <a:avLst/>
          </a:prstGeom>
          <a:noFill/>
        </p:spPr>
        <p:txBody>
          <a:bodyPr wrap="square" rtlCol="0">
            <a:spAutoFit/>
          </a:bodyPr>
          <a:lstStyle/>
          <a:p>
            <a:pPr algn="ctr"/>
            <a:r>
              <a:rPr lang="fr-BE" sz="1600" dirty="0" smtClean="0"/>
              <a:t>Connaissance majoration du taux de subvention ?</a:t>
            </a:r>
          </a:p>
          <a:p>
            <a:pPr algn="ctr"/>
            <a:r>
              <a:rPr lang="fr-BE" sz="1400" dirty="0"/>
              <a:t>(n=21 communes </a:t>
            </a:r>
            <a:r>
              <a:rPr lang="fr-BE" sz="1400" dirty="0" smtClean="0"/>
              <a:t>)</a:t>
            </a:r>
            <a:endParaRPr lang="fr-BE" sz="1400" dirty="0"/>
          </a:p>
        </p:txBody>
      </p:sp>
      <p:graphicFrame>
        <p:nvGraphicFramePr>
          <p:cNvPr id="17" name="Graphique 16"/>
          <p:cNvGraphicFramePr/>
          <p:nvPr>
            <p:extLst>
              <p:ext uri="{D42A27DB-BD31-4B8C-83A1-F6EECF244321}">
                <p14:modId xmlns:p14="http://schemas.microsoft.com/office/powerpoint/2010/main" val="924844409"/>
              </p:ext>
            </p:extLst>
          </p:nvPr>
        </p:nvGraphicFramePr>
        <p:xfrm>
          <a:off x="539552" y="1700807"/>
          <a:ext cx="3672408" cy="2767856"/>
        </p:xfrm>
        <a:graphic>
          <a:graphicData uri="http://schemas.openxmlformats.org/drawingml/2006/chart">
            <c:chart xmlns:c="http://schemas.openxmlformats.org/drawingml/2006/chart" xmlns:r="http://schemas.openxmlformats.org/officeDocument/2006/relationships" r:id="rId4"/>
          </a:graphicData>
        </a:graphic>
      </p:graphicFrame>
      <p:sp>
        <p:nvSpPr>
          <p:cNvPr id="18" name="ZoneTexte 17"/>
          <p:cNvSpPr txBox="1"/>
          <p:nvPr/>
        </p:nvSpPr>
        <p:spPr>
          <a:xfrm>
            <a:off x="7092280" y="4725144"/>
            <a:ext cx="1668920" cy="954107"/>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Majoration connue : 46%</a:t>
            </a:r>
          </a:p>
          <a:p>
            <a:pPr marL="285750" indent="-285750">
              <a:buFont typeface="Arial" panose="020B0604020202020204" pitchFamily="34" charset="0"/>
              <a:buChar char="•"/>
            </a:pPr>
            <a:endParaRPr lang="fr-BE" sz="1400" dirty="0" smtClean="0"/>
          </a:p>
          <a:p>
            <a:pPr marL="285750" indent="-285750">
              <a:buFont typeface="Arial" panose="020B0604020202020204" pitchFamily="34" charset="0"/>
              <a:buChar char="•"/>
            </a:pPr>
            <a:endParaRPr lang="fr-BE" sz="1400" dirty="0"/>
          </a:p>
        </p:txBody>
      </p:sp>
      <p:cxnSp>
        <p:nvCxnSpPr>
          <p:cNvPr id="19" name="Connecteur en arc 18"/>
          <p:cNvCxnSpPr/>
          <p:nvPr/>
        </p:nvCxnSpPr>
        <p:spPr>
          <a:xfrm rot="5400000">
            <a:off x="7688621" y="4099169"/>
            <a:ext cx="864095" cy="387853"/>
          </a:xfrm>
          <a:prstGeom prst="curvedConnector3">
            <a:avLst>
              <a:gd name="adj1" fmla="val 50000"/>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381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59832" y="2708920"/>
            <a:ext cx="2880320" cy="369332"/>
          </a:xfrm>
          <a:prstGeom prst="rect">
            <a:avLst/>
          </a:prstGeom>
          <a:noFill/>
        </p:spPr>
        <p:txBody>
          <a:bodyPr wrap="square" rtlCol="0">
            <a:spAutoFit/>
          </a:bodyPr>
          <a:lstStyle/>
          <a:p>
            <a:r>
              <a:rPr lang="fr-BE" dirty="0" smtClean="0"/>
              <a:t>Portage </a:t>
            </a:r>
            <a:r>
              <a:rPr lang="fr-BE" dirty="0" err="1" smtClean="0"/>
              <a:t>transcommunal</a:t>
            </a:r>
            <a:r>
              <a:rPr lang="fr-BE" dirty="0" smtClean="0"/>
              <a:t> (TC)</a:t>
            </a:r>
            <a:endParaRPr lang="fr-BE" dirty="0"/>
          </a:p>
        </p:txBody>
      </p:sp>
      <p:sp>
        <p:nvSpPr>
          <p:cNvPr id="5" name="ZoneTexte 4"/>
          <p:cNvSpPr txBox="1"/>
          <p:nvPr/>
        </p:nvSpPr>
        <p:spPr>
          <a:xfrm>
            <a:off x="3707904" y="1772816"/>
            <a:ext cx="1656184" cy="646331"/>
          </a:xfrm>
          <a:prstGeom prst="rect">
            <a:avLst/>
          </a:prstGeom>
          <a:noFill/>
        </p:spPr>
        <p:txBody>
          <a:bodyPr wrap="square" rtlCol="0">
            <a:spAutoFit/>
          </a:bodyPr>
          <a:lstStyle/>
          <a:p>
            <a:r>
              <a:rPr lang="fr-BE" dirty="0" smtClean="0">
                <a:solidFill>
                  <a:schemeClr val="accent5"/>
                </a:solidFill>
              </a:rPr>
              <a:t>Volonté politique</a:t>
            </a:r>
            <a:endParaRPr lang="fr-BE" dirty="0">
              <a:solidFill>
                <a:schemeClr val="accent5"/>
              </a:solidFill>
            </a:endParaRPr>
          </a:p>
        </p:txBody>
      </p:sp>
      <p:sp>
        <p:nvSpPr>
          <p:cNvPr id="6" name="ZoneTexte 5"/>
          <p:cNvSpPr txBox="1"/>
          <p:nvPr/>
        </p:nvSpPr>
        <p:spPr>
          <a:xfrm>
            <a:off x="3356248" y="260648"/>
            <a:ext cx="4024064" cy="1384995"/>
          </a:xfrm>
          <a:prstGeom prst="rect">
            <a:avLst/>
          </a:prstGeom>
          <a:noFill/>
        </p:spPr>
        <p:txBody>
          <a:bodyPr wrap="square" rtlCol="0">
            <a:spAutoFit/>
          </a:bodyPr>
          <a:lstStyle/>
          <a:p>
            <a:r>
              <a:rPr lang="fr-BE" sz="1400" dirty="0" smtClean="0"/>
              <a:t>Situation existante : </a:t>
            </a:r>
          </a:p>
          <a:p>
            <a:pPr marL="285750" indent="-285750">
              <a:buFont typeface="Arial" panose="020B0604020202020204" pitchFamily="34" charset="0"/>
              <a:buChar char="•"/>
            </a:pPr>
            <a:r>
              <a:rPr lang="fr-BE" sz="1400" dirty="0"/>
              <a:t>P</a:t>
            </a:r>
            <a:r>
              <a:rPr lang="fr-BE" sz="1400" dirty="0" smtClean="0"/>
              <a:t>eu de copropriété (3 cas)</a:t>
            </a:r>
          </a:p>
          <a:p>
            <a:pPr marL="285750" indent="-285750">
              <a:buFont typeface="Arial" panose="020B0604020202020204" pitchFamily="34" charset="0"/>
              <a:buChar char="•"/>
            </a:pPr>
            <a:r>
              <a:rPr lang="fr-BE" sz="1400" dirty="0" smtClean="0"/>
              <a:t>Des ponts existent déjà (à l’unanimité)</a:t>
            </a:r>
          </a:p>
          <a:p>
            <a:pPr marL="742950" lvl="1" indent="-285750">
              <a:buFont typeface="Arial" panose="020B0604020202020204" pitchFamily="34" charset="0"/>
              <a:buChar char="•"/>
            </a:pPr>
            <a:r>
              <a:rPr lang="fr-BE" sz="1400" dirty="0" smtClean="0"/>
              <a:t>Peu de projets </a:t>
            </a:r>
            <a:r>
              <a:rPr lang="fr-BE" sz="1400" dirty="0" err="1" smtClean="0"/>
              <a:t>transcommunaux</a:t>
            </a:r>
            <a:r>
              <a:rPr lang="fr-BE" sz="1400" dirty="0" smtClean="0"/>
              <a:t> PCDR</a:t>
            </a:r>
          </a:p>
          <a:p>
            <a:pPr marL="742950" lvl="1" indent="-285750">
              <a:buFont typeface="Arial" panose="020B0604020202020204" pitchFamily="34" charset="0"/>
              <a:buChar char="•"/>
            </a:pPr>
            <a:r>
              <a:rPr lang="fr-BE" sz="1400" dirty="0" smtClean="0"/>
              <a:t>Tendance à la hausse (10 -&gt; 38%)</a:t>
            </a:r>
          </a:p>
          <a:p>
            <a:pPr marL="285750" indent="-285750">
              <a:buFont typeface="Arial" panose="020B0604020202020204" pitchFamily="34" charset="0"/>
              <a:buChar char="•"/>
            </a:pPr>
            <a:endParaRPr lang="fr-BE" sz="1400" dirty="0"/>
          </a:p>
        </p:txBody>
      </p:sp>
      <p:sp>
        <p:nvSpPr>
          <p:cNvPr id="7" name="ZoneTexte 6"/>
          <p:cNvSpPr txBox="1"/>
          <p:nvPr/>
        </p:nvSpPr>
        <p:spPr>
          <a:xfrm>
            <a:off x="4932040" y="1826240"/>
            <a:ext cx="3375992" cy="738664"/>
          </a:xfrm>
          <a:prstGeom prst="rect">
            <a:avLst/>
          </a:prstGeom>
          <a:noFill/>
        </p:spPr>
        <p:txBody>
          <a:bodyPr wrap="square" rtlCol="0">
            <a:spAutoFit/>
          </a:bodyPr>
          <a:lstStyle/>
          <a:p>
            <a:r>
              <a:rPr lang="fr-BE" sz="1400" dirty="0" smtClean="0">
                <a:solidFill>
                  <a:schemeClr val="accent5"/>
                </a:solidFill>
              </a:rPr>
              <a:t>-&gt; Réponse à un besoin</a:t>
            </a:r>
          </a:p>
          <a:p>
            <a:r>
              <a:rPr lang="fr-BE" sz="1400" dirty="0" smtClean="0">
                <a:solidFill>
                  <a:schemeClr val="accent5"/>
                </a:solidFill>
              </a:rPr>
              <a:t>-&gt; Stimule de nouvelles dynamiques</a:t>
            </a:r>
          </a:p>
          <a:p>
            <a:pPr marL="285750" indent="-285750">
              <a:buFont typeface="Arial" panose="020B0604020202020204" pitchFamily="34" charset="0"/>
              <a:buChar char="•"/>
            </a:pPr>
            <a:endParaRPr lang="fr-BE" sz="1400" dirty="0">
              <a:solidFill>
                <a:schemeClr val="accent5"/>
              </a:solidFill>
            </a:endParaRPr>
          </a:p>
        </p:txBody>
      </p:sp>
      <p:pic>
        <p:nvPicPr>
          <p:cNvPr id="16" name="Image 15" descr="Résultat de recherche d'images pour &quot;partag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636" y="6021288"/>
            <a:ext cx="1306711" cy="740281"/>
          </a:xfrm>
          <a:prstGeom prst="rect">
            <a:avLst/>
          </a:prstGeom>
          <a:noFill/>
          <a:ln>
            <a:noFill/>
          </a:ln>
        </p:spPr>
      </p:pic>
      <p:sp>
        <p:nvSpPr>
          <p:cNvPr id="10" name="ZoneTexte 9"/>
          <p:cNvSpPr txBox="1"/>
          <p:nvPr/>
        </p:nvSpPr>
        <p:spPr>
          <a:xfrm>
            <a:off x="6372200" y="2708920"/>
            <a:ext cx="2376264" cy="369332"/>
          </a:xfrm>
          <a:prstGeom prst="rect">
            <a:avLst/>
          </a:prstGeom>
          <a:noFill/>
        </p:spPr>
        <p:txBody>
          <a:bodyPr wrap="square" rtlCol="0">
            <a:spAutoFit/>
          </a:bodyPr>
          <a:lstStyle/>
          <a:p>
            <a:r>
              <a:rPr lang="fr-BE" dirty="0" smtClean="0">
                <a:solidFill>
                  <a:schemeClr val="accent5"/>
                </a:solidFill>
              </a:rPr>
              <a:t>Freins identifiés?</a:t>
            </a:r>
            <a:endParaRPr lang="fr-BE" dirty="0">
              <a:solidFill>
                <a:schemeClr val="accent5"/>
              </a:solidFill>
            </a:endParaRPr>
          </a:p>
        </p:txBody>
      </p:sp>
    </p:spTree>
    <p:extLst>
      <p:ext uri="{BB962C8B-B14F-4D97-AF65-F5344CB8AC3E}">
        <p14:creationId xmlns:p14="http://schemas.microsoft.com/office/powerpoint/2010/main" val="177425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extLst>
              <p:ext uri="{D42A27DB-BD31-4B8C-83A1-F6EECF244321}">
                <p14:modId xmlns:p14="http://schemas.microsoft.com/office/powerpoint/2010/main" val="2462147000"/>
              </p:ext>
            </p:extLst>
          </p:nvPr>
        </p:nvGraphicFramePr>
        <p:xfrm>
          <a:off x="-1044624" y="0"/>
          <a:ext cx="10188624" cy="6741368"/>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1115616" y="1052736"/>
            <a:ext cx="3816424" cy="1600438"/>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Détachement du territoire voisin </a:t>
            </a:r>
          </a:p>
          <a:p>
            <a:pPr marL="285750" indent="-285750">
              <a:buFont typeface="Arial" panose="020B0604020202020204" pitchFamily="34" charset="0"/>
              <a:buChar char="•"/>
            </a:pPr>
            <a:r>
              <a:rPr lang="fr-BE" sz="1400" dirty="0" smtClean="0"/>
              <a:t>Objectifs communs </a:t>
            </a:r>
          </a:p>
          <a:p>
            <a:pPr marL="285750" indent="-285750">
              <a:buFont typeface="Arial" panose="020B0604020202020204" pitchFamily="34" charset="0"/>
              <a:buChar char="•"/>
            </a:pPr>
            <a:r>
              <a:rPr lang="fr-BE" sz="1400" dirty="0" smtClean="0"/>
              <a:t>Pas l’habitude de travailler ensemble </a:t>
            </a:r>
          </a:p>
          <a:p>
            <a:pPr marL="285750" indent="-285750">
              <a:buFont typeface="Arial" panose="020B0604020202020204" pitchFamily="34" charset="0"/>
              <a:buChar char="•"/>
            </a:pPr>
            <a:r>
              <a:rPr lang="fr-BE" sz="1400" dirty="0" smtClean="0"/>
              <a:t>Mésententes </a:t>
            </a:r>
          </a:p>
          <a:p>
            <a:pPr marL="285750" indent="-285750">
              <a:buFont typeface="Arial" panose="020B0604020202020204" pitchFamily="34" charset="0"/>
              <a:buChar char="•"/>
            </a:pPr>
            <a:r>
              <a:rPr lang="fr-BE" sz="1400" dirty="0"/>
              <a:t>Nécessité d’aboutir à un </a:t>
            </a:r>
            <a:r>
              <a:rPr lang="fr-BE" sz="1400" dirty="0" smtClean="0"/>
              <a:t>consensus </a:t>
            </a:r>
            <a:endParaRPr lang="fr-BE" sz="1400" dirty="0"/>
          </a:p>
          <a:p>
            <a:pPr marL="285750" indent="-285750">
              <a:buFont typeface="Arial" panose="020B0604020202020204" pitchFamily="34" charset="0"/>
              <a:buChar char="•"/>
            </a:pPr>
            <a:r>
              <a:rPr lang="fr-BE" sz="1400" dirty="0" smtClean="0"/>
              <a:t>Perte d’autonomie communale </a:t>
            </a:r>
          </a:p>
          <a:p>
            <a:pPr marL="285750" indent="-285750">
              <a:buFont typeface="Arial" panose="020B0604020202020204" pitchFamily="34" charset="0"/>
              <a:buChar char="•"/>
            </a:pPr>
            <a:r>
              <a:rPr lang="fr-BE" sz="1400" dirty="0" smtClean="0"/>
              <a:t>Pas de communes voisines en ODR </a:t>
            </a:r>
            <a:endParaRPr lang="fr-BE" sz="1400" dirty="0"/>
          </a:p>
        </p:txBody>
      </p:sp>
      <p:sp>
        <p:nvSpPr>
          <p:cNvPr id="5" name="ZoneTexte 4"/>
          <p:cNvSpPr txBox="1"/>
          <p:nvPr/>
        </p:nvSpPr>
        <p:spPr>
          <a:xfrm>
            <a:off x="2915816" y="2780928"/>
            <a:ext cx="3024336" cy="523220"/>
          </a:xfrm>
          <a:prstGeom prst="rect">
            <a:avLst/>
          </a:prstGeom>
          <a:noFill/>
        </p:spPr>
        <p:txBody>
          <a:bodyPr wrap="square" rtlCol="0">
            <a:spAutoFit/>
          </a:bodyPr>
          <a:lstStyle/>
          <a:p>
            <a:r>
              <a:rPr lang="fr-BE" sz="1400" i="1" dirty="0" smtClean="0"/>
              <a:t>« le PCDR n’est pas été établi dans une optique </a:t>
            </a:r>
            <a:r>
              <a:rPr lang="fr-BE" sz="1400" i="1" dirty="0" err="1" smtClean="0"/>
              <a:t>transcommunale</a:t>
            </a:r>
            <a:r>
              <a:rPr lang="fr-BE" sz="1400" i="1" dirty="0" smtClean="0"/>
              <a:t> »</a:t>
            </a:r>
            <a:endParaRPr lang="fr-BE" sz="1400" i="1" dirty="0"/>
          </a:p>
        </p:txBody>
      </p:sp>
      <p:sp>
        <p:nvSpPr>
          <p:cNvPr id="6" name="ZoneTexte 5"/>
          <p:cNvSpPr txBox="1"/>
          <p:nvPr/>
        </p:nvSpPr>
        <p:spPr>
          <a:xfrm>
            <a:off x="2915816" y="3356992"/>
            <a:ext cx="3024336" cy="307777"/>
          </a:xfrm>
          <a:prstGeom prst="rect">
            <a:avLst/>
          </a:prstGeom>
          <a:noFill/>
        </p:spPr>
        <p:txBody>
          <a:bodyPr wrap="square" rtlCol="0">
            <a:spAutoFit/>
          </a:bodyPr>
          <a:lstStyle/>
          <a:p>
            <a:r>
              <a:rPr lang="fr-BE" sz="1400" i="1" dirty="0" smtClean="0"/>
              <a:t>« la majoration de taux n’existait pas »</a:t>
            </a:r>
            <a:endParaRPr lang="fr-BE" sz="1400" i="1" dirty="0"/>
          </a:p>
        </p:txBody>
      </p:sp>
      <p:sp>
        <p:nvSpPr>
          <p:cNvPr id="7" name="ZoneTexte 6"/>
          <p:cNvSpPr txBox="1"/>
          <p:nvPr/>
        </p:nvSpPr>
        <p:spPr>
          <a:xfrm>
            <a:off x="6660232" y="3933056"/>
            <a:ext cx="3024336" cy="738664"/>
          </a:xfrm>
          <a:prstGeom prst="rect">
            <a:avLst/>
          </a:prstGeom>
          <a:noFill/>
        </p:spPr>
        <p:txBody>
          <a:bodyPr wrap="square" rtlCol="0">
            <a:spAutoFit/>
          </a:bodyPr>
          <a:lstStyle/>
          <a:p>
            <a:r>
              <a:rPr lang="fr-BE" sz="1400" i="1" dirty="0" smtClean="0"/>
              <a:t>« capacité budgétaire limitée »</a:t>
            </a:r>
          </a:p>
          <a:p>
            <a:r>
              <a:rPr lang="fr-BE" sz="1400" i="1" dirty="0" smtClean="0"/>
              <a:t>« d’autres plans doivent être supportés »</a:t>
            </a:r>
            <a:endParaRPr lang="fr-BE" sz="1400" i="1" dirty="0"/>
          </a:p>
        </p:txBody>
      </p:sp>
      <p:sp>
        <p:nvSpPr>
          <p:cNvPr id="8" name="ZoneTexte 7"/>
          <p:cNvSpPr txBox="1"/>
          <p:nvPr/>
        </p:nvSpPr>
        <p:spPr>
          <a:xfrm>
            <a:off x="4211960" y="3664769"/>
            <a:ext cx="3960440" cy="523220"/>
          </a:xfrm>
          <a:prstGeom prst="rect">
            <a:avLst/>
          </a:prstGeom>
          <a:noFill/>
        </p:spPr>
        <p:txBody>
          <a:bodyPr wrap="square" rtlCol="0">
            <a:spAutoFit/>
          </a:bodyPr>
          <a:lstStyle/>
          <a:p>
            <a:r>
              <a:rPr lang="fr-BE" sz="1400" i="1" dirty="0" smtClean="0"/>
              <a:t>« des projets de DR sont déjà en cours »</a:t>
            </a:r>
          </a:p>
          <a:p>
            <a:r>
              <a:rPr lang="fr-BE" sz="1400" i="1" dirty="0" smtClean="0"/>
              <a:t>« le PCDR est à mi-chemin »</a:t>
            </a:r>
            <a:endParaRPr lang="fr-BE" sz="1400" i="1" dirty="0"/>
          </a:p>
        </p:txBody>
      </p:sp>
      <p:sp>
        <p:nvSpPr>
          <p:cNvPr id="9" name="ZoneTexte 8"/>
          <p:cNvSpPr txBox="1"/>
          <p:nvPr/>
        </p:nvSpPr>
        <p:spPr>
          <a:xfrm>
            <a:off x="1619672" y="2933328"/>
            <a:ext cx="1368152" cy="307777"/>
          </a:xfrm>
          <a:prstGeom prst="rect">
            <a:avLst/>
          </a:prstGeom>
          <a:noFill/>
        </p:spPr>
        <p:txBody>
          <a:bodyPr wrap="square" rtlCol="0">
            <a:spAutoFit/>
          </a:bodyPr>
          <a:lstStyle/>
          <a:p>
            <a:r>
              <a:rPr lang="fr-BE" sz="1400" i="1" dirty="0" smtClean="0"/>
              <a:t>« temporalité »</a:t>
            </a:r>
            <a:endParaRPr lang="fr-BE" sz="1400" i="1" dirty="0"/>
          </a:p>
        </p:txBody>
      </p:sp>
      <p:sp>
        <p:nvSpPr>
          <p:cNvPr id="2" name="Rectangle 1"/>
          <p:cNvSpPr/>
          <p:nvPr/>
        </p:nvSpPr>
        <p:spPr>
          <a:xfrm>
            <a:off x="1756032" y="358661"/>
            <a:ext cx="1544141" cy="307777"/>
          </a:xfrm>
          <a:prstGeom prst="rect">
            <a:avLst/>
          </a:prstGeom>
        </p:spPr>
        <p:txBody>
          <a:bodyPr wrap="none">
            <a:spAutoFit/>
          </a:bodyPr>
          <a:lstStyle/>
          <a:p>
            <a:pPr algn="ctr"/>
            <a:r>
              <a:rPr lang="fr-BE" sz="1400" dirty="0"/>
              <a:t>(n=21 communes )</a:t>
            </a:r>
          </a:p>
        </p:txBody>
      </p:sp>
    </p:spTree>
    <p:extLst>
      <p:ext uri="{BB962C8B-B14F-4D97-AF65-F5344CB8AC3E}">
        <p14:creationId xmlns:p14="http://schemas.microsoft.com/office/powerpoint/2010/main" val="25687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
                                            <p:txEl>
                                              <p:pRg st="0" end="0"/>
                                            </p:txEl>
                                          </p:spTgt>
                                        </p:tgtEl>
                                      </p:cBhvr>
                                    </p:animEffect>
                                    <p:set>
                                      <p:cBhvr>
                                        <p:cTn id="34" dur="1" fill="hold">
                                          <p:stCondLst>
                                            <p:cond delay="499"/>
                                          </p:stCondLst>
                                        </p:cTn>
                                        <p:tgtEl>
                                          <p:spTgt spid="4">
                                            <p:txEl>
                                              <p:pRg st="0" end="0"/>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4">
                                            <p:txEl>
                                              <p:pRg st="1" end="1"/>
                                            </p:txEl>
                                          </p:spTgt>
                                        </p:tgtEl>
                                      </p:cBhvr>
                                    </p:animEffect>
                                    <p:set>
                                      <p:cBhvr>
                                        <p:cTn id="37" dur="1" fill="hold">
                                          <p:stCondLst>
                                            <p:cond delay="499"/>
                                          </p:stCondLst>
                                        </p:cTn>
                                        <p:tgtEl>
                                          <p:spTgt spid="4">
                                            <p:txEl>
                                              <p:pRg st="1" end="1"/>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
                                            <p:txEl>
                                              <p:pRg st="2" end="2"/>
                                            </p:txEl>
                                          </p:spTgt>
                                        </p:tgtEl>
                                      </p:cBhvr>
                                    </p:animEffect>
                                    <p:set>
                                      <p:cBhvr>
                                        <p:cTn id="40" dur="1" fill="hold">
                                          <p:stCondLst>
                                            <p:cond delay="499"/>
                                          </p:stCondLst>
                                        </p:cTn>
                                        <p:tgtEl>
                                          <p:spTgt spid="4">
                                            <p:txEl>
                                              <p:pRg st="2" end="2"/>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
                                            <p:txEl>
                                              <p:pRg st="3" end="3"/>
                                            </p:txEl>
                                          </p:spTgt>
                                        </p:tgtEl>
                                      </p:cBhvr>
                                    </p:animEffect>
                                    <p:set>
                                      <p:cBhvr>
                                        <p:cTn id="43" dur="1" fill="hold">
                                          <p:stCondLst>
                                            <p:cond delay="499"/>
                                          </p:stCondLst>
                                        </p:cTn>
                                        <p:tgtEl>
                                          <p:spTgt spid="4">
                                            <p:txEl>
                                              <p:pRg st="3" end="3"/>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
                                            <p:txEl>
                                              <p:pRg st="4" end="4"/>
                                            </p:txEl>
                                          </p:spTgt>
                                        </p:tgtEl>
                                      </p:cBhvr>
                                    </p:animEffect>
                                    <p:set>
                                      <p:cBhvr>
                                        <p:cTn id="46" dur="1" fill="hold">
                                          <p:stCondLst>
                                            <p:cond delay="499"/>
                                          </p:stCondLst>
                                        </p:cTn>
                                        <p:tgtEl>
                                          <p:spTgt spid="4">
                                            <p:txEl>
                                              <p:pRg st="4" end="4"/>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
                                            <p:txEl>
                                              <p:pRg st="5" end="5"/>
                                            </p:txEl>
                                          </p:spTgt>
                                        </p:tgtEl>
                                      </p:cBhvr>
                                    </p:animEffect>
                                    <p:set>
                                      <p:cBhvr>
                                        <p:cTn id="49" dur="1" fill="hold">
                                          <p:stCondLst>
                                            <p:cond delay="499"/>
                                          </p:stCondLst>
                                        </p:cTn>
                                        <p:tgtEl>
                                          <p:spTgt spid="4">
                                            <p:txEl>
                                              <p:pRg st="5" end="5"/>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
                                            <p:txEl>
                                              <p:pRg st="6" end="6"/>
                                            </p:txEl>
                                          </p:spTgt>
                                        </p:tgtEl>
                                      </p:cBhvr>
                                    </p:animEffect>
                                    <p:set>
                                      <p:cBhvr>
                                        <p:cTn id="52" dur="1" fill="hold">
                                          <p:stCondLst>
                                            <p:cond delay="499"/>
                                          </p:stCondLst>
                                        </p:cTn>
                                        <p:tgtEl>
                                          <p:spTgt spid="4">
                                            <p:txEl>
                                              <p:pRg st="6" end="6"/>
                                            </p:txEl>
                                          </p:spTgt>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8"/>
                                        </p:tgtEl>
                                      </p:cBhvr>
                                    </p:animEffect>
                                    <p:set>
                                      <p:cBhvr>
                                        <p:cTn id="87" dur="1" fill="hold">
                                          <p:stCondLst>
                                            <p:cond delay="499"/>
                                          </p:stCondLst>
                                        </p:cTn>
                                        <p:tgtEl>
                                          <p:spTgt spid="8"/>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5" grpId="0"/>
      <p:bldP spid="5" grpId="1"/>
      <p:bldP spid="6" grpId="0"/>
      <p:bldP spid="6" grpId="1"/>
      <p:bldP spid="7" grpId="0"/>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extLst/>
          </p:nvPr>
        </p:nvGraphicFramePr>
        <p:xfrm>
          <a:off x="-1044624" y="0"/>
          <a:ext cx="10188624" cy="6741368"/>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1115616" y="1052736"/>
            <a:ext cx="3816424" cy="1600438"/>
          </a:xfrm>
          <a:prstGeom prst="rect">
            <a:avLst/>
          </a:prstGeom>
          <a:noFill/>
        </p:spPr>
        <p:txBody>
          <a:bodyPr wrap="square" rtlCol="0">
            <a:spAutoFit/>
          </a:bodyPr>
          <a:lstStyle/>
          <a:p>
            <a:pPr marL="285750" indent="-285750">
              <a:buFont typeface="Arial" panose="020B0604020202020204" pitchFamily="34" charset="0"/>
              <a:buChar char="•"/>
            </a:pPr>
            <a:r>
              <a:rPr lang="fr-BE" sz="1400" dirty="0" smtClean="0"/>
              <a:t>Détachement du territoire voisin (4)</a:t>
            </a:r>
          </a:p>
          <a:p>
            <a:pPr marL="285750" indent="-285750">
              <a:buFont typeface="Arial" panose="020B0604020202020204" pitchFamily="34" charset="0"/>
              <a:buChar char="•"/>
            </a:pPr>
            <a:r>
              <a:rPr lang="fr-BE" sz="1400" dirty="0" smtClean="0"/>
              <a:t>Objectifs communs (?)  </a:t>
            </a:r>
          </a:p>
          <a:p>
            <a:pPr marL="285750" indent="-285750">
              <a:buFont typeface="Arial" panose="020B0604020202020204" pitchFamily="34" charset="0"/>
              <a:buChar char="•"/>
            </a:pPr>
            <a:r>
              <a:rPr lang="fr-BE" sz="1400" dirty="0" smtClean="0"/>
              <a:t>Pas l’habitude de travailler ensemble (2)</a:t>
            </a:r>
          </a:p>
          <a:p>
            <a:pPr marL="285750" indent="-285750">
              <a:buFont typeface="Arial" panose="020B0604020202020204" pitchFamily="34" charset="0"/>
              <a:buChar char="•"/>
            </a:pPr>
            <a:r>
              <a:rPr lang="fr-BE" sz="1400" dirty="0" smtClean="0"/>
              <a:t>Mésententes </a:t>
            </a:r>
          </a:p>
          <a:p>
            <a:pPr marL="285750" indent="-285750">
              <a:buFont typeface="Arial" panose="020B0604020202020204" pitchFamily="34" charset="0"/>
              <a:buChar char="•"/>
            </a:pPr>
            <a:r>
              <a:rPr lang="fr-BE" sz="1400" dirty="0"/>
              <a:t>Nécessité d’aboutir à un </a:t>
            </a:r>
            <a:r>
              <a:rPr lang="fr-BE" sz="1400" dirty="0" smtClean="0"/>
              <a:t>consensus </a:t>
            </a:r>
            <a:endParaRPr lang="fr-BE" sz="1400" dirty="0"/>
          </a:p>
          <a:p>
            <a:pPr marL="285750" indent="-285750">
              <a:buFont typeface="Arial" panose="020B0604020202020204" pitchFamily="34" charset="0"/>
              <a:buChar char="•"/>
            </a:pPr>
            <a:r>
              <a:rPr lang="fr-BE" sz="1400" dirty="0" smtClean="0"/>
              <a:t>Perte d’autonomie communale (2)</a:t>
            </a:r>
          </a:p>
          <a:p>
            <a:pPr marL="285750" indent="-285750">
              <a:buFont typeface="Arial" panose="020B0604020202020204" pitchFamily="34" charset="0"/>
              <a:buChar char="•"/>
            </a:pPr>
            <a:r>
              <a:rPr lang="fr-BE" sz="1400" dirty="0" smtClean="0"/>
              <a:t>Pas de communes voisines en ODR (1)</a:t>
            </a:r>
            <a:endParaRPr lang="fr-BE" sz="1400" dirty="0"/>
          </a:p>
        </p:txBody>
      </p:sp>
      <p:sp>
        <p:nvSpPr>
          <p:cNvPr id="5" name="ZoneTexte 4"/>
          <p:cNvSpPr txBox="1"/>
          <p:nvPr/>
        </p:nvSpPr>
        <p:spPr>
          <a:xfrm>
            <a:off x="2915816" y="2780928"/>
            <a:ext cx="3024336" cy="523220"/>
          </a:xfrm>
          <a:prstGeom prst="rect">
            <a:avLst/>
          </a:prstGeom>
          <a:noFill/>
        </p:spPr>
        <p:txBody>
          <a:bodyPr wrap="square" rtlCol="0">
            <a:spAutoFit/>
          </a:bodyPr>
          <a:lstStyle/>
          <a:p>
            <a:r>
              <a:rPr lang="fr-BE" sz="1400" i="1" dirty="0" smtClean="0"/>
              <a:t>« le PCDR n’est pas été établi dans une optique </a:t>
            </a:r>
            <a:r>
              <a:rPr lang="fr-BE" sz="1400" i="1" dirty="0" err="1" smtClean="0"/>
              <a:t>transcommunale</a:t>
            </a:r>
            <a:r>
              <a:rPr lang="fr-BE" sz="1400" i="1" dirty="0" smtClean="0"/>
              <a:t> »</a:t>
            </a:r>
            <a:endParaRPr lang="fr-BE" sz="1400" i="1" dirty="0"/>
          </a:p>
        </p:txBody>
      </p:sp>
      <p:sp>
        <p:nvSpPr>
          <p:cNvPr id="6" name="ZoneTexte 5"/>
          <p:cNvSpPr txBox="1"/>
          <p:nvPr/>
        </p:nvSpPr>
        <p:spPr>
          <a:xfrm>
            <a:off x="2915816" y="3356992"/>
            <a:ext cx="3024336" cy="307777"/>
          </a:xfrm>
          <a:prstGeom prst="rect">
            <a:avLst/>
          </a:prstGeom>
          <a:noFill/>
        </p:spPr>
        <p:txBody>
          <a:bodyPr wrap="square" rtlCol="0">
            <a:spAutoFit/>
          </a:bodyPr>
          <a:lstStyle/>
          <a:p>
            <a:r>
              <a:rPr lang="fr-BE" sz="1400" i="1" dirty="0" smtClean="0"/>
              <a:t>« la majoration de taux n’existait pas »</a:t>
            </a:r>
            <a:endParaRPr lang="fr-BE" sz="1400" i="1" dirty="0"/>
          </a:p>
        </p:txBody>
      </p:sp>
      <p:sp>
        <p:nvSpPr>
          <p:cNvPr id="7" name="ZoneTexte 6"/>
          <p:cNvSpPr txBox="1"/>
          <p:nvPr/>
        </p:nvSpPr>
        <p:spPr>
          <a:xfrm>
            <a:off x="6660232" y="3933056"/>
            <a:ext cx="3024336" cy="738664"/>
          </a:xfrm>
          <a:prstGeom prst="rect">
            <a:avLst/>
          </a:prstGeom>
          <a:noFill/>
        </p:spPr>
        <p:txBody>
          <a:bodyPr wrap="square" rtlCol="0">
            <a:spAutoFit/>
          </a:bodyPr>
          <a:lstStyle/>
          <a:p>
            <a:r>
              <a:rPr lang="fr-BE" sz="1400" i="1" dirty="0" smtClean="0"/>
              <a:t>« capacité budgétaire limitée »</a:t>
            </a:r>
          </a:p>
          <a:p>
            <a:r>
              <a:rPr lang="fr-BE" sz="1400" i="1" dirty="0" smtClean="0"/>
              <a:t>« d’autres plans doivent être supportés »</a:t>
            </a:r>
            <a:endParaRPr lang="fr-BE" sz="1400" i="1" dirty="0"/>
          </a:p>
        </p:txBody>
      </p:sp>
      <p:sp>
        <p:nvSpPr>
          <p:cNvPr id="8" name="ZoneTexte 7"/>
          <p:cNvSpPr txBox="1"/>
          <p:nvPr/>
        </p:nvSpPr>
        <p:spPr>
          <a:xfrm>
            <a:off x="4211960" y="3664769"/>
            <a:ext cx="3960440" cy="523220"/>
          </a:xfrm>
          <a:prstGeom prst="rect">
            <a:avLst/>
          </a:prstGeom>
          <a:noFill/>
        </p:spPr>
        <p:txBody>
          <a:bodyPr wrap="square" rtlCol="0">
            <a:spAutoFit/>
          </a:bodyPr>
          <a:lstStyle/>
          <a:p>
            <a:r>
              <a:rPr lang="fr-BE" sz="1400" i="1" dirty="0" smtClean="0"/>
              <a:t>« des projets de DR sont déjà en cours »</a:t>
            </a:r>
          </a:p>
          <a:p>
            <a:r>
              <a:rPr lang="fr-BE" sz="1400" i="1" dirty="0" smtClean="0"/>
              <a:t>« le PCDR est à mi-chemin »</a:t>
            </a:r>
            <a:endParaRPr lang="fr-BE" sz="1400" i="1" dirty="0"/>
          </a:p>
        </p:txBody>
      </p:sp>
      <p:sp>
        <p:nvSpPr>
          <p:cNvPr id="9" name="ZoneTexte 8"/>
          <p:cNvSpPr txBox="1"/>
          <p:nvPr/>
        </p:nvSpPr>
        <p:spPr>
          <a:xfrm>
            <a:off x="1619672" y="2933328"/>
            <a:ext cx="1368152" cy="307777"/>
          </a:xfrm>
          <a:prstGeom prst="rect">
            <a:avLst/>
          </a:prstGeom>
          <a:noFill/>
        </p:spPr>
        <p:txBody>
          <a:bodyPr wrap="square" rtlCol="0">
            <a:spAutoFit/>
          </a:bodyPr>
          <a:lstStyle/>
          <a:p>
            <a:r>
              <a:rPr lang="fr-BE" sz="1400" i="1" dirty="0" smtClean="0"/>
              <a:t>« temporalité »</a:t>
            </a:r>
            <a:endParaRPr lang="fr-BE" sz="1400" i="1" dirty="0"/>
          </a:p>
        </p:txBody>
      </p:sp>
      <p:pic>
        <p:nvPicPr>
          <p:cNvPr id="10" name="chart"/>
          <p:cNvPicPr>
            <a:picLocks noChangeAspect="1"/>
          </p:cNvPicPr>
          <p:nvPr/>
        </p:nvPicPr>
        <p:blipFill>
          <a:blip r:embed="rId4">
            <a:duotone>
              <a:schemeClr val="accent3">
                <a:shade val="45000"/>
                <a:satMod val="135000"/>
              </a:schemeClr>
              <a:prstClr val="white"/>
            </a:duotone>
          </a:blip>
          <a:stretch>
            <a:fillRect/>
          </a:stretch>
        </p:blipFill>
        <p:spPr>
          <a:xfrm>
            <a:off x="3895781" y="2752807"/>
            <a:ext cx="1352438" cy="1352385"/>
          </a:xfrm>
          <a:prstGeom prst="rect">
            <a:avLst/>
          </a:prstGeom>
        </p:spPr>
      </p:pic>
      <p:sp>
        <p:nvSpPr>
          <p:cNvPr id="12" name="Rectangle 11"/>
          <p:cNvSpPr/>
          <p:nvPr/>
        </p:nvSpPr>
        <p:spPr>
          <a:xfrm>
            <a:off x="1756032" y="358661"/>
            <a:ext cx="1544141" cy="307777"/>
          </a:xfrm>
          <a:prstGeom prst="rect">
            <a:avLst/>
          </a:prstGeom>
        </p:spPr>
        <p:txBody>
          <a:bodyPr wrap="none">
            <a:spAutoFit/>
          </a:bodyPr>
          <a:lstStyle/>
          <a:p>
            <a:pPr algn="ctr"/>
            <a:r>
              <a:rPr lang="fr-BE" sz="1400" dirty="0"/>
              <a:t>(n=21 communes )</a:t>
            </a:r>
          </a:p>
        </p:txBody>
      </p:sp>
    </p:spTree>
    <p:extLst>
      <p:ext uri="{BB962C8B-B14F-4D97-AF65-F5344CB8AC3E}">
        <p14:creationId xmlns:p14="http://schemas.microsoft.com/office/powerpoint/2010/main" val="1455193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4290</Words>
  <Application>Microsoft Office PowerPoint</Application>
  <PresentationFormat>Affichage à l'écran (4:3)</PresentationFormat>
  <Paragraphs>879</Paragraphs>
  <Slides>45</Slides>
  <Notes>33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45</vt:i4>
      </vt:variant>
    </vt:vector>
  </HeadingPairs>
  <TitlesOfParts>
    <vt:vector size="55" baseType="lpstr">
      <vt:lpstr>Arial</vt:lpstr>
      <vt:lpstr>Arial Unicode MS</vt:lpstr>
      <vt:lpstr>Bodoni MT</vt:lpstr>
      <vt:lpstr>Calibri</vt:lpstr>
      <vt:lpstr>Calibri Light</vt:lpstr>
      <vt:lpstr>Leelawadee</vt:lpstr>
      <vt:lpstr>Times New Roman</vt:lpstr>
      <vt:lpstr>Wingdings</vt:lpstr>
      <vt:lpstr>Wingdings 2</vt:lpstr>
      <vt:lpstr>Thème Office</vt:lpstr>
      <vt:lpstr>Présentation PowerPoint</vt:lpstr>
      <vt:lpstr>Présentation PowerPoint</vt:lpstr>
      <vt:lpstr>Partie 1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Partie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Cécile</dc:creator>
  <cp:lastModifiedBy>Cécile</cp:lastModifiedBy>
  <cp:revision>163</cp:revision>
  <cp:lastPrinted>2017-03-14T15:15:57Z</cp:lastPrinted>
  <dcterms:created xsi:type="dcterms:W3CDTF">2017-03-13T08:47:18Z</dcterms:created>
  <dcterms:modified xsi:type="dcterms:W3CDTF">2017-09-12T14:46:23Z</dcterms:modified>
</cp:coreProperties>
</file>