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6" d="100"/>
          <a:sy n="96" d="100"/>
        </p:scale>
        <p:origin x="-104" y="-4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nl-BE" smtClean="0"/>
              <a:t>Cliquez et modifiez le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BE"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13/07/17</a:t>
            </a:fld>
            <a:endParaRPr lang="en-US"/>
          </a:p>
        </p:txBody>
      </p:sp>
      <p:sp>
        <p:nvSpPr>
          <p:cNvPr id="19" name="Espace réservé du pied de page 18"/>
          <p:cNvSpPr>
            <a:spLocks noGrp="1"/>
          </p:cNvSpPr>
          <p:nvPr>
            <p:ph type="ftr" sz="quarter" idx="11"/>
          </p:nvPr>
        </p:nvSpPr>
        <p:spPr/>
        <p:txBody>
          <a:bodyPr/>
          <a:lstStyle/>
          <a:p>
            <a:endParaRPr kumimoji="0" lang="en-US"/>
          </a:p>
        </p:txBody>
      </p:sp>
      <p:sp>
        <p:nvSpPr>
          <p:cNvPr id="27" name="Espace réservé du numéro de diapositive 26"/>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nl-BE"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13/07/17</a:t>
            </a:fld>
            <a:endParaRPr lang="en-US" dirty="0"/>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nl-BE" smtClean="0"/>
              <a:t>Cliquez et modifiez le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13/07/17</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nl-BE" smtClean="0"/>
              <a:t>Cliquez et modifiez le titre</a:t>
            </a:r>
            <a:endParaRPr kumimoji="0" lang="en-US"/>
          </a:p>
        </p:txBody>
      </p:sp>
      <p:sp>
        <p:nvSpPr>
          <p:cNvPr id="3" name="Espace réservé du contenu 2"/>
          <p:cNvSpPr>
            <a:spLocks noGrp="1"/>
          </p:cNvSpPr>
          <p:nvPr>
            <p:ph idx="1"/>
          </p:nvPr>
        </p:nvSpPr>
        <p:spPr/>
        <p:txBody>
          <a:body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13/07/17</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nl-BE" smtClean="0"/>
              <a:t>Cliquez et modifiez le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BE" smtClean="0"/>
              <a:t>Cliquez pour modifier les styles du texte du masque</a:t>
            </a:r>
          </a:p>
        </p:txBody>
      </p:sp>
      <p:sp>
        <p:nvSpPr>
          <p:cNvPr id="4" name="Espace réservé de la date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13/07/17</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nl-BE" smtClean="0"/>
              <a:t>Cliquez et modifiez le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5" name="Espace réservé de la date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13/07/17</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nl-BE" smtClean="0"/>
              <a:t>Cliquez et modifiez le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BE"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BE"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7" name="Espace réservé de la date 6"/>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13/07/17</a:t>
            </a:fld>
            <a:endParaRPr lang="en-US"/>
          </a:p>
        </p:txBody>
      </p:sp>
      <p:sp>
        <p:nvSpPr>
          <p:cNvPr id="8" name="Espace réservé du pied de page 7"/>
          <p:cNvSpPr>
            <a:spLocks noGrp="1"/>
          </p:cNvSpPr>
          <p:nvPr>
            <p:ph type="ftr" sz="quarter" idx="11"/>
          </p:nvPr>
        </p:nvSpPr>
        <p:spPr/>
        <p:txBody>
          <a:bodyPr/>
          <a:lstStyle/>
          <a:p>
            <a:endParaRPr kumimoji="0" lang="en-US"/>
          </a:p>
        </p:txBody>
      </p:sp>
      <p:sp>
        <p:nvSpPr>
          <p:cNvPr id="9" name="Espace réservé du numéro de diapositive 8"/>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nl-BE" smtClean="0"/>
              <a:t>Cliquez et modifiez le titre</a:t>
            </a:r>
            <a:endParaRPr kumimoji="0" lang="en-US"/>
          </a:p>
        </p:txBody>
      </p:sp>
      <p:sp>
        <p:nvSpPr>
          <p:cNvPr id="7" name="Espace réservé de la date 6"/>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13/07/17</a:t>
            </a:fld>
            <a:endParaRPr lang="en-US"/>
          </a:p>
        </p:txBody>
      </p:sp>
      <p:sp>
        <p:nvSpPr>
          <p:cNvPr id="8" name="Espace réservé du numéro de diapositive 7"/>
          <p:cNvSpPr>
            <a:spLocks noGrp="1"/>
          </p:cNvSpPr>
          <p:nvPr>
            <p:ph type="sldNum" sz="quarter" idx="11"/>
          </p:nvPr>
        </p:nvSpPr>
        <p:spPr/>
        <p:txBody>
          <a:bodyPr/>
          <a:lstStyle/>
          <a:p>
            <a:fld id="{2AA957AF-53C0-420B-9C2D-77DB1416566C}" type="slidenum">
              <a:rPr kumimoji="0" lang="en-US" smtClean="0"/>
              <a:pPr eaLnBrk="1" latinLnBrk="0" hangingPunct="1"/>
              <a:t>‹#›</a:t>
            </a:fld>
            <a:endParaRPr kumimoji="0" lang="en-US"/>
          </a:p>
        </p:txBody>
      </p:sp>
      <p:sp>
        <p:nvSpPr>
          <p:cNvPr id="9" name="Espace réservé du pied de page 8"/>
          <p:cNvSpPr>
            <a:spLocks noGrp="1"/>
          </p:cNvSpPr>
          <p:nvPr>
            <p:ph type="ftr" sz="quarter" idx="12"/>
          </p:nvPr>
        </p:nvSpPr>
        <p:spPr/>
        <p:txBody>
          <a:bodyPr/>
          <a:lstStyle/>
          <a:p>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13/07/17</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nl-BE" smtClean="0"/>
              <a:t>Cliquez et modifiez le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nl-BE"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5" name="Espace réservé de la date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13/07/17</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a:xfrm>
            <a:off x="8156448" y="6422064"/>
            <a:ext cx="762000" cy="365125"/>
          </a:xfrm>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nl-BE" smtClean="0"/>
              <a:t>Cliquez et modifiez le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nl-BE" smtClean="0"/>
              <a:t>Faire glisser l'image vers l'espace réservé ou cliquer sur l'icône pour l'ajouter</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nl-BE"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pPr eaLnBrk="1" latinLnBrk="0" hangingPunct="1"/>
            <a:fld id="{E637BB6B-EE1B-48FB-8575-0D55C373DE88}" type="datetimeFigureOut">
              <a:rPr lang="en-US" smtClean="0"/>
              <a:pPr eaLnBrk="1" latinLnBrk="0" hangingPunct="1"/>
              <a:t>13/07/17</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nl-BE" smtClean="0"/>
              <a:t>Cliquez et modifiez le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nl-BE" smtClean="0"/>
              <a:t>Cliquez pour modifier les styles du texte du masque</a:t>
            </a:r>
          </a:p>
          <a:p>
            <a:pPr lvl="1" eaLnBrk="1" latinLnBrk="0" hangingPunct="1"/>
            <a:r>
              <a:rPr kumimoji="0" lang="nl-BE" smtClean="0"/>
              <a:t>Deuxième niveau</a:t>
            </a:r>
          </a:p>
          <a:p>
            <a:pPr lvl="2" eaLnBrk="1" latinLnBrk="0" hangingPunct="1"/>
            <a:r>
              <a:rPr kumimoji="0" lang="nl-BE" smtClean="0"/>
              <a:t>Troisième niveau</a:t>
            </a:r>
          </a:p>
          <a:p>
            <a:pPr lvl="3" eaLnBrk="1" latinLnBrk="0" hangingPunct="1"/>
            <a:r>
              <a:rPr kumimoji="0" lang="nl-BE" smtClean="0"/>
              <a:t>Quatrième niveau</a:t>
            </a:r>
          </a:p>
          <a:p>
            <a:pPr lvl="4" eaLnBrk="1" latinLnBrk="0" hangingPunct="1"/>
            <a:r>
              <a:rPr kumimoji="0" lang="nl-BE"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eaLnBrk="1" latinLnBrk="0" hangingPunct="1"/>
            <a:fld id="{E637BB6B-EE1B-48FB-8575-0D55C373DE88}" type="datetimeFigureOut">
              <a:rPr lang="en-US" smtClean="0"/>
              <a:pPr eaLnBrk="1" latinLnBrk="0" hangingPunct="1"/>
              <a:t>13/07/17</a:t>
            </a:fld>
            <a:endParaRPr lang="en-US" sz="1000">
              <a:solidFill>
                <a:schemeClr val="tx2">
                  <a:shade val="50000"/>
                </a:schemeClr>
              </a:solidFill>
            </a:endParaRPr>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lgn="ctr" eaLnBrk="1" latinLnBrk="0" hangingPunct="1"/>
            <a:endParaRPr kumimoji="0" lang="en-US" sz="1000" dirty="0">
              <a:solidFill>
                <a:schemeClr val="tx2">
                  <a:shade val="50000"/>
                </a:schemeClr>
              </a:solidFill>
            </a:endParaRPr>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AA957AF-53C0-420B-9C2D-77DB1416566C}" type="slidenum">
              <a:rPr kumimoji="0" lang="en-US" smtClean="0"/>
              <a:pPr eaLnBrk="1" latinLnBrk="0" hangingPunct="1"/>
              <a:t>‹#›</a:t>
            </a:fld>
            <a:endParaRPr kumimoji="0" lang="en-US" sz="1000" dirty="0">
              <a:solidFill>
                <a:schemeClr val="tx2">
                  <a:shade val="50000"/>
                </a:schemeClr>
              </a:solidFill>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4" Type="http://schemas.openxmlformats.org/officeDocument/2006/relationships/image" Target="../media/image5.jpg"/><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 Id="rId3"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4" Type="http://schemas.openxmlformats.org/officeDocument/2006/relationships/image" Target="../media/image10.jpg"/><Relationship Id="rId1" Type="http://schemas.openxmlformats.org/officeDocument/2006/relationships/slideLayout" Target="../slideLayouts/slideLayout2.xml"/><Relationship Id="rId2" Type="http://schemas.openxmlformats.org/officeDocument/2006/relationships/image" Target="../media/image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29064" y="3337559"/>
            <a:ext cx="6719852" cy="2646413"/>
          </a:xfrm>
        </p:spPr>
        <p:txBody>
          <a:bodyPr>
            <a:normAutofit/>
          </a:bodyPr>
          <a:lstStyle/>
          <a:p>
            <a:r>
              <a:rPr lang="en-CA" sz="2800" dirty="0" smtClean="0"/>
              <a:t>International organizations and creation of global norms for cultural policies: </a:t>
            </a:r>
            <a:br>
              <a:rPr lang="en-CA" sz="2800" dirty="0" smtClean="0"/>
            </a:br>
            <a:r>
              <a:rPr lang="en-CA" sz="2800" dirty="0" smtClean="0"/>
              <a:t>THE CREATIVE POLICY AGENDA-MAKING for whom and for what?</a:t>
            </a:r>
            <a:endParaRPr lang="en-CA" sz="2800" dirty="0"/>
          </a:p>
        </p:txBody>
      </p:sp>
      <p:sp>
        <p:nvSpPr>
          <p:cNvPr id="3" name="Sous-titre 2"/>
          <p:cNvSpPr>
            <a:spLocks noGrp="1"/>
          </p:cNvSpPr>
          <p:nvPr>
            <p:ph type="subTitle" idx="1"/>
          </p:nvPr>
        </p:nvSpPr>
        <p:spPr>
          <a:xfrm>
            <a:off x="433050" y="1544812"/>
            <a:ext cx="6480048" cy="1479910"/>
          </a:xfrm>
        </p:spPr>
        <p:txBody>
          <a:bodyPr/>
          <a:lstStyle/>
          <a:p>
            <a:r>
              <a:rPr lang="fr-FR" dirty="0" smtClean="0"/>
              <a:t>Antonios Vlassis, </a:t>
            </a:r>
            <a:r>
              <a:rPr lang="fr-FR" dirty="0" err="1" smtClean="0"/>
              <a:t>Liege</a:t>
            </a:r>
            <a:r>
              <a:rPr lang="fr-FR" dirty="0" smtClean="0"/>
              <a:t> </a:t>
            </a:r>
            <a:r>
              <a:rPr lang="fr-FR" dirty="0" err="1" smtClean="0"/>
              <a:t>University</a:t>
            </a:r>
            <a:endParaRPr lang="fr-FR" dirty="0" smtClean="0"/>
          </a:p>
          <a:p>
            <a:r>
              <a:rPr lang="fr-FR" dirty="0" smtClean="0"/>
              <a:t>Christiaan De </a:t>
            </a:r>
            <a:r>
              <a:rPr lang="fr-FR" dirty="0" err="1" smtClean="0"/>
              <a:t>Beukelaer</a:t>
            </a:r>
            <a:r>
              <a:rPr lang="fr-FR" dirty="0" smtClean="0"/>
              <a:t>, </a:t>
            </a:r>
            <a:r>
              <a:rPr lang="fr-FR" dirty="0" err="1" smtClean="0"/>
              <a:t>University</a:t>
            </a:r>
            <a:r>
              <a:rPr lang="fr-FR" dirty="0" smtClean="0"/>
              <a:t> of Melbourne</a:t>
            </a:r>
            <a:endParaRPr lang="fr-FR" dirty="0"/>
          </a:p>
        </p:txBody>
      </p:sp>
      <p:pic>
        <p:nvPicPr>
          <p:cNvPr id="4" name="Image 3" descr="melborne-universit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77044" y="0"/>
            <a:ext cx="1666955" cy="1666955"/>
          </a:xfrm>
          <a:prstGeom prst="rect">
            <a:avLst/>
          </a:prstGeom>
        </p:spPr>
      </p:pic>
      <p:pic>
        <p:nvPicPr>
          <p:cNvPr id="5" name="Image 4" descr="index.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2328165" cy="1428819"/>
          </a:xfrm>
          <a:prstGeom prst="rect">
            <a:avLst/>
          </a:prstGeom>
        </p:spPr>
      </p:pic>
    </p:spTree>
    <p:extLst>
      <p:ext uri="{BB962C8B-B14F-4D97-AF65-F5344CB8AC3E}">
        <p14:creationId xmlns:p14="http://schemas.microsoft.com/office/powerpoint/2010/main" val="125388534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a:xfrm>
            <a:off x="457200" y="1600201"/>
            <a:ext cx="7467600" cy="3179122"/>
          </a:xfrm>
        </p:spPr>
        <p:txBody>
          <a:bodyPr>
            <a:normAutofit fontScale="77500" lnSpcReduction="20000"/>
          </a:bodyPr>
          <a:lstStyle/>
          <a:p>
            <a:r>
              <a:rPr lang="en-GB" sz="1600" i="1" dirty="0"/>
              <a:t>How is it that worldwide models emerge and spread? How do nations learn about each other’s strategies and how do they enter the agenda of national politics and policymaking? Since nations value uniqueness and independence, how is it possible that they nevertheless seem to follow or imitate each other? What is the role of international organisations in this? </a:t>
            </a:r>
            <a:r>
              <a:rPr lang="en-GB" sz="1600" dirty="0"/>
              <a:t>(</a:t>
            </a:r>
            <a:r>
              <a:rPr lang="en-GB" sz="1600" dirty="0" err="1"/>
              <a:t>Alasuutari</a:t>
            </a:r>
            <a:r>
              <a:rPr lang="en-GB" sz="1600" dirty="0"/>
              <a:t> 2016: 2)</a:t>
            </a:r>
            <a:endParaRPr lang="fr-FR" sz="1600" dirty="0"/>
          </a:p>
          <a:p>
            <a:r>
              <a:rPr lang="en-GB" dirty="0" smtClean="0"/>
              <a:t>The </a:t>
            </a:r>
            <a:r>
              <a:rPr lang="en-GB" dirty="0"/>
              <a:t>aim </a:t>
            </a:r>
            <a:r>
              <a:rPr lang="en-GB" dirty="0" smtClean="0"/>
              <a:t>is </a:t>
            </a:r>
            <a:r>
              <a:rPr lang="en-GB" dirty="0"/>
              <a:t>to explore the </a:t>
            </a:r>
            <a:r>
              <a:rPr lang="en-GB" b="1" dirty="0"/>
              <a:t>last question</a:t>
            </a:r>
            <a:r>
              <a:rPr lang="en-GB" dirty="0"/>
              <a:t>, with one particular policy concept in mind: the </a:t>
            </a:r>
            <a:r>
              <a:rPr lang="en-GB" i="1" dirty="0"/>
              <a:t>Creative Economy</a:t>
            </a:r>
            <a:r>
              <a:rPr lang="en-GB" dirty="0"/>
              <a:t>. </a:t>
            </a:r>
            <a:endParaRPr lang="en-GB" dirty="0" smtClean="0"/>
          </a:p>
          <a:p>
            <a:r>
              <a:rPr lang="en-GB" b="1" dirty="0" smtClean="0"/>
              <a:t>Creative Economy Reports</a:t>
            </a:r>
            <a:r>
              <a:rPr lang="en-GB" dirty="0" smtClean="0"/>
              <a:t>, three editions, 2008, 2010, 2013</a:t>
            </a:r>
          </a:p>
          <a:p>
            <a:r>
              <a:rPr lang="en-GB" dirty="0" smtClean="0"/>
              <a:t>United Nations Conference on Trade and Development (UNCTAD), UNESCO, UN Development Program (UNDP) …</a:t>
            </a:r>
            <a:endParaRPr lang="fr-FR" dirty="0"/>
          </a:p>
          <a:p>
            <a:pPr marL="36576" indent="0">
              <a:buNone/>
            </a:pPr>
            <a:endParaRPr lang="fr-FR" dirty="0"/>
          </a:p>
        </p:txBody>
      </p:sp>
      <p:pic>
        <p:nvPicPr>
          <p:cNvPr id="4" name="Image 3" descr="index.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3267" y="4779322"/>
            <a:ext cx="2108014" cy="2078678"/>
          </a:xfrm>
          <a:prstGeom prst="rect">
            <a:avLst/>
          </a:prstGeom>
        </p:spPr>
      </p:pic>
      <p:pic>
        <p:nvPicPr>
          <p:cNvPr id="5" name="Image 4" descr="ditctab20103_en.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37598" y="4779322"/>
            <a:ext cx="2151909" cy="2078678"/>
          </a:xfrm>
          <a:prstGeom prst="rect">
            <a:avLst/>
          </a:prstGeom>
        </p:spPr>
      </p:pic>
      <p:pic>
        <p:nvPicPr>
          <p:cNvPr id="6" name="Image 5" descr="creative_economy_report_2013_0.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9507" y="4779322"/>
            <a:ext cx="2595795" cy="2078678"/>
          </a:xfrm>
          <a:prstGeom prst="rect">
            <a:avLst/>
          </a:prstGeom>
        </p:spPr>
      </p:pic>
    </p:spTree>
    <p:extLst>
      <p:ext uri="{BB962C8B-B14F-4D97-AF65-F5344CB8AC3E}">
        <p14:creationId xmlns:p14="http://schemas.microsoft.com/office/powerpoint/2010/main" val="176228056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fontScale="62500" lnSpcReduction="20000"/>
          </a:bodyPr>
          <a:lstStyle/>
          <a:p>
            <a:r>
              <a:rPr lang="en-GB" dirty="0" smtClean="0"/>
              <a:t>Explore the </a:t>
            </a:r>
            <a:r>
              <a:rPr lang="en-GB" i="1" dirty="0"/>
              <a:t>link</a:t>
            </a:r>
            <a:r>
              <a:rPr lang="en-GB" dirty="0"/>
              <a:t> between International Organizations (IOs) and ‘creative economy’ policy agenda </a:t>
            </a:r>
            <a:r>
              <a:rPr lang="en-GB" dirty="0" smtClean="0"/>
              <a:t>setting</a:t>
            </a:r>
          </a:p>
          <a:p>
            <a:pPr marL="36576" indent="0">
              <a:buNone/>
            </a:pPr>
            <a:endParaRPr lang="en-GB" dirty="0" smtClean="0"/>
          </a:p>
          <a:p>
            <a:r>
              <a:rPr lang="en-GB" dirty="0"/>
              <a:t>S</a:t>
            </a:r>
            <a:r>
              <a:rPr lang="en-GB" dirty="0" smtClean="0"/>
              <a:t>ocio</a:t>
            </a:r>
            <a:r>
              <a:rPr lang="en-GB" dirty="0"/>
              <a:t>-political analysis, favouring </a:t>
            </a:r>
            <a:r>
              <a:rPr lang="en-GB" i="1" dirty="0"/>
              <a:t>an actor-centred </a:t>
            </a:r>
            <a:r>
              <a:rPr lang="en-GB" i="1" dirty="0" smtClean="0"/>
              <a:t>institutionalism</a:t>
            </a:r>
          </a:p>
          <a:p>
            <a:pPr marL="36576" indent="0">
              <a:buNone/>
            </a:pPr>
            <a:r>
              <a:rPr lang="en-GB" dirty="0" smtClean="0"/>
              <a:t> </a:t>
            </a:r>
            <a:r>
              <a:rPr lang="fr-FR" dirty="0" smtClean="0"/>
              <a:t> </a:t>
            </a:r>
          </a:p>
          <a:p>
            <a:r>
              <a:rPr lang="en-GB" dirty="0"/>
              <a:t>O</a:t>
            </a:r>
            <a:r>
              <a:rPr lang="en-GB" dirty="0" smtClean="0"/>
              <a:t>pen </a:t>
            </a:r>
            <a:r>
              <a:rPr lang="en-GB" dirty="0"/>
              <a:t>the </a:t>
            </a:r>
            <a:r>
              <a:rPr lang="en-GB" b="1" dirty="0" smtClean="0"/>
              <a:t>black box of international policy making </a:t>
            </a:r>
            <a:r>
              <a:rPr lang="en-GB" dirty="0" smtClean="0"/>
              <a:t>regarding </a:t>
            </a:r>
            <a:r>
              <a:rPr lang="en-GB" dirty="0"/>
              <a:t>the creative economy reports in order to identify the key </a:t>
            </a:r>
            <a:r>
              <a:rPr lang="en-GB" dirty="0" smtClean="0"/>
              <a:t>actors </a:t>
            </a:r>
            <a:r>
              <a:rPr lang="en-GB" dirty="0"/>
              <a:t>and the </a:t>
            </a:r>
            <a:r>
              <a:rPr lang="en-GB" b="1" dirty="0"/>
              <a:t>rationales</a:t>
            </a:r>
            <a:r>
              <a:rPr lang="en-GB" dirty="0"/>
              <a:t> that drove the introduction of creative economy in the policy agenda of several IOs </a:t>
            </a:r>
            <a:endParaRPr lang="en-GB" dirty="0" smtClean="0"/>
          </a:p>
          <a:p>
            <a:endParaRPr lang="en-GB" dirty="0"/>
          </a:p>
          <a:p>
            <a:r>
              <a:rPr lang="en-GB" b="1" dirty="0"/>
              <a:t>D</a:t>
            </a:r>
            <a:r>
              <a:rPr lang="en-GB" b="1" dirty="0" smtClean="0"/>
              <a:t>ocument </a:t>
            </a:r>
            <a:r>
              <a:rPr lang="en-GB" b="1" dirty="0"/>
              <a:t>analysis </a:t>
            </a:r>
            <a:r>
              <a:rPr lang="en-GB" b="1" dirty="0" smtClean="0"/>
              <a:t>and </a:t>
            </a:r>
            <a:r>
              <a:rPr lang="en-GB" b="1" dirty="0"/>
              <a:t>ten semi-structured interviews</a:t>
            </a:r>
            <a:r>
              <a:rPr lang="en-GB" dirty="0"/>
              <a:t> </a:t>
            </a:r>
            <a:endParaRPr lang="en-GB" dirty="0" smtClean="0"/>
          </a:p>
          <a:p>
            <a:endParaRPr lang="en-GB" dirty="0"/>
          </a:p>
          <a:p>
            <a:r>
              <a:rPr lang="en-GB" dirty="0" smtClean="0"/>
              <a:t>Four main parts</a:t>
            </a:r>
            <a:endParaRPr lang="fr-FR" dirty="0"/>
          </a:p>
        </p:txBody>
      </p:sp>
    </p:spTree>
    <p:extLst>
      <p:ext uri="{BB962C8B-B14F-4D97-AF65-F5344CB8AC3E}">
        <p14:creationId xmlns:p14="http://schemas.microsoft.com/office/powerpoint/2010/main" val="327374790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THE CREATIVE ECONOMY: INSTITUTIONAL PERSPECTIVES</a:t>
            </a:r>
            <a:endParaRPr lang="fr-FR" sz="32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747268788"/>
              </p:ext>
            </p:extLst>
          </p:nvPr>
        </p:nvGraphicFramePr>
        <p:xfrm>
          <a:off x="457200" y="1600200"/>
          <a:ext cx="7467600" cy="3114039"/>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algn="just">
                        <a:lnSpc>
                          <a:spcPct val="150000"/>
                        </a:lnSpc>
                        <a:spcAft>
                          <a:spcPts val="0"/>
                        </a:spcAft>
                        <a:tabLst>
                          <a:tab pos="5756910" algn="l"/>
                        </a:tabLst>
                      </a:pPr>
                      <a:r>
                        <a:rPr lang="en-GB" sz="1200" b="1" dirty="0">
                          <a:effectLst/>
                          <a:latin typeface="Times New Roman"/>
                          <a:ea typeface="ＭＳ 明朝"/>
                          <a:cs typeface="Times New Roman"/>
                        </a:rPr>
                        <a:t>Year</a:t>
                      </a:r>
                      <a:endParaRPr lang="fr-FR" sz="1200" dirty="0">
                        <a:effectLst/>
                        <a:latin typeface="Cambria"/>
                        <a:ea typeface="ＭＳ 明朝"/>
                        <a:cs typeface="Times New Roman"/>
                      </a:endParaRPr>
                    </a:p>
                  </a:txBody>
                  <a:tcPr marL="68580" marR="68580" marT="0" marB="0"/>
                </a:tc>
                <a:tc>
                  <a:txBody>
                    <a:bodyPr/>
                    <a:lstStyle/>
                    <a:p>
                      <a:pPr algn="just">
                        <a:lnSpc>
                          <a:spcPct val="150000"/>
                        </a:lnSpc>
                        <a:spcAft>
                          <a:spcPts val="0"/>
                        </a:spcAft>
                        <a:tabLst>
                          <a:tab pos="5756910" algn="l"/>
                        </a:tabLst>
                      </a:pPr>
                      <a:r>
                        <a:rPr lang="en-GB" sz="1200" b="1">
                          <a:effectLst/>
                          <a:latin typeface="Times New Roman"/>
                          <a:ea typeface="ＭＳ 明朝"/>
                          <a:cs typeface="Times New Roman"/>
                        </a:rPr>
                        <a:t>Organisation</a:t>
                      </a:r>
                      <a:endParaRPr lang="fr-FR" sz="1200">
                        <a:effectLst/>
                        <a:latin typeface="Cambria"/>
                        <a:ea typeface="ＭＳ 明朝"/>
                        <a:cs typeface="Times New Roman"/>
                      </a:endParaRPr>
                    </a:p>
                  </a:txBody>
                  <a:tcPr marL="68580" marR="68580" marT="0" marB="0"/>
                </a:tc>
                <a:tc>
                  <a:txBody>
                    <a:bodyPr/>
                    <a:lstStyle/>
                    <a:p>
                      <a:pPr algn="just">
                        <a:lnSpc>
                          <a:spcPct val="150000"/>
                        </a:lnSpc>
                        <a:spcAft>
                          <a:spcPts val="0"/>
                        </a:spcAft>
                        <a:tabLst>
                          <a:tab pos="5756910" algn="l"/>
                        </a:tabLst>
                      </a:pPr>
                      <a:r>
                        <a:rPr lang="en-GB" sz="1200" b="1">
                          <a:effectLst/>
                          <a:latin typeface="Times New Roman"/>
                          <a:ea typeface="ＭＳ 明朝"/>
                          <a:cs typeface="Times New Roman"/>
                        </a:rPr>
                        <a:t>Report Focus</a:t>
                      </a:r>
                      <a:endParaRPr lang="fr-FR" sz="1200">
                        <a:effectLst/>
                        <a:latin typeface="Cambria"/>
                        <a:ea typeface="ＭＳ 明朝"/>
                        <a:cs typeface="Times New Roman"/>
                      </a:endParaRPr>
                    </a:p>
                  </a:txBody>
                  <a:tcPr marL="68580" marR="68580" marT="0" marB="0"/>
                </a:tc>
              </a:tr>
              <a:tr h="370840">
                <a:tc>
                  <a:txBody>
                    <a:bodyPr/>
                    <a:lstStyle/>
                    <a:p>
                      <a:pPr>
                        <a:lnSpc>
                          <a:spcPct val="150000"/>
                        </a:lnSpc>
                        <a:spcAft>
                          <a:spcPts val="0"/>
                        </a:spcAft>
                        <a:tabLst>
                          <a:tab pos="5756910" algn="l"/>
                        </a:tabLst>
                      </a:pPr>
                      <a:r>
                        <a:rPr lang="en-GB" sz="1200" b="1">
                          <a:effectLst/>
                          <a:latin typeface="Times New Roman"/>
                          <a:ea typeface="ＭＳ 明朝"/>
                          <a:cs typeface="Times New Roman"/>
                        </a:rPr>
                        <a:t>2008</a:t>
                      </a:r>
                      <a:endParaRPr lang="fr-FR" sz="1200">
                        <a:effectLst/>
                        <a:latin typeface="Cambria"/>
                        <a:ea typeface="ＭＳ 明朝"/>
                        <a:cs typeface="Times New Roman"/>
                      </a:endParaRPr>
                    </a:p>
                  </a:txBody>
                  <a:tcPr marL="68580" marR="68580" marT="0" marB="0"/>
                </a:tc>
                <a:tc>
                  <a:txBody>
                    <a:bodyPr/>
                    <a:lstStyle/>
                    <a:p>
                      <a:pPr>
                        <a:lnSpc>
                          <a:spcPct val="150000"/>
                        </a:lnSpc>
                        <a:spcAft>
                          <a:spcPts val="0"/>
                        </a:spcAft>
                        <a:tabLst>
                          <a:tab pos="5756910" algn="l"/>
                        </a:tabLst>
                      </a:pPr>
                      <a:r>
                        <a:rPr lang="en-GB" sz="1200">
                          <a:effectLst/>
                          <a:latin typeface="Times New Roman"/>
                          <a:ea typeface="ＭＳ 明朝"/>
                          <a:cs typeface="Times New Roman"/>
                        </a:rPr>
                        <a:t>UNCTAD &amp; UNDP</a:t>
                      </a:r>
                      <a:endParaRPr lang="fr-FR" sz="1200">
                        <a:effectLst/>
                        <a:latin typeface="Cambria"/>
                        <a:ea typeface="ＭＳ 明朝"/>
                        <a:cs typeface="Times New Roman"/>
                      </a:endParaRPr>
                    </a:p>
                  </a:txBody>
                  <a:tcPr marL="68580" marR="68580" marT="0" marB="0"/>
                </a:tc>
                <a:tc>
                  <a:txBody>
                    <a:bodyPr/>
                    <a:lstStyle/>
                    <a:p>
                      <a:pPr>
                        <a:lnSpc>
                          <a:spcPct val="150000"/>
                        </a:lnSpc>
                        <a:spcAft>
                          <a:spcPts val="0"/>
                        </a:spcAft>
                        <a:tabLst>
                          <a:tab pos="5756910" algn="l"/>
                        </a:tabLst>
                      </a:pPr>
                      <a:r>
                        <a:rPr lang="en-GB" sz="1200">
                          <a:effectLst/>
                          <a:latin typeface="Times New Roman"/>
                          <a:ea typeface="ＭＳ 明朝"/>
                          <a:cs typeface="Times New Roman"/>
                        </a:rPr>
                        <a:t>The Challenge of Assessing the Creative Economy: Towards Informed Policy-Making</a:t>
                      </a:r>
                      <a:endParaRPr lang="fr-FR" sz="1200">
                        <a:effectLst/>
                        <a:latin typeface="Cambria"/>
                        <a:ea typeface="ＭＳ 明朝"/>
                        <a:cs typeface="Times New Roman"/>
                      </a:endParaRPr>
                    </a:p>
                  </a:txBody>
                  <a:tcPr marL="68580" marR="68580" marT="0" marB="0"/>
                </a:tc>
              </a:tr>
              <a:tr h="370840">
                <a:tc>
                  <a:txBody>
                    <a:bodyPr/>
                    <a:lstStyle/>
                    <a:p>
                      <a:pPr>
                        <a:lnSpc>
                          <a:spcPct val="150000"/>
                        </a:lnSpc>
                        <a:spcAft>
                          <a:spcPts val="0"/>
                        </a:spcAft>
                        <a:tabLst>
                          <a:tab pos="5756910" algn="l"/>
                        </a:tabLst>
                      </a:pPr>
                      <a:r>
                        <a:rPr lang="en-GB" sz="1200" b="1">
                          <a:effectLst/>
                          <a:latin typeface="Times New Roman"/>
                          <a:ea typeface="ＭＳ 明朝"/>
                          <a:cs typeface="Times New Roman"/>
                        </a:rPr>
                        <a:t>2010</a:t>
                      </a:r>
                      <a:endParaRPr lang="fr-FR" sz="1200">
                        <a:effectLst/>
                        <a:latin typeface="Cambria"/>
                        <a:ea typeface="ＭＳ 明朝"/>
                        <a:cs typeface="Times New Roman"/>
                      </a:endParaRPr>
                    </a:p>
                  </a:txBody>
                  <a:tcPr marL="68580" marR="68580" marT="0" marB="0"/>
                </a:tc>
                <a:tc>
                  <a:txBody>
                    <a:bodyPr/>
                    <a:lstStyle/>
                    <a:p>
                      <a:pPr>
                        <a:lnSpc>
                          <a:spcPct val="150000"/>
                        </a:lnSpc>
                        <a:spcAft>
                          <a:spcPts val="0"/>
                        </a:spcAft>
                        <a:tabLst>
                          <a:tab pos="5756910" algn="l"/>
                        </a:tabLst>
                      </a:pPr>
                      <a:r>
                        <a:rPr lang="en-GB" sz="1200">
                          <a:effectLst/>
                          <a:latin typeface="Times New Roman"/>
                          <a:ea typeface="ＭＳ 明朝"/>
                          <a:cs typeface="Times New Roman"/>
                        </a:rPr>
                        <a:t>UNCTAD &amp; UNDP</a:t>
                      </a:r>
                      <a:endParaRPr lang="fr-FR" sz="1200">
                        <a:effectLst/>
                        <a:latin typeface="Cambria"/>
                        <a:ea typeface="ＭＳ 明朝"/>
                        <a:cs typeface="Times New Roman"/>
                      </a:endParaRPr>
                    </a:p>
                  </a:txBody>
                  <a:tcPr marL="68580" marR="68580" marT="0" marB="0"/>
                </a:tc>
                <a:tc>
                  <a:txBody>
                    <a:bodyPr/>
                    <a:lstStyle/>
                    <a:p>
                      <a:pPr>
                        <a:lnSpc>
                          <a:spcPct val="150000"/>
                        </a:lnSpc>
                        <a:spcAft>
                          <a:spcPts val="0"/>
                        </a:spcAft>
                        <a:tabLst>
                          <a:tab pos="5756910" algn="l"/>
                        </a:tabLst>
                      </a:pPr>
                      <a:r>
                        <a:rPr lang="en-GB" sz="1200">
                          <a:effectLst/>
                          <a:latin typeface="Times New Roman"/>
                          <a:ea typeface="ＭＳ 明朝"/>
                          <a:cs typeface="Times New Roman"/>
                        </a:rPr>
                        <a:t>Creative Economy: A Feasible Development Option</a:t>
                      </a:r>
                      <a:endParaRPr lang="fr-FR" sz="1200">
                        <a:effectLst/>
                        <a:latin typeface="Cambria"/>
                        <a:ea typeface="ＭＳ 明朝"/>
                        <a:cs typeface="Times New Roman"/>
                      </a:endParaRPr>
                    </a:p>
                  </a:txBody>
                  <a:tcPr marL="68580" marR="68580" marT="0" marB="0"/>
                </a:tc>
              </a:tr>
              <a:tr h="370840">
                <a:tc>
                  <a:txBody>
                    <a:bodyPr/>
                    <a:lstStyle/>
                    <a:p>
                      <a:pPr>
                        <a:lnSpc>
                          <a:spcPct val="150000"/>
                        </a:lnSpc>
                        <a:spcAft>
                          <a:spcPts val="0"/>
                        </a:spcAft>
                        <a:tabLst>
                          <a:tab pos="5756910" algn="l"/>
                        </a:tabLst>
                      </a:pPr>
                      <a:r>
                        <a:rPr lang="en-GB" sz="1200" b="1">
                          <a:effectLst/>
                          <a:latin typeface="Times New Roman"/>
                          <a:ea typeface="ＭＳ 明朝"/>
                          <a:cs typeface="Times New Roman"/>
                        </a:rPr>
                        <a:t>2013</a:t>
                      </a:r>
                      <a:endParaRPr lang="fr-FR" sz="1200">
                        <a:effectLst/>
                        <a:latin typeface="Cambria"/>
                        <a:ea typeface="ＭＳ 明朝"/>
                        <a:cs typeface="Times New Roman"/>
                      </a:endParaRPr>
                    </a:p>
                  </a:txBody>
                  <a:tcPr marL="68580" marR="68580" marT="0" marB="0"/>
                </a:tc>
                <a:tc>
                  <a:txBody>
                    <a:bodyPr/>
                    <a:lstStyle/>
                    <a:p>
                      <a:pPr>
                        <a:lnSpc>
                          <a:spcPct val="150000"/>
                        </a:lnSpc>
                        <a:spcAft>
                          <a:spcPts val="0"/>
                        </a:spcAft>
                        <a:tabLst>
                          <a:tab pos="5756910" algn="l"/>
                        </a:tabLst>
                      </a:pPr>
                      <a:r>
                        <a:rPr lang="en-GB" sz="1200">
                          <a:effectLst/>
                          <a:latin typeface="Times New Roman"/>
                          <a:ea typeface="ＭＳ 明朝"/>
                          <a:cs typeface="Times New Roman"/>
                        </a:rPr>
                        <a:t>UNESCO &amp; UNDP </a:t>
                      </a:r>
                      <a:endParaRPr lang="fr-FR" sz="1200">
                        <a:effectLst/>
                        <a:latin typeface="Cambria"/>
                        <a:ea typeface="ＭＳ 明朝"/>
                        <a:cs typeface="Times New Roman"/>
                      </a:endParaRPr>
                    </a:p>
                  </a:txBody>
                  <a:tcPr marL="68580" marR="68580" marT="0" marB="0"/>
                </a:tc>
                <a:tc>
                  <a:txBody>
                    <a:bodyPr/>
                    <a:lstStyle/>
                    <a:p>
                      <a:pPr>
                        <a:lnSpc>
                          <a:spcPct val="150000"/>
                        </a:lnSpc>
                        <a:spcAft>
                          <a:spcPts val="0"/>
                        </a:spcAft>
                        <a:tabLst>
                          <a:tab pos="5756910" algn="l"/>
                        </a:tabLst>
                      </a:pPr>
                      <a:r>
                        <a:rPr lang="en-GB" sz="1200">
                          <a:effectLst/>
                          <a:latin typeface="Times New Roman"/>
                          <a:ea typeface="ＭＳ 明朝"/>
                          <a:cs typeface="Times New Roman"/>
                        </a:rPr>
                        <a:t>Special Edition: Widening Development Pathways </a:t>
                      </a:r>
                      <a:endParaRPr lang="fr-FR" sz="1200">
                        <a:effectLst/>
                        <a:latin typeface="Cambria"/>
                        <a:ea typeface="ＭＳ 明朝"/>
                        <a:cs typeface="Times New Roman"/>
                      </a:endParaRPr>
                    </a:p>
                  </a:txBody>
                  <a:tcPr marL="68580" marR="68580" marT="0" marB="0"/>
                </a:tc>
              </a:tr>
              <a:tr h="370840">
                <a:tc>
                  <a:txBody>
                    <a:bodyPr/>
                    <a:lstStyle/>
                    <a:p>
                      <a:pPr>
                        <a:lnSpc>
                          <a:spcPct val="150000"/>
                        </a:lnSpc>
                        <a:spcAft>
                          <a:spcPts val="0"/>
                        </a:spcAft>
                        <a:tabLst>
                          <a:tab pos="5756910" algn="l"/>
                        </a:tabLst>
                      </a:pPr>
                      <a:r>
                        <a:rPr lang="en-GB" sz="1200" b="1">
                          <a:effectLst/>
                          <a:latin typeface="Times New Roman"/>
                          <a:ea typeface="ＭＳ 明朝"/>
                          <a:cs typeface="Times New Roman"/>
                        </a:rPr>
                        <a:t>2017 (?) </a:t>
                      </a:r>
                      <a:endParaRPr lang="fr-FR" sz="1200">
                        <a:effectLst/>
                        <a:latin typeface="Cambria"/>
                        <a:ea typeface="ＭＳ 明朝"/>
                        <a:cs typeface="Times New Roman"/>
                      </a:endParaRPr>
                    </a:p>
                  </a:txBody>
                  <a:tcPr marL="68580" marR="68580" marT="0" marB="0"/>
                </a:tc>
                <a:tc>
                  <a:txBody>
                    <a:bodyPr/>
                    <a:lstStyle/>
                    <a:p>
                      <a:pPr>
                        <a:lnSpc>
                          <a:spcPct val="150000"/>
                        </a:lnSpc>
                        <a:spcAft>
                          <a:spcPts val="0"/>
                        </a:spcAft>
                        <a:tabLst>
                          <a:tab pos="5756910" algn="l"/>
                        </a:tabLst>
                      </a:pPr>
                      <a:r>
                        <a:rPr lang="en-GB" sz="1200" dirty="0">
                          <a:effectLst/>
                          <a:latin typeface="Times New Roman"/>
                          <a:ea typeface="ＭＳ 明朝"/>
                          <a:cs typeface="Times New Roman"/>
                        </a:rPr>
                        <a:t>UNCTAD &amp; ?</a:t>
                      </a:r>
                      <a:endParaRPr lang="fr-FR" sz="1200" dirty="0">
                        <a:effectLst/>
                        <a:latin typeface="Cambria"/>
                        <a:ea typeface="ＭＳ 明朝"/>
                        <a:cs typeface="Times New Roman"/>
                      </a:endParaRPr>
                    </a:p>
                  </a:txBody>
                  <a:tcPr marL="68580" marR="68580" marT="0" marB="0"/>
                </a:tc>
                <a:tc>
                  <a:txBody>
                    <a:bodyPr/>
                    <a:lstStyle/>
                    <a:p>
                      <a:pPr>
                        <a:lnSpc>
                          <a:spcPct val="150000"/>
                        </a:lnSpc>
                        <a:spcAft>
                          <a:spcPts val="0"/>
                        </a:spcAft>
                        <a:tabLst>
                          <a:tab pos="5756910" algn="l"/>
                        </a:tabLst>
                      </a:pPr>
                      <a:r>
                        <a:rPr lang="en-GB" sz="1200" dirty="0">
                          <a:effectLst/>
                          <a:latin typeface="Times New Roman"/>
                          <a:ea typeface="ＭＳ 明朝"/>
                          <a:cs typeface="Times New Roman"/>
                        </a:rPr>
                        <a:t>Creative Economy: The New Generation Sustainable Growth Sectors</a:t>
                      </a:r>
                      <a:endParaRPr lang="fr-FR" sz="1200" dirty="0">
                        <a:effectLst/>
                        <a:latin typeface="Cambria"/>
                        <a:ea typeface="ＭＳ 明朝"/>
                        <a:cs typeface="Times New Roman"/>
                      </a:endParaRPr>
                    </a:p>
                  </a:txBody>
                  <a:tcPr marL="68580" marR="68580" marT="0" marB="0"/>
                </a:tc>
              </a:tr>
            </a:tbl>
          </a:graphicData>
        </a:graphic>
      </p:graphicFrame>
      <p:sp>
        <p:nvSpPr>
          <p:cNvPr id="7" name="Rectangle 6"/>
          <p:cNvSpPr/>
          <p:nvPr/>
        </p:nvSpPr>
        <p:spPr>
          <a:xfrm>
            <a:off x="457200" y="4983429"/>
            <a:ext cx="7176166" cy="923330"/>
          </a:xfrm>
          <a:prstGeom prst="rect">
            <a:avLst/>
          </a:prstGeom>
        </p:spPr>
        <p:txBody>
          <a:bodyPr wrap="square">
            <a:spAutoFit/>
          </a:bodyPr>
          <a:lstStyle/>
          <a:p>
            <a:r>
              <a:rPr lang="en-GB" dirty="0"/>
              <a:t>T</a:t>
            </a:r>
            <a:r>
              <a:rPr lang="en-GB" dirty="0" smtClean="0"/>
              <a:t>he </a:t>
            </a:r>
            <a:r>
              <a:rPr lang="en-GB" dirty="0"/>
              <a:t>objectives of UNCTAD (</a:t>
            </a:r>
            <a:r>
              <a:rPr lang="en-GB" b="1" dirty="0"/>
              <a:t>fostering development through trade</a:t>
            </a:r>
            <a:r>
              <a:rPr lang="en-GB" dirty="0"/>
              <a:t>) and UNESCO (</a:t>
            </a:r>
            <a:r>
              <a:rPr lang="en-GB" b="1" dirty="0"/>
              <a:t>connecting countries’ societies through education, science, and culture</a:t>
            </a:r>
            <a:r>
              <a:rPr lang="en-GB" dirty="0"/>
              <a:t>) require very different approaches</a:t>
            </a:r>
            <a:r>
              <a:rPr lang="fr-FR" dirty="0"/>
              <a:t> </a:t>
            </a:r>
          </a:p>
        </p:txBody>
      </p:sp>
    </p:spTree>
    <p:extLst>
      <p:ext uri="{BB962C8B-B14F-4D97-AF65-F5344CB8AC3E}">
        <p14:creationId xmlns:p14="http://schemas.microsoft.com/office/powerpoint/2010/main" val="281416374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BUILDING AN INTERNATIONAL POLICY AGENDA ON CREATIVE ECONOMY</a:t>
            </a:r>
            <a:endParaRPr lang="fr-FR" sz="3200" dirty="0"/>
          </a:p>
        </p:txBody>
      </p:sp>
      <p:sp>
        <p:nvSpPr>
          <p:cNvPr id="3" name="Espace réservé du contenu 2"/>
          <p:cNvSpPr>
            <a:spLocks noGrp="1"/>
          </p:cNvSpPr>
          <p:nvPr>
            <p:ph idx="1"/>
          </p:nvPr>
        </p:nvSpPr>
        <p:spPr>
          <a:xfrm>
            <a:off x="457200" y="1600200"/>
            <a:ext cx="7467600" cy="4842064"/>
          </a:xfrm>
        </p:spPr>
        <p:txBody>
          <a:bodyPr>
            <a:normAutofit fontScale="47500" lnSpcReduction="20000"/>
          </a:bodyPr>
          <a:lstStyle/>
          <a:p>
            <a:r>
              <a:rPr lang="en-GB" dirty="0"/>
              <a:t>The power of an IO comes not from the more traditional trappings of state power, but from its ability to claim authority through expertise</a:t>
            </a:r>
            <a:r>
              <a:rPr lang="en-GB" dirty="0" smtClean="0"/>
              <a:t>.</a:t>
            </a:r>
          </a:p>
          <a:p>
            <a:pPr marL="36576" indent="0">
              <a:buNone/>
            </a:pPr>
            <a:endParaRPr lang="en-GB" dirty="0" smtClean="0"/>
          </a:p>
          <a:p>
            <a:r>
              <a:rPr lang="en-GB" dirty="0"/>
              <a:t>T</a:t>
            </a:r>
            <a:r>
              <a:rPr lang="en-GB" dirty="0" smtClean="0"/>
              <a:t>he </a:t>
            </a:r>
            <a:r>
              <a:rPr lang="en-GB" b="1" dirty="0"/>
              <a:t>changing context of technological convergence and informational society </a:t>
            </a:r>
            <a:r>
              <a:rPr lang="en-GB" dirty="0"/>
              <a:t>enabled a UN agenda on creative industries to be elaborated. </a:t>
            </a:r>
            <a:r>
              <a:rPr lang="fr-FR" dirty="0" smtClean="0"/>
              <a:t> </a:t>
            </a:r>
          </a:p>
          <a:p>
            <a:r>
              <a:rPr lang="fr-FR" dirty="0" smtClean="0"/>
              <a:t>Active </a:t>
            </a:r>
            <a:r>
              <a:rPr lang="en-CA" dirty="0" smtClean="0"/>
              <a:t>involvement</a:t>
            </a:r>
            <a:r>
              <a:rPr lang="fr-FR" dirty="0" smtClean="0"/>
              <a:t> of the UNCTAD</a:t>
            </a:r>
          </a:p>
          <a:p>
            <a:r>
              <a:rPr lang="fr-FR" b="1" dirty="0" smtClean="0"/>
              <a:t>Leadership of UNCTAD </a:t>
            </a:r>
            <a:r>
              <a:rPr lang="fr-FR" dirty="0" err="1" smtClean="0"/>
              <a:t>secretariat</a:t>
            </a:r>
            <a:r>
              <a:rPr lang="fr-FR" dirty="0" smtClean="0"/>
              <a:t> and of Rubens </a:t>
            </a:r>
            <a:r>
              <a:rPr lang="fr-FR" dirty="0" err="1" smtClean="0"/>
              <a:t>Ricupero</a:t>
            </a:r>
            <a:r>
              <a:rPr lang="fr-FR" dirty="0" smtClean="0"/>
              <a:t>, </a:t>
            </a:r>
            <a:r>
              <a:rPr lang="en-GB" dirty="0"/>
              <a:t>former UNCTAD Secretary-General from 1995 to 2004</a:t>
            </a:r>
            <a:r>
              <a:rPr lang="en-GB" dirty="0" smtClean="0"/>
              <a:t>, </a:t>
            </a:r>
            <a:r>
              <a:rPr lang="en-GB" dirty="0"/>
              <a:t>former Brazilian minister of </a:t>
            </a:r>
            <a:r>
              <a:rPr lang="en-GB" dirty="0" smtClean="0"/>
              <a:t>finance</a:t>
            </a:r>
          </a:p>
          <a:p>
            <a:pPr marL="36576" indent="0">
              <a:buNone/>
            </a:pPr>
            <a:endParaRPr lang="en-GB" dirty="0" smtClean="0"/>
          </a:p>
          <a:p>
            <a:r>
              <a:rPr lang="en-GB" b="1" dirty="0" smtClean="0"/>
              <a:t>UNCTAD </a:t>
            </a:r>
            <a:r>
              <a:rPr lang="en-GB" b="1" dirty="0"/>
              <a:t>XI Conference held in Brazil in 2004 </a:t>
            </a:r>
            <a:endParaRPr lang="en-GB" b="1" dirty="0" smtClean="0"/>
          </a:p>
          <a:p>
            <a:r>
              <a:rPr lang="en-GB" dirty="0"/>
              <a:t>O</a:t>
            </a:r>
            <a:r>
              <a:rPr lang="en-GB" dirty="0" smtClean="0"/>
              <a:t>ne </a:t>
            </a:r>
            <a:r>
              <a:rPr lang="en-GB" dirty="0"/>
              <a:t>of </a:t>
            </a:r>
            <a:r>
              <a:rPr lang="en-GB" b="1" dirty="0"/>
              <a:t>three cross-cutting informal ‘high-level panels</a:t>
            </a:r>
            <a:r>
              <a:rPr lang="en-GB" dirty="0"/>
              <a:t>’ organized at the initiative of the UNCTAD Secretariat to the topic of creative industries and development </a:t>
            </a:r>
            <a:endParaRPr lang="en-GB" dirty="0" smtClean="0"/>
          </a:p>
          <a:p>
            <a:r>
              <a:rPr lang="en-GB" b="1" dirty="0"/>
              <a:t>Sao Paulo Consensus</a:t>
            </a:r>
            <a:r>
              <a:rPr lang="en-GB" dirty="0"/>
              <a:t>, adopted by 153 Member States</a:t>
            </a:r>
            <a:r>
              <a:rPr lang="en-GB" dirty="0" smtClean="0"/>
              <a:t>,</a:t>
            </a:r>
            <a:endParaRPr lang="en-GB" dirty="0"/>
          </a:p>
          <a:p>
            <a:pPr marL="36576" indent="0">
              <a:buNone/>
            </a:pPr>
            <a:r>
              <a:rPr lang="en-GB" sz="2500" i="1" dirty="0" smtClean="0"/>
              <a:t> “</a:t>
            </a:r>
            <a:r>
              <a:rPr lang="en-GB" sz="2500" i="1" dirty="0"/>
              <a:t>The international community should support national efforts of developing countries to increase their participation in and benefit from dynamic sectors and to foster, protect and promote their creative industries” </a:t>
            </a:r>
            <a:endParaRPr lang="en-GB" sz="2500" i="1" dirty="0" smtClean="0"/>
          </a:p>
          <a:p>
            <a:pPr marL="36576" indent="0">
              <a:buNone/>
            </a:pPr>
            <a:endParaRPr lang="en-GB" sz="2500" i="1" dirty="0" smtClean="0"/>
          </a:p>
          <a:p>
            <a:r>
              <a:rPr lang="en-GB" dirty="0"/>
              <a:t>A</a:t>
            </a:r>
            <a:r>
              <a:rPr lang="en-GB" dirty="0" smtClean="0"/>
              <a:t>fter </a:t>
            </a:r>
            <a:r>
              <a:rPr lang="en-GB" dirty="0"/>
              <a:t>the UNCTAD XI Conference in Brazil, the Secretary General of the latter set up the </a:t>
            </a:r>
            <a:r>
              <a:rPr lang="en-GB" b="1" dirty="0"/>
              <a:t>UN multi-agency informal group on Creative </a:t>
            </a:r>
            <a:r>
              <a:rPr lang="en-GB" b="1" dirty="0" smtClean="0"/>
              <a:t>Industries</a:t>
            </a:r>
            <a:r>
              <a:rPr lang="en-GB" dirty="0" smtClean="0"/>
              <a:t>: UNCTAD, UNESCO, WIPO, ILO, UNDP, International Trade </a:t>
            </a:r>
            <a:r>
              <a:rPr lang="en-GB" dirty="0" err="1" smtClean="0"/>
              <a:t>Center</a:t>
            </a:r>
            <a:r>
              <a:rPr lang="en-GB" dirty="0" smtClean="0"/>
              <a:t> </a:t>
            </a:r>
          </a:p>
        </p:txBody>
      </p:sp>
    </p:spTree>
    <p:extLst>
      <p:ext uri="{BB962C8B-B14F-4D97-AF65-F5344CB8AC3E}">
        <p14:creationId xmlns:p14="http://schemas.microsoft.com/office/powerpoint/2010/main" val="98106358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CREATING A COMMON UN PERSPECTIVE?</a:t>
            </a:r>
            <a:endParaRPr lang="fr-FR" dirty="0"/>
          </a:p>
        </p:txBody>
      </p:sp>
      <p:sp>
        <p:nvSpPr>
          <p:cNvPr id="3" name="Espace réservé du contenu 2"/>
          <p:cNvSpPr>
            <a:spLocks noGrp="1"/>
          </p:cNvSpPr>
          <p:nvPr>
            <p:ph idx="1"/>
          </p:nvPr>
        </p:nvSpPr>
        <p:spPr>
          <a:xfrm>
            <a:off x="457200" y="1600199"/>
            <a:ext cx="7467600" cy="4999193"/>
          </a:xfrm>
        </p:spPr>
        <p:txBody>
          <a:bodyPr>
            <a:normAutofit fontScale="55000" lnSpcReduction="20000"/>
          </a:bodyPr>
          <a:lstStyle/>
          <a:p>
            <a:r>
              <a:rPr lang="en-GB" dirty="0"/>
              <a:t>UNESCO had engaged with cultural industries (as distinct from, but related to the creative economy) in relation to development in the late 20</a:t>
            </a:r>
            <a:r>
              <a:rPr lang="en-GB" baseline="30000" dirty="0"/>
              <a:t>th</a:t>
            </a:r>
            <a:r>
              <a:rPr lang="en-GB" dirty="0"/>
              <a:t> century in a variety of </a:t>
            </a:r>
            <a:r>
              <a:rPr lang="en-GB" dirty="0" smtClean="0"/>
              <a:t>ways. </a:t>
            </a:r>
            <a:r>
              <a:rPr lang="en-GB" dirty="0"/>
              <a:t>But </a:t>
            </a:r>
            <a:r>
              <a:rPr lang="en-GB" b="1" dirty="0"/>
              <a:t>UNCTAD brought the concept of creative economy into the mainstream economic development agenda in the early 2000s. </a:t>
            </a:r>
            <a:endParaRPr lang="en-GB" b="1" dirty="0" smtClean="0"/>
          </a:p>
          <a:p>
            <a:pPr marL="36576" indent="0">
              <a:buNone/>
            </a:pPr>
            <a:endParaRPr lang="en-GB" dirty="0" smtClean="0"/>
          </a:p>
          <a:p>
            <a:r>
              <a:rPr lang="en-GB" dirty="0"/>
              <a:t>T</a:t>
            </a:r>
            <a:r>
              <a:rPr lang="en-GB" dirty="0" smtClean="0"/>
              <a:t>he </a:t>
            </a:r>
            <a:r>
              <a:rPr lang="en-GB" dirty="0"/>
              <a:t>objective was to set up a database to get evidence on this area</a:t>
            </a:r>
            <a:r>
              <a:rPr lang="fr-FR" dirty="0"/>
              <a:t> </a:t>
            </a:r>
          </a:p>
          <a:p>
            <a:r>
              <a:rPr lang="en-GB" dirty="0"/>
              <a:t>T</a:t>
            </a:r>
            <a:r>
              <a:rPr lang="en-GB" dirty="0" smtClean="0"/>
              <a:t>he </a:t>
            </a:r>
            <a:r>
              <a:rPr lang="en-GB" dirty="0"/>
              <a:t>goal of </a:t>
            </a:r>
            <a:r>
              <a:rPr lang="en-GB" dirty="0" smtClean="0"/>
              <a:t>UNCTAD </a:t>
            </a:r>
            <a:r>
              <a:rPr lang="en-GB" dirty="0"/>
              <a:t>was </a:t>
            </a:r>
            <a:r>
              <a:rPr lang="en-GB" b="1" dirty="0"/>
              <a:t>to justify its leadership, to leave its mark on the topic and to address it through the development perspective and the orientations of </a:t>
            </a:r>
            <a:r>
              <a:rPr lang="en-GB" b="1" dirty="0" smtClean="0"/>
              <a:t>its </a:t>
            </a:r>
            <a:r>
              <a:rPr lang="en-GB" b="1" dirty="0"/>
              <a:t>mandate. </a:t>
            </a:r>
            <a:endParaRPr lang="en-GB" b="1" dirty="0" smtClean="0"/>
          </a:p>
          <a:p>
            <a:pPr marL="36576" indent="0">
              <a:buNone/>
            </a:pPr>
            <a:r>
              <a:rPr lang="en-GB" sz="2500" i="1" dirty="0"/>
              <a:t>“it is very difficult to talk about the impact of creative industries in the global economy if we have no numbers” </a:t>
            </a:r>
            <a:r>
              <a:rPr lang="en-GB" sz="2500" dirty="0"/>
              <a:t>(Interview with a high-ranking official, </a:t>
            </a:r>
            <a:r>
              <a:rPr lang="en-GB" sz="2500" dirty="0" smtClean="0"/>
              <a:t>UNCTAD)</a:t>
            </a:r>
          </a:p>
          <a:p>
            <a:pPr marL="36576" indent="0">
              <a:buNone/>
            </a:pPr>
            <a:endParaRPr lang="en-GB" sz="2500" dirty="0" smtClean="0"/>
          </a:p>
          <a:p>
            <a:r>
              <a:rPr lang="en-GB" dirty="0"/>
              <a:t>UNCTAD was faced with a political </a:t>
            </a:r>
            <a:r>
              <a:rPr lang="en-GB" dirty="0" smtClean="0"/>
              <a:t>dilemma</a:t>
            </a:r>
          </a:p>
          <a:p>
            <a:r>
              <a:rPr lang="en-GB" dirty="0" smtClean="0"/>
              <a:t>Several </a:t>
            </a:r>
            <a:r>
              <a:rPr lang="en-GB" dirty="0"/>
              <a:t>bureaucratic infightings </a:t>
            </a:r>
            <a:r>
              <a:rPr lang="en-GB" dirty="0" smtClean="0"/>
              <a:t>about </a:t>
            </a:r>
            <a:r>
              <a:rPr lang="en-GB" b="1" dirty="0" smtClean="0"/>
              <a:t>the scope of the report, the definition of creative industries and the methodology of database</a:t>
            </a:r>
          </a:p>
          <a:p>
            <a:pPr marL="36576" indent="0">
              <a:buNone/>
            </a:pPr>
            <a:r>
              <a:rPr lang="en-GB" sz="2500" i="1" dirty="0"/>
              <a:t>“It is very beautiful to talk about synergies, cooperation among agencies, but in practice, it is not easy” </a:t>
            </a:r>
            <a:r>
              <a:rPr lang="en-GB" sz="2500" dirty="0"/>
              <a:t>(Interview with a high-ranking official, UNCTAD).</a:t>
            </a:r>
            <a:r>
              <a:rPr lang="fr-FR" sz="2500" dirty="0"/>
              <a:t> </a:t>
            </a:r>
            <a:endParaRPr lang="fr-FR" sz="2500" dirty="0" smtClean="0"/>
          </a:p>
          <a:p>
            <a:pPr marL="36576" indent="0">
              <a:buNone/>
            </a:pPr>
            <a:endParaRPr lang="fr-FR" sz="2500" dirty="0" smtClean="0"/>
          </a:p>
          <a:p>
            <a:r>
              <a:rPr lang="fr-FR" dirty="0" smtClean="0"/>
              <a:t>UNESCO and WIPO have </a:t>
            </a:r>
            <a:r>
              <a:rPr lang="en-CA" dirty="0" smtClean="0"/>
              <a:t>not subscribed </a:t>
            </a:r>
            <a:r>
              <a:rPr lang="fr-FR" dirty="0" smtClean="0"/>
              <a:t>to the conclusions of the reports; </a:t>
            </a:r>
            <a:r>
              <a:rPr lang="en-GB" dirty="0" smtClean="0"/>
              <a:t>the ILO </a:t>
            </a:r>
            <a:r>
              <a:rPr lang="en-GB" dirty="0"/>
              <a:t>did not contribute to the report due to several administrative issues and movement of staff</a:t>
            </a:r>
            <a:r>
              <a:rPr lang="fr-FR" dirty="0"/>
              <a:t> </a:t>
            </a:r>
            <a:endParaRPr lang="en-GB" dirty="0" smtClean="0"/>
          </a:p>
          <a:p>
            <a:pPr marL="36576" indent="0">
              <a:buNone/>
            </a:pPr>
            <a:endParaRPr lang="fr-FR" dirty="0"/>
          </a:p>
        </p:txBody>
      </p:sp>
    </p:spTree>
    <p:extLst>
      <p:ext uri="{BB962C8B-B14F-4D97-AF65-F5344CB8AC3E}">
        <p14:creationId xmlns:p14="http://schemas.microsoft.com/office/powerpoint/2010/main" val="194214538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The diffusion of 2008 and 2010 </a:t>
            </a:r>
            <a:r>
              <a:rPr lang="fr-FR" dirty="0" err="1" smtClean="0"/>
              <a:t>creative</a:t>
            </a:r>
            <a:r>
              <a:rPr lang="fr-FR" dirty="0" smtClean="0"/>
              <a:t> </a:t>
            </a:r>
            <a:r>
              <a:rPr lang="fr-FR" dirty="0" err="1" smtClean="0"/>
              <a:t>economy</a:t>
            </a:r>
            <a:r>
              <a:rPr lang="fr-FR" dirty="0" smtClean="0"/>
              <a:t> reports</a:t>
            </a:r>
            <a:endParaRPr lang="fr-FR" dirty="0"/>
          </a:p>
        </p:txBody>
      </p:sp>
      <p:sp>
        <p:nvSpPr>
          <p:cNvPr id="3" name="Espace réservé du contenu 2"/>
          <p:cNvSpPr>
            <a:spLocks noGrp="1"/>
          </p:cNvSpPr>
          <p:nvPr>
            <p:ph idx="1"/>
          </p:nvPr>
        </p:nvSpPr>
        <p:spPr>
          <a:xfrm>
            <a:off x="457200" y="1600200"/>
            <a:ext cx="7467600" cy="5257800"/>
          </a:xfrm>
        </p:spPr>
        <p:txBody>
          <a:bodyPr>
            <a:normAutofit fontScale="62500" lnSpcReduction="20000"/>
          </a:bodyPr>
          <a:lstStyle/>
          <a:p>
            <a:r>
              <a:rPr lang="en-GB" dirty="0"/>
              <a:t>The 2008 and 2010 reports rested on </a:t>
            </a:r>
            <a:r>
              <a:rPr lang="en-GB" b="1" dirty="0"/>
              <a:t>two principles</a:t>
            </a:r>
            <a:r>
              <a:rPr lang="en-GB" dirty="0"/>
              <a:t>: framing the development dimension of the creative economy through trade diversification and emphasizing a macroeconomic approach through the elaboration of statistical database. </a:t>
            </a:r>
            <a:endParaRPr lang="en-GB" dirty="0" smtClean="0"/>
          </a:p>
          <a:p>
            <a:r>
              <a:rPr lang="en-GB" dirty="0"/>
              <a:t>C</a:t>
            </a:r>
            <a:r>
              <a:rPr lang="en-GB" dirty="0" smtClean="0"/>
              <a:t>reative </a:t>
            </a:r>
            <a:r>
              <a:rPr lang="en-GB" dirty="0"/>
              <a:t>economy has been transformed from a rather national issue for some governments into a concern of international politics - and it has been reintroduced by the UNCTAD’s activities within the agendas of several actors involved</a:t>
            </a:r>
            <a:r>
              <a:rPr lang="fr-FR" dirty="0"/>
              <a:t> </a:t>
            </a:r>
            <a:endParaRPr lang="fr-FR" dirty="0" smtClean="0"/>
          </a:p>
          <a:p>
            <a:pPr marL="36576" indent="0">
              <a:buNone/>
            </a:pPr>
            <a:endParaRPr lang="fr-FR" dirty="0" smtClean="0"/>
          </a:p>
          <a:p>
            <a:pPr marL="36576" indent="0">
              <a:buNone/>
            </a:pPr>
            <a:r>
              <a:rPr lang="en-GB" sz="2500" dirty="0"/>
              <a:t>“</a:t>
            </a:r>
            <a:r>
              <a:rPr lang="en-GB" sz="2500" i="1" dirty="0"/>
              <a:t>These reports helped to give more visibility to these sectors as economic sectors and to give more possibility to integrate them to the national strategies on development. Before, the culture was seen as a sector depending on subsidies. We could not see the impact of your investment in this sector, it was invisible</a:t>
            </a:r>
            <a:r>
              <a:rPr lang="en-GB" sz="2500" dirty="0"/>
              <a:t>” (Interview with a high-ranking official, UNCTAD)</a:t>
            </a:r>
            <a:r>
              <a:rPr lang="en-GB" dirty="0"/>
              <a:t>.</a:t>
            </a:r>
            <a:r>
              <a:rPr lang="fr-FR" dirty="0"/>
              <a:t> </a:t>
            </a:r>
            <a:endParaRPr lang="fr-FR" dirty="0" smtClean="0"/>
          </a:p>
          <a:p>
            <a:pPr marL="36576" indent="0">
              <a:buNone/>
            </a:pPr>
            <a:endParaRPr lang="fr-FR" dirty="0" smtClean="0"/>
          </a:p>
          <a:p>
            <a:r>
              <a:rPr lang="en-GB" dirty="0"/>
              <a:t>Throughout the period 2008-2012, </a:t>
            </a:r>
            <a:r>
              <a:rPr lang="en-GB" b="1" dirty="0"/>
              <a:t>UNCTAD became a key interlocutor of national governments and of IOs regarding the creative industries</a:t>
            </a:r>
            <a:r>
              <a:rPr lang="en-GB" dirty="0"/>
              <a:t>. Several conferences and meetings put the creative economy on their agenda and UNCTAD continued its own advocacy, playing an essential role in disseminating the results of the reports to stakeholders.</a:t>
            </a:r>
            <a:r>
              <a:rPr lang="fr-FR" dirty="0"/>
              <a:t> </a:t>
            </a:r>
          </a:p>
        </p:txBody>
      </p:sp>
      <p:pic>
        <p:nvPicPr>
          <p:cNvPr id="4" name="Image 3" descr="kid.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24799" y="4635289"/>
            <a:ext cx="1219199" cy="2222712"/>
          </a:xfrm>
          <a:prstGeom prst="rect">
            <a:avLst/>
          </a:prstGeom>
        </p:spPr>
      </p:pic>
      <p:pic>
        <p:nvPicPr>
          <p:cNvPr id="5" name="Image 4" descr="-24814.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8335" y="0"/>
            <a:ext cx="1515665" cy="1676000"/>
          </a:xfrm>
          <a:prstGeom prst="rect">
            <a:avLst/>
          </a:prstGeom>
        </p:spPr>
      </p:pic>
    </p:spTree>
    <p:extLst>
      <p:ext uri="{BB962C8B-B14F-4D97-AF65-F5344CB8AC3E}">
        <p14:creationId xmlns:p14="http://schemas.microsoft.com/office/powerpoint/2010/main" val="277733162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CA" dirty="0" smtClean="0"/>
              <a:t>Political reinterpretations of creative economy</a:t>
            </a:r>
            <a:endParaRPr lang="en-CA" dirty="0"/>
          </a:p>
        </p:txBody>
      </p:sp>
      <p:sp>
        <p:nvSpPr>
          <p:cNvPr id="3" name="Espace réservé du contenu 2"/>
          <p:cNvSpPr>
            <a:spLocks noGrp="1"/>
          </p:cNvSpPr>
          <p:nvPr>
            <p:ph idx="1"/>
          </p:nvPr>
        </p:nvSpPr>
        <p:spPr>
          <a:xfrm>
            <a:off x="457200" y="1600200"/>
            <a:ext cx="7467600" cy="3611225"/>
          </a:xfrm>
        </p:spPr>
        <p:txBody>
          <a:bodyPr>
            <a:normAutofit fontScale="40000" lnSpcReduction="20000"/>
          </a:bodyPr>
          <a:lstStyle/>
          <a:p>
            <a:r>
              <a:rPr lang="en-GB" dirty="0"/>
              <a:t>The key question of the </a:t>
            </a:r>
            <a:r>
              <a:rPr lang="en-GB" dirty="0" smtClean="0"/>
              <a:t>third edition </a:t>
            </a:r>
            <a:r>
              <a:rPr lang="en-GB" dirty="0"/>
              <a:t>was </a:t>
            </a:r>
            <a:r>
              <a:rPr lang="en-GB" b="1" dirty="0"/>
              <a:t>“how to capture the vibrancy and scale of creative economies beyond economic indicators” </a:t>
            </a:r>
            <a:endParaRPr lang="en-GB" b="1" dirty="0" smtClean="0"/>
          </a:p>
          <a:p>
            <a:r>
              <a:rPr lang="en-GB" dirty="0" smtClean="0"/>
              <a:t>UNESCO’s aim: To </a:t>
            </a:r>
            <a:r>
              <a:rPr lang="en-GB" dirty="0"/>
              <a:t>downplay the importance of a </a:t>
            </a:r>
            <a:r>
              <a:rPr lang="en-GB" dirty="0" smtClean="0"/>
              <a:t>macroeconomic </a:t>
            </a:r>
            <a:r>
              <a:rPr lang="en-GB" dirty="0"/>
              <a:t>vision on creative economy and focused more and more on the local dimensions of the development through </a:t>
            </a:r>
            <a:r>
              <a:rPr lang="en-GB" dirty="0" smtClean="0"/>
              <a:t>creative </a:t>
            </a:r>
            <a:r>
              <a:rPr lang="en-GB" dirty="0"/>
              <a:t>industries</a:t>
            </a:r>
            <a:r>
              <a:rPr lang="fr-FR" dirty="0"/>
              <a:t> </a:t>
            </a:r>
            <a:endParaRPr lang="en-GB" dirty="0" smtClean="0"/>
          </a:p>
          <a:p>
            <a:pPr marL="36576" indent="0">
              <a:buNone/>
            </a:pPr>
            <a:endParaRPr lang="en-GB" dirty="0" smtClean="0"/>
          </a:p>
          <a:p>
            <a:r>
              <a:rPr lang="en-GB" dirty="0"/>
              <a:t>UNCTAD’s involvement in creative economy issues has triggered a </a:t>
            </a:r>
            <a:r>
              <a:rPr lang="en-GB" b="1" dirty="0"/>
              <a:t>more competitive institutional context for UNESCO’s </a:t>
            </a:r>
            <a:r>
              <a:rPr lang="en-GB" b="1" dirty="0" smtClean="0"/>
              <a:t>work</a:t>
            </a:r>
          </a:p>
          <a:p>
            <a:r>
              <a:rPr lang="en-GB" dirty="0" smtClean="0"/>
              <a:t>UNESCO’s authority has </a:t>
            </a:r>
            <a:r>
              <a:rPr lang="en-GB" dirty="0"/>
              <a:t>been undermined by the UNCTAD’s expanded activities</a:t>
            </a:r>
            <a:r>
              <a:rPr lang="fr-FR" dirty="0"/>
              <a:t> </a:t>
            </a:r>
            <a:endParaRPr lang="fr-FR" dirty="0" smtClean="0"/>
          </a:p>
          <a:p>
            <a:endParaRPr lang="fr-FR" dirty="0" smtClean="0"/>
          </a:p>
          <a:p>
            <a:r>
              <a:rPr lang="en-GB" dirty="0" smtClean="0"/>
              <a:t>The </a:t>
            </a:r>
            <a:r>
              <a:rPr lang="en-GB" dirty="0"/>
              <a:t>2013 report was </a:t>
            </a:r>
            <a:r>
              <a:rPr lang="en-GB" b="1" dirty="0"/>
              <a:t>embedded into UNESCO previous experiences and normative framework of the organization</a:t>
            </a:r>
            <a:r>
              <a:rPr lang="fr-FR" b="1" dirty="0"/>
              <a:t> </a:t>
            </a:r>
            <a:endParaRPr lang="fr-FR" b="1" dirty="0" smtClean="0"/>
          </a:p>
          <a:p>
            <a:r>
              <a:rPr lang="en-GB" dirty="0"/>
              <a:t>T</a:t>
            </a:r>
            <a:r>
              <a:rPr lang="en-GB" dirty="0" smtClean="0"/>
              <a:t>o </a:t>
            </a:r>
            <a:r>
              <a:rPr lang="en-GB" dirty="0"/>
              <a:t>show that the agenda on creative industries has become increasingly institutionalised through several practices of the organisation. </a:t>
            </a:r>
            <a:endParaRPr lang="en-GB" dirty="0" smtClean="0"/>
          </a:p>
          <a:p>
            <a:endParaRPr lang="en-GB" dirty="0"/>
          </a:p>
          <a:p>
            <a:r>
              <a:rPr lang="en-GB" dirty="0"/>
              <a:t>A</a:t>
            </a:r>
            <a:r>
              <a:rPr lang="en-GB" dirty="0" smtClean="0"/>
              <a:t> </a:t>
            </a:r>
            <a:r>
              <a:rPr lang="en-GB" dirty="0"/>
              <a:t>key </a:t>
            </a:r>
            <a:r>
              <a:rPr lang="en-GB" dirty="0" smtClean="0"/>
              <a:t>aspect, </a:t>
            </a:r>
            <a:r>
              <a:rPr lang="en-GB" dirty="0"/>
              <a:t>which favoured </a:t>
            </a:r>
            <a:r>
              <a:rPr lang="en-GB" dirty="0" smtClean="0"/>
              <a:t>the UNESCO’s </a:t>
            </a:r>
            <a:r>
              <a:rPr lang="en-GB" dirty="0"/>
              <a:t>decision to take the leadership about the creative economy reports: </a:t>
            </a:r>
            <a:r>
              <a:rPr lang="en-GB" b="1" dirty="0"/>
              <a:t>the international campaign for the inclusion of culture in the post-2015 UN development agenda</a:t>
            </a:r>
            <a:r>
              <a:rPr lang="fr-FR" b="1" dirty="0"/>
              <a:t> </a:t>
            </a:r>
            <a:endParaRPr lang="fr-FR" b="1" dirty="0" smtClean="0"/>
          </a:p>
          <a:p>
            <a:pPr marL="36576" indent="0">
              <a:buNone/>
            </a:pPr>
            <a:r>
              <a:rPr lang="en-GB" i="1" dirty="0"/>
              <a:t>“The 2013 report should be one of the platforms for justifying the inclusion of culture in the post-2015 agenda</a:t>
            </a:r>
            <a:r>
              <a:rPr lang="en-GB" dirty="0"/>
              <a:t>” (Interview with a high ranking official, UNESCO).</a:t>
            </a:r>
            <a:r>
              <a:rPr lang="fr-FR" dirty="0"/>
              <a:t> </a:t>
            </a:r>
          </a:p>
        </p:txBody>
      </p:sp>
      <p:pic>
        <p:nvPicPr>
          <p:cNvPr id="4" name="Image 3" descr="051020UNESCOConventionProtectionPromotionDiversityCulturalExpression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7327" y="5211425"/>
            <a:ext cx="2406316" cy="1646574"/>
          </a:xfrm>
          <a:prstGeom prst="rect">
            <a:avLst/>
          </a:prstGeom>
        </p:spPr>
      </p:pic>
      <p:pic>
        <p:nvPicPr>
          <p:cNvPr id="5" name="Image 4" descr="our-creative-diversit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03314" y="5316178"/>
            <a:ext cx="3119584" cy="1561310"/>
          </a:xfrm>
          <a:prstGeom prst="rect">
            <a:avLst/>
          </a:prstGeom>
        </p:spPr>
      </p:pic>
      <p:pic>
        <p:nvPicPr>
          <p:cNvPr id="6" name="Image 5" descr="UNSustainableDevelopmentGoals_w_logo-e1442391056454.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5211425"/>
            <a:ext cx="2471234" cy="1646574"/>
          </a:xfrm>
          <a:prstGeom prst="rect">
            <a:avLst/>
          </a:prstGeom>
        </p:spPr>
      </p:pic>
    </p:spTree>
    <p:extLst>
      <p:ext uri="{BB962C8B-B14F-4D97-AF65-F5344CB8AC3E}">
        <p14:creationId xmlns:p14="http://schemas.microsoft.com/office/powerpoint/2010/main" val="295500608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txBody>
          <a:bodyPr>
            <a:normAutofit fontScale="77500" lnSpcReduction="20000"/>
          </a:bodyPr>
          <a:lstStyle/>
          <a:p>
            <a:r>
              <a:rPr lang="en-GB" dirty="0"/>
              <a:t>the integration of creative economy in the IO’s policy agenda cannot be understood as a purely state-led process. </a:t>
            </a:r>
            <a:endParaRPr lang="en-GB" dirty="0" smtClean="0"/>
          </a:p>
          <a:p>
            <a:pPr marL="36576" indent="0">
              <a:buNone/>
            </a:pPr>
            <a:endParaRPr lang="en-GB" dirty="0" smtClean="0"/>
          </a:p>
          <a:p>
            <a:r>
              <a:rPr lang="en-GB" dirty="0"/>
              <a:t>R</a:t>
            </a:r>
            <a:r>
              <a:rPr lang="en-GB" dirty="0" smtClean="0"/>
              <a:t>elated </a:t>
            </a:r>
            <a:r>
              <a:rPr lang="en-GB" dirty="0"/>
              <a:t>more to the particular interests and ambitions of the IOs’ administrations than to external political pressure from the member states. </a:t>
            </a:r>
            <a:endParaRPr lang="en-GB" dirty="0" smtClean="0"/>
          </a:p>
          <a:p>
            <a:endParaRPr lang="fr-FR" dirty="0"/>
          </a:p>
          <a:p>
            <a:r>
              <a:rPr lang="en-GB" dirty="0"/>
              <a:t>T</a:t>
            </a:r>
            <a:r>
              <a:rPr lang="en-GB" dirty="0" smtClean="0"/>
              <a:t>he </a:t>
            </a:r>
            <a:r>
              <a:rPr lang="en-GB" dirty="0"/>
              <a:t>creative economy making was based on the desire of these organisations to enhance their policy </a:t>
            </a:r>
            <a:r>
              <a:rPr lang="en-GB" dirty="0" smtClean="0"/>
              <a:t>agenda, resources </a:t>
            </a:r>
            <a:r>
              <a:rPr lang="en-GB" dirty="0"/>
              <a:t>and their credibility within the UN system, lobbying for a better position of their policy approach in the multilateral discussions on development cooperation.   </a:t>
            </a:r>
            <a:endParaRPr lang="fr-FR" dirty="0"/>
          </a:p>
          <a:p>
            <a:pPr marL="36576" indent="0">
              <a:buNone/>
            </a:pPr>
            <a:endParaRPr lang="fr-FR" dirty="0"/>
          </a:p>
        </p:txBody>
      </p:sp>
    </p:spTree>
    <p:extLst>
      <p:ext uri="{BB962C8B-B14F-4D97-AF65-F5344CB8AC3E}">
        <p14:creationId xmlns:p14="http://schemas.microsoft.com/office/powerpoint/2010/main" val="18417982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chnique">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ゴシック"/>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Technique.thmx</Template>
  <TotalTime>270</TotalTime>
  <Words>1229</Words>
  <Application>Microsoft Macintosh PowerPoint</Application>
  <PresentationFormat>Présentation à l'écran (4:3)</PresentationFormat>
  <Paragraphs>85</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Technique</vt:lpstr>
      <vt:lpstr>International organizations and creation of global norms for cultural policies:  THE CREATIVE POLICY AGENDA-MAKING for whom and for what?</vt:lpstr>
      <vt:lpstr>INTRODUCTION</vt:lpstr>
      <vt:lpstr>INTRODUCTION</vt:lpstr>
      <vt:lpstr>THE CREATIVE ECONOMY: INSTITUTIONAL PERSPECTIVES</vt:lpstr>
      <vt:lpstr>BUILDING AN INTERNATIONAL POLICY AGENDA ON CREATIVE ECONOMY</vt:lpstr>
      <vt:lpstr>CREATING A COMMON UN PERSPECTIVE?</vt:lpstr>
      <vt:lpstr>The diffusion of 2008 and 2010 creative economy reports</vt:lpstr>
      <vt:lpstr>Political reinterpretations of creative economy</vt:lpstr>
      <vt:lpstr>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organizations and creation of global norms for cultural policies:  THE CREATIVE POLICY AGENDA-MAKING for whom and for what?</dc:title>
  <dc:creator>Thibaud Mariage</dc:creator>
  <cp:lastModifiedBy>Thibaud Mariage</cp:lastModifiedBy>
  <cp:revision>20</cp:revision>
  <dcterms:created xsi:type="dcterms:W3CDTF">2017-07-11T12:27:30Z</dcterms:created>
  <dcterms:modified xsi:type="dcterms:W3CDTF">2017-07-13T13:08:46Z</dcterms:modified>
</cp:coreProperties>
</file>