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0" r:id="rId5"/>
    <p:sldId id="259" r:id="rId6"/>
    <p:sldId id="261" r:id="rId7"/>
    <p:sldId id="262" r:id="rId8"/>
    <p:sldId id="263" r:id="rId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6" d="100"/>
          <a:sy n="96" d="100"/>
        </p:scale>
        <p:origin x="-112" y="-4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nl-BE" smtClean="0"/>
              <a:t>Cliquez et modifiez le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BE"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46C9428C-6C95-9F40-BEDF-9EB377902137}" type="datetimeFigureOut">
              <a:rPr lang="fr-FR" smtClean="0"/>
              <a:t>13/07/17</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6C6FD9AA-CF9F-B949-8266-BEC950C29F87}" type="slidenum">
              <a:rPr lang="fr-FR" smtClean="0"/>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nl-BE"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4" name="Espace réservé de la date 3"/>
          <p:cNvSpPr>
            <a:spLocks noGrp="1"/>
          </p:cNvSpPr>
          <p:nvPr>
            <p:ph type="dt" sz="half" idx="10"/>
          </p:nvPr>
        </p:nvSpPr>
        <p:spPr/>
        <p:txBody>
          <a:bodyPr/>
          <a:lstStyle/>
          <a:p>
            <a:fld id="{46C9428C-6C95-9F40-BEDF-9EB377902137}" type="datetimeFigureOut">
              <a:rPr lang="fr-FR" smtClean="0"/>
              <a:t>13/07/17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6FD9AA-CF9F-B949-8266-BEC950C29F87}"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nl-BE" smtClean="0"/>
              <a:t>Cliquez et modifiez le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4" name="Espace réservé de la date 3"/>
          <p:cNvSpPr>
            <a:spLocks noGrp="1"/>
          </p:cNvSpPr>
          <p:nvPr>
            <p:ph type="dt" sz="half" idx="10"/>
          </p:nvPr>
        </p:nvSpPr>
        <p:spPr/>
        <p:txBody>
          <a:bodyPr/>
          <a:lstStyle/>
          <a:p>
            <a:fld id="{46C9428C-6C95-9F40-BEDF-9EB377902137}" type="datetimeFigureOut">
              <a:rPr lang="fr-FR" smtClean="0"/>
              <a:t>13/07/17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6FD9AA-CF9F-B949-8266-BEC950C29F87}"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nl-BE" smtClean="0"/>
              <a:t>Cliquez et modifiez le titre</a:t>
            </a:r>
            <a:endParaRPr kumimoji="0" lang="en-US"/>
          </a:p>
        </p:txBody>
      </p:sp>
      <p:sp>
        <p:nvSpPr>
          <p:cNvPr id="3" name="Espace réservé du contenu 2"/>
          <p:cNvSpPr>
            <a:spLocks noGrp="1"/>
          </p:cNvSpPr>
          <p:nvPr>
            <p:ph idx="1"/>
          </p:nvPr>
        </p:nvSpPr>
        <p:spPr/>
        <p:txBody>
          <a:body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4" name="Espace réservé de la date 3"/>
          <p:cNvSpPr>
            <a:spLocks noGrp="1"/>
          </p:cNvSpPr>
          <p:nvPr>
            <p:ph type="dt" sz="half" idx="10"/>
          </p:nvPr>
        </p:nvSpPr>
        <p:spPr/>
        <p:txBody>
          <a:bodyPr/>
          <a:lstStyle/>
          <a:p>
            <a:fld id="{46C9428C-6C95-9F40-BEDF-9EB377902137}" type="datetimeFigureOut">
              <a:rPr lang="fr-FR" smtClean="0"/>
              <a:t>13/07/17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6FD9AA-CF9F-B949-8266-BEC950C29F87}"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nl-BE" smtClean="0"/>
              <a:t>Cliquez et modifiez le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BE" smtClean="0"/>
              <a:t>Cliquez pour modifier les styles du texte du masque</a:t>
            </a:r>
          </a:p>
        </p:txBody>
      </p:sp>
      <p:sp>
        <p:nvSpPr>
          <p:cNvPr id="4" name="Espace réservé de la date 3"/>
          <p:cNvSpPr>
            <a:spLocks noGrp="1"/>
          </p:cNvSpPr>
          <p:nvPr>
            <p:ph type="dt" sz="half" idx="10"/>
          </p:nvPr>
        </p:nvSpPr>
        <p:spPr/>
        <p:txBody>
          <a:bodyPr/>
          <a:lstStyle/>
          <a:p>
            <a:fld id="{46C9428C-6C95-9F40-BEDF-9EB377902137}" type="datetimeFigureOut">
              <a:rPr lang="fr-FR" smtClean="0"/>
              <a:t>13/07/17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6FD9AA-CF9F-B949-8266-BEC950C29F87}" type="slidenum">
              <a:rPr lang="fr-FR" smtClean="0"/>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nl-BE" smtClean="0"/>
              <a:t>Cliquez et modifiez le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5" name="Espace réservé de la date 4"/>
          <p:cNvSpPr>
            <a:spLocks noGrp="1"/>
          </p:cNvSpPr>
          <p:nvPr>
            <p:ph type="dt" sz="half" idx="10"/>
          </p:nvPr>
        </p:nvSpPr>
        <p:spPr/>
        <p:txBody>
          <a:bodyPr/>
          <a:lstStyle/>
          <a:p>
            <a:fld id="{46C9428C-6C95-9F40-BEDF-9EB377902137}" type="datetimeFigureOut">
              <a:rPr lang="fr-FR" smtClean="0"/>
              <a:t>13/07/17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6FD9AA-CF9F-B949-8266-BEC950C29F87}"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nl-BE" smtClean="0"/>
              <a:t>Cliquez et modifiez le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BE"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BE"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7" name="Espace réservé de la date 6"/>
          <p:cNvSpPr>
            <a:spLocks noGrp="1"/>
          </p:cNvSpPr>
          <p:nvPr>
            <p:ph type="dt" sz="half" idx="10"/>
          </p:nvPr>
        </p:nvSpPr>
        <p:spPr/>
        <p:txBody>
          <a:bodyPr/>
          <a:lstStyle/>
          <a:p>
            <a:fld id="{46C9428C-6C95-9F40-BEDF-9EB377902137}" type="datetimeFigureOut">
              <a:rPr lang="fr-FR" smtClean="0"/>
              <a:t>13/07/17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C6FD9AA-CF9F-B949-8266-BEC950C29F87}"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nl-BE" smtClean="0"/>
              <a:t>Cliquez et modifiez le titre</a:t>
            </a:r>
            <a:endParaRPr kumimoji="0" lang="en-US"/>
          </a:p>
        </p:txBody>
      </p:sp>
      <p:sp>
        <p:nvSpPr>
          <p:cNvPr id="7" name="Espace réservé de la date 6"/>
          <p:cNvSpPr>
            <a:spLocks noGrp="1"/>
          </p:cNvSpPr>
          <p:nvPr>
            <p:ph type="dt" sz="half" idx="10"/>
          </p:nvPr>
        </p:nvSpPr>
        <p:spPr/>
        <p:txBody>
          <a:bodyPr/>
          <a:lstStyle/>
          <a:p>
            <a:fld id="{46C9428C-6C95-9F40-BEDF-9EB377902137}" type="datetimeFigureOut">
              <a:rPr lang="fr-FR" smtClean="0"/>
              <a:t>13/07/17</a:t>
            </a:fld>
            <a:endParaRPr lang="fr-FR"/>
          </a:p>
        </p:txBody>
      </p:sp>
      <p:sp>
        <p:nvSpPr>
          <p:cNvPr id="8" name="Espace réservé du numéro de diapositive 7"/>
          <p:cNvSpPr>
            <a:spLocks noGrp="1"/>
          </p:cNvSpPr>
          <p:nvPr>
            <p:ph type="sldNum" sz="quarter" idx="11"/>
          </p:nvPr>
        </p:nvSpPr>
        <p:spPr/>
        <p:txBody>
          <a:bodyPr/>
          <a:lstStyle/>
          <a:p>
            <a:fld id="{6C6FD9AA-CF9F-B949-8266-BEC950C29F87}" type="slidenum">
              <a:rPr lang="fr-FR" smtClean="0"/>
              <a:t>‹#›</a:t>
            </a:fld>
            <a:endParaRPr lang="fr-FR"/>
          </a:p>
        </p:txBody>
      </p:sp>
      <p:sp>
        <p:nvSpPr>
          <p:cNvPr id="9" name="Espace réservé du pied de page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6C9428C-6C95-9F40-BEDF-9EB377902137}" type="datetimeFigureOut">
              <a:rPr lang="fr-FR" smtClean="0"/>
              <a:t>13/07/17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6FD9AA-CF9F-B949-8266-BEC950C29F87}"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nl-BE" smtClean="0"/>
              <a:t>Cliquez et modifiez le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nl-BE"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5" name="Espace réservé de la date 4"/>
          <p:cNvSpPr>
            <a:spLocks noGrp="1"/>
          </p:cNvSpPr>
          <p:nvPr>
            <p:ph type="dt" sz="half" idx="10"/>
          </p:nvPr>
        </p:nvSpPr>
        <p:spPr/>
        <p:txBody>
          <a:bodyPr/>
          <a:lstStyle/>
          <a:p>
            <a:fld id="{46C9428C-6C95-9F40-BEDF-9EB377902137}" type="datetimeFigureOut">
              <a:rPr lang="fr-FR" smtClean="0"/>
              <a:t>13/07/17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156448" y="6422064"/>
            <a:ext cx="762000" cy="365125"/>
          </a:xfrm>
        </p:spPr>
        <p:txBody>
          <a:bodyPr/>
          <a:lstStyle/>
          <a:p>
            <a:fld id="{6C6FD9AA-CF9F-B949-8266-BEC950C29F87}"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nl-BE" smtClean="0"/>
              <a:t>Cliquez et modifiez le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nl-BE" smtClean="0"/>
              <a:t>Faire glisser l'image vers l'espace réservé ou cliquer sur l'icône pour l'ajouter</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nl-BE"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46C9428C-6C95-9F40-BEDF-9EB377902137}" type="datetimeFigureOut">
              <a:rPr lang="fr-FR" smtClean="0"/>
              <a:t>13/07/17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6FD9AA-CF9F-B949-8266-BEC950C29F87}"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nl-BE" smtClean="0"/>
              <a:t>Cliquez et modifiez le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nl-BE" smtClean="0"/>
              <a:t>Cliquez pour modifier les styles du texte du masque</a:t>
            </a:r>
          </a:p>
          <a:p>
            <a:pPr lvl="1" eaLnBrk="1" latinLnBrk="0" hangingPunct="1"/>
            <a:r>
              <a:rPr kumimoji="0" lang="nl-BE" smtClean="0"/>
              <a:t>Deuxième niveau</a:t>
            </a:r>
          </a:p>
          <a:p>
            <a:pPr lvl="2" eaLnBrk="1" latinLnBrk="0" hangingPunct="1"/>
            <a:r>
              <a:rPr kumimoji="0" lang="nl-BE" smtClean="0"/>
              <a:t>Troisième niveau</a:t>
            </a:r>
          </a:p>
          <a:p>
            <a:pPr lvl="3" eaLnBrk="1" latinLnBrk="0" hangingPunct="1"/>
            <a:r>
              <a:rPr kumimoji="0" lang="nl-BE" smtClean="0"/>
              <a:t>Quatrième niveau</a:t>
            </a:r>
          </a:p>
          <a:p>
            <a:pPr lvl="4" eaLnBrk="1" latinLnBrk="0" hangingPunct="1"/>
            <a:r>
              <a:rPr kumimoji="0" lang="nl-BE"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6C9428C-6C95-9F40-BEDF-9EB377902137}" type="datetimeFigureOut">
              <a:rPr lang="fr-FR" smtClean="0"/>
              <a:t>13/07/17</a:t>
            </a:fld>
            <a:endParaRPr lang="fr-F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C6FD9AA-CF9F-B949-8266-BEC950C29F87}" type="slidenum">
              <a:rPr lang="fr-FR" smtClean="0"/>
              <a:t>‹#›</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en-US" sz="3200" dirty="0">
                <a:effectLst/>
              </a:rPr>
              <a:t>The review of the Audiovisual Media Services Directive:</a:t>
            </a:r>
            <a:r>
              <a:rPr lang="fr-FR" sz="3200" dirty="0">
                <a:effectLst/>
              </a:rPr>
              <a:t/>
            </a:r>
            <a:br>
              <a:rPr lang="fr-FR" sz="3200" dirty="0">
                <a:effectLst/>
              </a:rPr>
            </a:br>
            <a:r>
              <a:rPr lang="en-US" sz="3200" dirty="0">
                <a:effectLst/>
              </a:rPr>
              <a:t>many political voices for one digital Europe?</a:t>
            </a:r>
            <a:r>
              <a:rPr lang="fr-FR" sz="3200" dirty="0">
                <a:effectLst/>
              </a:rPr>
              <a:t> </a:t>
            </a:r>
            <a:endParaRPr lang="fr-FR" sz="3200" dirty="0"/>
          </a:p>
        </p:txBody>
      </p:sp>
      <p:sp>
        <p:nvSpPr>
          <p:cNvPr id="3" name="Sous-titre 2"/>
          <p:cNvSpPr>
            <a:spLocks noGrp="1"/>
          </p:cNvSpPr>
          <p:nvPr>
            <p:ph type="subTitle" idx="1"/>
          </p:nvPr>
        </p:nvSpPr>
        <p:spPr>
          <a:xfrm>
            <a:off x="433050" y="1544812"/>
            <a:ext cx="6480048" cy="1524503"/>
          </a:xfrm>
        </p:spPr>
        <p:txBody>
          <a:bodyPr/>
          <a:lstStyle/>
          <a:p>
            <a:r>
              <a:rPr lang="fr-FR" dirty="0" smtClean="0"/>
              <a:t>Antonios </a:t>
            </a:r>
            <a:r>
              <a:rPr lang="fr-FR" dirty="0" smtClean="0"/>
              <a:t>Vlassis </a:t>
            </a:r>
          </a:p>
          <a:p>
            <a:r>
              <a:rPr lang="fr-FR" dirty="0" smtClean="0"/>
              <a:t>Center for International Relations </a:t>
            </a:r>
            <a:r>
              <a:rPr lang="fr-FR" dirty="0" err="1" smtClean="0"/>
              <a:t>Studies</a:t>
            </a:r>
            <a:r>
              <a:rPr lang="fr-FR" dirty="0" smtClean="0"/>
              <a:t> (CEFIR)</a:t>
            </a:r>
            <a:endParaRPr lang="fr-FR" dirty="0" smtClean="0"/>
          </a:p>
          <a:p>
            <a:r>
              <a:rPr lang="fr-FR" dirty="0"/>
              <a:t>Liège </a:t>
            </a:r>
            <a:r>
              <a:rPr lang="fr-FR" dirty="0" err="1"/>
              <a:t>University</a:t>
            </a:r>
            <a:endParaRPr lang="fr-FR" dirty="0"/>
          </a:p>
        </p:txBody>
      </p:sp>
      <p:pic>
        <p:nvPicPr>
          <p:cNvPr id="4" name="Image 3" descr="inde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1275" y="0"/>
            <a:ext cx="2002725" cy="1098074"/>
          </a:xfrm>
          <a:prstGeom prst="rect">
            <a:avLst/>
          </a:prstGeom>
        </p:spPr>
      </p:pic>
      <p:pic>
        <p:nvPicPr>
          <p:cNvPr id="5" name="Image 4" descr="20150106103123_CEFIR-STUDI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772579" cy="1098074"/>
          </a:xfrm>
          <a:prstGeom prst="rect">
            <a:avLst/>
          </a:prstGeom>
        </p:spPr>
      </p:pic>
    </p:spTree>
    <p:extLst>
      <p:ext uri="{BB962C8B-B14F-4D97-AF65-F5344CB8AC3E}">
        <p14:creationId xmlns:p14="http://schemas.microsoft.com/office/powerpoint/2010/main" val="41739313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p:txBody>
          <a:bodyPr>
            <a:normAutofit fontScale="70000" lnSpcReduction="20000"/>
          </a:bodyPr>
          <a:lstStyle/>
          <a:p>
            <a:r>
              <a:rPr lang="en-US" dirty="0"/>
              <a:t>R</a:t>
            </a:r>
            <a:r>
              <a:rPr lang="en-US" dirty="0" smtClean="0"/>
              <a:t>eview </a:t>
            </a:r>
            <a:r>
              <a:rPr lang="en-US" dirty="0"/>
              <a:t>of the Audiovisual Media Services Directive (hereafter ‘the AVMSD’)</a:t>
            </a:r>
            <a:r>
              <a:rPr lang="fr-FR" dirty="0"/>
              <a:t> </a:t>
            </a:r>
            <a:endParaRPr lang="fr-FR" dirty="0" smtClean="0"/>
          </a:p>
          <a:p>
            <a:pPr marL="36576" indent="0">
              <a:buNone/>
            </a:pPr>
            <a:endParaRPr lang="fr-FR" dirty="0" smtClean="0"/>
          </a:p>
          <a:p>
            <a:r>
              <a:rPr lang="en-US" dirty="0"/>
              <a:t>T</a:t>
            </a:r>
            <a:r>
              <a:rPr lang="en-US" dirty="0" smtClean="0"/>
              <a:t>he </a:t>
            </a:r>
            <a:r>
              <a:rPr lang="en-US" dirty="0" err="1"/>
              <a:t>transversality</a:t>
            </a:r>
            <a:r>
              <a:rPr lang="en-US" dirty="0"/>
              <a:t> of audiovisual and media industries is supposed to raise normative conflicts, insofar as audiovisual goods and services are located at the junction of several </a:t>
            </a:r>
            <a:r>
              <a:rPr lang="en-US" dirty="0" smtClean="0"/>
              <a:t>sectors</a:t>
            </a:r>
          </a:p>
          <a:p>
            <a:pPr marL="36576" indent="0">
              <a:buNone/>
            </a:pPr>
            <a:endParaRPr lang="en-US" dirty="0" smtClean="0"/>
          </a:p>
          <a:p>
            <a:r>
              <a:rPr lang="en-US" dirty="0"/>
              <a:t>T</a:t>
            </a:r>
            <a:r>
              <a:rPr lang="en-US" dirty="0" smtClean="0"/>
              <a:t>he </a:t>
            </a:r>
            <a:r>
              <a:rPr lang="en-US" dirty="0"/>
              <a:t>priority to establish the Digital Agenda for Europe and put in place a Digital Single Market (DSM)</a:t>
            </a:r>
            <a:r>
              <a:rPr lang="fr-FR" dirty="0"/>
              <a:t> </a:t>
            </a:r>
            <a:endParaRPr lang="fr-FR" dirty="0" smtClean="0"/>
          </a:p>
          <a:p>
            <a:pPr marL="36576" indent="0">
              <a:buNone/>
            </a:pPr>
            <a:r>
              <a:rPr lang="en-US" sz="1800" i="1" dirty="0" smtClean="0"/>
              <a:t>“</a:t>
            </a:r>
            <a:r>
              <a:rPr lang="en-US" sz="1800" i="1" dirty="0"/>
              <a:t>online platforms and audiovisual and creative sectors powerhouses in the digital economy and to not weigh them down with unnecessary rules</a:t>
            </a:r>
            <a:r>
              <a:rPr lang="en-US" sz="1800" i="1" dirty="0" smtClean="0"/>
              <a:t>”</a:t>
            </a:r>
            <a:r>
              <a:rPr lang="fr-FR" sz="1800" dirty="0" smtClean="0"/>
              <a:t>, </a:t>
            </a:r>
            <a:r>
              <a:rPr lang="en-US" sz="1800" dirty="0"/>
              <a:t>Andrus </a:t>
            </a:r>
            <a:r>
              <a:rPr lang="en-US" sz="1800" dirty="0" err="1"/>
              <a:t>Ansip</a:t>
            </a:r>
            <a:r>
              <a:rPr lang="en-US" sz="1800" dirty="0"/>
              <a:t>, the European Commissioner for Digital Single Market and vice-president of the Commission </a:t>
            </a:r>
            <a:endParaRPr lang="fr-FR" sz="1800" dirty="0" smtClean="0"/>
          </a:p>
          <a:p>
            <a:pPr marL="36576" indent="0">
              <a:buNone/>
            </a:pPr>
            <a:r>
              <a:rPr lang="fr-FR" dirty="0" smtClean="0"/>
              <a:t> </a:t>
            </a:r>
          </a:p>
          <a:p>
            <a:pPr marL="36576" indent="0">
              <a:buNone/>
            </a:pPr>
            <a:r>
              <a:rPr lang="en-US" dirty="0"/>
              <a:t>A consultation process involving public and private stakeholders took place from July to September 2015 </a:t>
            </a:r>
            <a:endParaRPr lang="fr-FR" dirty="0"/>
          </a:p>
          <a:p>
            <a:pPr marL="36576" indent="0">
              <a:buNone/>
            </a:pPr>
            <a:endParaRPr lang="fr-FR" dirty="0"/>
          </a:p>
        </p:txBody>
      </p:sp>
      <p:pic>
        <p:nvPicPr>
          <p:cNvPr id="4" name="Image 3" descr="avmsd1_1610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1289" y="-8937"/>
            <a:ext cx="1904358" cy="1698951"/>
          </a:xfrm>
          <a:prstGeom prst="rect">
            <a:avLst/>
          </a:prstGeom>
        </p:spPr>
      </p:pic>
      <p:pic>
        <p:nvPicPr>
          <p:cNvPr id="5" name="Image 4"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2516" y="4949544"/>
            <a:ext cx="2191483" cy="1908455"/>
          </a:xfrm>
          <a:prstGeom prst="rect">
            <a:avLst/>
          </a:prstGeom>
        </p:spPr>
      </p:pic>
    </p:spTree>
    <p:extLst>
      <p:ext uri="{BB962C8B-B14F-4D97-AF65-F5344CB8AC3E}">
        <p14:creationId xmlns:p14="http://schemas.microsoft.com/office/powerpoint/2010/main" val="21101435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p:txBody>
          <a:bodyPr>
            <a:normAutofit fontScale="47500" lnSpcReduction="20000"/>
          </a:bodyPr>
          <a:lstStyle/>
          <a:p>
            <a:r>
              <a:rPr lang="en-US" dirty="0"/>
              <a:t>T</a:t>
            </a:r>
            <a:r>
              <a:rPr lang="en-US" dirty="0" smtClean="0"/>
              <a:t>he </a:t>
            </a:r>
            <a:r>
              <a:rPr lang="en-US" dirty="0"/>
              <a:t>interests of non-state actors, such as media companies or organizations of culture professionals, which are increasingly mobilized at the EU level, remain a poorly explored topic.</a:t>
            </a:r>
            <a:r>
              <a:rPr lang="fr-FR" dirty="0"/>
              <a:t> </a:t>
            </a:r>
            <a:endParaRPr lang="fr-FR" dirty="0" smtClean="0"/>
          </a:p>
          <a:p>
            <a:pPr marL="36576" indent="0">
              <a:buNone/>
            </a:pPr>
            <a:endParaRPr lang="fr-FR" dirty="0" smtClean="0"/>
          </a:p>
          <a:p>
            <a:r>
              <a:rPr lang="en-US" dirty="0"/>
              <a:t>Which approach to audiovisual sector do these actors propose in the context of digital convergence? What goals do they assign to audiovisual goods and services in this context and which modes of governance do they propose for culture? </a:t>
            </a:r>
            <a:endParaRPr lang="en-US" dirty="0" smtClean="0"/>
          </a:p>
          <a:p>
            <a:r>
              <a:rPr lang="en-US" dirty="0"/>
              <a:t>Creators, culture professionals and cultural industries are increasingly dependent on digital technologies and the EU audiovisual cultural landscape is turned upside down by the emergence of global operators in the digital field.</a:t>
            </a:r>
            <a:r>
              <a:rPr lang="fr-FR" dirty="0"/>
              <a:t> </a:t>
            </a:r>
            <a:endParaRPr lang="fr-FR" dirty="0" smtClean="0"/>
          </a:p>
          <a:p>
            <a:endParaRPr lang="fr-FR" dirty="0" smtClean="0"/>
          </a:p>
          <a:p>
            <a:r>
              <a:rPr lang="en-US" dirty="0"/>
              <a:t>B</a:t>
            </a:r>
            <a:r>
              <a:rPr lang="en-US" dirty="0" smtClean="0"/>
              <a:t>ased </a:t>
            </a:r>
            <a:r>
              <a:rPr lang="en-US" dirty="0"/>
              <a:t>on qualitative document analysis of contributions from ten major European-level representative associations strongly involved in the policy-making process and in the recent transformations of the sector: </a:t>
            </a:r>
            <a:endParaRPr lang="en-US" dirty="0" smtClean="0"/>
          </a:p>
          <a:p>
            <a:r>
              <a:rPr lang="en-US" dirty="0" smtClean="0"/>
              <a:t>Association </a:t>
            </a:r>
            <a:r>
              <a:rPr lang="en-US" dirty="0"/>
              <a:t>of Commercial Television in Europe, DIGITALEUROPE, European Association of Communication Agencies, European Broadcasting Union, European Coalitions for Cultural Diversity, European digital media association, European Internet Services Providers, EUROCINEMA, Federation of Screenwriters in Europe, Federation of European Film Directors, as well as from one company: Netflix International. </a:t>
            </a:r>
            <a:endParaRPr lang="en-US" dirty="0" smtClean="0"/>
          </a:p>
          <a:p>
            <a:pPr marL="36576" indent="0">
              <a:buNone/>
            </a:pPr>
            <a:endParaRPr lang="en-US" dirty="0" smtClean="0"/>
          </a:p>
          <a:p>
            <a:r>
              <a:rPr lang="en-US" dirty="0"/>
              <a:t>T</a:t>
            </a:r>
            <a:r>
              <a:rPr lang="en-US" dirty="0" smtClean="0"/>
              <a:t>hree main issues of the AVMSD’s review: </a:t>
            </a:r>
            <a:r>
              <a:rPr lang="en-US" dirty="0"/>
              <a:t>the scope of the new AVMSD, the issue of the promotion of European works in the digital context</a:t>
            </a:r>
            <a:r>
              <a:rPr lang="en-US" dirty="0" smtClean="0"/>
              <a:t>, </a:t>
            </a:r>
            <a:r>
              <a:rPr lang="en-US" dirty="0"/>
              <a:t>the relevance of country of origin principle in this context. </a:t>
            </a:r>
            <a:endParaRPr lang="fr-FR" dirty="0"/>
          </a:p>
        </p:txBody>
      </p:sp>
      <p:pic>
        <p:nvPicPr>
          <p:cNvPr id="4" name="Image 3" descr="Cap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175" y="0"/>
            <a:ext cx="2762825" cy="1047968"/>
          </a:xfrm>
          <a:prstGeom prst="rect">
            <a:avLst/>
          </a:prstGeom>
        </p:spPr>
      </p:pic>
      <p:pic>
        <p:nvPicPr>
          <p:cNvPr id="5" name="Image 4" descr="CEDC_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317" y="0"/>
            <a:ext cx="1562858" cy="1047968"/>
          </a:xfrm>
          <a:prstGeom prst="rect">
            <a:avLst/>
          </a:prstGeom>
        </p:spPr>
      </p:pic>
    </p:spTree>
    <p:extLst>
      <p:ext uri="{BB962C8B-B14F-4D97-AF65-F5344CB8AC3E}">
        <p14:creationId xmlns:p14="http://schemas.microsoft.com/office/powerpoint/2010/main" val="38564212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a:t>Overview of the EU audiovisual media policy</a:t>
            </a:r>
            <a:r>
              <a:rPr lang="fr-FR" dirty="0"/>
              <a:t> </a:t>
            </a:r>
          </a:p>
        </p:txBody>
      </p:sp>
      <p:sp>
        <p:nvSpPr>
          <p:cNvPr id="3" name="Espace réservé du contenu 2"/>
          <p:cNvSpPr>
            <a:spLocks noGrp="1"/>
          </p:cNvSpPr>
          <p:nvPr>
            <p:ph idx="1"/>
          </p:nvPr>
        </p:nvSpPr>
        <p:spPr/>
        <p:txBody>
          <a:bodyPr>
            <a:normAutofit fontScale="47500" lnSpcReduction="20000"/>
          </a:bodyPr>
          <a:lstStyle/>
          <a:p>
            <a:r>
              <a:rPr lang="en-US" dirty="0"/>
              <a:t>I</a:t>
            </a:r>
            <a:r>
              <a:rPr lang="en-US" dirty="0" smtClean="0"/>
              <a:t>n </a:t>
            </a:r>
            <a:r>
              <a:rPr lang="en-US" dirty="0"/>
              <a:t>late 1980s, the attempts to build audiovisual policy tools at the European level were triggered by several factors: the development of satellite broadcasting, the end of State monopole in the broadcasting sector and the proliferation of TV private broadcasters, the economic crisis of European film industry and the increasing deficit with the US in terms of audiovisual trade. </a:t>
            </a:r>
            <a:endParaRPr lang="en-US" dirty="0" smtClean="0"/>
          </a:p>
          <a:p>
            <a:pPr marL="36576" indent="0">
              <a:buNone/>
            </a:pPr>
            <a:endParaRPr lang="en-US" dirty="0" smtClean="0"/>
          </a:p>
          <a:p>
            <a:r>
              <a:rPr lang="en-US" dirty="0"/>
              <a:t>Television Without Frontiers Directive (hereafter ‘the TWFD’) in 1989</a:t>
            </a:r>
            <a:r>
              <a:rPr lang="fr-FR" dirty="0"/>
              <a:t> </a:t>
            </a:r>
            <a:endParaRPr lang="fr-FR" dirty="0" smtClean="0"/>
          </a:p>
          <a:p>
            <a:r>
              <a:rPr lang="en-US" dirty="0"/>
              <a:t>I</a:t>
            </a:r>
            <a:r>
              <a:rPr lang="en-US" dirty="0" smtClean="0"/>
              <a:t>n </a:t>
            </a:r>
            <a:r>
              <a:rPr lang="en-US" dirty="0"/>
              <a:t>1992, Article 128 of the Treaty of Maastricht (which became Article 151 in the 1997 Treaty of Amsterdam and consolidated as Article 151 of the Treaty of the EU</a:t>
            </a:r>
            <a:r>
              <a:rPr lang="en-US" dirty="0" smtClean="0"/>
              <a:t>): </a:t>
            </a:r>
            <a:r>
              <a:rPr lang="en-US" dirty="0"/>
              <a:t>EU-level competency in culture</a:t>
            </a:r>
            <a:r>
              <a:rPr lang="fr-FR" dirty="0"/>
              <a:t> </a:t>
            </a:r>
            <a:r>
              <a:rPr lang="fr-FR" dirty="0" smtClean="0"/>
              <a:t> </a:t>
            </a:r>
          </a:p>
          <a:p>
            <a:endParaRPr lang="fr-FR" dirty="0" smtClean="0"/>
          </a:p>
          <a:p>
            <a:r>
              <a:rPr lang="en-US" dirty="0"/>
              <a:t>Green Paper on the </a:t>
            </a:r>
            <a:r>
              <a:rPr lang="en-US" i="1" dirty="0"/>
              <a:t>Convergence of the Telecommunications, Media and Information technology and the implications for </a:t>
            </a:r>
            <a:r>
              <a:rPr lang="en-US" i="1" dirty="0" smtClean="0"/>
              <a:t>regulation</a:t>
            </a:r>
            <a:r>
              <a:rPr lang="en-US" dirty="0" smtClean="0"/>
              <a:t>, 1997</a:t>
            </a:r>
          </a:p>
          <a:p>
            <a:r>
              <a:rPr lang="en-US" dirty="0"/>
              <a:t>Since late 1990s, convergence has become a ubiquitous buzzword in the discourse of key actors involved in the regulation of audiovisual media sector at the EU level</a:t>
            </a:r>
            <a:r>
              <a:rPr lang="fr-FR" dirty="0"/>
              <a:t> </a:t>
            </a:r>
            <a:endParaRPr lang="fr-FR" dirty="0" smtClean="0"/>
          </a:p>
          <a:p>
            <a:endParaRPr lang="en-US" dirty="0" smtClean="0"/>
          </a:p>
          <a:p>
            <a:r>
              <a:rPr lang="en-US" dirty="0" smtClean="0"/>
              <a:t>2007: Ratification by the EU of the Convention of Diversity of Cultural Expressions</a:t>
            </a:r>
          </a:p>
          <a:p>
            <a:pPr marL="36576" indent="0">
              <a:buNone/>
            </a:pPr>
            <a:endParaRPr lang="en-US" dirty="0" smtClean="0"/>
          </a:p>
          <a:p>
            <a:r>
              <a:rPr lang="en-US" dirty="0" smtClean="0"/>
              <a:t>2007: R</a:t>
            </a:r>
            <a:r>
              <a:rPr lang="fr-FR" dirty="0" err="1" smtClean="0"/>
              <a:t>evision</a:t>
            </a:r>
            <a:r>
              <a:rPr lang="fr-FR" dirty="0" smtClean="0"/>
              <a:t> </a:t>
            </a:r>
            <a:r>
              <a:rPr lang="fr-FR" dirty="0"/>
              <a:t>of the TVWF </a:t>
            </a:r>
            <a:r>
              <a:rPr lang="fr-FR" dirty="0" err="1"/>
              <a:t>into</a:t>
            </a:r>
            <a:r>
              <a:rPr lang="fr-FR" dirty="0"/>
              <a:t> the AVMSD </a:t>
            </a:r>
            <a:endParaRPr lang="fr-FR" dirty="0" smtClean="0"/>
          </a:p>
          <a:p>
            <a:r>
              <a:rPr lang="en-US" dirty="0"/>
              <a:t>T</a:t>
            </a:r>
            <a:r>
              <a:rPr lang="en-US" dirty="0" smtClean="0"/>
              <a:t>he </a:t>
            </a:r>
            <a:r>
              <a:rPr lang="en-US" dirty="0"/>
              <a:t>2007 AVMSD’s </a:t>
            </a:r>
            <a:r>
              <a:rPr lang="en-US" dirty="0" smtClean="0"/>
              <a:t>review</a:t>
            </a:r>
            <a:r>
              <a:rPr lang="en-US" dirty="0"/>
              <a:t> </a:t>
            </a:r>
            <a:r>
              <a:rPr lang="en-US" dirty="0" smtClean="0"/>
              <a:t>is </a:t>
            </a:r>
            <a:r>
              <a:rPr lang="en-US" dirty="0"/>
              <a:t>elaborated by the DG for Communications Networks, Content and Technology (DG Connect)</a:t>
            </a:r>
            <a:r>
              <a:rPr lang="fr-FR" dirty="0"/>
              <a:t> </a:t>
            </a:r>
            <a:r>
              <a:rPr lang="en-US" dirty="0" smtClean="0"/>
              <a:t> </a:t>
            </a:r>
            <a:endParaRPr lang="fr-FR" dirty="0"/>
          </a:p>
        </p:txBody>
      </p:sp>
    </p:spTree>
    <p:extLst>
      <p:ext uri="{BB962C8B-B14F-4D97-AF65-F5344CB8AC3E}">
        <p14:creationId xmlns:p14="http://schemas.microsoft.com/office/powerpoint/2010/main" val="20631694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325562"/>
          </a:xfrm>
        </p:spPr>
        <p:txBody>
          <a:bodyPr>
            <a:noAutofit/>
          </a:bodyPr>
          <a:lstStyle/>
          <a:p>
            <a:r>
              <a:rPr lang="en-CA" sz="4000" b="1" dirty="0" smtClean="0"/>
              <a:t>Competitiveness and rationality of consumers</a:t>
            </a:r>
            <a:endParaRPr lang="en-CA" sz="4000" b="1" dirty="0"/>
          </a:p>
        </p:txBody>
      </p:sp>
      <p:sp>
        <p:nvSpPr>
          <p:cNvPr id="3" name="Espace réservé du contenu 2"/>
          <p:cNvSpPr>
            <a:spLocks noGrp="1"/>
          </p:cNvSpPr>
          <p:nvPr>
            <p:ph idx="1"/>
          </p:nvPr>
        </p:nvSpPr>
        <p:spPr>
          <a:xfrm>
            <a:off x="457200" y="1846259"/>
            <a:ext cx="7467600" cy="4279904"/>
          </a:xfrm>
        </p:spPr>
        <p:txBody>
          <a:bodyPr>
            <a:normAutofit fontScale="85000" lnSpcReduction="20000"/>
          </a:bodyPr>
          <a:lstStyle/>
          <a:p>
            <a:r>
              <a:rPr lang="en-US" dirty="0"/>
              <a:t>T</a:t>
            </a:r>
            <a:r>
              <a:rPr lang="en-US" dirty="0" smtClean="0"/>
              <a:t>he </a:t>
            </a:r>
            <a:r>
              <a:rPr lang="en-US" dirty="0"/>
              <a:t>relevant question is: in these changing conditions, is public intervention needed</a:t>
            </a:r>
            <a:r>
              <a:rPr lang="en-US" dirty="0" smtClean="0"/>
              <a:t>?</a:t>
            </a:r>
          </a:p>
          <a:p>
            <a:r>
              <a:rPr lang="en-US" dirty="0" smtClean="0"/>
              <a:t>Absence of regulation = protecting the wealth of choice for EU consumers and fostering EU competitiveness</a:t>
            </a:r>
          </a:p>
          <a:p>
            <a:pPr marL="36576" indent="0">
              <a:buNone/>
            </a:pPr>
            <a:r>
              <a:rPr lang="en-US" sz="2100" i="1" dirty="0"/>
              <a:t>“Digital is the engine driving Europe’s booming creative sector”</a:t>
            </a:r>
            <a:r>
              <a:rPr lang="en-US" sz="2100" dirty="0"/>
              <a:t>, </a:t>
            </a:r>
            <a:r>
              <a:rPr lang="en-US" sz="2100" i="1" dirty="0"/>
              <a:t>European Digital Media Association</a:t>
            </a:r>
            <a:endParaRPr lang="fr-FR" sz="2100" dirty="0"/>
          </a:p>
          <a:p>
            <a:endParaRPr lang="en-US" dirty="0" smtClean="0"/>
          </a:p>
          <a:p>
            <a:r>
              <a:rPr lang="en-US" dirty="0" smtClean="0"/>
              <a:t>Application of quotas # rationality of consumers</a:t>
            </a:r>
          </a:p>
          <a:p>
            <a:r>
              <a:rPr lang="en-US" dirty="0" smtClean="0"/>
              <a:t>Quotas detrimental to the personalization of digital services</a:t>
            </a:r>
          </a:p>
          <a:p>
            <a:endParaRPr lang="fr-FR" dirty="0"/>
          </a:p>
          <a:p>
            <a:endParaRPr lang="fr-FR" dirty="0"/>
          </a:p>
        </p:txBody>
      </p:sp>
    </p:spTree>
    <p:extLst>
      <p:ext uri="{BB962C8B-B14F-4D97-AF65-F5344CB8AC3E}">
        <p14:creationId xmlns:p14="http://schemas.microsoft.com/office/powerpoint/2010/main" val="17332019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CA" sz="4000" dirty="0"/>
              <a:t>M</a:t>
            </a:r>
            <a:r>
              <a:rPr lang="en-CA" sz="4000" dirty="0" smtClean="0"/>
              <a:t>ajor sociocultural aims</a:t>
            </a:r>
            <a:endParaRPr lang="fr-FR" sz="4000" dirty="0"/>
          </a:p>
        </p:txBody>
      </p:sp>
      <p:sp>
        <p:nvSpPr>
          <p:cNvPr id="3" name="Espace réservé du contenu 2"/>
          <p:cNvSpPr>
            <a:spLocks noGrp="1"/>
          </p:cNvSpPr>
          <p:nvPr>
            <p:ph idx="1"/>
          </p:nvPr>
        </p:nvSpPr>
        <p:spPr>
          <a:xfrm>
            <a:off x="457200" y="1793883"/>
            <a:ext cx="7467600" cy="4137714"/>
          </a:xfrm>
        </p:spPr>
        <p:txBody>
          <a:bodyPr>
            <a:normAutofit fontScale="70000" lnSpcReduction="20000"/>
          </a:bodyPr>
          <a:lstStyle/>
          <a:p>
            <a:r>
              <a:rPr lang="en-US" dirty="0"/>
              <a:t>B</a:t>
            </a:r>
            <a:r>
              <a:rPr lang="en-US" dirty="0" smtClean="0"/>
              <a:t>eyond </a:t>
            </a:r>
            <a:r>
              <a:rPr lang="en-US" dirty="0"/>
              <a:t>the dichotomy between free trade vs. cultural concerns. </a:t>
            </a:r>
            <a:endParaRPr lang="fr-FR" dirty="0"/>
          </a:p>
          <a:p>
            <a:r>
              <a:rPr lang="en-US" dirty="0"/>
              <a:t>D</a:t>
            </a:r>
            <a:r>
              <a:rPr lang="en-US" dirty="0" smtClean="0"/>
              <a:t>igital </a:t>
            </a:r>
            <a:r>
              <a:rPr lang="en-US" dirty="0"/>
              <a:t>technologies as valuable tool for promoting cultural diversity</a:t>
            </a:r>
            <a:r>
              <a:rPr lang="en-US" dirty="0" smtClean="0"/>
              <a:t>.</a:t>
            </a:r>
          </a:p>
          <a:p>
            <a:pPr marL="36576" indent="0">
              <a:buNone/>
            </a:pPr>
            <a:r>
              <a:rPr lang="en-US" sz="1900" i="1" dirty="0"/>
              <a:t>“Netflix supports the aim to promote the visibility and discoverability of European works”, Netflix  </a:t>
            </a:r>
            <a:endParaRPr lang="fr-FR" sz="1900" i="1" dirty="0"/>
          </a:p>
          <a:p>
            <a:pPr marL="36576" indent="0">
              <a:buNone/>
            </a:pPr>
            <a:endParaRPr lang="fr-FR" dirty="0"/>
          </a:p>
          <a:p>
            <a:r>
              <a:rPr lang="en-US" dirty="0"/>
              <a:t>I</a:t>
            </a:r>
            <a:r>
              <a:rPr lang="en-US" dirty="0" smtClean="0"/>
              <a:t>n </a:t>
            </a:r>
            <a:r>
              <a:rPr lang="en-US" dirty="0"/>
              <a:t>the digital age, more than ever, the market will take care of itself, generally seen as valuable to ensure socially agreed values</a:t>
            </a:r>
            <a:r>
              <a:rPr lang="fr-FR" dirty="0"/>
              <a:t> </a:t>
            </a:r>
            <a:endParaRPr lang="fr-FR" dirty="0" smtClean="0"/>
          </a:p>
          <a:p>
            <a:pPr marL="36576" indent="0">
              <a:buNone/>
            </a:pPr>
            <a:endParaRPr lang="fr-FR" dirty="0"/>
          </a:p>
          <a:p>
            <a:r>
              <a:rPr lang="en-US" dirty="0"/>
              <a:t>T</a:t>
            </a:r>
            <a:r>
              <a:rPr lang="en-US" dirty="0" smtClean="0"/>
              <a:t>he </a:t>
            </a:r>
            <a:r>
              <a:rPr lang="en-US" dirty="0"/>
              <a:t>digital technologies make the majority of public measures obsolete and difficult to enforce</a:t>
            </a:r>
            <a:r>
              <a:rPr lang="fr-FR" dirty="0"/>
              <a:t> </a:t>
            </a:r>
            <a:endParaRPr lang="fr-FR" dirty="0" smtClean="0"/>
          </a:p>
          <a:p>
            <a:r>
              <a:rPr lang="en-US" dirty="0"/>
              <a:t>T</a:t>
            </a:r>
            <a:r>
              <a:rPr lang="en-US" dirty="0" smtClean="0"/>
              <a:t>he country of origin principle </a:t>
            </a:r>
            <a:r>
              <a:rPr lang="en-US" dirty="0"/>
              <a:t>is essential for the future of the digital single market of audiovisual services. </a:t>
            </a:r>
            <a:endParaRPr lang="fr-FR" dirty="0"/>
          </a:p>
          <a:p>
            <a:endParaRPr lang="fr-FR" dirty="0"/>
          </a:p>
        </p:txBody>
      </p:sp>
      <p:pic>
        <p:nvPicPr>
          <p:cNvPr id="4" name="Image 3" descr="Netflix_Logo_DigitalVideo_07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9932" y="5591152"/>
            <a:ext cx="2414068" cy="1266847"/>
          </a:xfrm>
          <a:prstGeom prst="rect">
            <a:avLst/>
          </a:prstGeom>
        </p:spPr>
      </p:pic>
    </p:spTree>
    <p:extLst>
      <p:ext uri="{BB962C8B-B14F-4D97-AF65-F5344CB8AC3E}">
        <p14:creationId xmlns:p14="http://schemas.microsoft.com/office/powerpoint/2010/main" val="25049748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err="1"/>
              <a:t>U</a:t>
            </a:r>
            <a:r>
              <a:rPr lang="fr-FR" sz="3600" b="1" dirty="0" err="1" smtClean="0"/>
              <a:t>nfair</a:t>
            </a:r>
            <a:r>
              <a:rPr lang="fr-FR" sz="3600" b="1" dirty="0" smtClean="0"/>
              <a:t> </a:t>
            </a:r>
            <a:r>
              <a:rPr lang="fr-FR" sz="3600" b="1" dirty="0" err="1" smtClean="0"/>
              <a:t>competition</a:t>
            </a:r>
            <a:r>
              <a:rPr lang="fr-FR" sz="3600" b="1" dirty="0" smtClean="0"/>
              <a:t> and cultural exception</a:t>
            </a:r>
            <a:endParaRPr lang="fr-FR" sz="3600" b="1" dirty="0"/>
          </a:p>
        </p:txBody>
      </p:sp>
      <p:sp>
        <p:nvSpPr>
          <p:cNvPr id="3" name="Espace réservé du contenu 2"/>
          <p:cNvSpPr>
            <a:spLocks noGrp="1"/>
          </p:cNvSpPr>
          <p:nvPr>
            <p:ph idx="1"/>
          </p:nvPr>
        </p:nvSpPr>
        <p:spPr/>
        <p:txBody>
          <a:bodyPr>
            <a:normAutofit fontScale="62500" lnSpcReduction="20000"/>
          </a:bodyPr>
          <a:lstStyle/>
          <a:p>
            <a:r>
              <a:rPr lang="en-US" dirty="0"/>
              <a:t>W</a:t>
            </a:r>
            <a:r>
              <a:rPr lang="en-US" dirty="0" smtClean="0"/>
              <a:t>hereas </a:t>
            </a:r>
            <a:r>
              <a:rPr lang="en-US" dirty="0"/>
              <a:t>public intervention and specific public policies are fairly common in the audiovisual sphere in order to achieve policy goals, the existing measures enhance the power of the new digital players, generating conditions of unfair competition</a:t>
            </a:r>
            <a:r>
              <a:rPr lang="fr-FR" dirty="0"/>
              <a:t> </a:t>
            </a:r>
            <a:endParaRPr lang="fr-FR" dirty="0" smtClean="0"/>
          </a:p>
          <a:p>
            <a:pPr marL="36576" indent="0">
              <a:buNone/>
            </a:pPr>
            <a:endParaRPr lang="fr-FR" dirty="0" smtClean="0"/>
          </a:p>
          <a:p>
            <a:r>
              <a:rPr lang="en-US" dirty="0"/>
              <a:t>N</a:t>
            </a:r>
            <a:r>
              <a:rPr lang="en-US" dirty="0" smtClean="0"/>
              <a:t>ew </a:t>
            </a:r>
            <a:r>
              <a:rPr lang="en-US" dirty="0"/>
              <a:t>online players as a threat to policy </a:t>
            </a:r>
            <a:r>
              <a:rPr lang="en-US" dirty="0" smtClean="0"/>
              <a:t>principles of the EU audiovisual policies and to </a:t>
            </a:r>
            <a:r>
              <a:rPr lang="en-US" dirty="0"/>
              <a:t>the carefully established equilibrium among the different actors involved in the value </a:t>
            </a:r>
            <a:r>
              <a:rPr lang="en-US" dirty="0" smtClean="0"/>
              <a:t>chains</a:t>
            </a:r>
            <a:r>
              <a:rPr lang="fr-FR" dirty="0" smtClean="0"/>
              <a:t> </a:t>
            </a:r>
          </a:p>
          <a:p>
            <a:pPr marL="36576" indent="0">
              <a:buNone/>
            </a:pPr>
            <a:endParaRPr lang="fr-FR" dirty="0" smtClean="0"/>
          </a:p>
          <a:p>
            <a:r>
              <a:rPr lang="en-US" dirty="0"/>
              <a:t>Arguments based on homogenization and commodification of </a:t>
            </a:r>
            <a:r>
              <a:rPr lang="en-US" dirty="0" smtClean="0"/>
              <a:t>culture </a:t>
            </a:r>
            <a:r>
              <a:rPr lang="en-US" dirty="0"/>
              <a:t>are no longer prominent </a:t>
            </a:r>
            <a:endParaRPr lang="en-US" dirty="0" smtClean="0"/>
          </a:p>
          <a:p>
            <a:pPr marL="36576" indent="0">
              <a:buNone/>
            </a:pPr>
            <a:endParaRPr lang="en-US" dirty="0" smtClean="0"/>
          </a:p>
          <a:p>
            <a:r>
              <a:rPr lang="en-US" dirty="0"/>
              <a:t>P</a:t>
            </a:r>
            <a:r>
              <a:rPr lang="en-US" dirty="0" smtClean="0"/>
              <a:t>rinciple </a:t>
            </a:r>
            <a:r>
              <a:rPr lang="en-US" dirty="0"/>
              <a:t>of cultural </a:t>
            </a:r>
            <a:r>
              <a:rPr lang="en-US" dirty="0" smtClean="0"/>
              <a:t>exception</a:t>
            </a:r>
            <a:r>
              <a:rPr lang="en-US" dirty="0"/>
              <a:t>:</a:t>
            </a:r>
            <a:r>
              <a:rPr lang="en-US" dirty="0" smtClean="0"/>
              <a:t> recognize </a:t>
            </a:r>
            <a:r>
              <a:rPr lang="en-US" dirty="0"/>
              <a:t>the specificity of audiovisual goods and services irrespective of the technology used, and the importance of public intervention in the sector. </a:t>
            </a:r>
            <a:endParaRPr lang="fr-FR" dirty="0"/>
          </a:p>
        </p:txBody>
      </p:sp>
      <p:pic>
        <p:nvPicPr>
          <p:cNvPr id="4" name="Image 3" descr="europeanbro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625" y="5630434"/>
            <a:ext cx="2356785" cy="1227566"/>
          </a:xfrm>
          <a:prstGeom prst="rect">
            <a:avLst/>
          </a:prstGeom>
        </p:spPr>
      </p:pic>
    </p:spTree>
    <p:extLst>
      <p:ext uri="{BB962C8B-B14F-4D97-AF65-F5344CB8AC3E}">
        <p14:creationId xmlns:p14="http://schemas.microsoft.com/office/powerpoint/2010/main" val="17748405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CA" dirty="0" smtClean="0"/>
              <a:t>Controversial issue: country of origin principle</a:t>
            </a:r>
            <a:endParaRPr lang="en-CA" dirty="0"/>
          </a:p>
        </p:txBody>
      </p:sp>
      <p:sp>
        <p:nvSpPr>
          <p:cNvPr id="3" name="Espace réservé du contenu 2"/>
          <p:cNvSpPr>
            <a:spLocks noGrp="1"/>
          </p:cNvSpPr>
          <p:nvPr>
            <p:ph idx="1"/>
          </p:nvPr>
        </p:nvSpPr>
        <p:spPr>
          <a:xfrm>
            <a:off x="457200" y="1754600"/>
            <a:ext cx="7467600" cy="4371563"/>
          </a:xfrm>
        </p:spPr>
        <p:txBody>
          <a:bodyPr>
            <a:normAutofit fontScale="70000" lnSpcReduction="20000"/>
          </a:bodyPr>
          <a:lstStyle/>
          <a:p>
            <a:r>
              <a:rPr lang="en-US" dirty="0"/>
              <a:t>T</a:t>
            </a:r>
            <a:r>
              <a:rPr lang="en-US" dirty="0" smtClean="0"/>
              <a:t>he </a:t>
            </a:r>
            <a:r>
              <a:rPr lang="en-US" dirty="0"/>
              <a:t>relevance of the EU intervention in a digital dominated audiovisual environment relies upon societal </a:t>
            </a:r>
            <a:r>
              <a:rPr lang="en-US" dirty="0" smtClean="0"/>
              <a:t>criteria – a </a:t>
            </a:r>
            <a:r>
              <a:rPr lang="en-US" dirty="0"/>
              <a:t>business model </a:t>
            </a:r>
            <a:r>
              <a:rPr lang="en-US" dirty="0" smtClean="0"/>
              <a:t>put </a:t>
            </a:r>
            <a:r>
              <a:rPr lang="en-US" dirty="0"/>
              <a:t>under high pressure by convergence and by several non-EU global operators</a:t>
            </a:r>
            <a:r>
              <a:rPr lang="fr-FR" dirty="0"/>
              <a:t> </a:t>
            </a:r>
            <a:endParaRPr lang="fr-FR" dirty="0" smtClean="0"/>
          </a:p>
          <a:p>
            <a:pPr marL="36576" indent="0">
              <a:buNone/>
            </a:pPr>
            <a:endParaRPr lang="fr-FR" dirty="0" smtClean="0"/>
          </a:p>
          <a:p>
            <a:r>
              <a:rPr lang="en-US" dirty="0"/>
              <a:t>C</a:t>
            </a:r>
            <a:r>
              <a:rPr lang="en-US" dirty="0" smtClean="0"/>
              <a:t>ountry </a:t>
            </a:r>
            <a:r>
              <a:rPr lang="en-US" dirty="0"/>
              <a:t>of origin principle </a:t>
            </a:r>
            <a:r>
              <a:rPr lang="en-US" dirty="0" smtClean="0"/>
              <a:t>and problem of forum shopping</a:t>
            </a:r>
          </a:p>
          <a:p>
            <a:pPr marL="36576" indent="0">
              <a:buNone/>
            </a:pPr>
            <a:r>
              <a:rPr lang="en-US" sz="2000" i="1" dirty="0"/>
              <a:t>“Current rules are detrimental to countries with more ambitious and protective rules for creation”, European Coalitions for Cultural Diversity</a:t>
            </a:r>
            <a:endParaRPr lang="fr-FR" sz="2000" i="1" dirty="0"/>
          </a:p>
          <a:p>
            <a:r>
              <a:rPr lang="en-US" dirty="0"/>
              <a:t>C</a:t>
            </a:r>
            <a:r>
              <a:rPr lang="en-US" dirty="0" smtClean="0"/>
              <a:t>ountry </a:t>
            </a:r>
            <a:r>
              <a:rPr lang="en-US" dirty="0"/>
              <a:t>of origin principle is seen as further enhancing the power of transnational multimedia groups</a:t>
            </a:r>
            <a:r>
              <a:rPr lang="fr-FR" dirty="0"/>
              <a:t> </a:t>
            </a:r>
            <a:endParaRPr lang="fr-FR" dirty="0" smtClean="0"/>
          </a:p>
          <a:p>
            <a:r>
              <a:rPr lang="fr-FR" dirty="0" err="1" smtClean="0"/>
              <a:t>Create</a:t>
            </a:r>
            <a:r>
              <a:rPr lang="fr-FR" dirty="0" smtClean="0"/>
              <a:t> </a:t>
            </a:r>
            <a:r>
              <a:rPr lang="en-US" dirty="0" smtClean="0"/>
              <a:t>a </a:t>
            </a:r>
            <a:r>
              <a:rPr lang="en-US" dirty="0"/>
              <a:t>race to the bottom for audiovisual policies of member states</a:t>
            </a:r>
            <a:r>
              <a:rPr lang="fr-FR" dirty="0"/>
              <a:t> </a:t>
            </a:r>
            <a:endParaRPr lang="en-US" dirty="0" smtClean="0"/>
          </a:p>
          <a:p>
            <a:r>
              <a:rPr lang="en-US" dirty="0"/>
              <a:t>A</a:t>
            </a:r>
            <a:r>
              <a:rPr lang="en-US" dirty="0" smtClean="0"/>
              <a:t>pplication </a:t>
            </a:r>
            <a:r>
              <a:rPr lang="en-US" dirty="0"/>
              <a:t>of the country of origin principle </a:t>
            </a:r>
            <a:r>
              <a:rPr lang="en-US" dirty="0" smtClean="0"/>
              <a:t>combined </a:t>
            </a:r>
            <a:r>
              <a:rPr lang="en-US" dirty="0"/>
              <a:t>with a harmonization of national media policies</a:t>
            </a:r>
            <a:r>
              <a:rPr lang="fr-FR" dirty="0"/>
              <a:t> </a:t>
            </a:r>
            <a:r>
              <a:rPr lang="fr-FR" dirty="0" smtClean="0"/>
              <a:t> </a:t>
            </a:r>
          </a:p>
          <a:p>
            <a:endParaRPr lang="fr-FR" dirty="0"/>
          </a:p>
        </p:txBody>
      </p:sp>
    </p:spTree>
    <p:extLst>
      <p:ext uri="{BB962C8B-B14F-4D97-AF65-F5344CB8AC3E}">
        <p14:creationId xmlns:p14="http://schemas.microsoft.com/office/powerpoint/2010/main" val="18962434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Technique.thmx</Template>
  <TotalTime>148</TotalTime>
  <Words>988</Words>
  <Application>Microsoft Macintosh PowerPoint</Application>
  <PresentationFormat>Présentation à l'écran (4:3)</PresentationFormat>
  <Paragraphs>68</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Technique</vt:lpstr>
      <vt:lpstr>The review of the Audiovisual Media Services Directive: many political voices for one digital Europe? </vt:lpstr>
      <vt:lpstr>INTRODUCTION</vt:lpstr>
      <vt:lpstr>INTRODUCTION</vt:lpstr>
      <vt:lpstr>Overview of the EU audiovisual media policy </vt:lpstr>
      <vt:lpstr>Competitiveness and rationality of consumers</vt:lpstr>
      <vt:lpstr>Major sociocultural aims</vt:lpstr>
      <vt:lpstr>Unfair competition and cultural exception</vt:lpstr>
      <vt:lpstr>Controversial issue: country of origin principle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review of the Audiovisual Media Services Directive: many political voices for one digital Europe? </dc:title>
  <dc:creator>Thibaud Mariage</dc:creator>
  <cp:lastModifiedBy>Thibaud Mariage</cp:lastModifiedBy>
  <cp:revision>16</cp:revision>
  <dcterms:created xsi:type="dcterms:W3CDTF">2017-07-11T13:58:49Z</dcterms:created>
  <dcterms:modified xsi:type="dcterms:W3CDTF">2017-07-13T14:11:22Z</dcterms:modified>
</cp:coreProperties>
</file>