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692" r:id="rId2"/>
    <p:sldId id="691" r:id="rId3"/>
    <p:sldId id="682" r:id="rId4"/>
    <p:sldId id="690" r:id="rId5"/>
    <p:sldId id="673" r:id="rId6"/>
    <p:sldId id="672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681" r:id="rId15"/>
    <p:sldId id="683" r:id="rId16"/>
    <p:sldId id="685" r:id="rId17"/>
    <p:sldId id="684" r:id="rId18"/>
    <p:sldId id="686" r:id="rId19"/>
    <p:sldId id="687" r:id="rId20"/>
    <p:sldId id="688" r:id="rId21"/>
    <p:sldId id="689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8029" autoAdjust="0"/>
  </p:normalViewPr>
  <p:slideViewPr>
    <p:cSldViewPr>
      <p:cViewPr varScale="1">
        <p:scale>
          <a:sx n="68" d="100"/>
          <a:sy n="68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D879-8FAC-48F0-9D4C-04F6A910A64C}" type="datetimeFigureOut">
              <a:rPr lang="fr-BE" smtClean="0"/>
              <a:pPr/>
              <a:t>17/09/2016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7414E-34E5-4D29-9073-EF5CAAF114E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222C3-4006-43D1-AFA3-5C4DF933A9FD}" type="datetimeFigureOut">
              <a:rPr lang="fr-BE" smtClean="0"/>
              <a:pPr/>
              <a:t>17/09/2016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42659-B5F9-4439-9030-F858CDC7E4A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A7B-73A1-43BB-A6F2-990F3A038B45}" type="datetime1">
              <a:rPr lang="fr-BE" smtClean="0"/>
              <a:pPr/>
              <a:t>17/09/2016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Technifutur   Les Traitements de Surface  Jean-Paul Collette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35FC-BEE5-4756-A1BE-3429EACEF539}" type="datetime1">
              <a:rPr lang="fr-BE" smtClean="0"/>
              <a:pPr/>
              <a:t>17/09/2016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Technifutur   Les Traitements de Surface  Jean-Paul Collette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35FC-BEE5-4756-A1BE-3429EACEF539}" type="datetime1">
              <a:rPr lang="fr-BE" smtClean="0"/>
              <a:pPr/>
              <a:t>17/09/2016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Technifutur   Les Traitements de Surface  Jean-Paul Collette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ésentation effi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18456" cy="365125"/>
          </a:xfrm>
        </p:spPr>
        <p:txBody>
          <a:bodyPr/>
          <a:lstStyle>
            <a:lvl1pPr>
              <a:defRPr/>
            </a:lvl1pPr>
          </a:lstStyle>
          <a:p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776864" cy="365125"/>
          </a:xfrm>
        </p:spPr>
        <p:txBody>
          <a:bodyPr/>
          <a:lstStyle/>
          <a:p>
            <a:r>
              <a:rPr lang="en-US" b="1" dirty="0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7561263" cy="417688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0" y="404812"/>
            <a:ext cx="9144000" cy="935955"/>
          </a:xfrm>
        </p:spPr>
        <p:txBody>
          <a:bodyPr>
            <a:noAutofit/>
          </a:bodyPr>
          <a:lstStyle>
            <a:lvl1pPr algn="ctr">
              <a:buNone/>
              <a:defRPr sz="5000" b="1">
                <a:solidFill>
                  <a:srgbClr val="00B0F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</a:t>
            </a:r>
          </a:p>
        </p:txBody>
      </p:sp>
      <p:pic>
        <p:nvPicPr>
          <p:cNvPr id="7" name="Image 6" descr="sigle choisi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4136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Avril 2011</a:t>
            </a:r>
            <a:endParaRPr lang="fr-BE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 dirty="0" err="1" smtClean="0"/>
              <a:t>Technifutur</a:t>
            </a:r>
            <a:r>
              <a:rPr lang="fr-BE" dirty="0" smtClean="0"/>
              <a:t>   Efficience énergétique                      Jean-Paul Collette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Avril 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Technifutur   Efficience énergétique                      Jean-Paul Collette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35FC-BEE5-4756-A1BE-3429EACEF539}" type="datetime1">
              <a:rPr lang="fr-BE" smtClean="0"/>
              <a:pPr/>
              <a:t>17/09/2016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Technifutur   Les Traitements de Surface  Jean-Paul Collette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35FC-BEE5-4756-A1BE-3429EACEF539}" type="datetime1">
              <a:rPr lang="fr-BE" smtClean="0"/>
              <a:pPr/>
              <a:t>17/09/2016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Technifutur   Les Traitements de Surface  Jean-Paul Collette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35FC-BEE5-4756-A1BE-3429EACEF539}" type="datetime1">
              <a:rPr lang="fr-BE" smtClean="0"/>
              <a:pPr/>
              <a:t>17/09/2016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Technifutur   Les Traitements de Surface  Jean-Paul Collette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35FC-BEE5-4756-A1BE-3429EACEF539}" type="datetime1">
              <a:rPr lang="fr-BE" smtClean="0"/>
              <a:pPr/>
              <a:t>17/09/2016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Technifutur   Les Traitements de Surface  Jean-Paul Collette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35FC-BEE5-4756-A1BE-3429EACEF539}" type="datetime1">
              <a:rPr lang="fr-BE" smtClean="0"/>
              <a:pPr/>
              <a:t>17/09/2016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Technifutur   Les Traitements de Surface  Jean-Paul Collette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35FC-BEE5-4756-A1BE-3429EACEF539}" type="datetime1">
              <a:rPr lang="fr-BE" smtClean="0"/>
              <a:pPr/>
              <a:t>17/09/2016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Technifutur   Les Traitements de Surface  Jean-Paul Collette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35FC-BEE5-4756-A1BE-3429EACEF539}" type="datetime1">
              <a:rPr lang="fr-BE" smtClean="0"/>
              <a:pPr/>
              <a:t>17/09/2016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Technifutur   Les Traitements de Surface  Jean-Paul Collette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35FC-BEE5-4756-A1BE-3429EACEF539}" type="datetime1">
              <a:rPr lang="fr-BE" smtClean="0"/>
              <a:pPr/>
              <a:t>17/09/2016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Technifutur   Les Traitements de Surface  Jean-Paul Collette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34C46-1797-4092-9A11-0E5F6EA9FA3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662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pcollette@walopt.com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1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7561263" cy="4176886"/>
          </a:xfrm>
        </p:spPr>
        <p:txBody>
          <a:bodyPr>
            <a:normAutofit/>
          </a:bodyPr>
          <a:lstStyle/>
          <a:p>
            <a:pPr algn="ctr" fontAlgn="t">
              <a:buNone/>
            </a:pPr>
            <a:r>
              <a:rPr lang="en-US" sz="1800" dirty="0" smtClean="0"/>
              <a:t>IAC-16.C2.8.9x33920</a:t>
            </a:r>
            <a:endParaRPr lang="fr-BE" sz="1800" dirty="0" smtClean="0"/>
          </a:p>
          <a:p>
            <a:pPr algn="ctr" fontAlgn="t">
              <a:buNone/>
            </a:pPr>
            <a:endParaRPr lang="fr-BE" sz="1800" dirty="0" smtClean="0"/>
          </a:p>
          <a:p>
            <a:pPr algn="ctr" fontAlgn="t">
              <a:buNone/>
            </a:pPr>
            <a:endParaRPr lang="nl-NL" b="1" dirty="0" smtClean="0"/>
          </a:p>
          <a:p>
            <a:pPr algn="ctr" fontAlgn="t">
              <a:buNone/>
            </a:pPr>
            <a:r>
              <a:rPr lang="nl-NL" b="1" dirty="0" smtClean="0"/>
              <a:t>Collette J.P.</a:t>
            </a:r>
            <a:endParaRPr lang="fr-BE" dirty="0" smtClean="0"/>
          </a:p>
          <a:p>
            <a:pPr algn="ctr" fontAlgn="t">
              <a:buNone/>
            </a:pPr>
            <a:r>
              <a:rPr lang="nl-NL" dirty="0" smtClean="0"/>
              <a:t>Walopt, Belgium, </a:t>
            </a:r>
            <a:r>
              <a:rPr lang="nl-NL" u="sng" dirty="0" smtClean="0">
                <a:hlinkClick r:id="rId2"/>
              </a:rPr>
              <a:t>jpcollette@walopt.com</a:t>
            </a:r>
            <a:endParaRPr lang="fr-BE" dirty="0" smtClean="0"/>
          </a:p>
          <a:p>
            <a:pPr algn="ctr" fontAlgn="t">
              <a:buNone/>
            </a:pPr>
            <a:r>
              <a:rPr lang="en-US" dirty="0" smtClean="0"/>
              <a:t>Rochus P., </a:t>
            </a:r>
            <a:r>
              <a:rPr lang="en-US" dirty="0" err="1" smtClean="0"/>
              <a:t>Hodgetts</a:t>
            </a:r>
            <a:r>
              <a:rPr lang="en-US" dirty="0" smtClean="0"/>
              <a:t> P., Nutal N., Larnicol M., Crahay J., Kloos T., </a:t>
            </a:r>
            <a:r>
              <a:rPr lang="en-US" dirty="0" err="1" smtClean="0"/>
              <a:t>Nols</a:t>
            </a:r>
            <a:r>
              <a:rPr lang="en-US" dirty="0" smtClean="0"/>
              <a:t> Ph</a:t>
            </a:r>
            <a:r>
              <a:rPr lang="en-US" dirty="0" smtClean="0"/>
              <a:t>.</a:t>
            </a:r>
            <a:endParaRPr lang="fr-BE" dirty="0" smtClean="0"/>
          </a:p>
          <a:p>
            <a:pPr algn="ctr" fontAlgn="t">
              <a:buNone/>
            </a:pPr>
            <a:endParaRPr lang="en-US" baseline="30000" dirty="0" smtClean="0"/>
          </a:p>
          <a:p>
            <a:pPr algn="ctr" fontAlgn="t">
              <a:buNone/>
            </a:pPr>
            <a:endParaRPr lang="fr-BE" dirty="0" smtClean="0"/>
          </a:p>
          <a:p>
            <a:pPr lvl="0">
              <a:buNone/>
            </a:pPr>
            <a:endParaRPr lang="fr-BE" sz="1300" dirty="0" smtClean="0"/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0" y="404812"/>
            <a:ext cx="9144000" cy="1584028"/>
          </a:xfrm>
        </p:spPr>
        <p:txBody>
          <a:bodyPr/>
          <a:lstStyle/>
          <a:p>
            <a:r>
              <a:rPr lang="en-US" sz="4400" dirty="0" smtClean="0"/>
              <a:t>Low Cost Concentrator</a:t>
            </a:r>
          </a:p>
          <a:p>
            <a:r>
              <a:rPr lang="en-US" sz="4400" dirty="0" smtClean="0"/>
              <a:t> Solar Array</a:t>
            </a:r>
            <a:endParaRPr lang="fr-BE" sz="4400" dirty="0" smtClean="0"/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3D scanner calibration set-up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Measurement of wrinkles</a:t>
            </a:r>
            <a:endParaRPr lang="en-US" dirty="0"/>
          </a:p>
        </p:txBody>
      </p:sp>
      <p:pic>
        <p:nvPicPr>
          <p:cNvPr id="6" name="Image 5" descr="D:\OneDrive\Pictures\WP_20160415_10_14_45_Pr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0217" b="15603"/>
          <a:stretch/>
        </p:blipFill>
        <p:spPr bwMode="auto">
          <a:xfrm>
            <a:off x="1835696" y="2420888"/>
            <a:ext cx="4900944" cy="3266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3D scanner view of wrinkles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 descr="C:\Users\Philippe\Desktop\Scans_3D\tensionXY\ScanY4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549016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Color </a:t>
            </a:r>
            <a:r>
              <a:rPr lang="en-US" dirty="0" smtClean="0"/>
              <a:t>scan </a:t>
            </a:r>
            <a:r>
              <a:rPr lang="en-US" dirty="0" err="1" smtClean="0"/>
              <a:t>uni</a:t>
            </a:r>
            <a:r>
              <a:rPr lang="en-US" dirty="0" smtClean="0"/>
              <a:t>-axial tension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 descr="C:\Ingénieur GED Ma_2\TFE\CSST\Scans_3D\Matlab\Résultats mesures post traitement\Colormaps\ScanY4.t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46449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Philippe\Desktop\ScanY4_55mm.t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185265" cy="29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Color </a:t>
            </a:r>
            <a:r>
              <a:rPr lang="en-US" dirty="0" smtClean="0"/>
              <a:t>scan bi-axial tension state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 descr="C:\Ingénieur GED Ma_2\TFE\CSST\Scans_3D\Matlab\Résultats mesures post traitement\Colormaps\ScanXY1.t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24847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Philippe\Desktop\ScanXY1y.t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708543" cy="2689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Optical bench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Measurement of optical performance</a:t>
            </a:r>
            <a:endParaRPr lang="en-US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87624" y="2132856"/>
            <a:ext cx="6120679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Solar cell with flat rigid mirror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55776" y="2276872"/>
            <a:ext cx="3584029" cy="3546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Solar cell with wrinkles on the mirror</a:t>
            </a:r>
          </a:p>
          <a:p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9826"/>
          <a:stretch/>
        </p:blipFill>
        <p:spPr bwMode="auto">
          <a:xfrm>
            <a:off x="2339752" y="2276872"/>
            <a:ext cx="4581178" cy="3682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measurement of the reflected light (wrinkles) with a photodiode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 descr="C:\Ingénieur GED Ma_2\TFE\CSST\Images\Mesures ML\Mh_Y1.t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188976" cy="369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Numerical model of wrinkles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0" y="836712"/>
            <a:ext cx="9144000" cy="935955"/>
          </a:xfrm>
        </p:spPr>
        <p:txBody>
          <a:bodyPr/>
          <a:lstStyle/>
          <a:p>
            <a:r>
              <a:rPr lang="en-US" dirty="0" smtClean="0"/>
              <a:t>Simulation of wrinkles effects</a:t>
            </a:r>
            <a:endParaRPr lang="en-US" dirty="0"/>
          </a:p>
        </p:txBody>
      </p:sp>
      <p:pic>
        <p:nvPicPr>
          <p:cNvPr id="6" name="Image 5" descr="C:\Ingénieur GED Ma_2\TFE\CSST\Images\scanY1_fitted_sin3.t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16835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0" y="2780928"/>
            <a:ext cx="2904336" cy="2346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19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561263" cy="475252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Simulation of solar irradiance on the panel with </a:t>
            </a:r>
            <a:r>
              <a:rPr lang="en-US" dirty="0" smtClean="0"/>
              <a:t>wrinkles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Simulation                                     Measurements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 5" descr="F:\TFE\images APEX\images\2ref avec plis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" t="1252" r="59729" b="26674"/>
          <a:stretch/>
        </p:blipFill>
        <p:spPr bwMode="auto">
          <a:xfrm>
            <a:off x="0" y="2060848"/>
            <a:ext cx="4599443" cy="3255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Image 6" descr="C:\Ingénieur GED Ma_2\TFE\CSST\Images\Mesures ML\Mh_Y1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753" t="6657" r="20669" b="10286"/>
          <a:stretch/>
        </p:blipFill>
        <p:spPr bwMode="auto">
          <a:xfrm rot="5400000">
            <a:off x="5237820" y="1467036"/>
            <a:ext cx="3312368" cy="4499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</a:p>
          <a:p>
            <a:r>
              <a:rPr lang="fr-BE" dirty="0" smtClean="0"/>
              <a:t>V-</a:t>
            </a:r>
            <a:r>
              <a:rPr lang="fr-BE" dirty="0" err="1" smtClean="0"/>
              <a:t>Trough</a:t>
            </a:r>
            <a:r>
              <a:rPr lang="fr-BE" dirty="0" smtClean="0"/>
              <a:t> concept</a:t>
            </a:r>
          </a:p>
          <a:p>
            <a:r>
              <a:rPr lang="fr-BE" dirty="0" err="1" smtClean="0"/>
              <a:t>Improved</a:t>
            </a:r>
            <a:r>
              <a:rPr lang="fr-BE" dirty="0" smtClean="0"/>
              <a:t> </a:t>
            </a:r>
            <a:r>
              <a:rPr lang="fr-BE" dirty="0" err="1" smtClean="0"/>
              <a:t>temperature</a:t>
            </a:r>
            <a:r>
              <a:rPr lang="fr-BE" dirty="0" smtClean="0"/>
              <a:t> management</a:t>
            </a:r>
          </a:p>
          <a:p>
            <a:r>
              <a:rPr lang="fr-BE" dirty="0" err="1" smtClean="0"/>
              <a:t>Reflector</a:t>
            </a:r>
            <a:r>
              <a:rPr lang="fr-BE" dirty="0" smtClean="0"/>
              <a:t> </a:t>
            </a:r>
            <a:r>
              <a:rPr lang="fr-BE" dirty="0" err="1" smtClean="0"/>
              <a:t>wrinkles</a:t>
            </a:r>
            <a:r>
              <a:rPr lang="fr-BE" dirty="0" smtClean="0"/>
              <a:t> </a:t>
            </a:r>
            <a:r>
              <a:rPr lang="fr-BE" dirty="0" err="1" smtClean="0"/>
              <a:t>measurement</a:t>
            </a:r>
            <a:endParaRPr lang="fr-BE" dirty="0" smtClean="0"/>
          </a:p>
          <a:p>
            <a:r>
              <a:rPr lang="fr-BE" dirty="0" err="1" smtClean="0"/>
              <a:t>Measurement</a:t>
            </a:r>
            <a:r>
              <a:rPr lang="fr-BE" dirty="0" smtClean="0"/>
              <a:t> of </a:t>
            </a:r>
            <a:r>
              <a:rPr lang="fr-BE" dirty="0" err="1" smtClean="0"/>
              <a:t>optical</a:t>
            </a:r>
            <a:r>
              <a:rPr lang="fr-BE" dirty="0" smtClean="0"/>
              <a:t> performance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wrinkles</a:t>
            </a:r>
            <a:endParaRPr lang="fr-BE" dirty="0" smtClean="0"/>
          </a:p>
          <a:p>
            <a:r>
              <a:rPr lang="fr-BE" dirty="0" err="1" smtClean="0"/>
              <a:t>Numerical</a:t>
            </a:r>
            <a:r>
              <a:rPr lang="fr-BE" dirty="0" smtClean="0"/>
              <a:t> simulation of </a:t>
            </a:r>
            <a:r>
              <a:rPr lang="fr-BE" dirty="0" err="1" smtClean="0"/>
              <a:t>optical</a:t>
            </a:r>
            <a:r>
              <a:rPr lang="fr-BE" dirty="0" smtClean="0"/>
              <a:t> performance</a:t>
            </a:r>
          </a:p>
          <a:p>
            <a:r>
              <a:rPr lang="fr-BE" dirty="0" smtClean="0"/>
              <a:t>Conclusions</a:t>
            </a:r>
          </a:p>
          <a:p>
            <a:r>
              <a:rPr lang="fr-BE" dirty="0" err="1" smtClean="0"/>
              <a:t>Acknowledgment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overview</a:t>
            </a:r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effects of wrinkles on the reflector are well understood and a simulation tool has been developed and qualified to extrapolate the results to a full scale. </a:t>
            </a:r>
          </a:p>
          <a:p>
            <a:pPr>
              <a:buNone/>
            </a:pPr>
            <a:r>
              <a:rPr lang="en-US" dirty="0" smtClean="0"/>
              <a:t>The thermal behavior of the solar generator has been improved. </a:t>
            </a:r>
          </a:p>
          <a:p>
            <a:pPr>
              <a:buNone/>
            </a:pPr>
            <a:r>
              <a:rPr lang="en-US" dirty="0" smtClean="0"/>
              <a:t>The developments of a low cost concentrator are still going on at the time being. A laboratory model will be manufactured at a reduced scale (about A4). </a:t>
            </a:r>
            <a:endParaRPr lang="fr-BE" dirty="0" smtClean="0"/>
          </a:p>
          <a:p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This work has been founded by the European Space Agency ESA-ESTEC under contract number 4000111611/14/NL/EM. </a:t>
            </a:r>
          </a:p>
          <a:p>
            <a:r>
              <a:rPr lang="en-US" dirty="0" smtClean="0"/>
              <a:t>The authors wish to thank their colleagues who have made this work possible.</a:t>
            </a:r>
            <a:endParaRPr lang="fr-BE" dirty="0" smtClean="0"/>
          </a:p>
          <a:p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 dirty="0" smtClean="0"/>
              <a:t>Acknowledgment</a:t>
            </a:r>
            <a:endParaRPr lang="fr-FR" dirty="0" smtClean="0"/>
          </a:p>
          <a:p>
            <a:endParaRPr lang="en-US" dirty="0"/>
          </a:p>
        </p:txBody>
      </p:sp>
      <p:pic>
        <p:nvPicPr>
          <p:cNvPr id="6" name="Image 5" descr="sigle CR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136" y="4077072"/>
            <a:ext cx="1368152" cy="936104"/>
          </a:xfrm>
          <a:prstGeom prst="rect">
            <a:avLst/>
          </a:prstGeom>
        </p:spPr>
      </p:pic>
      <p:pic>
        <p:nvPicPr>
          <p:cNvPr id="7" name="Image 6" descr="sigle chois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9752" y="3933056"/>
            <a:ext cx="1224136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target of concentration = surface gain for the solar cells. </a:t>
            </a:r>
          </a:p>
          <a:p>
            <a:r>
              <a:rPr lang="en-US" dirty="0" smtClean="0"/>
              <a:t>First interest of a high concentration ratio (70’s and 80’s). But pointing and thermal design issues ! </a:t>
            </a:r>
            <a:endParaRPr lang="fr-BE" dirty="0" smtClean="0"/>
          </a:p>
          <a:p>
            <a:r>
              <a:rPr lang="en-US" dirty="0" smtClean="0"/>
              <a:t>Some Fresnel concentrator still survive with a moderate concentration ratio of C &lt; 10.</a:t>
            </a:r>
            <a:endParaRPr lang="fr-BE" dirty="0" smtClean="0"/>
          </a:p>
          <a:p>
            <a:r>
              <a:rPr lang="en-US" dirty="0" smtClean="0"/>
              <a:t> In the 90’s, low concentration appeared (C &lt; 2.5), easily adapted to classical panels. Commercial spacecrafts in early 2000: gradual loss of power due to various causes.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Attention was paid to the contamination of the reflectors and operational temperature. A Multi-V design has been developed by the author.</a:t>
            </a:r>
          </a:p>
          <a:p>
            <a:r>
              <a:rPr lang="en-US" dirty="0" smtClean="0"/>
              <a:t>Recently, JAXA launched its small REIMEI scientific spacecraft, with two solar arrays equipped with a single lateral reflector. </a:t>
            </a:r>
            <a:endParaRPr lang="fr-BE" dirty="0" smtClean="0"/>
          </a:p>
          <a:p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7561263" cy="46805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err="1" smtClean="0"/>
              <a:t>Reimei</a:t>
            </a:r>
            <a:r>
              <a:rPr lang="en-US" dirty="0" smtClean="0"/>
              <a:t> satellite with two wings and half concentrators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Fukuda, S. &amp; et al. (2006)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61662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V trough design limits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131840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NRL, 1998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0648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683568" y="2276872"/>
          <a:ext cx="1666875" cy="666750"/>
        </p:xfrm>
        <a:graphic>
          <a:graphicData uri="http://schemas.openxmlformats.org/presentationml/2006/ole">
            <p:oleObj spid="_x0000_s16385" name="Vergelijking" r:id="rId4" imgW="1076325" imgH="428625" progId="Equation.3">
              <p:embed/>
            </p:oleObj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732240" y="2348880"/>
          <a:ext cx="1323975" cy="762000"/>
        </p:xfrm>
        <a:graphic>
          <a:graphicData uri="http://schemas.openxmlformats.org/presentationml/2006/ole">
            <p:oleObj spid="_x0000_s16387" name="Vergelijking" r:id="rId5" imgW="990600" imgH="571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7561263" cy="4176886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Development of an improved low cost reflector</a:t>
            </a:r>
          </a:p>
          <a:p>
            <a:pPr algn="ctr">
              <a:buNone/>
            </a:pPr>
            <a:r>
              <a:rPr lang="en-GB" dirty="0" smtClean="0"/>
              <a:t>Temperature field of a full solar panel with reflectors</a:t>
            </a:r>
            <a:endParaRPr lang="fr-BE" dirty="0" smtClean="0"/>
          </a:p>
          <a:p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Improved Temperature Management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7674818" cy="337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561263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Eclipse on the solar panel and reflector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 reflector always &gt; T panel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Thomas\SkyDrive\BACKUP TFE\TFE\simulation thermique panneau solaire\Systema Thermica\graphes\T° min reflector max pa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326560" cy="36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232248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feil nach rechts 4"/>
          <p:cNvSpPr/>
          <p:nvPr/>
        </p:nvSpPr>
        <p:spPr>
          <a:xfrm>
            <a:off x="4716016" y="3356992"/>
            <a:ext cx="1872208" cy="540060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September 2016   Low Cost Concentrator Solar Array - IAF Guadalajara Walopt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4C46-1797-4092-9A11-0E5F6EA9FA3B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Wrinkles by shear stress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Reflectors wrinkles</a:t>
            </a:r>
            <a:endParaRPr lang="en-US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4230201" cy="39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10565</TotalTime>
  <Words>623</Words>
  <Application>Microsoft Office PowerPoint</Application>
  <PresentationFormat>Affichage à l'écran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Thème Office</vt:lpstr>
      <vt:lpstr>Microsoft Vergelijking 3.0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Collette</dc:creator>
  <cp:lastModifiedBy>Collette</cp:lastModifiedBy>
  <cp:revision>683</cp:revision>
  <dcterms:created xsi:type="dcterms:W3CDTF">2010-11-03T17:25:35Z</dcterms:created>
  <dcterms:modified xsi:type="dcterms:W3CDTF">2016-09-17T16:04:09Z</dcterms:modified>
</cp:coreProperties>
</file>