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8803600" cy="43205400"/>
  <p:notesSz cx="6858000" cy="9144000"/>
  <p:defaultTextStyle>
    <a:defPPr>
      <a:defRPr lang="fr-FR"/>
    </a:defPPr>
    <a:lvl1pPr marL="0" algn="l" defTabSz="1724899" rtl="0" eaLnBrk="1" latinLnBrk="0" hangingPunct="1">
      <a:defRPr sz="3400" kern="1200">
        <a:solidFill>
          <a:schemeClr val="tx1"/>
        </a:solidFill>
        <a:latin typeface="+mn-lt"/>
        <a:ea typeface="+mn-ea"/>
        <a:cs typeface="+mn-cs"/>
      </a:defRPr>
    </a:lvl1pPr>
    <a:lvl2pPr marL="862450" algn="l" defTabSz="1724899" rtl="0" eaLnBrk="1" latinLnBrk="0" hangingPunct="1">
      <a:defRPr sz="3400" kern="1200">
        <a:solidFill>
          <a:schemeClr val="tx1"/>
        </a:solidFill>
        <a:latin typeface="+mn-lt"/>
        <a:ea typeface="+mn-ea"/>
        <a:cs typeface="+mn-cs"/>
      </a:defRPr>
    </a:lvl2pPr>
    <a:lvl3pPr marL="1724899" algn="l" defTabSz="1724899" rtl="0" eaLnBrk="1" latinLnBrk="0" hangingPunct="1">
      <a:defRPr sz="3400" kern="1200">
        <a:solidFill>
          <a:schemeClr val="tx1"/>
        </a:solidFill>
        <a:latin typeface="+mn-lt"/>
        <a:ea typeface="+mn-ea"/>
        <a:cs typeface="+mn-cs"/>
      </a:defRPr>
    </a:lvl3pPr>
    <a:lvl4pPr marL="2587349" algn="l" defTabSz="1724899" rtl="0" eaLnBrk="1" latinLnBrk="0" hangingPunct="1">
      <a:defRPr sz="3400" kern="1200">
        <a:solidFill>
          <a:schemeClr val="tx1"/>
        </a:solidFill>
        <a:latin typeface="+mn-lt"/>
        <a:ea typeface="+mn-ea"/>
        <a:cs typeface="+mn-cs"/>
      </a:defRPr>
    </a:lvl4pPr>
    <a:lvl5pPr marL="3449798" algn="l" defTabSz="1724899" rtl="0" eaLnBrk="1" latinLnBrk="0" hangingPunct="1">
      <a:defRPr sz="3400" kern="1200">
        <a:solidFill>
          <a:schemeClr val="tx1"/>
        </a:solidFill>
        <a:latin typeface="+mn-lt"/>
        <a:ea typeface="+mn-ea"/>
        <a:cs typeface="+mn-cs"/>
      </a:defRPr>
    </a:lvl5pPr>
    <a:lvl6pPr marL="4312247" algn="l" defTabSz="1724899" rtl="0" eaLnBrk="1" latinLnBrk="0" hangingPunct="1">
      <a:defRPr sz="3400" kern="1200">
        <a:solidFill>
          <a:schemeClr val="tx1"/>
        </a:solidFill>
        <a:latin typeface="+mn-lt"/>
        <a:ea typeface="+mn-ea"/>
        <a:cs typeface="+mn-cs"/>
      </a:defRPr>
    </a:lvl6pPr>
    <a:lvl7pPr marL="5174697" algn="l" defTabSz="1724899" rtl="0" eaLnBrk="1" latinLnBrk="0" hangingPunct="1">
      <a:defRPr sz="3400" kern="1200">
        <a:solidFill>
          <a:schemeClr val="tx1"/>
        </a:solidFill>
        <a:latin typeface="+mn-lt"/>
        <a:ea typeface="+mn-ea"/>
        <a:cs typeface="+mn-cs"/>
      </a:defRPr>
    </a:lvl7pPr>
    <a:lvl8pPr marL="6037146" algn="l" defTabSz="1724899" rtl="0" eaLnBrk="1" latinLnBrk="0" hangingPunct="1">
      <a:defRPr sz="3400" kern="1200">
        <a:solidFill>
          <a:schemeClr val="tx1"/>
        </a:solidFill>
        <a:latin typeface="+mn-lt"/>
        <a:ea typeface="+mn-ea"/>
        <a:cs typeface="+mn-cs"/>
      </a:defRPr>
    </a:lvl8pPr>
    <a:lvl9pPr marL="6899596" algn="l" defTabSz="1724899" rtl="0" eaLnBrk="1" latinLnBrk="0" hangingPunct="1">
      <a:defRPr sz="3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8">
          <p15:clr>
            <a:srgbClr val="A4A3A4"/>
          </p15:clr>
        </p15:guide>
        <p15:guide id="2" pos="907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6D9F66E-5EB9-4882-86FB-DCBF35E3C3E4}" styleName="Style moyen 4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84383" autoAdjust="0"/>
  </p:normalViewPr>
  <p:slideViewPr>
    <p:cSldViewPr>
      <p:cViewPr>
        <p:scale>
          <a:sx n="75" d="100"/>
          <a:sy n="75" d="100"/>
        </p:scale>
        <p:origin x="4392" y="2674"/>
      </p:cViewPr>
      <p:guideLst>
        <p:guide orient="horz" pos="13608"/>
        <p:guide pos="9072"/>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7" d="100"/>
          <a:sy n="67" d="100"/>
        </p:scale>
        <p:origin x="-3106" y="-77"/>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93CCC3-ACDE-4075-8253-50B24CD3128E}" type="datetimeFigureOut">
              <a:rPr lang="fr-BE" smtClean="0"/>
              <a:pPr/>
              <a:t>21-06-17</a:t>
            </a:fld>
            <a:endParaRPr lang="fr-BE"/>
          </a:p>
        </p:txBody>
      </p:sp>
      <p:sp>
        <p:nvSpPr>
          <p:cNvPr id="4" name="Espace réservé de l'image des diapositives 3"/>
          <p:cNvSpPr>
            <a:spLocks noGrp="1" noRot="1" noChangeAspect="1"/>
          </p:cNvSpPr>
          <p:nvPr>
            <p:ph type="sldImg" idx="2"/>
          </p:nvPr>
        </p:nvSpPr>
        <p:spPr>
          <a:xfrm>
            <a:off x="2286000" y="685800"/>
            <a:ext cx="2286000" cy="34290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5C7C85-A27B-453A-98DF-1CC81155CE4C}" type="slidenum">
              <a:rPr lang="fr-BE" smtClean="0"/>
              <a:pPr/>
              <a:t>‹N°›</a:t>
            </a:fld>
            <a:endParaRPr lang="fr-BE"/>
          </a:p>
        </p:txBody>
      </p:sp>
    </p:spTree>
  </p:cSld>
  <p:clrMap bg1="lt1" tx1="dk1" bg2="lt2" tx2="dk2" accent1="accent1" accent2="accent2" accent3="accent3" accent4="accent4" accent5="accent5" accent6="accent6" hlink="hlink" folHlink="folHlink"/>
  <p:notesStyle>
    <a:lvl1pPr marL="0" algn="l" defTabSz="787481" rtl="0" eaLnBrk="1" latinLnBrk="0" hangingPunct="1">
      <a:defRPr sz="1000" kern="1200">
        <a:solidFill>
          <a:schemeClr val="tx1"/>
        </a:solidFill>
        <a:latin typeface="+mn-lt"/>
        <a:ea typeface="+mn-ea"/>
        <a:cs typeface="+mn-cs"/>
      </a:defRPr>
    </a:lvl1pPr>
    <a:lvl2pPr marL="393741" algn="l" defTabSz="787481" rtl="0" eaLnBrk="1" latinLnBrk="0" hangingPunct="1">
      <a:defRPr sz="1000" kern="1200">
        <a:solidFill>
          <a:schemeClr val="tx1"/>
        </a:solidFill>
        <a:latin typeface="+mn-lt"/>
        <a:ea typeface="+mn-ea"/>
        <a:cs typeface="+mn-cs"/>
      </a:defRPr>
    </a:lvl2pPr>
    <a:lvl3pPr marL="787481" algn="l" defTabSz="787481" rtl="0" eaLnBrk="1" latinLnBrk="0" hangingPunct="1">
      <a:defRPr sz="1000" kern="1200">
        <a:solidFill>
          <a:schemeClr val="tx1"/>
        </a:solidFill>
        <a:latin typeface="+mn-lt"/>
        <a:ea typeface="+mn-ea"/>
        <a:cs typeface="+mn-cs"/>
      </a:defRPr>
    </a:lvl3pPr>
    <a:lvl4pPr marL="1181222" algn="l" defTabSz="787481" rtl="0" eaLnBrk="1" latinLnBrk="0" hangingPunct="1">
      <a:defRPr sz="1000" kern="1200">
        <a:solidFill>
          <a:schemeClr val="tx1"/>
        </a:solidFill>
        <a:latin typeface="+mn-lt"/>
        <a:ea typeface="+mn-ea"/>
        <a:cs typeface="+mn-cs"/>
      </a:defRPr>
    </a:lvl4pPr>
    <a:lvl5pPr marL="1574963" algn="l" defTabSz="787481" rtl="0" eaLnBrk="1" latinLnBrk="0" hangingPunct="1">
      <a:defRPr sz="1000" kern="1200">
        <a:solidFill>
          <a:schemeClr val="tx1"/>
        </a:solidFill>
        <a:latin typeface="+mn-lt"/>
        <a:ea typeface="+mn-ea"/>
        <a:cs typeface="+mn-cs"/>
      </a:defRPr>
    </a:lvl5pPr>
    <a:lvl6pPr marL="1968703" algn="l" defTabSz="787481" rtl="0" eaLnBrk="1" latinLnBrk="0" hangingPunct="1">
      <a:defRPr sz="1000" kern="1200">
        <a:solidFill>
          <a:schemeClr val="tx1"/>
        </a:solidFill>
        <a:latin typeface="+mn-lt"/>
        <a:ea typeface="+mn-ea"/>
        <a:cs typeface="+mn-cs"/>
      </a:defRPr>
    </a:lvl6pPr>
    <a:lvl7pPr marL="2362444" algn="l" defTabSz="787481" rtl="0" eaLnBrk="1" latinLnBrk="0" hangingPunct="1">
      <a:defRPr sz="1000" kern="1200">
        <a:solidFill>
          <a:schemeClr val="tx1"/>
        </a:solidFill>
        <a:latin typeface="+mn-lt"/>
        <a:ea typeface="+mn-ea"/>
        <a:cs typeface="+mn-cs"/>
      </a:defRPr>
    </a:lvl7pPr>
    <a:lvl8pPr marL="2756184" algn="l" defTabSz="787481" rtl="0" eaLnBrk="1" latinLnBrk="0" hangingPunct="1">
      <a:defRPr sz="1000" kern="1200">
        <a:solidFill>
          <a:schemeClr val="tx1"/>
        </a:solidFill>
        <a:latin typeface="+mn-lt"/>
        <a:ea typeface="+mn-ea"/>
        <a:cs typeface="+mn-cs"/>
      </a:defRPr>
    </a:lvl8pPr>
    <a:lvl9pPr marL="3149925" algn="l" defTabSz="787481"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286000" y="685800"/>
            <a:ext cx="2286000" cy="3429000"/>
          </a:xfrm>
        </p:spPr>
      </p:sp>
      <p:sp>
        <p:nvSpPr>
          <p:cNvPr id="3" name="Espace réservé des commentaires 2"/>
          <p:cNvSpPr>
            <a:spLocks noGrp="1"/>
          </p:cNvSpPr>
          <p:nvPr>
            <p:ph type="body" idx="1"/>
          </p:nvPr>
        </p:nvSpPr>
        <p:spPr/>
        <p:txBody>
          <a:bodyPr>
            <a:normAutofit/>
          </a:bodyPr>
          <a:lstStyle/>
          <a:p>
            <a:pPr marL="228600" indent="-228600">
              <a:buNone/>
            </a:pPr>
            <a:endParaRPr lang="fr-BE" dirty="0"/>
          </a:p>
        </p:txBody>
      </p:sp>
      <p:sp>
        <p:nvSpPr>
          <p:cNvPr id="4" name="Espace réservé du numéro de diapositive 3"/>
          <p:cNvSpPr>
            <a:spLocks noGrp="1"/>
          </p:cNvSpPr>
          <p:nvPr>
            <p:ph type="sldNum" sz="quarter" idx="10"/>
          </p:nvPr>
        </p:nvSpPr>
        <p:spPr/>
        <p:txBody>
          <a:bodyPr/>
          <a:lstStyle/>
          <a:p>
            <a:fld id="{8E5C7C85-A27B-453A-98DF-1CC81155CE4C}" type="slidenum">
              <a:rPr lang="fr-BE" smtClean="0"/>
              <a:pPr/>
              <a:t>1</a:t>
            </a:fld>
            <a:endParaRPr lang="fr-B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2160272" y="13421684"/>
            <a:ext cx="24483061" cy="9261160"/>
          </a:xfrm>
        </p:spPr>
        <p:txBody>
          <a:bodyPr/>
          <a:lstStyle/>
          <a:p>
            <a:r>
              <a:rPr lang="fr-FR"/>
              <a:t>Cliquez pour modifier le style du titre</a:t>
            </a:r>
            <a:endParaRPr lang="fr-BE"/>
          </a:p>
        </p:txBody>
      </p:sp>
      <p:sp>
        <p:nvSpPr>
          <p:cNvPr id="3" name="Sous-titre 2"/>
          <p:cNvSpPr>
            <a:spLocks noGrp="1"/>
          </p:cNvSpPr>
          <p:nvPr>
            <p:ph type="subTitle" idx="1"/>
          </p:nvPr>
        </p:nvSpPr>
        <p:spPr>
          <a:xfrm>
            <a:off x="4320547" y="24483061"/>
            <a:ext cx="20162523" cy="11041384"/>
          </a:xfrm>
        </p:spPr>
        <p:txBody>
          <a:bodyPr/>
          <a:lstStyle>
            <a:lvl1pPr marL="0" indent="0" algn="ctr">
              <a:buNone/>
              <a:defRPr>
                <a:solidFill>
                  <a:schemeClr val="tx1">
                    <a:tint val="75000"/>
                  </a:schemeClr>
                </a:solidFill>
              </a:defRPr>
            </a:lvl1pPr>
            <a:lvl2pPr marL="862450" indent="0" algn="ctr">
              <a:buNone/>
              <a:defRPr>
                <a:solidFill>
                  <a:schemeClr val="tx1">
                    <a:tint val="75000"/>
                  </a:schemeClr>
                </a:solidFill>
              </a:defRPr>
            </a:lvl2pPr>
            <a:lvl3pPr marL="1724899" indent="0" algn="ctr">
              <a:buNone/>
              <a:defRPr>
                <a:solidFill>
                  <a:schemeClr val="tx1">
                    <a:tint val="75000"/>
                  </a:schemeClr>
                </a:solidFill>
              </a:defRPr>
            </a:lvl3pPr>
            <a:lvl4pPr marL="2587349" indent="0" algn="ctr">
              <a:buNone/>
              <a:defRPr>
                <a:solidFill>
                  <a:schemeClr val="tx1">
                    <a:tint val="75000"/>
                  </a:schemeClr>
                </a:solidFill>
              </a:defRPr>
            </a:lvl4pPr>
            <a:lvl5pPr marL="3449798" indent="0" algn="ctr">
              <a:buNone/>
              <a:defRPr>
                <a:solidFill>
                  <a:schemeClr val="tx1">
                    <a:tint val="75000"/>
                  </a:schemeClr>
                </a:solidFill>
              </a:defRPr>
            </a:lvl5pPr>
            <a:lvl6pPr marL="4312247" indent="0" algn="ctr">
              <a:buNone/>
              <a:defRPr>
                <a:solidFill>
                  <a:schemeClr val="tx1">
                    <a:tint val="75000"/>
                  </a:schemeClr>
                </a:solidFill>
              </a:defRPr>
            </a:lvl6pPr>
            <a:lvl7pPr marL="5174697" indent="0" algn="ctr">
              <a:buNone/>
              <a:defRPr>
                <a:solidFill>
                  <a:schemeClr val="tx1">
                    <a:tint val="75000"/>
                  </a:schemeClr>
                </a:solidFill>
              </a:defRPr>
            </a:lvl7pPr>
            <a:lvl8pPr marL="6037146" indent="0" algn="ctr">
              <a:buNone/>
              <a:defRPr>
                <a:solidFill>
                  <a:schemeClr val="tx1">
                    <a:tint val="75000"/>
                  </a:schemeClr>
                </a:solidFill>
              </a:defRPr>
            </a:lvl8pPr>
            <a:lvl9pPr marL="6899596" indent="0" algn="ctr">
              <a:buNone/>
              <a:defRPr>
                <a:solidFill>
                  <a:schemeClr val="tx1">
                    <a:tint val="75000"/>
                  </a:schemeClr>
                </a:solidFill>
              </a:defRPr>
            </a:lvl9pPr>
          </a:lstStyle>
          <a:p>
            <a:r>
              <a:rPr lang="fr-FR"/>
              <a:t>Cliquez pour modifier le style des sous-titres du masque</a:t>
            </a:r>
            <a:endParaRPr lang="fr-BE"/>
          </a:p>
        </p:txBody>
      </p:sp>
      <p:sp>
        <p:nvSpPr>
          <p:cNvPr id="4" name="Espace réservé de la date 3"/>
          <p:cNvSpPr>
            <a:spLocks noGrp="1"/>
          </p:cNvSpPr>
          <p:nvPr>
            <p:ph type="dt" sz="half" idx="10"/>
          </p:nvPr>
        </p:nvSpPr>
        <p:spPr/>
        <p:txBody>
          <a:bodyPr/>
          <a:lstStyle/>
          <a:p>
            <a:fld id="{7FD7F569-984F-405F-BEB0-CEB9A4DF37BD}" type="datetimeFigureOut">
              <a:rPr lang="fr-BE" smtClean="0"/>
              <a:pPr/>
              <a:t>21-06-17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A8A13604-F163-4676-892C-7C9AD2E3F6E4}"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7FD7F569-984F-405F-BEB0-CEB9A4DF37BD}" type="datetimeFigureOut">
              <a:rPr lang="fr-BE" smtClean="0"/>
              <a:pPr/>
              <a:t>21-06-17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A8A13604-F163-4676-892C-7C9AD2E3F6E4}"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12336552" y="8171037"/>
            <a:ext cx="3825477" cy="174191767"/>
          </a:xfrm>
        </p:spPr>
        <p:txBody>
          <a:bodyPr vert="eaVert"/>
          <a:lstStyle/>
          <a:p>
            <a:r>
              <a:rPr lang="fr-FR"/>
              <a:t>Cliquez pour modifier le style du titre</a:t>
            </a:r>
            <a:endParaRPr lang="fr-BE"/>
          </a:p>
        </p:txBody>
      </p:sp>
      <p:sp>
        <p:nvSpPr>
          <p:cNvPr id="3" name="Espace réservé du texte vertical 2"/>
          <p:cNvSpPr>
            <a:spLocks noGrp="1"/>
          </p:cNvSpPr>
          <p:nvPr>
            <p:ph type="body" orient="vert" idx="1"/>
          </p:nvPr>
        </p:nvSpPr>
        <p:spPr>
          <a:xfrm>
            <a:off x="850107" y="8171037"/>
            <a:ext cx="11006379" cy="17419176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7FD7F569-984F-405F-BEB0-CEB9A4DF37BD}" type="datetimeFigureOut">
              <a:rPr lang="fr-BE" smtClean="0"/>
              <a:pPr/>
              <a:t>21-06-17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A8A13604-F163-4676-892C-7C9AD2E3F6E4}"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7FD7F569-984F-405F-BEB0-CEB9A4DF37BD}" type="datetimeFigureOut">
              <a:rPr lang="fr-BE" smtClean="0"/>
              <a:pPr/>
              <a:t>21-06-17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A8A13604-F163-4676-892C-7C9AD2E3F6E4}"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2275286" y="27763472"/>
            <a:ext cx="24483061" cy="8581073"/>
          </a:xfrm>
        </p:spPr>
        <p:txBody>
          <a:bodyPr anchor="t"/>
          <a:lstStyle>
            <a:lvl1pPr algn="l">
              <a:defRPr sz="7600" b="1" cap="all"/>
            </a:lvl1pPr>
          </a:lstStyle>
          <a:p>
            <a:r>
              <a:rPr lang="fr-FR"/>
              <a:t>Cliquez pour modifier le style du titre</a:t>
            </a:r>
            <a:endParaRPr lang="fr-BE"/>
          </a:p>
        </p:txBody>
      </p:sp>
      <p:sp>
        <p:nvSpPr>
          <p:cNvPr id="3" name="Espace réservé du texte 2"/>
          <p:cNvSpPr>
            <a:spLocks noGrp="1"/>
          </p:cNvSpPr>
          <p:nvPr>
            <p:ph type="body" idx="1"/>
          </p:nvPr>
        </p:nvSpPr>
        <p:spPr>
          <a:xfrm>
            <a:off x="2275286" y="18312300"/>
            <a:ext cx="24483061" cy="9451176"/>
          </a:xfrm>
        </p:spPr>
        <p:txBody>
          <a:bodyPr anchor="b"/>
          <a:lstStyle>
            <a:lvl1pPr marL="0" indent="0">
              <a:buNone/>
              <a:defRPr sz="3800">
                <a:solidFill>
                  <a:schemeClr val="tx1">
                    <a:tint val="75000"/>
                  </a:schemeClr>
                </a:solidFill>
              </a:defRPr>
            </a:lvl1pPr>
            <a:lvl2pPr marL="862450" indent="0">
              <a:buNone/>
              <a:defRPr sz="3400">
                <a:solidFill>
                  <a:schemeClr val="tx1">
                    <a:tint val="75000"/>
                  </a:schemeClr>
                </a:solidFill>
              </a:defRPr>
            </a:lvl2pPr>
            <a:lvl3pPr marL="1724899" indent="0">
              <a:buNone/>
              <a:defRPr sz="3000">
                <a:solidFill>
                  <a:schemeClr val="tx1">
                    <a:tint val="75000"/>
                  </a:schemeClr>
                </a:solidFill>
              </a:defRPr>
            </a:lvl3pPr>
            <a:lvl4pPr marL="2587349" indent="0">
              <a:buNone/>
              <a:defRPr sz="2700">
                <a:solidFill>
                  <a:schemeClr val="tx1">
                    <a:tint val="75000"/>
                  </a:schemeClr>
                </a:solidFill>
              </a:defRPr>
            </a:lvl4pPr>
            <a:lvl5pPr marL="3449798" indent="0">
              <a:buNone/>
              <a:defRPr sz="2700">
                <a:solidFill>
                  <a:schemeClr val="tx1">
                    <a:tint val="75000"/>
                  </a:schemeClr>
                </a:solidFill>
              </a:defRPr>
            </a:lvl5pPr>
            <a:lvl6pPr marL="4312247" indent="0">
              <a:buNone/>
              <a:defRPr sz="2700">
                <a:solidFill>
                  <a:schemeClr val="tx1">
                    <a:tint val="75000"/>
                  </a:schemeClr>
                </a:solidFill>
              </a:defRPr>
            </a:lvl6pPr>
            <a:lvl7pPr marL="5174697" indent="0">
              <a:buNone/>
              <a:defRPr sz="2700">
                <a:solidFill>
                  <a:schemeClr val="tx1">
                    <a:tint val="75000"/>
                  </a:schemeClr>
                </a:solidFill>
              </a:defRPr>
            </a:lvl7pPr>
            <a:lvl8pPr marL="6037146" indent="0">
              <a:buNone/>
              <a:defRPr sz="2700">
                <a:solidFill>
                  <a:schemeClr val="tx1">
                    <a:tint val="75000"/>
                  </a:schemeClr>
                </a:solidFill>
              </a:defRPr>
            </a:lvl8pPr>
            <a:lvl9pPr marL="6899596" indent="0">
              <a:buNone/>
              <a:defRPr sz="27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7FD7F569-984F-405F-BEB0-CEB9A4DF37BD}" type="datetimeFigureOut">
              <a:rPr lang="fr-BE" smtClean="0"/>
              <a:pPr/>
              <a:t>21-06-17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A8A13604-F163-4676-892C-7C9AD2E3F6E4}"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sz="half" idx="1"/>
          </p:nvPr>
        </p:nvSpPr>
        <p:spPr>
          <a:xfrm>
            <a:off x="850115" y="47635965"/>
            <a:ext cx="7415931" cy="134726839"/>
          </a:xfrm>
        </p:spPr>
        <p:txBody>
          <a:bodyPr/>
          <a:lstStyle>
            <a:lvl1pPr>
              <a:defRPr sz="5300"/>
            </a:lvl1pPr>
            <a:lvl2pPr>
              <a:defRPr sz="4600"/>
            </a:lvl2pPr>
            <a:lvl3pPr>
              <a:defRPr sz="3800"/>
            </a:lvl3pPr>
            <a:lvl4pPr>
              <a:defRPr sz="3400"/>
            </a:lvl4pPr>
            <a:lvl5pPr>
              <a:defRPr sz="3400"/>
            </a:lvl5pPr>
            <a:lvl6pPr>
              <a:defRPr sz="3400"/>
            </a:lvl6pPr>
            <a:lvl7pPr>
              <a:defRPr sz="3400"/>
            </a:lvl7pPr>
            <a:lvl8pPr>
              <a:defRPr sz="3400"/>
            </a:lvl8pPr>
            <a:lvl9pPr>
              <a:defRPr sz="3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8746096" y="47635965"/>
            <a:ext cx="7415925" cy="134726839"/>
          </a:xfrm>
        </p:spPr>
        <p:txBody>
          <a:bodyPr/>
          <a:lstStyle>
            <a:lvl1pPr>
              <a:defRPr sz="5300"/>
            </a:lvl1pPr>
            <a:lvl2pPr>
              <a:defRPr sz="4600"/>
            </a:lvl2pPr>
            <a:lvl3pPr>
              <a:defRPr sz="3800"/>
            </a:lvl3pPr>
            <a:lvl4pPr>
              <a:defRPr sz="3400"/>
            </a:lvl4pPr>
            <a:lvl5pPr>
              <a:defRPr sz="3400"/>
            </a:lvl5pPr>
            <a:lvl6pPr>
              <a:defRPr sz="3400"/>
            </a:lvl6pPr>
            <a:lvl7pPr>
              <a:defRPr sz="3400"/>
            </a:lvl7pPr>
            <a:lvl8pPr>
              <a:defRPr sz="3400"/>
            </a:lvl8pPr>
            <a:lvl9pPr>
              <a:defRPr sz="3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p:cNvSpPr>
            <a:spLocks noGrp="1"/>
          </p:cNvSpPr>
          <p:nvPr>
            <p:ph type="dt" sz="half" idx="10"/>
          </p:nvPr>
        </p:nvSpPr>
        <p:spPr/>
        <p:txBody>
          <a:bodyPr/>
          <a:lstStyle/>
          <a:p>
            <a:fld id="{7FD7F569-984F-405F-BEB0-CEB9A4DF37BD}" type="datetimeFigureOut">
              <a:rPr lang="fr-BE" smtClean="0"/>
              <a:pPr/>
              <a:t>21-06-17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A8A13604-F163-4676-892C-7C9AD2E3F6E4}"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1440181" y="1730221"/>
            <a:ext cx="25923243" cy="7200904"/>
          </a:xfrm>
        </p:spPr>
        <p:txBody>
          <a:bodyPr/>
          <a:lstStyle>
            <a:lvl1pPr>
              <a:defRPr/>
            </a:lvl1pPr>
          </a:lstStyle>
          <a:p>
            <a:r>
              <a:rPr lang="fr-FR"/>
              <a:t>Cliquez pour modifier le style du titre</a:t>
            </a:r>
            <a:endParaRPr lang="fr-BE"/>
          </a:p>
        </p:txBody>
      </p:sp>
      <p:sp>
        <p:nvSpPr>
          <p:cNvPr id="3" name="Espace réservé du texte 2"/>
          <p:cNvSpPr>
            <a:spLocks noGrp="1"/>
          </p:cNvSpPr>
          <p:nvPr>
            <p:ph type="body" idx="1"/>
          </p:nvPr>
        </p:nvSpPr>
        <p:spPr>
          <a:xfrm>
            <a:off x="1440181" y="9671213"/>
            <a:ext cx="12726592" cy="4030504"/>
          </a:xfrm>
        </p:spPr>
        <p:txBody>
          <a:bodyPr anchor="b"/>
          <a:lstStyle>
            <a:lvl1pPr marL="0" indent="0">
              <a:buNone/>
              <a:defRPr sz="4600" b="1"/>
            </a:lvl1pPr>
            <a:lvl2pPr marL="862450" indent="0">
              <a:buNone/>
              <a:defRPr sz="3800" b="1"/>
            </a:lvl2pPr>
            <a:lvl3pPr marL="1724899" indent="0">
              <a:buNone/>
              <a:defRPr sz="3400" b="1"/>
            </a:lvl3pPr>
            <a:lvl4pPr marL="2587349" indent="0">
              <a:buNone/>
              <a:defRPr sz="3000" b="1"/>
            </a:lvl4pPr>
            <a:lvl5pPr marL="3449798" indent="0">
              <a:buNone/>
              <a:defRPr sz="3000" b="1"/>
            </a:lvl5pPr>
            <a:lvl6pPr marL="4312247" indent="0">
              <a:buNone/>
              <a:defRPr sz="3000" b="1"/>
            </a:lvl6pPr>
            <a:lvl7pPr marL="5174697" indent="0">
              <a:buNone/>
              <a:defRPr sz="3000" b="1"/>
            </a:lvl7pPr>
            <a:lvl8pPr marL="6037146" indent="0">
              <a:buNone/>
              <a:defRPr sz="3000" b="1"/>
            </a:lvl8pPr>
            <a:lvl9pPr marL="6899596" indent="0">
              <a:buNone/>
              <a:defRPr sz="3000" b="1"/>
            </a:lvl9pPr>
          </a:lstStyle>
          <a:p>
            <a:pPr lvl="0"/>
            <a:r>
              <a:rPr lang="fr-FR"/>
              <a:t>Cliquez pour modifier les styles du texte du masque</a:t>
            </a:r>
          </a:p>
        </p:txBody>
      </p:sp>
      <p:sp>
        <p:nvSpPr>
          <p:cNvPr id="4" name="Espace réservé du contenu 3"/>
          <p:cNvSpPr>
            <a:spLocks noGrp="1"/>
          </p:cNvSpPr>
          <p:nvPr>
            <p:ph sz="half" idx="2"/>
          </p:nvPr>
        </p:nvSpPr>
        <p:spPr>
          <a:xfrm>
            <a:off x="1440181" y="13701716"/>
            <a:ext cx="12726592" cy="24893112"/>
          </a:xfrm>
        </p:spPr>
        <p:txBody>
          <a:bodyPr/>
          <a:lstStyle>
            <a:lvl1pPr>
              <a:defRPr sz="4600"/>
            </a:lvl1pPr>
            <a:lvl2pPr>
              <a:defRPr sz="3800"/>
            </a:lvl2pPr>
            <a:lvl3pPr>
              <a:defRPr sz="3400"/>
            </a:lvl3pPr>
            <a:lvl4pPr>
              <a:defRPr sz="3000"/>
            </a:lvl4pPr>
            <a:lvl5pPr>
              <a:defRPr sz="3000"/>
            </a:lvl5pPr>
            <a:lvl6pPr>
              <a:defRPr sz="3000"/>
            </a:lvl6pPr>
            <a:lvl7pPr>
              <a:defRPr sz="3000"/>
            </a:lvl7pPr>
            <a:lvl8pPr>
              <a:defRPr sz="3000"/>
            </a:lvl8pPr>
            <a:lvl9pPr>
              <a:defRPr sz="3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14631838" y="9671213"/>
            <a:ext cx="12731589" cy="4030504"/>
          </a:xfrm>
        </p:spPr>
        <p:txBody>
          <a:bodyPr anchor="b"/>
          <a:lstStyle>
            <a:lvl1pPr marL="0" indent="0">
              <a:buNone/>
              <a:defRPr sz="4600" b="1"/>
            </a:lvl1pPr>
            <a:lvl2pPr marL="862450" indent="0">
              <a:buNone/>
              <a:defRPr sz="3800" b="1"/>
            </a:lvl2pPr>
            <a:lvl3pPr marL="1724899" indent="0">
              <a:buNone/>
              <a:defRPr sz="3400" b="1"/>
            </a:lvl3pPr>
            <a:lvl4pPr marL="2587349" indent="0">
              <a:buNone/>
              <a:defRPr sz="3000" b="1"/>
            </a:lvl4pPr>
            <a:lvl5pPr marL="3449798" indent="0">
              <a:buNone/>
              <a:defRPr sz="3000" b="1"/>
            </a:lvl5pPr>
            <a:lvl6pPr marL="4312247" indent="0">
              <a:buNone/>
              <a:defRPr sz="3000" b="1"/>
            </a:lvl6pPr>
            <a:lvl7pPr marL="5174697" indent="0">
              <a:buNone/>
              <a:defRPr sz="3000" b="1"/>
            </a:lvl7pPr>
            <a:lvl8pPr marL="6037146" indent="0">
              <a:buNone/>
              <a:defRPr sz="3000" b="1"/>
            </a:lvl8pPr>
            <a:lvl9pPr marL="6899596" indent="0">
              <a:buNone/>
              <a:defRPr sz="3000" b="1"/>
            </a:lvl9pPr>
          </a:lstStyle>
          <a:p>
            <a:pPr lvl="0"/>
            <a:r>
              <a:rPr lang="fr-FR"/>
              <a:t>Cliquez pour modifier les styles du texte du masque</a:t>
            </a:r>
          </a:p>
        </p:txBody>
      </p:sp>
      <p:sp>
        <p:nvSpPr>
          <p:cNvPr id="6" name="Espace réservé du contenu 5"/>
          <p:cNvSpPr>
            <a:spLocks noGrp="1"/>
          </p:cNvSpPr>
          <p:nvPr>
            <p:ph sz="quarter" idx="4"/>
          </p:nvPr>
        </p:nvSpPr>
        <p:spPr>
          <a:xfrm>
            <a:off x="14631838" y="13701716"/>
            <a:ext cx="12731589" cy="24893112"/>
          </a:xfrm>
        </p:spPr>
        <p:txBody>
          <a:bodyPr/>
          <a:lstStyle>
            <a:lvl1pPr>
              <a:defRPr sz="4600"/>
            </a:lvl1pPr>
            <a:lvl2pPr>
              <a:defRPr sz="3800"/>
            </a:lvl2pPr>
            <a:lvl3pPr>
              <a:defRPr sz="3400"/>
            </a:lvl3pPr>
            <a:lvl4pPr>
              <a:defRPr sz="3000"/>
            </a:lvl4pPr>
            <a:lvl5pPr>
              <a:defRPr sz="3000"/>
            </a:lvl5pPr>
            <a:lvl6pPr>
              <a:defRPr sz="3000"/>
            </a:lvl6pPr>
            <a:lvl7pPr>
              <a:defRPr sz="3000"/>
            </a:lvl7pPr>
            <a:lvl8pPr>
              <a:defRPr sz="3000"/>
            </a:lvl8pPr>
            <a:lvl9pPr>
              <a:defRPr sz="3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p:txBody>
          <a:bodyPr/>
          <a:lstStyle/>
          <a:p>
            <a:fld id="{7FD7F569-984F-405F-BEB0-CEB9A4DF37BD}" type="datetimeFigureOut">
              <a:rPr lang="fr-BE" smtClean="0"/>
              <a:pPr/>
              <a:t>21-06-17</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A8A13604-F163-4676-892C-7C9AD2E3F6E4}"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e la date 2"/>
          <p:cNvSpPr>
            <a:spLocks noGrp="1"/>
          </p:cNvSpPr>
          <p:nvPr>
            <p:ph type="dt" sz="half" idx="10"/>
          </p:nvPr>
        </p:nvSpPr>
        <p:spPr/>
        <p:txBody>
          <a:bodyPr/>
          <a:lstStyle/>
          <a:p>
            <a:fld id="{7FD7F569-984F-405F-BEB0-CEB9A4DF37BD}" type="datetimeFigureOut">
              <a:rPr lang="fr-BE" smtClean="0"/>
              <a:pPr/>
              <a:t>21-06-17</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A8A13604-F163-4676-892C-7C9AD2E3F6E4}"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FD7F569-984F-405F-BEB0-CEB9A4DF37BD}" type="datetimeFigureOut">
              <a:rPr lang="fr-BE" smtClean="0"/>
              <a:pPr/>
              <a:t>21-06-17</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A8A13604-F163-4676-892C-7C9AD2E3F6E4}"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440189" y="1720216"/>
            <a:ext cx="9476187" cy="7320912"/>
          </a:xfrm>
        </p:spPr>
        <p:txBody>
          <a:bodyPr anchor="b"/>
          <a:lstStyle>
            <a:lvl1pPr algn="l">
              <a:defRPr sz="3800" b="1"/>
            </a:lvl1pPr>
          </a:lstStyle>
          <a:p>
            <a:r>
              <a:rPr lang="fr-FR"/>
              <a:t>Cliquez pour modifier le style du titre</a:t>
            </a:r>
            <a:endParaRPr lang="fr-BE"/>
          </a:p>
        </p:txBody>
      </p:sp>
      <p:sp>
        <p:nvSpPr>
          <p:cNvPr id="3" name="Espace réservé du contenu 2"/>
          <p:cNvSpPr>
            <a:spLocks noGrp="1"/>
          </p:cNvSpPr>
          <p:nvPr>
            <p:ph idx="1"/>
          </p:nvPr>
        </p:nvSpPr>
        <p:spPr>
          <a:xfrm>
            <a:off x="11261416" y="1720221"/>
            <a:ext cx="16102011" cy="36874616"/>
          </a:xfrm>
        </p:spPr>
        <p:txBody>
          <a:bodyPr/>
          <a:lstStyle>
            <a:lvl1pPr>
              <a:defRPr sz="6000"/>
            </a:lvl1pPr>
            <a:lvl2pPr>
              <a:defRPr sz="5300"/>
            </a:lvl2pPr>
            <a:lvl3pPr>
              <a:defRPr sz="4600"/>
            </a:lvl3pPr>
            <a:lvl4pPr>
              <a:defRPr sz="3800"/>
            </a:lvl4pPr>
            <a:lvl5pPr>
              <a:defRPr sz="3800"/>
            </a:lvl5pPr>
            <a:lvl6pPr>
              <a:defRPr sz="3800"/>
            </a:lvl6pPr>
            <a:lvl7pPr>
              <a:defRPr sz="3800"/>
            </a:lvl7pPr>
            <a:lvl8pPr>
              <a:defRPr sz="3800"/>
            </a:lvl8pPr>
            <a:lvl9pPr>
              <a:defRPr sz="3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1440189" y="9041136"/>
            <a:ext cx="9476187" cy="29553696"/>
          </a:xfrm>
        </p:spPr>
        <p:txBody>
          <a:bodyPr/>
          <a:lstStyle>
            <a:lvl1pPr marL="0" indent="0">
              <a:buNone/>
              <a:defRPr sz="2700"/>
            </a:lvl1pPr>
            <a:lvl2pPr marL="862450" indent="0">
              <a:buNone/>
              <a:defRPr sz="2200"/>
            </a:lvl2pPr>
            <a:lvl3pPr marL="1724899" indent="0">
              <a:buNone/>
              <a:defRPr sz="1900"/>
            </a:lvl3pPr>
            <a:lvl4pPr marL="2587349" indent="0">
              <a:buNone/>
              <a:defRPr sz="1700"/>
            </a:lvl4pPr>
            <a:lvl5pPr marL="3449798" indent="0">
              <a:buNone/>
              <a:defRPr sz="1700"/>
            </a:lvl5pPr>
            <a:lvl6pPr marL="4312247" indent="0">
              <a:buNone/>
              <a:defRPr sz="1700"/>
            </a:lvl6pPr>
            <a:lvl7pPr marL="5174697" indent="0">
              <a:buNone/>
              <a:defRPr sz="1700"/>
            </a:lvl7pPr>
            <a:lvl8pPr marL="6037146" indent="0">
              <a:buNone/>
              <a:defRPr sz="1700"/>
            </a:lvl8pPr>
            <a:lvl9pPr marL="6899596" indent="0">
              <a:buNone/>
              <a:defRPr sz="17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7FD7F569-984F-405F-BEB0-CEB9A4DF37BD}" type="datetimeFigureOut">
              <a:rPr lang="fr-BE" smtClean="0"/>
              <a:pPr/>
              <a:t>21-06-17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A8A13604-F163-4676-892C-7C9AD2E3F6E4}"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645715" y="30243785"/>
            <a:ext cx="17282160" cy="3570448"/>
          </a:xfrm>
        </p:spPr>
        <p:txBody>
          <a:bodyPr anchor="b"/>
          <a:lstStyle>
            <a:lvl1pPr algn="l">
              <a:defRPr sz="3800" b="1"/>
            </a:lvl1pPr>
          </a:lstStyle>
          <a:p>
            <a:r>
              <a:rPr lang="fr-FR"/>
              <a:t>Cliquez pour modifier le style du titre</a:t>
            </a:r>
            <a:endParaRPr lang="fr-BE"/>
          </a:p>
        </p:txBody>
      </p:sp>
      <p:sp>
        <p:nvSpPr>
          <p:cNvPr id="3" name="Espace réservé pour une image  2"/>
          <p:cNvSpPr>
            <a:spLocks noGrp="1"/>
          </p:cNvSpPr>
          <p:nvPr>
            <p:ph type="pic" idx="1"/>
          </p:nvPr>
        </p:nvSpPr>
        <p:spPr>
          <a:xfrm>
            <a:off x="5645715" y="3860484"/>
            <a:ext cx="17282160" cy="25923240"/>
          </a:xfrm>
        </p:spPr>
        <p:txBody>
          <a:bodyPr/>
          <a:lstStyle>
            <a:lvl1pPr marL="0" indent="0">
              <a:buNone/>
              <a:defRPr sz="6000"/>
            </a:lvl1pPr>
            <a:lvl2pPr marL="862450" indent="0">
              <a:buNone/>
              <a:defRPr sz="5300"/>
            </a:lvl2pPr>
            <a:lvl3pPr marL="1724899" indent="0">
              <a:buNone/>
              <a:defRPr sz="4600"/>
            </a:lvl3pPr>
            <a:lvl4pPr marL="2587349" indent="0">
              <a:buNone/>
              <a:defRPr sz="3800"/>
            </a:lvl4pPr>
            <a:lvl5pPr marL="3449798" indent="0">
              <a:buNone/>
              <a:defRPr sz="3800"/>
            </a:lvl5pPr>
            <a:lvl6pPr marL="4312247" indent="0">
              <a:buNone/>
              <a:defRPr sz="3800"/>
            </a:lvl6pPr>
            <a:lvl7pPr marL="5174697" indent="0">
              <a:buNone/>
              <a:defRPr sz="3800"/>
            </a:lvl7pPr>
            <a:lvl8pPr marL="6037146" indent="0">
              <a:buNone/>
              <a:defRPr sz="3800"/>
            </a:lvl8pPr>
            <a:lvl9pPr marL="6899596" indent="0">
              <a:buNone/>
              <a:defRPr sz="3800"/>
            </a:lvl9pPr>
          </a:lstStyle>
          <a:p>
            <a:endParaRPr lang="fr-BE"/>
          </a:p>
        </p:txBody>
      </p:sp>
      <p:sp>
        <p:nvSpPr>
          <p:cNvPr id="4" name="Espace réservé du texte 3"/>
          <p:cNvSpPr>
            <a:spLocks noGrp="1"/>
          </p:cNvSpPr>
          <p:nvPr>
            <p:ph type="body" sz="half" idx="2"/>
          </p:nvPr>
        </p:nvSpPr>
        <p:spPr>
          <a:xfrm>
            <a:off x="5645715" y="33814236"/>
            <a:ext cx="17282160" cy="5070632"/>
          </a:xfrm>
        </p:spPr>
        <p:txBody>
          <a:bodyPr/>
          <a:lstStyle>
            <a:lvl1pPr marL="0" indent="0">
              <a:buNone/>
              <a:defRPr sz="2700"/>
            </a:lvl1pPr>
            <a:lvl2pPr marL="862450" indent="0">
              <a:buNone/>
              <a:defRPr sz="2200"/>
            </a:lvl2pPr>
            <a:lvl3pPr marL="1724899" indent="0">
              <a:buNone/>
              <a:defRPr sz="1900"/>
            </a:lvl3pPr>
            <a:lvl4pPr marL="2587349" indent="0">
              <a:buNone/>
              <a:defRPr sz="1700"/>
            </a:lvl4pPr>
            <a:lvl5pPr marL="3449798" indent="0">
              <a:buNone/>
              <a:defRPr sz="1700"/>
            </a:lvl5pPr>
            <a:lvl6pPr marL="4312247" indent="0">
              <a:buNone/>
              <a:defRPr sz="1700"/>
            </a:lvl6pPr>
            <a:lvl7pPr marL="5174697" indent="0">
              <a:buNone/>
              <a:defRPr sz="1700"/>
            </a:lvl7pPr>
            <a:lvl8pPr marL="6037146" indent="0">
              <a:buNone/>
              <a:defRPr sz="1700"/>
            </a:lvl8pPr>
            <a:lvl9pPr marL="6899596" indent="0">
              <a:buNone/>
              <a:defRPr sz="17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7FD7F569-984F-405F-BEB0-CEB9A4DF37BD}" type="datetimeFigureOut">
              <a:rPr lang="fr-BE" smtClean="0"/>
              <a:pPr/>
              <a:t>21-06-17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A8A13604-F163-4676-892C-7C9AD2E3F6E4}"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440181" y="1730221"/>
            <a:ext cx="25923243" cy="7200904"/>
          </a:xfrm>
          <a:prstGeom prst="rect">
            <a:avLst/>
          </a:prstGeom>
        </p:spPr>
        <p:txBody>
          <a:bodyPr vert="horz" lIns="172490" tIns="86245" rIns="172490" bIns="86245" rtlCol="0" anchor="ctr">
            <a:normAutofit/>
          </a:bodyPr>
          <a:lstStyle/>
          <a:p>
            <a:r>
              <a:rPr lang="fr-FR"/>
              <a:t>Cliquez pour modifier le style du titre</a:t>
            </a:r>
            <a:endParaRPr lang="fr-BE"/>
          </a:p>
        </p:txBody>
      </p:sp>
      <p:sp>
        <p:nvSpPr>
          <p:cNvPr id="3" name="Espace réservé du texte 2"/>
          <p:cNvSpPr>
            <a:spLocks noGrp="1"/>
          </p:cNvSpPr>
          <p:nvPr>
            <p:ph type="body" idx="1"/>
          </p:nvPr>
        </p:nvSpPr>
        <p:spPr>
          <a:xfrm>
            <a:off x="1440181" y="10081265"/>
            <a:ext cx="25923243" cy="28513568"/>
          </a:xfrm>
          <a:prstGeom prst="rect">
            <a:avLst/>
          </a:prstGeom>
        </p:spPr>
        <p:txBody>
          <a:bodyPr vert="horz" lIns="172490" tIns="86245" rIns="172490" bIns="86245"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1440181" y="40045009"/>
            <a:ext cx="6720843" cy="2300288"/>
          </a:xfrm>
          <a:prstGeom prst="rect">
            <a:avLst/>
          </a:prstGeom>
        </p:spPr>
        <p:txBody>
          <a:bodyPr vert="horz" lIns="172490" tIns="86245" rIns="172490" bIns="86245" rtlCol="0" anchor="ctr"/>
          <a:lstStyle>
            <a:lvl1pPr algn="l">
              <a:defRPr sz="2200">
                <a:solidFill>
                  <a:schemeClr val="tx1">
                    <a:tint val="75000"/>
                  </a:schemeClr>
                </a:solidFill>
              </a:defRPr>
            </a:lvl1pPr>
          </a:lstStyle>
          <a:p>
            <a:fld id="{7FD7F569-984F-405F-BEB0-CEB9A4DF37BD}" type="datetimeFigureOut">
              <a:rPr lang="fr-BE" smtClean="0"/>
              <a:pPr/>
              <a:t>21-06-17</a:t>
            </a:fld>
            <a:endParaRPr lang="fr-BE"/>
          </a:p>
        </p:txBody>
      </p:sp>
      <p:sp>
        <p:nvSpPr>
          <p:cNvPr id="5" name="Espace réservé du pied de page 4"/>
          <p:cNvSpPr>
            <a:spLocks noGrp="1"/>
          </p:cNvSpPr>
          <p:nvPr>
            <p:ph type="ftr" sz="quarter" idx="3"/>
          </p:nvPr>
        </p:nvSpPr>
        <p:spPr>
          <a:xfrm>
            <a:off x="9841232" y="40045009"/>
            <a:ext cx="9121141" cy="2300288"/>
          </a:xfrm>
          <a:prstGeom prst="rect">
            <a:avLst/>
          </a:prstGeom>
        </p:spPr>
        <p:txBody>
          <a:bodyPr vert="horz" lIns="172490" tIns="86245" rIns="172490" bIns="86245" rtlCol="0" anchor="ctr"/>
          <a:lstStyle>
            <a:lvl1pPr algn="ctr">
              <a:defRPr sz="2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20642581" y="40045009"/>
            <a:ext cx="6720843" cy="2300288"/>
          </a:xfrm>
          <a:prstGeom prst="rect">
            <a:avLst/>
          </a:prstGeom>
        </p:spPr>
        <p:txBody>
          <a:bodyPr vert="horz" lIns="172490" tIns="86245" rIns="172490" bIns="86245" rtlCol="0" anchor="ctr"/>
          <a:lstStyle>
            <a:lvl1pPr algn="r">
              <a:defRPr sz="2200">
                <a:solidFill>
                  <a:schemeClr val="tx1">
                    <a:tint val="75000"/>
                  </a:schemeClr>
                </a:solidFill>
              </a:defRPr>
            </a:lvl1pPr>
          </a:lstStyle>
          <a:p>
            <a:fld id="{A8A13604-F163-4676-892C-7C9AD2E3F6E4}"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724899" rtl="0" eaLnBrk="1" latinLnBrk="0" hangingPunct="1">
        <a:spcBef>
          <a:spcPct val="0"/>
        </a:spcBef>
        <a:buNone/>
        <a:defRPr sz="8300" kern="1200">
          <a:solidFill>
            <a:schemeClr val="tx1"/>
          </a:solidFill>
          <a:latin typeface="+mj-lt"/>
          <a:ea typeface="+mj-ea"/>
          <a:cs typeface="+mj-cs"/>
        </a:defRPr>
      </a:lvl1pPr>
    </p:titleStyle>
    <p:bodyStyle>
      <a:lvl1pPr marL="646837" indent="-646837" algn="l" defTabSz="1724899" rtl="0" eaLnBrk="1" latinLnBrk="0" hangingPunct="1">
        <a:spcBef>
          <a:spcPct val="20000"/>
        </a:spcBef>
        <a:buFont typeface="Arial" pitchFamily="34" charset="0"/>
        <a:buChar char="•"/>
        <a:defRPr sz="6000" kern="1200">
          <a:solidFill>
            <a:schemeClr val="tx1"/>
          </a:solidFill>
          <a:latin typeface="+mn-lt"/>
          <a:ea typeface="+mn-ea"/>
          <a:cs typeface="+mn-cs"/>
        </a:defRPr>
      </a:lvl1pPr>
      <a:lvl2pPr marL="1401481" indent="-539031" algn="l" defTabSz="1724899" rtl="0" eaLnBrk="1" latinLnBrk="0" hangingPunct="1">
        <a:spcBef>
          <a:spcPct val="20000"/>
        </a:spcBef>
        <a:buFont typeface="Arial" pitchFamily="34" charset="0"/>
        <a:buChar char="–"/>
        <a:defRPr sz="5300" kern="1200">
          <a:solidFill>
            <a:schemeClr val="tx1"/>
          </a:solidFill>
          <a:latin typeface="+mn-lt"/>
          <a:ea typeface="+mn-ea"/>
          <a:cs typeface="+mn-cs"/>
        </a:defRPr>
      </a:lvl2pPr>
      <a:lvl3pPr marL="2156124" indent="-431224" algn="l" defTabSz="1724899" rtl="0" eaLnBrk="1" latinLnBrk="0" hangingPunct="1">
        <a:spcBef>
          <a:spcPct val="20000"/>
        </a:spcBef>
        <a:buFont typeface="Arial" pitchFamily="34" charset="0"/>
        <a:buChar char="•"/>
        <a:defRPr sz="4600" kern="1200">
          <a:solidFill>
            <a:schemeClr val="tx1"/>
          </a:solidFill>
          <a:latin typeface="+mn-lt"/>
          <a:ea typeface="+mn-ea"/>
          <a:cs typeface="+mn-cs"/>
        </a:defRPr>
      </a:lvl3pPr>
      <a:lvl4pPr marL="3018573" indent="-431224" algn="l" defTabSz="1724899" rtl="0" eaLnBrk="1" latinLnBrk="0" hangingPunct="1">
        <a:spcBef>
          <a:spcPct val="20000"/>
        </a:spcBef>
        <a:buFont typeface="Arial" pitchFamily="34" charset="0"/>
        <a:buChar char="–"/>
        <a:defRPr sz="3800" kern="1200">
          <a:solidFill>
            <a:schemeClr val="tx1"/>
          </a:solidFill>
          <a:latin typeface="+mn-lt"/>
          <a:ea typeface="+mn-ea"/>
          <a:cs typeface="+mn-cs"/>
        </a:defRPr>
      </a:lvl4pPr>
      <a:lvl5pPr marL="3881023" indent="-431224" algn="l" defTabSz="1724899" rtl="0" eaLnBrk="1" latinLnBrk="0" hangingPunct="1">
        <a:spcBef>
          <a:spcPct val="20000"/>
        </a:spcBef>
        <a:buFont typeface="Arial" pitchFamily="34" charset="0"/>
        <a:buChar char="»"/>
        <a:defRPr sz="3800" kern="1200">
          <a:solidFill>
            <a:schemeClr val="tx1"/>
          </a:solidFill>
          <a:latin typeface="+mn-lt"/>
          <a:ea typeface="+mn-ea"/>
          <a:cs typeface="+mn-cs"/>
        </a:defRPr>
      </a:lvl5pPr>
      <a:lvl6pPr marL="4743472" indent="-431224" algn="l" defTabSz="1724899" rtl="0" eaLnBrk="1" latinLnBrk="0" hangingPunct="1">
        <a:spcBef>
          <a:spcPct val="20000"/>
        </a:spcBef>
        <a:buFont typeface="Arial" pitchFamily="34" charset="0"/>
        <a:buChar char="•"/>
        <a:defRPr sz="3800" kern="1200">
          <a:solidFill>
            <a:schemeClr val="tx1"/>
          </a:solidFill>
          <a:latin typeface="+mn-lt"/>
          <a:ea typeface="+mn-ea"/>
          <a:cs typeface="+mn-cs"/>
        </a:defRPr>
      </a:lvl6pPr>
      <a:lvl7pPr marL="5605922" indent="-431224" algn="l" defTabSz="1724899" rtl="0" eaLnBrk="1" latinLnBrk="0" hangingPunct="1">
        <a:spcBef>
          <a:spcPct val="20000"/>
        </a:spcBef>
        <a:buFont typeface="Arial" pitchFamily="34" charset="0"/>
        <a:buChar char="•"/>
        <a:defRPr sz="3800" kern="1200">
          <a:solidFill>
            <a:schemeClr val="tx1"/>
          </a:solidFill>
          <a:latin typeface="+mn-lt"/>
          <a:ea typeface="+mn-ea"/>
          <a:cs typeface="+mn-cs"/>
        </a:defRPr>
      </a:lvl7pPr>
      <a:lvl8pPr marL="6468372" indent="-431224" algn="l" defTabSz="1724899" rtl="0" eaLnBrk="1" latinLnBrk="0" hangingPunct="1">
        <a:spcBef>
          <a:spcPct val="20000"/>
        </a:spcBef>
        <a:buFont typeface="Arial" pitchFamily="34" charset="0"/>
        <a:buChar char="•"/>
        <a:defRPr sz="3800" kern="1200">
          <a:solidFill>
            <a:schemeClr val="tx1"/>
          </a:solidFill>
          <a:latin typeface="+mn-lt"/>
          <a:ea typeface="+mn-ea"/>
          <a:cs typeface="+mn-cs"/>
        </a:defRPr>
      </a:lvl8pPr>
      <a:lvl9pPr marL="7330820" indent="-431224" algn="l" defTabSz="1724899" rtl="0" eaLnBrk="1" latinLnBrk="0" hangingPunct="1">
        <a:spcBef>
          <a:spcPct val="20000"/>
        </a:spcBef>
        <a:buFont typeface="Arial" pitchFamily="34" charset="0"/>
        <a:buChar char="•"/>
        <a:defRPr sz="3800" kern="1200">
          <a:solidFill>
            <a:schemeClr val="tx1"/>
          </a:solidFill>
          <a:latin typeface="+mn-lt"/>
          <a:ea typeface="+mn-ea"/>
          <a:cs typeface="+mn-cs"/>
        </a:defRPr>
      </a:lvl9pPr>
    </p:bodyStyle>
    <p:otherStyle>
      <a:defPPr>
        <a:defRPr lang="fr-FR"/>
      </a:defPPr>
      <a:lvl1pPr marL="0" algn="l" defTabSz="1724899" rtl="0" eaLnBrk="1" latinLnBrk="0" hangingPunct="1">
        <a:defRPr sz="3400" kern="1200">
          <a:solidFill>
            <a:schemeClr val="tx1"/>
          </a:solidFill>
          <a:latin typeface="+mn-lt"/>
          <a:ea typeface="+mn-ea"/>
          <a:cs typeface="+mn-cs"/>
        </a:defRPr>
      </a:lvl1pPr>
      <a:lvl2pPr marL="862450" algn="l" defTabSz="1724899" rtl="0" eaLnBrk="1" latinLnBrk="0" hangingPunct="1">
        <a:defRPr sz="3400" kern="1200">
          <a:solidFill>
            <a:schemeClr val="tx1"/>
          </a:solidFill>
          <a:latin typeface="+mn-lt"/>
          <a:ea typeface="+mn-ea"/>
          <a:cs typeface="+mn-cs"/>
        </a:defRPr>
      </a:lvl2pPr>
      <a:lvl3pPr marL="1724899" algn="l" defTabSz="1724899" rtl="0" eaLnBrk="1" latinLnBrk="0" hangingPunct="1">
        <a:defRPr sz="3400" kern="1200">
          <a:solidFill>
            <a:schemeClr val="tx1"/>
          </a:solidFill>
          <a:latin typeface="+mn-lt"/>
          <a:ea typeface="+mn-ea"/>
          <a:cs typeface="+mn-cs"/>
        </a:defRPr>
      </a:lvl3pPr>
      <a:lvl4pPr marL="2587349" algn="l" defTabSz="1724899" rtl="0" eaLnBrk="1" latinLnBrk="0" hangingPunct="1">
        <a:defRPr sz="3400" kern="1200">
          <a:solidFill>
            <a:schemeClr val="tx1"/>
          </a:solidFill>
          <a:latin typeface="+mn-lt"/>
          <a:ea typeface="+mn-ea"/>
          <a:cs typeface="+mn-cs"/>
        </a:defRPr>
      </a:lvl4pPr>
      <a:lvl5pPr marL="3449798" algn="l" defTabSz="1724899" rtl="0" eaLnBrk="1" latinLnBrk="0" hangingPunct="1">
        <a:defRPr sz="3400" kern="1200">
          <a:solidFill>
            <a:schemeClr val="tx1"/>
          </a:solidFill>
          <a:latin typeface="+mn-lt"/>
          <a:ea typeface="+mn-ea"/>
          <a:cs typeface="+mn-cs"/>
        </a:defRPr>
      </a:lvl5pPr>
      <a:lvl6pPr marL="4312247" algn="l" defTabSz="1724899" rtl="0" eaLnBrk="1" latinLnBrk="0" hangingPunct="1">
        <a:defRPr sz="3400" kern="1200">
          <a:solidFill>
            <a:schemeClr val="tx1"/>
          </a:solidFill>
          <a:latin typeface="+mn-lt"/>
          <a:ea typeface="+mn-ea"/>
          <a:cs typeface="+mn-cs"/>
        </a:defRPr>
      </a:lvl6pPr>
      <a:lvl7pPr marL="5174697" algn="l" defTabSz="1724899" rtl="0" eaLnBrk="1" latinLnBrk="0" hangingPunct="1">
        <a:defRPr sz="3400" kern="1200">
          <a:solidFill>
            <a:schemeClr val="tx1"/>
          </a:solidFill>
          <a:latin typeface="+mn-lt"/>
          <a:ea typeface="+mn-ea"/>
          <a:cs typeface="+mn-cs"/>
        </a:defRPr>
      </a:lvl7pPr>
      <a:lvl8pPr marL="6037146" algn="l" defTabSz="1724899" rtl="0" eaLnBrk="1" latinLnBrk="0" hangingPunct="1">
        <a:defRPr sz="3400" kern="1200">
          <a:solidFill>
            <a:schemeClr val="tx1"/>
          </a:solidFill>
          <a:latin typeface="+mn-lt"/>
          <a:ea typeface="+mn-ea"/>
          <a:cs typeface="+mn-cs"/>
        </a:defRPr>
      </a:lvl8pPr>
      <a:lvl9pPr marL="6899596" algn="l" defTabSz="1724899" rtl="0" eaLnBrk="1" latinLnBrk="0" hangingPunct="1">
        <a:defRPr sz="3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tiff"/></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15" name="ZoneTexte 14"/>
          <p:cNvSpPr txBox="1"/>
          <p:nvPr>
            <p:extLst>
              <p:ext uri="{D42A27DB-BD31-4B8C-83A1-F6EECF244321}">
                <p14:modId xmlns:p14="http://schemas.microsoft.com/office/powerpoint/2010/main" val="3885667737"/>
              </p:ext>
            </p:extLst>
          </p:nvPr>
        </p:nvSpPr>
        <p:spPr>
          <a:xfrm>
            <a:off x="268288" y="15640050"/>
            <a:ext cx="28210601" cy="5003800"/>
          </a:xfrm>
          <a:prstGeom prst="rect">
            <a:avLst/>
          </a:prstGeom>
          <a:solidFill>
            <a:schemeClr val="accent1">
              <a:lumMod val="60000"/>
              <a:lumOff val="40000"/>
            </a:schemeClr>
          </a:solidFill>
          <a:ln>
            <a:solidFill>
              <a:schemeClr val="tx1"/>
            </a:solidFill>
          </a:ln>
        </p:spPr>
        <p:txBody>
          <a:bodyPr wrap="square" lIns="78748" tIns="39374" rIns="78748" bIns="39374" rtlCol="0" anchor="t">
            <a:spAutoFit/>
          </a:bodyPr>
          <a:lstStyle/>
          <a:p>
            <a:pPr algn="just"/>
            <a:r>
              <a:rPr lang="en-US" sz="3200" b="1" u="sng" dirty="0" err="1">
                <a:latin typeface="Arial" pitchFamily="34" charset="0"/>
                <a:cs typeface="Arial" pitchFamily="34" charset="0"/>
              </a:rPr>
              <a:t>Matériels</a:t>
            </a:r>
            <a:r>
              <a:rPr lang="en-US" sz="3200" b="1" u="sng" dirty="0">
                <a:latin typeface="Arial" pitchFamily="34" charset="0"/>
                <a:cs typeface="Arial" pitchFamily="34" charset="0"/>
              </a:rPr>
              <a:t> et </a:t>
            </a:r>
            <a:r>
              <a:rPr lang="en-US" sz="3200" b="1" u="sng" dirty="0" err="1">
                <a:latin typeface="Arial" pitchFamily="34" charset="0"/>
                <a:cs typeface="Arial" pitchFamily="34" charset="0"/>
              </a:rPr>
              <a:t>méthodes</a:t>
            </a:r>
            <a:r>
              <a:rPr lang="en-US" sz="3200" b="1" u="sng" dirty="0">
                <a:latin typeface="Arial" pitchFamily="34" charset="0"/>
                <a:cs typeface="Arial" pitchFamily="34" charset="0"/>
              </a:rPr>
              <a:t> :</a:t>
            </a:r>
            <a:endParaRPr lang="fr-FR" dirty="0">
              <a:latin typeface="Calibri"/>
              <a:cs typeface="Arial" pitchFamily="34" charset="0"/>
            </a:endParaRPr>
          </a:p>
          <a:p>
            <a:pPr algn="just"/>
            <a:endParaRPr lang="fr-FR" sz="1800" dirty="0">
              <a:latin typeface="Calibri"/>
              <a:cs typeface="Arial" pitchFamily="34" charset="0"/>
            </a:endParaRPr>
          </a:p>
          <a:p>
            <a:pPr algn="just"/>
            <a:r>
              <a:rPr lang="fr-FR" sz="1800" dirty="0">
                <a:latin typeface="Calibri"/>
                <a:cs typeface="Arial" pitchFamily="34" charset="0"/>
              </a:rPr>
              <a:t>Prospectivement de février 2016 à février 2017, les techniques MUNIX et TASPM ont été réalisées au niveau des muscles de l'éminence thénar, chez 20 patients consécutifs, référés à notre laboratoire d'électrophysiologie avec un diagnostic possible de pathologie </a:t>
            </a:r>
            <a:r>
              <a:rPr lang="fr-FR" sz="1800" dirty="0" err="1">
                <a:latin typeface="Calibri"/>
                <a:cs typeface="Arial" pitchFamily="34" charset="0"/>
              </a:rPr>
              <a:t>motoneuronale</a:t>
            </a:r>
            <a:r>
              <a:rPr lang="fr-FR" sz="1800" dirty="0">
                <a:latin typeface="Calibri"/>
                <a:cs typeface="Arial" pitchFamily="34" charset="0"/>
              </a:rPr>
              <a:t>. Les 2 techniques ont été appliquées du coté droit ou, en cas d'amyotrophie, du coté avec l'atrophie thénarienne la moins importante.</a:t>
            </a:r>
            <a:endParaRPr lang="fr-BE" sz="1800">
              <a:latin typeface="Calibri"/>
              <a:cs typeface="Arial" pitchFamily="34" charset="0"/>
            </a:endParaRPr>
          </a:p>
          <a:p>
            <a:pPr algn="just"/>
            <a:r>
              <a:rPr lang="fr-FR" sz="1800" dirty="0">
                <a:latin typeface="Calibri"/>
                <a:cs typeface="Arial" pitchFamily="34" charset="0"/>
              </a:rPr>
              <a:t>Toutes les données ont été récoltées par le même investigateur, au moyen d'une machine EMG </a:t>
            </a:r>
            <a:r>
              <a:rPr lang="fr-FR" sz="1800" dirty="0" err="1">
                <a:latin typeface="Calibri"/>
                <a:cs typeface="Arial" pitchFamily="34" charset="0"/>
              </a:rPr>
              <a:t>Keypoint</a:t>
            </a:r>
            <a:r>
              <a:rPr lang="fr-FR" sz="1800" dirty="0">
                <a:latin typeface="Calibri"/>
                <a:cs typeface="Arial" pitchFamily="34" charset="0"/>
              </a:rPr>
              <a:t> G3 (</a:t>
            </a:r>
            <a:r>
              <a:rPr lang="fr-FR" sz="1800" dirty="0" err="1">
                <a:latin typeface="Calibri"/>
                <a:cs typeface="Arial" pitchFamily="34" charset="0"/>
              </a:rPr>
              <a:t>Natus</a:t>
            </a:r>
            <a:r>
              <a:rPr lang="fr-FR" sz="1800" dirty="0">
                <a:latin typeface="Calibri"/>
                <a:cs typeface="Arial" pitchFamily="34" charset="0"/>
              </a:rPr>
              <a:t> </a:t>
            </a:r>
            <a:r>
              <a:rPr lang="fr-FR" sz="1800" dirty="0" err="1">
                <a:latin typeface="Calibri"/>
                <a:cs typeface="Arial" pitchFamily="34" charset="0"/>
              </a:rPr>
              <a:t>Medical</a:t>
            </a:r>
            <a:r>
              <a:rPr lang="fr-FR" sz="1800" dirty="0">
                <a:latin typeface="Calibri"/>
                <a:cs typeface="Arial" pitchFamily="34" charset="0"/>
              </a:rPr>
              <a:t> </a:t>
            </a:r>
            <a:r>
              <a:rPr lang="fr-FR" sz="1800" dirty="0" err="1">
                <a:latin typeface="Calibri"/>
                <a:cs typeface="Arial" pitchFamily="34" charset="0"/>
              </a:rPr>
              <a:t>Incorporated</a:t>
            </a:r>
            <a:r>
              <a:rPr lang="fr-FR" sz="1800" dirty="0">
                <a:latin typeface="Calibri"/>
                <a:cs typeface="Arial" pitchFamily="34" charset="0"/>
              </a:rPr>
              <a:t>), sans retirer ou modifier la position des électrodes de surface pour la seconde technique. Pour la moitié des patients, la TASPM a été réalisée en premier et pour l'autre moitié, c'est la méthode MUNIX qui a d'abord été appliquée.</a:t>
            </a:r>
            <a:endParaRPr lang="fr-BE" sz="1800" dirty="0">
              <a:latin typeface="Calibri"/>
              <a:cs typeface="Arial" pitchFamily="34" charset="0"/>
            </a:endParaRPr>
          </a:p>
          <a:p>
            <a:pPr algn="just"/>
            <a:endParaRPr lang="fr-FR" sz="1800" dirty="0">
              <a:latin typeface="Calibri"/>
              <a:cs typeface="Arial" pitchFamily="34" charset="0"/>
            </a:endParaRPr>
          </a:p>
          <a:p>
            <a:pPr algn="just"/>
            <a:r>
              <a:rPr lang="fr-FR" sz="1800" dirty="0">
                <a:latin typeface="Calibri"/>
                <a:cs typeface="Arial" pitchFamily="34" charset="0"/>
              </a:rPr>
              <a:t>La TASPM est une procédure en 2 étapes. La première étape consistait en une estimation de la taille moyenne des UM thénariennes, par le recueil de 10 </a:t>
            </a:r>
            <a:r>
              <a:rPr lang="fr-FR" sz="1800" dirty="0" err="1">
                <a:latin typeface="Calibri"/>
                <a:cs typeface="Arial" pitchFamily="34" charset="0"/>
              </a:rPr>
              <a:t>PUMs</a:t>
            </a:r>
            <a:r>
              <a:rPr lang="fr-FR" sz="1800" dirty="0">
                <a:latin typeface="Calibri"/>
                <a:cs typeface="Arial" pitchFamily="34" charset="0"/>
              </a:rPr>
              <a:t> par enregistrement de surface, après stimulation en des points distincts le long du trajet du nerf médian, entre le poignet et le coude. À chaque site de stimulation, seulement 1 à 3 </a:t>
            </a:r>
            <a:r>
              <a:rPr lang="fr-FR" sz="1800" dirty="0" err="1">
                <a:latin typeface="Calibri"/>
                <a:cs typeface="Arial" pitchFamily="34" charset="0"/>
              </a:rPr>
              <a:t>PUMs</a:t>
            </a:r>
            <a:r>
              <a:rPr lang="fr-FR" sz="1800" dirty="0">
                <a:latin typeface="Calibri"/>
                <a:cs typeface="Arial" pitchFamily="34" charset="0"/>
              </a:rPr>
              <a:t> sont successivement enregistrés par stimulation incrémentale. La deuxième étape consiste à évoquer le potentiel d'action global musculaire (PAGM) par une stimulation supra maximale du nerf médian au poignet, à 7 cm de l'électrode de recueil. En divisant la taille du PAGM par l'estimation de la taille moyenne des </a:t>
            </a:r>
            <a:r>
              <a:rPr lang="fr-FR" sz="1800" dirty="0" err="1">
                <a:latin typeface="Calibri"/>
                <a:cs typeface="Arial" pitchFamily="34" charset="0"/>
              </a:rPr>
              <a:t>PUMs</a:t>
            </a:r>
            <a:r>
              <a:rPr lang="fr-FR" sz="1800" dirty="0">
                <a:latin typeface="Calibri"/>
                <a:cs typeface="Arial" pitchFamily="34" charset="0"/>
              </a:rPr>
              <a:t>, l'ENUM est obtenue. Chaque PUM est aléatoirement incorporé dans l'estimation. Cependant, afin d'éviter un problème d'</a:t>
            </a:r>
            <a:r>
              <a:rPr lang="fr-FR" sz="1800" i="1" dirty="0">
                <a:latin typeface="Calibri"/>
                <a:cs typeface="Arial" pitchFamily="34" charset="0"/>
              </a:rPr>
              <a:t>alternation</a:t>
            </a:r>
            <a:r>
              <a:rPr lang="fr-FR" sz="1800" dirty="0">
                <a:latin typeface="Calibri"/>
                <a:cs typeface="Arial" pitchFamily="34" charset="0"/>
              </a:rPr>
              <a:t> et s'assurer que chaque incrément de la réponse motrice correspondait bien à l'activation d'une seule UM, des critères spécifiques doivent être respectés. Le PUM devait être évoqué : 1) avec des seuils distincts ; 2) sur un mode "tout ou rien" ; 3) sans fractionnement de la réponse motrice globale lors de stimuli identiques successifs ; 4) d'une manière reproductible. Les </a:t>
            </a:r>
            <a:r>
              <a:rPr lang="fr-FR" sz="1800" dirty="0" err="1">
                <a:latin typeface="Calibri"/>
                <a:cs typeface="Arial" pitchFamily="34" charset="0"/>
              </a:rPr>
              <a:t>PUMs</a:t>
            </a:r>
            <a:r>
              <a:rPr lang="fr-FR" sz="1800" dirty="0">
                <a:latin typeface="Calibri"/>
                <a:cs typeface="Arial" pitchFamily="34" charset="0"/>
              </a:rPr>
              <a:t> sont éliminés de l'estimation dans les cas suivants : morphologie similaire de la réponse (après stimulation en 2 points distincts), des </a:t>
            </a:r>
            <a:r>
              <a:rPr lang="fr-FR" sz="1800" dirty="0" err="1">
                <a:latin typeface="Calibri"/>
                <a:cs typeface="Arial" pitchFamily="34" charset="0"/>
              </a:rPr>
              <a:t>PUMs</a:t>
            </a:r>
            <a:r>
              <a:rPr lang="fr-FR" sz="1800" dirty="0">
                <a:latin typeface="Calibri"/>
                <a:cs typeface="Arial" pitchFamily="34" charset="0"/>
              </a:rPr>
              <a:t> qui ne remplissaient par les conditions précitées et les </a:t>
            </a:r>
            <a:r>
              <a:rPr lang="fr-FR" sz="1800" dirty="0" err="1">
                <a:latin typeface="Calibri"/>
                <a:cs typeface="Arial" pitchFamily="34" charset="0"/>
              </a:rPr>
              <a:t>PUMs</a:t>
            </a:r>
            <a:r>
              <a:rPr lang="fr-FR" sz="1800" dirty="0">
                <a:latin typeface="Calibri"/>
                <a:cs typeface="Arial" pitchFamily="34" charset="0"/>
              </a:rPr>
              <a:t> positifs, puisqu'ils correspondent à l'activation de muscles plus distaux, comme les muscles lombricaux (6).</a:t>
            </a:r>
            <a:endParaRPr lang="fr-BE" sz="1800" dirty="0">
              <a:latin typeface="Calibri"/>
              <a:cs typeface="Arial" pitchFamily="34" charset="0"/>
            </a:endParaRPr>
          </a:p>
          <a:p>
            <a:pPr algn="just"/>
            <a:r>
              <a:rPr lang="fr-FR" sz="1800" dirty="0">
                <a:latin typeface="Calibri"/>
                <a:cs typeface="Arial" pitchFamily="34" charset="0"/>
              </a:rPr>
              <a:t>La technique MUNIX est appliquée selon la description de </a:t>
            </a:r>
            <a:r>
              <a:rPr lang="fr-FR" sz="1800" dirty="0" err="1">
                <a:latin typeface="Calibri"/>
                <a:cs typeface="Arial" pitchFamily="34" charset="0"/>
              </a:rPr>
              <a:t>Nadedkar</a:t>
            </a:r>
            <a:r>
              <a:rPr lang="fr-FR" sz="1800" dirty="0">
                <a:latin typeface="Calibri"/>
                <a:cs typeface="Arial" pitchFamily="34" charset="0"/>
              </a:rPr>
              <a:t> </a:t>
            </a:r>
            <a:r>
              <a:rPr lang="fr-FR" sz="1800" i="1" dirty="0">
                <a:latin typeface="Calibri"/>
                <a:cs typeface="Arial" pitchFamily="34" charset="0"/>
              </a:rPr>
              <a:t>et al</a:t>
            </a:r>
            <a:r>
              <a:rPr lang="fr-FR" sz="1800" dirty="0">
                <a:latin typeface="Calibri"/>
                <a:cs typeface="Arial" pitchFamily="34" charset="0"/>
              </a:rPr>
              <a:t> (7).</a:t>
            </a:r>
            <a:endParaRPr lang="fr-BE" sz="1800" dirty="0">
              <a:latin typeface="Calibri"/>
              <a:cs typeface="Arial" pitchFamily="34" charset="0"/>
            </a:endParaRPr>
          </a:p>
          <a:p>
            <a:pPr algn="just"/>
            <a:endParaRPr lang="fr-FR" sz="1800" dirty="0">
              <a:latin typeface="Calibri"/>
              <a:cs typeface="Arial" pitchFamily="34" charset="0"/>
            </a:endParaRPr>
          </a:p>
          <a:p>
            <a:pPr algn="just"/>
            <a:r>
              <a:rPr lang="fr-FR" sz="1800" dirty="0">
                <a:latin typeface="Calibri"/>
                <a:cs typeface="Arial" pitchFamily="34" charset="0"/>
              </a:rPr>
              <a:t>Les valeurs moyennes ont été exprimées avec leurs déviations standards. Les différences significatives entre les moyennes ont été déterminées par le test </a:t>
            </a:r>
            <a:r>
              <a:rPr lang="fr-FR" sz="1800" i="1" dirty="0">
                <a:latin typeface="Calibri"/>
                <a:cs typeface="Arial" pitchFamily="34" charset="0"/>
              </a:rPr>
              <a:t>t</a:t>
            </a:r>
            <a:r>
              <a:rPr lang="fr-FR" sz="1800" dirty="0">
                <a:latin typeface="Calibri"/>
                <a:cs typeface="Arial" pitchFamily="34" charset="0"/>
              </a:rPr>
              <a:t> de </a:t>
            </a:r>
            <a:r>
              <a:rPr lang="fr-FR" sz="1800" dirty="0" err="1">
                <a:latin typeface="Calibri"/>
                <a:cs typeface="Arial" pitchFamily="34" charset="0"/>
              </a:rPr>
              <a:t>Student</a:t>
            </a:r>
            <a:r>
              <a:rPr lang="fr-FR" sz="1800" dirty="0">
                <a:latin typeface="Calibri"/>
                <a:cs typeface="Arial" pitchFamily="34" charset="0"/>
              </a:rPr>
              <a:t> pour des échantillons indépendants.</a:t>
            </a:r>
            <a:endParaRPr lang="fr-BE" sz="1800" dirty="0">
              <a:latin typeface="Calibri"/>
              <a:cs typeface="Arial" pitchFamily="34" charset="0"/>
            </a:endParaRPr>
          </a:p>
          <a:p>
            <a:pPr algn="just"/>
            <a:r>
              <a:rPr lang="fr-FR" sz="1800" dirty="0">
                <a:latin typeface="Calibri"/>
                <a:cs typeface="Arial" pitchFamily="34" charset="0"/>
              </a:rPr>
              <a:t>Lorsque les variables évoluent de manière exponentielle, une transformation logarithmique des valeurs a été réalisée afin de normaliser les données. La relation entre les résultats obtenus par TASPM et par MUNIX sont testés par le coefficient de corrélation non paramétrique de Spearman.</a:t>
            </a:r>
          </a:p>
          <a:p>
            <a:pPr algn="just"/>
            <a:endParaRPr lang="fr-FR" sz="1800" dirty="0">
              <a:latin typeface="Calibri"/>
              <a:cs typeface="Arial"/>
            </a:endParaRPr>
          </a:p>
        </p:txBody>
      </p:sp>
      <p:sp>
        <p:nvSpPr>
          <p:cNvPr id="22" name="ZoneTexte 21"/>
          <p:cNvSpPr txBox="1"/>
          <p:nvPr>
            <p:extLst>
              <p:ext uri="{D42A27DB-BD31-4B8C-83A1-F6EECF244321}">
                <p14:modId xmlns:p14="http://schemas.microsoft.com/office/powerpoint/2010/main" val="747721978"/>
              </p:ext>
            </p:extLst>
          </p:nvPr>
        </p:nvSpPr>
        <p:spPr>
          <a:xfrm>
            <a:off x="223838" y="21012150"/>
            <a:ext cx="14114462" cy="13867907"/>
          </a:xfrm>
          <a:prstGeom prst="rect">
            <a:avLst/>
          </a:prstGeom>
          <a:solidFill>
            <a:schemeClr val="accent1">
              <a:lumMod val="60000"/>
              <a:lumOff val="40000"/>
            </a:schemeClr>
          </a:solidFill>
          <a:ln>
            <a:solidFill>
              <a:schemeClr val="tx1"/>
            </a:solidFill>
          </a:ln>
        </p:spPr>
        <p:txBody>
          <a:bodyPr wrap="square" lIns="78748" tIns="39374" rIns="78748" bIns="39374" rtlCol="0" anchor="t">
            <a:spAutoFit/>
          </a:bodyPr>
          <a:lstStyle/>
          <a:p>
            <a:pPr algn="just"/>
            <a:r>
              <a:rPr lang="en-US" sz="3200" b="1" u="sng" dirty="0" err="1">
                <a:latin typeface="Arial" pitchFamily="34" charset="0"/>
                <a:cs typeface="Arial" pitchFamily="34" charset="0"/>
              </a:rPr>
              <a:t>Résultats</a:t>
            </a:r>
            <a:r>
              <a:rPr lang="en-US" sz="3200" b="1" u="sng" dirty="0">
                <a:latin typeface="Arial" pitchFamily="34" charset="0"/>
                <a:cs typeface="Arial" pitchFamily="34" charset="0"/>
              </a:rPr>
              <a:t> :</a:t>
            </a:r>
          </a:p>
          <a:p>
            <a:pPr algn="just"/>
            <a:endParaRPr lang="fr-FR" sz="1800" dirty="0">
              <a:latin typeface="Arial"/>
              <a:cs typeface="Arial" pitchFamily="34" charset="0"/>
            </a:endParaRPr>
          </a:p>
          <a:p>
            <a:pPr algn="just"/>
            <a:r>
              <a:rPr lang="fr-FR" sz="1800" dirty="0">
                <a:latin typeface="Arial"/>
                <a:cs typeface="Arial"/>
              </a:rPr>
              <a:t>La mise au point clinique et paraclinique a permis de confirmer le diagnostic de maladie du </a:t>
            </a:r>
            <a:r>
              <a:rPr lang="fr-FR" sz="1800" dirty="0" err="1">
                <a:latin typeface="Arial"/>
                <a:cs typeface="Arial"/>
              </a:rPr>
              <a:t>motnoneurone</a:t>
            </a:r>
            <a:r>
              <a:rPr lang="fr-FR" sz="1800" dirty="0">
                <a:latin typeface="Arial"/>
                <a:cs typeface="Arial"/>
              </a:rPr>
              <a:t> (MNN) chez 13 patients sur les 20 repris dans cette étude (groupe avec MMN). Le diagnostic de sclérose latérale amyotrophique (SLA) a été posé chez 9 de ces patients, selon les critères d'Awaji (8). Les mesures ont été répétées, à 4 mois d'intervalle, 2 fois chez 1 patient SLA et 3 fois chez 2 patients SLA. Chez tous les autres patients, les mesures n'ont été réalisées qu'une seule fois. Chez 7 patients, il n'y avait aucune évidence de ralentissement de la vitesse de conduction, de bloc de conduction, de perte axonale sensitive ou motrice, de fibrillation, de pointes positives ou de signe de dénervation/</a:t>
            </a:r>
            <a:r>
              <a:rPr lang="fr-FR" sz="1800" dirty="0" err="1">
                <a:latin typeface="Arial"/>
                <a:cs typeface="Arial"/>
              </a:rPr>
              <a:t>réinnervation</a:t>
            </a:r>
            <a:r>
              <a:rPr lang="fr-FR" sz="1800" dirty="0">
                <a:latin typeface="Arial"/>
                <a:cs typeface="Arial"/>
              </a:rPr>
              <a:t> musculaire (groupe sans MMN).</a:t>
            </a:r>
            <a:endParaRPr dirty="0">
              <a:latin typeface="Arial"/>
              <a:cs typeface="Arial"/>
            </a:endParaRPr>
          </a:p>
          <a:p>
            <a:pPr algn="just"/>
            <a:endParaRPr lang="fr-FR" sz="1800" dirty="0">
              <a:latin typeface="Arial"/>
              <a:cs typeface="Arial"/>
            </a:endParaRPr>
          </a:p>
          <a:p>
            <a:pPr algn="just"/>
            <a:r>
              <a:rPr lang="fr-FR" sz="1800" dirty="0">
                <a:latin typeface="Arial"/>
                <a:cs typeface="Arial"/>
              </a:rPr>
              <a:t>Bien qu'il n'y ait pas de différence significative en âge et en taille entre les différents patients des 2 groupes, les données TASPM et MUNIX étaient significativement (p &lt; 0,01) plus faibles chez les patients avec MMN par rapport aux patients sans MMN.</a:t>
            </a:r>
            <a:endParaRPr lang="fr-BE" sz="1800" dirty="0">
              <a:latin typeface="Arial"/>
              <a:cs typeface="Arial"/>
            </a:endParaRPr>
          </a:p>
          <a:p>
            <a:pPr algn="just"/>
            <a:endParaRPr lang="fr-FR" sz="1800" dirty="0">
              <a:latin typeface="Arial"/>
              <a:cs typeface="Arial"/>
            </a:endParaRPr>
          </a:p>
          <a:p>
            <a:pPr algn="just"/>
            <a:r>
              <a:rPr lang="fr-FR" sz="1800" dirty="0">
                <a:latin typeface="Arial"/>
                <a:cs typeface="Arial"/>
              </a:rPr>
              <a:t>Nous observons également une corrélation positive et significative entre les valeurs enregistrées par la TASPM et le MUNIX (n = 25 ; R = 0,84) (Figure 1A). Après avoir exclu 3 mesures MUNIX dont le coefficient de détermination R², entre le compte d'UM idéal (ICMUC) et l'aire du tracé EMG enregistré par électrodes de surface (SIP), était inférieur à 0,95, la corrélation était encore meilleure (n = 22 ; R = 0,89) (Figure 1B).</a:t>
            </a:r>
            <a:endParaRPr lang="fr-FR" dirty="0">
              <a:latin typeface="Arial"/>
              <a:cs typeface="Arial"/>
            </a:endParaRPr>
          </a:p>
          <a:p>
            <a:pPr algn="just"/>
            <a:endParaRPr lang="fr-FR" sz="1800" dirty="0">
              <a:latin typeface="Arial" pitchFamily="34" charset="0"/>
              <a:cs typeface="Arial" pitchFamily="34" charset="0"/>
            </a:endParaRPr>
          </a:p>
          <a:p>
            <a:pPr algn="just"/>
            <a:endParaRPr lang="fr-FR" sz="1800" dirty="0">
              <a:latin typeface="Arial" pitchFamily="34" charset="0"/>
              <a:cs typeface="Arial" pitchFamily="34" charset="0"/>
            </a:endParaRPr>
          </a:p>
          <a:p>
            <a:pPr algn="just"/>
            <a:endParaRPr lang="fr-FR" sz="1800" dirty="0">
              <a:latin typeface="Arial" pitchFamily="34" charset="0"/>
              <a:cs typeface="Arial" pitchFamily="34" charset="0"/>
            </a:endParaRPr>
          </a:p>
          <a:p>
            <a:pPr algn="just"/>
            <a:endParaRPr lang="fr-FR" sz="1800" dirty="0">
              <a:latin typeface="Arial" pitchFamily="34" charset="0"/>
              <a:cs typeface="Arial" pitchFamily="34" charset="0"/>
            </a:endParaRPr>
          </a:p>
          <a:p>
            <a:pPr algn="just"/>
            <a:endParaRPr lang="fr-FR" sz="1800" dirty="0">
              <a:latin typeface="Arial" pitchFamily="34" charset="0"/>
              <a:cs typeface="Arial" pitchFamily="34" charset="0"/>
            </a:endParaRPr>
          </a:p>
          <a:p>
            <a:pPr algn="just"/>
            <a:endParaRPr lang="fr-FR" sz="1800" dirty="0">
              <a:latin typeface="Arial" pitchFamily="34" charset="0"/>
              <a:cs typeface="Arial" pitchFamily="34" charset="0"/>
            </a:endParaRPr>
          </a:p>
          <a:p>
            <a:pPr algn="just"/>
            <a:endParaRPr lang="fr-FR" sz="1800" dirty="0">
              <a:latin typeface="Arial" pitchFamily="34" charset="0"/>
              <a:cs typeface="Arial" pitchFamily="34" charset="0"/>
            </a:endParaRPr>
          </a:p>
          <a:p>
            <a:pPr algn="just"/>
            <a:endParaRPr lang="fr-FR" sz="1800" dirty="0">
              <a:latin typeface="Arial" pitchFamily="34" charset="0"/>
              <a:cs typeface="Arial" pitchFamily="34" charset="0"/>
            </a:endParaRPr>
          </a:p>
          <a:p>
            <a:pPr algn="just"/>
            <a:endParaRPr lang="fr-FR" sz="1800" dirty="0">
              <a:latin typeface="Arial" pitchFamily="34" charset="0"/>
              <a:cs typeface="Arial" pitchFamily="34" charset="0"/>
            </a:endParaRPr>
          </a:p>
          <a:p>
            <a:pPr algn="just"/>
            <a:endParaRPr lang="fr-FR" sz="1800" dirty="0">
              <a:latin typeface="Arial" pitchFamily="34" charset="0"/>
              <a:cs typeface="Arial" pitchFamily="34" charset="0"/>
            </a:endParaRPr>
          </a:p>
          <a:p>
            <a:pPr algn="just"/>
            <a:endParaRPr lang="fr-FR" sz="1800" dirty="0">
              <a:latin typeface="Arial" pitchFamily="34" charset="0"/>
              <a:cs typeface="Arial" pitchFamily="34" charset="0"/>
            </a:endParaRPr>
          </a:p>
          <a:p>
            <a:pPr algn="just"/>
            <a:endParaRPr lang="fr-FR" sz="1800" dirty="0">
              <a:latin typeface="Arial" pitchFamily="34" charset="0"/>
              <a:cs typeface="Arial" pitchFamily="34" charset="0"/>
            </a:endParaRPr>
          </a:p>
          <a:p>
            <a:pPr algn="just"/>
            <a:endParaRPr lang="fr-FR" sz="1800" dirty="0">
              <a:latin typeface="Arial" pitchFamily="34" charset="0"/>
              <a:cs typeface="Arial" pitchFamily="34" charset="0"/>
            </a:endParaRPr>
          </a:p>
          <a:p>
            <a:pPr algn="just"/>
            <a:endParaRPr lang="fr-FR" sz="1800" dirty="0">
              <a:latin typeface="Arial" pitchFamily="34" charset="0"/>
              <a:cs typeface="Arial" pitchFamily="34" charset="0"/>
            </a:endParaRPr>
          </a:p>
          <a:p>
            <a:pPr algn="just"/>
            <a:endParaRPr lang="fr-FR" sz="1800" dirty="0">
              <a:latin typeface="Arial" pitchFamily="34" charset="0"/>
              <a:cs typeface="Arial" pitchFamily="34" charset="0"/>
            </a:endParaRPr>
          </a:p>
          <a:p>
            <a:pPr algn="just"/>
            <a:endParaRPr lang="fr-FR" sz="1800" dirty="0">
              <a:latin typeface="Arial" pitchFamily="34" charset="0"/>
              <a:cs typeface="Arial" pitchFamily="34" charset="0"/>
            </a:endParaRPr>
          </a:p>
          <a:p>
            <a:pPr algn="just"/>
            <a:endParaRPr lang="fr-FR" sz="1800" dirty="0">
              <a:latin typeface="Arial" pitchFamily="34" charset="0"/>
              <a:cs typeface="Arial" pitchFamily="34" charset="0"/>
            </a:endParaRPr>
          </a:p>
          <a:p>
            <a:pPr algn="just"/>
            <a:endParaRPr lang="fr-FR" sz="1800" dirty="0">
              <a:latin typeface="Arial" pitchFamily="34" charset="0"/>
              <a:cs typeface="Arial" pitchFamily="34" charset="0"/>
            </a:endParaRPr>
          </a:p>
          <a:p>
            <a:pPr algn="just"/>
            <a:endParaRPr lang="fr-FR" sz="1800" dirty="0">
              <a:latin typeface="Arial" pitchFamily="34" charset="0"/>
              <a:cs typeface="Arial" pitchFamily="34" charset="0"/>
            </a:endParaRPr>
          </a:p>
          <a:p>
            <a:pPr algn="just"/>
            <a:endParaRPr lang="fr-FR" sz="1800" dirty="0">
              <a:latin typeface="Arial" pitchFamily="34" charset="0"/>
              <a:cs typeface="Arial" pitchFamily="34" charset="0"/>
            </a:endParaRPr>
          </a:p>
          <a:p>
            <a:pPr algn="just"/>
            <a:endParaRPr lang="fr-FR" sz="1800" dirty="0">
              <a:latin typeface="Arial" pitchFamily="34" charset="0"/>
              <a:cs typeface="Arial" pitchFamily="34" charset="0"/>
            </a:endParaRPr>
          </a:p>
          <a:p>
            <a:pPr algn="just"/>
            <a:endParaRPr lang="fr-FR" sz="1800" dirty="0">
              <a:latin typeface="Arial" pitchFamily="34" charset="0"/>
              <a:cs typeface="Arial" pitchFamily="34" charset="0"/>
            </a:endParaRPr>
          </a:p>
          <a:p>
            <a:pPr algn="just"/>
            <a:endParaRPr lang="fr-FR" sz="1800" u="sng" dirty="0">
              <a:latin typeface="Arial" pitchFamily="34" charset="0"/>
              <a:cs typeface="Arial" pitchFamily="34" charset="0"/>
            </a:endParaRPr>
          </a:p>
          <a:p>
            <a:r>
              <a:rPr lang="fr-FR" sz="1800" u="sng" dirty="0">
                <a:latin typeface="Arial" pitchFamily="34" charset="0"/>
                <a:cs typeface="Arial" pitchFamily="34" charset="0"/>
              </a:rPr>
              <a:t>Figure 1</a:t>
            </a:r>
            <a:r>
              <a:rPr lang="fr-FR" sz="1800" dirty="0">
                <a:latin typeface="Arial" pitchFamily="34" charset="0"/>
                <a:cs typeface="Arial" pitchFamily="34" charset="0"/>
              </a:rPr>
              <a:t> : corrélation entre la technique adaptée de stimulation en des points multiples (TASPM) pour l'estimation du nombre d'unités motrices (ENUM) et l'index du nombre d'unités motrices (MUNIX chez 20 patients avec (n=13) ou sans (n=7) maladie du motoneurone. A) Données enregistrées de février 2016 à février 2017 (n=5), B) Corrélation après exclusion de 3 mesures MUNIX dont le coefficient de détermination entre le compte d'unité motrice idéal et l'aire du tracé électromyographique enregistré par électrodes de surface est inférieur à 0,95 (n=22).</a:t>
            </a:r>
          </a:p>
          <a:p>
            <a:r>
              <a:rPr lang="fr-FR" sz="1800" dirty="0">
                <a:latin typeface="Arial" pitchFamily="34" charset="0"/>
                <a:cs typeface="Arial" pitchFamily="34" charset="0"/>
              </a:rPr>
              <a:t>Echelles logarithmiques.</a:t>
            </a:r>
          </a:p>
          <a:p>
            <a:r>
              <a:rPr lang="fr-FR" sz="1800" dirty="0">
                <a:latin typeface="Arial" pitchFamily="34" charset="0"/>
                <a:cs typeface="Arial" pitchFamily="34" charset="0"/>
              </a:rPr>
              <a:t>R: coefficient de corrélation de Spearman, R²: coefficient de détermination</a:t>
            </a:r>
            <a:endParaRPr dirty="0"/>
          </a:p>
          <a:p>
            <a:endParaRPr lang="fr-FR" sz="1800" dirty="0">
              <a:latin typeface="Arial" pitchFamily="34" charset="0"/>
              <a:cs typeface="Arial" pitchFamily="34" charset="0"/>
            </a:endParaRPr>
          </a:p>
          <a:p>
            <a:endParaRPr lang="fr-FR" sz="1800" dirty="0">
              <a:latin typeface="Arial" pitchFamily="34" charset="0"/>
              <a:cs typeface="Arial" pitchFamily="34" charset="0"/>
            </a:endParaRPr>
          </a:p>
          <a:p>
            <a:pPr algn="ctr"/>
            <a:endParaRPr lang="fr-BE" sz="1800" dirty="0">
              <a:latin typeface="Arial" pitchFamily="34" charset="0"/>
              <a:cs typeface="Arial" pitchFamily="34" charset="0"/>
            </a:endParaRPr>
          </a:p>
        </p:txBody>
      </p:sp>
      <p:pic>
        <p:nvPicPr>
          <p:cNvPr id="4" name="Image 3" descr="logo_chu-coul-moyen.png"/>
          <p:cNvPicPr>
            <a:picLocks noChangeAspect="1"/>
          </p:cNvPicPr>
          <p:nvPr/>
        </p:nvPicPr>
        <p:blipFill>
          <a:blip r:embed="rId3" cstate="print"/>
          <a:stretch>
            <a:fillRect/>
          </a:stretch>
        </p:blipFill>
        <p:spPr>
          <a:xfrm>
            <a:off x="128015" y="118273"/>
            <a:ext cx="4544705" cy="2467565"/>
          </a:xfrm>
          <a:prstGeom prst="rect">
            <a:avLst/>
          </a:prstGeom>
        </p:spPr>
      </p:pic>
      <p:pic>
        <p:nvPicPr>
          <p:cNvPr id="5" name="Image 4" descr="logo_coul_texte_blason_cadre_300.tif"/>
          <p:cNvPicPr>
            <a:picLocks noChangeAspect="1"/>
          </p:cNvPicPr>
          <p:nvPr/>
        </p:nvPicPr>
        <p:blipFill>
          <a:blip r:embed="rId4" cstate="print"/>
          <a:stretch>
            <a:fillRect/>
          </a:stretch>
        </p:blipFill>
        <p:spPr>
          <a:xfrm>
            <a:off x="24130881" y="109226"/>
            <a:ext cx="4544000" cy="3144936"/>
          </a:xfrm>
          <a:prstGeom prst="rect">
            <a:avLst/>
          </a:prstGeom>
        </p:spPr>
      </p:pic>
      <p:sp>
        <p:nvSpPr>
          <p:cNvPr id="8" name="ZoneTexte 7"/>
          <p:cNvSpPr txBox="1"/>
          <p:nvPr>
            <p:extLst>
              <p:ext uri="{D42A27DB-BD31-4B8C-83A1-F6EECF244321}">
                <p14:modId xmlns:p14="http://schemas.microsoft.com/office/powerpoint/2010/main" val="434073657"/>
              </p:ext>
            </p:extLst>
          </p:nvPr>
        </p:nvSpPr>
        <p:spPr>
          <a:xfrm>
            <a:off x="5312790" y="702378"/>
            <a:ext cx="18178020" cy="1002847"/>
          </a:xfrm>
          <a:prstGeom prst="rect">
            <a:avLst/>
          </a:prstGeom>
          <a:solidFill>
            <a:schemeClr val="accent1">
              <a:lumMod val="20000"/>
              <a:lumOff val="80000"/>
            </a:schemeClr>
          </a:solidFill>
          <a:ln>
            <a:solidFill>
              <a:schemeClr val="bg1"/>
            </a:solidFill>
          </a:ln>
        </p:spPr>
        <p:style>
          <a:lnRef idx="2">
            <a:schemeClr val="accent6"/>
          </a:lnRef>
          <a:fillRef idx="1">
            <a:schemeClr val="lt1"/>
          </a:fillRef>
          <a:effectRef idx="0">
            <a:schemeClr val="accent6"/>
          </a:effectRef>
          <a:fontRef idx="minor">
            <a:schemeClr val="dk1"/>
          </a:fontRef>
        </p:style>
        <p:txBody>
          <a:bodyPr wrap="square" lIns="78748" tIns="39374" rIns="78748" bIns="39374" rtlCol="0" anchor="t">
            <a:spAutoFit/>
          </a:bodyPr>
          <a:lstStyle/>
          <a:p>
            <a:pPr algn="ctr"/>
            <a:r>
              <a:rPr lang="fr-BE" sz="6000" b="1" dirty="0">
                <a:latin typeface="Arial" pitchFamily="34" charset="0"/>
                <a:cs typeface="Arial" pitchFamily="34" charset="0"/>
              </a:rPr>
              <a:t>MUNIX versus TASPM </a:t>
            </a:r>
          </a:p>
        </p:txBody>
      </p:sp>
      <p:sp>
        <p:nvSpPr>
          <p:cNvPr id="9" name="Sous-titre 2"/>
          <p:cNvSpPr txBox="1">
            <a:spLocks/>
          </p:cNvSpPr>
          <p:nvPr>
            <p:extLst>
              <p:ext uri="{D42A27DB-BD31-4B8C-83A1-F6EECF244321}">
                <p14:modId xmlns:p14="http://schemas.microsoft.com/office/powerpoint/2010/main" val="3169837022"/>
              </p:ext>
            </p:extLst>
          </p:nvPr>
        </p:nvSpPr>
        <p:spPr>
          <a:xfrm>
            <a:off x="4933950" y="2304415"/>
            <a:ext cx="18562062" cy="3706162"/>
          </a:xfrm>
          <a:prstGeom prst="rect">
            <a:avLst/>
          </a:prstGeom>
        </p:spPr>
        <p:txBody>
          <a:bodyPr vert="horz" lIns="78748" tIns="39374" rIns="78748" bIns="39374" rtlCol="0" anchor="t">
            <a:noAutofit/>
          </a:bodyPr>
          <a:lstStyle/>
          <a:p>
            <a:pPr algn="ctr"/>
            <a:r>
              <a:rPr lang="en-US" sz="5400" dirty="0">
                <a:solidFill>
                  <a:schemeClr val="tx2"/>
                </a:solidFill>
                <a:latin typeface="Arial" pitchFamily="34" charset="0"/>
                <a:cs typeface="Arial" pitchFamily="34" charset="0"/>
              </a:rPr>
              <a:t>K. Benmouna</a:t>
            </a:r>
            <a:r>
              <a:rPr lang="en-US" sz="5400" baseline="30000" dirty="0">
                <a:solidFill>
                  <a:schemeClr val="tx2"/>
                </a:solidFill>
                <a:latin typeface="Arial" pitchFamily="34" charset="0"/>
                <a:cs typeface="Arial" pitchFamily="34" charset="0"/>
              </a:rPr>
              <a:t>1</a:t>
            </a:r>
            <a:r>
              <a:rPr lang="en-US" sz="5400" dirty="0">
                <a:solidFill>
                  <a:schemeClr val="tx2"/>
                </a:solidFill>
                <a:latin typeface="Arial" pitchFamily="34" charset="0"/>
                <a:cs typeface="Arial" pitchFamily="34" charset="0"/>
              </a:rPr>
              <a:t> , C. Milants</a:t>
            </a:r>
            <a:r>
              <a:rPr lang="en-US" sz="5400" baseline="30000" dirty="0">
                <a:solidFill>
                  <a:schemeClr val="tx2"/>
                </a:solidFill>
                <a:latin typeface="Arial" pitchFamily="34" charset="0"/>
                <a:cs typeface="Arial" pitchFamily="34" charset="0"/>
              </a:rPr>
              <a:t>1</a:t>
            </a:r>
            <a:r>
              <a:rPr lang="en-US" sz="5400" dirty="0">
                <a:solidFill>
                  <a:schemeClr val="tx2"/>
                </a:solidFill>
                <a:latin typeface="Arial" pitchFamily="34" charset="0"/>
                <a:cs typeface="Arial" pitchFamily="34" charset="0"/>
              </a:rPr>
              <a:t>, F.C. Wang</a:t>
            </a:r>
            <a:r>
              <a:rPr lang="en-US" sz="5400" baseline="30000" dirty="0">
                <a:solidFill>
                  <a:schemeClr val="tx2"/>
                </a:solidFill>
                <a:latin typeface="Arial" pitchFamily="34" charset="0"/>
                <a:cs typeface="Arial" pitchFamily="34" charset="0"/>
              </a:rPr>
              <a:t>2,3</a:t>
            </a:r>
            <a:endParaRPr lang="fr-BE" sz="5400" baseline="30000" dirty="0">
              <a:solidFill>
                <a:schemeClr val="tx2"/>
              </a:solidFill>
              <a:latin typeface="Arial" pitchFamily="34" charset="0"/>
              <a:cs typeface="Arial" pitchFamily="34" charset="0"/>
            </a:endParaRPr>
          </a:p>
          <a:p>
            <a:pPr algn="ctr"/>
            <a:r>
              <a:rPr lang="fr-BE" baseline="30000" dirty="0">
                <a:solidFill>
                  <a:schemeClr val="tx2"/>
                </a:solidFill>
                <a:latin typeface="Arial" pitchFamily="34" charset="0"/>
                <a:cs typeface="Arial" pitchFamily="34" charset="0"/>
              </a:rPr>
              <a:t>1</a:t>
            </a:r>
            <a:r>
              <a:rPr lang="fr-BE" dirty="0">
                <a:solidFill>
                  <a:schemeClr val="tx2"/>
                </a:solidFill>
                <a:latin typeface="Arial" pitchFamily="34" charset="0"/>
                <a:cs typeface="Arial" pitchFamily="34" charset="0"/>
              </a:rPr>
              <a:t>Médecin candidat spécialiste en médecine physique et réadaptation fonctionnelle, Université de Liège, CHU de Liège, Belgique</a:t>
            </a:r>
          </a:p>
          <a:p>
            <a:pPr algn="ctr"/>
            <a:r>
              <a:rPr lang="fr-BE" baseline="30000" dirty="0">
                <a:solidFill>
                  <a:schemeClr val="tx2"/>
                </a:solidFill>
                <a:latin typeface="Arial" pitchFamily="34" charset="0"/>
                <a:cs typeface="Arial" pitchFamily="34" charset="0"/>
              </a:rPr>
              <a:t>2</a:t>
            </a:r>
            <a:r>
              <a:rPr lang="fr-BE" dirty="0">
                <a:solidFill>
                  <a:schemeClr val="tx2"/>
                </a:solidFill>
                <a:latin typeface="Arial" pitchFamily="34" charset="0"/>
                <a:cs typeface="Arial" pitchFamily="34" charset="0"/>
              </a:rPr>
              <a:t>Chef de service associé, Université de Liège, Service de médecine de l’Appareil Locomoteur et Traumatologie du sport, CHU de Liège, Belgique</a:t>
            </a:r>
          </a:p>
          <a:p>
            <a:pPr algn="ctr" defTabSz="787481">
              <a:spcBef>
                <a:spcPct val="20000"/>
              </a:spcBef>
              <a:defRPr/>
            </a:pPr>
            <a:r>
              <a:rPr lang="fr-BE" baseline="30000" dirty="0">
                <a:solidFill>
                  <a:schemeClr val="tx2"/>
                </a:solidFill>
                <a:latin typeface="Arial" pitchFamily="34" charset="0"/>
                <a:cs typeface="Arial" pitchFamily="34" charset="0"/>
              </a:rPr>
              <a:t>3</a:t>
            </a:r>
            <a:r>
              <a:rPr lang="fr-BE" dirty="0">
                <a:solidFill>
                  <a:schemeClr val="tx2"/>
                </a:solidFill>
                <a:latin typeface="Arial" pitchFamily="34" charset="0"/>
                <a:cs typeface="Arial" pitchFamily="34" charset="0"/>
              </a:rPr>
              <a:t>Département de neurophysiologie clinique, CHU de Liège, Belgique</a:t>
            </a:r>
            <a:endParaRPr lang="en-US" dirty="0">
              <a:solidFill>
                <a:schemeClr val="tx2"/>
              </a:solidFill>
              <a:latin typeface="Arial" pitchFamily="34" charset="0"/>
              <a:cs typeface="Arial" pitchFamily="34" charset="0"/>
            </a:endParaRPr>
          </a:p>
          <a:p>
            <a:pPr algn="ctr" defTabSz="787481">
              <a:spcBef>
                <a:spcPct val="20000"/>
              </a:spcBef>
              <a:defRPr/>
            </a:pPr>
            <a:endParaRPr lang="fr-BE" dirty="0">
              <a:solidFill>
                <a:schemeClr val="tx2"/>
              </a:solidFill>
              <a:latin typeface="Arial" pitchFamily="34" charset="0"/>
              <a:cs typeface="Arial" pitchFamily="34" charset="0"/>
            </a:endParaRPr>
          </a:p>
          <a:p>
            <a:pPr algn="ctr" defTabSz="787481">
              <a:spcBef>
                <a:spcPct val="20000"/>
              </a:spcBef>
              <a:defRPr/>
            </a:pPr>
            <a:endParaRPr lang="fr-BE" sz="5200" dirty="0">
              <a:solidFill>
                <a:schemeClr val="tx1">
                  <a:tint val="75000"/>
                </a:schemeClr>
              </a:solidFill>
              <a:latin typeface="Arial" pitchFamily="34" charset="0"/>
              <a:cs typeface="Arial" pitchFamily="34" charset="0"/>
            </a:endParaRPr>
          </a:p>
        </p:txBody>
      </p:sp>
      <p:sp>
        <p:nvSpPr>
          <p:cNvPr id="10" name="ZoneTexte 9"/>
          <p:cNvSpPr txBox="1"/>
          <p:nvPr>
            <p:extLst>
              <p:ext uri="{D42A27DB-BD31-4B8C-83A1-F6EECF244321}">
                <p14:modId xmlns:p14="http://schemas.microsoft.com/office/powerpoint/2010/main" val="2340481876"/>
              </p:ext>
            </p:extLst>
          </p:nvPr>
        </p:nvSpPr>
        <p:spPr>
          <a:xfrm>
            <a:off x="224025" y="6553028"/>
            <a:ext cx="28291343" cy="4234501"/>
          </a:xfrm>
          <a:prstGeom prst="rect">
            <a:avLst/>
          </a:prstGeom>
          <a:solidFill>
            <a:schemeClr val="tx2">
              <a:lumMod val="60000"/>
              <a:lumOff val="40000"/>
            </a:schemeClr>
          </a:solidFill>
          <a:ln>
            <a:solidFill>
              <a:schemeClr val="tx1"/>
            </a:solidFill>
          </a:ln>
        </p:spPr>
        <p:txBody>
          <a:bodyPr wrap="square" lIns="78748" tIns="39374" rIns="78748" bIns="39374" rtlCol="0" anchor="t">
            <a:spAutoFit/>
          </a:bodyPr>
          <a:lstStyle/>
          <a:p>
            <a:r>
              <a:rPr lang="en-US" sz="3600" b="1" u="sng" dirty="0">
                <a:latin typeface="Arial" pitchFamily="34" charset="0"/>
                <a:cs typeface="Arial" pitchFamily="34" charset="0"/>
              </a:rPr>
              <a:t>Résumé : </a:t>
            </a:r>
          </a:p>
          <a:p>
            <a:pPr algn="just"/>
            <a:endParaRPr lang="fr-FR" sz="1800" dirty="0">
              <a:latin typeface="Calibri"/>
              <a:cs typeface="Arial" pitchFamily="34" charset="0"/>
            </a:endParaRPr>
          </a:p>
          <a:p>
            <a:pPr algn="just"/>
            <a:r>
              <a:rPr lang="fr-FR" sz="1800" dirty="0">
                <a:latin typeface="Arial"/>
                <a:cs typeface="Arial"/>
              </a:rPr>
              <a:t>En 1971, Allan </a:t>
            </a:r>
            <a:r>
              <a:rPr lang="fr-FR" sz="1800" dirty="0" err="1">
                <a:latin typeface="Arial"/>
                <a:cs typeface="Arial"/>
              </a:rPr>
              <a:t>McComas</a:t>
            </a:r>
            <a:r>
              <a:rPr lang="fr-FR" sz="1800" dirty="0">
                <a:latin typeface="Arial"/>
                <a:cs typeface="Arial"/>
              </a:rPr>
              <a:t> proposait la première technique permettant une mesure objective, sensible et reproductible du nombre d’axones moteurs destinés à un muscle ou à un groupe de muscles chez l’homme in vivo. Au cours des 3 dernières décennies, les techniques d’estimation du nombre d’unités motrices (ENUM) se sont perfectionnées et diversifiées. Elles ont été appliquées notamment à l’étude des effets du vieillissement sur la population </a:t>
            </a:r>
            <a:r>
              <a:rPr lang="fr-FR" sz="1800" dirty="0" err="1">
                <a:latin typeface="Arial"/>
                <a:cs typeface="Arial"/>
              </a:rPr>
              <a:t>motoneuronale</a:t>
            </a:r>
            <a:r>
              <a:rPr lang="fr-FR" sz="1800" dirty="0">
                <a:latin typeface="Arial"/>
                <a:cs typeface="Arial"/>
              </a:rPr>
              <a:t> spinale et aux pathologies caractérisées par une dénervation motrice (la sclérose latérale amyotrophique, les amyotrophies spinales progressives,…). </a:t>
            </a:r>
            <a:endParaRPr lang="fr-BE" sz="1800" dirty="0">
              <a:latin typeface="Arial"/>
              <a:cs typeface="Arial"/>
            </a:endParaRPr>
          </a:p>
          <a:p>
            <a:pPr algn="just"/>
            <a:endParaRPr lang="fr-FR" sz="1800" dirty="0">
              <a:latin typeface="Arial"/>
              <a:cs typeface="Arial"/>
            </a:endParaRPr>
          </a:p>
          <a:p>
            <a:pPr algn="just"/>
            <a:r>
              <a:rPr lang="fr-FR" sz="1800" dirty="0">
                <a:latin typeface="Arial"/>
                <a:cs typeface="Arial"/>
              </a:rPr>
              <a:t>Afin d'éliminer plusieurs problèmes inhérents à la technique incrémentale initiale, tel que l'</a:t>
            </a:r>
            <a:r>
              <a:rPr lang="fr-FR" sz="1800" i="1" dirty="0">
                <a:latin typeface="Arial"/>
                <a:cs typeface="Arial"/>
              </a:rPr>
              <a:t>alternation </a:t>
            </a:r>
            <a:r>
              <a:rPr lang="fr-FR" sz="1800" dirty="0">
                <a:latin typeface="Arial"/>
                <a:cs typeface="Arial"/>
              </a:rPr>
              <a:t>et le biais de sélection des potentiels d'unité motrice (</a:t>
            </a:r>
            <a:r>
              <a:rPr lang="fr-FR" sz="1800" dirty="0" err="1">
                <a:latin typeface="Arial"/>
                <a:cs typeface="Arial"/>
              </a:rPr>
              <a:t>PUMs</a:t>
            </a:r>
            <a:r>
              <a:rPr lang="fr-FR" sz="1800" dirty="0">
                <a:latin typeface="Arial"/>
                <a:cs typeface="Arial"/>
              </a:rPr>
              <a:t>), de nouvelles techniques ont été proposées, comme la stimulation en des points multiples (SPM) (3) et la technique adaptée de stimulation en des points multiples (TASPM) (4-5). </a:t>
            </a:r>
            <a:endParaRPr lang="fr-BE" sz="1800" dirty="0">
              <a:latin typeface="Arial"/>
              <a:cs typeface="Arial"/>
            </a:endParaRPr>
          </a:p>
          <a:p>
            <a:pPr algn="just"/>
            <a:endParaRPr lang="fr-FR" sz="1800" dirty="0">
              <a:latin typeface="Arial"/>
              <a:cs typeface="Arial"/>
            </a:endParaRPr>
          </a:p>
          <a:p>
            <a:pPr algn="just"/>
            <a:r>
              <a:rPr lang="fr-FR" sz="1800" dirty="0">
                <a:latin typeface="Arial"/>
                <a:cs typeface="Arial"/>
              </a:rPr>
              <a:t>La méthode MUNIX a été développée plus récemment et permet d'évaluer un index du nombre d'unité motrice</a:t>
            </a:r>
            <a:r>
              <a:rPr lang="fr-FR" sz="1800" i="1" dirty="0">
                <a:latin typeface="Arial"/>
                <a:cs typeface="Arial"/>
              </a:rPr>
              <a:t> </a:t>
            </a:r>
            <a:r>
              <a:rPr lang="fr-FR" sz="1800" dirty="0">
                <a:latin typeface="Arial"/>
                <a:cs typeface="Arial"/>
              </a:rPr>
              <a:t>; ici, c’est le signal EMG lors d’une contraction musculaire volontaire qui est l’objet principal d’analyse. Le nombre d’UM est extrapolé en comparant, en termes de surface et de puissance, le signal électromyographique (EMG) de surface lors d’une contraction volontaire à 5 niveaux de force et la réponse motrice évoquée par une stimulation nerveuse supra-maximale.</a:t>
            </a:r>
            <a:endParaRPr lang="fr-BE" sz="1800" dirty="0">
              <a:latin typeface="Arial"/>
              <a:cs typeface="Arial"/>
            </a:endParaRPr>
          </a:p>
          <a:p>
            <a:pPr algn="just"/>
            <a:endParaRPr lang="fr-FR" sz="1800" dirty="0">
              <a:latin typeface="Arial"/>
              <a:cs typeface="Arial"/>
            </a:endParaRPr>
          </a:p>
          <a:p>
            <a:pPr algn="just"/>
            <a:r>
              <a:rPr lang="fr-FR" sz="1800" dirty="0">
                <a:latin typeface="Arial"/>
                <a:cs typeface="Arial"/>
              </a:rPr>
              <a:t>Le but de cette étude est d'évaluer si l'index du nombre d'unités motrices (MUNIX) peut être corrélé aux données enregistrées par la TASPM.</a:t>
            </a:r>
          </a:p>
          <a:p>
            <a:pPr algn="just"/>
            <a:endParaRPr lang="fr-FR" sz="1800" dirty="0">
              <a:latin typeface="Arial"/>
              <a:cs typeface="Arial"/>
            </a:endParaRPr>
          </a:p>
        </p:txBody>
      </p:sp>
      <p:sp>
        <p:nvSpPr>
          <p:cNvPr id="53" name="ZoneTexte 52"/>
          <p:cNvSpPr txBox="1"/>
          <p:nvPr>
            <p:extLst>
              <p:ext uri="{D42A27DB-BD31-4B8C-83A1-F6EECF244321}">
                <p14:modId xmlns:p14="http://schemas.microsoft.com/office/powerpoint/2010/main" val="3462878668"/>
              </p:ext>
            </p:extLst>
          </p:nvPr>
        </p:nvSpPr>
        <p:spPr>
          <a:xfrm>
            <a:off x="224225" y="38271451"/>
            <a:ext cx="28291143" cy="4573055"/>
          </a:xfrm>
          <a:prstGeom prst="rect">
            <a:avLst/>
          </a:prstGeom>
          <a:solidFill>
            <a:schemeClr val="accent1">
              <a:lumMod val="75000"/>
            </a:schemeClr>
          </a:solidFill>
          <a:ln>
            <a:solidFill>
              <a:schemeClr val="tx1"/>
            </a:solidFill>
          </a:ln>
        </p:spPr>
        <p:txBody>
          <a:bodyPr wrap="square" lIns="78748" tIns="39374" rIns="78748" bIns="39374" rtlCol="0" anchor="t">
            <a:spAutoFit/>
          </a:bodyPr>
          <a:lstStyle/>
          <a:p>
            <a:r>
              <a:rPr lang="fr-BE" sz="3200" b="1" u="sng" dirty="0">
                <a:solidFill>
                  <a:schemeClr val="bg1"/>
                </a:solidFill>
                <a:latin typeface="Arial" pitchFamily="34" charset="0"/>
                <a:cs typeface="Arial" pitchFamily="34" charset="0"/>
              </a:rPr>
              <a:t>Bibliographie :</a:t>
            </a:r>
          </a:p>
          <a:p>
            <a:pPr marL="304800" algn="just"/>
            <a:endParaRPr lang="fr-FR" sz="2000" dirty="0">
              <a:latin typeface="Arial"/>
              <a:cs typeface="Arial"/>
            </a:endParaRPr>
          </a:p>
          <a:p>
            <a:pPr marL="304800" algn="just"/>
            <a:r>
              <a:rPr lang="fr-FR" sz="2000" dirty="0">
                <a:latin typeface="Arial"/>
                <a:cs typeface="Arial"/>
              </a:rPr>
              <a:t>(1) </a:t>
            </a:r>
            <a:r>
              <a:rPr lang="fr-FR" sz="2000" dirty="0" err="1">
                <a:latin typeface="Arial"/>
                <a:cs typeface="Arial"/>
              </a:rPr>
              <a:t>McComas</a:t>
            </a:r>
            <a:r>
              <a:rPr lang="fr-FR" sz="2000" dirty="0">
                <a:latin typeface="Arial"/>
                <a:cs typeface="Arial"/>
              </a:rPr>
              <a:t>, a. J., Fawcett, P. R. W., Campbell, M. J., &amp; </a:t>
            </a:r>
            <a:r>
              <a:rPr lang="fr-FR" sz="2000" dirty="0" err="1">
                <a:latin typeface="Arial"/>
                <a:cs typeface="Arial"/>
              </a:rPr>
              <a:t>Sica</a:t>
            </a:r>
            <a:r>
              <a:rPr lang="fr-FR" sz="2000" dirty="0">
                <a:latin typeface="Arial"/>
                <a:cs typeface="Arial"/>
              </a:rPr>
              <a:t>, R. E. P. (1971). </a:t>
            </a:r>
            <a:r>
              <a:rPr lang="fr-FR" sz="2000" dirty="0" err="1">
                <a:latin typeface="Arial"/>
                <a:cs typeface="Arial"/>
              </a:rPr>
              <a:t>Electrophysiological</a:t>
            </a:r>
            <a:r>
              <a:rPr lang="fr-FR" sz="2000" dirty="0">
                <a:latin typeface="Arial"/>
                <a:cs typeface="Arial"/>
              </a:rPr>
              <a:t> estimation of the </a:t>
            </a:r>
            <a:r>
              <a:rPr lang="fr-FR" sz="2000" dirty="0" err="1">
                <a:latin typeface="Arial"/>
                <a:cs typeface="Arial"/>
              </a:rPr>
              <a:t>number</a:t>
            </a:r>
            <a:r>
              <a:rPr lang="fr-FR" sz="2000" dirty="0">
                <a:latin typeface="Arial"/>
                <a:cs typeface="Arial"/>
              </a:rPr>
              <a:t> of </a:t>
            </a:r>
            <a:r>
              <a:rPr lang="fr-FR" sz="2000" dirty="0" err="1">
                <a:latin typeface="Arial"/>
                <a:cs typeface="Arial"/>
              </a:rPr>
              <a:t>motor</a:t>
            </a:r>
            <a:r>
              <a:rPr lang="fr-FR" sz="2000" dirty="0">
                <a:latin typeface="Arial"/>
                <a:cs typeface="Arial"/>
              </a:rPr>
              <a:t> </a:t>
            </a:r>
            <a:r>
              <a:rPr lang="fr-FR" sz="2000" dirty="0" err="1">
                <a:latin typeface="Arial"/>
                <a:cs typeface="Arial"/>
              </a:rPr>
              <a:t>units</a:t>
            </a:r>
            <a:r>
              <a:rPr lang="fr-FR" sz="2000" dirty="0">
                <a:latin typeface="Arial"/>
                <a:cs typeface="Arial"/>
              </a:rPr>
              <a:t> </a:t>
            </a:r>
            <a:r>
              <a:rPr lang="fr-FR" sz="2000" dirty="0" err="1">
                <a:latin typeface="Arial"/>
                <a:cs typeface="Arial"/>
              </a:rPr>
              <a:t>within</a:t>
            </a:r>
            <a:r>
              <a:rPr lang="fr-FR" sz="2000" dirty="0">
                <a:latin typeface="Arial"/>
                <a:cs typeface="Arial"/>
              </a:rPr>
              <a:t> a </a:t>
            </a:r>
            <a:r>
              <a:rPr lang="fr-FR" sz="2000" dirty="0" err="1">
                <a:latin typeface="Arial"/>
                <a:cs typeface="Arial"/>
              </a:rPr>
              <a:t>human</a:t>
            </a:r>
            <a:r>
              <a:rPr lang="fr-FR" sz="2000" dirty="0">
                <a:latin typeface="Arial"/>
                <a:cs typeface="Arial"/>
              </a:rPr>
              <a:t> muscle. </a:t>
            </a:r>
            <a:r>
              <a:rPr lang="fr-FR" sz="2000" i="1" dirty="0">
                <a:latin typeface="Arial"/>
                <a:cs typeface="Arial"/>
              </a:rPr>
              <a:t>Journal of </a:t>
            </a:r>
            <a:r>
              <a:rPr lang="fr-FR" sz="2000" i="1" dirty="0" err="1">
                <a:latin typeface="Arial"/>
                <a:cs typeface="Arial"/>
              </a:rPr>
              <a:t>Neurology</a:t>
            </a:r>
            <a:r>
              <a:rPr lang="fr-FR" sz="2000" i="1" dirty="0">
                <a:latin typeface="Arial"/>
                <a:cs typeface="Arial"/>
              </a:rPr>
              <a:t>, </a:t>
            </a:r>
            <a:r>
              <a:rPr lang="fr-FR" sz="2000" i="1" dirty="0" err="1">
                <a:latin typeface="Arial"/>
                <a:cs typeface="Arial"/>
              </a:rPr>
              <a:t>Neurosurgery</a:t>
            </a:r>
            <a:r>
              <a:rPr lang="fr-FR" sz="2000" i="1" dirty="0">
                <a:latin typeface="Arial"/>
                <a:cs typeface="Arial"/>
              </a:rPr>
              <a:t>, and </a:t>
            </a:r>
            <a:r>
              <a:rPr lang="fr-FR" sz="2000" i="1" dirty="0" err="1">
                <a:latin typeface="Arial"/>
                <a:cs typeface="Arial"/>
              </a:rPr>
              <a:t>Psychiatry</a:t>
            </a:r>
            <a:r>
              <a:rPr lang="fr-FR" sz="2000" dirty="0">
                <a:latin typeface="Arial"/>
                <a:cs typeface="Arial"/>
              </a:rPr>
              <a:t>, </a:t>
            </a:r>
            <a:r>
              <a:rPr lang="fr-FR" sz="2000" i="1" dirty="0">
                <a:latin typeface="Arial"/>
                <a:cs typeface="Arial"/>
              </a:rPr>
              <a:t>34</a:t>
            </a:r>
            <a:r>
              <a:rPr lang="fr-FR" sz="2000" dirty="0">
                <a:latin typeface="Arial"/>
                <a:cs typeface="Arial"/>
              </a:rPr>
              <a:t>(2), 121–131. </a:t>
            </a:r>
            <a:endParaRPr lang="fr-BE" sz="2000">
              <a:latin typeface="Arial"/>
              <a:cs typeface="Arial"/>
            </a:endParaRPr>
          </a:p>
          <a:p>
            <a:pPr marL="304800" algn="just"/>
            <a:r>
              <a:rPr lang="fr-FR" sz="2000" dirty="0">
                <a:latin typeface="Arial"/>
                <a:cs typeface="Arial"/>
              </a:rPr>
              <a:t>(2) Wang, F., Gérard, P., &amp; </a:t>
            </a:r>
            <a:r>
              <a:rPr lang="fr-FR" sz="2000" dirty="0" err="1">
                <a:latin typeface="Arial"/>
                <a:cs typeface="Arial"/>
              </a:rPr>
              <a:t>Bouquiaux</a:t>
            </a:r>
            <a:r>
              <a:rPr lang="fr-FR" sz="2000" dirty="0">
                <a:latin typeface="Arial"/>
                <a:cs typeface="Arial"/>
              </a:rPr>
              <a:t>, O. (2004). Analyse critique des techniques d’estimation du nombre d’unités motrices ESTIMATION TECHNIQUES. </a:t>
            </a:r>
            <a:r>
              <a:rPr lang="fr-FR" sz="2000" i="1" dirty="0">
                <a:latin typeface="Arial"/>
                <a:cs typeface="Arial"/>
              </a:rPr>
              <a:t>Revue </a:t>
            </a:r>
            <a:r>
              <a:rPr lang="fr-FR" sz="2000" i="1" dirty="0" err="1">
                <a:latin typeface="Arial"/>
                <a:cs typeface="Arial"/>
              </a:rPr>
              <a:t>Medicale</a:t>
            </a:r>
            <a:r>
              <a:rPr lang="fr-FR" sz="2000" i="1" dirty="0">
                <a:latin typeface="Arial"/>
                <a:cs typeface="Arial"/>
              </a:rPr>
              <a:t> De </a:t>
            </a:r>
            <a:r>
              <a:rPr lang="fr-FR" sz="2000" i="1" dirty="0" err="1">
                <a:latin typeface="Arial"/>
                <a:cs typeface="Arial"/>
              </a:rPr>
              <a:t>Liege</a:t>
            </a:r>
            <a:r>
              <a:rPr lang="fr-FR" sz="2000" dirty="0">
                <a:latin typeface="Arial"/>
                <a:cs typeface="Arial"/>
              </a:rPr>
              <a:t>, (S1), 38–48.</a:t>
            </a:r>
            <a:endParaRPr lang="fr-BE" sz="2000">
              <a:latin typeface="Arial"/>
              <a:cs typeface="Arial"/>
            </a:endParaRPr>
          </a:p>
          <a:p>
            <a:pPr marL="304800" algn="just"/>
            <a:r>
              <a:rPr lang="fr-FR" sz="2000" dirty="0">
                <a:latin typeface="Arial"/>
                <a:cs typeface="Arial"/>
              </a:rPr>
              <a:t>(3) Brown, W. F., &amp; Milner-Brown, H. S. (1976). </a:t>
            </a:r>
            <a:r>
              <a:rPr lang="fr-FR" sz="2000" dirty="0" err="1">
                <a:latin typeface="Arial"/>
                <a:cs typeface="Arial"/>
              </a:rPr>
              <a:t>Some</a:t>
            </a:r>
            <a:r>
              <a:rPr lang="fr-FR" sz="2000" dirty="0">
                <a:latin typeface="Arial"/>
                <a:cs typeface="Arial"/>
              </a:rPr>
              <a:t> </a:t>
            </a:r>
            <a:r>
              <a:rPr lang="fr-FR" sz="2000" dirty="0" err="1">
                <a:latin typeface="Arial"/>
                <a:cs typeface="Arial"/>
              </a:rPr>
              <a:t>electrical</a:t>
            </a:r>
            <a:r>
              <a:rPr lang="fr-FR" sz="2000" dirty="0">
                <a:latin typeface="Arial"/>
                <a:cs typeface="Arial"/>
              </a:rPr>
              <a:t> </a:t>
            </a:r>
            <a:r>
              <a:rPr lang="fr-FR" sz="2000" dirty="0" err="1">
                <a:latin typeface="Arial"/>
                <a:cs typeface="Arial"/>
              </a:rPr>
              <a:t>properties</a:t>
            </a:r>
            <a:r>
              <a:rPr lang="fr-FR" sz="2000" dirty="0">
                <a:latin typeface="Arial"/>
                <a:cs typeface="Arial"/>
              </a:rPr>
              <a:t> of </a:t>
            </a:r>
            <a:r>
              <a:rPr lang="fr-FR" sz="2000" dirty="0" err="1">
                <a:latin typeface="Arial"/>
                <a:cs typeface="Arial"/>
              </a:rPr>
              <a:t>motor</a:t>
            </a:r>
            <a:r>
              <a:rPr lang="fr-FR" sz="2000" dirty="0">
                <a:latin typeface="Arial"/>
                <a:cs typeface="Arial"/>
              </a:rPr>
              <a:t> </a:t>
            </a:r>
            <a:r>
              <a:rPr lang="fr-FR" sz="2000" dirty="0" err="1">
                <a:latin typeface="Arial"/>
                <a:cs typeface="Arial"/>
              </a:rPr>
              <a:t>units</a:t>
            </a:r>
            <a:r>
              <a:rPr lang="fr-FR" sz="2000" dirty="0">
                <a:latin typeface="Arial"/>
                <a:cs typeface="Arial"/>
              </a:rPr>
              <a:t> and </a:t>
            </a:r>
            <a:r>
              <a:rPr lang="fr-FR" sz="2000" dirty="0" err="1">
                <a:latin typeface="Arial"/>
                <a:cs typeface="Arial"/>
              </a:rPr>
              <a:t>their</a:t>
            </a:r>
            <a:r>
              <a:rPr lang="fr-FR" sz="2000" dirty="0">
                <a:latin typeface="Arial"/>
                <a:cs typeface="Arial"/>
              </a:rPr>
              <a:t> </a:t>
            </a:r>
            <a:r>
              <a:rPr lang="fr-FR" sz="2000" dirty="0" err="1">
                <a:latin typeface="Arial"/>
                <a:cs typeface="Arial"/>
              </a:rPr>
              <a:t>effects</a:t>
            </a:r>
            <a:r>
              <a:rPr lang="fr-FR" sz="2000" dirty="0">
                <a:latin typeface="Arial"/>
                <a:cs typeface="Arial"/>
              </a:rPr>
              <a:t> on the </a:t>
            </a:r>
            <a:r>
              <a:rPr lang="fr-FR" sz="2000" dirty="0" err="1">
                <a:latin typeface="Arial"/>
                <a:cs typeface="Arial"/>
              </a:rPr>
              <a:t>methods</a:t>
            </a:r>
            <a:r>
              <a:rPr lang="fr-FR" sz="2000" dirty="0">
                <a:latin typeface="Arial"/>
                <a:cs typeface="Arial"/>
              </a:rPr>
              <a:t> of </a:t>
            </a:r>
            <a:r>
              <a:rPr lang="fr-FR" sz="2000" dirty="0" err="1">
                <a:latin typeface="Arial"/>
                <a:cs typeface="Arial"/>
              </a:rPr>
              <a:t>estimating</a:t>
            </a:r>
            <a:r>
              <a:rPr lang="fr-FR" sz="2000" dirty="0">
                <a:latin typeface="Arial"/>
                <a:cs typeface="Arial"/>
              </a:rPr>
              <a:t> </a:t>
            </a:r>
            <a:r>
              <a:rPr lang="fr-FR" sz="2000" dirty="0" err="1">
                <a:latin typeface="Arial"/>
                <a:cs typeface="Arial"/>
              </a:rPr>
              <a:t>motor</a:t>
            </a:r>
            <a:r>
              <a:rPr lang="fr-FR" sz="2000" dirty="0">
                <a:latin typeface="Arial"/>
                <a:cs typeface="Arial"/>
              </a:rPr>
              <a:t> unit </a:t>
            </a:r>
            <a:r>
              <a:rPr lang="fr-FR" sz="2000" dirty="0" err="1">
                <a:latin typeface="Arial"/>
                <a:cs typeface="Arial"/>
              </a:rPr>
              <a:t>numbers</a:t>
            </a:r>
            <a:r>
              <a:rPr lang="fr-FR" sz="2000" dirty="0">
                <a:latin typeface="Arial"/>
                <a:cs typeface="Arial"/>
              </a:rPr>
              <a:t>. </a:t>
            </a:r>
            <a:r>
              <a:rPr lang="fr-FR" sz="2000" i="1" dirty="0">
                <a:latin typeface="Arial"/>
                <a:cs typeface="Arial"/>
              </a:rPr>
              <a:t>Journal of </a:t>
            </a:r>
            <a:r>
              <a:rPr lang="fr-FR" sz="2000" i="1" dirty="0" err="1">
                <a:latin typeface="Arial"/>
                <a:cs typeface="Arial"/>
              </a:rPr>
              <a:t>Neurology</a:t>
            </a:r>
            <a:r>
              <a:rPr lang="fr-FR" sz="2000" i="1" dirty="0">
                <a:latin typeface="Arial"/>
                <a:cs typeface="Arial"/>
              </a:rPr>
              <a:t>, </a:t>
            </a:r>
            <a:r>
              <a:rPr lang="fr-FR" sz="2000" i="1" dirty="0" err="1">
                <a:latin typeface="Arial"/>
                <a:cs typeface="Arial"/>
              </a:rPr>
              <a:t>Neurosurgery</a:t>
            </a:r>
            <a:r>
              <a:rPr lang="fr-FR" sz="2000" i="1" dirty="0">
                <a:latin typeface="Arial"/>
                <a:cs typeface="Arial"/>
              </a:rPr>
              <a:t>, and </a:t>
            </a:r>
            <a:r>
              <a:rPr lang="fr-FR" sz="2000" i="1" dirty="0" err="1">
                <a:latin typeface="Arial"/>
                <a:cs typeface="Arial"/>
              </a:rPr>
              <a:t>Psychiatry</a:t>
            </a:r>
            <a:r>
              <a:rPr lang="fr-FR" sz="2000" dirty="0">
                <a:latin typeface="Arial"/>
                <a:cs typeface="Arial"/>
              </a:rPr>
              <a:t>, </a:t>
            </a:r>
            <a:r>
              <a:rPr lang="fr-FR" sz="2000" i="1" dirty="0">
                <a:latin typeface="Arial"/>
                <a:cs typeface="Arial"/>
              </a:rPr>
              <a:t>39</a:t>
            </a:r>
            <a:r>
              <a:rPr lang="fr-FR" sz="2000" dirty="0">
                <a:latin typeface="Arial"/>
                <a:cs typeface="Arial"/>
              </a:rPr>
              <a:t>(3), 249–57. </a:t>
            </a:r>
            <a:endParaRPr lang="fr-BE" sz="2000">
              <a:latin typeface="Arial"/>
              <a:cs typeface="Arial"/>
            </a:endParaRPr>
          </a:p>
          <a:p>
            <a:pPr marL="304800" algn="just"/>
            <a:r>
              <a:rPr lang="fr-FR" sz="2000" dirty="0">
                <a:latin typeface="Arial"/>
                <a:cs typeface="Arial"/>
              </a:rPr>
              <a:t>(4) </a:t>
            </a:r>
            <a:r>
              <a:rPr lang="fr-FR" sz="2000" dirty="0" err="1">
                <a:latin typeface="Arial"/>
                <a:cs typeface="Arial"/>
              </a:rPr>
              <a:t>Kadrie</a:t>
            </a:r>
            <a:r>
              <a:rPr lang="fr-FR" sz="2000" dirty="0">
                <a:latin typeface="Arial"/>
                <a:cs typeface="Arial"/>
              </a:rPr>
              <a:t>, H. A., Yates, S. K., Milner-Brown, H. S., &amp; Brown, W. F. (1976). Multiple point </a:t>
            </a:r>
            <a:r>
              <a:rPr lang="fr-FR" sz="2000" dirty="0" err="1">
                <a:latin typeface="Arial"/>
                <a:cs typeface="Arial"/>
              </a:rPr>
              <a:t>electrical</a:t>
            </a:r>
            <a:r>
              <a:rPr lang="fr-FR" sz="2000" dirty="0">
                <a:latin typeface="Arial"/>
                <a:cs typeface="Arial"/>
              </a:rPr>
              <a:t> stimulation of </a:t>
            </a:r>
            <a:r>
              <a:rPr lang="fr-FR" sz="2000" dirty="0" err="1">
                <a:latin typeface="Arial"/>
                <a:cs typeface="Arial"/>
              </a:rPr>
              <a:t>ulnar</a:t>
            </a:r>
            <a:r>
              <a:rPr lang="fr-FR" sz="2000" dirty="0">
                <a:latin typeface="Arial"/>
                <a:cs typeface="Arial"/>
              </a:rPr>
              <a:t> and </a:t>
            </a:r>
            <a:r>
              <a:rPr lang="fr-FR" sz="2000" dirty="0" err="1">
                <a:latin typeface="Arial"/>
                <a:cs typeface="Arial"/>
              </a:rPr>
              <a:t>median</a:t>
            </a:r>
            <a:r>
              <a:rPr lang="fr-FR" sz="2000" dirty="0">
                <a:latin typeface="Arial"/>
                <a:cs typeface="Arial"/>
              </a:rPr>
              <a:t> nerves. </a:t>
            </a:r>
            <a:r>
              <a:rPr lang="fr-FR" sz="2000" i="1" dirty="0">
                <a:latin typeface="Arial"/>
                <a:cs typeface="Arial"/>
              </a:rPr>
              <a:t>Journal of </a:t>
            </a:r>
            <a:r>
              <a:rPr lang="fr-FR" sz="2000" i="1" dirty="0" err="1">
                <a:latin typeface="Arial"/>
                <a:cs typeface="Arial"/>
              </a:rPr>
              <a:t>Neurology</a:t>
            </a:r>
            <a:r>
              <a:rPr lang="fr-FR" sz="2000" i="1" dirty="0">
                <a:latin typeface="Arial"/>
                <a:cs typeface="Arial"/>
              </a:rPr>
              <a:t>, </a:t>
            </a:r>
            <a:r>
              <a:rPr lang="fr-FR" sz="2000" i="1" dirty="0" err="1">
                <a:latin typeface="Arial"/>
                <a:cs typeface="Arial"/>
              </a:rPr>
              <a:t>Neurosurgery</a:t>
            </a:r>
            <a:r>
              <a:rPr lang="fr-FR" sz="2000" i="1" dirty="0">
                <a:latin typeface="Arial"/>
                <a:cs typeface="Arial"/>
              </a:rPr>
              <a:t>, and </a:t>
            </a:r>
            <a:r>
              <a:rPr lang="fr-FR" sz="2000" i="1" dirty="0" err="1">
                <a:latin typeface="Arial"/>
                <a:cs typeface="Arial"/>
              </a:rPr>
              <a:t>Psychiatry</a:t>
            </a:r>
            <a:r>
              <a:rPr lang="fr-FR" sz="2000" dirty="0">
                <a:latin typeface="Arial"/>
                <a:cs typeface="Arial"/>
              </a:rPr>
              <a:t>, </a:t>
            </a:r>
            <a:r>
              <a:rPr lang="fr-FR" sz="2000" i="1" dirty="0">
                <a:latin typeface="Arial"/>
                <a:cs typeface="Arial"/>
              </a:rPr>
              <a:t>39</a:t>
            </a:r>
            <a:r>
              <a:rPr lang="fr-FR" sz="2000" dirty="0">
                <a:latin typeface="Arial"/>
                <a:cs typeface="Arial"/>
              </a:rPr>
              <a:t>(10), 973–85.</a:t>
            </a:r>
            <a:endParaRPr lang="fr-BE" sz="2000">
              <a:latin typeface="Arial"/>
              <a:cs typeface="Arial"/>
            </a:endParaRPr>
          </a:p>
          <a:p>
            <a:pPr marL="304800" algn="just"/>
            <a:r>
              <a:rPr lang="fr-FR" sz="2000" dirty="0">
                <a:latin typeface="Arial"/>
                <a:cs typeface="Arial"/>
              </a:rPr>
              <a:t>(5) </a:t>
            </a:r>
            <a:r>
              <a:rPr lang="fr-FR" sz="2000" dirty="0" err="1">
                <a:latin typeface="Arial"/>
                <a:cs typeface="Arial"/>
              </a:rPr>
              <a:t>Shefner</a:t>
            </a:r>
            <a:r>
              <a:rPr lang="fr-FR" sz="2000" dirty="0">
                <a:latin typeface="Arial"/>
                <a:cs typeface="Arial"/>
              </a:rPr>
              <a:t>, J. M., Watson, M. L., </a:t>
            </a:r>
            <a:r>
              <a:rPr lang="fr-FR" sz="2000" dirty="0" err="1">
                <a:latin typeface="Arial"/>
                <a:cs typeface="Arial"/>
              </a:rPr>
              <a:t>Simionescu</a:t>
            </a:r>
            <a:r>
              <a:rPr lang="fr-FR" sz="2000" dirty="0">
                <a:latin typeface="Arial"/>
                <a:cs typeface="Arial"/>
              </a:rPr>
              <a:t>, L., </a:t>
            </a:r>
            <a:r>
              <a:rPr lang="fr-FR" sz="2000" dirty="0" err="1">
                <a:latin typeface="Arial"/>
                <a:cs typeface="Arial"/>
              </a:rPr>
              <a:t>Caress</a:t>
            </a:r>
            <a:r>
              <a:rPr lang="fr-FR" sz="2000" dirty="0">
                <a:latin typeface="Arial"/>
                <a:cs typeface="Arial"/>
              </a:rPr>
              <a:t>, J. B., Burns, T. M., </a:t>
            </a:r>
            <a:r>
              <a:rPr lang="fr-FR" sz="2000" dirty="0" err="1">
                <a:latin typeface="Arial"/>
                <a:cs typeface="Arial"/>
              </a:rPr>
              <a:t>Maragakis</a:t>
            </a:r>
            <a:r>
              <a:rPr lang="fr-FR" sz="2000" dirty="0">
                <a:latin typeface="Arial"/>
                <a:cs typeface="Arial"/>
              </a:rPr>
              <a:t>, N. J., … </a:t>
            </a:r>
            <a:r>
              <a:rPr lang="fr-FR" sz="2000" dirty="0" err="1">
                <a:latin typeface="Arial"/>
                <a:cs typeface="Arial"/>
              </a:rPr>
              <a:t>Rutkove</a:t>
            </a:r>
            <a:r>
              <a:rPr lang="fr-FR" sz="2000" dirty="0">
                <a:latin typeface="Arial"/>
                <a:cs typeface="Arial"/>
              </a:rPr>
              <a:t>, S. B. (2011). Multipoint </a:t>
            </a:r>
            <a:r>
              <a:rPr lang="fr-FR" sz="2000" dirty="0" err="1">
                <a:latin typeface="Arial"/>
                <a:cs typeface="Arial"/>
              </a:rPr>
              <a:t>incremental</a:t>
            </a:r>
            <a:r>
              <a:rPr lang="fr-FR" sz="2000" dirty="0">
                <a:latin typeface="Arial"/>
                <a:cs typeface="Arial"/>
              </a:rPr>
              <a:t> </a:t>
            </a:r>
            <a:r>
              <a:rPr lang="fr-FR" sz="2000" dirty="0" err="1">
                <a:latin typeface="Arial"/>
                <a:cs typeface="Arial"/>
              </a:rPr>
              <a:t>motor</a:t>
            </a:r>
            <a:r>
              <a:rPr lang="fr-FR" sz="2000" dirty="0">
                <a:latin typeface="Arial"/>
                <a:cs typeface="Arial"/>
              </a:rPr>
              <a:t> unit </a:t>
            </a:r>
            <a:r>
              <a:rPr lang="fr-FR" sz="2000" dirty="0" err="1">
                <a:latin typeface="Arial"/>
                <a:cs typeface="Arial"/>
              </a:rPr>
              <a:t>number</a:t>
            </a:r>
            <a:r>
              <a:rPr lang="fr-FR" sz="2000" dirty="0">
                <a:latin typeface="Arial"/>
                <a:cs typeface="Arial"/>
              </a:rPr>
              <a:t> estimation as an </a:t>
            </a:r>
            <a:r>
              <a:rPr lang="fr-FR" sz="2000" dirty="0" err="1">
                <a:latin typeface="Arial"/>
                <a:cs typeface="Arial"/>
              </a:rPr>
              <a:t>outcome</a:t>
            </a:r>
            <a:r>
              <a:rPr lang="fr-FR" sz="2000" dirty="0">
                <a:latin typeface="Arial"/>
                <a:cs typeface="Arial"/>
              </a:rPr>
              <a:t> </a:t>
            </a:r>
            <a:r>
              <a:rPr lang="fr-FR" sz="2000" dirty="0" err="1">
                <a:latin typeface="Arial"/>
                <a:cs typeface="Arial"/>
              </a:rPr>
              <a:t>measure</a:t>
            </a:r>
            <a:r>
              <a:rPr lang="fr-FR" sz="2000" dirty="0">
                <a:latin typeface="Arial"/>
                <a:cs typeface="Arial"/>
              </a:rPr>
              <a:t> in ALS. </a:t>
            </a:r>
            <a:r>
              <a:rPr lang="fr-FR" sz="2000" i="1" dirty="0" err="1">
                <a:latin typeface="Arial"/>
                <a:cs typeface="Arial"/>
              </a:rPr>
              <a:t>Neurology</a:t>
            </a:r>
            <a:r>
              <a:rPr lang="fr-FR" sz="2000" dirty="0">
                <a:latin typeface="Arial"/>
                <a:cs typeface="Arial"/>
              </a:rPr>
              <a:t>, </a:t>
            </a:r>
            <a:r>
              <a:rPr lang="fr-FR" sz="2000" i="1" dirty="0">
                <a:latin typeface="Arial"/>
                <a:cs typeface="Arial"/>
              </a:rPr>
              <a:t>77</a:t>
            </a:r>
            <a:r>
              <a:rPr lang="fr-FR" sz="2000" dirty="0">
                <a:latin typeface="Arial"/>
                <a:cs typeface="Arial"/>
              </a:rPr>
              <a:t>(3), 235–241.</a:t>
            </a:r>
            <a:endParaRPr lang="fr-BE" sz="2000">
              <a:latin typeface="Arial"/>
              <a:cs typeface="Arial"/>
            </a:endParaRPr>
          </a:p>
          <a:p>
            <a:pPr marL="304800" algn="just"/>
            <a:r>
              <a:rPr lang="fr-FR" sz="2000" dirty="0">
                <a:latin typeface="Arial"/>
                <a:cs typeface="Arial"/>
              </a:rPr>
              <a:t>(6) Wang, F. (1995). </a:t>
            </a:r>
            <a:r>
              <a:rPr lang="fr-FR" sz="2000" dirty="0" err="1">
                <a:latin typeface="Arial"/>
                <a:cs typeface="Arial"/>
              </a:rPr>
              <a:t>Number</a:t>
            </a:r>
            <a:r>
              <a:rPr lang="fr-FR" sz="2000" dirty="0">
                <a:latin typeface="Arial"/>
                <a:cs typeface="Arial"/>
              </a:rPr>
              <a:t> and relative size of </a:t>
            </a:r>
            <a:r>
              <a:rPr lang="fr-FR" sz="2000" dirty="0" err="1">
                <a:latin typeface="Arial"/>
                <a:cs typeface="Arial"/>
              </a:rPr>
              <a:t>thenar</a:t>
            </a:r>
            <a:r>
              <a:rPr lang="fr-FR" sz="2000" dirty="0">
                <a:latin typeface="Arial"/>
                <a:cs typeface="Arial"/>
              </a:rPr>
              <a:t> </a:t>
            </a:r>
            <a:r>
              <a:rPr lang="fr-FR" sz="2000" dirty="0" err="1">
                <a:latin typeface="Arial"/>
                <a:cs typeface="Arial"/>
              </a:rPr>
              <a:t>motor</a:t>
            </a:r>
            <a:r>
              <a:rPr lang="fr-FR" sz="2000" dirty="0">
                <a:latin typeface="Arial"/>
                <a:cs typeface="Arial"/>
              </a:rPr>
              <a:t> </a:t>
            </a:r>
            <a:r>
              <a:rPr lang="fr-FR" sz="2000" dirty="0" err="1">
                <a:latin typeface="Arial"/>
                <a:cs typeface="Arial"/>
              </a:rPr>
              <a:t>units</a:t>
            </a:r>
            <a:r>
              <a:rPr lang="fr-FR" sz="2000" dirty="0">
                <a:latin typeface="Arial"/>
                <a:cs typeface="Arial"/>
              </a:rPr>
              <a:t> </a:t>
            </a:r>
            <a:r>
              <a:rPr lang="fr-FR" sz="2000" dirty="0" err="1">
                <a:latin typeface="Arial"/>
                <a:cs typeface="Arial"/>
              </a:rPr>
              <a:t>estimated</a:t>
            </a:r>
            <a:r>
              <a:rPr lang="fr-FR" sz="2000" dirty="0">
                <a:latin typeface="Arial"/>
                <a:cs typeface="Arial"/>
              </a:rPr>
              <a:t> by an </a:t>
            </a:r>
            <a:r>
              <a:rPr lang="fr-FR" sz="2000" dirty="0" err="1">
                <a:latin typeface="Arial"/>
                <a:cs typeface="Arial"/>
              </a:rPr>
              <a:t>adapted</a:t>
            </a:r>
            <a:r>
              <a:rPr lang="fr-FR" sz="2000" dirty="0">
                <a:latin typeface="Arial"/>
                <a:cs typeface="Arial"/>
              </a:rPr>
              <a:t> multiple point stimulation </a:t>
            </a:r>
            <a:r>
              <a:rPr lang="fr-FR" sz="2000" dirty="0" err="1">
                <a:latin typeface="Arial"/>
                <a:cs typeface="Arial"/>
              </a:rPr>
              <a:t>method.Pdf</a:t>
            </a:r>
            <a:r>
              <a:rPr lang="fr-FR" sz="2000" dirty="0">
                <a:latin typeface="Arial"/>
                <a:cs typeface="Arial"/>
              </a:rPr>
              <a:t>. </a:t>
            </a:r>
            <a:r>
              <a:rPr lang="fr-FR" sz="2000" i="1" dirty="0">
                <a:latin typeface="Arial"/>
                <a:cs typeface="Arial"/>
              </a:rPr>
              <a:t>Muscle &amp; Nerve</a:t>
            </a:r>
            <a:r>
              <a:rPr lang="fr-FR" sz="2000" dirty="0">
                <a:latin typeface="Arial"/>
                <a:cs typeface="Arial"/>
              </a:rPr>
              <a:t>, </a:t>
            </a:r>
            <a:r>
              <a:rPr lang="fr-FR" sz="2000" i="1" dirty="0">
                <a:latin typeface="Arial"/>
                <a:cs typeface="Arial"/>
              </a:rPr>
              <a:t>18</a:t>
            </a:r>
            <a:r>
              <a:rPr lang="fr-FR" sz="2000" dirty="0">
                <a:latin typeface="Arial"/>
                <a:cs typeface="Arial"/>
              </a:rPr>
              <a:t>(9), 969–79.</a:t>
            </a:r>
            <a:endParaRPr lang="fr-BE" sz="2000">
              <a:latin typeface="Arial"/>
              <a:cs typeface="Arial"/>
            </a:endParaRPr>
          </a:p>
          <a:p>
            <a:pPr marL="304800" algn="just"/>
            <a:r>
              <a:rPr lang="fr-FR" sz="2000" dirty="0">
                <a:latin typeface="Arial"/>
                <a:cs typeface="Arial"/>
              </a:rPr>
              <a:t>(7) </a:t>
            </a:r>
            <a:r>
              <a:rPr lang="fr-FR" sz="2000" dirty="0" err="1">
                <a:latin typeface="Arial"/>
                <a:cs typeface="Arial"/>
              </a:rPr>
              <a:t>Nandedkar</a:t>
            </a:r>
            <a:r>
              <a:rPr lang="fr-FR" sz="2000" dirty="0">
                <a:latin typeface="Arial"/>
                <a:cs typeface="Arial"/>
              </a:rPr>
              <a:t> SD1, </a:t>
            </a:r>
            <a:r>
              <a:rPr lang="fr-FR" sz="2000" dirty="0" err="1">
                <a:latin typeface="Arial"/>
                <a:cs typeface="Arial"/>
              </a:rPr>
              <a:t>Barkhaus</a:t>
            </a:r>
            <a:r>
              <a:rPr lang="fr-FR" sz="2000" dirty="0">
                <a:latin typeface="Arial"/>
                <a:cs typeface="Arial"/>
              </a:rPr>
              <a:t> PE, S. E. (2010). </a:t>
            </a:r>
            <a:r>
              <a:rPr lang="fr-FR" sz="2000" dirty="0" err="1">
                <a:latin typeface="Arial"/>
                <a:cs typeface="Arial"/>
              </a:rPr>
              <a:t>Motor</a:t>
            </a:r>
            <a:r>
              <a:rPr lang="fr-FR" sz="2000" dirty="0">
                <a:latin typeface="Arial"/>
                <a:cs typeface="Arial"/>
              </a:rPr>
              <a:t> unit </a:t>
            </a:r>
            <a:r>
              <a:rPr lang="fr-FR" sz="2000" dirty="0" err="1">
                <a:latin typeface="Arial"/>
                <a:cs typeface="Arial"/>
              </a:rPr>
              <a:t>number</a:t>
            </a:r>
            <a:r>
              <a:rPr lang="fr-FR" sz="2000" dirty="0">
                <a:latin typeface="Arial"/>
                <a:cs typeface="Arial"/>
              </a:rPr>
              <a:t> index (MUNIX): </a:t>
            </a:r>
            <a:r>
              <a:rPr lang="fr-FR" sz="2000" dirty="0" err="1">
                <a:latin typeface="Arial"/>
                <a:cs typeface="Arial"/>
              </a:rPr>
              <a:t>principle</a:t>
            </a:r>
            <a:r>
              <a:rPr lang="fr-FR" sz="2000" dirty="0">
                <a:latin typeface="Arial"/>
                <a:cs typeface="Arial"/>
              </a:rPr>
              <a:t>, </a:t>
            </a:r>
            <a:r>
              <a:rPr lang="fr-FR" sz="2000" dirty="0" err="1">
                <a:latin typeface="Arial"/>
                <a:cs typeface="Arial"/>
              </a:rPr>
              <a:t>method</a:t>
            </a:r>
            <a:r>
              <a:rPr lang="fr-FR" sz="2000" dirty="0">
                <a:latin typeface="Arial"/>
                <a:cs typeface="Arial"/>
              </a:rPr>
              <a:t>, and </a:t>
            </a:r>
            <a:r>
              <a:rPr lang="fr-FR" sz="2000" dirty="0" err="1">
                <a:latin typeface="Arial"/>
                <a:cs typeface="Arial"/>
              </a:rPr>
              <a:t>findings</a:t>
            </a:r>
            <a:r>
              <a:rPr lang="fr-FR" sz="2000" dirty="0">
                <a:latin typeface="Arial"/>
                <a:cs typeface="Arial"/>
              </a:rPr>
              <a:t> in </a:t>
            </a:r>
            <a:r>
              <a:rPr lang="fr-FR" sz="2000" dirty="0" err="1">
                <a:latin typeface="Arial"/>
                <a:cs typeface="Arial"/>
              </a:rPr>
              <a:t>healthy</a:t>
            </a:r>
            <a:r>
              <a:rPr lang="fr-FR" sz="2000" dirty="0">
                <a:latin typeface="Arial"/>
                <a:cs typeface="Arial"/>
              </a:rPr>
              <a:t> </a:t>
            </a:r>
            <a:r>
              <a:rPr lang="fr-FR" sz="2000" dirty="0" err="1">
                <a:latin typeface="Arial"/>
                <a:cs typeface="Arial"/>
              </a:rPr>
              <a:t>subjects</a:t>
            </a:r>
            <a:r>
              <a:rPr lang="fr-FR" sz="2000" dirty="0">
                <a:latin typeface="Arial"/>
                <a:cs typeface="Arial"/>
              </a:rPr>
              <a:t> and in patients </a:t>
            </a:r>
            <a:r>
              <a:rPr lang="fr-FR" sz="2000" dirty="0" err="1">
                <a:latin typeface="Arial"/>
                <a:cs typeface="Arial"/>
              </a:rPr>
              <a:t>with</a:t>
            </a:r>
            <a:r>
              <a:rPr lang="fr-FR" sz="2000" dirty="0">
                <a:latin typeface="Arial"/>
                <a:cs typeface="Arial"/>
              </a:rPr>
              <a:t> </a:t>
            </a:r>
            <a:r>
              <a:rPr lang="fr-FR" sz="2000" dirty="0" err="1">
                <a:latin typeface="Arial"/>
                <a:cs typeface="Arial"/>
              </a:rPr>
              <a:t>motor</a:t>
            </a:r>
            <a:r>
              <a:rPr lang="fr-FR" sz="2000" dirty="0">
                <a:latin typeface="Arial"/>
                <a:cs typeface="Arial"/>
              </a:rPr>
              <a:t> </a:t>
            </a:r>
            <a:r>
              <a:rPr lang="fr-FR" sz="2000" dirty="0" err="1">
                <a:latin typeface="Arial"/>
                <a:cs typeface="Arial"/>
              </a:rPr>
              <a:t>neuron</a:t>
            </a:r>
            <a:r>
              <a:rPr lang="fr-FR" sz="2000" dirty="0">
                <a:latin typeface="Arial"/>
                <a:cs typeface="Arial"/>
              </a:rPr>
              <a:t> </a:t>
            </a:r>
            <a:r>
              <a:rPr lang="fr-FR" sz="2000" dirty="0" err="1">
                <a:latin typeface="Arial"/>
                <a:cs typeface="Arial"/>
              </a:rPr>
              <a:t>disease</a:t>
            </a:r>
            <a:r>
              <a:rPr lang="fr-FR" sz="2000" dirty="0">
                <a:latin typeface="Arial"/>
                <a:cs typeface="Arial"/>
              </a:rPr>
              <a:t>. </a:t>
            </a:r>
            <a:r>
              <a:rPr lang="fr-FR" sz="2000" i="1" dirty="0">
                <a:latin typeface="Arial"/>
                <a:cs typeface="Arial"/>
              </a:rPr>
              <a:t>Muscle Nerve</a:t>
            </a:r>
            <a:r>
              <a:rPr lang="fr-FR" sz="2000" dirty="0">
                <a:latin typeface="Arial"/>
                <a:cs typeface="Arial"/>
              </a:rPr>
              <a:t>, </a:t>
            </a:r>
            <a:r>
              <a:rPr lang="fr-FR" sz="2000" i="1" dirty="0">
                <a:latin typeface="Arial"/>
                <a:cs typeface="Arial"/>
              </a:rPr>
              <a:t>42</a:t>
            </a:r>
            <a:r>
              <a:rPr lang="fr-FR" sz="2000" dirty="0">
                <a:latin typeface="Arial"/>
                <a:cs typeface="Arial"/>
              </a:rPr>
              <a:t>(5), 798–807.</a:t>
            </a:r>
            <a:endParaRPr lang="fr-BE" sz="2000">
              <a:latin typeface="Arial"/>
              <a:cs typeface="Arial"/>
            </a:endParaRPr>
          </a:p>
          <a:p>
            <a:pPr marL="304800" algn="just"/>
            <a:r>
              <a:rPr lang="fr-FR" sz="2000" dirty="0">
                <a:latin typeface="Arial"/>
                <a:cs typeface="Arial"/>
              </a:rPr>
              <a:t>(8) de Carvalho, M., </a:t>
            </a:r>
            <a:r>
              <a:rPr lang="fr-FR" sz="2000" dirty="0" err="1">
                <a:latin typeface="Arial"/>
                <a:cs typeface="Arial"/>
              </a:rPr>
              <a:t>Dengler</a:t>
            </a:r>
            <a:r>
              <a:rPr lang="fr-FR" sz="2000" dirty="0">
                <a:latin typeface="Arial"/>
                <a:cs typeface="Arial"/>
              </a:rPr>
              <a:t>, R., Eisen, A., </a:t>
            </a:r>
            <a:r>
              <a:rPr lang="fr-FR" sz="2000" dirty="0" err="1">
                <a:latin typeface="Arial"/>
                <a:cs typeface="Arial"/>
              </a:rPr>
              <a:t>England</a:t>
            </a:r>
            <a:r>
              <a:rPr lang="fr-FR" sz="2000" dirty="0">
                <a:latin typeface="Arial"/>
                <a:cs typeface="Arial"/>
              </a:rPr>
              <a:t>, J. D., </a:t>
            </a:r>
            <a:r>
              <a:rPr lang="fr-FR" sz="2000" dirty="0" err="1">
                <a:latin typeface="Arial"/>
                <a:cs typeface="Arial"/>
              </a:rPr>
              <a:t>Kaji</a:t>
            </a:r>
            <a:r>
              <a:rPr lang="fr-FR" sz="2000" dirty="0">
                <a:latin typeface="Arial"/>
                <a:cs typeface="Arial"/>
              </a:rPr>
              <a:t>, R., Kimura, J., … </a:t>
            </a:r>
            <a:r>
              <a:rPr lang="fr-FR" sz="2000" dirty="0" err="1">
                <a:latin typeface="Arial"/>
                <a:cs typeface="Arial"/>
              </a:rPr>
              <a:t>Swash</a:t>
            </a:r>
            <a:r>
              <a:rPr lang="fr-FR" sz="2000" dirty="0">
                <a:latin typeface="Arial"/>
                <a:cs typeface="Arial"/>
              </a:rPr>
              <a:t>, M. (2008). Electrodiagnostic </a:t>
            </a:r>
            <a:r>
              <a:rPr lang="fr-FR" sz="2000" dirty="0" err="1">
                <a:latin typeface="Arial"/>
                <a:cs typeface="Arial"/>
              </a:rPr>
              <a:t>criteria</a:t>
            </a:r>
            <a:r>
              <a:rPr lang="fr-FR" sz="2000" dirty="0">
                <a:latin typeface="Arial"/>
                <a:cs typeface="Arial"/>
              </a:rPr>
              <a:t> for </a:t>
            </a:r>
            <a:r>
              <a:rPr lang="fr-FR" sz="2000" dirty="0" err="1">
                <a:latin typeface="Arial"/>
                <a:cs typeface="Arial"/>
              </a:rPr>
              <a:t>diagnosis</a:t>
            </a:r>
            <a:r>
              <a:rPr lang="fr-FR" sz="2000" dirty="0">
                <a:latin typeface="Arial"/>
                <a:cs typeface="Arial"/>
              </a:rPr>
              <a:t> of ALS. </a:t>
            </a:r>
            <a:r>
              <a:rPr lang="fr-FR" sz="2000" i="1" dirty="0" err="1">
                <a:latin typeface="Arial"/>
                <a:cs typeface="Arial"/>
              </a:rPr>
              <a:t>Clinical</a:t>
            </a:r>
            <a:r>
              <a:rPr lang="fr-FR" sz="2000" i="1" dirty="0">
                <a:latin typeface="Arial"/>
                <a:cs typeface="Arial"/>
              </a:rPr>
              <a:t> </a:t>
            </a:r>
            <a:r>
              <a:rPr lang="fr-FR" sz="2000" i="1" dirty="0" err="1">
                <a:latin typeface="Arial"/>
                <a:cs typeface="Arial"/>
              </a:rPr>
              <a:t>Neurophysiology</a:t>
            </a:r>
            <a:r>
              <a:rPr lang="fr-FR" sz="2000" dirty="0">
                <a:latin typeface="Arial"/>
                <a:cs typeface="Arial"/>
              </a:rPr>
              <a:t>, </a:t>
            </a:r>
            <a:r>
              <a:rPr lang="fr-FR" sz="2000" i="1" dirty="0">
                <a:latin typeface="Arial"/>
                <a:cs typeface="Arial"/>
              </a:rPr>
              <a:t>119</a:t>
            </a:r>
            <a:r>
              <a:rPr lang="fr-FR" sz="2000" dirty="0">
                <a:latin typeface="Arial"/>
                <a:cs typeface="Arial"/>
              </a:rPr>
              <a:t>(3), 497–503. </a:t>
            </a:r>
            <a:endParaRPr lang="fr-BE" sz="2000">
              <a:latin typeface="Arial"/>
              <a:cs typeface="Arial"/>
            </a:endParaRPr>
          </a:p>
          <a:p>
            <a:pPr marL="304800" algn="just"/>
            <a:r>
              <a:rPr lang="fr-FR" sz="2000" dirty="0">
                <a:latin typeface="Arial"/>
                <a:cs typeface="Arial"/>
              </a:rPr>
              <a:t>(9) </a:t>
            </a:r>
            <a:r>
              <a:rPr lang="fr-FR" sz="2000" dirty="0" err="1">
                <a:latin typeface="Arial"/>
                <a:cs typeface="Arial"/>
              </a:rPr>
              <a:t>Boekestein</a:t>
            </a:r>
            <a:r>
              <a:rPr lang="fr-FR" sz="2000" dirty="0">
                <a:latin typeface="Arial"/>
                <a:cs typeface="Arial"/>
              </a:rPr>
              <a:t>, W. A., </a:t>
            </a:r>
            <a:r>
              <a:rPr lang="fr-FR" sz="2000" dirty="0" err="1">
                <a:latin typeface="Arial"/>
                <a:cs typeface="Arial"/>
              </a:rPr>
              <a:t>Schelhaas</a:t>
            </a:r>
            <a:r>
              <a:rPr lang="fr-FR" sz="2000" dirty="0">
                <a:latin typeface="Arial"/>
                <a:cs typeface="Arial"/>
              </a:rPr>
              <a:t>, H. J., van Putten, M. J. A. M., </a:t>
            </a:r>
            <a:r>
              <a:rPr lang="fr-FR" sz="2000" dirty="0" err="1">
                <a:latin typeface="Arial"/>
                <a:cs typeface="Arial"/>
              </a:rPr>
              <a:t>Stegeman</a:t>
            </a:r>
            <a:r>
              <a:rPr lang="fr-FR" sz="2000" dirty="0">
                <a:latin typeface="Arial"/>
                <a:cs typeface="Arial"/>
              </a:rPr>
              <a:t>, D. F., </a:t>
            </a:r>
            <a:r>
              <a:rPr lang="fr-FR" sz="2000" dirty="0" err="1">
                <a:latin typeface="Arial"/>
                <a:cs typeface="Arial"/>
              </a:rPr>
              <a:t>Zwarts</a:t>
            </a:r>
            <a:r>
              <a:rPr lang="fr-FR" sz="2000" dirty="0">
                <a:latin typeface="Arial"/>
                <a:cs typeface="Arial"/>
              </a:rPr>
              <a:t>, M. J., &amp; van Dijk, J. P. (2012). </a:t>
            </a:r>
            <a:r>
              <a:rPr lang="fr-FR" sz="2000" dirty="0" err="1">
                <a:latin typeface="Arial"/>
                <a:cs typeface="Arial"/>
              </a:rPr>
              <a:t>Motor</a:t>
            </a:r>
            <a:r>
              <a:rPr lang="fr-FR" sz="2000" dirty="0">
                <a:latin typeface="Arial"/>
                <a:cs typeface="Arial"/>
              </a:rPr>
              <a:t> unit </a:t>
            </a:r>
            <a:r>
              <a:rPr lang="fr-FR" sz="2000" dirty="0" err="1">
                <a:latin typeface="Arial"/>
                <a:cs typeface="Arial"/>
              </a:rPr>
              <a:t>number</a:t>
            </a:r>
            <a:r>
              <a:rPr lang="fr-FR" sz="2000" dirty="0">
                <a:latin typeface="Arial"/>
                <a:cs typeface="Arial"/>
              </a:rPr>
              <a:t> index (MUNIX) versus </a:t>
            </a:r>
            <a:r>
              <a:rPr lang="fr-FR" sz="2000" dirty="0" err="1">
                <a:latin typeface="Arial"/>
                <a:cs typeface="Arial"/>
              </a:rPr>
              <a:t>motor</a:t>
            </a:r>
            <a:r>
              <a:rPr lang="fr-FR" sz="2000" dirty="0">
                <a:latin typeface="Arial"/>
                <a:cs typeface="Arial"/>
              </a:rPr>
              <a:t> unit </a:t>
            </a:r>
            <a:r>
              <a:rPr lang="fr-FR" sz="2000" dirty="0" err="1">
                <a:latin typeface="Arial"/>
                <a:cs typeface="Arial"/>
              </a:rPr>
              <a:t>number</a:t>
            </a:r>
            <a:r>
              <a:rPr lang="fr-FR" sz="2000" dirty="0">
                <a:latin typeface="Arial"/>
                <a:cs typeface="Arial"/>
              </a:rPr>
              <a:t> estimation (MUNE): A direct </a:t>
            </a:r>
            <a:r>
              <a:rPr lang="fr-FR" sz="2000" dirty="0" err="1">
                <a:latin typeface="Arial"/>
                <a:cs typeface="Arial"/>
              </a:rPr>
              <a:t>comparison</a:t>
            </a:r>
            <a:r>
              <a:rPr lang="fr-FR" sz="2000" dirty="0">
                <a:latin typeface="Arial"/>
                <a:cs typeface="Arial"/>
              </a:rPr>
              <a:t> in a longitudinal </a:t>
            </a:r>
            <a:r>
              <a:rPr lang="fr-FR" sz="2000" dirty="0" err="1">
                <a:latin typeface="Arial"/>
                <a:cs typeface="Arial"/>
              </a:rPr>
              <a:t>study</a:t>
            </a:r>
            <a:r>
              <a:rPr lang="fr-FR" sz="2000" dirty="0">
                <a:latin typeface="Arial"/>
                <a:cs typeface="Arial"/>
              </a:rPr>
              <a:t> of ALS patients. </a:t>
            </a:r>
            <a:r>
              <a:rPr lang="fr-FR" sz="2000" i="1" dirty="0" err="1">
                <a:latin typeface="Arial"/>
                <a:cs typeface="Arial"/>
              </a:rPr>
              <a:t>Clinical</a:t>
            </a:r>
            <a:r>
              <a:rPr lang="fr-FR" sz="2000" i="1" dirty="0">
                <a:latin typeface="Arial"/>
                <a:cs typeface="Arial"/>
              </a:rPr>
              <a:t> </a:t>
            </a:r>
            <a:r>
              <a:rPr lang="fr-FR" sz="2000" i="1" dirty="0" err="1">
                <a:latin typeface="Arial"/>
                <a:cs typeface="Arial"/>
              </a:rPr>
              <a:t>Neurophysiology</a:t>
            </a:r>
            <a:r>
              <a:rPr lang="fr-FR" sz="2000" dirty="0">
                <a:latin typeface="Arial"/>
                <a:cs typeface="Arial"/>
              </a:rPr>
              <a:t>, </a:t>
            </a:r>
            <a:r>
              <a:rPr lang="fr-FR" sz="2000" i="1" dirty="0">
                <a:latin typeface="Arial"/>
                <a:cs typeface="Arial"/>
              </a:rPr>
              <a:t>123</a:t>
            </a:r>
            <a:r>
              <a:rPr lang="fr-FR" sz="2000" dirty="0">
                <a:latin typeface="Arial"/>
                <a:cs typeface="Arial"/>
              </a:rPr>
              <a:t>(8), 1644–1649. </a:t>
            </a:r>
            <a:endParaRPr lang="fr-BE" sz="2000">
              <a:latin typeface="Arial"/>
              <a:cs typeface="Arial"/>
            </a:endParaRPr>
          </a:p>
          <a:p>
            <a:pPr marL="304800" algn="just"/>
            <a:r>
              <a:rPr lang="fr-FR" sz="2000" dirty="0">
                <a:latin typeface="Arial"/>
                <a:cs typeface="Arial"/>
              </a:rPr>
              <a:t>(10) </a:t>
            </a:r>
            <a:r>
              <a:rPr lang="fr-FR" sz="2000" dirty="0" err="1">
                <a:latin typeface="Arial"/>
                <a:cs typeface="Arial"/>
              </a:rPr>
              <a:t>Furtula</a:t>
            </a:r>
            <a:r>
              <a:rPr lang="fr-FR" sz="2000" dirty="0">
                <a:latin typeface="Arial"/>
                <a:cs typeface="Arial"/>
              </a:rPr>
              <a:t>, J., </a:t>
            </a:r>
            <a:r>
              <a:rPr lang="fr-FR" sz="2000" dirty="0" err="1">
                <a:latin typeface="Arial"/>
                <a:cs typeface="Arial"/>
              </a:rPr>
              <a:t>Johnsen</a:t>
            </a:r>
            <a:r>
              <a:rPr lang="fr-FR" sz="2000" dirty="0">
                <a:latin typeface="Arial"/>
                <a:cs typeface="Arial"/>
              </a:rPr>
              <a:t>, B., Christensen, P. B., </a:t>
            </a:r>
            <a:r>
              <a:rPr lang="fr-FR" sz="2000" dirty="0" err="1">
                <a:latin typeface="Arial"/>
                <a:cs typeface="Arial"/>
              </a:rPr>
              <a:t>Pugdahl</a:t>
            </a:r>
            <a:r>
              <a:rPr lang="fr-FR" sz="2000" dirty="0">
                <a:latin typeface="Arial"/>
                <a:cs typeface="Arial"/>
              </a:rPr>
              <a:t>, K., </a:t>
            </a:r>
            <a:r>
              <a:rPr lang="fr-FR" sz="2000" dirty="0" err="1">
                <a:latin typeface="Arial"/>
                <a:cs typeface="Arial"/>
              </a:rPr>
              <a:t>Bisgaard</a:t>
            </a:r>
            <a:r>
              <a:rPr lang="fr-FR" sz="2000" dirty="0">
                <a:latin typeface="Arial"/>
                <a:cs typeface="Arial"/>
              </a:rPr>
              <a:t>, C., Christensen, M. K., … </a:t>
            </a:r>
            <a:r>
              <a:rPr lang="fr-FR" sz="2000" dirty="0" err="1">
                <a:latin typeface="Arial"/>
                <a:cs typeface="Arial"/>
              </a:rPr>
              <a:t>Fuglsang-Frederiksen</a:t>
            </a:r>
            <a:r>
              <a:rPr lang="fr-FR" sz="2000" dirty="0">
                <a:latin typeface="Arial"/>
                <a:cs typeface="Arial"/>
              </a:rPr>
              <a:t>, A. (2013). MUNIX and </a:t>
            </a:r>
            <a:r>
              <a:rPr lang="fr-FR" sz="2000" dirty="0" err="1">
                <a:latin typeface="Arial"/>
                <a:cs typeface="Arial"/>
              </a:rPr>
              <a:t>incremental</a:t>
            </a:r>
            <a:r>
              <a:rPr lang="fr-FR" sz="2000" dirty="0">
                <a:latin typeface="Arial"/>
                <a:cs typeface="Arial"/>
              </a:rPr>
              <a:t> stimulation MUNE in ALS patients and control </a:t>
            </a:r>
            <a:r>
              <a:rPr lang="fr-FR" sz="2000" dirty="0" err="1">
                <a:latin typeface="Arial"/>
                <a:cs typeface="Arial"/>
              </a:rPr>
              <a:t>subjects</a:t>
            </a:r>
            <a:r>
              <a:rPr lang="fr-FR" sz="2000" dirty="0">
                <a:latin typeface="Arial"/>
                <a:cs typeface="Arial"/>
              </a:rPr>
              <a:t>. </a:t>
            </a:r>
            <a:r>
              <a:rPr lang="fr-FR" sz="2000" i="1" dirty="0" err="1">
                <a:latin typeface="Arial"/>
                <a:cs typeface="Arial"/>
              </a:rPr>
              <a:t>Clinical</a:t>
            </a:r>
            <a:r>
              <a:rPr lang="fr-FR" sz="2000" i="1" dirty="0">
                <a:latin typeface="Arial"/>
                <a:cs typeface="Arial"/>
              </a:rPr>
              <a:t> </a:t>
            </a:r>
            <a:r>
              <a:rPr lang="fr-FR" sz="2000" i="1" dirty="0" err="1">
                <a:latin typeface="Arial"/>
                <a:cs typeface="Arial"/>
              </a:rPr>
              <a:t>Neurophysiology</a:t>
            </a:r>
            <a:r>
              <a:rPr lang="fr-FR" sz="2000" dirty="0">
                <a:latin typeface="Arial"/>
                <a:cs typeface="Arial"/>
              </a:rPr>
              <a:t>, </a:t>
            </a:r>
            <a:r>
              <a:rPr lang="fr-FR" sz="2000" i="1" dirty="0">
                <a:latin typeface="Arial"/>
                <a:cs typeface="Arial"/>
              </a:rPr>
              <a:t>124</a:t>
            </a:r>
            <a:r>
              <a:rPr lang="fr-FR" sz="2000" dirty="0">
                <a:latin typeface="Arial"/>
                <a:cs typeface="Arial"/>
              </a:rPr>
              <a:t>(3), 610–618.</a:t>
            </a:r>
            <a:endParaRPr>
              <a:latin typeface="Arial"/>
              <a:cs typeface="Arial"/>
            </a:endParaRPr>
          </a:p>
        </p:txBody>
      </p:sp>
      <p:sp>
        <p:nvSpPr>
          <p:cNvPr id="12" name="ZoneTexte 11"/>
          <p:cNvSpPr txBox="1"/>
          <p:nvPr>
            <p:extLst>
              <p:ext uri="{D42A27DB-BD31-4B8C-83A1-F6EECF244321}">
                <p14:modId xmlns:p14="http://schemas.microsoft.com/office/powerpoint/2010/main" val="1079388954"/>
              </p:ext>
            </p:extLst>
          </p:nvPr>
        </p:nvSpPr>
        <p:spPr>
          <a:xfrm>
            <a:off x="268157" y="11182350"/>
            <a:ext cx="28210465" cy="4172945"/>
          </a:xfrm>
          <a:prstGeom prst="rect">
            <a:avLst/>
          </a:prstGeom>
          <a:solidFill>
            <a:schemeClr val="accent1">
              <a:lumMod val="60000"/>
              <a:lumOff val="40000"/>
            </a:schemeClr>
          </a:solidFill>
          <a:ln>
            <a:solidFill>
              <a:schemeClr val="tx1"/>
            </a:solidFill>
          </a:ln>
        </p:spPr>
        <p:txBody>
          <a:bodyPr wrap="square" lIns="78748" tIns="39374" rIns="78748" bIns="39374" rtlCol="0" anchor="t">
            <a:spAutoFit/>
          </a:bodyPr>
          <a:lstStyle/>
          <a:p>
            <a:pPr algn="just"/>
            <a:r>
              <a:rPr lang="en-US" sz="3200" b="1" u="sng" dirty="0">
                <a:latin typeface="Arial" pitchFamily="34" charset="0"/>
                <a:cs typeface="Arial" pitchFamily="34" charset="0"/>
              </a:rPr>
              <a:t>Introduction :</a:t>
            </a:r>
            <a:endParaRPr lang="fr-FR" dirty="0"/>
          </a:p>
          <a:p>
            <a:pPr algn="just"/>
            <a:endParaRPr lang="fr-FR" sz="1800" dirty="0">
              <a:latin typeface="Calibri"/>
              <a:cs typeface="Arial"/>
            </a:endParaRPr>
          </a:p>
          <a:p>
            <a:pPr algn="just"/>
            <a:r>
              <a:rPr lang="fr-FR" sz="1800" dirty="0">
                <a:latin typeface="Calibri"/>
                <a:cs typeface="Arial"/>
              </a:rPr>
              <a:t>Toutes les méthodes de comptage reposent sur un même principe en 2 étapes. La première phase consiste à estimer la taille moyenne des unités motrices (UM) du muscle ou du groupe</a:t>
            </a:r>
            <a:r>
              <a:rPr lang="fr-FR" sz="1800" dirty="0"/>
              <a:t> </a:t>
            </a:r>
            <a:r>
              <a:rPr lang="fr-FR" sz="1800" dirty="0">
                <a:latin typeface="Calibri"/>
                <a:cs typeface="Arial"/>
              </a:rPr>
              <a:t>de muscles étudiés. La taille de l’UM est extrapolée à partir de son équivalent électrique, le potentiel d’unité motrice (PUM), ou mécanique, le </a:t>
            </a:r>
            <a:r>
              <a:rPr lang="fr-FR" sz="1800" i="1" dirty="0" err="1">
                <a:latin typeface="Calibri"/>
                <a:cs typeface="Arial"/>
              </a:rPr>
              <a:t>twitch</a:t>
            </a:r>
            <a:r>
              <a:rPr lang="fr-FR" sz="1800" dirty="0">
                <a:latin typeface="Calibri"/>
                <a:cs typeface="Arial"/>
              </a:rPr>
              <a:t>. Comme il n’est pas possible de mesurer la taille de toutes les UM, c’est habituellement un échantillon de 10-20 UM qui permet d’estimer la taille moyenne de </a:t>
            </a:r>
            <a:r>
              <a:rPr lang="fr-FR" sz="1800" dirty="0">
                <a:latin typeface="Calibri"/>
                <a:cs typeface="Arial" pitchFamily="34" charset="0"/>
              </a:rPr>
              <a:t>celles-ci</a:t>
            </a:r>
            <a:r>
              <a:rPr lang="fr-FR" sz="1800" dirty="0">
                <a:latin typeface="Calibri"/>
                <a:cs typeface="Arial"/>
              </a:rPr>
              <a:t>.</a:t>
            </a:r>
            <a:r>
              <a:rPr lang="fr-FR" sz="1800" dirty="0">
                <a:latin typeface="Calibri"/>
                <a:cs typeface="Arial" pitchFamily="34" charset="0"/>
              </a:rPr>
              <a:t> Dans un second temps, une stimulation nerveuse percutanée </a:t>
            </a:r>
            <a:r>
              <a:rPr lang="fr-FR" sz="1800" dirty="0" err="1">
                <a:latin typeface="Calibri"/>
                <a:cs typeface="Arial" pitchFamily="34" charset="0"/>
              </a:rPr>
              <a:t>supramaximale</a:t>
            </a:r>
            <a:r>
              <a:rPr lang="fr-FR" sz="1800" dirty="0">
                <a:latin typeface="Calibri"/>
                <a:cs typeface="Arial" pitchFamily="34" charset="0"/>
              </a:rPr>
              <a:t> évoque la réponse correspondant </a:t>
            </a:r>
            <a:r>
              <a:rPr lang="fr-FR" sz="1800" dirty="0">
                <a:latin typeface="Calibri"/>
                <a:cs typeface="Arial"/>
              </a:rPr>
              <a:t>au recrutement de l’ensemble des UM, réponse M ou </a:t>
            </a:r>
            <a:r>
              <a:rPr lang="fr-FR" sz="1800" i="1" dirty="0" err="1">
                <a:latin typeface="Calibri"/>
                <a:cs typeface="Arial"/>
              </a:rPr>
              <a:t>twitch</a:t>
            </a:r>
            <a:r>
              <a:rPr lang="fr-FR" sz="1800" i="1" dirty="0">
                <a:latin typeface="Calibri"/>
                <a:cs typeface="Arial"/>
              </a:rPr>
              <a:t> </a:t>
            </a:r>
            <a:r>
              <a:rPr lang="fr-FR" sz="1800" dirty="0" err="1">
                <a:latin typeface="Calibri"/>
                <a:cs typeface="Arial"/>
              </a:rPr>
              <a:t>supramaximal</a:t>
            </a:r>
            <a:r>
              <a:rPr lang="fr-FR" sz="1800" dirty="0">
                <a:latin typeface="Calibri"/>
                <a:cs typeface="Arial"/>
              </a:rPr>
              <a:t>. L’ENUM se calcule en divisant la taille de cette réponse par la taille moyenne des UM estimée lors de la première étape. Les techniques d'EMUN différent les unes de autres par la manière dont sont obtenus les </a:t>
            </a:r>
            <a:r>
              <a:rPr lang="fr-FR" sz="1800" dirty="0" err="1">
                <a:latin typeface="Calibri"/>
                <a:cs typeface="Arial"/>
              </a:rPr>
              <a:t>PUMs</a:t>
            </a:r>
            <a:r>
              <a:rPr lang="fr-FR" sz="1800" dirty="0">
                <a:latin typeface="Calibri"/>
                <a:cs typeface="Arial"/>
              </a:rPr>
              <a:t>.</a:t>
            </a:r>
            <a:endParaRPr lang="fr-FR" sz="1800" dirty="0">
              <a:latin typeface="Calibri"/>
            </a:endParaRPr>
          </a:p>
          <a:p>
            <a:pPr algn="just"/>
            <a:endParaRPr lang="fr-FR" sz="1800" dirty="0">
              <a:latin typeface="Calibri"/>
              <a:cs typeface="Arial"/>
            </a:endParaRPr>
          </a:p>
          <a:p>
            <a:pPr algn="just"/>
            <a:r>
              <a:rPr lang="fr-FR" sz="1800" dirty="0">
                <a:latin typeface="Calibri"/>
                <a:cs typeface="Arial"/>
              </a:rPr>
              <a:t>En 1971, Allan </a:t>
            </a:r>
            <a:r>
              <a:rPr lang="fr-FR" sz="1800" dirty="0" err="1">
                <a:latin typeface="Calibri"/>
                <a:cs typeface="Arial"/>
              </a:rPr>
              <a:t>McComas</a:t>
            </a:r>
            <a:r>
              <a:rPr lang="fr-FR" sz="1800" dirty="0">
                <a:latin typeface="Calibri"/>
                <a:cs typeface="Arial"/>
              </a:rPr>
              <a:t> proposait la première technique permettant une mesure objective, sensible et reproductible du nombre d’axones moteurs destinés à un muscle ou à un groupe de muscles chez l’homme in vivo : la technique incrémentale (1).</a:t>
            </a:r>
            <a:endParaRPr lang="fr-BE" sz="1800">
              <a:latin typeface="Calibri"/>
              <a:cs typeface="Arial"/>
            </a:endParaRPr>
          </a:p>
          <a:p>
            <a:r>
              <a:rPr lang="fr-FR" sz="1800" dirty="0">
                <a:latin typeface="Calibri"/>
                <a:cs typeface="Arial"/>
              </a:rPr>
              <a:t>Dans cette première méthode de comptage, la stimulation nerveuse incrémentale était appliquée en un seul point du trajet du nerf étudié et son intensité était augmentée progressivement d’une valeur infraliminaire jusqu’à obtenir 10 incréments successifs de la réponse motrice. La taille moyenne des UM était alors estimée en divisant la taille de la réponse motrice par 10, soit le nombre d'UM recrutées (2). Afin d'éliminer plusieurs problèmes inhérents à la technique incrémentale initiale, tel que l'</a:t>
            </a:r>
            <a:r>
              <a:rPr lang="fr-FR" sz="1800" i="1" dirty="0">
                <a:latin typeface="Calibri"/>
                <a:cs typeface="Arial"/>
              </a:rPr>
              <a:t>alternation </a:t>
            </a:r>
            <a:r>
              <a:rPr lang="fr-FR" sz="1800" dirty="0">
                <a:latin typeface="Calibri"/>
                <a:cs typeface="Arial"/>
              </a:rPr>
              <a:t>et le biais de sélection des </a:t>
            </a:r>
            <a:r>
              <a:rPr lang="fr-FR" sz="1800" dirty="0" err="1">
                <a:latin typeface="Calibri"/>
                <a:cs typeface="Arial"/>
              </a:rPr>
              <a:t>PUMs</a:t>
            </a:r>
            <a:r>
              <a:rPr lang="fr-FR" sz="1800" dirty="0">
                <a:latin typeface="Calibri"/>
                <a:cs typeface="Arial"/>
              </a:rPr>
              <a:t>, de nouvelles techniques ont été proposées, comme la stimulation en des points multiples (SPM) (3) et la technique adaptée de stimulation en des points multiples (TASPM) (4-5). </a:t>
            </a:r>
            <a:endParaRPr lang="fr-BE" sz="1800" dirty="0">
              <a:latin typeface="Calibri"/>
              <a:cs typeface="Arial"/>
            </a:endParaRPr>
          </a:p>
          <a:p>
            <a:endParaRPr lang="fr-FR" sz="1800" dirty="0">
              <a:latin typeface="Calibri"/>
              <a:cs typeface="Arial"/>
            </a:endParaRPr>
          </a:p>
          <a:p>
            <a:pPr algn="just"/>
            <a:r>
              <a:rPr lang="fr-FR" sz="1800" dirty="0">
                <a:latin typeface="Calibri"/>
                <a:cs typeface="Arial"/>
              </a:rPr>
              <a:t>Le but de cette étude est d'évaluer si l'index du nombre d'unités motrices (MUNIX) peut être corrélé aux données enregistrées par la TASPM.</a:t>
            </a:r>
            <a:endParaRPr lang="fr-BE" sz="1800">
              <a:latin typeface="Calibri"/>
              <a:cs typeface="Arial"/>
            </a:endParaRPr>
          </a:p>
          <a:p>
            <a:pPr algn="just"/>
            <a:r>
              <a:rPr lang="fr-BE" sz="1800" dirty="0">
                <a:latin typeface="Arial"/>
                <a:cs typeface="Arial"/>
              </a:rPr>
              <a:t>.</a:t>
            </a:r>
            <a:endParaRPr lang="en-US" sz="3200" b="1" u="sng">
              <a:latin typeface="Arial" pitchFamily="34" charset="0"/>
              <a:cs typeface="Arial" pitchFamily="34" charset="0"/>
            </a:endParaRPr>
          </a:p>
        </p:txBody>
      </p:sp>
      <p:sp>
        <p:nvSpPr>
          <p:cNvPr id="26" name="ZoneTexte 25"/>
          <p:cNvSpPr txBox="1"/>
          <p:nvPr>
            <p:extLst>
              <p:ext uri="{D42A27DB-BD31-4B8C-83A1-F6EECF244321}">
                <p14:modId xmlns:p14="http://schemas.microsoft.com/office/powerpoint/2010/main" val="1828165490"/>
              </p:ext>
            </p:extLst>
          </p:nvPr>
        </p:nvSpPr>
        <p:spPr>
          <a:xfrm>
            <a:off x="268357" y="35575875"/>
            <a:ext cx="28222347" cy="2295508"/>
          </a:xfrm>
          <a:prstGeom prst="rect">
            <a:avLst/>
          </a:prstGeom>
          <a:solidFill>
            <a:schemeClr val="accent1">
              <a:lumMod val="60000"/>
              <a:lumOff val="40000"/>
            </a:schemeClr>
          </a:solidFill>
          <a:ln>
            <a:solidFill>
              <a:schemeClr val="tx1"/>
            </a:solidFill>
          </a:ln>
        </p:spPr>
        <p:txBody>
          <a:bodyPr wrap="square" lIns="78748" tIns="39374" rIns="78748" bIns="39374" rtlCol="0" anchor="t">
            <a:spAutoFit/>
          </a:bodyPr>
          <a:lstStyle/>
          <a:p>
            <a:pPr algn="just"/>
            <a:r>
              <a:rPr lang="en-US" sz="3200" b="1" u="sng" dirty="0">
                <a:latin typeface="Arial" pitchFamily="34" charset="0"/>
                <a:cs typeface="Arial" pitchFamily="34" charset="0"/>
              </a:rPr>
              <a:t>Conclusion :</a:t>
            </a:r>
          </a:p>
          <a:p>
            <a:pPr algn="just"/>
            <a:endParaRPr lang="fr-BE" sz="2000" dirty="0">
              <a:latin typeface="Calibri"/>
              <a:cs typeface="Arial" pitchFamily="34" charset="0"/>
            </a:endParaRPr>
          </a:p>
          <a:p>
            <a:pPr algn="just"/>
            <a:r>
              <a:rPr lang="fr-BE" sz="1800" dirty="0">
                <a:latin typeface="Arial"/>
                <a:cs typeface="Arial"/>
              </a:rPr>
              <a:t>Les données obtenues par la TASPM et la technique MUNIX sont fortement corrélées. Cependant, les valeurs MUNIX pourraient être biaisées lorsque le nombre d'</a:t>
            </a:r>
            <a:r>
              <a:rPr lang="fr-FR" sz="1800" dirty="0">
                <a:latin typeface="Arial"/>
                <a:cs typeface="Arial"/>
              </a:rPr>
              <a:t>UM est faible, particulièrement lorsque le coefficient de détermination entre ICMUC et SIP est inférieur à 0,95. À l'inverse, la TASPM est fiable même dans les situations où il ne reste que peu d'UM fonctionnelles.</a:t>
            </a:r>
            <a:endParaRPr dirty="0">
              <a:latin typeface="Arial"/>
              <a:cs typeface="Arial"/>
            </a:endParaRPr>
          </a:p>
          <a:p>
            <a:pPr algn="just"/>
            <a:endParaRPr/>
          </a:p>
          <a:p>
            <a:endParaRPr lang="fr-BE" sz="1800" dirty="0">
              <a:latin typeface="Arial" pitchFamily="34" charset="0"/>
              <a:cs typeface="Arial" pitchFamily="34" charset="0"/>
            </a:endParaRPr>
          </a:p>
        </p:txBody>
      </p:sp>
      <p:sp>
        <p:nvSpPr>
          <p:cNvPr id="27" name="ZoneTexte 26"/>
          <p:cNvSpPr txBox="1"/>
          <p:nvPr>
            <p:extLst>
              <p:ext uri="{D42A27DB-BD31-4B8C-83A1-F6EECF244321}">
                <p14:modId xmlns:p14="http://schemas.microsoft.com/office/powerpoint/2010/main" val="1008008010"/>
              </p:ext>
            </p:extLst>
          </p:nvPr>
        </p:nvSpPr>
        <p:spPr>
          <a:xfrm>
            <a:off x="14606225" y="21012150"/>
            <a:ext cx="13892575" cy="13868400"/>
          </a:xfrm>
          <a:prstGeom prst="rect">
            <a:avLst/>
          </a:prstGeom>
          <a:solidFill>
            <a:schemeClr val="accent1">
              <a:lumMod val="60000"/>
              <a:lumOff val="40000"/>
            </a:schemeClr>
          </a:solidFill>
          <a:ln>
            <a:solidFill>
              <a:schemeClr val="tx1"/>
            </a:solidFill>
          </a:ln>
        </p:spPr>
        <p:txBody>
          <a:bodyPr wrap="square" lIns="78748" tIns="39374" rIns="78748" bIns="39374" rtlCol="0" anchor="t">
            <a:spAutoFit/>
          </a:bodyPr>
          <a:lstStyle/>
          <a:p>
            <a:pPr algn="just"/>
            <a:r>
              <a:rPr lang="en-US" sz="3200" b="1" u="sng" dirty="0">
                <a:latin typeface="Arial" pitchFamily="34" charset="0"/>
                <a:cs typeface="Arial" pitchFamily="34" charset="0"/>
              </a:rPr>
              <a:t>Discussion : </a:t>
            </a:r>
            <a:endParaRPr lang="en-US" sz="3200" b="1" u="sng">
              <a:latin typeface="Arial" pitchFamily="34" charset="0"/>
              <a:cs typeface="Arial" pitchFamily="34" charset="0"/>
            </a:endParaRPr>
          </a:p>
          <a:p>
            <a:pPr algn="just"/>
            <a:endParaRPr lang="fr-FR" sz="1800" dirty="0">
              <a:latin typeface="Arial"/>
              <a:cs typeface="Arial" pitchFamily="34" charset="0"/>
            </a:endParaRPr>
          </a:p>
          <a:p>
            <a:pPr algn="just"/>
            <a:r>
              <a:rPr lang="fr-FR" sz="1800" dirty="0">
                <a:latin typeface="Arial"/>
                <a:cs typeface="Arial"/>
              </a:rPr>
              <a:t>La TASPM et le MUNIX sont des techniques non invasives, indolores et rapides à exécuter. La TASPM ne nécessite pas de système d'enregistrement ou de logiciel spécifique. Le MUNIX nécessite quant à lui un programme spécifique, disponible sur certaines machines d'ENMG. Le principe des 2 techniques est distinct : la TASPM est basée sur une activation séquentielle d'axones moteurs simples pour estimer la taille moyenne des </a:t>
            </a:r>
            <a:r>
              <a:rPr lang="fr-FR" sz="1800" dirty="0" err="1">
                <a:latin typeface="Arial"/>
                <a:cs typeface="Arial"/>
              </a:rPr>
              <a:t>PUMs</a:t>
            </a:r>
            <a:r>
              <a:rPr lang="fr-FR" sz="1800" dirty="0">
                <a:latin typeface="Arial"/>
                <a:cs typeface="Arial"/>
              </a:rPr>
              <a:t> alors que le MUNIX compare, en termes de surface et de puissance, le signal EMG de surface obtenu par une contraction volontaire et le PAGM. À l'heure actuelle, il n'existe pas d'étude comparative entre les 2 techniques.</a:t>
            </a:r>
            <a:endParaRPr lang="fr-BE" sz="1800" dirty="0">
              <a:latin typeface="Arial"/>
              <a:cs typeface="Arial"/>
            </a:endParaRPr>
          </a:p>
          <a:p>
            <a:pPr algn="just"/>
            <a:endParaRPr lang="fr-FR" sz="1800" dirty="0">
              <a:latin typeface="Arial"/>
              <a:cs typeface="Arial" pitchFamily="34" charset="0"/>
            </a:endParaRPr>
          </a:p>
          <a:p>
            <a:pPr algn="just"/>
            <a:r>
              <a:rPr lang="fr-FR" sz="1800" dirty="0">
                <a:latin typeface="Arial"/>
                <a:cs typeface="Arial"/>
              </a:rPr>
              <a:t>Dans cette étude, la TASPM et la technique du MUNIX sont aussi sensibles l'une que l'autre pour documenter la perte d'UM dans le groupe avec MMN (table 1, patients 1,5 et 8) et pour distinguer les patients avec MMN ou sans MMN (table 2).</a:t>
            </a:r>
            <a:endParaRPr lang="fr-BE" sz="1800">
              <a:latin typeface="Arial"/>
              <a:cs typeface="Arial"/>
            </a:endParaRPr>
          </a:p>
          <a:p>
            <a:pPr algn="just"/>
            <a:r>
              <a:rPr lang="fr-FR" sz="1800" dirty="0" err="1">
                <a:latin typeface="Arial"/>
                <a:cs typeface="Arial"/>
              </a:rPr>
              <a:t>Boekestein</a:t>
            </a:r>
            <a:r>
              <a:rPr lang="fr-FR" sz="1800" dirty="0">
                <a:latin typeface="Arial"/>
                <a:cs typeface="Arial"/>
              </a:rPr>
              <a:t> </a:t>
            </a:r>
            <a:r>
              <a:rPr lang="fr-FR" sz="1800" i="1" dirty="0">
                <a:latin typeface="Arial"/>
                <a:cs typeface="Arial"/>
              </a:rPr>
              <a:t>et al.</a:t>
            </a:r>
            <a:r>
              <a:rPr lang="fr-FR" sz="1800" dirty="0">
                <a:latin typeface="Arial"/>
                <a:cs typeface="Arial"/>
              </a:rPr>
              <a:t> ont démontré qu'il existait une corrélation positive significative entre les valeurs d'ENUM et MUNIX chez les patients souffrance d'une SLA mais pas dans des groupes contrôles sains (9). </a:t>
            </a:r>
            <a:r>
              <a:rPr lang="fr-FR" sz="1800" dirty="0" err="1">
                <a:latin typeface="Arial"/>
                <a:cs typeface="Arial"/>
              </a:rPr>
              <a:t>Furtula</a:t>
            </a:r>
            <a:r>
              <a:rPr lang="fr-FR" sz="1800" dirty="0">
                <a:latin typeface="Arial"/>
                <a:cs typeface="Arial"/>
              </a:rPr>
              <a:t> </a:t>
            </a:r>
            <a:r>
              <a:rPr lang="fr-FR" sz="1800" i="1" dirty="0">
                <a:latin typeface="Arial"/>
                <a:cs typeface="Arial"/>
              </a:rPr>
              <a:t>et al.</a:t>
            </a:r>
            <a:r>
              <a:rPr lang="fr-FR" sz="1800" dirty="0">
                <a:latin typeface="Arial"/>
                <a:cs typeface="Arial"/>
              </a:rPr>
              <a:t> n'ont pas démontré de corrélation entre le MUNIX et l'ENUM lors de la stimulation incrémentale chez les patients atteints de SLA et dans le groupe contrôle (10).</a:t>
            </a:r>
          </a:p>
          <a:p>
            <a:pPr algn="just"/>
            <a:endParaRPr lang="fr-FR" sz="1800" dirty="0">
              <a:latin typeface="Arial"/>
              <a:cs typeface="Arial" pitchFamily="34" charset="0"/>
            </a:endParaRPr>
          </a:p>
          <a:p>
            <a:pPr algn="just"/>
            <a:r>
              <a:rPr lang="fr-FR" sz="1800" dirty="0">
                <a:latin typeface="Arial"/>
                <a:cs typeface="Arial"/>
              </a:rPr>
              <a:t>Dans cette étude, il existe une corrélation positive significative entre les valeurs obtenues soit par la TASPM, soit par technique MUNIX (R = 0,84) (Figure 1A). Le coefficient de corrélation de Spearman obtenu après suppression des 3 valeurs MUNIX (dont le coefficient de détermination R² était inférieur à 0,95) était encore meilleur (Figure 1B). Ce résultat indique donc que le MUNIX pourrait être moins fiable dans les cas de perte sévère d'UM</a:t>
            </a:r>
            <a:r>
              <a:rPr lang="fr-FR" sz="1800" dirty="0">
                <a:latin typeface="Calibri"/>
                <a:cs typeface="Arial" pitchFamily="34" charset="0"/>
              </a:rPr>
              <a:t>.</a:t>
            </a:r>
            <a:endParaRPr lang="fr-FR" dirty="0">
              <a:latin typeface="Calibri"/>
            </a:endParaRPr>
          </a:p>
          <a:p>
            <a:pPr algn="just"/>
            <a:endParaRPr lang="fr-FR" sz="1800" dirty="0">
              <a:latin typeface="Calibri"/>
              <a:cs typeface="Arial" pitchFamily="34" charset="0"/>
            </a:endParaRPr>
          </a:p>
          <a:p>
            <a:pPr algn="just"/>
            <a:endParaRPr lang="fr-FR" sz="1800" dirty="0">
              <a:latin typeface="Calibri"/>
              <a:cs typeface="Arial" pitchFamily="34" charset="0"/>
            </a:endParaRPr>
          </a:p>
          <a:p>
            <a:pPr algn="just"/>
            <a:endParaRPr lang="fr-FR" sz="1800" dirty="0">
              <a:latin typeface="Calibri"/>
              <a:cs typeface="Arial" pitchFamily="34" charset="0"/>
            </a:endParaRPr>
          </a:p>
          <a:p>
            <a:pPr algn="just"/>
            <a:endParaRPr lang="fr-FR" sz="1800" dirty="0">
              <a:latin typeface="Calibri"/>
              <a:cs typeface="Arial" pitchFamily="34" charset="0"/>
            </a:endParaRPr>
          </a:p>
          <a:p>
            <a:pPr algn="just"/>
            <a:endParaRPr lang="fr-FR" sz="1800" dirty="0">
              <a:latin typeface="Calibri"/>
              <a:cs typeface="Arial" pitchFamily="34" charset="0"/>
            </a:endParaRPr>
          </a:p>
          <a:p>
            <a:pPr algn="just"/>
            <a:endParaRPr lang="fr-FR" sz="1800" dirty="0">
              <a:latin typeface="Calibri"/>
              <a:cs typeface="Arial" pitchFamily="34" charset="0"/>
            </a:endParaRPr>
          </a:p>
          <a:p>
            <a:pPr algn="just"/>
            <a:endParaRPr lang="fr-FR" sz="1800" dirty="0">
              <a:latin typeface="Calibri"/>
              <a:cs typeface="Arial" pitchFamily="34" charset="0"/>
            </a:endParaRPr>
          </a:p>
          <a:p>
            <a:pPr algn="just"/>
            <a:endParaRPr lang="fr-FR" sz="1800" dirty="0">
              <a:latin typeface="Calibri"/>
              <a:cs typeface="Arial" pitchFamily="34" charset="0"/>
            </a:endParaRPr>
          </a:p>
          <a:p>
            <a:pPr algn="just"/>
            <a:endParaRPr lang="fr-FR" sz="1800" dirty="0">
              <a:latin typeface="Calibri"/>
              <a:cs typeface="Arial" pitchFamily="34" charset="0"/>
            </a:endParaRPr>
          </a:p>
          <a:p>
            <a:pPr algn="just"/>
            <a:endParaRPr lang="fr-FR" sz="1800" dirty="0">
              <a:latin typeface="Calibri"/>
              <a:cs typeface="Arial" pitchFamily="34" charset="0"/>
            </a:endParaRPr>
          </a:p>
          <a:p>
            <a:pPr algn="just"/>
            <a:endParaRPr lang="fr-FR" sz="1800" dirty="0">
              <a:latin typeface="Calibri"/>
              <a:cs typeface="Arial" pitchFamily="34" charset="0"/>
            </a:endParaRPr>
          </a:p>
          <a:p>
            <a:pPr algn="just"/>
            <a:endParaRPr lang="fr-FR" sz="1800" dirty="0">
              <a:latin typeface="Calibri"/>
              <a:cs typeface="Arial" pitchFamily="34" charset="0"/>
            </a:endParaRPr>
          </a:p>
          <a:p>
            <a:pPr algn="just"/>
            <a:endParaRPr lang="fr-FR" sz="1800" dirty="0">
              <a:latin typeface="Calibri"/>
              <a:cs typeface="Arial" pitchFamily="34" charset="0"/>
            </a:endParaRPr>
          </a:p>
          <a:p>
            <a:pPr algn="just"/>
            <a:endParaRPr lang="fr-FR" sz="1800" dirty="0">
              <a:latin typeface="Calibri"/>
              <a:cs typeface="Arial" pitchFamily="34" charset="0"/>
            </a:endParaRPr>
          </a:p>
          <a:p>
            <a:pPr algn="just"/>
            <a:endParaRPr lang="fr-FR" sz="1800" dirty="0">
              <a:latin typeface="Calibri"/>
              <a:cs typeface="Arial" pitchFamily="34" charset="0"/>
            </a:endParaRPr>
          </a:p>
          <a:p>
            <a:pPr algn="just"/>
            <a:endParaRPr lang="fr-FR" sz="1800" dirty="0">
              <a:latin typeface="Calibri"/>
              <a:cs typeface="Arial" pitchFamily="34" charset="0"/>
            </a:endParaRPr>
          </a:p>
          <a:p>
            <a:pPr algn="just"/>
            <a:endParaRPr lang="fr-FR" sz="1800" dirty="0">
              <a:latin typeface="Calibri"/>
              <a:cs typeface="Arial" pitchFamily="34" charset="0"/>
            </a:endParaRPr>
          </a:p>
          <a:p>
            <a:pPr algn="just"/>
            <a:endParaRPr lang="fr-FR" sz="1800" dirty="0">
              <a:latin typeface="Calibri"/>
              <a:cs typeface="Arial" pitchFamily="34" charset="0"/>
            </a:endParaRPr>
          </a:p>
          <a:p>
            <a:pPr algn="just"/>
            <a:endParaRPr lang="fr-FR" sz="1800" dirty="0">
              <a:latin typeface="Calibri"/>
              <a:cs typeface="Arial" pitchFamily="34" charset="0"/>
            </a:endParaRPr>
          </a:p>
          <a:p>
            <a:pPr algn="just"/>
            <a:endParaRPr lang="fr-FR" sz="1800" dirty="0">
              <a:latin typeface="Calibri"/>
              <a:cs typeface="Arial" pitchFamily="34" charset="0"/>
            </a:endParaRPr>
          </a:p>
          <a:p>
            <a:pPr algn="just"/>
            <a:endParaRPr lang="fr-FR" sz="1800" dirty="0">
              <a:latin typeface="Calibri"/>
              <a:cs typeface="Arial" pitchFamily="34" charset="0"/>
            </a:endParaRPr>
          </a:p>
          <a:p>
            <a:pPr algn="just"/>
            <a:endParaRPr lang="fr-FR" sz="1800" dirty="0">
              <a:latin typeface="Calibri"/>
              <a:cs typeface="Arial" pitchFamily="34" charset="0"/>
            </a:endParaRPr>
          </a:p>
          <a:p>
            <a:pPr algn="just"/>
            <a:endParaRPr lang="fr-FR" sz="1800" dirty="0"/>
          </a:p>
          <a:p>
            <a:pPr algn="just"/>
            <a:endParaRPr lang="fr-FR" sz="1800" dirty="0">
              <a:latin typeface="Calibri"/>
              <a:cs typeface="Arial" pitchFamily="34" charset="0"/>
            </a:endParaRPr>
          </a:p>
          <a:p>
            <a:pPr algn="just"/>
            <a:endParaRPr lang="fr-FR" sz="1800" dirty="0">
              <a:latin typeface="Calibri"/>
              <a:cs typeface="Arial" pitchFamily="34" charset="0"/>
            </a:endParaRPr>
          </a:p>
          <a:p>
            <a:pPr algn="just"/>
            <a:endParaRPr lang="fr-FR" sz="1800" dirty="0">
              <a:latin typeface="Calibri"/>
              <a:cs typeface="Arial" pitchFamily="34" charset="0"/>
            </a:endParaRPr>
          </a:p>
          <a:p>
            <a:pPr algn="just"/>
            <a:endParaRPr lang="fr-FR" sz="1800" dirty="0">
              <a:latin typeface="Calibri"/>
              <a:cs typeface="Arial" pitchFamily="34" charset="0"/>
            </a:endParaRPr>
          </a:p>
          <a:p>
            <a:pPr algn="ctr"/>
            <a:endParaRPr lang="fr-FR" sz="1800" dirty="0">
              <a:latin typeface="Calibri"/>
              <a:cs typeface="Arial" pitchFamily="34" charset="0"/>
            </a:endParaRPr>
          </a:p>
          <a:p>
            <a:pPr algn="just"/>
            <a:endParaRPr lang="fr-BE" sz="1800" dirty="0">
              <a:latin typeface="Arial" pitchFamily="34" charset="0"/>
              <a:cs typeface="Arial" pitchFamily="34" charset="0"/>
            </a:endParaRPr>
          </a:p>
          <a:p>
            <a:endParaRPr lang="fr-BE" sz="1800" dirty="0">
              <a:latin typeface="Arial" pitchFamily="34" charset="0"/>
              <a:cs typeface="Arial" pitchFamily="34" charset="0"/>
            </a:endParaRPr>
          </a:p>
        </p:txBody>
      </p:sp>
      <p:pic>
        <p:nvPicPr>
          <p:cNvPr id="2" name="Image 5" descr="mune.png"/>
          <p:cNvPicPr>
            <a:picLocks noChangeAspect="1"/>
          </p:cNvPicPr>
          <p:nvPr/>
        </p:nvPicPr>
        <p:blipFill>
          <a:blip r:embed="rId5"/>
          <a:stretch>
            <a:fillRect/>
          </a:stretch>
        </p:blipFill>
        <p:spPr>
          <a:xfrm>
            <a:off x="3379288" y="26766248"/>
            <a:ext cx="7800430" cy="4756322"/>
          </a:xfrm>
          <a:prstGeom prst="rect">
            <a:avLst/>
          </a:prstGeom>
        </p:spPr>
      </p:pic>
      <p:pic>
        <p:nvPicPr>
          <p:cNvPr id="7" name="Image 10" descr="tableau 1.png"/>
          <p:cNvPicPr>
            <a:picLocks noChangeAspect="1"/>
          </p:cNvPicPr>
          <p:nvPr/>
        </p:nvPicPr>
        <p:blipFill>
          <a:blip r:embed="rId6"/>
          <a:stretch>
            <a:fillRect/>
          </a:stretch>
        </p:blipFill>
        <p:spPr>
          <a:xfrm>
            <a:off x="15076488" y="26766248"/>
            <a:ext cx="4816321" cy="5937840"/>
          </a:xfrm>
          <a:prstGeom prst="rect">
            <a:avLst/>
          </a:prstGeom>
        </p:spPr>
      </p:pic>
      <p:sp>
        <p:nvSpPr>
          <p:cNvPr id="13" name="ZoneTexte 12"/>
          <p:cNvSpPr txBox="1"/>
          <p:nvPr>
            <p:extLst>
              <p:ext uri="{D42A27DB-BD31-4B8C-83A1-F6EECF244321}">
                <p14:modId xmlns:p14="http://schemas.microsoft.com/office/powerpoint/2010/main" val="3180619559"/>
              </p:ext>
            </p:extLst>
          </p:nvPr>
        </p:nvSpPr>
        <p:spPr>
          <a:xfrm>
            <a:off x="20906106" y="26717625"/>
            <a:ext cx="6505258" cy="2585323"/>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1800" u="sng" dirty="0">
                <a:latin typeface="Arial"/>
                <a:cs typeface="Arial"/>
              </a:rPr>
              <a:t>Tableau 1</a:t>
            </a:r>
            <a:r>
              <a:rPr lang="fr-FR" sz="1800" dirty="0">
                <a:latin typeface="Arial"/>
                <a:cs typeface="Arial"/>
              </a:rPr>
              <a:t> : TASPM et MUNIX sur les muscles thénariens (valeurs individuelles).</a:t>
            </a:r>
            <a:endParaRPr lang="fr-FR" dirty="0"/>
          </a:p>
          <a:p>
            <a:pPr algn="just"/>
            <a:r>
              <a:rPr lang="fr-FR" sz="1800" dirty="0">
                <a:latin typeface="Arial"/>
                <a:cs typeface="Arial"/>
              </a:rPr>
              <a:t>TASPM : technique adaptée de stimulation en des points multiples, UM : unité motrice, MUNIX : index du nombre d'unités motrices, * : patients sans maladie du motoneurone, T0, T4, T8 : mesures au temps 0, après 4 mois et après 8 mois respectivement, R² : coefficient de détermination, ICMUC : compte d'UM idéal, SIP : aire du tracé EMG enregistré par électrodes de surface</a:t>
            </a:r>
            <a:endParaRPr dirty="0"/>
          </a:p>
        </p:txBody>
      </p:sp>
      <p:pic>
        <p:nvPicPr>
          <p:cNvPr id="16" name="Image 16" descr="tableau 2.png"/>
          <p:cNvPicPr>
            <a:picLocks noChangeAspect="1"/>
          </p:cNvPicPr>
          <p:nvPr/>
        </p:nvPicPr>
        <p:blipFill>
          <a:blip r:embed="rId7"/>
          <a:stretch>
            <a:fillRect/>
          </a:stretch>
        </p:blipFill>
        <p:spPr>
          <a:xfrm>
            <a:off x="15049501" y="33064268"/>
            <a:ext cx="5406497" cy="1004977"/>
          </a:xfrm>
          <a:prstGeom prst="rect">
            <a:avLst/>
          </a:prstGeom>
        </p:spPr>
      </p:pic>
      <p:sp>
        <p:nvSpPr>
          <p:cNvPr id="31" name="ZoneTexte 30"/>
          <p:cNvSpPr txBox="1"/>
          <p:nvPr>
            <p:extLst>
              <p:ext uri="{D42A27DB-BD31-4B8C-83A1-F6EECF244321}">
                <p14:modId xmlns:p14="http://schemas.microsoft.com/office/powerpoint/2010/main" val="4291781458"/>
              </p:ext>
            </p:extLst>
          </p:nvPr>
        </p:nvSpPr>
        <p:spPr>
          <a:xfrm>
            <a:off x="20906104" y="32975550"/>
            <a:ext cx="6505258" cy="1754326"/>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fr-FR" sz="1800" u="sng" dirty="0">
                <a:latin typeface="Arial"/>
                <a:cs typeface="Arial"/>
              </a:rPr>
              <a:t>Tableau 2</a:t>
            </a:r>
            <a:r>
              <a:rPr lang="fr-FR" sz="1800" dirty="0">
                <a:latin typeface="Arial"/>
                <a:cs typeface="Arial"/>
              </a:rPr>
              <a:t> : comparaison entre TASPM et MUNIX sur les muscles thénariens (moyenne ± DS)</a:t>
            </a:r>
          </a:p>
          <a:p>
            <a:pPr algn="just"/>
            <a:r>
              <a:rPr lang="fr-FR" sz="1800" dirty="0">
                <a:latin typeface="Arial"/>
                <a:cs typeface="Arial"/>
              </a:rPr>
              <a:t>TASPM : technique adaptée de stimulation en des points multiples, UM : unité motrice, MUNIX : index du nombre d'unités motrices, MMN : maladie du motoneurone</a:t>
            </a:r>
            <a:endParaRPr sz="1800">
              <a:latin typeface="Arial"/>
              <a:cs typeface="Arial"/>
            </a:endParaRPr>
          </a:p>
          <a:p>
            <a:pPr algn="just"/>
            <a:endParaRPr lang="fr-FR" sz="1800" dirty="0">
              <a:latin typeface="Arial"/>
              <a:cs typeface="Arial"/>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6107</TotalTime>
  <Words>1330</Words>
  <Application>Microsoft Office PowerPoint</Application>
  <PresentationFormat>Personnalisé</PresentationFormat>
  <Paragraphs>132</Paragraphs>
  <Slides>1</Slides>
  <Notes>1</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Thème Office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Christophe Milants</dc:creator>
  <cp:lastModifiedBy>Christophe Milants</cp:lastModifiedBy>
  <cp:revision>107</cp:revision>
  <dcterms:created xsi:type="dcterms:W3CDTF">2017-06-19T11:46:09Z</dcterms:created>
  <dcterms:modified xsi:type="dcterms:W3CDTF">2017-06-21T11:24:29Z</dcterms:modified>
</cp:coreProperties>
</file>