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1522075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48" autoAdjust="0"/>
  </p:normalViewPr>
  <p:slideViewPr>
    <p:cSldViewPr>
      <p:cViewPr>
        <p:scale>
          <a:sx n="150" d="100"/>
          <a:sy n="150" d="100"/>
        </p:scale>
        <p:origin x="2622" y="-72"/>
      </p:cViewPr>
      <p:guideLst>
        <p:guide orient="horz" pos="2160"/>
        <p:guide pos="362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6A2795-96D1-47E2-BA0B-D7B05CE9E308}" type="datetimeFigureOut">
              <a:rPr lang="fr-BE" smtClean="0"/>
              <a:t>14/06/2017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549275" y="685800"/>
            <a:ext cx="57594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B89661-1527-452F-9127-FE2A8808EC3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52872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89661-1527-452F-9127-FE2A8808EC32}" type="slidenum">
              <a:rPr lang="fr-BE" smtClean="0"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70130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64156" y="2130427"/>
            <a:ext cx="9793764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28311" y="3886200"/>
            <a:ext cx="806545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14/06/2017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14/06/2017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353505" y="274639"/>
            <a:ext cx="2592467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76104" y="274639"/>
            <a:ext cx="7585366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14/06/2017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14/06/2017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0165" y="4406902"/>
            <a:ext cx="979376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0165" y="2906713"/>
            <a:ext cx="979376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14/06/2017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76103" y="1600202"/>
            <a:ext cx="508891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857055" y="1600202"/>
            <a:ext cx="508891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14/06/2017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76104" y="1535113"/>
            <a:ext cx="5090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76104" y="2174875"/>
            <a:ext cx="5090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853055" y="1535113"/>
            <a:ext cx="5092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853055" y="2174875"/>
            <a:ext cx="5092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14/06/2017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14/06/2017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14/06/2017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6105" y="273050"/>
            <a:ext cx="379068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812" y="273052"/>
            <a:ext cx="644116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76105" y="1435102"/>
            <a:ext cx="379068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14/06/2017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58408" y="4800600"/>
            <a:ext cx="691324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58408" y="612775"/>
            <a:ext cx="691324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258408" y="5367338"/>
            <a:ext cx="691324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14/06/2017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76104" y="274638"/>
            <a:ext cx="1036986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76104" y="1600202"/>
            <a:ext cx="1036986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76104" y="6356352"/>
            <a:ext cx="26884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14/06/2017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936709" y="6356352"/>
            <a:ext cx="36486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257487" y="6356352"/>
            <a:ext cx="26884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png"/><Relationship Id="rId3" Type="http://schemas.openxmlformats.org/officeDocument/2006/relationships/image" Target="../media/image1.JPG"/><Relationship Id="rId7" Type="http://schemas.openxmlformats.org/officeDocument/2006/relationships/image" Target="../media/image4.jpe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image" Target="../media/image7.jpeg"/><Relationship Id="rId4" Type="http://schemas.openxmlformats.org/officeDocument/2006/relationships/image" Target="../media/image2.pn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 preferRelativeResize="0"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1" r="2964"/>
          <a:stretch/>
        </p:blipFill>
        <p:spPr>
          <a:xfrm>
            <a:off x="0" y="0"/>
            <a:ext cx="11520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5126" y="116632"/>
            <a:ext cx="11522075" cy="1224136"/>
          </a:xfrm>
          <a:prstGeom prst="rect">
            <a:avLst/>
          </a:prstGeom>
          <a:solidFill>
            <a:schemeClr val="bg1">
              <a:lumMod val="85000"/>
              <a:alpha val="82000"/>
            </a:schemeClr>
          </a:solidFill>
          <a:ln>
            <a:noFill/>
          </a:ln>
          <a:effectLst>
            <a:glow>
              <a:schemeClr val="bg1"/>
            </a:glow>
            <a:outerShdw blurRad="50800" dist="50800" dir="5400000" algn="ctr" rotWithShape="0">
              <a:srgbClr val="000000">
                <a:alpha val="0"/>
              </a:srgb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6" name="ZoneTexte 5"/>
          <p:cNvSpPr txBox="1"/>
          <p:nvPr/>
        </p:nvSpPr>
        <p:spPr>
          <a:xfrm>
            <a:off x="1786527" y="152993"/>
            <a:ext cx="72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Environmental controls of biogenic volatile organic compound emissions from a grazed grassland in </a:t>
            </a:r>
            <a:r>
              <a:rPr lang="en-US" sz="2200" dirty="0" err="1"/>
              <a:t>Dorinne</a:t>
            </a:r>
            <a:r>
              <a:rPr lang="en-US" sz="2200" dirty="0"/>
              <a:t>, Belgium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-308821" y="905551"/>
            <a:ext cx="11522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900" b="1" u="sng" dirty="0" smtClean="0"/>
              <a:t>Colin Michel</a:t>
            </a:r>
            <a:r>
              <a:rPr lang="fr-BE" sz="900" baseline="30000" dirty="0" smtClean="0"/>
              <a:t>1</a:t>
            </a:r>
            <a:r>
              <a:rPr lang="fr-BE" sz="900" dirty="0" smtClean="0"/>
              <a:t>, B.Heinesch</a:t>
            </a:r>
            <a:r>
              <a:rPr lang="fr-BE" sz="900" baseline="30000" dirty="0" smtClean="0"/>
              <a:t>1</a:t>
            </a:r>
            <a:r>
              <a:rPr lang="fr-BE" sz="900" dirty="0" smtClean="0"/>
              <a:t>, A.Bachy</a:t>
            </a:r>
            <a:r>
              <a:rPr lang="fr-BE" sz="900" baseline="30000" dirty="0" smtClean="0"/>
              <a:t>1</a:t>
            </a:r>
            <a:r>
              <a:rPr lang="fr-BE" sz="900" dirty="0" smtClean="0"/>
              <a:t>, M.Aubinet</a:t>
            </a:r>
            <a:r>
              <a:rPr lang="fr-BE" sz="900" baseline="30000" dirty="0" smtClean="0"/>
              <a:t>1</a:t>
            </a:r>
            <a:r>
              <a:rPr lang="fr-BE" sz="900" dirty="0" smtClean="0"/>
              <a:t>,  A.Digrado</a:t>
            </a:r>
            <a:r>
              <a:rPr lang="fr-BE" sz="900" baseline="30000" dirty="0" smtClean="0"/>
              <a:t>2</a:t>
            </a:r>
            <a:r>
              <a:rPr lang="fr-BE" sz="900" dirty="0" smtClean="0"/>
              <a:t>, P. Delaplace</a:t>
            </a:r>
            <a:r>
              <a:rPr lang="fr-BE" sz="900" baseline="30000" dirty="0" smtClean="0"/>
              <a:t>2</a:t>
            </a:r>
            <a:r>
              <a:rPr lang="fr-BE" sz="900" dirty="0" smtClean="0"/>
              <a:t>, P.Dujardin</a:t>
            </a:r>
            <a:r>
              <a:rPr lang="fr-BE" sz="900" baseline="30000" dirty="0" smtClean="0"/>
              <a:t>2</a:t>
            </a:r>
            <a:r>
              <a:rPr lang="fr-BE" sz="900" dirty="0" smtClean="0"/>
              <a:t>,  M-l. Fauconnier</a:t>
            </a:r>
            <a:r>
              <a:rPr lang="fr-BE" sz="900" baseline="30000" dirty="0"/>
              <a:t>2</a:t>
            </a:r>
            <a:r>
              <a:rPr lang="fr-BE" sz="900" dirty="0" smtClean="0"/>
              <a:t>, C. Amelynck</a:t>
            </a:r>
            <a:r>
              <a:rPr lang="fr-BE" sz="900" baseline="30000" dirty="0"/>
              <a:t>3</a:t>
            </a:r>
            <a:r>
              <a:rPr lang="fr-BE" sz="900" dirty="0" smtClean="0"/>
              <a:t>, N. Schoon</a:t>
            </a:r>
            <a:r>
              <a:rPr lang="fr-BE" sz="900" baseline="30000" dirty="0"/>
              <a:t>3</a:t>
            </a:r>
            <a:r>
              <a:rPr lang="fr-BE" sz="900" dirty="0" smtClean="0"/>
              <a:t>, and A.Mozaffar</a:t>
            </a:r>
            <a:r>
              <a:rPr lang="fr-BE" sz="900" baseline="30000" dirty="0"/>
              <a:t>3</a:t>
            </a:r>
            <a:endParaRPr lang="fr-BE" sz="900" baseline="30000" dirty="0" smtClean="0"/>
          </a:p>
          <a:p>
            <a:pPr algn="ctr"/>
            <a:r>
              <a:rPr lang="fr-BE" sz="900" dirty="0" smtClean="0"/>
              <a:t>   </a:t>
            </a:r>
            <a:r>
              <a:rPr lang="en-US" sz="900" dirty="0" smtClean="0"/>
              <a:t>Units</a:t>
            </a:r>
            <a:r>
              <a:rPr lang="fr-BE" sz="900" dirty="0" smtClean="0"/>
              <a:t> of (1) TERRA </a:t>
            </a:r>
            <a:r>
              <a:rPr lang="fr-BE" sz="900" dirty="0" err="1" smtClean="0"/>
              <a:t>Teaching</a:t>
            </a:r>
            <a:r>
              <a:rPr lang="fr-BE" sz="900" dirty="0" smtClean="0"/>
              <a:t> and </a:t>
            </a:r>
            <a:r>
              <a:rPr lang="en-US" sz="900" dirty="0" smtClean="0"/>
              <a:t>Research</a:t>
            </a:r>
            <a:r>
              <a:rPr lang="fr-BE" sz="900" dirty="0" smtClean="0"/>
              <a:t> Center and (2) Agro-Bio-</a:t>
            </a:r>
            <a:r>
              <a:rPr lang="fr-BE" sz="900" dirty="0" err="1" smtClean="0"/>
              <a:t>Chem</a:t>
            </a:r>
            <a:r>
              <a:rPr lang="fr-BE" sz="900" dirty="0" smtClean="0"/>
              <a:t> , </a:t>
            </a:r>
            <a:r>
              <a:rPr lang="en-AU" sz="900" dirty="0" smtClean="0"/>
              <a:t>Gembloux </a:t>
            </a:r>
            <a:r>
              <a:rPr lang="en-AU" sz="900" dirty="0"/>
              <a:t>Agro Bio-Tech </a:t>
            </a:r>
            <a:r>
              <a:rPr lang="en-AU" sz="900" dirty="0" smtClean="0"/>
              <a:t>, University </a:t>
            </a:r>
            <a:r>
              <a:rPr lang="en-AU" sz="900" dirty="0"/>
              <a:t>of </a:t>
            </a:r>
            <a:r>
              <a:rPr lang="en-AU" sz="900" dirty="0" smtClean="0"/>
              <a:t>Liege  and  (3) </a:t>
            </a:r>
            <a:r>
              <a:rPr lang="fr-BE" sz="900" dirty="0" err="1" smtClean="0"/>
              <a:t>Department</a:t>
            </a:r>
            <a:r>
              <a:rPr lang="fr-BE" sz="900" dirty="0" smtClean="0"/>
              <a:t> </a:t>
            </a:r>
            <a:r>
              <a:rPr lang="fr-BE" sz="900" dirty="0"/>
              <a:t>of Mass </a:t>
            </a:r>
            <a:r>
              <a:rPr lang="fr-BE" sz="900" dirty="0" err="1" smtClean="0"/>
              <a:t>Spectrometry</a:t>
            </a:r>
            <a:r>
              <a:rPr lang="fr-BE" sz="900" dirty="0" smtClean="0"/>
              <a:t>, </a:t>
            </a:r>
            <a:r>
              <a:rPr lang="en-AU" sz="900" dirty="0" smtClean="0"/>
              <a:t> Royal Belgian Institute for Space </a:t>
            </a:r>
            <a:r>
              <a:rPr lang="en-AU" sz="900" dirty="0" err="1" smtClean="0"/>
              <a:t>Aeronomy</a:t>
            </a:r>
            <a:r>
              <a:rPr lang="en-AU" sz="900" dirty="0" smtClean="0"/>
              <a:t> </a:t>
            </a:r>
            <a:endParaRPr lang="fr-BE" sz="900" dirty="0"/>
          </a:p>
        </p:txBody>
      </p:sp>
      <p:pic>
        <p:nvPicPr>
          <p:cNvPr id="12" name="Picture 2" descr="http://www.gembloux.ulg.ac.be/wp-content/uploads/2017/05/NORMALuLIEGE_Gembloux_AgroBioTech_Logo_RVB_pos-copi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307960"/>
            <a:ext cx="1431111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à coins arrondis 9"/>
          <p:cNvSpPr/>
          <p:nvPr/>
        </p:nvSpPr>
        <p:spPr>
          <a:xfrm>
            <a:off x="217878" y="1536288"/>
            <a:ext cx="2601332" cy="1944216"/>
          </a:xfrm>
          <a:prstGeom prst="roundRect">
            <a:avLst/>
          </a:prstGeom>
          <a:solidFill>
            <a:schemeClr val="bg1">
              <a:lumMod val="9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BE" sz="1400" dirty="0">
              <a:solidFill>
                <a:schemeClr val="tx1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17878" y="1568649"/>
            <a:ext cx="266429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200" b="1" dirty="0" smtClean="0">
                <a:solidFill>
                  <a:schemeClr val="accent1"/>
                </a:solidFill>
              </a:rPr>
              <a:t>        </a:t>
            </a:r>
            <a:r>
              <a:rPr lang="fr-BE" sz="1400" b="1" u="sng" dirty="0" smtClean="0">
                <a:solidFill>
                  <a:schemeClr val="accent1"/>
                </a:solidFill>
              </a:rPr>
              <a:t>Background &amp; Objectives</a:t>
            </a:r>
          </a:p>
          <a:p>
            <a:endParaRPr lang="fr-BE" sz="80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700" dirty="0" smtClean="0"/>
              <a:t>VOCS have an important role in atmospheric chemistry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700" dirty="0" smtClean="0"/>
              <a:t>Few BVOC studies on grassland, none on grazed grassland so far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700" dirty="0" smtClean="0"/>
              <a:t>Poor understanding  of the influence of (a)biotic stress on emissions</a:t>
            </a:r>
          </a:p>
          <a:p>
            <a:endParaRPr lang="fr-BE" sz="70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fr-BE" sz="70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fr-BE" sz="70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700" dirty="0" smtClean="0"/>
              <a:t>Qualify and quantify BVOC fluxes  from a grazed grassland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700" dirty="0" smtClean="0"/>
              <a:t>Identify fluxes driving mechanisms and evaluate the impact of the grazing stress on emissions</a:t>
            </a:r>
          </a:p>
          <a:p>
            <a:endParaRPr lang="fr-BE" sz="900" dirty="0" smtClean="0"/>
          </a:p>
          <a:p>
            <a:endParaRPr lang="fr-BE" sz="1200" b="1" dirty="0" smtClean="0">
              <a:solidFill>
                <a:schemeClr val="accent1"/>
              </a:solidFill>
            </a:endParaRPr>
          </a:p>
          <a:p>
            <a:endParaRPr lang="fr-BE" sz="1200" b="1" dirty="0">
              <a:solidFill>
                <a:schemeClr val="accent1"/>
              </a:solidFill>
            </a:endParaRPr>
          </a:p>
        </p:txBody>
      </p:sp>
      <p:sp>
        <p:nvSpPr>
          <p:cNvPr id="16" name="Flèche vers le bas 15"/>
          <p:cNvSpPr/>
          <p:nvPr/>
        </p:nvSpPr>
        <p:spPr>
          <a:xfrm>
            <a:off x="1448606" y="2508396"/>
            <a:ext cx="90010" cy="237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à coins arrondis 16"/>
              <p:cNvSpPr/>
              <p:nvPr/>
            </p:nvSpPr>
            <p:spPr>
              <a:xfrm>
                <a:off x="75507" y="3692307"/>
                <a:ext cx="2949226" cy="2779756"/>
              </a:xfrm>
              <a:prstGeom prst="roundRect">
                <a:avLst/>
              </a:prstGeom>
              <a:solidFill>
                <a:schemeClr val="bg1">
                  <a:alpha val="83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u="sng" dirty="0" smtClean="0">
                    <a:solidFill>
                      <a:schemeClr val="accent1"/>
                    </a:solidFill>
                  </a:rPr>
                  <a:t>Material &amp; Methods</a:t>
                </a:r>
              </a:p>
              <a:p>
                <a:pPr algn="ctr"/>
                <a:endParaRPr lang="fr-BE" sz="900" b="1" dirty="0">
                  <a:solidFill>
                    <a:schemeClr val="accent1"/>
                  </a:solidFill>
                </a:endParaRPr>
              </a:p>
              <a:p>
                <a:pPr marL="171450" indent="-171450">
                  <a:buFont typeface="Wingdings" panose="05000000000000000000" pitchFamily="2" charset="2"/>
                  <a:buChar char="Ø"/>
                </a:pPr>
                <a:r>
                  <a:rPr lang="en-US" sz="700" u="sng" dirty="0">
                    <a:solidFill>
                      <a:schemeClr val="tx1"/>
                    </a:solidFill>
                  </a:rPr>
                  <a:t>Site </a:t>
                </a:r>
                <a:r>
                  <a:rPr lang="en-US" sz="700" u="sng" dirty="0" smtClean="0">
                    <a:solidFill>
                      <a:schemeClr val="tx1"/>
                    </a:solidFill>
                  </a:rPr>
                  <a:t>characteristics:</a:t>
                </a:r>
                <a:endParaRPr lang="en-US" sz="700" u="sng" dirty="0">
                  <a:solidFill>
                    <a:schemeClr val="tx1"/>
                  </a:solidFill>
                </a:endParaRPr>
              </a:p>
              <a:p>
                <a:r>
                  <a:rPr lang="en-US" sz="700" dirty="0" smtClean="0">
                    <a:solidFill>
                      <a:schemeClr val="tx1"/>
                    </a:solidFill>
                  </a:rPr>
                  <a:t>Intensively grazed meadow (Average of 3.7 LSU.ha</a:t>
                </a:r>
                <a:r>
                  <a:rPr lang="en-US" sz="700" baseline="30000" dirty="0" smtClean="0">
                    <a:solidFill>
                      <a:schemeClr val="tx1"/>
                    </a:solidFill>
                  </a:rPr>
                  <a:t>-1 </a:t>
                </a:r>
                <a:r>
                  <a:rPr lang="en-US" sz="700" dirty="0" smtClean="0">
                    <a:solidFill>
                      <a:schemeClr val="tx1"/>
                    </a:solidFill>
                  </a:rPr>
                  <a:t> during the grazing season) located in </a:t>
                </a:r>
                <a:r>
                  <a:rPr lang="en-US" sz="700" dirty="0" err="1" smtClean="0">
                    <a:solidFill>
                      <a:schemeClr val="tx1"/>
                    </a:solidFill>
                  </a:rPr>
                  <a:t>Dorinne</a:t>
                </a:r>
                <a:r>
                  <a:rPr lang="en-US" sz="700" dirty="0" smtClean="0">
                    <a:solidFill>
                      <a:schemeClr val="tx1"/>
                    </a:solidFill>
                  </a:rPr>
                  <a:t>, Belgium : 50° 18′ 44″ N; 4° 58′ 07″ E in the </a:t>
                </a:r>
                <a:r>
                  <a:rPr lang="en-US" sz="700" dirty="0" err="1" smtClean="0">
                    <a:solidFill>
                      <a:schemeClr val="tx1"/>
                    </a:solidFill>
                  </a:rPr>
                  <a:t>Condroz</a:t>
                </a:r>
                <a:r>
                  <a:rPr lang="en-US" sz="700" dirty="0" smtClean="0">
                    <a:solidFill>
                      <a:schemeClr val="tx1"/>
                    </a:solidFill>
                  </a:rPr>
                  <a:t> region.  Elevation between  240 and  272 m</a:t>
                </a:r>
              </a:p>
              <a:p>
                <a:r>
                  <a:rPr lang="en-US" sz="700" dirty="0" smtClean="0">
                    <a:solidFill>
                      <a:schemeClr val="tx1"/>
                    </a:solidFill>
                  </a:rPr>
                  <a:t>Mean annual air temperature  of  10°C  </a:t>
                </a:r>
              </a:p>
              <a:p>
                <a:r>
                  <a:rPr lang="en-US" sz="700" dirty="0" smtClean="0">
                    <a:solidFill>
                      <a:schemeClr val="tx1"/>
                    </a:solidFill>
                  </a:rPr>
                  <a:t>66% </a:t>
                </a:r>
                <a:r>
                  <a:rPr lang="en-US" sz="700" dirty="0" err="1" smtClean="0">
                    <a:solidFill>
                      <a:schemeClr val="tx1"/>
                    </a:solidFill>
                  </a:rPr>
                  <a:t>graminaceous</a:t>
                </a:r>
                <a:r>
                  <a:rPr lang="en-US" sz="700" dirty="0" smtClean="0">
                    <a:solidFill>
                      <a:schemeClr val="tx1"/>
                    </a:solidFill>
                  </a:rPr>
                  <a:t> (mainly Perennial Ryegrass) and 16% legumes  (mainly  White  Clover)</a:t>
                </a:r>
              </a:p>
              <a:p>
                <a:pPr marL="171450" indent="-171450">
                  <a:buFont typeface="Wingdings" panose="05000000000000000000" pitchFamily="2" charset="2"/>
                  <a:buChar char="Ø"/>
                </a:pPr>
                <a:r>
                  <a:rPr lang="en-US" sz="700" u="sng" dirty="0" smtClean="0">
                    <a:solidFill>
                      <a:schemeClr val="tx1"/>
                    </a:solidFill>
                  </a:rPr>
                  <a:t>Measurement campaign: </a:t>
                </a:r>
              </a:p>
              <a:p>
                <a:r>
                  <a:rPr lang="en-US" sz="700" dirty="0" smtClean="0">
                    <a:solidFill>
                      <a:schemeClr val="tx1"/>
                    </a:solidFill>
                  </a:rPr>
                  <a:t>May to November in 2014 and  April to October in 2015 (with gaps)</a:t>
                </a:r>
              </a:p>
              <a:p>
                <a:pPr marL="171450" indent="-171450">
                  <a:buFont typeface="Wingdings" panose="05000000000000000000" pitchFamily="2" charset="2"/>
                  <a:buChar char="Ø"/>
                </a:pPr>
                <a:r>
                  <a:rPr lang="en-US" sz="700" u="sng" dirty="0" smtClean="0">
                    <a:solidFill>
                      <a:schemeClr val="tx1"/>
                    </a:solidFill>
                  </a:rPr>
                  <a:t>Instrumentation:</a:t>
                </a:r>
              </a:p>
              <a:p>
                <a:r>
                  <a:rPr lang="en-US" sz="700" dirty="0" smtClean="0">
                    <a:solidFill>
                      <a:schemeClr val="tx1"/>
                    </a:solidFill>
                  </a:rPr>
                  <a:t>CO2,</a:t>
                </a:r>
                <a:r>
                  <a:rPr lang="en-US" sz="700" dirty="0" smtClean="0"/>
                  <a:t> </a:t>
                </a:r>
                <a:r>
                  <a:rPr lang="en-US" sz="700" dirty="0" smtClean="0">
                    <a:solidFill>
                      <a:schemeClr val="tx1"/>
                    </a:solidFill>
                  </a:rPr>
                  <a:t>H2O fluxes per eddy covariance </a:t>
                </a:r>
              </a:p>
              <a:p>
                <a:r>
                  <a:rPr lang="en-US" sz="700" dirty="0" smtClean="0">
                    <a:solidFill>
                      <a:schemeClr val="tx1"/>
                    </a:solidFill>
                  </a:rPr>
                  <a:t>BVOC concentration measured using a conventional high sensitivity proton-transfer-reaction mass spectrometer (HS-PTR-QMS) </a:t>
                </a:r>
              </a:p>
              <a:p>
                <a:r>
                  <a:rPr lang="en-US" sz="700" dirty="0" smtClean="0">
                    <a:solidFill>
                      <a:schemeClr val="tx1"/>
                    </a:solidFill>
                  </a:rPr>
                  <a:t>BVOC fluxes </a:t>
                </a:r>
                <a:r>
                  <a:rPr lang="en-US" sz="700" dirty="0">
                    <a:solidFill>
                      <a:schemeClr val="tx1"/>
                    </a:solidFill>
                  </a:rPr>
                  <a:t>per </a:t>
                </a:r>
                <a:r>
                  <a:rPr lang="fr-BE" sz="800" dirty="0" err="1">
                    <a:solidFill>
                      <a:schemeClr val="tx1"/>
                    </a:solidFill>
                  </a:rPr>
                  <a:t>disjunct</a:t>
                </a:r>
                <a:r>
                  <a:rPr lang="fr-BE" sz="800" dirty="0">
                    <a:solidFill>
                      <a:schemeClr val="tx1"/>
                    </a:solidFill>
                  </a:rPr>
                  <a:t> </a:t>
                </a:r>
                <a:r>
                  <a:rPr lang="en-US" sz="7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700" dirty="0">
                    <a:solidFill>
                      <a:schemeClr val="tx1"/>
                    </a:solidFill>
                  </a:rPr>
                  <a:t>eddy covariance</a:t>
                </a:r>
                <a:endParaRPr lang="en-US" sz="700" dirty="0" smtClean="0">
                  <a:solidFill>
                    <a:schemeClr val="tx1"/>
                  </a:solidFill>
                </a:endParaRPr>
              </a:p>
              <a:p>
                <a:r>
                  <a:rPr lang="en-US" sz="700" dirty="0" smtClean="0">
                    <a:solidFill>
                      <a:schemeClr val="tx1"/>
                    </a:solidFill>
                  </a:rPr>
                  <a:t>Meteorological, stocking density and biomass above ground (grass  height) measurements</a:t>
                </a:r>
              </a:p>
              <a:p>
                <a:pPr marL="171450" indent="-171450">
                  <a:buFont typeface="Wingdings" panose="05000000000000000000" pitchFamily="2" charset="2"/>
                  <a:buChar char="Ø"/>
                </a:pPr>
                <a:r>
                  <a:rPr lang="en-US" sz="700" u="sng" dirty="0" smtClean="0">
                    <a:solidFill>
                      <a:schemeClr val="tx1"/>
                    </a:solidFill>
                  </a:rPr>
                  <a:t>Investigated BVOC:</a:t>
                </a:r>
              </a:p>
              <a:p>
                <a:r>
                  <a:rPr lang="en-US" sz="700" dirty="0" smtClean="0">
                    <a:solidFill>
                      <a:schemeClr val="tx1"/>
                    </a:solidFill>
                  </a:rPr>
                  <a:t>Methanol (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fr-BE" sz="7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 sz="700">
                            <a:solidFill>
                              <a:schemeClr val="tx1"/>
                            </a:solidFill>
                            <a:latin typeface="Cambria Math"/>
                          </a:rPr>
                          <m:t>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fr-BE" sz="700">
                            <a:solidFill>
                              <a:schemeClr val="tx1"/>
                            </a:solidFill>
                            <a:latin typeface="Cambria Math"/>
                          </a:rPr>
                          <m:t>z</m:t>
                        </m:r>
                      </m:den>
                    </m:f>
                  </m:oMath>
                </a14:m>
                <a:r>
                  <a:rPr lang="en-US" sz="700" dirty="0" smtClean="0">
                    <a:solidFill>
                      <a:schemeClr val="tx1"/>
                    </a:solidFill>
                  </a:rPr>
                  <a:t> 33), acetaldehyde (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fr-BE" sz="7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 sz="700">
                            <a:solidFill>
                              <a:schemeClr val="tx1"/>
                            </a:solidFill>
                            <a:latin typeface="Cambria Math"/>
                          </a:rPr>
                          <m:t>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fr-BE" sz="700">
                            <a:solidFill>
                              <a:schemeClr val="tx1"/>
                            </a:solidFill>
                            <a:latin typeface="Cambria Math"/>
                          </a:rPr>
                          <m:t>z</m:t>
                        </m:r>
                      </m:den>
                    </m:f>
                  </m:oMath>
                </a14:m>
                <a:r>
                  <a:rPr lang="en-US" sz="600" dirty="0">
                    <a:solidFill>
                      <a:schemeClr val="tx1"/>
                    </a:solidFill>
                  </a:rPr>
                  <a:t> </a:t>
                </a:r>
                <a:r>
                  <a:rPr lang="en-US" sz="600" dirty="0" smtClean="0">
                    <a:solidFill>
                      <a:schemeClr val="tx1"/>
                    </a:solidFill>
                  </a:rPr>
                  <a:t>45</a:t>
                </a:r>
                <a:r>
                  <a:rPr lang="en-US" sz="700" dirty="0" smtClean="0">
                    <a:solidFill>
                      <a:schemeClr val="tx1"/>
                    </a:solidFill>
                  </a:rPr>
                  <a:t>), acetone (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fr-BE" sz="7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 sz="700">
                            <a:solidFill>
                              <a:schemeClr val="tx1"/>
                            </a:solidFill>
                            <a:latin typeface="Cambria Math"/>
                          </a:rPr>
                          <m:t>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fr-BE" sz="700">
                            <a:solidFill>
                              <a:schemeClr val="tx1"/>
                            </a:solidFill>
                            <a:latin typeface="Cambria Math"/>
                          </a:rPr>
                          <m:t>z</m:t>
                        </m:r>
                      </m:den>
                    </m:f>
                  </m:oMath>
                </a14:m>
                <a:r>
                  <a:rPr lang="en-US" sz="600" dirty="0">
                    <a:solidFill>
                      <a:schemeClr val="tx1"/>
                    </a:solidFill>
                  </a:rPr>
                  <a:t> </a:t>
                </a:r>
                <a:r>
                  <a:rPr lang="en-US" sz="700" dirty="0" smtClean="0">
                    <a:solidFill>
                      <a:schemeClr val="tx1"/>
                    </a:solidFill>
                  </a:rPr>
                  <a:t>59), acetic acid (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fr-BE" sz="7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 sz="700">
                            <a:solidFill>
                              <a:schemeClr val="tx1"/>
                            </a:solidFill>
                            <a:latin typeface="Cambria Math"/>
                          </a:rPr>
                          <m:t>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fr-BE" sz="700">
                            <a:solidFill>
                              <a:schemeClr val="tx1"/>
                            </a:solidFill>
                            <a:latin typeface="Cambria Math"/>
                          </a:rPr>
                          <m:t>z</m:t>
                        </m:r>
                      </m:den>
                    </m:f>
                  </m:oMath>
                </a14:m>
                <a:r>
                  <a:rPr lang="en-US" sz="600" dirty="0">
                    <a:solidFill>
                      <a:schemeClr val="tx1"/>
                    </a:solidFill>
                  </a:rPr>
                  <a:t> </a:t>
                </a:r>
                <a:r>
                  <a:rPr lang="en-US" sz="700" dirty="0" smtClean="0">
                    <a:solidFill>
                      <a:schemeClr val="tx1"/>
                    </a:solidFill>
                  </a:rPr>
                  <a:t>61</a:t>
                </a:r>
                <a:r>
                  <a:rPr lang="en-US" sz="700" dirty="0">
                    <a:solidFill>
                      <a:schemeClr val="tx1"/>
                    </a:solidFill>
                  </a:rPr>
                  <a:t>), methyl ethyl ketone (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fr-BE" sz="7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 sz="700">
                            <a:solidFill>
                              <a:schemeClr val="tx1"/>
                            </a:solidFill>
                            <a:latin typeface="Cambria Math"/>
                          </a:rPr>
                          <m:t>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fr-BE" sz="700">
                            <a:solidFill>
                              <a:schemeClr val="tx1"/>
                            </a:solidFill>
                            <a:latin typeface="Cambria Math"/>
                          </a:rPr>
                          <m:t>z</m:t>
                        </m:r>
                      </m:den>
                    </m:f>
                    <m:r>
                      <a:rPr lang="fr-BE" sz="700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700" dirty="0">
                    <a:solidFill>
                      <a:schemeClr val="tx1"/>
                    </a:solidFill>
                  </a:rPr>
                  <a:t>73</a:t>
                </a:r>
                <a:r>
                  <a:rPr lang="en-US" sz="700" dirty="0" smtClean="0">
                    <a:solidFill>
                      <a:schemeClr val="tx1"/>
                    </a:solidFill>
                  </a:rPr>
                  <a:t>), </a:t>
                </a:r>
                <a:r>
                  <a:rPr lang="en-US" sz="700" dirty="0" err="1">
                    <a:solidFill>
                      <a:schemeClr val="tx1"/>
                    </a:solidFill>
                  </a:rPr>
                  <a:t>h</a:t>
                </a:r>
                <a:r>
                  <a:rPr lang="en-US" sz="700" dirty="0" err="1" smtClean="0">
                    <a:solidFill>
                      <a:schemeClr val="tx1"/>
                    </a:solidFill>
                  </a:rPr>
                  <a:t>exenols</a:t>
                </a:r>
                <a:r>
                  <a:rPr lang="en-US" sz="700" dirty="0" smtClean="0">
                    <a:solidFill>
                      <a:schemeClr val="tx1"/>
                    </a:solidFill>
                  </a:rPr>
                  <a:t>, </a:t>
                </a:r>
                <a:r>
                  <a:rPr lang="en-US" sz="700" dirty="0" err="1">
                    <a:solidFill>
                      <a:schemeClr val="tx1"/>
                    </a:solidFill>
                  </a:rPr>
                  <a:t>h</a:t>
                </a:r>
                <a:r>
                  <a:rPr lang="en-US" sz="700" dirty="0" err="1" smtClean="0">
                    <a:solidFill>
                      <a:schemeClr val="tx1"/>
                    </a:solidFill>
                  </a:rPr>
                  <a:t>exenyl</a:t>
                </a:r>
                <a:r>
                  <a:rPr lang="en-US" sz="700" dirty="0" smtClean="0">
                    <a:solidFill>
                      <a:schemeClr val="tx1"/>
                    </a:solidFill>
                  </a:rPr>
                  <a:t> acetates and </a:t>
                </a:r>
                <a:r>
                  <a:rPr lang="en-US" sz="700" dirty="0" err="1" smtClean="0">
                    <a:solidFill>
                      <a:schemeClr val="tx1"/>
                    </a:solidFill>
                  </a:rPr>
                  <a:t>hexanal</a:t>
                </a:r>
                <a:r>
                  <a:rPr lang="en-US" sz="700" dirty="0" smtClean="0">
                    <a:solidFill>
                      <a:schemeClr val="tx1"/>
                    </a:solidFill>
                  </a:rPr>
                  <a:t> (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fr-BE" sz="7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 sz="700">
                            <a:solidFill>
                              <a:schemeClr val="tx1"/>
                            </a:solidFill>
                            <a:latin typeface="Cambria Math"/>
                          </a:rPr>
                          <m:t>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fr-BE" sz="700">
                            <a:solidFill>
                              <a:schemeClr val="tx1"/>
                            </a:solidFill>
                            <a:latin typeface="Cambria Math"/>
                          </a:rPr>
                          <m:t>z</m:t>
                        </m:r>
                      </m:den>
                    </m:f>
                    <m:r>
                      <a:rPr lang="fr-BE" sz="700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700" dirty="0" smtClean="0">
                    <a:solidFill>
                      <a:schemeClr val="tx1"/>
                    </a:solidFill>
                  </a:rPr>
                  <a:t>83)</a:t>
                </a:r>
              </a:p>
              <a:p>
                <a:endParaRPr lang="en-US" sz="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Rectangle à coins arrondis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07" y="3692307"/>
                <a:ext cx="2949226" cy="2779756"/>
              </a:xfrm>
              <a:prstGeom prst="roundRect">
                <a:avLst/>
              </a:prstGeom>
              <a:blipFill rotWithShape="1">
                <a:blip r:embed="rId5"/>
                <a:stretch>
                  <a:fillRect b="-263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ectangle à coins arrondis 31"/>
          <p:cNvSpPr/>
          <p:nvPr/>
        </p:nvSpPr>
        <p:spPr>
          <a:xfrm>
            <a:off x="9379437" y="3897843"/>
            <a:ext cx="1908212" cy="1627312"/>
          </a:xfrm>
          <a:prstGeom prst="roundRect">
            <a:avLst/>
          </a:prstGeom>
          <a:solidFill>
            <a:schemeClr val="bg1"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ZoneTexte 33"/>
          <p:cNvSpPr txBox="1"/>
          <p:nvPr/>
        </p:nvSpPr>
        <p:spPr>
          <a:xfrm>
            <a:off x="9774255" y="3840945"/>
            <a:ext cx="1224136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u="sng" dirty="0" smtClean="0">
                <a:solidFill>
                  <a:schemeClr val="accent1"/>
                </a:solidFill>
              </a:rPr>
              <a:t>Perspectives</a:t>
            </a:r>
            <a:endParaRPr lang="en-US" sz="1400" b="1" u="sng" dirty="0">
              <a:solidFill>
                <a:schemeClr val="accent1"/>
              </a:solidFill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9438859" y="4091197"/>
            <a:ext cx="17281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700" dirty="0" smtClean="0"/>
              <a:t>Comparison with  data from dynamic chambers also available for this grassland (grazed and non grazed chambers)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700" dirty="0" smtClean="0"/>
              <a:t>Measurement of the impact of  ozone stress by calculating the ozone flux (with the eddy co-variance method)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700" dirty="0" smtClean="0"/>
              <a:t>In depth analysis of  the soil moisture factor by taking into account the fact that our hilly field in not homogenous in terms of soil humidity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sz="80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sz="800" dirty="0"/>
          </a:p>
        </p:txBody>
      </p:sp>
      <p:grpSp>
        <p:nvGrpSpPr>
          <p:cNvPr id="30" name="Groupe 29"/>
          <p:cNvGrpSpPr/>
          <p:nvPr/>
        </p:nvGrpSpPr>
        <p:grpSpPr>
          <a:xfrm>
            <a:off x="9310612" y="1625668"/>
            <a:ext cx="2054466" cy="2197486"/>
            <a:chOff x="9394585" y="1638646"/>
            <a:chExt cx="2054466" cy="2197486"/>
          </a:xfrm>
        </p:grpSpPr>
        <p:sp>
          <p:nvSpPr>
            <p:cNvPr id="31" name="Rectangle à coins arrondis 30"/>
            <p:cNvSpPr/>
            <p:nvPr/>
          </p:nvSpPr>
          <p:spPr>
            <a:xfrm>
              <a:off x="9394585" y="1700807"/>
              <a:ext cx="2054466" cy="2102434"/>
            </a:xfrm>
            <a:prstGeom prst="roundRect">
              <a:avLst/>
            </a:prstGeom>
            <a:solidFill>
              <a:schemeClr val="bg1">
                <a:alpha val="8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ZoneTexte 32"/>
            <p:cNvSpPr txBox="1"/>
            <p:nvPr/>
          </p:nvSpPr>
          <p:spPr>
            <a:xfrm>
              <a:off x="9487450" y="1638646"/>
              <a:ext cx="1764196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u="sng" dirty="0" smtClean="0">
                  <a:solidFill>
                    <a:schemeClr val="accent1"/>
                  </a:solidFill>
                </a:rPr>
                <a:t>Conclusions on methanol controls</a:t>
              </a:r>
              <a:endParaRPr lang="en-US" sz="1200" b="1" u="sng" dirty="0">
                <a:solidFill>
                  <a:schemeClr val="accent1"/>
                </a:solidFill>
              </a:endParaRPr>
            </a:p>
          </p:txBody>
        </p:sp>
        <p:sp>
          <p:nvSpPr>
            <p:cNvPr id="43" name="ZoneTexte 42"/>
            <p:cNvSpPr txBox="1"/>
            <p:nvPr/>
          </p:nvSpPr>
          <p:spPr>
            <a:xfrm>
              <a:off x="9394585" y="2035639"/>
              <a:ext cx="2054466" cy="18004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Ø"/>
              </a:pPr>
              <a:r>
                <a:rPr lang="en-US" sz="650" dirty="0" smtClean="0"/>
                <a:t>Strong correlation to the PPFD at different time scales           confirmation that PPFD  is a main driver on methanol production </a:t>
              </a:r>
            </a:p>
            <a:p>
              <a:pPr marL="171450" indent="-171450">
                <a:buFont typeface="Wingdings" panose="05000000000000000000" pitchFamily="2" charset="2"/>
                <a:buChar char="Ø"/>
              </a:pPr>
              <a:r>
                <a:rPr lang="en-US" sz="650" dirty="0" smtClean="0"/>
                <a:t>Much higher correlation of half-hourly data to the ET than the daily data         likely influence of the stomatal conductance in non-stable condition (confirmation that stomatal conductance is  an important driver on methanol emission). </a:t>
              </a:r>
            </a:p>
            <a:p>
              <a:pPr marL="171450" indent="-171450">
                <a:buFont typeface="Wingdings" panose="05000000000000000000" pitchFamily="2" charset="2"/>
                <a:buChar char="Ø"/>
              </a:pPr>
              <a:r>
                <a:rPr lang="en-US" sz="650" dirty="0" smtClean="0"/>
                <a:t>Poor influence of the SD           likely linked to the fact that unlike the hay meadows, the cut biomass is directly ingested by the cows</a:t>
              </a:r>
            </a:p>
            <a:p>
              <a:pPr marL="171450" indent="-171450">
                <a:buFont typeface="Wingdings" panose="05000000000000000000" pitchFamily="2" charset="2"/>
                <a:buChar char="Ø"/>
              </a:pPr>
              <a:r>
                <a:rPr lang="en-US" sz="650" dirty="0" smtClean="0"/>
                <a:t>In contrast to Brunner et al. (2007), biomass quantity positively correlated to the methanol flux         likely linked to the low height of the grass in a grazed grassland compared to a hay </a:t>
              </a:r>
            </a:p>
            <a:p>
              <a:r>
                <a:rPr lang="en-US" sz="650" dirty="0" smtClean="0"/>
                <a:t>         meadow</a:t>
              </a:r>
            </a:p>
            <a:p>
              <a:endParaRPr lang="en-US" sz="700" dirty="0"/>
            </a:p>
          </p:txBody>
        </p:sp>
        <p:sp>
          <p:nvSpPr>
            <p:cNvPr id="45" name="Flèche droite 44"/>
            <p:cNvSpPr/>
            <p:nvPr/>
          </p:nvSpPr>
          <p:spPr>
            <a:xfrm>
              <a:off x="9925784" y="2222883"/>
              <a:ext cx="93215" cy="45719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lèche droite 45"/>
            <p:cNvSpPr/>
            <p:nvPr/>
          </p:nvSpPr>
          <p:spPr>
            <a:xfrm>
              <a:off x="10437301" y="2508127"/>
              <a:ext cx="93215" cy="45719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lèche droite 46"/>
            <p:cNvSpPr/>
            <p:nvPr/>
          </p:nvSpPr>
          <p:spPr>
            <a:xfrm>
              <a:off x="10530516" y="2913025"/>
              <a:ext cx="93215" cy="45719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9" name="Picture 2" descr="C:\Users\Donat\Documents\colin\Photo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1971" y="69118"/>
            <a:ext cx="658653" cy="811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6" name="Groupe 25"/>
          <p:cNvGrpSpPr/>
          <p:nvPr/>
        </p:nvGrpSpPr>
        <p:grpSpPr>
          <a:xfrm>
            <a:off x="9402856" y="5652673"/>
            <a:ext cx="1829560" cy="1105372"/>
            <a:chOff x="9440621" y="5635996"/>
            <a:chExt cx="1829560" cy="1105372"/>
          </a:xfrm>
        </p:grpSpPr>
        <p:sp>
          <p:nvSpPr>
            <p:cNvPr id="50" name="Rectangle à coins arrondis 49"/>
            <p:cNvSpPr/>
            <p:nvPr/>
          </p:nvSpPr>
          <p:spPr>
            <a:xfrm>
              <a:off x="9440621" y="5635996"/>
              <a:ext cx="1800199" cy="1105372"/>
            </a:xfrm>
            <a:prstGeom prst="roundRect">
              <a:avLst/>
            </a:prstGeom>
            <a:solidFill>
              <a:schemeClr val="bg1">
                <a:alpha val="8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ZoneTexte 50"/>
            <p:cNvSpPr txBox="1"/>
            <p:nvPr/>
          </p:nvSpPr>
          <p:spPr>
            <a:xfrm>
              <a:off x="9577995" y="5651630"/>
              <a:ext cx="169218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u="sng" dirty="0" smtClean="0">
                  <a:solidFill>
                    <a:schemeClr val="accent1"/>
                  </a:solidFill>
                </a:rPr>
                <a:t>Acknowledgement</a:t>
              </a:r>
              <a:endParaRPr lang="en-US" sz="1400" b="1" u="sng" dirty="0">
                <a:solidFill>
                  <a:schemeClr val="accent1"/>
                </a:solidFill>
              </a:endParaRPr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9577461" y="5905463"/>
              <a:ext cx="1605383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dirty="0" smtClean="0"/>
                <a:t>This research is funded by the  Federation Wallonia-Brussels via the CROSTVOC  project</a:t>
              </a:r>
              <a:endParaRPr lang="en-US" sz="700" dirty="0"/>
            </a:p>
          </p:txBody>
        </p:sp>
        <p:pic>
          <p:nvPicPr>
            <p:cNvPr id="53" name="Image 5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56011" y="6287853"/>
              <a:ext cx="407036" cy="390248"/>
            </a:xfrm>
            <a:prstGeom prst="rect">
              <a:avLst/>
            </a:prstGeom>
          </p:spPr>
        </p:pic>
      </p:grpSp>
      <p:sp>
        <p:nvSpPr>
          <p:cNvPr id="2" name="Rectangle à coins arrondis 1"/>
          <p:cNvSpPr/>
          <p:nvPr/>
        </p:nvSpPr>
        <p:spPr>
          <a:xfrm>
            <a:off x="3228792" y="1434205"/>
            <a:ext cx="5904656" cy="5112568"/>
          </a:xfrm>
          <a:prstGeom prst="roundRect">
            <a:avLst>
              <a:gd name="adj" fmla="val 9510"/>
            </a:avLst>
          </a:prstGeom>
          <a:solidFill>
            <a:schemeClr val="bg1"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ZoneTexte 2"/>
          <p:cNvSpPr txBox="1"/>
          <p:nvPr/>
        </p:nvSpPr>
        <p:spPr>
          <a:xfrm>
            <a:off x="5590987" y="1434205"/>
            <a:ext cx="2304256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u="sng" dirty="0" smtClean="0">
                <a:solidFill>
                  <a:schemeClr val="accent1"/>
                </a:solidFill>
              </a:rPr>
              <a:t>Results</a:t>
            </a:r>
            <a:endParaRPr lang="en-US" sz="1400" b="1" u="sng" dirty="0">
              <a:solidFill>
                <a:schemeClr val="accent1"/>
              </a:solidFill>
            </a:endParaRPr>
          </a:p>
        </p:txBody>
      </p:sp>
      <p:sp>
        <p:nvSpPr>
          <p:cNvPr id="7" name="Pentagone 6"/>
          <p:cNvSpPr/>
          <p:nvPr/>
        </p:nvSpPr>
        <p:spPr>
          <a:xfrm>
            <a:off x="3502755" y="1741982"/>
            <a:ext cx="2232248" cy="177582"/>
          </a:xfrm>
          <a:prstGeom prst="homePlate">
            <a:avLst/>
          </a:prstGeom>
          <a:solidFill>
            <a:schemeClr val="accent6">
              <a:lumMod val="75000"/>
              <a:alpha val="78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Fluxes of  different VOCs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3646771" y="2292785"/>
            <a:ext cx="16561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800" dirty="0"/>
          </a:p>
        </p:txBody>
      </p:sp>
      <p:sp>
        <p:nvSpPr>
          <p:cNvPr id="21" name="ZoneTexte 20"/>
          <p:cNvSpPr txBox="1"/>
          <p:nvPr/>
        </p:nvSpPr>
        <p:spPr>
          <a:xfrm>
            <a:off x="3873084" y="1916498"/>
            <a:ext cx="1584176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650" dirty="0" smtClean="0"/>
              <a:t>Cumulated </a:t>
            </a:r>
            <a:r>
              <a:rPr lang="en-US" sz="650" dirty="0"/>
              <a:t>VOCS fluxes </a:t>
            </a:r>
            <a:r>
              <a:rPr lang="en-US" sz="650" dirty="0" smtClean="0"/>
              <a:t>of  210 </a:t>
            </a:r>
            <a:r>
              <a:rPr lang="en-US" sz="650" dirty="0" err="1" smtClean="0"/>
              <a:t>mgC</a:t>
            </a:r>
            <a:r>
              <a:rPr lang="en-US" sz="650" dirty="0" smtClean="0"/>
              <a:t>.</a:t>
            </a:r>
            <a:r>
              <a:rPr lang="fr-BE" sz="650" dirty="0" smtClean="0"/>
              <a:t>m</a:t>
            </a:r>
            <a:r>
              <a:rPr lang="fr-BE" sz="650" baseline="30000" dirty="0" smtClean="0"/>
              <a:t>-2 </a:t>
            </a:r>
            <a:r>
              <a:rPr lang="en-US" sz="650" dirty="0" smtClean="0"/>
              <a:t> during the whole grazing  period (April-November)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650" dirty="0"/>
              <a:t>Methanol </a:t>
            </a:r>
            <a:r>
              <a:rPr lang="en-US" sz="650" dirty="0" smtClean="0"/>
              <a:t>represents 75 </a:t>
            </a:r>
            <a:r>
              <a:rPr lang="en-US" sz="650" dirty="0"/>
              <a:t>% of the </a:t>
            </a:r>
            <a:r>
              <a:rPr lang="en-US" sz="650" dirty="0" smtClean="0"/>
              <a:t>whole carbon cumulated flux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650" dirty="0" smtClean="0"/>
              <a:t>C</a:t>
            </a:r>
            <a:r>
              <a:rPr lang="en-US" sz="650" dirty="0"/>
              <a:t>arbon cumulated flux  </a:t>
            </a:r>
            <a:r>
              <a:rPr lang="en-US" sz="650" dirty="0" smtClean="0"/>
              <a:t>from VOCS represents 0.3%  of  the Net Ecosystem Exchange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650" dirty="0" smtClean="0"/>
              <a:t>Methanol flux  very stable from one year to another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sz="700" dirty="0" smtClean="0"/>
          </a:p>
          <a:p>
            <a:endParaRPr lang="en-US" sz="900" dirty="0" smtClean="0"/>
          </a:p>
          <a:p>
            <a:endParaRPr lang="fr-BE" sz="900" dirty="0"/>
          </a:p>
          <a:p>
            <a:endParaRPr lang="en-US" sz="900" dirty="0"/>
          </a:p>
        </p:txBody>
      </p:sp>
      <p:sp>
        <p:nvSpPr>
          <p:cNvPr id="22" name="Pentagone 21"/>
          <p:cNvSpPr/>
          <p:nvPr/>
        </p:nvSpPr>
        <p:spPr>
          <a:xfrm>
            <a:off x="3485981" y="2996401"/>
            <a:ext cx="2232248" cy="177582"/>
          </a:xfrm>
          <a:prstGeom prst="homePlate">
            <a:avLst/>
          </a:prstGeom>
          <a:solidFill>
            <a:schemeClr val="accent6">
              <a:lumMod val="75000"/>
              <a:alpha val="78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Environmental controls of methanol flux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4676245" y="4856267"/>
            <a:ext cx="398463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50" b="1" dirty="0" smtClean="0"/>
              <a:t>Inter-daily  scale              daily data : PPFD main factor (r=0.82, </a:t>
            </a:r>
            <a:r>
              <a:rPr lang="en-US" sz="850" b="1" dirty="0" err="1" smtClean="0"/>
              <a:t>pcor_r</a:t>
            </a:r>
            <a:r>
              <a:rPr lang="en-US" sz="850" b="1" dirty="0" smtClean="0"/>
              <a:t>=0.25) </a:t>
            </a:r>
            <a:endParaRPr lang="en-US" sz="850" b="1" dirty="0"/>
          </a:p>
        </p:txBody>
      </p:sp>
      <p:sp>
        <p:nvSpPr>
          <p:cNvPr id="27" name="ZoneTexte 26"/>
          <p:cNvSpPr txBox="1"/>
          <p:nvPr/>
        </p:nvSpPr>
        <p:spPr>
          <a:xfrm>
            <a:off x="3646771" y="5277912"/>
            <a:ext cx="139899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700" dirty="0" smtClean="0"/>
              <a:t>Grass Height, important factor(r=0.45,Pcor_r=0.234)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700" dirty="0" smtClean="0"/>
              <a:t>Much more important than the stocking </a:t>
            </a:r>
            <a:r>
              <a:rPr lang="en-US" sz="700" dirty="0"/>
              <a:t>density </a:t>
            </a:r>
            <a:r>
              <a:rPr lang="en-US" sz="700" dirty="0" smtClean="0"/>
              <a:t> (r=0.29, </a:t>
            </a:r>
            <a:r>
              <a:rPr lang="en-US" sz="700" dirty="0" err="1" smtClean="0"/>
              <a:t>Pcor_r</a:t>
            </a:r>
            <a:r>
              <a:rPr lang="en-US" sz="700" dirty="0" smtClean="0"/>
              <a:t>=0.003)</a:t>
            </a:r>
            <a:endParaRPr lang="en-US" sz="700" dirty="0"/>
          </a:p>
        </p:txBody>
      </p:sp>
      <p:sp>
        <p:nvSpPr>
          <p:cNvPr id="28" name="ZoneTexte 27"/>
          <p:cNvSpPr txBox="1"/>
          <p:nvPr/>
        </p:nvSpPr>
        <p:spPr>
          <a:xfrm>
            <a:off x="5161099" y="6224881"/>
            <a:ext cx="24601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" dirty="0" smtClean="0"/>
              <a:t>Example of two contrasting periods: May 2014 (H=6.3 cm, SD=1.9 LSU.ha</a:t>
            </a:r>
            <a:r>
              <a:rPr lang="en-US" sz="550" baseline="30000" dirty="0" smtClean="0"/>
              <a:t>-1</a:t>
            </a:r>
            <a:r>
              <a:rPr lang="en-US" sz="550" dirty="0" smtClean="0"/>
              <a:t>), and August 2014 (H=4 cm, SD=5.62 </a:t>
            </a:r>
            <a:r>
              <a:rPr lang="en-US" sz="550" dirty="0"/>
              <a:t>LSU.ha</a:t>
            </a:r>
            <a:r>
              <a:rPr lang="en-US" sz="550" baseline="30000" dirty="0"/>
              <a:t>-1</a:t>
            </a:r>
            <a:r>
              <a:rPr lang="en-US" sz="550" dirty="0" smtClean="0"/>
              <a:t>)</a:t>
            </a:r>
            <a:endParaRPr lang="en-US" sz="550" dirty="0"/>
          </a:p>
        </p:txBody>
      </p:sp>
      <p:sp>
        <p:nvSpPr>
          <p:cNvPr id="39" name="Flèche droite 38"/>
          <p:cNvSpPr/>
          <p:nvPr/>
        </p:nvSpPr>
        <p:spPr>
          <a:xfrm>
            <a:off x="5635378" y="4948823"/>
            <a:ext cx="129497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483" y="3496724"/>
            <a:ext cx="2144949" cy="1154851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589"/>
          <a:stretch/>
        </p:blipFill>
        <p:spPr>
          <a:xfrm>
            <a:off x="7405256" y="3560866"/>
            <a:ext cx="1661245" cy="1026569"/>
          </a:xfrm>
          <a:prstGeom prst="rect">
            <a:avLst/>
          </a:prstGeom>
        </p:spPr>
      </p:pic>
      <p:sp>
        <p:nvSpPr>
          <p:cNvPr id="19" name="ZoneTexte 18"/>
          <p:cNvSpPr txBox="1"/>
          <p:nvPr/>
        </p:nvSpPr>
        <p:spPr>
          <a:xfrm>
            <a:off x="7146295" y="4572460"/>
            <a:ext cx="2164317" cy="176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" dirty="0" smtClean="0"/>
              <a:t>Standardized half-hourly mean of </a:t>
            </a:r>
            <a:r>
              <a:rPr lang="en-US" sz="550" dirty="0"/>
              <a:t> </a:t>
            </a:r>
            <a:r>
              <a:rPr lang="en-US" sz="550" dirty="0" smtClean="0"/>
              <a:t>ET, PPFD, air T° and M33 flux</a:t>
            </a:r>
            <a:endParaRPr lang="en-US" sz="550" dirty="0"/>
          </a:p>
        </p:txBody>
      </p:sp>
      <p:sp>
        <p:nvSpPr>
          <p:cNvPr id="41" name="Flèche droite 40"/>
          <p:cNvSpPr/>
          <p:nvPr/>
        </p:nvSpPr>
        <p:spPr>
          <a:xfrm>
            <a:off x="4269338" y="3339351"/>
            <a:ext cx="18226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ZoneTexte 23"/>
          <p:cNvSpPr txBox="1"/>
          <p:nvPr/>
        </p:nvSpPr>
        <p:spPr>
          <a:xfrm>
            <a:off x="4212455" y="4660044"/>
            <a:ext cx="2001174" cy="176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" dirty="0" smtClean="0"/>
              <a:t>Hourly mean for different months of ET, PPFD and M33 flux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6258393" y="3597096"/>
            <a:ext cx="121835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650" dirty="0" smtClean="0"/>
              <a:t>Methanol cycle very close to PPFD cycle (r=0.99), though lower at night and at the beginning of the day and higher at the end of the day (probable influence of the air temperature</a:t>
            </a:r>
            <a:r>
              <a:rPr lang="en-US" sz="600" dirty="0" smtClean="0"/>
              <a:t>)</a:t>
            </a:r>
            <a:endParaRPr lang="en-US" sz="600" dirty="0"/>
          </a:p>
        </p:txBody>
      </p:sp>
      <p:pic>
        <p:nvPicPr>
          <p:cNvPr id="29" name="Imag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0137" y="3577262"/>
            <a:ext cx="463969" cy="417572"/>
          </a:xfrm>
          <a:prstGeom prst="rect">
            <a:avLst/>
          </a:prstGeom>
        </p:spPr>
      </p:pic>
      <p:sp>
        <p:nvSpPr>
          <p:cNvPr id="42" name="ZoneTexte 41"/>
          <p:cNvSpPr txBox="1"/>
          <p:nvPr/>
        </p:nvSpPr>
        <p:spPr>
          <a:xfrm>
            <a:off x="3181598" y="3597096"/>
            <a:ext cx="9361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650" dirty="0" smtClean="0"/>
              <a:t>Clear diurnal dynamic with close to zero flux at night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650" dirty="0" smtClean="0"/>
              <a:t>Strong seasonal variation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650" dirty="0" smtClean="0"/>
              <a:t>Very strong correlation to PPFD and ET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sz="550" dirty="0"/>
          </a:p>
        </p:txBody>
      </p:sp>
      <p:sp>
        <p:nvSpPr>
          <p:cNvPr id="52" name="ZoneTexte 51"/>
          <p:cNvSpPr txBox="1"/>
          <p:nvPr/>
        </p:nvSpPr>
        <p:spPr>
          <a:xfrm>
            <a:off x="7261239" y="1542503"/>
            <a:ext cx="1872209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        </a:t>
            </a:r>
            <a:r>
              <a:rPr lang="en-US" sz="850" b="1" dirty="0" smtClean="0"/>
              <a:t>Comparison with other studies</a:t>
            </a:r>
          </a:p>
          <a:p>
            <a:endParaRPr lang="en-US" sz="500" b="1" dirty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650" dirty="0" smtClean="0"/>
              <a:t>Methanol emission from </a:t>
            </a:r>
            <a:r>
              <a:rPr lang="en-US" sz="650" dirty="0"/>
              <a:t>the 15</a:t>
            </a:r>
            <a:r>
              <a:rPr lang="en-US" sz="650" baseline="30000" dirty="0"/>
              <a:t>th</a:t>
            </a:r>
            <a:r>
              <a:rPr lang="en-US" sz="650" dirty="0"/>
              <a:t> of June to the 9</a:t>
            </a:r>
            <a:r>
              <a:rPr lang="en-US" sz="650" baseline="30000" dirty="0"/>
              <a:t>th</a:t>
            </a:r>
            <a:r>
              <a:rPr lang="en-US" sz="650" dirty="0"/>
              <a:t> of </a:t>
            </a:r>
            <a:r>
              <a:rPr lang="en-US" sz="650" dirty="0" smtClean="0"/>
              <a:t>August:  Bamberger et al. (2010) 0.030 </a:t>
            </a:r>
            <a:r>
              <a:rPr lang="fr-BE" sz="650" dirty="0" smtClean="0"/>
              <a:t>μgC.m</a:t>
            </a:r>
            <a:r>
              <a:rPr lang="fr-BE" sz="650" baseline="30000" dirty="0" smtClean="0"/>
              <a:t>-2</a:t>
            </a:r>
            <a:r>
              <a:rPr lang="fr-BE" sz="650" dirty="0" smtClean="0"/>
              <a:t>s</a:t>
            </a:r>
            <a:r>
              <a:rPr lang="fr-BE" sz="650" baseline="30000" dirty="0" smtClean="0"/>
              <a:t>-1</a:t>
            </a:r>
            <a:r>
              <a:rPr lang="en-US" sz="650" dirty="0" smtClean="0"/>
              <a:t> ; our study (2014)  : 0.012</a:t>
            </a:r>
            <a:r>
              <a:rPr lang="fr-BE" sz="650" dirty="0" smtClean="0"/>
              <a:t>μgC.m</a:t>
            </a:r>
            <a:r>
              <a:rPr lang="fr-BE" sz="650" baseline="30000" dirty="0" smtClean="0"/>
              <a:t>-2</a:t>
            </a:r>
            <a:r>
              <a:rPr lang="fr-BE" sz="650" dirty="0" smtClean="0"/>
              <a:t>s</a:t>
            </a:r>
            <a:r>
              <a:rPr lang="fr-BE" sz="650" baseline="30000" dirty="0" smtClean="0"/>
              <a:t>-1   </a:t>
            </a:r>
            <a:r>
              <a:rPr lang="fr-BE" sz="650" dirty="0" smtClean="0"/>
              <a:t>(</a:t>
            </a:r>
            <a:r>
              <a:rPr lang="en-US" sz="650" dirty="0" smtClean="0"/>
              <a:t>similar mean temperature</a:t>
            </a:r>
            <a:r>
              <a:rPr lang="fr-BE" sz="650" dirty="0" smtClean="0"/>
              <a:t>)</a:t>
            </a:r>
            <a:endParaRPr lang="fr-BE" sz="650" baseline="3000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650" dirty="0" smtClean="0"/>
              <a:t>Methanol emission from the 10</a:t>
            </a:r>
            <a:r>
              <a:rPr lang="en-US" sz="650" baseline="30000" dirty="0" smtClean="0"/>
              <a:t>th</a:t>
            </a:r>
            <a:r>
              <a:rPr lang="en-US" sz="650" dirty="0" smtClean="0"/>
              <a:t> of June to the 28</a:t>
            </a:r>
            <a:r>
              <a:rPr lang="en-US" sz="650" baseline="30000" dirty="0" smtClean="0"/>
              <a:t>th</a:t>
            </a:r>
            <a:r>
              <a:rPr lang="en-US" sz="650" dirty="0" smtClean="0"/>
              <a:t> of August:  Amman et al. 0.029 </a:t>
            </a:r>
            <a:r>
              <a:rPr lang="fr-BE" sz="650" dirty="0" smtClean="0"/>
              <a:t>μgC.m</a:t>
            </a:r>
            <a:r>
              <a:rPr lang="fr-BE" sz="650" baseline="30000" dirty="0" smtClean="0"/>
              <a:t>-2</a:t>
            </a:r>
            <a:r>
              <a:rPr lang="fr-BE" sz="650" dirty="0" smtClean="0"/>
              <a:t>s</a:t>
            </a:r>
            <a:r>
              <a:rPr lang="fr-BE" sz="650" baseline="30000" dirty="0" smtClean="0"/>
              <a:t>-1</a:t>
            </a:r>
            <a:r>
              <a:rPr lang="en-US" sz="650" dirty="0" smtClean="0"/>
              <a:t>  ;  our study (2015)  : 0.013    </a:t>
            </a:r>
            <a:r>
              <a:rPr lang="fr-BE" sz="650" dirty="0" smtClean="0"/>
              <a:t>μgC.m</a:t>
            </a:r>
            <a:r>
              <a:rPr lang="fr-BE" sz="650" baseline="30000" dirty="0" smtClean="0"/>
              <a:t>-2</a:t>
            </a:r>
            <a:r>
              <a:rPr lang="fr-BE" sz="650" dirty="0" smtClean="0"/>
              <a:t>s</a:t>
            </a:r>
            <a:r>
              <a:rPr lang="fr-BE" sz="650" baseline="30000" dirty="0" smtClean="0"/>
              <a:t>-1 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650" dirty="0" smtClean="0"/>
              <a:t>Low value for our study could be due to different plant composition (more </a:t>
            </a:r>
            <a:r>
              <a:rPr lang="en-US" sz="650" dirty="0" err="1" smtClean="0"/>
              <a:t>graminoïdes</a:t>
            </a:r>
            <a:r>
              <a:rPr lang="en-US" sz="650" dirty="0" smtClean="0"/>
              <a:t>), lower LAI, different management practices,…</a:t>
            </a:r>
            <a:endParaRPr lang="fr-BE" sz="650" baseline="30000" dirty="0"/>
          </a:p>
          <a:p>
            <a:endParaRPr lang="fr-BE" sz="65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fr-BE" sz="650" baseline="30000" dirty="0"/>
          </a:p>
          <a:p>
            <a:r>
              <a:rPr lang="fr-BE" sz="650" baseline="30000" dirty="0" smtClean="0"/>
              <a:t>           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fr-BE" sz="650" baseline="30000" dirty="0" smtClean="0"/>
          </a:p>
          <a:p>
            <a:endParaRPr lang="fr-BE" sz="650" dirty="0"/>
          </a:p>
          <a:p>
            <a:endParaRPr lang="fr-BE" sz="700" dirty="0"/>
          </a:p>
        </p:txBody>
      </p:sp>
      <p:pic>
        <p:nvPicPr>
          <p:cNvPr id="54" name="Image 5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2996" y="1850241"/>
            <a:ext cx="1458243" cy="1215203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1099" y="5143564"/>
            <a:ext cx="2389038" cy="1061795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2856" y="215625"/>
            <a:ext cx="1341009" cy="850322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3299240" y="3249672"/>
            <a:ext cx="61667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50" b="1" dirty="0" smtClean="0"/>
              <a:t>Intra-daily scale :               half-hourly data: PPFD (r=0.83 </a:t>
            </a:r>
            <a:r>
              <a:rPr lang="en-US" sz="850" b="1" dirty="0" err="1" smtClean="0"/>
              <a:t>pcor_r</a:t>
            </a:r>
            <a:r>
              <a:rPr lang="en-US" sz="850" b="1" dirty="0" smtClean="0"/>
              <a:t>=0.27) and evapotranspiration (r=0.83, </a:t>
            </a:r>
            <a:r>
              <a:rPr lang="en-US" sz="850" b="1" dirty="0" err="1" smtClean="0"/>
              <a:t>pcor_r</a:t>
            </a:r>
            <a:r>
              <a:rPr lang="en-US" sz="850" b="1" dirty="0" smtClean="0"/>
              <a:t>=0.34)  main factors  </a:t>
            </a:r>
            <a:endParaRPr lang="en-US" sz="850" b="1" dirty="0"/>
          </a:p>
        </p:txBody>
      </p:sp>
    </p:spTree>
    <p:extLst>
      <p:ext uri="{BB962C8B-B14F-4D97-AF65-F5344CB8AC3E}">
        <p14:creationId xmlns:p14="http://schemas.microsoft.com/office/powerpoint/2010/main" val="180152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2760</TotalTime>
  <Words>770</Words>
  <Application>Microsoft Office PowerPoint</Application>
  <PresentationFormat>Personnalisé</PresentationFormat>
  <Paragraphs>71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Donat</dc:creator>
  <cp:lastModifiedBy>Donat</cp:lastModifiedBy>
  <cp:revision>111</cp:revision>
  <dcterms:created xsi:type="dcterms:W3CDTF">2017-06-02T06:57:36Z</dcterms:created>
  <dcterms:modified xsi:type="dcterms:W3CDTF">2017-06-14T16:40:28Z</dcterms:modified>
</cp:coreProperties>
</file>