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8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nl-BE" smtClean="0"/>
              <a:t>Cliquez et modifiez le titre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Cliquez pour modifier le style des sous-titres du masque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15/11/17</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nl-BE" smtClean="0"/>
              <a:t>Cliquez et modifiez le titre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smtClean="0"/>
              <a:t>Faire glisser l'image vers l'espace réservé ou cliquer sur l'icône pour l'ajouter</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Date Placeholder 4"/>
          <p:cNvSpPr>
            <a:spLocks noGrp="1"/>
          </p:cNvSpPr>
          <p:nvPr>
            <p:ph type="dt" sz="half" idx="10"/>
          </p:nvPr>
        </p:nvSpPr>
        <p:spPr/>
        <p:txBody>
          <a:bodyPr/>
          <a:lstStyle/>
          <a:p>
            <a:fld id="{03CEC41E-48BD-4881-B6FF-D82EEBBCD904}" type="datetimeFigureOut">
              <a:rPr lang="en-US" smtClean="0"/>
              <a:t>15/11/17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images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nl-BE" smtClean="0"/>
              <a:t>Cliquez et modifiez le titre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15/11/17</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nl-BE" smtClean="0"/>
              <a:t>Faire glisser l'image vers l'espace réservé ou cliquer sur l'icône pour l'ajouter</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nl-BE" smtClean="0"/>
              <a:t>Faire glisser l'image vers l'espace réservé ou cliquer sur l'icône pour l'ajouter</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nl-BE" smtClean="0"/>
              <a:t>Cliquez et modifiez le titre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a:p>
        </p:txBody>
      </p:sp>
      <p:sp>
        <p:nvSpPr>
          <p:cNvPr id="3" name="Content Placeholder 2"/>
          <p:cNvSpPr>
            <a:spLocks noGrp="1"/>
          </p:cNvSpPr>
          <p:nvPr>
            <p:ph idx="1"/>
          </p:nvPr>
        </p:nvSpPr>
        <p:spPr/>
        <p:txBody>
          <a:bodyPr/>
          <a:lstStyle>
            <a:lvl5pPr>
              <a:defRPr/>
            </a:lvl5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nl-BE" smtClean="0"/>
              <a:t>Cliquez et modifiez le titre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Cliquez pour modifier le style des sous-titres du masque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15/11/17</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nl-BE" smtClean="0"/>
              <a:t>Faire glisser l'image vers l'espace réservé ou cliquer sur l'icône pour l'ajouter</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nl-BE" smtClean="0"/>
              <a:t>Cliquez et modifiez le titre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Cliquez pour modifier les styles du texte du masque</a:t>
            </a:r>
          </a:p>
        </p:txBody>
      </p:sp>
      <p:sp>
        <p:nvSpPr>
          <p:cNvPr id="4" name="Date Placeholder 3"/>
          <p:cNvSpPr>
            <a:spLocks noGrp="1"/>
          </p:cNvSpPr>
          <p:nvPr>
            <p:ph type="dt" sz="half" idx="10"/>
          </p:nvPr>
        </p:nvSpPr>
        <p:spPr/>
        <p:txBody>
          <a:bodyPr/>
          <a:lstStyle/>
          <a:p>
            <a:fld id="{03CEC41E-48BD-4881-B6FF-D82EEBBCD904}" type="datetimeFigureOut">
              <a:rPr lang="en-US" smtClean="0"/>
              <a:t>15/11/17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nl-BE" smtClean="0"/>
              <a:t>Cliquez et modifiez le titre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15/11/17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nl-BE" smtClean="0"/>
              <a:t>Cliquez et modifiez le titre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15/11/17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15/11/17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15/11/17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nl-BE" smtClean="0"/>
              <a:t>Cliquez et modifiez le titre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15/11/17</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nl-BE" smtClean="0"/>
              <a:t>Cliquez et modifiez le titre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15/11/17</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sz="4000" dirty="0" smtClean="0"/>
              <a:t>Dwelling on Dwelling: Home and Nature in (Native) American Literature</a:t>
            </a:r>
            <a:endParaRPr lang="en-US" sz="4000" dirty="0"/>
          </a:p>
        </p:txBody>
      </p:sp>
      <p:sp>
        <p:nvSpPr>
          <p:cNvPr id="3" name="Sous-titre 2"/>
          <p:cNvSpPr>
            <a:spLocks noGrp="1"/>
          </p:cNvSpPr>
          <p:nvPr>
            <p:ph type="subTitle" idx="1"/>
          </p:nvPr>
        </p:nvSpPr>
        <p:spPr/>
        <p:txBody>
          <a:bodyPr/>
          <a:lstStyle/>
          <a:p>
            <a:pPr marL="285750" indent="-285750">
              <a:buFontTx/>
              <a:buChar char="-"/>
            </a:pPr>
            <a:r>
              <a:rPr lang="fr-FR" dirty="0" smtClean="0"/>
              <a:t>David </a:t>
            </a:r>
            <a:r>
              <a:rPr lang="fr-FR" dirty="0" smtClean="0"/>
              <a:t>Lombard (</a:t>
            </a:r>
            <a:r>
              <a:rPr lang="fr-FR" dirty="0" err="1" smtClean="0"/>
              <a:t>PhD</a:t>
            </a:r>
            <a:r>
              <a:rPr lang="fr-FR" dirty="0" smtClean="0"/>
              <a:t> </a:t>
            </a:r>
            <a:r>
              <a:rPr lang="fr-FR" dirty="0" err="1" smtClean="0"/>
              <a:t>student</a:t>
            </a:r>
            <a:r>
              <a:rPr lang="fr-FR" dirty="0" smtClean="0"/>
              <a:t> @ </a:t>
            </a:r>
            <a:r>
              <a:rPr lang="fr-FR" dirty="0" err="1" smtClean="0"/>
              <a:t>University</a:t>
            </a:r>
            <a:r>
              <a:rPr lang="fr-FR" dirty="0" smtClean="0"/>
              <a:t> of Liège, </a:t>
            </a:r>
            <a:r>
              <a:rPr lang="fr-FR" dirty="0" err="1" smtClean="0"/>
              <a:t>Belgium</a:t>
            </a:r>
            <a:r>
              <a:rPr lang="fr-FR" dirty="0" smtClean="0"/>
              <a:t>)</a:t>
            </a:r>
          </a:p>
        </p:txBody>
      </p:sp>
    </p:spTree>
    <p:extLst>
      <p:ext uri="{BB962C8B-B14F-4D97-AF65-F5344CB8AC3E}">
        <p14:creationId xmlns:p14="http://schemas.microsoft.com/office/powerpoint/2010/main" val="406850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4000" dirty="0" smtClean="0"/>
              <a:t>Introduction: Why “Dwelling”?</a:t>
            </a:r>
            <a:endParaRPr lang="en-US" sz="4000" dirty="0"/>
          </a:p>
        </p:txBody>
      </p:sp>
      <p:sp>
        <p:nvSpPr>
          <p:cNvPr id="3" name="Espace réservé du contenu 2"/>
          <p:cNvSpPr>
            <a:spLocks noGrp="1"/>
          </p:cNvSpPr>
          <p:nvPr>
            <p:ph idx="1"/>
          </p:nvPr>
        </p:nvSpPr>
        <p:spPr/>
        <p:txBody>
          <a:bodyPr>
            <a:normAutofit/>
          </a:bodyPr>
          <a:lstStyle/>
          <a:p>
            <a:pPr algn="just"/>
            <a:r>
              <a:rPr lang="en-GB" sz="2200" dirty="0" smtClean="0">
                <a:effectLst/>
                <a:latin typeface="Book Antiqua"/>
                <a:cs typeface="Book Antiqua"/>
              </a:rPr>
              <a:t>“</a:t>
            </a:r>
            <a:r>
              <a:rPr lang="en-GB" sz="2200" dirty="0">
                <a:effectLst/>
                <a:latin typeface="Book Antiqua"/>
                <a:cs typeface="Book Antiqua"/>
              </a:rPr>
              <a:t>I</a:t>
            </a:r>
            <a:r>
              <a:rPr lang="en-GB" sz="2200" dirty="0" smtClean="0">
                <a:effectLst/>
                <a:latin typeface="Book Antiqua"/>
                <a:cs typeface="Book Antiqua"/>
              </a:rPr>
              <a:t>nterpretation </a:t>
            </a:r>
            <a:r>
              <a:rPr lang="en-GB" sz="2200" dirty="0">
                <a:effectLst/>
                <a:latin typeface="Book Antiqua"/>
                <a:cs typeface="Book Antiqua"/>
              </a:rPr>
              <a:t>and critique of the various inflections of </a:t>
            </a:r>
            <a:r>
              <a:rPr lang="en-GB" sz="2200" i="1" dirty="0">
                <a:effectLst/>
                <a:latin typeface="Book Antiqua"/>
                <a:cs typeface="Book Antiqua"/>
              </a:rPr>
              <a:t>dwelling</a:t>
            </a:r>
            <a:r>
              <a:rPr lang="en-GB" sz="2200" dirty="0">
                <a:effectLst/>
                <a:latin typeface="Book Antiqua"/>
                <a:cs typeface="Book Antiqua"/>
              </a:rPr>
              <a:t> is a major task for </a:t>
            </a:r>
            <a:r>
              <a:rPr lang="en-GB" sz="2200" dirty="0" err="1">
                <a:effectLst/>
                <a:latin typeface="Book Antiqua"/>
                <a:cs typeface="Book Antiqua"/>
              </a:rPr>
              <a:t>ecocritics</a:t>
            </a:r>
            <a:r>
              <a:rPr lang="en-GB" sz="2200" dirty="0">
                <a:effectLst/>
                <a:latin typeface="Book Antiqua"/>
                <a:cs typeface="Book Antiqua"/>
              </a:rPr>
              <a:t> interested in a […] political, rather than moral or spiritual, project of cultural critique that can take us beyond pastoral and nature writing, from the landscapes of leisure to the uneven terrain of real work”</a:t>
            </a:r>
            <a:r>
              <a:rPr lang="fr-BE" sz="2200" dirty="0">
                <a:effectLst/>
                <a:latin typeface="Book Antiqua"/>
                <a:cs typeface="Book Antiqua"/>
              </a:rPr>
              <a:t> </a:t>
            </a:r>
            <a:r>
              <a:rPr lang="fr-BE" sz="2200" dirty="0" smtClean="0">
                <a:effectLst/>
                <a:latin typeface="Book Antiqua"/>
                <a:cs typeface="Book Antiqua"/>
              </a:rPr>
              <a:t>(Garrard, </a:t>
            </a:r>
            <a:r>
              <a:rPr lang="fr-BE" sz="2200" i="1" dirty="0" smtClean="0">
                <a:effectLst/>
                <a:latin typeface="Book Antiqua"/>
                <a:cs typeface="Book Antiqua"/>
              </a:rPr>
              <a:t>Ecocriticism</a:t>
            </a:r>
            <a:r>
              <a:rPr lang="fr-BE" sz="2200" dirty="0" smtClean="0">
                <a:effectLst/>
                <a:latin typeface="Book Antiqua"/>
                <a:cs typeface="Book Antiqua"/>
              </a:rPr>
              <a:t>, 145</a:t>
            </a:r>
            <a:r>
              <a:rPr lang="fr-BE" sz="2200" dirty="0" smtClean="0">
                <a:effectLst/>
                <a:latin typeface="Book Antiqua"/>
                <a:cs typeface="Book Antiqua"/>
              </a:rPr>
              <a:t>)</a:t>
            </a:r>
            <a:endParaRPr lang="fr-FR" sz="2200" dirty="0">
              <a:latin typeface="Book Antiqua"/>
              <a:cs typeface="Book Antiqua"/>
            </a:endParaRPr>
          </a:p>
        </p:txBody>
      </p:sp>
    </p:spTree>
    <p:extLst>
      <p:ext uri="{BB962C8B-B14F-4D97-AF65-F5344CB8AC3E}">
        <p14:creationId xmlns:p14="http://schemas.microsoft.com/office/powerpoint/2010/main" val="1161137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err="1" smtClean="0"/>
              <a:t>Thoreau’s</a:t>
            </a:r>
            <a:r>
              <a:rPr lang="fr-FR" sz="4000" b="1" dirty="0" smtClean="0"/>
              <a:t> </a:t>
            </a:r>
            <a:r>
              <a:rPr lang="fr-FR" sz="4000" i="1" dirty="0" smtClean="0"/>
              <a:t>Walden </a:t>
            </a:r>
            <a:r>
              <a:rPr lang="fr-FR" sz="4000" dirty="0" smtClean="0"/>
              <a:t>(1854</a:t>
            </a:r>
            <a:r>
              <a:rPr lang="fr-FR" sz="4000" dirty="0" smtClean="0"/>
              <a:t>)</a:t>
            </a:r>
            <a:endParaRPr lang="fr-FR" sz="4000" dirty="0"/>
          </a:p>
        </p:txBody>
      </p:sp>
      <p:sp>
        <p:nvSpPr>
          <p:cNvPr id="3" name="Espace réservé du contenu 2"/>
          <p:cNvSpPr>
            <a:spLocks noGrp="1"/>
          </p:cNvSpPr>
          <p:nvPr>
            <p:ph idx="1"/>
          </p:nvPr>
        </p:nvSpPr>
        <p:spPr/>
        <p:txBody>
          <a:bodyPr>
            <a:normAutofit fontScale="92500"/>
          </a:bodyPr>
          <a:lstStyle/>
          <a:p>
            <a:pPr algn="just"/>
            <a:r>
              <a:rPr lang="en-US" dirty="0">
                <a:latin typeface="Book Antiqua"/>
                <a:cs typeface="Book Antiqua"/>
              </a:rPr>
              <a:t>“Thoreau’s </a:t>
            </a:r>
            <a:r>
              <a:rPr lang="en-US" i="1" dirty="0">
                <a:latin typeface="Book Antiqua"/>
                <a:cs typeface="Book Antiqua"/>
              </a:rPr>
              <a:t>Walden</a:t>
            </a:r>
            <a:r>
              <a:rPr lang="en-US" dirty="0">
                <a:latin typeface="Book Antiqua"/>
                <a:cs typeface="Book Antiqua"/>
              </a:rPr>
              <a:t>, the original sacred text for </a:t>
            </a:r>
            <a:r>
              <a:rPr lang="en-US" b="1" i="1" dirty="0">
                <a:latin typeface="Book Antiqua"/>
                <a:cs typeface="Book Antiqua"/>
              </a:rPr>
              <a:t>homesteading</a:t>
            </a:r>
            <a:r>
              <a:rPr lang="en-US" dirty="0">
                <a:latin typeface="Book Antiqua"/>
                <a:cs typeface="Book Antiqua"/>
              </a:rPr>
              <a:t> for so many who have followed his lead” (</a:t>
            </a:r>
            <a:r>
              <a:rPr lang="en-US" dirty="0" err="1">
                <a:latin typeface="Book Antiqua"/>
                <a:cs typeface="Book Antiqua"/>
              </a:rPr>
              <a:t>Kneale</a:t>
            </a:r>
            <a:r>
              <a:rPr lang="en-US" dirty="0">
                <a:latin typeface="Book Antiqua"/>
                <a:cs typeface="Book Antiqua"/>
              </a:rPr>
              <a:t> Gould, </a:t>
            </a:r>
            <a:r>
              <a:rPr lang="en-US" i="1" dirty="0">
                <a:latin typeface="Book Antiqua"/>
                <a:cs typeface="Book Antiqua"/>
              </a:rPr>
              <a:t>At Home in Nature</a:t>
            </a:r>
            <a:r>
              <a:rPr lang="en-US" dirty="0">
                <a:latin typeface="Book Antiqua"/>
                <a:cs typeface="Book Antiqua"/>
              </a:rPr>
              <a:t>, 3</a:t>
            </a:r>
            <a:r>
              <a:rPr lang="en-US" dirty="0" smtClean="0">
                <a:latin typeface="Book Antiqua"/>
                <a:cs typeface="Book Antiqua"/>
              </a:rPr>
              <a:t>)</a:t>
            </a:r>
            <a:endParaRPr lang="en-US" dirty="0" smtClean="0">
              <a:latin typeface="Book Antiqua"/>
              <a:cs typeface="Book Antiqua"/>
            </a:endParaRPr>
          </a:p>
          <a:p>
            <a:pPr algn="just"/>
            <a:r>
              <a:rPr lang="en-US" dirty="0" smtClean="0">
                <a:latin typeface="Book Antiqua"/>
                <a:cs typeface="Book Antiqua"/>
              </a:rPr>
              <a:t>“As Jane </a:t>
            </a:r>
            <a:r>
              <a:rPr lang="en-US" dirty="0" err="1" smtClean="0">
                <a:latin typeface="Book Antiqua"/>
                <a:cs typeface="Book Antiqua"/>
              </a:rPr>
              <a:t>Dwinell</a:t>
            </a:r>
            <a:r>
              <a:rPr lang="en-US" dirty="0" smtClean="0">
                <a:latin typeface="Book Antiqua"/>
                <a:cs typeface="Book Antiqua"/>
              </a:rPr>
              <a:t> puts it: ‘The </a:t>
            </a:r>
            <a:r>
              <a:rPr lang="en-US" b="1" i="1" dirty="0" smtClean="0">
                <a:latin typeface="Book Antiqua"/>
                <a:cs typeface="Book Antiqua"/>
              </a:rPr>
              <a:t>homesteading</a:t>
            </a:r>
            <a:r>
              <a:rPr lang="en-US" i="1" dirty="0" smtClean="0">
                <a:latin typeface="Book Antiqua"/>
                <a:cs typeface="Book Antiqua"/>
              </a:rPr>
              <a:t> </a:t>
            </a:r>
            <a:r>
              <a:rPr lang="en-US" dirty="0" smtClean="0">
                <a:latin typeface="Book Antiqua"/>
                <a:cs typeface="Book Antiqua"/>
              </a:rPr>
              <a:t>dream, to me, means </a:t>
            </a:r>
            <a:r>
              <a:rPr lang="en-US" b="1" dirty="0" smtClean="0">
                <a:latin typeface="Book Antiqua"/>
                <a:cs typeface="Book Antiqua"/>
              </a:rPr>
              <a:t>simple living</a:t>
            </a:r>
            <a:r>
              <a:rPr lang="en-US" dirty="0" smtClean="0">
                <a:latin typeface="Book Antiqua"/>
                <a:cs typeface="Book Antiqua"/>
              </a:rPr>
              <a:t>, making do with what you have and doing for yourself as much as possible. Providing our own power, heat, food, lumber and skills [...].” (</a:t>
            </a:r>
            <a:r>
              <a:rPr lang="en-US" dirty="0" err="1" smtClean="0">
                <a:latin typeface="Book Antiqua"/>
                <a:cs typeface="Book Antiqua"/>
              </a:rPr>
              <a:t>Dwinell</a:t>
            </a:r>
            <a:r>
              <a:rPr lang="en-US" dirty="0" smtClean="0">
                <a:latin typeface="Book Antiqua"/>
                <a:cs typeface="Book Antiqua"/>
              </a:rPr>
              <a:t>/</a:t>
            </a:r>
            <a:r>
              <a:rPr lang="en-US" dirty="0" err="1" smtClean="0">
                <a:latin typeface="Book Antiqua"/>
                <a:cs typeface="Book Antiqua"/>
              </a:rPr>
              <a:t>Kneale</a:t>
            </a:r>
            <a:r>
              <a:rPr lang="en-US" dirty="0" smtClean="0">
                <a:latin typeface="Book Antiqua"/>
                <a:cs typeface="Book Antiqua"/>
              </a:rPr>
              <a:t> Gould, </a:t>
            </a:r>
            <a:r>
              <a:rPr lang="en-US" i="1" dirty="0" smtClean="0">
                <a:latin typeface="Book Antiqua"/>
                <a:cs typeface="Book Antiqua"/>
              </a:rPr>
              <a:t>At Home in Nature</a:t>
            </a:r>
            <a:r>
              <a:rPr lang="en-US" dirty="0" smtClean="0">
                <a:latin typeface="Book Antiqua"/>
                <a:cs typeface="Book Antiqua"/>
              </a:rPr>
              <a:t>, 22</a:t>
            </a:r>
            <a:r>
              <a:rPr lang="en-US" dirty="0" smtClean="0">
                <a:latin typeface="Book Antiqua"/>
                <a:cs typeface="Book Antiqua"/>
              </a:rPr>
              <a:t>)</a:t>
            </a:r>
            <a:endParaRPr lang="en-US" dirty="0" smtClean="0">
              <a:latin typeface="Book Antiqua"/>
              <a:cs typeface="Book Antiqua"/>
            </a:endParaRPr>
          </a:p>
          <a:p>
            <a:pPr marL="0" indent="0" algn="just">
              <a:buNone/>
            </a:pPr>
            <a:r>
              <a:rPr lang="en-US" dirty="0" smtClean="0">
                <a:latin typeface="Book Antiqua"/>
                <a:cs typeface="Book Antiqua"/>
              </a:rPr>
              <a:t>= well-being by “resisting </a:t>
            </a:r>
            <a:r>
              <a:rPr lang="en-US" b="1" dirty="0" smtClean="0">
                <a:latin typeface="Book Antiqua"/>
                <a:cs typeface="Book Antiqua"/>
              </a:rPr>
              <a:t>consumerism </a:t>
            </a:r>
            <a:r>
              <a:rPr lang="en-US" dirty="0" smtClean="0">
                <a:latin typeface="Book Antiqua"/>
                <a:cs typeface="Book Antiqua"/>
              </a:rPr>
              <a:t>and living close to the land”, “</a:t>
            </a:r>
            <a:r>
              <a:rPr lang="en-US" b="1" dirty="0" smtClean="0">
                <a:latin typeface="Book Antiqua"/>
                <a:cs typeface="Book Antiqua"/>
              </a:rPr>
              <a:t>closer to nature</a:t>
            </a:r>
            <a:r>
              <a:rPr lang="en-US" dirty="0" smtClean="0">
                <a:latin typeface="Book Antiqua"/>
                <a:cs typeface="Book Antiqua"/>
              </a:rPr>
              <a:t>” (Mills, 22) </a:t>
            </a:r>
          </a:p>
          <a:p>
            <a:pPr algn="just"/>
            <a:endParaRPr lang="en-US" b="1" dirty="0">
              <a:latin typeface="Book Antiqua"/>
              <a:cs typeface="Book Antiqua"/>
            </a:endParaRPr>
          </a:p>
          <a:p>
            <a:pPr algn="just"/>
            <a:endParaRPr lang="en-US" b="1" dirty="0">
              <a:latin typeface="Book Antiqua"/>
              <a:cs typeface="Book Antiqua"/>
            </a:endParaRPr>
          </a:p>
          <a:p>
            <a:pPr algn="just"/>
            <a:endParaRPr lang="en-US" dirty="0"/>
          </a:p>
        </p:txBody>
      </p:sp>
    </p:spTree>
    <p:extLst>
      <p:ext uri="{BB962C8B-B14F-4D97-AF65-F5344CB8AC3E}">
        <p14:creationId xmlns:p14="http://schemas.microsoft.com/office/powerpoint/2010/main" val="23559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err="1"/>
              <a:t>Thoreau’s</a:t>
            </a:r>
            <a:r>
              <a:rPr lang="fr-FR" sz="4000" b="1" dirty="0"/>
              <a:t> </a:t>
            </a:r>
            <a:r>
              <a:rPr lang="fr-FR" sz="4000" i="1" dirty="0"/>
              <a:t>Walden </a:t>
            </a:r>
            <a:r>
              <a:rPr lang="fr-FR" sz="4000" dirty="0"/>
              <a:t>(1854</a:t>
            </a:r>
            <a:r>
              <a:rPr lang="fr-FR" sz="4000" dirty="0" smtClean="0"/>
              <a:t>)</a:t>
            </a:r>
            <a:endParaRPr lang="fr-FR" sz="4000" dirty="0"/>
          </a:p>
        </p:txBody>
      </p:sp>
      <p:sp>
        <p:nvSpPr>
          <p:cNvPr id="3" name="Espace réservé du contenu 2"/>
          <p:cNvSpPr>
            <a:spLocks noGrp="1"/>
          </p:cNvSpPr>
          <p:nvPr>
            <p:ph idx="1"/>
          </p:nvPr>
        </p:nvSpPr>
        <p:spPr/>
        <p:txBody>
          <a:bodyPr/>
          <a:lstStyle/>
          <a:p>
            <a:pPr algn="just"/>
            <a:r>
              <a:rPr lang="en-US" sz="2200" dirty="0" smtClean="0">
                <a:latin typeface="Book Antiqua"/>
                <a:cs typeface="Book Antiqua"/>
              </a:rPr>
              <a:t>Getting closer to nature, improving spiritually (= </a:t>
            </a:r>
            <a:r>
              <a:rPr lang="en-US" sz="2200" b="1" i="1" dirty="0" smtClean="0">
                <a:latin typeface="Book Antiqua"/>
                <a:cs typeface="Book Antiqua"/>
              </a:rPr>
              <a:t>self-realization</a:t>
            </a:r>
            <a:r>
              <a:rPr lang="en-US" sz="2200" dirty="0" smtClean="0">
                <a:latin typeface="Book Antiqua"/>
                <a:cs typeface="Book Antiqua"/>
              </a:rPr>
              <a:t>), and developing </a:t>
            </a:r>
            <a:r>
              <a:rPr lang="en-US" sz="2200" dirty="0" smtClean="0">
                <a:latin typeface="Book Antiqua"/>
                <a:cs typeface="Book Antiqua"/>
              </a:rPr>
              <a:t>socio</a:t>
            </a:r>
            <a:r>
              <a:rPr lang="en-US" sz="2200" dirty="0" smtClean="0">
                <a:latin typeface="Book Antiqua"/>
                <a:cs typeface="Book Antiqua"/>
              </a:rPr>
              <a:t>political</a:t>
            </a:r>
            <a:r>
              <a:rPr lang="en-US" sz="2200" dirty="0" smtClean="0">
                <a:latin typeface="Book Antiqua"/>
                <a:cs typeface="Book Antiqua"/>
              </a:rPr>
              <a:t> </a:t>
            </a:r>
            <a:r>
              <a:rPr lang="en-US" sz="2200" dirty="0" smtClean="0">
                <a:latin typeface="Book Antiqua"/>
                <a:cs typeface="Book Antiqua"/>
              </a:rPr>
              <a:t>critique; </a:t>
            </a:r>
          </a:p>
          <a:p>
            <a:pPr algn="just"/>
            <a:r>
              <a:rPr lang="en-US" sz="2200" b="1" i="1" dirty="0" smtClean="0">
                <a:latin typeface="Book Antiqua"/>
                <a:cs typeface="Book Antiqua"/>
              </a:rPr>
              <a:t>How does Thoreau connect with </a:t>
            </a:r>
            <a:r>
              <a:rPr lang="en-US" sz="2200" b="1" i="1" dirty="0" smtClean="0">
                <a:latin typeface="Book Antiqua"/>
                <a:cs typeface="Book Antiqua"/>
              </a:rPr>
              <a:t>nature and ultimately </a:t>
            </a:r>
            <a:r>
              <a:rPr lang="en-US" sz="2200" b="1" i="1" u="sng" dirty="0" smtClean="0">
                <a:latin typeface="Book Antiqua"/>
                <a:cs typeface="Book Antiqua"/>
              </a:rPr>
              <a:t>identify </a:t>
            </a:r>
            <a:r>
              <a:rPr lang="en-US" sz="2200" b="1" i="1" u="sng" dirty="0" smtClean="0">
                <a:latin typeface="Book Antiqua"/>
                <a:cs typeface="Book Antiqua"/>
              </a:rPr>
              <a:t>nature</a:t>
            </a:r>
            <a:r>
              <a:rPr lang="en-US" sz="2200" b="1" i="1" u="sng" dirty="0" smtClean="0">
                <a:latin typeface="Book Antiqua"/>
                <a:cs typeface="Book Antiqua"/>
              </a:rPr>
              <a:t> as home</a:t>
            </a:r>
            <a:r>
              <a:rPr lang="en-US" sz="2200" b="1" i="1" dirty="0" smtClean="0">
                <a:latin typeface="Book Antiqua"/>
                <a:cs typeface="Book Antiqua"/>
              </a:rPr>
              <a:t>? </a:t>
            </a:r>
            <a:endParaRPr lang="en-US" sz="2200" b="1" i="1" dirty="0" smtClean="0">
              <a:latin typeface="Book Antiqua"/>
              <a:cs typeface="Book Antiqua"/>
            </a:endParaRPr>
          </a:p>
          <a:p>
            <a:pPr algn="just">
              <a:buFont typeface="Symbol" charset="0"/>
              <a:buChar char=""/>
            </a:pPr>
            <a:r>
              <a:rPr lang="en-US" sz="2200" b="1" dirty="0" smtClean="0">
                <a:latin typeface="Book Antiqua"/>
                <a:cs typeface="Book Antiqua"/>
              </a:rPr>
              <a:t>Through aesthetical experience = multi</a:t>
            </a:r>
            <a:r>
              <a:rPr lang="en-US" sz="2200" b="1" dirty="0" smtClean="0">
                <a:latin typeface="Book Antiqua"/>
                <a:cs typeface="Book Antiqua"/>
              </a:rPr>
              <a:t>-sensorial approach to nature. </a:t>
            </a:r>
          </a:p>
          <a:p>
            <a:pPr marL="0" indent="0">
              <a:buNone/>
            </a:pPr>
            <a:endParaRPr lang="en-US" b="1" dirty="0" smtClean="0">
              <a:latin typeface="Book Antiqua"/>
              <a:cs typeface="Book Antiqua"/>
            </a:endParaRPr>
          </a:p>
          <a:p>
            <a:endParaRPr lang="en-US" dirty="0"/>
          </a:p>
        </p:txBody>
      </p:sp>
    </p:spTree>
    <p:extLst>
      <p:ext uri="{BB962C8B-B14F-4D97-AF65-F5344CB8AC3E}">
        <p14:creationId xmlns:p14="http://schemas.microsoft.com/office/powerpoint/2010/main" val="2575487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err="1" smtClean="0"/>
              <a:t>Silko’s</a:t>
            </a:r>
            <a:r>
              <a:rPr lang="fr-FR" sz="4000" dirty="0" smtClean="0"/>
              <a:t> </a:t>
            </a:r>
            <a:r>
              <a:rPr lang="fr-FR" sz="4000" i="1" dirty="0" err="1" smtClean="0"/>
              <a:t>Ceremony</a:t>
            </a:r>
            <a:r>
              <a:rPr lang="fr-FR" sz="4000" i="1" dirty="0" smtClean="0"/>
              <a:t> </a:t>
            </a:r>
            <a:r>
              <a:rPr lang="fr-FR" sz="4000" dirty="0" smtClean="0"/>
              <a:t>(1977) </a:t>
            </a:r>
            <a:endParaRPr lang="fr-FR" sz="4000" i="1" dirty="0"/>
          </a:p>
        </p:txBody>
      </p:sp>
      <p:sp>
        <p:nvSpPr>
          <p:cNvPr id="3" name="Espace réservé du contenu 2"/>
          <p:cNvSpPr>
            <a:spLocks noGrp="1"/>
          </p:cNvSpPr>
          <p:nvPr>
            <p:ph idx="1"/>
          </p:nvPr>
        </p:nvSpPr>
        <p:spPr/>
        <p:txBody>
          <a:bodyPr>
            <a:normAutofit/>
          </a:bodyPr>
          <a:lstStyle/>
          <a:p>
            <a:pPr algn="just"/>
            <a:r>
              <a:rPr lang="en-US" sz="2200" dirty="0" smtClean="0"/>
              <a:t>“In the end we all </a:t>
            </a:r>
            <a:r>
              <a:rPr lang="en-US" sz="2200" b="1" i="1" dirty="0" smtClean="0"/>
              <a:t>originate from the depths of the earth.</a:t>
            </a:r>
            <a:r>
              <a:rPr lang="en-US" sz="2200" dirty="0" smtClean="0"/>
              <a:t>” (</a:t>
            </a:r>
            <a:r>
              <a:rPr lang="en-US" sz="2200" dirty="0" err="1" smtClean="0"/>
              <a:t>Silko</a:t>
            </a:r>
            <a:r>
              <a:rPr lang="en-US" sz="2200" dirty="0" smtClean="0"/>
              <a:t>, “Landscape, History, and the Pueblo Imagination”, 265)</a:t>
            </a:r>
          </a:p>
          <a:p>
            <a:pPr algn="just"/>
            <a:r>
              <a:rPr lang="en-US" sz="2200" dirty="0" smtClean="0"/>
              <a:t>“Viewers are as much</a:t>
            </a:r>
            <a:r>
              <a:rPr lang="en-US" sz="2200" b="1" i="1" dirty="0" smtClean="0"/>
              <a:t> part of the landscape </a:t>
            </a:r>
            <a:r>
              <a:rPr lang="en-US" sz="2200" dirty="0" smtClean="0"/>
              <a:t>as the boulders they stand on. There is no high mesa edge or mountain peak where one can stand and not immediately </a:t>
            </a:r>
            <a:r>
              <a:rPr lang="en-US" sz="2200" b="1" i="1" dirty="0" smtClean="0"/>
              <a:t>be part of all that surrounds</a:t>
            </a:r>
            <a:r>
              <a:rPr lang="en-US" sz="2200" dirty="0" smtClean="0"/>
              <a:t>.” (</a:t>
            </a:r>
            <a:r>
              <a:rPr lang="en-US" sz="2200" dirty="0" err="1" smtClean="0"/>
              <a:t>Silko</a:t>
            </a:r>
            <a:r>
              <a:rPr lang="en-US" sz="2200" dirty="0" smtClean="0"/>
              <a:t>, idem, 266)</a:t>
            </a:r>
            <a:endParaRPr lang="en-US" sz="2200" dirty="0"/>
          </a:p>
        </p:txBody>
      </p:sp>
    </p:spTree>
    <p:extLst>
      <p:ext uri="{BB962C8B-B14F-4D97-AF65-F5344CB8AC3E}">
        <p14:creationId xmlns:p14="http://schemas.microsoft.com/office/powerpoint/2010/main" val="300926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err="1"/>
              <a:t>Silko’s</a:t>
            </a:r>
            <a:r>
              <a:rPr lang="fr-FR" sz="4000" dirty="0"/>
              <a:t> </a:t>
            </a:r>
            <a:r>
              <a:rPr lang="fr-FR" sz="4000" i="1" dirty="0" err="1"/>
              <a:t>Ceremony</a:t>
            </a:r>
            <a:r>
              <a:rPr lang="fr-FR" sz="4000" i="1" dirty="0"/>
              <a:t> </a:t>
            </a:r>
            <a:r>
              <a:rPr lang="fr-FR" sz="4000" dirty="0"/>
              <a:t>(1977) </a:t>
            </a:r>
          </a:p>
        </p:txBody>
      </p:sp>
      <p:sp>
        <p:nvSpPr>
          <p:cNvPr id="3" name="Espace réservé du contenu 2"/>
          <p:cNvSpPr>
            <a:spLocks noGrp="1"/>
          </p:cNvSpPr>
          <p:nvPr>
            <p:ph idx="1"/>
          </p:nvPr>
        </p:nvSpPr>
        <p:spPr>
          <a:xfrm>
            <a:off x="765175" y="2070846"/>
            <a:ext cx="7612064" cy="4478725"/>
          </a:xfrm>
        </p:spPr>
        <p:txBody>
          <a:bodyPr>
            <a:normAutofit fontScale="92500" lnSpcReduction="20000"/>
          </a:bodyPr>
          <a:lstStyle/>
          <a:p>
            <a:pPr algn="just"/>
            <a:r>
              <a:rPr lang="en-GB" sz="2200" dirty="0" smtClean="0">
                <a:effectLst/>
                <a:latin typeface="Book Antiqua"/>
                <a:cs typeface="Book Antiqua"/>
              </a:rPr>
              <a:t>“There </a:t>
            </a:r>
            <a:r>
              <a:rPr lang="en-GB" sz="2200" dirty="0">
                <a:effectLst/>
                <a:latin typeface="Book Antiqua"/>
                <a:cs typeface="Book Antiqua"/>
              </a:rPr>
              <a:t>was something about the way the old man said the word </a:t>
            </a:r>
            <a:r>
              <a:rPr lang="en-GB" sz="2200" b="1" i="1" dirty="0" smtClean="0">
                <a:effectLst/>
                <a:latin typeface="Book Antiqua"/>
                <a:cs typeface="Book Antiqua"/>
              </a:rPr>
              <a:t>‘comfortable’</a:t>
            </a:r>
            <a:r>
              <a:rPr lang="en-GB" sz="2200" dirty="0" smtClean="0">
                <a:effectLst/>
                <a:latin typeface="Book Antiqua"/>
                <a:cs typeface="Book Antiqua"/>
              </a:rPr>
              <a:t>. </a:t>
            </a:r>
            <a:r>
              <a:rPr lang="en-GB" sz="2200" dirty="0">
                <a:effectLst/>
                <a:latin typeface="Book Antiqua"/>
                <a:cs typeface="Book Antiqua"/>
              </a:rPr>
              <a:t>It has a different meaning—not the </a:t>
            </a:r>
            <a:r>
              <a:rPr lang="en-GB" sz="2200" b="1" i="1" dirty="0">
                <a:effectLst/>
                <a:latin typeface="Book Antiqua"/>
                <a:cs typeface="Book Antiqua"/>
              </a:rPr>
              <a:t>comfort</a:t>
            </a:r>
            <a:r>
              <a:rPr lang="en-GB" sz="2200" dirty="0">
                <a:effectLst/>
                <a:latin typeface="Book Antiqua"/>
                <a:cs typeface="Book Antiqua"/>
              </a:rPr>
              <a:t> of big houses or rich food or even clean streets, but the </a:t>
            </a:r>
            <a:r>
              <a:rPr lang="en-GB" sz="2200" b="1" i="1" dirty="0">
                <a:effectLst/>
                <a:latin typeface="Book Antiqua"/>
                <a:cs typeface="Book Antiqua"/>
              </a:rPr>
              <a:t>comfort of belonging with the land</a:t>
            </a:r>
            <a:r>
              <a:rPr lang="en-GB" sz="2200" dirty="0">
                <a:effectLst/>
                <a:latin typeface="Book Antiqua"/>
                <a:cs typeface="Book Antiqua"/>
              </a:rPr>
              <a:t>, and the peace of being with these hills. But the special meaning the old man had given to the English word was burned away by the </a:t>
            </a:r>
            <a:r>
              <a:rPr lang="en-GB" sz="2200" b="1" i="1" dirty="0">
                <a:effectLst/>
                <a:latin typeface="Book Antiqua"/>
                <a:cs typeface="Book Antiqua"/>
              </a:rPr>
              <a:t>glare of the mirrors and chrome of the wrecked cars in the dump </a:t>
            </a:r>
            <a:r>
              <a:rPr lang="en-GB" sz="2200" dirty="0">
                <a:effectLst/>
                <a:latin typeface="Book Antiqua"/>
                <a:cs typeface="Book Antiqua"/>
              </a:rPr>
              <a:t>below</a:t>
            </a:r>
            <a:r>
              <a:rPr lang="en-GB" sz="2200" dirty="0" smtClean="0">
                <a:effectLst/>
                <a:latin typeface="Book Antiqua"/>
                <a:cs typeface="Book Antiqua"/>
              </a:rPr>
              <a:t>.” (</a:t>
            </a:r>
            <a:r>
              <a:rPr lang="en-GB" sz="2200" dirty="0" err="1" smtClean="0">
                <a:effectLst/>
                <a:latin typeface="Book Antiqua"/>
                <a:cs typeface="Book Antiqua"/>
              </a:rPr>
              <a:t>Silko</a:t>
            </a:r>
            <a:r>
              <a:rPr lang="en-GB" sz="2200" dirty="0" smtClean="0">
                <a:effectLst/>
                <a:latin typeface="Book Antiqua"/>
                <a:cs typeface="Book Antiqua"/>
              </a:rPr>
              <a:t>, </a:t>
            </a:r>
            <a:r>
              <a:rPr lang="en-GB" sz="2200" i="1" dirty="0" smtClean="0">
                <a:effectLst/>
                <a:latin typeface="Book Antiqua"/>
                <a:cs typeface="Book Antiqua"/>
              </a:rPr>
              <a:t>Ceremony</a:t>
            </a:r>
            <a:r>
              <a:rPr lang="en-GB" sz="2200" dirty="0" smtClean="0">
                <a:effectLst/>
                <a:latin typeface="Book Antiqua"/>
                <a:cs typeface="Book Antiqua"/>
              </a:rPr>
              <a:t>, 108)</a:t>
            </a:r>
            <a:r>
              <a:rPr lang="fr-BE" sz="2200" dirty="0" smtClean="0">
                <a:effectLst/>
                <a:latin typeface="Book Antiqua"/>
                <a:cs typeface="Book Antiqua"/>
              </a:rPr>
              <a:t> </a:t>
            </a:r>
          </a:p>
          <a:p>
            <a:pPr algn="just"/>
            <a:r>
              <a:rPr lang="en-US" sz="2200" dirty="0" smtClean="0">
                <a:effectLst/>
                <a:latin typeface="Book Antiqua"/>
                <a:cs typeface="Book Antiqua"/>
              </a:rPr>
              <a:t>“While Native peoples have been massacred and fought, cheated, and robbed of their historical lands, today their lands are subject to some of the most invasive industrial interventions imaginable. According to the World-watch Institute, </a:t>
            </a:r>
            <a:r>
              <a:rPr lang="en-US" sz="2200" b="1" i="1" dirty="0" smtClean="0">
                <a:effectLst/>
                <a:latin typeface="Book Antiqua"/>
                <a:cs typeface="Book Antiqua"/>
              </a:rPr>
              <a:t>317 reservations in the United States are threatened by environmental hazards, ranging from toxic wastes</a:t>
            </a:r>
            <a:r>
              <a:rPr lang="en-US" sz="2200" dirty="0" smtClean="0">
                <a:effectLst/>
                <a:latin typeface="Book Antiqua"/>
                <a:cs typeface="Book Antiqua"/>
              </a:rPr>
              <a:t> to </a:t>
            </a:r>
            <a:r>
              <a:rPr lang="en-US" sz="2200" dirty="0" err="1" smtClean="0">
                <a:effectLst/>
                <a:latin typeface="Book Antiqua"/>
                <a:cs typeface="Book Antiqua"/>
              </a:rPr>
              <a:t>clearcuts</a:t>
            </a:r>
            <a:r>
              <a:rPr lang="en-US" sz="2200" dirty="0" smtClean="0">
                <a:effectLst/>
                <a:latin typeface="Book Antiqua"/>
                <a:cs typeface="Book Antiqua"/>
              </a:rPr>
              <a:t>.” (</a:t>
            </a:r>
            <a:r>
              <a:rPr lang="en-US" sz="2200" dirty="0" err="1" smtClean="0">
                <a:effectLst/>
                <a:latin typeface="Book Antiqua"/>
                <a:cs typeface="Book Antiqua"/>
              </a:rPr>
              <a:t>LaDuke</a:t>
            </a:r>
            <a:r>
              <a:rPr lang="en-US" sz="2200" dirty="0" smtClean="0">
                <a:effectLst/>
                <a:latin typeface="Book Antiqua"/>
                <a:cs typeface="Book Antiqua"/>
              </a:rPr>
              <a:t>, </a:t>
            </a:r>
            <a:r>
              <a:rPr lang="en-US" sz="2200" i="1" dirty="0" smtClean="0">
                <a:effectLst/>
                <a:latin typeface="Book Antiqua"/>
                <a:cs typeface="Book Antiqua"/>
              </a:rPr>
              <a:t>All Our Relations: Native Struggles for Land and Life</a:t>
            </a:r>
            <a:r>
              <a:rPr lang="en-US" sz="2200" dirty="0" smtClean="0">
                <a:effectLst/>
                <a:latin typeface="Book Antiqua"/>
                <a:cs typeface="Book Antiqua"/>
              </a:rPr>
              <a:t>, 2)</a:t>
            </a:r>
            <a:endParaRPr lang="en-US" sz="2200" dirty="0">
              <a:latin typeface="Book Antiqua"/>
              <a:cs typeface="Book Antiqua"/>
            </a:endParaRPr>
          </a:p>
        </p:txBody>
      </p:sp>
    </p:spTree>
    <p:extLst>
      <p:ext uri="{BB962C8B-B14F-4D97-AF65-F5344CB8AC3E}">
        <p14:creationId xmlns:p14="http://schemas.microsoft.com/office/powerpoint/2010/main" val="482967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err="1"/>
              <a:t>Silko’s</a:t>
            </a:r>
            <a:r>
              <a:rPr lang="fr-FR" sz="4000" dirty="0"/>
              <a:t> </a:t>
            </a:r>
            <a:r>
              <a:rPr lang="fr-FR" sz="4000" i="1" dirty="0" err="1"/>
              <a:t>Ceremony</a:t>
            </a:r>
            <a:r>
              <a:rPr lang="fr-FR" sz="4000" i="1" dirty="0"/>
              <a:t> </a:t>
            </a:r>
            <a:r>
              <a:rPr lang="fr-FR" sz="4000" dirty="0"/>
              <a:t>(1977) </a:t>
            </a:r>
          </a:p>
        </p:txBody>
      </p:sp>
      <p:sp>
        <p:nvSpPr>
          <p:cNvPr id="3" name="Espace réservé du contenu 2"/>
          <p:cNvSpPr>
            <a:spLocks noGrp="1"/>
          </p:cNvSpPr>
          <p:nvPr>
            <p:ph idx="1"/>
          </p:nvPr>
        </p:nvSpPr>
        <p:spPr/>
        <p:txBody>
          <a:bodyPr>
            <a:normAutofit/>
          </a:bodyPr>
          <a:lstStyle/>
          <a:p>
            <a:pPr algn="just"/>
            <a:r>
              <a:rPr lang="en-GB" sz="2200" dirty="0" smtClean="0">
                <a:effectLst/>
              </a:rPr>
              <a:t>“Josiah </a:t>
            </a:r>
            <a:r>
              <a:rPr lang="en-GB" sz="2200" dirty="0">
                <a:effectLst/>
              </a:rPr>
              <a:t>was driving the wagon, old Grandma was holding him, and Rocky whispered “my brother.” They were </a:t>
            </a:r>
            <a:r>
              <a:rPr lang="en-GB" sz="2200" b="1" i="1" dirty="0">
                <a:effectLst/>
              </a:rPr>
              <a:t>taking him home</a:t>
            </a:r>
            <a:r>
              <a:rPr lang="en-GB" sz="2200" dirty="0">
                <a:effectLst/>
              </a:rPr>
              <a:t>. […] They had always been loved. He thought of her then; she had always loved him, she had never left him; she had always been there. He crossed the river at </a:t>
            </a:r>
            <a:r>
              <a:rPr lang="en-GB" sz="2200" dirty="0" smtClean="0">
                <a:effectLst/>
              </a:rPr>
              <a:t>sunrise.”</a:t>
            </a:r>
            <a:r>
              <a:rPr lang="fr-BE" sz="2200" dirty="0" smtClean="0">
                <a:effectLst/>
              </a:rPr>
              <a:t> (Silko, </a:t>
            </a:r>
            <a:r>
              <a:rPr lang="fr-BE" sz="2200" i="1" dirty="0" smtClean="0">
                <a:effectLst/>
              </a:rPr>
              <a:t>Ceremony</a:t>
            </a:r>
            <a:r>
              <a:rPr lang="fr-BE" sz="2200" dirty="0" smtClean="0">
                <a:effectLst/>
              </a:rPr>
              <a:t>, 236-237)</a:t>
            </a:r>
            <a:endParaRPr lang="fr-FR" sz="2200" dirty="0"/>
          </a:p>
        </p:txBody>
      </p:sp>
    </p:spTree>
    <p:extLst>
      <p:ext uri="{BB962C8B-B14F-4D97-AF65-F5344CB8AC3E}">
        <p14:creationId xmlns:p14="http://schemas.microsoft.com/office/powerpoint/2010/main" val="31862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Conclusion: </a:t>
            </a:r>
            <a:r>
              <a:rPr lang="fr-FR" sz="4000" dirty="0" err="1" smtClean="0"/>
              <a:t>Dwelling</a:t>
            </a:r>
            <a:r>
              <a:rPr lang="fr-FR" sz="4000" dirty="0" smtClean="0"/>
              <a:t>, Home, Nature and </a:t>
            </a:r>
            <a:r>
              <a:rPr lang="fr-FR" sz="4000" dirty="0" err="1" smtClean="0"/>
              <a:t>Literature</a:t>
            </a:r>
            <a:endParaRPr lang="fr-FR" sz="4000" dirty="0"/>
          </a:p>
        </p:txBody>
      </p:sp>
      <p:sp>
        <p:nvSpPr>
          <p:cNvPr id="3" name="Espace réservé du contenu 2"/>
          <p:cNvSpPr>
            <a:spLocks noGrp="1"/>
          </p:cNvSpPr>
          <p:nvPr>
            <p:ph idx="1"/>
          </p:nvPr>
        </p:nvSpPr>
        <p:spPr/>
        <p:txBody>
          <a:bodyPr>
            <a:normAutofit fontScale="92500" lnSpcReduction="20000"/>
          </a:bodyPr>
          <a:lstStyle/>
          <a:p>
            <a:pPr algn="just"/>
            <a:r>
              <a:rPr lang="en-US" sz="2200" b="1" u="sng" dirty="0" smtClean="0"/>
              <a:t>Henry David Thoreau</a:t>
            </a:r>
            <a:r>
              <a:rPr lang="en-US" sz="2200" dirty="0" smtClean="0"/>
              <a:t>: an </a:t>
            </a:r>
            <a:r>
              <a:rPr lang="en-US" sz="2200" b="1" i="1" dirty="0" smtClean="0"/>
              <a:t>idiosyncratic transcendental approach to nature as “home”</a:t>
            </a:r>
            <a:r>
              <a:rPr lang="en-US" sz="2200" dirty="0" smtClean="0"/>
              <a:t> and a significant legacy (</a:t>
            </a:r>
            <a:r>
              <a:rPr lang="en-US" sz="2200" b="1" i="1" dirty="0" smtClean="0"/>
              <a:t>John Muir, Aldo Leopold, Edward Abbey, Annie Dillard, Cheryl Strayed, Ken </a:t>
            </a:r>
            <a:r>
              <a:rPr lang="en-US" sz="2200" b="1" i="1" dirty="0" err="1" smtClean="0"/>
              <a:t>Ilgunas</a:t>
            </a:r>
            <a:r>
              <a:rPr lang="en-US" sz="2200" dirty="0" smtClean="0"/>
              <a:t>, ...); </a:t>
            </a:r>
          </a:p>
          <a:p>
            <a:pPr algn="just"/>
            <a:r>
              <a:rPr lang="en-US" sz="2200" b="1" u="sng" dirty="0" smtClean="0"/>
              <a:t>Leslie Marmon </a:t>
            </a:r>
            <a:r>
              <a:rPr lang="en-US" sz="2200" b="1" u="sng" dirty="0" err="1" smtClean="0"/>
              <a:t>Silko</a:t>
            </a:r>
            <a:r>
              <a:rPr lang="en-US" sz="2200" dirty="0" smtClean="0"/>
              <a:t>: example of a long-standing indigenous tradition of </a:t>
            </a:r>
            <a:r>
              <a:rPr lang="en-US" sz="2200" b="1" i="1" dirty="0" smtClean="0"/>
              <a:t>belonging with the land</a:t>
            </a:r>
            <a:r>
              <a:rPr lang="en-US" sz="2200" dirty="0" smtClean="0"/>
              <a:t> (other examples in literature: </a:t>
            </a:r>
            <a:r>
              <a:rPr lang="en-US" sz="2200" b="1" i="1" dirty="0" smtClean="0"/>
              <a:t>Winona </a:t>
            </a:r>
            <a:r>
              <a:rPr lang="en-US" sz="2200" b="1" i="1" dirty="0" err="1" smtClean="0"/>
              <a:t>LaDuke</a:t>
            </a:r>
            <a:r>
              <a:rPr lang="en-US" sz="2200" b="1" i="1" dirty="0" smtClean="0"/>
              <a:t>, Joy </a:t>
            </a:r>
            <a:r>
              <a:rPr lang="en-US" sz="2200" b="1" i="1" dirty="0" err="1" smtClean="0"/>
              <a:t>Harjo</a:t>
            </a:r>
            <a:r>
              <a:rPr lang="en-US" sz="2200" b="1" i="1" dirty="0" smtClean="0"/>
              <a:t>, Simon J. Ortiz</a:t>
            </a:r>
            <a:r>
              <a:rPr lang="en-US" sz="2200" dirty="0" smtClean="0"/>
              <a:t>, ...); </a:t>
            </a:r>
          </a:p>
          <a:p>
            <a:pPr algn="just"/>
            <a:r>
              <a:rPr lang="en-US" sz="2200" b="1" u="sng" dirty="0" smtClean="0"/>
              <a:t>Dwelling</a:t>
            </a:r>
            <a:r>
              <a:rPr lang="en-US" sz="2200" dirty="0" smtClean="0"/>
              <a:t>: a fundamental trope to study the relationship between literature and nature/our physical environment? </a:t>
            </a:r>
            <a:endParaRPr lang="en-US" sz="2200" b="1" u="sng" dirty="0" smtClean="0"/>
          </a:p>
          <a:p>
            <a:pPr marL="0" indent="0" algn="just">
              <a:buNone/>
            </a:pPr>
            <a:endParaRPr lang="en-US" sz="2200" dirty="0" smtClean="0"/>
          </a:p>
          <a:p>
            <a:pPr marL="0" indent="0" algn="just">
              <a:lnSpc>
                <a:spcPct val="60000"/>
              </a:lnSpc>
              <a:buNone/>
            </a:pPr>
            <a:r>
              <a:rPr lang="en-US" sz="2200" i="1" dirty="0" smtClean="0"/>
              <a:t>See what we have left</a:t>
            </a:r>
          </a:p>
          <a:p>
            <a:pPr marL="0" indent="0" algn="just">
              <a:lnSpc>
                <a:spcPct val="60000"/>
              </a:lnSpc>
              <a:buNone/>
            </a:pPr>
            <a:r>
              <a:rPr lang="en-US" sz="2200" i="1" dirty="0" smtClean="0"/>
              <a:t>In a world where we’re just guests</a:t>
            </a:r>
          </a:p>
          <a:p>
            <a:pPr algn="just"/>
            <a:endParaRPr lang="en-US" dirty="0"/>
          </a:p>
        </p:txBody>
      </p:sp>
    </p:spTree>
    <p:extLst>
      <p:ext uri="{BB962C8B-B14F-4D97-AF65-F5344CB8AC3E}">
        <p14:creationId xmlns:p14="http://schemas.microsoft.com/office/powerpoint/2010/main" val="215619396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293</TotalTime>
  <Words>735</Words>
  <Application>Microsoft Macintosh PowerPoint</Application>
  <PresentationFormat>Présentation à l'écran (4:3)</PresentationFormat>
  <Paragraphs>28</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Habitat</vt:lpstr>
      <vt:lpstr>Dwelling on Dwelling: Home and Nature in (Native) American Literature</vt:lpstr>
      <vt:lpstr>Introduction: Why “Dwelling”?</vt:lpstr>
      <vt:lpstr>Thoreau’s Walden (1854)</vt:lpstr>
      <vt:lpstr>Thoreau’s Walden (1854)</vt:lpstr>
      <vt:lpstr>Silko’s Ceremony (1977) </vt:lpstr>
      <vt:lpstr>Silko’s Ceremony (1977) </vt:lpstr>
      <vt:lpstr>Silko’s Ceremony (1977) </vt:lpstr>
      <vt:lpstr>Conclusion: Dwelling, Home, Nature and Literature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Dwelling on Dwelling: Home and Nature in (Native) American Literature</dc:title>
  <dc:creator>David Lombard</dc:creator>
  <cp:lastModifiedBy>David Lombard</cp:lastModifiedBy>
  <cp:revision>14</cp:revision>
  <dcterms:created xsi:type="dcterms:W3CDTF">2017-11-13T21:12:37Z</dcterms:created>
  <dcterms:modified xsi:type="dcterms:W3CDTF">2017-11-15T16:31:25Z</dcterms:modified>
</cp:coreProperties>
</file>