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65" r:id="rId6"/>
    <p:sldId id="259" r:id="rId7"/>
    <p:sldId id="261" r:id="rId8"/>
    <p:sldId id="266" r:id="rId9"/>
    <p:sldId id="262" r:id="rId10"/>
    <p:sldId id="268" r:id="rId11"/>
    <p:sldId id="267" r:id="rId12"/>
    <p:sldId id="270" r:id="rId13"/>
    <p:sldId id="269" r:id="rId14"/>
    <p:sldId id="263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0099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64" y="150876"/>
            <a:ext cx="8115716" cy="6903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64" y="1019557"/>
            <a:ext cx="8115716" cy="50703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7064" y="6236208"/>
            <a:ext cx="5141839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933A587-6F5B-481F-860E-EFED6F04611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5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2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8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0DDBCFD-7A04-4ACA-9270-AF88F3B27C5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933A587-6F5B-481F-860E-EFED6F0461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2240" y="397164"/>
            <a:ext cx="6939520" cy="3635500"/>
          </a:xfrm>
        </p:spPr>
        <p:txBody>
          <a:bodyPr/>
          <a:lstStyle/>
          <a:p>
            <a:r>
              <a:rPr lang="en-US" dirty="0"/>
              <a:t>First retrievals of methane isotopologue</a:t>
            </a:r>
            <a:br>
              <a:rPr lang="en-US" dirty="0"/>
            </a:b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D</a:t>
            </a:r>
            <a:br>
              <a:rPr lang="en-US" dirty="0"/>
            </a:br>
            <a:r>
              <a:rPr lang="en-US" dirty="0"/>
              <a:t>from FTIR ground-based observations in the High Arctic (eureka)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fr-BE" dirty="0"/>
              <a:t>Whitney Bader</a:t>
            </a:r>
          </a:p>
          <a:p>
            <a:r>
              <a:rPr lang="fr-BE" dirty="0"/>
              <a:t>CANDAC/PAHA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2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Water </a:t>
            </a:r>
            <a:r>
              <a:rPr lang="fr-BE" dirty="0" err="1"/>
              <a:t>vapor</a:t>
            </a:r>
            <a:endParaRPr lang="en-US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0"/>
          <a:stretch/>
        </p:blipFill>
        <p:spPr>
          <a:xfrm>
            <a:off x="1398483" y="4145376"/>
            <a:ext cx="6352875" cy="2520000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6"/>
          <a:stretch/>
        </p:blipFill>
        <p:spPr>
          <a:xfrm>
            <a:off x="1808495" y="1457255"/>
            <a:ext cx="5532853" cy="2520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17064" y="1019557"/>
            <a:ext cx="8115716" cy="5070347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/>
              <a:t>4 </a:t>
            </a:r>
            <a:r>
              <a:rPr lang="fr-BE" dirty="0" err="1"/>
              <a:t>windows</a:t>
            </a:r>
            <a:r>
              <a:rPr lang="fr-BE" dirty="0"/>
              <a:t> ?</a:t>
            </a:r>
            <a:endParaRPr lang="en-US" dirty="0"/>
          </a:p>
        </p:txBody>
      </p:sp>
      <p:sp>
        <p:nvSpPr>
          <p:cNvPr id="3" name="Signe de multiplication 2"/>
          <p:cNvSpPr/>
          <p:nvPr/>
        </p:nvSpPr>
        <p:spPr>
          <a:xfrm>
            <a:off x="4190918" y="3977255"/>
            <a:ext cx="2530764" cy="2724727"/>
          </a:xfrm>
          <a:prstGeom prst="mathMultiply">
            <a:avLst>
              <a:gd name="adj1" fmla="val 9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4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Water </a:t>
            </a:r>
            <a:r>
              <a:rPr lang="fr-BE" dirty="0" err="1"/>
              <a:t>vapor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dirty="0"/>
              <a:t>3 </a:t>
            </a:r>
            <a:r>
              <a:rPr lang="fr-BE" dirty="0" err="1"/>
              <a:t>windows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t="14866" r="9764" b="6397"/>
          <a:stretch/>
        </p:blipFill>
        <p:spPr>
          <a:xfrm>
            <a:off x="1810328" y="1524851"/>
            <a:ext cx="5532581" cy="49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Water </a:t>
            </a:r>
            <a:r>
              <a:rPr lang="fr-BE" dirty="0" err="1"/>
              <a:t>vapor</a:t>
            </a:r>
            <a:endParaRPr lang="en-US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0"/>
          <a:stretch/>
        </p:blipFill>
        <p:spPr>
          <a:xfrm>
            <a:off x="1398483" y="4145376"/>
            <a:ext cx="6352875" cy="2520000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6"/>
          <a:stretch/>
        </p:blipFill>
        <p:spPr>
          <a:xfrm>
            <a:off x="1808495" y="1457255"/>
            <a:ext cx="5532853" cy="2520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17064" y="1019557"/>
            <a:ext cx="8115716" cy="5070347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/>
              <a:t>4 </a:t>
            </a:r>
            <a:r>
              <a:rPr lang="fr-BE" dirty="0" err="1"/>
              <a:t>windows</a:t>
            </a:r>
            <a:r>
              <a:rPr lang="fr-BE" dirty="0"/>
              <a:t> ?</a:t>
            </a:r>
            <a:endParaRPr lang="en-US" dirty="0"/>
          </a:p>
        </p:txBody>
      </p:sp>
      <p:sp>
        <p:nvSpPr>
          <p:cNvPr id="3" name="Signe de multiplication 2"/>
          <p:cNvSpPr/>
          <p:nvPr/>
        </p:nvSpPr>
        <p:spPr>
          <a:xfrm>
            <a:off x="4190918" y="3977255"/>
            <a:ext cx="2530764" cy="2724727"/>
          </a:xfrm>
          <a:prstGeom prst="mathMultiply">
            <a:avLst>
              <a:gd name="adj1" fmla="val 9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igne de multiplication 6"/>
          <p:cNvSpPr/>
          <p:nvPr/>
        </p:nvSpPr>
        <p:spPr>
          <a:xfrm>
            <a:off x="1529319" y="3940649"/>
            <a:ext cx="2530764" cy="2724727"/>
          </a:xfrm>
          <a:prstGeom prst="mathMultiply">
            <a:avLst>
              <a:gd name="adj1" fmla="val 9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Water </a:t>
            </a:r>
            <a:r>
              <a:rPr lang="fr-BE" dirty="0" err="1"/>
              <a:t>vapor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dirty="0"/>
              <a:t>2 </a:t>
            </a:r>
            <a:r>
              <a:rPr lang="fr-BE" dirty="0" err="1"/>
              <a:t>windows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15897" r="9836" b="6569"/>
          <a:stretch/>
        </p:blipFill>
        <p:spPr>
          <a:xfrm>
            <a:off x="1921163" y="1523003"/>
            <a:ext cx="5255491" cy="46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Methane</a:t>
            </a:r>
            <a:r>
              <a:rPr lang="fr-BE" dirty="0"/>
              <a:t> CH</a:t>
            </a:r>
            <a:r>
              <a:rPr lang="fr-BE" baseline="-25000" dirty="0"/>
              <a:t>4</a:t>
            </a:r>
            <a:endParaRPr lang="en-US" baseline="-25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8" y="1019175"/>
            <a:ext cx="7156754" cy="5070475"/>
          </a:xfrm>
        </p:spPr>
      </p:pic>
      <p:sp>
        <p:nvSpPr>
          <p:cNvPr id="3" name="ZoneTexte 2"/>
          <p:cNvSpPr txBox="1"/>
          <p:nvPr/>
        </p:nvSpPr>
        <p:spPr>
          <a:xfrm>
            <a:off x="7598307" y="3138913"/>
            <a:ext cx="5552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4800" dirty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507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CH</a:t>
            </a:r>
            <a:r>
              <a:rPr lang="fr-BE" baseline="-25000" dirty="0"/>
              <a:t>3</a:t>
            </a:r>
            <a:r>
              <a:rPr lang="fr-BE" dirty="0"/>
              <a:t>D Time </a:t>
            </a:r>
            <a:r>
              <a:rPr lang="fr-BE" dirty="0" err="1"/>
              <a:t>series</a:t>
            </a:r>
            <a:r>
              <a:rPr lang="fr-BE" dirty="0"/>
              <a:t> at Eureka</a:t>
            </a:r>
            <a:br>
              <a:rPr lang="fr-BE" dirty="0"/>
            </a:br>
            <a:r>
              <a:rPr lang="fr-BE" sz="1600" cap="none" dirty="0"/>
              <a:t>(</a:t>
            </a:r>
            <a:r>
              <a:rPr lang="fr-BE" sz="1600" cap="none" dirty="0" err="1"/>
              <a:t>Unfiltered</a:t>
            </a:r>
            <a:r>
              <a:rPr lang="fr-BE" sz="1600" cap="none" dirty="0"/>
              <a:t> </a:t>
            </a:r>
            <a:r>
              <a:rPr lang="fr-BE" sz="1600" cap="none" dirty="0" err="1"/>
              <a:t>individual</a:t>
            </a:r>
            <a:r>
              <a:rPr lang="fr-BE" sz="1600" cap="none" dirty="0"/>
              <a:t> </a:t>
            </a:r>
            <a:r>
              <a:rPr lang="fr-BE" sz="1600" cap="none" dirty="0" err="1"/>
              <a:t>measurements</a:t>
            </a:r>
            <a:r>
              <a:rPr lang="fr-BE" sz="1600" cap="none" dirty="0"/>
              <a:t>)</a:t>
            </a:r>
            <a:endParaRPr lang="en-US" sz="1600" cap="none" baseline="-25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2"/>
          <a:stretch/>
        </p:blipFill>
        <p:spPr>
          <a:xfrm>
            <a:off x="1475757" y="1120775"/>
            <a:ext cx="6198329" cy="5070474"/>
          </a:xfrm>
        </p:spPr>
      </p:pic>
    </p:spTree>
    <p:extLst>
      <p:ext uri="{BB962C8B-B14F-4D97-AF65-F5344CB8AC3E}">
        <p14:creationId xmlns:p14="http://schemas.microsoft.com/office/powerpoint/2010/main" val="348568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Next</a:t>
            </a:r>
            <a:r>
              <a:rPr lang="fr-BE" dirty="0"/>
              <a:t> </a:t>
            </a:r>
            <a:r>
              <a:rPr lang="fr-BE" dirty="0" err="1"/>
              <a:t>steps</a:t>
            </a:r>
            <a:r>
              <a:rPr lang="fr-BE" dirty="0"/>
              <a:t>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Water </a:t>
            </a:r>
            <a:r>
              <a:rPr lang="fr-BE" sz="2000" dirty="0" err="1"/>
              <a:t>vapor</a:t>
            </a:r>
            <a:r>
              <a:rPr lang="fr-BE" sz="2000" dirty="0"/>
              <a:t> </a:t>
            </a:r>
            <a:r>
              <a:rPr lang="fr-BE" sz="2000" dirty="0" err="1"/>
              <a:t>approach</a:t>
            </a:r>
            <a:endParaRPr lang="fr-BE" sz="2000" dirty="0"/>
          </a:p>
          <a:p>
            <a:r>
              <a:rPr lang="fr-BE" sz="2000" dirty="0" err="1"/>
              <a:t>Methane</a:t>
            </a:r>
            <a:r>
              <a:rPr lang="fr-BE" sz="2000" dirty="0"/>
              <a:t> </a:t>
            </a:r>
            <a:r>
              <a:rPr lang="fr-BE" sz="2000" dirty="0" err="1"/>
              <a:t>approach</a:t>
            </a:r>
            <a:endParaRPr lang="fr-BE" sz="2000" dirty="0"/>
          </a:p>
          <a:p>
            <a:pPr marL="0" indent="0">
              <a:buNone/>
            </a:pPr>
            <a:r>
              <a:rPr lang="fr-BE" sz="2000" dirty="0">
                <a:solidFill>
                  <a:schemeClr val="accent1"/>
                </a:solidFill>
              </a:rPr>
              <a:t>	</a:t>
            </a:r>
            <a:r>
              <a:rPr lang="fr-BE" sz="2000" dirty="0" err="1">
                <a:solidFill>
                  <a:schemeClr val="accent1"/>
                </a:solidFill>
              </a:rPr>
              <a:t>Any</a:t>
            </a:r>
            <a:r>
              <a:rPr lang="fr-BE" sz="2000" dirty="0">
                <a:solidFill>
                  <a:schemeClr val="accent1"/>
                </a:solidFill>
              </a:rPr>
              <a:t> suggestions are </a:t>
            </a:r>
            <a:r>
              <a:rPr lang="fr-BE" sz="2000" dirty="0" err="1">
                <a:solidFill>
                  <a:schemeClr val="accent1"/>
                </a:solidFill>
              </a:rPr>
              <a:t>welcome</a:t>
            </a:r>
            <a:r>
              <a:rPr lang="fr-BE" sz="2000" dirty="0">
                <a:solidFill>
                  <a:schemeClr val="accent1"/>
                </a:solidFill>
              </a:rPr>
              <a:t> !</a:t>
            </a:r>
          </a:p>
          <a:p>
            <a:pPr marL="0" indent="0">
              <a:buNone/>
            </a:pPr>
            <a:endParaRPr lang="fr-BE" sz="2000" dirty="0"/>
          </a:p>
          <a:p>
            <a:r>
              <a:rPr lang="fr-BE" sz="2000" dirty="0"/>
              <a:t>CH</a:t>
            </a:r>
            <a:r>
              <a:rPr lang="fr-BE" sz="2000" baseline="-25000" dirty="0"/>
              <a:t>3</a:t>
            </a:r>
            <a:r>
              <a:rPr lang="fr-BE" sz="2000" dirty="0"/>
              <a:t>D time </a:t>
            </a:r>
            <a:r>
              <a:rPr lang="fr-BE" sz="2000" dirty="0" err="1"/>
              <a:t>series</a:t>
            </a:r>
            <a:r>
              <a:rPr lang="fr-BE" sz="2000" dirty="0"/>
              <a:t> :  </a:t>
            </a:r>
            <a:r>
              <a:rPr lang="fr-BE" sz="2000" dirty="0" err="1"/>
              <a:t>Valuable</a:t>
            </a:r>
            <a:r>
              <a:rPr lang="fr-BE" sz="2000" dirty="0"/>
              <a:t> </a:t>
            </a:r>
            <a:r>
              <a:rPr lang="fr-BE" sz="2000" dirty="0" err="1"/>
              <a:t>dataset</a:t>
            </a:r>
            <a:r>
              <a:rPr lang="fr-BE" sz="2000" dirty="0"/>
              <a:t> for validation</a:t>
            </a:r>
          </a:p>
          <a:p>
            <a:pPr marL="228600" lvl="1" indent="0">
              <a:buNone/>
            </a:pPr>
            <a:endParaRPr lang="fr-BE" sz="2000" dirty="0"/>
          </a:p>
          <a:p>
            <a:pPr marL="228600" lvl="1" indent="0">
              <a:buNone/>
            </a:pPr>
            <a:endParaRPr lang="fr-BE" sz="2000" dirty="0"/>
          </a:p>
          <a:p>
            <a:pPr marL="228600" lvl="1" indent="0">
              <a:buNone/>
            </a:pPr>
            <a:endParaRPr lang="fr-BE" sz="2000" dirty="0"/>
          </a:p>
          <a:p>
            <a:pPr marL="228600" lvl="1" indent="0">
              <a:buNone/>
            </a:pPr>
            <a:r>
              <a:rPr lang="fr-BE" sz="2000" dirty="0" err="1"/>
              <a:t>Next</a:t>
            </a:r>
            <a:r>
              <a:rPr lang="fr-BE" sz="2000" dirty="0"/>
              <a:t> </a:t>
            </a:r>
            <a:r>
              <a:rPr lang="fr-BE" sz="2000" dirty="0" err="1"/>
              <a:t>steps</a:t>
            </a:r>
            <a:r>
              <a:rPr lang="fr-BE" sz="2000" dirty="0"/>
              <a:t> of the </a:t>
            </a:r>
            <a:r>
              <a:rPr lang="fr-BE" sz="2000" dirty="0" err="1"/>
              <a:t>project</a:t>
            </a:r>
            <a:endParaRPr lang="fr-BE" sz="2000" dirty="0"/>
          </a:p>
          <a:p>
            <a:r>
              <a:rPr lang="fr-BE" sz="2000" baseline="30000" dirty="0"/>
              <a:t>13</a:t>
            </a:r>
            <a:r>
              <a:rPr lang="fr-BE" sz="2000" dirty="0"/>
              <a:t>CH</a:t>
            </a:r>
            <a:r>
              <a:rPr lang="fr-BE" sz="2000" baseline="-25000" dirty="0"/>
              <a:t>4</a:t>
            </a:r>
            <a:r>
              <a:rPr lang="fr-BE" sz="2000" dirty="0"/>
              <a:t> </a:t>
            </a:r>
            <a:r>
              <a:rPr lang="fr-BE" sz="2000" dirty="0" err="1"/>
              <a:t>retrieval</a:t>
            </a:r>
            <a:r>
              <a:rPr lang="fr-BE" sz="2000" dirty="0"/>
              <a:t> </a:t>
            </a:r>
            <a:r>
              <a:rPr lang="fr-BE" sz="2000" dirty="0" err="1"/>
              <a:t>strategy</a:t>
            </a:r>
            <a:endParaRPr lang="fr-BE" sz="2000" dirty="0"/>
          </a:p>
          <a:p>
            <a:r>
              <a:rPr lang="fr-BE" sz="2000" dirty="0" err="1"/>
              <a:t>Development</a:t>
            </a:r>
            <a:r>
              <a:rPr lang="fr-BE" sz="2000" dirty="0"/>
              <a:t> of a GEOS-</a:t>
            </a:r>
            <a:r>
              <a:rPr lang="fr-BE" sz="2000" dirty="0" err="1"/>
              <a:t>Chem</a:t>
            </a:r>
            <a:r>
              <a:rPr lang="fr-BE" sz="2000" dirty="0"/>
              <a:t> </a:t>
            </a:r>
            <a:r>
              <a:rPr lang="fr-BE" sz="2000" dirty="0" err="1"/>
              <a:t>isotopic</a:t>
            </a:r>
            <a:r>
              <a:rPr lang="fr-BE" sz="2000" dirty="0"/>
              <a:t> simulation</a:t>
            </a:r>
          </a:p>
        </p:txBody>
      </p:sp>
    </p:spTree>
    <p:extLst>
      <p:ext uri="{BB962C8B-B14F-4D97-AF65-F5344CB8AC3E}">
        <p14:creationId xmlns:p14="http://schemas.microsoft.com/office/powerpoint/2010/main" val="155334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 and motivation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064" y="1019557"/>
            <a:ext cx="4138063" cy="5467350"/>
          </a:xfrm>
        </p:spPr>
        <p:txBody>
          <a:bodyPr anchor="ctr"/>
          <a:lstStyle/>
          <a:p>
            <a:r>
              <a:rPr lang="en-US" dirty="0"/>
              <a:t>Atmospheric methane CH</a:t>
            </a:r>
            <a:r>
              <a:rPr lang="en-US" baseline="-25000" dirty="0"/>
              <a:t>4</a:t>
            </a:r>
          </a:p>
          <a:p>
            <a:pPr lvl="1"/>
            <a:r>
              <a:rPr lang="en-US" dirty="0"/>
              <a:t>Lifetime of </a:t>
            </a:r>
            <a:r>
              <a:rPr lang="en-US" dirty="0">
                <a:solidFill>
                  <a:schemeClr val="accent1"/>
                </a:solidFill>
              </a:rPr>
              <a:t>8-10</a:t>
            </a:r>
            <a:r>
              <a:rPr lang="en-US" dirty="0"/>
              <a:t> years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2nd</a:t>
            </a:r>
            <a:r>
              <a:rPr lang="en-US" dirty="0"/>
              <a:t> most important anthropogenic GHG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1/5th</a:t>
            </a:r>
            <a:r>
              <a:rPr lang="en-US" dirty="0"/>
              <a:t> of radiative forcing since 1750</a:t>
            </a:r>
          </a:p>
          <a:p>
            <a:pPr lvl="1"/>
            <a:r>
              <a:rPr lang="en-US" dirty="0"/>
              <a:t>New high of </a:t>
            </a:r>
            <a:r>
              <a:rPr lang="en-US" dirty="0">
                <a:solidFill>
                  <a:schemeClr val="accent1"/>
                </a:solidFill>
              </a:rPr>
              <a:t>1845</a:t>
            </a:r>
            <a:r>
              <a:rPr lang="en-US" dirty="0"/>
              <a:t> ± 2 ppb</a:t>
            </a:r>
          </a:p>
          <a:p>
            <a:pPr lvl="1"/>
            <a:r>
              <a:rPr lang="en-US" dirty="0"/>
              <a:t>+ </a:t>
            </a:r>
            <a:r>
              <a:rPr lang="en-US" dirty="0">
                <a:solidFill>
                  <a:schemeClr val="accent1"/>
                </a:solidFill>
              </a:rPr>
              <a:t>256 %</a:t>
            </a:r>
            <a:r>
              <a:rPr lang="en-US" dirty="0"/>
              <a:t> since pre-industrial times</a:t>
            </a:r>
          </a:p>
          <a:p>
            <a:pPr lvl="1"/>
            <a:r>
              <a:rPr lang="en-US" dirty="0"/>
              <a:t>+ </a:t>
            </a:r>
            <a:r>
              <a:rPr lang="en-US" dirty="0">
                <a:solidFill>
                  <a:schemeClr val="accent1"/>
                </a:solidFill>
              </a:rPr>
              <a:t>~0.3%/year</a:t>
            </a:r>
            <a:r>
              <a:rPr lang="en-US" dirty="0"/>
              <a:t> since mid-2000s</a:t>
            </a:r>
          </a:p>
          <a:p>
            <a:pPr lvl="1"/>
            <a:r>
              <a:rPr lang="fr-BE" dirty="0"/>
              <a:t>Changes </a:t>
            </a:r>
            <a:r>
              <a:rPr lang="fr-BE" dirty="0" err="1"/>
              <a:t>remain</a:t>
            </a:r>
            <a:r>
              <a:rPr lang="fr-BE" dirty="0"/>
              <a:t> </a:t>
            </a:r>
            <a:r>
              <a:rPr lang="fr-BE" dirty="0" err="1"/>
              <a:t>unexplained</a:t>
            </a:r>
            <a:endParaRPr lang="fr-BE" dirty="0"/>
          </a:p>
          <a:p>
            <a:pPr lvl="1" algn="just"/>
            <a:r>
              <a:rPr lang="fr-BE" dirty="0"/>
              <a:t>Bloom et al., 2010; </a:t>
            </a:r>
            <a:r>
              <a:rPr lang="fr-BE" dirty="0" err="1"/>
              <a:t>Dlugokencky</a:t>
            </a:r>
            <a:r>
              <a:rPr lang="fr-BE" dirty="0"/>
              <a:t> et al., 2009; </a:t>
            </a:r>
            <a:r>
              <a:rPr lang="fr-BE" dirty="0" err="1"/>
              <a:t>Frankenberg</a:t>
            </a:r>
            <a:r>
              <a:rPr lang="fr-BE" dirty="0"/>
              <a:t> et al., 2011; Hausmann et al., 2016; </a:t>
            </a:r>
            <a:r>
              <a:rPr lang="fr-BE" dirty="0" err="1"/>
              <a:t>Helmig</a:t>
            </a:r>
            <a:r>
              <a:rPr lang="fr-BE" dirty="0"/>
              <a:t> et al., 2016; </a:t>
            </a:r>
            <a:r>
              <a:rPr lang="fr-BE" dirty="0" err="1"/>
              <a:t>Montzka</a:t>
            </a:r>
            <a:r>
              <a:rPr lang="fr-BE" dirty="0"/>
              <a:t> et al., 2011; </a:t>
            </a:r>
            <a:r>
              <a:rPr lang="fr-BE" dirty="0" err="1"/>
              <a:t>Rigby</a:t>
            </a:r>
            <a:r>
              <a:rPr lang="fr-BE" dirty="0"/>
              <a:t> et al., 2008; Schaefer et al., 2016; </a:t>
            </a:r>
            <a:r>
              <a:rPr lang="fr-BE" dirty="0" err="1"/>
              <a:t>Spahni</a:t>
            </a:r>
            <a:r>
              <a:rPr lang="fr-BE" dirty="0"/>
              <a:t> et al., 2011; </a:t>
            </a:r>
            <a:r>
              <a:rPr lang="fr-BE" dirty="0" err="1"/>
              <a:t>Sussmann</a:t>
            </a:r>
            <a:r>
              <a:rPr lang="fr-BE" dirty="0"/>
              <a:t> et al., 2012; van der </a:t>
            </a:r>
            <a:r>
              <a:rPr lang="fr-BE" dirty="0" err="1"/>
              <a:t>Werf</a:t>
            </a:r>
            <a:r>
              <a:rPr lang="fr-BE" dirty="0"/>
              <a:t> et al., 2010; Tuner et al., 2017; </a:t>
            </a:r>
            <a:r>
              <a:rPr lang="fr-BE" dirty="0" err="1"/>
              <a:t>Rigby</a:t>
            </a:r>
            <a:r>
              <a:rPr lang="fr-BE" dirty="0"/>
              <a:t> et al., 2017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05" y="1019557"/>
            <a:ext cx="3876675" cy="54673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56105" y="6480550"/>
            <a:ext cx="387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WMO, </a:t>
            </a:r>
            <a:r>
              <a:rPr lang="fr-BE" sz="1600" dirty="0" err="1"/>
              <a:t>Greenhouse</a:t>
            </a:r>
            <a:r>
              <a:rPr lang="fr-BE" sz="1600" dirty="0"/>
              <a:t> </a:t>
            </a:r>
            <a:r>
              <a:rPr lang="fr-BE" sz="1600" dirty="0" err="1"/>
              <a:t>gas</a:t>
            </a:r>
            <a:r>
              <a:rPr lang="fr-BE" sz="1600" dirty="0"/>
              <a:t> bulletin N°12,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543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2 main isotopologues : CH</a:t>
            </a:r>
            <a:r>
              <a:rPr lang="en-US" sz="1600" baseline="-25000" dirty="0"/>
              <a:t>3</a:t>
            </a:r>
            <a:r>
              <a:rPr lang="en-US" sz="1600" dirty="0"/>
              <a:t>D, </a:t>
            </a:r>
            <a:r>
              <a:rPr lang="en-US" sz="1600" baseline="30000" dirty="0"/>
              <a:t>13</a:t>
            </a:r>
            <a:r>
              <a:rPr lang="en-US" sz="1600" dirty="0"/>
              <a:t>CH</a:t>
            </a:r>
            <a:r>
              <a:rPr lang="en-US" sz="1600" baseline="-25000" dirty="0"/>
              <a:t>4</a:t>
            </a:r>
          </a:p>
          <a:p>
            <a:pPr lvl="1">
              <a:spcBef>
                <a:spcPts val="600"/>
              </a:spcBef>
            </a:pPr>
            <a:r>
              <a:rPr lang="fr-BE" dirty="0"/>
              <a:t>CH</a:t>
            </a:r>
            <a:r>
              <a:rPr lang="fr-BE" baseline="-25000" dirty="0"/>
              <a:t>3</a:t>
            </a:r>
            <a:r>
              <a:rPr lang="fr-BE" dirty="0"/>
              <a:t>D : 6.158 x 10</a:t>
            </a:r>
            <a:r>
              <a:rPr lang="fr-BE" baseline="30000" dirty="0"/>
              <a:t>-4</a:t>
            </a:r>
            <a:r>
              <a:rPr lang="fr-BE" dirty="0"/>
              <a:t> </a:t>
            </a:r>
            <a:r>
              <a:rPr lang="fr-BE" dirty="0" err="1"/>
              <a:t>rel</a:t>
            </a:r>
            <a:r>
              <a:rPr lang="fr-BE" dirty="0"/>
              <a:t>. </a:t>
            </a:r>
            <a:r>
              <a:rPr lang="fr-BE" dirty="0" err="1"/>
              <a:t>abundance</a:t>
            </a:r>
            <a:endParaRPr lang="fr-BE" dirty="0"/>
          </a:p>
          <a:p>
            <a:pPr lvl="1">
              <a:spcBef>
                <a:spcPts val="600"/>
              </a:spcBef>
            </a:pPr>
            <a:r>
              <a:rPr lang="fr-BE" baseline="30000" dirty="0"/>
              <a:t>13</a:t>
            </a:r>
            <a:r>
              <a:rPr lang="fr-BE" dirty="0"/>
              <a:t>CH</a:t>
            </a:r>
            <a:r>
              <a:rPr lang="fr-BE" baseline="-25000" dirty="0"/>
              <a:t>4</a:t>
            </a:r>
            <a:r>
              <a:rPr lang="fr-BE" dirty="0"/>
              <a:t> : 1.11 x 10</a:t>
            </a:r>
            <a:r>
              <a:rPr lang="fr-BE" baseline="30000" dirty="0"/>
              <a:t>-2 </a:t>
            </a:r>
            <a:r>
              <a:rPr lang="fr-BE" dirty="0" err="1"/>
              <a:t>rel</a:t>
            </a:r>
            <a:r>
              <a:rPr lang="fr-BE" dirty="0"/>
              <a:t>. </a:t>
            </a:r>
            <a:r>
              <a:rPr lang="fr-BE" dirty="0" err="1"/>
              <a:t>abundance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Specific emission ratio</a:t>
            </a:r>
          </a:p>
          <a:p>
            <a:pPr lvl="2">
              <a:spcBef>
                <a:spcPts val="600"/>
              </a:spcBef>
            </a:pPr>
            <a:r>
              <a:rPr lang="fr-BE" dirty="0"/>
              <a:t>P</a:t>
            </a:r>
            <a:r>
              <a:rPr lang="en-US" dirty="0" err="1"/>
              <a:t>rocess</a:t>
            </a:r>
            <a:r>
              <a:rPr lang="en-US" dirty="0"/>
              <a:t> type</a:t>
            </a:r>
          </a:p>
          <a:p>
            <a:pPr lvl="1">
              <a:spcBef>
                <a:spcPts val="600"/>
              </a:spcBef>
            </a:pPr>
            <a:r>
              <a:rPr lang="fr-BE" dirty="0" err="1"/>
              <a:t>Kinetic</a:t>
            </a:r>
            <a:r>
              <a:rPr lang="fr-BE" dirty="0"/>
              <a:t> Isotope </a:t>
            </a:r>
            <a:r>
              <a:rPr lang="fr-BE" dirty="0" err="1"/>
              <a:t>Effect</a:t>
            </a:r>
            <a:endParaRPr lang="fr-BE" dirty="0"/>
          </a:p>
          <a:p>
            <a:pPr lvl="2">
              <a:spcBef>
                <a:spcPts val="600"/>
              </a:spcBef>
            </a:pPr>
            <a:r>
              <a:rPr lang="fr-BE" dirty="0"/>
              <a:t>Removal </a:t>
            </a:r>
            <a:r>
              <a:rPr lang="fr-BE" dirty="0" err="1"/>
              <a:t>pathway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3983038" lvl="1" indent="0">
              <a:spcBef>
                <a:spcPts val="600"/>
              </a:spcBef>
              <a:buNone/>
            </a:pPr>
            <a:endParaRPr lang="en-US" dirty="0"/>
          </a:p>
          <a:p>
            <a:pPr marL="4211638" lvl="1">
              <a:spcBef>
                <a:spcPts val="600"/>
              </a:spcBef>
            </a:pPr>
            <a:r>
              <a:rPr lang="en-US" dirty="0"/>
              <a:t>Fig. 2 from Rigby et al., 2012</a:t>
            </a:r>
          </a:p>
          <a:p>
            <a:pPr marL="4211638" lvl="1">
              <a:spcBef>
                <a:spcPts val="600"/>
              </a:spcBef>
            </a:pP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D and </a:t>
            </a:r>
            <a:r>
              <a:rPr lang="en-US" baseline="30000" dirty="0"/>
              <a:t>13</a:t>
            </a: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are good tracers of the methane budget. 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 and motivation</a:t>
            </a:r>
            <a:endParaRPr lang="en-US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36" y="1019558"/>
            <a:ext cx="4051544" cy="3232672"/>
          </a:xfrm>
          <a:prstGeom prst="rect">
            <a:avLst/>
          </a:prstGeom>
        </p:spPr>
      </p:pic>
      <p:pic>
        <p:nvPicPr>
          <p:cNvPr id="11" name="Espace réservé du contenu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1" y="3438764"/>
            <a:ext cx="3840163" cy="26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Instrumentation &amp; </a:t>
            </a:r>
            <a:r>
              <a:rPr lang="fr-BE" dirty="0" err="1"/>
              <a:t>dataset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b="1" dirty="0"/>
              <a:t>Development and optimization of the retrieval strategy for CH</a:t>
            </a:r>
            <a:r>
              <a:rPr lang="en-US" sz="1700" b="1" baseline="-25000" dirty="0"/>
              <a:t>3</a:t>
            </a:r>
            <a:r>
              <a:rPr lang="en-US" sz="1700" b="1" dirty="0"/>
              <a:t>D from ground-based FTIR (Fourier Transform infrared) solar observations with the SFIT-4 algorithm</a:t>
            </a:r>
            <a:endParaRPr lang="en-US" sz="1700" dirty="0"/>
          </a:p>
          <a:p>
            <a:r>
              <a:rPr lang="en-US" sz="1700" b="1" dirty="0"/>
              <a:t>Toronto, ON, Canada</a:t>
            </a:r>
            <a:endParaRPr lang="en-US" sz="1700" dirty="0"/>
          </a:p>
          <a:p>
            <a:pPr lvl="1"/>
            <a:r>
              <a:rPr lang="pt-BR" sz="1700" dirty="0"/>
              <a:t>Bomem DA8 Fourier Transform Spectrometer </a:t>
            </a:r>
          </a:p>
          <a:p>
            <a:pPr marL="0" indent="0">
              <a:buNone/>
            </a:pPr>
            <a:r>
              <a:rPr lang="en-US" sz="1700" dirty="0"/>
              <a:t>	~1430 days of observations since May 2002 </a:t>
            </a:r>
          </a:p>
          <a:p>
            <a:r>
              <a:rPr lang="en-US" sz="1700" b="1" dirty="0"/>
              <a:t>Eureka, NU, Canada</a:t>
            </a:r>
            <a:endParaRPr lang="en-US" sz="1700" dirty="0"/>
          </a:p>
          <a:p>
            <a:pPr lvl="1"/>
            <a:r>
              <a:rPr lang="en-US" sz="1700" dirty="0"/>
              <a:t>Bruker IFS-125 HR Fourier Transform Spectrometer </a:t>
            </a:r>
          </a:p>
          <a:p>
            <a:pPr marL="0" indent="0">
              <a:buNone/>
            </a:pPr>
            <a:r>
              <a:rPr lang="en-US" sz="1700" dirty="0"/>
              <a:t>	~760 days of observations since July 2006 </a:t>
            </a:r>
          </a:p>
          <a:p>
            <a:pPr lvl="1"/>
            <a:r>
              <a:rPr lang="en-US" sz="1700" dirty="0"/>
              <a:t>Portable Atmospheric Research Interferometric Spectrometer for the InfraRed </a:t>
            </a:r>
          </a:p>
          <a:p>
            <a:pPr marL="0" indent="0">
              <a:buNone/>
            </a:pPr>
            <a:r>
              <a:rPr lang="en-US" sz="1700" dirty="0"/>
              <a:t>	~240 days of spring observations at Eureka since 2004 </a:t>
            </a:r>
          </a:p>
          <a:p>
            <a:r>
              <a:rPr lang="de-DE" sz="1700" b="1" dirty="0" err="1"/>
              <a:t>Jungfraujoch</a:t>
            </a:r>
            <a:r>
              <a:rPr lang="de-DE" sz="1700" b="1" dirty="0"/>
              <a:t>, </a:t>
            </a:r>
            <a:r>
              <a:rPr lang="de-DE" sz="1700" b="1" dirty="0" err="1"/>
              <a:t>Switzerland</a:t>
            </a:r>
            <a:endParaRPr lang="de-DE" sz="1700" dirty="0"/>
          </a:p>
          <a:p>
            <a:pPr marL="0" indent="0">
              <a:buNone/>
            </a:pPr>
            <a:r>
              <a:rPr lang="en-US" sz="1700" dirty="0"/>
              <a:t>	Bruker 120-HR : ~2590 days of observations since 1990 </a:t>
            </a:r>
          </a:p>
        </p:txBody>
      </p:sp>
    </p:spTree>
    <p:extLst>
      <p:ext uri="{BB962C8B-B14F-4D97-AF65-F5344CB8AC3E}">
        <p14:creationId xmlns:p14="http://schemas.microsoft.com/office/powerpoint/2010/main" val="315289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Instrumentation &amp; </a:t>
            </a:r>
            <a:r>
              <a:rPr lang="fr-BE" dirty="0" err="1"/>
              <a:t>dataset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b="1" dirty="0"/>
              <a:t>Development and optimization of the retrieval strategy for CH</a:t>
            </a:r>
            <a:r>
              <a:rPr lang="en-US" sz="1700" b="1" baseline="-25000" dirty="0"/>
              <a:t>3</a:t>
            </a:r>
            <a:r>
              <a:rPr lang="en-US" sz="1700" b="1" dirty="0"/>
              <a:t>D from ground-based FTIR (Fourier Transform infrared) solar observations with the SFIT-4 algorithm</a:t>
            </a:r>
            <a:endParaRPr lang="en-US" sz="1700" dirty="0"/>
          </a:p>
          <a:p>
            <a:r>
              <a:rPr lang="en-US" sz="1700" b="1" dirty="0"/>
              <a:t>Toronto, ON, Canada</a:t>
            </a:r>
            <a:endParaRPr lang="en-US" sz="1700" dirty="0"/>
          </a:p>
          <a:p>
            <a:pPr lvl="1"/>
            <a:r>
              <a:rPr lang="pt-BR" sz="1700" dirty="0"/>
              <a:t>Bomem DA8 Fourier Transform Spectrometer </a:t>
            </a:r>
          </a:p>
          <a:p>
            <a:pPr marL="0" indent="0">
              <a:buNone/>
            </a:pPr>
            <a:r>
              <a:rPr lang="en-US" sz="1700" dirty="0"/>
              <a:t>	~1430 days of observations since May 2002 </a:t>
            </a:r>
          </a:p>
          <a:p>
            <a:r>
              <a:rPr lang="en-US" sz="1700" b="1" dirty="0"/>
              <a:t>Eureka, NU, Canada</a:t>
            </a:r>
            <a:endParaRPr lang="en-US" sz="1700" dirty="0"/>
          </a:p>
          <a:p>
            <a:pPr lvl="1"/>
            <a:r>
              <a:rPr lang="en-US" sz="2200" i="1" dirty="0">
                <a:solidFill>
                  <a:srgbClr val="FF0000"/>
                </a:solidFill>
              </a:rPr>
              <a:t>Bruker IFS-125 HR Fourier Transform Spectrometer 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FF0000"/>
                </a:solidFill>
              </a:rPr>
              <a:t>	~760 days of observations since July 2006 </a:t>
            </a:r>
          </a:p>
          <a:p>
            <a:pPr lvl="1"/>
            <a:r>
              <a:rPr lang="en-US" sz="1700" dirty="0"/>
              <a:t>Portable Atmospheric Research Interferometric Spectrometer for the InfraRed </a:t>
            </a:r>
          </a:p>
          <a:p>
            <a:pPr marL="0" indent="0">
              <a:buNone/>
            </a:pPr>
            <a:r>
              <a:rPr lang="en-US" sz="1700" dirty="0"/>
              <a:t>	~240 days of spring observations at Eureka since 2004 </a:t>
            </a:r>
          </a:p>
          <a:p>
            <a:r>
              <a:rPr lang="de-DE" sz="1700" b="1" dirty="0" err="1"/>
              <a:t>Jungfraujoch</a:t>
            </a:r>
            <a:r>
              <a:rPr lang="de-DE" sz="1700" b="1" dirty="0"/>
              <a:t>, </a:t>
            </a:r>
            <a:r>
              <a:rPr lang="de-DE" sz="1700" b="1" dirty="0" err="1"/>
              <a:t>Switzerland</a:t>
            </a:r>
            <a:endParaRPr lang="de-DE" sz="1700" dirty="0"/>
          </a:p>
          <a:p>
            <a:pPr marL="0" indent="0">
              <a:buNone/>
            </a:pPr>
            <a:r>
              <a:rPr lang="en-US" sz="1700" dirty="0"/>
              <a:t>	Bruker 120-HR : ~2590 days of observations since 1990 </a:t>
            </a:r>
          </a:p>
        </p:txBody>
      </p:sp>
    </p:spTree>
    <p:extLst>
      <p:ext uri="{BB962C8B-B14F-4D97-AF65-F5344CB8AC3E}">
        <p14:creationId xmlns:p14="http://schemas.microsoft.com/office/powerpoint/2010/main" val="13873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Retrieval</a:t>
            </a:r>
            <a:r>
              <a:rPr lang="fr-BE" dirty="0"/>
              <a:t> </a:t>
            </a:r>
            <a:r>
              <a:rPr lang="fr-BE" dirty="0" err="1"/>
              <a:t>strategy</a:t>
            </a:r>
            <a:r>
              <a:rPr lang="fr-BE" dirty="0"/>
              <a:t> - </a:t>
            </a:r>
            <a:r>
              <a:rPr lang="fr-BE" dirty="0" err="1"/>
              <a:t>windows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6"/>
          <a:stretch/>
        </p:blipFill>
        <p:spPr>
          <a:xfrm>
            <a:off x="2689915" y="1095242"/>
            <a:ext cx="5532853" cy="2520000"/>
          </a:xfrm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0"/>
          <a:stretch/>
        </p:blipFill>
        <p:spPr>
          <a:xfrm>
            <a:off x="2279905" y="3786109"/>
            <a:ext cx="6352875" cy="252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7064" y="1200727"/>
            <a:ext cx="1762841" cy="51053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BE" dirty="0"/>
              <a:t>Target </a:t>
            </a:r>
            <a:r>
              <a:rPr lang="fr-BE" dirty="0" err="1"/>
              <a:t>gas</a:t>
            </a:r>
            <a:endParaRPr lang="fr-BE" dirty="0"/>
          </a:p>
          <a:p>
            <a:pPr algn="ctr"/>
            <a:r>
              <a:rPr lang="fr-BE" dirty="0">
                <a:solidFill>
                  <a:srgbClr val="00FF00"/>
                </a:solidFill>
              </a:rPr>
              <a:t>CH</a:t>
            </a:r>
            <a:r>
              <a:rPr lang="fr-BE" baseline="-25000" dirty="0">
                <a:solidFill>
                  <a:srgbClr val="00FF00"/>
                </a:solidFill>
              </a:rPr>
              <a:t>3</a:t>
            </a:r>
            <a:r>
              <a:rPr lang="fr-BE" dirty="0">
                <a:solidFill>
                  <a:srgbClr val="00FF00"/>
                </a:solidFill>
              </a:rPr>
              <a:t>D</a:t>
            </a:r>
          </a:p>
          <a:p>
            <a:pPr algn="ctr"/>
            <a:endParaRPr lang="fr-BE" dirty="0"/>
          </a:p>
          <a:p>
            <a:pPr algn="ctr"/>
            <a:r>
              <a:rPr lang="fr-BE" dirty="0" err="1"/>
              <a:t>Interfering</a:t>
            </a:r>
            <a:r>
              <a:rPr lang="fr-BE" dirty="0"/>
              <a:t> </a:t>
            </a:r>
            <a:r>
              <a:rPr lang="fr-BE" dirty="0" err="1"/>
              <a:t>gases</a:t>
            </a:r>
            <a:endParaRPr lang="fr-BE" dirty="0"/>
          </a:p>
          <a:p>
            <a:pPr algn="ctr"/>
            <a:r>
              <a:rPr lang="fr-BE" dirty="0">
                <a:solidFill>
                  <a:srgbClr val="009999"/>
                </a:solidFill>
              </a:rPr>
              <a:t>CH</a:t>
            </a:r>
            <a:r>
              <a:rPr lang="fr-BE" baseline="-25000" dirty="0">
                <a:solidFill>
                  <a:srgbClr val="009999"/>
                </a:solidFill>
              </a:rPr>
              <a:t>4</a:t>
            </a:r>
          </a:p>
          <a:p>
            <a:pPr algn="ctr"/>
            <a:r>
              <a:rPr lang="fr-BE" dirty="0">
                <a:solidFill>
                  <a:srgbClr val="0000FF"/>
                </a:solidFill>
              </a:rPr>
              <a:t>H</a:t>
            </a:r>
            <a:r>
              <a:rPr lang="fr-BE" baseline="-25000" dirty="0">
                <a:solidFill>
                  <a:srgbClr val="0000FF"/>
                </a:solidFill>
              </a:rPr>
              <a:t>2</a:t>
            </a:r>
            <a:r>
              <a:rPr lang="fr-BE" dirty="0">
                <a:solidFill>
                  <a:srgbClr val="0000FF"/>
                </a:solidFill>
              </a:rPr>
              <a:t>O</a:t>
            </a:r>
          </a:p>
          <a:p>
            <a:pPr algn="ctr"/>
            <a:r>
              <a:rPr lang="fr-BE" dirty="0">
                <a:solidFill>
                  <a:srgbClr val="9900CC"/>
                </a:solidFill>
              </a:rPr>
              <a:t>O</a:t>
            </a:r>
            <a:r>
              <a:rPr lang="fr-BE" baseline="-25000" dirty="0">
                <a:solidFill>
                  <a:srgbClr val="9900CC"/>
                </a:solidFill>
              </a:rPr>
              <a:t>3</a:t>
            </a: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Solar </a:t>
            </a:r>
            <a:r>
              <a:rPr lang="fr-BE" dirty="0" err="1">
                <a:solidFill>
                  <a:schemeClr val="accent1"/>
                </a:solidFill>
              </a:rPr>
              <a:t>lines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4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 err="1"/>
              <a:t>Evaluate</a:t>
            </a:r>
            <a:r>
              <a:rPr lang="fr-BE" dirty="0"/>
              <a:t> </a:t>
            </a:r>
            <a:r>
              <a:rPr lang="fr-BE" dirty="0" err="1"/>
              <a:t>our</a:t>
            </a:r>
            <a:r>
              <a:rPr lang="fr-BE" dirty="0"/>
              <a:t> </a:t>
            </a:r>
            <a:r>
              <a:rPr lang="fr-BE" dirty="0" err="1"/>
              <a:t>retrieval</a:t>
            </a:r>
            <a:r>
              <a:rPr lang="fr-BE" dirty="0"/>
              <a:t> </a:t>
            </a:r>
            <a:r>
              <a:rPr lang="fr-BE" dirty="0" err="1"/>
              <a:t>strategy</a:t>
            </a:r>
            <a:r>
              <a:rPr lang="fr-BE" dirty="0"/>
              <a:t> </a:t>
            </a:r>
            <a:r>
              <a:rPr lang="fr-BE" dirty="0" err="1"/>
              <a:t>objectively</a:t>
            </a:r>
            <a:r>
              <a:rPr lang="fr-BE" dirty="0"/>
              <a:t> </a:t>
            </a:r>
            <a:r>
              <a:rPr lang="fr-BE" dirty="0" err="1"/>
              <a:t>through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 of </a:t>
            </a:r>
            <a:r>
              <a:rPr lang="fr-BE" dirty="0" err="1"/>
              <a:t>error</a:t>
            </a:r>
            <a:r>
              <a:rPr lang="fr-BE" dirty="0"/>
              <a:t> budget and information content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I</a:t>
            </a:r>
            <a:r>
              <a:rPr lang="en-US" dirty="0" err="1"/>
              <a:t>mpact</a:t>
            </a:r>
            <a:r>
              <a:rPr lang="en-US" dirty="0"/>
              <a:t> of the combination of the 4 available windows on the error budget and information content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benefit</a:t>
            </a:r>
            <a:r>
              <a:rPr lang="fr-BE" dirty="0"/>
              <a:t> of 4 </a:t>
            </a:r>
            <a:r>
              <a:rPr lang="fr-BE" dirty="0" err="1"/>
              <a:t>windows</a:t>
            </a:r>
            <a:endParaRPr lang="en-US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1"/>
          <a:stretch/>
        </p:blipFill>
        <p:spPr>
          <a:xfrm>
            <a:off x="517480" y="2488139"/>
            <a:ext cx="8115300" cy="19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9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Water </a:t>
            </a:r>
            <a:r>
              <a:rPr lang="fr-BE" dirty="0" err="1"/>
              <a:t>vapor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dirty="0"/>
              <a:t>Use of a water </a:t>
            </a:r>
            <a:r>
              <a:rPr lang="fr-BE" dirty="0" err="1"/>
              <a:t>vapor</a:t>
            </a:r>
            <a:r>
              <a:rPr lang="fr-BE" dirty="0"/>
              <a:t> </a:t>
            </a:r>
            <a:r>
              <a:rPr lang="fr-BE" dirty="0" err="1"/>
              <a:t>specific</a:t>
            </a:r>
            <a:r>
              <a:rPr lang="fr-BE" dirty="0"/>
              <a:t> </a:t>
            </a:r>
            <a:r>
              <a:rPr lang="fr-BE" dirty="0" err="1"/>
              <a:t>window</a:t>
            </a:r>
            <a:r>
              <a:rPr lang="fr-BE" dirty="0"/>
              <a:t> as 5th </a:t>
            </a:r>
            <a:r>
              <a:rPr lang="fr-BE" dirty="0" err="1"/>
              <a:t>window</a:t>
            </a:r>
            <a:r>
              <a:rPr lang="fr-BE" dirty="0"/>
              <a:t> ?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(2941.65 –2941.89 cm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4 windows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+ water vapor window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00B050"/>
                </a:solidFill>
              </a:rPr>
              <a:t>4 windows</a:t>
            </a:r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" r="3056" b="3330"/>
          <a:stretch/>
        </p:blipFill>
        <p:spPr>
          <a:xfrm>
            <a:off x="1469083" y="1924304"/>
            <a:ext cx="4525318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1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Water </a:t>
            </a:r>
            <a:r>
              <a:rPr lang="fr-BE" dirty="0" err="1"/>
              <a:t>vapor</a:t>
            </a:r>
            <a:endParaRPr lang="en-US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0"/>
          <a:stretch/>
        </p:blipFill>
        <p:spPr>
          <a:xfrm>
            <a:off x="1398483" y="4145376"/>
            <a:ext cx="6352875" cy="2520000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6"/>
          <a:stretch/>
        </p:blipFill>
        <p:spPr>
          <a:xfrm>
            <a:off x="1808495" y="1457255"/>
            <a:ext cx="5532853" cy="2520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17064" y="1019557"/>
            <a:ext cx="8115716" cy="5070347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/>
              <a:t>4 </a:t>
            </a:r>
            <a:r>
              <a:rPr lang="fr-BE" dirty="0" err="1"/>
              <a:t>windows</a:t>
            </a:r>
            <a:r>
              <a:rPr lang="fr-BE" dirty="0"/>
              <a:t> ?</a:t>
            </a:r>
            <a:endParaRPr lang="en-US" dirty="0"/>
          </a:p>
        </p:txBody>
      </p:sp>
      <p:sp>
        <p:nvSpPr>
          <p:cNvPr id="10" name="Rectangle : coins arrondis 9"/>
          <p:cNvSpPr/>
          <p:nvPr/>
        </p:nvSpPr>
        <p:spPr>
          <a:xfrm>
            <a:off x="3922057" y="4073236"/>
            <a:ext cx="3014452" cy="26893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1398483" y="4655127"/>
            <a:ext cx="1224644" cy="10898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85038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0</TotalTime>
  <Words>388</Words>
  <Application>Microsoft Office PowerPoint</Application>
  <PresentationFormat>Affichage à l'écran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Colis</vt:lpstr>
      <vt:lpstr>First retrievals of methane isotopologue CH3D from FTIR ground-based observations in the High Arctic (eureka)</vt:lpstr>
      <vt:lpstr>Introduction and motivation</vt:lpstr>
      <vt:lpstr>introduction and motivation</vt:lpstr>
      <vt:lpstr>Instrumentation &amp; dataset</vt:lpstr>
      <vt:lpstr>Instrumentation &amp; dataset</vt:lpstr>
      <vt:lpstr>Retrieval strategy - windows</vt:lpstr>
      <vt:lpstr>The benefit of 4 windows</vt:lpstr>
      <vt:lpstr>Water vapor</vt:lpstr>
      <vt:lpstr>Water vapor</vt:lpstr>
      <vt:lpstr>Water vapor</vt:lpstr>
      <vt:lpstr>Water vapor</vt:lpstr>
      <vt:lpstr>Water vapor</vt:lpstr>
      <vt:lpstr>Water vapor</vt:lpstr>
      <vt:lpstr>Methane CH4</vt:lpstr>
      <vt:lpstr>CH3D Time series at Eureka (Unfiltered individual measurements)</vt:lpstr>
      <vt:lpstr>Next steps…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retrievals of methane isotopologue CH3D from FTIR ground-based observations in the High Arctic</dc:title>
  <dc:creator>Whitney Bader</dc:creator>
  <cp:lastModifiedBy>Whitney Bader</cp:lastModifiedBy>
  <cp:revision>26</cp:revision>
  <dcterms:created xsi:type="dcterms:W3CDTF">2017-05-04T16:38:56Z</dcterms:created>
  <dcterms:modified xsi:type="dcterms:W3CDTF">2017-05-08T03:07:52Z</dcterms:modified>
</cp:coreProperties>
</file>