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71" r:id="rId2"/>
    <p:sldId id="257" r:id="rId3"/>
    <p:sldId id="317" r:id="rId4"/>
    <p:sldId id="318" r:id="rId5"/>
    <p:sldId id="319" r:id="rId6"/>
    <p:sldId id="320" r:id="rId7"/>
    <p:sldId id="311" r:id="rId8"/>
    <p:sldId id="321" r:id="rId9"/>
    <p:sldId id="309" r:id="rId10"/>
    <p:sldId id="312" r:id="rId11"/>
    <p:sldId id="335" r:id="rId12"/>
    <p:sldId id="316" r:id="rId13"/>
    <p:sldId id="347" r:id="rId14"/>
    <p:sldId id="315" r:id="rId15"/>
    <p:sldId id="313" r:id="rId16"/>
    <p:sldId id="324" r:id="rId17"/>
    <p:sldId id="314" r:id="rId18"/>
    <p:sldId id="291" r:id="rId19"/>
    <p:sldId id="295" r:id="rId20"/>
    <p:sldId id="270" r:id="rId21"/>
    <p:sldId id="299" r:id="rId22"/>
    <p:sldId id="297" r:id="rId23"/>
    <p:sldId id="323" r:id="rId24"/>
    <p:sldId id="331" r:id="rId25"/>
    <p:sldId id="266" r:id="rId26"/>
    <p:sldId id="302" r:id="rId27"/>
    <p:sldId id="348" r:id="rId28"/>
    <p:sldId id="303" r:id="rId29"/>
    <p:sldId id="304" r:id="rId30"/>
    <p:sldId id="332" r:id="rId31"/>
    <p:sldId id="305" r:id="rId32"/>
    <p:sldId id="326" r:id="rId33"/>
    <p:sldId id="327" r:id="rId34"/>
    <p:sldId id="328" r:id="rId35"/>
    <p:sldId id="329" r:id="rId36"/>
    <p:sldId id="339" r:id="rId37"/>
    <p:sldId id="333" r:id="rId38"/>
    <p:sldId id="334" r:id="rId39"/>
    <p:sldId id="338" r:id="rId40"/>
    <p:sldId id="283" r:id="rId41"/>
    <p:sldId id="282" r:id="rId42"/>
    <p:sldId id="269" r:id="rId43"/>
    <p:sldId id="268" r:id="rId44"/>
    <p:sldId id="306" r:id="rId45"/>
    <p:sldId id="308" r:id="rId46"/>
    <p:sldId id="307" r:id="rId47"/>
    <p:sldId id="285" r:id="rId48"/>
    <p:sldId id="286" r:id="rId49"/>
    <p:sldId id="288" r:id="rId50"/>
    <p:sldId id="289" r:id="rId51"/>
    <p:sldId id="290" r:id="rId52"/>
    <p:sldId id="345" r:id="rId53"/>
    <p:sldId id="346" r:id="rId54"/>
    <p:sldId id="281" r:id="rId55"/>
    <p:sldId id="344" r:id="rId56"/>
    <p:sldId id="343" r:id="rId57"/>
    <p:sldId id="342" r:id="rId58"/>
    <p:sldId id="278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7F"/>
    <a:srgbClr val="7DB928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756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D01F3-C181-41BB-9081-7F711033F593}" type="datetimeFigureOut">
              <a:rPr lang="fr-BE" smtClean="0"/>
              <a:pPr/>
              <a:t>05/07/2017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EE0F-5E8D-4172-B5FE-EE24F52F832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42</a:t>
            </a:fld>
            <a:endParaRPr lang="fr-B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45</a:t>
            </a:fld>
            <a:endParaRPr lang="fr-B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47</a:t>
            </a:fld>
            <a:endParaRPr lang="fr-B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48</a:t>
            </a:fld>
            <a:endParaRPr lang="fr-B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49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50</a:t>
            </a:fld>
            <a:endParaRPr lang="fr-B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51</a:t>
            </a:fld>
            <a:endParaRPr lang="fr-B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52</a:t>
            </a:fld>
            <a:endParaRPr lang="fr-B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53</a:t>
            </a:fld>
            <a:endParaRPr lang="fr-B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54</a:t>
            </a:fld>
            <a:endParaRPr lang="fr-B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55</a:t>
            </a:fld>
            <a:endParaRPr lang="fr-B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56</a:t>
            </a:fld>
            <a:endParaRPr lang="fr-B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57</a:t>
            </a:fld>
            <a:endParaRPr lang="fr-B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58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0F-5E8D-4172-B5FE-EE24F52F8320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7DB928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00707F"/>
                </a:solidFill>
              </a:defRPr>
            </a:lvl1pPr>
            <a:lvl2pPr>
              <a:defRPr sz="2000" b="1">
                <a:solidFill>
                  <a:srgbClr val="7DB92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pic>
        <p:nvPicPr>
          <p:cNvPr id="7" name="Picture 3" descr="X:\PRV-O3051002\CANTONNEMENT\512.12 Aménagement\Gembloux\3188_NOUVEAU\spw_env_f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80562"/>
            <a:ext cx="1131148" cy="477438"/>
          </a:xfrm>
          <a:prstGeom prst="rect">
            <a:avLst/>
          </a:prstGeom>
          <a:noFill/>
        </p:spPr>
      </p:pic>
      <p:pic>
        <p:nvPicPr>
          <p:cNvPr id="8" name="Picture 6" descr="C:\Users\136787\Desktop\BORDEAUX_2017\uLIEGE_Gembloux_AgroBioTech_Logo_CMJN_pos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6360985"/>
            <a:ext cx="1173334" cy="4885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BE" sz="3200" b="1" kern="1200" dirty="0">
                <a:solidFill>
                  <a:srgbClr val="7DB9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00707F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fr-FR" sz="2400" b="1" kern="1200" dirty="0" smtClean="0">
                <a:solidFill>
                  <a:srgbClr val="00707F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pic>
        <p:nvPicPr>
          <p:cNvPr id="8" name="Picture 3" descr="X:\PRV-O3051002\CANTONNEMENT\512.12 Aménagement\Gembloux\3188_NOUVEAU\spw_env_f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80562"/>
            <a:ext cx="1131148" cy="477438"/>
          </a:xfrm>
          <a:prstGeom prst="rect">
            <a:avLst/>
          </a:prstGeom>
          <a:noFill/>
        </p:spPr>
      </p:pic>
      <p:pic>
        <p:nvPicPr>
          <p:cNvPr id="9" name="Picture 6" descr="C:\Users\136787\Desktop\BORDEAUX_2017\uLIEGE_Gembloux_AgroBioTech_Logo_CMJN_pos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6360985"/>
            <a:ext cx="1173334" cy="4885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S. Riguelle – Gestion du risque tempête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811E-93FF-4E2F-B443-FDE9771FA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w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gif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/com" TargetMode="External"/><Relationship Id="rId3" Type="http://schemas.openxmlformats.org/officeDocument/2006/relationships/hyperlink" Target="https://be.linkedin.com/in/riguellesimon" TargetMode="External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bi.ulg.ac.be/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1979875"/>
            <a:ext cx="9144000" cy="2838177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rgbClr val="00707F"/>
                </a:solidFill>
              </a:rPr>
              <a:t>Gestion intégrée et systémique </a:t>
            </a:r>
            <a:br>
              <a:rPr lang="fr-BE" sz="3200" b="1" dirty="0" smtClean="0">
                <a:solidFill>
                  <a:srgbClr val="00707F"/>
                </a:solidFill>
              </a:rPr>
            </a:br>
            <a:r>
              <a:rPr lang="fr-BE" sz="3200" b="1" dirty="0" smtClean="0">
                <a:solidFill>
                  <a:srgbClr val="00707F"/>
                </a:solidFill>
              </a:rPr>
              <a:t>du risque tempête au sein de la filière forêt-bois</a:t>
            </a:r>
            <a:r>
              <a:rPr lang="fr-BE" sz="3200" b="1" dirty="0" smtClean="0"/>
              <a:t/>
            </a:r>
            <a:br>
              <a:rPr lang="fr-BE" sz="3200" b="1" dirty="0" smtClean="0"/>
            </a:br>
            <a:r>
              <a:rPr lang="fr-BE" sz="3200" b="1" dirty="0" smtClean="0">
                <a:solidFill>
                  <a:srgbClr val="7DB928"/>
                </a:solidFill>
              </a:rPr>
              <a:t>---</a:t>
            </a:r>
            <a:r>
              <a:rPr lang="fr-BE" sz="3200" b="1" dirty="0" smtClean="0"/>
              <a:t/>
            </a:r>
            <a:br>
              <a:rPr lang="fr-BE" sz="3200" b="1" dirty="0" smtClean="0"/>
            </a:br>
            <a:r>
              <a:rPr lang="fr-BE" sz="3200" b="1" dirty="0" smtClean="0"/>
              <a:t/>
            </a:r>
            <a:br>
              <a:rPr lang="fr-BE" sz="3200" b="1" dirty="0" smtClean="0"/>
            </a:br>
            <a:r>
              <a:rPr lang="fr-BE" sz="2000" dirty="0" smtClean="0">
                <a:solidFill>
                  <a:srgbClr val="00707F"/>
                </a:solidFill>
              </a:rPr>
              <a:t>Dr Simon RIGUELLE</a:t>
            </a:r>
            <a:endParaRPr lang="fr-BE" sz="3200" dirty="0">
              <a:solidFill>
                <a:srgbClr val="00707F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5636840"/>
            <a:ext cx="6400800" cy="1752600"/>
          </a:xfrm>
        </p:spPr>
        <p:txBody>
          <a:bodyPr>
            <a:noAutofit/>
          </a:bodyPr>
          <a:lstStyle/>
          <a:p>
            <a:r>
              <a:rPr lang="fr-BE" sz="1800" i="1" dirty="0" smtClean="0">
                <a:solidFill>
                  <a:schemeClr val="tx1"/>
                </a:solidFill>
              </a:rPr>
              <a:t>Prix « Thèses des Bois » - XII</a:t>
            </a:r>
            <a:r>
              <a:rPr lang="fr-BE" sz="1800" i="1" baseline="30000" dirty="0" smtClean="0">
                <a:solidFill>
                  <a:schemeClr val="tx1"/>
                </a:solidFill>
              </a:rPr>
              <a:t>ème</a:t>
            </a:r>
            <a:r>
              <a:rPr lang="fr-BE" sz="1800" i="1" dirty="0" smtClean="0">
                <a:solidFill>
                  <a:schemeClr val="tx1"/>
                </a:solidFill>
              </a:rPr>
              <a:t> session nationale</a:t>
            </a:r>
          </a:p>
          <a:p>
            <a:pPr>
              <a:spcBef>
                <a:spcPts val="2400"/>
              </a:spcBef>
            </a:pPr>
            <a:r>
              <a:rPr lang="fr-BE" sz="1600" dirty="0" smtClean="0">
                <a:solidFill>
                  <a:schemeClr val="tx1"/>
                </a:solidFill>
              </a:rPr>
              <a:t>Bordeaux Sciences Agro – 11.07.2017 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Résultat de recherche d'images pour &quot;fondation bordeaux université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02504" y="5668049"/>
            <a:ext cx="1874384" cy="1025704"/>
          </a:xfrm>
          <a:prstGeom prst="rect">
            <a:avLst/>
          </a:prstGeom>
          <a:noFill/>
        </p:spPr>
      </p:pic>
      <p:pic>
        <p:nvPicPr>
          <p:cNvPr id="28674" name="Picture 2" descr="Xylofutur – Produits et Matériaux des Forêts Cultivé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89240"/>
            <a:ext cx="1907704" cy="1268760"/>
          </a:xfrm>
          <a:prstGeom prst="rect">
            <a:avLst/>
          </a:prstGeom>
          <a:noFill/>
        </p:spPr>
      </p:pic>
      <p:pic>
        <p:nvPicPr>
          <p:cNvPr id="28675" name="Picture 3" descr="X:\PRV-O3051002\CANTONNEMENT\512.12 Aménagement\Gembloux\3188_NOUVEAU\spw_env_f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-9454"/>
            <a:ext cx="2520280" cy="1063767"/>
          </a:xfrm>
          <a:prstGeom prst="rect">
            <a:avLst/>
          </a:prstGeom>
          <a:noFill/>
        </p:spPr>
      </p:pic>
      <p:pic>
        <p:nvPicPr>
          <p:cNvPr id="28678" name="Picture 6" descr="C:\Users\136787\Desktop\BORDEAUX_2017\uLIEGE_Gembloux_AgroBioTech_Logo_CMJN_po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9008" y="-489"/>
            <a:ext cx="2532601" cy="105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Pertes économiques (cycliques)</a:t>
            </a:r>
            <a:endParaRPr lang="fr-BE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9750" y="1600200"/>
            <a:ext cx="66444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940152" y="614555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 smtClean="0">
                <a:latin typeface="Aparajita" pitchFamily="34" charset="0"/>
                <a:cs typeface="Aparajita" pitchFamily="34" charset="0"/>
              </a:rPr>
              <a:t>(Source: Barredo 2010)</a:t>
            </a:r>
            <a:endParaRPr lang="fr-BE" sz="14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1334" y="2556867"/>
            <a:ext cx="68770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de la thèse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Impacts socio-économiques des tempêtes en Europe</a:t>
            </a:r>
          </a:p>
          <a:p>
            <a:endParaRPr lang="fr-BE" dirty="0" smtClean="0"/>
          </a:p>
          <a:p>
            <a:r>
              <a:rPr lang="fr-BE" dirty="0" smtClean="0"/>
              <a:t>Baisse généralisée des moyens publics (subsides, aides)</a:t>
            </a:r>
          </a:p>
          <a:p>
            <a:endParaRPr lang="fr-BE" dirty="0" smtClean="0"/>
          </a:p>
          <a:p>
            <a:r>
              <a:rPr lang="fr-BE" dirty="0" smtClean="0"/>
              <a:t>Certitudes et incertitudes (climat et mutations diverses)</a:t>
            </a:r>
          </a:p>
          <a:p>
            <a:pPr>
              <a:buNone/>
            </a:pP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Incertitudes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Effets du changement climatique</a:t>
            </a:r>
          </a:p>
          <a:p>
            <a:pPr lvl="1"/>
            <a:r>
              <a:rPr lang="fr-BE" dirty="0" smtClean="0"/>
              <a:t>Croissance exacerbée par le taux de CO</a:t>
            </a:r>
            <a:r>
              <a:rPr lang="fr-BE" baseline="-25000" dirty="0" smtClean="0"/>
              <a:t>²</a:t>
            </a:r>
            <a:r>
              <a:rPr lang="fr-BE" dirty="0" smtClean="0"/>
              <a:t>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(Campioli et al. 2012)</a:t>
            </a:r>
            <a:endParaRPr lang="fr-B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BE" dirty="0" smtClean="0"/>
              <a:t>Augmentation de la fréquence des ouragans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(Schwierz et al. 2010)</a:t>
            </a:r>
          </a:p>
          <a:p>
            <a:pPr lvl="1"/>
            <a:r>
              <a:rPr lang="fr-BE" dirty="0" smtClean="0"/>
              <a:t>Augmentation probable de l’intensité des tempêtes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(Alcamo et al. 2007)</a:t>
            </a:r>
          </a:p>
          <a:p>
            <a:pPr lvl="1"/>
            <a:r>
              <a:rPr lang="fr-BE" dirty="0" smtClean="0"/>
              <a:t>Pas de modification attendue de la saisonnalité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(Albrecht et al. 2009)</a:t>
            </a:r>
          </a:p>
          <a:p>
            <a:pPr lvl="1"/>
            <a:r>
              <a:rPr lang="fr-BE" dirty="0" smtClean="0"/>
              <a:t>Effet des politiques de stockage du carbone en forêt  </a:t>
            </a:r>
            <a:r>
              <a:rPr lang="fr-B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(Kurz et al. 2008)</a:t>
            </a:r>
          </a:p>
          <a:p>
            <a:endParaRPr lang="fr-B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BE" dirty="0" smtClean="0"/>
              <a:t>Evolution des marchés</a:t>
            </a:r>
          </a:p>
          <a:p>
            <a:endParaRPr lang="fr-BE" dirty="0" smtClean="0"/>
          </a:p>
          <a:p>
            <a:r>
              <a:rPr lang="fr-BE" dirty="0" smtClean="0"/>
              <a:t>Rôles et attentes vis-à-vis des forêts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de la thèse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Impacts socio-économiques des tempêtes en Europe</a:t>
            </a:r>
          </a:p>
          <a:p>
            <a:endParaRPr lang="fr-BE" dirty="0" smtClean="0"/>
          </a:p>
          <a:p>
            <a:r>
              <a:rPr lang="fr-B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Baisse généralisées des moyens publics (compensations)</a:t>
            </a:r>
          </a:p>
          <a:p>
            <a:endParaRPr lang="fr-BE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fr-B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Certitudes et incertitudes (climat et mutations diverses)</a:t>
            </a:r>
          </a:p>
          <a:p>
            <a:endParaRPr lang="fr-BE" dirty="0" smtClean="0"/>
          </a:p>
          <a:p>
            <a:r>
              <a:rPr lang="fr-BE" dirty="0" smtClean="0"/>
              <a:t>Multiplicité des parties prenantes (internes/externes)</a:t>
            </a:r>
          </a:p>
          <a:p>
            <a:pPr lvl="1">
              <a:buNone/>
            </a:pPr>
            <a:endParaRPr lang="fr-BE" dirty="0" smtClean="0"/>
          </a:p>
          <a:p>
            <a:r>
              <a:rPr lang="fr-BE" dirty="0" smtClean="0"/>
              <a:t>Rapport au risque dans nos sociétés modernes</a:t>
            </a:r>
          </a:p>
          <a:p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smtClean="0"/>
              <a:t>Rôle multifonctionnel des forêts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2708584" y="157827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00B0F0"/>
                </a:solidFill>
              </a:rPr>
              <a:t>épuration</a:t>
            </a:r>
          </a:p>
          <a:p>
            <a:r>
              <a:rPr lang="fr-BE" sz="1400" b="1" dirty="0" smtClean="0">
                <a:solidFill>
                  <a:srgbClr val="00B0F0"/>
                </a:solidFill>
              </a:rPr>
              <a:t>régulation</a:t>
            </a:r>
            <a:endParaRPr lang="fr-BE" sz="1400" b="1" dirty="0">
              <a:solidFill>
                <a:srgbClr val="00B0F0"/>
              </a:solidFill>
            </a:endParaRPr>
          </a:p>
        </p:txBody>
      </p:sp>
      <p:pic>
        <p:nvPicPr>
          <p:cNvPr id="6" name="Picture 4" descr="http://www.luxembourg-belge.be/fr/pratique/images/AAA1-conten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344" y="3034010"/>
            <a:ext cx="9145344" cy="3842582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 flipV="1">
            <a:off x="2699792" y="1700808"/>
            <a:ext cx="0" cy="352839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259632" y="2636912"/>
            <a:ext cx="0" cy="97228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268424" y="2538528"/>
            <a:ext cx="143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2">
                    <a:lumMod val="50000"/>
                  </a:schemeClr>
                </a:solidFill>
              </a:rPr>
              <a:t>production bois</a:t>
            </a:r>
            <a:endParaRPr lang="fr-BE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92080" y="215923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3">
                    <a:lumMod val="75000"/>
                  </a:schemeClr>
                </a:solidFill>
              </a:rPr>
              <a:t>paysages</a:t>
            </a:r>
          </a:p>
          <a:p>
            <a:r>
              <a:rPr lang="fr-BE" sz="1400" b="1" dirty="0" smtClean="0">
                <a:solidFill>
                  <a:schemeClr val="accent3">
                    <a:lumMod val="75000"/>
                  </a:schemeClr>
                </a:solidFill>
              </a:rPr>
              <a:t>héritage culturel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292080" y="2276872"/>
            <a:ext cx="0" cy="158417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380312" y="2159904"/>
            <a:ext cx="154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663300"/>
                </a:solidFill>
              </a:rPr>
              <a:t>érosion </a:t>
            </a:r>
          </a:p>
          <a:p>
            <a:r>
              <a:rPr lang="fr-BE" sz="1400" b="1" dirty="0" smtClean="0">
                <a:solidFill>
                  <a:srgbClr val="663300"/>
                </a:solidFill>
              </a:rPr>
              <a:t>formation sols</a:t>
            </a:r>
          </a:p>
          <a:p>
            <a:r>
              <a:rPr lang="fr-BE" sz="1400" b="1" dirty="0" smtClean="0">
                <a:solidFill>
                  <a:srgbClr val="663300"/>
                </a:solidFill>
              </a:rPr>
              <a:t>cycles nutriments</a:t>
            </a:r>
            <a:endParaRPr lang="fr-BE" sz="1400" b="1" dirty="0">
              <a:solidFill>
                <a:srgbClr val="6633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7380312" y="2276872"/>
            <a:ext cx="0" cy="1728192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732240" y="1340768"/>
            <a:ext cx="0" cy="25922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732240" y="119675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4">
                    <a:lumMod val="75000"/>
                  </a:schemeClr>
                </a:solidFill>
              </a:rPr>
              <a:t>tourisme</a:t>
            </a:r>
          </a:p>
          <a:p>
            <a:r>
              <a:rPr lang="fr-BE" sz="1400" b="1" dirty="0" smtClean="0">
                <a:solidFill>
                  <a:schemeClr val="accent4">
                    <a:lumMod val="75000"/>
                  </a:schemeClr>
                </a:solidFill>
              </a:rPr>
              <a:t>sport</a:t>
            </a:r>
          </a:p>
          <a:p>
            <a:r>
              <a:rPr lang="fr-BE" sz="1400" b="1" dirty="0" smtClean="0">
                <a:solidFill>
                  <a:schemeClr val="accent4">
                    <a:lumMod val="75000"/>
                  </a:schemeClr>
                </a:solidFill>
              </a:rPr>
              <a:t>chasse</a:t>
            </a:r>
            <a:endParaRPr lang="fr-BE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83968" y="14144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6">
                    <a:lumMod val="75000"/>
                  </a:schemeClr>
                </a:solidFill>
              </a:rPr>
              <a:t>protection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4283968" y="1556792"/>
            <a:ext cx="0" cy="25922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23528" y="1628800"/>
            <a:ext cx="0" cy="1729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32320" y="149141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climat</a:t>
            </a:r>
            <a:endParaRPr lang="fr-BE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95232" y="6635296"/>
            <a:ext cx="2736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900" dirty="0" smtClean="0">
                <a:solidFill>
                  <a:schemeClr val="bg1"/>
                </a:solidFill>
              </a:rPr>
              <a:t>Source: www.visitardenne.com</a:t>
            </a:r>
            <a:endParaRPr lang="fr-BE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Attitude(s) face au risque tempête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fr-BE" dirty="0" smtClean="0"/>
              <a:t>Multiplicité acteurs </a:t>
            </a:r>
            <a:r>
              <a:rPr lang="fr-BE" dirty="0" smtClean="0">
                <a:sym typeface="Wingdings" pitchFamily="2" charset="2"/>
              </a:rPr>
              <a:t></a:t>
            </a:r>
            <a:r>
              <a:rPr lang="fr-BE" dirty="0" smtClean="0"/>
              <a:t> diversité des attentes/stratégies</a:t>
            </a:r>
          </a:p>
          <a:p>
            <a:endParaRPr lang="fr-BE" dirty="0" smtClean="0"/>
          </a:p>
          <a:p>
            <a:r>
              <a:rPr lang="fr-BE" dirty="0" smtClean="0"/>
              <a:t>Acceptabilité du risque par les parties </a:t>
            </a:r>
            <a:r>
              <a:rPr lang="fr-BE" sz="1800" dirty="0" smtClean="0"/>
              <a:t>(opportunités ?)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Erosion des savoirs empiriques </a:t>
            </a:r>
            <a:r>
              <a:rPr lang="fr-BE" sz="1800" dirty="0" smtClean="0"/>
              <a:t>(Belgique: 1990</a:t>
            </a:r>
            <a:r>
              <a:rPr lang="fr-BE" sz="1800" dirty="0" smtClean="0">
                <a:sym typeface="Wingdings" pitchFamily="2" charset="2"/>
              </a:rPr>
              <a:t>2017)</a:t>
            </a:r>
            <a:endParaRPr lang="fr-BE" dirty="0" smtClean="0"/>
          </a:p>
          <a:p>
            <a:endParaRPr lang="fr-BE" sz="2000" dirty="0" smtClean="0"/>
          </a:p>
          <a:p>
            <a:r>
              <a:rPr lang="fr-BE" dirty="0" smtClean="0"/>
              <a:t>Culture de gestion des risques/crises en forêt peu développée</a:t>
            </a:r>
          </a:p>
          <a:p>
            <a:endParaRPr lang="fr-BE" dirty="0" smtClean="0"/>
          </a:p>
          <a:p>
            <a:r>
              <a:rPr lang="fr-BE" dirty="0" smtClean="0"/>
              <a:t>Risques réflexifs de nos sociétés modernes </a:t>
            </a:r>
            <a:r>
              <a:rPr lang="fr-BE" sz="1800" dirty="0" smtClean="0"/>
              <a:t>(Beck 1992, Brunet 2007)</a:t>
            </a:r>
          </a:p>
          <a:p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THÈSE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BE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B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B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B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BE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BE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POSTULATS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algn="just"/>
            <a:r>
              <a:rPr lang="fr-BE" dirty="0" smtClean="0"/>
              <a:t>L’approche « classique » de gestion des risques tempêtes et des crises chablis ne permet pas (plus) de répondre aux attentes et aux besoins de l’ensemble de la filière bois et des acteurs institutionnels.</a:t>
            </a:r>
          </a:p>
          <a:p>
            <a:pPr algn="just"/>
            <a:endParaRPr lang="fr-BE" dirty="0" smtClean="0"/>
          </a:p>
          <a:p>
            <a:pPr algn="just"/>
            <a:r>
              <a:rPr lang="fr-BE" dirty="0" smtClean="0"/>
              <a:t>Une approche innovante, basée sur les principes de la </a:t>
            </a:r>
            <a:r>
              <a:rPr lang="fr-BE" u="sng" dirty="0" smtClean="0">
                <a:solidFill>
                  <a:srgbClr val="7DB928"/>
                </a:solidFill>
              </a:rPr>
              <a:t>gestion active</a:t>
            </a:r>
            <a:r>
              <a:rPr lang="fr-BE" dirty="0" smtClean="0">
                <a:solidFill>
                  <a:srgbClr val="7DB928"/>
                </a:solidFill>
              </a:rPr>
              <a:t> </a:t>
            </a:r>
            <a:r>
              <a:rPr lang="fr-BE" dirty="0" smtClean="0"/>
              <a:t>du risque, </a:t>
            </a:r>
            <a:r>
              <a:rPr lang="fr-BE" u="sng" dirty="0" smtClean="0">
                <a:solidFill>
                  <a:srgbClr val="7DB928"/>
                </a:solidFill>
              </a:rPr>
              <a:t>intégrant</a:t>
            </a:r>
            <a:r>
              <a:rPr lang="fr-BE" dirty="0" smtClean="0"/>
              <a:t> l’ensemble des acteurs et s’appuyant sur des outils d’aide à la décision </a:t>
            </a:r>
            <a:r>
              <a:rPr lang="fr-BE" u="sng" dirty="0" smtClean="0">
                <a:solidFill>
                  <a:srgbClr val="7DB928"/>
                </a:solidFill>
              </a:rPr>
              <a:t>systémiques</a:t>
            </a:r>
            <a:r>
              <a:rPr lang="fr-BE" dirty="0" smtClean="0"/>
              <a:t>, serait à même de </a:t>
            </a:r>
            <a:r>
              <a:rPr lang="fr-BE" u="sng" dirty="0" smtClean="0">
                <a:solidFill>
                  <a:srgbClr val="7DB928"/>
                </a:solidFill>
              </a:rPr>
              <a:t>réduire</a:t>
            </a:r>
            <a:r>
              <a:rPr lang="fr-BE" dirty="0" smtClean="0"/>
              <a:t> les impacts économiques, sociaux et environnementaux de telles catastrophes.</a:t>
            </a:r>
          </a:p>
          <a:p>
            <a:pPr algn="just"/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OBJECTIFS-METHODE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fr-BE" dirty="0" smtClean="0"/>
              <a:t>Analyse du cadre « classique » de gestion des risques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fr-BE" dirty="0" smtClean="0"/>
              <a:t>Proposition approche stratégique répondant aux défis actuels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fr-BE" dirty="0" smtClean="0"/>
              <a:t>Développement d’outils d’aide à la décision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fr-BE" dirty="0" smtClean="0"/>
              <a:t>Appui scientifique à la gestion opérationnelle et tactique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fr-BE" dirty="0" smtClean="0"/>
              <a:t>Acquisition et transfert de savoirs dans la filière bois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 VOLETS – 5 ETUDES</a:t>
            </a:r>
            <a:endParaRPr lang="fr-BE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39552" y="3429000"/>
            <a:ext cx="7992888" cy="0"/>
          </a:xfrm>
          <a:prstGeom prst="straightConnector1">
            <a:avLst/>
          </a:prstGeom>
          <a:ln w="76200">
            <a:solidFill>
              <a:srgbClr val="7DB92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185701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b="1" dirty="0" smtClean="0">
                <a:solidFill>
                  <a:srgbClr val="00707F"/>
                </a:solidFill>
                <a:ea typeface="+mj-ea"/>
                <a:cs typeface="+mj-cs"/>
              </a:rPr>
              <a:t>❶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243308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00707F"/>
                </a:solidFill>
              </a:rPr>
              <a:t>GERER LE </a:t>
            </a:r>
          </a:p>
          <a:p>
            <a:pPr algn="ctr"/>
            <a:r>
              <a:rPr lang="fr-BE" sz="2000" b="1" dirty="0" smtClean="0">
                <a:solidFill>
                  <a:srgbClr val="00707F"/>
                </a:solidFill>
              </a:rPr>
              <a:t>RISQUE</a:t>
            </a:r>
            <a:endParaRPr lang="fr-BE" sz="2000" b="1" dirty="0">
              <a:solidFill>
                <a:srgbClr val="0070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1844824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b="1" dirty="0" smtClean="0">
                <a:solidFill>
                  <a:srgbClr val="00707F"/>
                </a:solidFill>
                <a:ea typeface="+mj-ea"/>
                <a:cs typeface="+mj-cs"/>
              </a:rPr>
              <a:t>❷</a:t>
            </a:r>
            <a:endParaRPr lang="fr-BE" dirty="0">
              <a:solidFill>
                <a:srgbClr val="00707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63888" y="242088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00707F"/>
                </a:solidFill>
              </a:rPr>
              <a:t>OPTIMISER LA GESTION DE CRISE</a:t>
            </a:r>
            <a:endParaRPr lang="fr-BE" sz="2000" b="1" dirty="0">
              <a:solidFill>
                <a:srgbClr val="0070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2280" y="1844824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 smtClean="0">
                <a:solidFill>
                  <a:srgbClr val="00707F"/>
                </a:solidFill>
              </a:rPr>
              <a:t>❸</a:t>
            </a:r>
            <a:endParaRPr lang="fr-BE" sz="3200" dirty="0">
              <a:solidFill>
                <a:srgbClr val="00707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242088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00707F"/>
                </a:solidFill>
              </a:rPr>
              <a:t>VALORISER LE MATERIAU</a:t>
            </a:r>
            <a:endParaRPr lang="fr-BE" sz="2000" b="1" dirty="0">
              <a:solidFill>
                <a:srgbClr val="00707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63888" y="385349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rgbClr val="00707F"/>
                </a:solidFill>
              </a:rPr>
              <a:t>Outil d’aide à la décision</a:t>
            </a:r>
            <a:endParaRPr lang="fr-BE" sz="2000" b="1" i="1" dirty="0">
              <a:solidFill>
                <a:srgbClr val="00707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1560" y="378904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rgbClr val="00707F"/>
                </a:solidFill>
              </a:rPr>
              <a:t>Approche intégrée et systémique</a:t>
            </a:r>
            <a:endParaRPr lang="fr-BE" sz="2000" b="1" i="1" dirty="0">
              <a:solidFill>
                <a:srgbClr val="00707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44208" y="386104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rgbClr val="00707F"/>
                </a:solidFill>
              </a:rPr>
              <a:t>Logistique stockage</a:t>
            </a:r>
            <a:endParaRPr lang="fr-BE" sz="2000" b="1" i="1" dirty="0">
              <a:solidFill>
                <a:srgbClr val="00707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44208" y="502537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rgbClr val="00707F"/>
                </a:solidFill>
              </a:rPr>
              <a:t>Méthodes de conservation</a:t>
            </a:r>
            <a:endParaRPr lang="fr-BE" sz="2000" b="1" i="1" dirty="0">
              <a:solidFill>
                <a:srgbClr val="00707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131840" y="1700808"/>
            <a:ext cx="0" cy="4248472"/>
          </a:xfrm>
          <a:prstGeom prst="line">
            <a:avLst/>
          </a:prstGeom>
          <a:ln w="28575">
            <a:solidFill>
              <a:srgbClr val="7DB9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012160" y="1700808"/>
            <a:ext cx="0" cy="4248472"/>
          </a:xfrm>
          <a:prstGeom prst="line">
            <a:avLst/>
          </a:prstGeom>
          <a:ln w="28575">
            <a:solidFill>
              <a:srgbClr val="7DB9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88539" y="5117122"/>
            <a:ext cx="51125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 smtClean="0">
                <a:solidFill>
                  <a:srgbClr val="00707F"/>
                </a:solidFill>
              </a:rPr>
              <a:t>Planification d’urgence et gestion de crise</a:t>
            </a:r>
            <a:endParaRPr lang="fr-BE" sz="2000" b="1" i="1" dirty="0">
              <a:solidFill>
                <a:srgbClr val="0070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 t="19444"/>
          <a:stretch>
            <a:fillRect/>
          </a:stretch>
        </p:blipFill>
        <p:spPr bwMode="auto">
          <a:xfrm>
            <a:off x="0" y="4077072"/>
            <a:ext cx="91630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6512" y="1"/>
            <a:ext cx="7272808" cy="485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4664"/>
            <a:ext cx="863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❶ GÉRER LE RISQUE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995936" y="1639341"/>
            <a:ext cx="4824536" cy="4525963"/>
          </a:xfrm>
        </p:spPr>
        <p:txBody>
          <a:bodyPr/>
          <a:lstStyle/>
          <a:p>
            <a:r>
              <a:rPr lang="fr-BE" sz="2000" dirty="0" smtClean="0"/>
              <a:t>Revue de la </a:t>
            </a:r>
            <a:r>
              <a:rPr lang="fr-BE" sz="2000" dirty="0"/>
              <a:t>gestion </a:t>
            </a:r>
            <a:r>
              <a:rPr lang="fr-BE" sz="2000" dirty="0" smtClean="0"/>
              <a:t>des crises (AFOM)</a:t>
            </a:r>
          </a:p>
          <a:p>
            <a:endParaRPr lang="fr-BE" sz="2000" dirty="0"/>
          </a:p>
          <a:p>
            <a:r>
              <a:rPr lang="fr-BE" sz="2000" dirty="0" smtClean="0"/>
              <a:t>Constats</a:t>
            </a:r>
          </a:p>
          <a:p>
            <a:endParaRPr lang="fr-BE" sz="2000" dirty="0"/>
          </a:p>
          <a:p>
            <a:r>
              <a:rPr lang="fr-BE" sz="2000" dirty="0" smtClean="0"/>
              <a:t>Propositions:</a:t>
            </a:r>
          </a:p>
          <a:p>
            <a:pPr lvl="1">
              <a:lnSpc>
                <a:spcPct val="200000"/>
              </a:lnSpc>
            </a:pPr>
            <a:r>
              <a:rPr lang="fr-BE" sz="2000" b="1" dirty="0" smtClean="0">
                <a:solidFill>
                  <a:srgbClr val="7DB928"/>
                </a:solidFill>
              </a:rPr>
              <a:t>Cadre d’analyse</a:t>
            </a:r>
          </a:p>
          <a:p>
            <a:pPr lvl="1">
              <a:lnSpc>
                <a:spcPct val="200000"/>
              </a:lnSpc>
            </a:pPr>
            <a:r>
              <a:rPr lang="fr-BE" sz="2000" b="1" dirty="0" smtClean="0">
                <a:solidFill>
                  <a:srgbClr val="7DB928"/>
                </a:solidFill>
              </a:rPr>
              <a:t>Approche intégrée</a:t>
            </a:r>
          </a:p>
          <a:p>
            <a:pPr lvl="1">
              <a:lnSpc>
                <a:spcPct val="200000"/>
              </a:lnSpc>
            </a:pPr>
            <a:r>
              <a:rPr lang="fr-BE" sz="2000" b="1" dirty="0" smtClean="0">
                <a:solidFill>
                  <a:srgbClr val="7DB928"/>
                </a:solidFill>
              </a:rPr>
              <a:t>Approche systémique</a:t>
            </a:r>
            <a:endParaRPr lang="fr-BE" sz="2000" b="1" dirty="0">
              <a:solidFill>
                <a:srgbClr val="7DB928"/>
              </a:solidFill>
            </a:endParaRPr>
          </a:p>
          <a:p>
            <a:endParaRPr lang="fr-BE" sz="2000" dirty="0"/>
          </a:p>
          <a:p>
            <a:endParaRPr lang="fr-BE" sz="2000" dirty="0"/>
          </a:p>
          <a:p>
            <a:endParaRPr lang="fr-BE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39341"/>
            <a:ext cx="30955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Analyse des connaissances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références bibliographiques (&gt; 250) </a:t>
            </a:r>
          </a:p>
          <a:p>
            <a:r>
              <a:rPr lang="fr-BE" dirty="0" smtClean="0"/>
              <a:t>+ rapports institutionnels et sectoriels</a:t>
            </a:r>
          </a:p>
          <a:p>
            <a:endParaRPr lang="fr-B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708920"/>
            <a:ext cx="7215926" cy="35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Constats (filière)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fr-BE" dirty="0" smtClean="0"/>
              <a:t>Nombreuses connaissances et savoirs empiriques</a:t>
            </a:r>
          </a:p>
          <a:p>
            <a:pPr>
              <a:lnSpc>
                <a:spcPct val="170000"/>
              </a:lnSpc>
              <a:buNone/>
            </a:pPr>
            <a:r>
              <a:rPr lang="fr-BE" dirty="0" smtClean="0">
                <a:solidFill>
                  <a:srgbClr val="C00000"/>
                </a:solidFill>
              </a:rPr>
              <a:t>		…mais peu de partage d’informations/perte des savoirs</a:t>
            </a:r>
          </a:p>
          <a:p>
            <a:pPr>
              <a:lnSpc>
                <a:spcPct val="170000"/>
              </a:lnSpc>
            </a:pPr>
            <a:r>
              <a:rPr lang="fr-BE" dirty="0" smtClean="0"/>
              <a:t>Expertise opérationnelle forte</a:t>
            </a:r>
          </a:p>
          <a:p>
            <a:pPr>
              <a:lnSpc>
                <a:spcPct val="170000"/>
              </a:lnSpc>
              <a:buNone/>
            </a:pPr>
            <a:r>
              <a:rPr lang="fr-BE" dirty="0" smtClean="0">
                <a:solidFill>
                  <a:srgbClr val="C00000"/>
                </a:solidFill>
              </a:rPr>
              <a:t>		…déconnectée/pas en phase avec les décisions stratégiques</a:t>
            </a:r>
            <a:endParaRPr lang="fr-BE" dirty="0" smtClean="0"/>
          </a:p>
          <a:p>
            <a:pPr>
              <a:lnSpc>
                <a:spcPct val="170000"/>
              </a:lnSpc>
            </a:pPr>
            <a:r>
              <a:rPr lang="fr-BE" dirty="0" smtClean="0"/>
              <a:t>Émergence de nouvelles technologies et d’innovations</a:t>
            </a:r>
          </a:p>
          <a:p>
            <a:pPr>
              <a:lnSpc>
                <a:spcPct val="170000"/>
              </a:lnSpc>
              <a:buNone/>
            </a:pPr>
            <a:r>
              <a:rPr lang="fr-BE" dirty="0" smtClean="0">
                <a:solidFill>
                  <a:srgbClr val="C00000"/>
                </a:solidFill>
              </a:rPr>
              <a:t>		…rendues trop peu accessibles ou peu développées par la recherche</a:t>
            </a:r>
            <a:endParaRPr lang="fr-BE" dirty="0" smtClean="0"/>
          </a:p>
          <a:p>
            <a:pPr>
              <a:lnSpc>
                <a:spcPct val="170000"/>
              </a:lnSpc>
            </a:pPr>
            <a:r>
              <a:rPr lang="fr-BE" dirty="0" smtClean="0"/>
              <a:t>Rôle et intérêt renforcés pour les écosystèmes forêts</a:t>
            </a:r>
          </a:p>
          <a:p>
            <a:pPr>
              <a:lnSpc>
                <a:spcPct val="170000"/>
              </a:lnSpc>
              <a:buNone/>
            </a:pPr>
            <a:r>
              <a:rPr lang="fr-BE" dirty="0" smtClean="0">
                <a:solidFill>
                  <a:srgbClr val="C00000"/>
                </a:solidFill>
              </a:rPr>
              <a:t>		…générant de nouveaux conflits entre usagers</a:t>
            </a: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Constats (autorités publiques)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fr-BE" sz="2000" dirty="0" smtClean="0"/>
              <a:t>Leviers législatifs et réglementaires</a:t>
            </a:r>
          </a:p>
          <a:p>
            <a:pPr>
              <a:lnSpc>
                <a:spcPct val="170000"/>
              </a:lnSpc>
              <a:buFont typeface="Arial" pitchFamily="34" charset="0"/>
              <a:buNone/>
            </a:pPr>
            <a:r>
              <a:rPr lang="fr-BE" sz="2000" dirty="0" smtClean="0"/>
              <a:t>		</a:t>
            </a:r>
            <a:r>
              <a:rPr lang="fr-BE" sz="2000" dirty="0" smtClean="0">
                <a:solidFill>
                  <a:srgbClr val="C00000"/>
                </a:solidFill>
              </a:rPr>
              <a:t>…mais pas de politique de gestion des risques et crises en forêt</a:t>
            </a:r>
          </a:p>
          <a:p>
            <a:pPr>
              <a:lnSpc>
                <a:spcPct val="180000"/>
              </a:lnSpc>
            </a:pPr>
            <a:r>
              <a:rPr lang="fr-BE" sz="2000" dirty="0" smtClean="0"/>
              <a:t>Moyens financiers disponibles, quoique limités</a:t>
            </a:r>
          </a:p>
          <a:p>
            <a:pPr>
              <a:lnSpc>
                <a:spcPct val="180000"/>
              </a:lnSpc>
              <a:buFont typeface="Arial" pitchFamily="34" charset="0"/>
              <a:buNone/>
            </a:pPr>
            <a:r>
              <a:rPr lang="fr-BE" sz="2000" dirty="0" smtClean="0">
                <a:solidFill>
                  <a:srgbClr val="C00000"/>
                </a:solidFill>
              </a:rPr>
              <a:t>		…mais éparpillement / fragmentation des aides</a:t>
            </a:r>
          </a:p>
          <a:p>
            <a:pPr>
              <a:lnSpc>
                <a:spcPct val="180000"/>
              </a:lnSpc>
            </a:pPr>
            <a:r>
              <a:rPr lang="fr-BE" sz="2000" dirty="0" smtClean="0"/>
              <a:t>Solidarité et soutien financier de l’Etat ex-post</a:t>
            </a:r>
          </a:p>
          <a:p>
            <a:pPr>
              <a:lnSpc>
                <a:spcPct val="180000"/>
              </a:lnSpc>
              <a:buFont typeface="Arial" pitchFamily="34" charset="0"/>
              <a:buNone/>
            </a:pPr>
            <a:r>
              <a:rPr lang="fr-BE" sz="2000" dirty="0" smtClean="0">
                <a:solidFill>
                  <a:srgbClr val="C00000"/>
                </a:solidFill>
              </a:rPr>
              <a:t>		…conduisant à l’inefficience du marché d’assurance « tempête »</a:t>
            </a:r>
          </a:p>
          <a:p>
            <a:pPr>
              <a:lnSpc>
                <a:spcPct val="180000"/>
              </a:lnSpc>
            </a:pPr>
            <a:r>
              <a:rPr lang="fr-BE" sz="2000" dirty="0" smtClean="0"/>
              <a:t>Volonté d’intégrer la gestion du risque dans le secteur public</a:t>
            </a:r>
          </a:p>
          <a:p>
            <a:pPr>
              <a:lnSpc>
                <a:spcPct val="180000"/>
              </a:lnSpc>
              <a:buFont typeface="Arial" pitchFamily="34" charset="0"/>
              <a:buNone/>
            </a:pPr>
            <a:r>
              <a:rPr lang="fr-BE" sz="2000" dirty="0" smtClean="0">
                <a:solidFill>
                  <a:srgbClr val="C00000"/>
                </a:solidFill>
              </a:rPr>
              <a:t>		…mais peu de culture du risque et de la planification d’urgence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Approches proposées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u="sng" dirty="0" smtClean="0">
                <a:solidFill>
                  <a:srgbClr val="7DB928"/>
                </a:solidFill>
              </a:rPr>
              <a:t>INTÉGRÉE:</a:t>
            </a:r>
            <a:r>
              <a:rPr lang="fr-BE" dirty="0" smtClean="0">
                <a:solidFill>
                  <a:srgbClr val="7DB928"/>
                </a:solidFill>
              </a:rPr>
              <a:t> </a:t>
            </a:r>
            <a:r>
              <a:rPr lang="fr-BE" dirty="0" smtClean="0"/>
              <a:t>Considérer chaque composant du risque simultanément, à chaque niveau décisionnel et à plusieurs échelles spatio-temporelles,  ainsi que les attentes et les visions des parties.</a:t>
            </a:r>
          </a:p>
          <a:p>
            <a:endParaRPr lang="fr-BE" u="sng" dirty="0" smtClean="0"/>
          </a:p>
          <a:p>
            <a:pPr algn="just"/>
            <a:r>
              <a:rPr lang="fr-BE" u="sng" dirty="0" smtClean="0">
                <a:solidFill>
                  <a:srgbClr val="7DB928"/>
                </a:solidFill>
              </a:rPr>
              <a:t>SYSTÉMIQUE:</a:t>
            </a:r>
            <a:r>
              <a:rPr lang="fr-BE" dirty="0" smtClean="0">
                <a:solidFill>
                  <a:srgbClr val="7DB928"/>
                </a:solidFill>
              </a:rPr>
              <a:t>  </a:t>
            </a:r>
            <a:r>
              <a:rPr lang="fr-BE" dirty="0" smtClean="0"/>
              <a:t>Considérer les éléments individuels comme faisant partie d’un réseau interconnecté et interdépendant, dans le but de modéliser, optimiser et contrôler leurs interactions.</a:t>
            </a:r>
            <a:endParaRPr lang="fr-BE" u="sng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 l’analyse classique du risque…</a:t>
            </a:r>
            <a:endParaRPr lang="fr-BE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720682"/>
            <a:ext cx="8229600" cy="42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96336" y="6021288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(RIGUELLE 2016)</a:t>
            </a:r>
            <a:endParaRPr lang="fr-B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…vers la gouvernance des risques</a:t>
            </a:r>
            <a:endParaRPr lang="fr-B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2042" y="1600200"/>
            <a:ext cx="6179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63675" y="6107584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(IRGC 2007)</a:t>
            </a:r>
            <a:endParaRPr lang="fr-B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Implication des acteurs</a:t>
            </a:r>
            <a:endParaRPr lang="fr-BE" dirty="0"/>
          </a:p>
        </p:txBody>
      </p:sp>
      <p:pic>
        <p:nvPicPr>
          <p:cNvPr id="5" name="Espace réservé du contenu 5" descr="IncGouv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621850"/>
            <a:ext cx="8229600" cy="4482662"/>
          </a:xfrm>
        </p:spPr>
      </p:pic>
      <p:sp>
        <p:nvSpPr>
          <p:cNvPr id="6" name="Rectangle 5"/>
          <p:cNvSpPr/>
          <p:nvPr/>
        </p:nvSpPr>
        <p:spPr>
          <a:xfrm>
            <a:off x="7380312" y="609386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(RIGUELLE 2016)</a:t>
            </a:r>
            <a:endParaRPr lang="fr-B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Approche intégrée</a:t>
            </a:r>
            <a:endParaRPr lang="fr-BE" dirty="0"/>
          </a:p>
        </p:txBody>
      </p:sp>
      <p:pic>
        <p:nvPicPr>
          <p:cNvPr id="7" name="Espace réservé du contenu 6" descr="P:\DOCTORAT\DOCTORAT\ARTICLES DEFINITIFS\1. REVIEW\REVUE_BIBLIO\Minor revisions\Fig11.tif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136" y="1628800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04248" y="6073551"/>
            <a:ext cx="1879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(RIGUELLE ET AL. 2016)</a:t>
            </a:r>
            <a:endParaRPr lang="fr-B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Approche systémique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Vise à:</a:t>
            </a:r>
          </a:p>
          <a:p>
            <a:pPr lvl="1"/>
            <a:r>
              <a:rPr lang="fr-BE" dirty="0" smtClean="0"/>
              <a:t>identifier des stratégies collectives plutôt qu’individuelles</a:t>
            </a:r>
          </a:p>
          <a:p>
            <a:pPr lvl="1"/>
            <a:r>
              <a:rPr lang="fr-BE" dirty="0" smtClean="0"/>
              <a:t>augmenter le bien-être commun et par ricochet celui de chaque acteur</a:t>
            </a:r>
          </a:p>
          <a:p>
            <a:pPr lvl="1"/>
            <a:r>
              <a:rPr lang="fr-BE" dirty="0" smtClean="0"/>
              <a:t>lisser les chocs économiques</a:t>
            </a:r>
          </a:p>
          <a:p>
            <a:endParaRPr lang="fr-BE" dirty="0" smtClean="0"/>
          </a:p>
          <a:p>
            <a:r>
              <a:rPr lang="fr-BE" dirty="0" smtClean="0"/>
              <a:t>Nécessité d’identifier:</a:t>
            </a:r>
          </a:p>
          <a:p>
            <a:pPr lvl="1"/>
            <a:r>
              <a:rPr lang="fr-BE" dirty="0" smtClean="0"/>
              <a:t>le type de système</a:t>
            </a:r>
          </a:p>
          <a:p>
            <a:pPr lvl="1"/>
            <a:r>
              <a:rPr lang="fr-BE" dirty="0" smtClean="0"/>
              <a:t>les frontières du systèmes</a:t>
            </a:r>
          </a:p>
          <a:p>
            <a:pPr lvl="1"/>
            <a:r>
              <a:rPr lang="fr-BE" dirty="0" smtClean="0"/>
              <a:t>les éléments internes et facteurs externes</a:t>
            </a:r>
          </a:p>
          <a:p>
            <a:endParaRPr lang="fr-BE" dirty="0" smtClean="0">
              <a:solidFill>
                <a:prstClr val="black"/>
              </a:solidFill>
            </a:endParaRPr>
          </a:p>
          <a:p>
            <a:r>
              <a:rPr lang="fr-BE" dirty="0" smtClean="0"/>
              <a:t>Besoin d’outils d’analyse systémique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7DB928"/>
                </a:solidFill>
              </a:rPr>
              <a:t>Laboratoire de Technologie du Bois (LTB)</a:t>
            </a:r>
            <a:endParaRPr lang="fr-BE" sz="3200" b="1" dirty="0">
              <a:solidFill>
                <a:srgbClr val="7DB928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2149699"/>
          </a:xfrm>
        </p:spPr>
        <p:txBody>
          <a:bodyPr>
            <a:noAutofit/>
          </a:bodyPr>
          <a:lstStyle/>
          <a:p>
            <a:r>
              <a:rPr lang="fr-BE" dirty="0" smtClean="0"/>
              <a:t>Situé à Gembloux (Wallonie, Belgique), Agro-bio pôle régional</a:t>
            </a:r>
            <a:endParaRPr lang="fr-BE" sz="1800" dirty="0" smtClean="0"/>
          </a:p>
          <a:p>
            <a:r>
              <a:rPr lang="fr-BE" dirty="0" smtClean="0"/>
              <a:t>Staff: 4 ingénieurs-chercheurs, 4 techniciens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Entité de la DG Environnement du Service Public de Wallonie</a:t>
            </a:r>
            <a:endParaRPr lang="fr-BE" sz="1800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2233408" y="2276872"/>
            <a:ext cx="4642848" cy="3287638"/>
            <a:chOff x="2123728" y="1268760"/>
            <a:chExt cx="4642848" cy="32876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23728" y="1268760"/>
              <a:ext cx="4642848" cy="328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Étoile à 5 branches 5"/>
            <p:cNvSpPr/>
            <p:nvPr/>
          </p:nvSpPr>
          <p:spPr>
            <a:xfrm>
              <a:off x="3995936" y="3645024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Étoile à 5 branches 6"/>
            <p:cNvSpPr/>
            <p:nvPr/>
          </p:nvSpPr>
          <p:spPr>
            <a:xfrm>
              <a:off x="4716016" y="2420888"/>
              <a:ext cx="144016" cy="14401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Gestion systémique du risque</a:t>
            </a:r>
            <a:endParaRPr lang="fr-BE" dirty="0"/>
          </a:p>
        </p:txBody>
      </p:sp>
      <p:pic>
        <p:nvPicPr>
          <p:cNvPr id="5" name="Picture 2" descr="G:\BUP_LTB\P\DOCTORAT\DOCTORAT\ARTICLES DEFINITIFS\1. REVIEW\REVUE_BIBLIO\Minor revisions 2\Fig3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84784"/>
            <a:ext cx="7757082" cy="45233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04248" y="6073551"/>
            <a:ext cx="1879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prstClr val="black"/>
                </a:solidFill>
              </a:rPr>
              <a:t>(RIGUELLE ET AL. 2016)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❷ OPTIMISER LA GESTION DE CRISE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r>
              <a:rPr lang="fr-BE" dirty="0" smtClean="0"/>
              <a:t>Aide à la décision pour les gestionnaires de crise (publics/privés)</a:t>
            </a:r>
          </a:p>
          <a:p>
            <a:endParaRPr lang="fr-BE" dirty="0" smtClean="0"/>
          </a:p>
          <a:p>
            <a:r>
              <a:rPr lang="fr-BE" dirty="0" smtClean="0"/>
              <a:t>Construit </a:t>
            </a:r>
            <a:r>
              <a:rPr lang="fr-BE" u="sng" dirty="0" smtClean="0"/>
              <a:t>pour</a:t>
            </a:r>
            <a:r>
              <a:rPr lang="fr-BE" dirty="0" smtClean="0"/>
              <a:t> et </a:t>
            </a:r>
            <a:r>
              <a:rPr lang="fr-BE" u="sng" dirty="0" smtClean="0"/>
              <a:t>avec</a:t>
            </a:r>
            <a:r>
              <a:rPr lang="fr-BE" dirty="0" smtClean="0"/>
              <a:t> les acteurs de la filière bois</a:t>
            </a:r>
          </a:p>
          <a:p>
            <a:endParaRPr lang="fr-B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28168" y="3486152"/>
            <a:ext cx="7283152" cy="2810924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Outil permettant</a:t>
            </a:r>
          </a:p>
          <a:p>
            <a:pPr lvl="1">
              <a:lnSpc>
                <a:spcPct val="150000"/>
              </a:lnSpc>
            </a:pPr>
            <a:r>
              <a:rPr lang="fr-BE" b="0" dirty="0" smtClean="0">
                <a:solidFill>
                  <a:schemeClr val="tx1"/>
                </a:solidFill>
              </a:rPr>
              <a:t>d’</a:t>
            </a:r>
            <a:r>
              <a:rPr lang="fr-BE" dirty="0" smtClean="0"/>
              <a:t>évaluer </a:t>
            </a:r>
            <a:r>
              <a:rPr lang="fr-BE" b="0" dirty="0" smtClean="0">
                <a:solidFill>
                  <a:schemeClr val="tx1"/>
                </a:solidFill>
              </a:rPr>
              <a:t>l’impact de la tempête sur l’ensemble de la filière forêt-bois</a:t>
            </a:r>
          </a:p>
          <a:p>
            <a:pPr lvl="1">
              <a:lnSpc>
                <a:spcPct val="150000"/>
              </a:lnSpc>
            </a:pPr>
            <a:r>
              <a:rPr lang="fr-BE" b="0" dirty="0" smtClean="0">
                <a:solidFill>
                  <a:schemeClr val="tx1"/>
                </a:solidFill>
              </a:rPr>
              <a:t>de</a:t>
            </a:r>
            <a:r>
              <a:rPr lang="fr-BE" dirty="0" smtClean="0"/>
              <a:t> comparer </a:t>
            </a:r>
            <a:r>
              <a:rPr lang="fr-BE" b="0" dirty="0" smtClean="0">
                <a:solidFill>
                  <a:schemeClr val="tx1"/>
                </a:solidFill>
              </a:rPr>
              <a:t>les stratégies potentielles de gestion de crise</a:t>
            </a:r>
          </a:p>
          <a:p>
            <a:pPr lvl="1">
              <a:lnSpc>
                <a:spcPct val="150000"/>
              </a:lnSpc>
            </a:pPr>
            <a:r>
              <a:rPr lang="fr-BE" b="0" dirty="0" smtClean="0">
                <a:solidFill>
                  <a:schemeClr val="tx1"/>
                </a:solidFill>
              </a:rPr>
              <a:t>d’</a:t>
            </a:r>
            <a:r>
              <a:rPr lang="fr-BE" dirty="0" smtClean="0"/>
              <a:t>identifier </a:t>
            </a:r>
            <a:r>
              <a:rPr lang="fr-BE" b="0" dirty="0" smtClean="0">
                <a:solidFill>
                  <a:schemeClr val="tx1"/>
                </a:solidFill>
              </a:rPr>
              <a:t>les freins à la résolution d’une crise chablis</a:t>
            </a:r>
          </a:p>
          <a:p>
            <a:pPr>
              <a:buNone/>
            </a:pPr>
            <a:endParaRPr lang="fr-BE" dirty="0" smtClean="0">
              <a:sym typeface="Wingdings" pitchFamily="2" charset="2"/>
            </a:endParaRPr>
          </a:p>
          <a:p>
            <a:r>
              <a:rPr lang="fr-BE" dirty="0" smtClean="0">
                <a:sym typeface="Wingdings" pitchFamily="2" charset="2"/>
              </a:rPr>
              <a:t>Modélisation basée sur la Dynamique des Systèmes (DS)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Programmation Visual Basic dans Excel</a:t>
            </a:r>
          </a:p>
          <a:p>
            <a:pPr lvl="1">
              <a:buFont typeface="Wingdings"/>
              <a:buChar char="à"/>
            </a:pPr>
            <a:r>
              <a:rPr lang="fr-BE" sz="1800" dirty="0" smtClean="0"/>
              <a:t>Outil transférable et reproductible</a:t>
            </a:r>
          </a:p>
          <a:p>
            <a:pPr lvl="1">
              <a:buFont typeface="Wingdings"/>
              <a:buChar char="à"/>
            </a:pPr>
            <a:r>
              <a:rPr lang="fr-BE" sz="1800" dirty="0" smtClean="0"/>
              <a:t>Interface « </a:t>
            </a:r>
            <a:r>
              <a:rPr lang="fr-BE" sz="1800" i="1" dirty="0" smtClean="0"/>
              <a:t>user-</a:t>
            </a:r>
            <a:r>
              <a:rPr lang="fr-BE" sz="1800" i="1" dirty="0" err="1" smtClean="0"/>
              <a:t>friendly</a:t>
            </a:r>
            <a:r>
              <a:rPr lang="fr-BE" sz="1800" i="1" dirty="0" smtClean="0"/>
              <a:t> </a:t>
            </a:r>
            <a:r>
              <a:rPr lang="fr-BE" sz="1800" dirty="0" smtClean="0"/>
              <a:t>»</a:t>
            </a:r>
          </a:p>
          <a:p>
            <a:pPr lvl="1">
              <a:buFont typeface="Wingdings"/>
              <a:buChar char="à"/>
            </a:pPr>
            <a:r>
              <a:rPr lang="fr-BE" sz="1800" dirty="0" smtClean="0"/>
              <a:t>Résultats exportables (rapports graphiques)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Système (filière bois)</a:t>
            </a:r>
            <a:endParaRPr lang="fr-BE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544" y="6466984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470B-1412-4E53-A859-7184043499E3}" type="slidenum">
              <a:rPr kumimoji="0" lang="fr-B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fr-B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⁞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Espace réservé du contenu 32" descr="Image1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46856" y="2992960"/>
            <a:ext cx="8229600" cy="346037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23528" y="2483604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MODELE (Dynamique des Systèmes)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1304827" y="1412776"/>
            <a:ext cx="108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/>
                </a:solidFill>
              </a:rPr>
              <a:t>Volume à vendre</a:t>
            </a:r>
            <a:endParaRPr lang="fr-BE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9657" y="1412776"/>
            <a:ext cx="108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/>
                </a:solidFill>
              </a:rPr>
              <a:t>Volume à exploiter</a:t>
            </a:r>
            <a:endParaRPr lang="fr-BE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160" y="1412776"/>
            <a:ext cx="108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/>
                </a:solidFill>
              </a:rPr>
              <a:t>Volume à transporter</a:t>
            </a:r>
            <a:endParaRPr lang="fr-BE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2360" y="1412776"/>
            <a:ext cx="108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 smtClean="0">
                <a:solidFill>
                  <a:schemeClr val="tx1"/>
                </a:solidFill>
              </a:rPr>
              <a:t>Volume à usiner</a:t>
            </a:r>
            <a:endParaRPr lang="fr-BE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384827" y="1700776"/>
            <a:ext cx="4347533" cy="0"/>
            <a:chOff x="2384827" y="1700776"/>
            <a:chExt cx="4347533" cy="0"/>
          </a:xfrm>
        </p:grpSpPr>
        <p:cxnSp>
          <p:nvCxnSpPr>
            <p:cNvPr id="13" name="Connecteur droit avec flèche 12"/>
            <p:cNvCxnSpPr>
              <a:stCxn id="8" idx="3"/>
              <a:endCxn id="9" idx="1"/>
            </p:cNvCxnSpPr>
            <p:nvPr/>
          </p:nvCxnSpPr>
          <p:spPr>
            <a:xfrm>
              <a:off x="2384827" y="1700776"/>
              <a:ext cx="74483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9" idx="3"/>
              <a:endCxn id="10" idx="1"/>
            </p:cNvCxnSpPr>
            <p:nvPr/>
          </p:nvCxnSpPr>
          <p:spPr>
            <a:xfrm>
              <a:off x="4209657" y="1700776"/>
              <a:ext cx="72250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10" idx="3"/>
              <a:endCxn id="11" idx="1"/>
            </p:cNvCxnSpPr>
            <p:nvPr/>
          </p:nvCxnSpPr>
          <p:spPr>
            <a:xfrm>
              <a:off x="6012160" y="1700776"/>
              <a:ext cx="720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67544" y="1348978"/>
            <a:ext cx="837283" cy="369332"/>
            <a:chOff x="467544" y="1348978"/>
            <a:chExt cx="837283" cy="369332"/>
          </a:xfrm>
        </p:grpSpPr>
        <p:cxnSp>
          <p:nvCxnSpPr>
            <p:cNvPr id="17" name="Connecteur droit avec flèche 16"/>
            <p:cNvCxnSpPr>
              <a:endCxn id="8" idx="1"/>
            </p:cNvCxnSpPr>
            <p:nvPr/>
          </p:nvCxnSpPr>
          <p:spPr>
            <a:xfrm flipV="1">
              <a:off x="467544" y="1700776"/>
              <a:ext cx="837283" cy="32"/>
            </a:xfrm>
            <a:prstGeom prst="straightConnector1">
              <a:avLst/>
            </a:prstGeom>
            <a:ln w="5715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64725" y="134897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 smtClean="0">
                  <a:solidFill>
                    <a:srgbClr val="006600"/>
                  </a:solidFill>
                </a:rPr>
                <a:t>IN</a:t>
              </a:r>
              <a:endParaRPr lang="fr-BE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812360" y="1362034"/>
            <a:ext cx="936104" cy="369332"/>
            <a:chOff x="7812360" y="1362034"/>
            <a:chExt cx="936104" cy="369332"/>
          </a:xfrm>
        </p:grpSpPr>
        <p:cxnSp>
          <p:nvCxnSpPr>
            <p:cNvPr id="20" name="Connecteur droit avec flèche 19"/>
            <p:cNvCxnSpPr>
              <a:stCxn id="11" idx="3"/>
            </p:cNvCxnSpPr>
            <p:nvPr/>
          </p:nvCxnSpPr>
          <p:spPr>
            <a:xfrm>
              <a:off x="7812360" y="1700776"/>
              <a:ext cx="936104" cy="3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884368" y="136203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 smtClean="0">
                  <a:solidFill>
                    <a:srgbClr val="FF0000"/>
                  </a:solidFill>
                </a:rPr>
                <a:t>OUT</a:t>
              </a:r>
              <a:endParaRPr lang="fr-BE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Modèle détaillé</a:t>
            </a:r>
            <a:endParaRPr lang="fr-BE" dirty="0"/>
          </a:p>
        </p:txBody>
      </p:sp>
      <p:pic>
        <p:nvPicPr>
          <p:cNvPr id="6" name="Picture 2" descr="C:\Users\136787\Desktop\Thèse final\Figures\52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255470" y="-687730"/>
            <a:ext cx="4748479" cy="8813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Exemple</a:t>
            </a: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5508823" cy="48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484784"/>
            <a:ext cx="5508823" cy="48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484784"/>
            <a:ext cx="5508823" cy="48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228184" y="1628800"/>
            <a:ext cx="26642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u="sng" dirty="0" smtClean="0"/>
              <a:t>BAU</a:t>
            </a:r>
          </a:p>
          <a:p>
            <a:r>
              <a:rPr lang="fr-BE" sz="1400" dirty="0" smtClean="0"/>
              <a:t>Capacité standard</a:t>
            </a:r>
          </a:p>
          <a:p>
            <a:r>
              <a:rPr lang="fr-BE" sz="1400" dirty="0" smtClean="0"/>
              <a:t>50% pour chablis</a:t>
            </a:r>
          </a:p>
          <a:p>
            <a:endParaRPr lang="fr-BE" sz="1600" dirty="0" smtClean="0"/>
          </a:p>
          <a:p>
            <a:r>
              <a:rPr lang="fr-BE" sz="1600" b="1" u="sng" dirty="0" smtClean="0">
                <a:solidFill>
                  <a:srgbClr val="009999"/>
                </a:solidFill>
              </a:rPr>
              <a:t>Scénario 1</a:t>
            </a:r>
          </a:p>
          <a:p>
            <a:r>
              <a:rPr lang="fr-BE" sz="1400" dirty="0" smtClean="0">
                <a:solidFill>
                  <a:srgbClr val="009999"/>
                </a:solidFill>
              </a:rPr>
              <a:t>+ 25 unités d’exploitation</a:t>
            </a:r>
          </a:p>
          <a:p>
            <a:r>
              <a:rPr lang="fr-BE" sz="1400" dirty="0" smtClean="0">
                <a:solidFill>
                  <a:srgbClr val="009999"/>
                </a:solidFill>
              </a:rPr>
              <a:t>66% pour chablis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rgbClr val="C00000"/>
                </a:solidFill>
              </a:rPr>
              <a:t>Scénario 2</a:t>
            </a:r>
          </a:p>
          <a:p>
            <a:r>
              <a:rPr lang="fr-BE" sz="1400" dirty="0" smtClean="0">
                <a:solidFill>
                  <a:srgbClr val="C00000"/>
                </a:solidFill>
              </a:rPr>
              <a:t>+ 36 unités d’exploitation</a:t>
            </a:r>
          </a:p>
          <a:p>
            <a:r>
              <a:rPr lang="fr-BE" sz="1400" dirty="0" smtClean="0">
                <a:solidFill>
                  <a:srgbClr val="C00000"/>
                </a:solidFill>
              </a:rPr>
              <a:t>66% pour chablis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chemeClr val="accent6">
                    <a:lumMod val="75000"/>
                  </a:schemeClr>
                </a:solidFill>
              </a:rPr>
              <a:t>Scénario 3</a:t>
            </a:r>
          </a:p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</a:rPr>
              <a:t>+ 36 unités d’exploitation</a:t>
            </a:r>
          </a:p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</a:rPr>
              <a:t>75% pour chablis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rgbClr val="7030A0"/>
                </a:solidFill>
              </a:rPr>
              <a:t>Scénario 4</a:t>
            </a:r>
          </a:p>
          <a:p>
            <a:r>
              <a:rPr lang="fr-BE" sz="1400" dirty="0" smtClean="0">
                <a:solidFill>
                  <a:srgbClr val="7030A0"/>
                </a:solidFill>
              </a:rPr>
              <a:t>+ 36 unités d’exploitation</a:t>
            </a:r>
          </a:p>
          <a:p>
            <a:r>
              <a:rPr lang="fr-BE" sz="1400" dirty="0" smtClean="0">
                <a:solidFill>
                  <a:srgbClr val="7030A0"/>
                </a:solidFill>
              </a:rPr>
              <a:t>85% pour chablis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0576" y="1988840"/>
            <a:ext cx="517208" cy="3859288"/>
          </a:xfrm>
          <a:prstGeom prst="rect">
            <a:avLst/>
          </a:prstGeom>
          <a:solidFill>
            <a:srgbClr val="FF0066">
              <a:alpha val="27843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3190696" y="1988840"/>
            <a:ext cx="517208" cy="3859288"/>
          </a:xfrm>
          <a:prstGeom prst="rect">
            <a:avLst/>
          </a:prstGeom>
          <a:solidFill>
            <a:srgbClr val="FF0066">
              <a:alpha val="27843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00016" y="60504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 smtClean="0"/>
              <a:t>JANVIER</a:t>
            </a:r>
            <a:endParaRPr lang="fr-BE" sz="1200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943024" y="6193880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943024" y="6453336"/>
            <a:ext cx="24768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rot="16200000">
            <a:off x="1184868" y="4943927"/>
            <a:ext cx="2304254" cy="28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i="1" dirty="0" smtClean="0"/>
              <a:t>RISQUES SANITAIRES</a:t>
            </a:r>
            <a:endParaRPr lang="fr-BE" sz="1200" b="1" i="1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2293564" y="2656797"/>
            <a:ext cx="2304254" cy="28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i="1" dirty="0" smtClean="0"/>
              <a:t>RISQUES SANITAIRES</a:t>
            </a:r>
            <a:endParaRPr lang="fr-BE" sz="12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1115616" y="1988840"/>
            <a:ext cx="517208" cy="3859288"/>
          </a:xfrm>
          <a:prstGeom prst="rect">
            <a:avLst/>
          </a:prstGeom>
          <a:solidFill>
            <a:srgbClr val="FF0066">
              <a:alpha val="27843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189908" y="2639670"/>
            <a:ext cx="2304254" cy="28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i="1" dirty="0" smtClean="0"/>
              <a:t>RISQUES SANITAIRES</a:t>
            </a:r>
            <a:endParaRPr lang="fr-BE" sz="1200" b="1" i="1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943024" y="6309320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6" grpId="0"/>
      <p:bldP spid="27" grpId="0"/>
      <p:bldP spid="28" grpId="0" animBg="1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55" y="1268760"/>
            <a:ext cx="75972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5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>
                <a:solidFill>
                  <a:srgbClr val="7DB928"/>
                </a:solidFill>
              </a:rPr>
              <a:t>Bilan mobilisation après Klaus dans les Landes</a:t>
            </a:r>
            <a:endParaRPr lang="fr-BE" i="1" dirty="0">
              <a:solidFill>
                <a:srgbClr val="7DB9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Exemple</a:t>
            </a:r>
            <a:endParaRPr lang="fr-B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12776"/>
            <a:ext cx="5508823" cy="48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228184" y="1628800"/>
            <a:ext cx="26642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u="sng" dirty="0" smtClean="0"/>
              <a:t>BAU</a:t>
            </a:r>
          </a:p>
          <a:p>
            <a:r>
              <a:rPr lang="fr-BE" sz="1400" dirty="0" smtClean="0"/>
              <a:t>Capacité standard</a:t>
            </a:r>
          </a:p>
          <a:p>
            <a:r>
              <a:rPr lang="fr-BE" sz="1400" dirty="0" smtClean="0"/>
              <a:t>50% pour chablis</a:t>
            </a:r>
          </a:p>
          <a:p>
            <a:endParaRPr lang="fr-BE" sz="1600" dirty="0" smtClean="0"/>
          </a:p>
          <a:p>
            <a:r>
              <a:rPr lang="fr-BE" sz="1600" b="1" u="sng" dirty="0" smtClean="0">
                <a:solidFill>
                  <a:srgbClr val="009999"/>
                </a:solidFill>
              </a:rPr>
              <a:t>Scénario 1</a:t>
            </a:r>
          </a:p>
          <a:p>
            <a:r>
              <a:rPr lang="fr-BE" sz="1400" dirty="0" smtClean="0">
                <a:solidFill>
                  <a:srgbClr val="009999"/>
                </a:solidFill>
              </a:rPr>
              <a:t>+ 25 unités d’exploitation</a:t>
            </a:r>
          </a:p>
          <a:p>
            <a:r>
              <a:rPr lang="fr-BE" sz="1400" dirty="0" smtClean="0">
                <a:solidFill>
                  <a:srgbClr val="009999"/>
                </a:solidFill>
              </a:rPr>
              <a:t>66% pour chablis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rgbClr val="C00000"/>
                </a:solidFill>
              </a:rPr>
              <a:t>Scénario 2</a:t>
            </a:r>
          </a:p>
          <a:p>
            <a:r>
              <a:rPr lang="fr-BE" sz="1400" dirty="0" smtClean="0">
                <a:solidFill>
                  <a:srgbClr val="C00000"/>
                </a:solidFill>
              </a:rPr>
              <a:t>+ 36 unités d’exploitation</a:t>
            </a:r>
          </a:p>
          <a:p>
            <a:r>
              <a:rPr lang="fr-BE" sz="1400" dirty="0" smtClean="0">
                <a:solidFill>
                  <a:srgbClr val="C00000"/>
                </a:solidFill>
              </a:rPr>
              <a:t>66% pour chablis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chemeClr val="accent6">
                    <a:lumMod val="75000"/>
                  </a:schemeClr>
                </a:solidFill>
              </a:rPr>
              <a:t>Scénario 3</a:t>
            </a:r>
          </a:p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</a:rPr>
              <a:t>+ 36 unités d’exploitation</a:t>
            </a:r>
          </a:p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</a:rPr>
              <a:t>75% pour chablis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rgbClr val="7030A0"/>
                </a:solidFill>
              </a:rPr>
              <a:t>Scénario 4</a:t>
            </a:r>
          </a:p>
          <a:p>
            <a:r>
              <a:rPr lang="fr-BE" sz="1400" dirty="0" smtClean="0">
                <a:solidFill>
                  <a:srgbClr val="7030A0"/>
                </a:solidFill>
              </a:rPr>
              <a:t>+ 36 unités d’exploitation</a:t>
            </a:r>
          </a:p>
          <a:p>
            <a:r>
              <a:rPr lang="fr-BE" sz="1400" dirty="0" smtClean="0">
                <a:solidFill>
                  <a:srgbClr val="7030A0"/>
                </a:solidFill>
              </a:rPr>
              <a:t>85% pour chablis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Exemple</a:t>
            </a:r>
            <a:endParaRPr lang="fr-B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673" y="1423493"/>
            <a:ext cx="5523455" cy="48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228184" y="1628800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u="sng" dirty="0" smtClean="0"/>
              <a:t>BAU</a:t>
            </a:r>
          </a:p>
          <a:p>
            <a:r>
              <a:rPr lang="fr-BE" sz="1400" dirty="0" smtClean="0"/>
              <a:t>Capacité standard</a:t>
            </a:r>
          </a:p>
          <a:p>
            <a:endParaRPr lang="fr-BE" sz="1600" dirty="0" smtClean="0"/>
          </a:p>
          <a:p>
            <a:endParaRPr lang="fr-BE" sz="1600" dirty="0" smtClean="0"/>
          </a:p>
          <a:p>
            <a:r>
              <a:rPr lang="fr-BE" sz="1600" b="1" u="sng" dirty="0" smtClean="0">
                <a:solidFill>
                  <a:srgbClr val="4BACC6"/>
                </a:solidFill>
              </a:rPr>
              <a:t>Scénario 1</a:t>
            </a:r>
          </a:p>
          <a:p>
            <a:r>
              <a:rPr lang="fr-BE" sz="1400" dirty="0" smtClean="0">
                <a:solidFill>
                  <a:srgbClr val="4BACC6"/>
                </a:solidFill>
              </a:rPr>
              <a:t>Pas de stockage</a:t>
            </a:r>
          </a:p>
          <a:p>
            <a:r>
              <a:rPr lang="fr-BE" sz="1400" dirty="0" smtClean="0">
                <a:solidFill>
                  <a:srgbClr val="4BACC6"/>
                </a:solidFill>
              </a:rPr>
              <a:t>-10% importations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rgbClr val="C00000"/>
                </a:solidFill>
              </a:rPr>
              <a:t>Scénario 2</a:t>
            </a:r>
          </a:p>
          <a:p>
            <a:r>
              <a:rPr lang="fr-BE" sz="1400" dirty="0" smtClean="0">
                <a:solidFill>
                  <a:srgbClr val="C00000"/>
                </a:solidFill>
              </a:rPr>
              <a:t>Pas de stockage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chemeClr val="accent6">
                    <a:lumMod val="75000"/>
                  </a:schemeClr>
                </a:solidFill>
              </a:rPr>
              <a:t>Scénario 3</a:t>
            </a:r>
          </a:p>
          <a:p>
            <a:r>
              <a:rPr lang="fr-BE" sz="1400" dirty="0" smtClean="0">
                <a:solidFill>
                  <a:schemeClr val="accent6">
                    <a:lumMod val="75000"/>
                  </a:schemeClr>
                </a:solidFill>
              </a:rPr>
              <a:t>Stockage 1.200.000m³ - 12 mois</a:t>
            </a: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endParaRPr lang="fr-BE" sz="1400" dirty="0" smtClean="0">
              <a:solidFill>
                <a:srgbClr val="0070C0"/>
              </a:solidFill>
            </a:endParaRPr>
          </a:p>
          <a:p>
            <a:r>
              <a:rPr lang="fr-BE" sz="1600" b="1" u="sng" dirty="0" smtClean="0">
                <a:solidFill>
                  <a:srgbClr val="7030A0"/>
                </a:solidFill>
              </a:rPr>
              <a:t>Scénario 4</a:t>
            </a:r>
          </a:p>
          <a:p>
            <a:r>
              <a:rPr lang="fr-BE" sz="1400" dirty="0" smtClean="0">
                <a:solidFill>
                  <a:srgbClr val="7030A0"/>
                </a:solidFill>
              </a:rPr>
              <a:t>Stockage 1.600.000m³ - 24 mois</a:t>
            </a:r>
          </a:p>
          <a:p>
            <a:endParaRPr lang="fr-BE" sz="1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i="1" dirty="0" smtClean="0"/>
              <a:t>Bilan mobilisation après Klaus dans les Landes</a:t>
            </a:r>
            <a:endParaRPr lang="fr-BE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363188"/>
            <a:ext cx="7172171" cy="48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Partenaires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smtClean="0"/>
              <a:t>Pouvoirs publics (gouvernements et administrations)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Propriétaires et gestionnaires forestiers (publics et privés)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Industriels du secteur bois (1</a:t>
            </a:r>
            <a:r>
              <a:rPr lang="fr-BE" baseline="30000" dirty="0" smtClean="0"/>
              <a:t>ère</a:t>
            </a:r>
            <a:r>
              <a:rPr lang="fr-BE" dirty="0" smtClean="0"/>
              <a:t> et 2</a:t>
            </a:r>
            <a:r>
              <a:rPr lang="fr-BE" baseline="30000" dirty="0" smtClean="0"/>
              <a:t>ème</a:t>
            </a:r>
            <a:r>
              <a:rPr lang="fr-BE" dirty="0" smtClean="0"/>
              <a:t> transformation)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Particuliers et sociétés commerciales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Organismes régionaux, nationaux, internationaux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Universités et écoles supérieures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Planification d’urgence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BE" dirty="0" smtClean="0"/>
              <a:t>Comment se préparer ?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Comment réagir face à l’urgence ?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Comment gérer à moyen et long terme ?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Comment communiquer ?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Composition et structure des entités décisionnelles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Rôles et responsabilités des acteurs</a:t>
            </a:r>
          </a:p>
          <a:p>
            <a:pPr algn="ctr">
              <a:lnSpc>
                <a:spcPct val="150000"/>
              </a:lnSpc>
              <a:buNone/>
            </a:pPr>
            <a:r>
              <a:rPr lang="fr-BE" b="1" i="1" dirty="0" smtClean="0">
                <a:solidFill>
                  <a:srgbClr val="0070C0"/>
                </a:solidFill>
              </a:rPr>
              <a:t>=&gt; Théorie et méthodologie de la planification d’urgence</a:t>
            </a:r>
            <a:endParaRPr lang="fr-BE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Plan de gestion des crises</a:t>
            </a:r>
            <a:endParaRPr lang="fr-BE" dirty="0"/>
          </a:p>
        </p:txBody>
      </p:sp>
      <p:pic>
        <p:nvPicPr>
          <p:cNvPr id="430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755576" y="1231966"/>
            <a:ext cx="3312368" cy="48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6690" y="1220142"/>
            <a:ext cx="3935307" cy="48731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❸	VALORISER LE MATERIAU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Limiter les coûts</a:t>
            </a:r>
          </a:p>
          <a:p>
            <a:pPr lvl="1"/>
            <a:r>
              <a:rPr lang="fr-BE" dirty="0" smtClean="0"/>
              <a:t>logistique stockage et transport</a:t>
            </a:r>
          </a:p>
          <a:p>
            <a:pPr lvl="1"/>
            <a:r>
              <a:rPr lang="fr-BE" dirty="0" smtClean="0"/>
              <a:t>mutualisation et synergies</a:t>
            </a:r>
          </a:p>
          <a:p>
            <a:endParaRPr lang="fr-BE" dirty="0" smtClean="0"/>
          </a:p>
          <a:p>
            <a:r>
              <a:rPr lang="fr-BE" dirty="0" smtClean="0"/>
              <a:t>Préserver la qualité du matériau</a:t>
            </a:r>
          </a:p>
          <a:p>
            <a:pPr lvl="1"/>
            <a:r>
              <a:rPr lang="fr-BE" dirty="0" smtClean="0"/>
              <a:t>conservation des chablis</a:t>
            </a:r>
          </a:p>
          <a:p>
            <a:endParaRPr lang="fr-BE" dirty="0" smtClean="0"/>
          </a:p>
          <a:p>
            <a:r>
              <a:rPr lang="fr-BE" dirty="0" smtClean="0"/>
              <a:t>Accroître et diversifier les débouchés </a:t>
            </a:r>
          </a:p>
          <a:p>
            <a:pPr lvl="1"/>
            <a:r>
              <a:rPr lang="fr-BE" dirty="0" smtClean="0"/>
              <a:t>produits innovants</a:t>
            </a:r>
          </a:p>
          <a:p>
            <a:pPr lvl="1"/>
            <a:r>
              <a:rPr lang="fr-BE" dirty="0" smtClean="0"/>
              <a:t>chimie biosourcée</a:t>
            </a:r>
          </a:p>
          <a:p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Planification régionale du stockage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fr-BE" dirty="0" smtClean="0"/>
              <a:t>Localisation optimale des sites de stockage par aspersion:</a:t>
            </a:r>
          </a:p>
          <a:p>
            <a:pPr lvl="1"/>
            <a:r>
              <a:rPr lang="fr-BE" dirty="0" smtClean="0"/>
              <a:t>Contraintes (environnement, législation, etc.)</a:t>
            </a:r>
          </a:p>
          <a:p>
            <a:pPr lvl="1"/>
            <a:r>
              <a:rPr lang="fr-BE" dirty="0" smtClean="0"/>
              <a:t>Distances transport forêt-sites-industries</a:t>
            </a:r>
          </a:p>
          <a:p>
            <a:pPr lvl="1"/>
            <a:r>
              <a:rPr lang="fr-BE" dirty="0" smtClean="0"/>
              <a:t>Nombre </a:t>
            </a:r>
            <a:r>
              <a:rPr lang="fr-BE" i="1" dirty="0" smtClean="0"/>
              <a:t>versus</a:t>
            </a:r>
            <a:r>
              <a:rPr lang="fr-BE" dirty="0" smtClean="0"/>
              <a:t> coûts de fonctionnement</a:t>
            </a:r>
          </a:p>
          <a:p>
            <a:pPr lvl="1"/>
            <a:endParaRPr lang="fr-BE" dirty="0"/>
          </a:p>
        </p:txBody>
      </p:sp>
      <p:pic>
        <p:nvPicPr>
          <p:cNvPr id="7" name="Image 10" descr="DSCN91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284984"/>
            <a:ext cx="3960440" cy="296005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2204864"/>
            <a:ext cx="3013720" cy="40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Identification des sites (modèle ArcGIS)</a:t>
            </a:r>
            <a:endParaRPr lang="fr-BE" dirty="0"/>
          </a:p>
        </p:txBody>
      </p:sp>
      <p:pic>
        <p:nvPicPr>
          <p:cNvPr id="5" name="Picture 1" descr="G:\BUP_LTB\P\DOCTORAT\DOCTORAT\ARTICLES DEFINITIFS\3. GIS-STOCK\BASE\Figures\Fig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862335"/>
            <a:ext cx="7427168" cy="402304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915816" y="1484784"/>
            <a:ext cx="6012160" cy="1594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BUP_LTB\P\DOCTORAT\DOCTORAT\ARTICLES DEFINITIFS\3. GIS-STOCK\BASE\Submission\Fi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602" y="951354"/>
            <a:ext cx="8246846" cy="547832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BE" dirty="0" smtClean="0"/>
              <a:t>Proximité sites-industries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Activation après tempête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Proximité ou remplissage ?</a:t>
            </a:r>
            <a:endParaRPr lang="fr-BE" dirty="0"/>
          </a:p>
        </p:txBody>
      </p:sp>
      <p:pic>
        <p:nvPicPr>
          <p:cNvPr id="5" name="Picture 2" descr="G:\BUP_LTB\P\DOCTORAT\DOCTORAT\ARTICLES DEFINITIFS\3. GIS-STOCK\BASE\Submission\Fig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31" y="2492896"/>
            <a:ext cx="8649649" cy="305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Conservation par voie anaérobie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0" y="1639341"/>
            <a:ext cx="4038600" cy="2221707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fr-BE" sz="1800" i="1" dirty="0" smtClean="0">
                <a:solidFill>
                  <a:srgbClr val="7DB928"/>
                </a:solidFill>
              </a:rPr>
              <a:t>Stockage du bois dans des enceintes étanches (procédé Wood-Packer®)</a:t>
            </a:r>
          </a:p>
          <a:p>
            <a:pPr algn="ctr">
              <a:buNone/>
            </a:pPr>
            <a:endParaRPr lang="fr-BE" sz="1800" i="1" dirty="0">
              <a:solidFill>
                <a:srgbClr val="7DB928"/>
              </a:solidFill>
            </a:endParaRPr>
          </a:p>
          <a:p>
            <a:pPr algn="ctr">
              <a:buNone/>
            </a:pPr>
            <a:r>
              <a:rPr lang="fr-BE" sz="1800" i="1" dirty="0" smtClean="0">
                <a:solidFill>
                  <a:srgbClr val="7DB928"/>
                </a:solidFill>
              </a:rPr>
              <a:t>Baisse et maintien du taux d’oxygène ([O</a:t>
            </a:r>
            <a:r>
              <a:rPr lang="fr-BE" sz="1800" i="1" baseline="-25000" dirty="0" smtClean="0">
                <a:solidFill>
                  <a:srgbClr val="7DB928"/>
                </a:solidFill>
              </a:rPr>
              <a:t>2</a:t>
            </a:r>
            <a:r>
              <a:rPr lang="fr-BE" sz="1800" i="1" dirty="0" smtClean="0">
                <a:solidFill>
                  <a:srgbClr val="7DB928"/>
                </a:solidFill>
              </a:rPr>
              <a:t>] ≤ 1 %) pendant la conservation</a:t>
            </a:r>
          </a:p>
        </p:txBody>
      </p:sp>
      <p:pic>
        <p:nvPicPr>
          <p:cNvPr id="16" name="Image 15" descr="M:\HIE\D2\D24\!Data\LTB\Projet CHABLIS\01. THEMATIQUES EN COURS\Stockage\Stockage sous bâches\Note technique\Nouvelle version 2015\Photos\DSCF03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628800"/>
            <a:ext cx="33617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55576" y="4358714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BE" sz="2000" b="1" dirty="0" smtClean="0">
                <a:solidFill>
                  <a:srgbClr val="00707F"/>
                </a:solidFill>
              </a:rPr>
              <a:t>La méthode est-elle appropriée pour conserver des bois chablis après une tempête importante 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fr-BE" sz="2000" b="1" dirty="0" smtClean="0">
              <a:solidFill>
                <a:srgbClr val="00707F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BE" sz="2000" b="1" dirty="0" smtClean="0">
                <a:solidFill>
                  <a:srgbClr val="00707F"/>
                </a:solidFill>
              </a:rPr>
              <a:t>Quid des propriétés du bois conservé plusieurs mois via ce procédé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smtClean="0"/>
              <a:t>Protocole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fr-BE" sz="2000" dirty="0" smtClean="0"/>
              <a:t>75m³ d’épicéa (</a:t>
            </a:r>
            <a:r>
              <a:rPr lang="fr-BE" sz="2000" i="1" dirty="0" smtClean="0"/>
              <a:t>Picea abies</a:t>
            </a:r>
            <a:r>
              <a:rPr lang="fr-BE" sz="2000" dirty="0" smtClean="0"/>
              <a:t>) ensilés pendant 54 mois</a:t>
            </a:r>
          </a:p>
          <a:p>
            <a:r>
              <a:rPr lang="fr-BE" sz="2000" dirty="0" smtClean="0"/>
              <a:t>Surveillance régulière O</a:t>
            </a:r>
            <a:r>
              <a:rPr lang="fr-BE" sz="2000" baseline="-25000" dirty="0" smtClean="0"/>
              <a:t>2</a:t>
            </a:r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/>
          </a:p>
        </p:txBody>
      </p:sp>
      <p:pic>
        <p:nvPicPr>
          <p:cNvPr id="8" name="Image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132856"/>
            <a:ext cx="4405121" cy="232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1" descr="M:\HIE\D2\D24\!Data\LTB\Projet CHABLIS\01. THEMATIQUES EN COURS\Stockage\Stockage sous bâches\Suivi de la qualité\Impregnabilite\Impregnation test 3\Photos\Après imprégnation\Série 3\imprégation test 3 serie-3 026.jpg"/>
          <p:cNvPicPr>
            <a:picLocks noChangeAspect="1" noChangeArrowheads="1"/>
          </p:cNvPicPr>
          <p:nvPr/>
        </p:nvPicPr>
        <p:blipFill>
          <a:blip r:embed="rId4" cstate="email">
            <a:lum bright="4000" contrast="15000"/>
          </a:blip>
          <a:srcRect/>
          <a:stretch>
            <a:fillRect/>
          </a:stretch>
        </p:blipFill>
        <p:spPr bwMode="auto">
          <a:xfrm>
            <a:off x="4427984" y="4581128"/>
            <a:ext cx="2075599" cy="16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28" descr="M:\HIE\D2\D24\!Data\LTB\Projet CHABLIS\08. RAPPORTS - PUBLICATIONS\Publications\Forêt Wallonne\Article_SSB_2015\Photo article SSB\FIGURE8.jpg"/>
          <p:cNvPicPr>
            <a:picLocks noChangeAspect="1" noChangeArrowheads="1"/>
          </p:cNvPicPr>
          <p:nvPr/>
        </p:nvPicPr>
        <p:blipFill>
          <a:blip r:embed="rId5" cstate="email">
            <a:lum bright="2000" contrast="16000"/>
          </a:blip>
          <a:srcRect/>
          <a:stretch>
            <a:fillRect/>
          </a:stretch>
        </p:blipFill>
        <p:spPr bwMode="auto">
          <a:xfrm>
            <a:off x="6732240" y="4594518"/>
            <a:ext cx="1979840" cy="17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Espace réservé du contenu 53" descr="Capture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271997" y="2276872"/>
            <a:ext cx="3476467" cy="1950875"/>
          </a:xfrm>
          <a:prstGeom prst="rect">
            <a:avLst/>
          </a:prstGeom>
        </p:spPr>
      </p:pic>
      <p:pic>
        <p:nvPicPr>
          <p:cNvPr id="23" name="Picture 5" descr="DSCF009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4595636"/>
            <a:ext cx="1112629" cy="16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712" y="4595637"/>
            <a:ext cx="2292944" cy="17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smtClean="0"/>
              <a:t>Résultats</a:t>
            </a:r>
            <a:endParaRPr lang="fr-BE" dirty="0"/>
          </a:p>
        </p:txBody>
      </p:sp>
      <p:grpSp>
        <p:nvGrpSpPr>
          <p:cNvPr id="15" name="Groupe 14"/>
          <p:cNvGrpSpPr/>
          <p:nvPr/>
        </p:nvGrpSpPr>
        <p:grpSpPr>
          <a:xfrm>
            <a:off x="540000" y="1268760"/>
            <a:ext cx="4032000" cy="5040560"/>
            <a:chOff x="540000" y="1268760"/>
            <a:chExt cx="4032000" cy="5040560"/>
          </a:xfrm>
        </p:grpSpPr>
        <p:pic>
          <p:nvPicPr>
            <p:cNvPr id="13" name="Picture 4" descr="Résultat de recherche d'images pour &quot;wood material science and engineering&quot;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34252" y="1268760"/>
              <a:ext cx="3667074" cy="5040560"/>
            </a:xfrm>
            <a:prstGeom prst="rect">
              <a:avLst/>
            </a:prstGeom>
            <a:noFill/>
          </p:spPr>
        </p:pic>
        <p:pic>
          <p:nvPicPr>
            <p:cNvPr id="14" name="Espace réservé du contenu 7" descr="2016-09-08 16_41_25-RIGUELLE et al. (2016).pdf - Adobe Reader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540000" y="5096301"/>
              <a:ext cx="4032000" cy="792088"/>
            </a:xfrm>
            <a:prstGeom prst="rect">
              <a:avLst/>
            </a:prstGeom>
            <a:ln w="3175">
              <a:noFill/>
            </a:ln>
          </p:spPr>
        </p:pic>
      </p:grpSp>
      <p:pic>
        <p:nvPicPr>
          <p:cNvPr id="16" name="Espace réservé du contenu 6" descr="2016-09-08 16_28_19-FO137-61-68.pdf (PROTEGE) - Adobe Reader.jpg"/>
          <p:cNvPicPr>
            <a:picLocks noGrp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268760"/>
            <a:ext cx="3888432" cy="5040560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7DB928"/>
                </a:solidFill>
              </a:rPr>
              <a:t>Champs d’expertise</a:t>
            </a:r>
            <a:endParaRPr lang="fr-BE" sz="3200" b="1" dirty="0">
              <a:solidFill>
                <a:srgbClr val="7DB928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BE" dirty="0" smtClean="0"/>
              <a:t>Etude du bois dans toutes ses « dimensions »</a:t>
            </a:r>
          </a:p>
          <a:p>
            <a:pPr lvl="1"/>
            <a:r>
              <a:rPr lang="fr-BE" sz="2400" dirty="0" smtClean="0"/>
              <a:t>de la forêt à l’usage final (charpente, châssis, papier, palette)</a:t>
            </a:r>
          </a:p>
          <a:p>
            <a:pPr lvl="1"/>
            <a:r>
              <a:rPr lang="fr-BE" sz="2400" dirty="0" smtClean="0"/>
              <a:t>de la grume à la micro-fibrille de cellulose</a:t>
            </a:r>
          </a:p>
          <a:p>
            <a:pPr lvl="1"/>
            <a:r>
              <a:rPr lang="fr-BE" sz="2400" dirty="0" smtClean="0"/>
              <a:t>du matériau naturel/massif au produit modifié/reconstitué</a:t>
            </a:r>
          </a:p>
          <a:p>
            <a:endParaRPr lang="fr-BE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 flipH="1">
            <a:off x="179512" y="3140968"/>
            <a:ext cx="2592288" cy="11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X:\PUB-O3020400\!Data\LTB\Photos LTB\espèces\Douglas\Accord cadre\Billon 1\4- Essais physico-mécanique\essaiChocChambreConditionn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5" y="3429000"/>
            <a:ext cx="1835123" cy="1224136"/>
          </a:xfrm>
          <a:prstGeom prst="rect">
            <a:avLst/>
          </a:prstGeom>
          <a:noFill/>
        </p:spPr>
      </p:pic>
      <p:pic>
        <p:nvPicPr>
          <p:cNvPr id="14" name="Picture 3" descr="X:\PUB-O3020400\!Data\LTB\Photos LTB\espèces\Douglas\Accord cadre\Billon 1\1- sciage billon 1\sciageBillon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3356992"/>
            <a:ext cx="1404627" cy="932319"/>
          </a:xfrm>
          <a:prstGeom prst="rect">
            <a:avLst/>
          </a:prstGeom>
          <a:noFill/>
        </p:spPr>
      </p:pic>
      <p:pic>
        <p:nvPicPr>
          <p:cNvPr id="16" name="Image 1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4581128"/>
            <a:ext cx="1296143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Image 16" descr="photosRapport\moe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4509120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moutonpendule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808" y="4725144"/>
            <a:ext cx="10081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X:\PUB-O3020400\!Data\LTB\Photos LTB\insectes\capricorne\Elevage\Elevage Capricorne 3001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3429000"/>
            <a:ext cx="2592288" cy="1944216"/>
          </a:xfrm>
          <a:prstGeom prst="rect">
            <a:avLst/>
          </a:prstGeom>
          <a:noFill/>
        </p:spPr>
      </p:pic>
      <p:pic>
        <p:nvPicPr>
          <p:cNvPr id="19458" name="Picture 2" descr="X:\PUB-O3020400\!Data\LTB\Photos LTB\insectes\capricorne\Elevage\1- un an d'élevage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23928" y="4725144"/>
            <a:ext cx="1224136" cy="1845918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92080" y="5500598"/>
            <a:ext cx="2664296" cy="135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smtClean="0"/>
              <a:t>Résultats</a:t>
            </a:r>
            <a:endParaRPr lang="fr-BE" dirty="0"/>
          </a:p>
        </p:txBody>
      </p:sp>
      <p:pic>
        <p:nvPicPr>
          <p:cNvPr id="8" name="Espace réservé du contenu 7" descr="Capture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308789"/>
            <a:ext cx="8291264" cy="4996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smtClean="0"/>
              <a:t>Résultats (suite)</a:t>
            </a:r>
            <a:endParaRPr lang="fr-BE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/>
          <a:lstStyle/>
          <a:p>
            <a:r>
              <a:rPr lang="fr-BE" dirty="0" smtClean="0"/>
              <a:t>Imprégnation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Couleur</a:t>
            </a:r>
          </a:p>
        </p:txBody>
      </p:sp>
      <p:pic>
        <p:nvPicPr>
          <p:cNvPr id="12" name="Espace réservé du contenu 9" descr="Capture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124744"/>
            <a:ext cx="5736890" cy="2715826"/>
          </a:xfrm>
          <a:prstGeom prst="rect">
            <a:avLst/>
          </a:prstGeom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3861048"/>
            <a:ext cx="4896544" cy="299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pic>
        <p:nvPicPr>
          <p:cNvPr id="7" name="Picture 2" descr="M:\HIE\D2\D24\!Data\LTB\Photos LTB\Chablis\FORMEC SCHMALLENBERG (2008)\KWF 1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Apports de la thèse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fr-BE" u="sng" dirty="0" smtClean="0"/>
              <a:t>Conceptuel:</a:t>
            </a:r>
            <a:r>
              <a:rPr lang="fr-BE" dirty="0" smtClean="0"/>
              <a:t> 		</a:t>
            </a:r>
            <a:r>
              <a:rPr lang="fr-BE" i="1" dirty="0" smtClean="0"/>
              <a:t>changer de paradigme</a:t>
            </a:r>
          </a:p>
          <a:p>
            <a:pPr lvl="1"/>
            <a:r>
              <a:rPr lang="fr-BE" dirty="0" smtClean="0"/>
              <a:t>approche basée sur la gestion du risque</a:t>
            </a:r>
          </a:p>
          <a:p>
            <a:pPr lvl="1"/>
            <a:r>
              <a:rPr lang="fr-BE" dirty="0" smtClean="0"/>
              <a:t>approche intégrée originale en phase avec les recherches internationales</a:t>
            </a:r>
          </a:p>
          <a:p>
            <a:pPr lvl="1"/>
            <a:r>
              <a:rPr lang="fr-BE" dirty="0" smtClean="0"/>
              <a:t>approche holistique pour optimiser le bien-être de chaque acteur</a:t>
            </a:r>
          </a:p>
          <a:p>
            <a:pPr>
              <a:buNone/>
            </a:pPr>
            <a:endParaRPr lang="fr-BE" dirty="0" smtClean="0">
              <a:solidFill>
                <a:srgbClr val="FF0066"/>
              </a:solidFill>
            </a:endParaRPr>
          </a:p>
          <a:p>
            <a:pPr>
              <a:spcAft>
                <a:spcPts val="1200"/>
              </a:spcAft>
            </a:pPr>
            <a:r>
              <a:rPr lang="fr-BE" u="sng" dirty="0" smtClean="0"/>
              <a:t>Stratégique:</a:t>
            </a:r>
            <a:r>
              <a:rPr lang="fr-BE" dirty="0" smtClean="0"/>
              <a:t> 		</a:t>
            </a:r>
            <a:r>
              <a:rPr lang="fr-BE" i="1" dirty="0" smtClean="0"/>
              <a:t>gérer activement les risques</a:t>
            </a:r>
          </a:p>
          <a:p>
            <a:pPr lvl="1"/>
            <a:r>
              <a:rPr lang="fr-BE" dirty="0" smtClean="0"/>
              <a:t>gestion intégrée des risques forestiers</a:t>
            </a:r>
          </a:p>
          <a:p>
            <a:pPr lvl="1"/>
            <a:r>
              <a:rPr lang="fr-BE" dirty="0" smtClean="0"/>
              <a:t>identifier les problèmes et anticiper les solutions</a:t>
            </a:r>
          </a:p>
          <a:p>
            <a:endParaRPr lang="fr-BE" dirty="0" smtClean="0">
              <a:solidFill>
                <a:srgbClr val="FF0066"/>
              </a:solidFill>
            </a:endParaRPr>
          </a:p>
          <a:p>
            <a:pPr>
              <a:spcAft>
                <a:spcPts val="1200"/>
              </a:spcAft>
            </a:pPr>
            <a:r>
              <a:rPr lang="fr-BE" u="sng" dirty="0" smtClean="0"/>
              <a:t>Opérationnel:</a:t>
            </a:r>
            <a:r>
              <a:rPr lang="fr-BE" dirty="0" smtClean="0"/>
              <a:t> 	</a:t>
            </a:r>
            <a:r>
              <a:rPr lang="fr-BE" i="1" dirty="0" smtClean="0"/>
              <a:t>renforcer l’expertise</a:t>
            </a:r>
            <a:endParaRPr lang="fr-BE" dirty="0" smtClean="0"/>
          </a:p>
          <a:p>
            <a:pPr lvl="1"/>
            <a:r>
              <a:rPr lang="fr-BE" dirty="0" smtClean="0"/>
              <a:t>outils et connaissances</a:t>
            </a:r>
          </a:p>
          <a:p>
            <a:pPr lvl="1"/>
            <a:r>
              <a:rPr lang="fr-BE" dirty="0" smtClean="0"/>
              <a:t>formation, support des acteurs, lobbying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BE" dirty="0" smtClean="0"/>
              <a:t>Transfert des acquis</a:t>
            </a:r>
            <a:endParaRPr lang="fr-BE" dirty="0"/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BE" sz="2000" dirty="0" smtClean="0"/>
              <a:t>5 articles scientifiques </a:t>
            </a:r>
          </a:p>
          <a:p>
            <a:pPr>
              <a:lnSpc>
                <a:spcPct val="200000"/>
              </a:lnSpc>
            </a:pPr>
            <a:r>
              <a:rPr lang="fr-BE" sz="2000" dirty="0" smtClean="0"/>
              <a:t>4 articles ciblés « professionnels secteur bois »</a:t>
            </a:r>
          </a:p>
          <a:p>
            <a:pPr>
              <a:lnSpc>
                <a:spcPct val="200000"/>
              </a:lnSpc>
            </a:pPr>
            <a:r>
              <a:rPr lang="fr-BE" sz="2000" dirty="0" smtClean="0"/>
              <a:t>Formation agents des forêts, des pouvoirs publics et des étudiants</a:t>
            </a:r>
          </a:p>
          <a:p>
            <a:pPr>
              <a:lnSpc>
                <a:spcPct val="200000"/>
              </a:lnSpc>
            </a:pPr>
            <a:r>
              <a:rPr lang="fr-BE" sz="2000" dirty="0" smtClean="0"/>
              <a:t>4 présentations orales lors de conférences internationales</a:t>
            </a:r>
          </a:p>
          <a:p>
            <a:pPr>
              <a:lnSpc>
                <a:spcPct val="200000"/>
              </a:lnSpc>
            </a:pPr>
            <a:r>
              <a:rPr lang="fr-BE" sz="2000" dirty="0" smtClean="0"/>
              <a:t>8 posters présentés lors de conférences internationales</a:t>
            </a:r>
          </a:p>
        </p:txBody>
      </p:sp>
      <p:pic>
        <p:nvPicPr>
          <p:cNvPr id="21" name="Picture 6" descr="Résultat de recherche d'images pour &quot;iufro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024" y="4941168"/>
            <a:ext cx="1083630" cy="555349"/>
          </a:xfrm>
          <a:prstGeom prst="rect">
            <a:avLst/>
          </a:prstGeom>
          <a:noFill/>
        </p:spPr>
      </p:pic>
      <p:pic>
        <p:nvPicPr>
          <p:cNvPr id="22" name="Picture 8" descr="cos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6184" y="4941168"/>
            <a:ext cx="1604826" cy="453873"/>
          </a:xfrm>
          <a:prstGeom prst="rect">
            <a:avLst/>
          </a:prstGeom>
          <a:noFill/>
        </p:spPr>
      </p:pic>
      <p:pic>
        <p:nvPicPr>
          <p:cNvPr id="23" name="Image 22" descr="Logo-Principa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1880" y="4725144"/>
            <a:ext cx="1517328" cy="499532"/>
          </a:xfrm>
          <a:prstGeom prst="rect">
            <a:avLst/>
          </a:prstGeom>
        </p:spPr>
      </p:pic>
      <p:pic>
        <p:nvPicPr>
          <p:cNvPr id="24" name="Picture 19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8312" y="5589240"/>
            <a:ext cx="792088" cy="4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 descr="GD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32448" y="5367435"/>
            <a:ext cx="792088" cy="842493"/>
          </a:xfrm>
          <a:prstGeom prst="rect">
            <a:avLst/>
          </a:prstGeom>
          <a:noFill/>
        </p:spPr>
      </p:pic>
      <p:pic>
        <p:nvPicPr>
          <p:cNvPr id="26" name="Image 25" descr="formec_2015_logo_print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8072" y="5622751"/>
            <a:ext cx="1909787" cy="542553"/>
          </a:xfrm>
          <a:prstGeom prst="rect">
            <a:avLst/>
          </a:prstGeom>
        </p:spPr>
      </p:pic>
      <p:pic>
        <p:nvPicPr>
          <p:cNvPr id="27" name="Picture 18" descr="Résultat de recherche d'images pour &quot;uni freiburg&quot;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00392" y="5273824"/>
            <a:ext cx="936104" cy="936104"/>
          </a:xfrm>
          <a:prstGeom prst="rect">
            <a:avLst/>
          </a:prstGeom>
          <a:noFill/>
        </p:spPr>
      </p:pic>
      <p:pic>
        <p:nvPicPr>
          <p:cNvPr id="28" name="Picture 20" descr="Résultat de recherche d'images pour &quot;INRA&quot;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92080" y="4869160"/>
            <a:ext cx="1229644" cy="504056"/>
          </a:xfrm>
          <a:prstGeom prst="rect">
            <a:avLst/>
          </a:prstGeom>
          <a:noFill/>
        </p:spPr>
      </p:pic>
      <p:pic>
        <p:nvPicPr>
          <p:cNvPr id="29" name="Picture 22" descr="Résultat de recherche d'images pour &quot;carrefour du bois nantes&quot;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0312" y="4797152"/>
            <a:ext cx="1109457" cy="739999"/>
          </a:xfrm>
          <a:prstGeom prst="rect">
            <a:avLst/>
          </a:prstGeom>
          <a:noFill/>
        </p:spPr>
      </p:pic>
      <p:pic>
        <p:nvPicPr>
          <p:cNvPr id="16" name="Picture 6" descr="/files/images/efiatlantic/logos/plurifor_logo_sudoe_eng_websize.jpg : 59Kb 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80112" y="5517232"/>
            <a:ext cx="1144582" cy="919520"/>
          </a:xfrm>
          <a:prstGeom prst="rect">
            <a:avLst/>
          </a:prstGeom>
          <a:noFill/>
        </p:spPr>
      </p:pic>
      <p:pic>
        <p:nvPicPr>
          <p:cNvPr id="17" name="Picture 10" descr="EFI webpage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88224" y="5661248"/>
            <a:ext cx="690400" cy="738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PERSPECTIVES</a:t>
            </a:r>
            <a:endParaRPr lang="fr-BE" dirty="0"/>
          </a:p>
        </p:txBody>
      </p:sp>
      <p:pic>
        <p:nvPicPr>
          <p:cNvPr id="5" name="Picture 2" descr="Résultat de recherche d'images pour &quot;souche arbre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Recommandations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r-BE" dirty="0" smtClean="0"/>
              <a:t>Vulgariser et diffuser les résultats de recherche vers le secteur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Collaborer au sein de plateformes d’échange d’expertise (pôles) 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Gérer activement les risques (prévoir règlementation et crédits)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Développer des outils d’aide à la décision accessibles, fiables, utiles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Faciliter l’implémentation des décisions administratives (flexibilité)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Accroître la résistance et la résilience du secteur forêt-bois</a:t>
            </a:r>
          </a:p>
          <a:p>
            <a:pPr>
              <a:lnSpc>
                <a:spcPct val="200000"/>
              </a:lnSpc>
            </a:pP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Difficultés - pièges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BE" dirty="0" smtClean="0"/>
              <a:t>Eviter de se réfugier derrière son plan de crise, anticiper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Intéresser les décideurs publics à une crise incertaine (€)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Mobiliser les acteurs et vaincre leurs réticences (€)</a:t>
            </a:r>
          </a:p>
          <a:p>
            <a:pPr>
              <a:lnSpc>
                <a:spcPct val="200000"/>
              </a:lnSpc>
            </a:pPr>
            <a:r>
              <a:rPr lang="fr-BE" dirty="0" smtClean="0"/>
              <a:t>Acquérir et tenir à jour les informations (€)</a:t>
            </a:r>
          </a:p>
          <a:p>
            <a:endParaRPr lang="fr-BE" dirty="0" smtClean="0"/>
          </a:p>
          <a:p>
            <a:pPr algn="ctr">
              <a:buNone/>
            </a:pPr>
            <a:r>
              <a:rPr lang="fr-B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= investissements pour réduire les pertes futures</a:t>
            </a:r>
            <a:endParaRPr lang="fr-BE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CONTACT - RÉFÉRENCES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BE" dirty="0" smtClean="0"/>
              <a:t>Dr. Ir. Simon RIGUELLE</a:t>
            </a:r>
          </a:p>
          <a:p>
            <a:pPr algn="ctr">
              <a:buNone/>
            </a:pPr>
            <a:endParaRPr lang="fr-BE" sz="2000" b="0" dirty="0" smtClean="0"/>
          </a:p>
          <a:p>
            <a:pPr algn="ctr">
              <a:buNone/>
            </a:pPr>
            <a:r>
              <a:rPr lang="fr-BE" sz="2000" b="0" dirty="0" smtClean="0"/>
              <a:t>simon.riguelle@spw.wallonie.be</a:t>
            </a:r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r>
              <a:rPr lang="fr-BE" dirty="0" smtClean="0"/>
              <a:t>Références:</a:t>
            </a:r>
          </a:p>
          <a:p>
            <a:pPr lvl="0" algn="ctr">
              <a:buNone/>
            </a:pPr>
            <a:endParaRPr lang="en-US" sz="1600" b="0" dirty="0" smtClean="0">
              <a:solidFill>
                <a:srgbClr val="000000"/>
              </a:solidFill>
              <a:latin typeface="Aparajita" pitchFamily="34" charset="0"/>
              <a:cs typeface="Aparajita" pitchFamily="34" charset="0"/>
            </a:endParaRPr>
          </a:p>
          <a:p>
            <a:pPr lvl="0" algn="ctr">
              <a:buNone/>
            </a:pPr>
            <a:r>
              <a:rPr lang="en-US" sz="1600" b="0" dirty="0" smtClean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  <a:t>RIGUELLE Simon (2016) </a:t>
            </a:r>
            <a:r>
              <a:rPr lang="en-US" sz="1600" b="0" i="1" dirty="0" smtClean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  <a:t>Dealing with storm impacts on the forest sector through integrated and systemic approaches at the regional level (PhD Thesis)</a:t>
            </a:r>
            <a:r>
              <a:rPr lang="en-US" sz="1600" b="0" dirty="0" smtClean="0">
                <a:solidFill>
                  <a:srgbClr val="000000"/>
                </a:solidFill>
                <a:latin typeface="Aparajita" pitchFamily="34" charset="0"/>
                <a:cs typeface="Aparajita" pitchFamily="34" charset="0"/>
              </a:rPr>
              <a:t>. University of Liege – Gembloux Agro-Bio Tech, Belgium, 173 p.</a:t>
            </a:r>
            <a:endParaRPr lang="fr-BE" sz="1600" b="0" dirty="0" smtClean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dirty="0" smtClean="0"/>
          </a:p>
          <a:p>
            <a:pPr algn="ctr">
              <a:buNone/>
            </a:pPr>
            <a:endParaRPr lang="fr-BE" sz="2000" b="0" dirty="0" smtClean="0"/>
          </a:p>
          <a:p>
            <a:pPr algn="ctr">
              <a:buNone/>
            </a:pPr>
            <a:r>
              <a:rPr lang="fr-BE" sz="2000" b="0" dirty="0" smtClean="0"/>
              <a:t> 	</a:t>
            </a:r>
          </a:p>
          <a:p>
            <a:pPr algn="ctr">
              <a:buNone/>
            </a:pPr>
            <a:endParaRPr lang="fr-BE" sz="2000" b="0" dirty="0" smtClean="0">
              <a:hlinkClick r:id="rId3"/>
            </a:endParaRPr>
          </a:p>
          <a:p>
            <a:pPr algn="ctr">
              <a:buNone/>
            </a:pPr>
            <a:endParaRPr lang="fr-BE" sz="2000" b="0" dirty="0" smtClean="0">
              <a:hlinkClick r:id="rId3"/>
            </a:endParaRPr>
          </a:p>
        </p:txBody>
      </p:sp>
      <p:pic>
        <p:nvPicPr>
          <p:cNvPr id="5" name="Image 4" descr="Résultat de recherche d'images pour &quot;linked&quot;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5538718"/>
            <a:ext cx="288032" cy="2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69956" y="5511496"/>
            <a:ext cx="1199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BE" sz="1600" dirty="0" smtClean="0">
                <a:hlinkClick r:id="rId3"/>
              </a:rPr>
              <a:t>CV LinkedIn</a:t>
            </a:r>
            <a:r>
              <a:rPr lang="fr-BE" sz="1600" dirty="0" smtClean="0"/>
              <a:t> </a:t>
            </a:r>
          </a:p>
        </p:txBody>
      </p:sp>
      <p:pic>
        <p:nvPicPr>
          <p:cNvPr id="7" name="Image 6" descr="Résultat de recherche d'images pour &quot;orbi ulg&quot;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3808" y="4766014"/>
            <a:ext cx="735358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17443" y="4710155"/>
            <a:ext cx="223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6"/>
              </a:rPr>
              <a:t>http://orbi.ulg.ac.be/</a:t>
            </a:r>
            <a:endParaRPr lang="fr-BE" dirty="0"/>
          </a:p>
        </p:txBody>
      </p:sp>
      <p:pic>
        <p:nvPicPr>
          <p:cNvPr id="1026" name="Picture 2" descr="Résultat de recherche d'images pour &quot;twitter&quot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5538718"/>
            <a:ext cx="305962" cy="30596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201854" y="553871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hlinkClick r:id="rId8"/>
              </a:rPr>
              <a:t>@LeSimsh</a:t>
            </a:r>
            <a:endParaRPr lang="fr-BE" sz="1600" dirty="0" smtClean="0">
              <a:hlinkClick r:id="rId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7158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Publications disponibles sur                  </a:t>
            </a:r>
            <a:r>
              <a:rPr lang="fr-FR" dirty="0" smtClean="0">
                <a:hlinkClick r:id="rId6"/>
              </a:rPr>
              <a:t>                                     </a:t>
            </a:r>
            <a:r>
              <a:rPr lang="fr-FR" dirty="0" smtClean="0"/>
              <a:t>   ou sur demande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Projets récents</a:t>
            </a:r>
            <a:endParaRPr lang="fr-BE" sz="3200" b="1" dirty="0">
              <a:solidFill>
                <a:srgbClr val="7DB928"/>
              </a:solidFill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933056"/>
            <a:ext cx="3292882" cy="165618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780928"/>
            <a:ext cx="4536504" cy="10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65286" y="4725144"/>
            <a:ext cx="3299202" cy="126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1268760"/>
            <a:ext cx="3286364" cy="14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5733256"/>
            <a:ext cx="2304256" cy="9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080" y="2996952"/>
            <a:ext cx="3312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9"/>
          <p:cNvGrpSpPr/>
          <p:nvPr/>
        </p:nvGrpSpPr>
        <p:grpSpPr>
          <a:xfrm>
            <a:off x="611560" y="980728"/>
            <a:ext cx="4536504" cy="1656184"/>
            <a:chOff x="-2340768" y="1484784"/>
            <a:chExt cx="5976666" cy="223224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2340768" y="1779362"/>
              <a:ext cx="5976664" cy="193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-2340102" y="1484784"/>
              <a:ext cx="5976000" cy="73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de la thèse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Impacts socio-économiques des tempêtes en Europe</a:t>
            </a:r>
          </a:p>
          <a:p>
            <a:pPr>
              <a:buNone/>
            </a:pP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Dégâts forestiers en Europe</a:t>
            </a:r>
            <a:endParaRPr lang="fr-B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5912" y="1600200"/>
            <a:ext cx="80521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Risque et impacts</a:t>
            </a:r>
            <a:endParaRPr lang="fr-BE" dirty="0"/>
          </a:p>
        </p:txBody>
      </p:sp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>
          <a:xfrm>
            <a:off x="251520" y="3140968"/>
            <a:ext cx="8640960" cy="266429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smtClean="0"/>
              <a:t>3 niveaux d’impacts cumulatifs</a:t>
            </a:r>
          </a:p>
          <a:p>
            <a:pPr lvl="1">
              <a:lnSpc>
                <a:spcPct val="150000"/>
              </a:lnSpc>
            </a:pPr>
            <a:r>
              <a:rPr lang="fr-BE" dirty="0" smtClean="0"/>
              <a:t>Primaires: </a:t>
            </a:r>
            <a:r>
              <a:rPr lang="fr-BE" b="0" dirty="0" smtClean="0">
                <a:solidFill>
                  <a:schemeClr val="tx1"/>
                </a:solidFill>
              </a:rPr>
              <a:t>dégâts à la ressource forestière par le vent</a:t>
            </a:r>
          </a:p>
          <a:p>
            <a:pPr lvl="1">
              <a:lnSpc>
                <a:spcPct val="150000"/>
              </a:lnSpc>
            </a:pPr>
            <a:r>
              <a:rPr lang="fr-BE" dirty="0" smtClean="0"/>
              <a:t>Secondaires: </a:t>
            </a:r>
            <a:r>
              <a:rPr lang="fr-BE" b="0" dirty="0" smtClean="0">
                <a:solidFill>
                  <a:schemeClr val="tx1"/>
                </a:solidFill>
              </a:rPr>
              <a:t>dégâts supplémentaires induits par la tempête (ex: scolytes)</a:t>
            </a:r>
          </a:p>
          <a:p>
            <a:pPr lvl="1">
              <a:lnSpc>
                <a:spcPct val="150000"/>
              </a:lnSpc>
            </a:pPr>
            <a:r>
              <a:rPr lang="fr-BE" dirty="0" smtClean="0"/>
              <a:t>Tertiaires: </a:t>
            </a:r>
            <a:r>
              <a:rPr lang="fr-BE" b="0" dirty="0" smtClean="0">
                <a:solidFill>
                  <a:schemeClr val="tx1"/>
                </a:solidFill>
              </a:rPr>
              <a:t>dégâts collatéraux sur les activités et les acteurs liés à la forêt</a:t>
            </a:r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556792"/>
            <a:ext cx="69172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1360</Words>
  <Application>Microsoft Office PowerPoint</Application>
  <PresentationFormat>Affichage à l'écran (4:3)</PresentationFormat>
  <Paragraphs>437</Paragraphs>
  <Slides>58</Slides>
  <Notes>58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Thème Office</vt:lpstr>
      <vt:lpstr>Gestion intégrée et systémique  du risque tempête au sein de la filière forêt-bois ---  Dr Simon RIGUELLE</vt:lpstr>
      <vt:lpstr>Diapositive 2</vt:lpstr>
      <vt:lpstr>Laboratoire de Technologie du Bois (LTB)</vt:lpstr>
      <vt:lpstr>Partenaires</vt:lpstr>
      <vt:lpstr>Champs d’expertise</vt:lpstr>
      <vt:lpstr>Projets récents</vt:lpstr>
      <vt:lpstr>Contexte de la thèse</vt:lpstr>
      <vt:lpstr>Dégâts forestiers en Europe</vt:lpstr>
      <vt:lpstr>Risque et impacts</vt:lpstr>
      <vt:lpstr>Pertes économiques (cycliques)</vt:lpstr>
      <vt:lpstr>Contexte de la thèse</vt:lpstr>
      <vt:lpstr>Incertitudes</vt:lpstr>
      <vt:lpstr>Contexte de la thèse</vt:lpstr>
      <vt:lpstr>Rôle multifonctionnel des forêts</vt:lpstr>
      <vt:lpstr>Attitude(s) face au risque tempête</vt:lpstr>
      <vt:lpstr>THÈSE</vt:lpstr>
      <vt:lpstr>POSTULATS</vt:lpstr>
      <vt:lpstr>OBJECTIFS-METHODE</vt:lpstr>
      <vt:lpstr>3 VOLETS – 5 ETUDES</vt:lpstr>
      <vt:lpstr>❶ GÉRER LE RISQUE</vt:lpstr>
      <vt:lpstr>Analyse des connaissances</vt:lpstr>
      <vt:lpstr>Constats (filière)</vt:lpstr>
      <vt:lpstr>Constats (autorités publiques)</vt:lpstr>
      <vt:lpstr>Approches proposées</vt:lpstr>
      <vt:lpstr>De l’analyse classique du risque…</vt:lpstr>
      <vt:lpstr>…vers la gouvernance des risques</vt:lpstr>
      <vt:lpstr>Implication des acteurs</vt:lpstr>
      <vt:lpstr>Approche intégrée</vt:lpstr>
      <vt:lpstr>Approche systémique</vt:lpstr>
      <vt:lpstr>Gestion systémique du risque</vt:lpstr>
      <vt:lpstr>❷ OPTIMISER LA GESTION DE CRISE</vt:lpstr>
      <vt:lpstr>Objectifs</vt:lpstr>
      <vt:lpstr>Système (filière bois)</vt:lpstr>
      <vt:lpstr>Modèle détaillé</vt:lpstr>
      <vt:lpstr>Exemple</vt:lpstr>
      <vt:lpstr>Bilan mobilisation après Klaus dans les Landes</vt:lpstr>
      <vt:lpstr>Exemple</vt:lpstr>
      <vt:lpstr>Exemple</vt:lpstr>
      <vt:lpstr>Bilan mobilisation après Klaus dans les Landes</vt:lpstr>
      <vt:lpstr>Planification d’urgence</vt:lpstr>
      <vt:lpstr>Plan de gestion des crises</vt:lpstr>
      <vt:lpstr>❸ VALORISER LE MATERIAU</vt:lpstr>
      <vt:lpstr>Planification régionale du stockage</vt:lpstr>
      <vt:lpstr>Identification des sites (modèle ArcGIS)</vt:lpstr>
      <vt:lpstr>Proximité sites-industries</vt:lpstr>
      <vt:lpstr>Activation après tempête</vt:lpstr>
      <vt:lpstr>Conservation par voie anaérobie</vt:lpstr>
      <vt:lpstr>Protocole</vt:lpstr>
      <vt:lpstr>Résultats</vt:lpstr>
      <vt:lpstr>Résultats</vt:lpstr>
      <vt:lpstr>Résultats (suite)</vt:lpstr>
      <vt:lpstr>CONCLUSIONS</vt:lpstr>
      <vt:lpstr>Apports de la thèse</vt:lpstr>
      <vt:lpstr>Transfert des acquis</vt:lpstr>
      <vt:lpstr>PERSPECTIVES</vt:lpstr>
      <vt:lpstr>Recommandations</vt:lpstr>
      <vt:lpstr>Difficultés - pièges</vt:lpstr>
      <vt:lpstr>CONTACT - RÉFÉRENCES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intégrée et systémique  du risque tempête au sein de la filière forêt-bois ---  Dr Simon RIGUELLE</dc:title>
  <dc:subject>XYLOFUTUR</dc:subject>
  <dc:creator>Simon RIGUELLE</dc:creator>
  <cp:lastModifiedBy>136787</cp:lastModifiedBy>
  <cp:revision>178</cp:revision>
  <dcterms:created xsi:type="dcterms:W3CDTF">2017-06-27T07:09:11Z</dcterms:created>
  <dcterms:modified xsi:type="dcterms:W3CDTF">2017-07-05T08:15:32Z</dcterms:modified>
</cp:coreProperties>
</file>