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09980" y="255181"/>
            <a:ext cx="9966960" cy="5178056"/>
          </a:xfrm>
        </p:spPr>
        <p:txBody>
          <a:bodyPr>
            <a:normAutofit fontScale="90000"/>
          </a:bodyPr>
          <a:lstStyle/>
          <a:p>
            <a:br>
              <a:rPr lang="fr-FR" dirty="0"/>
            </a:br>
            <a:br>
              <a:rPr lang="fr-FR" dirty="0"/>
            </a:br>
            <a:br>
              <a:rPr lang="fr-FR" dirty="0"/>
            </a:br>
            <a:r>
              <a:rPr lang="fr-FR" sz="3600" dirty="0"/>
              <a:t>La montée d’une agriculture urbaine en Belgique : nourrir les populations en investissant deux grandes villes : Bruxelles-Capitale et Liège.</a:t>
            </a:r>
            <a:br>
              <a:rPr lang="fr-FR" dirty="0"/>
            </a:br>
            <a:r>
              <a:rPr lang="fr-FR" dirty="0"/>
              <a:t> </a:t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fr-FR" sz="2400" dirty="0">
                <a:latin typeface="Trebuchet MS" panose="020B0603020202020204" pitchFamily="34" charset="0"/>
              </a:rPr>
              <a:t>85ème Congrès de l’</a:t>
            </a:r>
            <a:r>
              <a:rPr lang="fr-FR" sz="2400" dirty="0" err="1">
                <a:latin typeface="Trebuchet MS" panose="020B0603020202020204" pitchFamily="34" charset="0"/>
              </a:rPr>
              <a:t>Acfas</a:t>
            </a:r>
            <a:r>
              <a:rPr lang="fr-FR" sz="2400" dirty="0">
                <a:latin typeface="Trebuchet MS" panose="020B0603020202020204" pitchFamily="34" charset="0"/>
              </a:rPr>
              <a:t> 11 mai 2016 – McGill, Montréal</a:t>
            </a:r>
          </a:p>
          <a:p>
            <a:pPr algn="l"/>
            <a:r>
              <a:rPr lang="fr-FR" sz="2400" dirty="0" err="1">
                <a:latin typeface="Trebuchet MS" panose="020B0603020202020204" pitchFamily="34" charset="0"/>
              </a:rPr>
              <a:t>A.Bousbaine</a:t>
            </a:r>
            <a:r>
              <a:rPr lang="fr-FR" sz="2400" dirty="0">
                <a:latin typeface="Trebuchet MS" panose="020B0603020202020204" pitchFamily="34" charset="0"/>
              </a:rPr>
              <a:t>, Doctorante, </a:t>
            </a:r>
            <a:r>
              <a:rPr lang="fr-FR" sz="2400" dirty="0" err="1">
                <a:latin typeface="Trebuchet MS" panose="020B0603020202020204" pitchFamily="34" charset="0"/>
              </a:rPr>
              <a:t>Ulg</a:t>
            </a:r>
            <a:r>
              <a:rPr lang="fr-FR" sz="2400" dirty="0">
                <a:latin typeface="Trebuchet MS" panose="020B0603020202020204" pitchFamily="34" charset="0"/>
              </a:rPr>
              <a:t>, Belgique</a:t>
            </a:r>
          </a:p>
          <a:p>
            <a:pPr algn="l"/>
            <a:r>
              <a:rPr lang="fr-FR" sz="2400" dirty="0" err="1">
                <a:latin typeface="Trebuchet MS" panose="020B0603020202020204" pitchFamily="34" charset="0"/>
              </a:rPr>
              <a:t>C.B.Bryant</a:t>
            </a:r>
            <a:r>
              <a:rPr lang="fr-FR" sz="2400" dirty="0">
                <a:latin typeface="Trebuchet MS" panose="020B0603020202020204" pitchFamily="34" charset="0"/>
              </a:rPr>
              <a:t>, Professeur Associé, Montréal et Guelph</a:t>
            </a:r>
          </a:p>
          <a:p>
            <a:pPr algn="l"/>
            <a:r>
              <a:rPr lang="fr-FR" sz="2400" dirty="0" err="1">
                <a:latin typeface="Trebuchet MS" panose="020B0603020202020204" pitchFamily="34" charset="0"/>
              </a:rPr>
              <a:t>C.JONET,Co</a:t>
            </a:r>
            <a:r>
              <a:rPr lang="fr-FR" sz="2400" dirty="0">
                <a:latin typeface="Trebuchet MS" panose="020B0603020202020204" pitchFamily="34" charset="0"/>
              </a:rPr>
              <a:t>-fondateur CATL</a:t>
            </a:r>
          </a:p>
        </p:txBody>
      </p:sp>
    </p:spTree>
    <p:extLst>
      <p:ext uri="{BB962C8B-B14F-4D97-AF65-F5344CB8AC3E}">
        <p14:creationId xmlns:p14="http://schemas.microsoft.com/office/powerpoint/2010/main" val="1222271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18977" y="340242"/>
            <a:ext cx="11451265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latin typeface="Trebuchet MS" panose="020B0603020202020204" pitchFamily="34" charset="0"/>
              </a:rPr>
              <a:t>Plan de la présentation</a:t>
            </a:r>
          </a:p>
          <a:p>
            <a:pPr algn="ctr"/>
            <a:endParaRPr lang="fr-FR" sz="3600" b="1" dirty="0">
              <a:latin typeface="Trebuchet MS" panose="020B0603020202020204" pitchFamily="34" charset="0"/>
            </a:endParaRPr>
          </a:p>
          <a:p>
            <a:r>
              <a:rPr lang="fr-FR" sz="2800" b="1" dirty="0">
                <a:latin typeface="Trebuchet MS" panose="020B0603020202020204" pitchFamily="34" charset="0"/>
              </a:rPr>
              <a:t>Introduction</a:t>
            </a:r>
          </a:p>
          <a:p>
            <a:pPr marL="457200" indent="-457200">
              <a:buAutoNum type="arabicPeriod"/>
            </a:pPr>
            <a:r>
              <a:rPr lang="fr-FR" sz="2800" b="1" dirty="0">
                <a:latin typeface="Trebuchet MS" panose="020B0603020202020204" pitchFamily="34" charset="0"/>
              </a:rPr>
              <a:t>Mise en perspective des problématiques foncière et agricole à BC et Liège</a:t>
            </a:r>
          </a:p>
          <a:p>
            <a:pPr marL="457200" indent="-457200">
              <a:buFontTx/>
              <a:buAutoNum type="arabicPeriod"/>
            </a:pPr>
            <a:r>
              <a:rPr lang="fr-FR" sz="2800" b="1" dirty="0">
                <a:latin typeface="Trebuchet MS" panose="020B0603020202020204" pitchFamily="34" charset="0"/>
              </a:rPr>
              <a:t>Vers un « retour » à la terre et une réappropriation de son alimentation</a:t>
            </a:r>
          </a:p>
          <a:p>
            <a:pPr marL="457200" indent="-457200">
              <a:buFontTx/>
              <a:buAutoNum type="arabicPeriod"/>
            </a:pPr>
            <a:r>
              <a:rPr lang="fr-FR" sz="2800" b="1" dirty="0">
                <a:latin typeface="Trebuchet MS" panose="020B0603020202020204" pitchFamily="34" charset="0"/>
              </a:rPr>
              <a:t>Les projets agri-urbains dans leur diversité.</a:t>
            </a:r>
          </a:p>
          <a:p>
            <a:pPr marL="457200" indent="-457200">
              <a:buFontTx/>
              <a:buAutoNum type="arabicPeriod"/>
            </a:pPr>
            <a:r>
              <a:rPr lang="fr-FR" sz="2800" b="1" dirty="0">
                <a:latin typeface="Trebuchet MS" panose="020B0603020202020204" pitchFamily="34" charset="0"/>
              </a:rPr>
              <a:t>Les enjeux de cette agriculture urbaine au sein des territoires, vers quelle gouvernance alimentaire territoriale?</a:t>
            </a:r>
          </a:p>
          <a:p>
            <a:r>
              <a:rPr lang="fr-FR" sz="2800" b="1" dirty="0">
                <a:latin typeface="Trebuchet MS" panose="020B0603020202020204" pitchFamily="34" charset="0"/>
              </a:rPr>
              <a:t>Conclusion</a:t>
            </a:r>
          </a:p>
          <a:p>
            <a:pPr marL="457200" indent="-457200">
              <a:buFontTx/>
              <a:buAutoNum type="arabicPeriod"/>
            </a:pPr>
            <a:endParaRPr lang="fr-FR" sz="2800" b="1" dirty="0">
              <a:latin typeface="Trebuchet MS" panose="020B0603020202020204" pitchFamily="34" charset="0"/>
            </a:endParaRPr>
          </a:p>
          <a:p>
            <a:pPr marL="457200" indent="-457200">
              <a:buAutoNum type="arabicPeriod"/>
            </a:pPr>
            <a:endParaRPr lang="fr-FR" sz="2000" b="1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6943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82772" y="457200"/>
            <a:ext cx="1138747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latin typeface="Trebuchet MS" panose="020B0603020202020204" pitchFamily="34" charset="0"/>
              </a:rPr>
              <a:t>Introduction:</a:t>
            </a:r>
          </a:p>
          <a:p>
            <a:r>
              <a:rPr lang="fr-FR" sz="2800" dirty="0">
                <a:latin typeface="Trebuchet MS" panose="020B0603020202020204" pitchFamily="34" charset="0"/>
                <a:sym typeface="Wingdings" panose="05000000000000000000" pitchFamily="2" charset="2"/>
              </a:rPr>
              <a:t></a:t>
            </a:r>
            <a:r>
              <a:rPr lang="fr-FR" sz="2000" dirty="0">
                <a:latin typeface="Trebuchet MS" panose="020B0603020202020204" pitchFamily="34" charset="0"/>
                <a:sym typeface="Wingdings" panose="05000000000000000000" pitchFamily="2" charset="2"/>
              </a:rPr>
              <a:t>Agriculture en Belgique en déprise, prix des terres, concentration, manque de reprise…</a:t>
            </a:r>
          </a:p>
          <a:p>
            <a:pPr algn="just"/>
            <a:endParaRPr lang="fr-FR" sz="2800" dirty="0">
              <a:latin typeface="Trebuchet MS" panose="020B0603020202020204" pitchFamily="34" charset="0"/>
              <a:sym typeface="Wingdings" panose="05000000000000000000" pitchFamily="2" charset="2"/>
            </a:endParaRPr>
          </a:p>
          <a:p>
            <a:endParaRPr lang="fr-FR" sz="2800" dirty="0">
              <a:latin typeface="Trebuchet MS" panose="020B0603020202020204" pitchFamily="34" charset="0"/>
              <a:sym typeface="Wingdings" panose="05000000000000000000" pitchFamily="2" charset="2"/>
            </a:endParaRPr>
          </a:p>
          <a:p>
            <a:endParaRPr lang="fr-FR" sz="2800" dirty="0">
              <a:latin typeface="Trebuchet MS" panose="020B0603020202020204" pitchFamily="34" charset="0"/>
              <a:sym typeface="Wingdings" panose="05000000000000000000" pitchFamily="2" charset="2"/>
            </a:endParaRPr>
          </a:p>
          <a:p>
            <a:endParaRPr lang="fr-FR" sz="2800" dirty="0">
              <a:latin typeface="Trebuchet MS" panose="020B0603020202020204" pitchFamily="34" charset="0"/>
              <a:sym typeface="Wingdings" panose="05000000000000000000" pitchFamily="2" charset="2"/>
            </a:endParaRPr>
          </a:p>
          <a:p>
            <a:endParaRPr lang="fr-FR" sz="2800" dirty="0">
              <a:latin typeface="Trebuchet MS" panose="020B0603020202020204" pitchFamily="34" charset="0"/>
              <a:sym typeface="Wingdings" panose="05000000000000000000" pitchFamily="2" charset="2"/>
            </a:endParaRPr>
          </a:p>
          <a:p>
            <a:endParaRPr lang="fr-FR" sz="2800" dirty="0">
              <a:latin typeface="Trebuchet MS" panose="020B0603020202020204" pitchFamily="34" charset="0"/>
              <a:sym typeface="Wingdings" panose="05000000000000000000" pitchFamily="2" charset="2"/>
            </a:endParaRPr>
          </a:p>
          <a:p>
            <a:endParaRPr lang="fr-FR" sz="2800" dirty="0">
              <a:latin typeface="Trebuchet MS" panose="020B0603020202020204" pitchFamily="34" charset="0"/>
              <a:sym typeface="Wingdings" panose="05000000000000000000" pitchFamily="2" charset="2"/>
            </a:endParaRPr>
          </a:p>
          <a:p>
            <a:endParaRPr lang="fr-FR" sz="2800" dirty="0">
              <a:latin typeface="Trebuchet MS" panose="020B0603020202020204" pitchFamily="34" charset="0"/>
              <a:sym typeface="Wingdings" panose="05000000000000000000" pitchFamily="2" charset="2"/>
            </a:endParaRPr>
          </a:p>
          <a:p>
            <a:endParaRPr lang="fr-FR" sz="2800" dirty="0">
              <a:latin typeface="Trebuchet MS" panose="020B0603020202020204" pitchFamily="34" charset="0"/>
              <a:sym typeface="Wingdings" panose="05000000000000000000" pitchFamily="2" charset="2"/>
            </a:endParaRPr>
          </a:p>
          <a:p>
            <a:endParaRPr lang="fr-FR" sz="2800" dirty="0">
              <a:latin typeface="Trebuchet MS" panose="020B0603020202020204" pitchFamily="34" charset="0"/>
              <a:sym typeface="Wingdings" panose="05000000000000000000" pitchFamily="2" charset="2"/>
            </a:endParaRPr>
          </a:p>
          <a:p>
            <a:r>
              <a:rPr lang="fr-FR" sz="2000" dirty="0">
                <a:latin typeface="Trebuchet MS" panose="020B0603020202020204" pitchFamily="34" charset="0"/>
                <a:sym typeface="Wingdings" panose="05000000000000000000" pitchFamily="2" charset="2"/>
              </a:rPr>
              <a:t>Constat alarmant</a:t>
            </a:r>
          </a:p>
          <a:p>
            <a:r>
              <a:rPr lang="fr-FR" sz="2000" dirty="0">
                <a:latin typeface="Trebuchet MS" panose="020B0603020202020204" pitchFamily="34" charset="0"/>
                <a:sym typeface="Wingdings" panose="05000000000000000000" pitchFamily="2" charset="2"/>
              </a:rPr>
              <a:t> Belgique, un des pays d’Europe où densités les plus élevées (368ha/km2)</a:t>
            </a:r>
            <a:endParaRPr lang="fr-FR" sz="2000" dirty="0">
              <a:latin typeface="Trebuchet MS" panose="020B0603020202020204" pitchFamily="34" charset="0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772" y="1783962"/>
            <a:ext cx="5053969" cy="293333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8193" y="1783962"/>
            <a:ext cx="3848493" cy="3816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332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8933" y="252069"/>
            <a:ext cx="3895238" cy="221904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623" y="2471117"/>
            <a:ext cx="9144000" cy="3911765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425302" y="563526"/>
            <a:ext cx="56777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latin typeface="Trebuchet MS" panose="020B0603020202020204" pitchFamily="34" charset="0"/>
              </a:rPr>
              <a:t>Introduction (suite)</a:t>
            </a:r>
          </a:p>
        </p:txBody>
      </p:sp>
    </p:spTree>
    <p:extLst>
      <p:ext uri="{BB962C8B-B14F-4D97-AF65-F5344CB8AC3E}">
        <p14:creationId xmlns:p14="http://schemas.microsoft.com/office/powerpoint/2010/main" val="711625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40243" y="350874"/>
            <a:ext cx="10855842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latin typeface="Trebuchet MS" panose="020B0603020202020204" pitchFamily="34" charset="0"/>
                <a:sym typeface="Wingdings" panose="05000000000000000000" pitchFamily="2" charset="2"/>
              </a:rPr>
              <a:t>Introduction (suite)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sz="2000" dirty="0">
              <a:latin typeface="Trebuchet MS" panose="020B0603020202020204" pitchFamily="34" charset="0"/>
              <a:sym typeface="Wingdings" panose="05000000000000000000" pitchFamily="2" charset="2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000" dirty="0">
                <a:latin typeface="Trebuchet MS" panose="020B0603020202020204" pitchFamily="34" charset="0"/>
                <a:sym typeface="Wingdings" panose="05000000000000000000" pitchFamily="2" charset="2"/>
              </a:rPr>
              <a:t>Pourtant depuis quelques années, des mouvements de citoyens se mettent en place, face aux crises qui ont touché l’Europe, (ESB), une méfiance est palpable chez les consommateurs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000" dirty="0">
                <a:latin typeface="Trebuchet MS" panose="020B0603020202020204" pitchFamily="34" charset="0"/>
                <a:sym typeface="Wingdings" panose="05000000000000000000" pitchFamily="2" charset="2"/>
              </a:rPr>
              <a:t> Qui tentent de se réapproprier leur alimentation en devenant « </a:t>
            </a:r>
            <a:r>
              <a:rPr lang="fr-FR" sz="2000" dirty="0" err="1">
                <a:latin typeface="Trebuchet MS" panose="020B0603020202020204" pitchFamily="34" charset="0"/>
                <a:sym typeface="Wingdings" panose="05000000000000000000" pitchFamily="2" charset="2"/>
              </a:rPr>
              <a:t>consom’acteur</a:t>
            </a:r>
            <a:r>
              <a:rPr lang="fr-FR" sz="2000" dirty="0">
                <a:latin typeface="Trebuchet MS" panose="020B0603020202020204" pitchFamily="34" charset="0"/>
                <a:sym typeface="Wingdings" panose="05000000000000000000" pitchFamily="2" charset="2"/>
              </a:rPr>
              <a:t> »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000" dirty="0">
                <a:latin typeface="Trebuchet MS" panose="020B0603020202020204" pitchFamily="34" charset="0"/>
                <a:sym typeface="Wingdings" panose="05000000000000000000" pitchFamily="2" charset="2"/>
              </a:rPr>
              <a:t>Un mouvement de fond émerge dans certains grandes villes de Belgique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000" dirty="0">
                <a:latin typeface="Trebuchet MS" panose="020B0603020202020204" pitchFamily="34" charset="0"/>
                <a:sym typeface="Wingdings" panose="05000000000000000000" pitchFamily="2" charset="2"/>
              </a:rPr>
              <a:t>En particulier à Bruxelles-Capitale et Liège, où des initiatives alimentaires investissent l’espace public et la périphérie des villes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000" dirty="0">
                <a:latin typeface="Trebuchet MS" panose="020B0603020202020204" pitchFamily="34" charset="0"/>
                <a:sym typeface="Wingdings" panose="05000000000000000000" pitchFamily="2" charset="2"/>
              </a:rPr>
              <a:t>Face au manque criant de terres, les citoyens s’organisent afin de pallier ce manque de terres et cette volonté de contourner les centrales d’achat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000" dirty="0">
                <a:latin typeface="Trebuchet MS" panose="020B0603020202020204" pitchFamily="34" charset="0"/>
                <a:sym typeface="Wingdings" panose="05000000000000000000" pitchFamily="2" charset="2"/>
              </a:rPr>
              <a:t>Comme le souligne le </a:t>
            </a:r>
            <a:r>
              <a:rPr lang="fr-FR" sz="2000" i="1" dirty="0">
                <a:latin typeface="Trebuchet MS" panose="020B0603020202020204" pitchFamily="34" charset="0"/>
                <a:sym typeface="Wingdings" panose="05000000000000000000" pitchFamily="2" charset="2"/>
              </a:rPr>
              <a:t>Thermomètre </a:t>
            </a:r>
            <a:r>
              <a:rPr lang="fr-FR" sz="2000" i="1" dirty="0" err="1">
                <a:latin typeface="Trebuchet MS" panose="020B0603020202020204" pitchFamily="34" charset="0"/>
                <a:sym typeface="Wingdings" panose="05000000000000000000" pitchFamily="2" charset="2"/>
              </a:rPr>
              <a:t>Solidaris</a:t>
            </a:r>
            <a:r>
              <a:rPr lang="fr-FR" sz="2000" dirty="0">
                <a:latin typeface="Trebuchet MS" panose="020B0603020202020204" pitchFamily="34" charset="0"/>
                <a:sym typeface="Wingdings" panose="05000000000000000000" pitchFamily="2" charset="2"/>
              </a:rPr>
              <a:t>, mutualité en Belgique « 68% des Belges-francophones, des belges-francophones, il faut revoir de fond en comble la façon dont nous produisons ce qui arrive dans nos assiettes ».Pour une majorité, l’opacité règne autour de l’alimentation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000" dirty="0">
                <a:latin typeface="Trebuchet MS" panose="020B0603020202020204" pitchFamily="34" charset="0"/>
                <a:sym typeface="Wingdings" panose="05000000000000000000" pitchFamily="2" charset="2"/>
              </a:rPr>
              <a:t>La distance qui s’était installée entre les producteurs et les consommateurs, tend à disparaitre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000" dirty="0">
                <a:latin typeface="Trebuchet MS" panose="020B0603020202020204" pitchFamily="34" charset="0"/>
                <a:sym typeface="Wingdings" panose="05000000000000000000" pitchFamily="2" charset="2"/>
              </a:rPr>
              <a:t> Les initiatives foisonnent en ce sens depuis quelques années (GAA, de 40 en 2003 à 220 en 2015) volonté de renforcer un mouvement de fond (</a:t>
            </a:r>
            <a:r>
              <a:rPr lang="fr-FR" sz="2000" dirty="0" err="1">
                <a:latin typeface="Trebuchet MS" panose="020B0603020202020204" pitchFamily="34" charset="0"/>
                <a:sym typeface="Wingdings" panose="05000000000000000000" pitchFamily="2" charset="2"/>
              </a:rPr>
              <a:t>Jonet</a:t>
            </a:r>
            <a:r>
              <a:rPr lang="fr-FR" sz="2000" dirty="0">
                <a:latin typeface="Trebuchet MS" panose="020B0603020202020204" pitchFamily="34" charset="0"/>
                <a:sym typeface="Wingdings" panose="05000000000000000000" pitchFamily="2" charset="2"/>
              </a:rPr>
              <a:t>, 2016)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000" dirty="0">
                <a:latin typeface="Trebuchet MS" panose="020B0603020202020204" pitchFamily="34" charset="0"/>
                <a:sym typeface="Wingdings" panose="05000000000000000000" pitchFamily="2" charset="2"/>
              </a:rPr>
              <a:t> En particulier à BC et Liège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sz="2000" dirty="0">
              <a:latin typeface="Trebuchet MS" panose="020B0603020202020204" pitchFamily="34" charset="0"/>
              <a:sym typeface="Wingdings" panose="05000000000000000000" pitchFamily="2" charset="2"/>
            </a:endParaRPr>
          </a:p>
          <a:p>
            <a:endParaRPr lang="fr-FR" sz="20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7596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89098" y="520995"/>
            <a:ext cx="9218428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fr-FR" sz="2000" b="1" dirty="0">
                <a:latin typeface="Trebuchet MS" panose="020B0603020202020204" pitchFamily="34" charset="0"/>
              </a:rPr>
              <a:t>Mise en perspective des problématiques foncière et agricole à BC et Liège</a:t>
            </a:r>
          </a:p>
          <a:p>
            <a:r>
              <a:rPr lang="fr-FR" sz="2000" b="1" dirty="0">
                <a:latin typeface="Trebuchet MS" panose="020B0603020202020204" pitchFamily="34" charset="0"/>
              </a:rPr>
              <a:t> a. </a:t>
            </a:r>
            <a:r>
              <a:rPr lang="fr-FR" sz="2000" dirty="0">
                <a:latin typeface="Trebuchet MS" panose="020B0603020202020204" pitchFamily="34" charset="0"/>
              </a:rPr>
              <a:t>A Bruxelles-Capitale</a:t>
            </a:r>
          </a:p>
          <a:p>
            <a:r>
              <a:rPr lang="fr-FR" sz="2000" b="1" dirty="0">
                <a:latin typeface="Trebuchet MS" panose="020B0603020202020204" pitchFamily="34" charset="0"/>
                <a:sym typeface="Wingdings" panose="05000000000000000000" pitchFamily="2" charset="2"/>
              </a:rPr>
              <a:t></a:t>
            </a:r>
            <a:r>
              <a:rPr lang="fr-FR" sz="2000" dirty="0">
                <a:latin typeface="Trebuchet MS" panose="020B0603020202020204" pitchFamily="34" charset="0"/>
                <a:sym typeface="Wingdings" panose="05000000000000000000" pitchFamily="2" charset="2"/>
              </a:rPr>
              <a:t>161.8</a:t>
            </a:r>
            <a:r>
              <a:rPr lang="fr-FR" sz="2000" dirty="0">
                <a:latin typeface="Trebuchet MS" panose="020B0603020202020204" pitchFamily="34" charset="0"/>
              </a:rPr>
              <a:t>km</a:t>
            </a:r>
            <a:r>
              <a:rPr lang="fr-FR" sz="2000" baseline="30000" dirty="0">
                <a:latin typeface="Trebuchet MS" panose="020B0603020202020204" pitchFamily="34" charset="0"/>
              </a:rPr>
              <a:t>2</a:t>
            </a:r>
            <a:r>
              <a:rPr lang="fr-FR" dirty="0"/>
              <a:t>,</a:t>
            </a:r>
            <a:r>
              <a:rPr lang="fr-FR" sz="2000" dirty="0">
                <a:latin typeface="Trebuchet MS" panose="020B0603020202020204" pitchFamily="34" charset="0"/>
                <a:sym typeface="Wingdings" panose="05000000000000000000" pitchFamily="2" charset="2"/>
              </a:rPr>
              <a:t> , 8% de terres agricoles en 2010/ en 1980 23.84%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000" dirty="0">
                <a:latin typeface="Trebuchet MS" panose="020B0603020202020204" pitchFamily="34" charset="0"/>
                <a:sym typeface="Wingdings" panose="05000000000000000000" pitchFamily="2" charset="2"/>
              </a:rPr>
              <a:t>Perte d’un demi tous les 10 ans, soit </a:t>
            </a:r>
            <a:r>
              <a:rPr lang="fr-FR" sz="2000" dirty="0">
                <a:latin typeface="Trebuchet MS" panose="020B0603020202020204" pitchFamily="34" charset="0"/>
              </a:rPr>
              <a:t>10 km </a:t>
            </a:r>
            <a:r>
              <a:rPr lang="fr-FR" sz="2000" baseline="30000" dirty="0">
                <a:latin typeface="Trebuchet MS" panose="020B0603020202020204" pitchFamily="34" charset="0"/>
              </a:rPr>
              <a:t>2</a:t>
            </a:r>
            <a:r>
              <a:rPr lang="fr-FR" sz="2000" dirty="0">
                <a:latin typeface="Trebuchet MS" panose="020B0603020202020204" pitchFamily="34" charset="0"/>
              </a:rPr>
              <a:t> en 25 ans </a:t>
            </a:r>
            <a:r>
              <a:rPr lang="fr-FR" sz="2000" dirty="0">
                <a:latin typeface="Trebuchet MS" panose="020B0603020202020204" pitchFamily="34" charset="0"/>
                <a:sym typeface="Wingdings" panose="05000000000000000000" pitchFamily="2" charset="2"/>
              </a:rPr>
              <a:t>urbanisation intensive et concurrence entre les différents usages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000" dirty="0">
                <a:latin typeface="Trebuchet MS" panose="020B0603020202020204" pitchFamily="34" charset="0"/>
                <a:sym typeface="Wingdings" panose="05000000000000000000" pitchFamily="2" charset="2"/>
              </a:rPr>
              <a:t>En 2010, 268 hectares de terres agricoles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000" dirty="0">
                <a:latin typeface="Trebuchet MS" panose="020B0603020202020204" pitchFamily="34" charset="0"/>
                <a:sym typeface="Wingdings" panose="05000000000000000000" pitchFamily="2" charset="2"/>
              </a:rPr>
              <a:t>Le foncier agricole: talon d’Achille de cette agriculture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000" dirty="0">
                <a:latin typeface="Trebuchet MS" panose="020B0603020202020204" pitchFamily="34" charset="0"/>
                <a:sym typeface="Wingdings" panose="05000000000000000000" pitchFamily="2" charset="2"/>
              </a:rPr>
              <a:t>L’accès à la terre est difficile, Belgique pays au sein de l’UE qui détient les prix les plus hauts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000" dirty="0">
                <a:latin typeface="Trebuchet MS" panose="020B0603020202020204" pitchFamily="34" charset="0"/>
                <a:sym typeface="Wingdings" panose="05000000000000000000" pitchFamily="2" charset="2"/>
              </a:rPr>
              <a:t>Moyenne sur BC , entre 40000 et 80000 euros/ hectare, d’où impossibilité de s’installer (moyenne en France de 6500 euros/</a:t>
            </a:r>
            <a:r>
              <a:rPr lang="fr-FR" sz="2000" dirty="0" err="1">
                <a:latin typeface="Trebuchet MS" panose="020B0603020202020204" pitchFamily="34" charset="0"/>
                <a:sym typeface="Wingdings" panose="05000000000000000000" pitchFamily="2" charset="2"/>
              </a:rPr>
              <a:t>hec</a:t>
            </a:r>
            <a:r>
              <a:rPr lang="fr-FR" sz="2000" dirty="0">
                <a:latin typeface="Trebuchet MS" panose="020B0603020202020204" pitchFamily="34" charset="0"/>
                <a:sym typeface="Wingdings" panose="05000000000000000000" pitchFamily="2" charset="2"/>
              </a:rPr>
              <a:t>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000" dirty="0">
                <a:latin typeface="Trebuchet MS" panose="020B0603020202020204" pitchFamily="34" charset="0"/>
                <a:sym typeface="Wingdings" panose="05000000000000000000" pitchFamily="2" charset="2"/>
              </a:rPr>
              <a:t>Accès aux personnes hors cadre agricole est quasi inenvisageable, les prix ont été </a:t>
            </a:r>
            <a:r>
              <a:rPr lang="fr-FR" sz="2400" dirty="0">
                <a:latin typeface="Trebuchet MS" panose="020B0603020202020204" pitchFamily="34" charset="0"/>
                <a:sym typeface="Wingdings" panose="05000000000000000000" pitchFamily="2" charset="2"/>
              </a:rPr>
              <a:t>× </a:t>
            </a:r>
            <a:r>
              <a:rPr lang="fr-FR" sz="2000" dirty="0">
                <a:latin typeface="Trebuchet MS" panose="020B0603020202020204" pitchFamily="34" charset="0"/>
                <a:sym typeface="Wingdings" panose="05000000000000000000" pitchFamily="2" charset="2"/>
              </a:rPr>
              <a:t>3 en 10 ans, sans compter le « chapeau »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000" dirty="0">
                <a:latin typeface="Trebuchet MS" panose="020B0603020202020204" pitchFamily="34" charset="0"/>
              </a:rPr>
              <a:t>Fermes de petite taille qui sont touchées , en parallèle les grandes exploitations ne cessent d’augmenter</a:t>
            </a:r>
          </a:p>
          <a:p>
            <a:endParaRPr lang="fr-FR" sz="20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973439"/>
      </p:ext>
    </p:extLst>
  </p:cSld>
  <p:clrMapOvr>
    <a:masterClrMapping/>
  </p:clrMapOvr>
</p:sld>
</file>

<file path=ppt/theme/theme1.xml><?xml version="1.0" encoding="utf-8"?>
<a:theme xmlns:a="http://schemas.openxmlformats.org/drawingml/2006/main" name="Base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TM03457444[[fn=Base]]</Template>
  <TotalTime>486</TotalTime>
  <Words>292</Words>
  <Application>Microsoft Office PowerPoint</Application>
  <PresentationFormat>Grand écran</PresentationFormat>
  <Paragraphs>49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Corbel</vt:lpstr>
      <vt:lpstr>Trebuchet MS</vt:lpstr>
      <vt:lpstr>Wingdings</vt:lpstr>
      <vt:lpstr>Base</vt:lpstr>
      <vt:lpstr>   La montée d’une agriculture urbaine en Belgique : nourrir les populations en investissant deux grandes villes : Bruxelles-Capitale et Liège.   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montée d’une agriculture urbaine en Belgique : nourrir les populations en investissant deux grandes villes : Bruxelles-Capitale et Liège.</dc:title>
  <dc:creator>antnia boubaine</dc:creator>
  <cp:lastModifiedBy>antnia boubaine</cp:lastModifiedBy>
  <cp:revision>15</cp:revision>
  <dcterms:created xsi:type="dcterms:W3CDTF">2017-05-04T12:20:49Z</dcterms:created>
  <dcterms:modified xsi:type="dcterms:W3CDTF">2017-05-04T20:27:00Z</dcterms:modified>
</cp:coreProperties>
</file>