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2D"/>
    <a:srgbClr val="242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" d="100"/>
          <a:sy n="18" d="100"/>
        </p:scale>
        <p:origin x="-3126" y="-90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9"/>
            <a:ext cx="25727184" cy="9173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61"/>
            <a:ext cx="6810137" cy="365137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61"/>
            <a:ext cx="19925956" cy="365137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7" y="27499262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7" y="18138029"/>
            <a:ext cx="25727184" cy="9361235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3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7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7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9"/>
            <a:ext cx="13368046" cy="2824221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9"/>
            <a:ext cx="13368046" cy="2824221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6" y="9579175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6" y="13571319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9" y="9579175"/>
            <a:ext cx="13378555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9" y="13571319"/>
            <a:ext cx="13378555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6" y="1703846"/>
            <a:ext cx="9957726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9"/>
            <a:ext cx="16920250" cy="36523698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6" y="8955095"/>
            <a:ext cx="9957726" cy="29272452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9"/>
            <a:ext cx="18160365" cy="353647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3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438" indent="0">
              <a:buNone/>
              <a:defRPr sz="12800"/>
            </a:lvl2pPr>
            <a:lvl3pPr marL="4174876" indent="0">
              <a:buNone/>
              <a:defRPr sz="11000"/>
            </a:lvl3pPr>
            <a:lvl4pPr marL="6262314" indent="0">
              <a:buNone/>
              <a:defRPr sz="9100"/>
            </a:lvl4pPr>
            <a:lvl5pPr marL="8349752" indent="0">
              <a:buNone/>
              <a:defRPr sz="9100"/>
            </a:lvl5pPr>
            <a:lvl6pPr marL="10437190" indent="0">
              <a:buNone/>
              <a:defRPr sz="9100"/>
            </a:lvl6pPr>
            <a:lvl7pPr marL="12524628" indent="0">
              <a:buNone/>
              <a:defRPr sz="9100"/>
            </a:lvl7pPr>
            <a:lvl8pPr marL="14612066" indent="0">
              <a:buNone/>
              <a:defRPr sz="9100"/>
            </a:lvl8pPr>
            <a:lvl9pPr marL="1669950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42"/>
            <a:ext cx="18160365" cy="5022375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88" tIns="208744" rIns="417488" bIns="2087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9"/>
            <a:ext cx="27240548" cy="28242217"/>
          </a:xfrm>
          <a:prstGeom prst="rect">
            <a:avLst/>
          </a:prstGeom>
        </p:spPr>
        <p:txBody>
          <a:bodyPr vert="horz" lIns="417488" tIns="208744" rIns="417488" bIns="2087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4"/>
            <a:ext cx="7062364" cy="2278395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4"/>
            <a:ext cx="9584637" cy="2278395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4"/>
            <a:ext cx="7062364" cy="2278395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87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9" indent="-1565579" algn="l" defTabSz="417487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87" indent="-1304649" algn="l" defTabSz="4174876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9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033" indent="-1043719" algn="l" defTabSz="4174876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71" indent="-1043719" algn="l" defTabSz="4174876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909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347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78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223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3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7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1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52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9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2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06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0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à coins arrondis 43"/>
          <p:cNvSpPr>
            <a:spLocks noChangeArrowheads="1"/>
          </p:cNvSpPr>
          <p:nvPr/>
        </p:nvSpPr>
        <p:spPr bwMode="auto">
          <a:xfrm>
            <a:off x="18280856" y="32523906"/>
            <a:ext cx="10204450" cy="6330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3026" rtl="0" eaLnBrk="0" fontAlgn="base" latinLnBrk="0" hangingPunct="0">
              <a:lnSpc>
                <a:spcPct val="100000"/>
              </a:lnSpc>
              <a:spcBef>
                <a:spcPts val="261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l" defTabSz="1993026" rtl="0" eaLnBrk="0" fontAlgn="base" latinLnBrk="0" hangingPunct="0">
              <a:lnSpc>
                <a:spcPct val="100000"/>
              </a:lnSpc>
              <a:spcBef>
                <a:spcPts val="261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l" defTabSz="1993026" rtl="0" eaLnBrk="0" fontAlgn="base" latinLnBrk="0" hangingPunct="0">
              <a:lnSpc>
                <a:spcPct val="100000"/>
              </a:lnSpc>
              <a:spcBef>
                <a:spcPts val="261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l" defTabSz="1993026" rtl="0" eaLnBrk="0" fontAlgn="base" latinLnBrk="0" hangingPunct="0">
              <a:lnSpc>
                <a:spcPct val="100000"/>
              </a:lnSpc>
              <a:spcBef>
                <a:spcPts val="261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This 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t>research was supported by FRS FNRS, Walloon Region and UCB Pharma. Alain Plenevaux is research director of the FRS-FNRS Belgium. </a:t>
            </a:r>
          </a:p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7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  <p:pic>
        <p:nvPicPr>
          <p:cNvPr id="80" name="Image 4" descr="GIGA_logo cmj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558006"/>
            <a:ext cx="393858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ZoneTexte 5"/>
          <p:cNvSpPr txBox="1">
            <a:spLocks noChangeArrowheads="1"/>
          </p:cNvSpPr>
          <p:nvPr/>
        </p:nvSpPr>
        <p:spPr bwMode="auto">
          <a:xfrm>
            <a:off x="6157119" y="865981"/>
            <a:ext cx="238061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0" b="0" i="0" u="none" strike="noStrike" kern="1200" cap="none" spc="0" normalizeH="0" baseline="0" noProof="0">
                <a:ln>
                  <a:noFill/>
                </a:ln>
                <a:solidFill>
                  <a:srgbClr val="8DC04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Behavioural phenotyping of SV2A lox/lox mice: Motor and anxiety-like features</a:t>
            </a:r>
            <a:endParaRPr kumimoji="0" lang="fr-FR" altLang="en-US" sz="7000" b="0" i="0" u="none" strike="noStrike" kern="1200" cap="none" spc="0" normalizeH="0" baseline="0" noProof="0">
              <a:ln>
                <a:noFill/>
              </a:ln>
              <a:solidFill>
                <a:srgbClr val="8DC04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8133219" y="40405844"/>
            <a:ext cx="1779587" cy="1741487"/>
          </a:xfrm>
          <a:prstGeom prst="rect">
            <a:avLst/>
          </a:prstGeom>
          <a:solidFill>
            <a:srgbClr val="8DC04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7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4" name="Image 66" descr="fnr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852" y="33467273"/>
            <a:ext cx="2717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67"/>
          <p:cNvSpPr txBox="1">
            <a:spLocks noChangeArrowheads="1"/>
          </p:cNvSpPr>
          <p:nvPr/>
        </p:nvSpPr>
        <p:spPr bwMode="auto">
          <a:xfrm>
            <a:off x="6134894" y="3391694"/>
            <a:ext cx="231552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9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Serrano, ME</a:t>
            </a:r>
            <a:r>
              <a:rPr kumimoji="0" lang="en-US" altLang="en-US" sz="3900" b="1" i="0" u="sng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1,2</a:t>
            </a:r>
            <a:r>
              <a:rPr kumimoji="0" lang="en-US" altLang="en-US" sz="3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Bartholomé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O.</a:t>
            </a:r>
            <a:r>
              <a:rPr kumimoji="0" lang="en-US" altLang="en-US" sz="3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VanDenAckerveken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P</a:t>
            </a:r>
            <a:r>
              <a:rPr kumimoji="0" lang="en-US" altLang="en-US" sz="3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Rogister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B</a:t>
            </a:r>
            <a:r>
              <a:rPr kumimoji="0" lang="en-US" altLang="en-US" sz="3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Plenevaux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A</a:t>
            </a:r>
            <a:r>
              <a:rPr kumimoji="0" lang="en-US" altLang="en-US" sz="3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., </a:t>
            </a:r>
            <a:r>
              <a:rPr kumimoji="0" lang="en-US" altLang="en-US" sz="3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Tirelli</a:t>
            </a:r>
            <a:r>
              <a:rPr kumimoji="0" lang="en-US" altLang="en-US" sz="3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E</a:t>
            </a:r>
            <a:r>
              <a:rPr kumimoji="0" lang="en-US" altLang="en-US" sz="3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fr-FR" altLang="en-US" sz="39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GIGA-CRC In vivo Imaging, 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Ulg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GIGA-Research, </a:t>
            </a:r>
            <a:r>
              <a:rPr kumimoji="0" lang="fr-FR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Département des sciences biomédicales et précliniques, </a:t>
            </a:r>
            <a:r>
              <a:rPr kumimoji="0" lang="fr-FR" altLang="en-US" sz="3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Ulg</a:t>
            </a:r>
            <a:r>
              <a:rPr kumimoji="0" lang="fr-FR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</a:p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5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r>
              <a:rPr kumimoji="0" lang="fr-FR" altLang="en-US" sz="35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fr-FR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Neuroscience comportementale et psychopharmacologie </a:t>
            </a:r>
            <a:r>
              <a:rPr kumimoji="0" lang="fr-FR" altLang="en-US" sz="3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expér</a:t>
            </a:r>
            <a:r>
              <a:rPr kumimoji="0" lang="fr-FR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 </a:t>
            </a:r>
            <a:r>
              <a:rPr kumimoji="0" lang="en-US" altLang="en-US" sz="3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Ulg</a:t>
            </a: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" name="ZoneTexte 68"/>
          <p:cNvSpPr txBox="1">
            <a:spLocks noChangeArrowheads="1"/>
          </p:cNvSpPr>
          <p:nvPr/>
        </p:nvSpPr>
        <p:spPr bwMode="auto">
          <a:xfrm>
            <a:off x="18715831" y="39012019"/>
            <a:ext cx="88233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Contact : meserrano@ulg.ac.be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20355719" y="40405844"/>
            <a:ext cx="1779587" cy="1741487"/>
          </a:xfrm>
          <a:prstGeom prst="rect">
            <a:avLst/>
          </a:prstGeom>
          <a:solidFill>
            <a:srgbClr val="0098C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7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22582981" y="40405844"/>
            <a:ext cx="1781175" cy="1741487"/>
          </a:xfrm>
          <a:prstGeom prst="rect">
            <a:avLst/>
          </a:prstGeom>
          <a:solidFill>
            <a:srgbClr val="DC5B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fr-FR" altLang="en-US" sz="7800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r>
              <a:rPr lang="fr-FR" altLang="en-US" sz="7800" dirty="0">
                <a:solidFill>
                  <a:srgbClr val="2D3235"/>
                </a:solidFill>
                <a:latin typeface="Calibri" charset="0"/>
              </a:rPr>
              <a:t>  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4805481" y="40405844"/>
            <a:ext cx="1779588" cy="1741487"/>
          </a:xfrm>
          <a:prstGeom prst="rect">
            <a:avLst/>
          </a:prstGeom>
          <a:solidFill>
            <a:srgbClr val="CD006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7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7034331" y="40405844"/>
            <a:ext cx="1779588" cy="1741487"/>
          </a:xfrm>
          <a:prstGeom prst="rect">
            <a:avLst/>
          </a:prstGeom>
          <a:solidFill>
            <a:srgbClr val="38357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7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  <a:p>
            <a:pPr marL="0" marR="0" lvl="0" indent="0" algn="ctr" defTabSz="19930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" name="Rectangle à coins arrondis 44"/>
          <p:cNvSpPr>
            <a:spLocks noChangeArrowheads="1"/>
          </p:cNvSpPr>
          <p:nvPr/>
        </p:nvSpPr>
        <p:spPr bwMode="auto">
          <a:xfrm>
            <a:off x="304006" y="32523906"/>
            <a:ext cx="17114838" cy="725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GB" sz="4600" dirty="0">
              <a:solidFill>
                <a:srgbClr val="2D3235"/>
              </a:solidFill>
              <a:latin typeface="Calibri" charset="0"/>
            </a:endParaRPr>
          </a:p>
          <a:p>
            <a:pPr algn="just" defTabSz="1993026" eaLnBrk="1" hangingPunct="1">
              <a:defRPr/>
            </a:pP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Results indicate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that only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a decrease in the hippocampal expression of SV2A protein does not lead to major behavioral changes at least in the model tested.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However, a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50%- lack of SV2A in the whole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brain triggers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the appearance of anxiety-like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features [3].</a:t>
            </a:r>
            <a:endParaRPr lang="en-US" sz="4600" dirty="0">
              <a:solidFill>
                <a:srgbClr val="2D3235"/>
              </a:solidFill>
              <a:latin typeface="Calibri" charset="0"/>
            </a:endParaRPr>
          </a:p>
          <a:p>
            <a:pPr algn="just" defTabSz="1993026" eaLnBrk="1" hangingPunct="1">
              <a:defRPr/>
            </a:pPr>
            <a:endParaRPr lang="en-US" sz="2000" dirty="0" smtClean="0">
              <a:solidFill>
                <a:srgbClr val="2D3235"/>
              </a:solidFill>
              <a:latin typeface="Calibri" charset="0"/>
            </a:endParaRPr>
          </a:p>
          <a:p>
            <a:pPr algn="just" defTabSz="1993026" eaLnBrk="1" hangingPunct="1">
              <a:defRPr/>
            </a:pP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Since the power of the present design is lower than 60%, tests with a power of 80% are being conducted (larger sample size), such that any existing small effect size will be detected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.</a:t>
            </a:r>
          </a:p>
        </p:txBody>
      </p:sp>
      <p:sp>
        <p:nvSpPr>
          <p:cNvPr id="92" name="Rectangle à coins arrondis 45"/>
          <p:cNvSpPr>
            <a:spLocks noChangeArrowheads="1"/>
          </p:cNvSpPr>
          <p:nvPr/>
        </p:nvSpPr>
        <p:spPr bwMode="auto">
          <a:xfrm>
            <a:off x="15848806" y="7754144"/>
            <a:ext cx="12782550" cy="9834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  <a:p>
            <a:pPr algn="ctr" defTabSz="1993026" eaLnBrk="1" hangingPunct="1">
              <a:defRPr/>
            </a:pPr>
            <a:endParaRPr lang="en-GB" sz="3100" b="1" dirty="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3" name="Rectangle à coins arrondis 46"/>
          <p:cNvSpPr>
            <a:spLocks noChangeArrowheads="1"/>
          </p:cNvSpPr>
          <p:nvPr/>
        </p:nvSpPr>
        <p:spPr bwMode="auto">
          <a:xfrm>
            <a:off x="1034256" y="7754144"/>
            <a:ext cx="14101763" cy="976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just" defTabSz="1993026">
              <a:defRPr/>
            </a:pPr>
            <a:r>
              <a:rPr lang="en-GB" sz="4600" dirty="0" smtClean="0">
                <a:solidFill>
                  <a:srgbClr val="2D3235"/>
                </a:solidFill>
                <a:latin typeface="Calibri" charset="0"/>
              </a:rPr>
              <a:t>New antiepileptic </a:t>
            </a:r>
            <a:r>
              <a:rPr lang="en-GB" sz="4600" dirty="0">
                <a:solidFill>
                  <a:srgbClr val="2D3235"/>
                </a:solidFill>
                <a:latin typeface="Calibri" charset="0"/>
              </a:rPr>
              <a:t>drugs mainly target the SV2A protein </a:t>
            </a:r>
            <a:r>
              <a:rPr lang="en-GB" sz="4600" dirty="0" smtClean="0">
                <a:solidFill>
                  <a:srgbClr val="2D3235"/>
                </a:solidFill>
                <a:latin typeface="Calibri" charset="0"/>
              </a:rPr>
              <a:t>[1] </a:t>
            </a:r>
            <a:r>
              <a:rPr lang="en-GB" sz="4600" dirty="0">
                <a:solidFill>
                  <a:srgbClr val="2D3235"/>
                </a:solidFill>
                <a:latin typeface="Calibri" charset="0"/>
              </a:rPr>
              <a:t>but its </a:t>
            </a:r>
            <a:r>
              <a:rPr lang="en-GB" sz="4600" dirty="0" smtClean="0">
                <a:solidFill>
                  <a:srgbClr val="2D3235"/>
                </a:solidFill>
                <a:latin typeface="Calibri" charset="0"/>
              </a:rPr>
              <a:t>role is </a:t>
            </a:r>
            <a:r>
              <a:rPr lang="en-GB" sz="4600" dirty="0">
                <a:solidFill>
                  <a:srgbClr val="2D3235"/>
                </a:solidFill>
                <a:latin typeface="Calibri" charset="0"/>
              </a:rPr>
              <a:t>still </a:t>
            </a:r>
            <a:r>
              <a:rPr lang="en-GB" sz="4600" dirty="0" smtClean="0">
                <a:solidFill>
                  <a:srgbClr val="2D3235"/>
                </a:solidFill>
                <a:latin typeface="Calibri" charset="0"/>
              </a:rPr>
              <a:t>unknown.</a:t>
            </a:r>
          </a:p>
          <a:p>
            <a:pPr algn="just" defTabSz="1993026">
              <a:defRPr/>
            </a:pPr>
            <a:endParaRPr lang="en-GB" sz="2000" dirty="0" smtClean="0">
              <a:solidFill>
                <a:srgbClr val="2D3235"/>
              </a:solidFill>
              <a:latin typeface="Calibri" charset="0"/>
            </a:endParaRPr>
          </a:p>
          <a:p>
            <a:pPr algn="just" defTabSz="1993026">
              <a:defRPr/>
            </a:pPr>
            <a:r>
              <a:rPr lang="en-GB" sz="4600" dirty="0" smtClean="0">
                <a:solidFill>
                  <a:srgbClr val="2D3235"/>
                </a:solidFill>
                <a:latin typeface="Calibri" charset="0"/>
              </a:rPr>
              <a:t>Knockout mice have been created to clarify the question [2,3], but only heterozygous SV2A (+/-) are viable,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revealing anxiety-like features and a pro-epileptic phenotype [4,5].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Recently, a </a:t>
            </a:r>
            <a:r>
              <a:rPr lang="en-US" sz="4600" dirty="0" err="1">
                <a:solidFill>
                  <a:srgbClr val="2D3235"/>
                </a:solidFill>
                <a:latin typeface="Calibri" charset="0"/>
              </a:rPr>
              <a:t>floxed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 SV2A mouse model has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been produced to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slightly deeper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the link between the protein and the epilepsy [6]. </a:t>
            </a:r>
          </a:p>
          <a:p>
            <a:pPr algn="just" defTabSz="1993026">
              <a:defRPr/>
            </a:pPr>
            <a:endParaRPr lang="en-GB" sz="2000" dirty="0" smtClean="0">
              <a:solidFill>
                <a:srgbClr val="2D3235"/>
              </a:solidFill>
              <a:latin typeface="Calibri" charset="0"/>
            </a:endParaRPr>
          </a:p>
          <a:p>
            <a:pPr algn="just" defTabSz="1993026">
              <a:defRPr/>
            </a:pP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The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present </a:t>
            </a:r>
            <a:r>
              <a:rPr lang="en-US" sz="4600" dirty="0" smtClean="0">
                <a:solidFill>
                  <a:srgbClr val="2D3235"/>
                </a:solidFill>
                <a:latin typeface="Calibri" charset="0"/>
              </a:rPr>
              <a:t>study </a:t>
            </a:r>
            <a:r>
              <a:rPr lang="en-US" sz="4600" dirty="0">
                <a:solidFill>
                  <a:srgbClr val="2D3235"/>
                </a:solidFill>
                <a:latin typeface="Calibri" charset="0"/>
              </a:rPr>
              <a:t>was undertaken to </a:t>
            </a:r>
            <a:r>
              <a:rPr lang="en-US" sz="4600" b="1" dirty="0" smtClean="0">
                <a:solidFill>
                  <a:srgbClr val="2D3235"/>
                </a:solidFill>
                <a:latin typeface="Calibri" charset="0"/>
              </a:rPr>
              <a:t>perform </a:t>
            </a:r>
            <a:r>
              <a:rPr lang="en-US" sz="4600" b="1" dirty="0">
                <a:solidFill>
                  <a:srgbClr val="2D3235"/>
                </a:solidFill>
                <a:latin typeface="Calibri" charset="0"/>
              </a:rPr>
              <a:t>a first </a:t>
            </a:r>
            <a:r>
              <a:rPr lang="en-US" sz="4600" b="1" dirty="0" err="1">
                <a:solidFill>
                  <a:srgbClr val="2D3235"/>
                </a:solidFill>
                <a:latin typeface="Calibri" charset="0"/>
              </a:rPr>
              <a:t>behavioural</a:t>
            </a:r>
            <a:r>
              <a:rPr lang="en-US" sz="4600" b="1" dirty="0">
                <a:solidFill>
                  <a:srgbClr val="2D3235"/>
                </a:solidFill>
                <a:latin typeface="Calibri" charset="0"/>
              </a:rPr>
              <a:t> phenotyping of </a:t>
            </a:r>
            <a:r>
              <a:rPr lang="en-US" sz="4600" b="1" dirty="0" smtClean="0">
                <a:solidFill>
                  <a:srgbClr val="2D3235"/>
                </a:solidFill>
                <a:latin typeface="Calibri" charset="0"/>
              </a:rPr>
              <a:t>this SV2A </a:t>
            </a:r>
            <a:r>
              <a:rPr lang="en-US" sz="4600" b="1" dirty="0">
                <a:solidFill>
                  <a:srgbClr val="2D3235"/>
                </a:solidFill>
                <a:latin typeface="Calibri" charset="0"/>
              </a:rPr>
              <a:t>lox/lox </a:t>
            </a:r>
            <a:r>
              <a:rPr lang="en-US" sz="4600" b="1" dirty="0" smtClean="0">
                <a:solidFill>
                  <a:srgbClr val="2D3235"/>
                </a:solidFill>
                <a:latin typeface="Calibri" charset="0"/>
              </a:rPr>
              <a:t>mice.</a:t>
            </a:r>
            <a:endParaRPr lang="en-GB" altLang="en-US" sz="4600" dirty="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4" name="Rectangle à coins arrondis 47"/>
          <p:cNvSpPr>
            <a:spLocks noChangeArrowheads="1"/>
          </p:cNvSpPr>
          <p:nvPr/>
        </p:nvSpPr>
        <p:spPr bwMode="auto">
          <a:xfrm>
            <a:off x="1243806" y="18903156"/>
            <a:ext cx="27582813" cy="11939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US" altLang="en-US" sz="7800" dirty="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152106" y="6917531"/>
            <a:ext cx="7645400" cy="1316038"/>
          </a:xfrm>
          <a:prstGeom prst="rect">
            <a:avLst/>
          </a:prstGeom>
          <a:solidFill>
            <a:srgbClr val="8DC040"/>
          </a:solidFill>
          <a:ln w="9525">
            <a:solidFill>
              <a:srgbClr val="8DC0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US" altLang="en-US" sz="780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11216481" y="18307844"/>
            <a:ext cx="7645400" cy="1316037"/>
          </a:xfrm>
          <a:prstGeom prst="rect">
            <a:avLst/>
          </a:prstGeom>
          <a:solidFill>
            <a:srgbClr val="8DC040"/>
          </a:solidFill>
          <a:ln w="9525">
            <a:solidFill>
              <a:srgbClr val="8DC0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r>
              <a:rPr lang="fr-FR" altLang="en-US" sz="7800">
                <a:solidFill>
                  <a:srgbClr val="2D3235"/>
                </a:solidFill>
                <a:latin typeface="Calibri" charset="0"/>
              </a:rPr>
              <a:t>  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734719" y="31912719"/>
            <a:ext cx="7645400" cy="1317625"/>
          </a:xfrm>
          <a:prstGeom prst="rect">
            <a:avLst/>
          </a:prstGeom>
          <a:solidFill>
            <a:srgbClr val="8DC040"/>
          </a:solidFill>
          <a:ln w="9525">
            <a:solidFill>
              <a:srgbClr val="8DC0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US" altLang="en-US" sz="780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8280856" y="6917531"/>
            <a:ext cx="7645400" cy="1316038"/>
          </a:xfrm>
          <a:prstGeom prst="rect">
            <a:avLst/>
          </a:prstGeom>
          <a:solidFill>
            <a:srgbClr val="8DC040"/>
          </a:solidFill>
          <a:ln w="9525">
            <a:solidFill>
              <a:srgbClr val="8DC04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endParaRPr lang="en-US" altLang="en-US" sz="7800">
              <a:solidFill>
                <a:srgbClr val="2D3235"/>
              </a:solidFill>
              <a:latin typeface="Calibri" charset="0"/>
            </a:endParaRPr>
          </a:p>
        </p:txBody>
      </p:sp>
      <p:sp>
        <p:nvSpPr>
          <p:cNvPr id="99" name="ZoneTexte 70"/>
          <p:cNvSpPr txBox="1">
            <a:spLocks noChangeArrowheads="1"/>
          </p:cNvSpPr>
          <p:nvPr/>
        </p:nvSpPr>
        <p:spPr bwMode="auto">
          <a:xfrm>
            <a:off x="4734719" y="31980981"/>
            <a:ext cx="7645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100" b="0" i="0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Conclusion</a:t>
            </a:r>
          </a:p>
        </p:txBody>
      </p:sp>
      <p:sp>
        <p:nvSpPr>
          <p:cNvPr id="100" name="ZoneTexte 71"/>
          <p:cNvSpPr txBox="1">
            <a:spLocks noChangeArrowheads="1"/>
          </p:cNvSpPr>
          <p:nvPr/>
        </p:nvSpPr>
        <p:spPr bwMode="auto">
          <a:xfrm>
            <a:off x="4152106" y="6917531"/>
            <a:ext cx="75549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100" b="0" i="0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Introduction</a:t>
            </a:r>
          </a:p>
        </p:txBody>
      </p:sp>
      <p:sp>
        <p:nvSpPr>
          <p:cNvPr id="101" name="ZoneTexte 72"/>
          <p:cNvSpPr txBox="1">
            <a:spLocks noChangeArrowheads="1"/>
          </p:cNvSpPr>
          <p:nvPr/>
        </p:nvSpPr>
        <p:spPr bwMode="auto">
          <a:xfrm>
            <a:off x="18190369" y="6917531"/>
            <a:ext cx="76454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100" b="0" i="0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Methods</a:t>
            </a:r>
          </a:p>
        </p:txBody>
      </p:sp>
      <p:sp>
        <p:nvSpPr>
          <p:cNvPr id="102" name="ZoneTexte 74"/>
          <p:cNvSpPr txBox="1">
            <a:spLocks noChangeArrowheads="1"/>
          </p:cNvSpPr>
          <p:nvPr/>
        </p:nvSpPr>
        <p:spPr bwMode="auto">
          <a:xfrm>
            <a:off x="11213306" y="18307844"/>
            <a:ext cx="76454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100" b="0" i="0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Results</a:t>
            </a:r>
          </a:p>
        </p:txBody>
      </p:sp>
      <p:pic>
        <p:nvPicPr>
          <p:cNvPr id="103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4290219"/>
            <a:ext cx="562133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ectangle à coins arrondis 44"/>
          <p:cNvSpPr>
            <a:spLocks noChangeArrowheads="1"/>
          </p:cNvSpPr>
          <p:nvPr/>
        </p:nvSpPr>
        <p:spPr bwMode="auto">
          <a:xfrm>
            <a:off x="304006" y="39918481"/>
            <a:ext cx="17114838" cy="2317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solidFill>
              <a:srgbClr val="2D3235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398605" tIns="199303" rIns="398605" bIns="199303"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1993026" eaLnBrk="1" hangingPunct="1">
              <a:defRPr/>
            </a:pP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[1] </a:t>
            </a:r>
            <a:r>
              <a:rPr lang="en-GB" sz="3500" dirty="0" err="1">
                <a:solidFill>
                  <a:srgbClr val="2D3235"/>
                </a:solidFill>
                <a:latin typeface="Calibri" charset="0"/>
              </a:rPr>
              <a:t>Hamann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 et al., </a:t>
            </a:r>
            <a:r>
              <a:rPr lang="en-GB" sz="3500" dirty="0" err="1">
                <a:solidFill>
                  <a:srgbClr val="2D3235"/>
                </a:solidFill>
                <a:latin typeface="Calibri" charset="0"/>
              </a:rPr>
              <a:t>Eur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 J </a:t>
            </a:r>
            <a:r>
              <a:rPr lang="en-GB" sz="3500" dirty="0" err="1">
                <a:solidFill>
                  <a:srgbClr val="2D3235"/>
                </a:solidFill>
                <a:latin typeface="Calibri" charset="0"/>
              </a:rPr>
              <a:t>Pharmacol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, 2008 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[2] Crowder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et al., </a:t>
            </a:r>
            <a:r>
              <a:rPr lang="pl-PL" sz="3500" dirty="0">
                <a:solidFill>
                  <a:srgbClr val="2D3235"/>
                </a:solidFill>
                <a:latin typeface="Calibri" charset="0"/>
              </a:rPr>
              <a:t>Proc Natl Acad Sci U S A.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, 1999 [3] </a:t>
            </a:r>
            <a:r>
              <a:rPr lang="en-GB" sz="3500" dirty="0" err="1" smtClean="0">
                <a:solidFill>
                  <a:srgbClr val="2D3235"/>
                </a:solidFill>
                <a:latin typeface="Calibri" charset="0"/>
              </a:rPr>
              <a:t>Lamberty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et al., </a:t>
            </a:r>
            <a:r>
              <a:rPr lang="en-GB" sz="3500" dirty="0" err="1">
                <a:solidFill>
                  <a:srgbClr val="2D3235"/>
                </a:solidFill>
                <a:latin typeface="Calibri" charset="0"/>
              </a:rPr>
              <a:t>Behav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 Brain Res., 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2009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[5] 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Kaminski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et al., 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Neuropharmacology, 2008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[6] </a:t>
            </a:r>
            <a:r>
              <a:rPr lang="en-GB" sz="3500" dirty="0" err="1" smtClean="0">
                <a:solidFill>
                  <a:srgbClr val="2D3235"/>
                </a:solidFill>
                <a:latin typeface="Calibri" charset="0"/>
              </a:rPr>
              <a:t>Menten-Dedoyart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 et 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al., </a:t>
            </a:r>
            <a:r>
              <a:rPr lang="en-GB" sz="3500" dirty="0" err="1">
                <a:solidFill>
                  <a:srgbClr val="2D3235"/>
                </a:solidFill>
                <a:latin typeface="Calibri" charset="0"/>
              </a:rPr>
              <a:t>PLoS</a:t>
            </a:r>
            <a:r>
              <a:rPr lang="en-GB" sz="3500" dirty="0">
                <a:solidFill>
                  <a:srgbClr val="2D3235"/>
                </a:solidFill>
                <a:latin typeface="Calibri" charset="0"/>
              </a:rPr>
              <a:t> </a:t>
            </a:r>
            <a:r>
              <a:rPr lang="en-GB" sz="3500" dirty="0" smtClean="0">
                <a:solidFill>
                  <a:srgbClr val="2D3235"/>
                </a:solidFill>
                <a:latin typeface="Calibri" charset="0"/>
              </a:rPr>
              <a:t>One, 2016 </a:t>
            </a:r>
            <a:endParaRPr lang="en-GB" sz="3500" dirty="0">
              <a:solidFill>
                <a:srgbClr val="2D3235"/>
              </a:solidFill>
              <a:latin typeface="Calibri" charset="0"/>
            </a:endParaRPr>
          </a:p>
        </p:txBody>
      </p:sp>
      <p:pic>
        <p:nvPicPr>
          <p:cNvPr id="106" name="Imagen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11609" r="43359" b="27361"/>
          <a:stretch>
            <a:fillRect/>
          </a:stretch>
        </p:blipFill>
        <p:spPr bwMode="auto">
          <a:xfrm>
            <a:off x="3448844" y="20108069"/>
            <a:ext cx="31686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" name="Grupo 65"/>
          <p:cNvGrpSpPr>
            <a:grpSpLocks/>
          </p:cNvGrpSpPr>
          <p:nvPr/>
        </p:nvGrpSpPr>
        <p:grpSpPr bwMode="auto">
          <a:xfrm>
            <a:off x="1935956" y="22730622"/>
            <a:ext cx="5545138" cy="1476376"/>
            <a:chOff x="1295637" y="4366234"/>
            <a:chExt cx="3687127" cy="1558107"/>
          </a:xfrm>
        </p:grpSpPr>
        <p:grpSp>
          <p:nvGrpSpPr>
            <p:cNvPr id="147" name="Grupo 66"/>
            <p:cNvGrpSpPr>
              <a:grpSpLocks/>
            </p:cNvGrpSpPr>
            <p:nvPr/>
          </p:nvGrpSpPr>
          <p:grpSpPr bwMode="auto">
            <a:xfrm>
              <a:off x="1295637" y="4366234"/>
              <a:ext cx="3687127" cy="870451"/>
              <a:chOff x="1295637" y="4366234"/>
              <a:chExt cx="3687127" cy="870451"/>
            </a:xfrm>
          </p:grpSpPr>
          <p:sp>
            <p:nvSpPr>
              <p:cNvPr id="151" name="Forma libre 71"/>
              <p:cNvSpPr/>
              <p:nvPr/>
            </p:nvSpPr>
            <p:spPr>
              <a:xfrm>
                <a:off x="1295637" y="4366234"/>
                <a:ext cx="434597" cy="870451"/>
              </a:xfrm>
              <a:custGeom>
                <a:avLst/>
                <a:gdLst>
                  <a:gd name="connsiteX0" fmla="*/ 0 w 870450"/>
                  <a:gd name="connsiteY0" fmla="*/ 0 h 609315"/>
                  <a:gd name="connsiteX1" fmla="*/ 565793 w 870450"/>
                  <a:gd name="connsiteY1" fmla="*/ 0 h 609315"/>
                  <a:gd name="connsiteX2" fmla="*/ 870450 w 870450"/>
                  <a:gd name="connsiteY2" fmla="*/ 304658 h 609315"/>
                  <a:gd name="connsiteX3" fmla="*/ 565793 w 870450"/>
                  <a:gd name="connsiteY3" fmla="*/ 609315 h 609315"/>
                  <a:gd name="connsiteX4" fmla="*/ 0 w 870450"/>
                  <a:gd name="connsiteY4" fmla="*/ 609315 h 609315"/>
                  <a:gd name="connsiteX5" fmla="*/ 304658 w 870450"/>
                  <a:gd name="connsiteY5" fmla="*/ 304658 h 609315"/>
                  <a:gd name="connsiteX6" fmla="*/ 0 w 870450"/>
                  <a:gd name="connsiteY6" fmla="*/ 0 h 60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450" h="609315">
                    <a:moveTo>
                      <a:pt x="870449" y="0"/>
                    </a:moveTo>
                    <a:lnTo>
                      <a:pt x="870449" y="396055"/>
                    </a:lnTo>
                    <a:lnTo>
                      <a:pt x="435224" y="609315"/>
                    </a:lnTo>
                    <a:lnTo>
                      <a:pt x="1" y="396055"/>
                    </a:lnTo>
                    <a:lnTo>
                      <a:pt x="1" y="0"/>
                    </a:lnTo>
                    <a:lnTo>
                      <a:pt x="435224" y="213261"/>
                    </a:lnTo>
                    <a:lnTo>
                      <a:pt x="870449" y="0"/>
                    </a:lnTo>
                    <a:close/>
                  </a:path>
                </a:pathLst>
              </a:custGeom>
              <a:solidFill>
                <a:srgbClr val="79B51C">
                  <a:lumMod val="75000"/>
                </a:srgbClr>
              </a:solidFill>
              <a:ln w="9525" cap="flat" cmpd="sng" algn="ctr">
                <a:solidFill>
                  <a:srgbClr val="F9F60E"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12066" tIns="316724" rIns="12065" bIns="316722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23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52" name="Forma libre 72"/>
              <p:cNvSpPr/>
              <p:nvPr/>
            </p:nvSpPr>
            <p:spPr>
              <a:xfrm>
                <a:off x="1730534" y="4366234"/>
                <a:ext cx="3252230" cy="549526"/>
              </a:xfrm>
              <a:custGeom>
                <a:avLst/>
                <a:gdLst>
                  <a:gd name="connsiteX0" fmla="*/ 94301 w 565792"/>
                  <a:gd name="connsiteY0" fmla="*/ 0 h 5943412"/>
                  <a:gd name="connsiteX1" fmla="*/ 471491 w 565792"/>
                  <a:gd name="connsiteY1" fmla="*/ 0 h 5943412"/>
                  <a:gd name="connsiteX2" fmla="*/ 565792 w 565792"/>
                  <a:gd name="connsiteY2" fmla="*/ 94301 h 5943412"/>
                  <a:gd name="connsiteX3" fmla="*/ 565792 w 565792"/>
                  <a:gd name="connsiteY3" fmla="*/ 5943412 h 5943412"/>
                  <a:gd name="connsiteX4" fmla="*/ 565792 w 565792"/>
                  <a:gd name="connsiteY4" fmla="*/ 5943412 h 5943412"/>
                  <a:gd name="connsiteX5" fmla="*/ 0 w 565792"/>
                  <a:gd name="connsiteY5" fmla="*/ 5943412 h 5943412"/>
                  <a:gd name="connsiteX6" fmla="*/ 0 w 565792"/>
                  <a:gd name="connsiteY6" fmla="*/ 5943412 h 5943412"/>
                  <a:gd name="connsiteX7" fmla="*/ 0 w 565792"/>
                  <a:gd name="connsiteY7" fmla="*/ 94301 h 5943412"/>
                  <a:gd name="connsiteX8" fmla="*/ 94301 w 565792"/>
                  <a:gd name="connsiteY8" fmla="*/ 0 h 59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792" h="5943412">
                    <a:moveTo>
                      <a:pt x="565792" y="990597"/>
                    </a:moveTo>
                    <a:lnTo>
                      <a:pt x="565792" y="4952815"/>
                    </a:lnTo>
                    <a:cubicBezTo>
                      <a:pt x="565792" y="5499904"/>
                      <a:pt x="561773" y="5943407"/>
                      <a:pt x="556815" y="5943407"/>
                    </a:cubicBezTo>
                    <a:lnTo>
                      <a:pt x="0" y="5943407"/>
                    </a:lnTo>
                    <a:lnTo>
                      <a:pt x="0" y="59434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56815" y="5"/>
                    </a:lnTo>
                    <a:cubicBezTo>
                      <a:pt x="561773" y="5"/>
                      <a:pt x="565792" y="443508"/>
                      <a:pt x="565792" y="990597"/>
                    </a:cubicBezTo>
                    <a:close/>
                  </a:path>
                </a:pathLst>
              </a:custGeom>
              <a:solidFill>
                <a:srgbClr val="2D3235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flat" cmpd="sng" algn="ctr">
                <a:solidFill>
                  <a:srgbClr val="F9F60E"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63576" tIns="42225" rIns="42225" bIns="42225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1" indent="-228600" algn="l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Preference for the closed arms</a:t>
                </a:r>
              </a:p>
            </p:txBody>
          </p:sp>
        </p:grpSp>
        <p:grpSp>
          <p:nvGrpSpPr>
            <p:cNvPr id="148" name="Grupo 68"/>
            <p:cNvGrpSpPr>
              <a:grpSpLocks/>
            </p:cNvGrpSpPr>
            <p:nvPr/>
          </p:nvGrpSpPr>
          <p:grpSpPr bwMode="auto">
            <a:xfrm>
              <a:off x="1295637" y="5053142"/>
              <a:ext cx="3687127" cy="871199"/>
              <a:chOff x="1295637" y="5053142"/>
              <a:chExt cx="3687127" cy="871199"/>
            </a:xfrm>
          </p:grpSpPr>
          <p:sp>
            <p:nvSpPr>
              <p:cNvPr id="149" name="Forma libre 69"/>
              <p:cNvSpPr/>
              <p:nvPr/>
            </p:nvSpPr>
            <p:spPr>
              <a:xfrm>
                <a:off x="1295637" y="5053890"/>
                <a:ext cx="434595" cy="870451"/>
              </a:xfrm>
              <a:custGeom>
                <a:avLst/>
                <a:gdLst>
                  <a:gd name="connsiteX0" fmla="*/ 0 w 870450"/>
                  <a:gd name="connsiteY0" fmla="*/ 0 h 609315"/>
                  <a:gd name="connsiteX1" fmla="*/ 565793 w 870450"/>
                  <a:gd name="connsiteY1" fmla="*/ 0 h 609315"/>
                  <a:gd name="connsiteX2" fmla="*/ 870450 w 870450"/>
                  <a:gd name="connsiteY2" fmla="*/ 304658 h 609315"/>
                  <a:gd name="connsiteX3" fmla="*/ 565793 w 870450"/>
                  <a:gd name="connsiteY3" fmla="*/ 609315 h 609315"/>
                  <a:gd name="connsiteX4" fmla="*/ 0 w 870450"/>
                  <a:gd name="connsiteY4" fmla="*/ 609315 h 609315"/>
                  <a:gd name="connsiteX5" fmla="*/ 304658 w 870450"/>
                  <a:gd name="connsiteY5" fmla="*/ 304658 h 609315"/>
                  <a:gd name="connsiteX6" fmla="*/ 0 w 870450"/>
                  <a:gd name="connsiteY6" fmla="*/ 0 h 60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450" h="609315">
                    <a:moveTo>
                      <a:pt x="870449" y="0"/>
                    </a:moveTo>
                    <a:lnTo>
                      <a:pt x="870449" y="396055"/>
                    </a:lnTo>
                    <a:lnTo>
                      <a:pt x="435224" y="609315"/>
                    </a:lnTo>
                    <a:lnTo>
                      <a:pt x="1" y="396055"/>
                    </a:lnTo>
                    <a:lnTo>
                      <a:pt x="1" y="0"/>
                    </a:lnTo>
                    <a:lnTo>
                      <a:pt x="435224" y="213261"/>
                    </a:lnTo>
                    <a:lnTo>
                      <a:pt x="870449" y="0"/>
                    </a:lnTo>
                    <a:close/>
                  </a:path>
                </a:pathLst>
              </a:custGeom>
              <a:solidFill>
                <a:srgbClr val="79B51C">
                  <a:lumMod val="60000"/>
                  <a:lumOff val="40000"/>
                </a:srgbClr>
              </a:solidFill>
              <a:ln w="9525" cap="flat" cmpd="sng" algn="ctr">
                <a:solidFill>
                  <a:srgbClr val="F9F60E">
                    <a:hueOff val="309664"/>
                    <a:satOff val="-32710"/>
                    <a:lumOff val="1274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12066" tIns="316724" rIns="12065" bIns="316722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23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2D323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orma libre 70"/>
              <p:cNvSpPr/>
              <p:nvPr/>
            </p:nvSpPr>
            <p:spPr>
              <a:xfrm>
                <a:off x="1730534" y="5053142"/>
                <a:ext cx="3252230" cy="566280"/>
              </a:xfrm>
              <a:custGeom>
                <a:avLst/>
                <a:gdLst>
                  <a:gd name="connsiteX0" fmla="*/ 94301 w 565792"/>
                  <a:gd name="connsiteY0" fmla="*/ 0 h 5943412"/>
                  <a:gd name="connsiteX1" fmla="*/ 471491 w 565792"/>
                  <a:gd name="connsiteY1" fmla="*/ 0 h 5943412"/>
                  <a:gd name="connsiteX2" fmla="*/ 565792 w 565792"/>
                  <a:gd name="connsiteY2" fmla="*/ 94301 h 5943412"/>
                  <a:gd name="connsiteX3" fmla="*/ 565792 w 565792"/>
                  <a:gd name="connsiteY3" fmla="*/ 5943412 h 5943412"/>
                  <a:gd name="connsiteX4" fmla="*/ 565792 w 565792"/>
                  <a:gd name="connsiteY4" fmla="*/ 5943412 h 5943412"/>
                  <a:gd name="connsiteX5" fmla="*/ 0 w 565792"/>
                  <a:gd name="connsiteY5" fmla="*/ 5943412 h 5943412"/>
                  <a:gd name="connsiteX6" fmla="*/ 0 w 565792"/>
                  <a:gd name="connsiteY6" fmla="*/ 5943412 h 5943412"/>
                  <a:gd name="connsiteX7" fmla="*/ 0 w 565792"/>
                  <a:gd name="connsiteY7" fmla="*/ 94301 h 5943412"/>
                  <a:gd name="connsiteX8" fmla="*/ 94301 w 565792"/>
                  <a:gd name="connsiteY8" fmla="*/ 0 h 59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792" h="5943412">
                    <a:moveTo>
                      <a:pt x="565792" y="990597"/>
                    </a:moveTo>
                    <a:lnTo>
                      <a:pt x="565792" y="4952815"/>
                    </a:lnTo>
                    <a:cubicBezTo>
                      <a:pt x="565792" y="5499904"/>
                      <a:pt x="561773" y="5943407"/>
                      <a:pt x="556815" y="5943407"/>
                    </a:cubicBezTo>
                    <a:lnTo>
                      <a:pt x="0" y="5943407"/>
                    </a:lnTo>
                    <a:lnTo>
                      <a:pt x="0" y="59434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56815" y="5"/>
                    </a:lnTo>
                    <a:cubicBezTo>
                      <a:pt x="561773" y="5"/>
                      <a:pt x="565792" y="443508"/>
                      <a:pt x="565792" y="990597"/>
                    </a:cubicBezTo>
                    <a:close/>
                  </a:path>
                </a:pathLst>
              </a:custGeom>
              <a:solidFill>
                <a:srgbClr val="2D3235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flat" cmpd="sng" algn="ctr">
                <a:solidFill>
                  <a:srgbClr val="F9F60E">
                    <a:hueOff val="309664"/>
                    <a:satOff val="-32710"/>
                    <a:lumOff val="1274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63576" tIns="42225" rIns="42225" bIns="42226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1" indent="-228600" algn="l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differences between groups</a:t>
                </a:r>
              </a:p>
            </p:txBody>
          </p:sp>
        </p:grpSp>
      </p:grpSp>
      <p:sp>
        <p:nvSpPr>
          <p:cNvPr id="108" name="CuadroTexto 96"/>
          <p:cNvSpPr txBox="1"/>
          <p:nvPr/>
        </p:nvSpPr>
        <p:spPr>
          <a:xfrm>
            <a:off x="11192669" y="24184769"/>
            <a:ext cx="3752850" cy="368300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0,738</a:t>
            </a:r>
          </a:p>
        </p:txBody>
      </p:sp>
      <p:sp>
        <p:nvSpPr>
          <p:cNvPr id="109" name="CuadroTexto 109"/>
          <p:cNvSpPr txBox="1"/>
          <p:nvPr/>
        </p:nvSpPr>
        <p:spPr>
          <a:xfrm>
            <a:off x="21251069" y="24203819"/>
            <a:ext cx="3752850" cy="368300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0,805</a:t>
            </a:r>
          </a:p>
        </p:txBody>
      </p:sp>
      <p:pic>
        <p:nvPicPr>
          <p:cNvPr id="110" name="Imagen 1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3" t="22437" r="14027" b="18500"/>
          <a:stretch>
            <a:fillRect/>
          </a:stretch>
        </p:blipFill>
        <p:spPr bwMode="auto">
          <a:xfrm>
            <a:off x="3448844" y="24988044"/>
            <a:ext cx="3168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upo 111"/>
          <p:cNvGrpSpPr>
            <a:grpSpLocks/>
          </p:cNvGrpSpPr>
          <p:nvPr/>
        </p:nvGrpSpPr>
        <p:grpSpPr bwMode="auto">
          <a:xfrm>
            <a:off x="1935956" y="27761405"/>
            <a:ext cx="5545138" cy="2855913"/>
            <a:chOff x="1110808" y="4366234"/>
            <a:chExt cx="6737555" cy="2245763"/>
          </a:xfrm>
        </p:grpSpPr>
        <p:grpSp>
          <p:nvGrpSpPr>
            <p:cNvPr id="138" name="Grupo 112"/>
            <p:cNvGrpSpPr>
              <a:grpSpLocks/>
            </p:cNvGrpSpPr>
            <p:nvPr/>
          </p:nvGrpSpPr>
          <p:grpSpPr bwMode="auto">
            <a:xfrm>
              <a:off x="1110808" y="4366234"/>
              <a:ext cx="6737555" cy="870451"/>
              <a:chOff x="1110808" y="4366234"/>
              <a:chExt cx="6737555" cy="870451"/>
            </a:xfrm>
          </p:grpSpPr>
          <p:sp>
            <p:nvSpPr>
              <p:cNvPr id="145" name="Forma libre 119"/>
              <p:cNvSpPr/>
              <p:nvPr/>
            </p:nvSpPr>
            <p:spPr>
              <a:xfrm>
                <a:off x="1110808" y="4366234"/>
                <a:ext cx="794145" cy="870451"/>
              </a:xfrm>
              <a:custGeom>
                <a:avLst/>
                <a:gdLst>
                  <a:gd name="connsiteX0" fmla="*/ 0 w 870450"/>
                  <a:gd name="connsiteY0" fmla="*/ 0 h 609315"/>
                  <a:gd name="connsiteX1" fmla="*/ 565793 w 870450"/>
                  <a:gd name="connsiteY1" fmla="*/ 0 h 609315"/>
                  <a:gd name="connsiteX2" fmla="*/ 870450 w 870450"/>
                  <a:gd name="connsiteY2" fmla="*/ 304658 h 609315"/>
                  <a:gd name="connsiteX3" fmla="*/ 565793 w 870450"/>
                  <a:gd name="connsiteY3" fmla="*/ 609315 h 609315"/>
                  <a:gd name="connsiteX4" fmla="*/ 0 w 870450"/>
                  <a:gd name="connsiteY4" fmla="*/ 609315 h 609315"/>
                  <a:gd name="connsiteX5" fmla="*/ 304658 w 870450"/>
                  <a:gd name="connsiteY5" fmla="*/ 304658 h 609315"/>
                  <a:gd name="connsiteX6" fmla="*/ 0 w 870450"/>
                  <a:gd name="connsiteY6" fmla="*/ 0 h 60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450" h="609315">
                    <a:moveTo>
                      <a:pt x="870449" y="0"/>
                    </a:moveTo>
                    <a:lnTo>
                      <a:pt x="870449" y="396055"/>
                    </a:lnTo>
                    <a:lnTo>
                      <a:pt x="435224" y="609315"/>
                    </a:lnTo>
                    <a:lnTo>
                      <a:pt x="1" y="396055"/>
                    </a:lnTo>
                    <a:lnTo>
                      <a:pt x="1" y="0"/>
                    </a:lnTo>
                    <a:lnTo>
                      <a:pt x="435224" y="213261"/>
                    </a:lnTo>
                    <a:lnTo>
                      <a:pt x="870449" y="0"/>
                    </a:lnTo>
                    <a:close/>
                  </a:path>
                </a:pathLst>
              </a:custGeom>
              <a:solidFill>
                <a:srgbClr val="79B51C">
                  <a:lumMod val="75000"/>
                </a:srgbClr>
              </a:solidFill>
              <a:ln w="9525" cap="flat" cmpd="sng" algn="ctr">
                <a:solidFill>
                  <a:srgbClr val="F9F60E"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12066" tIns="316724" rIns="12065" bIns="316722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23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Forma libre 120"/>
              <p:cNvSpPr/>
              <p:nvPr/>
            </p:nvSpPr>
            <p:spPr>
              <a:xfrm>
                <a:off x="1905504" y="4366234"/>
                <a:ext cx="5942859" cy="565498"/>
              </a:xfrm>
              <a:custGeom>
                <a:avLst/>
                <a:gdLst>
                  <a:gd name="connsiteX0" fmla="*/ 94301 w 565792"/>
                  <a:gd name="connsiteY0" fmla="*/ 0 h 5943412"/>
                  <a:gd name="connsiteX1" fmla="*/ 471491 w 565792"/>
                  <a:gd name="connsiteY1" fmla="*/ 0 h 5943412"/>
                  <a:gd name="connsiteX2" fmla="*/ 565792 w 565792"/>
                  <a:gd name="connsiteY2" fmla="*/ 94301 h 5943412"/>
                  <a:gd name="connsiteX3" fmla="*/ 565792 w 565792"/>
                  <a:gd name="connsiteY3" fmla="*/ 5943412 h 5943412"/>
                  <a:gd name="connsiteX4" fmla="*/ 565792 w 565792"/>
                  <a:gd name="connsiteY4" fmla="*/ 5943412 h 5943412"/>
                  <a:gd name="connsiteX5" fmla="*/ 0 w 565792"/>
                  <a:gd name="connsiteY5" fmla="*/ 5943412 h 5943412"/>
                  <a:gd name="connsiteX6" fmla="*/ 0 w 565792"/>
                  <a:gd name="connsiteY6" fmla="*/ 5943412 h 5943412"/>
                  <a:gd name="connsiteX7" fmla="*/ 0 w 565792"/>
                  <a:gd name="connsiteY7" fmla="*/ 94301 h 5943412"/>
                  <a:gd name="connsiteX8" fmla="*/ 94301 w 565792"/>
                  <a:gd name="connsiteY8" fmla="*/ 0 h 59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792" h="5943412">
                    <a:moveTo>
                      <a:pt x="565792" y="990597"/>
                    </a:moveTo>
                    <a:lnTo>
                      <a:pt x="565792" y="4952815"/>
                    </a:lnTo>
                    <a:cubicBezTo>
                      <a:pt x="565792" y="5499904"/>
                      <a:pt x="561773" y="5943407"/>
                      <a:pt x="556815" y="5943407"/>
                    </a:cubicBezTo>
                    <a:lnTo>
                      <a:pt x="0" y="5943407"/>
                    </a:lnTo>
                    <a:lnTo>
                      <a:pt x="0" y="59434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56815" y="5"/>
                    </a:lnTo>
                    <a:cubicBezTo>
                      <a:pt x="561773" y="5"/>
                      <a:pt x="565792" y="443508"/>
                      <a:pt x="565792" y="990597"/>
                    </a:cubicBezTo>
                    <a:close/>
                  </a:path>
                </a:pathLst>
              </a:custGeom>
              <a:solidFill>
                <a:srgbClr val="2D3235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flat" cmpd="sng" algn="ctr">
                <a:solidFill>
                  <a:srgbClr val="F9F60E"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63576" tIns="42225" rIns="42225" bIns="42225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1" indent="-228600" algn="l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Habituation along the days to the environment</a:t>
                </a:r>
              </a:p>
            </p:txBody>
          </p:sp>
        </p:grpSp>
        <p:grpSp>
          <p:nvGrpSpPr>
            <p:cNvPr id="139" name="Grupo 113"/>
            <p:cNvGrpSpPr>
              <a:grpSpLocks/>
            </p:cNvGrpSpPr>
            <p:nvPr/>
          </p:nvGrpSpPr>
          <p:grpSpPr bwMode="auto">
            <a:xfrm>
              <a:off x="1110808" y="5053890"/>
              <a:ext cx="6737555" cy="870451"/>
              <a:chOff x="1110808" y="5053890"/>
              <a:chExt cx="6737555" cy="870451"/>
            </a:xfrm>
          </p:grpSpPr>
          <p:sp>
            <p:nvSpPr>
              <p:cNvPr id="143" name="Forma libre 117"/>
              <p:cNvSpPr/>
              <p:nvPr/>
            </p:nvSpPr>
            <p:spPr>
              <a:xfrm>
                <a:off x="1110808" y="5053890"/>
                <a:ext cx="794145" cy="870451"/>
              </a:xfrm>
              <a:custGeom>
                <a:avLst/>
                <a:gdLst>
                  <a:gd name="connsiteX0" fmla="*/ 0 w 870450"/>
                  <a:gd name="connsiteY0" fmla="*/ 0 h 609315"/>
                  <a:gd name="connsiteX1" fmla="*/ 565793 w 870450"/>
                  <a:gd name="connsiteY1" fmla="*/ 0 h 609315"/>
                  <a:gd name="connsiteX2" fmla="*/ 870450 w 870450"/>
                  <a:gd name="connsiteY2" fmla="*/ 304658 h 609315"/>
                  <a:gd name="connsiteX3" fmla="*/ 565793 w 870450"/>
                  <a:gd name="connsiteY3" fmla="*/ 609315 h 609315"/>
                  <a:gd name="connsiteX4" fmla="*/ 0 w 870450"/>
                  <a:gd name="connsiteY4" fmla="*/ 609315 h 609315"/>
                  <a:gd name="connsiteX5" fmla="*/ 304658 w 870450"/>
                  <a:gd name="connsiteY5" fmla="*/ 304658 h 609315"/>
                  <a:gd name="connsiteX6" fmla="*/ 0 w 870450"/>
                  <a:gd name="connsiteY6" fmla="*/ 0 h 60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450" h="609315">
                    <a:moveTo>
                      <a:pt x="870449" y="0"/>
                    </a:moveTo>
                    <a:lnTo>
                      <a:pt x="870449" y="396055"/>
                    </a:lnTo>
                    <a:lnTo>
                      <a:pt x="435224" y="609315"/>
                    </a:lnTo>
                    <a:lnTo>
                      <a:pt x="1" y="396055"/>
                    </a:lnTo>
                    <a:lnTo>
                      <a:pt x="1" y="0"/>
                    </a:lnTo>
                    <a:lnTo>
                      <a:pt x="435224" y="213261"/>
                    </a:lnTo>
                    <a:lnTo>
                      <a:pt x="870449" y="0"/>
                    </a:lnTo>
                    <a:close/>
                  </a:path>
                </a:pathLst>
              </a:custGeom>
              <a:solidFill>
                <a:srgbClr val="79B51C">
                  <a:lumMod val="60000"/>
                  <a:lumOff val="40000"/>
                </a:srgbClr>
              </a:solidFill>
              <a:ln w="9525" cap="flat" cmpd="sng" algn="ctr">
                <a:solidFill>
                  <a:srgbClr val="F9F60E">
                    <a:hueOff val="309664"/>
                    <a:satOff val="-32710"/>
                    <a:lumOff val="1274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12066" tIns="316724" rIns="12065" bIns="316722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23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2D323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orma libre 118"/>
              <p:cNvSpPr/>
              <p:nvPr/>
            </p:nvSpPr>
            <p:spPr>
              <a:xfrm>
                <a:off x="1905504" y="5054069"/>
                <a:ext cx="5942859" cy="565498"/>
              </a:xfrm>
              <a:custGeom>
                <a:avLst/>
                <a:gdLst>
                  <a:gd name="connsiteX0" fmla="*/ 94301 w 565792"/>
                  <a:gd name="connsiteY0" fmla="*/ 0 h 5943412"/>
                  <a:gd name="connsiteX1" fmla="*/ 471491 w 565792"/>
                  <a:gd name="connsiteY1" fmla="*/ 0 h 5943412"/>
                  <a:gd name="connsiteX2" fmla="*/ 565792 w 565792"/>
                  <a:gd name="connsiteY2" fmla="*/ 94301 h 5943412"/>
                  <a:gd name="connsiteX3" fmla="*/ 565792 w 565792"/>
                  <a:gd name="connsiteY3" fmla="*/ 5943412 h 5943412"/>
                  <a:gd name="connsiteX4" fmla="*/ 565792 w 565792"/>
                  <a:gd name="connsiteY4" fmla="*/ 5943412 h 5943412"/>
                  <a:gd name="connsiteX5" fmla="*/ 0 w 565792"/>
                  <a:gd name="connsiteY5" fmla="*/ 5943412 h 5943412"/>
                  <a:gd name="connsiteX6" fmla="*/ 0 w 565792"/>
                  <a:gd name="connsiteY6" fmla="*/ 5943412 h 5943412"/>
                  <a:gd name="connsiteX7" fmla="*/ 0 w 565792"/>
                  <a:gd name="connsiteY7" fmla="*/ 94301 h 5943412"/>
                  <a:gd name="connsiteX8" fmla="*/ 94301 w 565792"/>
                  <a:gd name="connsiteY8" fmla="*/ 0 h 59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792" h="5943412">
                    <a:moveTo>
                      <a:pt x="565792" y="990597"/>
                    </a:moveTo>
                    <a:lnTo>
                      <a:pt x="565792" y="4952815"/>
                    </a:lnTo>
                    <a:cubicBezTo>
                      <a:pt x="565792" y="5499904"/>
                      <a:pt x="561773" y="5943407"/>
                      <a:pt x="556815" y="5943407"/>
                    </a:cubicBezTo>
                    <a:lnTo>
                      <a:pt x="0" y="5943407"/>
                    </a:lnTo>
                    <a:lnTo>
                      <a:pt x="0" y="59434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56815" y="5"/>
                    </a:lnTo>
                    <a:cubicBezTo>
                      <a:pt x="561773" y="5"/>
                      <a:pt x="565792" y="443508"/>
                      <a:pt x="565792" y="990597"/>
                    </a:cubicBezTo>
                    <a:close/>
                  </a:path>
                </a:pathLst>
              </a:custGeom>
              <a:solidFill>
                <a:srgbClr val="2D3235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flat" cmpd="sng" algn="ctr">
                <a:solidFill>
                  <a:srgbClr val="F9F60E">
                    <a:hueOff val="309664"/>
                    <a:satOff val="-32710"/>
                    <a:lumOff val="1274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63576" tIns="42225" rIns="42225" bIns="42226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1" indent="-228600" algn="l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Same habituation in all the groups</a:t>
                </a:r>
              </a:p>
            </p:txBody>
          </p:sp>
        </p:grpSp>
        <p:grpSp>
          <p:nvGrpSpPr>
            <p:cNvPr id="140" name="Grupo 114"/>
            <p:cNvGrpSpPr>
              <a:grpSpLocks/>
            </p:cNvGrpSpPr>
            <p:nvPr/>
          </p:nvGrpSpPr>
          <p:grpSpPr bwMode="auto">
            <a:xfrm>
              <a:off x="1110808" y="5741546"/>
              <a:ext cx="6737555" cy="870451"/>
              <a:chOff x="1110808" y="5741546"/>
              <a:chExt cx="6737555" cy="870451"/>
            </a:xfrm>
          </p:grpSpPr>
          <p:sp>
            <p:nvSpPr>
              <p:cNvPr id="141" name="Forma libre 115"/>
              <p:cNvSpPr/>
              <p:nvPr/>
            </p:nvSpPr>
            <p:spPr>
              <a:xfrm>
                <a:off x="1110808" y="5741546"/>
                <a:ext cx="794145" cy="870451"/>
              </a:xfrm>
              <a:custGeom>
                <a:avLst/>
                <a:gdLst>
                  <a:gd name="connsiteX0" fmla="*/ 0 w 870450"/>
                  <a:gd name="connsiteY0" fmla="*/ 0 h 609315"/>
                  <a:gd name="connsiteX1" fmla="*/ 565793 w 870450"/>
                  <a:gd name="connsiteY1" fmla="*/ 0 h 609315"/>
                  <a:gd name="connsiteX2" fmla="*/ 870450 w 870450"/>
                  <a:gd name="connsiteY2" fmla="*/ 304658 h 609315"/>
                  <a:gd name="connsiteX3" fmla="*/ 565793 w 870450"/>
                  <a:gd name="connsiteY3" fmla="*/ 609315 h 609315"/>
                  <a:gd name="connsiteX4" fmla="*/ 0 w 870450"/>
                  <a:gd name="connsiteY4" fmla="*/ 609315 h 609315"/>
                  <a:gd name="connsiteX5" fmla="*/ 304658 w 870450"/>
                  <a:gd name="connsiteY5" fmla="*/ 304658 h 609315"/>
                  <a:gd name="connsiteX6" fmla="*/ 0 w 870450"/>
                  <a:gd name="connsiteY6" fmla="*/ 0 h 60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0450" h="609315">
                    <a:moveTo>
                      <a:pt x="870449" y="0"/>
                    </a:moveTo>
                    <a:lnTo>
                      <a:pt x="870449" y="396055"/>
                    </a:lnTo>
                    <a:lnTo>
                      <a:pt x="435224" y="609315"/>
                    </a:lnTo>
                    <a:lnTo>
                      <a:pt x="1" y="396055"/>
                    </a:lnTo>
                    <a:lnTo>
                      <a:pt x="1" y="0"/>
                    </a:lnTo>
                    <a:lnTo>
                      <a:pt x="435224" y="213261"/>
                    </a:lnTo>
                    <a:lnTo>
                      <a:pt x="870449" y="0"/>
                    </a:lnTo>
                    <a:close/>
                  </a:path>
                </a:pathLst>
              </a:custGeom>
              <a:solidFill>
                <a:srgbClr val="79B51C">
                  <a:lumMod val="40000"/>
                  <a:lumOff val="60000"/>
                </a:srgbClr>
              </a:solidFill>
              <a:ln w="9525" cap="flat" cmpd="sng" algn="ctr">
                <a:solidFill>
                  <a:srgbClr val="F9F60E">
                    <a:hueOff val="619327"/>
                    <a:satOff val="-65420"/>
                    <a:lumOff val="2549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12066" tIns="316724" rIns="12065" bIns="316722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445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23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2D323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orma libre 116"/>
              <p:cNvSpPr/>
              <p:nvPr/>
            </p:nvSpPr>
            <p:spPr>
              <a:xfrm>
                <a:off x="1905504" y="5741904"/>
                <a:ext cx="5942859" cy="565498"/>
              </a:xfrm>
              <a:custGeom>
                <a:avLst/>
                <a:gdLst>
                  <a:gd name="connsiteX0" fmla="*/ 94301 w 565792"/>
                  <a:gd name="connsiteY0" fmla="*/ 0 h 5943412"/>
                  <a:gd name="connsiteX1" fmla="*/ 471491 w 565792"/>
                  <a:gd name="connsiteY1" fmla="*/ 0 h 5943412"/>
                  <a:gd name="connsiteX2" fmla="*/ 565792 w 565792"/>
                  <a:gd name="connsiteY2" fmla="*/ 94301 h 5943412"/>
                  <a:gd name="connsiteX3" fmla="*/ 565792 w 565792"/>
                  <a:gd name="connsiteY3" fmla="*/ 5943412 h 5943412"/>
                  <a:gd name="connsiteX4" fmla="*/ 565792 w 565792"/>
                  <a:gd name="connsiteY4" fmla="*/ 5943412 h 5943412"/>
                  <a:gd name="connsiteX5" fmla="*/ 0 w 565792"/>
                  <a:gd name="connsiteY5" fmla="*/ 5943412 h 5943412"/>
                  <a:gd name="connsiteX6" fmla="*/ 0 w 565792"/>
                  <a:gd name="connsiteY6" fmla="*/ 5943412 h 5943412"/>
                  <a:gd name="connsiteX7" fmla="*/ 0 w 565792"/>
                  <a:gd name="connsiteY7" fmla="*/ 94301 h 5943412"/>
                  <a:gd name="connsiteX8" fmla="*/ 94301 w 565792"/>
                  <a:gd name="connsiteY8" fmla="*/ 0 h 594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5792" h="5943412">
                    <a:moveTo>
                      <a:pt x="565792" y="990597"/>
                    </a:moveTo>
                    <a:lnTo>
                      <a:pt x="565792" y="4952815"/>
                    </a:lnTo>
                    <a:cubicBezTo>
                      <a:pt x="565792" y="5499904"/>
                      <a:pt x="561773" y="5943407"/>
                      <a:pt x="556815" y="5943407"/>
                    </a:cubicBezTo>
                    <a:lnTo>
                      <a:pt x="0" y="5943407"/>
                    </a:lnTo>
                    <a:lnTo>
                      <a:pt x="0" y="594340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56815" y="5"/>
                    </a:lnTo>
                    <a:cubicBezTo>
                      <a:pt x="561773" y="5"/>
                      <a:pt x="565792" y="443508"/>
                      <a:pt x="565792" y="990597"/>
                    </a:cubicBezTo>
                    <a:close/>
                  </a:path>
                </a:pathLst>
              </a:custGeom>
              <a:solidFill>
                <a:srgbClr val="2D3235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flat" cmpd="sng" algn="ctr">
                <a:solidFill>
                  <a:srgbClr val="F9F60E">
                    <a:hueOff val="619327"/>
                    <a:satOff val="-65420"/>
                    <a:lumOff val="2549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163576" tIns="42225" rIns="42225" bIns="42226" spcCol="1270"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1" indent="-228600" algn="l" defTabSz="102235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differences in activity between the groups</a:t>
                </a:r>
              </a:p>
            </p:txBody>
          </p:sp>
        </p:grpSp>
      </p:grpSp>
      <p:grpSp>
        <p:nvGrpSpPr>
          <p:cNvPr id="112" name="Grupo 30"/>
          <p:cNvGrpSpPr>
            <a:grpSpLocks/>
          </p:cNvGrpSpPr>
          <p:nvPr/>
        </p:nvGrpSpPr>
        <p:grpSpPr bwMode="auto">
          <a:xfrm>
            <a:off x="16477458" y="8851104"/>
            <a:ext cx="11741151" cy="5135565"/>
            <a:chOff x="16788670" y="8656465"/>
            <a:chExt cx="11742424" cy="5136349"/>
          </a:xfrm>
        </p:grpSpPr>
        <p:pic>
          <p:nvPicPr>
            <p:cNvPr id="132" name="Imagen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7" t="22438" r="31737" b="13579"/>
            <a:stretch>
              <a:fillRect/>
            </a:stretch>
          </p:blipFill>
          <p:spPr bwMode="auto">
            <a:xfrm>
              <a:off x="21596223" y="8656465"/>
              <a:ext cx="6934871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Imagen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8670" y="8767120"/>
              <a:ext cx="4700423" cy="310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4" name="Conector recto de flecha 18"/>
            <p:cNvCxnSpPr/>
            <p:nvPr/>
          </p:nvCxnSpPr>
          <p:spPr>
            <a:xfrm flipV="1">
              <a:off x="20478420" y="10996797"/>
              <a:ext cx="0" cy="879609"/>
            </a:xfrm>
            <a:prstGeom prst="straightConnector1">
              <a:avLst/>
            </a:prstGeom>
            <a:noFill/>
            <a:ln w="57150" cap="flat" cmpd="sng" algn="ctr">
              <a:solidFill>
                <a:srgbClr val="79B51C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35" name="Grupo 24"/>
            <p:cNvGrpSpPr>
              <a:grpSpLocks/>
            </p:cNvGrpSpPr>
            <p:nvPr/>
          </p:nvGrpSpPr>
          <p:grpSpPr bwMode="auto">
            <a:xfrm>
              <a:off x="17670117" y="12165378"/>
              <a:ext cx="3926106" cy="1627436"/>
              <a:chOff x="13769453" y="21683972"/>
              <a:chExt cx="4968553" cy="1878149"/>
            </a:xfrm>
          </p:grpSpPr>
          <p:pic>
            <p:nvPicPr>
              <p:cNvPr id="136" name="Imagen 2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85" t="53938" r="22328" b="20470"/>
              <a:stretch>
                <a:fillRect/>
              </a:stretch>
            </p:blipFill>
            <p:spPr bwMode="auto">
              <a:xfrm>
                <a:off x="13769453" y="21689913"/>
                <a:ext cx="4968553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Rectángulo 23"/>
              <p:cNvSpPr/>
              <p:nvPr/>
            </p:nvSpPr>
            <p:spPr>
              <a:xfrm>
                <a:off x="15448801" y="21683972"/>
                <a:ext cx="532444" cy="22354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tint val="100000"/>
                      <a:shade val="100000"/>
                      <a:satMod val="130000"/>
                    </a:srgbClr>
                  </a:gs>
                  <a:gs pos="100000">
                    <a:srgbClr val="FFFFFF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fr-FR"/>
                </a:defPPr>
                <a:lvl1pPr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992313" indent="-1535113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3984625" indent="-30702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5978525" indent="-4606925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7970838" indent="-6142038" algn="l" defTabSz="199231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99231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D323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3" name="TextBox 2"/>
          <p:cNvSpPr txBox="1">
            <a:spLocks noChangeArrowheads="1"/>
          </p:cNvSpPr>
          <p:nvPr/>
        </p:nvSpPr>
        <p:spPr bwMode="auto">
          <a:xfrm>
            <a:off x="16294894" y="14243844"/>
            <a:ext cx="118903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8605" tIns="199303" rIns="398605" bIns="199303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just" defTabSz="1992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Evaluation of the effect of </a:t>
            </a:r>
            <a:r>
              <a:rPr kumimoji="0" lang="en-GB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 genotypes </a:t>
            </a:r>
            <a:r>
              <a:rPr kumimoji="0" lang="en-GB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the mice’s phenotype: </a:t>
            </a:r>
            <a:r>
              <a:rPr kumimoji="0" lang="en-US" altLang="en-US" sz="4000" b="0" i="1" u="sng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WT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(Grik4-/-, SV2A lox/lox), </a:t>
            </a:r>
            <a:r>
              <a:rPr kumimoji="0" lang="en-US" altLang="en-US" sz="4000" b="0" i="1" u="sng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HZ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(Grik4 +/-, SV2A lox/+) and </a:t>
            </a:r>
            <a:r>
              <a:rPr kumimoji="0" lang="en-US" altLang="en-US" sz="4000" b="0" i="1" u="sng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cKO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(Grik4 +/-, SV2A lox/lox)</a:t>
            </a:r>
            <a:r>
              <a:rPr kumimoji="0" lang="en-GB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GB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two parallel experiments:</a:t>
            </a:r>
            <a:r>
              <a:rPr kumimoji="0" lang="en-GB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Male (n=42) and female (n=33)</a:t>
            </a:r>
            <a:endParaRPr kumimoji="0" lang="en-US" altLang="en-US" sz="4000" b="0" i="1" u="none" strike="noStrike" kern="1200" cap="none" spc="0" normalizeH="0" baseline="0" noProof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14" name="Imagen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381" y="26456481"/>
            <a:ext cx="42735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n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519" y="26448544"/>
            <a:ext cx="43529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magen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31" y="26532681"/>
            <a:ext cx="42862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Imagen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69" y="26532681"/>
            <a:ext cx="430371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CuadroTexto 271"/>
          <p:cNvSpPr txBox="1"/>
          <p:nvPr/>
        </p:nvSpPr>
        <p:spPr>
          <a:xfrm>
            <a:off x="8862219" y="29718794"/>
            <a:ext cx="3751262" cy="369887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0,711</a:t>
            </a:r>
          </a:p>
        </p:txBody>
      </p:sp>
      <p:sp>
        <p:nvSpPr>
          <p:cNvPr id="119" name="CuadroTexto 272"/>
          <p:cNvSpPr txBox="1"/>
          <p:nvPr/>
        </p:nvSpPr>
        <p:spPr>
          <a:xfrm>
            <a:off x="13388181" y="29718794"/>
            <a:ext cx="3751263" cy="369887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0,716</a:t>
            </a:r>
          </a:p>
        </p:txBody>
      </p:sp>
      <p:sp>
        <p:nvSpPr>
          <p:cNvPr id="120" name="CuadroTexto 273"/>
          <p:cNvSpPr txBox="1"/>
          <p:nvPr/>
        </p:nvSpPr>
        <p:spPr>
          <a:xfrm>
            <a:off x="18984119" y="29718794"/>
            <a:ext cx="3751262" cy="369887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0,636</a:t>
            </a:r>
          </a:p>
        </p:txBody>
      </p:sp>
      <p:sp>
        <p:nvSpPr>
          <p:cNvPr id="121" name="CuadroTexto 274"/>
          <p:cNvSpPr txBox="1"/>
          <p:nvPr/>
        </p:nvSpPr>
        <p:spPr>
          <a:xfrm>
            <a:off x="23586281" y="29763244"/>
            <a:ext cx="3752850" cy="368300"/>
          </a:xfrm>
          <a:prstGeom prst="rect">
            <a:avLst/>
          </a:prstGeom>
          <a:solidFill>
            <a:srgbClr val="2D3235">
              <a:lumMod val="25000"/>
              <a:lumOff val="75000"/>
            </a:srgbClr>
          </a:solidFill>
        </p:spPr>
        <p:txBody>
          <a:bodyPr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PARTIAL ETA SQUARED = 0,663</a:t>
            </a:r>
          </a:p>
        </p:txBody>
      </p:sp>
      <p:pic>
        <p:nvPicPr>
          <p:cNvPr id="122" name="Imagen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19" y="20849431"/>
            <a:ext cx="42608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Imagen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181" y="20946269"/>
            <a:ext cx="40306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Imagen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381" y="20946269"/>
            <a:ext cx="4191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n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519" y="20993894"/>
            <a:ext cx="44656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ángulo 61"/>
          <p:cNvSpPr/>
          <p:nvPr/>
        </p:nvSpPr>
        <p:spPr>
          <a:xfrm>
            <a:off x="8298656" y="20108069"/>
            <a:ext cx="9502775" cy="647700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 w="9525" cap="flat" cmpd="sng" algn="ctr">
            <a:solidFill>
              <a:srgbClr val="79B51C"/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MALES</a:t>
            </a:r>
          </a:p>
        </p:txBody>
      </p:sp>
      <p:sp>
        <p:nvSpPr>
          <p:cNvPr id="127" name="Rectángulo 296"/>
          <p:cNvSpPr/>
          <p:nvPr/>
        </p:nvSpPr>
        <p:spPr>
          <a:xfrm>
            <a:off x="8298656" y="25689719"/>
            <a:ext cx="9502775" cy="647700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 w="9525" cap="flat" cmpd="sng" algn="ctr">
            <a:solidFill>
              <a:srgbClr val="79B51C"/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MALES</a:t>
            </a:r>
          </a:p>
        </p:txBody>
      </p:sp>
      <p:sp>
        <p:nvSpPr>
          <p:cNvPr id="128" name="Rectángulo 297"/>
          <p:cNvSpPr/>
          <p:nvPr/>
        </p:nvSpPr>
        <p:spPr>
          <a:xfrm>
            <a:off x="18376106" y="20119181"/>
            <a:ext cx="9502775" cy="647700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 w="9525" cap="flat" cmpd="sng" algn="ctr">
            <a:solidFill>
              <a:srgbClr val="79B51C"/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FEMALES</a:t>
            </a:r>
          </a:p>
        </p:txBody>
      </p:sp>
      <p:sp>
        <p:nvSpPr>
          <p:cNvPr id="129" name="Rectángulo 298"/>
          <p:cNvSpPr/>
          <p:nvPr/>
        </p:nvSpPr>
        <p:spPr>
          <a:xfrm>
            <a:off x="18376106" y="25653206"/>
            <a:ext cx="9502775" cy="647700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 w="9525" cap="flat" cmpd="sng" algn="ctr">
            <a:solidFill>
              <a:srgbClr val="79B51C"/>
            </a:solidFill>
            <a:prstDash val="solid"/>
          </a:ln>
          <a:effectLst/>
        </p:spPr>
        <p:txBody>
          <a:bodyPr anchor="ctr"/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FEMALES</a:t>
            </a:r>
          </a:p>
        </p:txBody>
      </p:sp>
      <p:sp>
        <p:nvSpPr>
          <p:cNvPr id="130" name="CuadroTexto 62"/>
          <p:cNvSpPr txBox="1"/>
          <p:nvPr/>
        </p:nvSpPr>
        <p:spPr>
          <a:xfrm>
            <a:off x="2589769" y="20118962"/>
            <a:ext cx="861774" cy="2609649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>
            <a:solidFill>
              <a:srgbClr val="79B51C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1" name="CuadroTexto 300"/>
          <p:cNvSpPr txBox="1"/>
          <p:nvPr/>
        </p:nvSpPr>
        <p:spPr>
          <a:xfrm>
            <a:off x="2541437" y="24988768"/>
            <a:ext cx="861774" cy="2753585"/>
          </a:xfrm>
          <a:prstGeom prst="rect">
            <a:avLst/>
          </a:prstGeom>
          <a:solidFill>
            <a:srgbClr val="79B51C">
              <a:lumMod val="20000"/>
              <a:lumOff val="80000"/>
            </a:srgbClr>
          </a:solidFill>
          <a:ln>
            <a:solidFill>
              <a:srgbClr val="79B51C"/>
            </a:solidFill>
          </a:ln>
        </p:spPr>
        <p:txBody>
          <a:bodyPr vert="vert270">
            <a:spAutoFit/>
          </a:bodyPr>
          <a:lstStyle>
            <a:defPPr>
              <a:defRPr lang="fr-FR"/>
            </a:defPPr>
            <a:lvl1pPr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1992313" indent="-1535113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3984625" indent="-30702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5978525" indent="-4606925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7970838" indent="-6142038" algn="l" defTabSz="19923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ctr" defTabSz="19923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3235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ACTOM.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235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51659" r="57344" b="32839"/>
          <a:stretch/>
        </p:blipFill>
        <p:spPr bwMode="auto">
          <a:xfrm>
            <a:off x="23473568" y="33116036"/>
            <a:ext cx="3613150" cy="15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448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PRIMINFO</cp:lastModifiedBy>
  <cp:revision>1</cp:revision>
  <dcterms:created xsi:type="dcterms:W3CDTF">2006-08-16T00:00:00Z</dcterms:created>
  <dcterms:modified xsi:type="dcterms:W3CDTF">2017-06-16T18:24:55Z</dcterms:modified>
</cp:coreProperties>
</file>