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 id="265" r:id="rId15"/>
    <p:sldId id="266" r:id="rId16"/>
    <p:sldId id="273" r:id="rId17"/>
    <p:sldId id="27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65" d="100"/>
          <a:sy n="65" d="100"/>
        </p:scale>
        <p:origin x="7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31080-12A9-4A22-B533-E42D5C18651F}" type="datetimeFigureOut">
              <a:rPr lang="fr-FR" smtClean="0"/>
              <a:t>12/07/2016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1F023-CE75-4984-8B1E-29A8CDA4F86D}"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39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31080-12A9-4A22-B533-E42D5C18651F}" type="datetimeFigureOut">
              <a:rPr lang="fr-FR" smtClean="0"/>
              <a:t>12/07/2016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1F023-CE75-4984-8B1E-29A8CDA4F86D}" type="slidenum">
              <a:rPr lang="fr-FR" smtClean="0"/>
              <a:t>‹#›</a:t>
            </a:fld>
            <a:endParaRPr lang="fr-FR"/>
          </a:p>
        </p:txBody>
      </p:sp>
    </p:spTree>
    <p:extLst>
      <p:ext uri="{BB962C8B-B14F-4D97-AF65-F5344CB8AC3E}">
        <p14:creationId xmlns:p14="http://schemas.microsoft.com/office/powerpoint/2010/main" val="92266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31080-12A9-4A22-B533-E42D5C18651F}" type="datetimeFigureOut">
              <a:rPr lang="fr-FR" smtClean="0"/>
              <a:t>12/07/2016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1F023-CE75-4984-8B1E-29A8CDA4F86D}" type="slidenum">
              <a:rPr lang="fr-FR" smtClean="0"/>
              <a:t>‹#›</a:t>
            </a:fld>
            <a:endParaRPr lang="fr-FR"/>
          </a:p>
        </p:txBody>
      </p:sp>
    </p:spTree>
    <p:extLst>
      <p:ext uri="{BB962C8B-B14F-4D97-AF65-F5344CB8AC3E}">
        <p14:creationId xmlns:p14="http://schemas.microsoft.com/office/powerpoint/2010/main" val="32272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31080-12A9-4A22-B533-E42D5C18651F}" type="datetimeFigureOut">
              <a:rPr lang="fr-FR" smtClean="0"/>
              <a:t>12/07/2016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1F023-CE75-4984-8B1E-29A8CDA4F86D}" type="slidenum">
              <a:rPr lang="fr-FR" smtClean="0"/>
              <a:t>‹#›</a:t>
            </a:fld>
            <a:endParaRPr lang="fr-FR"/>
          </a:p>
        </p:txBody>
      </p:sp>
    </p:spTree>
    <p:extLst>
      <p:ext uri="{BB962C8B-B14F-4D97-AF65-F5344CB8AC3E}">
        <p14:creationId xmlns:p14="http://schemas.microsoft.com/office/powerpoint/2010/main" val="146653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31080-12A9-4A22-B533-E42D5C18651F}" type="datetimeFigureOut">
              <a:rPr lang="fr-FR" smtClean="0"/>
              <a:t>12/07/2016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211F023-CE75-4984-8B1E-29A8CDA4F86D}"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27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31080-12A9-4A22-B533-E42D5C18651F}" type="datetimeFigureOut">
              <a:rPr lang="fr-FR" smtClean="0"/>
              <a:t>12/07/2016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211F023-CE75-4984-8B1E-29A8CDA4F86D}" type="slidenum">
              <a:rPr lang="fr-FR" smtClean="0"/>
              <a:t>‹#›</a:t>
            </a:fld>
            <a:endParaRPr lang="fr-FR"/>
          </a:p>
        </p:txBody>
      </p:sp>
    </p:spTree>
    <p:extLst>
      <p:ext uri="{BB962C8B-B14F-4D97-AF65-F5344CB8AC3E}">
        <p14:creationId xmlns:p14="http://schemas.microsoft.com/office/powerpoint/2010/main" val="173877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31080-12A9-4A22-B533-E42D5C18651F}" type="datetimeFigureOut">
              <a:rPr lang="fr-FR" smtClean="0"/>
              <a:t>12/07/2016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211F023-CE75-4984-8B1E-29A8CDA4F86D}" type="slidenum">
              <a:rPr lang="fr-FR" smtClean="0"/>
              <a:t>‹#›</a:t>
            </a:fld>
            <a:endParaRPr lang="fr-FR"/>
          </a:p>
        </p:txBody>
      </p:sp>
    </p:spTree>
    <p:extLst>
      <p:ext uri="{BB962C8B-B14F-4D97-AF65-F5344CB8AC3E}">
        <p14:creationId xmlns:p14="http://schemas.microsoft.com/office/powerpoint/2010/main" val="251742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6331080-12A9-4A22-B533-E42D5C18651F}" type="datetimeFigureOut">
              <a:rPr lang="fr-FR" smtClean="0"/>
              <a:t>12/07/2016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211F023-CE75-4984-8B1E-29A8CDA4F86D}" type="slidenum">
              <a:rPr lang="fr-FR" smtClean="0"/>
              <a:t>‹#›</a:t>
            </a:fld>
            <a:endParaRPr lang="fr-FR"/>
          </a:p>
        </p:txBody>
      </p:sp>
    </p:spTree>
    <p:extLst>
      <p:ext uri="{BB962C8B-B14F-4D97-AF65-F5344CB8AC3E}">
        <p14:creationId xmlns:p14="http://schemas.microsoft.com/office/powerpoint/2010/main" val="314727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331080-12A9-4A22-B533-E42D5C18651F}" type="datetimeFigureOut">
              <a:rPr lang="fr-FR" smtClean="0"/>
              <a:t>12/07/2016</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E211F023-CE75-4984-8B1E-29A8CDA4F86D}" type="slidenum">
              <a:rPr lang="fr-FR" smtClean="0"/>
              <a:t>‹#›</a:t>
            </a:fld>
            <a:endParaRPr lang="fr-FR"/>
          </a:p>
        </p:txBody>
      </p:sp>
    </p:spTree>
    <p:extLst>
      <p:ext uri="{BB962C8B-B14F-4D97-AF65-F5344CB8AC3E}">
        <p14:creationId xmlns:p14="http://schemas.microsoft.com/office/powerpoint/2010/main" val="353410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331080-12A9-4A22-B533-E42D5C18651F}" type="datetimeFigureOut">
              <a:rPr lang="fr-FR" smtClean="0"/>
              <a:t>12/07/2016</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11F023-CE75-4984-8B1E-29A8CDA4F86D}" type="slidenum">
              <a:rPr lang="fr-FR" smtClean="0"/>
              <a:t>‹#›</a:t>
            </a:fld>
            <a:endParaRPr lang="fr-FR"/>
          </a:p>
        </p:txBody>
      </p:sp>
    </p:spTree>
    <p:extLst>
      <p:ext uri="{BB962C8B-B14F-4D97-AF65-F5344CB8AC3E}">
        <p14:creationId xmlns:p14="http://schemas.microsoft.com/office/powerpoint/2010/main" val="295494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31080-12A9-4A22-B533-E42D5C18651F}" type="datetimeFigureOut">
              <a:rPr lang="fr-FR" smtClean="0"/>
              <a:t>12/07/2016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211F023-CE75-4984-8B1E-29A8CDA4F86D}" type="slidenum">
              <a:rPr lang="fr-FR" smtClean="0"/>
              <a:t>‹#›</a:t>
            </a:fld>
            <a:endParaRPr lang="fr-FR"/>
          </a:p>
        </p:txBody>
      </p:sp>
    </p:spTree>
    <p:extLst>
      <p:ext uri="{BB962C8B-B14F-4D97-AF65-F5344CB8AC3E}">
        <p14:creationId xmlns:p14="http://schemas.microsoft.com/office/powerpoint/2010/main" val="341253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331080-12A9-4A22-B533-E42D5C18651F}" type="datetimeFigureOut">
              <a:rPr lang="fr-FR" smtClean="0"/>
              <a:t>12/07/2016</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11F023-CE75-4984-8B1E-29A8CDA4F86D}" type="slidenum">
              <a:rPr lang="fr-FR" smtClean="0"/>
              <a:t>‹#›</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0516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www.ncc-ccn.gc.ca/places-to-visit/greenbelt"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0726" y="477982"/>
            <a:ext cx="10134954" cy="1871813"/>
          </a:xfrm>
        </p:spPr>
        <p:txBody>
          <a:bodyPr>
            <a:normAutofit fontScale="90000"/>
          </a:bodyPr>
          <a:lstStyle/>
          <a:p>
            <a:pPr algn="ctr"/>
            <a:r>
              <a:rPr lang="fr-FR" sz="4000" b="1" dirty="0">
                <a:solidFill>
                  <a:schemeClr val="accent1">
                    <a:lumMod val="75000"/>
                  </a:schemeClr>
                </a:solidFill>
                <a:latin typeface="Arial" panose="020B0604020202020204" pitchFamily="34" charset="0"/>
                <a:cs typeface="Arial" panose="020B0604020202020204" pitchFamily="34" charset="0"/>
              </a:rPr>
              <a:t>La Ceinture Aliment-Terre, système innovant                 pour nourrir la population</a:t>
            </a:r>
            <a:br>
              <a:rPr lang="fr-FR" sz="2800" dirty="0">
                <a:latin typeface="Arial" panose="020B0604020202020204" pitchFamily="34" charset="0"/>
                <a:cs typeface="Arial" panose="020B0604020202020204" pitchFamily="34" charset="0"/>
              </a:rPr>
            </a:br>
            <a:r>
              <a:rPr lang="fr-FR" sz="2800" dirty="0"/>
              <a:t> </a:t>
            </a:r>
            <a:br>
              <a:rPr lang="fr-FR" sz="2800" dirty="0"/>
            </a:br>
            <a:endParaRPr lang="fr-FR" sz="2800" dirty="0"/>
          </a:p>
        </p:txBody>
      </p:sp>
      <p:sp>
        <p:nvSpPr>
          <p:cNvPr id="3" name="Sous-titre 2"/>
          <p:cNvSpPr>
            <a:spLocks noGrp="1"/>
          </p:cNvSpPr>
          <p:nvPr>
            <p:ph type="subTitle" idx="1"/>
          </p:nvPr>
        </p:nvSpPr>
        <p:spPr>
          <a:xfrm>
            <a:off x="520995" y="5114261"/>
            <a:ext cx="10637456" cy="484360"/>
          </a:xfrm>
        </p:spPr>
        <p:txBody>
          <a:bodyPr>
            <a:normAutofit/>
          </a:bodyPr>
          <a:lstStyle/>
          <a:p>
            <a:r>
              <a:rPr lang="fr-FR" b="1" dirty="0">
                <a:solidFill>
                  <a:schemeClr val="accent1">
                    <a:lumMod val="75000"/>
                  </a:schemeClr>
                </a:solidFill>
                <a:latin typeface="Arial" panose="020B0604020202020204" pitchFamily="34" charset="0"/>
                <a:cs typeface="Arial" panose="020B0604020202020204" pitchFamily="34" charset="0"/>
              </a:rPr>
              <a:t>Antonia D. Bousbaine &amp;Christopher Bryant</a:t>
            </a:r>
          </a:p>
        </p:txBody>
      </p:sp>
      <p:sp>
        <p:nvSpPr>
          <p:cNvPr id="5" name="ZoneTexte 4"/>
          <p:cNvSpPr txBox="1"/>
          <p:nvPr/>
        </p:nvSpPr>
        <p:spPr>
          <a:xfrm>
            <a:off x="712381" y="3076722"/>
            <a:ext cx="10755187" cy="1569660"/>
          </a:xfrm>
          <a:prstGeom prst="rect">
            <a:avLst/>
          </a:prstGeom>
          <a:noFill/>
        </p:spPr>
        <p:txBody>
          <a:bodyPr wrap="square" rtlCol="0">
            <a:spAutoFit/>
          </a:bodyPr>
          <a:lstStyle/>
          <a:p>
            <a:r>
              <a:rPr lang="en-GB" sz="2400" b="1" i="1" dirty="0"/>
              <a:t>24th Colloquium of the IGU Commission on the Sustainability of Rural Systems Sustainability of Rural Systems: Balancing Heritage and Innovation 17th-22nd July 2016, Liège, Belgium</a:t>
            </a:r>
            <a:endParaRPr lang="fr-FR" sz="2400" b="1" i="1" dirty="0"/>
          </a:p>
          <a:p>
            <a:endParaRPr lang="fr-FR" sz="2400" b="1" i="1" dirty="0"/>
          </a:p>
        </p:txBody>
      </p:sp>
    </p:spTree>
    <p:extLst>
      <p:ext uri="{BB962C8B-B14F-4D97-AF65-F5344CB8AC3E}">
        <p14:creationId xmlns:p14="http://schemas.microsoft.com/office/powerpoint/2010/main" val="2612577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9709" y="592282"/>
            <a:ext cx="9809018"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Fig</a:t>
            </a:r>
            <a:r>
              <a:rPr lang="fr-FR" dirty="0">
                <a:latin typeface="Arial" panose="020B0604020202020204" pitchFamily="34" charset="0"/>
                <a:cs typeface="Arial" panose="020B0604020202020204" pitchFamily="34" charset="0"/>
              </a:rPr>
              <a:t> 2: Ceinture verte de Montréal, 2015 (Région écologique de Montréal) </a:t>
            </a:r>
          </a:p>
        </p:txBody>
      </p:sp>
      <p:pic>
        <p:nvPicPr>
          <p:cNvPr id="3" name="Picture 1" descr="https://maisonsaine.ca/wp-content/uploads/2015/09/ceinture-verte-copie.jpg"/>
          <p:cNvPicPr/>
          <p:nvPr/>
        </p:nvPicPr>
        <p:blipFill>
          <a:blip r:embed="rId2">
            <a:extLst>
              <a:ext uri="{28A0092B-C50C-407E-A947-70E740481C1C}">
                <a14:useLocalDpi xmlns:a14="http://schemas.microsoft.com/office/drawing/2010/main" val="0"/>
              </a:ext>
            </a:extLst>
          </a:blip>
          <a:srcRect/>
          <a:stretch>
            <a:fillRect/>
          </a:stretch>
        </p:blipFill>
        <p:spPr bwMode="auto">
          <a:xfrm>
            <a:off x="4151243" y="1265706"/>
            <a:ext cx="6858000" cy="4379595"/>
          </a:xfrm>
          <a:prstGeom prst="rect">
            <a:avLst/>
          </a:prstGeom>
          <a:noFill/>
          <a:ln>
            <a:noFill/>
          </a:ln>
        </p:spPr>
      </p:pic>
      <p:sp>
        <p:nvSpPr>
          <p:cNvPr id="4" name="TextBox 3"/>
          <p:cNvSpPr txBox="1"/>
          <p:nvPr/>
        </p:nvSpPr>
        <p:spPr>
          <a:xfrm>
            <a:off x="556590" y="1563757"/>
            <a:ext cx="2809461" cy="2585323"/>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ceintureverte.org</a:t>
            </a:r>
            <a:endParaRPr lang="en-US"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Une ceinture verte grandeur nature : Un grand projet mobilisateur pour la région de Montréal.</a:t>
            </a:r>
            <a:endParaRPr lang="en-US"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Fondation David Suzuki &amp; Nature-Action Québec (2012)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05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ondon Green Belt map"/>
          <p:cNvPicPr/>
          <p:nvPr/>
        </p:nvPicPr>
        <p:blipFill>
          <a:blip r:embed="rId2">
            <a:extLst>
              <a:ext uri="{28A0092B-C50C-407E-A947-70E740481C1C}">
                <a14:useLocalDpi xmlns:a14="http://schemas.microsoft.com/office/drawing/2010/main" val="0"/>
              </a:ext>
            </a:extLst>
          </a:blip>
          <a:srcRect/>
          <a:stretch>
            <a:fillRect/>
          </a:stretch>
        </p:blipFill>
        <p:spPr bwMode="auto">
          <a:xfrm>
            <a:off x="4295240" y="1156883"/>
            <a:ext cx="7143750" cy="4953000"/>
          </a:xfrm>
          <a:prstGeom prst="rect">
            <a:avLst/>
          </a:prstGeom>
          <a:noFill/>
          <a:ln>
            <a:noFill/>
          </a:ln>
        </p:spPr>
      </p:pic>
      <p:sp>
        <p:nvSpPr>
          <p:cNvPr id="3" name="ZoneTexte 2"/>
          <p:cNvSpPr txBox="1"/>
          <p:nvPr/>
        </p:nvSpPr>
        <p:spPr>
          <a:xfrm>
            <a:off x="1579418" y="623455"/>
            <a:ext cx="9123218" cy="369332"/>
          </a:xfrm>
          <a:prstGeom prst="rect">
            <a:avLst/>
          </a:prstGeom>
          <a:noFill/>
        </p:spPr>
        <p:txBody>
          <a:bodyPr wrap="square" rtlCol="0">
            <a:spAutoFit/>
          </a:bodyPr>
          <a:lstStyle/>
          <a:p>
            <a:r>
              <a:rPr lang="fr-FR" dirty="0" err="1">
                <a:latin typeface="Arial" panose="020B0604020202020204" pitchFamily="34" charset="0"/>
                <a:cs typeface="Arial" panose="020B0604020202020204" pitchFamily="34" charset="0"/>
              </a:rPr>
              <a:t>Fig</a:t>
            </a:r>
            <a:r>
              <a:rPr lang="fr-FR" dirty="0">
                <a:latin typeface="Arial" panose="020B0604020202020204" pitchFamily="34" charset="0"/>
                <a:cs typeface="Arial" panose="020B0604020202020204" pitchFamily="34" charset="0"/>
              </a:rPr>
              <a:t> 3: Ceinture verte de Londres (Green Belt), 2014</a:t>
            </a:r>
          </a:p>
        </p:txBody>
      </p:sp>
      <p:sp>
        <p:nvSpPr>
          <p:cNvPr id="4" name="Rectangle 3"/>
          <p:cNvSpPr/>
          <p:nvPr/>
        </p:nvSpPr>
        <p:spPr>
          <a:xfrm>
            <a:off x="599768" y="2117693"/>
            <a:ext cx="2836606"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http://cprekent.org.uk/news/london-green-belt-map-launched/</a:t>
            </a:r>
          </a:p>
        </p:txBody>
      </p:sp>
    </p:spTree>
    <p:extLst>
      <p:ext uri="{BB962C8B-B14F-4D97-AF65-F5344CB8AC3E}">
        <p14:creationId xmlns:p14="http://schemas.microsoft.com/office/powerpoint/2010/main" val="273995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p:cNvSpPr txBox="1"/>
          <p:nvPr/>
        </p:nvSpPr>
        <p:spPr>
          <a:xfrm>
            <a:off x="1392382" y="163430"/>
            <a:ext cx="8801100" cy="646331"/>
          </a:xfrm>
          <a:prstGeom prst="rect">
            <a:avLst/>
          </a:prstGeom>
          <a:noFill/>
        </p:spPr>
        <p:txBody>
          <a:bodyPr wrap="square" rtlCol="0">
            <a:spAutoFit/>
          </a:bodyPr>
          <a:lstStyle/>
          <a:p>
            <a:r>
              <a:rPr lang="fr-FR" dirty="0" err="1">
                <a:latin typeface="Arial" panose="020B0604020202020204" pitchFamily="34" charset="0"/>
                <a:cs typeface="Arial" panose="020B0604020202020204" pitchFamily="34" charset="0"/>
              </a:rPr>
              <a:t>Fig</a:t>
            </a:r>
            <a:r>
              <a:rPr lang="fr-FR" dirty="0">
                <a:latin typeface="Arial" panose="020B0604020202020204" pitchFamily="34" charset="0"/>
                <a:cs typeface="Arial" panose="020B0604020202020204" pitchFamily="34" charset="0"/>
              </a:rPr>
              <a:t> 4: Ceinture verte d’Ottawa, plus grande ceinture au monde appartenant au Gouvernement </a:t>
            </a:r>
          </a:p>
        </p:txBody>
      </p:sp>
      <p:graphicFrame>
        <p:nvGraphicFramePr>
          <p:cNvPr id="5" name="Objet 2"/>
          <p:cNvGraphicFramePr>
            <a:graphicFrameLocks noChangeAspect="1"/>
          </p:cNvGraphicFramePr>
          <p:nvPr>
            <p:extLst>
              <p:ext uri="{D42A27DB-BD31-4B8C-83A1-F6EECF244321}">
                <p14:modId xmlns:p14="http://schemas.microsoft.com/office/powerpoint/2010/main" val="2082459411"/>
              </p:ext>
            </p:extLst>
          </p:nvPr>
        </p:nvGraphicFramePr>
        <p:xfrm>
          <a:off x="3455992" y="973190"/>
          <a:ext cx="7458075" cy="5019675"/>
        </p:xfrm>
        <a:graphic>
          <a:graphicData uri="http://schemas.openxmlformats.org/presentationml/2006/ole">
            <mc:AlternateContent xmlns:mc="http://schemas.openxmlformats.org/markup-compatibility/2006">
              <mc:Choice xmlns:v="urn:schemas-microsoft-com:vml" Requires="v">
                <p:oleObj spid="_x0000_s1050" r:id="rId3" imgW="0" imgH="0" progId="FoxitReader.Document">
                  <p:embed/>
                </p:oleObj>
              </mc:Choice>
              <mc:Fallback>
                <p:oleObj r:id="rId3" imgW="0" imgH="0" progId="FoxitReader.Document">
                  <p:embed/>
                  <p:pic>
                    <p:nvPicPr>
                      <p:cNvPr id="3" name="Objet 2"/>
                      <p:cNvPicPr>
                        <a:picLocks noChangeAspect="1" noChangeArrowheads="1"/>
                      </p:cNvPicPr>
                      <p:nvPr/>
                    </p:nvPicPr>
                    <p:blipFill>
                      <a:blip r:embed="rId4">
                        <a:lum bright="20000" contrast="20000"/>
                        <a:extLst>
                          <a:ext uri="{28A0092B-C50C-407E-A947-70E740481C1C}">
                            <a14:useLocalDpi xmlns:a14="http://schemas.microsoft.com/office/drawing/2010/main" val="0"/>
                          </a:ext>
                        </a:extLst>
                      </a:blip>
                      <a:srcRect b="32727"/>
                      <a:stretch>
                        <a:fillRect/>
                      </a:stretch>
                    </p:blipFill>
                    <p:spPr bwMode="auto">
                      <a:xfrm>
                        <a:off x="3455992" y="973190"/>
                        <a:ext cx="7458075"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16835" y="1855303"/>
            <a:ext cx="2234440" cy="2031325"/>
          </a:xfrm>
          <a:prstGeom prst="rect">
            <a:avLst/>
          </a:prstGeom>
          <a:noFill/>
        </p:spPr>
        <p:txBody>
          <a:bodyPr wrap="square" rtlCol="0">
            <a:spAutoFit/>
          </a:bodyPr>
          <a:lstStyle/>
          <a:p>
            <a:r>
              <a:rPr lang="fr-CA" u="sng" dirty="0">
                <a:latin typeface="Arial" panose="020B0604020202020204" pitchFamily="34" charset="0"/>
                <a:cs typeface="Arial" panose="020B0604020202020204" pitchFamily="34" charset="0"/>
                <a:hlinkClick r:id="rId5"/>
              </a:rPr>
              <a:t>www.ncc-ccn.gc.ca/places-to-visit/greenbelt</a:t>
            </a:r>
            <a:endParaRPr lang="fr-CA" u="sng" dirty="0">
              <a:latin typeface="Arial" panose="020B0604020202020204" pitchFamily="34" charset="0"/>
              <a:cs typeface="Arial" panose="020B0604020202020204" pitchFamily="34" charset="0"/>
            </a:endParaRPr>
          </a:p>
          <a:p>
            <a:r>
              <a:rPr lang="fr-CA" dirty="0" err="1">
                <a:latin typeface="Arial" panose="020B0604020202020204" pitchFamily="34" charset="0"/>
                <a:cs typeface="Arial" panose="020B0604020202020204" pitchFamily="34" charset="0"/>
              </a:rPr>
              <a:t>Ottawa’s</a:t>
            </a:r>
            <a:r>
              <a:rPr lang="fr-CA" dirty="0">
                <a:latin typeface="Arial" panose="020B0604020202020204" pitchFamily="34" charset="0"/>
                <a:cs typeface="Arial" panose="020B0604020202020204" pitchFamily="34" charset="0"/>
              </a:rPr>
              <a:t> Green Belt. National Capital Commission 2016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04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00545" y="290945"/>
            <a:ext cx="10390909" cy="369332"/>
          </a:xfrm>
          <a:prstGeom prst="rect">
            <a:avLst/>
          </a:prstGeom>
          <a:noFill/>
        </p:spPr>
        <p:txBody>
          <a:bodyPr wrap="square" rtlCol="0">
            <a:spAutoFit/>
          </a:bodyPr>
          <a:lstStyle/>
          <a:p>
            <a:pPr algn="ctr"/>
            <a:r>
              <a:rPr lang="fr-FR" dirty="0" err="1">
                <a:latin typeface="Arial" panose="020B0604020202020204" pitchFamily="34" charset="0"/>
                <a:cs typeface="Arial" panose="020B0604020202020204" pitchFamily="34" charset="0"/>
              </a:rPr>
              <a:t>Fig</a:t>
            </a:r>
            <a:r>
              <a:rPr lang="fr-FR" dirty="0">
                <a:latin typeface="Arial" panose="020B0604020202020204" pitchFamily="34" charset="0"/>
                <a:cs typeface="Arial" panose="020B0604020202020204" pitchFamily="34" charset="0"/>
              </a:rPr>
              <a:t> 5: Ceinture Verte de la Région Ile-De-France</a:t>
            </a:r>
          </a:p>
        </p:txBody>
      </p:sp>
      <p:pic>
        <p:nvPicPr>
          <p:cNvPr id="5" name="Picture 4" descr="http://www.iau-idf.fr/fileadmin/NewEtudes/Etude_129/carto_Reconnaissance_des_espaces_ouverts.jpg"/>
          <p:cNvPicPr/>
          <p:nvPr/>
        </p:nvPicPr>
        <p:blipFill>
          <a:blip r:embed="rId2">
            <a:extLst>
              <a:ext uri="{28A0092B-C50C-407E-A947-70E740481C1C}">
                <a14:useLocalDpi xmlns:a14="http://schemas.microsoft.com/office/drawing/2010/main" val="0"/>
              </a:ext>
            </a:extLst>
          </a:blip>
          <a:srcRect/>
          <a:stretch>
            <a:fillRect/>
          </a:stretch>
        </p:blipFill>
        <p:spPr bwMode="auto">
          <a:xfrm>
            <a:off x="4933827" y="767254"/>
            <a:ext cx="5303520" cy="5293995"/>
          </a:xfrm>
          <a:prstGeom prst="rect">
            <a:avLst/>
          </a:prstGeom>
          <a:noFill/>
          <a:ln>
            <a:noFill/>
          </a:ln>
        </p:spPr>
      </p:pic>
      <p:sp>
        <p:nvSpPr>
          <p:cNvPr id="6" name="TextBox 5"/>
          <p:cNvSpPr txBox="1"/>
          <p:nvPr/>
        </p:nvSpPr>
        <p:spPr>
          <a:xfrm>
            <a:off x="1056540" y="1293584"/>
            <a:ext cx="2411896" cy="3416320"/>
          </a:xfrm>
          <a:prstGeom prst="rect">
            <a:avLst/>
          </a:prstGeom>
          <a:noFill/>
        </p:spPr>
        <p:txBody>
          <a:bodyPr wrap="square" rtlCol="0">
            <a:spAutoFit/>
          </a:bodyPr>
          <a:lstStyle/>
          <a:p>
            <a:r>
              <a:rPr lang="fr-FR" dirty="0"/>
              <a:t>http://www.iau-idf.fr/savoir-faire/nos-travaux/edition/la-ceinture-verte-dile-de-france-un-espace-de-vie-a-reinventer.html</a:t>
            </a:r>
          </a:p>
          <a:p>
            <a:r>
              <a:rPr lang="fr-FR" dirty="0"/>
              <a:t>Le concept d’« espaces ouverts » recouvre l’ensemble des espaces boisés, agricoles et naturels.  2016.</a:t>
            </a:r>
            <a:br>
              <a:rPr lang="fr-FR" dirty="0"/>
            </a:br>
            <a:r>
              <a:rPr lang="fr-FR" dirty="0"/>
              <a:t>© IAU </a:t>
            </a:r>
            <a:r>
              <a:rPr lang="fr-FR" dirty="0" err="1"/>
              <a:t>îdF</a:t>
            </a:r>
            <a:endParaRPr lang="en-US" dirty="0"/>
          </a:p>
        </p:txBody>
      </p:sp>
    </p:spTree>
    <p:extLst>
      <p:ext uri="{BB962C8B-B14F-4D97-AF65-F5344CB8AC3E}">
        <p14:creationId xmlns:p14="http://schemas.microsoft.com/office/powerpoint/2010/main" val="218208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63682" y="238990"/>
            <a:ext cx="11055928" cy="7201972"/>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4. La Ceinture Aliment-Terre liégeoise</a:t>
            </a:r>
          </a:p>
          <a:p>
            <a:r>
              <a:rPr lang="fr-FR" sz="2400" b="1" dirty="0">
                <a:latin typeface="Arial" panose="020B0604020202020204" pitchFamily="34" charset="0"/>
                <a:cs typeface="Arial" panose="020B0604020202020204" pitchFamily="34" charset="0"/>
                <a:sym typeface="Wingdings 3" panose="05040102010807070707" pitchFamily="18" charset="2"/>
              </a:rPr>
              <a:t></a:t>
            </a:r>
            <a:r>
              <a:rPr lang="fr-FR" b="1" dirty="0">
                <a:latin typeface="Arial" panose="020B0604020202020204" pitchFamily="34" charset="0"/>
                <a:cs typeface="Arial" panose="020B0604020202020204" pitchFamily="34" charset="0"/>
                <a:sym typeface="Wingdings 3" panose="05040102010807070707" pitchFamily="18" charset="2"/>
              </a:rPr>
              <a:t>Ses origines</a:t>
            </a:r>
          </a:p>
          <a:p>
            <a:r>
              <a:rPr lang="fr-FR" b="1" dirty="0">
                <a:latin typeface="Arial" panose="020B0604020202020204" pitchFamily="34" charset="0"/>
                <a:cs typeface="Arial" panose="020B0604020202020204" pitchFamily="34" charset="0"/>
                <a:sym typeface="Wingdings 3" panose="05040102010807070707" pitchFamily="18" charset="2"/>
              </a:rPr>
              <a:t>   • </a:t>
            </a:r>
            <a:r>
              <a:rPr lang="fr-FR" dirty="0">
                <a:latin typeface="Arial" panose="020B0604020202020204" pitchFamily="34" charset="0"/>
                <a:cs typeface="Arial" panose="020B0604020202020204" pitchFamily="34" charset="0"/>
                <a:sym typeface="Wingdings 3" panose="05040102010807070707" pitchFamily="18" charset="2"/>
              </a:rPr>
              <a:t>En 2003, 40 GAA (groupes d’achat alimentaire) en Belgique francophone (Source N&amp;P)</a:t>
            </a:r>
          </a:p>
          <a:p>
            <a:r>
              <a:rPr lang="fr-FR" dirty="0">
                <a:latin typeface="Arial" panose="020B0604020202020204" pitchFamily="34" charset="0"/>
                <a:cs typeface="Arial" panose="020B0604020202020204" pitchFamily="34" charset="0"/>
                <a:sym typeface="Wingdings 3" panose="05040102010807070707" pitchFamily="18" charset="2"/>
              </a:rPr>
              <a:t>   • En 2015, 220 GAA en Belgique francophone (Source ASBL, RCR)</a:t>
            </a:r>
          </a:p>
          <a:p>
            <a:r>
              <a:rPr lang="fr-FR" dirty="0">
                <a:latin typeface="Arial" panose="020B0604020202020204" pitchFamily="34" charset="0"/>
                <a:cs typeface="Arial" panose="020B0604020202020204" pitchFamily="34" charset="0"/>
                <a:sym typeface="Wingdings 3" panose="05040102010807070707" pitchFamily="18" charset="2"/>
              </a:rPr>
              <a:t>   • Grande distribution, s’est saisie de cette opportunité économique</a:t>
            </a:r>
          </a:p>
          <a:p>
            <a:r>
              <a:rPr lang="fr-FR" dirty="0">
                <a:latin typeface="Arial" panose="020B0604020202020204" pitchFamily="34" charset="0"/>
                <a:cs typeface="Arial" panose="020B0604020202020204" pitchFamily="34" charset="0"/>
                <a:sym typeface="Wingdings 3" panose="05040102010807070707" pitchFamily="18" charset="2"/>
              </a:rPr>
              <a:t>   • Entre deux, des coopératives et entreprises d’économie sociale (accent sur le circuit-court): coopérative Ardente, les points ferme: coopérative de producteurs organisés en circuit-court, Asbl Bourrache, Cynorhodon entre autres ...</a:t>
            </a:r>
          </a:p>
          <a:p>
            <a:endParaRPr lang="fr-FR" b="1" dirty="0">
              <a:latin typeface="Arial" panose="020B0604020202020204" pitchFamily="34" charset="0"/>
              <a:cs typeface="Arial" panose="020B0604020202020204" pitchFamily="34" charset="0"/>
              <a:sym typeface="Wingdings 3" panose="05040102010807070707" pitchFamily="18" charset="2"/>
            </a:endParaRPr>
          </a:p>
          <a:p>
            <a:r>
              <a:rPr lang="fr-FR" b="1" dirty="0">
                <a:latin typeface="Arial" panose="020B0604020202020204" pitchFamily="34" charset="0"/>
                <a:cs typeface="Arial" panose="020B0604020202020204" pitchFamily="34" charset="0"/>
                <a:sym typeface="Wingdings 3" panose="05040102010807070707" pitchFamily="18" charset="2"/>
              </a:rPr>
              <a:t>Ses rôles</a:t>
            </a:r>
          </a:p>
          <a:p>
            <a:r>
              <a:rPr lang="fr-FR" b="1" dirty="0">
                <a:latin typeface="Arial" panose="020B0604020202020204" pitchFamily="34" charset="0"/>
                <a:cs typeface="Arial" panose="020B0604020202020204" pitchFamily="34" charset="0"/>
                <a:sym typeface="Wingdings 3" panose="05040102010807070707" pitchFamily="18" charset="2"/>
              </a:rPr>
              <a:t>• </a:t>
            </a:r>
            <a:r>
              <a:rPr lang="fr-FR" dirty="0">
                <a:latin typeface="Arial" panose="020B0604020202020204" pitchFamily="34" charset="0"/>
                <a:cs typeface="Arial" panose="020B0604020202020204" pitchFamily="34" charset="0"/>
                <a:sym typeface="Wingdings 3" panose="05040102010807070707" pitchFamily="18" charset="2"/>
              </a:rPr>
              <a:t>Volonté de connecter les différents acteurs territoriaux, pour aboutir à un développement durable du territoire, créer des synergies, mises en réseau</a:t>
            </a:r>
          </a:p>
          <a:p>
            <a:r>
              <a:rPr lang="fr-FR" dirty="0">
                <a:latin typeface="Arial" panose="020B0604020202020204" pitchFamily="34" charset="0"/>
                <a:cs typeface="Arial" panose="020B0604020202020204" pitchFamily="34" charset="0"/>
                <a:sym typeface="Wingdings 3" panose="05040102010807070707" pitchFamily="18" charset="2"/>
              </a:rPr>
              <a:t>• Surtout, les chainons manquants de ce processus territorial</a:t>
            </a:r>
          </a:p>
          <a:p>
            <a:r>
              <a:rPr lang="fr-FR" dirty="0">
                <a:latin typeface="Arial" panose="020B0604020202020204" pitchFamily="34" charset="0"/>
                <a:cs typeface="Arial" panose="020B0604020202020204" pitchFamily="34" charset="0"/>
                <a:sym typeface="Wingdings 3" panose="05040102010807070707" pitchFamily="18" charset="2"/>
              </a:rPr>
              <a:t>• Développement qui passe par l’alimentation, 80% des produits agro-alimentaires proviennent de l’extérieur de la Région liégeoise</a:t>
            </a:r>
          </a:p>
          <a:p>
            <a:r>
              <a:rPr lang="fr-FR" dirty="0">
                <a:latin typeface="Arial" panose="020B0604020202020204" pitchFamily="34" charset="0"/>
                <a:cs typeface="Arial" panose="020B0604020202020204" pitchFamily="34" charset="0"/>
                <a:sym typeface="Wingdings 3" panose="05040102010807070707" pitchFamily="18" charset="2"/>
              </a:rPr>
              <a:t>• Nourrir la population liégeoise de produits cultivés sur son territoire, consommateurs, très demandeurs(source N&amp;P) </a:t>
            </a:r>
          </a:p>
          <a:p>
            <a:endParaRPr lang="fr-FR" dirty="0">
              <a:latin typeface="Arial" panose="020B0604020202020204" pitchFamily="34" charset="0"/>
              <a:cs typeface="Arial" panose="020B0604020202020204" pitchFamily="34" charset="0"/>
              <a:sym typeface="Wingdings 3" panose="05040102010807070707" pitchFamily="18" charset="2"/>
            </a:endParaRPr>
          </a:p>
          <a:p>
            <a:r>
              <a:rPr lang="fr-FR" dirty="0">
                <a:latin typeface="Arial" panose="020B0604020202020204" pitchFamily="34" charset="0"/>
                <a:cs typeface="Arial" panose="020B0604020202020204" pitchFamily="34" charset="0"/>
                <a:sym typeface="Wingdings 3" panose="05040102010807070707" pitchFamily="18" charset="2"/>
              </a:rPr>
              <a:t>souveraineté et sécurité alimentaires</a:t>
            </a:r>
          </a:p>
          <a:p>
            <a:r>
              <a:rPr lang="fr-FR" dirty="0">
                <a:latin typeface="Arial" panose="020B0604020202020204" pitchFamily="34" charset="0"/>
                <a:cs typeface="Arial" panose="020B0604020202020204" pitchFamily="34" charset="0"/>
                <a:sym typeface="Wingdings 3" panose="05040102010807070707" pitchFamily="18" charset="2"/>
              </a:rPr>
              <a:t>• Développer projets, multiplier les coopératives (5 à 8 en 2016), les emplois locaux</a:t>
            </a:r>
          </a:p>
          <a:p>
            <a:endParaRPr lang="fr-FR" b="1" dirty="0">
              <a:latin typeface="Arial" panose="020B0604020202020204" pitchFamily="34" charset="0"/>
              <a:cs typeface="Arial" panose="020B0604020202020204" pitchFamily="34" charset="0"/>
              <a:sym typeface="Wingdings 3" panose="05040102010807070707" pitchFamily="18" charset="2"/>
            </a:endParaRPr>
          </a:p>
          <a:p>
            <a:endParaRPr lang="fr-FR" b="1" dirty="0">
              <a:latin typeface="Arial" panose="020B0604020202020204" pitchFamily="34" charset="0"/>
              <a:cs typeface="Arial" panose="020B0604020202020204" pitchFamily="34" charset="0"/>
              <a:sym typeface="Wingdings 3" panose="05040102010807070707" pitchFamily="18" charset="2"/>
            </a:endParaRPr>
          </a:p>
          <a:p>
            <a:endParaRPr lang="fr-FR" b="1" dirty="0">
              <a:latin typeface="Arial" panose="020B0604020202020204" pitchFamily="34" charset="0"/>
              <a:cs typeface="Arial" panose="020B0604020202020204" pitchFamily="34" charset="0"/>
              <a:sym typeface="Wingdings 3" panose="05040102010807070707" pitchFamily="18" charset="2"/>
            </a:endParaRPr>
          </a:p>
          <a:p>
            <a:endParaRPr lang="fr-FR" b="1" dirty="0">
              <a:latin typeface="Arial" panose="020B0604020202020204" pitchFamily="34" charset="0"/>
              <a:cs typeface="Arial" panose="020B0604020202020204" pitchFamily="34" charset="0"/>
              <a:sym typeface="Wingdings 3" panose="05040102010807070707" pitchFamily="18" charset="2"/>
            </a:endParaRPr>
          </a:p>
          <a:p>
            <a:endParaRPr lang="fr-FR" b="1" dirty="0">
              <a:latin typeface="Arial" panose="020B0604020202020204" pitchFamily="34" charset="0"/>
              <a:cs typeface="Arial" panose="020B0604020202020204" pitchFamily="34" charset="0"/>
              <a:sym typeface="Wingdings 3" panose="05040102010807070707" pitchFamily="18" charset="2"/>
            </a:endParaRPr>
          </a:p>
        </p:txBody>
      </p:sp>
    </p:spTree>
    <p:extLst>
      <p:ext uri="{BB962C8B-B14F-4D97-AF65-F5344CB8AC3E}">
        <p14:creationId xmlns:p14="http://schemas.microsoft.com/office/powerpoint/2010/main" val="40351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 calcmode="lin" valueType="num">
                                      <p:cBhvr additive="base">
                                        <p:cTn id="4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865" y="259773"/>
            <a:ext cx="11139054" cy="5724644"/>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4. La Ceinture Aliment-Terre liégeoise (suite)</a:t>
            </a:r>
          </a:p>
          <a:p>
            <a:endParaRPr lang="fr-FR" sz="2400"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sym typeface="Wingdings 3" panose="05040102010807070707" pitchFamily="18" charset="2"/>
              </a:rPr>
              <a:t>Instauration d’un processus de gouvernance</a:t>
            </a:r>
          </a:p>
          <a:p>
            <a:endParaRPr lang="fr-FR" b="1" dirty="0">
              <a:latin typeface="Arial" panose="020B0604020202020204" pitchFamily="34" charset="0"/>
              <a:cs typeface="Arial" panose="020B0604020202020204" pitchFamily="34" charset="0"/>
              <a:sym typeface="Wingdings 3" panose="05040102010807070707" pitchFamily="18" charset="2"/>
            </a:endParaRPr>
          </a:p>
          <a:p>
            <a:r>
              <a:rPr lang="fr-FR" dirty="0">
                <a:latin typeface="Arial" panose="020B0604020202020204" pitchFamily="34" charset="0"/>
                <a:cs typeface="Arial" panose="020B0604020202020204" pitchFamily="34" charset="0"/>
                <a:sym typeface="Wingdings 3" panose="05040102010807070707" pitchFamily="18" charset="2"/>
              </a:rPr>
              <a:t>En mobilisant, impliquant et </a:t>
            </a:r>
            <a:r>
              <a:rPr lang="fr-FR" dirty="0" err="1">
                <a:latin typeface="Arial" panose="020B0604020202020204" pitchFamily="34" charset="0"/>
                <a:cs typeface="Arial" panose="020B0604020202020204" pitchFamily="34" charset="0"/>
                <a:sym typeface="Wingdings 3" panose="05040102010807070707" pitchFamily="18" charset="2"/>
              </a:rPr>
              <a:t>co</a:t>
            </a:r>
            <a:r>
              <a:rPr lang="fr-FR" dirty="0">
                <a:latin typeface="Arial" panose="020B0604020202020204" pitchFamily="34" charset="0"/>
                <a:cs typeface="Arial" panose="020B0604020202020204" pitchFamily="34" charset="0"/>
                <a:sym typeface="Wingdings 3" panose="05040102010807070707" pitchFamily="18" charset="2"/>
              </a:rPr>
              <a:t>-construisant des projets, où chacun des acteurs s’y retrouve et appuie le projet avec ce dont il dispose. Impact constructif sur l’aménagement du territoire</a:t>
            </a:r>
          </a:p>
          <a:p>
            <a:endParaRPr lang="fr-FR" dirty="0">
              <a:latin typeface="Arial" panose="020B0604020202020204" pitchFamily="34" charset="0"/>
              <a:cs typeface="Arial" panose="020B0604020202020204" pitchFamily="34" charset="0"/>
              <a:sym typeface="Wingdings 3" panose="05040102010807070707" pitchFamily="18" charset="2"/>
            </a:endParaRPr>
          </a:p>
          <a:p>
            <a:r>
              <a:rPr lang="fr-FR" b="1" dirty="0">
                <a:latin typeface="Arial" panose="020B0604020202020204" pitchFamily="34" charset="0"/>
                <a:cs typeface="Arial" panose="020B0604020202020204" pitchFamily="34" charset="0"/>
                <a:sym typeface="Wingdings 3" panose="05040102010807070707" pitchFamily="18" charset="2"/>
              </a:rPr>
              <a:t>Projet phare</a:t>
            </a:r>
            <a:r>
              <a:rPr lang="fr-FR" dirty="0">
                <a:latin typeface="Arial" panose="020B0604020202020204" pitchFamily="34" charset="0"/>
                <a:cs typeface="Arial" panose="020B0604020202020204" pitchFamily="34" charset="0"/>
                <a:sym typeface="Wingdings 3" panose="05040102010807070707" pitchFamily="18" charset="2"/>
              </a:rPr>
              <a:t>: Les Compagnons de La Terre, renforcer les petits producteurs et augmenter leur nombre</a:t>
            </a:r>
          </a:p>
          <a:p>
            <a:endParaRPr lang="fr-FR" dirty="0">
              <a:latin typeface="Arial" panose="020B0604020202020204" pitchFamily="34" charset="0"/>
              <a:cs typeface="Arial" panose="020B0604020202020204" pitchFamily="34" charset="0"/>
              <a:sym typeface="Wingdings 3" panose="05040102010807070707" pitchFamily="18" charset="2"/>
            </a:endParaRPr>
          </a:p>
          <a:p>
            <a:r>
              <a:rPr lang="fr-FR" b="1" dirty="0">
                <a:latin typeface="Arial" panose="020B0604020202020204" pitchFamily="34" charset="0"/>
                <a:cs typeface="Arial" panose="020B0604020202020204" pitchFamily="34" charset="0"/>
                <a:sym typeface="Wingdings 3" panose="05040102010807070707" pitchFamily="18" charset="2"/>
              </a:rPr>
              <a:t>Importance des citoyens</a:t>
            </a:r>
          </a:p>
          <a:p>
            <a:endParaRPr lang="fr-FR" b="1" dirty="0">
              <a:latin typeface="Arial" panose="020B0604020202020204" pitchFamily="34" charset="0"/>
              <a:cs typeface="Arial" panose="020B0604020202020204" pitchFamily="34" charset="0"/>
              <a:sym typeface="Wingdings 3" panose="05040102010807070707" pitchFamily="18" charset="2"/>
            </a:endParaRPr>
          </a:p>
          <a:p>
            <a:r>
              <a:rPr lang="fr-FR" dirty="0">
                <a:latin typeface="Arial" panose="020B0604020202020204" pitchFamily="34" charset="0"/>
                <a:cs typeface="Arial" panose="020B0604020202020204" pitchFamily="34" charset="0"/>
                <a:sym typeface="Wingdings 3" panose="05040102010807070707" pitchFamily="18" charset="2"/>
              </a:rPr>
              <a:t>Mis au centre de la question alimentaire, réappropriation collective de la production qui les nourrit, d’où resserrement des liens entre citoyens et producteurs</a:t>
            </a:r>
          </a:p>
          <a:p>
            <a:endParaRPr lang="fr-FR" dirty="0">
              <a:latin typeface="Arial" panose="020B0604020202020204" pitchFamily="34" charset="0"/>
              <a:cs typeface="Arial" panose="020B0604020202020204" pitchFamily="34" charset="0"/>
              <a:sym typeface="Wingdings 3" panose="05040102010807070707" pitchFamily="18" charset="2"/>
            </a:endParaRPr>
          </a:p>
          <a:p>
            <a:r>
              <a:rPr lang="fr-FR" b="1" dirty="0">
                <a:latin typeface="Arial" panose="020B0604020202020204" pitchFamily="34" charset="0"/>
                <a:cs typeface="Arial" panose="020B0604020202020204" pitchFamily="34" charset="0"/>
                <a:sym typeface="Wingdings 3" panose="05040102010807070707" pitchFamily="18" charset="2"/>
              </a:rPr>
              <a:t>Volonté d’essaimer à travers toute l’agglomération liégeoise, puis en région wallonne</a:t>
            </a:r>
          </a:p>
          <a:p>
            <a:endParaRPr lang="fr-FR" b="1" dirty="0">
              <a:latin typeface="Arial" panose="020B0604020202020204" pitchFamily="34" charset="0"/>
              <a:cs typeface="Arial" panose="020B0604020202020204" pitchFamily="34" charset="0"/>
              <a:sym typeface="Wingdings 3" panose="05040102010807070707" pitchFamily="18" charset="2"/>
            </a:endParaRPr>
          </a:p>
          <a:p>
            <a:r>
              <a:rPr lang="fr-FR" dirty="0">
                <a:latin typeface="Arial" panose="020B0604020202020204" pitchFamily="34" charset="0"/>
                <a:cs typeface="Arial" panose="020B0604020202020204" pitchFamily="34" charset="0"/>
                <a:sym typeface="Wingdings 3" panose="05040102010807070707" pitchFamily="18" charset="2"/>
              </a:rPr>
              <a:t>Modèle qui peut se généraliser à d’autres régions et à long terme à la Région wallonne</a:t>
            </a:r>
            <a:endParaRPr lang="fr-FR" dirty="0">
              <a:latin typeface="Arial" panose="020B0604020202020204" pitchFamily="34" charset="0"/>
              <a:cs typeface="Arial" panose="020B0604020202020204" pitchFamily="34" charset="0"/>
            </a:endParaRPr>
          </a:p>
          <a:p>
            <a:endParaRPr lang="fr-FR" sz="2400" b="1" dirty="0">
              <a:latin typeface="Arial" panose="020B0604020202020204" pitchFamily="34" charset="0"/>
              <a:cs typeface="Arial" panose="020B0604020202020204" pitchFamily="34" charset="0"/>
            </a:endParaRPr>
          </a:p>
          <a:p>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0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 calcmode="lin" valueType="num">
                                      <p:cBhvr additive="base">
                                        <p:cTn id="2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 calcmode="lin" valueType="num">
                                      <p:cBhvr additive="base">
                                        <p:cTn id="3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 calcmode="lin" valueType="num">
                                      <p:cBhvr additive="base">
                                        <p:cTn id="3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10827025" cy="6246454"/>
          </a:xfrm>
          <a:prstGeom prst="rect">
            <a:avLst/>
          </a:prstGeom>
        </p:spPr>
        <p:txBody>
          <a:bodyPr wrap="square">
            <a:spAutoFit/>
          </a:bodyPr>
          <a:lstStyle/>
          <a:p>
            <a:pPr>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Arial" panose="020B0604020202020204" pitchFamily="34" charset="0"/>
                <a:ea typeface="Calibri" panose="020F0502020204030204" pitchFamily="34" charset="0"/>
                <a:cs typeface="Times New Roman" panose="02020603050405020304" pitchFamily="18" charset="0"/>
              </a:rPr>
              <a:t> </a:t>
            </a:r>
            <a:r>
              <a:rPr lang="fr-FR" sz="2400" b="1" dirty="0">
                <a:latin typeface="Arial" panose="020B0604020202020204" pitchFamily="34" charset="0"/>
                <a:cs typeface="Arial" panose="020B0604020202020204" pitchFamily="34" charset="0"/>
                <a:sym typeface="Wingdings 3" panose="05040102010807070707" pitchFamily="18" charset="2"/>
              </a:rPr>
              <a:t> </a:t>
            </a:r>
            <a:r>
              <a:rPr lang="fr-FR" sz="2400" b="1" dirty="0">
                <a:latin typeface="Arial" panose="020B0604020202020204" pitchFamily="34" charset="0"/>
                <a:ea typeface="Calibri" panose="020F0502020204030204" pitchFamily="34" charset="0"/>
                <a:cs typeface="Times New Roman" panose="02020603050405020304" pitchFamily="18" charset="0"/>
              </a:rPr>
              <a:t>Directions potentielles, telles que suggérés par les Objectives du CATL (Chantiers de Ceinture Aliment-Terre Liégeoise (Source : </a:t>
            </a:r>
            <a:r>
              <a:rPr lang="fr-FR" sz="2400" b="1" spc="-50" dirty="0">
                <a:latin typeface="Arial" panose="020B0604020202020204" pitchFamily="34" charset="0"/>
                <a:ea typeface="Times New Roman" panose="02020603050405020304" pitchFamily="18" charset="0"/>
                <a:cs typeface="Arial" panose="020B0604020202020204" pitchFamily="34" charset="0"/>
              </a:rPr>
              <a:t>GREOA (www.greoa.be) – </a:t>
            </a:r>
            <a:r>
              <a:rPr lang="fr-FR" sz="2400" b="1" spc="-50" dirty="0" err="1">
                <a:latin typeface="Arial" panose="020B0604020202020204" pitchFamily="34" charset="0"/>
                <a:ea typeface="Times New Roman" panose="02020603050405020304" pitchFamily="18" charset="0"/>
                <a:cs typeface="Arial" panose="020B0604020202020204" pitchFamily="34" charset="0"/>
              </a:rPr>
              <a:t>Renoit</a:t>
            </a:r>
            <a:r>
              <a:rPr lang="fr-FR" sz="2400" b="1" spc="-50" dirty="0">
                <a:latin typeface="Arial" panose="020B0604020202020204" pitchFamily="34" charset="0"/>
                <a:ea typeface="Times New Roman" panose="02020603050405020304" pitchFamily="18" charset="0"/>
                <a:cs typeface="Arial" panose="020B0604020202020204" pitchFamily="34" charset="0"/>
              </a:rPr>
              <a:t> </a:t>
            </a:r>
            <a:r>
              <a:rPr lang="fr-FR" sz="2400" b="1" spc="-50" dirty="0" err="1">
                <a:latin typeface="Arial" panose="020B0604020202020204" pitchFamily="34" charset="0"/>
                <a:ea typeface="Times New Roman" panose="02020603050405020304" pitchFamily="18" charset="0"/>
                <a:cs typeface="Arial" panose="020B0604020202020204" pitchFamily="34" charset="0"/>
              </a:rPr>
              <a:t>Houbeau</a:t>
            </a:r>
            <a:r>
              <a:rPr lang="fr-FR" sz="2400" b="1" spc="-50" dirty="0">
                <a:latin typeface="Arial" panose="020B0604020202020204" pitchFamily="34" charset="0"/>
                <a:ea typeface="Times New Roman" panose="02020603050405020304" pitchFamily="18" charset="0"/>
                <a:cs typeface="Arial" panose="020B0604020202020204" pitchFamily="34" charset="0"/>
              </a:rPr>
              <a:t> (2014)</a:t>
            </a:r>
            <a:r>
              <a:rPr lang="fr-FR" sz="2400" b="1"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sz="1100" dirty="0">
                <a:latin typeface="Calibri" panose="020F0502020204030204" pitchFamily="34" charset="0"/>
                <a:ea typeface="Calibri" panose="020F0502020204030204" pitchFamily="34" charset="0"/>
                <a:cs typeface="Times New Roman" panose="02020603050405020304" pitchFamily="18" charset="0"/>
              </a:rPr>
              <a:t> </a:t>
            </a:r>
            <a:r>
              <a:rPr lang="fr-FR" dirty="0">
                <a:latin typeface="Arial" panose="020B0604020202020204" pitchFamily="34" charset="0"/>
                <a:ea typeface="Calibri" panose="020F0502020204030204" pitchFamily="34" charset="0"/>
                <a:cs typeface="Times New Roman" panose="02020603050405020304" pitchFamily="18" charset="0"/>
              </a:rPr>
              <a:t>Établir un état des lieux du circuit court et un diagnostic du système alimentaire local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Créer les chaînons manquants de la filière alimentaire locale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Impliquer la jeune génération dans le projet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Libérer la créativité, tisser les liens entre créatifs et techniciens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Susciter et accompagner l’évolution culturelle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Combiner les innovations techniques et sociales pour provoquer l’évolution du système alimentaire local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Assurer le financement des projets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Construire la logistique de la filière alimentaire locale en circuit court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Réussir l’évolution et l’articulation institutionnelle de la Ceinture Aliment-Terre liégeoise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Développer la filière de la formation et l’accompagnement au lancement des activités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3" panose="05040102010807070707" pitchFamily="18" charset="2"/>
              </a:rPr>
              <a:t></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Faciliter l’accès au foncier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846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91" y="353291"/>
            <a:ext cx="10245435" cy="5139869"/>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Conclusion</a:t>
            </a:r>
          </a:p>
          <a:p>
            <a:endParaRPr lang="fr-FR"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sym typeface="Wingdings" panose="05000000000000000000" pitchFamily="2" charset="2"/>
              </a:rPr>
              <a:t>Importance grandissante de la question alimentaire pour un l’ensemble des citoyens</a:t>
            </a:r>
          </a:p>
          <a:p>
            <a:pPr marL="342900" indent="-342900">
              <a:buFont typeface="Wingdings" panose="05000000000000000000" pitchFamily="2" charset="2"/>
              <a:buChar char="Ø"/>
            </a:pPr>
            <a:endParaRPr lang="fr-FR" sz="20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sym typeface="Wingdings" panose="05000000000000000000" pitchFamily="2" charset="2"/>
              </a:rPr>
              <a:t>Volonté de manger « local », de connaître les producteurs</a:t>
            </a:r>
          </a:p>
          <a:p>
            <a:pPr marL="342900" indent="-342900">
              <a:buFont typeface="Wingdings" panose="05000000000000000000" pitchFamily="2" charset="2"/>
              <a:buChar char="Ø"/>
            </a:pPr>
            <a:endParaRPr lang="fr-FR" sz="20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sym typeface="Wingdings" panose="05000000000000000000" pitchFamily="2" charset="2"/>
              </a:rPr>
              <a:t>D’où l’importance des Ceintures Alimentaires, revenir à une agriculture plus traditionnelle, donc changer les systèmes de productions alimentaires</a:t>
            </a:r>
          </a:p>
          <a:p>
            <a:pPr marL="342900" indent="-342900">
              <a:buFont typeface="Wingdings" panose="05000000000000000000" pitchFamily="2" charset="2"/>
              <a:buChar char="Ø"/>
            </a:pPr>
            <a:endParaRPr lang="fr-FR" sz="20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sym typeface="Wingdings" panose="05000000000000000000" pitchFamily="2" charset="2"/>
              </a:rPr>
              <a:t>Existence d’alternatives, portées par les citoyens , les associations, les agriculteurs mais aussi les élus locaux...</a:t>
            </a:r>
          </a:p>
          <a:p>
            <a:pPr marL="342900" indent="-342900">
              <a:buFont typeface="Wingdings" panose="05000000000000000000" pitchFamily="2" charset="2"/>
              <a:buChar char="Ø"/>
            </a:pPr>
            <a:endParaRPr lang="fr-FR" sz="20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sym typeface="Wingdings" panose="05000000000000000000" pitchFamily="2" charset="2"/>
              </a:rPr>
              <a:t>La conservation des terres agricoles ne suffit pas pour changer le modèle de production et assurer le développement des activités agricoles, nécessité d’aller plus, vers une gouvernance territoriale pour atteindre souveraineté et sécurité alimentaires pour TOUS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6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1000"/>
                                        <p:tgtEl>
                                          <p:spTgt spid="2">
                                            <p:txEl>
                                              <p:pRg st="10" end="10"/>
                                            </p:txEl>
                                          </p:spTgt>
                                        </p:tgtEl>
                                      </p:cBhvr>
                                    </p:animEffect>
                                    <p:anim calcmode="lin" valueType="num">
                                      <p:cBhvr>
                                        <p:cTn id="3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6447" y="0"/>
            <a:ext cx="11546958" cy="6278642"/>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                                             Objectifs de la présentation</a:t>
            </a:r>
          </a:p>
          <a:p>
            <a:endParaRPr lang="fr-FR" sz="2400" b="1"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 </a:t>
            </a:r>
          </a:p>
          <a:p>
            <a:pPr marL="457200" lvl="0" indent="-457200"/>
            <a:r>
              <a:rPr lang="fr-FR" sz="24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fr-FR" sz="2400" dirty="0">
                <a:latin typeface="Arial" panose="020B0604020202020204" pitchFamily="34" charset="0"/>
                <a:cs typeface="Arial" panose="020B0604020202020204" pitchFamily="34" charset="0"/>
              </a:rPr>
              <a:t>Démontrer l’innovation agro-alimentaire de la ceinture Aliment-Terre de Liège</a:t>
            </a:r>
          </a:p>
          <a:p>
            <a:pPr marL="457200" lvl="0" indent="-457200"/>
            <a:endParaRPr lang="fr-FR" sz="2400" dirty="0">
              <a:latin typeface="Arial" panose="020B0604020202020204" pitchFamily="34" charset="0"/>
              <a:cs typeface="Arial" panose="020B0604020202020204" pitchFamily="34" charset="0"/>
            </a:endParaRPr>
          </a:p>
          <a:p>
            <a:pPr marL="457200" lvl="0" indent="-457200"/>
            <a:r>
              <a:rPr lang="fr-FR" sz="24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fr-FR" sz="2400" dirty="0">
                <a:latin typeface="Arial" panose="020B0604020202020204" pitchFamily="34" charset="0"/>
                <a:cs typeface="Arial" panose="020B0604020202020204" pitchFamily="34" charset="0"/>
              </a:rPr>
              <a:t>Une analyse comparative avec plusieurs autres ceintures ‘vertes’ dans le monde :   ex. Londres, Ottawa, Paris et Toronto</a:t>
            </a:r>
          </a:p>
          <a:p>
            <a:pPr marL="457200" lvl="0" indent="-457200"/>
            <a:endParaRPr lang="fr-FR" sz="2400" dirty="0">
              <a:latin typeface="Arial" panose="020B0604020202020204" pitchFamily="34" charset="0"/>
              <a:cs typeface="Arial" panose="020B0604020202020204" pitchFamily="34" charset="0"/>
            </a:endParaRPr>
          </a:p>
          <a:p>
            <a:pPr marL="457200" lvl="0" indent="-457200"/>
            <a:r>
              <a:rPr lang="fr-FR" sz="24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fr-FR" sz="2400" dirty="0">
                <a:latin typeface="Arial" panose="020B0604020202020204" pitchFamily="34" charset="0"/>
                <a:cs typeface="Arial" panose="020B0604020202020204" pitchFamily="34" charset="0"/>
              </a:rPr>
              <a:t>Démontrer que les autres fonctions de ces espaces sont devenues plus importantes que la fonction alimentaire (Toronto et Paris) et d’autres ceintures où la question alimentaire a toujours été cruciale (Ceinture Aliment-Terre liégeoise)</a:t>
            </a:r>
          </a:p>
          <a:p>
            <a:pPr marL="457200" lvl="0" indent="-457200"/>
            <a:endParaRPr lang="fr-FR" sz="2400" dirty="0">
              <a:latin typeface="Arial" panose="020B0604020202020204" pitchFamily="34" charset="0"/>
              <a:cs typeface="Arial" panose="020B0604020202020204" pitchFamily="34" charset="0"/>
            </a:endParaRPr>
          </a:p>
          <a:p>
            <a:pPr marL="457200" lvl="0" indent="-457200"/>
            <a:r>
              <a:rPr lang="fr-FR" sz="24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fr-FR" sz="2400" dirty="0">
                <a:latin typeface="Arial" panose="020B0604020202020204" pitchFamily="34" charset="0"/>
                <a:cs typeface="Arial" panose="020B0604020202020204" pitchFamily="34" charset="0"/>
              </a:rPr>
              <a:t>Nécessité d’appuyer plus la protection/conservation des terres agricoles pour assurer la fonction alimentaire des ceintures vertes (appui des instances politiques)</a:t>
            </a:r>
          </a:p>
          <a:p>
            <a:r>
              <a:rPr lang="fr-FR" dirty="0"/>
              <a:t> </a:t>
            </a:r>
          </a:p>
        </p:txBody>
      </p:sp>
    </p:spTree>
    <p:extLst>
      <p:ext uri="{BB962C8B-B14F-4D97-AF65-F5344CB8AC3E}">
        <p14:creationId xmlns:p14="http://schemas.microsoft.com/office/powerpoint/2010/main" val="37316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2651" y="372140"/>
            <a:ext cx="11922642" cy="5755422"/>
          </a:xfrm>
          <a:prstGeom prst="rect">
            <a:avLst/>
          </a:prstGeom>
          <a:noFill/>
        </p:spPr>
        <p:txBody>
          <a:bodyPr wrap="square" rtlCol="0">
            <a:spAutoFit/>
          </a:bodyPr>
          <a:lstStyle/>
          <a:p>
            <a:r>
              <a:rPr lang="fr-FR" sz="3200"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Plan de la communication</a:t>
            </a:r>
          </a:p>
          <a:p>
            <a:pPr lvl="0"/>
            <a:r>
              <a:rPr lang="fr-FR" sz="2800" b="1" dirty="0">
                <a:latin typeface="Arial" panose="020B0604020202020204" pitchFamily="34" charset="0"/>
                <a:cs typeface="Arial" panose="020B0604020202020204" pitchFamily="34" charset="0"/>
              </a:rPr>
              <a:t>       Introduction</a:t>
            </a:r>
          </a:p>
          <a:p>
            <a:pPr lvl="0"/>
            <a:r>
              <a:rPr lang="fr-FR" sz="2800" b="1" dirty="0">
                <a:latin typeface="Arial" panose="020B0604020202020204" pitchFamily="34" charset="0"/>
                <a:cs typeface="Arial" panose="020B0604020202020204" pitchFamily="34" charset="0"/>
              </a:rPr>
              <a:t> </a:t>
            </a:r>
          </a:p>
          <a:p>
            <a:pPr lvl="0"/>
            <a:r>
              <a:rPr lang="fr-FR" sz="2800" b="1" dirty="0">
                <a:latin typeface="Arial" panose="020B0604020202020204" pitchFamily="34" charset="0"/>
                <a:cs typeface="Arial" panose="020B0604020202020204" pitchFamily="34" charset="0"/>
              </a:rPr>
              <a:t>1. La montée d’une agriculture de proximité</a:t>
            </a:r>
          </a:p>
          <a:p>
            <a:pPr lvl="0"/>
            <a:endParaRPr lang="fr-FR" sz="2800" b="1" dirty="0">
              <a:latin typeface="Arial" panose="020B0604020202020204" pitchFamily="34" charset="0"/>
              <a:cs typeface="Arial" panose="020B0604020202020204" pitchFamily="34" charset="0"/>
            </a:endParaRPr>
          </a:p>
          <a:p>
            <a:pPr lvl="0"/>
            <a:r>
              <a:rPr lang="fr-FR" sz="2800" b="1" dirty="0">
                <a:latin typeface="Arial" panose="020B0604020202020204" pitchFamily="34" charset="0"/>
                <a:cs typeface="Arial" panose="020B0604020202020204" pitchFamily="34" charset="0"/>
              </a:rPr>
              <a:t>2. Vers une agriculture saine, plus « durable »</a:t>
            </a:r>
          </a:p>
          <a:p>
            <a:pPr lvl="0"/>
            <a:endParaRPr lang="fr-FR" sz="2800" b="1" dirty="0">
              <a:latin typeface="Arial" panose="020B0604020202020204" pitchFamily="34" charset="0"/>
              <a:cs typeface="Arial" panose="020B0604020202020204" pitchFamily="34" charset="0"/>
            </a:endParaRPr>
          </a:p>
          <a:p>
            <a:pPr marL="457200" lvl="0" indent="-457200"/>
            <a:r>
              <a:rPr lang="fr-FR" sz="2800" b="1" dirty="0">
                <a:latin typeface="Arial" panose="020B0604020202020204" pitchFamily="34" charset="0"/>
                <a:cs typeface="Arial" panose="020B0604020202020204" pitchFamily="34" charset="0"/>
              </a:rPr>
              <a:t>3. Caractéristiques clé des différentes ceintures vertes &amp; leurs fonctions pour la société</a:t>
            </a:r>
          </a:p>
          <a:p>
            <a:pPr lvl="0"/>
            <a:endParaRPr lang="fr-FR" sz="2800" b="1" dirty="0">
              <a:latin typeface="Arial" panose="020B0604020202020204" pitchFamily="34" charset="0"/>
              <a:cs typeface="Arial" panose="020B0604020202020204" pitchFamily="34" charset="0"/>
            </a:endParaRPr>
          </a:p>
          <a:p>
            <a:pPr lvl="0"/>
            <a:r>
              <a:rPr lang="fr-FR" sz="2800" b="1" dirty="0">
                <a:latin typeface="Arial" panose="020B0604020202020204" pitchFamily="34" charset="0"/>
                <a:cs typeface="Arial" panose="020B0604020202020204" pitchFamily="34" charset="0"/>
              </a:rPr>
              <a:t>4. La Ceinture-alimentaire de Liège</a:t>
            </a:r>
          </a:p>
          <a:p>
            <a:pPr lvl="0"/>
            <a:endParaRPr lang="fr-FR" sz="2800" b="1" dirty="0">
              <a:latin typeface="Arial" panose="020B0604020202020204" pitchFamily="34" charset="0"/>
              <a:cs typeface="Arial" panose="020B0604020202020204" pitchFamily="34" charset="0"/>
            </a:endParaRPr>
          </a:p>
          <a:p>
            <a:pPr lvl="0"/>
            <a:r>
              <a:rPr lang="fr-FR" sz="2800" b="1" dirty="0">
                <a:latin typeface="Arial" panose="020B0604020202020204" pitchFamily="34" charset="0"/>
                <a:cs typeface="Arial" panose="020B0604020202020204" pitchFamily="34" charset="0"/>
              </a:rPr>
              <a:t>       Conclusions</a:t>
            </a:r>
          </a:p>
        </p:txBody>
      </p:sp>
    </p:spTree>
    <p:extLst>
      <p:ext uri="{BB962C8B-B14F-4D97-AF65-F5344CB8AC3E}">
        <p14:creationId xmlns:p14="http://schemas.microsoft.com/office/powerpoint/2010/main" val="406394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0122" y="74428"/>
            <a:ext cx="11738344" cy="6063198"/>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Introduction</a:t>
            </a:r>
          </a:p>
          <a:p>
            <a:pPr marL="457200" indent="-457200"/>
            <a:r>
              <a:rPr lang="fr-FR" sz="2800" b="1" dirty="0">
                <a:latin typeface="Arial" panose="020B0604020202020204" pitchFamily="34" charset="0"/>
                <a:cs typeface="Arial" panose="020B0604020202020204" pitchFamily="34" charset="0"/>
                <a:sym typeface="Wingdings" panose="05000000000000000000" pitchFamily="2" charset="2"/>
              </a:rPr>
              <a:t>  </a:t>
            </a:r>
            <a:r>
              <a:rPr lang="fr-FR" sz="2400" dirty="0">
                <a:latin typeface="Arial" panose="020B0604020202020204" pitchFamily="34" charset="0"/>
                <a:cs typeface="Arial" panose="020B0604020202020204" pitchFamily="34" charset="0"/>
                <a:sym typeface="Wingdings" panose="05000000000000000000" pitchFamily="2" charset="2"/>
              </a:rPr>
              <a:t>Alimentation devenue une question fondamentale depuis plus de 20 ans, aussi préoccupations environnementales et sociales</a:t>
            </a:r>
          </a:p>
          <a:p>
            <a:endParaRPr lang="fr-FR" sz="2400" dirty="0">
              <a:latin typeface="Arial" panose="020B0604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Ø"/>
            </a:pPr>
            <a:r>
              <a:rPr lang="fr-FR" sz="2400" dirty="0">
                <a:latin typeface="Arial" panose="020B0604020202020204" pitchFamily="34" charset="0"/>
                <a:cs typeface="Arial" panose="020B0604020202020204" pitchFamily="34" charset="0"/>
                <a:sym typeface="Wingdings" panose="05000000000000000000" pitchFamily="2" charset="2"/>
              </a:rPr>
              <a:t>Intérêt grandissant de la part des consommateurs mais aussi des pouvoirs publics pour changer en profondeur le système agricole productiviste, source d’externalités négatives</a:t>
            </a:r>
          </a:p>
          <a:p>
            <a:endParaRPr lang="fr-FR" sz="2400" dirty="0">
              <a:latin typeface="Arial" panose="020B0604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Ø"/>
            </a:pPr>
            <a:r>
              <a:rPr lang="fr-FR" sz="2400" dirty="0">
                <a:latin typeface="Arial" panose="020B0604020202020204" pitchFamily="34" charset="0"/>
                <a:cs typeface="Arial" panose="020B0604020202020204" pitchFamily="34" charset="0"/>
              </a:rPr>
              <a:t>Critiques indéniables émanant des consommateurs, volonté de plusieurs pouvoirs publics de produire plus « local » (ex. Code Wallon de l’Agriculture, mars 2014), donc plus sain, avec en filigrane la préservation de l’environnement et la santé publique</a:t>
            </a:r>
          </a:p>
          <a:p>
            <a:endParaRPr lang="fr-FR"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2400" dirty="0">
                <a:latin typeface="Arial" panose="020B0604020202020204" pitchFamily="34" charset="0"/>
                <a:cs typeface="Arial" panose="020B0604020202020204" pitchFamily="34" charset="0"/>
              </a:rPr>
              <a:t>Système hérité de la 2GM (spectre de la faim)</a:t>
            </a:r>
          </a:p>
          <a:p>
            <a:endParaRPr lang="fr-FR"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FR" sz="2400" dirty="0">
                <a:latin typeface="Arial" panose="020B0604020202020204" pitchFamily="34" charset="0"/>
                <a:cs typeface="Arial" panose="020B0604020202020204" pitchFamily="34" charset="0"/>
              </a:rPr>
              <a:t>Appuyé par des politiques gouvernementales, en Union Européenne la PAC</a:t>
            </a:r>
          </a:p>
        </p:txBody>
      </p:sp>
    </p:spTree>
    <p:extLst>
      <p:ext uri="{BB962C8B-B14F-4D97-AF65-F5344CB8AC3E}">
        <p14:creationId xmlns:p14="http://schemas.microsoft.com/office/powerpoint/2010/main" val="20025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8209" y="218209"/>
            <a:ext cx="11887200" cy="5909310"/>
          </a:xfrm>
          <a:prstGeom prst="rect">
            <a:avLst/>
          </a:prstGeom>
          <a:noFill/>
        </p:spPr>
        <p:txBody>
          <a:bodyPr wrap="square" rtlCol="0">
            <a:spAutoFit/>
          </a:bodyPr>
          <a:lstStyle/>
          <a:p>
            <a:pPr marL="457200" indent="-457200">
              <a:buAutoNum type="arabicPeriod"/>
            </a:pPr>
            <a:r>
              <a:rPr lang="fr-FR" sz="2400" b="1" dirty="0">
                <a:latin typeface="Arial" panose="020B0604020202020204" pitchFamily="34" charset="0"/>
                <a:cs typeface="Arial" panose="020B0604020202020204" pitchFamily="34" charset="0"/>
              </a:rPr>
              <a:t>La montée d’une agriculture de proximité</a:t>
            </a:r>
          </a:p>
          <a:p>
            <a:endParaRPr lang="fr-FR"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sz="2400" dirty="0">
                <a:latin typeface="Arial" panose="020B0604020202020204" pitchFamily="34" charset="0"/>
                <a:cs typeface="Arial" panose="020B0604020202020204" pitchFamily="34" charset="0"/>
                <a:sym typeface="Wingdings" panose="05000000000000000000" pitchFamily="2" charset="2"/>
              </a:rPr>
              <a:t>Consommateurs des pays riches plus enclins à une agriculture proche (d’un point de vue géographique)</a:t>
            </a:r>
          </a:p>
          <a:p>
            <a:r>
              <a:rPr lang="fr-FR" sz="2400" dirty="0">
                <a:latin typeface="Arial" panose="020B0604020202020204" pitchFamily="34" charset="0"/>
                <a:cs typeface="Arial" panose="020B0604020202020204" pitchFamily="34" charset="0"/>
                <a:sym typeface="Wingdings" panose="05000000000000000000" pitchFamily="2" charset="2"/>
              </a:rPr>
              <a:t>   </a:t>
            </a:r>
            <a:r>
              <a:rPr lang="fr-FR" dirty="0">
                <a:latin typeface="Arial" panose="020B0604020202020204" pitchFamily="34" charset="0"/>
                <a:cs typeface="Arial" panose="020B0604020202020204" pitchFamily="34" charset="0"/>
                <a:sym typeface="Wingdings" panose="05000000000000000000" pitchFamily="2" charset="2"/>
              </a:rPr>
              <a:t></a:t>
            </a:r>
            <a:r>
              <a:rPr lang="fr-FR" sz="2400" dirty="0">
                <a:latin typeface="Arial" panose="020B0604020202020204" pitchFamily="34" charset="0"/>
                <a:cs typeface="Arial" panose="020B0604020202020204" pitchFamily="34" charset="0"/>
                <a:sym typeface="Wingdings" panose="05000000000000000000" pitchFamily="2" charset="2"/>
              </a:rPr>
              <a:t> </a:t>
            </a:r>
            <a:r>
              <a:rPr lang="fr-FR" dirty="0">
                <a:latin typeface="Arial" panose="020B0604020202020204" pitchFamily="34" charset="0"/>
                <a:cs typeface="Arial" panose="020B0604020202020204" pitchFamily="34" charset="0"/>
                <a:sym typeface="Wingdings" panose="05000000000000000000" pitchFamily="2" charset="2"/>
              </a:rPr>
              <a:t>Traçabilité des produits consommés (connaissance des producteurs)</a:t>
            </a:r>
          </a:p>
          <a:p>
            <a:endParaRPr lang="fr-FR" dirty="0">
              <a:latin typeface="Arial" panose="020B0604020202020204" pitchFamily="34" charset="0"/>
              <a:cs typeface="Arial" panose="020B0604020202020204" pitchFamily="34" charset="0"/>
              <a:sym typeface="Wingdings" panose="05000000000000000000" pitchFamily="2" charset="2"/>
            </a:endParaRPr>
          </a:p>
          <a:p>
            <a:r>
              <a:rPr lang="fr-FR" dirty="0">
                <a:latin typeface="Arial" panose="020B0604020202020204" pitchFamily="34" charset="0"/>
                <a:cs typeface="Arial" panose="020B0604020202020204" pitchFamily="34" charset="0"/>
                <a:sym typeface="Wingdings" panose="05000000000000000000" pitchFamily="2" charset="2"/>
              </a:rPr>
              <a:t>      Reconnexion avec le monde agricole</a:t>
            </a:r>
          </a:p>
          <a:p>
            <a:endParaRPr lang="fr-FR" dirty="0">
              <a:latin typeface="Arial" panose="020B0604020202020204" pitchFamily="34" charset="0"/>
              <a:cs typeface="Arial" panose="020B0604020202020204" pitchFamily="34" charset="0"/>
              <a:sym typeface="Wingdings" panose="05000000000000000000" pitchFamily="2" charset="2"/>
            </a:endParaRPr>
          </a:p>
          <a:p>
            <a:pPr marL="457200" indent="-457200"/>
            <a:r>
              <a:rPr lang="fr-FR" dirty="0">
                <a:latin typeface="Arial" panose="020B0604020202020204" pitchFamily="34" charset="0"/>
                <a:cs typeface="Arial" panose="020B0604020202020204" pitchFamily="34" charset="0"/>
                <a:sym typeface="Wingdings" panose="05000000000000000000" pitchFamily="2" charset="2"/>
              </a:rPr>
              <a:t>     D’où avancées agronomiques afin d’atténuer les externalités négatives de ce mode de production moderne, largement rejeté par de nombreux consommateurs, plus conscientisés depuis les crises sanitaires</a:t>
            </a:r>
          </a:p>
          <a:p>
            <a:endParaRPr lang="fr-FR" sz="24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Ø"/>
            </a:pPr>
            <a:r>
              <a:rPr lang="fr-FR" sz="2400" dirty="0">
                <a:latin typeface="Arial" panose="020B0604020202020204" pitchFamily="34" charset="0"/>
                <a:cs typeface="Arial" panose="020B0604020202020204" pitchFamily="34" charset="0"/>
                <a:sym typeface="Wingdings" panose="05000000000000000000" pitchFamily="2" charset="2"/>
              </a:rPr>
              <a:t>D’où intérêt pour la préservation des terres agricoles et bien plus (Etats-Unis et provinces canadiennes)</a:t>
            </a:r>
          </a:p>
          <a:p>
            <a:pPr marL="457200" indent="-457200"/>
            <a:r>
              <a:rPr lang="fr-FR" sz="2400" dirty="0">
                <a:latin typeface="Arial" panose="020B0604020202020204" pitchFamily="34" charset="0"/>
                <a:cs typeface="Arial" panose="020B0604020202020204" pitchFamily="34" charset="0"/>
                <a:sym typeface="Wingdings" panose="05000000000000000000" pitchFamily="2" charset="2"/>
              </a:rPr>
              <a:t>    </a:t>
            </a:r>
            <a:r>
              <a:rPr lang="fr-FR" dirty="0">
                <a:latin typeface="Arial" panose="020B0604020202020204" pitchFamily="34" charset="0"/>
                <a:cs typeface="Arial" panose="020B0604020202020204" pitchFamily="34" charset="0"/>
                <a:sym typeface="Wingdings" panose="05000000000000000000" pitchFamily="2" charset="2"/>
              </a:rPr>
              <a:t> Dans bien des cas, ces programmes de conservation des terres agricoles privilégient le système productiviste, capitaliste, rejeté de lus en plus par les consommateurs</a:t>
            </a:r>
          </a:p>
          <a:p>
            <a:pPr marL="457200" indent="-457200"/>
            <a:endParaRPr lang="fr-FR" dirty="0">
              <a:latin typeface="Arial" panose="020B0604020202020204" pitchFamily="34" charset="0"/>
              <a:cs typeface="Arial" panose="020B0604020202020204" pitchFamily="34" charset="0"/>
              <a:sym typeface="Wingdings" panose="05000000000000000000" pitchFamily="2" charset="2"/>
            </a:endParaRPr>
          </a:p>
          <a:p>
            <a:pPr marL="457200" indent="-457200"/>
            <a:r>
              <a:rPr lang="fr-FR" dirty="0">
                <a:latin typeface="Arial" panose="020B0604020202020204" pitchFamily="34" charset="0"/>
                <a:cs typeface="Arial" panose="020B0604020202020204" pitchFamily="34" charset="0"/>
                <a:sym typeface="Wingdings" panose="05000000000000000000" pitchFamily="2" charset="2"/>
              </a:rPr>
              <a:t>      Méfiance et critiques des consommateurs qui se tournent  vers des systèmes productifs plus sains, donc plus « durables », appuyé par des recherches scientifiques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26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6417" y="197427"/>
            <a:ext cx="10889673" cy="6740307"/>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2. Vers une agriculture plus saine, dite « durable »</a:t>
            </a:r>
          </a:p>
          <a:p>
            <a:endParaRPr lang="fr-FR"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sz="2400" dirty="0">
                <a:latin typeface="Arial" panose="020B0604020202020204" pitchFamily="34" charset="0"/>
                <a:cs typeface="Arial" panose="020B0604020202020204" pitchFamily="34" charset="0"/>
                <a:sym typeface="Wingdings" panose="05000000000000000000" pitchFamily="2" charset="2"/>
              </a:rPr>
              <a:t>Mise en place de systèmes innovants, partout dans les pays riches, en Wallonie, La CEINTURE « ALIMENT TERRE » liégeoise, qui prend de l’essor, depuis 2012. D’autres projets voient le jour: les Compagnons de la Terre</a:t>
            </a:r>
          </a:p>
          <a:p>
            <a:endParaRPr lang="fr-FR" sz="2400" dirty="0">
              <a:latin typeface="Arial" panose="020B0604020202020204" pitchFamily="34" charset="0"/>
              <a:cs typeface="Arial" panose="020B0604020202020204" pitchFamily="34" charset="0"/>
              <a:sym typeface="Wingdings" panose="05000000000000000000" pitchFamily="2" charset="2"/>
            </a:endParaRPr>
          </a:p>
          <a:p>
            <a:pPr marL="457200" indent="-457200"/>
            <a:r>
              <a:rPr lang="fr-FR" sz="2400" dirty="0">
                <a:latin typeface="Arial" panose="020B0604020202020204" pitchFamily="34" charset="0"/>
                <a:cs typeface="Arial" panose="020B0604020202020204" pitchFamily="34" charset="0"/>
                <a:sym typeface="Wingdings" panose="05000000000000000000" pitchFamily="2" charset="2"/>
              </a:rPr>
              <a:t>      </a:t>
            </a:r>
            <a:r>
              <a:rPr lang="fr-FR" sz="2400" dirty="0">
                <a:latin typeface="Arial" panose="020B0604020202020204" pitchFamily="34" charset="0"/>
                <a:cs typeface="Arial" panose="020B0604020202020204" pitchFamily="34" charset="0"/>
                <a:sym typeface="Wingdings 3" panose="05040102010807070707" pitchFamily="18" charset="2"/>
              </a:rPr>
              <a:t> Durabilité des systèmes agricoles(</a:t>
            </a:r>
            <a:r>
              <a:rPr lang="fr-FR" sz="2400" dirty="0" err="1">
                <a:latin typeface="Arial" panose="020B0604020202020204" pitchFamily="34" charset="0"/>
                <a:cs typeface="Arial" panose="020B0604020202020204" pitchFamily="34" charset="0"/>
                <a:sym typeface="Wingdings 3" panose="05040102010807070707" pitchFamily="18" charset="2"/>
              </a:rPr>
              <a:t>agroécologie</a:t>
            </a:r>
            <a:r>
              <a:rPr lang="fr-FR" sz="2400" dirty="0">
                <a:latin typeface="Arial" panose="020B0604020202020204" pitchFamily="34" charset="0"/>
                <a:cs typeface="Arial" panose="020B0604020202020204" pitchFamily="34" charset="0"/>
                <a:sym typeface="Wingdings 3" panose="05040102010807070707" pitchFamily="18" charset="2"/>
              </a:rPr>
              <a:t>)</a:t>
            </a:r>
          </a:p>
          <a:p>
            <a:pPr marL="457200" indent="-457200"/>
            <a:r>
              <a:rPr lang="fr-FR" sz="2400" dirty="0">
                <a:latin typeface="Arial" panose="020B0604020202020204" pitchFamily="34" charset="0"/>
                <a:cs typeface="Arial" panose="020B0604020202020204" pitchFamily="34" charset="0"/>
                <a:sym typeface="Wingdings 3" panose="05040102010807070707" pitchFamily="18" charset="2"/>
              </a:rPr>
              <a:t>      Importance des réseaux de consommateurs et liens avec les producteurs</a:t>
            </a:r>
          </a:p>
          <a:p>
            <a:pPr marL="457200" indent="-457200"/>
            <a:r>
              <a:rPr lang="fr-FR" sz="2400" dirty="0">
                <a:latin typeface="Arial" panose="020B0604020202020204" pitchFamily="34" charset="0"/>
                <a:cs typeface="Arial" panose="020B0604020202020204" pitchFamily="34" charset="0"/>
                <a:sym typeface="Wingdings 3" panose="05040102010807070707" pitchFamily="18" charset="2"/>
              </a:rPr>
              <a:t>      Combinaison entre </a:t>
            </a:r>
            <a:r>
              <a:rPr lang="fr-FR" sz="2400" dirty="0" err="1">
                <a:latin typeface="Arial" panose="020B0604020202020204" pitchFamily="34" charset="0"/>
                <a:cs typeface="Arial" panose="020B0604020202020204" pitchFamily="34" charset="0"/>
                <a:sym typeface="Wingdings 3" panose="05040102010807070707" pitchFamily="18" charset="2"/>
              </a:rPr>
              <a:t>agroécologie</a:t>
            </a:r>
            <a:r>
              <a:rPr lang="fr-FR" sz="2400" dirty="0">
                <a:latin typeface="Arial" panose="020B0604020202020204" pitchFamily="34" charset="0"/>
                <a:cs typeface="Arial" panose="020B0604020202020204" pitchFamily="34" charset="0"/>
                <a:sym typeface="Wingdings 3" panose="05040102010807070707" pitchFamily="18" charset="2"/>
              </a:rPr>
              <a:t> et circuits-courts/réduction de l’empreinte écologique   </a:t>
            </a:r>
          </a:p>
          <a:p>
            <a:pPr marL="457200" indent="-457200"/>
            <a:r>
              <a:rPr lang="fr-FR" sz="2400" dirty="0">
                <a:latin typeface="Arial" panose="020B0604020202020204" pitchFamily="34" charset="0"/>
                <a:cs typeface="Arial" panose="020B0604020202020204" pitchFamily="34" charset="0"/>
                <a:sym typeface="Wingdings 3" panose="05040102010807070707" pitchFamily="18" charset="2"/>
              </a:rPr>
              <a:t>      Réappropriation citoyenne de l’alimentation</a:t>
            </a:r>
          </a:p>
          <a:p>
            <a:pPr marL="457200" indent="-457200"/>
            <a:r>
              <a:rPr lang="fr-FR" sz="2400" dirty="0">
                <a:latin typeface="Arial" panose="020B0604020202020204" pitchFamily="34" charset="0"/>
                <a:cs typeface="Arial" panose="020B0604020202020204" pitchFamily="34" charset="0"/>
                <a:sym typeface="Wingdings 3" panose="05040102010807070707" pitchFamily="18" charset="2"/>
              </a:rPr>
              <a:t>      Développement de micro-fermes (production et transformation des aliments en périphérie liégeoise)</a:t>
            </a:r>
          </a:p>
          <a:p>
            <a:pPr marL="457200" indent="-457200"/>
            <a:r>
              <a:rPr lang="fr-FR" sz="2400" dirty="0">
                <a:latin typeface="Arial" panose="020B0604020202020204" pitchFamily="34" charset="0"/>
                <a:cs typeface="Arial" panose="020B0604020202020204" pitchFamily="34" charset="0"/>
                <a:sym typeface="Wingdings 3" panose="05040102010807070707" pitchFamily="18" charset="2"/>
              </a:rPr>
              <a:t>      Relocalisation et « </a:t>
            </a:r>
            <a:r>
              <a:rPr lang="fr-FR" sz="2400" dirty="0" err="1">
                <a:latin typeface="Arial" panose="020B0604020202020204" pitchFamily="34" charset="0"/>
                <a:cs typeface="Arial" panose="020B0604020202020204" pitchFamily="34" charset="0"/>
                <a:sym typeface="Wingdings 3" panose="05040102010807070707" pitchFamily="18" charset="2"/>
              </a:rPr>
              <a:t>décarbonisation</a:t>
            </a:r>
            <a:r>
              <a:rPr lang="fr-FR" sz="2400" dirty="0">
                <a:latin typeface="Arial" panose="020B0604020202020204" pitchFamily="34" charset="0"/>
                <a:cs typeface="Arial" panose="020B0604020202020204" pitchFamily="34" charset="0"/>
                <a:sym typeface="Wingdings 3" panose="05040102010807070707" pitchFamily="18" charset="2"/>
              </a:rPr>
              <a:t> »des systèmes alimentaires</a:t>
            </a:r>
          </a:p>
          <a:p>
            <a:endParaRPr lang="fr-FR" sz="24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Ø"/>
            </a:pPr>
            <a:endParaRPr lang="fr-FR" sz="2400" b="1"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0948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1727" y="426028"/>
            <a:ext cx="11003973" cy="5262979"/>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2. Vers une agriculture saine et plus « durable » (suite)</a:t>
            </a:r>
          </a:p>
          <a:p>
            <a:endParaRPr lang="fr-FR"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sz="2400" dirty="0">
                <a:latin typeface="Arial" panose="020B0604020202020204" pitchFamily="34" charset="0"/>
                <a:cs typeface="Arial" panose="020B0604020202020204" pitchFamily="34" charset="0"/>
                <a:sym typeface="Wingdings" panose="05000000000000000000" pitchFamily="2" charset="2"/>
              </a:rPr>
              <a:t>Circuits-courts – modèle innovant du point de vue  productivité, caractéristique du processus de production alimentaire et social</a:t>
            </a:r>
          </a:p>
          <a:p>
            <a:r>
              <a:rPr lang="fr-FR" sz="2400" dirty="0">
                <a:latin typeface="Arial" panose="020B0604020202020204" pitchFamily="34" charset="0"/>
                <a:cs typeface="Arial" panose="020B0604020202020204" pitchFamily="34" charset="0"/>
                <a:sym typeface="Wingdings" panose="05000000000000000000" pitchFamily="2" charset="2"/>
              </a:rPr>
              <a:t>    </a:t>
            </a:r>
            <a:r>
              <a:rPr lang="fr-FR" sz="2400" dirty="0">
                <a:latin typeface="Arial" panose="020B0604020202020204" pitchFamily="34" charset="0"/>
                <a:cs typeface="Arial" panose="020B0604020202020204" pitchFamily="34" charset="0"/>
                <a:sym typeface="Wingdings 3" panose="05040102010807070707" pitchFamily="18" charset="2"/>
              </a:rPr>
              <a:t>Accès de tous à une alimentation de qualité et produite dans des conditions respectueuses; de l’environnement et de la santé humaine</a:t>
            </a:r>
          </a:p>
          <a:p>
            <a:r>
              <a:rPr lang="fr-FR" sz="2400" dirty="0">
                <a:latin typeface="Arial" panose="020B0604020202020204" pitchFamily="34" charset="0"/>
                <a:cs typeface="Arial" panose="020B0604020202020204" pitchFamily="34" charset="0"/>
                <a:sym typeface="Wingdings 3" panose="05040102010807070707" pitchFamily="18" charset="2"/>
              </a:rPr>
              <a:t>    Développement des modèles de production agricole, moins dépendants des énergies non renouvelables et préservant les écosystèmes</a:t>
            </a:r>
          </a:p>
          <a:p>
            <a:r>
              <a:rPr lang="fr-FR" sz="2400" dirty="0">
                <a:latin typeface="Arial" panose="020B0604020202020204" pitchFamily="34" charset="0"/>
                <a:cs typeface="Arial" panose="020B0604020202020204" pitchFamily="34" charset="0"/>
                <a:sym typeface="Wingdings 3" panose="05040102010807070707" pitchFamily="18" charset="2"/>
              </a:rPr>
              <a:t>     </a:t>
            </a:r>
            <a:r>
              <a:rPr lang="fr-FR" sz="24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sym typeface="Wingdings 3" panose="05040102010807070707" pitchFamily="18" charset="2"/>
              </a:rPr>
              <a:t>Alliance » ville/campagne restaurée, la campagne nourrit la ville qui soutient une agriculture locale et durable</a:t>
            </a:r>
            <a:endParaRPr lang="fr-FR" sz="2400" dirty="0">
              <a:latin typeface="Arial" panose="020B0604020202020204" pitchFamily="34" charset="0"/>
              <a:cs typeface="Arial" panose="020B0604020202020204" pitchFamily="34" charset="0"/>
              <a:sym typeface="Wingdings" panose="05000000000000000000" pitchFamily="2" charset="2"/>
            </a:endParaRPr>
          </a:p>
          <a:p>
            <a:endParaRPr lang="fr-FR" sz="24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Wingdings" panose="05000000000000000000" pitchFamily="2" charset="2"/>
              <a:buChar char="Ø"/>
            </a:pPr>
            <a:r>
              <a:rPr lang="fr-FR" sz="2400" dirty="0">
                <a:latin typeface="Arial" panose="020B0604020202020204" pitchFamily="34" charset="0"/>
                <a:cs typeface="Arial" panose="020B0604020202020204" pitchFamily="34" charset="0"/>
                <a:sym typeface="Wingdings" panose="05000000000000000000" pitchFamily="2" charset="2"/>
              </a:rPr>
              <a:t>L’auto-cueillette pratiquée par les consommateurs sur le site de </a:t>
            </a:r>
            <a:r>
              <a:rPr lang="fr-FR" sz="2400" dirty="0" err="1">
                <a:latin typeface="Arial" panose="020B0604020202020204" pitchFamily="34" charset="0"/>
                <a:cs typeface="Arial" panose="020B0604020202020204" pitchFamily="34" charset="0"/>
                <a:sym typeface="Wingdings" panose="05000000000000000000" pitchFamily="2" charset="2"/>
              </a:rPr>
              <a:t>Blégny</a:t>
            </a:r>
            <a:r>
              <a:rPr lang="fr-FR" sz="2400" dirty="0">
                <a:latin typeface="Arial" panose="020B0604020202020204" pitchFamily="34" charset="0"/>
                <a:cs typeface="Arial" panose="020B0604020202020204" pitchFamily="34" charset="0"/>
                <a:sym typeface="Wingdings" panose="05000000000000000000" pitchFamily="2" charset="2"/>
              </a:rPr>
              <a:t>, reconnexion des citadins avec le monde rural </a:t>
            </a:r>
            <a:endParaRPr lang="fr-FR" sz="2400" dirty="0">
              <a:latin typeface="Arial" panose="020B0604020202020204" pitchFamily="34" charset="0"/>
              <a:cs typeface="Arial" panose="020B0604020202020204" pitchFamily="34" charset="0"/>
            </a:endParaRPr>
          </a:p>
          <a:p>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40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2899" y="228298"/>
            <a:ext cx="11345517" cy="1138773"/>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3. Caractéristiques clé des différentes « ceintures vertes » et leurs fonctions pour la société</a:t>
            </a:r>
          </a:p>
          <a:p>
            <a:pPr algn="ctr"/>
            <a:r>
              <a:rPr lang="fr-FR" sz="2000" b="1" dirty="0">
                <a:latin typeface="Arial" panose="020B0604020202020204" pitchFamily="34" charset="0"/>
                <a:cs typeface="Arial" panose="020B0604020202020204" pitchFamily="34" charset="0"/>
              </a:rPr>
              <a:t>Tableau comparatif des fonctions des ceintures vertes dans le monde</a:t>
            </a:r>
            <a:endParaRPr lang="fr-FR" sz="2400" b="1" dirty="0">
              <a:latin typeface="Arial" panose="020B0604020202020204" pitchFamily="34" charset="0"/>
              <a:cs typeface="Arial" panose="020B0604020202020204" pitchFamily="34" charset="0"/>
            </a:endParaRPr>
          </a:p>
        </p:txBody>
      </p:sp>
      <p:graphicFrame>
        <p:nvGraphicFramePr>
          <p:cNvPr id="3" name="Tableau 3"/>
          <p:cNvGraphicFramePr>
            <a:graphicFrameLocks noGrp="1"/>
          </p:cNvGraphicFramePr>
          <p:nvPr>
            <p:extLst>
              <p:ext uri="{D42A27DB-BD31-4B8C-83A1-F6EECF244321}">
                <p14:modId xmlns:p14="http://schemas.microsoft.com/office/powerpoint/2010/main" val="1642602412"/>
              </p:ext>
            </p:extLst>
          </p:nvPr>
        </p:nvGraphicFramePr>
        <p:xfrm>
          <a:off x="441564" y="1707717"/>
          <a:ext cx="11148186" cy="3917593"/>
        </p:xfrm>
        <a:graphic>
          <a:graphicData uri="http://schemas.openxmlformats.org/drawingml/2006/table">
            <a:tbl>
              <a:tblPr firstRow="1" bandRow="1">
                <a:tableStyleId>{5C22544A-7EE6-4342-B048-85BDC9FD1C3A}</a:tableStyleId>
              </a:tblPr>
              <a:tblGrid>
                <a:gridCol w="2115478">
                  <a:extLst>
                    <a:ext uri="{9D8B030D-6E8A-4147-A177-3AD203B41FA5}">
                      <a16:colId xmlns:a16="http://schemas.microsoft.com/office/drawing/2014/main" val="20000"/>
                    </a:ext>
                  </a:extLst>
                </a:gridCol>
                <a:gridCol w="2258177">
                  <a:extLst>
                    <a:ext uri="{9D8B030D-6E8A-4147-A177-3AD203B41FA5}">
                      <a16:colId xmlns:a16="http://schemas.microsoft.com/office/drawing/2014/main" val="20001"/>
                    </a:ext>
                  </a:extLst>
                </a:gridCol>
                <a:gridCol w="2258177">
                  <a:extLst>
                    <a:ext uri="{9D8B030D-6E8A-4147-A177-3AD203B41FA5}">
                      <a16:colId xmlns:a16="http://schemas.microsoft.com/office/drawing/2014/main" val="20002"/>
                    </a:ext>
                  </a:extLst>
                </a:gridCol>
                <a:gridCol w="2258177">
                  <a:extLst>
                    <a:ext uri="{9D8B030D-6E8A-4147-A177-3AD203B41FA5}">
                      <a16:colId xmlns:a16="http://schemas.microsoft.com/office/drawing/2014/main" val="20003"/>
                    </a:ext>
                  </a:extLst>
                </a:gridCol>
                <a:gridCol w="2258177">
                  <a:extLst>
                    <a:ext uri="{9D8B030D-6E8A-4147-A177-3AD203B41FA5}">
                      <a16:colId xmlns:a16="http://schemas.microsoft.com/office/drawing/2014/main" val="20004"/>
                    </a:ext>
                  </a:extLst>
                </a:gridCol>
              </a:tblGrid>
              <a:tr h="611465">
                <a:tc>
                  <a:txBody>
                    <a:bodyPr/>
                    <a:lstStyle/>
                    <a:p>
                      <a:r>
                        <a:rPr lang="fr-FR" dirty="0">
                          <a:latin typeface="Arial" panose="020B0604020202020204" pitchFamily="34" charset="0"/>
                          <a:cs typeface="Arial" panose="020B0604020202020204" pitchFamily="34" charset="0"/>
                        </a:rPr>
                        <a:t>Nom de la CV</a:t>
                      </a:r>
                    </a:p>
                  </a:txBody>
                  <a:tcPr/>
                </a:tc>
                <a:tc>
                  <a:txBody>
                    <a:bodyPr/>
                    <a:lstStyle/>
                    <a:p>
                      <a:r>
                        <a:rPr lang="fr-FR" dirty="0">
                          <a:latin typeface="Arial" panose="020B0604020202020204" pitchFamily="34" charset="0"/>
                          <a:cs typeface="Arial" panose="020B0604020202020204" pitchFamily="34" charset="0"/>
                        </a:rPr>
                        <a:t>Année de mise en place</a:t>
                      </a:r>
                    </a:p>
                  </a:txBody>
                  <a:tcPr/>
                </a:tc>
                <a:tc>
                  <a:txBody>
                    <a:bodyPr/>
                    <a:lstStyle/>
                    <a:p>
                      <a:r>
                        <a:rPr lang="fr-FR" dirty="0">
                          <a:latin typeface="Arial" panose="020B0604020202020204" pitchFamily="34" charset="0"/>
                          <a:cs typeface="Arial" panose="020B0604020202020204" pitchFamily="34" charset="0"/>
                        </a:rPr>
                        <a:t>Fonction</a:t>
                      </a:r>
                      <a:r>
                        <a:rPr lang="fr-FR" baseline="0" dirty="0">
                          <a:latin typeface="Arial" panose="020B0604020202020204" pitchFamily="34" charset="0"/>
                          <a:cs typeface="Arial" panose="020B0604020202020204" pitchFamily="34" charset="0"/>
                        </a:rPr>
                        <a:t> environnementale</a:t>
                      </a:r>
                      <a:endParaRPr lang="fr-FR" dirty="0">
                        <a:latin typeface="Arial" panose="020B0604020202020204" pitchFamily="34" charset="0"/>
                        <a:cs typeface="Arial" panose="020B0604020202020204" pitchFamily="34" charset="0"/>
                      </a:endParaRPr>
                    </a:p>
                  </a:txBody>
                  <a:tcPr/>
                </a:tc>
                <a:tc>
                  <a:txBody>
                    <a:bodyPr/>
                    <a:lstStyle/>
                    <a:p>
                      <a:r>
                        <a:rPr lang="fr-FR" dirty="0">
                          <a:latin typeface="Arial" panose="020B0604020202020204" pitchFamily="34" charset="0"/>
                          <a:cs typeface="Arial" panose="020B0604020202020204" pitchFamily="34" charset="0"/>
                        </a:rPr>
                        <a:t>Fonction sociale</a:t>
                      </a:r>
                    </a:p>
                  </a:txBody>
                  <a:tcPr/>
                </a:tc>
                <a:tc>
                  <a:txBody>
                    <a:bodyPr/>
                    <a:lstStyle/>
                    <a:p>
                      <a:r>
                        <a:rPr lang="fr-FR" dirty="0">
                          <a:latin typeface="Arial" panose="020B0604020202020204" pitchFamily="34" charset="0"/>
                          <a:cs typeface="Arial" panose="020B0604020202020204" pitchFamily="34" charset="0"/>
                        </a:rPr>
                        <a:t>Fonction nourricière</a:t>
                      </a:r>
                    </a:p>
                  </a:txBody>
                  <a:tcPr/>
                </a:tc>
                <a:extLst>
                  <a:ext uri="{0D108BD9-81ED-4DB2-BD59-A6C34878D82A}">
                    <a16:rowId xmlns:a16="http://schemas.microsoft.com/office/drawing/2014/main" val="10000"/>
                  </a:ext>
                </a:extLst>
              </a:tr>
              <a:tr h="719539">
                <a:tc>
                  <a:txBody>
                    <a:bodyPr/>
                    <a:lstStyle/>
                    <a:p>
                      <a:r>
                        <a:rPr lang="fr-FR" sz="1400" dirty="0">
                          <a:latin typeface="Arial" panose="020B0604020202020204" pitchFamily="34" charset="0"/>
                          <a:cs typeface="Arial" panose="020B0604020202020204" pitchFamily="34" charset="0"/>
                        </a:rPr>
                        <a:t>Ceinture de Londres</a:t>
                      </a:r>
                    </a:p>
                  </a:txBody>
                  <a:tcPr/>
                </a:tc>
                <a:tc>
                  <a:txBody>
                    <a:bodyPr/>
                    <a:lstStyle/>
                    <a:p>
                      <a:r>
                        <a:rPr lang="fr-FR" sz="1400" dirty="0">
                          <a:latin typeface="Arial" panose="020B0604020202020204" pitchFamily="34" charset="0"/>
                          <a:cs typeface="Arial" panose="020B0604020202020204" pitchFamily="34" charset="0"/>
                        </a:rPr>
                        <a:t>Un peu avant 1930</a:t>
                      </a:r>
                    </a:p>
                  </a:txBody>
                  <a:tcPr/>
                </a:tc>
                <a:tc>
                  <a:txBody>
                    <a:bodyPr/>
                    <a:lstStyle/>
                    <a:p>
                      <a:r>
                        <a:rPr lang="fr-FR" sz="1400" dirty="0">
                          <a:latin typeface="Arial" panose="020B0604020202020204" pitchFamily="34" charset="0"/>
                          <a:cs typeface="Arial" panose="020B0604020202020204" pitchFamily="34" charset="0"/>
                        </a:rPr>
                        <a:t>Préoccupation</a:t>
                      </a:r>
                      <a:r>
                        <a:rPr lang="fr-FR" sz="1400" baseline="0" dirty="0">
                          <a:latin typeface="Arial" panose="020B0604020202020204" pitchFamily="34" charset="0"/>
                          <a:cs typeface="Arial" panose="020B0604020202020204" pitchFamily="34" charset="0"/>
                        </a:rPr>
                        <a:t> centrale, contre étalement urbain</a:t>
                      </a:r>
                      <a:endParaRPr lang="fr-FR" sz="1400" dirty="0">
                        <a:latin typeface="Arial" panose="020B0604020202020204" pitchFamily="34" charset="0"/>
                        <a:cs typeface="Arial" panose="020B0604020202020204" pitchFamily="34" charset="0"/>
                      </a:endParaRPr>
                    </a:p>
                  </a:txBody>
                  <a:tcPr/>
                </a:tc>
                <a:tc>
                  <a:txBody>
                    <a:bodyPr/>
                    <a:lstStyle/>
                    <a:p>
                      <a:r>
                        <a:rPr lang="fr-FR" sz="1400" dirty="0">
                          <a:latin typeface="Arial" panose="020B0604020202020204" pitchFamily="34" charset="0"/>
                          <a:cs typeface="Arial" panose="020B0604020202020204" pitchFamily="34" charset="0"/>
                        </a:rPr>
                        <a:t>Pas explicitement</a:t>
                      </a:r>
                    </a:p>
                  </a:txBody>
                  <a:tcPr/>
                </a:tc>
                <a:tc>
                  <a:txBody>
                    <a:bodyPr/>
                    <a:lstStyle/>
                    <a:p>
                      <a:r>
                        <a:rPr lang="fr-FR" sz="1400" dirty="0">
                          <a:latin typeface="Arial" panose="020B0604020202020204" pitchFamily="34" charset="0"/>
                          <a:cs typeface="Arial" panose="020B0604020202020204" pitchFamily="34" charset="0"/>
                        </a:rPr>
                        <a:t>Pas au</a:t>
                      </a:r>
                      <a:r>
                        <a:rPr lang="fr-FR" sz="1400" baseline="0" dirty="0">
                          <a:latin typeface="Arial" panose="020B0604020202020204" pitchFamily="34" charset="0"/>
                          <a:cs typeface="Arial" panose="020B0604020202020204" pitchFamily="34" charset="0"/>
                        </a:rPr>
                        <a:t> début, après 2GM, plus protection terres agricoles</a:t>
                      </a:r>
                      <a:endParaRPr lang="fr-F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98817">
                <a:tc>
                  <a:txBody>
                    <a:bodyPr/>
                    <a:lstStyle/>
                    <a:p>
                      <a:r>
                        <a:rPr lang="fr-FR" sz="1400" dirty="0">
                          <a:latin typeface="Arial" panose="020B0604020202020204" pitchFamily="34" charset="0"/>
                          <a:cs typeface="Arial" panose="020B0604020202020204" pitchFamily="34" charset="0"/>
                        </a:rPr>
                        <a:t>Ceinture de Toronto</a:t>
                      </a:r>
                    </a:p>
                  </a:txBody>
                  <a:tcPr/>
                </a:tc>
                <a:tc>
                  <a:txBody>
                    <a:bodyPr/>
                    <a:lstStyle/>
                    <a:p>
                      <a:r>
                        <a:rPr lang="fr-FR" sz="1400" dirty="0">
                          <a:latin typeface="Arial" panose="020B0604020202020204" pitchFamily="34" charset="0"/>
                          <a:cs typeface="Arial" panose="020B0604020202020204" pitchFamily="34" charset="0"/>
                        </a:rPr>
                        <a:t>2005</a:t>
                      </a:r>
                    </a:p>
                  </a:txBody>
                  <a:tcPr/>
                </a:tc>
                <a:tc>
                  <a:txBody>
                    <a:bodyPr/>
                    <a:lstStyle/>
                    <a:p>
                      <a:r>
                        <a:rPr lang="fr-FR" sz="1400" dirty="0">
                          <a:latin typeface="Arial" panose="020B0604020202020204" pitchFamily="34" charset="0"/>
                          <a:cs typeface="Arial" panose="020B0604020202020204" pitchFamily="34" charset="0"/>
                        </a:rPr>
                        <a:t>OUI</a:t>
                      </a:r>
                    </a:p>
                  </a:txBody>
                  <a:tcPr/>
                </a:tc>
                <a:tc>
                  <a:txBody>
                    <a:bodyPr/>
                    <a:lstStyle/>
                    <a:p>
                      <a:r>
                        <a:rPr lang="fr-FR" sz="1400" dirty="0">
                          <a:latin typeface="Arial" panose="020B0604020202020204" pitchFamily="34" charset="0"/>
                          <a:cs typeface="Arial" panose="020B0604020202020204" pitchFamily="34" charset="0"/>
                        </a:rPr>
                        <a:t>NON</a:t>
                      </a:r>
                    </a:p>
                  </a:txBody>
                  <a:tcPr/>
                </a:tc>
                <a:tc>
                  <a:txBody>
                    <a:bodyPr/>
                    <a:lstStyle/>
                    <a:p>
                      <a:r>
                        <a:rPr lang="fr-FR" sz="1400" dirty="0">
                          <a:latin typeface="Arial" panose="020B0604020202020204" pitchFamily="34" charset="0"/>
                          <a:cs typeface="Arial" panose="020B0604020202020204" pitchFamily="34" charset="0"/>
                        </a:rPr>
                        <a:t>Oui, protéger les terres agricoles, pour AB (circuits-courts)</a:t>
                      </a:r>
                    </a:p>
                  </a:txBody>
                  <a:tcPr/>
                </a:tc>
                <a:extLst>
                  <a:ext uri="{0D108BD9-81ED-4DB2-BD59-A6C34878D82A}">
                    <a16:rowId xmlns:a16="http://schemas.microsoft.com/office/drawing/2014/main" val="10002"/>
                  </a:ext>
                </a:extLst>
              </a:tr>
              <a:tr h="494995">
                <a:tc>
                  <a:txBody>
                    <a:bodyPr/>
                    <a:lstStyle/>
                    <a:p>
                      <a:r>
                        <a:rPr lang="fr-FR" sz="1400" dirty="0">
                          <a:latin typeface="Arial" panose="020B0604020202020204" pitchFamily="34" charset="0"/>
                          <a:cs typeface="Arial" panose="020B0604020202020204" pitchFamily="34" charset="0"/>
                        </a:rPr>
                        <a:t>Ceinture d’Ottawa</a:t>
                      </a:r>
                    </a:p>
                  </a:txBody>
                  <a:tcPr/>
                </a:tc>
                <a:tc>
                  <a:txBody>
                    <a:bodyPr/>
                    <a:lstStyle/>
                    <a:p>
                      <a:r>
                        <a:rPr lang="fr-FR" sz="1400" dirty="0">
                          <a:latin typeface="Arial" panose="020B0604020202020204" pitchFamily="34" charset="0"/>
                          <a:cs typeface="Arial" panose="020B0604020202020204" pitchFamily="34" charset="0"/>
                        </a:rPr>
                        <a:t>Début 1950</a:t>
                      </a:r>
                    </a:p>
                  </a:txBody>
                  <a:tcPr/>
                </a:tc>
                <a:tc>
                  <a:txBody>
                    <a:bodyPr/>
                    <a:lstStyle/>
                    <a:p>
                      <a:r>
                        <a:rPr lang="fr-FR" sz="1400" dirty="0">
                          <a:latin typeface="Arial" panose="020B0604020202020204" pitchFamily="34" charset="0"/>
                          <a:cs typeface="Arial" panose="020B0604020202020204" pitchFamily="34" charset="0"/>
                        </a:rPr>
                        <a:t>OUI</a:t>
                      </a:r>
                    </a:p>
                  </a:txBody>
                  <a:tcPr/>
                </a:tc>
                <a:tc>
                  <a:txBody>
                    <a:bodyPr/>
                    <a:lstStyle/>
                    <a:p>
                      <a:r>
                        <a:rPr lang="fr-FR" sz="1400" dirty="0">
                          <a:latin typeface="Arial" panose="020B0604020202020204" pitchFamily="34" charset="0"/>
                          <a:cs typeface="Arial" panose="020B0604020202020204" pitchFamily="34" charset="0"/>
                        </a:rPr>
                        <a:t>De loisirs</a:t>
                      </a:r>
                      <a:r>
                        <a:rPr lang="fr-FR" sz="1400" baseline="0" dirty="0">
                          <a:latin typeface="Arial" panose="020B0604020202020204" pitchFamily="34" charset="0"/>
                          <a:cs typeface="Arial" panose="020B0604020202020204" pitchFamily="34" charset="0"/>
                        </a:rPr>
                        <a:t> et identitaire</a:t>
                      </a:r>
                      <a:endParaRPr lang="fr-FR" sz="1400" dirty="0">
                        <a:latin typeface="Arial" panose="020B0604020202020204" pitchFamily="34" charset="0"/>
                        <a:cs typeface="Arial" panose="020B0604020202020204" pitchFamily="34" charset="0"/>
                      </a:endParaRPr>
                    </a:p>
                  </a:txBody>
                  <a:tcPr/>
                </a:tc>
                <a:tc>
                  <a:txBody>
                    <a:bodyPr/>
                    <a:lstStyle/>
                    <a:p>
                      <a:r>
                        <a:rPr lang="fr-FR" sz="1400" dirty="0">
                          <a:latin typeface="Arial" panose="020B0604020202020204" pitchFamily="34" charset="0"/>
                          <a:cs typeface="Arial" panose="020B0604020202020204" pitchFamily="34" charset="0"/>
                        </a:rPr>
                        <a:t>NON, actuellement</a:t>
                      </a:r>
                      <a:r>
                        <a:rPr lang="fr-FR" sz="1400" baseline="0" dirty="0">
                          <a:latin typeface="Arial" panose="020B0604020202020204" pitchFamily="34" charset="0"/>
                          <a:cs typeface="Arial" panose="020B0604020202020204" pitchFamily="34" charset="0"/>
                        </a:rPr>
                        <a:t> intérêt </a:t>
                      </a:r>
                      <a:r>
                        <a:rPr lang="fr-FR" sz="1400" baseline="0" dirty="0">
                          <a:latin typeface="Arial" panose="020B0604020202020204" pitchFamily="34" charset="0"/>
                          <a:cs typeface="Arial" panose="020B0604020202020204" pitchFamily="34" charset="0"/>
                          <a:sym typeface="Wingdings" panose="05000000000000000000" pitchFamily="2" charset="2"/>
                        </a:rPr>
                        <a:t> pour AB</a:t>
                      </a:r>
                      <a:endParaRPr lang="fr-F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94995">
                <a:tc>
                  <a:txBody>
                    <a:bodyPr/>
                    <a:lstStyle/>
                    <a:p>
                      <a:r>
                        <a:rPr lang="fr-FR" sz="1400" dirty="0">
                          <a:latin typeface="Arial" panose="020B0604020202020204" pitchFamily="34" charset="0"/>
                          <a:cs typeface="Arial" panose="020B0604020202020204" pitchFamily="34" charset="0"/>
                        </a:rPr>
                        <a:t>Ceinture Ile-De-France</a:t>
                      </a:r>
                    </a:p>
                  </a:txBody>
                  <a:tcPr/>
                </a:tc>
                <a:tc>
                  <a:txBody>
                    <a:bodyPr/>
                    <a:lstStyle/>
                    <a:p>
                      <a:r>
                        <a:rPr lang="fr-FR" sz="1400" dirty="0">
                          <a:latin typeface="Arial" panose="020B0604020202020204" pitchFamily="34" charset="0"/>
                          <a:cs typeface="Arial" panose="020B0604020202020204" pitchFamily="34" charset="0"/>
                        </a:rPr>
                        <a:t>Milieu</a:t>
                      </a:r>
                      <a:r>
                        <a:rPr lang="fr-FR" sz="1400" baseline="0" dirty="0">
                          <a:latin typeface="Arial" panose="020B0604020202020204" pitchFamily="34" charset="0"/>
                          <a:cs typeface="Arial" panose="020B0604020202020204" pitchFamily="34" charset="0"/>
                        </a:rPr>
                        <a:t> années 60, fin 70</a:t>
                      </a:r>
                      <a:endParaRPr lang="fr-FR" sz="1400" dirty="0">
                        <a:latin typeface="Arial" panose="020B0604020202020204" pitchFamily="34" charset="0"/>
                        <a:cs typeface="Arial" panose="020B0604020202020204" pitchFamily="34" charset="0"/>
                      </a:endParaRPr>
                    </a:p>
                  </a:txBody>
                  <a:tcPr/>
                </a:tc>
                <a:tc>
                  <a:txBody>
                    <a:bodyPr/>
                    <a:lstStyle/>
                    <a:p>
                      <a:r>
                        <a:rPr lang="fr-FR" sz="1400" dirty="0">
                          <a:latin typeface="Arial" panose="020B0604020202020204" pitchFamily="34" charset="0"/>
                          <a:cs typeface="Arial" panose="020B0604020202020204" pitchFamily="34" charset="0"/>
                        </a:rPr>
                        <a:t>OUI (PNR)</a:t>
                      </a:r>
                    </a:p>
                  </a:txBody>
                  <a:tcPr/>
                </a:tc>
                <a:tc>
                  <a:txBody>
                    <a:bodyPr/>
                    <a:lstStyle/>
                    <a:p>
                      <a:r>
                        <a:rPr lang="fr-FR" sz="1400" dirty="0">
                          <a:latin typeface="Arial" panose="020B0604020202020204" pitchFamily="34" charset="0"/>
                          <a:cs typeface="Arial" panose="020B0604020202020204" pitchFamily="34" charset="0"/>
                        </a:rPr>
                        <a:t>Cadre paysager</a:t>
                      </a:r>
                    </a:p>
                  </a:txBody>
                  <a:tcPr/>
                </a:tc>
                <a:tc>
                  <a:txBody>
                    <a:bodyPr/>
                    <a:lstStyle/>
                    <a:p>
                      <a:r>
                        <a:rPr lang="fr-FR" sz="1400" dirty="0">
                          <a:latin typeface="Arial" panose="020B0604020202020204" pitchFamily="34" charset="0"/>
                          <a:cs typeface="Arial" panose="020B0604020202020204" pitchFamily="34" charset="0"/>
                        </a:rPr>
                        <a:t>A partir 2000 volonté de nourrir la ville</a:t>
                      </a:r>
                    </a:p>
                  </a:txBody>
                  <a:tcPr/>
                </a:tc>
                <a:extLst>
                  <a:ext uri="{0D108BD9-81ED-4DB2-BD59-A6C34878D82A}">
                    <a16:rowId xmlns:a16="http://schemas.microsoft.com/office/drawing/2014/main" val="10004"/>
                  </a:ext>
                </a:extLst>
              </a:tr>
              <a:tr h="298769">
                <a:tc>
                  <a:txBody>
                    <a:bodyPr/>
                    <a:lstStyle/>
                    <a:p>
                      <a:r>
                        <a:rPr lang="fr-FR" sz="1400" dirty="0">
                          <a:latin typeface="Arial" panose="020B0604020202020204" pitchFamily="34" charset="0"/>
                          <a:cs typeface="Arial" panose="020B0604020202020204" pitchFamily="34" charset="0"/>
                        </a:rPr>
                        <a:t>Ceinture Montréal</a:t>
                      </a:r>
                    </a:p>
                  </a:txBody>
                  <a:tcPr/>
                </a:tc>
                <a:tc>
                  <a:txBody>
                    <a:bodyPr/>
                    <a:lstStyle/>
                    <a:p>
                      <a:r>
                        <a:rPr lang="fr-FR" sz="1400" dirty="0">
                          <a:latin typeface="Arial" panose="020B0604020202020204" pitchFamily="34" charset="0"/>
                          <a:cs typeface="Arial" panose="020B0604020202020204" pitchFamily="34" charset="0"/>
                        </a:rPr>
                        <a:t>Discussions 1978</a:t>
                      </a:r>
                    </a:p>
                  </a:txBody>
                  <a:tcPr/>
                </a:tc>
                <a:tc>
                  <a:txBody>
                    <a:bodyPr/>
                    <a:lstStyle/>
                    <a:p>
                      <a:r>
                        <a:rPr lang="fr-FR" sz="1400" dirty="0">
                          <a:latin typeface="Arial" panose="020B0604020202020204" pitchFamily="34" charset="0"/>
                          <a:cs typeface="Arial" panose="020B0604020202020204" pitchFamily="34" charset="0"/>
                        </a:rPr>
                        <a:t>OUI</a:t>
                      </a:r>
                    </a:p>
                  </a:txBody>
                  <a:tcPr/>
                </a:tc>
                <a:tc>
                  <a:txBody>
                    <a:bodyPr/>
                    <a:lstStyle/>
                    <a:p>
                      <a:r>
                        <a:rPr lang="fr-FR" sz="1400" dirty="0">
                          <a:latin typeface="Arial" panose="020B0604020202020204" pitchFamily="34" charset="0"/>
                          <a:cs typeface="Arial" panose="020B0604020202020204" pitchFamily="34" charset="0"/>
                        </a:rPr>
                        <a:t>OUI</a:t>
                      </a:r>
                    </a:p>
                  </a:txBody>
                  <a:tcPr/>
                </a:tc>
                <a:tc>
                  <a:txBody>
                    <a:bodyPr/>
                    <a:lstStyle/>
                    <a:p>
                      <a:r>
                        <a:rPr lang="fr-FR" sz="1400" dirty="0">
                          <a:latin typeface="Arial" panose="020B0604020202020204" pitchFamily="34" charset="0"/>
                          <a:cs typeface="Arial" panose="020B0604020202020204" pitchFamily="34" charset="0"/>
                        </a:rPr>
                        <a:t>2008,</a:t>
                      </a:r>
                      <a:r>
                        <a:rPr lang="fr-FR" sz="1400" baseline="0" dirty="0">
                          <a:latin typeface="Arial" panose="020B0604020202020204" pitchFamily="34" charset="0"/>
                          <a:cs typeface="Arial" panose="020B0604020202020204" pitchFamily="34" charset="0"/>
                        </a:rPr>
                        <a:t> SAM</a:t>
                      </a:r>
                      <a:endParaRPr lang="fr-F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73353">
                <a:tc>
                  <a:txBody>
                    <a:bodyPr/>
                    <a:lstStyle/>
                    <a:p>
                      <a:r>
                        <a:rPr lang="fr-FR" sz="1400" dirty="0">
                          <a:latin typeface="Arial" panose="020B0604020202020204" pitchFamily="34" charset="0"/>
                          <a:cs typeface="Arial" panose="020B0604020202020204" pitchFamily="34" charset="0"/>
                        </a:rPr>
                        <a:t>Ceinture Liégeoise</a:t>
                      </a:r>
                    </a:p>
                  </a:txBody>
                  <a:tcPr/>
                </a:tc>
                <a:tc>
                  <a:txBody>
                    <a:bodyPr/>
                    <a:lstStyle/>
                    <a:p>
                      <a:r>
                        <a:rPr lang="fr-FR" sz="1400" dirty="0">
                          <a:latin typeface="Arial" panose="020B0604020202020204" pitchFamily="34" charset="0"/>
                          <a:cs typeface="Arial" panose="020B0604020202020204" pitchFamily="34" charset="0"/>
                        </a:rPr>
                        <a:t>2012</a:t>
                      </a:r>
                    </a:p>
                  </a:txBody>
                  <a:tcPr/>
                </a:tc>
                <a:tc>
                  <a:txBody>
                    <a:bodyPr/>
                    <a:lstStyle/>
                    <a:p>
                      <a:r>
                        <a:rPr lang="fr-FR" sz="1400" dirty="0">
                          <a:latin typeface="Arial" panose="020B0604020202020204" pitchFamily="34" charset="0"/>
                          <a:cs typeface="Arial" panose="020B0604020202020204" pitchFamily="34" charset="0"/>
                        </a:rPr>
                        <a:t>OUI</a:t>
                      </a:r>
                    </a:p>
                  </a:txBody>
                  <a:tcPr/>
                </a:tc>
                <a:tc>
                  <a:txBody>
                    <a:bodyPr/>
                    <a:lstStyle/>
                    <a:p>
                      <a:r>
                        <a:rPr lang="fr-FR" sz="1400" dirty="0">
                          <a:latin typeface="Arial" panose="020B0604020202020204" pitchFamily="34" charset="0"/>
                          <a:cs typeface="Arial" panose="020B0604020202020204" pitchFamily="34" charset="0"/>
                        </a:rPr>
                        <a:t>OUI</a:t>
                      </a:r>
                    </a:p>
                  </a:txBody>
                  <a:tcPr/>
                </a:tc>
                <a:tc>
                  <a:txBody>
                    <a:bodyPr/>
                    <a:lstStyle/>
                    <a:p>
                      <a:r>
                        <a:rPr lang="fr-FR" sz="1400" dirty="0">
                          <a:latin typeface="Arial" panose="020B0604020202020204" pitchFamily="34" charset="0"/>
                          <a:cs typeface="Arial" panose="020B0604020202020204" pitchFamily="34" charset="0"/>
                        </a:rPr>
                        <a:t>Fonction</a:t>
                      </a:r>
                      <a:r>
                        <a:rPr lang="fr-FR" sz="1400" baseline="0" dirty="0">
                          <a:latin typeface="Arial" panose="020B0604020202020204" pitchFamily="34" charset="0"/>
                          <a:cs typeface="Arial" panose="020B0604020202020204" pitchFamily="34" charset="0"/>
                        </a:rPr>
                        <a:t> principale</a:t>
                      </a:r>
                      <a:endParaRPr lang="fr-F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070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148444" y="1471953"/>
            <a:ext cx="5919355" cy="4575555"/>
          </a:xfrm>
          <a:prstGeom prst="rect">
            <a:avLst/>
          </a:prstGeom>
          <a:noFill/>
          <a:ln>
            <a:noFill/>
          </a:ln>
          <a:extLst/>
        </p:spPr>
      </p:pic>
      <p:sp>
        <p:nvSpPr>
          <p:cNvPr id="4" name="ZoneTexte 3"/>
          <p:cNvSpPr txBox="1"/>
          <p:nvPr/>
        </p:nvSpPr>
        <p:spPr>
          <a:xfrm>
            <a:off x="1288473" y="194681"/>
            <a:ext cx="9922866" cy="1015663"/>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Cartes des ceintures vertes dans le monde</a:t>
            </a:r>
          </a:p>
          <a:p>
            <a:pPr algn="ctr"/>
            <a:endParaRPr lang="fr-FR" b="1" dirty="0">
              <a:latin typeface="Arial" panose="020B0604020202020204" pitchFamily="34" charset="0"/>
              <a:cs typeface="Arial" panose="020B0604020202020204" pitchFamily="34" charset="0"/>
            </a:endParaRPr>
          </a:p>
          <a:p>
            <a:pPr algn="ctr"/>
            <a:endParaRPr lang="fr-FR" b="1" dirty="0">
              <a:latin typeface="Arial" panose="020B0604020202020204" pitchFamily="34" charset="0"/>
              <a:cs typeface="Arial" panose="020B0604020202020204" pitchFamily="34" charset="0"/>
            </a:endParaRPr>
          </a:p>
        </p:txBody>
      </p:sp>
      <p:sp>
        <p:nvSpPr>
          <p:cNvPr id="5" name="ZoneTexte 4"/>
          <p:cNvSpPr txBox="1"/>
          <p:nvPr/>
        </p:nvSpPr>
        <p:spPr>
          <a:xfrm>
            <a:off x="1870364" y="825623"/>
            <a:ext cx="9590809" cy="646331"/>
          </a:xfrm>
          <a:prstGeom prst="rect">
            <a:avLst/>
          </a:prstGeom>
          <a:noFill/>
        </p:spPr>
        <p:txBody>
          <a:bodyPr wrap="square" rtlCol="0">
            <a:spAutoFit/>
          </a:bodyPr>
          <a:lstStyle/>
          <a:p>
            <a:r>
              <a:rPr lang="fr-CA" dirty="0" err="1">
                <a:latin typeface="Arial" panose="020B0604020202020204" pitchFamily="34" charset="0"/>
                <a:cs typeface="Arial" panose="020B0604020202020204" pitchFamily="34" charset="0"/>
              </a:rPr>
              <a:t>Fig</a:t>
            </a:r>
            <a:r>
              <a:rPr lang="fr-CA" dirty="0">
                <a:latin typeface="Arial" panose="020B0604020202020204" pitchFamily="34" charset="0"/>
                <a:cs typeface="Arial" panose="020B0604020202020204" pitchFamily="34" charset="0"/>
              </a:rPr>
              <a:t> 1:Golden </a:t>
            </a:r>
            <a:r>
              <a:rPr lang="fr-CA" dirty="0" err="1">
                <a:latin typeface="Arial" panose="020B0604020202020204" pitchFamily="34" charset="0"/>
                <a:cs typeface="Arial" panose="020B0604020202020204" pitchFamily="34" charset="0"/>
              </a:rPr>
              <a:t>Horseshoe</a:t>
            </a:r>
            <a:r>
              <a:rPr lang="fr-CA" dirty="0">
                <a:latin typeface="Arial" panose="020B0604020202020204" pitchFamily="34" charset="0"/>
                <a:cs typeface="Arial" panose="020B0604020202020204" pitchFamily="34" charset="0"/>
              </a:rPr>
              <a:t> Green Belt (la plus grande CV au monde ... Toronto et tout l’ouest du Lac Ontario)</a:t>
            </a:r>
            <a:endParaRPr lang="fr-FR" dirty="0">
              <a:latin typeface="Arial" panose="020B0604020202020204" pitchFamily="34" charset="0"/>
              <a:cs typeface="Arial" panose="020B0604020202020204" pitchFamily="34" charset="0"/>
            </a:endParaRPr>
          </a:p>
        </p:txBody>
      </p:sp>
      <p:sp>
        <p:nvSpPr>
          <p:cNvPr id="6" name="TextBox 5"/>
          <p:cNvSpPr txBox="1"/>
          <p:nvPr/>
        </p:nvSpPr>
        <p:spPr>
          <a:xfrm>
            <a:off x="609600" y="2093843"/>
            <a:ext cx="2292626" cy="646331"/>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Source: Green Belt Plan (2005)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000722"/>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
  <TotalTime>773</TotalTime>
  <Words>882</Words>
  <Application>Microsoft Office PowerPoint</Application>
  <PresentationFormat>Widescreen</PresentationFormat>
  <Paragraphs>176</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Calibri Light</vt:lpstr>
      <vt:lpstr>Times New Roman</vt:lpstr>
      <vt:lpstr>Wingdings</vt:lpstr>
      <vt:lpstr>Wingdings 3</vt:lpstr>
      <vt:lpstr>Rétrospective</vt:lpstr>
      <vt:lpstr>Foxit Reader PDF Document</vt:lpstr>
      <vt:lpstr>La Ceinture Aliment-Terre, système innovant                 pour nourrir la population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Ceinture Aliment-Terre, système innovant                 pour nourrir la population</dc:title>
  <dc:creator>Antonia</dc:creator>
  <cp:lastModifiedBy>Owner</cp:lastModifiedBy>
  <cp:revision>56</cp:revision>
  <dcterms:created xsi:type="dcterms:W3CDTF">2016-07-03T12:28:06Z</dcterms:created>
  <dcterms:modified xsi:type="dcterms:W3CDTF">2016-07-13T00:19:37Z</dcterms:modified>
</cp:coreProperties>
</file>