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23"/>
  </p:notesMasterIdLst>
  <p:sldIdLst>
    <p:sldId id="256" r:id="rId2"/>
    <p:sldId id="260" r:id="rId3"/>
    <p:sldId id="257" r:id="rId4"/>
    <p:sldId id="258" r:id="rId5"/>
    <p:sldId id="261" r:id="rId6"/>
    <p:sldId id="274" r:id="rId7"/>
    <p:sldId id="262" r:id="rId8"/>
    <p:sldId id="263" r:id="rId9"/>
    <p:sldId id="264" r:id="rId10"/>
    <p:sldId id="265" r:id="rId11"/>
    <p:sldId id="266" r:id="rId12"/>
    <p:sldId id="267" r:id="rId13"/>
    <p:sldId id="277" r:id="rId14"/>
    <p:sldId id="268" r:id="rId15"/>
    <p:sldId id="269" r:id="rId16"/>
    <p:sldId id="270" r:id="rId17"/>
    <p:sldId id="271" r:id="rId18"/>
    <p:sldId id="275" r:id="rId19"/>
    <p:sldId id="272" r:id="rId20"/>
    <p:sldId id="273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81" d="100"/>
          <a:sy n="81" d="100"/>
        </p:scale>
        <p:origin x="-28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3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/>
              <a:t>Evolution du nombre d'exploitations à Courcelles par catégorie d'âge de 1990 à 2010 </a:t>
            </a:r>
          </a:p>
        </c:rich>
      </c:tx>
      <c:layout>
        <c:manualLayout>
          <c:xMode val="edge"/>
          <c:yMode val="edge"/>
          <c:x val="0.11421477343265053"/>
          <c:y val="2.89156626506024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6350093109869649E-2"/>
          <c:y val="0.27469879518072288"/>
          <c:w val="0.67411545623836122"/>
          <c:h val="0.640963855421686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'[courcelles_graphiques (2).xls]Donnees_Courcelles'!$A$53</c:f>
              <c:strCache>
                <c:ptCount val="1"/>
                <c:pt idx="0">
                  <c:v>moins de 45 ans</c:v>
                </c:pt>
              </c:strCache>
            </c:strRef>
          </c:tx>
          <c:spPr>
            <a:solidFill>
              <a:srgbClr val="666699"/>
            </a:solidFill>
            <a:ln w="25400">
              <a:noFill/>
            </a:ln>
          </c:spPr>
          <c:invertIfNegative val="0"/>
          <c:cat>
            <c:numRef>
              <c:f>'[courcelles_graphiques (2).xls]Donnees_Courcelles'!$B$52:$F$52</c:f>
              <c:numCache>
                <c:formatCode>General</c:formatCode>
                <c:ptCount val="5"/>
                <c:pt idx="0">
                  <c:v>1990</c:v>
                </c:pt>
                <c:pt idx="1">
                  <c:v>1995</c:v>
                </c:pt>
                <c:pt idx="2">
                  <c:v>2000</c:v>
                </c:pt>
                <c:pt idx="3">
                  <c:v>2005</c:v>
                </c:pt>
                <c:pt idx="4">
                  <c:v>2010</c:v>
                </c:pt>
              </c:numCache>
            </c:numRef>
          </c:cat>
          <c:val>
            <c:numRef>
              <c:f>'[courcelles_graphiques (2).xls]Donnees_Courcelles'!$B$53:$F$53</c:f>
              <c:numCache>
                <c:formatCode>General</c:formatCode>
                <c:ptCount val="5"/>
                <c:pt idx="0">
                  <c:v>31</c:v>
                </c:pt>
                <c:pt idx="1">
                  <c:v>23</c:v>
                </c:pt>
                <c:pt idx="2">
                  <c:v>18</c:v>
                </c:pt>
                <c:pt idx="3">
                  <c:v>12</c:v>
                </c:pt>
                <c:pt idx="4">
                  <c:v>7</c:v>
                </c:pt>
              </c:numCache>
            </c:numRef>
          </c:val>
        </c:ser>
        <c:ser>
          <c:idx val="1"/>
          <c:order val="1"/>
          <c:tx>
            <c:strRef>
              <c:f>'[courcelles_graphiques (2).xls]Donnees_Courcelles'!$A$54</c:f>
              <c:strCache>
                <c:ptCount val="1"/>
                <c:pt idx="0">
                  <c:v>45 ans et plus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invertIfNegative val="0"/>
          <c:cat>
            <c:numRef>
              <c:f>'[courcelles_graphiques (2).xls]Donnees_Courcelles'!$B$52:$F$52</c:f>
              <c:numCache>
                <c:formatCode>General</c:formatCode>
                <c:ptCount val="5"/>
                <c:pt idx="0">
                  <c:v>1990</c:v>
                </c:pt>
                <c:pt idx="1">
                  <c:v>1995</c:v>
                </c:pt>
                <c:pt idx="2">
                  <c:v>2000</c:v>
                </c:pt>
                <c:pt idx="3">
                  <c:v>2005</c:v>
                </c:pt>
                <c:pt idx="4">
                  <c:v>2010</c:v>
                </c:pt>
              </c:numCache>
            </c:numRef>
          </c:cat>
          <c:val>
            <c:numRef>
              <c:f>'[courcelles_graphiques (2).xls]Donnees_Courcelles'!$B$54:$F$54</c:f>
              <c:numCache>
                <c:formatCode>General</c:formatCode>
                <c:ptCount val="5"/>
                <c:pt idx="0">
                  <c:v>55</c:v>
                </c:pt>
                <c:pt idx="1">
                  <c:v>43</c:v>
                </c:pt>
                <c:pt idx="2">
                  <c:v>38</c:v>
                </c:pt>
                <c:pt idx="3">
                  <c:v>33</c:v>
                </c:pt>
                <c:pt idx="4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33640448"/>
        <c:axId val="33641984"/>
      </c:barChart>
      <c:catAx>
        <c:axId val="33640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3364198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33641984"/>
        <c:scaling>
          <c:orientation val="minMax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General" sourceLinked="1"/>
        <c:majorTickMark val="none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33640448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77839851024208562"/>
          <c:y val="0.5590361445783133"/>
          <c:w val="0.20670391061452514"/>
          <c:h val="0.11566265060240964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4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rgbClr val="FFFFFF"/>
    </a:solidFill>
    <a:ln w="12700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/>
              <a:t>Evolution de la SAU totale (Ha) à Courcelles de 1990 à 2013  </a:t>
            </a:r>
          </a:p>
        </c:rich>
      </c:tx>
      <c:layout>
        <c:manualLayout>
          <c:xMode val="edge"/>
          <c:yMode val="edge"/>
          <c:x val="0.19362745098039219"/>
          <c:y val="2.777777777777777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8235294117647065E-2"/>
          <c:y val="0.2951388888888889"/>
          <c:w val="0.66911764705882348"/>
          <c:h val="0.586805555555555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'[courcelles_graphiques (2).xls]Donnees_Courcelles'!$A$4</c:f>
              <c:strCache>
                <c:ptCount val="1"/>
                <c:pt idx="0">
                  <c:v>SAU totale (Ha) </c:v>
                </c:pt>
              </c:strCache>
            </c:strRef>
          </c:tx>
          <c:spPr>
            <a:solidFill>
              <a:srgbClr val="008080"/>
            </a:solidFill>
            <a:ln w="25400">
              <a:noFill/>
            </a:ln>
          </c:spPr>
          <c:invertIfNegative val="0"/>
          <c:cat>
            <c:numRef>
              <c:f>'[courcelles_graphiques (2).xls]Donnees_Courcelles'!$B$3:$F$3</c:f>
              <c:numCache>
                <c:formatCode>General</c:formatCode>
                <c:ptCount val="5"/>
                <c:pt idx="0">
                  <c:v>1990</c:v>
                </c:pt>
                <c:pt idx="1">
                  <c:v>1995</c:v>
                </c:pt>
                <c:pt idx="2">
                  <c:v>2000</c:v>
                </c:pt>
                <c:pt idx="3">
                  <c:v>2005</c:v>
                </c:pt>
                <c:pt idx="4">
                  <c:v>2013</c:v>
                </c:pt>
              </c:numCache>
            </c:numRef>
          </c:cat>
          <c:val>
            <c:numRef>
              <c:f>'[courcelles_graphiques (2).xls]Donnees_Courcelles'!$B$4:$F$4</c:f>
              <c:numCache>
                <c:formatCode>General</c:formatCode>
                <c:ptCount val="5"/>
                <c:pt idx="0">
                  <c:v>2488.3000000000002</c:v>
                </c:pt>
                <c:pt idx="1">
                  <c:v>2280.4</c:v>
                </c:pt>
                <c:pt idx="2">
                  <c:v>2127.44</c:v>
                </c:pt>
                <c:pt idx="3">
                  <c:v>2149.73</c:v>
                </c:pt>
                <c:pt idx="4">
                  <c:v>1833.06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529216"/>
        <c:axId val="33821824"/>
      </c:barChart>
      <c:catAx>
        <c:axId val="33529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3382182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33821824"/>
        <c:scaling>
          <c:orientation val="minMax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33529216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78492647058823528"/>
          <c:y val="0.57986111111111116"/>
          <c:w val="0.19852941176470587"/>
          <c:h val="8.3333333333333329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4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rgbClr val="FFFFFF"/>
    </a:solidFill>
    <a:ln w="12700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/>
              <a:t>Evolution de la SAU totale (Ha) à Courcelles de 1990 à 2013  </a:t>
            </a:r>
          </a:p>
        </c:rich>
      </c:tx>
      <c:layout>
        <c:manualLayout>
          <c:xMode val="edge"/>
          <c:yMode val="edge"/>
          <c:x val="0.19362745098039219"/>
          <c:y val="2.777777777777777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8235294117647065E-2"/>
          <c:y val="0.2951388888888889"/>
          <c:w val="0.66911764705882348"/>
          <c:h val="0.586805555555555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'[courcelles_graphiques (2).xls]Donnees_Courcelles'!$A$4</c:f>
              <c:strCache>
                <c:ptCount val="1"/>
                <c:pt idx="0">
                  <c:v>SAU totale (Ha) </c:v>
                </c:pt>
              </c:strCache>
            </c:strRef>
          </c:tx>
          <c:spPr>
            <a:solidFill>
              <a:srgbClr val="008080"/>
            </a:solidFill>
            <a:ln w="25400">
              <a:noFill/>
            </a:ln>
          </c:spPr>
          <c:invertIfNegative val="0"/>
          <c:cat>
            <c:numRef>
              <c:f>'[courcelles_graphiques (2).xls]Donnees_Courcelles'!$B$3:$F$3</c:f>
              <c:numCache>
                <c:formatCode>General</c:formatCode>
                <c:ptCount val="5"/>
                <c:pt idx="0">
                  <c:v>1990</c:v>
                </c:pt>
                <c:pt idx="1">
                  <c:v>1995</c:v>
                </c:pt>
                <c:pt idx="2">
                  <c:v>2000</c:v>
                </c:pt>
                <c:pt idx="3">
                  <c:v>2005</c:v>
                </c:pt>
                <c:pt idx="4">
                  <c:v>2013</c:v>
                </c:pt>
              </c:numCache>
            </c:numRef>
          </c:cat>
          <c:val>
            <c:numRef>
              <c:f>'[courcelles_graphiques (2).xls]Donnees_Courcelles'!$B$4:$F$4</c:f>
              <c:numCache>
                <c:formatCode>General</c:formatCode>
                <c:ptCount val="5"/>
                <c:pt idx="0">
                  <c:v>2488.3000000000002</c:v>
                </c:pt>
                <c:pt idx="1">
                  <c:v>2280.4</c:v>
                </c:pt>
                <c:pt idx="2">
                  <c:v>2127.44</c:v>
                </c:pt>
                <c:pt idx="3">
                  <c:v>2149.73</c:v>
                </c:pt>
                <c:pt idx="4">
                  <c:v>1833.06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72896"/>
        <c:axId val="34734848"/>
      </c:barChart>
      <c:catAx>
        <c:axId val="33872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3473484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34734848"/>
        <c:scaling>
          <c:orientation val="minMax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33872896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78492647058823528"/>
          <c:y val="0.57986111111111116"/>
          <c:w val="0.19852941176470587"/>
          <c:h val="8.3333333333333329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4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rgbClr val="FFFFFF"/>
    </a:solidFill>
    <a:ln w="12700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6E23B-9E1C-4681-BCBA-78BBD33E1B1A}" type="datetimeFigureOut">
              <a:rPr lang="fr-FR" smtClean="0"/>
              <a:t>23/02/2016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CED9E-C375-4CFE-866A-791724EE1B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0002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CED9E-C375-4CFE-866A-791724EE1BD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46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/>
              <a:t>Evolution de l’agriculture a Courcelles et pistes de solutions</a:t>
            </a:r>
            <a:endParaRPr lang="fr-FR" sz="4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De 1990 à 2015</a:t>
            </a:r>
          </a:p>
          <a:p>
            <a:r>
              <a:rPr lang="fr-FR" sz="3600" dirty="0" smtClean="0"/>
              <a:t>Le 24/02/2016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99245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84464" y="519545"/>
            <a:ext cx="10567553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ym typeface="Wingdings" panose="05000000000000000000" pitchFamily="2" charset="2"/>
              </a:rPr>
              <a:t></a:t>
            </a:r>
            <a:r>
              <a:rPr lang="fr-FR" sz="2800" dirty="0"/>
              <a:t>Agrandissement des exploitations agricoles, qui ont plus que </a:t>
            </a:r>
            <a:r>
              <a:rPr lang="fr-FR" sz="2800" dirty="0" smtClean="0"/>
              <a:t>doublé en 20 ans, bien que depuis 5 ans, on note une baisse pour plus de la moitié des exploitants encore en activité face aux crises de la profession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ym typeface="Wingdings" panose="05000000000000000000" pitchFamily="2" charset="2"/>
              </a:rPr>
              <a:t>Ce qui revient souvent, volonté de s’agrandir...encore faut-il en avoir les moyens (ce que nous verrons plus loin)</a:t>
            </a:r>
          </a:p>
          <a:p>
            <a:endParaRPr lang="fr-FR" sz="2800" dirty="0" smtClean="0">
              <a:sym typeface="Wingdings" panose="05000000000000000000" pitchFamily="2" charset="2"/>
            </a:endParaRPr>
          </a:p>
          <a:p>
            <a:r>
              <a:rPr lang="fr-FR" sz="2800" b="1" dirty="0" smtClean="0">
                <a:sym typeface="Wingdings" panose="05000000000000000000" pitchFamily="2" charset="2"/>
              </a:rPr>
              <a:t>b. Les types de cultures</a:t>
            </a:r>
          </a:p>
          <a:p>
            <a:r>
              <a:rPr lang="fr-FR" sz="2800" b="1" dirty="0">
                <a:sym typeface="Wingdings" panose="05000000000000000000" pitchFamily="2" charset="2"/>
              </a:rPr>
              <a:t> </a:t>
            </a:r>
            <a:r>
              <a:rPr lang="fr-FR" sz="2800" b="1" dirty="0" smtClean="0">
                <a:sym typeface="Wingdings" panose="05000000000000000000" pitchFamily="2" charset="2"/>
              </a:rPr>
              <a:t> </a:t>
            </a:r>
            <a:r>
              <a:rPr lang="fr-FR" sz="2800" dirty="0" smtClean="0">
                <a:sym typeface="Wingdings" panose="05000000000000000000" pitchFamily="2" charset="2"/>
              </a:rPr>
              <a:t>Les types de cultures sont liées à la qualité du sol et au climat de la région, souvent, dominées par les céréales pour le grain, les cultures industrielles, la pomme de terre, les fourrages, </a:t>
            </a:r>
          </a:p>
          <a:p>
            <a:endParaRPr lang="fr-FR" sz="2800" b="1" dirty="0" smtClean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17183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763" y="1009650"/>
            <a:ext cx="6340475" cy="443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106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1785" y="961294"/>
            <a:ext cx="5879615" cy="4952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133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139" y="993042"/>
            <a:ext cx="6326942" cy="4563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36843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46809" y="602673"/>
            <a:ext cx="11242963" cy="920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723" y="887901"/>
            <a:ext cx="6074831" cy="5074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203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4215" y="926123"/>
            <a:ext cx="6224100" cy="5181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969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92283" y="654627"/>
            <a:ext cx="1098319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Les fourrages restent largement dominants à Courcelles, ce qui rejoint les tendances de la Province et de la Région, toutefois,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260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71499" y="415636"/>
            <a:ext cx="11159837" cy="6270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3. Synthèse générale et pistes de solutions à envisager</a:t>
            </a:r>
          </a:p>
          <a:p>
            <a:endParaRPr lang="fr-FR" sz="2800" b="1" dirty="0" smtClean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ym typeface="Wingdings" panose="05000000000000000000" pitchFamily="2" charset="2"/>
              </a:rPr>
              <a:t>De manière générale, la situation semble assez critique, la majorité des interrogés semblent, inquiets pour leur avenir et très centrés sur leur métier qui reste encore envisagé de façon « traditionnelle », une réelle ouverture s’impose afin de pérenniser et de réellement s’ancrer sur le territoire</a:t>
            </a:r>
          </a:p>
          <a:p>
            <a:r>
              <a:rPr lang="fr-FR" sz="2800" dirty="0" smtClean="0">
                <a:sym typeface="Wingdings" panose="05000000000000000000" pitchFamily="2" charset="2"/>
              </a:rPr>
              <a:t> Les grosses difficultés restent l’accès à la terre, la paperasserie et les demandes toujours plus lourdes de la part des administrations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ym typeface="Wingdings" panose="05000000000000000000" pitchFamily="2" charset="2"/>
              </a:rPr>
              <a:t>Peu de vraies diversifications d’un point de vue approvisionnement local, deux fermes sur 26 qui se sont orientées vers les consommateurs locaux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ym typeface="Wingdings" panose="05000000000000000000" pitchFamily="2" charset="2"/>
              </a:rPr>
              <a:t>Surtout, plus des ¾ des sondés se posent des questions sur leur avenir qu’ils perçoivent de façon « négative »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81075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23456" y="561109"/>
            <a:ext cx="1081693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ym typeface="Wingdings" panose="05000000000000000000" pitchFamily="2" charset="2"/>
              </a:rPr>
              <a:t></a:t>
            </a:r>
            <a:r>
              <a:rPr lang="fr-FR" sz="2800" dirty="0" smtClean="0"/>
              <a:t>La fin des quotas laitiers et les nombreux contrôles de l’AFSCA, ont mené à la réorientation voire l’arrêt de certains agriculteurs, des fromages comme la « maquée »</a:t>
            </a:r>
          </a:p>
          <a:p>
            <a:endParaRPr lang="fr-FR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ym typeface="Wingdings" panose="05000000000000000000" pitchFamily="2" charset="2"/>
              </a:rPr>
              <a:t>Aujourd’hui, certains exploitants se sont repositionnés par rapport aux quotas laitiers et la fin des quotas betteraviers annoncés pour 2017, fait craindre le pire pour certains exploitants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 smtClean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ym typeface="Wingdings" panose="05000000000000000000" pitchFamily="2" charset="2"/>
              </a:rPr>
              <a:t>L’augmentation des coûts des denrées en tout genre notamment l’alimentation des animaux, le matériel agricole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ym typeface="Wingdings" panose="05000000000000000000" pitchFamily="2" charset="2"/>
              </a:rPr>
              <a:t>Surtout, l’accès à la terre, qui constitue un réel frein, pour une éventuelle installation et la course à l’agrandissement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7196165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50718" y="602673"/>
            <a:ext cx="1082732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ym typeface="Wingdings 3" panose="05040102010807070707" pitchFamily="18" charset="2"/>
              </a:rPr>
              <a:t></a:t>
            </a:r>
            <a:r>
              <a:rPr lang="fr-FR" sz="2800" dirty="0" smtClean="0"/>
              <a:t>Pistes de solution:</a:t>
            </a:r>
          </a:p>
          <a:p>
            <a:endParaRPr lang="fr-FR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ym typeface="Wingdings" panose="05000000000000000000" pitchFamily="2" charset="2"/>
              </a:rPr>
              <a:t>L’agriculture reste plus qu’indispensable pour nos sociétés, sans elle la survie des hommes n’est pas « envisageable »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ym typeface="Wingdings" panose="05000000000000000000" pitchFamily="2" charset="2"/>
              </a:rPr>
              <a:t>L’implication des agriculteurs dans les politiques d’aménagement se doit d’être réelle( cf. France, Canada...)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ym typeface="Wingdings" panose="05000000000000000000" pitchFamily="2" charset="2"/>
              </a:rPr>
              <a:t>Préserver les terres agricoles (cf. le Cde wallon de l’agriculture, 2014)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 smtClean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ym typeface="Wingdings" panose="05000000000000000000" pitchFamily="2" charset="2"/>
              </a:rPr>
              <a:t>Réguler le prix des terres agricoles et faciliter l’accès aux jeunes agriculteurs.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 smtClean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ym typeface="Wingdings" panose="05000000000000000000" pitchFamily="2" charset="2"/>
              </a:rPr>
              <a:t>Des pistes se mettent en place grâce à la conscientisation des problèmes fonciers par les instances étatiques ( Nature et Progrès Belgique), Code wallon, avec création de l’observatoire du foncier</a:t>
            </a:r>
          </a:p>
        </p:txBody>
      </p:sp>
    </p:spTree>
    <p:extLst>
      <p:ext uri="{BB962C8B-B14F-4D97-AF65-F5344CB8AC3E}">
        <p14:creationId xmlns:p14="http://schemas.microsoft.com/office/powerpoint/2010/main" val="180697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84463" y="737756"/>
            <a:ext cx="1099358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Plan à aborder</a:t>
            </a:r>
          </a:p>
          <a:p>
            <a:pPr algn="ctr"/>
            <a:endParaRPr lang="fr-FR" sz="3200" b="1" dirty="0"/>
          </a:p>
          <a:p>
            <a:r>
              <a:rPr lang="fr-FR" sz="2800" b="1" dirty="0" smtClean="0">
                <a:sym typeface="Wingdings" panose="05000000000000000000" pitchFamily="2" charset="2"/>
              </a:rPr>
              <a:t>Introduction générale</a:t>
            </a:r>
          </a:p>
          <a:p>
            <a:endParaRPr lang="fr-FR" sz="2800" b="1" dirty="0">
              <a:sym typeface="Wingdings" panose="05000000000000000000" pitchFamily="2" charset="2"/>
            </a:endParaRPr>
          </a:p>
          <a:p>
            <a:r>
              <a:rPr lang="fr-FR" sz="2800" b="1" dirty="0" smtClean="0">
                <a:sym typeface="Wingdings" panose="05000000000000000000" pitchFamily="2" charset="2"/>
              </a:rPr>
              <a:t>Evolution du nombre d’exploitations agricoles et d’exploitants de 1990 à 2015</a:t>
            </a:r>
          </a:p>
          <a:p>
            <a:endParaRPr lang="fr-FR" sz="2800" b="1" dirty="0" smtClean="0">
              <a:sym typeface="Wingdings" panose="05000000000000000000" pitchFamily="2" charset="2"/>
            </a:endParaRPr>
          </a:p>
          <a:p>
            <a:r>
              <a:rPr lang="fr-FR" sz="2800" b="1" dirty="0" smtClean="0">
                <a:sym typeface="Wingdings" panose="05000000000000000000" pitchFamily="2" charset="2"/>
              </a:rPr>
              <a:t>Evolution de la SAU et des types de cultures</a:t>
            </a:r>
          </a:p>
          <a:p>
            <a:endParaRPr lang="fr-FR" sz="2800" b="1" dirty="0" smtClean="0">
              <a:sym typeface="Wingdings" panose="05000000000000000000" pitchFamily="2" charset="2"/>
            </a:endParaRPr>
          </a:p>
          <a:p>
            <a:r>
              <a:rPr lang="fr-FR" sz="2800" b="1" dirty="0" smtClean="0">
                <a:sym typeface="Wingdings" panose="05000000000000000000" pitchFamily="2" charset="2"/>
              </a:rPr>
              <a:t>Synthèse générale et pistes de solutions...</a:t>
            </a:r>
          </a:p>
          <a:p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409191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57200" y="519545"/>
            <a:ext cx="1090006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ym typeface="Wingdings" panose="05000000000000000000" pitchFamily="2" charset="2"/>
              </a:rPr>
              <a:t>Développer </a:t>
            </a:r>
            <a:r>
              <a:rPr lang="fr-FR" sz="2800" dirty="0">
                <a:sym typeface="Wingdings" panose="05000000000000000000" pitchFamily="2" charset="2"/>
              </a:rPr>
              <a:t>une agriculture dite « locale », d’où, les petites exploitations </a:t>
            </a:r>
            <a:r>
              <a:rPr lang="fr-FR" sz="2800" dirty="0" smtClean="0">
                <a:sym typeface="Wingdings" panose="05000000000000000000" pitchFamily="2" charset="2"/>
              </a:rPr>
              <a:t>auront </a:t>
            </a:r>
            <a:r>
              <a:rPr lang="fr-FR" sz="2800" dirty="0">
                <a:sym typeface="Wingdings" panose="05000000000000000000" pitchFamily="2" charset="2"/>
              </a:rPr>
              <a:t>un avenir, les consommateurs wallons demandeurs de ce type d’agriculture (sondages Nature et Progrès Belgique</a:t>
            </a:r>
            <a:r>
              <a:rPr lang="fr-FR" sz="2800" dirty="0" smtClean="0">
                <a:sym typeface="Wingdings" panose="05000000000000000000" pitchFamily="2" charset="2"/>
              </a:rPr>
              <a:t>)</a:t>
            </a:r>
          </a:p>
          <a:p>
            <a:endParaRPr lang="fr-FR" sz="2800" dirty="0" smtClean="0">
              <a:sym typeface="Wingdings" panose="05000000000000000000" pitchFamily="2" charset="2"/>
            </a:endParaRPr>
          </a:p>
          <a:p>
            <a:r>
              <a:rPr lang="fr-FR" sz="2800" dirty="0" smtClean="0">
                <a:sym typeface="Wingdings" panose="05000000000000000000" pitchFamily="2" charset="2"/>
              </a:rPr>
              <a:t> Mettre en avant une agriculture dite « durable » qui respecte l’environnement</a:t>
            </a:r>
            <a:endParaRPr lang="fr-FR" sz="2800" dirty="0"/>
          </a:p>
          <a:p>
            <a:endParaRPr lang="fr-FR" sz="2800" dirty="0">
              <a:sym typeface="Wingdings" panose="05000000000000000000" pitchFamily="2" charset="2"/>
            </a:endParaRPr>
          </a:p>
          <a:p>
            <a:r>
              <a:rPr lang="fr-FR" sz="2800" dirty="0" smtClean="0">
                <a:sym typeface="Wingdings" panose="05000000000000000000" pitchFamily="2" charset="2"/>
              </a:rPr>
              <a:t></a:t>
            </a:r>
            <a:r>
              <a:rPr lang="fr-FR" sz="2800" dirty="0" smtClean="0"/>
              <a:t>Développer une solidarité entre agriculteurs, ne pas attendre la « chute » de l’autre, dans optique de « reprendre » ses terres</a:t>
            </a:r>
          </a:p>
          <a:p>
            <a:endParaRPr lang="fr-FR" sz="2800" dirty="0" smtClean="0"/>
          </a:p>
          <a:p>
            <a:r>
              <a:rPr lang="fr-FR" sz="2800" dirty="0" smtClean="0">
                <a:sym typeface="Wingdings" panose="05000000000000000000" pitchFamily="2" charset="2"/>
              </a:rPr>
              <a:t>Réseau « Aliment-Terre », sur la province de Liège, peut se développer sur le Hainaut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76065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566555" y="2919845"/>
            <a:ext cx="1005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MERCI DE VOTRE ATTENTION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272175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62445" y="883227"/>
            <a:ext cx="9746673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/>
              <a:t>INTRODUCTION GENERALE</a:t>
            </a:r>
          </a:p>
          <a:p>
            <a:endParaRPr lang="fr-FR" dirty="0"/>
          </a:p>
          <a:p>
            <a:r>
              <a:rPr lang="fr-FR" dirty="0" smtClean="0">
                <a:sym typeface="Wingdings" panose="05000000000000000000" pitchFamily="2" charset="2"/>
              </a:rPr>
              <a:t>Question agricole devient de plus en plus prégnante, les dernières actualités en France pointent du doigt une « crise profonde » du secteur agricole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sym typeface="Wingdings" panose="05000000000000000000" pitchFamily="2" charset="2"/>
              </a:rPr>
              <a:t>Peu de solutions réellement adéquates et pérennes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sym typeface="Wingdings" panose="05000000000000000000" pitchFamily="2" charset="2"/>
              </a:rPr>
              <a:t>Largement aggravée </a:t>
            </a:r>
            <a:r>
              <a:rPr lang="fr-FR" dirty="0" smtClean="0">
                <a:sym typeface="Wingdings" panose="05000000000000000000" pitchFamily="2" charset="2"/>
              </a:rPr>
              <a:t>par les incertitudes de la levée des   « quotas 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sym typeface="Wingdings" panose="05000000000000000000" pitchFamily="2" charset="2"/>
              </a:rPr>
              <a:t>En France la question agricole est largement « intégrée » dans les politiques publiques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sym typeface="Wingdings" panose="05000000000000000000" pitchFamily="2" charset="2"/>
              </a:rPr>
              <a:t>En Wallonie, la perte des terres agricoles devient problématique et plus encore de par l’accès à la terre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sym typeface="Wingdings" panose="05000000000000000000" pitchFamily="2" charset="2"/>
              </a:rPr>
              <a:t>Depuis 1990, certaines communes de la Région wallonne, accusent des pertes &gt;80% (Gosselies)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sym typeface="Wingdings" panose="05000000000000000000" pitchFamily="2" charset="2"/>
              </a:rPr>
              <a:t>Sur Courcelles, ces pertes restent conséquentes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sym typeface="Wingdings" panose="05000000000000000000" pitchFamily="2" charset="2"/>
              </a:rPr>
              <a:t>Quel avenir pour cette agriculture, et comment lui donner une nouvelle orientation, afin qu’elle se pérennise?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949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05245" y="644236"/>
            <a:ext cx="10837719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fr-FR" sz="2800" b="1" dirty="0" smtClean="0"/>
              <a:t>L’évolution du nombre des exploitations et des exploitants agricoles à  Courcelles, de 1990 à </a:t>
            </a:r>
            <a:r>
              <a:rPr lang="fr-FR" sz="2800" b="1" dirty="0" smtClean="0"/>
              <a:t>2010</a:t>
            </a:r>
            <a:endParaRPr lang="fr-FR" sz="2800" b="1" dirty="0" smtClean="0"/>
          </a:p>
          <a:p>
            <a:pPr marL="514350" indent="-514350">
              <a:buAutoNum type="arabicPeriod"/>
            </a:pPr>
            <a:endParaRPr lang="fr-FR" sz="2800" dirty="0"/>
          </a:p>
          <a:p>
            <a:pPr marL="514350" indent="-514350">
              <a:buAutoNum type="arabicPeriod"/>
            </a:pPr>
            <a:endParaRPr lang="fr-FR" sz="2800" dirty="0" smtClean="0"/>
          </a:p>
          <a:p>
            <a:pPr algn="ctr"/>
            <a:endParaRPr lang="fr-FR" sz="2800" dirty="0"/>
          </a:p>
          <a:p>
            <a:pPr algn="ctr"/>
            <a:endParaRPr lang="fr-FR" sz="2800" dirty="0" smtClean="0"/>
          </a:p>
          <a:p>
            <a:pPr marL="514350" indent="-514350">
              <a:buAutoNum type="arabicPeriod"/>
            </a:pPr>
            <a:endParaRPr lang="fr-FR" sz="2800" dirty="0"/>
          </a:p>
          <a:p>
            <a:pPr marL="514350" indent="-514350">
              <a:buAutoNum type="arabicPeriod"/>
            </a:pPr>
            <a:endParaRPr lang="fr-FR" sz="2800" dirty="0" smtClean="0"/>
          </a:p>
          <a:p>
            <a:pPr marL="514350" indent="-514350">
              <a:buAutoNum type="arabicPeriod"/>
            </a:pPr>
            <a:endParaRPr lang="fr-FR" sz="2800" dirty="0"/>
          </a:p>
          <a:p>
            <a:endParaRPr lang="fr-FR" sz="2800" dirty="0">
              <a:sym typeface="Wingdings" panose="05000000000000000000" pitchFamily="2" charset="2"/>
            </a:endParaRPr>
          </a:p>
          <a:p>
            <a:r>
              <a:rPr lang="fr-FR" sz="2800" dirty="0" smtClean="0">
                <a:sym typeface="Wingdings" panose="05000000000000000000" pitchFamily="2" charset="2"/>
              </a:rPr>
              <a:t>                      </a:t>
            </a:r>
          </a:p>
          <a:p>
            <a:r>
              <a:rPr lang="fr-FR" sz="2800" dirty="0">
                <a:sym typeface="Wingdings" panose="05000000000000000000" pitchFamily="2" charset="2"/>
              </a:rPr>
              <a:t> </a:t>
            </a:r>
            <a:r>
              <a:rPr lang="fr-FR" sz="2800" dirty="0" smtClean="0">
                <a:sym typeface="Wingdings" panose="05000000000000000000" pitchFamily="2" charset="2"/>
              </a:rPr>
              <a:t>                              </a:t>
            </a:r>
            <a:r>
              <a:rPr lang="fr-FR" dirty="0" smtClean="0">
                <a:sym typeface="Wingdings" panose="05000000000000000000" pitchFamily="2" charset="2"/>
              </a:rPr>
              <a:t>Source</a:t>
            </a:r>
            <a:r>
              <a:rPr lang="fr-FR" dirty="0" smtClean="0">
                <a:sym typeface="Wingdings" panose="05000000000000000000" pitchFamily="2" charset="2"/>
              </a:rPr>
              <a:t>, </a:t>
            </a:r>
            <a:r>
              <a:rPr lang="fr-FR" dirty="0" smtClean="0">
                <a:sym typeface="Wingdings" panose="05000000000000000000" pitchFamily="2" charset="2"/>
              </a:rPr>
              <a:t>SPW</a:t>
            </a:r>
            <a:endParaRPr lang="fr-FR" sz="2800" dirty="0" smtClean="0">
              <a:sym typeface="Wingdings" panose="05000000000000000000" pitchFamily="2" charset="2"/>
            </a:endParaRPr>
          </a:p>
          <a:p>
            <a:r>
              <a:rPr lang="fr-FR" sz="2800" dirty="0" smtClean="0">
                <a:sym typeface="Wingdings" panose="05000000000000000000" pitchFamily="2" charset="2"/>
              </a:rPr>
              <a:t>Entre 1990 et 201o, perte de plus de 51%, alors qu’aujourd’hui perte avoisine les 70%</a:t>
            </a:r>
            <a:endParaRPr lang="fr-FR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9332" y="1885950"/>
            <a:ext cx="5829544" cy="3509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000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40327" y="457200"/>
            <a:ext cx="10972800" cy="1325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651164" y="565455"/>
            <a:ext cx="10972800" cy="95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Largement au-dessus de ce que nous avons sur la région wallonne, 56%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Par rapport à une commune comme Thuin, la perte est nettement supérieure, de même que l’âge moyen des exploitants, 50 ans et plus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En 1990, sur 86 exploitants, on notait, 12 exploitants de moins de 35 ans, aujourd’hui, 2 ont été dénombrés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Les exploitants entre 45 et 65 ans constituent la majeure partie des agriculteurs à Courcelles, ce qui pose le problème de l’attractivité du métier, mais aussi la reprise, notons qu’aujourd’hui le plus âgé a 80 ans!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Une première question est de comprendre POURQUOI, cette situation?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 smtClean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 smtClean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 smtClean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 smtClean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 smtClean="0">
              <a:solidFill>
                <a:srgbClr val="000000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311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1361447"/>
              </p:ext>
            </p:extLst>
          </p:nvPr>
        </p:nvGraphicFramePr>
        <p:xfrm>
          <a:off x="2223656" y="685800"/>
          <a:ext cx="6691744" cy="4229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2223657" y="5060373"/>
            <a:ext cx="3210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Source </a:t>
            </a:r>
            <a:r>
              <a:rPr lang="fr-FR" dirty="0" err="1" smtClean="0"/>
              <a:t>Capruralité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6943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488373" y="415636"/>
            <a:ext cx="1127413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ym typeface="Wingdings" panose="05000000000000000000" pitchFamily="2" charset="2"/>
              </a:rPr>
              <a:t>On note une baisse de plus de la moitié en nombre des exploitants âgés de 45 ans et plus entre 1990 et 2010. Plus de 60%, des exploitants, ont plus de 50 ans, ce qui aggrave l’incertitude de ces exploitations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ym typeface="Wingdings" panose="05000000000000000000" pitchFamily="2" charset="2"/>
              </a:rPr>
              <a:t>Il en est de même pour la reprise, sur 20 agriculteurs interrogés seuls 4 déclarent avoir un repreneur, ce qui est moins que la moyenne régionale et nationale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ym typeface="Wingdings" panose="05000000000000000000" pitchFamily="2" charset="2"/>
              </a:rPr>
              <a:t>Parmi les agriculteurs interrogés, plus de 80%, sont dans le « flou » total quant à leur avenir...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>
                <a:sym typeface="Wingdings" panose="05000000000000000000" pitchFamily="2" charset="2"/>
              </a:rPr>
              <a:t>Comment envisager ce métier qualifié de « pénible » avec une population vieillissante?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14000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46810" y="581891"/>
            <a:ext cx="1059872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2. Evolution de la Surface Agricole Utile et des types de cultures entre 1990 et 2015</a:t>
            </a:r>
          </a:p>
          <a:p>
            <a:r>
              <a:rPr lang="fr-FR" sz="2800" b="1" dirty="0" smtClean="0"/>
              <a:t>a. La SAU</a:t>
            </a:r>
            <a:endParaRPr lang="fr-FR" sz="2800" b="1" dirty="0"/>
          </a:p>
          <a:p>
            <a:endParaRPr lang="fr-FR" sz="2800" dirty="0" smtClean="0"/>
          </a:p>
          <a:p>
            <a:endParaRPr lang="fr-FR" sz="2800" dirty="0"/>
          </a:p>
          <a:p>
            <a:endParaRPr lang="fr-FR" sz="2800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4320449"/>
              </p:ext>
            </p:extLst>
          </p:nvPr>
        </p:nvGraphicFramePr>
        <p:xfrm>
          <a:off x="1319647" y="3179617"/>
          <a:ext cx="7928262" cy="3138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77" y="2204579"/>
            <a:ext cx="5732585" cy="728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180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32509" y="457200"/>
            <a:ext cx="1113905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ym typeface="Wingdings" panose="05000000000000000000" pitchFamily="2" charset="2"/>
              </a:rPr>
              <a:t></a:t>
            </a:r>
            <a:r>
              <a:rPr lang="fr-FR" sz="2800" dirty="0" smtClean="0"/>
              <a:t>Bien que le nombre d’exploitants </a:t>
            </a:r>
            <a:r>
              <a:rPr lang="fr-FR" sz="2800" dirty="0" smtClean="0"/>
              <a:t>a</a:t>
            </a:r>
            <a:r>
              <a:rPr lang="fr-FR" sz="2800" dirty="0" smtClean="0">
                <a:solidFill>
                  <a:srgbClr val="FF0000"/>
                </a:solidFill>
              </a:rPr>
              <a:t> </a:t>
            </a:r>
            <a:r>
              <a:rPr lang="fr-FR" sz="2800" dirty="0" smtClean="0"/>
              <a:t>considérablement </a:t>
            </a:r>
            <a:r>
              <a:rPr lang="fr-FR" sz="2800" dirty="0" smtClean="0"/>
              <a:t>baissé, la SAU totale n’a varié que de peu, entre 1990 et 2013, 2015, elle a baissé de </a:t>
            </a:r>
            <a:r>
              <a:rPr lang="fr-FR" sz="2800" dirty="0" smtClean="0"/>
              <a:t>26.3 %</a:t>
            </a:r>
            <a:endParaRPr lang="fr-FR" sz="2800" dirty="0" smtClean="0"/>
          </a:p>
          <a:p>
            <a:endParaRPr lang="fr-FR" sz="2800" dirty="0"/>
          </a:p>
          <a:p>
            <a:endParaRPr lang="fr-FR" sz="2800" dirty="0" smtClean="0"/>
          </a:p>
          <a:p>
            <a:endParaRPr lang="fr-FR" sz="2800" dirty="0"/>
          </a:p>
          <a:p>
            <a:endParaRPr lang="fr-FR" sz="2800" dirty="0" smtClean="0"/>
          </a:p>
          <a:p>
            <a:endParaRPr lang="fr-FR" sz="2800" dirty="0"/>
          </a:p>
          <a:p>
            <a:endParaRPr lang="fr-FR" sz="2800" dirty="0" smtClean="0"/>
          </a:p>
          <a:p>
            <a:endParaRPr lang="fr-FR" sz="2800" dirty="0"/>
          </a:p>
          <a:p>
            <a:r>
              <a:rPr lang="fr-FR" sz="2800" dirty="0" smtClean="0">
                <a:sym typeface="Wingdings" panose="05000000000000000000" pitchFamily="2" charset="2"/>
              </a:rPr>
              <a:t></a:t>
            </a:r>
            <a:r>
              <a:rPr lang="fr-FR" sz="2800" dirty="0">
                <a:sym typeface="Wingdings" panose="05000000000000000000" pitchFamily="2" charset="2"/>
              </a:rPr>
              <a:t> </a:t>
            </a:r>
            <a:r>
              <a:rPr lang="fr-FR" sz="2800" dirty="0" smtClean="0">
                <a:sym typeface="Wingdings" panose="05000000000000000000" pitchFamily="2" charset="2"/>
              </a:rPr>
              <a:t>Perte souvent due aux constructions de logement mais aussi installation de PAE (zoning), récemment plusieurs hectares ont été « sauvés », pas loin de 62 hectares, les acteurs politiques en place ont largement contribué à e sauvetage</a:t>
            </a:r>
            <a:endParaRPr lang="fr-FR" sz="2800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5541571"/>
              </p:ext>
            </p:extLst>
          </p:nvPr>
        </p:nvGraphicFramePr>
        <p:xfrm>
          <a:off x="3183914" y="1494692"/>
          <a:ext cx="519112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9868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e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780</TotalTime>
  <Words>673</Words>
  <Application>Microsoft Office PowerPoint</Application>
  <PresentationFormat>Personnalisé</PresentationFormat>
  <Paragraphs>119</Paragraphs>
  <Slides>21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Base</vt:lpstr>
      <vt:lpstr>Evolution de l’agriculture a Courcelles et pistes de solutions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de l’agriculture a courcelles et pistes de solutions</dc:title>
  <dc:creator>Antonia</dc:creator>
  <cp:lastModifiedBy>tosh</cp:lastModifiedBy>
  <cp:revision>47</cp:revision>
  <dcterms:created xsi:type="dcterms:W3CDTF">2016-02-19T11:10:34Z</dcterms:created>
  <dcterms:modified xsi:type="dcterms:W3CDTF">2016-02-23T09:25:31Z</dcterms:modified>
</cp:coreProperties>
</file>