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harts/chart1.xml" ContentType="application/vnd.openxmlformats-officedocument.drawingml.chart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2"/>
  </p:sldMasterIdLst>
  <p:notesMasterIdLst>
    <p:notesMasterId r:id="rId18"/>
  </p:notesMasterIdLst>
  <p:handoutMasterIdLst>
    <p:handoutMasterId r:id="rId19"/>
  </p:handoutMasterIdLst>
  <p:sldIdLst>
    <p:sldId id="342" r:id="rId3"/>
    <p:sldId id="403" r:id="rId4"/>
    <p:sldId id="405" r:id="rId5"/>
    <p:sldId id="404" r:id="rId6"/>
    <p:sldId id="344" r:id="rId7"/>
    <p:sldId id="397" r:id="rId8"/>
    <p:sldId id="398" r:id="rId9"/>
    <p:sldId id="399" r:id="rId10"/>
    <p:sldId id="343" r:id="rId11"/>
    <p:sldId id="400" r:id="rId12"/>
    <p:sldId id="395" r:id="rId13"/>
    <p:sldId id="406" r:id="rId14"/>
    <p:sldId id="402" r:id="rId15"/>
    <p:sldId id="407" r:id="rId16"/>
    <p:sldId id="401" r:id="rId17"/>
  </p:sldIdLst>
  <p:sldSz cx="12192000" cy="6858000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171BC"/>
    <a:srgbClr val="41402B"/>
    <a:srgbClr val="067484"/>
    <a:srgbClr val="000000"/>
    <a:srgbClr val="FFFFCC"/>
    <a:srgbClr val="CCECFF"/>
    <a:srgbClr val="FFCCCC"/>
    <a:srgbClr val="CCFFCC"/>
    <a:srgbClr val="008080"/>
    <a:srgbClr val="0066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7132" autoAdjust="0"/>
    <p:restoredTop sz="86454" autoAdjust="0"/>
  </p:normalViewPr>
  <p:slideViewPr>
    <p:cSldViewPr>
      <p:cViewPr varScale="1">
        <p:scale>
          <a:sx n="59" d="100"/>
          <a:sy n="59" d="100"/>
        </p:scale>
        <p:origin x="-558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5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2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arri&#232;re\Pro%20-%20Recherche%20Sciences%20de%20l'&#233;ducation\Projet%20BVE\COm,%20OJ%20et%20Cr%20r&#233;unions\Article\graphiqu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Feuil1!$K$92</c:f>
              <c:strCache>
                <c:ptCount val="1"/>
                <c:pt idx="0">
                  <c:v>Léger</c:v>
                </c:pt>
              </c:strCache>
            </c:strRef>
          </c:tx>
          <c:cat>
            <c:strRef>
              <c:f>Feuil1!$J$93:$J$95</c:f>
              <c:strCache>
                <c:ptCount val="3"/>
                <c:pt idx="0">
                  <c:v>Peu diversifié</c:v>
                </c:pt>
                <c:pt idx="1">
                  <c:v>Diversifié</c:v>
                </c:pt>
                <c:pt idx="2">
                  <c:v>Très diversifié</c:v>
                </c:pt>
              </c:strCache>
            </c:strRef>
          </c:cat>
          <c:val>
            <c:numRef>
              <c:f>Feuil1!$K$93:$K$95</c:f>
              <c:numCache>
                <c:formatCode>General</c:formatCode>
                <c:ptCount val="3"/>
                <c:pt idx="0">
                  <c:v>3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61F-407C-A2F3-215F07121580}"/>
            </c:ext>
          </c:extLst>
        </c:ser>
        <c:ser>
          <c:idx val="1"/>
          <c:order val="1"/>
          <c:tx>
            <c:strRef>
              <c:f>Feuil1!$L$92</c:f>
              <c:strCache>
                <c:ptCount val="1"/>
                <c:pt idx="0">
                  <c:v>Approfondi</c:v>
                </c:pt>
              </c:strCache>
            </c:strRef>
          </c:tx>
          <c:cat>
            <c:strRef>
              <c:f>Feuil1!$J$93:$J$95</c:f>
              <c:strCache>
                <c:ptCount val="3"/>
                <c:pt idx="0">
                  <c:v>Peu diversifié</c:v>
                </c:pt>
                <c:pt idx="1">
                  <c:v>Diversifié</c:v>
                </c:pt>
                <c:pt idx="2">
                  <c:v>Très diversifié</c:v>
                </c:pt>
              </c:strCache>
            </c:strRef>
          </c:cat>
          <c:val>
            <c:numRef>
              <c:f>Feuil1!$L$93:$L$95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61F-407C-A2F3-215F07121580}"/>
            </c:ext>
          </c:extLst>
        </c:ser>
        <c:gapWidth val="19"/>
        <c:axId val="45074688"/>
        <c:axId val="48427776"/>
      </c:barChart>
      <c:catAx>
        <c:axId val="45074688"/>
        <c:scaling>
          <c:orientation val="minMax"/>
        </c:scaling>
        <c:axPos val="b"/>
        <c:numFmt formatCode="General" sourceLinked="0"/>
        <c:tickLblPos val="nextTo"/>
        <c:crossAx val="48427776"/>
        <c:crosses val="autoZero"/>
        <c:auto val="1"/>
        <c:lblAlgn val="ctr"/>
        <c:lblOffset val="100"/>
      </c:catAx>
      <c:valAx>
        <c:axId val="48427776"/>
        <c:scaling>
          <c:orientation val="minMax"/>
          <c:max val="4"/>
        </c:scaling>
        <c:axPos val="l"/>
        <c:majorGridlines/>
        <c:numFmt formatCode="General" sourceLinked="1"/>
        <c:tickLblPos val="nextTo"/>
        <c:crossAx val="45074688"/>
        <c:crosses val="autoZero"/>
        <c:crossBetween val="between"/>
        <c:majorUnit val="1"/>
        <c:minorUnit val="0.1"/>
      </c:valAx>
    </c:plotArea>
    <c:legend>
      <c:legendPos val="b"/>
      <c:layout>
        <c:manualLayout>
          <c:xMode val="edge"/>
          <c:yMode val="edge"/>
          <c:x val="0.32913486074657383"/>
          <c:y val="0.91058607575348749"/>
          <c:w val="0.37076784511090038"/>
          <c:h val="8.9413924246512289E-2"/>
        </c:manualLayout>
      </c:layout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latin typeface="Verdana" pitchFamily="34" charset="0"/>
              </a:defRPr>
            </a:lvl1pPr>
          </a:lstStyle>
          <a:p>
            <a:fld id="{90E2AB69-577A-4AA2-8016-863F1883088A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83688"/>
            <a:ext cx="67976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latin typeface="Verdana" pitchFamily="34" charset="0"/>
              </a:defRPr>
            </a:lvl1pPr>
          </a:lstStyle>
          <a:p>
            <a:endParaRPr lang="fr-BE" altLang="fr-FR" sz="1200"/>
          </a:p>
          <a:p>
            <a:r>
              <a:rPr lang="fr-BE" altLang="fr-FR"/>
              <a:t>Présentation effectuée dans le cadre d’une soirée-débat organisée par</a:t>
            </a:r>
          </a:p>
          <a:p>
            <a:r>
              <a:rPr lang="fr-BE" altLang="fr-FR"/>
              <a:t>l’Association des Professeurs de l’ULB, 23 mai 2012</a:t>
            </a:r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998BA2F-57F8-49A7-A65D-E599887BD9F8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BA2F-57F8-49A7-A65D-E599887BD9F8}" type="slidenum">
              <a:rPr lang="fr-FR" altLang="fr-FR" smtClean="0"/>
              <a:pPr/>
              <a:t>1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altLang="fr-FR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fld id="{73AE76F9-4407-4B93-AC44-CD6FA6CFA7E4}" type="slidenum">
              <a:rPr lang="fr-FR" altLang="fr-FR"/>
              <a:pPr/>
              <a:t>9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altLang="fr-FR">
              <a:latin typeface="Arial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fld id="{11356523-F0E1-4F5A-B23B-4973A0F777FB}" type="slidenum">
              <a:rPr lang="fr-FR" altLang="fr-FR"/>
              <a:pPr/>
              <a:t>10</a:t>
            </a:fld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641600" y="3962400"/>
            <a:ext cx="8682038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r-FR">
              <a:latin typeface="Arial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3800"/>
            </a:lvl1pPr>
          </a:lstStyle>
          <a:p>
            <a:pPr lvl="0"/>
            <a:r>
              <a:rPr lang="fr-FR" altLang="en-US" noProof="0"/>
              <a:t>Cliquez pour modifier le style du titre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fr-FR" altLang="en-US" noProof="0"/>
              <a:t>Cliquez pour modifier le style des sous-titres du masque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>
                <a:latin typeface="Garamond" pitchFamily="18" charset="0"/>
              </a:defRPr>
            </a:lvl1pPr>
          </a:lstStyle>
          <a:p>
            <a:endParaRPr lang="fr-F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Garamond" pitchFamily="18" charset="0"/>
              </a:defRPr>
            </a:lvl1pPr>
          </a:lstStyle>
          <a:p>
            <a:fld id="{E082A5BC-67C5-499A-A089-0B949F85178A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A3CD26-CD02-45B6-A82C-ED5EB1A578E1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F8854B-0C85-482F-80D9-812D06260E32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DE26A9-BE0E-41DB-9F56-F92CDDEC9C65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,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"/>
          <p:cNvPicPr>
            <a:picLocks noChangeAspect="1"/>
          </p:cNvPicPr>
          <p:nvPr userDrawn="1"/>
        </p:nvPicPr>
        <p:blipFill>
          <a:blip r:embed="rId2" cstate="print"/>
          <a:srcRect l="72647" r="8554"/>
          <a:stretch>
            <a:fillRect/>
          </a:stretch>
        </p:blipFill>
        <p:spPr bwMode="auto">
          <a:xfrm flipH="1">
            <a:off x="0" y="-1228329"/>
            <a:ext cx="2232248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6F12CE-D555-4EEE-81D4-EDB9B2F71C2F}" type="slidenum">
              <a:rPr lang="fr-FR" altLang="en-US"/>
              <a:pPr/>
              <a:t>‹N°›</a:t>
            </a:fld>
            <a:endParaRPr lang="fr-FR" alt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378" y="1600200"/>
            <a:ext cx="10485021" cy="4530725"/>
          </a:xfrm>
          <a:solidFill>
            <a:schemeClr val="bg1">
              <a:alpha val="86000"/>
            </a:schemeClr>
          </a:solidFill>
        </p:spPr>
        <p:txBody>
          <a:bodyPr/>
          <a:lstStyle>
            <a:lvl1pPr marL="514350" indent="-514350">
              <a:buClr>
                <a:srgbClr val="0171BC"/>
              </a:buClr>
              <a:buSzPct val="114000"/>
              <a:buFont typeface="+mj-lt"/>
              <a:buAutoNum type="arabicPeriod"/>
              <a:defRPr>
                <a:ln>
                  <a:noFill/>
                </a:ln>
                <a:solidFill>
                  <a:schemeClr val="bg2">
                    <a:lumMod val="25000"/>
                  </a:schemeClr>
                </a:solidFill>
              </a:defRPr>
            </a:lvl1pPr>
            <a:lvl2pPr marL="858837" indent="-514350">
              <a:buClr>
                <a:srgbClr val="0171BC"/>
              </a:buClr>
              <a:buSzPct val="114000"/>
              <a:buFont typeface="+mj-lt"/>
              <a:buAutoNum type="arabicPeriod"/>
              <a:defRPr>
                <a:ln>
                  <a:noFill/>
                </a:ln>
                <a:solidFill>
                  <a:schemeClr val="bg2">
                    <a:lumMod val="25000"/>
                  </a:schemeClr>
                </a:solidFill>
              </a:defRPr>
            </a:lvl2pPr>
            <a:lvl3pPr marL="1128712" indent="-457200">
              <a:buClr>
                <a:srgbClr val="0171BC"/>
              </a:buClr>
              <a:buSzPct val="114000"/>
              <a:buFont typeface="+mj-lt"/>
              <a:buAutoNum type="arabicPeriod"/>
              <a:defRPr>
                <a:ln>
                  <a:noFill/>
                </a:ln>
                <a:solidFill>
                  <a:schemeClr val="bg2">
                    <a:lumMod val="25000"/>
                  </a:schemeClr>
                </a:solidFill>
              </a:defRPr>
            </a:lvl3pPr>
            <a:lvl4pPr marL="1481137" indent="-457200">
              <a:buClr>
                <a:srgbClr val="0171BC"/>
              </a:buClr>
              <a:buSzPct val="114000"/>
              <a:buFont typeface="+mj-lt"/>
              <a:buAutoNum type="arabicPeriod"/>
              <a:defRPr>
                <a:ln>
                  <a:noFill/>
                </a:ln>
                <a:solidFill>
                  <a:schemeClr val="bg2">
                    <a:lumMod val="25000"/>
                  </a:schemeClr>
                </a:solidFill>
              </a:defRPr>
            </a:lvl4pPr>
            <a:lvl5pPr marL="1798638" indent="-457200">
              <a:buClr>
                <a:srgbClr val="0171BC"/>
              </a:buClr>
              <a:buSzPct val="114000"/>
              <a:buFont typeface="+mj-lt"/>
              <a:buAutoNum type="arabicPeriod"/>
              <a:defRPr>
                <a:ln>
                  <a:noFill/>
                </a:ln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7424" y="277813"/>
            <a:ext cx="10474975" cy="1139825"/>
          </a:xfrm>
          <a:solidFill>
            <a:schemeClr val="bg1">
              <a:alpha val="86000"/>
            </a:schemeClr>
          </a:solidFill>
        </p:spPr>
        <p:txBody>
          <a:bodyPr/>
          <a:lstStyle>
            <a:lvl1pPr>
              <a:defRPr>
                <a:ln>
                  <a:noFill/>
                </a:ln>
                <a:solidFill>
                  <a:srgbClr val="41402B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29D063F-7FF4-4A90-B574-1073537527E1}"/>
              </a:ext>
            </a:extLst>
          </p:cNvPr>
          <p:cNvSpPr/>
          <p:nvPr userDrawn="1"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06DCC27-0C5B-429F-BA2E-C700D108B75E}"/>
              </a:ext>
            </a:extLst>
          </p:cNvPr>
          <p:cNvSpPr/>
          <p:nvPr userDrawn="1"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7DEA08B-9734-4A25-B02B-87FB2A1F06E2}"/>
              </a:ext>
            </a:extLst>
          </p:cNvPr>
          <p:cNvSpPr/>
          <p:nvPr userDrawn="1"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DF0F319-7AE7-464B-8899-3160C11AE08A}"/>
              </a:ext>
            </a:extLst>
          </p:cNvPr>
          <p:cNvSpPr/>
          <p:nvPr userDrawn="1"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E730779-6008-4BB8-B825-E682E693DA8A}"/>
              </a:ext>
            </a:extLst>
          </p:cNvPr>
          <p:cNvSpPr/>
          <p:nvPr userDrawn="1"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7E9E1618-E557-4409-BABC-F1EE991FB21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04512" y="6099311"/>
            <a:ext cx="1487488" cy="6821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CD3CDB-1911-4555-8F9A-015A8CB35D34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729D5C-F28D-43CA-BB44-E0CC74CCB397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FC095F-B8B1-4233-AC2B-830B53E2DF35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935F2-B603-4F82-9569-45C04A36B935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D97642-18D2-483E-BF5A-3C8EAAC6DC6C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6BD36C-92A7-42EC-A578-E303066A2FC5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4F852-9D0F-4314-ABA3-44DF030A6D87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Garamond" pitchFamily="18" charset="0"/>
              </a:defRPr>
            </a:lvl1pPr>
          </a:lstStyle>
          <a:p>
            <a:endParaRPr lang="fr-FR" alt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</a:defRPr>
            </a:lvl1pPr>
          </a:lstStyle>
          <a:p>
            <a:endParaRPr lang="fr-FR" alt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34" charset="0"/>
              </a:defRPr>
            </a:lvl1pPr>
          </a:lstStyle>
          <a:p>
            <a:fld id="{581DFCC8-6B8A-4D82-B247-8CAB1A34CEBF}" type="slidenum">
              <a:rPr lang="fr-FR" altLang="en-US"/>
              <a:pPr/>
              <a:t>‹N°›</a:t>
            </a:fld>
            <a:endParaRPr lang="fr-FR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r-FR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1" r:id="rId1"/>
    <p:sldLayoutId id="2147484560" r:id="rId2"/>
    <p:sldLayoutId id="2147484561" r:id="rId3"/>
    <p:sldLayoutId id="2147484562" r:id="rId4"/>
    <p:sldLayoutId id="2147484563" r:id="rId5"/>
    <p:sldLayoutId id="2147484564" r:id="rId6"/>
    <p:sldLayoutId id="2147484565" r:id="rId7"/>
    <p:sldLayoutId id="2147484566" r:id="rId8"/>
    <p:sldLayoutId id="2147484567" r:id="rId9"/>
    <p:sldLayoutId id="2147484568" r:id="rId10"/>
    <p:sldLayoutId id="2147484569" r:id="rId11"/>
    <p:sldLayoutId id="2147484570" r:id="rId12"/>
    <p:sldLayoutId id="2147484572" r:id="rId13"/>
    <p:sldLayoutId id="2147484573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08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08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08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8080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rgbClr val="008080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rgbClr val="008080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rgbClr val="008080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rgbClr val="008080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.jpeg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Imag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892175"/>
            <a:ext cx="12257089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ZoneTexte 5"/>
          <p:cNvSpPr txBox="1">
            <a:spLocks noChangeArrowheads="1"/>
          </p:cNvSpPr>
          <p:nvPr/>
        </p:nvSpPr>
        <p:spPr bwMode="auto">
          <a:xfrm>
            <a:off x="5010150" y="1104900"/>
            <a:ext cx="425767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Arial" pitchFamily="34" charset="0"/>
              <a:buNone/>
            </a:pPr>
            <a:endParaRPr lang="fr-BE" altLang="fr-FR" sz="2800">
              <a:solidFill>
                <a:srgbClr val="80808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83632" y="1361157"/>
            <a:ext cx="7146974" cy="3324225"/>
          </a:xfrm>
          <a:prstGeom prst="rect">
            <a:avLst/>
          </a:prstGeom>
          <a:solidFill>
            <a:schemeClr val="tx2">
              <a:lumMod val="95000"/>
              <a:lumOff val="5000"/>
              <a:alpha val="5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309119" y="1776174"/>
            <a:ext cx="6096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3600" b="1" dirty="0">
                <a:solidFill>
                  <a:schemeClr val="bg1"/>
                </a:solidFill>
                <a:latin typeface="avenir-lt-w01_35-light1475496"/>
              </a:rPr>
              <a:t>Usage des boîtiers de vote électronique </a:t>
            </a:r>
            <a:r>
              <a:rPr lang="fr-FR" sz="3600" b="1" dirty="0" smtClean="0">
                <a:solidFill>
                  <a:schemeClr val="bg1"/>
                </a:solidFill>
                <a:latin typeface="avenir-lt-w01_35-light1475496"/>
              </a:rPr>
              <a:t/>
            </a:r>
            <a:br>
              <a:rPr lang="fr-FR" sz="3600" b="1" dirty="0" smtClean="0">
                <a:solidFill>
                  <a:schemeClr val="bg1"/>
                </a:solidFill>
                <a:latin typeface="avenir-lt-w01_35-light1475496"/>
              </a:rPr>
            </a:br>
            <a:r>
              <a:rPr lang="fr-FR" sz="3600" b="1" dirty="0" smtClean="0">
                <a:solidFill>
                  <a:schemeClr val="bg1"/>
                </a:solidFill>
                <a:latin typeface="avenir-lt-w01_35-light1475496"/>
              </a:rPr>
              <a:t>et </a:t>
            </a:r>
            <a:r>
              <a:rPr lang="fr-FR" sz="3600" b="1" dirty="0">
                <a:solidFill>
                  <a:schemeClr val="bg1"/>
                </a:solidFill>
                <a:latin typeface="avenir-lt-w01_35-light1475496"/>
              </a:rPr>
              <a:t>développement professionnel de l’enseignant-universitaire</a:t>
            </a:r>
            <a:endParaRPr lang="fr-FR" sz="3600" dirty="0">
              <a:solidFill>
                <a:schemeClr val="bg1"/>
              </a:solidFill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62106" y="4746116"/>
            <a:ext cx="12117386" cy="1016000"/>
          </a:xfrm>
          <a:prstGeom prst="rect">
            <a:avLst/>
          </a:prstGeom>
          <a:solidFill>
            <a:schemeClr val="tx2">
              <a:lumMod val="95000"/>
              <a:lumOff val="5000"/>
              <a:alpha val="5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fr-BE" altLang="fr-FR" sz="2000" dirty="0">
                <a:solidFill>
                  <a:schemeClr val="bg1"/>
                </a:solidFill>
                <a:latin typeface="Helvetica" pitchFamily="34" charset="0"/>
                <a:cs typeface="Helvetica" pitchFamily="34" charset="0"/>
              </a:rPr>
              <a:t>Nathalie Younes et Pascal </a:t>
            </a:r>
            <a:r>
              <a:rPr lang="fr-BE" altLang="fr-FR" sz="2000" dirty="0" err="1">
                <a:solidFill>
                  <a:schemeClr val="bg1"/>
                </a:solidFill>
                <a:latin typeface="Helvetica" pitchFamily="34" charset="0"/>
                <a:cs typeface="Helvetica" pitchFamily="34" charset="0"/>
              </a:rPr>
              <a:t>Detroz</a:t>
            </a:r>
            <a:endParaRPr lang="fr-BE" altLang="fr-FR" sz="2000" dirty="0">
              <a:solidFill>
                <a:schemeClr val="bg1"/>
              </a:solidFill>
              <a:latin typeface="Helvetica" pitchFamily="34" charset="0"/>
              <a:cs typeface="Helvetica" pitchFamily="34" charset="0"/>
            </a:endParaRPr>
          </a:p>
          <a:p>
            <a:pPr algn="ctr" eaLnBrk="1" hangingPunct="1"/>
            <a:r>
              <a:rPr lang="fr-BE" altLang="fr-FR" sz="2000" dirty="0" err="1">
                <a:solidFill>
                  <a:schemeClr val="bg1"/>
                </a:solidFill>
                <a:latin typeface="Helvetica" pitchFamily="34" charset="0"/>
                <a:cs typeface="Helvetica" pitchFamily="34" charset="0"/>
              </a:rPr>
              <a:t>Admee</a:t>
            </a:r>
            <a:r>
              <a:rPr lang="fr-BE" altLang="fr-FR" sz="2000" dirty="0">
                <a:solidFill>
                  <a:schemeClr val="bg1"/>
                </a:solidFill>
                <a:latin typeface="Helvetica" pitchFamily="34" charset="0"/>
                <a:cs typeface="Helvetica" pitchFamily="34" charset="0"/>
              </a:rPr>
              <a:t>- Canada</a:t>
            </a:r>
          </a:p>
          <a:p>
            <a:pPr algn="ctr" eaLnBrk="1" hangingPunct="1"/>
            <a:r>
              <a:rPr lang="fr-BE" altLang="fr-FR" sz="2000" dirty="0">
                <a:solidFill>
                  <a:schemeClr val="bg1"/>
                </a:solidFill>
                <a:latin typeface="Helvetica" pitchFamily="34" charset="0"/>
                <a:cs typeface="Helvetica" pitchFamily="34" charset="0"/>
              </a:rPr>
              <a:t>16 novembre 2017</a:t>
            </a:r>
            <a:endParaRPr lang="fr-FR" altLang="fr-FR" sz="20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B54F046B-3142-4BB8-803A-B9F3D47F5004}"/>
              </a:ext>
            </a:extLst>
          </p:cNvPr>
          <p:cNvSpPr/>
          <p:nvPr/>
        </p:nvSpPr>
        <p:spPr>
          <a:xfrm>
            <a:off x="758893" y="1219711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242DFB8-6358-4C06-83A1-1D1D63A902A0}"/>
              </a:ext>
            </a:extLst>
          </p:cNvPr>
          <p:cNvSpPr/>
          <p:nvPr/>
        </p:nvSpPr>
        <p:spPr>
          <a:xfrm>
            <a:off x="748847" y="2411998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4926156B-B410-4354-95C6-64851388C387}"/>
              </a:ext>
            </a:extLst>
          </p:cNvPr>
          <p:cNvSpPr/>
          <p:nvPr/>
        </p:nvSpPr>
        <p:spPr>
          <a:xfrm>
            <a:off x="748847" y="3564126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1B7FC54D-0499-4C00-A65E-200F97265600}"/>
              </a:ext>
            </a:extLst>
          </p:cNvPr>
          <p:cNvSpPr/>
          <p:nvPr/>
        </p:nvSpPr>
        <p:spPr>
          <a:xfrm>
            <a:off x="748847" y="4716254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318CE3B-9C24-4662-B684-DB940A9F7758}"/>
              </a:ext>
            </a:extLst>
          </p:cNvPr>
          <p:cNvSpPr/>
          <p:nvPr/>
        </p:nvSpPr>
        <p:spPr>
          <a:xfrm>
            <a:off x="748847" y="5868382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05E6336-4BDA-4C69-AE6C-4A3B6E73B1A5}"/>
              </a:ext>
            </a:extLst>
          </p:cNvPr>
          <p:cNvSpPr/>
          <p:nvPr/>
        </p:nvSpPr>
        <p:spPr>
          <a:xfrm>
            <a:off x="5375920" y="6237312"/>
            <a:ext cx="1440160" cy="6515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xmlns="" id="{4D074594-552E-4867-9CDD-CE97686192B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47928" y="6269249"/>
            <a:ext cx="1283804" cy="588751"/>
          </a:xfrm>
          <a:prstGeom prst="rect">
            <a:avLst/>
          </a:prstGeom>
        </p:spPr>
      </p:pic>
      <p:pic>
        <p:nvPicPr>
          <p:cNvPr id="17412" name="Picture 4" descr="Résultat de recherche d'images pour &quot;logo ulg 2017&quot;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88088" y="6237312"/>
            <a:ext cx="1558733" cy="620688"/>
          </a:xfrm>
          <a:prstGeom prst="rect">
            <a:avLst/>
          </a:prstGeom>
          <a:noFill/>
        </p:spPr>
      </p:pic>
      <p:pic>
        <p:nvPicPr>
          <p:cNvPr id="17414" name="Picture 6" descr="Résultat de recherche d'images pour &quot;logo uca&quot;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55840" y="6231611"/>
            <a:ext cx="648072" cy="62639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>
            <a:spLocks noGrp="1"/>
          </p:cNvSpPr>
          <p:nvPr>
            <p:ph idx="4294967295"/>
          </p:nvPr>
        </p:nvSpPr>
        <p:spPr>
          <a:xfrm>
            <a:off x="2720975" y="1484313"/>
            <a:ext cx="8848725" cy="509587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nl-BE" sz="200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Acommpagnement léger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nl-BE" sz="2000">
              <a:solidFill>
                <a:srgbClr val="595959"/>
              </a:solidFill>
              <a:ea typeface="Calibri" pitchFamily="34" charset="0"/>
              <a:cs typeface="Calibri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nl-BE" sz="2000">
              <a:solidFill>
                <a:srgbClr val="595959"/>
              </a:solidFill>
              <a:ea typeface="Calibri" pitchFamily="34" charset="0"/>
              <a:cs typeface="Calibri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nl-BE" sz="2000">
              <a:solidFill>
                <a:srgbClr val="595959"/>
              </a:solidFill>
              <a:ea typeface="Calibri" pitchFamily="34" charset="0"/>
              <a:cs typeface="Calibri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nl-BE" sz="200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Accompagnement approfondi</a:t>
            </a:r>
            <a:endParaRPr lang="nl-BE" sz="1600">
              <a:solidFill>
                <a:srgbClr val="595959"/>
              </a:solidFill>
              <a:ea typeface="Calibri" pitchFamily="34" charset="0"/>
              <a:cs typeface="Calibri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GB" sz="2000">
              <a:solidFill>
                <a:srgbClr val="595959"/>
              </a:solidFill>
            </a:endParaRPr>
          </a:p>
        </p:txBody>
      </p:sp>
      <p:sp>
        <p:nvSpPr>
          <p:cNvPr id="23554" name="Espace réservé du numéro de diapositive 7"/>
          <p:cNvSpPr txBox="1">
            <a:spLocks noGrp="1"/>
          </p:cNvSpPr>
          <p:nvPr/>
        </p:nvSpPr>
        <p:spPr bwMode="auto">
          <a:xfrm>
            <a:off x="10153650" y="6580188"/>
            <a:ext cx="514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fr-BE" altLang="fr-FR" sz="1200">
              <a:solidFill>
                <a:srgbClr val="000000"/>
              </a:solidFill>
              <a:latin typeface="Helvetica" pitchFamily="34" charset="0"/>
              <a:cs typeface="Arial" pitchFamily="34" charset="0"/>
            </a:endParaRPr>
          </a:p>
        </p:txBody>
      </p:sp>
      <p:sp>
        <p:nvSpPr>
          <p:cNvPr id="23555" name="Titre 1"/>
          <p:cNvSpPr txBox="1">
            <a:spLocks/>
          </p:cNvSpPr>
          <p:nvPr/>
        </p:nvSpPr>
        <p:spPr bwMode="auto">
          <a:xfrm>
            <a:off x="2706688" y="214313"/>
            <a:ext cx="68246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fr-BE" altLang="fr-FR" sz="4000" b="1" dirty="0">
                <a:solidFill>
                  <a:srgbClr val="067484"/>
                </a:solidFill>
                <a:latin typeface="Helvetica" pitchFamily="34" charset="0"/>
                <a:cs typeface="Helvetica" pitchFamily="34" charset="0"/>
              </a:rPr>
              <a:t>Dispositifs d’accompagnement</a:t>
            </a:r>
            <a:endParaRPr lang="fr-BE" altLang="fr-FR" sz="4000" b="1" dirty="0">
              <a:solidFill>
                <a:srgbClr val="067484"/>
              </a:solidFill>
              <a:latin typeface="Helvetica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 flipV="1">
            <a:off x="2503488" y="187325"/>
            <a:ext cx="155575" cy="611188"/>
          </a:xfrm>
          <a:prstGeom prst="rect">
            <a:avLst/>
          </a:prstGeom>
          <a:solidFill>
            <a:srgbClr val="06748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BE">
              <a:solidFill>
                <a:srgbClr val="067484"/>
              </a:solidFill>
            </a:endParaRPr>
          </a:p>
        </p:txBody>
      </p:sp>
      <p:pic>
        <p:nvPicPr>
          <p:cNvPr id="23558" name="Imag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7713" y="4149725"/>
            <a:ext cx="7632700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Image 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7713" y="1935163"/>
            <a:ext cx="7632700" cy="176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1"/>
          <p:cNvPicPr>
            <a:picLocks noChangeAspect="1"/>
          </p:cNvPicPr>
          <p:nvPr/>
        </p:nvPicPr>
        <p:blipFill>
          <a:blip r:embed="rId5" cstate="print"/>
          <a:srcRect l="72647" r="8554"/>
          <a:stretch>
            <a:fillRect/>
          </a:stretch>
        </p:blipFill>
        <p:spPr bwMode="auto">
          <a:xfrm flipH="1">
            <a:off x="0" y="-1228329"/>
            <a:ext cx="2232248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81B8905-D89A-482B-BD9E-CA043AC9DC32}"/>
              </a:ext>
            </a:extLst>
          </p:cNvPr>
          <p:cNvSpPr/>
          <p:nvPr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EC35811-A5C9-4B1E-A4B9-49CD2CD541B6}"/>
              </a:ext>
            </a:extLst>
          </p:cNvPr>
          <p:cNvSpPr/>
          <p:nvPr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840ED74-A9D6-44E5-884C-9E8DB43B8FD4}"/>
              </a:ext>
            </a:extLst>
          </p:cNvPr>
          <p:cNvSpPr/>
          <p:nvPr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DB6271A-14D6-46D3-93AB-3E3E991731CF}"/>
              </a:ext>
            </a:extLst>
          </p:cNvPr>
          <p:cNvSpPr/>
          <p:nvPr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3B7D2B3-57C8-4DED-8C12-547CB04D86A3}"/>
              </a:ext>
            </a:extLst>
          </p:cNvPr>
          <p:cNvSpPr/>
          <p:nvPr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re 1"/>
          <p:cNvSpPr>
            <a:spLocks noGrp="1"/>
          </p:cNvSpPr>
          <p:nvPr>
            <p:ph type="title" idx="4294967295"/>
          </p:nvPr>
        </p:nvSpPr>
        <p:spPr>
          <a:xfrm>
            <a:off x="2927350" y="182563"/>
            <a:ext cx="8281988" cy="9239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fr-FR" altLang="fr-FR" sz="4000" b="1">
                <a:solidFill>
                  <a:srgbClr val="067484"/>
                </a:solidFill>
                <a:latin typeface="Helvetica" pitchFamily="34" charset="0"/>
                <a:cs typeface="Helvetica" pitchFamily="34" charset="0"/>
              </a:rPr>
              <a:t>Résultats et conclusions</a:t>
            </a:r>
            <a:endParaRPr lang="fr-FR" altLang="fr-FR" sz="4000" b="1">
              <a:solidFill>
                <a:srgbClr val="067484"/>
              </a:solidFill>
              <a:cs typeface="Times New Roman" pitchFamily="18" charset="0"/>
            </a:endParaRPr>
          </a:p>
        </p:txBody>
      </p:sp>
      <p:sp>
        <p:nvSpPr>
          <p:cNvPr id="25602" name="Espace réservé du numéro de diapositive 7"/>
          <p:cNvSpPr txBox="1">
            <a:spLocks noGrp="1"/>
          </p:cNvSpPr>
          <p:nvPr/>
        </p:nvSpPr>
        <p:spPr bwMode="auto">
          <a:xfrm>
            <a:off x="10153650" y="6580188"/>
            <a:ext cx="514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fr-BE" altLang="fr-FR" sz="1200">
              <a:solidFill>
                <a:srgbClr val="000000"/>
              </a:solidFill>
              <a:latin typeface="Helvetica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2520950" y="182563"/>
            <a:ext cx="155575" cy="611187"/>
          </a:xfrm>
          <a:prstGeom prst="rect">
            <a:avLst/>
          </a:prstGeom>
          <a:solidFill>
            <a:srgbClr val="06748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BE">
              <a:solidFill>
                <a:srgbClr val="C00000"/>
              </a:solidFill>
            </a:endParaRPr>
          </a:p>
        </p:txBody>
      </p:sp>
      <p:pic>
        <p:nvPicPr>
          <p:cNvPr id="25604" name="Image 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95313" y="12763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Imag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7713" y="14287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2724150" y="1203325"/>
            <a:ext cx="8848725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lnSpc>
                <a:spcPct val="115000"/>
              </a:lnSpc>
              <a:spcAft>
                <a:spcPts val="1000"/>
              </a:spcAft>
              <a:defRPr/>
            </a:pPr>
            <a:endParaRPr lang="en-GB" altLang="x-none" sz="2000" kern="0" dirty="0">
              <a:solidFill>
                <a:srgbClr val="595959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22848704"/>
              </p:ext>
            </p:extLst>
          </p:nvPr>
        </p:nvGraphicFramePr>
        <p:xfrm>
          <a:off x="2598737" y="1698797"/>
          <a:ext cx="9458325" cy="34842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4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530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59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29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077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solidFill>
                            <a:srgbClr val="067484"/>
                          </a:solidFill>
                          <a:effectLst/>
                        </a:rPr>
                        <a:t>Catégories d’impact perçu</a:t>
                      </a:r>
                      <a:r>
                        <a:rPr lang="fr-CA" sz="1600" baseline="0" dirty="0">
                          <a:solidFill>
                            <a:srgbClr val="067484"/>
                          </a:solidFill>
                          <a:effectLst/>
                        </a:rPr>
                        <a:t> par les enseignants</a:t>
                      </a:r>
                      <a:endParaRPr lang="fr-FR" sz="1600" dirty="0">
                        <a:solidFill>
                          <a:srgbClr val="067484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400" dirty="0" err="1">
                          <a:solidFill>
                            <a:srgbClr val="067484"/>
                          </a:solidFill>
                          <a:effectLst/>
                        </a:rPr>
                        <a:t>Accomp</a:t>
                      </a:r>
                      <a:r>
                        <a:rPr lang="fr-CA" sz="1400" dirty="0">
                          <a:solidFill>
                            <a:srgbClr val="067484"/>
                          </a:solidFill>
                          <a:effectLst/>
                        </a:rPr>
                        <a:t>. léger </a:t>
                      </a:r>
                      <a:endParaRPr lang="fr-FR" sz="1400" dirty="0">
                        <a:solidFill>
                          <a:srgbClr val="067484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400" dirty="0">
                          <a:solidFill>
                            <a:srgbClr val="067484"/>
                          </a:solidFill>
                          <a:effectLst/>
                        </a:rPr>
                        <a:t>(N=4) </a:t>
                      </a:r>
                      <a:endParaRPr lang="fr-FR" sz="1400" dirty="0">
                        <a:solidFill>
                          <a:srgbClr val="067484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400" dirty="0" err="1">
                          <a:solidFill>
                            <a:srgbClr val="067484"/>
                          </a:solidFill>
                          <a:effectLst/>
                        </a:rPr>
                        <a:t>Accomp</a:t>
                      </a:r>
                      <a:r>
                        <a:rPr lang="fr-CA" sz="1400" dirty="0">
                          <a:solidFill>
                            <a:srgbClr val="067484"/>
                          </a:solidFill>
                          <a:effectLst/>
                        </a:rPr>
                        <a:t>. approfondi</a:t>
                      </a:r>
                      <a:endParaRPr lang="fr-FR" sz="1400" dirty="0">
                        <a:solidFill>
                          <a:srgbClr val="067484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400" dirty="0">
                          <a:solidFill>
                            <a:srgbClr val="067484"/>
                          </a:solidFill>
                          <a:effectLst/>
                        </a:rPr>
                        <a:t>(N=5)</a:t>
                      </a:r>
                      <a:endParaRPr lang="fr-FR" sz="1400" dirty="0">
                        <a:solidFill>
                          <a:srgbClr val="067484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7121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solidFill>
                            <a:srgbClr val="067484"/>
                          </a:solidFill>
                          <a:effectLst/>
                        </a:rPr>
                        <a:t> </a:t>
                      </a:r>
                      <a:endParaRPr lang="fr-FR" sz="1200" dirty="0">
                        <a:solidFill>
                          <a:srgbClr val="067484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Réflexion sur l’usage des boitiers pour favoriser l’apprentissage</a:t>
                      </a:r>
                      <a:endParaRPr lang="fr-FR" sz="120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</a:rPr>
                        <a:t>+++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7121">
                <a:tc rowSpan="4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solidFill>
                            <a:srgbClr val="067484"/>
                          </a:solidFill>
                          <a:effectLst/>
                        </a:rPr>
                        <a:t>Impact sur l’enseignant</a:t>
                      </a:r>
                      <a:endParaRPr lang="fr-FR" sz="1200" dirty="0">
                        <a:solidFill>
                          <a:srgbClr val="067484"/>
                        </a:solidFill>
                        <a:effectLst/>
                      </a:endParaRPr>
                    </a:p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fr-CA" sz="1200" dirty="0">
                          <a:solidFill>
                            <a:srgbClr val="067484"/>
                          </a:solidFill>
                          <a:effectLst/>
                        </a:rPr>
                        <a:t> </a:t>
                      </a:r>
                      <a:endParaRPr lang="fr-FR" sz="1200" dirty="0">
                        <a:solidFill>
                          <a:srgbClr val="067484"/>
                        </a:solidFill>
                        <a:effectLst/>
                      </a:endParaRPr>
                    </a:p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fr-CA" sz="1200" dirty="0">
                          <a:solidFill>
                            <a:srgbClr val="067484"/>
                          </a:solidFill>
                          <a:effectLst/>
                        </a:rPr>
                        <a:t> </a:t>
                      </a:r>
                      <a:endParaRPr lang="fr-FR" sz="1200" dirty="0">
                        <a:solidFill>
                          <a:srgbClr val="067484"/>
                        </a:solidFill>
                        <a:effectLst/>
                      </a:endParaRPr>
                    </a:p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fr-CA" sz="1200" dirty="0">
                          <a:solidFill>
                            <a:srgbClr val="067484"/>
                          </a:solidFill>
                          <a:effectLst/>
                        </a:rPr>
                        <a:t> </a:t>
                      </a:r>
                      <a:endParaRPr lang="fr-FR" sz="1200" dirty="0">
                        <a:solidFill>
                          <a:srgbClr val="067484"/>
                        </a:solidFill>
                        <a:effectLst/>
                      </a:endParaRPr>
                    </a:p>
                    <a:p>
                      <a:pPr marL="71755" marR="71755" algn="l">
                        <a:spcAft>
                          <a:spcPts val="0"/>
                        </a:spcAft>
                        <a:tabLst>
                          <a:tab pos="1076960" algn="l"/>
                        </a:tabLst>
                      </a:pPr>
                      <a:r>
                        <a:rPr lang="fr-CA" sz="1200" dirty="0">
                          <a:solidFill>
                            <a:srgbClr val="067484"/>
                          </a:solidFill>
                          <a:effectLst/>
                        </a:rPr>
                        <a:t>	</a:t>
                      </a:r>
                      <a:endParaRPr lang="fr-FR" sz="1200" dirty="0">
                        <a:solidFill>
                          <a:srgbClr val="067484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Réflexion sur l’élaboration des questions</a:t>
                      </a:r>
                      <a:endParaRPr lang="fr-FR" sz="120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71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Identification du niveau de compréhension des étudiants</a:t>
                      </a:r>
                      <a:endParaRPr lang="fr-FR" sz="120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71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Ajustement du cours en fonction des résultats des étudiants</a:t>
                      </a:r>
                      <a:endParaRPr lang="fr-FR" sz="120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</a:rPr>
                        <a:t>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973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Réflexion sur les modalités de l’enseignement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7121">
                <a:tc rowSpan="4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solidFill>
                            <a:srgbClr val="067484"/>
                          </a:solidFill>
                          <a:effectLst/>
                        </a:rPr>
                        <a:t>Impact sur les étudiants</a:t>
                      </a:r>
                      <a:endParaRPr lang="fr-FR" sz="1200" dirty="0">
                        <a:solidFill>
                          <a:srgbClr val="067484"/>
                        </a:solidFill>
                        <a:effectLst/>
                      </a:endParaRPr>
                    </a:p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fr-CA" sz="1200" dirty="0">
                          <a:solidFill>
                            <a:srgbClr val="067484"/>
                          </a:solidFill>
                          <a:effectLst/>
                        </a:rPr>
                        <a:t> </a:t>
                      </a:r>
                      <a:endParaRPr lang="fr-FR" sz="1200" dirty="0">
                        <a:solidFill>
                          <a:srgbClr val="067484"/>
                        </a:solidFill>
                        <a:effectLst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solidFill>
                            <a:srgbClr val="067484"/>
                          </a:solidFill>
                          <a:effectLst/>
                        </a:rPr>
                        <a:t> </a:t>
                      </a:r>
                      <a:endParaRPr lang="fr-FR" sz="1200" dirty="0">
                        <a:solidFill>
                          <a:srgbClr val="067484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Engagement pendant le cours (participation, attention accrues)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68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Autoévaluation 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71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Travail personnel en amont accru</a:t>
                      </a:r>
                      <a:endParaRPr lang="fr-FR" sz="120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0</a:t>
                      </a:r>
                      <a:endParaRPr lang="fr-FR" sz="120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71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Mémorisation accrue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0</a:t>
                      </a:r>
                      <a:endParaRPr lang="fr-FR" sz="120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fr-FR" sz="12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1" name="Image 1"/>
          <p:cNvPicPr>
            <a:picLocks noChangeAspect="1"/>
          </p:cNvPicPr>
          <p:nvPr/>
        </p:nvPicPr>
        <p:blipFill>
          <a:blip r:embed="rId3" cstate="print"/>
          <a:srcRect l="72647" r="8554"/>
          <a:stretch>
            <a:fillRect/>
          </a:stretch>
        </p:blipFill>
        <p:spPr bwMode="auto">
          <a:xfrm flipH="1">
            <a:off x="0" y="-1228329"/>
            <a:ext cx="2232248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81B8905-D89A-482B-BD9E-CA043AC9DC32}"/>
              </a:ext>
            </a:extLst>
          </p:cNvPr>
          <p:cNvSpPr/>
          <p:nvPr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EC35811-A5C9-4B1E-A4B9-49CD2CD541B6}"/>
              </a:ext>
            </a:extLst>
          </p:cNvPr>
          <p:cNvSpPr/>
          <p:nvPr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B840ED74-A9D6-44E5-884C-9E8DB43B8FD4}"/>
              </a:ext>
            </a:extLst>
          </p:cNvPr>
          <p:cNvSpPr/>
          <p:nvPr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DB6271A-14D6-46D3-93AB-3E3E991731CF}"/>
              </a:ext>
            </a:extLst>
          </p:cNvPr>
          <p:cNvSpPr/>
          <p:nvPr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3B7D2B3-57C8-4DED-8C12-547CB04D86A3}"/>
              </a:ext>
            </a:extLst>
          </p:cNvPr>
          <p:cNvSpPr/>
          <p:nvPr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Impact de l’usage des boitiers sur l'enseignement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855640" y="2420888"/>
          <a:ext cx="872676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re 1"/>
          <p:cNvSpPr>
            <a:spLocks noGrp="1"/>
          </p:cNvSpPr>
          <p:nvPr>
            <p:ph type="title" idx="4294967295"/>
          </p:nvPr>
        </p:nvSpPr>
        <p:spPr>
          <a:xfrm>
            <a:off x="2927350" y="182563"/>
            <a:ext cx="8281988" cy="9239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fr-FR" altLang="fr-FR" sz="4000" b="1">
                <a:solidFill>
                  <a:srgbClr val="067484"/>
                </a:solidFill>
                <a:latin typeface="Helvetica" pitchFamily="34" charset="0"/>
                <a:cs typeface="Helvetica" pitchFamily="34" charset="0"/>
              </a:rPr>
              <a:t>Résultats et conclusions</a:t>
            </a:r>
            <a:endParaRPr lang="fr-FR" altLang="fr-FR" sz="4000" b="1">
              <a:solidFill>
                <a:srgbClr val="067484"/>
              </a:solidFill>
              <a:cs typeface="Times New Roman" pitchFamily="18" charset="0"/>
            </a:endParaRPr>
          </a:p>
        </p:txBody>
      </p:sp>
      <p:sp>
        <p:nvSpPr>
          <p:cNvPr id="26626" name="Espace réservé du numéro de diapositive 7"/>
          <p:cNvSpPr txBox="1">
            <a:spLocks noGrp="1"/>
          </p:cNvSpPr>
          <p:nvPr/>
        </p:nvSpPr>
        <p:spPr bwMode="auto">
          <a:xfrm>
            <a:off x="10153650" y="6580188"/>
            <a:ext cx="514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fr-BE" altLang="fr-FR" sz="1200">
              <a:solidFill>
                <a:srgbClr val="000000"/>
              </a:solidFill>
              <a:latin typeface="Helvetica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2520950" y="182563"/>
            <a:ext cx="155575" cy="611187"/>
          </a:xfrm>
          <a:prstGeom prst="rect">
            <a:avLst/>
          </a:prstGeom>
          <a:solidFill>
            <a:srgbClr val="06748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BE">
              <a:solidFill>
                <a:srgbClr val="C00000"/>
              </a:solidFill>
            </a:endParaRPr>
          </a:p>
        </p:txBody>
      </p:sp>
      <p:pic>
        <p:nvPicPr>
          <p:cNvPr id="26628" name="Image 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95313" y="12763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7713" y="14287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2724150" y="1203325"/>
            <a:ext cx="8848725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342900" indent="-34290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GB" sz="2000" dirty="0">
                <a:solidFill>
                  <a:srgbClr val="595959"/>
                </a:solidFill>
                <a:latin typeface="Verdana" pitchFamily="34" charset="0"/>
              </a:rPr>
              <a:t>Evolution de utilisation des BVE</a:t>
            </a: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en-GB" sz="1600" dirty="0" err="1">
                <a:solidFill>
                  <a:srgbClr val="595959"/>
                </a:solidFill>
                <a:latin typeface="Verdana" pitchFamily="34" charset="0"/>
              </a:rPr>
              <a:t>Accompagnement</a:t>
            </a:r>
            <a:r>
              <a:rPr lang="en-GB" sz="1600" dirty="0">
                <a:solidFill>
                  <a:srgbClr val="595959"/>
                </a:solidFill>
                <a:latin typeface="Verdana" pitchFamily="34" charset="0"/>
              </a:rPr>
              <a:t> </a:t>
            </a:r>
            <a:r>
              <a:rPr lang="en-GB" sz="1600" dirty="0" err="1">
                <a:solidFill>
                  <a:srgbClr val="595959"/>
                </a:solidFill>
                <a:latin typeface="Verdana" pitchFamily="34" charset="0"/>
              </a:rPr>
              <a:t>léger</a:t>
            </a:r>
            <a:endParaRPr lang="en-GB" sz="1600" dirty="0">
              <a:solidFill>
                <a:srgbClr val="595959"/>
              </a:solidFill>
              <a:latin typeface="Verdana" pitchFamily="34" charset="0"/>
            </a:endParaRP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endParaRPr lang="en-GB" sz="1600" dirty="0">
              <a:solidFill>
                <a:srgbClr val="595959"/>
              </a:solidFill>
              <a:latin typeface="Verdana" pitchFamily="34" charset="0"/>
            </a:endParaRP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endParaRPr lang="en-GB" sz="1600" dirty="0">
              <a:solidFill>
                <a:srgbClr val="595959"/>
              </a:solidFill>
              <a:latin typeface="Verdana" pitchFamily="34" charset="0"/>
            </a:endParaRP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endParaRPr lang="en-GB" sz="1600" dirty="0">
              <a:solidFill>
                <a:srgbClr val="595959"/>
              </a:solidFill>
              <a:latin typeface="Verdana" pitchFamily="34" charset="0"/>
            </a:endParaRP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endParaRPr lang="en-GB" sz="1600" dirty="0">
              <a:solidFill>
                <a:srgbClr val="595959"/>
              </a:solidFill>
              <a:latin typeface="Verdana" pitchFamily="34" charset="0"/>
            </a:endParaRP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en-GB" sz="1600" dirty="0" err="1">
                <a:solidFill>
                  <a:srgbClr val="595959"/>
                </a:solidFill>
                <a:latin typeface="Verdana" pitchFamily="34" charset="0"/>
              </a:rPr>
              <a:t>Accompagnement</a:t>
            </a:r>
            <a:r>
              <a:rPr lang="en-GB" sz="1600" dirty="0">
                <a:solidFill>
                  <a:srgbClr val="595959"/>
                </a:solidFill>
                <a:latin typeface="Verdana" pitchFamily="34" charset="0"/>
              </a:rPr>
              <a:t>  </a:t>
            </a:r>
            <a:r>
              <a:rPr lang="en-GB" sz="1600" dirty="0" err="1">
                <a:solidFill>
                  <a:srgbClr val="595959"/>
                </a:solidFill>
                <a:latin typeface="Verdana" pitchFamily="34" charset="0"/>
              </a:rPr>
              <a:t>approfondi</a:t>
            </a:r>
            <a:endParaRPr lang="en-GB" sz="1600" dirty="0">
              <a:solidFill>
                <a:srgbClr val="595959"/>
              </a:solidFill>
              <a:latin typeface="Verdana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575050" y="2427288"/>
          <a:ext cx="7345363" cy="1436690"/>
        </p:xfrm>
        <a:graphic>
          <a:graphicData uri="http://schemas.openxmlformats.org/drawingml/2006/table">
            <a:tbl>
              <a:tblPr/>
              <a:tblGrid>
                <a:gridCol w="13731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56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256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Enseignant</a:t>
                      </a:r>
                      <a:endParaRPr kumimoji="0" lang="fr-F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Niveau avant accompagnement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Niveau après accompagnement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Évolution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Mod -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Mod +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+ 1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Mod -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Mod -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=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Aug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Mod +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+ 2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Mod +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Redéf.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+ 1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575050" y="4479925"/>
          <a:ext cx="7345363" cy="1755775"/>
        </p:xfrm>
        <a:graphic>
          <a:graphicData uri="http://schemas.openxmlformats.org/drawingml/2006/table">
            <a:tbl>
              <a:tblPr/>
              <a:tblGrid>
                <a:gridCol w="13731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56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256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Enseignant</a:t>
                      </a:r>
                      <a:endParaRPr kumimoji="0" lang="fr-F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Niveau avant accompagnement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Niveau après accompagnement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Évolution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Aug.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Aug.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=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6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Mod -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Mod -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=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7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Aug.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Redéf.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+ 3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8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Aug.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Redéf.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+ 3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9</a:t>
                      </a:r>
                      <a:endParaRPr kumimoji="0" 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674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Aug.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Mod +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A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+ 2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11" name="Image 1"/>
          <p:cNvPicPr>
            <a:picLocks noChangeAspect="1"/>
          </p:cNvPicPr>
          <p:nvPr/>
        </p:nvPicPr>
        <p:blipFill>
          <a:blip r:embed="rId3" cstate="print"/>
          <a:srcRect l="72647" r="8554"/>
          <a:stretch>
            <a:fillRect/>
          </a:stretch>
        </p:blipFill>
        <p:spPr bwMode="auto">
          <a:xfrm flipH="1">
            <a:off x="0" y="-1228329"/>
            <a:ext cx="2232248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81B8905-D89A-482B-BD9E-CA043AC9DC32}"/>
              </a:ext>
            </a:extLst>
          </p:cNvPr>
          <p:cNvSpPr/>
          <p:nvPr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EC35811-A5C9-4B1E-A4B9-49CD2CD541B6}"/>
              </a:ext>
            </a:extLst>
          </p:cNvPr>
          <p:cNvSpPr/>
          <p:nvPr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B840ED74-A9D6-44E5-884C-9E8DB43B8FD4}"/>
              </a:ext>
            </a:extLst>
          </p:cNvPr>
          <p:cNvSpPr/>
          <p:nvPr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DB6271A-14D6-46D3-93AB-3E3E991731CF}"/>
              </a:ext>
            </a:extLst>
          </p:cNvPr>
          <p:cNvSpPr/>
          <p:nvPr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3B7D2B3-57C8-4DED-8C12-547CB04D86A3}"/>
              </a:ext>
            </a:extLst>
          </p:cNvPr>
          <p:cNvSpPr/>
          <p:nvPr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02A4BB2-5FB4-4F23-B195-74955A37B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Pensez vous </a:t>
            </a:r>
            <a:r>
              <a:rPr lang="fr-FR" dirty="0" smtClean="0"/>
              <a:t>que les enseignants aient besoin d’un accompagnement techno-pédagogique ?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BDD5D89-D2F1-4E42-8A94-87F4B5708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Tous les enseignants devraient être formés et accompagnés</a:t>
            </a:r>
          </a:p>
          <a:p>
            <a:r>
              <a:rPr lang="fr-FR" sz="2800" dirty="0" smtClean="0"/>
              <a:t>L’accompagnement mis en place dans mon établissement est suffisant</a:t>
            </a:r>
          </a:p>
          <a:p>
            <a:r>
              <a:rPr lang="fr-FR" sz="2800" dirty="0" smtClean="0"/>
              <a:t>Seuls quelques enseignants ont besoin d’un tel accompagnement</a:t>
            </a:r>
          </a:p>
          <a:p>
            <a:r>
              <a:rPr lang="fr-FR" sz="2800" dirty="0" smtClean="0"/>
              <a:t>Les enseignants-chercheurs n’ont pas le temps d’un tel approfondissement pédagogique</a:t>
            </a:r>
            <a:endParaRPr lang="fr-FR" sz="2800" dirty="0"/>
          </a:p>
        </p:txBody>
      </p:sp>
      <p:sp>
        <p:nvSpPr>
          <p:cNvPr id="5" name="Rectangle 4"/>
          <p:cNvSpPr/>
          <p:nvPr>
            <p:custDataLst>
              <p:tags r:id="rId2"/>
            </p:custDataLst>
          </p:nvPr>
        </p:nvSpPr>
        <p:spPr>
          <a:xfrm>
            <a:off x="11938000" y="0"/>
            <a:ext cx="254000" cy="254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93212098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Imag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82476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ZoneTexte 5"/>
          <p:cNvSpPr txBox="1">
            <a:spLocks noChangeArrowheads="1"/>
          </p:cNvSpPr>
          <p:nvPr/>
        </p:nvSpPr>
        <p:spPr bwMode="auto">
          <a:xfrm>
            <a:off x="5010150" y="1104900"/>
            <a:ext cx="425767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Arial" pitchFamily="34" charset="0"/>
              <a:buNone/>
            </a:pPr>
            <a:endParaRPr lang="fr-BE" altLang="fr-FR" sz="2800">
              <a:solidFill>
                <a:srgbClr val="80808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423592" y="2636912"/>
            <a:ext cx="7669213" cy="3324225"/>
          </a:xfrm>
          <a:prstGeom prst="rect">
            <a:avLst/>
          </a:prstGeom>
          <a:solidFill>
            <a:schemeClr val="tx2">
              <a:lumMod val="95000"/>
              <a:lumOff val="5000"/>
              <a:alpha val="55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  <a:p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3591138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BE" altLang="fr-FR" sz="4000" b="1" dirty="0" smtClean="0">
                <a:solidFill>
                  <a:schemeClr val="bg1"/>
                </a:solidFill>
                <a:latin typeface="Helvetica" pitchFamily="34" charset="0"/>
                <a:cs typeface="Helvetica" pitchFamily="34" charset="0"/>
              </a:rPr>
              <a:t>Merci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4187304" y="1314524"/>
            <a:ext cx="4141788" cy="830263"/>
          </a:xfrm>
          <a:prstGeom prst="rect">
            <a:avLst/>
          </a:prstGeom>
          <a:solidFill>
            <a:schemeClr val="tx2">
              <a:lumMod val="95000"/>
              <a:lumOff val="5000"/>
              <a:alpha val="55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fr-BE" altLang="fr-FR" sz="2400" dirty="0">
                <a:solidFill>
                  <a:schemeClr val="bg1"/>
                </a:solidFill>
                <a:latin typeface="Helvetica" pitchFamily="34" charset="0"/>
                <a:cs typeface="Helvetica" pitchFamily="34" charset="0"/>
              </a:rPr>
              <a:t>nathalie.younes@uca.fr</a:t>
            </a:r>
          </a:p>
          <a:p>
            <a:pPr algn="ctr"/>
            <a:r>
              <a:rPr lang="fr-BE" altLang="fr-FR" sz="2400" dirty="0">
                <a:solidFill>
                  <a:schemeClr val="bg1"/>
                </a:solidFill>
                <a:latin typeface="Helvetica" pitchFamily="34" charset="0"/>
                <a:cs typeface="Helvetica" pitchFamily="34" charset="0"/>
              </a:rPr>
              <a:t>p.detroz@uliege.be</a:t>
            </a:r>
            <a:endParaRPr lang="fr-FR" altLang="fr-FR" sz="24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811E9EB-FBF6-4E64-AC55-23BC6783AB64}"/>
              </a:ext>
            </a:extLst>
          </p:cNvPr>
          <p:cNvSpPr/>
          <p:nvPr/>
        </p:nvSpPr>
        <p:spPr>
          <a:xfrm>
            <a:off x="758893" y="1219711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BA3704B-F587-4F77-803A-6EB466D03115}"/>
              </a:ext>
            </a:extLst>
          </p:cNvPr>
          <p:cNvSpPr/>
          <p:nvPr/>
        </p:nvSpPr>
        <p:spPr>
          <a:xfrm>
            <a:off x="748847" y="2411998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653A0D74-DE53-47D2-BA7A-9CEF52AFBE98}"/>
              </a:ext>
            </a:extLst>
          </p:cNvPr>
          <p:cNvSpPr/>
          <p:nvPr/>
        </p:nvSpPr>
        <p:spPr>
          <a:xfrm>
            <a:off x="748847" y="3564126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C38621C5-9CB3-4721-988D-159FB85D8DD9}"/>
              </a:ext>
            </a:extLst>
          </p:cNvPr>
          <p:cNvSpPr/>
          <p:nvPr/>
        </p:nvSpPr>
        <p:spPr>
          <a:xfrm>
            <a:off x="748847" y="4716254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FD51E91-8B0D-49E6-A44A-0106AC2582D4}"/>
              </a:ext>
            </a:extLst>
          </p:cNvPr>
          <p:cNvSpPr/>
          <p:nvPr/>
        </p:nvSpPr>
        <p:spPr>
          <a:xfrm>
            <a:off x="748847" y="5868382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utilisez les boitiers de vote ou d’autres outils numériques interactifs dans vos cours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27448" y="1556792"/>
            <a:ext cx="10485021" cy="45307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Oui régulièrement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De temps en temps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Non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81B8905-D89A-482B-BD9E-CA043AC9DC32}"/>
              </a:ext>
            </a:extLst>
          </p:cNvPr>
          <p:cNvSpPr/>
          <p:nvPr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EC35811-A5C9-4B1E-A4B9-49CD2CD541B6}"/>
              </a:ext>
            </a:extLst>
          </p:cNvPr>
          <p:cNvSpPr/>
          <p:nvPr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840ED74-A9D6-44E5-884C-9E8DB43B8FD4}"/>
              </a:ext>
            </a:extLst>
          </p:cNvPr>
          <p:cNvSpPr/>
          <p:nvPr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3DB6271A-14D6-46D3-93AB-3E3E991731CF}"/>
              </a:ext>
            </a:extLst>
          </p:cNvPr>
          <p:cNvSpPr/>
          <p:nvPr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3B7D2B3-57C8-4DED-8C12-547CB04D86A3}"/>
              </a:ext>
            </a:extLst>
          </p:cNvPr>
          <p:cNvSpPr/>
          <p:nvPr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>
            <p:custDataLst>
              <p:tags r:id="rId2"/>
            </p:custDataLst>
          </p:nvPr>
        </p:nvSpPr>
        <p:spPr>
          <a:xfrm>
            <a:off x="11938000" y="0"/>
            <a:ext cx="254000" cy="254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2" name="Groupe 21"/>
          <p:cNvGrpSpPr/>
          <p:nvPr>
            <p:custDataLst>
              <p:tags r:id="rId3"/>
            </p:custDataLst>
          </p:nvPr>
        </p:nvGrpSpPr>
        <p:grpSpPr>
          <a:xfrm>
            <a:off x="5735960" y="1772816"/>
            <a:ext cx="4968552" cy="1440160"/>
            <a:chOff x="2540000" y="2540000"/>
            <a:chExt cx="2540000" cy="1524000"/>
          </a:xfrm>
        </p:grpSpPr>
        <p:sp>
          <p:nvSpPr>
            <p:cNvPr id="19" name="Rectangle 18"/>
            <p:cNvSpPr/>
            <p:nvPr>
              <p:custDataLst>
                <p:tags r:id="rId4"/>
              </p:custDataLst>
            </p:nvPr>
          </p:nvSpPr>
          <p:spPr>
            <a:xfrm>
              <a:off x="2540000" y="2540000"/>
              <a:ext cx="2540000" cy="381000"/>
            </a:xfrm>
            <a:prstGeom prst="rect">
              <a:avLst/>
            </a:prstGeom>
            <a:solidFill>
              <a:srgbClr val="0171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mtClean="0"/>
                <a:t>1</a:t>
              </a:r>
              <a:endParaRPr lang="fr-FR"/>
            </a:p>
          </p:txBody>
        </p:sp>
        <p:sp>
          <p:nvSpPr>
            <p:cNvPr id="20" name="Rectangle 19"/>
            <p:cNvSpPr/>
            <p:nvPr>
              <p:custDataLst>
                <p:tags r:id="rId5"/>
              </p:custDataLst>
            </p:nvPr>
          </p:nvSpPr>
          <p:spPr>
            <a:xfrm>
              <a:off x="2540000" y="3111500"/>
              <a:ext cx="2540000" cy="381000"/>
            </a:xfrm>
            <a:prstGeom prst="rect">
              <a:avLst/>
            </a:prstGeom>
            <a:solidFill>
              <a:srgbClr val="0171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mtClean="0"/>
                <a:t>2</a:t>
              </a:r>
              <a:endParaRPr lang="fr-FR"/>
            </a:p>
          </p:txBody>
        </p:sp>
        <p:sp>
          <p:nvSpPr>
            <p:cNvPr id="21" name="Rectangle 20"/>
            <p:cNvSpPr/>
            <p:nvPr>
              <p:custDataLst>
                <p:tags r:id="rId6"/>
              </p:custDataLst>
            </p:nvPr>
          </p:nvSpPr>
          <p:spPr>
            <a:xfrm>
              <a:off x="2540000" y="3683000"/>
              <a:ext cx="2540000" cy="381000"/>
            </a:xfrm>
            <a:prstGeom prst="rect">
              <a:avLst/>
            </a:prstGeom>
            <a:solidFill>
              <a:srgbClr val="0171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mtClean="0"/>
                <a:t>3</a:t>
              </a:r>
              <a:endParaRPr lang="fr-FR"/>
            </a:p>
          </p:txBody>
        </p:sp>
      </p:grpSp>
    </p:spTree>
    <p:custDataLst>
      <p:tags r:id="rId1"/>
    </p:custData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utilisez les boitiers de vote pour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Accroitre l’attention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Favoriser la participation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Favoriser les interactions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Favoriser les apprentissages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Faire de l’évaluation certificative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Vérifier les connaissances des étudiants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Faire émerger les représentations initiales</a:t>
            </a:r>
          </a:p>
        </p:txBody>
      </p:sp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11938000" y="0"/>
            <a:ext cx="254000" cy="254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custDataLst>
      <p:tags r:id="rId1"/>
    </p:custData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votre avis quel est l’impact </a:t>
            </a:r>
            <a:br>
              <a:rPr lang="fr-FR" dirty="0"/>
            </a:br>
            <a:r>
              <a:rPr lang="fr-FR" dirty="0"/>
              <a:t>de l’usage des BVE en cours ?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Augmente la présence en cours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Suscite l’attention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Favorise la participation des étudiants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Rend les cours plus ludiques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Facilite la mise en œuvre de l’évaluation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Améliore l’apprentissage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11938000" y="0"/>
            <a:ext cx="254000" cy="254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custDataLst>
      <p:tags r:id="rId1"/>
    </p:custData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re 1"/>
          <p:cNvSpPr>
            <a:spLocks noGrp="1"/>
          </p:cNvSpPr>
          <p:nvPr>
            <p:ph type="title" idx="4294967295"/>
          </p:nvPr>
        </p:nvSpPr>
        <p:spPr>
          <a:xfrm>
            <a:off x="2927350" y="349250"/>
            <a:ext cx="8281988" cy="9239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fr-FR" altLang="fr-FR" sz="4000" b="1" smtClean="0">
                <a:solidFill>
                  <a:srgbClr val="067484"/>
                </a:solidFill>
                <a:latin typeface="Helvetica" pitchFamily="34" charset="0"/>
                <a:cs typeface="Helvetica" pitchFamily="34" charset="0"/>
              </a:rPr>
              <a:t>Effets de l’usage des BVE</a:t>
            </a:r>
            <a:endParaRPr lang="fr-FR" altLang="fr-FR" sz="4000" b="1" dirty="0">
              <a:solidFill>
                <a:srgbClr val="067484"/>
              </a:solidFill>
              <a:cs typeface="Times New Roman" pitchFamily="18" charset="0"/>
            </a:endParaRPr>
          </a:p>
        </p:txBody>
      </p:sp>
      <p:sp>
        <p:nvSpPr>
          <p:cNvPr id="17410" name="Espace réservé du numéro de diapositive 7"/>
          <p:cNvSpPr txBox="1">
            <a:spLocks noGrp="1"/>
          </p:cNvSpPr>
          <p:nvPr/>
        </p:nvSpPr>
        <p:spPr bwMode="auto">
          <a:xfrm>
            <a:off x="10153650" y="6580188"/>
            <a:ext cx="514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fr-BE" altLang="fr-FR" sz="1200">
              <a:solidFill>
                <a:srgbClr val="000000"/>
              </a:solidFill>
              <a:latin typeface="Helvetica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2520950" y="182563"/>
            <a:ext cx="155575" cy="611187"/>
          </a:xfrm>
          <a:prstGeom prst="rect">
            <a:avLst/>
          </a:prstGeom>
          <a:solidFill>
            <a:srgbClr val="06748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BE">
              <a:solidFill>
                <a:srgbClr val="C00000"/>
              </a:solidFill>
            </a:endParaRPr>
          </a:p>
        </p:txBody>
      </p:sp>
      <p:pic>
        <p:nvPicPr>
          <p:cNvPr id="17412" name="Image 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95313" y="12763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ag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7713" y="14287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630488" y="1484313"/>
          <a:ext cx="9442450" cy="5186680"/>
        </p:xfrm>
        <a:graphic>
          <a:graphicData uri="http://schemas.openxmlformats.org/drawingml/2006/table">
            <a:tbl>
              <a:tblPr/>
              <a:tblGrid>
                <a:gridCol w="23606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970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004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Avis des enseignants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Avis des étudiants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Etudes empiriques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Présence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Si certificatif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Attention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Pour les plus faibles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Engagement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Oui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Oui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Positif mais faible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Préparation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Oui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Amusement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Oui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Oui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Evaluation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Oui sur formatif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Emotion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Anxiété -, émotions positives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Apprentissage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Oui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Oui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De + à - : ca dépend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11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mr-I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…</a:t>
                      </a:r>
                      <a:r>
                        <a:rPr kumimoji="0" lang="nl-B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nl-B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développement</a:t>
                      </a:r>
                      <a:r>
                        <a:rPr kumimoji="0" lang="nl-B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nl-B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professionnel</a:t>
                      </a:r>
                      <a:r>
                        <a:rPr kumimoji="0" lang="nl-B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 des </a:t>
                      </a:r>
                      <a:r>
                        <a:rPr kumimoji="0" lang="nl-B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enseignants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67484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Sans doute que oui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nl-B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Simpson &amp; </a:t>
                      </a:r>
                      <a:r>
                        <a:rPr kumimoji="0" lang="nl-B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Oliver</a:t>
                      </a:r>
                      <a:r>
                        <a:rPr kumimoji="0" lang="nl-B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, 2007;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Offerdahl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 &amp; </a:t>
                      </a:r>
                      <a:r>
                        <a:rPr kumimoji="0" lang="fr-F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Tomanek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67484"/>
                          </a:solidFill>
                          <a:effectLst/>
                          <a:latin typeface="Verdana" pitchFamily="34" charset="0"/>
                        </a:rPr>
                        <a:t>, 2011; Stes et al., 2010)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" name="Image 1"/>
          <p:cNvPicPr>
            <a:picLocks noChangeAspect="1"/>
          </p:cNvPicPr>
          <p:nvPr/>
        </p:nvPicPr>
        <p:blipFill>
          <a:blip r:embed="rId3" cstate="print"/>
          <a:srcRect l="72647" r="8554"/>
          <a:stretch>
            <a:fillRect/>
          </a:stretch>
        </p:blipFill>
        <p:spPr bwMode="auto">
          <a:xfrm flipH="1">
            <a:off x="0" y="-963488"/>
            <a:ext cx="2232248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181B8905-D89A-482B-BD9E-CA043AC9DC32}"/>
              </a:ext>
            </a:extLst>
          </p:cNvPr>
          <p:cNvSpPr/>
          <p:nvPr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EC35811-A5C9-4B1E-A4B9-49CD2CD541B6}"/>
              </a:ext>
            </a:extLst>
          </p:cNvPr>
          <p:cNvSpPr/>
          <p:nvPr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840ED74-A9D6-44E5-884C-9E8DB43B8FD4}"/>
              </a:ext>
            </a:extLst>
          </p:cNvPr>
          <p:cNvSpPr/>
          <p:nvPr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3DB6271A-14D6-46D3-93AB-3E3E991731CF}"/>
              </a:ext>
            </a:extLst>
          </p:cNvPr>
          <p:cNvSpPr/>
          <p:nvPr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23B7D2B3-57C8-4DED-8C12-547CB04D86A3}"/>
              </a:ext>
            </a:extLst>
          </p:cNvPr>
          <p:cNvSpPr/>
          <p:nvPr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re 1"/>
          <p:cNvSpPr>
            <a:spLocks noGrp="1"/>
          </p:cNvSpPr>
          <p:nvPr>
            <p:ph type="title" idx="4294967295"/>
          </p:nvPr>
        </p:nvSpPr>
        <p:spPr>
          <a:xfrm>
            <a:off x="2927350" y="349250"/>
            <a:ext cx="8281988" cy="9239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fr-FR" altLang="fr-FR" sz="4000" b="1" dirty="0">
                <a:solidFill>
                  <a:srgbClr val="067484"/>
                </a:solidFill>
                <a:latin typeface="Helvetica" pitchFamily="34" charset="0"/>
                <a:cs typeface="Helvetica" pitchFamily="34" charset="0"/>
              </a:rPr>
              <a:t>Développement professionnel des enseignants</a:t>
            </a:r>
            <a:endParaRPr lang="fr-FR" altLang="fr-FR" sz="4000" b="1" dirty="0">
              <a:solidFill>
                <a:srgbClr val="067484"/>
              </a:solidFill>
              <a:cs typeface="Times New Roman" pitchFamily="18" charset="0"/>
            </a:endParaRPr>
          </a:p>
        </p:txBody>
      </p:sp>
      <p:sp>
        <p:nvSpPr>
          <p:cNvPr id="18434" name="Espace réservé du numéro de diapositive 7"/>
          <p:cNvSpPr txBox="1">
            <a:spLocks noGrp="1"/>
          </p:cNvSpPr>
          <p:nvPr/>
        </p:nvSpPr>
        <p:spPr bwMode="auto">
          <a:xfrm>
            <a:off x="10153650" y="6580188"/>
            <a:ext cx="514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fr-BE" altLang="fr-FR" sz="1200">
              <a:solidFill>
                <a:srgbClr val="000000"/>
              </a:solidFill>
              <a:latin typeface="Helvetica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2520950" y="182563"/>
            <a:ext cx="155575" cy="611187"/>
          </a:xfrm>
          <a:prstGeom prst="rect">
            <a:avLst/>
          </a:prstGeom>
          <a:solidFill>
            <a:srgbClr val="06748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BE">
              <a:solidFill>
                <a:srgbClr val="C00000"/>
              </a:solidFill>
            </a:endParaRPr>
          </a:p>
        </p:txBody>
      </p:sp>
      <p:pic>
        <p:nvPicPr>
          <p:cNvPr id="18436" name="Image 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95313" y="12763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mag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7713" y="14287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2720975" y="1484313"/>
            <a:ext cx="8848725" cy="559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342900" indent="-34290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BE" sz="20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Vision développementale </a:t>
            </a:r>
          </a:p>
          <a:p>
            <a:pPr marL="800100" lvl="1" indent="79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</a:pPr>
            <a:r>
              <a:rPr lang="fr-FR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Fuller, 1969 ; Katz, 1972 ; Hall et al., 1979 ;  </a:t>
            </a:r>
            <a:r>
              <a:rPr lang="fr-FR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Huberman</a:t>
            </a:r>
            <a:r>
              <a:rPr lang="fr-FR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, 1989 ; </a:t>
            </a:r>
            <a:r>
              <a:rPr lang="fr-FR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Fessler</a:t>
            </a:r>
            <a:r>
              <a:rPr lang="fr-FR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, 1992 ; Nault, 1999</a:t>
            </a:r>
          </a:p>
          <a:p>
            <a:pPr marL="342900" indent="-34290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nl-BE" sz="20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Vision </a:t>
            </a:r>
            <a:r>
              <a:rPr lang="nl-BE" sz="2000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développementale</a:t>
            </a:r>
            <a:r>
              <a:rPr lang="nl-BE" sz="20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de </a:t>
            </a:r>
            <a:r>
              <a:rPr lang="nl-BE" sz="2000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l’intégration</a:t>
            </a:r>
            <a:r>
              <a:rPr lang="nl-BE" sz="20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des </a:t>
            </a:r>
            <a:r>
              <a:rPr lang="nl-BE" sz="2000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technologies</a:t>
            </a:r>
            <a:r>
              <a:rPr lang="nl-BE" sz="20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en </a:t>
            </a:r>
            <a:r>
              <a:rPr lang="nl-BE" sz="2000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enseignement</a:t>
            </a:r>
            <a:r>
              <a:rPr lang="nl-BE" sz="20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marL="800100" lvl="1" indent="79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</a:pPr>
            <a:r>
              <a:rPr lang="nl-BE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Sandholtz</a:t>
            </a:r>
            <a:r>
              <a:rPr lang="nl-BE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et al., 1997;  </a:t>
            </a:r>
            <a:r>
              <a:rPr lang="nl-BE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Depover</a:t>
            </a:r>
            <a:r>
              <a:rPr lang="nl-BE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et </a:t>
            </a:r>
            <a:r>
              <a:rPr lang="nl-BE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Strebelle</a:t>
            </a:r>
            <a:r>
              <a:rPr lang="nl-BE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, 1997; </a:t>
            </a:r>
            <a:r>
              <a:rPr lang="nl-BE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Moersch</a:t>
            </a:r>
            <a:r>
              <a:rPr lang="nl-BE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2001; Morais, 2001 ; </a:t>
            </a:r>
            <a:r>
              <a:rPr lang="nl-BE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Raby</a:t>
            </a:r>
            <a:r>
              <a:rPr lang="nl-BE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, 2004, </a:t>
            </a:r>
            <a:r>
              <a:rPr lang="nl-BE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Puentendura</a:t>
            </a:r>
            <a:r>
              <a:rPr lang="nl-BE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, 2009 (SAMR); </a:t>
            </a:r>
            <a:r>
              <a:rPr lang="nl-BE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Aspid</a:t>
            </a:r>
            <a:r>
              <a:rPr lang="nl-BE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et </a:t>
            </a:r>
            <a:r>
              <a:rPr lang="nl-BE" dirty="0" err="1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Karsenti</a:t>
            </a:r>
            <a:r>
              <a:rPr lang="nl-BE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(2014)</a:t>
            </a:r>
          </a:p>
          <a:p>
            <a:pPr marL="342900" indent="-34290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Modèle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non </a:t>
            </a: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linéaire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incluant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aspects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didactiques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, pédagogiques </a:t>
            </a: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technologiques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et </a:t>
            </a: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le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contexte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:TPACK (</a:t>
            </a: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Mishra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 et </a:t>
            </a:r>
            <a:r>
              <a:rPr lang="nl-BE" sz="2000" dirty="0" err="1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Koehler</a:t>
            </a:r>
            <a:r>
              <a:rPr lang="nl-BE" sz="2000" dirty="0">
                <a:solidFill>
                  <a:srgbClr val="067484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, 2006)</a:t>
            </a:r>
          </a:p>
          <a:p>
            <a:pPr marL="342900" indent="-34290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nl-BE" sz="2000" dirty="0">
              <a:solidFill>
                <a:srgbClr val="595959"/>
              </a:solidFill>
              <a:latin typeface="Verdana" pitchFamily="34" charset="0"/>
              <a:ea typeface="Calibri" pitchFamily="34" charset="0"/>
              <a:cs typeface="Calibri" pitchFamily="34" charset="0"/>
            </a:endParaRPr>
          </a:p>
          <a:p>
            <a:pPr marL="342900" indent="-34290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fr-BE" sz="2000" dirty="0">
              <a:solidFill>
                <a:srgbClr val="595959"/>
              </a:solidFill>
              <a:latin typeface="Verdana" pitchFamily="34" charset="0"/>
              <a:ea typeface="Calibri" pitchFamily="34" charset="0"/>
              <a:cs typeface="Calibri" pitchFamily="34" charset="0"/>
            </a:endParaRP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endParaRPr lang="fr-BE" sz="1200" dirty="0">
              <a:solidFill>
                <a:srgbClr val="595959"/>
              </a:solidFill>
              <a:latin typeface="Verdana" pitchFamily="34" charset="0"/>
              <a:ea typeface="Calibri" pitchFamily="34" charset="0"/>
              <a:cs typeface="Calibri" pitchFamily="34" charset="0"/>
            </a:endParaRPr>
          </a:p>
          <a:p>
            <a:pPr marL="342900" indent="-34290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GB" sz="2000" dirty="0">
              <a:solidFill>
                <a:srgbClr val="595959"/>
              </a:solidFill>
              <a:latin typeface="Verdana" pitchFamily="34" charset="0"/>
            </a:endParaRPr>
          </a:p>
        </p:txBody>
      </p:sp>
      <p:pic>
        <p:nvPicPr>
          <p:cNvPr id="11" name="Image 1"/>
          <p:cNvPicPr>
            <a:picLocks noChangeAspect="1"/>
          </p:cNvPicPr>
          <p:nvPr/>
        </p:nvPicPr>
        <p:blipFill>
          <a:blip r:embed="rId3" cstate="print"/>
          <a:srcRect l="72647" r="8554"/>
          <a:stretch>
            <a:fillRect/>
          </a:stretch>
        </p:blipFill>
        <p:spPr bwMode="auto">
          <a:xfrm flipH="1">
            <a:off x="0" y="-1228329"/>
            <a:ext cx="2232248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81B8905-D89A-482B-BD9E-CA043AC9DC32}"/>
              </a:ext>
            </a:extLst>
          </p:cNvPr>
          <p:cNvSpPr/>
          <p:nvPr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EC35811-A5C9-4B1E-A4B9-49CD2CD541B6}"/>
              </a:ext>
            </a:extLst>
          </p:cNvPr>
          <p:cNvSpPr/>
          <p:nvPr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B840ED74-A9D6-44E5-884C-9E8DB43B8FD4}"/>
              </a:ext>
            </a:extLst>
          </p:cNvPr>
          <p:cNvSpPr/>
          <p:nvPr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DB6271A-14D6-46D3-93AB-3E3E991731CF}"/>
              </a:ext>
            </a:extLst>
          </p:cNvPr>
          <p:cNvSpPr/>
          <p:nvPr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3B7D2B3-57C8-4DED-8C12-547CB04D86A3}"/>
              </a:ext>
            </a:extLst>
          </p:cNvPr>
          <p:cNvSpPr/>
          <p:nvPr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re 1"/>
          <p:cNvSpPr>
            <a:spLocks noGrp="1"/>
          </p:cNvSpPr>
          <p:nvPr>
            <p:ph type="title" idx="4294967295"/>
          </p:nvPr>
        </p:nvSpPr>
        <p:spPr>
          <a:xfrm>
            <a:off x="2927350" y="349250"/>
            <a:ext cx="8281988" cy="9239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fr-FR" altLang="fr-FR" sz="4000" b="1">
                <a:solidFill>
                  <a:srgbClr val="067484"/>
                </a:solidFill>
                <a:latin typeface="Helvetica" pitchFamily="34" charset="0"/>
                <a:cs typeface="Helvetica" pitchFamily="34" charset="0"/>
              </a:rPr>
              <a:t>Le modèle TPACK</a:t>
            </a:r>
            <a:endParaRPr lang="fr-FR" altLang="fr-FR" sz="4000" b="1">
              <a:solidFill>
                <a:srgbClr val="067484"/>
              </a:solidFill>
              <a:cs typeface="Times New Roman" pitchFamily="18" charset="0"/>
            </a:endParaRPr>
          </a:p>
        </p:txBody>
      </p:sp>
      <p:sp>
        <p:nvSpPr>
          <p:cNvPr id="19458" name="Espace réservé du numéro de diapositive 7"/>
          <p:cNvSpPr txBox="1">
            <a:spLocks noGrp="1"/>
          </p:cNvSpPr>
          <p:nvPr/>
        </p:nvSpPr>
        <p:spPr bwMode="auto">
          <a:xfrm>
            <a:off x="10153650" y="6580188"/>
            <a:ext cx="514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fr-BE" altLang="fr-FR" sz="1200">
              <a:solidFill>
                <a:srgbClr val="000000"/>
              </a:solidFill>
              <a:latin typeface="Helvetica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2520950" y="182563"/>
            <a:ext cx="155575" cy="611187"/>
          </a:xfrm>
          <a:prstGeom prst="rect">
            <a:avLst/>
          </a:prstGeom>
          <a:solidFill>
            <a:srgbClr val="06748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BE">
              <a:solidFill>
                <a:srgbClr val="C00000"/>
              </a:solidFill>
            </a:endParaRPr>
          </a:p>
        </p:txBody>
      </p:sp>
      <p:pic>
        <p:nvPicPr>
          <p:cNvPr id="19460" name="Image 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95313" y="12763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ag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7713" y="14287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Imag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4063" y="1093788"/>
            <a:ext cx="5589587" cy="55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 1"/>
          <p:cNvPicPr>
            <a:picLocks noChangeAspect="1"/>
          </p:cNvPicPr>
          <p:nvPr/>
        </p:nvPicPr>
        <p:blipFill>
          <a:blip r:embed="rId4" cstate="print"/>
          <a:srcRect l="72647" r="8554"/>
          <a:stretch>
            <a:fillRect/>
          </a:stretch>
        </p:blipFill>
        <p:spPr bwMode="auto">
          <a:xfrm flipH="1">
            <a:off x="0" y="-1228329"/>
            <a:ext cx="2232248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81B8905-D89A-482B-BD9E-CA043AC9DC32}"/>
              </a:ext>
            </a:extLst>
          </p:cNvPr>
          <p:cNvSpPr/>
          <p:nvPr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EC35811-A5C9-4B1E-A4B9-49CD2CD541B6}"/>
              </a:ext>
            </a:extLst>
          </p:cNvPr>
          <p:cNvSpPr/>
          <p:nvPr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B840ED74-A9D6-44E5-884C-9E8DB43B8FD4}"/>
              </a:ext>
            </a:extLst>
          </p:cNvPr>
          <p:cNvSpPr/>
          <p:nvPr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DB6271A-14D6-46D3-93AB-3E3E991731CF}"/>
              </a:ext>
            </a:extLst>
          </p:cNvPr>
          <p:cNvSpPr/>
          <p:nvPr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3B7D2B3-57C8-4DED-8C12-547CB04D86A3}"/>
              </a:ext>
            </a:extLst>
          </p:cNvPr>
          <p:cNvSpPr/>
          <p:nvPr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re 1"/>
          <p:cNvSpPr>
            <a:spLocks noGrp="1"/>
          </p:cNvSpPr>
          <p:nvPr>
            <p:ph type="title" idx="4294967295"/>
          </p:nvPr>
        </p:nvSpPr>
        <p:spPr>
          <a:xfrm>
            <a:off x="2927350" y="315913"/>
            <a:ext cx="8281988" cy="9239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fr-FR" altLang="fr-FR" sz="4000" b="1">
                <a:solidFill>
                  <a:srgbClr val="067484"/>
                </a:solidFill>
                <a:latin typeface="Helvetica" pitchFamily="34" charset="0"/>
                <a:cs typeface="Helvetica" pitchFamily="34" charset="0"/>
              </a:rPr>
              <a:t>Questions de recherche</a:t>
            </a:r>
            <a:endParaRPr lang="fr-FR" altLang="fr-FR" sz="4000" b="1">
              <a:solidFill>
                <a:srgbClr val="067484"/>
              </a:solidFill>
              <a:cs typeface="Times New Roman" pitchFamily="18" charset="0"/>
            </a:endParaRPr>
          </a:p>
        </p:txBody>
      </p:sp>
      <p:sp>
        <p:nvSpPr>
          <p:cNvPr id="20482" name="Espace réservé du numéro de diapositive 7"/>
          <p:cNvSpPr txBox="1">
            <a:spLocks noGrp="1"/>
          </p:cNvSpPr>
          <p:nvPr/>
        </p:nvSpPr>
        <p:spPr bwMode="auto">
          <a:xfrm>
            <a:off x="10153650" y="6580188"/>
            <a:ext cx="514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fr-BE" altLang="fr-FR" sz="1200">
              <a:solidFill>
                <a:srgbClr val="000000"/>
              </a:solidFill>
              <a:latin typeface="Helvetica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 flipV="1">
            <a:off x="2520950" y="182563"/>
            <a:ext cx="155575" cy="611187"/>
          </a:xfrm>
          <a:prstGeom prst="rect">
            <a:avLst/>
          </a:prstGeom>
          <a:solidFill>
            <a:srgbClr val="06748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BE">
              <a:solidFill>
                <a:srgbClr val="C00000"/>
              </a:solidFill>
            </a:endParaRPr>
          </a:p>
        </p:txBody>
      </p:sp>
      <p:pic>
        <p:nvPicPr>
          <p:cNvPr id="20484" name="Image 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95313" y="12763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Imag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7713" y="1428750"/>
            <a:ext cx="36576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2720975" y="1484313"/>
            <a:ext cx="8848725" cy="559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342900" indent="-34290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BE" sz="20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Liens entre usage des BVE et développement professionnel des enseignants </a:t>
            </a: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BE" sz="16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Observe-t-on des transformations de l’enseignant en lien avec l’usage de ces technologies ?</a:t>
            </a: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BE" sz="16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Quel est le rôle de l’accompagnement techno-pédagogique à visée réflexive sur ces transformations ?</a:t>
            </a: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BE" sz="16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Ces transformations conduisent-elles à un meilleur usage des technologies pour l’apprentissage des étudiants ?</a:t>
            </a:r>
          </a:p>
          <a:p>
            <a:pPr marL="669925" lvl="1" indent="-325438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BE" sz="1600" dirty="0">
                <a:solidFill>
                  <a:srgbClr val="595959"/>
                </a:solidFill>
                <a:latin typeface="Verdana" pitchFamily="34" charset="0"/>
                <a:ea typeface="Calibri" pitchFamily="34" charset="0"/>
                <a:cs typeface="Calibri" pitchFamily="34" charset="0"/>
              </a:rPr>
              <a:t>Quelle est la part du contexte dans ces dynamiques d’usage et de transformation ?</a:t>
            </a:r>
          </a:p>
          <a:p>
            <a:pPr marL="342900" indent="-342900" algn="just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GB" sz="2000" dirty="0">
              <a:solidFill>
                <a:srgbClr val="595959"/>
              </a:solidFill>
              <a:latin typeface="Verdana" pitchFamily="34" charset="0"/>
            </a:endParaRPr>
          </a:p>
        </p:txBody>
      </p:sp>
      <p:pic>
        <p:nvPicPr>
          <p:cNvPr id="11" name="Image 1"/>
          <p:cNvPicPr>
            <a:picLocks noChangeAspect="1"/>
          </p:cNvPicPr>
          <p:nvPr/>
        </p:nvPicPr>
        <p:blipFill>
          <a:blip r:embed="rId3" cstate="print"/>
          <a:srcRect l="72647" r="8554"/>
          <a:stretch>
            <a:fillRect/>
          </a:stretch>
        </p:blipFill>
        <p:spPr bwMode="auto">
          <a:xfrm flipH="1">
            <a:off x="0" y="-1228329"/>
            <a:ext cx="2232248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81B8905-D89A-482B-BD9E-CA043AC9DC32}"/>
              </a:ext>
            </a:extLst>
          </p:cNvPr>
          <p:cNvSpPr/>
          <p:nvPr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EC35811-A5C9-4B1E-A4B9-49CD2CD541B6}"/>
              </a:ext>
            </a:extLst>
          </p:cNvPr>
          <p:cNvSpPr/>
          <p:nvPr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B840ED74-A9D6-44E5-884C-9E8DB43B8FD4}"/>
              </a:ext>
            </a:extLst>
          </p:cNvPr>
          <p:cNvSpPr/>
          <p:nvPr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DB6271A-14D6-46D3-93AB-3E3E991731CF}"/>
              </a:ext>
            </a:extLst>
          </p:cNvPr>
          <p:cNvSpPr/>
          <p:nvPr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3B7D2B3-57C8-4DED-8C12-547CB04D86A3}"/>
              </a:ext>
            </a:extLst>
          </p:cNvPr>
          <p:cNvSpPr/>
          <p:nvPr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>
            <a:spLocks noGrp="1"/>
          </p:cNvSpPr>
          <p:nvPr>
            <p:ph idx="4294967295"/>
          </p:nvPr>
        </p:nvSpPr>
        <p:spPr>
          <a:xfrm>
            <a:off x="2720975" y="1484313"/>
            <a:ext cx="8848725" cy="5595937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nl-BE" sz="20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Analyse de 9 </a:t>
            </a:r>
            <a:r>
              <a:rPr lang="nl-BE" sz="20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cas</a:t>
            </a:r>
            <a:r>
              <a:rPr lang="nl-BE" sz="20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nl-BE" sz="2000" dirty="0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: </a:t>
            </a:r>
            <a:r>
              <a:rPr lang="nl-BE" sz="2000" dirty="0" err="1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enseignants</a:t>
            </a:r>
            <a:r>
              <a:rPr lang="nl-BE" sz="2000" dirty="0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nl-BE" sz="20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accompagnés</a:t>
            </a:r>
            <a:r>
              <a:rPr lang="nl-BE" sz="20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nl-BE" sz="20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utilisant</a:t>
            </a:r>
            <a:r>
              <a:rPr lang="nl-BE" sz="20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les </a:t>
            </a:r>
            <a:r>
              <a:rPr lang="nl-BE" sz="2000" dirty="0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BVE</a:t>
            </a:r>
            <a:endParaRPr lang="nl-BE" sz="2000" dirty="0">
              <a:solidFill>
                <a:srgbClr val="595959"/>
              </a:solidFill>
              <a:ea typeface="Calibri" pitchFamily="34" charset="0"/>
              <a:cs typeface="Calibri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nl-BE" sz="20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Deux types </a:t>
            </a:r>
            <a:r>
              <a:rPr lang="nl-BE" sz="20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d’acompagnement</a:t>
            </a:r>
            <a:r>
              <a:rPr lang="nl-BE" sz="20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Léger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(4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enseignants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) /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Approfondi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(5)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nl-BE" sz="20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Traces</a:t>
            </a:r>
            <a:r>
              <a:rPr lang="nl-BE" sz="20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nl-BE" sz="20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diverses</a:t>
            </a:r>
            <a:endParaRPr lang="nl-BE" sz="2000" dirty="0">
              <a:solidFill>
                <a:srgbClr val="595959"/>
              </a:solidFill>
              <a:ea typeface="Calibri" pitchFamily="34" charset="0"/>
              <a:cs typeface="Calibri" pitchFamily="34" charset="0"/>
            </a:endParaRP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Analyse du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contexte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(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filière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, type de cours, </a:t>
            </a:r>
            <a:r>
              <a:rPr lang="nl-BE" sz="1600" dirty="0" err="1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contraintes</a:t>
            </a:r>
            <a:r>
              <a:rPr lang="nl-BE" sz="1600" dirty="0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, </a:t>
            </a:r>
            <a:r>
              <a:rPr lang="mr-IN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…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)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nl-BE" sz="1600" dirty="0" err="1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Entretiens</a:t>
            </a:r>
            <a:r>
              <a:rPr lang="nl-BE" sz="1600" dirty="0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(</a:t>
            </a:r>
            <a:r>
              <a:rPr lang="nl-BE" sz="1600" dirty="0" err="1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questionnement</a:t>
            </a:r>
            <a:r>
              <a:rPr lang="nl-BE" sz="1600" dirty="0" smtClean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pédagogique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,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intentions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,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usages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réels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, impacts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perçus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, ..)  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Recueils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de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l’avis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des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étudiants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(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Satisfaction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,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apprentissage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perçu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,</a:t>
            </a:r>
            <a:r>
              <a:rPr lang="mr-IN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…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)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Observations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et analyses de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séquences</a:t>
            </a:r>
            <a:r>
              <a:rPr lang="nl-BE" sz="1600" dirty="0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 de cours </a:t>
            </a: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filmées</a:t>
            </a:r>
            <a:endParaRPr lang="nl-BE" sz="1600" dirty="0">
              <a:solidFill>
                <a:srgbClr val="595959"/>
              </a:solidFill>
              <a:ea typeface="Calibri" pitchFamily="34" charset="0"/>
              <a:cs typeface="Calibri" pitchFamily="34" charset="0"/>
            </a:endParaRP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nl-BE" sz="1600" dirty="0" err="1">
                <a:solidFill>
                  <a:srgbClr val="595959"/>
                </a:solidFill>
                <a:ea typeface="Calibri" pitchFamily="34" charset="0"/>
                <a:cs typeface="Calibri" pitchFamily="34" charset="0"/>
              </a:rPr>
              <a:t>Autoconfrontations</a:t>
            </a:r>
            <a:endParaRPr lang="nl-BE" sz="1600" dirty="0">
              <a:solidFill>
                <a:srgbClr val="595959"/>
              </a:solidFill>
              <a:ea typeface="Calibri" pitchFamily="34" charset="0"/>
              <a:cs typeface="Calibri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GB" sz="2000" dirty="0">
              <a:solidFill>
                <a:srgbClr val="595959"/>
              </a:solidFill>
            </a:endParaRPr>
          </a:p>
        </p:txBody>
      </p:sp>
      <p:sp>
        <p:nvSpPr>
          <p:cNvPr id="21506" name="Espace réservé du numéro de diapositive 7"/>
          <p:cNvSpPr txBox="1">
            <a:spLocks noGrp="1"/>
          </p:cNvSpPr>
          <p:nvPr/>
        </p:nvSpPr>
        <p:spPr bwMode="auto">
          <a:xfrm>
            <a:off x="10153650" y="6580188"/>
            <a:ext cx="514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fr-BE" altLang="fr-FR" sz="1200">
              <a:solidFill>
                <a:srgbClr val="000000"/>
              </a:solidFill>
              <a:latin typeface="Helvetica" pitchFamily="34" charset="0"/>
              <a:cs typeface="Arial" pitchFamily="34" charset="0"/>
            </a:endParaRPr>
          </a:p>
        </p:txBody>
      </p:sp>
      <p:sp>
        <p:nvSpPr>
          <p:cNvPr id="21507" name="Titre 1"/>
          <p:cNvSpPr txBox="1">
            <a:spLocks/>
          </p:cNvSpPr>
          <p:nvPr/>
        </p:nvSpPr>
        <p:spPr bwMode="auto">
          <a:xfrm>
            <a:off x="2706688" y="214313"/>
            <a:ext cx="68246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fr-BE" altLang="fr-FR" sz="4000" b="1" dirty="0">
                <a:solidFill>
                  <a:srgbClr val="067484"/>
                </a:solidFill>
                <a:latin typeface="Helvetica" pitchFamily="34" charset="0"/>
                <a:cs typeface="Helvetica" pitchFamily="34" charset="0"/>
              </a:rPr>
              <a:t>Méthodologie qualitative</a:t>
            </a:r>
            <a:endParaRPr lang="fr-BE" altLang="fr-FR" sz="4000" b="1" dirty="0">
              <a:solidFill>
                <a:srgbClr val="067484"/>
              </a:solidFill>
              <a:latin typeface="Helvetica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 flipV="1">
            <a:off x="2503488" y="187325"/>
            <a:ext cx="155575" cy="611188"/>
          </a:xfrm>
          <a:prstGeom prst="rect">
            <a:avLst/>
          </a:prstGeom>
          <a:solidFill>
            <a:srgbClr val="06748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BE">
              <a:solidFill>
                <a:srgbClr val="067484"/>
              </a:solidFill>
            </a:endParaRPr>
          </a:p>
        </p:txBody>
      </p:sp>
      <p:pic>
        <p:nvPicPr>
          <p:cNvPr id="7" name="Image 1"/>
          <p:cNvPicPr>
            <a:picLocks noChangeAspect="1"/>
          </p:cNvPicPr>
          <p:nvPr/>
        </p:nvPicPr>
        <p:blipFill>
          <a:blip r:embed="rId3" cstate="print"/>
          <a:srcRect l="72647" r="8554"/>
          <a:stretch>
            <a:fillRect/>
          </a:stretch>
        </p:blipFill>
        <p:spPr bwMode="auto">
          <a:xfrm flipH="1">
            <a:off x="0" y="-1228329"/>
            <a:ext cx="2232248" cy="81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81B8905-D89A-482B-BD9E-CA043AC9DC32}"/>
              </a:ext>
            </a:extLst>
          </p:cNvPr>
          <p:cNvSpPr/>
          <p:nvPr/>
        </p:nvSpPr>
        <p:spPr>
          <a:xfrm>
            <a:off x="-672752" y="291403"/>
            <a:ext cx="1083612" cy="939595"/>
          </a:xfrm>
          <a:prstGeom prst="rect">
            <a:avLst/>
          </a:prstGeom>
          <a:solidFill>
            <a:srgbClr val="FFFF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EC35811-A5C9-4B1E-A4B9-49CD2CD541B6}"/>
              </a:ext>
            </a:extLst>
          </p:cNvPr>
          <p:cNvSpPr/>
          <p:nvPr/>
        </p:nvSpPr>
        <p:spPr>
          <a:xfrm>
            <a:off x="-682798" y="1483690"/>
            <a:ext cx="1083612" cy="939595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840ED74-A9D6-44E5-884C-9E8DB43B8FD4}"/>
              </a:ext>
            </a:extLst>
          </p:cNvPr>
          <p:cNvSpPr/>
          <p:nvPr/>
        </p:nvSpPr>
        <p:spPr>
          <a:xfrm>
            <a:off x="-682798" y="2635818"/>
            <a:ext cx="1083612" cy="93959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3DB6271A-14D6-46D3-93AB-3E3E991731CF}"/>
              </a:ext>
            </a:extLst>
          </p:cNvPr>
          <p:cNvSpPr/>
          <p:nvPr/>
        </p:nvSpPr>
        <p:spPr>
          <a:xfrm>
            <a:off x="-682798" y="3787946"/>
            <a:ext cx="1083612" cy="939595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3B7D2B3-57C8-4DED-8C12-547CB04D86A3}"/>
              </a:ext>
            </a:extLst>
          </p:cNvPr>
          <p:cNvSpPr/>
          <p:nvPr/>
        </p:nvSpPr>
        <p:spPr>
          <a:xfrm>
            <a:off x="-682798" y="4940074"/>
            <a:ext cx="1083612" cy="939595"/>
          </a:xfrm>
          <a:prstGeom prst="rect">
            <a:avLst/>
          </a:prstGeom>
          <a:solidFill>
            <a:srgbClr val="0070C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QUESTION" val="1"/>
  <p:tag name="PSQ_TYPE_REPONSE" val="0"/>
  <p:tag name="NUMQUESTION" val="1_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QUIZZ" val="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QUESTION" val="1"/>
  <p:tag name="PSQ_TYPE_REPONSE" val="0"/>
  <p:tag name="PSQ_RES_INSTANTANE" val="Question_Reponse_Multiple_Juste_Pourcentage.xml;Temps_Reponse_Bar.xml"/>
  <p:tag name="PSQ_REPONSE_UNIQUE" val="255"/>
  <p:tag name="NUMQUESTION" val="1_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QUIZZ" val="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QUIZZ" val="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ROUPERESBAR" val="GroupeResBa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ULTATRESBARREALTIME" val="RESULTATRESBARREALTIM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ULTATRESBARREALTIME" val="RESULTATRESBARREALTIM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ULTATRESBARREALTIME" val="RESULTATRESBARREALTIM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QUESTION" val="1"/>
  <p:tag name="PSQ_TYPE_REPONSE" val="0"/>
  <p:tag name="NUMQUESTION" val="1_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QUIZZ" val="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QUESTION" val="1"/>
  <p:tag name="PSQ_TYPE_REPONSE" val="0"/>
  <p:tag name="NUMQUESTION" val="1_3"/>
</p:tagLst>
</file>

<file path=ppt/theme/theme1.xml><?xml version="1.0" encoding="utf-8"?>
<a:theme xmlns:a="http://schemas.openxmlformats.org/drawingml/2006/main" name="Bordur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ordur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ur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ur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ur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xml-stylesheet type='text/xsl' href='C:\Program Files (x86)\QuizzBox\XmlXsl\Proprietes_ppt.xsl'?>
<QUESTIONNAIRE>
  <!--Version de génération du fichier-->
  <VersionGenerationXml>1.1</VersionGenerationXml>
  <TRADUCTION>
    <XML_ET>et</XML_ET>
    <XML_PAR_DEFAUT>Par défaut</XML_PAR_DEFAUT>
    <XML_LIB_VALEUR_DEFAUT>(Par défaut)</XML_LIB_VALEUR_DEFAUT>
    <XML_ERREUR>Erreur</XML_ERREUR>
    <XML_ERREUR_THEME>Erreur sur le thème</XML_ERREUR_THEME>
    <XML_ERREUR_QUESTION>Erreur sur la question</XML_ERREUR_QUESTION>
    <XML_ERREUR_REPONSE>Erreur sur la réponse</XML_ERREUR_REPONSE>
    <XML_QUESTIONNAIRE_FAMILLE>Famille</XML_QUESTIONNAIRE_FAMILLE>
    <XML_QUESTIONNAIRE_DATE_VALIDITE_DEBUT>Date de début de validité</XML_QUESTIONNAIRE_DATE_VALIDITE_DEBUT>
    <XML_QUESTIONNAIRE_DATE_VALIDITE_FIN>Date de fin de validité</XML_QUESTIONNAIRE_DATE_VALIDITE_FIN>
    <XML_QUESTIONNAIRE_DATE_DE_CREATION>Date de création</XML_QUESTIONNAIRE_DATE_DE_CREATION>
    <XML_QUESTIONNAIRE_DATE_MAJ>Date de dernière mise à jour</XML_QUESTIONNAIRE_DATE_MAJ>
    <XML_QUESTIONNAIRE_MODELE_COLLECTIF>Modèle pour l'export collectif</XML_QUESTIONNAIRE_MODELE_COLLECTIF>
    <XML_QUESTIONNAIRE_MODELE_INDIVIDUEL>Modèle pour l'export individuel</XML_QUESTIONNAIRE_MODELE_INDIVIDUEL>
    <XML_QUESTIONNAIRE_MODELE_RES_INSTANT>Modèles de résultats instantanés</XML_QUESTIONNAIRE_MODELE_RES_INSTANT>
    <XML_QUESTIONNAIRE_MODELE_RES_INSTANT_REP_JUSTE>questions à réponses justes</XML_QUESTIONNAIRE_MODELE_RES_INSTANT_REP_JUSTE>
    <XML_QUESTIONNAIRE_MODELE_RES_INSTANT_REP_JUSTEORDO>questions à réponses justes avec ordonnancement</XML_QUESTIONNAIRE_MODELE_RES_INSTANT_REP_JUSTEORDO>
    <XML_QUESTIONNAIRE_MODELE_RES_INSTANT_SONDAGE>questions sondage</XML_QUESTIONNAIRE_MODELE_RES_INSTANT_SONDAGE>
    <XML_QUESTIONNAIRE_MODELE_RES_INSTANT_CUMUL>cumul</XML_QUESTIONNAIRE_MODELE_RES_INSTANT_CUMUL>
    <XML_QUESTIONNAIRE_NB_POINTS_MINI>Points min par question</XML_QUESTIONNAIRE_NB_POINTS_MINI>
    <XML_QUESTIONNAIRE_NB_POINTS_REP_JUSTE>Points par réponse juste</XML_QUESTIONNAIRE_NB_POINTS_REP_JUSTE>
    <XML_QUESTIONNAIRE_NOTE_MAX>Questionnaire noté sur</XML_QUESTIONNAIRE_NOTE_MAX>
    <XML_QUESTIONNAIRE_NOTE_MIN>Note mini</XML_QUESTIONNAIRE_NOTE_MIN>
    <XML_QUESTIONNAIRE_METHODE_CALCUL>Méthode de calcul de points</XML_QUESTIONNAIRE_METHODE_CALCUL>
    <XML_QUESTIONNAIRE_METHODE_CALCUL_ADDITION>Addition</XML_QUESTIONNAIRE_METHODE_CALCUL_ADDITION>
    <XML_QUESTIONNAIRE_METHODE_CALCUL_POURCENTAGE>Pourcentage</XML_QUESTIONNAIRE_METHODE_CALCUL_POURCENTAGE>
    <XML_QUESTIONNAIRE_METHODE_CALCUL_REPARTITION>Répartition</XML_QUESTIONNAIRE_METHODE_CALCUL_REPARTITION>
    <XML_QUESTIONNAIRE_NOTE_REUSSITE>Note réussite</XML_QUESTIONNAIRE_NOTE_REUSSITE>
    <XML_QUESTIONNAIRE_QUESTIONNAIRE>Questionnaire</XML_QUESTIONNAIRE_QUESTIONNAIRE>
    <XML_QUESTIONNAIRE_REPONSE_EXACTE>Type de réponses</XML_QUESTIONNAIRE_REPONSE_EXACTE>
    <XML_QUESTIONNAIRE_REPONSE_UNIQUE>Nb réponses par question</XML_QUESTIONNAIRE_REPONSE_UNIQUE>
    <XML_QUESTIONNAIRE_NB_POINTS_REP_FAUSSE>Points par réponse fausse</XML_QUESTIONNAIRE_NB_POINTS_REP_FAUSSE>
    <XML_QUESTIONNAIRE_NB_POINTS_REP_FAUSSE_AUTO>Auto</XML_QUESTIONNAIRE_NB_POINTS_REP_FAUSSE_AUTO>
    <XML_QUESTIONNAIRE_NB_POINTS_REP_OUBLI>Points par réponse oubliée</XML_QUESTIONNAIRE_NB_POINTS_REP_OUBLI>
    <XML_QUESTIONNAIRE_NB_POINTS_REP_JUSTE_MAL_PLACE>Points par réponse dans le désordre</XML_QUESTIONNAIRE_NB_POINTS_REP_JUSTE_MAL_PLACE>
    <XML_QUESTIONNAIRE_NB_POINTS_PAS_REPONDU>Points quand on ne répond pas</XML_QUESTIONNAIRE_NB_POINTS_PAS_REPONDU>
    <XML_QUESTIONNAIRE_NB_POINTS_MAXI>Points max par question</XML_QUESTIONNAIRE_NB_POINTS_MAXI>
    <XML_QUESTIONNAIRE_NO_REPONSE_PAS_REPONDU>N° réponse type "Pas répondu"</XML_QUESTIONNAIRE_NO_REPONSE_PAS_REPONDU>
    <XML_QUESTIONNAIRE_LIMITE_TEMPS>Limite de temps</XML_QUESTIONNAIRE_LIMITE_TEMPS>
    <XML_QUESTIONNAIRE_AUTOSWITCH>Passage auto à la question suivante</XML_QUESTIONNAIRE_AUTOSWITCH>
    <XML_QUESTIONNAIRE_LIBELLE_FORMATION>Libellé de formation</XML_QUESTIONNAIRE_LIBELLE_FORMATION>
    <XML_QUESTIONNAIRE_OUI>Oui</XML_QUESTIONNAIRE_OUI>
    <XML_QUESTIONNAIRE_NON>Non</XML_QUESTIONNAIRE_NON>
    <XML_QUESTIONNAIRE_SECONDES>secondes</XML_QUESTIONNAIRE_SECONDES>
    <XML_QUESTIONNAIRE_NB_TOTAL_QUESTIONS>Nombre total de questions</XML_QUESTIONNAIRE_NB_TOTAL_QUESTIONS>
    <XML_QUESTIONNAIRE_MODELE_EXPORT_TO_EXPORT>Modèles à utiliser pour export de résultats</XML_QUESTIONNAIRE_MODELE_EXPORT_TO_EXPORT>
    <XML_QUESTIONNAIRE_NOTE_MIN>Note mini</XML_QUESTIONNAIRE_NOTE_MIN>
    <XML_QUESTIONNAIRE_METHODE_CALCUL>Méthode de calcul de points</XML_QUESTIONNAIRE_METHODE_CALCUL>
    <XML_QUESTIONNAIRE_REFERENCE_QUESTIONNAIRE>Référence du questionnaire</XML_QUESTIONNAIRE_REFERENCE_QUESTIONNAIRE>
    <XML_QUESTIONNAIRE_REPONSE_MODIFIABLE>Réponses modifiables</XML_QUESTIONNAIRE_REPONSE_MODIFIABLE>
    <XML_QUESTIONNAIRE_AFFICHAGE_BARRE_NAVIGATION>Mode d'affichage de la barre de navigation</XML_QUESTIONNAIRE_AFFICHAGE_BARRE_NAVIGATION>
    <XML_QUESTIONNAIRE_VALIDATION_AUTO_REPONSE_UNIQUE>Validation automatique des réponses unique</XML_QUESTIONNAIRE_VALIDATION_AUTO_REPONSE_UNIQUE>
    <XML_DIAPO>Diapositive</XML_DIAPO>
    <XML_THEME_CALCUL_POINT>Calcul Point</XML_THEME_CALCUL_POINT>
    <XML_THEME_MINIMA>Minima</XML_THEME_MINIMA>
    <XML_THEME_THEME>Thème</XML_THEME_THEME>
    <XML_THEME_COMMENTAIRE>Commentaires</XML_THEME_COMMENTAIRE>
    <XML_QUESTION_NO_REPONSE_PAS_REPONDU>N° réponse type "Pas répondu"</XML_QUESTION_NO_REPONSE_PAS_REPONDU>
    <XML_QUESTION_COEFFICIENT>Coefficient</XML_QUESTION_COEFFICIENT>
    <XML_QUESTION_LIB_THEME>Thème</XML_QUESTION_LIB_THEME>
    <XML_QUESTION_ELIMINATOIRE>Eliminatoire</XML_QUESTION_ELIMINATOIRE>
    <XML_QUESTION_NB_POINTS_MIN>Points min</XML_QUESTION_NB_POINTS_MIN>
    <XML_QUESTION_METHODE_CALCUL>Méthode de calcul de points</XML_QUESTION_METHODE_CALCUL>
    <XML_QUESTION_PIVOT>Pivot</XML_QUESTION_PIVOT>
    <XML_QUESTION_TYPE_REPONSE>Type de réponse</XML_QUESTION_TYPE_REPONSE>
    <XML_QUESTION_MIROIR>Miroir</XML_QUESTION_MIROIR>
    <XML_QUESTION_NB_POINTS_MAX>Points max</XML_QUESTION_NB_POINTS_MAX>
    <XML_QUESTION_NB_POINTS_REP_FAUSSE>Points par réponse fausse</XML_QUESTION_NB_POINTS_REP_FAUSSE>
    <XML_QUESTION_NB_POINTS_REP_JUSTE>Points par réponse juste</XML_QUESTION_NB_POINTS_REP_JUSTE>
    <XML_QUESTION_NUM_QUESTION_THEME>N° question du thème</XML_QUESTION_NUM_QUESTION_THEME>
    <XML_QUESTION_POINTS_MAX_SI_REP_JUSTE>Points max, dynamique ?</XML_QUESTION_POINTS_MAX_SI_REP_JUSTE>
    <XML_QUESTION_QUESTION>Question</XML_QUESTION_QUESTION>
    <XML_QUESTION_SOLUTION>Solution</XML_QUESTION_SOLUTION>
    <XML_QUESTION_REPONSE_UNIQUE>Nb réponses par question</XML_QUESTION_REPONSE_UNIQUE>
    <XML_QUESTION_NB_POINTS_REP_OUBLI>Points par réponse oubliée</XML_QUESTION_NB_POINTS_REP_OUBLI>
    <XML_QUESTION_NB_POINTS_REP_MAL_PLACE>Points par réponse dans le désordre</XML_QUESTION_NB_POINTS_REP_MAL_PLACE>
    <XML_QUESTION_PAS_REPONDU>Points quand on ne répond pas</XML_QUESTION_PAS_REPONDU>
    <XML_QUESTION_TEMPS_REPONSE>Temps de réponse</XML_QUESTION_TEMPS_REPONSE>
    <XML_QUESTION_ORDONNENCEMENT>Ordonnancement des réponses</XML_QUESTION_ORDONNENCEMENT>
    <XML_QUESTION_MODELE_RES_INSTANT>Modèle de résultats instantanés</XML_QUESTION_MODELE_RES_INSTANT>
    <XML_QUESTION_REFERENCE_QUESTION>Référence</XML_QUESTION_REFERENCE_QUESTION>
    <XML_QUESTION_PLAGE>Plage</XML_QUESTION_PLAGE>
    <XML_QUESTION_TOLERANCE>Tolérance</XML_QUESTION_TOLERANCE>
    <XML_QUESTION_DELAI_AVANT_REPONSE>Délai avant réponse</XML_QUESTION_DELAI_AVANT_REPONSE>
    <XML_QUESTION_REPONSE_JUSTE_NUMERIQUE>QDL_XML_QUESTION_REPONSE_JUSTE_NUMERIQUE</XML_QUESTION_REPONSE_JUSTE_NUMERIQUE>
    <XML_REPONSE_LISTE>Liste des réponses</XML_REPONSE_LISTE>
    <XML_REPONSES_TEXTE>Réponses</XML_REPONSES_TEXTE>
    <XML_ITEM_A_EVALUER>Items à évaluer</XML_ITEM_A_EVALUER>
  </TRADUCTION>
  <LIB_QUESTIONNAIRE valeur="BVE Quebec-1">BVE Quebec-1</LIB_QUESTIONNAIRE>
  <NOM_FICHIER valeur="BVE Quebec-1.pptx">BVE Quebec-1.pptx</NOM_FICHIER>
  <FAMILLE valeur=""/>
  <EXPORT_COL valeur="">(Par défaut)</EXPORT_COL>
  <EXPORT_INDIV valeur="">(Par défaut)</EXPORT_INDIV>
  <RES_INSTANTANE_Q_REP_JUSTE valeur="">(Par défaut)</RES_INSTANTANE_Q_REP_JUSTE>
  <RES_INSTANTANE_Q_REP_JUSTE_ORD valeur="">(Par défaut)</RES_INSTANTANE_Q_REP_JUSTE_ORD>
  <RES_INSTANTANE_Q_REP_SONDAGE valeur="">(Par défaut)</RES_INSTANTANE_Q_REP_SONDAGE>
  <RES_INSTANTANE_CUMUL valeur="">(Par défaut)</RES_INSTANTANE_CUMUL>
  <NB_POINT_MINI valeur="0">0</NB_POINT_MINI>
  <NB_POINT_REP_FAUSSE valeur="99999999">Auto</NB_POINT_REP_FAUSSE>
  <NB_POINT_REP_JUSTE valeur="1">1</NB_POINT_REP_JUSTE>
  <NB_POINT_REP_OUBLI valeur="0">0</NB_POINT_REP_OUBLI>
  <NB_POINT_REP_JUSTE_MAL_PLACE valeur="0">0</NB_POINT_REP_JUSTE_MAL_PLACE>
  <NB_POINT_PAS_REPONDU valeur="0">0</NB_POINT_PAS_REPONDU>
  <NO_REPONSE_PAS_REPONDU valeur=""/>
  <METHODE_CALCUL_POINT valeur="3">Répartition</METHODE_CALCUL_POINT>
  <NB_POINT_MAXI valeur="1">1</NB_POINT_MAXI>
  <LIBELLE_FORMATION valeur=""/>
  <AUTOSWITCH valeur="0">Non</AUTOSWITCH>
  <LIMITE_TEMPS valeur="False">Non</LIMITE_TEMPS>
  <TEMPS_REPONSE valeur=""/>
  <NOTE_MAX valeur=""/>
  <NOTE_MIN valeur=""/>
  <DATE_VALIDITE_DEBUT valeur=""/>
  <DATE_VALIDITE_FIN valeur=""/>
  <NOTE_REUSSITE valeur=""/>
  <REPERTOIRE valeur="C:\Users\nyounes\Downloads\">C:\Users\nyounes\Downloads\</REPERTOIRE>
  <REPONSE_UNIQUE valeur="True">1 réponse</REPONSE_UNIQUE>
  <REPONSES_EXACTES valeur="False">Sondage</REPONSES_EXACTES>
  <REFERENCE_QUESTIONNAIRE valeur=""/>
  <REPONSE_MODIFIABLE valeur="">(Par défaut)</REPONSE_MODIFIABLE>
  <AFFICHAGE_BARRE_NAVIGATION valeur="">(Par défaut)</AFFICHAGE_BARRE_NAVIGATION>
  <VALIDATION_AUTO_REPONSE_UNIQUE valeur="">(Par défaut)</VALIDATION_AUTO_REPONSE_UNIQUE>
  <CODE_VERROUILLAGE valeur=""/>
  <VersionAutoIncGenerationXml valeur="e45f0344-ad2c-433a-82a2-4acc302ea740">e45f0344-ad2c-433a-82a2-4acc302ea740</VersionAutoIncGenerationXml>
  <CHEMIN_DIAPOS>C:\QuizzBoxData\Img\BVE Quebec-1\sl</CHEMIN_DIAPOS>
  <DATE_MAJ>12/11/2017 15:00:57</DATE_MAJ>
  <DATE_CREATION>12/11/2017 09:06:49</DATE_CREATION>
  <NB_TOTAL_QUESTIONS>4</NB_TOTAL_QUESTIONS>
  <DIAPO>
    <NUM_DIAPO>1</NUM_DIAPO>
    <TYPE_DIAPO>0</TYPE_DIAPO>
  </DIAPO>
  <DIAPO>
    <NUM_DIAPO>2</NUM_DIAPO>
    <TYPE_DIAPO>1</TYPE_DIAPO>
    <QUESTION>
      <NUM_QUESTION valeur="1">1</NUM_QUESTION>
      <NUM_THEME valeur="1">1</NUM_THEME>
      <NUM_QUESTION_UTIL valeur=""/>
      <LIB_QUESTION valeur="Vous utilisez les boitiers de vote ou d’autres outils numériques interactifs dans vos cours">Vous utilisez les boitiers de vote ou d’autres outils numériques interactifs dans vos cours</LIB_QUESTION>
      <ELIMINATOIRE valeur="False">Non</ELIMINATOIRE>
      <NB_POINT_MINI_Q valeur="">(Par défaut)</NB_POINT_MINI_Q>
      <METHODE_CALCUL_POINT_Q valeur="">(Par défaut)</METHODE_CALCUL_POINT_Q>
      <NB_POINT_MAXI_Q valeur="">(Par défaut)</NB_POINT_MAXI_Q>
      <NO_REPONSE_PAS_REPONDU valeur=""/>
      <NUM_QUESTION_THEME valeur="1">1</NUM_QUESTION_THEME>
      <COEFFICIENT valeur="1">1</COEFFICIENT>
      <SOLUTION valeur="">Sondage</SOLUTION>
      <NB_POINT_REP_JUSTE_Q valeur="">(Par défaut)</NB_POINT_REP_JUSTE_Q>
      <NB_POINT_REP_FAUSSE_Q valeur="">(Par défaut)</NB_POINT_REP_FAUSSE_Q>
      <NB_POINT_REP_OUBLI_Q valeur="">(Par défaut)</NB_POINT_REP_OUBLI_Q>
      <ORDONNENCEMENT valeur="False">Non</ORDONNENCEMENT>
      <TEMPS_REPONSE_Q valeur="">(Par défaut)</TEMPS_REPONSE_Q>
      <NB_POINT_REP_JUSTE_MAL_PLACE_Q valeur="">(Par défaut)</NB_POINT_REP_JUSTE_MAL_PLACE_Q>
      <NB_POINT_PAS_REPONDU_Q valeur="">(Par défaut)</NB_POINT_PAS_REPONDU_Q>
      <LIB_THEME valeur="">(Par défaut)</LIB_THEME>
      <REPONSE_UNIQUE valeur="">(Par défaut)</REPONSE_UNIQUE>
      <RES_INSTANTANE valeur="">(Par défaut)</RES_INSTANTANE>
      <PIVOT valeur="">Non</PIVOT>
      <TYPE_REPONSE valeur="0">Choix</TYPE_REPONSE>
      <MIROIR valeur=""/>
      <LIMITE_TEMPS valeur="">(Par défaut)</LIMITE_TEMPS>
      <PLAGE_MIN valeur=""/>
      <PLAGE_MAX valeur=""/>
      <DELAI_AVANT_REPONSE valeur=""/>
      <TOLERANCE_MIN_NUMERIQUE valeur=""/>
      <TOLERANCE_MAX_NUMERIQUE valeur=""/>
      <MALUS_TEMPS valeur=""/>
      <BONUs_PLACE valeur=""/>
      <REPONSE>
        <NUM_REPONSE valeur="1">1</NUM_REPONSE>
        <LIB_REPONSE valeur="1 - Oui régulièrement">1 - Oui régulièrement</LIB_REPONSE>
        <POINT valeur=""/>
      </REPONSE>
      <REPONSE>
        <NUM_REPONSE valeur="2">2</NUM_REPONSE>
        <LIB_REPONSE valeur="2 - De temps en temps">2 - De temps en temps</LIB_REPONSE>
        <POINT valeur=""/>
      </REPONSE>
      <REPONSE>
        <NUM_REPONSE valeur="3">3</NUM_REPONSE>
        <LIB_REPONSE valeur="3 - Non">3 - Non</LIB_REPONSE>
        <POINT valeur=""/>
      </REPONSE>
    </QUESTION>
  </DIAPO>
  <DIAPO>
    <NUM_DIAPO>3</NUM_DIAPO>
    <TYPE_DIAPO>1</TYPE_DIAPO>
    <QUESTION>
      <NUM_QUESTION valeur="2">2</NUM_QUESTION>
      <NUM_THEME valeur="1">1</NUM_THEME>
      <NUM_QUESTION_UTIL valeur=""/>
      <LIB_QUESTION valeur="Vous utilisez les boitiers de vote pour :">Vous utilisez les boitiers de vote pour :</LIB_QUESTION>
      <ELIMINATOIRE valeur="False">Non</ELIMINATOIRE>
      <NB_POINT_MINI_Q valeur="">(Par défaut)</NB_POINT_MINI_Q>
      <METHODE_CALCUL_POINT_Q valeur="">(Par défaut)</METHODE_CALCUL_POINT_Q>
      <NB_POINT_MAXI_Q valeur="">(Par défaut)</NB_POINT_MAXI_Q>
      <NO_REPONSE_PAS_REPONDU valeur=""/>
      <NUM_QUESTION_THEME valeur="2">2</NUM_QUESTION_THEME>
      <COEFFICIENT valeur="1">1</COEFFICIENT>
      <SOLUTION valeur="">Sondage</SOLUTION>
      <NB_POINT_REP_JUSTE_Q valeur="">(Par défaut)</NB_POINT_REP_JUSTE_Q>
      <NB_POINT_REP_FAUSSE_Q valeur="">(Par défaut)</NB_POINT_REP_FAUSSE_Q>
      <NB_POINT_REP_OUBLI_Q valeur="">(Par défaut)</NB_POINT_REP_OUBLI_Q>
      <ORDONNENCEMENT valeur="False">Non</ORDONNENCEMENT>
      <TEMPS_REPONSE_Q valeur="">(Par défaut)</TEMPS_REPONSE_Q>
      <NB_POINT_REP_JUSTE_MAL_PLACE_Q valeur="">(Par défaut)</NB_POINT_REP_JUSTE_MAL_PLACE_Q>
      <NB_POINT_PAS_REPONDU_Q valeur="">(Par défaut)</NB_POINT_PAS_REPONDU_Q>
      <LIB_THEME valeur="">(Par défaut)</LIB_THEME>
      <REPONSE_UNIQUE valeur="">(Par défaut)</REPONSE_UNIQUE>
      <RES_INSTANTANE valeur="">(Par défaut)</RES_INSTANTANE>
      <PIVOT valeur="">Non</PIVOT>
      <TYPE_REPONSE valeur="0">Choix</TYPE_REPONSE>
      <MIROIR valeur=""/>
      <LIMITE_TEMPS valeur="">(Par défaut)</LIMITE_TEMPS>
      <PLAGE_MIN valeur=""/>
      <PLAGE_MAX valeur=""/>
      <DELAI_AVANT_REPONSE valeur=""/>
      <TOLERANCE_MIN_NUMERIQUE valeur=""/>
      <TOLERANCE_MAX_NUMERIQUE valeur=""/>
      <MALUS_TEMPS valeur=""/>
      <BONUs_PLACE valeur=""/>
      <REPONSE>
        <NUM_REPONSE valeur="1">1</NUM_REPONSE>
        <LIB_REPONSE valeur="1 - Accroitre l’attention">1 - Accroitre l’attention</LIB_REPONSE>
        <POINT valeur=""/>
      </REPONSE>
      <REPONSE>
        <NUM_REPONSE valeur="2">2</NUM_REPONSE>
        <LIB_REPONSE valeur="2 - Favoriser la participation">2 - Favoriser la participation</LIB_REPONSE>
        <POINT valeur=""/>
      </REPONSE>
      <REPONSE>
        <NUM_REPONSE valeur="3">3</NUM_REPONSE>
        <LIB_REPONSE valeur="3 - Favoriser les interactions">3 - Favoriser les interactions</LIB_REPONSE>
        <POINT valeur=""/>
      </REPONSE>
      <REPONSE>
        <NUM_REPONSE valeur="4">4</NUM_REPONSE>
        <LIB_REPONSE valeur="4 - Favoriser les apprentissages">4 - Favoriser les apprentissages</LIB_REPONSE>
        <POINT valeur=""/>
      </REPONSE>
      <REPONSE>
        <NUM_REPONSE valeur="5">5</NUM_REPONSE>
        <LIB_REPONSE valeur="5 - Faire de l’évaluation certificative">5 - Faire de l’évaluation certificative</LIB_REPONSE>
        <POINT valeur=""/>
      </REPONSE>
      <REPONSE>
        <NUM_REPONSE valeur="6">6</NUM_REPONSE>
        <LIB_REPONSE valeur="6 - Vérifier les connaissances des étudiants">6 - Vérifier les connaissances des étudiants</LIB_REPONSE>
        <POINT valeur=""/>
      </REPONSE>
      <REPONSE>
        <NUM_REPONSE valeur="7">7</NUM_REPONSE>
        <LIB_REPONSE valeur="7 - Faire émerger les représentations initiales">7 - Faire émerger les représentations initiales</LIB_REPONSE>
        <POINT valeur=""/>
      </REPONSE>
    </QUESTION>
  </DIAPO>
  <DIAPO>
    <NUM_DIAPO>4</NUM_DIAPO>
    <TYPE_DIAPO>1</TYPE_DIAPO>
    <QUESTION>
      <NUM_QUESTION valeur="3">3</NUM_QUESTION>
      <NUM_THEME valeur="1">1</NUM_THEME>
      <NUM_QUESTION_UTIL valeur=""/>
      <LIB_QUESTION valeur="A votre avis quel est l’impact  de l’usage des BVE en cours ? ">A votre avis quel est l’impact  de l’usage des BVE en cours ? </LIB_QUESTION>
      <ELIMINATOIRE valeur="False">Non</ELIMINATOIRE>
      <NB_POINT_MINI_Q valeur="">(Par défaut)</NB_POINT_MINI_Q>
      <METHODE_CALCUL_POINT_Q valeur="">(Par défaut)</METHODE_CALCUL_POINT_Q>
      <NB_POINT_MAXI_Q valeur="">(Par défaut)</NB_POINT_MAXI_Q>
      <NO_REPONSE_PAS_REPONDU valeur=""/>
      <NUM_QUESTION_THEME valeur="3">3</NUM_QUESTION_THEME>
      <COEFFICIENT valeur="1">1</COEFFICIENT>
      <SOLUTION valeur="">Sondage</SOLUTION>
      <NB_POINT_REP_JUSTE_Q valeur="">(Par défaut)</NB_POINT_REP_JUSTE_Q>
      <NB_POINT_REP_FAUSSE_Q valeur="">(Par défaut)</NB_POINT_REP_FAUSSE_Q>
      <NB_POINT_REP_OUBLI_Q valeur="">(Par défaut)</NB_POINT_REP_OUBLI_Q>
      <ORDONNENCEMENT valeur="False">Non</ORDONNENCEMENT>
      <TEMPS_REPONSE_Q valeur="">(Par défaut)</TEMPS_REPONSE_Q>
      <NB_POINT_REP_JUSTE_MAL_PLACE_Q valeur="">(Par défaut)</NB_POINT_REP_JUSTE_MAL_PLACE_Q>
      <NB_POINT_PAS_REPONDU_Q valeur="">(Par défaut)</NB_POINT_PAS_REPONDU_Q>
      <LIB_THEME valeur="">(Par défaut)</LIB_THEME>
      <REPONSE_UNIQUE valeur="">(Par défaut)</REPONSE_UNIQUE>
      <RES_INSTANTANE valeur="">(Par défaut)</RES_INSTANTANE>
      <PIVOT valeur="">Non</PIVOT>
      <TYPE_REPONSE valeur="0">Choix</TYPE_REPONSE>
      <MIROIR valeur=""/>
      <LIMITE_TEMPS valeur="">(Par défaut)</LIMITE_TEMPS>
      <PLAGE_MIN valeur=""/>
      <PLAGE_MAX valeur=""/>
      <DELAI_AVANT_REPONSE valeur=""/>
      <TOLERANCE_MIN_NUMERIQUE valeur=""/>
      <TOLERANCE_MAX_NUMERIQUE valeur=""/>
      <MALUS_TEMPS valeur=""/>
      <BONUs_PLACE valeur=""/>
      <REPONSE>
        <NUM_REPONSE valeur="1">1</NUM_REPONSE>
        <LIB_REPONSE valeur="1 - Augmente la présence en cours">1 - Augmente la présence en cours</LIB_REPONSE>
        <POINT valeur=""/>
      </REPONSE>
      <REPONSE>
        <NUM_REPONSE valeur="2">2</NUM_REPONSE>
        <LIB_REPONSE valeur="2 - Suscite l’attention">2 - Suscite l’attention</LIB_REPONSE>
        <POINT valeur=""/>
      </REPONSE>
      <REPONSE>
        <NUM_REPONSE valeur="3">3</NUM_REPONSE>
        <LIB_REPONSE valeur="3 - Favorise la participation des étudiants">3 - Favorise la participation des étudiants</LIB_REPONSE>
        <POINT valeur=""/>
      </REPONSE>
      <REPONSE>
        <NUM_REPONSE valeur="4">4</NUM_REPONSE>
        <LIB_REPONSE valeur="4 - Rend les cours plus ludiques">4 - Rend les cours plus ludiques</LIB_REPONSE>
        <POINT valeur=""/>
      </REPONSE>
      <REPONSE>
        <NUM_REPONSE valeur="5">5</NUM_REPONSE>
        <LIB_REPONSE valeur="5 - Facilite la mise en œuvre de l’évaluation">5 - Facilite la mise en œuvre de l’évaluation</LIB_REPONSE>
        <POINT valeur=""/>
      </REPONSE>
      <REPONSE>
        <NUM_REPONSE valeur="6">6</NUM_REPONSE>
        <LIB_REPONSE valeur="6 - Améliore l’apprentissage">6 - Améliore l’apprentissage</LIB_REPONSE>
        <POINT valeur=""/>
      </REPONSE>
    </QUESTION>
  </DIAPO>
  <DIAPO>
    <NUM_DIAPO>5</NUM_DIAPO>
    <TYPE_DIAPO>0</TYPE_DIAPO>
  </DIAPO>
  <DIAPO>
    <NUM_DIAPO>6</NUM_DIAPO>
    <TYPE_DIAPO>0</TYPE_DIAPO>
  </DIAPO>
  <DIAPO>
    <NUM_DIAPO>7</NUM_DIAPO>
    <TYPE_DIAPO>0</TYPE_DIAPO>
  </DIAPO>
  <DIAPO>
    <NUM_DIAPO>8</NUM_DIAPO>
    <TYPE_DIAPO>0</TYPE_DIAPO>
  </DIAPO>
  <DIAPO>
    <NUM_DIAPO>9</NUM_DIAPO>
    <TYPE_DIAPO>0</TYPE_DIAPO>
  </DIAPO>
  <DIAPO>
    <NUM_DIAPO>10</NUM_DIAPO>
    <TYPE_DIAPO>0</TYPE_DIAPO>
  </DIAPO>
  <DIAPO>
    <NUM_DIAPO>11</NUM_DIAPO>
    <TYPE_DIAPO>0</TYPE_DIAPO>
  </DIAPO>
  <DIAPO>
    <NUM_DIAPO>12</NUM_DIAPO>
    <TYPE_DIAPO>0</TYPE_DIAPO>
  </DIAPO>
  <DIAPO>
    <NUM_DIAPO>13</NUM_DIAPO>
    <TYPE_DIAPO>0</TYPE_DIAPO>
  </DIAPO>
  <DIAPO>
    <NUM_DIAPO>14</NUM_DIAPO>
    <TYPE_DIAPO>1</TYPE_DIAPO>
    <QUESTION>
      <NUM_QUESTION valeur="4">4</NUM_QUESTION>
      <NUM_THEME valeur="1">1</NUM_THEME>
      <NUM_QUESTION_UTIL valeur=""/>
      <LIB_QUESTION valeur="Pensez vous que les enseignants aient besoin d’un accompagnement techno-pédagogique ? ">Pensez vous que les enseignants aient besoin d’un accompagnement techno-pédagogique ? </LIB_QUESTION>
      <ELIMINATOIRE valeur="False">Non</ELIMINATOIRE>
      <NB_POINT_MINI_Q valeur="">(Par défaut)</NB_POINT_MINI_Q>
      <METHODE_CALCUL_POINT_Q valeur="">(Par défaut)</METHODE_CALCUL_POINT_Q>
      <NB_POINT_MAXI_Q valeur="">(Par défaut)</NB_POINT_MAXI_Q>
      <NO_REPONSE_PAS_REPONDU valeur=""/>
      <NUM_QUESTION_THEME valeur="4">4</NUM_QUESTION_THEME>
      <COEFFICIENT valeur="1">1</COEFFICIENT>
      <SOLUTION valeur="">Sondage</SOLUTION>
      <NB_POINT_REP_JUSTE_Q valeur="">(Par défaut)</NB_POINT_REP_JUSTE_Q>
      <NB_POINT_REP_FAUSSE_Q valeur="">(Par défaut)</NB_POINT_REP_FAUSSE_Q>
      <NB_POINT_REP_OUBLI_Q valeur="">(Par défaut)</NB_POINT_REP_OUBLI_Q>
      <ORDONNENCEMENT valeur="False">Non</ORDONNENCEMENT>
      <TEMPS_REPONSE_Q valeur="">(Par défaut)</TEMPS_REPONSE_Q>
      <NB_POINT_REP_JUSTE_MAL_PLACE_Q valeur="">(Par défaut)</NB_POINT_REP_JUSTE_MAL_PLACE_Q>
      <NB_POINT_PAS_REPONDU_Q valeur="">(Par défaut)</NB_POINT_PAS_REPONDU_Q>
      <LIB_THEME valeur="">(Par défaut)</LIB_THEME>
      <REPONSE_UNIQUE valeur="255">plusieurs réponses</REPONSE_UNIQUE>
      <RES_INSTANTANE valeur="Question_Reponse_Multiple_Juste_Pourcentage.xml;Temps_Reponse_Bar.xml">Question_Reponse_Multiple_Juste_Pourcentage.xml;Temps_Reponse_Bar.xml</RES_INSTANTANE>
      <PIVOT valeur="">Non</PIVOT>
      <TYPE_REPONSE valeur="0">Choix</TYPE_REPONSE>
      <MIROIR valeur=""/>
      <LIMITE_TEMPS valeur="">(Par défaut)</LIMITE_TEMPS>
      <PLAGE_MIN valeur=""/>
      <PLAGE_MAX valeur=""/>
      <DELAI_AVANT_REPONSE valeur=""/>
      <TOLERANCE_MIN_NUMERIQUE valeur=""/>
      <TOLERANCE_MAX_NUMERIQUE valeur=""/>
      <MALUS_TEMPS valeur=""/>
      <BONUs_PLACE valeur=""/>
      <REPONSE>
        <NUM_REPONSE valeur="1">1</NUM_REPONSE>
        <LIB_REPONSE valeur="1 - Tous les enseignants devraient être formés et accompagnés">1 - Tous les enseignants devraient être formés et accompagnés</LIB_REPONSE>
        <POINT valeur=""/>
      </REPONSE>
      <REPONSE>
        <NUM_REPONSE valeur="2">2</NUM_REPONSE>
        <LIB_REPONSE valeur="2 - L’accompagnement mis en place dans mon établissement est suffisant">2 - L’accompagnement mis en place dans mon établissement est suffisant</LIB_REPONSE>
        <POINT valeur=""/>
      </REPONSE>
      <REPONSE>
        <NUM_REPONSE valeur="3">3</NUM_REPONSE>
        <LIB_REPONSE valeur="3 - Seuls quelques enseignants ont besoin d’un tel accompagnement">3 - Seuls quelques enseignants ont besoin d’un tel accompagnement</LIB_REPONSE>
        <POINT valeur=""/>
      </REPONSE>
      <REPONSE>
        <NUM_REPONSE valeur="4">4</NUM_REPONSE>
        <LIB_REPONSE valeur="4 - Les enseignants-chercheurs n’ont pas le temps d’un tel approfondissement pédagogique">4 - Les enseignants-chercheurs n’ont pas le temps d’un tel approfondissement pédagogique</LIB_REPONSE>
        <POINT valeur=""/>
      </REPONSE>
    </QUESTION>
  </DIAPO>
  <DIAPO>
    <NUM_DIAPO>15</NUM_DIAPO>
    <TYPE_DIAPO>0</TYPE_DIAPO>
  </DIAPO>
</QUESTIONNAIRE>
</file>

<file path=customXml/itemProps1.xml><?xml version="1.0" encoding="utf-8"?>
<ds:datastoreItem xmlns:ds="http://schemas.openxmlformats.org/officeDocument/2006/customXml" ds:itemID="{800A8F25-F140-4D68-9893-32506EC11F5F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5367</TotalTime>
  <Words>688</Words>
  <Application>Microsoft Office PowerPoint</Application>
  <PresentationFormat>Personnalisé</PresentationFormat>
  <Paragraphs>232</Paragraphs>
  <Slides>15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Bordure</vt:lpstr>
      <vt:lpstr>Diapositive 1</vt:lpstr>
      <vt:lpstr>Vous utilisez les boitiers de vote ou d’autres outils numériques interactifs dans vos cours</vt:lpstr>
      <vt:lpstr>Vous utilisez les boitiers de vote pour :</vt:lpstr>
      <vt:lpstr>A votre avis quel est l’impact  de l’usage des BVE en cours ? </vt:lpstr>
      <vt:lpstr>Effets de l’usage des BVE</vt:lpstr>
      <vt:lpstr>Développement professionnel des enseignants</vt:lpstr>
      <vt:lpstr>Le modèle TPACK</vt:lpstr>
      <vt:lpstr>Questions de recherche</vt:lpstr>
      <vt:lpstr>Diapositive 9</vt:lpstr>
      <vt:lpstr>Diapositive 10</vt:lpstr>
      <vt:lpstr>Résultats et conclusions</vt:lpstr>
      <vt:lpstr>Impact de l’usage des boitiers sur l'enseignement</vt:lpstr>
      <vt:lpstr>Résultats et conclusions</vt:lpstr>
      <vt:lpstr>Pensez vous que les enseignants aient besoin d’un accompagnement techno-pédagogique ? 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aslenoir</dc:creator>
  <cp:lastModifiedBy>Nathalie Younès</cp:lastModifiedBy>
  <cp:revision>294</cp:revision>
  <cp:lastPrinted>2016-03-02T15:20:41Z</cp:lastPrinted>
  <dcterms:created xsi:type="dcterms:W3CDTF">2012-04-16T11:49:52Z</dcterms:created>
  <dcterms:modified xsi:type="dcterms:W3CDTF">2017-11-12T14:18:47Z</dcterms:modified>
</cp:coreProperties>
</file>