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0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BB615-C4A5-B04E-ADB1-47AB1FB749EE}" type="datetimeFigureOut">
              <a:rPr lang="fr-FR" smtClean="0"/>
              <a:t>9/06/17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1B49E-F611-0743-B016-33A0EBA407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573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10 paramètres permettant de suspecter le caractère </a:t>
            </a:r>
            <a:r>
              <a:rPr lang="fr-FR" dirty="0" err="1" smtClean="0"/>
              <a:t>longueur-dépendant</a:t>
            </a:r>
            <a:r>
              <a:rPr lang="fr-FR" dirty="0" smtClean="0"/>
              <a:t> d’une neuropathie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759200"/>
            <a:ext cx="6400800" cy="1752600"/>
          </a:xfrm>
        </p:spPr>
        <p:txBody>
          <a:bodyPr/>
          <a:lstStyle/>
          <a:p>
            <a:r>
              <a:rPr lang="fr-FR" smtClean="0"/>
              <a:t>F </a:t>
            </a:r>
            <a:r>
              <a:rPr lang="fr-FR" smtClean="0"/>
              <a:t>Wang</a:t>
            </a:r>
            <a:endParaRPr lang="fr-FR" smtClean="0"/>
          </a:p>
          <a:p>
            <a:r>
              <a:rPr lang="fr-FR" smtClean="0"/>
              <a:t>Glem</a:t>
            </a:r>
            <a:r>
              <a:rPr lang="fr-FR" smtClean="0"/>
              <a:t> </a:t>
            </a:r>
            <a:r>
              <a:rPr lang="fr-FR" smtClean="0"/>
              <a:t>du</a:t>
            </a:r>
            <a:r>
              <a:rPr lang="fr-FR" smtClean="0"/>
              <a:t> </a:t>
            </a:r>
            <a:r>
              <a:rPr lang="fr-FR" smtClean="0"/>
              <a:t>9</a:t>
            </a:r>
            <a:r>
              <a:rPr lang="fr-FR" smtClean="0"/>
              <a:t> </a:t>
            </a:r>
            <a:r>
              <a:rPr lang="fr-FR" smtClean="0"/>
              <a:t>juin</a:t>
            </a:r>
            <a:r>
              <a:rPr lang="fr-FR" smtClean="0"/>
              <a:t> 2017</a:t>
            </a:r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57325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Neuropathie axonale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44500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Electromyographie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349500"/>
            <a:ext cx="6400800" cy="17526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fr-FR" dirty="0" smtClean="0">
                <a:solidFill>
                  <a:schemeClr val="tx1"/>
                </a:solidFill>
              </a:rPr>
              <a:t>EMG du muscle tibial antérieur</a:t>
            </a:r>
          </a:p>
          <a:p>
            <a:pPr marL="514350" indent="-514350" algn="l">
              <a:buAutoNum type="arabicPeriod"/>
            </a:pPr>
            <a:r>
              <a:rPr lang="fr-FR" dirty="0" smtClean="0">
                <a:solidFill>
                  <a:schemeClr val="tx1"/>
                </a:solidFill>
              </a:rPr>
              <a:t>EMG du muscle quadriceps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371600" y="4102100"/>
            <a:ext cx="6692900" cy="1066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Tibiaux</a:t>
            </a:r>
            <a:r>
              <a:rPr kumimoji="0" lang="fr-F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</a:t>
            </a:r>
            <a:r>
              <a:rPr kumimoji="0" lang="fr-F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neurogènes &gt; Quadriceps</a:t>
            </a:r>
            <a:endParaRPr kumimoji="0" lang="fr-F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371600" y="5499100"/>
            <a:ext cx="6400800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Dans le cas contraire : CLE, MN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44500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Neurographie motrice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349500"/>
            <a:ext cx="6400800" cy="1752600"/>
          </a:xfrm>
        </p:spPr>
        <p:txBody>
          <a:bodyPr/>
          <a:lstStyle/>
          <a:p>
            <a:pPr marL="514350" indent="-514350" algn="l"/>
            <a:r>
              <a:rPr lang="fr-FR" dirty="0" smtClean="0">
                <a:solidFill>
                  <a:schemeClr val="tx1"/>
                </a:solidFill>
              </a:rPr>
              <a:t>3. Taille du PAGM de </a:t>
            </a:r>
            <a:r>
              <a:rPr lang="fr-FR" dirty="0" err="1" smtClean="0">
                <a:solidFill>
                  <a:schemeClr val="tx1"/>
                </a:solidFill>
              </a:rPr>
              <a:t>l’CEO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 algn="l"/>
            <a:r>
              <a:rPr lang="fr-FR" dirty="0" smtClean="0">
                <a:solidFill>
                  <a:schemeClr val="tx1"/>
                </a:solidFill>
              </a:rPr>
              <a:t>4. Taille du PAGM du tibial antérieur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225550" y="4102100"/>
            <a:ext cx="6692900" cy="1066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Taille du CEO réduite </a:t>
            </a:r>
            <a:r>
              <a:rPr kumimoji="0" lang="fr-F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 TA</a:t>
            </a:r>
            <a:endParaRPr kumimoji="0" lang="fr-F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371600" y="5499100"/>
            <a:ext cx="6400800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Dans le cas contraire : L4, myopathie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44500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Neurographie sensitive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349500"/>
            <a:ext cx="6400800" cy="17526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fr-FR" dirty="0" smtClean="0">
                <a:solidFill>
                  <a:schemeClr val="tx1"/>
                </a:solidFill>
              </a:rPr>
              <a:t>5. Amplitude du radial (N &gt; 25 </a:t>
            </a:r>
            <a:r>
              <a:rPr lang="fr-FR" dirty="0" smtClean="0">
                <a:solidFill>
                  <a:schemeClr val="tx1"/>
                </a:solidFill>
              </a:rPr>
              <a:t>𝜇V)</a:t>
            </a:r>
            <a:endParaRPr lang="fr-FR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fr-FR" dirty="0" smtClean="0">
                <a:solidFill>
                  <a:schemeClr val="tx1"/>
                </a:solidFill>
              </a:rPr>
              <a:t>6. Amplitude du sural (N &gt; 15 </a:t>
            </a:r>
            <a:r>
              <a:rPr lang="fr-FR" dirty="0" smtClean="0">
                <a:solidFill>
                  <a:schemeClr val="tx1"/>
                </a:solidFill>
              </a:rPr>
              <a:t> 𝜇V)</a:t>
            </a:r>
            <a:endParaRPr lang="fr-FR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fr-FR" dirty="0" smtClean="0">
                <a:solidFill>
                  <a:schemeClr val="tx1"/>
                </a:solidFill>
              </a:rPr>
              <a:t>7. Amplitude du plantaire </a:t>
            </a:r>
            <a:r>
              <a:rPr lang="fr-FR" dirty="0" smtClean="0">
                <a:solidFill>
                  <a:schemeClr val="tx1"/>
                </a:solidFill>
              </a:rPr>
              <a:t>(</a:t>
            </a:r>
            <a:r>
              <a:rPr lang="fr-FR" b="1" dirty="0" smtClean="0">
                <a:solidFill>
                  <a:srgbClr val="FF0000"/>
                </a:solidFill>
              </a:rPr>
              <a:t>N &gt; 9 𝜇V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  <a:endParaRPr lang="fr-FR" dirty="0" smtClean="0">
              <a:solidFill>
                <a:schemeClr val="tx1"/>
              </a:solidFill>
            </a:endParaRPr>
          </a:p>
          <a:p>
            <a:pPr marL="514350" indent="-514350" algn="l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685800" y="4673600"/>
            <a:ext cx="7772400" cy="1066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Ampl</a:t>
            </a: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réduite du plantaire &gt; sural &gt; radial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317500" y="5867400"/>
            <a:ext cx="8547100" cy="8763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Dans le cas contraire : multinévrite,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Ganglionopathie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44500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Neurographie sensitive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349500"/>
            <a:ext cx="6400800" cy="17526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fr-FR" dirty="0" smtClean="0">
                <a:solidFill>
                  <a:schemeClr val="tx1"/>
                </a:solidFill>
              </a:rPr>
              <a:t>5. Rapport sural/radial (N &gt; 0,4)</a:t>
            </a:r>
          </a:p>
          <a:p>
            <a:pPr marL="514350" indent="-514350" algn="l"/>
            <a:r>
              <a:rPr lang="fr-FR" dirty="0" smtClean="0">
                <a:solidFill>
                  <a:schemeClr val="tx1"/>
                </a:solidFill>
              </a:rPr>
              <a:t>6. Rapport plantaire/sural (</a:t>
            </a:r>
            <a:r>
              <a:rPr lang="fr-FR" b="1" dirty="0" smtClean="0">
                <a:solidFill>
                  <a:srgbClr val="FF0000"/>
                </a:solidFill>
              </a:rPr>
              <a:t>N &gt; 0,4</a:t>
            </a:r>
            <a:r>
              <a:rPr lang="fr-FR" dirty="0">
                <a:solidFill>
                  <a:schemeClr val="tx1"/>
                </a:solidFill>
              </a:rPr>
              <a:t>)</a:t>
            </a: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371600" y="5499100"/>
            <a:ext cx="6400800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 unilatéralement : canal tarsien 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57325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Neuropathie démyélinisante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44500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Neurographie motrice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349500"/>
            <a:ext cx="6400800" cy="17526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fr-FR" dirty="0" smtClean="0">
                <a:solidFill>
                  <a:schemeClr val="tx1"/>
                </a:solidFill>
              </a:rPr>
              <a:t>10. LDM</a:t>
            </a: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371600" y="5499100"/>
            <a:ext cx="6400800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Penser à : anti-MAG,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PRNC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685800" y="4191000"/>
            <a:ext cx="7772400" cy="1066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Allongement LDM &gt;&gt; diminution des VCM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179</Words>
  <Application>Microsoft Macintosh PowerPoint</Application>
  <PresentationFormat>Présentation à l'écran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10 paramètres permettant de suspecter le caractère longueur-dépendant d’une neuropathie</vt:lpstr>
      <vt:lpstr>Neuropathie axonale</vt:lpstr>
      <vt:lpstr>Electromyographie</vt:lpstr>
      <vt:lpstr>Neurographie motrice</vt:lpstr>
      <vt:lpstr>Neurographie sensitive</vt:lpstr>
      <vt:lpstr>Neurographie sensitive</vt:lpstr>
      <vt:lpstr>Neuropathie démyélinisante</vt:lpstr>
      <vt:lpstr>Neurographie motrice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paramètres permettant de suspecter le caractère longueur-dépendant d’une neuropathie</dc:title>
  <dc:creator>Francois Wang</dc:creator>
  <cp:lastModifiedBy>Francois Wang</cp:lastModifiedBy>
  <cp:revision>2</cp:revision>
  <dcterms:created xsi:type="dcterms:W3CDTF">2017-06-09T14:21:13Z</dcterms:created>
  <dcterms:modified xsi:type="dcterms:W3CDTF">2017-06-09T14:57:16Z</dcterms:modified>
</cp:coreProperties>
</file>