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notesMasterIdLst>
    <p:notesMasterId r:id="rId18"/>
  </p:notesMasterIdLst>
  <p:sldIdLst>
    <p:sldId id="256" r:id="rId2"/>
    <p:sldId id="260" r:id="rId3"/>
    <p:sldId id="257" r:id="rId4"/>
    <p:sldId id="278" r:id="rId5"/>
    <p:sldId id="258" r:id="rId6"/>
    <p:sldId id="261" r:id="rId7"/>
    <p:sldId id="274" r:id="rId8"/>
    <p:sldId id="262" r:id="rId9"/>
    <p:sldId id="263" r:id="rId10"/>
    <p:sldId id="264" r:id="rId11"/>
    <p:sldId id="265" r:id="rId12"/>
    <p:sldId id="270" r:id="rId13"/>
    <p:sldId id="271" r:id="rId14"/>
    <p:sldId id="280" r:id="rId15"/>
    <p:sldId id="281" r:id="rId16"/>
    <p:sldId id="282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46E23B-9E1C-4681-BCBA-78BBD33E1B1A}" type="datetimeFigureOut">
              <a:rPr lang="fr-FR" smtClean="0"/>
              <a:t>22/04/2017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2CED9E-C375-4CFE-866A-791724EE1B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0002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2CED9E-C375-4CFE-866A-791724EE1BDE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464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4/22/2017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4/22/2017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4/22/2017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4/22/2017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4/22/2017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4400" dirty="0"/>
              <a:t>TENDANCES GENERALES de l’agriculture a Courcelles</a:t>
            </a:r>
            <a:br>
              <a:rPr lang="fr-FR" sz="4400" dirty="0"/>
            </a:br>
            <a:r>
              <a:rPr lang="fr-FR" sz="4400" dirty="0"/>
              <a:t>VERS QUEL AVENIR?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42260" y="3808456"/>
            <a:ext cx="11344940" cy="2762465"/>
          </a:xfrm>
        </p:spPr>
        <p:txBody>
          <a:bodyPr>
            <a:normAutofit/>
          </a:bodyPr>
          <a:lstStyle/>
          <a:p>
            <a:endParaRPr lang="fr-FR" sz="3600" dirty="0"/>
          </a:p>
          <a:p>
            <a:r>
              <a:rPr lang="fr-FR" sz="3600" dirty="0"/>
              <a:t>Courcelles, Le 25/04/2017</a:t>
            </a:r>
          </a:p>
          <a:p>
            <a:pPr algn="l"/>
            <a:r>
              <a:rPr lang="fr-FR" sz="3600" i="1" dirty="0"/>
              <a:t>Antonia</a:t>
            </a:r>
            <a:r>
              <a:rPr lang="fr-FR" sz="3600" dirty="0"/>
              <a:t> </a:t>
            </a:r>
            <a:r>
              <a:rPr lang="fr-FR" sz="3600" dirty="0" err="1"/>
              <a:t>Bousbaine</a:t>
            </a:r>
            <a:endParaRPr lang="fr-FR" sz="3600" dirty="0"/>
          </a:p>
          <a:p>
            <a:pPr algn="l"/>
            <a:r>
              <a:rPr lang="fr-FR" sz="2400" dirty="0"/>
              <a:t>Professeur de géographie et Doctorante en géographie Université de Liège, </a:t>
            </a:r>
            <a:r>
              <a:rPr lang="fr-FR" sz="2400"/>
              <a:t>Laplec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9924511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89709" y="223284"/>
            <a:ext cx="11256979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ym typeface="Wingdings" panose="05000000000000000000" pitchFamily="2" charset="2"/>
              </a:rPr>
              <a:t>c. Type d’élevage sur Courcelles</a:t>
            </a:r>
          </a:p>
          <a:p>
            <a:endParaRPr lang="fr-FR" sz="2800" b="1" dirty="0">
              <a:sym typeface="Wingdings" panose="05000000000000000000" pitchFamily="2" charset="2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2800" dirty="0">
                <a:sym typeface="Wingdings" panose="05000000000000000000" pitchFamily="2" charset="2"/>
              </a:rPr>
              <a:t>L’élevage</a:t>
            </a:r>
            <a:r>
              <a:rPr lang="fr-FR" sz="2800" b="1" dirty="0">
                <a:sym typeface="Wingdings" panose="05000000000000000000" pitchFamily="2" charset="2"/>
              </a:rPr>
              <a:t> </a:t>
            </a:r>
            <a:r>
              <a:rPr lang="fr-FR" sz="2800" dirty="0">
                <a:sym typeface="Wingdings" panose="05000000000000000000" pitchFamily="2" charset="2"/>
              </a:rPr>
              <a:t>sur Courcelles, majoritairement constitué de bovins, qui tend à baisser, entre ces dates années retenues, sur les 16 interrogés, 2 envisagent d’arrêter l’élevage bovin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2800" dirty="0">
                <a:sym typeface="Wingdings" panose="05000000000000000000" pitchFamily="2" charset="2"/>
              </a:rPr>
              <a:t>L'élevage porcin a drastiquement baissé jusqu’à disparaitre (alimentation trop onéreuse et prix de vente dérisoire), plus aucun sur les 16 ne le pratique</a:t>
            </a:r>
          </a:p>
          <a:p>
            <a:r>
              <a:rPr lang="fr-FR" sz="2800" dirty="0">
                <a:sym typeface="Wingdings" panose="05000000000000000000" pitchFamily="2" charset="2"/>
              </a:rPr>
              <a:t>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2800" dirty="0">
                <a:sym typeface="Wingdings" panose="05000000000000000000" pitchFamily="2" charset="2"/>
              </a:rPr>
              <a:t>Un seul agriculteur fait de l’élevage de poulets d’engraissement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fr-FR" sz="2800" dirty="0">
              <a:sym typeface="Wingdings" panose="05000000000000000000" pitchFamily="2" charset="2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2800" dirty="0">
                <a:sym typeface="Wingdings" panose="05000000000000000000" pitchFamily="2" charset="2"/>
              </a:rPr>
              <a:t>Un agriculteur fait aussi de l’élevage ovin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fr-FR" sz="2800" dirty="0">
              <a:sym typeface="Wingdings" panose="05000000000000000000" pitchFamily="2" charset="2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fr-FR" sz="2800" dirty="0">
              <a:sym typeface="Wingdings" panose="05000000000000000000" pitchFamily="2" charset="2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4986863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84464" y="519545"/>
            <a:ext cx="1056755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endParaRPr lang="fr-FR" sz="2800" dirty="0">
              <a:sym typeface="Wingdings" panose="05000000000000000000" pitchFamily="2" charset="2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fr-FR" sz="2800" dirty="0"/>
          </a:p>
        </p:txBody>
      </p:sp>
      <p:sp>
        <p:nvSpPr>
          <p:cNvPr id="3" name="ZoneTexte 2"/>
          <p:cNvSpPr txBox="1"/>
          <p:nvPr/>
        </p:nvSpPr>
        <p:spPr>
          <a:xfrm>
            <a:off x="595423" y="903767"/>
            <a:ext cx="11174819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/>
              <a:t>3.Diversification au sein des agriculteurs?</a:t>
            </a:r>
          </a:p>
          <a:p>
            <a:endParaRPr lang="fr-FR" sz="2800" b="1" dirty="0">
              <a:sym typeface="Wingdings" panose="05000000000000000000" pitchFamily="2" charset="2"/>
            </a:endParaRPr>
          </a:p>
          <a:p>
            <a:r>
              <a:rPr lang="fr-FR" sz="2800" b="1" dirty="0">
                <a:sym typeface="Wingdings" panose="05000000000000000000" pitchFamily="2" charset="2"/>
              </a:rPr>
              <a:t></a:t>
            </a:r>
            <a:r>
              <a:rPr lang="fr-FR" sz="2800" dirty="0">
                <a:sym typeface="Wingdings" panose="05000000000000000000" pitchFamily="2" charset="2"/>
              </a:rPr>
              <a:t>Il s’agit de développer d’autres activités complémentaires au sein de la ferme, sans pour autant arrêter les productions en cours</a:t>
            </a:r>
          </a:p>
          <a:p>
            <a:r>
              <a:rPr lang="fr-FR" sz="2800" dirty="0">
                <a:sym typeface="Wingdings" panose="05000000000000000000" pitchFamily="2" charset="2"/>
              </a:rPr>
              <a:t>La diversification doit être pensée et réfléchie, de nombreuses études ont montré la plus-value apportée par toute forme de diversification, tant au point de vue économique, social qu’environnemental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2800" dirty="0">
                <a:sym typeface="Wingdings" panose="05000000000000000000" pitchFamily="2" charset="2"/>
              </a:rPr>
              <a:t>La fonction première de l’agriculture est de produire des denrées alimentaires et de nourrir les populations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2800" dirty="0">
                <a:sym typeface="Wingdings" panose="05000000000000000000" pitchFamily="2" charset="2"/>
              </a:rPr>
              <a:t>A cela peut s’ajouter une diversification, comme les fermes pédagogiques, les circuits-courts, la transformation à la ferme, le maraichage, l’auto-cueillette</a:t>
            </a:r>
            <a:endParaRPr lang="fr-FR" sz="2800" dirty="0"/>
          </a:p>
          <a:p>
            <a:endParaRPr lang="fr-FR" sz="2800" b="1" dirty="0"/>
          </a:p>
          <a:p>
            <a:endParaRPr lang="fr-FR" sz="2800" b="1" dirty="0"/>
          </a:p>
        </p:txBody>
      </p:sp>
    </p:spTree>
    <p:extLst>
      <p:ext uri="{BB962C8B-B14F-4D97-AF65-F5344CB8AC3E}">
        <p14:creationId xmlns:p14="http://schemas.microsoft.com/office/powerpoint/2010/main" val="31718396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592283" y="654627"/>
            <a:ext cx="10983190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2800" dirty="0">
                <a:sym typeface="Wingdings" panose="05000000000000000000" pitchFamily="2" charset="2"/>
              </a:rPr>
              <a:t>Il s’agit avant tout d’un développement complémentaire pour les agriculteurs, non pas des actions et filières qui soient de substitution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2800" dirty="0">
                <a:sym typeface="Wingdings" panose="05000000000000000000" pitchFamily="2" charset="2"/>
              </a:rPr>
              <a:t>A Courcelles,  </a:t>
            </a:r>
            <a:r>
              <a:rPr lang="fr-FR" sz="2800" dirty="0"/>
              <a:t> sur les 16 agriculteurs interrogés, 6 se sont diversifiés: fraises, pomme de terre, fromages, glace, beurre, choux de Bruxelles, choux, deux y sont ouverts (voir les modalités de mise en place et de soutien)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2800" dirty="0"/>
              <a:t>Aujourd’hui, le consommateur devient plus regardant à ce qu’il mange, de par les crises qui ont touché le monde agriculteur, on constate une demande face à une offre insuffisante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2800" dirty="0"/>
              <a:t>Evident que cette diversification non envisageable pour tous les agriculteurs, garder à l’esprit que des demandes existent (</a:t>
            </a:r>
            <a:r>
              <a:rPr lang="fr-FR" sz="2800" dirty="0" err="1"/>
              <a:t>cf</a:t>
            </a:r>
            <a:r>
              <a:rPr lang="fr-FR" sz="2800" dirty="0"/>
              <a:t>, questionnaires remis aux néoruraux sur communes de Charleroi)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426007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925033" y="1020726"/>
            <a:ext cx="10738883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/>
              <a:t>4. La Ceinture Aliment Terre de Charleroi Métropole</a:t>
            </a:r>
          </a:p>
          <a:p>
            <a:endParaRPr lang="fr-FR" sz="2800" b="1" dirty="0">
              <a:sym typeface="Wingdings" panose="05000000000000000000" pitchFamily="2" charset="2"/>
            </a:endParaRPr>
          </a:p>
          <a:p>
            <a:r>
              <a:rPr lang="fr-FR" sz="2800" b="1" dirty="0">
                <a:sym typeface="Wingdings" panose="05000000000000000000" pitchFamily="2" charset="2"/>
              </a:rPr>
              <a:t> </a:t>
            </a:r>
            <a:r>
              <a:rPr lang="fr-FR" sz="2800" dirty="0">
                <a:sym typeface="Wingdings" panose="05000000000000000000" pitchFamily="2" charset="2"/>
              </a:rPr>
              <a:t>Concept mis en place en 2013, à Liège, but étant de « ceinturer » la ville centre par des terres « nourricières », nourrir les populations locales par des produits locaux forte demande</a:t>
            </a:r>
          </a:p>
          <a:p>
            <a:r>
              <a:rPr lang="fr-FR" sz="2800" dirty="0">
                <a:sym typeface="Wingdings" panose="05000000000000000000" pitchFamily="2" charset="2"/>
              </a:rPr>
              <a:t> Ce concept a commencé à s’implanter à Ath « </a:t>
            </a:r>
            <a:r>
              <a:rPr lang="fr-FR" sz="2800" dirty="0" err="1">
                <a:sym typeface="Wingdings" panose="05000000000000000000" pitchFamily="2" charset="2"/>
              </a:rPr>
              <a:t>Caliterre</a:t>
            </a:r>
            <a:r>
              <a:rPr lang="fr-FR" sz="2800" dirty="0">
                <a:sym typeface="Wingdings" panose="05000000000000000000" pitchFamily="2" charset="2"/>
              </a:rPr>
              <a:t> » et depuis avril 2017, dans le cadre d’un appel à projet par l’API ( Agence Pour l’Innovation), la SAW, Solidarité des Alternatives Wallonnes (Monceau-Sur-Sambre), a soumis projet qui reconnecte la ville à son arrière pays agricole, qui a été retenu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2800" dirty="0">
                <a:sym typeface="Wingdings" panose="05000000000000000000" pitchFamily="2" charset="2"/>
              </a:rPr>
              <a:t>Cette Ceinture se définit comme telle en termes de </a:t>
            </a:r>
            <a:r>
              <a:rPr lang="fr-FR" sz="2800" b="1" dirty="0">
                <a:sym typeface="Wingdings" panose="05000000000000000000" pitchFamily="2" charset="2"/>
              </a:rPr>
              <a:t>Missions et objectifs:</a:t>
            </a:r>
          </a:p>
          <a:p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8107591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935665" y="999460"/>
            <a:ext cx="100796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 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382772" y="999460"/>
            <a:ext cx="1119608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>
                <a:sym typeface="Wingdings" panose="05000000000000000000" pitchFamily="2" charset="2"/>
              </a:rPr>
              <a:t> N</a:t>
            </a:r>
            <a:r>
              <a:rPr lang="fr-FR" sz="2800" dirty="0"/>
              <a:t>ourrir les habitants de la région de Charleroi, en priorité, avec des produits bios, locaux et à des prix abordables pour tous </a:t>
            </a:r>
          </a:p>
          <a:p>
            <a:r>
              <a:rPr lang="fr-FR" sz="2800" dirty="0">
                <a:sym typeface="Wingdings" panose="05000000000000000000" pitchFamily="2" charset="2"/>
              </a:rPr>
              <a:t> Favoriser le développement d’une agriculture biologique, paysanne et locale</a:t>
            </a:r>
          </a:p>
          <a:p>
            <a:pPr marL="457200" indent="-457200">
              <a:buFont typeface="Wingdings" panose="05000000000000000000" pitchFamily="2" charset="2"/>
              <a:buChar char="è"/>
            </a:pPr>
            <a:r>
              <a:rPr lang="fr-FR" sz="2800" dirty="0">
                <a:sym typeface="Wingdings" panose="05000000000000000000" pitchFamily="2" charset="2"/>
              </a:rPr>
              <a:t>Avec des produits bios ou en reconversion (aider les producteurs/transformateurs à passer au bio)</a:t>
            </a:r>
          </a:p>
          <a:p>
            <a:pPr marL="457200" indent="-457200">
              <a:buFont typeface="Wingdings" panose="05000000000000000000" pitchFamily="2" charset="2"/>
              <a:buChar char="è"/>
            </a:pPr>
            <a:r>
              <a:rPr lang="fr-FR" sz="2800" dirty="0">
                <a:sym typeface="Wingdings" panose="05000000000000000000" pitchFamily="2" charset="2"/>
              </a:rPr>
              <a:t>En faisant se rencontrer producteurs, commerçants et consommateurs dans un esprit de coopération et de réciprocité de sorte qu’à terme : chaque partenaire se trouvera dans une situation économique meilleure que s’il était seul </a:t>
            </a:r>
          </a:p>
          <a:p>
            <a:pPr marL="457200" indent="-457200">
              <a:buFont typeface="Wingdings" panose="05000000000000000000" pitchFamily="2" charset="2"/>
              <a:buChar char="è"/>
            </a:pP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3828153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595423" y="893135"/>
            <a:ext cx="1111102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è"/>
            </a:pPr>
            <a:r>
              <a:rPr lang="fr-FR" sz="2800" dirty="0">
                <a:sym typeface="Wingdings" panose="05000000000000000000" pitchFamily="2" charset="2"/>
              </a:rPr>
              <a:t>En favorisant le développement de nouveaux projets et la création d’emplois</a:t>
            </a:r>
          </a:p>
          <a:p>
            <a:pPr marL="457200" indent="-457200">
              <a:buFont typeface="Wingdings" panose="05000000000000000000" pitchFamily="2" charset="2"/>
              <a:buChar char="è"/>
            </a:pPr>
            <a:r>
              <a:rPr lang="fr-FR" sz="2800" dirty="0">
                <a:sym typeface="Wingdings" panose="05000000000000000000" pitchFamily="2" charset="2"/>
              </a:rPr>
              <a:t>En s’associant avec des démarches  qui vont dans le même sens dans d’autres territoires</a:t>
            </a:r>
          </a:p>
          <a:p>
            <a:pPr marL="457200" indent="-457200">
              <a:buFont typeface="Wingdings" panose="05000000000000000000" pitchFamily="2" charset="2"/>
              <a:buChar char="è"/>
            </a:pPr>
            <a:r>
              <a:rPr lang="fr-FR" sz="2800" dirty="0">
                <a:sym typeface="Wingdings" panose="05000000000000000000" pitchFamily="2" charset="2"/>
              </a:rPr>
              <a:t>Au final « reconnecter la ville et son agriculture »…</a:t>
            </a:r>
          </a:p>
          <a:p>
            <a:pPr marL="457200" indent="-457200">
              <a:buFont typeface="Wingdings" panose="05000000000000000000" pitchFamily="2" charset="2"/>
              <a:buChar char="è"/>
            </a:pPr>
            <a:endParaRPr lang="fr-FR" sz="2800" dirty="0">
              <a:sym typeface="Wingdings" panose="05000000000000000000" pitchFamily="2" charset="2"/>
            </a:endParaRPr>
          </a:p>
          <a:p>
            <a:pPr marL="457200" indent="-457200">
              <a:buFont typeface="Wingdings" panose="05000000000000000000" pitchFamily="2" charset="2"/>
              <a:buChar char="è"/>
            </a:pPr>
            <a:r>
              <a:rPr lang="fr-FR" sz="2800" dirty="0">
                <a:sym typeface="Wingdings" panose="05000000000000000000" pitchFamily="2" charset="2"/>
              </a:rPr>
              <a:t>Cette CAT de Charleroi Métropole semble adaptée face aux demandes des consommateurs, encore faut-il être en mesure de « coller » à ce projet, les réalités de chacun des agriculteurs dans la commue de Courcelles, sont en prendre pleinement en considération</a:t>
            </a:r>
          </a:p>
        </p:txBody>
      </p:sp>
    </p:spTree>
    <p:extLst>
      <p:ext uri="{BB962C8B-B14F-4D97-AF65-F5344CB8AC3E}">
        <p14:creationId xmlns:p14="http://schemas.microsoft.com/office/powerpoint/2010/main" val="27506116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339702" y="3221665"/>
            <a:ext cx="88462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/>
              <a:t>MERCI DE VOTRE ATTENTION </a:t>
            </a:r>
          </a:p>
        </p:txBody>
      </p:sp>
    </p:spTree>
    <p:extLst>
      <p:ext uri="{BB962C8B-B14F-4D97-AF65-F5344CB8AC3E}">
        <p14:creationId xmlns:p14="http://schemas.microsoft.com/office/powerpoint/2010/main" val="202740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84463" y="737756"/>
            <a:ext cx="10993582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/>
              <a:t>Plan à aborder</a:t>
            </a:r>
          </a:p>
          <a:p>
            <a:pPr algn="ctr"/>
            <a:endParaRPr lang="fr-FR" sz="3200" b="1" dirty="0"/>
          </a:p>
          <a:p>
            <a:r>
              <a:rPr lang="fr-FR" sz="2800" b="1" dirty="0">
                <a:sym typeface="Wingdings" panose="05000000000000000000" pitchFamily="2" charset="2"/>
              </a:rPr>
              <a:t>Introduction générale</a:t>
            </a:r>
          </a:p>
          <a:p>
            <a:endParaRPr lang="fr-FR" sz="2800" b="1" dirty="0">
              <a:sym typeface="Wingdings" panose="05000000000000000000" pitchFamily="2" charset="2"/>
            </a:endParaRPr>
          </a:p>
          <a:p>
            <a:r>
              <a:rPr lang="fr-FR" sz="2800" b="1" dirty="0">
                <a:sym typeface="Wingdings" panose="05000000000000000000" pitchFamily="2" charset="2"/>
              </a:rPr>
              <a:t>Evolution du nombre d’exploitants et de la superficie totale</a:t>
            </a:r>
          </a:p>
          <a:p>
            <a:endParaRPr lang="fr-FR" sz="2800" b="1" dirty="0">
              <a:sym typeface="Wingdings" panose="05000000000000000000" pitchFamily="2" charset="2"/>
            </a:endParaRPr>
          </a:p>
          <a:p>
            <a:r>
              <a:rPr lang="fr-FR" sz="2800" b="1" dirty="0">
                <a:sym typeface="Wingdings" panose="05000000000000000000" pitchFamily="2" charset="2"/>
              </a:rPr>
              <a:t>Evolution des types de cultures/ élevage</a:t>
            </a:r>
          </a:p>
          <a:p>
            <a:endParaRPr lang="fr-FR" sz="2800" b="1" dirty="0">
              <a:sym typeface="Wingdings" panose="05000000000000000000" pitchFamily="2" charset="2"/>
            </a:endParaRPr>
          </a:p>
          <a:p>
            <a:r>
              <a:rPr lang="fr-FR" sz="2800" b="1" dirty="0">
                <a:sym typeface="Wingdings" panose="05000000000000000000" pitchFamily="2" charset="2"/>
              </a:rPr>
              <a:t>Pourquoi la « diversification »?</a:t>
            </a:r>
          </a:p>
          <a:p>
            <a:endParaRPr lang="fr-FR" sz="2800" b="1" dirty="0">
              <a:sym typeface="Wingdings" panose="05000000000000000000" pitchFamily="2" charset="2"/>
            </a:endParaRPr>
          </a:p>
          <a:p>
            <a:r>
              <a:rPr lang="fr-FR" sz="2800" b="1" dirty="0">
                <a:sym typeface="Wingdings" panose="05000000000000000000" pitchFamily="2" charset="2"/>
              </a:rPr>
              <a:t>La CEINTURE ALIMENT TERRE DE CHARLEROI METROPOLE…</a:t>
            </a:r>
            <a:endParaRPr lang="fr-FR" sz="3200" b="1" dirty="0"/>
          </a:p>
        </p:txBody>
      </p:sp>
    </p:spTree>
    <p:extLst>
      <p:ext uri="{BB962C8B-B14F-4D97-AF65-F5344CB8AC3E}">
        <p14:creationId xmlns:p14="http://schemas.microsoft.com/office/powerpoint/2010/main" val="4091915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574159" y="435935"/>
            <a:ext cx="11004697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u="sng" dirty="0"/>
              <a:t>INTRODUCTION GENERALE</a:t>
            </a:r>
          </a:p>
          <a:p>
            <a:endParaRPr lang="fr-FR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000" dirty="0">
                <a:sym typeface="Wingdings" panose="05000000000000000000" pitchFamily="2" charset="2"/>
              </a:rPr>
              <a:t>Arrêt des quotas laitiers et betteraviers en octobre 2017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2000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000" dirty="0">
                <a:sym typeface="Wingdings" panose="05000000000000000000" pitchFamily="2" charset="2"/>
              </a:rPr>
              <a:t> Grande incertitude chez les agriculteurs à COURCELLES et dans le reste de la Province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2000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000" dirty="0">
                <a:sym typeface="Wingdings" panose="05000000000000000000" pitchFamily="2" charset="2"/>
              </a:rPr>
              <a:t>Pourtant des solutions peuvent être envisagées, afin de pallier à ces difficultés bien « réelles »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2000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000" dirty="0">
                <a:sym typeface="Wingdings" panose="05000000000000000000" pitchFamily="2" charset="2"/>
              </a:rPr>
              <a:t>Un rapprochement entre la ville est ses espaces ruraux , gérés pour plus de la moitié par l’agriculture, semblerait nécessaire afin de nourrir les populations locales, qui par ailleurs sont demandeuses</a:t>
            </a:r>
          </a:p>
          <a:p>
            <a:endParaRPr lang="fr-FR" sz="2000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000" dirty="0">
                <a:sym typeface="Wingdings" panose="05000000000000000000" pitchFamily="2" charset="2"/>
              </a:rPr>
              <a:t>De plus en plus d’acteurs issus de la société civile réfléchissent à ce qui pourrait se mettre en place entre la ville et sa campagne</a:t>
            </a:r>
          </a:p>
          <a:p>
            <a:r>
              <a:rPr lang="fr-FR" sz="2000" dirty="0">
                <a:sym typeface="Wingdings" panose="05000000000000000000" pitchFamily="2" charset="2"/>
              </a:rPr>
              <a:t>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000" dirty="0">
                <a:sym typeface="Wingdings" panose="05000000000000000000" pitchFamily="2" charset="2"/>
              </a:rPr>
              <a:t>Le système productiviste actuel semble a montré ses limites, les agriculteurs vivent mal, il n’y a que les grosses exploitations qui parviennent à plus ou moins s’en sortir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2000" dirty="0">
              <a:sym typeface="Wingdings" panose="05000000000000000000" pitchFamily="2" charset="2"/>
            </a:endParaRPr>
          </a:p>
          <a:p>
            <a:endParaRPr lang="fr-FR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594946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16687" y="542260"/>
            <a:ext cx="11206717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u="sng" dirty="0"/>
              <a:t>INTRODUCTION GENERALE (Suite)</a:t>
            </a:r>
          </a:p>
          <a:p>
            <a:endParaRPr lang="fr-FR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000" dirty="0">
                <a:sym typeface="Wingdings" panose="05000000000000000000" pitchFamily="2" charset="2"/>
              </a:rPr>
              <a:t>Semble pertinent de se pencher sur ces solutions qui de fait passent par une « diversification »</a:t>
            </a:r>
          </a:p>
          <a:p>
            <a:endParaRPr lang="fr-FR" sz="2000" dirty="0">
              <a:sym typeface="Wingdings" panose="05000000000000000000" pitchFamily="2" charset="2"/>
            </a:endParaRPr>
          </a:p>
          <a:p>
            <a:r>
              <a:rPr lang="fr-FR" sz="2000" dirty="0">
                <a:sym typeface="Wingdings" panose="05000000000000000000" pitchFamily="2" charset="2"/>
              </a:rPr>
              <a:t>Néanmoins, on se doit de rester réalistes et ne pas tomber l’utopie, nourrir  les populations locales ne peut être envisagé par tous les agriculteurs</a:t>
            </a:r>
          </a:p>
          <a:p>
            <a:endParaRPr lang="fr-FR" sz="2400" dirty="0">
              <a:sym typeface="Wingdings" panose="05000000000000000000" pitchFamily="2" charset="2"/>
            </a:endParaRPr>
          </a:p>
          <a:p>
            <a:r>
              <a:rPr lang="fr-FR" sz="2000" dirty="0">
                <a:sym typeface="Wingdings" panose="05000000000000000000" pitchFamily="2" charset="2"/>
              </a:rPr>
              <a:t></a:t>
            </a:r>
            <a:r>
              <a:rPr lang="fr-FR" sz="2400" dirty="0">
                <a:sym typeface="Wingdings" panose="05000000000000000000" pitchFamily="2" charset="2"/>
              </a:rPr>
              <a:t> </a:t>
            </a:r>
            <a:r>
              <a:rPr lang="fr-FR" sz="2000" dirty="0">
                <a:sym typeface="Wingdings" panose="05000000000000000000" pitchFamily="2" charset="2"/>
              </a:rPr>
              <a:t>Mérite d’y réfléchir</a:t>
            </a:r>
          </a:p>
          <a:p>
            <a:endParaRPr lang="fr-FR" sz="2000" dirty="0">
              <a:sym typeface="Wingdings" panose="05000000000000000000" pitchFamily="2" charset="2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000" dirty="0">
                <a:sym typeface="Wingdings" panose="05000000000000000000" pitchFamily="2" charset="2"/>
              </a:rPr>
              <a:t>Quelles sont les évolutions depuis 2010, en termes de SAU, nombre d’exploitations, types de culture qui ont disparu au sein de la commune, élevage ?</a:t>
            </a:r>
          </a:p>
          <a:p>
            <a:endParaRPr lang="fr-FR" sz="2000" dirty="0">
              <a:sym typeface="Wingdings" panose="05000000000000000000" pitchFamily="2" charset="2"/>
            </a:endParaRPr>
          </a:p>
          <a:p>
            <a:r>
              <a:rPr lang="fr-FR" sz="2000" dirty="0">
                <a:sym typeface="Wingdings" panose="05000000000000000000" pitchFamily="2" charset="2"/>
              </a:rPr>
              <a:t>Quelles possibilités de diversification, si toutefois elle peut être envisagée?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2000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000" dirty="0">
                <a:sym typeface="Wingdings" panose="05000000000000000000" pitchFamily="2" charset="2"/>
              </a:rPr>
              <a:t>Une Ceinture Aliment Terre sur Charleroi Métropole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>
              <a:sym typeface="Wingdings" panose="05000000000000000000" pitchFamily="2" charset="2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155954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405245" y="644236"/>
            <a:ext cx="10837719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fr-FR" sz="2800" b="1" dirty="0"/>
              <a:t>L’évolution du nombre des exploitations et des exploitants agricoles à  Courcelles, de 2010 à 2017</a:t>
            </a:r>
          </a:p>
          <a:p>
            <a:pPr marL="514350" indent="-514350">
              <a:buAutoNum type="arabicPeriod"/>
            </a:pPr>
            <a:endParaRPr lang="fr-FR" sz="2800" dirty="0"/>
          </a:p>
          <a:p>
            <a:pPr marL="514350" indent="-514350">
              <a:buAutoNum type="arabicPeriod"/>
            </a:pPr>
            <a:endParaRPr lang="fr-FR" sz="2800" dirty="0"/>
          </a:p>
          <a:p>
            <a:pPr algn="ctr"/>
            <a:endParaRPr lang="fr-FR" sz="2800" dirty="0"/>
          </a:p>
          <a:p>
            <a:pPr algn="ctr"/>
            <a:endParaRPr lang="fr-FR" sz="2800" dirty="0"/>
          </a:p>
          <a:p>
            <a:pPr marL="514350" indent="-514350">
              <a:buAutoNum type="arabicPeriod"/>
            </a:pPr>
            <a:endParaRPr lang="fr-FR" sz="2800" dirty="0"/>
          </a:p>
          <a:p>
            <a:pPr marL="514350" indent="-514350">
              <a:buAutoNum type="arabicPeriod"/>
            </a:pPr>
            <a:endParaRPr lang="fr-FR" sz="2800" dirty="0"/>
          </a:p>
          <a:p>
            <a:pPr marL="514350" indent="-514350">
              <a:buAutoNum type="arabicPeriod"/>
            </a:pPr>
            <a:endParaRPr lang="fr-FR" sz="2800" dirty="0"/>
          </a:p>
          <a:p>
            <a:endParaRPr lang="fr-FR" sz="2800" dirty="0">
              <a:sym typeface="Wingdings" panose="05000000000000000000" pitchFamily="2" charset="2"/>
            </a:endParaRPr>
          </a:p>
          <a:p>
            <a:r>
              <a:rPr lang="fr-FR" sz="2800" dirty="0">
                <a:sym typeface="Wingdings" panose="05000000000000000000" pitchFamily="2" charset="2"/>
              </a:rPr>
              <a:t>                      </a:t>
            </a:r>
          </a:p>
          <a:p>
            <a:r>
              <a:rPr lang="fr-FR" sz="2800" dirty="0">
                <a:sym typeface="Wingdings" panose="05000000000000000000" pitchFamily="2" charset="2"/>
              </a:rPr>
              <a:t>                               </a:t>
            </a:r>
            <a:r>
              <a:rPr lang="fr-FR" dirty="0">
                <a:sym typeface="Wingdings" panose="05000000000000000000" pitchFamily="2" charset="2"/>
              </a:rPr>
              <a:t>Source, SPW</a:t>
            </a:r>
            <a:endParaRPr lang="fr-FR" sz="2800" dirty="0">
              <a:sym typeface="Wingdings" panose="05000000000000000000" pitchFamily="2" charset="2"/>
            </a:endParaRPr>
          </a:p>
          <a:p>
            <a:r>
              <a:rPr lang="fr-FR" sz="2800" dirty="0">
                <a:sym typeface="Wingdings" panose="05000000000000000000" pitchFamily="2" charset="2"/>
              </a:rPr>
              <a:t>Entre  et 201o et 2017, perte de plus de 51%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1000081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540327" y="457200"/>
            <a:ext cx="10972800" cy="1325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651164" y="565455"/>
            <a:ext cx="10972800" cy="91409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2800" dirty="0">
                <a:solidFill>
                  <a:srgbClr val="000000"/>
                </a:solidFill>
                <a:sym typeface="Wingdings" panose="05000000000000000000" pitchFamily="2" charset="2"/>
              </a:rPr>
              <a:t>Entre 2010 et aujourd’hui, la moitié des agriculteurs a disparu, faute de repreneurs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2800" dirty="0">
                <a:solidFill>
                  <a:srgbClr val="000000"/>
                </a:solidFill>
                <a:sym typeface="Wingdings" panose="05000000000000000000" pitchFamily="2" charset="2"/>
              </a:rPr>
              <a:t>Tendance qui se retrouve au niveau de la Région wallonne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fr-FR" sz="2800" dirty="0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2800" dirty="0">
                <a:solidFill>
                  <a:srgbClr val="000000"/>
                </a:solidFill>
                <a:sym typeface="Wingdings" panose="05000000000000000000" pitchFamily="2" charset="2"/>
              </a:rPr>
              <a:t>Les ¾ des agriculteurs ont plus de 45ans , le métier n’attire pas de par sa pénibilité, l’accès au foncier reste le principal frein à toute installation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2800" dirty="0">
                <a:solidFill>
                  <a:srgbClr val="000000"/>
                </a:solidFill>
                <a:sym typeface="Wingdings" panose="05000000000000000000" pitchFamily="2" charset="2"/>
              </a:rPr>
              <a:t>Les « mises aux normes » sont toujours difficiles à gérer et repositionne les agriculteurs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fr-FR" sz="2800" dirty="0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2800" dirty="0">
                <a:solidFill>
                  <a:srgbClr val="000000"/>
                </a:solidFill>
                <a:sym typeface="Wingdings" panose="05000000000000000000" pitchFamily="2" charset="2"/>
              </a:rPr>
              <a:t>Le métier en lui-même ne « paie » pas, entre les investissements , les coûts des aliments qui ne cessent d’augmenter, l’arrêt des quotas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fr-FR" sz="2800" dirty="0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fr-FR" sz="2800" dirty="0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fr-FR" sz="2800" dirty="0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fr-FR" sz="2800" dirty="0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fr-FR" sz="2800" dirty="0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fr-FR" sz="2800" dirty="0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fr-FR" sz="2800" dirty="0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fr-FR" sz="2800" dirty="0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fr-FR" sz="2800" dirty="0">
              <a:solidFill>
                <a:srgbClr val="000000"/>
              </a:solidFill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231121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91116" y="956930"/>
            <a:ext cx="9537405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 </a:t>
            </a:r>
            <a:r>
              <a:rPr lang="fr-FR" dirty="0">
                <a:sym typeface="Wingdings" panose="05000000000000000000" pitchFamily="2" charset="2"/>
              </a:rPr>
              <a:t> </a:t>
            </a:r>
            <a:r>
              <a:rPr lang="fr-FR" sz="2800" dirty="0">
                <a:sym typeface="Wingdings" panose="05000000000000000000" pitchFamily="2" charset="2"/>
              </a:rPr>
              <a:t>Grande incertitude chez l’ensemble des agriculteurs de la commune</a:t>
            </a:r>
          </a:p>
          <a:p>
            <a:endParaRPr lang="fr-FR" sz="2800" dirty="0">
              <a:sym typeface="Wingdings" panose="05000000000000000000" pitchFamily="2" charset="2"/>
            </a:endParaRPr>
          </a:p>
          <a:p>
            <a:r>
              <a:rPr lang="fr-FR" sz="2800" b="1" dirty="0">
                <a:sym typeface="Wingdings" panose="05000000000000000000" pitchFamily="2" charset="2"/>
              </a:rPr>
              <a:t>2. Evolution de la SAU et des types de cultures et de l’élevage entre 2010 et 2017 </a:t>
            </a:r>
          </a:p>
          <a:p>
            <a:pPr marL="514350" indent="-514350">
              <a:buAutoNum type="alphaLcPeriod"/>
            </a:pPr>
            <a:r>
              <a:rPr lang="fr-FR" sz="2800" b="1" dirty="0">
                <a:sym typeface="Wingdings" panose="05000000000000000000" pitchFamily="2" charset="2"/>
              </a:rPr>
              <a:t>La SAU (Superficie Agricole Utilisée)</a:t>
            </a:r>
          </a:p>
          <a:p>
            <a:endParaRPr lang="fr-FR" sz="2800" b="1" dirty="0">
              <a:sym typeface="Wingdings" panose="05000000000000000000" pitchFamily="2" charset="2"/>
            </a:endParaRPr>
          </a:p>
          <a:p>
            <a:r>
              <a:rPr lang="fr-FR" sz="2800" b="1" dirty="0">
                <a:sym typeface="Wingdings" panose="05000000000000000000" pitchFamily="2" charset="2"/>
              </a:rPr>
              <a:t> </a:t>
            </a:r>
            <a:r>
              <a:rPr lang="fr-FR" sz="2800" dirty="0">
                <a:sym typeface="Wingdings" panose="05000000000000000000" pitchFamily="2" charset="2"/>
              </a:rPr>
              <a:t>Entre 2010 et 2017, peu d’évolution de la SAU totale, quelques agriculteurs mentionnent même une légère augmentation de leur SAU</a:t>
            </a:r>
          </a:p>
          <a:p>
            <a:r>
              <a:rPr lang="fr-FR" sz="2800" b="1" dirty="0">
                <a:sym typeface="Wingdings" panose="05000000000000000000" pitchFamily="2" charset="2"/>
              </a:rPr>
              <a:t> </a:t>
            </a:r>
            <a:r>
              <a:rPr lang="fr-FR" sz="2800" dirty="0">
                <a:sym typeface="Wingdings" panose="05000000000000000000" pitchFamily="2" charset="2"/>
              </a:rPr>
              <a:t>Sur 16 agriculteurs interrogés, seuls 3 ont mentionné une légère perte de SAU entre 2010 et aujourd’hui</a:t>
            </a:r>
          </a:p>
          <a:p>
            <a:endParaRPr lang="fr-FR" sz="2800" b="1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7769430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712381" y="999460"/>
            <a:ext cx="99201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 </a:t>
            </a:r>
            <a:r>
              <a:rPr lang="fr-FR" dirty="0">
                <a:sym typeface="Wingdings" panose="05000000000000000000" pitchFamily="2" charset="2"/>
              </a:rPr>
              <a:t> </a:t>
            </a:r>
            <a:endParaRPr lang="fr-F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2177" y="1368791"/>
            <a:ext cx="6116138" cy="5042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712380" y="680484"/>
            <a:ext cx="103348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 </a:t>
            </a:r>
            <a:r>
              <a:rPr lang="fr-FR" sz="2800" b="1" dirty="0"/>
              <a:t>b. Types de cultures et élevage sur Courcelles</a:t>
            </a:r>
          </a:p>
        </p:txBody>
      </p:sp>
    </p:spTree>
    <p:extLst>
      <p:ext uri="{BB962C8B-B14F-4D97-AF65-F5344CB8AC3E}">
        <p14:creationId xmlns:p14="http://schemas.microsoft.com/office/powerpoint/2010/main" val="11400058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446810" y="581891"/>
            <a:ext cx="10598726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ym typeface="Wingdings" panose="05000000000000000000" pitchFamily="2" charset="2"/>
              </a:rPr>
              <a:t></a:t>
            </a:r>
            <a:r>
              <a:rPr lang="fr-FR" sz="2800" dirty="0">
                <a:sym typeface="Wingdings" panose="05000000000000000000" pitchFamily="2" charset="2"/>
              </a:rPr>
              <a:t>Comme le montre le graphique ci-dessus, les cultures n’ont pas changé dans la commune, plus de 80% des agriculteurs interrogés ont gardé les mêmes cultures, à peu de chose près, essentiellement les fourrages</a:t>
            </a:r>
          </a:p>
          <a:p>
            <a:endParaRPr lang="fr-FR" sz="2800" dirty="0">
              <a:sym typeface="Wingdings" panose="05000000000000000000" pitchFamily="2" charset="2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2800" dirty="0">
                <a:sym typeface="Wingdings" panose="05000000000000000000" pitchFamily="2" charset="2"/>
              </a:rPr>
              <a:t>Peu de maraichage est à relever, l’essentiel des terres cultivées est destiné aux céréales pour le grain, aux prairies et aux cultures industrielles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fr-FR" sz="2800" dirty="0">
              <a:sym typeface="Wingdings" panose="05000000000000000000" pitchFamily="2" charset="2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2800" dirty="0">
                <a:sym typeface="Wingdings" panose="05000000000000000000" pitchFamily="2" charset="2"/>
              </a:rPr>
              <a:t>Par ailleurs on note chez quelques agriculteurs une diversification dans leurs cultures: fraises, choux, choux de Bruxelles, haricots, carottes, oignons  et surtout du « quinoa », qui reste le premier en BELGIQUE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fr-FR" sz="2800" dirty="0">
              <a:sym typeface="Wingdings" panose="05000000000000000000" pitchFamily="2" charset="2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fr-FR" sz="2800" dirty="0">
              <a:sym typeface="Wingdings" panose="05000000000000000000" pitchFamily="2" charset="2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341800321"/>
      </p:ext>
    </p:extLst>
  </p:cSld>
  <p:clrMapOvr>
    <a:masterClrMapping/>
  </p:clrMapOvr>
</p:sld>
</file>

<file path=ppt/theme/theme1.xml><?xml version="1.0" encoding="utf-8"?>
<a:theme xmlns:a="http://schemas.openxmlformats.org/drawingml/2006/main" name="Base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TM03457444[[fn=Base]]</Template>
  <TotalTime>1350</TotalTime>
  <Words>845</Words>
  <Application>Microsoft Office PowerPoint</Application>
  <PresentationFormat>Grand écran</PresentationFormat>
  <Paragraphs>126</Paragraphs>
  <Slides>16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0" baseType="lpstr">
      <vt:lpstr>Calibri</vt:lpstr>
      <vt:lpstr>Corbel</vt:lpstr>
      <vt:lpstr>Wingdings</vt:lpstr>
      <vt:lpstr>Base</vt:lpstr>
      <vt:lpstr>TENDANCES GENERALES de l’agriculture a Courcelles VERS QUEL AVENIR?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Evolution de l’agriculture a courcelles et pistes de solutions</dc:title>
  <dc:creator>Antonia</dc:creator>
  <cp:lastModifiedBy>antnia boubaine</cp:lastModifiedBy>
  <cp:revision>77</cp:revision>
  <dcterms:created xsi:type="dcterms:W3CDTF">2016-02-19T11:10:34Z</dcterms:created>
  <dcterms:modified xsi:type="dcterms:W3CDTF">2017-04-22T21:41:31Z</dcterms:modified>
</cp:coreProperties>
</file>