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0" r:id="rId1"/>
  </p:sldMasterIdLst>
  <p:notesMasterIdLst>
    <p:notesMasterId r:id="rId43"/>
  </p:notesMasterIdLst>
  <p:handoutMasterIdLst>
    <p:handoutMasterId r:id="rId44"/>
  </p:handoutMasterIdLst>
  <p:sldIdLst>
    <p:sldId id="256" r:id="rId2"/>
    <p:sldId id="362" r:id="rId3"/>
    <p:sldId id="368" r:id="rId4"/>
    <p:sldId id="371" r:id="rId5"/>
    <p:sldId id="370" r:id="rId6"/>
    <p:sldId id="372" r:id="rId7"/>
    <p:sldId id="387" r:id="rId8"/>
    <p:sldId id="393" r:id="rId9"/>
    <p:sldId id="374" r:id="rId10"/>
    <p:sldId id="375" r:id="rId11"/>
    <p:sldId id="394" r:id="rId12"/>
    <p:sldId id="395" r:id="rId13"/>
    <p:sldId id="376" r:id="rId14"/>
    <p:sldId id="377" r:id="rId15"/>
    <p:sldId id="378" r:id="rId16"/>
    <p:sldId id="396" r:id="rId17"/>
    <p:sldId id="379" r:id="rId18"/>
    <p:sldId id="380" r:id="rId19"/>
    <p:sldId id="397" r:id="rId20"/>
    <p:sldId id="383" r:id="rId21"/>
    <p:sldId id="382" r:id="rId22"/>
    <p:sldId id="384" r:id="rId23"/>
    <p:sldId id="385" r:id="rId24"/>
    <p:sldId id="386" r:id="rId25"/>
    <p:sldId id="398" r:id="rId26"/>
    <p:sldId id="399" r:id="rId27"/>
    <p:sldId id="400" r:id="rId28"/>
    <p:sldId id="406" r:id="rId29"/>
    <p:sldId id="401" r:id="rId30"/>
    <p:sldId id="402" r:id="rId31"/>
    <p:sldId id="403" r:id="rId32"/>
    <p:sldId id="404" r:id="rId33"/>
    <p:sldId id="407" r:id="rId34"/>
    <p:sldId id="405" r:id="rId35"/>
    <p:sldId id="408" r:id="rId36"/>
    <p:sldId id="410" r:id="rId37"/>
    <p:sldId id="409" r:id="rId38"/>
    <p:sldId id="411" r:id="rId39"/>
    <p:sldId id="412" r:id="rId40"/>
    <p:sldId id="413" r:id="rId41"/>
    <p:sldId id="414"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32"/>
    <p:restoredTop sz="94710"/>
  </p:normalViewPr>
  <p:slideViewPr>
    <p:cSldViewPr snapToGrid="0" snapToObjects="1">
      <p:cViewPr>
        <p:scale>
          <a:sx n="94" d="100"/>
          <a:sy n="94" d="100"/>
        </p:scale>
        <p:origin x="584" y="10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56644-F75E-274F-84A6-DED18E77D8ED}"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fr-FR"/>
        </a:p>
      </dgm:t>
    </dgm:pt>
    <dgm:pt modelId="{0FBB7FD5-4BD9-5B41-B84A-DC940CED2E75}">
      <dgm:prSet/>
      <dgm:spPr/>
      <dgm:t>
        <a:bodyPr/>
        <a:lstStyle/>
        <a:p>
          <a:pPr rtl="0"/>
          <a:r>
            <a:rPr lang="fr-BE" smtClean="0"/>
            <a:t>Mutation des étudiants</a:t>
          </a:r>
          <a:endParaRPr lang="fr-BE"/>
        </a:p>
      </dgm:t>
    </dgm:pt>
    <dgm:pt modelId="{D65F8A88-368F-BB4F-BED9-3184C0D53880}" type="parTrans" cxnId="{C575D434-B1A6-6B48-BFD2-970A8DFE915A}">
      <dgm:prSet/>
      <dgm:spPr/>
      <dgm:t>
        <a:bodyPr/>
        <a:lstStyle/>
        <a:p>
          <a:endParaRPr lang="fr-FR"/>
        </a:p>
      </dgm:t>
    </dgm:pt>
    <dgm:pt modelId="{D6827558-8637-4540-B057-722B40B8A3FF}" type="sibTrans" cxnId="{C575D434-B1A6-6B48-BFD2-970A8DFE915A}">
      <dgm:prSet/>
      <dgm:spPr/>
      <dgm:t>
        <a:bodyPr/>
        <a:lstStyle/>
        <a:p>
          <a:endParaRPr lang="fr-FR"/>
        </a:p>
      </dgm:t>
    </dgm:pt>
    <dgm:pt modelId="{60D51A94-D0CA-334E-86F0-793151E17B2A}">
      <dgm:prSet/>
      <dgm:spPr/>
      <dgm:t>
        <a:bodyPr/>
        <a:lstStyle/>
        <a:p>
          <a:pPr rtl="0"/>
          <a:r>
            <a:rPr lang="fr-BE" dirty="0" smtClean="0"/>
            <a:t>En nombre (massification)</a:t>
          </a:r>
          <a:endParaRPr lang="fr-BE" dirty="0"/>
        </a:p>
      </dgm:t>
    </dgm:pt>
    <dgm:pt modelId="{133918CB-E884-1740-AF10-BC68A673C5E3}" type="parTrans" cxnId="{89087C88-BDED-434E-A8BA-45480AD29A17}">
      <dgm:prSet/>
      <dgm:spPr/>
      <dgm:t>
        <a:bodyPr/>
        <a:lstStyle/>
        <a:p>
          <a:endParaRPr lang="fr-FR"/>
        </a:p>
      </dgm:t>
    </dgm:pt>
    <dgm:pt modelId="{1737231F-97CC-0245-8B20-A29CA3A0223D}" type="sibTrans" cxnId="{89087C88-BDED-434E-A8BA-45480AD29A17}">
      <dgm:prSet/>
      <dgm:spPr/>
      <dgm:t>
        <a:bodyPr/>
        <a:lstStyle/>
        <a:p>
          <a:endParaRPr lang="fr-FR"/>
        </a:p>
      </dgm:t>
    </dgm:pt>
    <dgm:pt modelId="{78817C04-98A4-F64E-ABF9-713419C8744C}">
      <dgm:prSet/>
      <dgm:spPr/>
      <dgm:t>
        <a:bodyPr/>
        <a:lstStyle/>
        <a:p>
          <a:pPr rtl="0"/>
          <a:r>
            <a:rPr lang="fr-BE" dirty="0" smtClean="0"/>
            <a:t>En profil (hétérogénéité)</a:t>
          </a:r>
          <a:endParaRPr lang="fr-BE" dirty="0"/>
        </a:p>
      </dgm:t>
    </dgm:pt>
    <dgm:pt modelId="{FFE049DB-70B6-8F43-88C7-8DF6F2DC89A2}" type="parTrans" cxnId="{E76F6B46-6529-CC46-89A6-7BD5934E21B6}">
      <dgm:prSet/>
      <dgm:spPr/>
      <dgm:t>
        <a:bodyPr/>
        <a:lstStyle/>
        <a:p>
          <a:endParaRPr lang="fr-FR"/>
        </a:p>
      </dgm:t>
    </dgm:pt>
    <dgm:pt modelId="{F7CA555C-A2C3-C046-832E-412B3D68A67C}" type="sibTrans" cxnId="{E76F6B46-6529-CC46-89A6-7BD5934E21B6}">
      <dgm:prSet/>
      <dgm:spPr/>
      <dgm:t>
        <a:bodyPr/>
        <a:lstStyle/>
        <a:p>
          <a:endParaRPr lang="fr-FR"/>
        </a:p>
      </dgm:t>
    </dgm:pt>
    <dgm:pt modelId="{8DA53616-CEC4-6045-809D-73CC538F73E5}">
      <dgm:prSet/>
      <dgm:spPr/>
      <dgm:t>
        <a:bodyPr/>
        <a:lstStyle/>
        <a:p>
          <a:pPr rtl="0"/>
          <a:r>
            <a:rPr lang="fr-BE" dirty="0" smtClean="0"/>
            <a:t>En compétences (Petite </a:t>
          </a:r>
          <a:r>
            <a:rPr lang="fr-BE" dirty="0" err="1" smtClean="0"/>
            <a:t>poucette</a:t>
          </a:r>
          <a:r>
            <a:rPr lang="fr-BE" dirty="0" smtClean="0"/>
            <a:t>)</a:t>
          </a:r>
          <a:endParaRPr lang="fr-BE" dirty="0"/>
        </a:p>
      </dgm:t>
    </dgm:pt>
    <dgm:pt modelId="{36D7A7B3-1BFE-CE44-8A55-9D6787A2AB4D}" type="parTrans" cxnId="{0A2829FF-60E8-5B45-ACD6-FAB514C11851}">
      <dgm:prSet/>
      <dgm:spPr/>
      <dgm:t>
        <a:bodyPr/>
        <a:lstStyle/>
        <a:p>
          <a:endParaRPr lang="fr-FR"/>
        </a:p>
      </dgm:t>
    </dgm:pt>
    <dgm:pt modelId="{91E1EF63-559E-FB46-8722-8BB572FA057F}" type="sibTrans" cxnId="{0A2829FF-60E8-5B45-ACD6-FAB514C11851}">
      <dgm:prSet/>
      <dgm:spPr/>
      <dgm:t>
        <a:bodyPr/>
        <a:lstStyle/>
        <a:p>
          <a:endParaRPr lang="fr-FR"/>
        </a:p>
      </dgm:t>
    </dgm:pt>
    <dgm:pt modelId="{C9D540EF-79D2-FD4A-929E-54EF729B7C8F}">
      <dgm:prSet/>
      <dgm:spPr/>
      <dgm:t>
        <a:bodyPr/>
        <a:lstStyle/>
        <a:p>
          <a:pPr rtl="0"/>
          <a:r>
            <a:rPr lang="fr-BE" dirty="0" smtClean="0"/>
            <a:t>En besoin (individualisation, accompagnement, …)</a:t>
          </a:r>
          <a:endParaRPr lang="fr-BE" dirty="0"/>
        </a:p>
      </dgm:t>
    </dgm:pt>
    <dgm:pt modelId="{E7D31F76-4D76-524E-9FF2-D74B6BC361DD}" type="parTrans" cxnId="{D469D95C-6DF5-2443-B6F7-9E239DF8AAAC}">
      <dgm:prSet/>
      <dgm:spPr/>
      <dgm:t>
        <a:bodyPr/>
        <a:lstStyle/>
        <a:p>
          <a:endParaRPr lang="fr-FR"/>
        </a:p>
      </dgm:t>
    </dgm:pt>
    <dgm:pt modelId="{A7680768-4A01-2642-BEE3-49AAD286D7EA}" type="sibTrans" cxnId="{D469D95C-6DF5-2443-B6F7-9E239DF8AAAC}">
      <dgm:prSet/>
      <dgm:spPr/>
      <dgm:t>
        <a:bodyPr/>
        <a:lstStyle/>
        <a:p>
          <a:endParaRPr lang="fr-FR"/>
        </a:p>
      </dgm:t>
    </dgm:pt>
    <dgm:pt modelId="{BCB1807F-904E-4A44-80ED-2565922927CA}">
      <dgm:prSet/>
      <dgm:spPr/>
      <dgm:t>
        <a:bodyPr/>
        <a:lstStyle/>
        <a:p>
          <a:pPr rtl="0"/>
          <a:r>
            <a:rPr lang="fr-BE" dirty="0" smtClean="0"/>
            <a:t>Mutation de l’économie de la connaissance </a:t>
          </a:r>
          <a:endParaRPr lang="fr-BE" dirty="0"/>
        </a:p>
      </dgm:t>
    </dgm:pt>
    <dgm:pt modelId="{E69156B6-151F-984D-A7C6-49D750F141AD}" type="parTrans" cxnId="{4D250B19-D8EE-9849-BF83-FFA250F59D08}">
      <dgm:prSet/>
      <dgm:spPr/>
      <dgm:t>
        <a:bodyPr/>
        <a:lstStyle/>
        <a:p>
          <a:endParaRPr lang="fr-FR"/>
        </a:p>
      </dgm:t>
    </dgm:pt>
    <dgm:pt modelId="{5DD5D1D0-E73A-4A4D-AB04-21BD90EE2418}" type="sibTrans" cxnId="{4D250B19-D8EE-9849-BF83-FFA250F59D08}">
      <dgm:prSet/>
      <dgm:spPr/>
      <dgm:t>
        <a:bodyPr/>
        <a:lstStyle/>
        <a:p>
          <a:endParaRPr lang="fr-FR"/>
        </a:p>
      </dgm:t>
    </dgm:pt>
    <dgm:pt modelId="{01F52631-4C70-DC47-B2E9-8C2E2D17C14E}">
      <dgm:prSet/>
      <dgm:spPr/>
      <dgm:t>
        <a:bodyPr/>
        <a:lstStyle/>
        <a:p>
          <a:pPr rtl="0"/>
          <a:r>
            <a:rPr lang="fr-BE" smtClean="0"/>
            <a:t>Accessibilité accrue (Internet, …)</a:t>
          </a:r>
          <a:endParaRPr lang="fr-BE"/>
        </a:p>
      </dgm:t>
    </dgm:pt>
    <dgm:pt modelId="{A7E250FA-EBD8-814F-B3F0-47D4AEDABBBF}" type="parTrans" cxnId="{1E116E9B-F2DA-7A4A-8E48-C77D72362D7B}">
      <dgm:prSet/>
      <dgm:spPr/>
      <dgm:t>
        <a:bodyPr/>
        <a:lstStyle/>
        <a:p>
          <a:endParaRPr lang="fr-FR"/>
        </a:p>
      </dgm:t>
    </dgm:pt>
    <dgm:pt modelId="{233C15D9-9399-3547-9027-80BA53963CAE}" type="sibTrans" cxnId="{1E116E9B-F2DA-7A4A-8E48-C77D72362D7B}">
      <dgm:prSet/>
      <dgm:spPr/>
      <dgm:t>
        <a:bodyPr/>
        <a:lstStyle/>
        <a:p>
          <a:endParaRPr lang="fr-FR"/>
        </a:p>
      </dgm:t>
    </dgm:pt>
    <dgm:pt modelId="{F5D7706E-C013-0347-A503-066D2BB8CEB3}">
      <dgm:prSet/>
      <dgm:spPr/>
      <dgm:t>
        <a:bodyPr/>
        <a:lstStyle/>
        <a:p>
          <a:pPr rtl="0"/>
          <a:r>
            <a:rPr lang="fr-BE" dirty="0" smtClean="0"/>
            <a:t>privatisation de la mise à disposition de la connaissance</a:t>
          </a:r>
          <a:endParaRPr lang="fr-BE" dirty="0"/>
        </a:p>
      </dgm:t>
    </dgm:pt>
    <dgm:pt modelId="{73AF015F-E85E-5943-B7A0-964209375F61}" type="parTrans" cxnId="{3AC9E095-0172-F644-892F-BF22A27DD10D}">
      <dgm:prSet/>
      <dgm:spPr/>
      <dgm:t>
        <a:bodyPr/>
        <a:lstStyle/>
        <a:p>
          <a:endParaRPr lang="fr-FR"/>
        </a:p>
      </dgm:t>
    </dgm:pt>
    <dgm:pt modelId="{D2841EF9-2B9B-E240-8839-497286B7AF3C}" type="sibTrans" cxnId="{3AC9E095-0172-F644-892F-BF22A27DD10D}">
      <dgm:prSet/>
      <dgm:spPr/>
      <dgm:t>
        <a:bodyPr/>
        <a:lstStyle/>
        <a:p>
          <a:endParaRPr lang="fr-FR"/>
        </a:p>
      </dgm:t>
    </dgm:pt>
    <dgm:pt modelId="{EB469D76-8880-774F-825F-3945D9ACFA0A}">
      <dgm:prSet/>
      <dgm:spPr/>
      <dgm:t>
        <a:bodyPr/>
        <a:lstStyle/>
        <a:p>
          <a:pPr rtl="0"/>
          <a:r>
            <a:rPr lang="fr-BE" dirty="0" smtClean="0"/>
            <a:t>L’université n’est plus le principal fournisseur</a:t>
          </a:r>
          <a:endParaRPr lang="fr-BE" dirty="0"/>
        </a:p>
      </dgm:t>
    </dgm:pt>
    <dgm:pt modelId="{0B7B38F7-7C20-0846-A206-68FE1FB744FA}" type="parTrans" cxnId="{703EC85A-5293-3C42-A58A-D51117A79578}">
      <dgm:prSet/>
      <dgm:spPr/>
      <dgm:t>
        <a:bodyPr/>
        <a:lstStyle/>
        <a:p>
          <a:endParaRPr lang="fr-FR"/>
        </a:p>
      </dgm:t>
    </dgm:pt>
    <dgm:pt modelId="{A3446684-8E93-CC45-BD3E-4DBBDCAE314B}" type="sibTrans" cxnId="{703EC85A-5293-3C42-A58A-D51117A79578}">
      <dgm:prSet/>
      <dgm:spPr/>
      <dgm:t>
        <a:bodyPr/>
        <a:lstStyle/>
        <a:p>
          <a:endParaRPr lang="fr-FR"/>
        </a:p>
      </dgm:t>
    </dgm:pt>
    <dgm:pt modelId="{6F3AA2F2-E31B-1A41-B957-9703FC48A56F}">
      <dgm:prSet/>
      <dgm:spPr/>
      <dgm:t>
        <a:bodyPr/>
        <a:lstStyle/>
        <a:p>
          <a:pPr rtl="0"/>
          <a:r>
            <a:rPr lang="fr-BE" smtClean="0"/>
            <a:t>Mondialisation</a:t>
          </a:r>
          <a:endParaRPr lang="fr-BE"/>
        </a:p>
      </dgm:t>
    </dgm:pt>
    <dgm:pt modelId="{B8949B67-D8A7-8743-8D33-9996C9E216D5}" type="parTrans" cxnId="{C70C43C6-9E6B-C044-B619-7A0262018ABD}">
      <dgm:prSet/>
      <dgm:spPr/>
      <dgm:t>
        <a:bodyPr/>
        <a:lstStyle/>
        <a:p>
          <a:endParaRPr lang="fr-FR"/>
        </a:p>
      </dgm:t>
    </dgm:pt>
    <dgm:pt modelId="{3FA36915-43C2-DB41-A6B2-89DBAC44E984}" type="sibTrans" cxnId="{C70C43C6-9E6B-C044-B619-7A0262018ABD}">
      <dgm:prSet/>
      <dgm:spPr/>
      <dgm:t>
        <a:bodyPr/>
        <a:lstStyle/>
        <a:p>
          <a:endParaRPr lang="fr-FR"/>
        </a:p>
      </dgm:t>
    </dgm:pt>
    <dgm:pt modelId="{F1B30BF0-81F5-084C-B6D6-6B990B2A8380}">
      <dgm:prSet/>
      <dgm:spPr/>
      <dgm:t>
        <a:bodyPr/>
        <a:lstStyle/>
        <a:p>
          <a:pPr rtl="0"/>
          <a:r>
            <a:rPr lang="fr-BE" dirty="0" smtClean="0"/>
            <a:t>Mise en concurrence des universités</a:t>
          </a:r>
          <a:endParaRPr lang="fr-BE" dirty="0"/>
        </a:p>
      </dgm:t>
    </dgm:pt>
    <dgm:pt modelId="{227F9309-D5B4-5F41-8F3A-21209E3CF8B4}" type="parTrans" cxnId="{C18DBCA5-A0C2-F048-9EE5-FD19C9938918}">
      <dgm:prSet/>
      <dgm:spPr/>
      <dgm:t>
        <a:bodyPr/>
        <a:lstStyle/>
        <a:p>
          <a:endParaRPr lang="fr-FR"/>
        </a:p>
      </dgm:t>
    </dgm:pt>
    <dgm:pt modelId="{6E8A1071-6AE1-AA46-B58D-9DC5BAEA982C}" type="sibTrans" cxnId="{C18DBCA5-A0C2-F048-9EE5-FD19C9938918}">
      <dgm:prSet/>
      <dgm:spPr/>
      <dgm:t>
        <a:bodyPr/>
        <a:lstStyle/>
        <a:p>
          <a:endParaRPr lang="fr-FR"/>
        </a:p>
      </dgm:t>
    </dgm:pt>
    <dgm:pt modelId="{449237F3-8497-F546-8AF5-28A50ACDB912}">
      <dgm:prSet/>
      <dgm:spPr/>
      <dgm:t>
        <a:bodyPr/>
        <a:lstStyle/>
        <a:p>
          <a:pPr rtl="0"/>
          <a:r>
            <a:rPr lang="fr-BE" dirty="0" smtClean="0"/>
            <a:t>management par le résultat </a:t>
          </a:r>
          <a:endParaRPr lang="fr-BE" dirty="0"/>
        </a:p>
      </dgm:t>
    </dgm:pt>
    <dgm:pt modelId="{698F0CE0-5897-7942-969D-8296D4D44DE7}" type="parTrans" cxnId="{87ED75A2-6BCB-C144-8DDD-34D6C2711039}">
      <dgm:prSet/>
      <dgm:spPr/>
      <dgm:t>
        <a:bodyPr/>
        <a:lstStyle/>
        <a:p>
          <a:endParaRPr lang="fr-FR"/>
        </a:p>
      </dgm:t>
    </dgm:pt>
    <dgm:pt modelId="{A490B2E4-4651-2B48-B371-DDA546951F0B}" type="sibTrans" cxnId="{87ED75A2-6BCB-C144-8DDD-34D6C2711039}">
      <dgm:prSet/>
      <dgm:spPr/>
      <dgm:t>
        <a:bodyPr/>
        <a:lstStyle/>
        <a:p>
          <a:endParaRPr lang="fr-FR"/>
        </a:p>
      </dgm:t>
    </dgm:pt>
    <dgm:pt modelId="{FED22477-FAAD-8C4F-9394-10B0AFA51592}">
      <dgm:prSet/>
      <dgm:spPr/>
      <dgm:t>
        <a:bodyPr/>
        <a:lstStyle/>
        <a:p>
          <a:pPr rtl="0"/>
          <a:r>
            <a:rPr lang="fr-BE" smtClean="0"/>
            <a:t>Changement de la gouvernance</a:t>
          </a:r>
          <a:endParaRPr lang="fr-BE"/>
        </a:p>
      </dgm:t>
    </dgm:pt>
    <dgm:pt modelId="{6C8749B6-2307-C747-AC29-08E04564FD05}" type="parTrans" cxnId="{2027081A-F558-FE49-9197-E1AD8ED7EC09}">
      <dgm:prSet/>
      <dgm:spPr/>
      <dgm:t>
        <a:bodyPr/>
        <a:lstStyle/>
        <a:p>
          <a:endParaRPr lang="fr-FR"/>
        </a:p>
      </dgm:t>
    </dgm:pt>
    <dgm:pt modelId="{5E6D854D-4DDC-F741-BCDA-F6BA9488B242}" type="sibTrans" cxnId="{2027081A-F558-FE49-9197-E1AD8ED7EC09}">
      <dgm:prSet/>
      <dgm:spPr/>
      <dgm:t>
        <a:bodyPr/>
        <a:lstStyle/>
        <a:p>
          <a:endParaRPr lang="fr-FR"/>
        </a:p>
      </dgm:t>
    </dgm:pt>
    <dgm:pt modelId="{4865E580-059F-7D45-A84E-3111F9DB1A0B}">
      <dgm:prSet/>
      <dgm:spPr/>
      <dgm:t>
        <a:bodyPr/>
        <a:lstStyle/>
        <a:p>
          <a:pPr rtl="0"/>
          <a:r>
            <a:rPr lang="fr-BE" smtClean="0"/>
            <a:t>Évolution des attentes sociales et du rôle des universités </a:t>
          </a:r>
          <a:endParaRPr lang="fr-BE"/>
        </a:p>
      </dgm:t>
    </dgm:pt>
    <dgm:pt modelId="{3D0D6535-3467-4A49-BE5D-F5045EAE1339}" type="parTrans" cxnId="{031FD285-30CE-3843-B441-62768BC4244D}">
      <dgm:prSet/>
      <dgm:spPr/>
      <dgm:t>
        <a:bodyPr/>
        <a:lstStyle/>
        <a:p>
          <a:endParaRPr lang="fr-FR"/>
        </a:p>
      </dgm:t>
    </dgm:pt>
    <dgm:pt modelId="{CB7476F8-1DB2-C841-A0F7-53B809FB53ED}" type="sibTrans" cxnId="{031FD285-30CE-3843-B441-62768BC4244D}">
      <dgm:prSet/>
      <dgm:spPr/>
      <dgm:t>
        <a:bodyPr/>
        <a:lstStyle/>
        <a:p>
          <a:endParaRPr lang="fr-FR"/>
        </a:p>
      </dgm:t>
    </dgm:pt>
    <dgm:pt modelId="{0C4D80E1-0B2A-034F-A647-1DCEA15C0D70}">
      <dgm:prSet/>
      <dgm:spPr/>
      <dgm:t>
        <a:bodyPr/>
        <a:lstStyle/>
        <a:p>
          <a:pPr rtl="0"/>
          <a:r>
            <a:rPr lang="fr-BE" dirty="0" smtClean="0"/>
            <a:t>Formations </a:t>
          </a:r>
          <a:r>
            <a:rPr lang="fr-BE" dirty="0" err="1" smtClean="0"/>
            <a:t>professionnalisantes</a:t>
          </a:r>
          <a:endParaRPr lang="fr-BE" dirty="0"/>
        </a:p>
      </dgm:t>
    </dgm:pt>
    <dgm:pt modelId="{AEF10EDF-CBDC-124C-9AA8-E497D915DD87}" type="parTrans" cxnId="{69521DF0-A429-5041-ADBC-F90688E5DC77}">
      <dgm:prSet/>
      <dgm:spPr/>
      <dgm:t>
        <a:bodyPr/>
        <a:lstStyle/>
        <a:p>
          <a:endParaRPr lang="fr-FR"/>
        </a:p>
      </dgm:t>
    </dgm:pt>
    <dgm:pt modelId="{12216313-2421-B849-9FE5-A3F1B8F4A7DB}" type="sibTrans" cxnId="{69521DF0-A429-5041-ADBC-F90688E5DC77}">
      <dgm:prSet/>
      <dgm:spPr/>
      <dgm:t>
        <a:bodyPr/>
        <a:lstStyle/>
        <a:p>
          <a:endParaRPr lang="fr-FR"/>
        </a:p>
      </dgm:t>
    </dgm:pt>
    <dgm:pt modelId="{89F6F9BC-2A52-FF4E-A0A5-7CCAF417E871}">
      <dgm:prSet/>
      <dgm:spPr/>
      <dgm:t>
        <a:bodyPr/>
        <a:lstStyle/>
        <a:p>
          <a:pPr rtl="0"/>
          <a:r>
            <a:rPr lang="fr-BE" dirty="0" smtClean="0"/>
            <a:t>Vecteur de créativité</a:t>
          </a:r>
          <a:endParaRPr lang="fr-BE" dirty="0"/>
        </a:p>
      </dgm:t>
    </dgm:pt>
    <dgm:pt modelId="{68D769B8-471C-1E4A-9EA1-3A24BA3EA94A}" type="parTrans" cxnId="{D0ECD9AD-648D-374F-B9B9-5A6CEB275B1F}">
      <dgm:prSet/>
      <dgm:spPr/>
      <dgm:t>
        <a:bodyPr/>
        <a:lstStyle/>
        <a:p>
          <a:endParaRPr lang="fr-FR"/>
        </a:p>
      </dgm:t>
    </dgm:pt>
    <dgm:pt modelId="{684826A5-5F84-0D48-BCDA-BA7E5919B3D4}" type="sibTrans" cxnId="{D0ECD9AD-648D-374F-B9B9-5A6CEB275B1F}">
      <dgm:prSet/>
      <dgm:spPr/>
      <dgm:t>
        <a:bodyPr/>
        <a:lstStyle/>
        <a:p>
          <a:endParaRPr lang="fr-FR"/>
        </a:p>
      </dgm:t>
    </dgm:pt>
    <dgm:pt modelId="{86E0D38E-A2B1-4848-B1D5-0B5C2A6EC5F2}">
      <dgm:prSet/>
      <dgm:spPr/>
      <dgm:t>
        <a:bodyPr/>
        <a:lstStyle/>
        <a:p>
          <a:pPr rtl="0"/>
          <a:r>
            <a:rPr lang="fr-BE" dirty="0" smtClean="0"/>
            <a:t>Contribution aux économies (locales ou non) </a:t>
          </a:r>
          <a:endParaRPr lang="fr-BE" dirty="0"/>
        </a:p>
      </dgm:t>
    </dgm:pt>
    <dgm:pt modelId="{5AAB38D0-4F2F-5E40-9413-AB5354028B76}" type="parTrans" cxnId="{DA915543-A382-6A4B-8491-7AF0AB953250}">
      <dgm:prSet/>
      <dgm:spPr/>
      <dgm:t>
        <a:bodyPr/>
        <a:lstStyle/>
        <a:p>
          <a:endParaRPr lang="fr-FR"/>
        </a:p>
      </dgm:t>
    </dgm:pt>
    <dgm:pt modelId="{72ABCAAE-187A-E344-B153-BCBDFEF8C67D}" type="sibTrans" cxnId="{DA915543-A382-6A4B-8491-7AF0AB953250}">
      <dgm:prSet/>
      <dgm:spPr/>
      <dgm:t>
        <a:bodyPr/>
        <a:lstStyle/>
        <a:p>
          <a:endParaRPr lang="fr-FR"/>
        </a:p>
      </dgm:t>
    </dgm:pt>
    <dgm:pt modelId="{B951B441-84B8-F345-9BAE-50FB0D229CAB}">
      <dgm:prSet/>
      <dgm:spPr/>
      <dgm:t>
        <a:bodyPr/>
        <a:lstStyle/>
        <a:p>
          <a:pPr rtl="0"/>
          <a:r>
            <a:rPr lang="fr-BE" smtClean="0"/>
            <a:t>Réponse aux défis sociétaux</a:t>
          </a:r>
          <a:endParaRPr lang="fr-BE"/>
        </a:p>
      </dgm:t>
    </dgm:pt>
    <dgm:pt modelId="{9B591A5B-849D-2E49-B123-7159E8C113E5}" type="parTrans" cxnId="{4782443C-9FCB-CD4A-91E6-2564542B0D41}">
      <dgm:prSet/>
      <dgm:spPr/>
      <dgm:t>
        <a:bodyPr/>
        <a:lstStyle/>
        <a:p>
          <a:endParaRPr lang="fr-FR"/>
        </a:p>
      </dgm:t>
    </dgm:pt>
    <dgm:pt modelId="{5EEFCA61-218D-014E-9581-94AA9D3374A6}" type="sibTrans" cxnId="{4782443C-9FCB-CD4A-91E6-2564542B0D41}">
      <dgm:prSet/>
      <dgm:spPr/>
      <dgm:t>
        <a:bodyPr/>
        <a:lstStyle/>
        <a:p>
          <a:endParaRPr lang="fr-FR"/>
        </a:p>
      </dgm:t>
    </dgm:pt>
    <dgm:pt modelId="{94578F73-FC5A-7543-94FC-7D1C222135F1}">
      <dgm:prSet/>
      <dgm:spPr/>
      <dgm:t>
        <a:bodyPr/>
        <a:lstStyle/>
        <a:p>
          <a:pPr rtl="0"/>
          <a:r>
            <a:rPr lang="fr-BE" smtClean="0"/>
            <a:t>Mutation du paysage universitaire</a:t>
          </a:r>
          <a:endParaRPr lang="fr-BE"/>
        </a:p>
      </dgm:t>
    </dgm:pt>
    <dgm:pt modelId="{251F69E9-90D1-F644-97D8-8D22C3448FC1}" type="sibTrans" cxnId="{F998FED2-D409-6244-BDB3-9AE836A43C49}">
      <dgm:prSet/>
      <dgm:spPr/>
      <dgm:t>
        <a:bodyPr/>
        <a:lstStyle/>
        <a:p>
          <a:endParaRPr lang="fr-FR"/>
        </a:p>
      </dgm:t>
    </dgm:pt>
    <dgm:pt modelId="{CD0D49A7-835F-0949-8DB3-0F3F4572B97C}" type="parTrans" cxnId="{F998FED2-D409-6244-BDB3-9AE836A43C49}">
      <dgm:prSet/>
      <dgm:spPr/>
      <dgm:t>
        <a:bodyPr/>
        <a:lstStyle/>
        <a:p>
          <a:endParaRPr lang="fr-FR"/>
        </a:p>
      </dgm:t>
    </dgm:pt>
    <dgm:pt modelId="{0EDB4CBC-49D3-9D48-8CE7-4DC8FCFB4DA3}" type="pres">
      <dgm:prSet presAssocID="{F8056644-F75E-274F-84A6-DED18E77D8ED}" presName="theList" presStyleCnt="0">
        <dgm:presLayoutVars>
          <dgm:dir/>
          <dgm:animLvl val="lvl"/>
          <dgm:resizeHandles val="exact"/>
        </dgm:presLayoutVars>
      </dgm:prSet>
      <dgm:spPr/>
      <dgm:t>
        <a:bodyPr/>
        <a:lstStyle/>
        <a:p>
          <a:endParaRPr lang="fr-FR"/>
        </a:p>
      </dgm:t>
    </dgm:pt>
    <dgm:pt modelId="{D4B25CC4-4F10-1441-A784-86D01163DAF3}" type="pres">
      <dgm:prSet presAssocID="{0FBB7FD5-4BD9-5B41-B84A-DC940CED2E75}" presName="compNode" presStyleCnt="0"/>
      <dgm:spPr/>
    </dgm:pt>
    <dgm:pt modelId="{6D8FEE33-6994-E84D-9096-D83A423609D1}" type="pres">
      <dgm:prSet presAssocID="{0FBB7FD5-4BD9-5B41-B84A-DC940CED2E75}" presName="aNode" presStyleLbl="bgShp" presStyleIdx="0" presStyleCnt="4" custLinFactNeighborX="-1798" custLinFactNeighborY="-27451"/>
      <dgm:spPr/>
      <dgm:t>
        <a:bodyPr/>
        <a:lstStyle/>
        <a:p>
          <a:endParaRPr lang="fr-FR"/>
        </a:p>
      </dgm:t>
    </dgm:pt>
    <dgm:pt modelId="{9F72D37B-1C2D-0E49-BBA0-7EF0B0E3CD84}" type="pres">
      <dgm:prSet presAssocID="{0FBB7FD5-4BD9-5B41-B84A-DC940CED2E75}" presName="textNode" presStyleLbl="bgShp" presStyleIdx="0" presStyleCnt="4"/>
      <dgm:spPr/>
      <dgm:t>
        <a:bodyPr/>
        <a:lstStyle/>
        <a:p>
          <a:endParaRPr lang="fr-FR"/>
        </a:p>
      </dgm:t>
    </dgm:pt>
    <dgm:pt modelId="{1898FF28-446E-084C-B0FF-FD79C167299E}" type="pres">
      <dgm:prSet presAssocID="{0FBB7FD5-4BD9-5B41-B84A-DC940CED2E75}" presName="compChildNode" presStyleCnt="0"/>
      <dgm:spPr/>
    </dgm:pt>
    <dgm:pt modelId="{9DA0F1B3-DDF7-1A4A-9487-20ED7A9E6AA8}" type="pres">
      <dgm:prSet presAssocID="{0FBB7FD5-4BD9-5B41-B84A-DC940CED2E75}" presName="theInnerList" presStyleCnt="0"/>
      <dgm:spPr/>
    </dgm:pt>
    <dgm:pt modelId="{D6685E23-2E2A-074F-9C2D-AE26FCFCB37E}" type="pres">
      <dgm:prSet presAssocID="{60D51A94-D0CA-334E-86F0-793151E17B2A}" presName="childNode" presStyleLbl="node1" presStyleIdx="0" presStyleCnt="15">
        <dgm:presLayoutVars>
          <dgm:bulletEnabled val="1"/>
        </dgm:presLayoutVars>
      </dgm:prSet>
      <dgm:spPr/>
      <dgm:t>
        <a:bodyPr/>
        <a:lstStyle/>
        <a:p>
          <a:endParaRPr lang="fr-FR"/>
        </a:p>
      </dgm:t>
    </dgm:pt>
    <dgm:pt modelId="{68568B4D-334A-7F4D-8951-F0947EFA2442}" type="pres">
      <dgm:prSet presAssocID="{60D51A94-D0CA-334E-86F0-793151E17B2A}" presName="aSpace2" presStyleCnt="0"/>
      <dgm:spPr/>
    </dgm:pt>
    <dgm:pt modelId="{210864FC-BF23-7044-94B6-FFA93BF24FD5}" type="pres">
      <dgm:prSet presAssocID="{78817C04-98A4-F64E-ABF9-713419C8744C}" presName="childNode" presStyleLbl="node1" presStyleIdx="1" presStyleCnt="15">
        <dgm:presLayoutVars>
          <dgm:bulletEnabled val="1"/>
        </dgm:presLayoutVars>
      </dgm:prSet>
      <dgm:spPr/>
      <dgm:t>
        <a:bodyPr/>
        <a:lstStyle/>
        <a:p>
          <a:endParaRPr lang="fr-FR"/>
        </a:p>
      </dgm:t>
    </dgm:pt>
    <dgm:pt modelId="{A199BFD3-D43D-464F-BECB-1DE186A082AE}" type="pres">
      <dgm:prSet presAssocID="{78817C04-98A4-F64E-ABF9-713419C8744C}" presName="aSpace2" presStyleCnt="0"/>
      <dgm:spPr/>
    </dgm:pt>
    <dgm:pt modelId="{254EE6CC-85C3-E14B-8475-27188B0B58BD}" type="pres">
      <dgm:prSet presAssocID="{8DA53616-CEC4-6045-809D-73CC538F73E5}" presName="childNode" presStyleLbl="node1" presStyleIdx="2" presStyleCnt="15">
        <dgm:presLayoutVars>
          <dgm:bulletEnabled val="1"/>
        </dgm:presLayoutVars>
      </dgm:prSet>
      <dgm:spPr/>
      <dgm:t>
        <a:bodyPr/>
        <a:lstStyle/>
        <a:p>
          <a:endParaRPr lang="fr-FR"/>
        </a:p>
      </dgm:t>
    </dgm:pt>
    <dgm:pt modelId="{5A3981BC-8B87-D54B-AAC0-4788C35719E8}" type="pres">
      <dgm:prSet presAssocID="{8DA53616-CEC4-6045-809D-73CC538F73E5}" presName="aSpace2" presStyleCnt="0"/>
      <dgm:spPr/>
    </dgm:pt>
    <dgm:pt modelId="{F4934736-4161-FD43-B282-EA37550F895F}" type="pres">
      <dgm:prSet presAssocID="{C9D540EF-79D2-FD4A-929E-54EF729B7C8F}" presName="childNode" presStyleLbl="node1" presStyleIdx="3" presStyleCnt="15">
        <dgm:presLayoutVars>
          <dgm:bulletEnabled val="1"/>
        </dgm:presLayoutVars>
      </dgm:prSet>
      <dgm:spPr/>
      <dgm:t>
        <a:bodyPr/>
        <a:lstStyle/>
        <a:p>
          <a:endParaRPr lang="fr-FR"/>
        </a:p>
      </dgm:t>
    </dgm:pt>
    <dgm:pt modelId="{D2B0DB3E-04F4-2A47-9E1F-3B164891CB03}" type="pres">
      <dgm:prSet presAssocID="{0FBB7FD5-4BD9-5B41-B84A-DC940CED2E75}" presName="aSpace" presStyleCnt="0"/>
      <dgm:spPr/>
    </dgm:pt>
    <dgm:pt modelId="{985E053C-205E-1C45-993B-B99384CFB2FB}" type="pres">
      <dgm:prSet presAssocID="{BCB1807F-904E-4A44-80ED-2565922927CA}" presName="compNode" presStyleCnt="0"/>
      <dgm:spPr/>
    </dgm:pt>
    <dgm:pt modelId="{1A6A3AE5-ED52-DE4C-BD84-02B2B81F7C11}" type="pres">
      <dgm:prSet presAssocID="{BCB1807F-904E-4A44-80ED-2565922927CA}" presName="aNode" presStyleLbl="bgShp" presStyleIdx="1" presStyleCnt="4"/>
      <dgm:spPr/>
      <dgm:t>
        <a:bodyPr/>
        <a:lstStyle/>
        <a:p>
          <a:endParaRPr lang="fr-FR"/>
        </a:p>
      </dgm:t>
    </dgm:pt>
    <dgm:pt modelId="{0A845489-A83B-B845-AE92-88C5D9FCA823}" type="pres">
      <dgm:prSet presAssocID="{BCB1807F-904E-4A44-80ED-2565922927CA}" presName="textNode" presStyleLbl="bgShp" presStyleIdx="1" presStyleCnt="4"/>
      <dgm:spPr/>
      <dgm:t>
        <a:bodyPr/>
        <a:lstStyle/>
        <a:p>
          <a:endParaRPr lang="fr-FR"/>
        </a:p>
      </dgm:t>
    </dgm:pt>
    <dgm:pt modelId="{D13FF411-E681-7F4B-9429-650CF8446A52}" type="pres">
      <dgm:prSet presAssocID="{BCB1807F-904E-4A44-80ED-2565922927CA}" presName="compChildNode" presStyleCnt="0"/>
      <dgm:spPr/>
    </dgm:pt>
    <dgm:pt modelId="{FA44636F-DD6E-654B-90EA-E08223529187}" type="pres">
      <dgm:prSet presAssocID="{BCB1807F-904E-4A44-80ED-2565922927CA}" presName="theInnerList" presStyleCnt="0"/>
      <dgm:spPr/>
    </dgm:pt>
    <dgm:pt modelId="{5A762B83-BD2C-AA4E-A1B3-672E989A7AB1}" type="pres">
      <dgm:prSet presAssocID="{01F52631-4C70-DC47-B2E9-8C2E2D17C14E}" presName="childNode" presStyleLbl="node1" presStyleIdx="4" presStyleCnt="15">
        <dgm:presLayoutVars>
          <dgm:bulletEnabled val="1"/>
        </dgm:presLayoutVars>
      </dgm:prSet>
      <dgm:spPr/>
      <dgm:t>
        <a:bodyPr/>
        <a:lstStyle/>
        <a:p>
          <a:endParaRPr lang="fr-FR"/>
        </a:p>
      </dgm:t>
    </dgm:pt>
    <dgm:pt modelId="{4D0A7C5B-6F69-2541-BE71-EFF13952ECAC}" type="pres">
      <dgm:prSet presAssocID="{01F52631-4C70-DC47-B2E9-8C2E2D17C14E}" presName="aSpace2" presStyleCnt="0"/>
      <dgm:spPr/>
    </dgm:pt>
    <dgm:pt modelId="{5AB6FBE7-71E0-D845-9797-1325DEEA88FD}" type="pres">
      <dgm:prSet presAssocID="{F5D7706E-C013-0347-A503-066D2BB8CEB3}" presName="childNode" presStyleLbl="node1" presStyleIdx="5" presStyleCnt="15">
        <dgm:presLayoutVars>
          <dgm:bulletEnabled val="1"/>
        </dgm:presLayoutVars>
      </dgm:prSet>
      <dgm:spPr/>
      <dgm:t>
        <a:bodyPr/>
        <a:lstStyle/>
        <a:p>
          <a:endParaRPr lang="fr-FR"/>
        </a:p>
      </dgm:t>
    </dgm:pt>
    <dgm:pt modelId="{7B8850F5-B0E5-4248-BCC1-F04663522EAA}" type="pres">
      <dgm:prSet presAssocID="{F5D7706E-C013-0347-A503-066D2BB8CEB3}" presName="aSpace2" presStyleCnt="0"/>
      <dgm:spPr/>
    </dgm:pt>
    <dgm:pt modelId="{CC597A8A-CABF-4C42-89D0-050A78C99E6E}" type="pres">
      <dgm:prSet presAssocID="{EB469D76-8880-774F-825F-3945D9ACFA0A}" presName="childNode" presStyleLbl="node1" presStyleIdx="6" presStyleCnt="15">
        <dgm:presLayoutVars>
          <dgm:bulletEnabled val="1"/>
        </dgm:presLayoutVars>
      </dgm:prSet>
      <dgm:spPr/>
      <dgm:t>
        <a:bodyPr/>
        <a:lstStyle/>
        <a:p>
          <a:endParaRPr lang="fr-FR"/>
        </a:p>
      </dgm:t>
    </dgm:pt>
    <dgm:pt modelId="{34B160C0-87A9-3F4E-908B-74B5B090C2AB}" type="pres">
      <dgm:prSet presAssocID="{BCB1807F-904E-4A44-80ED-2565922927CA}" presName="aSpace" presStyleCnt="0"/>
      <dgm:spPr/>
    </dgm:pt>
    <dgm:pt modelId="{8ABB0ED7-1EDB-1446-BBEC-1AF0BD3FB8A1}" type="pres">
      <dgm:prSet presAssocID="{94578F73-FC5A-7543-94FC-7D1C222135F1}" presName="compNode" presStyleCnt="0"/>
      <dgm:spPr/>
    </dgm:pt>
    <dgm:pt modelId="{092A60E0-81E1-9347-906F-A669FCC27D08}" type="pres">
      <dgm:prSet presAssocID="{94578F73-FC5A-7543-94FC-7D1C222135F1}" presName="aNode" presStyleLbl="bgShp" presStyleIdx="2" presStyleCnt="4" custLinFactNeighborX="523"/>
      <dgm:spPr/>
      <dgm:t>
        <a:bodyPr/>
        <a:lstStyle/>
        <a:p>
          <a:endParaRPr lang="fr-FR"/>
        </a:p>
      </dgm:t>
    </dgm:pt>
    <dgm:pt modelId="{3D13DF8A-D0B7-234A-99F2-C145C8CA3A24}" type="pres">
      <dgm:prSet presAssocID="{94578F73-FC5A-7543-94FC-7D1C222135F1}" presName="textNode" presStyleLbl="bgShp" presStyleIdx="2" presStyleCnt="4"/>
      <dgm:spPr/>
      <dgm:t>
        <a:bodyPr/>
        <a:lstStyle/>
        <a:p>
          <a:endParaRPr lang="fr-FR"/>
        </a:p>
      </dgm:t>
    </dgm:pt>
    <dgm:pt modelId="{82D3A166-F9A6-8346-8CC1-10C412A02FE1}" type="pres">
      <dgm:prSet presAssocID="{94578F73-FC5A-7543-94FC-7D1C222135F1}" presName="compChildNode" presStyleCnt="0"/>
      <dgm:spPr/>
    </dgm:pt>
    <dgm:pt modelId="{CDE32C9A-77C1-0947-B162-60ACA67A12F5}" type="pres">
      <dgm:prSet presAssocID="{94578F73-FC5A-7543-94FC-7D1C222135F1}" presName="theInnerList" presStyleCnt="0"/>
      <dgm:spPr/>
    </dgm:pt>
    <dgm:pt modelId="{3941D784-562F-A646-A310-732B3018F24C}" type="pres">
      <dgm:prSet presAssocID="{6F3AA2F2-E31B-1A41-B957-9703FC48A56F}" presName="childNode" presStyleLbl="node1" presStyleIdx="7" presStyleCnt="15">
        <dgm:presLayoutVars>
          <dgm:bulletEnabled val="1"/>
        </dgm:presLayoutVars>
      </dgm:prSet>
      <dgm:spPr/>
      <dgm:t>
        <a:bodyPr/>
        <a:lstStyle/>
        <a:p>
          <a:endParaRPr lang="fr-FR"/>
        </a:p>
      </dgm:t>
    </dgm:pt>
    <dgm:pt modelId="{87B108CF-A9CF-A741-99E7-7630353A0FD4}" type="pres">
      <dgm:prSet presAssocID="{6F3AA2F2-E31B-1A41-B957-9703FC48A56F}" presName="aSpace2" presStyleCnt="0"/>
      <dgm:spPr/>
    </dgm:pt>
    <dgm:pt modelId="{C368AED4-2613-EF48-9A2F-D77D50463989}" type="pres">
      <dgm:prSet presAssocID="{F1B30BF0-81F5-084C-B6D6-6B990B2A8380}" presName="childNode" presStyleLbl="node1" presStyleIdx="8" presStyleCnt="15" custLinFactNeighborX="0" custLinFactNeighborY="15748">
        <dgm:presLayoutVars>
          <dgm:bulletEnabled val="1"/>
        </dgm:presLayoutVars>
      </dgm:prSet>
      <dgm:spPr/>
      <dgm:t>
        <a:bodyPr/>
        <a:lstStyle/>
        <a:p>
          <a:endParaRPr lang="fr-FR"/>
        </a:p>
      </dgm:t>
    </dgm:pt>
    <dgm:pt modelId="{1917DA47-C9E7-9D4F-AA17-CEE5BCD23496}" type="pres">
      <dgm:prSet presAssocID="{F1B30BF0-81F5-084C-B6D6-6B990B2A8380}" presName="aSpace2" presStyleCnt="0"/>
      <dgm:spPr/>
    </dgm:pt>
    <dgm:pt modelId="{D9D3A4E3-872B-B04D-A2EB-7DE740C7756C}" type="pres">
      <dgm:prSet presAssocID="{449237F3-8497-F546-8AF5-28A50ACDB912}" presName="childNode" presStyleLbl="node1" presStyleIdx="9" presStyleCnt="15">
        <dgm:presLayoutVars>
          <dgm:bulletEnabled val="1"/>
        </dgm:presLayoutVars>
      </dgm:prSet>
      <dgm:spPr/>
      <dgm:t>
        <a:bodyPr/>
        <a:lstStyle/>
        <a:p>
          <a:endParaRPr lang="fr-FR"/>
        </a:p>
      </dgm:t>
    </dgm:pt>
    <dgm:pt modelId="{5762A7F0-015F-6E43-A44C-F112083A96AD}" type="pres">
      <dgm:prSet presAssocID="{449237F3-8497-F546-8AF5-28A50ACDB912}" presName="aSpace2" presStyleCnt="0"/>
      <dgm:spPr/>
    </dgm:pt>
    <dgm:pt modelId="{25BDA3FE-413E-C44E-8723-FC420B0115F2}" type="pres">
      <dgm:prSet presAssocID="{FED22477-FAAD-8C4F-9394-10B0AFA51592}" presName="childNode" presStyleLbl="node1" presStyleIdx="10" presStyleCnt="15">
        <dgm:presLayoutVars>
          <dgm:bulletEnabled val="1"/>
        </dgm:presLayoutVars>
      </dgm:prSet>
      <dgm:spPr/>
      <dgm:t>
        <a:bodyPr/>
        <a:lstStyle/>
        <a:p>
          <a:endParaRPr lang="fr-FR"/>
        </a:p>
      </dgm:t>
    </dgm:pt>
    <dgm:pt modelId="{40BA5FB2-F363-704F-BB6A-A69D5CAF793F}" type="pres">
      <dgm:prSet presAssocID="{94578F73-FC5A-7543-94FC-7D1C222135F1}" presName="aSpace" presStyleCnt="0"/>
      <dgm:spPr/>
    </dgm:pt>
    <dgm:pt modelId="{64B2E643-DFEF-4042-9FE2-832A31BDBF43}" type="pres">
      <dgm:prSet presAssocID="{4865E580-059F-7D45-A84E-3111F9DB1A0B}" presName="compNode" presStyleCnt="0"/>
      <dgm:spPr/>
    </dgm:pt>
    <dgm:pt modelId="{0CED6F99-A63D-7841-B385-ABE41D7B9DA4}" type="pres">
      <dgm:prSet presAssocID="{4865E580-059F-7D45-A84E-3111F9DB1A0B}" presName="aNode" presStyleLbl="bgShp" presStyleIdx="3" presStyleCnt="4" custLinFactNeighborX="2698" custLinFactNeighborY="-1800"/>
      <dgm:spPr/>
      <dgm:t>
        <a:bodyPr/>
        <a:lstStyle/>
        <a:p>
          <a:endParaRPr lang="fr-FR"/>
        </a:p>
      </dgm:t>
    </dgm:pt>
    <dgm:pt modelId="{29E663FC-1DFA-0A40-99AF-6734CC4FF9D9}" type="pres">
      <dgm:prSet presAssocID="{4865E580-059F-7D45-A84E-3111F9DB1A0B}" presName="textNode" presStyleLbl="bgShp" presStyleIdx="3" presStyleCnt="4"/>
      <dgm:spPr/>
      <dgm:t>
        <a:bodyPr/>
        <a:lstStyle/>
        <a:p>
          <a:endParaRPr lang="fr-FR"/>
        </a:p>
      </dgm:t>
    </dgm:pt>
    <dgm:pt modelId="{D573B19B-5502-FC4B-92BD-603C33EE18CF}" type="pres">
      <dgm:prSet presAssocID="{4865E580-059F-7D45-A84E-3111F9DB1A0B}" presName="compChildNode" presStyleCnt="0"/>
      <dgm:spPr/>
    </dgm:pt>
    <dgm:pt modelId="{06A38F3D-64C8-3245-ACED-A1AF32ED93D8}" type="pres">
      <dgm:prSet presAssocID="{4865E580-059F-7D45-A84E-3111F9DB1A0B}" presName="theInnerList" presStyleCnt="0"/>
      <dgm:spPr/>
    </dgm:pt>
    <dgm:pt modelId="{96515FDB-665F-2F4A-9290-7E3F2067D0DA}" type="pres">
      <dgm:prSet presAssocID="{0C4D80E1-0B2A-034F-A647-1DCEA15C0D70}" presName="childNode" presStyleLbl="node1" presStyleIdx="11" presStyleCnt="15">
        <dgm:presLayoutVars>
          <dgm:bulletEnabled val="1"/>
        </dgm:presLayoutVars>
      </dgm:prSet>
      <dgm:spPr/>
      <dgm:t>
        <a:bodyPr/>
        <a:lstStyle/>
        <a:p>
          <a:endParaRPr lang="fr-FR"/>
        </a:p>
      </dgm:t>
    </dgm:pt>
    <dgm:pt modelId="{B45CAA1B-3D44-EF48-ADBC-D8AAA4658F65}" type="pres">
      <dgm:prSet presAssocID="{0C4D80E1-0B2A-034F-A647-1DCEA15C0D70}" presName="aSpace2" presStyleCnt="0"/>
      <dgm:spPr/>
    </dgm:pt>
    <dgm:pt modelId="{5FBFFC16-2046-B748-B576-05405A449B8A}" type="pres">
      <dgm:prSet presAssocID="{89F6F9BC-2A52-FF4E-A0A5-7CCAF417E871}" presName="childNode" presStyleLbl="node1" presStyleIdx="12" presStyleCnt="15">
        <dgm:presLayoutVars>
          <dgm:bulletEnabled val="1"/>
        </dgm:presLayoutVars>
      </dgm:prSet>
      <dgm:spPr/>
      <dgm:t>
        <a:bodyPr/>
        <a:lstStyle/>
        <a:p>
          <a:endParaRPr lang="fr-FR"/>
        </a:p>
      </dgm:t>
    </dgm:pt>
    <dgm:pt modelId="{DC87A339-56E9-A04B-97A8-3DE7F28216B9}" type="pres">
      <dgm:prSet presAssocID="{89F6F9BC-2A52-FF4E-A0A5-7CCAF417E871}" presName="aSpace2" presStyleCnt="0"/>
      <dgm:spPr/>
    </dgm:pt>
    <dgm:pt modelId="{BEF3DF58-8C19-8843-9EFC-955897C44A7F}" type="pres">
      <dgm:prSet presAssocID="{86E0D38E-A2B1-4848-B1D5-0B5C2A6EC5F2}" presName="childNode" presStyleLbl="node1" presStyleIdx="13" presStyleCnt="15">
        <dgm:presLayoutVars>
          <dgm:bulletEnabled val="1"/>
        </dgm:presLayoutVars>
      </dgm:prSet>
      <dgm:spPr/>
      <dgm:t>
        <a:bodyPr/>
        <a:lstStyle/>
        <a:p>
          <a:endParaRPr lang="fr-FR"/>
        </a:p>
      </dgm:t>
    </dgm:pt>
    <dgm:pt modelId="{8FBF8A8B-4FBE-F941-8EFA-85AC9A139416}" type="pres">
      <dgm:prSet presAssocID="{86E0D38E-A2B1-4848-B1D5-0B5C2A6EC5F2}" presName="aSpace2" presStyleCnt="0"/>
      <dgm:spPr/>
    </dgm:pt>
    <dgm:pt modelId="{27A8A00D-A1EA-CE4C-AF9E-F4F0A5B8536E}" type="pres">
      <dgm:prSet presAssocID="{B951B441-84B8-F345-9BAE-50FB0D229CAB}" presName="childNode" presStyleLbl="node1" presStyleIdx="14" presStyleCnt="15">
        <dgm:presLayoutVars>
          <dgm:bulletEnabled val="1"/>
        </dgm:presLayoutVars>
      </dgm:prSet>
      <dgm:spPr/>
      <dgm:t>
        <a:bodyPr/>
        <a:lstStyle/>
        <a:p>
          <a:endParaRPr lang="fr-FR"/>
        </a:p>
      </dgm:t>
    </dgm:pt>
  </dgm:ptLst>
  <dgm:cxnLst>
    <dgm:cxn modelId="{3AC9E095-0172-F644-892F-BF22A27DD10D}" srcId="{BCB1807F-904E-4A44-80ED-2565922927CA}" destId="{F5D7706E-C013-0347-A503-066D2BB8CEB3}" srcOrd="1" destOrd="0" parTransId="{73AF015F-E85E-5943-B7A0-964209375F61}" sibTransId="{D2841EF9-2B9B-E240-8839-497286B7AF3C}"/>
    <dgm:cxn modelId="{C18DBCA5-A0C2-F048-9EE5-FD19C9938918}" srcId="{94578F73-FC5A-7543-94FC-7D1C222135F1}" destId="{F1B30BF0-81F5-084C-B6D6-6B990B2A8380}" srcOrd="1" destOrd="0" parTransId="{227F9309-D5B4-5F41-8F3A-21209E3CF8B4}" sibTransId="{6E8A1071-6AE1-AA46-B58D-9DC5BAEA982C}"/>
    <dgm:cxn modelId="{55C9C48F-C3D3-5A4C-B9C5-CFB16A87634D}" type="presOf" srcId="{C9D540EF-79D2-FD4A-929E-54EF729B7C8F}" destId="{F4934736-4161-FD43-B282-EA37550F895F}" srcOrd="0" destOrd="0" presId="urn:microsoft.com/office/officeart/2005/8/layout/lProcess2"/>
    <dgm:cxn modelId="{10ED50A6-478B-5740-B3C7-33B6369C53C5}" type="presOf" srcId="{8DA53616-CEC4-6045-809D-73CC538F73E5}" destId="{254EE6CC-85C3-E14B-8475-27188B0B58BD}" srcOrd="0" destOrd="0" presId="urn:microsoft.com/office/officeart/2005/8/layout/lProcess2"/>
    <dgm:cxn modelId="{176F99C1-1076-2E4D-9FC7-4E2B4360235E}" type="presOf" srcId="{94578F73-FC5A-7543-94FC-7D1C222135F1}" destId="{092A60E0-81E1-9347-906F-A669FCC27D08}" srcOrd="0" destOrd="0" presId="urn:microsoft.com/office/officeart/2005/8/layout/lProcess2"/>
    <dgm:cxn modelId="{CD2DBEC7-39F2-5A4C-B16C-E9C3C28D0AE0}" type="presOf" srcId="{89F6F9BC-2A52-FF4E-A0A5-7CCAF417E871}" destId="{5FBFFC16-2046-B748-B576-05405A449B8A}" srcOrd="0" destOrd="0" presId="urn:microsoft.com/office/officeart/2005/8/layout/lProcess2"/>
    <dgm:cxn modelId="{7FBF1B20-8846-BD4E-8C4E-6AE53C4FD64C}" type="presOf" srcId="{0C4D80E1-0B2A-034F-A647-1DCEA15C0D70}" destId="{96515FDB-665F-2F4A-9290-7E3F2067D0DA}" srcOrd="0" destOrd="0" presId="urn:microsoft.com/office/officeart/2005/8/layout/lProcess2"/>
    <dgm:cxn modelId="{4782443C-9FCB-CD4A-91E6-2564542B0D41}" srcId="{4865E580-059F-7D45-A84E-3111F9DB1A0B}" destId="{B951B441-84B8-F345-9BAE-50FB0D229CAB}" srcOrd="3" destOrd="0" parTransId="{9B591A5B-849D-2E49-B123-7159E8C113E5}" sibTransId="{5EEFCA61-218D-014E-9581-94AA9D3374A6}"/>
    <dgm:cxn modelId="{B87418A6-94E9-F24F-A5B6-455CE6293999}" type="presOf" srcId="{4865E580-059F-7D45-A84E-3111F9DB1A0B}" destId="{0CED6F99-A63D-7841-B385-ABE41D7B9DA4}" srcOrd="0" destOrd="0" presId="urn:microsoft.com/office/officeart/2005/8/layout/lProcess2"/>
    <dgm:cxn modelId="{4DB0D698-A815-A84D-ADE6-B42511537282}" type="presOf" srcId="{F8056644-F75E-274F-84A6-DED18E77D8ED}" destId="{0EDB4CBC-49D3-9D48-8CE7-4DC8FCFB4DA3}" srcOrd="0" destOrd="0" presId="urn:microsoft.com/office/officeart/2005/8/layout/lProcess2"/>
    <dgm:cxn modelId="{703EC85A-5293-3C42-A58A-D51117A79578}" srcId="{BCB1807F-904E-4A44-80ED-2565922927CA}" destId="{EB469D76-8880-774F-825F-3945D9ACFA0A}" srcOrd="2" destOrd="0" parTransId="{0B7B38F7-7C20-0846-A206-68FE1FB744FA}" sibTransId="{A3446684-8E93-CC45-BD3E-4DBBDCAE314B}"/>
    <dgm:cxn modelId="{A6880351-96A7-AF40-8619-B06CE2C9FEE9}" type="presOf" srcId="{94578F73-FC5A-7543-94FC-7D1C222135F1}" destId="{3D13DF8A-D0B7-234A-99F2-C145C8CA3A24}" srcOrd="1" destOrd="0" presId="urn:microsoft.com/office/officeart/2005/8/layout/lProcess2"/>
    <dgm:cxn modelId="{C575D434-B1A6-6B48-BFD2-970A8DFE915A}" srcId="{F8056644-F75E-274F-84A6-DED18E77D8ED}" destId="{0FBB7FD5-4BD9-5B41-B84A-DC940CED2E75}" srcOrd="0" destOrd="0" parTransId="{D65F8A88-368F-BB4F-BED9-3184C0D53880}" sibTransId="{D6827558-8637-4540-B057-722B40B8A3FF}"/>
    <dgm:cxn modelId="{B1E32B24-31F6-1E40-B822-6E00BDB40FCA}" type="presOf" srcId="{BCB1807F-904E-4A44-80ED-2565922927CA}" destId="{0A845489-A83B-B845-AE92-88C5D9FCA823}" srcOrd="1" destOrd="0" presId="urn:microsoft.com/office/officeart/2005/8/layout/lProcess2"/>
    <dgm:cxn modelId="{87ED75A2-6BCB-C144-8DDD-34D6C2711039}" srcId="{94578F73-FC5A-7543-94FC-7D1C222135F1}" destId="{449237F3-8497-F546-8AF5-28A50ACDB912}" srcOrd="2" destOrd="0" parTransId="{698F0CE0-5897-7942-969D-8296D4D44DE7}" sibTransId="{A490B2E4-4651-2B48-B371-DDA546951F0B}"/>
    <dgm:cxn modelId="{F998FED2-D409-6244-BDB3-9AE836A43C49}" srcId="{F8056644-F75E-274F-84A6-DED18E77D8ED}" destId="{94578F73-FC5A-7543-94FC-7D1C222135F1}" srcOrd="2" destOrd="0" parTransId="{CD0D49A7-835F-0949-8DB3-0F3F4572B97C}" sibTransId="{251F69E9-90D1-F644-97D8-8D22C3448FC1}"/>
    <dgm:cxn modelId="{4D250B19-D8EE-9849-BF83-FFA250F59D08}" srcId="{F8056644-F75E-274F-84A6-DED18E77D8ED}" destId="{BCB1807F-904E-4A44-80ED-2565922927CA}" srcOrd="1" destOrd="0" parTransId="{E69156B6-151F-984D-A7C6-49D750F141AD}" sibTransId="{5DD5D1D0-E73A-4A4D-AB04-21BD90EE2418}"/>
    <dgm:cxn modelId="{D0ECD9AD-648D-374F-B9B9-5A6CEB275B1F}" srcId="{4865E580-059F-7D45-A84E-3111F9DB1A0B}" destId="{89F6F9BC-2A52-FF4E-A0A5-7CCAF417E871}" srcOrd="1" destOrd="0" parTransId="{68D769B8-471C-1E4A-9EA1-3A24BA3EA94A}" sibTransId="{684826A5-5F84-0D48-BCDA-BA7E5919B3D4}"/>
    <dgm:cxn modelId="{1E116E9B-F2DA-7A4A-8E48-C77D72362D7B}" srcId="{BCB1807F-904E-4A44-80ED-2565922927CA}" destId="{01F52631-4C70-DC47-B2E9-8C2E2D17C14E}" srcOrd="0" destOrd="0" parTransId="{A7E250FA-EBD8-814F-B3F0-47D4AEDABBBF}" sibTransId="{233C15D9-9399-3547-9027-80BA53963CAE}"/>
    <dgm:cxn modelId="{031FD285-30CE-3843-B441-62768BC4244D}" srcId="{F8056644-F75E-274F-84A6-DED18E77D8ED}" destId="{4865E580-059F-7D45-A84E-3111F9DB1A0B}" srcOrd="3" destOrd="0" parTransId="{3D0D6535-3467-4A49-BE5D-F5045EAE1339}" sibTransId="{CB7476F8-1DB2-C841-A0F7-53B809FB53ED}"/>
    <dgm:cxn modelId="{ADE6DB5C-BF67-DE45-B5B6-AFC5AEBD9ED0}" type="presOf" srcId="{F5D7706E-C013-0347-A503-066D2BB8CEB3}" destId="{5AB6FBE7-71E0-D845-9797-1325DEEA88FD}" srcOrd="0" destOrd="0" presId="urn:microsoft.com/office/officeart/2005/8/layout/lProcess2"/>
    <dgm:cxn modelId="{11B5892A-2935-2745-93AA-6CC966B688A2}" type="presOf" srcId="{01F52631-4C70-DC47-B2E9-8C2E2D17C14E}" destId="{5A762B83-BD2C-AA4E-A1B3-672E989A7AB1}" srcOrd="0" destOrd="0" presId="urn:microsoft.com/office/officeart/2005/8/layout/lProcess2"/>
    <dgm:cxn modelId="{E76F6B46-6529-CC46-89A6-7BD5934E21B6}" srcId="{0FBB7FD5-4BD9-5B41-B84A-DC940CED2E75}" destId="{78817C04-98A4-F64E-ABF9-713419C8744C}" srcOrd="1" destOrd="0" parTransId="{FFE049DB-70B6-8F43-88C7-8DF6F2DC89A2}" sibTransId="{F7CA555C-A2C3-C046-832E-412B3D68A67C}"/>
    <dgm:cxn modelId="{0A2829FF-60E8-5B45-ACD6-FAB514C11851}" srcId="{0FBB7FD5-4BD9-5B41-B84A-DC940CED2E75}" destId="{8DA53616-CEC4-6045-809D-73CC538F73E5}" srcOrd="2" destOrd="0" parTransId="{36D7A7B3-1BFE-CE44-8A55-9D6787A2AB4D}" sibTransId="{91E1EF63-559E-FB46-8722-8BB572FA057F}"/>
    <dgm:cxn modelId="{DA915543-A382-6A4B-8491-7AF0AB953250}" srcId="{4865E580-059F-7D45-A84E-3111F9DB1A0B}" destId="{86E0D38E-A2B1-4848-B1D5-0B5C2A6EC5F2}" srcOrd="2" destOrd="0" parTransId="{5AAB38D0-4F2F-5E40-9413-AB5354028B76}" sibTransId="{72ABCAAE-187A-E344-B153-BCBDFEF8C67D}"/>
    <dgm:cxn modelId="{875BCA26-8651-A94C-873E-C5655F676008}" type="presOf" srcId="{EB469D76-8880-774F-825F-3945D9ACFA0A}" destId="{CC597A8A-CABF-4C42-89D0-050A78C99E6E}" srcOrd="0" destOrd="0" presId="urn:microsoft.com/office/officeart/2005/8/layout/lProcess2"/>
    <dgm:cxn modelId="{D80E38AE-AC87-FE42-8260-7E6268C1CC17}" type="presOf" srcId="{0FBB7FD5-4BD9-5B41-B84A-DC940CED2E75}" destId="{6D8FEE33-6994-E84D-9096-D83A423609D1}" srcOrd="0" destOrd="0" presId="urn:microsoft.com/office/officeart/2005/8/layout/lProcess2"/>
    <dgm:cxn modelId="{4AEFE081-C216-AC49-9DB1-E7F611575789}" type="presOf" srcId="{4865E580-059F-7D45-A84E-3111F9DB1A0B}" destId="{29E663FC-1DFA-0A40-99AF-6734CC4FF9D9}" srcOrd="1" destOrd="0" presId="urn:microsoft.com/office/officeart/2005/8/layout/lProcess2"/>
    <dgm:cxn modelId="{D469D95C-6DF5-2443-B6F7-9E239DF8AAAC}" srcId="{0FBB7FD5-4BD9-5B41-B84A-DC940CED2E75}" destId="{C9D540EF-79D2-FD4A-929E-54EF729B7C8F}" srcOrd="3" destOrd="0" parTransId="{E7D31F76-4D76-524E-9FF2-D74B6BC361DD}" sibTransId="{A7680768-4A01-2642-BEE3-49AAD286D7EA}"/>
    <dgm:cxn modelId="{F8D07604-A678-744E-9712-2382EC631242}" type="presOf" srcId="{F1B30BF0-81F5-084C-B6D6-6B990B2A8380}" destId="{C368AED4-2613-EF48-9A2F-D77D50463989}" srcOrd="0" destOrd="0" presId="urn:microsoft.com/office/officeart/2005/8/layout/lProcess2"/>
    <dgm:cxn modelId="{CFC3716A-DAD5-1845-B333-35B550313243}" type="presOf" srcId="{6F3AA2F2-E31B-1A41-B957-9703FC48A56F}" destId="{3941D784-562F-A646-A310-732B3018F24C}" srcOrd="0" destOrd="0" presId="urn:microsoft.com/office/officeart/2005/8/layout/lProcess2"/>
    <dgm:cxn modelId="{2027081A-F558-FE49-9197-E1AD8ED7EC09}" srcId="{94578F73-FC5A-7543-94FC-7D1C222135F1}" destId="{FED22477-FAAD-8C4F-9394-10B0AFA51592}" srcOrd="3" destOrd="0" parTransId="{6C8749B6-2307-C747-AC29-08E04564FD05}" sibTransId="{5E6D854D-4DDC-F741-BCDA-F6BA9488B242}"/>
    <dgm:cxn modelId="{89087C88-BDED-434E-A8BA-45480AD29A17}" srcId="{0FBB7FD5-4BD9-5B41-B84A-DC940CED2E75}" destId="{60D51A94-D0CA-334E-86F0-793151E17B2A}" srcOrd="0" destOrd="0" parTransId="{133918CB-E884-1740-AF10-BC68A673C5E3}" sibTransId="{1737231F-97CC-0245-8B20-A29CA3A0223D}"/>
    <dgm:cxn modelId="{9A4E6826-51B7-F746-8CB6-E0BEFDCA4DA1}" type="presOf" srcId="{B951B441-84B8-F345-9BAE-50FB0D229CAB}" destId="{27A8A00D-A1EA-CE4C-AF9E-F4F0A5B8536E}" srcOrd="0" destOrd="0" presId="urn:microsoft.com/office/officeart/2005/8/layout/lProcess2"/>
    <dgm:cxn modelId="{C70C43C6-9E6B-C044-B619-7A0262018ABD}" srcId="{94578F73-FC5A-7543-94FC-7D1C222135F1}" destId="{6F3AA2F2-E31B-1A41-B957-9703FC48A56F}" srcOrd="0" destOrd="0" parTransId="{B8949B67-D8A7-8743-8D33-9996C9E216D5}" sibTransId="{3FA36915-43C2-DB41-A6B2-89DBAC44E984}"/>
    <dgm:cxn modelId="{69521DF0-A429-5041-ADBC-F90688E5DC77}" srcId="{4865E580-059F-7D45-A84E-3111F9DB1A0B}" destId="{0C4D80E1-0B2A-034F-A647-1DCEA15C0D70}" srcOrd="0" destOrd="0" parTransId="{AEF10EDF-CBDC-124C-9AA8-E497D915DD87}" sibTransId="{12216313-2421-B849-9FE5-A3F1B8F4A7DB}"/>
    <dgm:cxn modelId="{7CCD291F-0DF0-6445-A696-32AB9A5CA590}" type="presOf" srcId="{449237F3-8497-F546-8AF5-28A50ACDB912}" destId="{D9D3A4E3-872B-B04D-A2EB-7DE740C7756C}" srcOrd="0" destOrd="0" presId="urn:microsoft.com/office/officeart/2005/8/layout/lProcess2"/>
    <dgm:cxn modelId="{95A596B3-986C-7E4F-9F84-2EBB39BE00ED}" type="presOf" srcId="{78817C04-98A4-F64E-ABF9-713419C8744C}" destId="{210864FC-BF23-7044-94B6-FFA93BF24FD5}" srcOrd="0" destOrd="0" presId="urn:microsoft.com/office/officeart/2005/8/layout/lProcess2"/>
    <dgm:cxn modelId="{997DE06C-EE9E-B246-87D6-0F0C57C37813}" type="presOf" srcId="{86E0D38E-A2B1-4848-B1D5-0B5C2A6EC5F2}" destId="{BEF3DF58-8C19-8843-9EFC-955897C44A7F}" srcOrd="0" destOrd="0" presId="urn:microsoft.com/office/officeart/2005/8/layout/lProcess2"/>
    <dgm:cxn modelId="{772A71C4-FE29-FA46-84F2-0A8583832012}" type="presOf" srcId="{0FBB7FD5-4BD9-5B41-B84A-DC940CED2E75}" destId="{9F72D37B-1C2D-0E49-BBA0-7EF0B0E3CD84}" srcOrd="1" destOrd="0" presId="urn:microsoft.com/office/officeart/2005/8/layout/lProcess2"/>
    <dgm:cxn modelId="{4AD6349A-798F-134D-BBC1-472E72550DA9}" type="presOf" srcId="{BCB1807F-904E-4A44-80ED-2565922927CA}" destId="{1A6A3AE5-ED52-DE4C-BD84-02B2B81F7C11}" srcOrd="0" destOrd="0" presId="urn:microsoft.com/office/officeart/2005/8/layout/lProcess2"/>
    <dgm:cxn modelId="{A471B5E5-4580-1B4C-B078-92D865CA9486}" type="presOf" srcId="{FED22477-FAAD-8C4F-9394-10B0AFA51592}" destId="{25BDA3FE-413E-C44E-8723-FC420B0115F2}" srcOrd="0" destOrd="0" presId="urn:microsoft.com/office/officeart/2005/8/layout/lProcess2"/>
    <dgm:cxn modelId="{22BE378E-1B1E-4C44-BA1B-DBF36286BBA1}" type="presOf" srcId="{60D51A94-D0CA-334E-86F0-793151E17B2A}" destId="{D6685E23-2E2A-074F-9C2D-AE26FCFCB37E}" srcOrd="0" destOrd="0" presId="urn:microsoft.com/office/officeart/2005/8/layout/lProcess2"/>
    <dgm:cxn modelId="{4F5E355A-2744-3E4E-A1FB-3C054F11F2DF}" type="presParOf" srcId="{0EDB4CBC-49D3-9D48-8CE7-4DC8FCFB4DA3}" destId="{D4B25CC4-4F10-1441-A784-86D01163DAF3}" srcOrd="0" destOrd="0" presId="urn:microsoft.com/office/officeart/2005/8/layout/lProcess2"/>
    <dgm:cxn modelId="{06212106-1268-A540-B271-9AF3BA27254D}" type="presParOf" srcId="{D4B25CC4-4F10-1441-A784-86D01163DAF3}" destId="{6D8FEE33-6994-E84D-9096-D83A423609D1}" srcOrd="0" destOrd="0" presId="urn:microsoft.com/office/officeart/2005/8/layout/lProcess2"/>
    <dgm:cxn modelId="{32B3CF86-45B1-FD44-892D-177DE41139EE}" type="presParOf" srcId="{D4B25CC4-4F10-1441-A784-86D01163DAF3}" destId="{9F72D37B-1C2D-0E49-BBA0-7EF0B0E3CD84}" srcOrd="1" destOrd="0" presId="urn:microsoft.com/office/officeart/2005/8/layout/lProcess2"/>
    <dgm:cxn modelId="{245CD908-914A-7A46-BCD3-40F2257EE7AD}" type="presParOf" srcId="{D4B25CC4-4F10-1441-A784-86D01163DAF3}" destId="{1898FF28-446E-084C-B0FF-FD79C167299E}" srcOrd="2" destOrd="0" presId="urn:microsoft.com/office/officeart/2005/8/layout/lProcess2"/>
    <dgm:cxn modelId="{B1FB154C-6552-4C4D-A44C-A263DE712331}" type="presParOf" srcId="{1898FF28-446E-084C-B0FF-FD79C167299E}" destId="{9DA0F1B3-DDF7-1A4A-9487-20ED7A9E6AA8}" srcOrd="0" destOrd="0" presId="urn:microsoft.com/office/officeart/2005/8/layout/lProcess2"/>
    <dgm:cxn modelId="{4D527BED-0E0C-BB44-A5BB-39ED47CBC00E}" type="presParOf" srcId="{9DA0F1B3-DDF7-1A4A-9487-20ED7A9E6AA8}" destId="{D6685E23-2E2A-074F-9C2D-AE26FCFCB37E}" srcOrd="0" destOrd="0" presId="urn:microsoft.com/office/officeart/2005/8/layout/lProcess2"/>
    <dgm:cxn modelId="{16E04D59-2D88-8F4E-8711-950A3866B6D4}" type="presParOf" srcId="{9DA0F1B3-DDF7-1A4A-9487-20ED7A9E6AA8}" destId="{68568B4D-334A-7F4D-8951-F0947EFA2442}" srcOrd="1" destOrd="0" presId="urn:microsoft.com/office/officeart/2005/8/layout/lProcess2"/>
    <dgm:cxn modelId="{8D4EF065-B73A-394B-AF61-C26AE7203ADA}" type="presParOf" srcId="{9DA0F1B3-DDF7-1A4A-9487-20ED7A9E6AA8}" destId="{210864FC-BF23-7044-94B6-FFA93BF24FD5}" srcOrd="2" destOrd="0" presId="urn:microsoft.com/office/officeart/2005/8/layout/lProcess2"/>
    <dgm:cxn modelId="{2E544335-3FA6-7745-82D1-420C5768FA22}" type="presParOf" srcId="{9DA0F1B3-DDF7-1A4A-9487-20ED7A9E6AA8}" destId="{A199BFD3-D43D-464F-BECB-1DE186A082AE}" srcOrd="3" destOrd="0" presId="urn:microsoft.com/office/officeart/2005/8/layout/lProcess2"/>
    <dgm:cxn modelId="{858720DD-996B-DB4D-B0DD-9772B109331C}" type="presParOf" srcId="{9DA0F1B3-DDF7-1A4A-9487-20ED7A9E6AA8}" destId="{254EE6CC-85C3-E14B-8475-27188B0B58BD}" srcOrd="4" destOrd="0" presId="urn:microsoft.com/office/officeart/2005/8/layout/lProcess2"/>
    <dgm:cxn modelId="{01CC4F0F-48D9-824F-8577-6695F70C2CD2}" type="presParOf" srcId="{9DA0F1B3-DDF7-1A4A-9487-20ED7A9E6AA8}" destId="{5A3981BC-8B87-D54B-AAC0-4788C35719E8}" srcOrd="5" destOrd="0" presId="urn:microsoft.com/office/officeart/2005/8/layout/lProcess2"/>
    <dgm:cxn modelId="{CF39ABC0-613F-5E41-90A3-A8152A35B029}" type="presParOf" srcId="{9DA0F1B3-DDF7-1A4A-9487-20ED7A9E6AA8}" destId="{F4934736-4161-FD43-B282-EA37550F895F}" srcOrd="6" destOrd="0" presId="urn:microsoft.com/office/officeart/2005/8/layout/lProcess2"/>
    <dgm:cxn modelId="{79051F9B-0C9A-C44B-9019-3D735B081162}" type="presParOf" srcId="{0EDB4CBC-49D3-9D48-8CE7-4DC8FCFB4DA3}" destId="{D2B0DB3E-04F4-2A47-9E1F-3B164891CB03}" srcOrd="1" destOrd="0" presId="urn:microsoft.com/office/officeart/2005/8/layout/lProcess2"/>
    <dgm:cxn modelId="{45EBD783-7A3B-4B4C-A1EE-4D676A2B1033}" type="presParOf" srcId="{0EDB4CBC-49D3-9D48-8CE7-4DC8FCFB4DA3}" destId="{985E053C-205E-1C45-993B-B99384CFB2FB}" srcOrd="2" destOrd="0" presId="urn:microsoft.com/office/officeart/2005/8/layout/lProcess2"/>
    <dgm:cxn modelId="{60467E95-476B-6541-88E1-6C3D9192D987}" type="presParOf" srcId="{985E053C-205E-1C45-993B-B99384CFB2FB}" destId="{1A6A3AE5-ED52-DE4C-BD84-02B2B81F7C11}" srcOrd="0" destOrd="0" presId="urn:microsoft.com/office/officeart/2005/8/layout/lProcess2"/>
    <dgm:cxn modelId="{FCB317B2-24FA-9C44-A782-F98A54F2E9C3}" type="presParOf" srcId="{985E053C-205E-1C45-993B-B99384CFB2FB}" destId="{0A845489-A83B-B845-AE92-88C5D9FCA823}" srcOrd="1" destOrd="0" presId="urn:microsoft.com/office/officeart/2005/8/layout/lProcess2"/>
    <dgm:cxn modelId="{C5D4E697-BB61-D745-BA64-EF72D332BCCB}" type="presParOf" srcId="{985E053C-205E-1C45-993B-B99384CFB2FB}" destId="{D13FF411-E681-7F4B-9429-650CF8446A52}" srcOrd="2" destOrd="0" presId="urn:microsoft.com/office/officeart/2005/8/layout/lProcess2"/>
    <dgm:cxn modelId="{CB18FC09-95F8-844C-BE9D-A561751E4853}" type="presParOf" srcId="{D13FF411-E681-7F4B-9429-650CF8446A52}" destId="{FA44636F-DD6E-654B-90EA-E08223529187}" srcOrd="0" destOrd="0" presId="urn:microsoft.com/office/officeart/2005/8/layout/lProcess2"/>
    <dgm:cxn modelId="{7E89AB5E-FC69-894B-AE9E-40667B3415E4}" type="presParOf" srcId="{FA44636F-DD6E-654B-90EA-E08223529187}" destId="{5A762B83-BD2C-AA4E-A1B3-672E989A7AB1}" srcOrd="0" destOrd="0" presId="urn:microsoft.com/office/officeart/2005/8/layout/lProcess2"/>
    <dgm:cxn modelId="{3E8D7583-1D2E-4040-A001-07CDAA257377}" type="presParOf" srcId="{FA44636F-DD6E-654B-90EA-E08223529187}" destId="{4D0A7C5B-6F69-2541-BE71-EFF13952ECAC}" srcOrd="1" destOrd="0" presId="urn:microsoft.com/office/officeart/2005/8/layout/lProcess2"/>
    <dgm:cxn modelId="{7FA407B6-2EA5-C84D-9DD2-C2A4EC5B78F3}" type="presParOf" srcId="{FA44636F-DD6E-654B-90EA-E08223529187}" destId="{5AB6FBE7-71E0-D845-9797-1325DEEA88FD}" srcOrd="2" destOrd="0" presId="urn:microsoft.com/office/officeart/2005/8/layout/lProcess2"/>
    <dgm:cxn modelId="{1D28CAE2-B7C2-2847-A707-B9FCDF5371EF}" type="presParOf" srcId="{FA44636F-DD6E-654B-90EA-E08223529187}" destId="{7B8850F5-B0E5-4248-BCC1-F04663522EAA}" srcOrd="3" destOrd="0" presId="urn:microsoft.com/office/officeart/2005/8/layout/lProcess2"/>
    <dgm:cxn modelId="{E71CAC62-87D0-F242-9AF1-BE1DFED641E4}" type="presParOf" srcId="{FA44636F-DD6E-654B-90EA-E08223529187}" destId="{CC597A8A-CABF-4C42-89D0-050A78C99E6E}" srcOrd="4" destOrd="0" presId="urn:microsoft.com/office/officeart/2005/8/layout/lProcess2"/>
    <dgm:cxn modelId="{C0FE832F-17FD-304A-9370-DCADC4537CF7}" type="presParOf" srcId="{0EDB4CBC-49D3-9D48-8CE7-4DC8FCFB4DA3}" destId="{34B160C0-87A9-3F4E-908B-74B5B090C2AB}" srcOrd="3" destOrd="0" presId="urn:microsoft.com/office/officeart/2005/8/layout/lProcess2"/>
    <dgm:cxn modelId="{1EF55CBA-D3F6-EC43-A0FC-8E620459E177}" type="presParOf" srcId="{0EDB4CBC-49D3-9D48-8CE7-4DC8FCFB4DA3}" destId="{8ABB0ED7-1EDB-1446-BBEC-1AF0BD3FB8A1}" srcOrd="4" destOrd="0" presId="urn:microsoft.com/office/officeart/2005/8/layout/lProcess2"/>
    <dgm:cxn modelId="{FB2E0B19-ACB8-6148-A5C8-ADBA7804D842}" type="presParOf" srcId="{8ABB0ED7-1EDB-1446-BBEC-1AF0BD3FB8A1}" destId="{092A60E0-81E1-9347-906F-A669FCC27D08}" srcOrd="0" destOrd="0" presId="urn:microsoft.com/office/officeart/2005/8/layout/lProcess2"/>
    <dgm:cxn modelId="{9F53ED3C-3636-4E4C-9E60-23744B79525A}" type="presParOf" srcId="{8ABB0ED7-1EDB-1446-BBEC-1AF0BD3FB8A1}" destId="{3D13DF8A-D0B7-234A-99F2-C145C8CA3A24}" srcOrd="1" destOrd="0" presId="urn:microsoft.com/office/officeart/2005/8/layout/lProcess2"/>
    <dgm:cxn modelId="{4E18CA56-968C-BB4D-8D98-7C84B0DF59A9}" type="presParOf" srcId="{8ABB0ED7-1EDB-1446-BBEC-1AF0BD3FB8A1}" destId="{82D3A166-F9A6-8346-8CC1-10C412A02FE1}" srcOrd="2" destOrd="0" presId="urn:microsoft.com/office/officeart/2005/8/layout/lProcess2"/>
    <dgm:cxn modelId="{949BAACD-EBC8-9C4B-9898-A3D48E44A8A6}" type="presParOf" srcId="{82D3A166-F9A6-8346-8CC1-10C412A02FE1}" destId="{CDE32C9A-77C1-0947-B162-60ACA67A12F5}" srcOrd="0" destOrd="0" presId="urn:microsoft.com/office/officeart/2005/8/layout/lProcess2"/>
    <dgm:cxn modelId="{69DF3DDB-FA3D-0A45-8CA6-13AF8C50620D}" type="presParOf" srcId="{CDE32C9A-77C1-0947-B162-60ACA67A12F5}" destId="{3941D784-562F-A646-A310-732B3018F24C}" srcOrd="0" destOrd="0" presId="urn:microsoft.com/office/officeart/2005/8/layout/lProcess2"/>
    <dgm:cxn modelId="{D0919A36-6F0D-C34E-8909-F0F924DE3F4E}" type="presParOf" srcId="{CDE32C9A-77C1-0947-B162-60ACA67A12F5}" destId="{87B108CF-A9CF-A741-99E7-7630353A0FD4}" srcOrd="1" destOrd="0" presId="urn:microsoft.com/office/officeart/2005/8/layout/lProcess2"/>
    <dgm:cxn modelId="{C823E571-5757-E449-8269-DA3F6A0A9F61}" type="presParOf" srcId="{CDE32C9A-77C1-0947-B162-60ACA67A12F5}" destId="{C368AED4-2613-EF48-9A2F-D77D50463989}" srcOrd="2" destOrd="0" presId="urn:microsoft.com/office/officeart/2005/8/layout/lProcess2"/>
    <dgm:cxn modelId="{99074552-272B-D046-84CF-F2E0BB7D6D56}" type="presParOf" srcId="{CDE32C9A-77C1-0947-B162-60ACA67A12F5}" destId="{1917DA47-C9E7-9D4F-AA17-CEE5BCD23496}" srcOrd="3" destOrd="0" presId="urn:microsoft.com/office/officeart/2005/8/layout/lProcess2"/>
    <dgm:cxn modelId="{604CEC12-9D06-F243-B093-A4B430616031}" type="presParOf" srcId="{CDE32C9A-77C1-0947-B162-60ACA67A12F5}" destId="{D9D3A4E3-872B-B04D-A2EB-7DE740C7756C}" srcOrd="4" destOrd="0" presId="urn:microsoft.com/office/officeart/2005/8/layout/lProcess2"/>
    <dgm:cxn modelId="{C726DD79-0E33-2B4A-94A2-59A156EC4A9A}" type="presParOf" srcId="{CDE32C9A-77C1-0947-B162-60ACA67A12F5}" destId="{5762A7F0-015F-6E43-A44C-F112083A96AD}" srcOrd="5" destOrd="0" presId="urn:microsoft.com/office/officeart/2005/8/layout/lProcess2"/>
    <dgm:cxn modelId="{D7F06DCC-A1FE-C448-966C-3FBA52311B92}" type="presParOf" srcId="{CDE32C9A-77C1-0947-B162-60ACA67A12F5}" destId="{25BDA3FE-413E-C44E-8723-FC420B0115F2}" srcOrd="6" destOrd="0" presId="urn:microsoft.com/office/officeart/2005/8/layout/lProcess2"/>
    <dgm:cxn modelId="{5B135030-66ED-D24B-80EC-EC31412AA921}" type="presParOf" srcId="{0EDB4CBC-49D3-9D48-8CE7-4DC8FCFB4DA3}" destId="{40BA5FB2-F363-704F-BB6A-A69D5CAF793F}" srcOrd="5" destOrd="0" presId="urn:microsoft.com/office/officeart/2005/8/layout/lProcess2"/>
    <dgm:cxn modelId="{8C59FF5F-71FC-E849-8A86-FC601968D293}" type="presParOf" srcId="{0EDB4CBC-49D3-9D48-8CE7-4DC8FCFB4DA3}" destId="{64B2E643-DFEF-4042-9FE2-832A31BDBF43}" srcOrd="6" destOrd="0" presId="urn:microsoft.com/office/officeart/2005/8/layout/lProcess2"/>
    <dgm:cxn modelId="{21263F82-3AF2-2C4E-BA27-35E5E41827D9}" type="presParOf" srcId="{64B2E643-DFEF-4042-9FE2-832A31BDBF43}" destId="{0CED6F99-A63D-7841-B385-ABE41D7B9DA4}" srcOrd="0" destOrd="0" presId="urn:microsoft.com/office/officeart/2005/8/layout/lProcess2"/>
    <dgm:cxn modelId="{14CC88AD-3305-3347-921C-3BE087A3CD56}" type="presParOf" srcId="{64B2E643-DFEF-4042-9FE2-832A31BDBF43}" destId="{29E663FC-1DFA-0A40-99AF-6734CC4FF9D9}" srcOrd="1" destOrd="0" presId="urn:microsoft.com/office/officeart/2005/8/layout/lProcess2"/>
    <dgm:cxn modelId="{F8511229-5A13-7440-BE96-B187EC5204EB}" type="presParOf" srcId="{64B2E643-DFEF-4042-9FE2-832A31BDBF43}" destId="{D573B19B-5502-FC4B-92BD-603C33EE18CF}" srcOrd="2" destOrd="0" presId="urn:microsoft.com/office/officeart/2005/8/layout/lProcess2"/>
    <dgm:cxn modelId="{E1324D9A-8B83-4141-A969-26193B275EF1}" type="presParOf" srcId="{D573B19B-5502-FC4B-92BD-603C33EE18CF}" destId="{06A38F3D-64C8-3245-ACED-A1AF32ED93D8}" srcOrd="0" destOrd="0" presId="urn:microsoft.com/office/officeart/2005/8/layout/lProcess2"/>
    <dgm:cxn modelId="{499A21AC-3566-C947-9C01-F1DAC0F5DBAA}" type="presParOf" srcId="{06A38F3D-64C8-3245-ACED-A1AF32ED93D8}" destId="{96515FDB-665F-2F4A-9290-7E3F2067D0DA}" srcOrd="0" destOrd="0" presId="urn:microsoft.com/office/officeart/2005/8/layout/lProcess2"/>
    <dgm:cxn modelId="{2A72622B-66A0-E249-AF1A-68665A9AC750}" type="presParOf" srcId="{06A38F3D-64C8-3245-ACED-A1AF32ED93D8}" destId="{B45CAA1B-3D44-EF48-ADBC-D8AAA4658F65}" srcOrd="1" destOrd="0" presId="urn:microsoft.com/office/officeart/2005/8/layout/lProcess2"/>
    <dgm:cxn modelId="{CB003191-59E5-8548-9BED-02D0492A5C38}" type="presParOf" srcId="{06A38F3D-64C8-3245-ACED-A1AF32ED93D8}" destId="{5FBFFC16-2046-B748-B576-05405A449B8A}" srcOrd="2" destOrd="0" presId="urn:microsoft.com/office/officeart/2005/8/layout/lProcess2"/>
    <dgm:cxn modelId="{9325AA44-EAC1-BD49-BCA8-97444457AA4F}" type="presParOf" srcId="{06A38F3D-64C8-3245-ACED-A1AF32ED93D8}" destId="{DC87A339-56E9-A04B-97A8-3DE7F28216B9}" srcOrd="3" destOrd="0" presId="urn:microsoft.com/office/officeart/2005/8/layout/lProcess2"/>
    <dgm:cxn modelId="{BB88A309-DAE8-7E4A-B12D-98513B67F78F}" type="presParOf" srcId="{06A38F3D-64C8-3245-ACED-A1AF32ED93D8}" destId="{BEF3DF58-8C19-8843-9EFC-955897C44A7F}" srcOrd="4" destOrd="0" presId="urn:microsoft.com/office/officeart/2005/8/layout/lProcess2"/>
    <dgm:cxn modelId="{5CE2F46E-6F3E-634C-868E-9B13E3906157}" type="presParOf" srcId="{06A38F3D-64C8-3245-ACED-A1AF32ED93D8}" destId="{8FBF8A8B-4FBE-F941-8EFA-85AC9A139416}" srcOrd="5" destOrd="0" presId="urn:microsoft.com/office/officeart/2005/8/layout/lProcess2"/>
    <dgm:cxn modelId="{9B6924C6-0B1D-6542-B93D-3A6888447DDA}" type="presParOf" srcId="{06A38F3D-64C8-3245-ACED-A1AF32ED93D8}" destId="{27A8A00D-A1EA-CE4C-AF9E-F4F0A5B8536E}"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F85E6-06C3-444E-83FE-AB21D3EFD8B3}" type="doc">
      <dgm:prSet loTypeId="urn:microsoft.com/office/officeart/2005/8/layout/radial4" loCatId="list" qsTypeId="urn:microsoft.com/office/officeart/2005/8/quickstyle/simple4" qsCatId="simple" csTypeId="urn:microsoft.com/office/officeart/2005/8/colors/accent1_2" csCatId="accent1" phldr="1"/>
      <dgm:spPr/>
      <dgm:t>
        <a:bodyPr/>
        <a:lstStyle/>
        <a:p>
          <a:endParaRPr lang="fr-FR"/>
        </a:p>
      </dgm:t>
    </dgm:pt>
    <dgm:pt modelId="{F59E07B3-53DC-654B-AD11-E282AD46131E}">
      <dgm:prSet/>
      <dgm:spPr/>
      <dgm:t>
        <a:bodyPr/>
        <a:lstStyle/>
        <a:p>
          <a:pPr rtl="0"/>
          <a:r>
            <a:rPr lang="fr-FR" dirty="0" smtClean="0"/>
            <a:t>Compétences</a:t>
          </a:r>
          <a:endParaRPr lang="fr-FR" dirty="0"/>
        </a:p>
      </dgm:t>
    </dgm:pt>
    <dgm:pt modelId="{7140889A-B6A0-D142-8AFD-9404E6E84048}" type="parTrans" cxnId="{55A4A30D-236E-BB4D-8EC8-E128F07FB865}">
      <dgm:prSet/>
      <dgm:spPr/>
      <dgm:t>
        <a:bodyPr/>
        <a:lstStyle/>
        <a:p>
          <a:endParaRPr lang="fr-FR"/>
        </a:p>
      </dgm:t>
    </dgm:pt>
    <dgm:pt modelId="{F7126A57-3A0C-024D-8E26-CC7DEB5D9E21}" type="sibTrans" cxnId="{55A4A30D-236E-BB4D-8EC8-E128F07FB865}">
      <dgm:prSet/>
      <dgm:spPr/>
      <dgm:t>
        <a:bodyPr/>
        <a:lstStyle/>
        <a:p>
          <a:endParaRPr lang="fr-FR"/>
        </a:p>
      </dgm:t>
    </dgm:pt>
    <dgm:pt modelId="{7AB73DBC-C305-F047-8D1A-2FCE2B6B6EA6}">
      <dgm:prSet/>
      <dgm:spPr/>
      <dgm:t>
        <a:bodyPr/>
        <a:lstStyle/>
        <a:p>
          <a:pPr rtl="0"/>
          <a:r>
            <a:rPr lang="fr-FR" dirty="0" smtClean="0"/>
            <a:t>Des capacités cognitives générales (les grandes opérations de </a:t>
          </a:r>
          <a:r>
            <a:rPr lang="fr-FR" dirty="0" smtClean="0"/>
            <a:t>base, </a:t>
          </a:r>
          <a:r>
            <a:rPr lang="fr-FR" dirty="0" smtClean="0"/>
            <a:t>analyse, synthèse, …))</a:t>
          </a:r>
          <a:endParaRPr lang="fr-FR" dirty="0"/>
        </a:p>
      </dgm:t>
    </dgm:pt>
    <dgm:pt modelId="{9D480ECA-2A24-2741-AB32-94A1494638D6}" type="parTrans" cxnId="{B245F19F-D11F-2845-B42E-8264C63CE5A1}">
      <dgm:prSet/>
      <dgm:spPr/>
      <dgm:t>
        <a:bodyPr/>
        <a:lstStyle/>
        <a:p>
          <a:endParaRPr lang="fr-FR"/>
        </a:p>
      </dgm:t>
    </dgm:pt>
    <dgm:pt modelId="{B509997D-DB48-3B45-9F94-7CA454159DFE}" type="sibTrans" cxnId="{B245F19F-D11F-2845-B42E-8264C63CE5A1}">
      <dgm:prSet/>
      <dgm:spPr/>
      <dgm:t>
        <a:bodyPr/>
        <a:lstStyle/>
        <a:p>
          <a:endParaRPr lang="fr-FR"/>
        </a:p>
      </dgm:t>
    </dgm:pt>
    <dgm:pt modelId="{B278D431-F40A-9743-A7A2-AE2B402CF9F0}">
      <dgm:prSet/>
      <dgm:spPr/>
      <dgm:t>
        <a:bodyPr/>
        <a:lstStyle/>
        <a:p>
          <a:pPr rtl="0"/>
          <a:r>
            <a:rPr lang="fr-FR" dirty="0" smtClean="0"/>
            <a:t>Des capacités cognitives et habiletés transversales (Usage du numérique, capacité de lecture, connaissance d’une langue étrangère ….)</a:t>
          </a:r>
          <a:endParaRPr lang="fr-FR" dirty="0"/>
        </a:p>
      </dgm:t>
    </dgm:pt>
    <dgm:pt modelId="{9653D251-DC0F-E447-B5D9-F6F076E68D53}" type="parTrans" cxnId="{DB973118-1394-1C43-A03E-5A53DA2A0756}">
      <dgm:prSet/>
      <dgm:spPr/>
      <dgm:t>
        <a:bodyPr/>
        <a:lstStyle/>
        <a:p>
          <a:endParaRPr lang="fr-FR"/>
        </a:p>
      </dgm:t>
    </dgm:pt>
    <dgm:pt modelId="{6E1C3AD8-FAAF-334C-B8F3-B0A18331175A}" type="sibTrans" cxnId="{DB973118-1394-1C43-A03E-5A53DA2A0756}">
      <dgm:prSet/>
      <dgm:spPr/>
      <dgm:t>
        <a:bodyPr/>
        <a:lstStyle/>
        <a:p>
          <a:endParaRPr lang="fr-FR"/>
        </a:p>
      </dgm:t>
    </dgm:pt>
    <dgm:pt modelId="{45152BCD-8E4B-084F-985E-253B243E936D}">
      <dgm:prSet/>
      <dgm:spPr/>
      <dgm:t>
        <a:bodyPr/>
        <a:lstStyle/>
        <a:p>
          <a:pPr rtl="0"/>
          <a:r>
            <a:rPr lang="fr-FR" dirty="0" smtClean="0"/>
            <a:t>Des soft-</a:t>
          </a:r>
          <a:r>
            <a:rPr lang="fr-FR" dirty="0" err="1" smtClean="0"/>
            <a:t>skills</a:t>
          </a:r>
          <a:r>
            <a:rPr lang="fr-FR" dirty="0" smtClean="0"/>
            <a:t> (leadership</a:t>
          </a:r>
          <a:r>
            <a:rPr lang="fr-FR" dirty="0" smtClean="0"/>
            <a:t>, travail de groupe, collaboration, gestion des émotions, créativité …) </a:t>
          </a:r>
          <a:endParaRPr lang="fr-FR" dirty="0"/>
        </a:p>
      </dgm:t>
    </dgm:pt>
    <dgm:pt modelId="{5A560C40-A6B7-5B47-B547-B88F958682A7}" type="parTrans" cxnId="{2A9E7EBA-ABAF-C942-9500-DCD7DC24C58E}">
      <dgm:prSet/>
      <dgm:spPr/>
      <dgm:t>
        <a:bodyPr/>
        <a:lstStyle/>
        <a:p>
          <a:endParaRPr lang="fr-FR"/>
        </a:p>
      </dgm:t>
    </dgm:pt>
    <dgm:pt modelId="{DD7590C0-C8E4-9845-817E-D386C66D70CF}" type="sibTrans" cxnId="{2A9E7EBA-ABAF-C942-9500-DCD7DC24C58E}">
      <dgm:prSet/>
      <dgm:spPr/>
      <dgm:t>
        <a:bodyPr/>
        <a:lstStyle/>
        <a:p>
          <a:endParaRPr lang="fr-FR"/>
        </a:p>
      </dgm:t>
    </dgm:pt>
    <dgm:pt modelId="{375E91B5-396D-0947-8300-6D5258243FB9}">
      <dgm:prSet/>
      <dgm:spPr/>
      <dgm:t>
        <a:bodyPr/>
        <a:lstStyle/>
        <a:p>
          <a:pPr rtl="0"/>
          <a:r>
            <a:rPr lang="fr-FR" smtClean="0"/>
            <a:t>Des capacités dynamiques (Motivation, capacité d’entreprendre, …)</a:t>
          </a:r>
          <a:endParaRPr lang="fr-FR"/>
        </a:p>
      </dgm:t>
    </dgm:pt>
    <dgm:pt modelId="{A194D389-BF0E-4C4A-9925-3D15291738C3}" type="parTrans" cxnId="{E6BDC7E4-9D96-7843-8952-76DB0D23B6C2}">
      <dgm:prSet/>
      <dgm:spPr/>
      <dgm:t>
        <a:bodyPr/>
        <a:lstStyle/>
        <a:p>
          <a:endParaRPr lang="fr-FR"/>
        </a:p>
      </dgm:t>
    </dgm:pt>
    <dgm:pt modelId="{C3E0CB35-12AC-354A-950E-91A8A810E638}" type="sibTrans" cxnId="{E6BDC7E4-9D96-7843-8952-76DB0D23B6C2}">
      <dgm:prSet/>
      <dgm:spPr/>
      <dgm:t>
        <a:bodyPr/>
        <a:lstStyle/>
        <a:p>
          <a:endParaRPr lang="fr-FR"/>
        </a:p>
      </dgm:t>
    </dgm:pt>
    <dgm:pt modelId="{75C4799B-373F-604F-8A9A-1452732A8A9E}">
      <dgm:prSet/>
      <dgm:spPr/>
      <dgm:t>
        <a:bodyPr/>
        <a:lstStyle/>
        <a:p>
          <a:pPr rtl="0"/>
          <a:r>
            <a:rPr lang="fr-FR" dirty="0" smtClean="0"/>
            <a:t>Des </a:t>
          </a:r>
          <a:r>
            <a:rPr lang="fr-FR" dirty="0" smtClean="0"/>
            <a:t>capacités </a:t>
          </a:r>
          <a:r>
            <a:rPr lang="fr-FR" dirty="0" smtClean="0"/>
            <a:t>d’action (intégration et mobilisation des autres capacités dans l’action)</a:t>
          </a:r>
          <a:endParaRPr lang="fr-FR" dirty="0"/>
        </a:p>
      </dgm:t>
    </dgm:pt>
    <dgm:pt modelId="{1B0336BE-1D73-B248-8A0D-FE9947883580}" type="parTrans" cxnId="{7430C351-F772-E647-9BB5-D7E13035E2CF}">
      <dgm:prSet/>
      <dgm:spPr/>
      <dgm:t>
        <a:bodyPr/>
        <a:lstStyle/>
        <a:p>
          <a:endParaRPr lang="fr-FR"/>
        </a:p>
      </dgm:t>
    </dgm:pt>
    <dgm:pt modelId="{FD7DF92C-53B2-2344-B64A-694B01BC6C2C}" type="sibTrans" cxnId="{7430C351-F772-E647-9BB5-D7E13035E2CF}">
      <dgm:prSet/>
      <dgm:spPr/>
      <dgm:t>
        <a:bodyPr/>
        <a:lstStyle/>
        <a:p>
          <a:endParaRPr lang="fr-FR"/>
        </a:p>
      </dgm:t>
    </dgm:pt>
    <dgm:pt modelId="{E66B2BFA-B20B-0340-833C-0BDF7C73B171}">
      <dgm:prSet/>
      <dgm:spPr/>
      <dgm:t>
        <a:bodyPr/>
        <a:lstStyle/>
        <a:p>
          <a:pPr rtl="0"/>
          <a:r>
            <a:rPr lang="fr-FR" smtClean="0"/>
            <a:t>Des méta-compétences (capacité à juger ses propres compétences et action, reflexivité, …)</a:t>
          </a:r>
          <a:endParaRPr lang="fr-FR"/>
        </a:p>
      </dgm:t>
    </dgm:pt>
    <dgm:pt modelId="{AECE4062-2D74-6543-9BF3-A544D9F89E47}" type="parTrans" cxnId="{79499ADE-D49D-2B48-8388-98C8C16AE517}">
      <dgm:prSet/>
      <dgm:spPr/>
      <dgm:t>
        <a:bodyPr/>
        <a:lstStyle/>
        <a:p>
          <a:endParaRPr lang="fr-FR"/>
        </a:p>
      </dgm:t>
    </dgm:pt>
    <dgm:pt modelId="{3E364BC1-D086-C842-9CC8-35968A021D3F}" type="sibTrans" cxnId="{79499ADE-D49D-2B48-8388-98C8C16AE517}">
      <dgm:prSet/>
      <dgm:spPr/>
      <dgm:t>
        <a:bodyPr/>
        <a:lstStyle/>
        <a:p>
          <a:endParaRPr lang="fr-FR"/>
        </a:p>
      </dgm:t>
    </dgm:pt>
    <dgm:pt modelId="{9868CBFA-6EFA-ED4D-B029-400A577D0E57}">
      <dgm:prSet/>
      <dgm:spPr/>
      <dgm:t>
        <a:bodyPr/>
        <a:lstStyle/>
        <a:p>
          <a:pPr rtl="0"/>
          <a:r>
            <a:rPr lang="fr-FR" dirty="0" smtClean="0"/>
            <a:t>Des capacités spécialisées</a:t>
          </a:r>
        </a:p>
        <a:p>
          <a:pPr rtl="0"/>
          <a:r>
            <a:rPr lang="fr-FR" dirty="0" smtClean="0"/>
            <a:t> (le contenu des cours)</a:t>
          </a:r>
          <a:endParaRPr lang="fr-FR" dirty="0"/>
        </a:p>
      </dgm:t>
    </dgm:pt>
    <dgm:pt modelId="{27E705E0-A47A-964B-AA06-5612FA8D4020}" type="parTrans" cxnId="{908A0BAA-41B9-AC45-895B-22666C10D1AA}">
      <dgm:prSet/>
      <dgm:spPr/>
      <dgm:t>
        <a:bodyPr/>
        <a:lstStyle/>
        <a:p>
          <a:endParaRPr lang="fr-FR"/>
        </a:p>
      </dgm:t>
    </dgm:pt>
    <dgm:pt modelId="{E9331E9E-A50F-5C48-BD4E-8E78424491ED}" type="sibTrans" cxnId="{908A0BAA-41B9-AC45-895B-22666C10D1AA}">
      <dgm:prSet/>
      <dgm:spPr/>
      <dgm:t>
        <a:bodyPr/>
        <a:lstStyle/>
        <a:p>
          <a:endParaRPr lang="fr-FR"/>
        </a:p>
      </dgm:t>
    </dgm:pt>
    <dgm:pt modelId="{FE7F888E-7613-A241-A2FD-9DB7B0898B00}" type="pres">
      <dgm:prSet presAssocID="{EB5F85E6-06C3-444E-83FE-AB21D3EFD8B3}" presName="cycle" presStyleCnt="0">
        <dgm:presLayoutVars>
          <dgm:chMax val="1"/>
          <dgm:dir/>
          <dgm:animLvl val="ctr"/>
          <dgm:resizeHandles val="exact"/>
        </dgm:presLayoutVars>
      </dgm:prSet>
      <dgm:spPr/>
      <dgm:t>
        <a:bodyPr/>
        <a:lstStyle/>
        <a:p>
          <a:endParaRPr lang="fr-FR"/>
        </a:p>
      </dgm:t>
    </dgm:pt>
    <dgm:pt modelId="{1DDD492D-CE1F-8246-B433-3232FE13BE73}" type="pres">
      <dgm:prSet presAssocID="{F59E07B3-53DC-654B-AD11-E282AD46131E}" presName="centerShape" presStyleLbl="node0" presStyleIdx="0" presStyleCnt="1" custLinFactNeighborX="-99" custLinFactNeighborY="322"/>
      <dgm:spPr/>
      <dgm:t>
        <a:bodyPr/>
        <a:lstStyle/>
        <a:p>
          <a:endParaRPr lang="fr-FR"/>
        </a:p>
      </dgm:t>
    </dgm:pt>
    <dgm:pt modelId="{504E0CE3-F07D-9742-9E36-4D16A535DB36}" type="pres">
      <dgm:prSet presAssocID="{9D480ECA-2A24-2741-AB32-94A1494638D6}" presName="parTrans" presStyleLbl="bgSibTrans2D1" presStyleIdx="0" presStyleCnt="7" custAng="21599657" custLinFactNeighborX="6146" custLinFactNeighborY="6328"/>
      <dgm:spPr/>
      <dgm:t>
        <a:bodyPr/>
        <a:lstStyle/>
        <a:p>
          <a:endParaRPr lang="fr-FR"/>
        </a:p>
      </dgm:t>
    </dgm:pt>
    <dgm:pt modelId="{CC170AF1-EDA1-B84E-944D-4052836A0B5F}" type="pres">
      <dgm:prSet presAssocID="{7AB73DBC-C305-F047-8D1A-2FCE2B6B6EA6}" presName="node" presStyleLbl="node1" presStyleIdx="0" presStyleCnt="7">
        <dgm:presLayoutVars>
          <dgm:bulletEnabled val="1"/>
        </dgm:presLayoutVars>
      </dgm:prSet>
      <dgm:spPr/>
      <dgm:t>
        <a:bodyPr/>
        <a:lstStyle/>
        <a:p>
          <a:endParaRPr lang="fr-FR"/>
        </a:p>
      </dgm:t>
    </dgm:pt>
    <dgm:pt modelId="{6D6CBE88-117D-9649-812B-DC74FE886C70}" type="pres">
      <dgm:prSet presAssocID="{27E705E0-A47A-964B-AA06-5612FA8D4020}" presName="parTrans" presStyleLbl="bgSibTrans2D1" presStyleIdx="1" presStyleCnt="7"/>
      <dgm:spPr/>
    </dgm:pt>
    <dgm:pt modelId="{67C67E44-8938-D740-A7B9-C584E9620E02}" type="pres">
      <dgm:prSet presAssocID="{9868CBFA-6EFA-ED4D-B029-400A577D0E57}" presName="node" presStyleLbl="node1" presStyleIdx="1" presStyleCnt="7">
        <dgm:presLayoutVars>
          <dgm:bulletEnabled val="1"/>
        </dgm:presLayoutVars>
      </dgm:prSet>
      <dgm:spPr/>
      <dgm:t>
        <a:bodyPr/>
        <a:lstStyle/>
        <a:p>
          <a:endParaRPr lang="fr-FR"/>
        </a:p>
      </dgm:t>
    </dgm:pt>
    <dgm:pt modelId="{98DB780A-06FA-034D-822E-794F4E0B3E5A}" type="pres">
      <dgm:prSet presAssocID="{9653D251-DC0F-E447-B5D9-F6F076E68D53}" presName="parTrans" presStyleLbl="bgSibTrans2D1" presStyleIdx="2" presStyleCnt="7" custLinFactNeighborX="3312"/>
      <dgm:spPr/>
      <dgm:t>
        <a:bodyPr/>
        <a:lstStyle/>
        <a:p>
          <a:endParaRPr lang="fr-FR"/>
        </a:p>
      </dgm:t>
    </dgm:pt>
    <dgm:pt modelId="{24A2833F-5057-814C-8DED-72BCF164E163}" type="pres">
      <dgm:prSet presAssocID="{B278D431-F40A-9743-A7A2-AE2B402CF9F0}" presName="node" presStyleLbl="node1" presStyleIdx="2" presStyleCnt="7">
        <dgm:presLayoutVars>
          <dgm:bulletEnabled val="1"/>
        </dgm:presLayoutVars>
      </dgm:prSet>
      <dgm:spPr/>
      <dgm:t>
        <a:bodyPr/>
        <a:lstStyle/>
        <a:p>
          <a:endParaRPr lang="fr-FR"/>
        </a:p>
      </dgm:t>
    </dgm:pt>
    <dgm:pt modelId="{2AF3E63A-451D-C040-94FD-BC0EFD53E7F9}" type="pres">
      <dgm:prSet presAssocID="{5A560C40-A6B7-5B47-B547-B88F958682A7}" presName="parTrans" presStyleLbl="bgSibTrans2D1" presStyleIdx="3" presStyleCnt="7"/>
      <dgm:spPr/>
      <dgm:t>
        <a:bodyPr/>
        <a:lstStyle/>
        <a:p>
          <a:endParaRPr lang="fr-FR"/>
        </a:p>
      </dgm:t>
    </dgm:pt>
    <dgm:pt modelId="{8433693C-012B-F249-898D-CBB4CF4022B7}" type="pres">
      <dgm:prSet presAssocID="{45152BCD-8E4B-084F-985E-253B243E936D}" presName="node" presStyleLbl="node1" presStyleIdx="3" presStyleCnt="7" custRadScaleRad="103942" custRadScaleInc="0">
        <dgm:presLayoutVars>
          <dgm:bulletEnabled val="1"/>
        </dgm:presLayoutVars>
      </dgm:prSet>
      <dgm:spPr/>
      <dgm:t>
        <a:bodyPr/>
        <a:lstStyle/>
        <a:p>
          <a:endParaRPr lang="fr-FR"/>
        </a:p>
      </dgm:t>
    </dgm:pt>
    <dgm:pt modelId="{E456FBA4-D88A-BB40-8FA5-EF4258C7D140}" type="pres">
      <dgm:prSet presAssocID="{A194D389-BF0E-4C4A-9925-3D15291738C3}" presName="parTrans" presStyleLbl="bgSibTrans2D1" presStyleIdx="4" presStyleCnt="7"/>
      <dgm:spPr/>
      <dgm:t>
        <a:bodyPr/>
        <a:lstStyle/>
        <a:p>
          <a:endParaRPr lang="fr-FR"/>
        </a:p>
      </dgm:t>
    </dgm:pt>
    <dgm:pt modelId="{9F7E02A9-0A8D-B04E-968A-3C04AE541807}" type="pres">
      <dgm:prSet presAssocID="{375E91B5-396D-0947-8300-6D5258243FB9}" presName="node" presStyleLbl="node1" presStyleIdx="4" presStyleCnt="7">
        <dgm:presLayoutVars>
          <dgm:bulletEnabled val="1"/>
        </dgm:presLayoutVars>
      </dgm:prSet>
      <dgm:spPr/>
      <dgm:t>
        <a:bodyPr/>
        <a:lstStyle/>
        <a:p>
          <a:endParaRPr lang="fr-FR"/>
        </a:p>
      </dgm:t>
    </dgm:pt>
    <dgm:pt modelId="{1D42EA45-2EE2-354D-BE7D-4713468688D5}" type="pres">
      <dgm:prSet presAssocID="{1B0336BE-1D73-B248-8A0D-FE9947883580}" presName="parTrans" presStyleLbl="bgSibTrans2D1" presStyleIdx="5" presStyleCnt="7"/>
      <dgm:spPr/>
      <dgm:t>
        <a:bodyPr/>
        <a:lstStyle/>
        <a:p>
          <a:endParaRPr lang="fr-FR"/>
        </a:p>
      </dgm:t>
    </dgm:pt>
    <dgm:pt modelId="{684CFF43-5A61-A745-BA72-243749A5EBF7}" type="pres">
      <dgm:prSet presAssocID="{75C4799B-373F-604F-8A9A-1452732A8A9E}" presName="node" presStyleLbl="node1" presStyleIdx="5" presStyleCnt="7">
        <dgm:presLayoutVars>
          <dgm:bulletEnabled val="1"/>
        </dgm:presLayoutVars>
      </dgm:prSet>
      <dgm:spPr/>
      <dgm:t>
        <a:bodyPr/>
        <a:lstStyle/>
        <a:p>
          <a:endParaRPr lang="fr-FR"/>
        </a:p>
      </dgm:t>
    </dgm:pt>
    <dgm:pt modelId="{AA2D0AE5-080D-C347-8087-9E5B91A8793E}" type="pres">
      <dgm:prSet presAssocID="{AECE4062-2D74-6543-9BF3-A544D9F89E47}" presName="parTrans" presStyleLbl="bgSibTrans2D1" presStyleIdx="6" presStyleCnt="7"/>
      <dgm:spPr/>
      <dgm:t>
        <a:bodyPr/>
        <a:lstStyle/>
        <a:p>
          <a:endParaRPr lang="fr-FR"/>
        </a:p>
      </dgm:t>
    </dgm:pt>
    <dgm:pt modelId="{0CF12419-B3FD-994B-BE1F-EBF260F9FDCD}" type="pres">
      <dgm:prSet presAssocID="{E66B2BFA-B20B-0340-833C-0BDF7C73B171}" presName="node" presStyleLbl="node1" presStyleIdx="6" presStyleCnt="7">
        <dgm:presLayoutVars>
          <dgm:bulletEnabled val="1"/>
        </dgm:presLayoutVars>
      </dgm:prSet>
      <dgm:spPr/>
      <dgm:t>
        <a:bodyPr/>
        <a:lstStyle/>
        <a:p>
          <a:endParaRPr lang="fr-FR"/>
        </a:p>
      </dgm:t>
    </dgm:pt>
  </dgm:ptLst>
  <dgm:cxnLst>
    <dgm:cxn modelId="{0CE69B84-AA16-8146-A629-7E5AFE928B33}" type="presOf" srcId="{27E705E0-A47A-964B-AA06-5612FA8D4020}" destId="{6D6CBE88-117D-9649-812B-DC74FE886C70}" srcOrd="0" destOrd="0" presId="urn:microsoft.com/office/officeart/2005/8/layout/radial4"/>
    <dgm:cxn modelId="{F7F0AE4C-B2E0-064E-9DAC-94C79C6F7333}" type="presOf" srcId="{45152BCD-8E4B-084F-985E-253B243E936D}" destId="{8433693C-012B-F249-898D-CBB4CF4022B7}" srcOrd="0" destOrd="0" presId="urn:microsoft.com/office/officeart/2005/8/layout/radial4"/>
    <dgm:cxn modelId="{83B13516-805E-C940-AF6A-F53A8844C7A0}" type="presOf" srcId="{375E91B5-396D-0947-8300-6D5258243FB9}" destId="{9F7E02A9-0A8D-B04E-968A-3C04AE541807}" srcOrd="0" destOrd="0" presId="urn:microsoft.com/office/officeart/2005/8/layout/radial4"/>
    <dgm:cxn modelId="{55A4A30D-236E-BB4D-8EC8-E128F07FB865}" srcId="{EB5F85E6-06C3-444E-83FE-AB21D3EFD8B3}" destId="{F59E07B3-53DC-654B-AD11-E282AD46131E}" srcOrd="0" destOrd="0" parTransId="{7140889A-B6A0-D142-8AFD-9404E6E84048}" sibTransId="{F7126A57-3A0C-024D-8E26-CC7DEB5D9E21}"/>
    <dgm:cxn modelId="{80A42060-96E7-8440-98A0-1CC42BBE199D}" type="presOf" srcId="{A194D389-BF0E-4C4A-9925-3D15291738C3}" destId="{E456FBA4-D88A-BB40-8FA5-EF4258C7D140}" srcOrd="0" destOrd="0" presId="urn:microsoft.com/office/officeart/2005/8/layout/radial4"/>
    <dgm:cxn modelId="{8449C45B-2CCA-6541-8E39-7C27D8A578FB}" type="presOf" srcId="{E66B2BFA-B20B-0340-833C-0BDF7C73B171}" destId="{0CF12419-B3FD-994B-BE1F-EBF260F9FDCD}" srcOrd="0" destOrd="0" presId="urn:microsoft.com/office/officeart/2005/8/layout/radial4"/>
    <dgm:cxn modelId="{FA125B63-D671-114E-BBB8-E6235777D814}" type="presOf" srcId="{75C4799B-373F-604F-8A9A-1452732A8A9E}" destId="{684CFF43-5A61-A745-BA72-243749A5EBF7}" srcOrd="0" destOrd="0" presId="urn:microsoft.com/office/officeart/2005/8/layout/radial4"/>
    <dgm:cxn modelId="{79499ADE-D49D-2B48-8388-98C8C16AE517}" srcId="{F59E07B3-53DC-654B-AD11-E282AD46131E}" destId="{E66B2BFA-B20B-0340-833C-0BDF7C73B171}" srcOrd="6" destOrd="0" parTransId="{AECE4062-2D74-6543-9BF3-A544D9F89E47}" sibTransId="{3E364BC1-D086-C842-9CC8-35968A021D3F}"/>
    <dgm:cxn modelId="{BEC2AA15-1D25-4542-A82F-330D94CD8F25}" type="presOf" srcId="{9653D251-DC0F-E447-B5D9-F6F076E68D53}" destId="{98DB780A-06FA-034D-822E-794F4E0B3E5A}" srcOrd="0" destOrd="0" presId="urn:microsoft.com/office/officeart/2005/8/layout/radial4"/>
    <dgm:cxn modelId="{937213D4-6957-0346-B286-565ED4D199C9}" type="presOf" srcId="{9D480ECA-2A24-2741-AB32-94A1494638D6}" destId="{504E0CE3-F07D-9742-9E36-4D16A535DB36}" srcOrd="0" destOrd="0" presId="urn:microsoft.com/office/officeart/2005/8/layout/radial4"/>
    <dgm:cxn modelId="{2A9E7EBA-ABAF-C942-9500-DCD7DC24C58E}" srcId="{F59E07B3-53DC-654B-AD11-E282AD46131E}" destId="{45152BCD-8E4B-084F-985E-253B243E936D}" srcOrd="3" destOrd="0" parTransId="{5A560C40-A6B7-5B47-B547-B88F958682A7}" sibTransId="{DD7590C0-C8E4-9845-817E-D386C66D70CF}"/>
    <dgm:cxn modelId="{B487A3A8-1915-EE4C-BD5F-E2BE806D7AA0}" type="presOf" srcId="{AECE4062-2D74-6543-9BF3-A544D9F89E47}" destId="{AA2D0AE5-080D-C347-8087-9E5B91A8793E}" srcOrd="0" destOrd="0" presId="urn:microsoft.com/office/officeart/2005/8/layout/radial4"/>
    <dgm:cxn modelId="{FDB326C9-B6A5-1F44-B174-292DEC13BD9D}" type="presOf" srcId="{1B0336BE-1D73-B248-8A0D-FE9947883580}" destId="{1D42EA45-2EE2-354D-BE7D-4713468688D5}" srcOrd="0" destOrd="0" presId="urn:microsoft.com/office/officeart/2005/8/layout/radial4"/>
    <dgm:cxn modelId="{908A0BAA-41B9-AC45-895B-22666C10D1AA}" srcId="{F59E07B3-53DC-654B-AD11-E282AD46131E}" destId="{9868CBFA-6EFA-ED4D-B029-400A577D0E57}" srcOrd="1" destOrd="0" parTransId="{27E705E0-A47A-964B-AA06-5612FA8D4020}" sibTransId="{E9331E9E-A50F-5C48-BD4E-8E78424491ED}"/>
    <dgm:cxn modelId="{3920405D-30F0-3D4A-A998-72B28FE8AAAA}" type="presOf" srcId="{7AB73DBC-C305-F047-8D1A-2FCE2B6B6EA6}" destId="{CC170AF1-EDA1-B84E-944D-4052836A0B5F}" srcOrd="0" destOrd="0" presId="urn:microsoft.com/office/officeart/2005/8/layout/radial4"/>
    <dgm:cxn modelId="{DB973118-1394-1C43-A03E-5A53DA2A0756}" srcId="{F59E07B3-53DC-654B-AD11-E282AD46131E}" destId="{B278D431-F40A-9743-A7A2-AE2B402CF9F0}" srcOrd="2" destOrd="0" parTransId="{9653D251-DC0F-E447-B5D9-F6F076E68D53}" sibTransId="{6E1C3AD8-FAAF-334C-B8F3-B0A18331175A}"/>
    <dgm:cxn modelId="{9146FDA4-746C-BE4F-8780-003D41E6C553}" type="presOf" srcId="{5A560C40-A6B7-5B47-B547-B88F958682A7}" destId="{2AF3E63A-451D-C040-94FD-BC0EFD53E7F9}" srcOrd="0" destOrd="0" presId="urn:microsoft.com/office/officeart/2005/8/layout/radial4"/>
    <dgm:cxn modelId="{47F9ED20-0C07-C94D-94EB-75A64D3322DA}" type="presOf" srcId="{B278D431-F40A-9743-A7A2-AE2B402CF9F0}" destId="{24A2833F-5057-814C-8DED-72BCF164E163}" srcOrd="0" destOrd="0" presId="urn:microsoft.com/office/officeart/2005/8/layout/radial4"/>
    <dgm:cxn modelId="{7430C351-F772-E647-9BB5-D7E13035E2CF}" srcId="{F59E07B3-53DC-654B-AD11-E282AD46131E}" destId="{75C4799B-373F-604F-8A9A-1452732A8A9E}" srcOrd="5" destOrd="0" parTransId="{1B0336BE-1D73-B248-8A0D-FE9947883580}" sibTransId="{FD7DF92C-53B2-2344-B64A-694B01BC6C2C}"/>
    <dgm:cxn modelId="{B245F19F-D11F-2845-B42E-8264C63CE5A1}" srcId="{F59E07B3-53DC-654B-AD11-E282AD46131E}" destId="{7AB73DBC-C305-F047-8D1A-2FCE2B6B6EA6}" srcOrd="0" destOrd="0" parTransId="{9D480ECA-2A24-2741-AB32-94A1494638D6}" sibTransId="{B509997D-DB48-3B45-9F94-7CA454159DFE}"/>
    <dgm:cxn modelId="{6433D065-806F-0C4F-BC2C-A6242F0810CD}" type="presOf" srcId="{F59E07B3-53DC-654B-AD11-E282AD46131E}" destId="{1DDD492D-CE1F-8246-B433-3232FE13BE73}" srcOrd="0" destOrd="0" presId="urn:microsoft.com/office/officeart/2005/8/layout/radial4"/>
    <dgm:cxn modelId="{0849258B-20FC-F947-9C88-4C4F14850631}" type="presOf" srcId="{9868CBFA-6EFA-ED4D-B029-400A577D0E57}" destId="{67C67E44-8938-D740-A7B9-C584E9620E02}" srcOrd="0" destOrd="0" presId="urn:microsoft.com/office/officeart/2005/8/layout/radial4"/>
    <dgm:cxn modelId="{E6BDC7E4-9D96-7843-8952-76DB0D23B6C2}" srcId="{F59E07B3-53DC-654B-AD11-E282AD46131E}" destId="{375E91B5-396D-0947-8300-6D5258243FB9}" srcOrd="4" destOrd="0" parTransId="{A194D389-BF0E-4C4A-9925-3D15291738C3}" sibTransId="{C3E0CB35-12AC-354A-950E-91A8A810E638}"/>
    <dgm:cxn modelId="{CF047390-77F0-EC44-AF2A-09EEA221D5BB}" type="presOf" srcId="{EB5F85E6-06C3-444E-83FE-AB21D3EFD8B3}" destId="{FE7F888E-7613-A241-A2FD-9DB7B0898B00}" srcOrd="0" destOrd="0" presId="urn:microsoft.com/office/officeart/2005/8/layout/radial4"/>
    <dgm:cxn modelId="{EDBB6889-FB3C-9C45-B144-C3654F1B97CA}" type="presParOf" srcId="{FE7F888E-7613-A241-A2FD-9DB7B0898B00}" destId="{1DDD492D-CE1F-8246-B433-3232FE13BE73}" srcOrd="0" destOrd="0" presId="urn:microsoft.com/office/officeart/2005/8/layout/radial4"/>
    <dgm:cxn modelId="{61F2EC27-3598-DD46-BFE1-D774EEA65B04}" type="presParOf" srcId="{FE7F888E-7613-A241-A2FD-9DB7B0898B00}" destId="{504E0CE3-F07D-9742-9E36-4D16A535DB36}" srcOrd="1" destOrd="0" presId="urn:microsoft.com/office/officeart/2005/8/layout/radial4"/>
    <dgm:cxn modelId="{0D951F73-52D7-8F46-A6B9-8F07591D041F}" type="presParOf" srcId="{FE7F888E-7613-A241-A2FD-9DB7B0898B00}" destId="{CC170AF1-EDA1-B84E-944D-4052836A0B5F}" srcOrd="2" destOrd="0" presId="urn:microsoft.com/office/officeart/2005/8/layout/radial4"/>
    <dgm:cxn modelId="{3EA2EF25-05E3-4347-8624-1C47D0B25157}" type="presParOf" srcId="{FE7F888E-7613-A241-A2FD-9DB7B0898B00}" destId="{6D6CBE88-117D-9649-812B-DC74FE886C70}" srcOrd="3" destOrd="0" presId="urn:microsoft.com/office/officeart/2005/8/layout/radial4"/>
    <dgm:cxn modelId="{15CD494D-FC2C-9B4D-9F5D-5B9C7C0515B3}" type="presParOf" srcId="{FE7F888E-7613-A241-A2FD-9DB7B0898B00}" destId="{67C67E44-8938-D740-A7B9-C584E9620E02}" srcOrd="4" destOrd="0" presId="urn:microsoft.com/office/officeart/2005/8/layout/radial4"/>
    <dgm:cxn modelId="{594814BB-BD1C-3647-908F-36B50369D486}" type="presParOf" srcId="{FE7F888E-7613-A241-A2FD-9DB7B0898B00}" destId="{98DB780A-06FA-034D-822E-794F4E0B3E5A}" srcOrd="5" destOrd="0" presId="urn:microsoft.com/office/officeart/2005/8/layout/radial4"/>
    <dgm:cxn modelId="{59BC1EB2-5E03-6643-8304-2AB56A6EBA24}" type="presParOf" srcId="{FE7F888E-7613-A241-A2FD-9DB7B0898B00}" destId="{24A2833F-5057-814C-8DED-72BCF164E163}" srcOrd="6" destOrd="0" presId="urn:microsoft.com/office/officeart/2005/8/layout/radial4"/>
    <dgm:cxn modelId="{8B201CC7-AE6C-C54E-B40D-5874BF477753}" type="presParOf" srcId="{FE7F888E-7613-A241-A2FD-9DB7B0898B00}" destId="{2AF3E63A-451D-C040-94FD-BC0EFD53E7F9}" srcOrd="7" destOrd="0" presId="urn:microsoft.com/office/officeart/2005/8/layout/radial4"/>
    <dgm:cxn modelId="{328804A7-F93B-5640-A3C3-308E44C78428}" type="presParOf" srcId="{FE7F888E-7613-A241-A2FD-9DB7B0898B00}" destId="{8433693C-012B-F249-898D-CBB4CF4022B7}" srcOrd="8" destOrd="0" presId="urn:microsoft.com/office/officeart/2005/8/layout/radial4"/>
    <dgm:cxn modelId="{69448D97-A5A3-634D-8D79-D5CDE47E75EE}" type="presParOf" srcId="{FE7F888E-7613-A241-A2FD-9DB7B0898B00}" destId="{E456FBA4-D88A-BB40-8FA5-EF4258C7D140}" srcOrd="9" destOrd="0" presId="urn:microsoft.com/office/officeart/2005/8/layout/radial4"/>
    <dgm:cxn modelId="{6E6325F8-E896-F744-810A-3C6BFD30DBF0}" type="presParOf" srcId="{FE7F888E-7613-A241-A2FD-9DB7B0898B00}" destId="{9F7E02A9-0A8D-B04E-968A-3C04AE541807}" srcOrd="10" destOrd="0" presId="urn:microsoft.com/office/officeart/2005/8/layout/radial4"/>
    <dgm:cxn modelId="{ADE9F5A4-7068-4848-B9A1-A6F61C49D6CF}" type="presParOf" srcId="{FE7F888E-7613-A241-A2FD-9DB7B0898B00}" destId="{1D42EA45-2EE2-354D-BE7D-4713468688D5}" srcOrd="11" destOrd="0" presId="urn:microsoft.com/office/officeart/2005/8/layout/radial4"/>
    <dgm:cxn modelId="{FF2A6257-FCE2-2C4C-8EA5-FBCA48D8DE3D}" type="presParOf" srcId="{FE7F888E-7613-A241-A2FD-9DB7B0898B00}" destId="{684CFF43-5A61-A745-BA72-243749A5EBF7}" srcOrd="12" destOrd="0" presId="urn:microsoft.com/office/officeart/2005/8/layout/radial4"/>
    <dgm:cxn modelId="{E5781712-AACB-EA4F-B8A7-657F6DC57A3E}" type="presParOf" srcId="{FE7F888E-7613-A241-A2FD-9DB7B0898B00}" destId="{AA2D0AE5-080D-C347-8087-9E5B91A8793E}" srcOrd="13" destOrd="0" presId="urn:microsoft.com/office/officeart/2005/8/layout/radial4"/>
    <dgm:cxn modelId="{E57AEC58-DA26-B044-BC42-0A69713AEDC4}" type="presParOf" srcId="{FE7F888E-7613-A241-A2FD-9DB7B0898B00}" destId="{0CF12419-B3FD-994B-BE1F-EBF260F9FDCD}"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FEE33-6994-E84D-9096-D83A423609D1}">
      <dsp:nvSpPr>
        <dsp:cNvPr id="0" name=""/>
        <dsp:cNvSpPr/>
      </dsp:nvSpPr>
      <dsp:spPr>
        <a:xfrm>
          <a:off x="0" y="0"/>
          <a:ext cx="2141775" cy="58196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fr-BE" sz="2300" kern="1200" smtClean="0"/>
            <a:t>Mutation des étudiants</a:t>
          </a:r>
          <a:endParaRPr lang="fr-BE" sz="2300" kern="1200"/>
        </a:p>
      </dsp:txBody>
      <dsp:txXfrm>
        <a:off x="0" y="0"/>
        <a:ext cx="2141775" cy="1745894"/>
      </dsp:txXfrm>
    </dsp:sp>
    <dsp:sp modelId="{D6685E23-2E2A-074F-9C2D-AE26FCFCB37E}">
      <dsp:nvSpPr>
        <dsp:cNvPr id="0" name=""/>
        <dsp:cNvSpPr/>
      </dsp:nvSpPr>
      <dsp:spPr>
        <a:xfrm>
          <a:off x="216360" y="1746036"/>
          <a:ext cx="1713420" cy="8477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dirty="0" smtClean="0"/>
            <a:t>En nombre (massification)</a:t>
          </a:r>
          <a:endParaRPr lang="fr-BE" sz="1400" kern="1200" dirty="0"/>
        </a:p>
      </dsp:txBody>
      <dsp:txXfrm>
        <a:off x="241191" y="1770867"/>
        <a:ext cx="1663758" cy="798136"/>
      </dsp:txXfrm>
    </dsp:sp>
    <dsp:sp modelId="{210864FC-BF23-7044-94B6-FFA93BF24FD5}">
      <dsp:nvSpPr>
        <dsp:cNvPr id="0" name=""/>
        <dsp:cNvSpPr/>
      </dsp:nvSpPr>
      <dsp:spPr>
        <a:xfrm>
          <a:off x="216360" y="2724265"/>
          <a:ext cx="1713420" cy="8477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dirty="0" smtClean="0"/>
            <a:t>En profil (hétérogénéité)</a:t>
          </a:r>
          <a:endParaRPr lang="fr-BE" sz="1400" kern="1200" dirty="0"/>
        </a:p>
      </dsp:txBody>
      <dsp:txXfrm>
        <a:off x="241191" y="2749096"/>
        <a:ext cx="1663758" cy="798136"/>
      </dsp:txXfrm>
    </dsp:sp>
    <dsp:sp modelId="{254EE6CC-85C3-E14B-8475-27188B0B58BD}">
      <dsp:nvSpPr>
        <dsp:cNvPr id="0" name=""/>
        <dsp:cNvSpPr/>
      </dsp:nvSpPr>
      <dsp:spPr>
        <a:xfrm>
          <a:off x="216360" y="3702494"/>
          <a:ext cx="1713420" cy="8477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dirty="0" smtClean="0"/>
            <a:t>En compétences (Petite </a:t>
          </a:r>
          <a:r>
            <a:rPr lang="fr-BE" sz="1400" kern="1200" dirty="0" err="1" smtClean="0"/>
            <a:t>poucette</a:t>
          </a:r>
          <a:r>
            <a:rPr lang="fr-BE" sz="1400" kern="1200" dirty="0" smtClean="0"/>
            <a:t>)</a:t>
          </a:r>
          <a:endParaRPr lang="fr-BE" sz="1400" kern="1200" dirty="0"/>
        </a:p>
      </dsp:txBody>
      <dsp:txXfrm>
        <a:off x="241191" y="3727325"/>
        <a:ext cx="1663758" cy="798136"/>
      </dsp:txXfrm>
    </dsp:sp>
    <dsp:sp modelId="{F4934736-4161-FD43-B282-EA37550F895F}">
      <dsp:nvSpPr>
        <dsp:cNvPr id="0" name=""/>
        <dsp:cNvSpPr/>
      </dsp:nvSpPr>
      <dsp:spPr>
        <a:xfrm>
          <a:off x="216360" y="4680723"/>
          <a:ext cx="1713420" cy="8477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dirty="0" smtClean="0"/>
            <a:t>En besoin (individualisation, accompagnement, …)</a:t>
          </a:r>
          <a:endParaRPr lang="fr-BE" sz="1400" kern="1200" dirty="0"/>
        </a:p>
      </dsp:txBody>
      <dsp:txXfrm>
        <a:off x="241191" y="4705554"/>
        <a:ext cx="1663758" cy="798136"/>
      </dsp:txXfrm>
    </dsp:sp>
    <dsp:sp modelId="{1A6A3AE5-ED52-DE4C-BD84-02B2B81F7C11}">
      <dsp:nvSpPr>
        <dsp:cNvPr id="0" name=""/>
        <dsp:cNvSpPr/>
      </dsp:nvSpPr>
      <dsp:spPr>
        <a:xfrm>
          <a:off x="2304591" y="0"/>
          <a:ext cx="2141775" cy="58196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fr-BE" sz="2300" kern="1200" dirty="0" smtClean="0"/>
            <a:t>Mutation de l’économie de la connaissance </a:t>
          </a:r>
          <a:endParaRPr lang="fr-BE" sz="2300" kern="1200" dirty="0"/>
        </a:p>
      </dsp:txBody>
      <dsp:txXfrm>
        <a:off x="2304591" y="0"/>
        <a:ext cx="2141775" cy="1745894"/>
      </dsp:txXfrm>
    </dsp:sp>
    <dsp:sp modelId="{5A762B83-BD2C-AA4E-A1B3-672E989A7AB1}">
      <dsp:nvSpPr>
        <dsp:cNvPr id="0" name=""/>
        <dsp:cNvSpPr/>
      </dsp:nvSpPr>
      <dsp:spPr>
        <a:xfrm>
          <a:off x="2518769" y="1746391"/>
          <a:ext cx="1713420" cy="1143327"/>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smtClean="0"/>
            <a:t>Accessibilité accrue (Internet, …)</a:t>
          </a:r>
          <a:endParaRPr lang="fr-BE" sz="1400" kern="1200"/>
        </a:p>
      </dsp:txBody>
      <dsp:txXfrm>
        <a:off x="2552256" y="1779878"/>
        <a:ext cx="1646446" cy="1076353"/>
      </dsp:txXfrm>
    </dsp:sp>
    <dsp:sp modelId="{5AB6FBE7-71E0-D845-9797-1325DEEA88FD}">
      <dsp:nvSpPr>
        <dsp:cNvPr id="0" name=""/>
        <dsp:cNvSpPr/>
      </dsp:nvSpPr>
      <dsp:spPr>
        <a:xfrm>
          <a:off x="2518769" y="3065615"/>
          <a:ext cx="1713420" cy="1143327"/>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dirty="0" smtClean="0"/>
            <a:t>privatisation de la mise à disposition de la connaissance</a:t>
          </a:r>
          <a:endParaRPr lang="fr-BE" sz="1400" kern="1200" dirty="0"/>
        </a:p>
      </dsp:txBody>
      <dsp:txXfrm>
        <a:off x="2552256" y="3099102"/>
        <a:ext cx="1646446" cy="1076353"/>
      </dsp:txXfrm>
    </dsp:sp>
    <dsp:sp modelId="{CC597A8A-CABF-4C42-89D0-050A78C99E6E}">
      <dsp:nvSpPr>
        <dsp:cNvPr id="0" name=""/>
        <dsp:cNvSpPr/>
      </dsp:nvSpPr>
      <dsp:spPr>
        <a:xfrm>
          <a:off x="2518769" y="4384839"/>
          <a:ext cx="1713420" cy="1143327"/>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dirty="0" smtClean="0"/>
            <a:t>L’université n’est plus le principal fournisseur</a:t>
          </a:r>
          <a:endParaRPr lang="fr-BE" sz="1400" kern="1200" dirty="0"/>
        </a:p>
      </dsp:txBody>
      <dsp:txXfrm>
        <a:off x="2552256" y="4418326"/>
        <a:ext cx="1646446" cy="1076353"/>
      </dsp:txXfrm>
    </dsp:sp>
    <dsp:sp modelId="{092A60E0-81E1-9347-906F-A669FCC27D08}">
      <dsp:nvSpPr>
        <dsp:cNvPr id="0" name=""/>
        <dsp:cNvSpPr/>
      </dsp:nvSpPr>
      <dsp:spPr>
        <a:xfrm>
          <a:off x="4618202" y="0"/>
          <a:ext cx="2141775" cy="58196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fr-BE" sz="2300" kern="1200" smtClean="0"/>
            <a:t>Mutation du paysage universitaire</a:t>
          </a:r>
          <a:endParaRPr lang="fr-BE" sz="2300" kern="1200"/>
        </a:p>
      </dsp:txBody>
      <dsp:txXfrm>
        <a:off x="4618202" y="0"/>
        <a:ext cx="2141775" cy="1745894"/>
      </dsp:txXfrm>
    </dsp:sp>
    <dsp:sp modelId="{3941D784-562F-A646-A310-732B3018F24C}">
      <dsp:nvSpPr>
        <dsp:cNvPr id="0" name=""/>
        <dsp:cNvSpPr/>
      </dsp:nvSpPr>
      <dsp:spPr>
        <a:xfrm>
          <a:off x="4821178" y="1746036"/>
          <a:ext cx="1713420" cy="8477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smtClean="0"/>
            <a:t>Mondialisation</a:t>
          </a:r>
          <a:endParaRPr lang="fr-BE" sz="1400" kern="1200"/>
        </a:p>
      </dsp:txBody>
      <dsp:txXfrm>
        <a:off x="4846009" y="1770867"/>
        <a:ext cx="1663758" cy="798136"/>
      </dsp:txXfrm>
    </dsp:sp>
    <dsp:sp modelId="{C368AED4-2613-EF48-9A2F-D77D50463989}">
      <dsp:nvSpPr>
        <dsp:cNvPr id="0" name=""/>
        <dsp:cNvSpPr/>
      </dsp:nvSpPr>
      <dsp:spPr>
        <a:xfrm>
          <a:off x="4821178" y="2744805"/>
          <a:ext cx="1713420" cy="8477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dirty="0" smtClean="0"/>
            <a:t>Mise en concurrence des universités</a:t>
          </a:r>
          <a:endParaRPr lang="fr-BE" sz="1400" kern="1200" dirty="0"/>
        </a:p>
      </dsp:txBody>
      <dsp:txXfrm>
        <a:off x="4846009" y="2769636"/>
        <a:ext cx="1663758" cy="798136"/>
      </dsp:txXfrm>
    </dsp:sp>
    <dsp:sp modelId="{D9D3A4E3-872B-B04D-A2EB-7DE740C7756C}">
      <dsp:nvSpPr>
        <dsp:cNvPr id="0" name=""/>
        <dsp:cNvSpPr/>
      </dsp:nvSpPr>
      <dsp:spPr>
        <a:xfrm>
          <a:off x="4821178" y="3702494"/>
          <a:ext cx="1713420" cy="8477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dirty="0" smtClean="0"/>
            <a:t>management par le résultat </a:t>
          </a:r>
          <a:endParaRPr lang="fr-BE" sz="1400" kern="1200" dirty="0"/>
        </a:p>
      </dsp:txBody>
      <dsp:txXfrm>
        <a:off x="4846009" y="3727325"/>
        <a:ext cx="1663758" cy="798136"/>
      </dsp:txXfrm>
    </dsp:sp>
    <dsp:sp modelId="{25BDA3FE-413E-C44E-8723-FC420B0115F2}">
      <dsp:nvSpPr>
        <dsp:cNvPr id="0" name=""/>
        <dsp:cNvSpPr/>
      </dsp:nvSpPr>
      <dsp:spPr>
        <a:xfrm>
          <a:off x="4821178" y="4680723"/>
          <a:ext cx="1713420" cy="8477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smtClean="0"/>
            <a:t>Changement de la gouvernance</a:t>
          </a:r>
          <a:endParaRPr lang="fr-BE" sz="1400" kern="1200"/>
        </a:p>
      </dsp:txBody>
      <dsp:txXfrm>
        <a:off x="4846009" y="4705554"/>
        <a:ext cx="1663758" cy="798136"/>
      </dsp:txXfrm>
    </dsp:sp>
    <dsp:sp modelId="{0CED6F99-A63D-7841-B385-ABE41D7B9DA4}">
      <dsp:nvSpPr>
        <dsp:cNvPr id="0" name=""/>
        <dsp:cNvSpPr/>
      </dsp:nvSpPr>
      <dsp:spPr>
        <a:xfrm>
          <a:off x="6911592" y="0"/>
          <a:ext cx="2141775" cy="58196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fr-BE" sz="2300" kern="1200" smtClean="0"/>
            <a:t>Évolution des attentes sociales et du rôle des universités </a:t>
          </a:r>
          <a:endParaRPr lang="fr-BE" sz="2300" kern="1200"/>
        </a:p>
      </dsp:txBody>
      <dsp:txXfrm>
        <a:off x="6911592" y="0"/>
        <a:ext cx="2141775" cy="1745894"/>
      </dsp:txXfrm>
    </dsp:sp>
    <dsp:sp modelId="{96515FDB-665F-2F4A-9290-7E3F2067D0DA}">
      <dsp:nvSpPr>
        <dsp:cNvPr id="0" name=""/>
        <dsp:cNvSpPr/>
      </dsp:nvSpPr>
      <dsp:spPr>
        <a:xfrm>
          <a:off x="7123587" y="1746036"/>
          <a:ext cx="1713420" cy="8477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dirty="0" smtClean="0"/>
            <a:t>Formations </a:t>
          </a:r>
          <a:r>
            <a:rPr lang="fr-BE" sz="1400" kern="1200" dirty="0" err="1" smtClean="0"/>
            <a:t>professionnalisantes</a:t>
          </a:r>
          <a:endParaRPr lang="fr-BE" sz="1400" kern="1200" dirty="0"/>
        </a:p>
      </dsp:txBody>
      <dsp:txXfrm>
        <a:off x="7148418" y="1770867"/>
        <a:ext cx="1663758" cy="798136"/>
      </dsp:txXfrm>
    </dsp:sp>
    <dsp:sp modelId="{5FBFFC16-2046-B748-B576-05405A449B8A}">
      <dsp:nvSpPr>
        <dsp:cNvPr id="0" name=""/>
        <dsp:cNvSpPr/>
      </dsp:nvSpPr>
      <dsp:spPr>
        <a:xfrm>
          <a:off x="7123587" y="2724265"/>
          <a:ext cx="1713420" cy="8477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dirty="0" smtClean="0"/>
            <a:t>Vecteur de créativité</a:t>
          </a:r>
          <a:endParaRPr lang="fr-BE" sz="1400" kern="1200" dirty="0"/>
        </a:p>
      </dsp:txBody>
      <dsp:txXfrm>
        <a:off x="7148418" y="2749096"/>
        <a:ext cx="1663758" cy="798136"/>
      </dsp:txXfrm>
    </dsp:sp>
    <dsp:sp modelId="{BEF3DF58-8C19-8843-9EFC-955897C44A7F}">
      <dsp:nvSpPr>
        <dsp:cNvPr id="0" name=""/>
        <dsp:cNvSpPr/>
      </dsp:nvSpPr>
      <dsp:spPr>
        <a:xfrm>
          <a:off x="7123587" y="3702494"/>
          <a:ext cx="1713420" cy="8477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dirty="0" smtClean="0"/>
            <a:t>Contribution aux économies (locales ou non) </a:t>
          </a:r>
          <a:endParaRPr lang="fr-BE" sz="1400" kern="1200" dirty="0"/>
        </a:p>
      </dsp:txBody>
      <dsp:txXfrm>
        <a:off x="7148418" y="3727325"/>
        <a:ext cx="1663758" cy="798136"/>
      </dsp:txXfrm>
    </dsp:sp>
    <dsp:sp modelId="{27A8A00D-A1EA-CE4C-AF9E-F4F0A5B8536E}">
      <dsp:nvSpPr>
        <dsp:cNvPr id="0" name=""/>
        <dsp:cNvSpPr/>
      </dsp:nvSpPr>
      <dsp:spPr>
        <a:xfrm>
          <a:off x="7123587" y="4680723"/>
          <a:ext cx="1713420" cy="8477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BE" sz="1400" kern="1200" smtClean="0"/>
            <a:t>Réponse aux défis sociétaux</a:t>
          </a:r>
          <a:endParaRPr lang="fr-BE" sz="1400" kern="1200"/>
        </a:p>
      </dsp:txBody>
      <dsp:txXfrm>
        <a:off x="7148418" y="4705554"/>
        <a:ext cx="1663758" cy="798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D492D-CE1F-8246-B433-3232FE13BE73}">
      <dsp:nvSpPr>
        <dsp:cNvPr id="0" name=""/>
        <dsp:cNvSpPr/>
      </dsp:nvSpPr>
      <dsp:spPr>
        <a:xfrm>
          <a:off x="3731748" y="3441461"/>
          <a:ext cx="2378185" cy="2378185"/>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fr-FR" sz="2300" kern="1200" dirty="0" smtClean="0"/>
            <a:t>Compétences</a:t>
          </a:r>
          <a:endParaRPr lang="fr-FR" sz="2300" kern="1200" dirty="0"/>
        </a:p>
      </dsp:txBody>
      <dsp:txXfrm>
        <a:off x="4080025" y="3789738"/>
        <a:ext cx="1681631" cy="1681631"/>
      </dsp:txXfrm>
    </dsp:sp>
    <dsp:sp modelId="{504E0CE3-F07D-9742-9E36-4D16A535DB36}">
      <dsp:nvSpPr>
        <dsp:cNvPr id="0" name=""/>
        <dsp:cNvSpPr/>
      </dsp:nvSpPr>
      <dsp:spPr>
        <a:xfrm rot="10801462">
          <a:off x="1128678" y="4333163"/>
          <a:ext cx="2611581" cy="677782"/>
        </a:xfrm>
        <a:prstGeom prst="lef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C170AF1-EDA1-B84E-944D-4052836A0B5F}">
      <dsp:nvSpPr>
        <dsp:cNvPr id="0" name=""/>
        <dsp:cNvSpPr/>
      </dsp:nvSpPr>
      <dsp:spPr>
        <a:xfrm>
          <a:off x="135805" y="3962587"/>
          <a:ext cx="1664730" cy="133178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0">
            <a:lnSpc>
              <a:spcPct val="90000"/>
            </a:lnSpc>
            <a:spcBef>
              <a:spcPct val="0"/>
            </a:spcBef>
            <a:spcAft>
              <a:spcPct val="35000"/>
            </a:spcAft>
          </a:pPr>
          <a:r>
            <a:rPr lang="fr-FR" sz="1200" kern="1200" dirty="0" smtClean="0"/>
            <a:t>Des capacités cognitives générales (les grandes opérations de </a:t>
          </a:r>
          <a:r>
            <a:rPr lang="fr-FR" sz="1200" kern="1200" dirty="0" smtClean="0"/>
            <a:t>base, </a:t>
          </a:r>
          <a:r>
            <a:rPr lang="fr-FR" sz="1200" kern="1200" dirty="0" smtClean="0"/>
            <a:t>analyse, synthèse, …))</a:t>
          </a:r>
          <a:endParaRPr lang="fr-FR" sz="1200" kern="1200" dirty="0"/>
        </a:p>
      </dsp:txBody>
      <dsp:txXfrm>
        <a:off x="174812" y="4001594"/>
        <a:ext cx="1586716" cy="1253770"/>
      </dsp:txXfrm>
    </dsp:sp>
    <dsp:sp modelId="{6D6CBE88-117D-9649-812B-DC74FE886C70}">
      <dsp:nvSpPr>
        <dsp:cNvPr id="0" name=""/>
        <dsp:cNvSpPr/>
      </dsp:nvSpPr>
      <dsp:spPr>
        <a:xfrm rot="12604970">
          <a:off x="1322757" y="2964356"/>
          <a:ext cx="2613557" cy="677782"/>
        </a:xfrm>
        <a:prstGeom prst="lef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7C67E44-8938-D740-A7B9-C584E9620E02}">
      <dsp:nvSpPr>
        <dsp:cNvPr id="0" name=""/>
        <dsp:cNvSpPr/>
      </dsp:nvSpPr>
      <dsp:spPr>
        <a:xfrm>
          <a:off x="666413" y="1982331"/>
          <a:ext cx="1664730" cy="133178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0">
            <a:lnSpc>
              <a:spcPct val="90000"/>
            </a:lnSpc>
            <a:spcBef>
              <a:spcPct val="0"/>
            </a:spcBef>
            <a:spcAft>
              <a:spcPct val="35000"/>
            </a:spcAft>
          </a:pPr>
          <a:r>
            <a:rPr lang="fr-FR" sz="1200" kern="1200" dirty="0" smtClean="0"/>
            <a:t>Des capacités spécialisées</a:t>
          </a:r>
        </a:p>
        <a:p>
          <a:pPr lvl="0" algn="ctr" defTabSz="533400" rtl="0">
            <a:lnSpc>
              <a:spcPct val="90000"/>
            </a:lnSpc>
            <a:spcBef>
              <a:spcPct val="0"/>
            </a:spcBef>
            <a:spcAft>
              <a:spcPct val="35000"/>
            </a:spcAft>
          </a:pPr>
          <a:r>
            <a:rPr lang="fr-FR" sz="1200" kern="1200" dirty="0" smtClean="0"/>
            <a:t> (le contenu des cours)</a:t>
          </a:r>
          <a:endParaRPr lang="fr-FR" sz="1200" kern="1200" dirty="0"/>
        </a:p>
      </dsp:txBody>
      <dsp:txXfrm>
        <a:off x="705420" y="2021338"/>
        <a:ext cx="1586716" cy="1253770"/>
      </dsp:txXfrm>
    </dsp:sp>
    <dsp:sp modelId="{98DB780A-06FA-034D-822E-794F4E0B3E5A}">
      <dsp:nvSpPr>
        <dsp:cNvPr id="0" name=""/>
        <dsp:cNvSpPr/>
      </dsp:nvSpPr>
      <dsp:spPr>
        <a:xfrm rot="14406799">
          <a:off x="2378611" y="1994165"/>
          <a:ext cx="2616991" cy="677782"/>
        </a:xfrm>
        <a:prstGeom prst="lef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4A2833F-5057-814C-8DED-72BCF164E163}">
      <dsp:nvSpPr>
        <dsp:cNvPr id="0" name=""/>
        <dsp:cNvSpPr/>
      </dsp:nvSpPr>
      <dsp:spPr>
        <a:xfrm>
          <a:off x="2116061" y="532682"/>
          <a:ext cx="1664730" cy="133178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0">
            <a:lnSpc>
              <a:spcPct val="90000"/>
            </a:lnSpc>
            <a:spcBef>
              <a:spcPct val="0"/>
            </a:spcBef>
            <a:spcAft>
              <a:spcPct val="35000"/>
            </a:spcAft>
          </a:pPr>
          <a:r>
            <a:rPr lang="fr-FR" sz="1200" kern="1200" dirty="0" smtClean="0"/>
            <a:t>Des capacités cognitives et habiletés transversales (Usage du numérique, capacité de lecture, connaissance d’une langue étrangère ….)</a:t>
          </a:r>
          <a:endParaRPr lang="fr-FR" sz="1200" kern="1200" dirty="0"/>
        </a:p>
      </dsp:txBody>
      <dsp:txXfrm>
        <a:off x="2155068" y="571689"/>
        <a:ext cx="1586716" cy="1253770"/>
      </dsp:txXfrm>
    </dsp:sp>
    <dsp:sp modelId="{2AF3E63A-451D-C040-94FD-BC0EFD53E7F9}">
      <dsp:nvSpPr>
        <dsp:cNvPr id="0" name=""/>
        <dsp:cNvSpPr/>
      </dsp:nvSpPr>
      <dsp:spPr>
        <a:xfrm rot="16206800">
          <a:off x="3614628" y="1638458"/>
          <a:ext cx="2622920" cy="677782"/>
        </a:xfrm>
        <a:prstGeom prst="lef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433693C-012B-F249-898D-CBB4CF4022B7}">
      <dsp:nvSpPr>
        <dsp:cNvPr id="0" name=""/>
        <dsp:cNvSpPr/>
      </dsp:nvSpPr>
      <dsp:spPr>
        <a:xfrm>
          <a:off x="4096317" y="0"/>
          <a:ext cx="1664730" cy="133178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0">
            <a:lnSpc>
              <a:spcPct val="90000"/>
            </a:lnSpc>
            <a:spcBef>
              <a:spcPct val="0"/>
            </a:spcBef>
            <a:spcAft>
              <a:spcPct val="35000"/>
            </a:spcAft>
          </a:pPr>
          <a:r>
            <a:rPr lang="fr-FR" sz="1200" kern="1200" dirty="0" smtClean="0"/>
            <a:t>Des soft-</a:t>
          </a:r>
          <a:r>
            <a:rPr lang="fr-FR" sz="1200" kern="1200" dirty="0" err="1" smtClean="0"/>
            <a:t>skills</a:t>
          </a:r>
          <a:r>
            <a:rPr lang="fr-FR" sz="1200" kern="1200" dirty="0" smtClean="0"/>
            <a:t> (leadership</a:t>
          </a:r>
          <a:r>
            <a:rPr lang="fr-FR" sz="1200" kern="1200" dirty="0" smtClean="0"/>
            <a:t>, travail de groupe, collaboration, gestion des émotions, créativité …) </a:t>
          </a:r>
          <a:endParaRPr lang="fr-FR" sz="1200" kern="1200" dirty="0"/>
        </a:p>
      </dsp:txBody>
      <dsp:txXfrm>
        <a:off x="4135324" y="39007"/>
        <a:ext cx="1586716" cy="1253770"/>
      </dsp:txXfrm>
    </dsp:sp>
    <dsp:sp modelId="{E456FBA4-D88A-BB40-8FA5-EF4258C7D140}">
      <dsp:nvSpPr>
        <dsp:cNvPr id="0" name=""/>
        <dsp:cNvSpPr/>
      </dsp:nvSpPr>
      <dsp:spPr>
        <a:xfrm rot="18004987">
          <a:off x="4938992" y="1995128"/>
          <a:ext cx="2624398" cy="677782"/>
        </a:xfrm>
        <a:prstGeom prst="lef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7E02A9-0A8D-B04E-968A-3C04AE541807}">
      <dsp:nvSpPr>
        <dsp:cNvPr id="0" name=""/>
        <dsp:cNvSpPr/>
      </dsp:nvSpPr>
      <dsp:spPr>
        <a:xfrm>
          <a:off x="6076574" y="532682"/>
          <a:ext cx="1664730" cy="133178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0">
            <a:lnSpc>
              <a:spcPct val="90000"/>
            </a:lnSpc>
            <a:spcBef>
              <a:spcPct val="0"/>
            </a:spcBef>
            <a:spcAft>
              <a:spcPct val="35000"/>
            </a:spcAft>
          </a:pPr>
          <a:r>
            <a:rPr lang="fr-FR" sz="1200" kern="1200" smtClean="0"/>
            <a:t>Des capacités dynamiques (Motivation, capacité d’entreprendre, …)</a:t>
          </a:r>
          <a:endParaRPr lang="fr-FR" sz="1200" kern="1200"/>
        </a:p>
      </dsp:txBody>
      <dsp:txXfrm>
        <a:off x="6115581" y="571689"/>
        <a:ext cx="1586716" cy="1253770"/>
      </dsp:txXfrm>
    </dsp:sp>
    <dsp:sp modelId="{1D42EA45-2EE2-354D-BE7D-4713468688D5}">
      <dsp:nvSpPr>
        <dsp:cNvPr id="0" name=""/>
        <dsp:cNvSpPr/>
      </dsp:nvSpPr>
      <dsp:spPr>
        <a:xfrm rot="19801840">
          <a:off x="5907780" y="2965320"/>
          <a:ext cx="2626389" cy="677782"/>
        </a:xfrm>
        <a:prstGeom prst="lef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84CFF43-5A61-A745-BA72-243749A5EBF7}">
      <dsp:nvSpPr>
        <dsp:cNvPr id="0" name=""/>
        <dsp:cNvSpPr/>
      </dsp:nvSpPr>
      <dsp:spPr>
        <a:xfrm>
          <a:off x="7526222" y="1982331"/>
          <a:ext cx="1664730" cy="133178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0">
            <a:lnSpc>
              <a:spcPct val="90000"/>
            </a:lnSpc>
            <a:spcBef>
              <a:spcPct val="0"/>
            </a:spcBef>
            <a:spcAft>
              <a:spcPct val="35000"/>
            </a:spcAft>
          </a:pPr>
          <a:r>
            <a:rPr lang="fr-FR" sz="1200" kern="1200" dirty="0" smtClean="0"/>
            <a:t>Des </a:t>
          </a:r>
          <a:r>
            <a:rPr lang="fr-FR" sz="1200" kern="1200" dirty="0" smtClean="0"/>
            <a:t>capacités </a:t>
          </a:r>
          <a:r>
            <a:rPr lang="fr-FR" sz="1200" kern="1200" dirty="0" smtClean="0"/>
            <a:t>d’action (intégration et mobilisation des autres capacités dans l’action)</a:t>
          </a:r>
          <a:endParaRPr lang="fr-FR" sz="1200" kern="1200" dirty="0"/>
        </a:p>
      </dsp:txBody>
      <dsp:txXfrm>
        <a:off x="7565229" y="2021338"/>
        <a:ext cx="1586716" cy="1253770"/>
      </dsp:txXfrm>
    </dsp:sp>
    <dsp:sp modelId="{AA2D0AE5-080D-C347-8087-9E5B91A8793E}">
      <dsp:nvSpPr>
        <dsp:cNvPr id="0" name=""/>
        <dsp:cNvSpPr/>
      </dsp:nvSpPr>
      <dsp:spPr>
        <a:xfrm rot="21598203">
          <a:off x="6262793" y="4290274"/>
          <a:ext cx="2626402" cy="677782"/>
        </a:xfrm>
        <a:prstGeom prst="lef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CF12419-B3FD-994B-BE1F-EBF260F9FDCD}">
      <dsp:nvSpPr>
        <dsp:cNvPr id="0" name=""/>
        <dsp:cNvSpPr/>
      </dsp:nvSpPr>
      <dsp:spPr>
        <a:xfrm>
          <a:off x="8056830" y="3962587"/>
          <a:ext cx="1664730" cy="133178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rtl="0">
            <a:lnSpc>
              <a:spcPct val="90000"/>
            </a:lnSpc>
            <a:spcBef>
              <a:spcPct val="0"/>
            </a:spcBef>
            <a:spcAft>
              <a:spcPct val="35000"/>
            </a:spcAft>
          </a:pPr>
          <a:r>
            <a:rPr lang="fr-FR" sz="1200" kern="1200" smtClean="0"/>
            <a:t>Des méta-compétences (capacité à juger ses propres compétences et action, reflexivité, …)</a:t>
          </a:r>
          <a:endParaRPr lang="fr-FR" sz="1200" kern="1200"/>
        </a:p>
      </dsp:txBody>
      <dsp:txXfrm>
        <a:off x="8095837" y="4001594"/>
        <a:ext cx="1586716" cy="1253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F823B6-0258-B945-833E-0F4826324060}" type="datetimeFigureOut">
              <a:rPr lang="fr-FR" smtClean="0"/>
              <a:t>05/07/2017</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AE88BB-7C3D-9C4F-B604-943BC7C0B2DC}" type="slidenum">
              <a:rPr lang="fr-FR" smtClean="0"/>
              <a:t>‹#›</a:t>
            </a:fld>
            <a:endParaRPr lang="fr-FR"/>
          </a:p>
        </p:txBody>
      </p:sp>
    </p:spTree>
    <p:extLst>
      <p:ext uri="{BB962C8B-B14F-4D97-AF65-F5344CB8AC3E}">
        <p14:creationId xmlns:p14="http://schemas.microsoft.com/office/powerpoint/2010/main" val="1368051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EB1B3-FB6D-1043-A68E-1312C1B1F2F5}" type="datetimeFigureOut">
              <a:rPr lang="fr-FR" smtClean="0"/>
              <a:t>04/07/2017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9EC9A-BDEF-E049-A1BA-0BA590508536}" type="slidenum">
              <a:rPr lang="fr-FR" smtClean="0"/>
              <a:t>‹#›</a:t>
            </a:fld>
            <a:endParaRPr lang="fr-FR"/>
          </a:p>
        </p:txBody>
      </p:sp>
    </p:spTree>
    <p:extLst>
      <p:ext uri="{BB962C8B-B14F-4D97-AF65-F5344CB8AC3E}">
        <p14:creationId xmlns:p14="http://schemas.microsoft.com/office/powerpoint/2010/main" val="111628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smtClean="0"/>
              <a:t>Cliquez et modifiez le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5DE77392-496B-5343-BDF9-93067C673359}" type="datetimeFigureOut">
              <a:rPr lang="fr-FR" smtClean="0"/>
              <a:t>04/07/2017</a:t>
            </a:fld>
            <a:endParaRPr lang="fr-FR"/>
          </a:p>
        </p:txBody>
      </p:sp>
      <p:sp>
        <p:nvSpPr>
          <p:cNvPr id="5" name="Footer Placeholder 4"/>
          <p:cNvSpPr>
            <a:spLocks noGrp="1"/>
          </p:cNvSpPr>
          <p:nvPr>
            <p:ph type="ftr" sz="quarter" idx="11"/>
          </p:nvPr>
        </p:nvSpPr>
        <p:spPr>
          <a:xfrm>
            <a:off x="2416500" y="329307"/>
            <a:ext cx="4973915" cy="309201"/>
          </a:xfrm>
        </p:spPr>
        <p:txBody>
          <a:bodyPr/>
          <a:lstStyle/>
          <a:p>
            <a:endParaRPr lang="fr-FR"/>
          </a:p>
        </p:txBody>
      </p:sp>
      <p:sp>
        <p:nvSpPr>
          <p:cNvPr id="6" name="Slide Number Placeholder 5"/>
          <p:cNvSpPr>
            <a:spLocks noGrp="1"/>
          </p:cNvSpPr>
          <p:nvPr>
            <p:ph type="sldNum" sz="quarter" idx="12"/>
          </p:nvPr>
        </p:nvSpPr>
        <p:spPr>
          <a:xfrm>
            <a:off x="1437664" y="798973"/>
            <a:ext cx="811019" cy="503578"/>
          </a:xfrm>
        </p:spPr>
        <p:txBody>
          <a:bodyPr/>
          <a:lstStyle/>
          <a:p>
            <a:fld id="{A8BB60A2-D085-4242-9B16-6EAB92FF9639}" type="slidenum">
              <a:rPr lang="fr-FR" smtClean="0"/>
              <a:t>‹#›</a:t>
            </a:fld>
            <a:endParaRPr lang="fr-F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DE77392-496B-5343-BDF9-93067C673359}" type="datetimeFigureOut">
              <a:rPr lang="fr-FR" smtClean="0"/>
              <a:t>04/07/2017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BB60A2-D085-4242-9B16-6EAB92FF9639}" type="slidenum">
              <a:rPr lang="fr-FR" smtClean="0"/>
              <a:t>‹#›</a:t>
            </a:fld>
            <a:endParaRPr lang="fr-F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smtClean="0"/>
              <a:t>Cliquez et modifiez le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DE77392-496B-5343-BDF9-93067C673359}" type="datetimeFigureOut">
              <a:rPr lang="fr-FR" smtClean="0"/>
              <a:t>04/07/2017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BB60A2-D085-4242-9B16-6EAB92FF9639}" type="slidenum">
              <a:rPr lang="fr-FR" smtClean="0"/>
              <a:t>‹#›</a:t>
            </a:fld>
            <a:endParaRPr lang="fr-F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DE77392-496B-5343-BDF9-93067C673359}" type="datetimeFigureOut">
              <a:rPr lang="fr-FR" smtClean="0"/>
              <a:t>04/07/2017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BB60A2-D085-4242-9B16-6EAB92FF9639}" type="slidenum">
              <a:rPr lang="fr-FR" smtClean="0"/>
              <a:t>‹#›</a:t>
            </a:fld>
            <a:endParaRPr lang="fr-F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smtClean="0"/>
              <a:t>Cliquez et modifiez le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5DE77392-496B-5343-BDF9-93067C673359}" type="datetimeFigureOut">
              <a:rPr lang="fr-FR" smtClean="0"/>
              <a:t>04/07/2017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BB60A2-D085-4242-9B16-6EAB92FF9639}" type="slidenum">
              <a:rPr lang="fr-FR" smtClean="0"/>
              <a:t>‹#›</a:t>
            </a:fld>
            <a:endParaRPr lang="fr-F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DE77392-496B-5343-BDF9-93067C673359}" type="datetimeFigureOut">
              <a:rPr lang="fr-FR" smtClean="0"/>
              <a:t>04/07/2017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BB60A2-D085-4242-9B16-6EAB92FF9639}" type="slidenum">
              <a:rPr lang="fr-FR" smtClean="0"/>
              <a:t>‹#›</a:t>
            </a:fld>
            <a:endParaRPr lang="fr-F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DE77392-496B-5343-BDF9-93067C673359}" type="datetimeFigureOut">
              <a:rPr lang="fr-FR" smtClean="0"/>
              <a:t>04/07/2017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BB60A2-D085-4242-9B16-6EAB92FF9639}" type="slidenum">
              <a:rPr lang="fr-FR" smtClean="0"/>
              <a:t>‹#›</a:t>
            </a:fld>
            <a:endParaRPr lang="fr-F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5DE77392-496B-5343-BDF9-93067C673359}" type="datetimeFigureOut">
              <a:rPr lang="fr-FR" smtClean="0"/>
              <a:t>04/07/2017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BB60A2-D085-4242-9B16-6EAB92FF9639}" type="slidenum">
              <a:rPr lang="fr-FR" smtClean="0"/>
              <a:t>‹#›</a:t>
            </a:fld>
            <a:endParaRPr lang="fr-F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77392-496B-5343-BDF9-93067C673359}" type="datetimeFigureOut">
              <a:rPr lang="fr-FR" smtClean="0"/>
              <a:t>04/07/2017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BB60A2-D085-4242-9B16-6EAB92FF9639}"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smtClean="0"/>
              <a:t>Cliquez et modifiez le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5DE77392-496B-5343-BDF9-93067C673359}" type="datetimeFigureOut">
              <a:rPr lang="fr-FR" smtClean="0"/>
              <a:t>04/07/2017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BB60A2-D085-4242-9B16-6EAB92FF9639}" type="slidenum">
              <a:rPr lang="fr-FR" smtClean="0"/>
              <a:t>‹#›</a:t>
            </a:fld>
            <a:endParaRPr lang="fr-F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DE77392-496B-5343-BDF9-93067C673359}" type="datetimeFigureOut">
              <a:rPr lang="fr-FR" smtClean="0"/>
              <a:t>04/07/2017</a:t>
            </a:fld>
            <a:endParaRPr lang="fr-FR"/>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A8BB60A2-D085-4242-9B16-6EAB92FF9639}" type="slidenum">
              <a:rPr lang="fr-FR" smtClean="0"/>
              <a:t>‹#›</a:t>
            </a:fld>
            <a:endParaRPr lang="fr-F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DE77392-496B-5343-BDF9-93067C673359}" type="datetimeFigureOut">
              <a:rPr lang="fr-FR" smtClean="0"/>
              <a:t>04/07/2017</a:t>
            </a:fld>
            <a:endParaRPr lang="fr-F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8BB60A2-D085-4242-9B16-6EAB92FF9639}" type="slidenum">
              <a:rPr lang="fr-FR" smtClean="0"/>
              <a:t>‹#›</a:t>
            </a:fld>
            <a:endParaRPr lang="fr-F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90374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1.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png"/><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png"/><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png"/><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png"/><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png"/><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png"/><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png"/><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4800" y="1790499"/>
            <a:ext cx="11441477" cy="1624657"/>
          </a:xfrm>
        </p:spPr>
        <p:txBody>
          <a:bodyPr>
            <a:noAutofit/>
          </a:bodyPr>
          <a:lstStyle/>
          <a:p>
            <a:r>
              <a:rPr lang="fr-FR" sz="6000" dirty="0"/>
              <a:t>Pratiques </a:t>
            </a:r>
            <a:r>
              <a:rPr lang="fr-FR" sz="6000" dirty="0" smtClean="0"/>
              <a:t>d’Evaluation </a:t>
            </a:r>
            <a:r>
              <a:rPr lang="fr-FR" sz="6000" dirty="0"/>
              <a:t>en enseignement </a:t>
            </a:r>
            <a:r>
              <a:rPr lang="fr-FR" sz="6000" dirty="0" smtClean="0"/>
              <a:t>supérieur </a:t>
            </a:r>
            <a:endParaRPr lang="fr-FR" sz="6000" dirty="0"/>
          </a:p>
        </p:txBody>
      </p:sp>
      <p:sp>
        <p:nvSpPr>
          <p:cNvPr id="3" name="Sous-titre 2"/>
          <p:cNvSpPr>
            <a:spLocks noGrp="1"/>
          </p:cNvSpPr>
          <p:nvPr>
            <p:ph type="subTitle" idx="1"/>
          </p:nvPr>
        </p:nvSpPr>
        <p:spPr>
          <a:xfrm>
            <a:off x="8705088" y="3807144"/>
            <a:ext cx="3334512" cy="2492453"/>
          </a:xfrm>
        </p:spPr>
        <p:txBody>
          <a:bodyPr>
            <a:normAutofit/>
          </a:bodyPr>
          <a:lstStyle/>
          <a:p>
            <a:endParaRPr lang="fr-FR" dirty="0"/>
          </a:p>
          <a:p>
            <a:r>
              <a:rPr lang="fr-FR" dirty="0" smtClean="0"/>
              <a:t>Pascal </a:t>
            </a:r>
            <a:r>
              <a:rPr lang="fr-FR" dirty="0" err="1" smtClean="0"/>
              <a:t>detroz</a:t>
            </a:r>
            <a:endParaRPr lang="fr-FR" dirty="0" smtClean="0"/>
          </a:p>
          <a:p>
            <a:r>
              <a:rPr lang="fr-FR" dirty="0" smtClean="0"/>
              <a:t>7 Juillet 2017</a:t>
            </a:r>
            <a:endParaRPr lang="fr-FR" dirty="0" smtClean="0"/>
          </a:p>
          <a:p>
            <a:r>
              <a:rPr lang="fr-FR" dirty="0" smtClean="0"/>
              <a:t>Casablanca</a:t>
            </a:r>
          </a:p>
          <a:p>
            <a:r>
              <a:rPr lang="fr-FR" dirty="0" smtClean="0"/>
              <a:t>Maroc</a:t>
            </a:r>
            <a:endParaRPr lang="fr-FR" dirty="0" smtClean="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43" y="163775"/>
            <a:ext cx="1933178" cy="570409"/>
          </a:xfrm>
          <a:prstGeom prst="rect">
            <a:avLst/>
          </a:prstGeom>
        </p:spPr>
      </p:pic>
      <p:sp>
        <p:nvSpPr>
          <p:cNvPr id="7" name="AutoShape 4" descr="ogo DIDACTIfen.pdf"/>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8375904" y="73999"/>
            <a:ext cx="3663696" cy="854581"/>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884" y="-140348"/>
            <a:ext cx="1178654" cy="1178654"/>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43" y="5053371"/>
            <a:ext cx="3127248" cy="613186"/>
          </a:xfrm>
          <a:prstGeom prst="rect">
            <a:avLst/>
          </a:prstGeom>
        </p:spPr>
      </p:pic>
    </p:spTree>
    <p:extLst>
      <p:ext uri="{BB962C8B-B14F-4D97-AF65-F5344CB8AC3E}">
        <p14:creationId xmlns:p14="http://schemas.microsoft.com/office/powerpoint/2010/main" val="1984291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vertical 3"/>
          <p:cNvSpPr>
            <a:spLocks noGrp="1"/>
          </p:cNvSpPr>
          <p:nvPr>
            <p:ph type="title" orient="vert"/>
          </p:nvPr>
        </p:nvSpPr>
        <p:spPr>
          <a:xfrm>
            <a:off x="9439111" y="197104"/>
            <a:ext cx="1615742" cy="5819647"/>
          </a:xfrm>
        </p:spPr>
        <p:txBody>
          <a:bodyPr/>
          <a:lstStyle/>
          <a:p>
            <a:r>
              <a:rPr lang="fr-FR" smtClean="0"/>
              <a:t>Des effets sur les finalités y compris l’évaluation</a:t>
            </a:r>
            <a:endParaRPr lang="fr-FR" dirty="0"/>
          </a:p>
        </p:txBody>
      </p:sp>
      <p:sp>
        <p:nvSpPr>
          <p:cNvPr id="5" name="Espace réservé du texte vertical 4"/>
          <p:cNvSpPr>
            <a:spLocks noGrp="1"/>
          </p:cNvSpPr>
          <p:nvPr>
            <p:ph type="body" orient="vert" idx="1"/>
          </p:nvPr>
        </p:nvSpPr>
        <p:spPr/>
        <p:txBody>
          <a:bodyPr/>
          <a:lstStyle/>
          <a:p>
            <a:endParaRPr lang="fr-FR" dirty="0"/>
          </a:p>
        </p:txBody>
      </p:sp>
      <p:graphicFrame>
        <p:nvGraphicFramePr>
          <p:cNvPr id="6" name="Espace réservé du contenu 5"/>
          <p:cNvGraphicFramePr>
            <a:graphicFrameLocks/>
          </p:cNvGraphicFramePr>
          <p:nvPr>
            <p:extLst>
              <p:ext uri="{D42A27DB-BD31-4B8C-83A1-F6EECF244321}">
                <p14:modId xmlns:p14="http://schemas.microsoft.com/office/powerpoint/2010/main" val="397829475"/>
              </p:ext>
            </p:extLst>
          </p:nvPr>
        </p:nvGraphicFramePr>
        <p:xfrm>
          <a:off x="-134" y="197104"/>
          <a:ext cx="9857366" cy="5819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8704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ill Sans SemiBold"/>
                <a:ea typeface="Gill Sans SemiBold"/>
                <a:cs typeface="Gill Sans SemiBold"/>
                <a:sym typeface="Gill Sans SemiBold"/>
              </a:rPr>
              <a:t>Un changement de paradigme ?</a:t>
            </a:r>
            <a:endParaRPr lang="fr-FR" b="1" dirty="0"/>
          </a:p>
        </p:txBody>
      </p:sp>
      <p:sp>
        <p:nvSpPr>
          <p:cNvPr id="3" name="Espace réservé du contenu 2"/>
          <p:cNvSpPr>
            <a:spLocks noGrp="1"/>
          </p:cNvSpPr>
          <p:nvPr>
            <p:ph idx="1"/>
          </p:nvPr>
        </p:nvSpPr>
        <p:spPr>
          <a:xfrm>
            <a:off x="1451579" y="2015732"/>
            <a:ext cx="9603275" cy="4055884"/>
          </a:xfrm>
        </p:spPr>
        <p:txBody>
          <a:bodyPr>
            <a:normAutofit/>
          </a:bodyPr>
          <a:lstStyle/>
          <a:p>
            <a:r>
              <a:rPr lang="fr-BE" dirty="0" err="1" smtClean="0"/>
              <a:t>Vosniadou</a:t>
            </a:r>
            <a:r>
              <a:rPr lang="fr-BE" dirty="0"/>
              <a:t>, </a:t>
            </a:r>
            <a:r>
              <a:rPr lang="fr-BE" dirty="0" smtClean="0"/>
              <a:t>2013</a:t>
            </a:r>
            <a:r>
              <a:rPr lang="nl-BE" dirty="0"/>
              <a:t> </a:t>
            </a:r>
            <a:r>
              <a:rPr lang="nl-BE" dirty="0" smtClean="0"/>
              <a:t>: 4 conditions pour un changement conceptuel</a:t>
            </a:r>
            <a:endParaRPr lang="fr-FR" dirty="0"/>
          </a:p>
          <a:p>
            <a:r>
              <a:rPr lang="fr-BE" dirty="0"/>
              <a:t>[1]  une insatisfaction par rapport à la conception existante ;	</a:t>
            </a:r>
            <a:endParaRPr lang="fr-FR" dirty="0"/>
          </a:p>
          <a:p>
            <a:r>
              <a:rPr lang="fr-BE" sz="2400" b="1" dirty="0"/>
              <a:t>[2] une conception alternative clairement définie ;</a:t>
            </a:r>
            <a:endParaRPr lang="fr-FR" sz="2400" b="1" dirty="0"/>
          </a:p>
          <a:p>
            <a:r>
              <a:rPr lang="fr-BE" dirty="0"/>
              <a:t>[3] le caractère praticable de cette conception alternative ;</a:t>
            </a:r>
            <a:endParaRPr lang="fr-FR" dirty="0"/>
          </a:p>
          <a:p>
            <a:r>
              <a:rPr lang="fr-BE" dirty="0"/>
              <a:t>[4] le caractère fécond de cette conception alternative. </a:t>
            </a:r>
            <a:endParaRPr lang="fr-FR" dirty="0"/>
          </a:p>
          <a:p>
            <a:endParaRPr lang="fr-FR" dirty="0">
              <a:latin typeface="gill san" charset="0"/>
            </a:endParaRPr>
          </a:p>
        </p:txBody>
      </p:sp>
    </p:spTree>
    <p:extLst>
      <p:ext uri="{BB962C8B-B14F-4D97-AF65-F5344CB8AC3E}">
        <p14:creationId xmlns:p14="http://schemas.microsoft.com/office/powerpoint/2010/main" val="473075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ill Sans SemiBold"/>
                <a:ea typeface="Gill Sans SemiBold"/>
                <a:cs typeface="Gill Sans SemiBold"/>
                <a:sym typeface="Gill Sans SemiBold"/>
              </a:rPr>
              <a:t>Un changement de paradigme ?</a:t>
            </a:r>
            <a:endParaRPr lang="fr-FR" b="1" dirty="0"/>
          </a:p>
        </p:txBody>
      </p:sp>
      <p:sp>
        <p:nvSpPr>
          <p:cNvPr id="3" name="Espace réservé du contenu 2"/>
          <p:cNvSpPr>
            <a:spLocks noGrp="1"/>
          </p:cNvSpPr>
          <p:nvPr>
            <p:ph idx="1"/>
          </p:nvPr>
        </p:nvSpPr>
        <p:spPr>
          <a:xfrm>
            <a:off x="1451579" y="2015732"/>
            <a:ext cx="9603275" cy="4055884"/>
          </a:xfrm>
        </p:spPr>
        <p:txBody>
          <a:bodyPr>
            <a:normAutofit/>
          </a:bodyPr>
          <a:lstStyle/>
          <a:p>
            <a:r>
              <a:rPr lang="fr-BE" dirty="0" err="1" smtClean="0"/>
              <a:t>Vosniadou</a:t>
            </a:r>
            <a:r>
              <a:rPr lang="fr-BE" dirty="0"/>
              <a:t>, </a:t>
            </a:r>
            <a:r>
              <a:rPr lang="fr-BE" dirty="0" smtClean="0"/>
              <a:t>2013</a:t>
            </a:r>
            <a:r>
              <a:rPr lang="nl-BE" dirty="0"/>
              <a:t> </a:t>
            </a:r>
            <a:r>
              <a:rPr lang="nl-BE" dirty="0" smtClean="0"/>
              <a:t>: 4 conditions pour un changement conceptuel</a:t>
            </a:r>
            <a:endParaRPr lang="fr-FR" dirty="0"/>
          </a:p>
          <a:p>
            <a:r>
              <a:rPr lang="fr-BE" dirty="0"/>
              <a:t>[1]  une insatisfaction par rapport à la conception existante ;	</a:t>
            </a:r>
            <a:endParaRPr lang="fr-FR" dirty="0"/>
          </a:p>
          <a:p>
            <a:r>
              <a:rPr lang="fr-BE" sz="2400" b="1" dirty="0"/>
              <a:t>[2] une conception alternative clairement définie ;</a:t>
            </a:r>
            <a:endParaRPr lang="fr-FR" sz="2400" b="1" dirty="0"/>
          </a:p>
          <a:p>
            <a:r>
              <a:rPr lang="fr-BE" dirty="0"/>
              <a:t>[3] le caractère praticable de cette conception alternative ;</a:t>
            </a:r>
            <a:endParaRPr lang="fr-FR" dirty="0"/>
          </a:p>
          <a:p>
            <a:r>
              <a:rPr lang="fr-BE" dirty="0"/>
              <a:t>[4] le caractère fécond de cette conception alternative. </a:t>
            </a:r>
            <a:endParaRPr lang="fr-FR" dirty="0"/>
          </a:p>
          <a:p>
            <a:endParaRPr lang="fr-FR" dirty="0">
              <a:latin typeface="gill san" charset="0"/>
            </a:endParaRPr>
          </a:p>
        </p:txBody>
      </p:sp>
    </p:spTree>
    <p:extLst>
      <p:ext uri="{BB962C8B-B14F-4D97-AF65-F5344CB8AC3E}">
        <p14:creationId xmlns:p14="http://schemas.microsoft.com/office/powerpoint/2010/main" val="1000694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0" y="427340"/>
            <a:ext cx="9070848" cy="5278516"/>
          </a:xfrm>
          <a:prstGeom prst="rect">
            <a:avLst/>
          </a:prstGeom>
        </p:spPr>
      </p:pic>
      <p:sp>
        <p:nvSpPr>
          <p:cNvPr id="9" name="Titre vertical 8"/>
          <p:cNvSpPr>
            <a:spLocks noGrp="1"/>
          </p:cNvSpPr>
          <p:nvPr>
            <p:ph type="title" orient="vert"/>
          </p:nvPr>
        </p:nvSpPr>
        <p:spPr/>
        <p:txBody>
          <a:bodyPr/>
          <a:lstStyle/>
          <a:p>
            <a:r>
              <a:rPr lang="fr-FR" dirty="0" smtClean="0"/>
              <a:t>Une vision parmi d’autres</a:t>
            </a:r>
            <a:endParaRPr lang="fr-FR" dirty="0"/>
          </a:p>
        </p:txBody>
      </p:sp>
    </p:spTree>
    <p:extLst>
      <p:ext uri="{BB962C8B-B14F-4D97-AF65-F5344CB8AC3E}">
        <p14:creationId xmlns:p14="http://schemas.microsoft.com/office/powerpoint/2010/main" val="1578896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stretch>
            <a:fillRect/>
          </a:stretch>
        </p:blipFill>
        <p:spPr>
          <a:xfrm>
            <a:off x="773365" y="180664"/>
            <a:ext cx="10217723" cy="6081105"/>
          </a:xfrm>
          <a:prstGeom prst="rect">
            <a:avLst/>
          </a:prstGeom>
        </p:spPr>
      </p:pic>
    </p:spTree>
    <p:extLst>
      <p:ext uri="{BB962C8B-B14F-4D97-AF65-F5344CB8AC3E}">
        <p14:creationId xmlns:p14="http://schemas.microsoft.com/office/powerpoint/2010/main" val="1679331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ill Sans SemiBold"/>
                <a:ea typeface="Gill Sans SemiBold"/>
                <a:cs typeface="Gill Sans SemiBold"/>
                <a:sym typeface="Gill Sans SemiBold"/>
              </a:rPr>
              <a:t>Les conséquences pour l’évaluation</a:t>
            </a:r>
            <a:endParaRPr lang="fr-FR" b="1" dirty="0"/>
          </a:p>
        </p:txBody>
      </p:sp>
      <p:sp>
        <p:nvSpPr>
          <p:cNvPr id="3" name="Espace réservé du contenu 2"/>
          <p:cNvSpPr>
            <a:spLocks noGrp="1"/>
          </p:cNvSpPr>
          <p:nvPr>
            <p:ph idx="1"/>
          </p:nvPr>
        </p:nvSpPr>
        <p:spPr>
          <a:xfrm>
            <a:off x="1451579" y="2015732"/>
            <a:ext cx="9603275" cy="4055884"/>
          </a:xfrm>
        </p:spPr>
        <p:txBody>
          <a:bodyPr>
            <a:normAutofit/>
          </a:bodyPr>
          <a:lstStyle/>
          <a:p>
            <a:endParaRPr lang="fr-FR" dirty="0">
              <a:latin typeface="gill san" charset="0"/>
            </a:endParaRPr>
          </a:p>
          <a:p>
            <a:r>
              <a:rPr lang="fr-FR" dirty="0" smtClean="0">
                <a:latin typeface="gill san" charset="0"/>
              </a:rPr>
              <a:t>L’évaluation de performances pour lesquelles l’enseignant n’est pas compétent </a:t>
            </a:r>
          </a:p>
          <a:p>
            <a:r>
              <a:rPr lang="fr-FR" dirty="0" smtClean="0">
                <a:latin typeface="gill san" charset="0"/>
              </a:rPr>
              <a:t>L’évaluation et l’apprentissage sont enchevêtrés (</a:t>
            </a:r>
            <a:r>
              <a:rPr lang="fr-FR" dirty="0" err="1" smtClean="0">
                <a:latin typeface="gill san" charset="0"/>
              </a:rPr>
              <a:t>assessment</a:t>
            </a:r>
            <a:r>
              <a:rPr lang="fr-FR" dirty="0" smtClean="0">
                <a:latin typeface="gill san" charset="0"/>
              </a:rPr>
              <a:t> for </a:t>
            </a:r>
            <a:r>
              <a:rPr lang="fr-FR" dirty="0" err="1" smtClean="0">
                <a:latin typeface="gill san" charset="0"/>
              </a:rPr>
              <a:t>learning</a:t>
            </a:r>
            <a:r>
              <a:rPr lang="fr-FR" dirty="0" smtClean="0">
                <a:latin typeface="gill san" charset="0"/>
              </a:rPr>
              <a:t>)</a:t>
            </a:r>
          </a:p>
          <a:p>
            <a:r>
              <a:rPr lang="fr-FR" dirty="0" smtClean="0">
                <a:latin typeface="gill san" charset="0"/>
              </a:rPr>
              <a:t>L’évaluation devient collective avec un risque de PPCD</a:t>
            </a:r>
          </a:p>
          <a:p>
            <a:r>
              <a:rPr lang="fr-FR" dirty="0" smtClean="0">
                <a:latin typeface="gill san" charset="0"/>
              </a:rPr>
              <a:t>L’authenticité comme paradigme </a:t>
            </a:r>
            <a:r>
              <a:rPr lang="mr-IN" dirty="0" smtClean="0">
                <a:latin typeface="gill san" charset="0"/>
              </a:rPr>
              <a:t>–</a:t>
            </a:r>
            <a:r>
              <a:rPr lang="fr-FR" dirty="0" smtClean="0">
                <a:latin typeface="gill san" charset="0"/>
              </a:rPr>
              <a:t> prégnance du contexte</a:t>
            </a:r>
          </a:p>
          <a:p>
            <a:r>
              <a:rPr lang="fr-FR" dirty="0">
                <a:latin typeface="gill san" charset="0"/>
              </a:rPr>
              <a:t>L’évaluation comme problématique du </a:t>
            </a:r>
            <a:r>
              <a:rPr lang="fr-FR" dirty="0" smtClean="0">
                <a:latin typeface="gill san" charset="0"/>
              </a:rPr>
              <a:t>sens</a:t>
            </a:r>
          </a:p>
          <a:p>
            <a:r>
              <a:rPr lang="fr-FR" dirty="0" smtClean="0">
                <a:latin typeface="gill san" charset="0"/>
              </a:rPr>
              <a:t>Un grand changement de paradigme.</a:t>
            </a:r>
          </a:p>
          <a:p>
            <a:endParaRPr lang="fr-FR" dirty="0" smtClean="0">
              <a:latin typeface="gill san" charset="0"/>
            </a:endParaRPr>
          </a:p>
          <a:p>
            <a:endParaRPr lang="fr-FR" dirty="0" smtClean="0">
              <a:latin typeface="gill san" charset="0"/>
            </a:endParaRPr>
          </a:p>
        </p:txBody>
      </p:sp>
    </p:spTree>
    <p:extLst>
      <p:ext uri="{BB962C8B-B14F-4D97-AF65-F5344CB8AC3E}">
        <p14:creationId xmlns:p14="http://schemas.microsoft.com/office/powerpoint/2010/main" val="1325418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ill Sans SemiBold"/>
                <a:ea typeface="Gill Sans SemiBold"/>
                <a:cs typeface="Gill Sans SemiBold"/>
                <a:sym typeface="Gill Sans SemiBold"/>
              </a:rPr>
              <a:t>Un changement de paradigme ?</a:t>
            </a:r>
            <a:endParaRPr lang="fr-FR" b="1" dirty="0"/>
          </a:p>
        </p:txBody>
      </p:sp>
      <p:sp>
        <p:nvSpPr>
          <p:cNvPr id="3" name="Espace réservé du contenu 2"/>
          <p:cNvSpPr>
            <a:spLocks noGrp="1"/>
          </p:cNvSpPr>
          <p:nvPr>
            <p:ph idx="1"/>
          </p:nvPr>
        </p:nvSpPr>
        <p:spPr>
          <a:xfrm>
            <a:off x="1451579" y="2015732"/>
            <a:ext cx="9603275" cy="4055884"/>
          </a:xfrm>
        </p:spPr>
        <p:txBody>
          <a:bodyPr>
            <a:normAutofit/>
          </a:bodyPr>
          <a:lstStyle/>
          <a:p>
            <a:r>
              <a:rPr lang="fr-BE" dirty="0" err="1" smtClean="0"/>
              <a:t>Vosniadou</a:t>
            </a:r>
            <a:r>
              <a:rPr lang="fr-BE" dirty="0"/>
              <a:t>, </a:t>
            </a:r>
            <a:r>
              <a:rPr lang="fr-BE" dirty="0" smtClean="0"/>
              <a:t>2013</a:t>
            </a:r>
            <a:r>
              <a:rPr lang="nl-BE" dirty="0"/>
              <a:t> </a:t>
            </a:r>
            <a:r>
              <a:rPr lang="nl-BE" dirty="0" smtClean="0"/>
              <a:t>: 4 conditions pour un changement conceptuel</a:t>
            </a:r>
            <a:endParaRPr lang="fr-FR" dirty="0"/>
          </a:p>
          <a:p>
            <a:r>
              <a:rPr lang="fr-BE" dirty="0"/>
              <a:t>[1]  une insatisfaction par rapport à la conception existante ;	</a:t>
            </a:r>
            <a:endParaRPr lang="fr-FR" dirty="0"/>
          </a:p>
          <a:p>
            <a:r>
              <a:rPr lang="fr-BE" dirty="0"/>
              <a:t>[2] une conception alternative clairement définie ;</a:t>
            </a:r>
            <a:endParaRPr lang="fr-FR" dirty="0"/>
          </a:p>
          <a:p>
            <a:r>
              <a:rPr lang="fr-BE" sz="2400" b="1" dirty="0"/>
              <a:t>[3] le caractère praticable de cette conception alternative ;</a:t>
            </a:r>
            <a:endParaRPr lang="fr-FR" sz="2400" b="1" dirty="0"/>
          </a:p>
          <a:p>
            <a:r>
              <a:rPr lang="fr-BE" dirty="0"/>
              <a:t>[4] le caractère fécond de cette conception alternative. </a:t>
            </a:r>
            <a:endParaRPr lang="fr-FR" dirty="0"/>
          </a:p>
          <a:p>
            <a:endParaRPr lang="fr-FR" dirty="0">
              <a:latin typeface="gill san" charset="0"/>
            </a:endParaRPr>
          </a:p>
        </p:txBody>
      </p:sp>
    </p:spTree>
    <p:extLst>
      <p:ext uri="{BB962C8B-B14F-4D97-AF65-F5344CB8AC3E}">
        <p14:creationId xmlns:p14="http://schemas.microsoft.com/office/powerpoint/2010/main" val="172437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ill Sans SemiBold"/>
                <a:ea typeface="Gill Sans SemiBold"/>
                <a:cs typeface="Gill Sans SemiBold"/>
                <a:sym typeface="Gill Sans SemiBold"/>
              </a:rPr>
              <a:t>Un changement de paradigme (1/2)</a:t>
            </a:r>
            <a:endParaRPr lang="fr-FR" b="1" dirty="0"/>
          </a:p>
        </p:txBody>
      </p:sp>
      <p:sp>
        <p:nvSpPr>
          <p:cNvPr id="3" name="Espace réservé du contenu 2"/>
          <p:cNvSpPr>
            <a:spLocks noGrp="1"/>
          </p:cNvSpPr>
          <p:nvPr>
            <p:ph idx="1"/>
          </p:nvPr>
        </p:nvSpPr>
        <p:spPr>
          <a:xfrm>
            <a:off x="1451579" y="2015732"/>
            <a:ext cx="9603275" cy="4055884"/>
          </a:xfrm>
        </p:spPr>
        <p:txBody>
          <a:bodyPr>
            <a:normAutofit fontScale="92500"/>
          </a:bodyPr>
          <a:lstStyle/>
          <a:p>
            <a:r>
              <a:rPr lang="fr-FR" b="1" dirty="0">
                <a:solidFill>
                  <a:srgbClr val="1F2521"/>
                </a:solidFill>
              </a:rPr>
              <a:t>De </a:t>
            </a:r>
            <a:r>
              <a:rPr lang="fr-FR" b="1" dirty="0" err="1">
                <a:solidFill>
                  <a:srgbClr val="1F2521"/>
                </a:solidFill>
              </a:rPr>
              <a:t>Ketele</a:t>
            </a:r>
            <a:r>
              <a:rPr lang="fr-FR" b="1" dirty="0">
                <a:solidFill>
                  <a:srgbClr val="1F2521"/>
                </a:solidFill>
              </a:rPr>
              <a:t> et </a:t>
            </a:r>
            <a:r>
              <a:rPr lang="fr-FR" b="1" dirty="0" err="1">
                <a:solidFill>
                  <a:srgbClr val="1F2521"/>
                </a:solidFill>
              </a:rPr>
              <a:t>Gerard</a:t>
            </a:r>
            <a:r>
              <a:rPr lang="fr-FR" b="1" dirty="0">
                <a:solidFill>
                  <a:srgbClr val="1F2521"/>
                </a:solidFill>
              </a:rPr>
              <a:t> (2005) </a:t>
            </a:r>
            <a:r>
              <a:rPr lang="fr-FR" dirty="0">
                <a:solidFill>
                  <a:srgbClr val="1F2521"/>
                </a:solidFill>
              </a:rPr>
              <a:t>La validation des épreuves d’évaluation selon l’approche par </a:t>
            </a:r>
            <a:r>
              <a:rPr lang="fr-FR" dirty="0" smtClean="0">
                <a:solidFill>
                  <a:srgbClr val="1F2521"/>
                </a:solidFill>
              </a:rPr>
              <a:t>compétences (p. 22)</a:t>
            </a:r>
            <a:r>
              <a:rPr lang="fr-FR" dirty="0">
                <a:solidFill>
                  <a:srgbClr val="1F2521"/>
                </a:solidFill>
              </a:rPr>
              <a:t/>
            </a:r>
            <a:br>
              <a:rPr lang="fr-FR" dirty="0">
                <a:solidFill>
                  <a:srgbClr val="1F2521"/>
                </a:solidFill>
              </a:rPr>
            </a:br>
            <a:r>
              <a:rPr lang="fr-FR" i="1" dirty="0">
                <a:solidFill>
                  <a:srgbClr val="1F2521"/>
                </a:solidFill>
              </a:rPr>
              <a:t>La validation d’épreuves construites en cohérence avec l’approche par compétences est loin d’être un problème résolu de façon satisfaisante</a:t>
            </a:r>
            <a:r>
              <a:rPr lang="fr-FR" i="1" dirty="0" smtClean="0">
                <a:solidFill>
                  <a:srgbClr val="1F2521"/>
                </a:solidFill>
              </a:rPr>
              <a:t>.</a:t>
            </a:r>
            <a:r>
              <a:rPr lang="fr-FR" i="1" dirty="0">
                <a:solidFill>
                  <a:srgbClr val="1F2521"/>
                </a:solidFill>
              </a:rPr>
              <a:t/>
            </a:r>
            <a:br>
              <a:rPr lang="fr-FR" i="1" dirty="0">
                <a:solidFill>
                  <a:srgbClr val="1F2521"/>
                </a:solidFill>
              </a:rPr>
            </a:br>
            <a:r>
              <a:rPr lang="fr-FR" i="1" dirty="0">
                <a:solidFill>
                  <a:srgbClr val="1F2521"/>
                </a:solidFill>
              </a:rPr>
              <a:t>Peut-on espérer un jour disposer d’une </a:t>
            </a:r>
            <a:r>
              <a:rPr lang="fr-FR" i="1" dirty="0" err="1">
                <a:solidFill>
                  <a:srgbClr val="1F2521"/>
                </a:solidFill>
              </a:rPr>
              <a:t>édumétrie</a:t>
            </a:r>
            <a:r>
              <a:rPr lang="fr-FR" i="1" dirty="0">
                <a:solidFill>
                  <a:srgbClr val="1F2521"/>
                </a:solidFill>
              </a:rPr>
              <a:t> satisfaisante pour évaluer des </a:t>
            </a:r>
            <a:r>
              <a:rPr lang="fr-FR" i="1" dirty="0">
                <a:solidFill>
                  <a:srgbClr val="333A34"/>
                </a:solidFill>
              </a:rPr>
              <a:t>compétences complexes ? Rien n’est moins sûr dans l’état actuel de nos connaissances.</a:t>
            </a:r>
          </a:p>
          <a:p>
            <a:r>
              <a:rPr lang="fr-FR" b="1" dirty="0" err="1"/>
              <a:t>Scallon</a:t>
            </a:r>
            <a:r>
              <a:rPr lang="fr-FR" b="1" dirty="0"/>
              <a:t> (2004)</a:t>
            </a:r>
            <a:r>
              <a:rPr lang="fr-FR" dirty="0"/>
              <a:t>: L'évaluation des apprentissages dans une approche par </a:t>
            </a:r>
            <a:r>
              <a:rPr lang="fr-FR" dirty="0" smtClean="0"/>
              <a:t>compétences (P. 320)</a:t>
            </a:r>
            <a:br>
              <a:rPr lang="fr-FR" dirty="0" smtClean="0"/>
            </a:br>
            <a:r>
              <a:rPr lang="fr-FR" i="1" dirty="0" smtClean="0"/>
              <a:t>La </a:t>
            </a:r>
            <a:r>
              <a:rPr lang="fr-FR" i="1" dirty="0"/>
              <a:t>démarche à implémenter demeure inédite </a:t>
            </a:r>
            <a:br>
              <a:rPr lang="fr-FR" i="1" dirty="0"/>
            </a:br>
            <a:r>
              <a:rPr lang="fr-FR" i="1" dirty="0"/>
              <a:t>L’évaluation des apprentissages dans une approche par compétences ressemble à un chemin sinueux, un chemin qui croiserait plusieurs sentiers propices à la distraction et parfois à la confusion</a:t>
            </a:r>
          </a:p>
          <a:p>
            <a:endParaRPr lang="fr-FR" dirty="0">
              <a:latin typeface="gill san" charset="0"/>
            </a:endParaRPr>
          </a:p>
        </p:txBody>
      </p:sp>
    </p:spTree>
    <p:extLst>
      <p:ext uri="{BB962C8B-B14F-4D97-AF65-F5344CB8AC3E}">
        <p14:creationId xmlns:p14="http://schemas.microsoft.com/office/powerpoint/2010/main" val="34075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ill Sans SemiBold"/>
                <a:ea typeface="Gill Sans SemiBold"/>
                <a:cs typeface="Gill Sans SemiBold"/>
                <a:sym typeface="Gill Sans SemiBold"/>
              </a:rPr>
              <a:t>Un changement de paradigme (2/2)</a:t>
            </a:r>
            <a:endParaRPr lang="fr-FR" b="1" dirty="0"/>
          </a:p>
        </p:txBody>
      </p:sp>
      <p:sp>
        <p:nvSpPr>
          <p:cNvPr id="3" name="Espace réservé du contenu 2"/>
          <p:cNvSpPr>
            <a:spLocks noGrp="1"/>
          </p:cNvSpPr>
          <p:nvPr>
            <p:ph idx="1"/>
          </p:nvPr>
        </p:nvSpPr>
        <p:spPr>
          <a:xfrm>
            <a:off x="1451579" y="2015732"/>
            <a:ext cx="10435621" cy="4055884"/>
          </a:xfrm>
        </p:spPr>
        <p:txBody>
          <a:bodyPr>
            <a:normAutofit fontScale="92500" lnSpcReduction="10000"/>
          </a:bodyPr>
          <a:lstStyle/>
          <a:p>
            <a:r>
              <a:rPr lang="fr-FR" b="1" dirty="0"/>
              <a:t>Tardif (2006)</a:t>
            </a:r>
            <a:r>
              <a:rPr lang="fr-FR" dirty="0"/>
              <a:t>: L’évaluation des compétences : Documenter le parcours de </a:t>
            </a:r>
            <a:r>
              <a:rPr lang="fr-FR" dirty="0" smtClean="0"/>
              <a:t>développement</a:t>
            </a:r>
            <a:r>
              <a:rPr lang="fr-FR" dirty="0"/>
              <a:t/>
            </a:r>
            <a:br>
              <a:rPr lang="fr-FR" dirty="0"/>
            </a:br>
            <a:r>
              <a:rPr lang="fr-FR" i="1" dirty="0"/>
              <a:t>En réalité, le choix des éléments susceptibles de remplir toutes les exigences d’une évaluation systématique et rigoureuse des compétences reste encore une tâche à terminer, voire à entreprendre (p.3</a:t>
            </a:r>
            <a:r>
              <a:rPr lang="fr-FR" i="1" dirty="0" smtClean="0"/>
              <a:t>)</a:t>
            </a:r>
            <a:r>
              <a:rPr lang="fr-FR" i="1" dirty="0"/>
              <a:t/>
            </a:r>
            <a:br>
              <a:rPr lang="fr-FR" i="1" dirty="0"/>
            </a:br>
            <a:r>
              <a:rPr lang="fr-FR" i="1" dirty="0"/>
              <a:t>Les exigences de </a:t>
            </a:r>
            <a:r>
              <a:rPr lang="fr-FR" i="1" dirty="0" smtClean="0"/>
              <a:t>l’évaluation </a:t>
            </a:r>
            <a:r>
              <a:rPr lang="fr-FR" i="1" dirty="0"/>
              <a:t>des compétences sont nombreuses et elles posent des défis de taille. D’aucun pourraient dès maintenant penser qu’une telle entreprise est impossible étant donné les théories et les instruments développés à ce jour dans le domaine de l’évaluation des apprentissages. (</a:t>
            </a:r>
            <a:r>
              <a:rPr lang="fr-FR" i="1" dirty="0" smtClean="0"/>
              <a:t>p.134)</a:t>
            </a:r>
          </a:p>
          <a:p>
            <a:r>
              <a:rPr lang="fr-FR" b="1" dirty="0" err="1" smtClean="0"/>
              <a:t>Vandermaren</a:t>
            </a:r>
            <a:r>
              <a:rPr lang="fr-FR" b="1" dirty="0" smtClean="0"/>
              <a:t> et </a:t>
            </a:r>
            <a:r>
              <a:rPr lang="fr-FR" b="1" dirty="0" err="1" smtClean="0"/>
              <a:t>Loye</a:t>
            </a:r>
            <a:r>
              <a:rPr lang="fr-FR" b="1" dirty="0" smtClean="0"/>
              <a:t> (2011) : </a:t>
            </a:r>
            <a:r>
              <a:rPr lang="fr-FR" dirty="0" smtClean="0"/>
              <a:t>A propos de quelques difficultés de l’évaluation des compétences (p. 52)</a:t>
            </a:r>
            <a:br>
              <a:rPr lang="fr-FR" dirty="0" smtClean="0"/>
            </a:br>
            <a:r>
              <a:rPr lang="fr-BE" i="1" dirty="0" smtClean="0"/>
              <a:t>Notre </a:t>
            </a:r>
            <a:r>
              <a:rPr lang="fr-BE" i="1" dirty="0" err="1"/>
              <a:t>réflexion</a:t>
            </a:r>
            <a:r>
              <a:rPr lang="fr-BE" i="1" dirty="0"/>
              <a:t> critique, </a:t>
            </a:r>
            <a:r>
              <a:rPr lang="fr-BE" i="1" dirty="0" err="1"/>
              <a:t>très</a:t>
            </a:r>
            <a:r>
              <a:rPr lang="fr-BE" i="1" dirty="0"/>
              <a:t> sinon trop critique selon certains </a:t>
            </a:r>
            <a:r>
              <a:rPr lang="fr-BE" i="1" dirty="0" err="1"/>
              <a:t>collègues</a:t>
            </a:r>
            <a:r>
              <a:rPr lang="fr-BE" i="1" dirty="0"/>
              <a:t>, ne fait que relever l’ampleur et la difficulté́ de leur </a:t>
            </a:r>
            <a:r>
              <a:rPr lang="fr-BE" i="1" dirty="0" err="1"/>
              <a:t>tâche</a:t>
            </a:r>
            <a:r>
              <a:rPr lang="fr-BE" i="1" dirty="0"/>
              <a:t> et tout le </a:t>
            </a:r>
            <a:r>
              <a:rPr lang="fr-BE" i="1" dirty="0" err="1"/>
              <a:t>mérite</a:t>
            </a:r>
            <a:r>
              <a:rPr lang="fr-BE" i="1" dirty="0"/>
              <a:t> qu’ils peuvent avoir dans leurs tentatives </a:t>
            </a:r>
            <a:r>
              <a:rPr lang="fr-BE" i="1" dirty="0" err="1"/>
              <a:t>répétées</a:t>
            </a:r>
            <a:r>
              <a:rPr lang="fr-BE" i="1" dirty="0"/>
              <a:t>, assidues, </a:t>
            </a:r>
            <a:r>
              <a:rPr lang="fr-BE" i="1" dirty="0" err="1" smtClean="0"/>
              <a:t>ingenieuses</a:t>
            </a:r>
            <a:r>
              <a:rPr lang="fr-BE" i="1" dirty="0" smtClean="0"/>
              <a:t> </a:t>
            </a:r>
            <a:r>
              <a:rPr lang="fr-BE" i="1" dirty="0"/>
              <a:t>de relever ce </a:t>
            </a:r>
            <a:r>
              <a:rPr lang="fr-BE" i="1" dirty="0" err="1" smtClean="0"/>
              <a:t>défi</a:t>
            </a:r>
            <a:r>
              <a:rPr lang="fr-BE" i="1" dirty="0" smtClean="0"/>
              <a:t> </a:t>
            </a:r>
            <a:r>
              <a:rPr lang="fr-BE" i="1" dirty="0"/>
              <a:t>qui, lorsque l’on combine les analyses sociologiques et psychologiques du travail scolaire, peut </a:t>
            </a:r>
            <a:r>
              <a:rPr lang="fr-BE" i="1" dirty="0" err="1"/>
              <a:t>apparaître</a:t>
            </a:r>
            <a:r>
              <a:rPr lang="fr-BE" i="1" dirty="0"/>
              <a:t> parfois comme une tâche impossible à surmonter.</a:t>
            </a:r>
            <a:r>
              <a:rPr lang="fr-FR" i="1" dirty="0"/>
              <a:t> </a:t>
            </a:r>
            <a:endParaRPr lang="fr-FR" i="1" dirty="0" smtClean="0"/>
          </a:p>
        </p:txBody>
      </p:sp>
    </p:spTree>
    <p:extLst>
      <p:ext uri="{BB962C8B-B14F-4D97-AF65-F5344CB8AC3E}">
        <p14:creationId xmlns:p14="http://schemas.microsoft.com/office/powerpoint/2010/main" val="2125138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ill Sans SemiBold"/>
                <a:ea typeface="Gill Sans SemiBold"/>
                <a:cs typeface="Gill Sans SemiBold"/>
                <a:sym typeface="Gill Sans SemiBold"/>
              </a:rPr>
              <a:t>Un changement de paradigme ?</a:t>
            </a:r>
            <a:endParaRPr lang="fr-FR" b="1" dirty="0"/>
          </a:p>
        </p:txBody>
      </p:sp>
      <p:sp>
        <p:nvSpPr>
          <p:cNvPr id="3" name="Espace réservé du contenu 2"/>
          <p:cNvSpPr>
            <a:spLocks noGrp="1"/>
          </p:cNvSpPr>
          <p:nvPr>
            <p:ph idx="1"/>
          </p:nvPr>
        </p:nvSpPr>
        <p:spPr>
          <a:xfrm>
            <a:off x="1451579" y="2015732"/>
            <a:ext cx="9603275" cy="4055884"/>
          </a:xfrm>
        </p:spPr>
        <p:txBody>
          <a:bodyPr>
            <a:normAutofit/>
          </a:bodyPr>
          <a:lstStyle/>
          <a:p>
            <a:r>
              <a:rPr lang="fr-BE" dirty="0" err="1" smtClean="0"/>
              <a:t>Vosniadou</a:t>
            </a:r>
            <a:r>
              <a:rPr lang="fr-BE" dirty="0"/>
              <a:t>, </a:t>
            </a:r>
            <a:r>
              <a:rPr lang="fr-BE" dirty="0" smtClean="0"/>
              <a:t>2013</a:t>
            </a:r>
            <a:r>
              <a:rPr lang="nl-BE" dirty="0"/>
              <a:t> </a:t>
            </a:r>
            <a:r>
              <a:rPr lang="nl-BE" dirty="0" smtClean="0"/>
              <a:t>: 4 conditions pour un changement conceptuel</a:t>
            </a:r>
            <a:endParaRPr lang="fr-FR" dirty="0"/>
          </a:p>
          <a:p>
            <a:r>
              <a:rPr lang="fr-BE" dirty="0"/>
              <a:t>[1]  une insatisfaction par rapport à la conception existante ;	</a:t>
            </a:r>
            <a:endParaRPr lang="fr-FR" dirty="0"/>
          </a:p>
          <a:p>
            <a:r>
              <a:rPr lang="fr-BE" dirty="0"/>
              <a:t>[2] une conception alternative clairement définie ;</a:t>
            </a:r>
            <a:endParaRPr lang="fr-FR" dirty="0"/>
          </a:p>
          <a:p>
            <a:r>
              <a:rPr lang="fr-BE" dirty="0"/>
              <a:t>[3] le caractère praticable de cette conception alternative ;</a:t>
            </a:r>
            <a:endParaRPr lang="fr-FR" dirty="0"/>
          </a:p>
          <a:p>
            <a:r>
              <a:rPr lang="fr-BE" sz="2400" b="1" dirty="0"/>
              <a:t>[4] le caractère fécond de cette conception alternative. </a:t>
            </a:r>
            <a:endParaRPr lang="fr-FR" sz="2400" b="1" dirty="0"/>
          </a:p>
          <a:p>
            <a:endParaRPr lang="fr-FR" dirty="0">
              <a:latin typeface="gill san" charset="0"/>
            </a:endParaRPr>
          </a:p>
        </p:txBody>
      </p:sp>
    </p:spTree>
    <p:extLst>
      <p:ext uri="{BB962C8B-B14F-4D97-AF65-F5344CB8AC3E}">
        <p14:creationId xmlns:p14="http://schemas.microsoft.com/office/powerpoint/2010/main" val="705878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49205" y="1682496"/>
            <a:ext cx="9774221" cy="1624657"/>
          </a:xfrm>
        </p:spPr>
        <p:txBody>
          <a:bodyPr>
            <a:noAutofit/>
          </a:bodyPr>
          <a:lstStyle/>
          <a:p>
            <a:r>
              <a:rPr lang="fr-FR" sz="4400" dirty="0" smtClean="0"/>
              <a:t>L’évaluation des étudiants dans l’enseignement supérieur au siècle passé</a:t>
            </a:r>
            <a:endParaRPr lang="fr-FR" sz="4400" dirty="0"/>
          </a:p>
        </p:txBody>
      </p:sp>
    </p:spTree>
    <p:extLst>
      <p:ext uri="{BB962C8B-B14F-4D97-AF65-F5344CB8AC3E}">
        <p14:creationId xmlns:p14="http://schemas.microsoft.com/office/powerpoint/2010/main" val="203938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L’enquête PRADES</a:t>
            </a:r>
            <a:endParaRPr lang="fr-FR" dirty="0"/>
          </a:p>
        </p:txBody>
      </p:sp>
      <p:pic>
        <p:nvPicPr>
          <p:cNvPr id="4" name="Image 3"/>
          <p:cNvPicPr>
            <a:picLocks noChangeAspect="1"/>
          </p:cNvPicPr>
          <p:nvPr/>
        </p:nvPicPr>
        <p:blipFill>
          <a:blip r:embed="rId2"/>
          <a:stretch>
            <a:fillRect/>
          </a:stretch>
        </p:blipFill>
        <p:spPr>
          <a:xfrm>
            <a:off x="3065607" y="276458"/>
            <a:ext cx="4586960" cy="6059027"/>
          </a:xfrm>
          <a:prstGeom prst="rect">
            <a:avLst/>
          </a:prstGeom>
        </p:spPr>
      </p:pic>
    </p:spTree>
    <p:extLst>
      <p:ext uri="{BB962C8B-B14F-4D97-AF65-F5344CB8AC3E}">
        <p14:creationId xmlns:p14="http://schemas.microsoft.com/office/powerpoint/2010/main" val="1714583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questions de recherche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Quelles </a:t>
            </a:r>
            <a:r>
              <a:rPr lang="fr-FR" dirty="0"/>
              <a:t>pratiques d’</a:t>
            </a:r>
            <a:r>
              <a:rPr lang="fr-FR" dirty="0" err="1"/>
              <a:t>évaluation</a:t>
            </a:r>
            <a:r>
              <a:rPr lang="fr-FR" dirty="0"/>
              <a:t> des acquis les enseignants de l’enseignement </a:t>
            </a:r>
            <a:r>
              <a:rPr lang="fr-FR" dirty="0" err="1"/>
              <a:t>supérieur</a:t>
            </a:r>
            <a:r>
              <a:rPr lang="fr-FR" dirty="0"/>
              <a:t> </a:t>
            </a:r>
            <a:r>
              <a:rPr lang="fr-FR" dirty="0" err="1"/>
              <a:t>déclarent-ils</a:t>
            </a:r>
            <a:r>
              <a:rPr lang="fr-FR" dirty="0"/>
              <a:t> mettre en œuvre à l’</a:t>
            </a:r>
            <a:r>
              <a:rPr lang="fr-FR" dirty="0" err="1"/>
              <a:t>Universite</a:t>
            </a:r>
            <a:r>
              <a:rPr lang="fr-FR" dirty="0"/>
              <a:t>́ et en Haute </a:t>
            </a:r>
            <a:r>
              <a:rPr lang="fr-FR" dirty="0" err="1"/>
              <a:t>École</a:t>
            </a:r>
            <a:r>
              <a:rPr lang="fr-FR" dirty="0"/>
              <a:t> ? Comment les outils d’</a:t>
            </a:r>
            <a:r>
              <a:rPr lang="fr-FR" dirty="0" err="1"/>
              <a:t>évaluation</a:t>
            </a:r>
            <a:r>
              <a:rPr lang="fr-FR" dirty="0"/>
              <a:t> sont-ils </a:t>
            </a:r>
            <a:r>
              <a:rPr lang="fr-FR" dirty="0" err="1"/>
              <a:t>concrètement</a:t>
            </a:r>
            <a:r>
              <a:rPr lang="fr-FR" dirty="0"/>
              <a:t> </a:t>
            </a:r>
            <a:r>
              <a:rPr lang="fr-FR" dirty="0" err="1"/>
              <a:t>élaborés</a:t>
            </a:r>
            <a:r>
              <a:rPr lang="fr-FR" dirty="0"/>
              <a:t> par ces enseignants ? Au final, ces pratiques sont-elles valides, </a:t>
            </a:r>
            <a:r>
              <a:rPr lang="fr-FR" dirty="0" err="1"/>
              <a:t>fidèles</a:t>
            </a:r>
            <a:r>
              <a:rPr lang="fr-FR" dirty="0"/>
              <a:t>, </a:t>
            </a:r>
            <a:r>
              <a:rPr lang="fr-FR" dirty="0" err="1"/>
              <a:t>équitables</a:t>
            </a:r>
            <a:r>
              <a:rPr lang="fr-FR" dirty="0"/>
              <a:t>, objectives, diagnostiques, sensibles... </a:t>
            </a:r>
            <a:r>
              <a:rPr lang="fr-FR" dirty="0" smtClean="0"/>
              <a:t>? </a:t>
            </a:r>
          </a:p>
          <a:p>
            <a:r>
              <a:rPr lang="fr-FR" dirty="0"/>
              <a:t>Quels </a:t>
            </a:r>
            <a:r>
              <a:rPr lang="fr-FR" dirty="0" err="1"/>
              <a:t>éléments</a:t>
            </a:r>
            <a:r>
              <a:rPr lang="fr-FR" dirty="0"/>
              <a:t> les enseignants de l’enseignement </a:t>
            </a:r>
            <a:r>
              <a:rPr lang="fr-FR" dirty="0" err="1"/>
              <a:t>supérieur</a:t>
            </a:r>
            <a:r>
              <a:rPr lang="fr-FR" dirty="0"/>
              <a:t> </a:t>
            </a:r>
            <a:r>
              <a:rPr lang="fr-FR" dirty="0" err="1"/>
              <a:t>déclarent-ils</a:t>
            </a:r>
            <a:r>
              <a:rPr lang="fr-FR" dirty="0"/>
              <a:t> prendre en compte, sous la contrainte ou non, pour </a:t>
            </a:r>
            <a:r>
              <a:rPr lang="fr-FR" dirty="0" err="1"/>
              <a:t>élaborer</a:t>
            </a:r>
            <a:r>
              <a:rPr lang="fr-FR" dirty="0"/>
              <a:t> leurs pratiques d’</a:t>
            </a:r>
            <a:r>
              <a:rPr lang="fr-FR" dirty="0" err="1"/>
              <a:t>évaluation</a:t>
            </a:r>
            <a:r>
              <a:rPr lang="fr-FR" dirty="0"/>
              <a:t>? Les pratiques sont-elles </a:t>
            </a:r>
            <a:r>
              <a:rPr lang="fr-FR" dirty="0" err="1"/>
              <a:t>plutôt</a:t>
            </a:r>
            <a:r>
              <a:rPr lang="fr-FR" dirty="0"/>
              <a:t> </a:t>
            </a:r>
            <a:r>
              <a:rPr lang="fr-FR" dirty="0" err="1"/>
              <a:t>influencées</a:t>
            </a:r>
            <a:r>
              <a:rPr lang="fr-FR" dirty="0"/>
              <a:t> par le contexte ou par les </a:t>
            </a:r>
            <a:r>
              <a:rPr lang="fr-FR" dirty="0" err="1"/>
              <a:t>caractéristiques</a:t>
            </a:r>
            <a:r>
              <a:rPr lang="fr-FR" dirty="0"/>
              <a:t> personnelles de l’enseignant </a:t>
            </a:r>
            <a:r>
              <a:rPr lang="fr-FR" dirty="0" smtClean="0"/>
              <a:t>?</a:t>
            </a:r>
          </a:p>
          <a:p>
            <a:r>
              <a:rPr lang="fr-FR" dirty="0"/>
              <a:t>Peut-on identifier des profils attitudinaux face à l’</a:t>
            </a:r>
            <a:r>
              <a:rPr lang="fr-FR" dirty="0" err="1"/>
              <a:t>évaluation</a:t>
            </a:r>
            <a:r>
              <a:rPr lang="fr-FR" dirty="0"/>
              <a:t> des acquis des </a:t>
            </a:r>
            <a:r>
              <a:rPr lang="fr-FR" dirty="0" err="1"/>
              <a:t>étudiants</a:t>
            </a:r>
            <a:r>
              <a:rPr lang="fr-FR" dirty="0"/>
              <a:t> ? Ces profils influencent-ils les pratiques d’</a:t>
            </a:r>
            <a:r>
              <a:rPr lang="fr-FR" dirty="0" err="1"/>
              <a:t>évaluation</a:t>
            </a:r>
            <a:r>
              <a:rPr lang="fr-FR" dirty="0"/>
              <a:t> ?</a:t>
            </a:r>
          </a:p>
          <a:p>
            <a:endParaRPr lang="fr-FR" dirty="0"/>
          </a:p>
        </p:txBody>
      </p:sp>
    </p:spTree>
    <p:extLst>
      <p:ext uri="{BB962C8B-B14F-4D97-AF65-F5344CB8AC3E}">
        <p14:creationId xmlns:p14="http://schemas.microsoft.com/office/powerpoint/2010/main" val="398743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579" y="804519"/>
            <a:ext cx="9931124" cy="1049235"/>
          </a:xfrm>
        </p:spPr>
        <p:txBody>
          <a:bodyPr/>
          <a:lstStyle/>
          <a:p>
            <a:r>
              <a:rPr lang="fr-FR" dirty="0" smtClean="0"/>
              <a:t>Une méthodologie mixte et complémentaire</a:t>
            </a:r>
            <a:endParaRPr lang="fr-FR" dirty="0"/>
          </a:p>
        </p:txBody>
      </p:sp>
      <p:sp>
        <p:nvSpPr>
          <p:cNvPr id="3" name="Espace réservé du contenu 2"/>
          <p:cNvSpPr>
            <a:spLocks noGrp="1"/>
          </p:cNvSpPr>
          <p:nvPr>
            <p:ph idx="1"/>
          </p:nvPr>
        </p:nvSpPr>
        <p:spPr>
          <a:xfrm>
            <a:off x="773660" y="1999966"/>
            <a:ext cx="11418339" cy="4227413"/>
          </a:xfrm>
        </p:spPr>
        <p:txBody>
          <a:bodyPr>
            <a:normAutofit fontScale="92500" lnSpcReduction="20000"/>
          </a:bodyPr>
          <a:lstStyle/>
          <a:p>
            <a:r>
              <a:rPr lang="fr-FR" dirty="0" smtClean="0"/>
              <a:t>Versant quantitatif : l’enquête (</a:t>
            </a:r>
            <a:r>
              <a:rPr lang="fr-FR" b="1" dirty="0" smtClean="0"/>
              <a:t>2292</a:t>
            </a:r>
            <a:r>
              <a:rPr lang="fr-FR" dirty="0" smtClean="0"/>
              <a:t> observations récoltées)</a:t>
            </a:r>
          </a:p>
          <a:p>
            <a:pPr lvl="1"/>
            <a:r>
              <a:rPr lang="fr-FR" dirty="0" smtClean="0"/>
              <a:t>Recueil de données biographiques</a:t>
            </a:r>
          </a:p>
          <a:p>
            <a:pPr lvl="1"/>
            <a:r>
              <a:rPr lang="fr-FR" dirty="0" smtClean="0"/>
              <a:t>Contexte d’un cours donné</a:t>
            </a:r>
          </a:p>
          <a:p>
            <a:pPr lvl="1"/>
            <a:r>
              <a:rPr lang="fr-FR" dirty="0" smtClean="0"/>
              <a:t>Pratiques et philosophie d’enseignement dans ce cours</a:t>
            </a:r>
          </a:p>
          <a:p>
            <a:pPr lvl="1"/>
            <a:r>
              <a:rPr lang="fr-FR" dirty="0" smtClean="0"/>
              <a:t>Pratiques et philosophie d’évaluation dans ce cours</a:t>
            </a:r>
          </a:p>
          <a:p>
            <a:pPr lvl="1"/>
            <a:r>
              <a:rPr lang="fr-FR" dirty="0" smtClean="0"/>
              <a:t>Attitudes et croyance dans le domaine de l’évaluation en générale</a:t>
            </a:r>
          </a:p>
          <a:p>
            <a:r>
              <a:rPr lang="fr-FR" dirty="0" smtClean="0"/>
              <a:t>Versant qualitatif : l’entretien semi-structuré (</a:t>
            </a:r>
            <a:r>
              <a:rPr lang="fr-FR" b="1" dirty="0" smtClean="0"/>
              <a:t>37</a:t>
            </a:r>
            <a:r>
              <a:rPr lang="fr-FR" dirty="0" smtClean="0"/>
              <a:t> entretiens)</a:t>
            </a:r>
          </a:p>
          <a:p>
            <a:pPr lvl="1"/>
            <a:r>
              <a:rPr lang="fr-FR" dirty="0"/>
              <a:t>Quels sont les </a:t>
            </a:r>
            <a:r>
              <a:rPr lang="fr-FR" dirty="0" err="1"/>
              <a:t>défis</a:t>
            </a:r>
            <a:r>
              <a:rPr lang="fr-FR" dirty="0"/>
              <a:t>/</a:t>
            </a:r>
            <a:r>
              <a:rPr lang="fr-FR" dirty="0" err="1"/>
              <a:t>difficultés</a:t>
            </a:r>
            <a:r>
              <a:rPr lang="fr-FR" dirty="0"/>
              <a:t> que vous rencontrez </a:t>
            </a:r>
            <a:r>
              <a:rPr lang="fr-FR" dirty="0" err="1"/>
              <a:t>généralement</a:t>
            </a:r>
            <a:r>
              <a:rPr lang="fr-FR" dirty="0"/>
              <a:t> en </a:t>
            </a:r>
            <a:r>
              <a:rPr lang="fr-FR" dirty="0" err="1"/>
              <a:t>matière</a:t>
            </a:r>
            <a:r>
              <a:rPr lang="fr-FR" dirty="0"/>
              <a:t> d’</a:t>
            </a:r>
            <a:r>
              <a:rPr lang="fr-FR" dirty="0" err="1"/>
              <a:t>évaluation</a:t>
            </a:r>
            <a:r>
              <a:rPr lang="fr-FR" dirty="0"/>
              <a:t> des acquis des </a:t>
            </a:r>
            <a:r>
              <a:rPr lang="fr-FR" dirty="0" err="1"/>
              <a:t>étudiants</a:t>
            </a:r>
            <a:r>
              <a:rPr lang="fr-FR" dirty="0"/>
              <a:t> ? </a:t>
            </a:r>
            <a:endParaRPr lang="fr-FR" dirty="0"/>
          </a:p>
          <a:p>
            <a:pPr lvl="1"/>
            <a:r>
              <a:rPr lang="fr-FR" dirty="0" smtClean="0"/>
              <a:t>Pour </a:t>
            </a:r>
            <a:r>
              <a:rPr lang="fr-FR" dirty="0"/>
              <a:t>un cours au choix, pouvez-vous </a:t>
            </a:r>
            <a:r>
              <a:rPr lang="fr-FR" dirty="0" err="1"/>
              <a:t>décrire</a:t>
            </a:r>
            <a:r>
              <a:rPr lang="fr-FR" dirty="0"/>
              <a:t> chacune des </a:t>
            </a:r>
            <a:r>
              <a:rPr lang="fr-FR" dirty="0" err="1"/>
              <a:t>étapes</a:t>
            </a:r>
            <a:r>
              <a:rPr lang="fr-FR" dirty="0"/>
              <a:t> par lesquelles vous passez pour construire et mettre en œuvre son </a:t>
            </a:r>
            <a:r>
              <a:rPr lang="fr-FR" dirty="0" err="1"/>
              <a:t>évaluation</a:t>
            </a:r>
            <a:r>
              <a:rPr lang="fr-FR" dirty="0"/>
              <a:t> ? </a:t>
            </a:r>
            <a:endParaRPr lang="fr-FR" dirty="0"/>
          </a:p>
          <a:p>
            <a:pPr lvl="1"/>
            <a:r>
              <a:rPr lang="fr-FR" dirty="0" smtClean="0"/>
              <a:t>Dans </a:t>
            </a:r>
            <a:r>
              <a:rPr lang="fr-FR" dirty="0"/>
              <a:t>le cadre de ce cours, qu’avez-vous mis en place pour surmonter les </a:t>
            </a:r>
            <a:r>
              <a:rPr lang="fr-FR" dirty="0" err="1"/>
              <a:t>difficultés</a:t>
            </a:r>
            <a:r>
              <a:rPr lang="fr-FR" dirty="0"/>
              <a:t> et/ou les </a:t>
            </a:r>
            <a:r>
              <a:rPr lang="fr-FR" dirty="0" err="1"/>
              <a:t>défis</a:t>
            </a:r>
            <a:r>
              <a:rPr lang="fr-FR" dirty="0"/>
              <a:t> </a:t>
            </a:r>
            <a:r>
              <a:rPr lang="fr-FR" dirty="0" err="1"/>
              <a:t>rencontrés</a:t>
            </a:r>
            <a:r>
              <a:rPr lang="fr-FR" dirty="0"/>
              <a:t> ? </a:t>
            </a:r>
            <a:endParaRPr lang="fr-FR" dirty="0"/>
          </a:p>
          <a:p>
            <a:pPr lvl="1"/>
            <a:r>
              <a:rPr lang="fr-FR" dirty="0" smtClean="0"/>
              <a:t>Aujourd’hui</a:t>
            </a:r>
            <a:r>
              <a:rPr lang="fr-FR" dirty="0"/>
              <a:t>, </a:t>
            </a:r>
            <a:r>
              <a:rPr lang="fr-FR" dirty="0" err="1"/>
              <a:t>êtes-vous</a:t>
            </a:r>
            <a:r>
              <a:rPr lang="fr-FR" dirty="0"/>
              <a:t> satisfait(e) de votre </a:t>
            </a:r>
            <a:r>
              <a:rPr lang="fr-FR" dirty="0" err="1"/>
              <a:t>évaluation</a:t>
            </a:r>
            <a:r>
              <a:rPr lang="fr-FR" dirty="0"/>
              <a:t> dans le cadre de ce cours et pourquoi ? </a:t>
            </a:r>
            <a:endParaRPr lang="fr-FR" dirty="0"/>
          </a:p>
          <a:p>
            <a:pPr lvl="1"/>
            <a:endParaRPr lang="fr-FR" dirty="0"/>
          </a:p>
        </p:txBody>
      </p:sp>
    </p:spTree>
    <p:extLst>
      <p:ext uri="{BB962C8B-B14F-4D97-AF65-F5344CB8AC3E}">
        <p14:creationId xmlns:p14="http://schemas.microsoft.com/office/powerpoint/2010/main" val="641668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579" y="804519"/>
            <a:ext cx="9931124" cy="1049235"/>
          </a:xfrm>
        </p:spPr>
        <p:txBody>
          <a:bodyPr/>
          <a:lstStyle/>
          <a:p>
            <a:r>
              <a:rPr lang="fr-FR" dirty="0" smtClean="0"/>
              <a:t>Quelques résultats préliminaires en liens avec l’exposé</a:t>
            </a:r>
            <a:endParaRPr lang="fr-FR" dirty="0"/>
          </a:p>
        </p:txBody>
      </p:sp>
      <p:sp>
        <p:nvSpPr>
          <p:cNvPr id="3" name="Espace réservé du contenu 2"/>
          <p:cNvSpPr>
            <a:spLocks noGrp="1"/>
          </p:cNvSpPr>
          <p:nvPr>
            <p:ph idx="1"/>
          </p:nvPr>
        </p:nvSpPr>
        <p:spPr>
          <a:xfrm>
            <a:off x="773660" y="1999966"/>
            <a:ext cx="11418339" cy="4227413"/>
          </a:xfrm>
        </p:spPr>
        <p:txBody>
          <a:bodyPr>
            <a:normAutofit fontScale="92500" lnSpcReduction="20000"/>
          </a:bodyPr>
          <a:lstStyle/>
          <a:p>
            <a:r>
              <a:rPr lang="fr-FR" dirty="0" smtClean="0"/>
              <a:t>Versant quantitatif : l’enquête (</a:t>
            </a:r>
            <a:r>
              <a:rPr lang="fr-FR" b="1" dirty="0" smtClean="0"/>
              <a:t>2292</a:t>
            </a:r>
            <a:r>
              <a:rPr lang="fr-FR" dirty="0" smtClean="0"/>
              <a:t> observations récoltées)</a:t>
            </a:r>
          </a:p>
          <a:p>
            <a:pPr lvl="1"/>
            <a:r>
              <a:rPr lang="fr-FR" dirty="0" smtClean="0"/>
              <a:t>Recueil de données biographiques</a:t>
            </a:r>
          </a:p>
          <a:p>
            <a:pPr lvl="1"/>
            <a:r>
              <a:rPr lang="fr-FR" dirty="0" smtClean="0"/>
              <a:t>Contexte d’un cours donné</a:t>
            </a:r>
          </a:p>
          <a:p>
            <a:pPr lvl="1"/>
            <a:r>
              <a:rPr lang="fr-FR" dirty="0" smtClean="0"/>
              <a:t>Pratiques et philosophie d’enseignement dans ce cours </a:t>
            </a:r>
          </a:p>
          <a:p>
            <a:pPr lvl="1"/>
            <a:r>
              <a:rPr lang="fr-FR" dirty="0" smtClean="0"/>
              <a:t>Pratiques et philosophie d’évaluation dans ce cours</a:t>
            </a:r>
          </a:p>
          <a:p>
            <a:pPr lvl="1"/>
            <a:r>
              <a:rPr lang="fr-FR" dirty="0" smtClean="0"/>
              <a:t>Attitudes et croyance dans le domaine de l’évaluation en générale</a:t>
            </a:r>
          </a:p>
          <a:p>
            <a:r>
              <a:rPr lang="fr-FR" dirty="0" smtClean="0"/>
              <a:t>Versant qualitatif : l’entretien semi-structuré (</a:t>
            </a:r>
            <a:r>
              <a:rPr lang="fr-FR" b="1" dirty="0" smtClean="0"/>
              <a:t>37</a:t>
            </a:r>
            <a:r>
              <a:rPr lang="fr-FR" dirty="0" smtClean="0"/>
              <a:t> entretiens)</a:t>
            </a:r>
          </a:p>
          <a:p>
            <a:pPr lvl="1"/>
            <a:r>
              <a:rPr lang="fr-FR" dirty="0"/>
              <a:t>Quels sont les </a:t>
            </a:r>
            <a:r>
              <a:rPr lang="fr-FR" dirty="0" err="1"/>
              <a:t>défis</a:t>
            </a:r>
            <a:r>
              <a:rPr lang="fr-FR" dirty="0"/>
              <a:t>/</a:t>
            </a:r>
            <a:r>
              <a:rPr lang="fr-FR" dirty="0" err="1"/>
              <a:t>difficultés</a:t>
            </a:r>
            <a:r>
              <a:rPr lang="fr-FR" dirty="0"/>
              <a:t> que vous rencontrez </a:t>
            </a:r>
            <a:r>
              <a:rPr lang="fr-FR" dirty="0" err="1"/>
              <a:t>généralement</a:t>
            </a:r>
            <a:r>
              <a:rPr lang="fr-FR" dirty="0"/>
              <a:t> en </a:t>
            </a:r>
            <a:r>
              <a:rPr lang="fr-FR" dirty="0" err="1"/>
              <a:t>matière</a:t>
            </a:r>
            <a:r>
              <a:rPr lang="fr-FR" dirty="0"/>
              <a:t> d’</a:t>
            </a:r>
            <a:r>
              <a:rPr lang="fr-FR" dirty="0" err="1"/>
              <a:t>évaluation</a:t>
            </a:r>
            <a:r>
              <a:rPr lang="fr-FR" dirty="0"/>
              <a:t> des acquis des </a:t>
            </a:r>
            <a:r>
              <a:rPr lang="fr-FR" dirty="0" err="1"/>
              <a:t>étudiants</a:t>
            </a:r>
            <a:r>
              <a:rPr lang="fr-FR" dirty="0"/>
              <a:t> ? </a:t>
            </a:r>
            <a:endParaRPr lang="fr-FR" dirty="0"/>
          </a:p>
          <a:p>
            <a:pPr lvl="1"/>
            <a:r>
              <a:rPr lang="fr-FR" dirty="0" smtClean="0"/>
              <a:t>Pour </a:t>
            </a:r>
            <a:r>
              <a:rPr lang="fr-FR" dirty="0"/>
              <a:t>un cours au choix, pouvez-vous </a:t>
            </a:r>
            <a:r>
              <a:rPr lang="fr-FR" dirty="0" err="1"/>
              <a:t>décrire</a:t>
            </a:r>
            <a:r>
              <a:rPr lang="fr-FR" dirty="0"/>
              <a:t> chacune des </a:t>
            </a:r>
            <a:r>
              <a:rPr lang="fr-FR" dirty="0" err="1"/>
              <a:t>étapes</a:t>
            </a:r>
            <a:r>
              <a:rPr lang="fr-FR" dirty="0"/>
              <a:t> par lesquelles vous passez pour construire et mettre en œuvre son </a:t>
            </a:r>
            <a:r>
              <a:rPr lang="fr-FR" dirty="0" err="1"/>
              <a:t>évaluation</a:t>
            </a:r>
            <a:r>
              <a:rPr lang="fr-FR" dirty="0"/>
              <a:t> ? </a:t>
            </a:r>
            <a:endParaRPr lang="fr-FR" dirty="0"/>
          </a:p>
          <a:p>
            <a:pPr lvl="1"/>
            <a:r>
              <a:rPr lang="fr-FR" dirty="0" smtClean="0"/>
              <a:t>Dans </a:t>
            </a:r>
            <a:r>
              <a:rPr lang="fr-FR" dirty="0"/>
              <a:t>le cadre de ce cours, qu’avez-vous mis en place pour surmonter les </a:t>
            </a:r>
            <a:r>
              <a:rPr lang="fr-FR" dirty="0" err="1"/>
              <a:t>difficultés</a:t>
            </a:r>
            <a:r>
              <a:rPr lang="fr-FR" dirty="0"/>
              <a:t> et/ou les </a:t>
            </a:r>
            <a:r>
              <a:rPr lang="fr-FR" dirty="0" err="1"/>
              <a:t>défis</a:t>
            </a:r>
            <a:r>
              <a:rPr lang="fr-FR" dirty="0"/>
              <a:t> </a:t>
            </a:r>
            <a:r>
              <a:rPr lang="fr-FR" dirty="0" err="1"/>
              <a:t>rencontrés</a:t>
            </a:r>
            <a:r>
              <a:rPr lang="fr-FR" dirty="0"/>
              <a:t> ? </a:t>
            </a:r>
            <a:endParaRPr lang="fr-FR" dirty="0"/>
          </a:p>
          <a:p>
            <a:pPr lvl="1"/>
            <a:r>
              <a:rPr lang="fr-FR" dirty="0" smtClean="0"/>
              <a:t>Aujourd’hui</a:t>
            </a:r>
            <a:r>
              <a:rPr lang="fr-FR" dirty="0"/>
              <a:t>, </a:t>
            </a:r>
            <a:r>
              <a:rPr lang="fr-FR" dirty="0" err="1"/>
              <a:t>êtes-vous</a:t>
            </a:r>
            <a:r>
              <a:rPr lang="fr-FR" dirty="0"/>
              <a:t> satisfait(e) de votre </a:t>
            </a:r>
            <a:r>
              <a:rPr lang="fr-FR" dirty="0" err="1"/>
              <a:t>évaluation</a:t>
            </a:r>
            <a:r>
              <a:rPr lang="fr-FR" dirty="0"/>
              <a:t> dans le cadre de ce cours et pourquoi ? </a:t>
            </a:r>
            <a:endParaRPr lang="fr-FR" dirty="0"/>
          </a:p>
          <a:p>
            <a:pPr lvl="1"/>
            <a:endParaRPr lang="fr-FR" dirty="0"/>
          </a:p>
        </p:txBody>
      </p:sp>
    </p:spTree>
    <p:extLst>
      <p:ext uri="{BB962C8B-B14F-4D97-AF65-F5344CB8AC3E}">
        <p14:creationId xmlns:p14="http://schemas.microsoft.com/office/powerpoint/2010/main" val="841603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la recherche du changement de paradigme</a:t>
            </a:r>
            <a:endParaRPr lang="fr-FR" dirty="0"/>
          </a:p>
        </p:txBody>
      </p:sp>
      <p:sp>
        <p:nvSpPr>
          <p:cNvPr id="4" name="Espace réservé du contenu 2"/>
          <p:cNvSpPr txBox="1">
            <a:spLocks/>
          </p:cNvSpPr>
          <p:nvPr/>
        </p:nvSpPr>
        <p:spPr>
          <a:xfrm>
            <a:off x="773660" y="1999966"/>
            <a:ext cx="11418339" cy="422741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r-FR" dirty="0" smtClean="0"/>
              <a:t>Des traces dans les pratiques d’évaluation : </a:t>
            </a:r>
          </a:p>
          <a:p>
            <a:pPr lvl="1"/>
            <a:r>
              <a:rPr lang="fr-FR" dirty="0" smtClean="0"/>
              <a:t>Le temporalité de l’évaluation</a:t>
            </a:r>
          </a:p>
          <a:p>
            <a:pPr lvl="1"/>
            <a:r>
              <a:rPr lang="fr-FR" dirty="0" smtClean="0"/>
              <a:t>Les travaux (recherche, synthèse, analyse de cas, Projet (technique, artistique...), portfolio, dossier d’apprentissage, journal de bord, rapport de laboratoire ou d’observation) </a:t>
            </a:r>
          </a:p>
          <a:p>
            <a:r>
              <a:rPr lang="fr-FR" dirty="0" smtClean="0"/>
              <a:t>Des traces dans les attitudes et représentations</a:t>
            </a:r>
            <a:endParaRPr lang="fr-FR" dirty="0"/>
          </a:p>
        </p:txBody>
      </p:sp>
    </p:spTree>
    <p:extLst>
      <p:ext uri="{BB962C8B-B14F-4D97-AF65-F5344CB8AC3E}">
        <p14:creationId xmlns:p14="http://schemas.microsoft.com/office/powerpoint/2010/main" val="945093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la recherche du changement de paradigme</a:t>
            </a:r>
            <a:endParaRPr lang="fr-FR" dirty="0"/>
          </a:p>
        </p:txBody>
      </p:sp>
      <p:sp>
        <p:nvSpPr>
          <p:cNvPr id="4" name="Espace réservé du contenu 2"/>
          <p:cNvSpPr txBox="1">
            <a:spLocks/>
          </p:cNvSpPr>
          <p:nvPr/>
        </p:nvSpPr>
        <p:spPr>
          <a:xfrm>
            <a:off x="773660" y="1999966"/>
            <a:ext cx="11418339" cy="422741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r-FR" dirty="0" smtClean="0"/>
              <a:t>Des traces dans les pratiques d’évaluation : </a:t>
            </a:r>
          </a:p>
          <a:p>
            <a:pPr lvl="1"/>
            <a:r>
              <a:rPr lang="fr-FR" dirty="0" smtClean="0"/>
              <a:t>Le temporalité de l’évaluation</a:t>
            </a:r>
          </a:p>
          <a:p>
            <a:pPr lvl="1"/>
            <a:r>
              <a:rPr lang="fr-FR" dirty="0" smtClean="0"/>
              <a:t>Les travaux (recherche, synthèse, analyse de cas, Projet (technique, artistique...), portfolio, dossier d’apprentissage, journal de bord, rapport de laboratoire ou d’observation) </a:t>
            </a:r>
          </a:p>
          <a:p>
            <a:r>
              <a:rPr lang="fr-FR" dirty="0" smtClean="0"/>
              <a:t>Des traces dans les attitudes et représentations</a:t>
            </a:r>
            <a:endParaRPr lang="fr-FR" dirty="0"/>
          </a:p>
        </p:txBody>
      </p:sp>
    </p:spTree>
    <p:extLst>
      <p:ext uri="{BB962C8B-B14F-4D97-AF65-F5344CB8AC3E}">
        <p14:creationId xmlns:p14="http://schemas.microsoft.com/office/powerpoint/2010/main" val="580330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Evaluation en cours d’année</a:t>
            </a:r>
            <a:endParaRPr lang="fr-FR" dirty="0"/>
          </a:p>
        </p:txBody>
      </p:sp>
      <p:sp>
        <p:nvSpPr>
          <p:cNvPr id="3" name="Espace réservé du texte vertical 2"/>
          <p:cNvSpPr>
            <a:spLocks noGrp="1"/>
          </p:cNvSpPr>
          <p:nvPr>
            <p:ph type="body" orient="vert" idx="1"/>
          </p:nvPr>
        </p:nvSpPr>
        <p:spPr/>
        <p:txBody>
          <a:bodyPr/>
          <a:lstStyle/>
          <a:p>
            <a:endParaRPr lang="fr-FR" dirty="0"/>
          </a:p>
        </p:txBody>
      </p:sp>
      <p:pic>
        <p:nvPicPr>
          <p:cNvPr id="5" name="Image 4"/>
          <p:cNvPicPr>
            <a:picLocks noChangeAspect="1"/>
          </p:cNvPicPr>
          <p:nvPr/>
        </p:nvPicPr>
        <p:blipFill>
          <a:blip r:embed="rId2"/>
          <a:stretch>
            <a:fillRect/>
          </a:stretch>
        </p:blipFill>
        <p:spPr>
          <a:xfrm>
            <a:off x="129502" y="453891"/>
            <a:ext cx="9144000" cy="2495732"/>
          </a:xfrm>
          <a:prstGeom prst="rect">
            <a:avLst/>
          </a:prstGeom>
        </p:spPr>
      </p:pic>
      <p:pic>
        <p:nvPicPr>
          <p:cNvPr id="7" name="Image 6"/>
          <p:cNvPicPr>
            <a:picLocks noChangeAspect="1"/>
          </p:cNvPicPr>
          <p:nvPr/>
        </p:nvPicPr>
        <p:blipFill>
          <a:blip r:embed="rId3"/>
          <a:stretch>
            <a:fillRect/>
          </a:stretch>
        </p:blipFill>
        <p:spPr>
          <a:xfrm>
            <a:off x="959485" y="3294705"/>
            <a:ext cx="7736280" cy="2564454"/>
          </a:xfrm>
          <a:prstGeom prst="rect">
            <a:avLst/>
          </a:prstGeom>
        </p:spPr>
      </p:pic>
    </p:spTree>
    <p:extLst>
      <p:ext uri="{BB962C8B-B14F-4D97-AF65-F5344CB8AC3E}">
        <p14:creationId xmlns:p14="http://schemas.microsoft.com/office/powerpoint/2010/main" val="1886648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Travaux dans le cadre des évaluations</a:t>
            </a:r>
            <a:endParaRPr lang="fr-FR" dirty="0"/>
          </a:p>
        </p:txBody>
      </p:sp>
      <p:pic>
        <p:nvPicPr>
          <p:cNvPr id="7" name="Image 6"/>
          <p:cNvPicPr>
            <a:picLocks noChangeAspect="1"/>
          </p:cNvPicPr>
          <p:nvPr/>
        </p:nvPicPr>
        <p:blipFill>
          <a:blip r:embed="rId2"/>
          <a:stretch>
            <a:fillRect/>
          </a:stretch>
        </p:blipFill>
        <p:spPr>
          <a:xfrm>
            <a:off x="169605" y="260211"/>
            <a:ext cx="9144000" cy="3348224"/>
          </a:xfrm>
          <a:prstGeom prst="rect">
            <a:avLst/>
          </a:prstGeom>
        </p:spPr>
      </p:pic>
    </p:spTree>
    <p:extLst>
      <p:ext uri="{BB962C8B-B14F-4D97-AF65-F5344CB8AC3E}">
        <p14:creationId xmlns:p14="http://schemas.microsoft.com/office/powerpoint/2010/main" val="1356425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 type de profil peut soutenir ce changement ?</a:t>
            </a:r>
            <a:endParaRPr lang="fr-FR" dirty="0"/>
          </a:p>
        </p:txBody>
      </p:sp>
      <p:sp>
        <p:nvSpPr>
          <p:cNvPr id="5" name="Espace réservé du contenu 2"/>
          <p:cNvSpPr txBox="1">
            <a:spLocks/>
          </p:cNvSpPr>
          <p:nvPr/>
        </p:nvSpPr>
        <p:spPr>
          <a:xfrm>
            <a:off x="773660" y="1999966"/>
            <a:ext cx="11418339" cy="422741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r-FR" sz="2800" dirty="0" smtClean="0"/>
              <a:t>Les enseignants qui forment exclusivement les étudiants aux compétences pratiques,  ceux qui sont passionnés par l’enseignement, et ceux qui sont de genre féminin</a:t>
            </a:r>
            <a:endParaRPr lang="fr-FR" sz="2800" dirty="0"/>
          </a:p>
        </p:txBody>
      </p:sp>
    </p:spTree>
    <p:extLst>
      <p:ext uri="{BB962C8B-B14F-4D97-AF65-F5344CB8AC3E}">
        <p14:creationId xmlns:p14="http://schemas.microsoft.com/office/powerpoint/2010/main" val="501650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Les Maitres de formation pratique</a:t>
            </a:r>
            <a:endParaRPr lang="fr-FR" dirty="0"/>
          </a:p>
        </p:txBody>
      </p:sp>
      <p:pic>
        <p:nvPicPr>
          <p:cNvPr id="3" name="Image 2"/>
          <p:cNvPicPr>
            <a:picLocks noChangeAspect="1"/>
          </p:cNvPicPr>
          <p:nvPr/>
        </p:nvPicPr>
        <p:blipFill>
          <a:blip r:embed="rId2"/>
          <a:stretch>
            <a:fillRect/>
          </a:stretch>
        </p:blipFill>
        <p:spPr>
          <a:xfrm>
            <a:off x="1219200" y="250848"/>
            <a:ext cx="7028329" cy="2878069"/>
          </a:xfrm>
          <a:prstGeom prst="rect">
            <a:avLst/>
          </a:prstGeom>
        </p:spPr>
      </p:pic>
      <p:pic>
        <p:nvPicPr>
          <p:cNvPr id="4" name="Image 3"/>
          <p:cNvPicPr>
            <a:picLocks noChangeAspect="1"/>
          </p:cNvPicPr>
          <p:nvPr/>
        </p:nvPicPr>
        <p:blipFill>
          <a:blip r:embed="rId3"/>
          <a:stretch>
            <a:fillRect/>
          </a:stretch>
        </p:blipFill>
        <p:spPr>
          <a:xfrm>
            <a:off x="1219201" y="3350444"/>
            <a:ext cx="7028329" cy="3023462"/>
          </a:xfrm>
          <a:prstGeom prst="rect">
            <a:avLst/>
          </a:prstGeom>
        </p:spPr>
      </p:pic>
    </p:spTree>
    <p:extLst>
      <p:ext uri="{BB962C8B-B14F-4D97-AF65-F5344CB8AC3E}">
        <p14:creationId xmlns:p14="http://schemas.microsoft.com/office/powerpoint/2010/main" val="996497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326607" y="201168"/>
            <a:ext cx="11592551" cy="4974336"/>
          </a:xfrm>
          <a:prstGeom prst="rect">
            <a:avLst/>
          </a:prstGeom>
        </p:spPr>
      </p:pic>
      <p:pic>
        <p:nvPicPr>
          <p:cNvPr id="10" name="Image 9"/>
          <p:cNvPicPr>
            <a:picLocks noChangeAspect="1"/>
          </p:cNvPicPr>
          <p:nvPr/>
        </p:nvPicPr>
        <p:blipFill>
          <a:blip r:embed="rId3"/>
          <a:stretch>
            <a:fillRect/>
          </a:stretch>
        </p:blipFill>
        <p:spPr>
          <a:xfrm>
            <a:off x="5669644" y="4570730"/>
            <a:ext cx="906476" cy="1500886"/>
          </a:xfrm>
          <a:prstGeom prst="rect">
            <a:avLst/>
          </a:prstGeom>
        </p:spPr>
      </p:pic>
      <p:pic>
        <p:nvPicPr>
          <p:cNvPr id="11" name="Image 10"/>
          <p:cNvPicPr>
            <a:picLocks noChangeAspect="1"/>
          </p:cNvPicPr>
          <p:nvPr/>
        </p:nvPicPr>
        <p:blipFill>
          <a:blip r:embed="rId4"/>
          <a:stretch>
            <a:fillRect/>
          </a:stretch>
        </p:blipFill>
        <p:spPr>
          <a:xfrm>
            <a:off x="4280722" y="1276130"/>
            <a:ext cx="2368550" cy="3294600"/>
          </a:xfrm>
          <a:prstGeom prst="rect">
            <a:avLst/>
          </a:prstGeom>
        </p:spPr>
      </p:pic>
    </p:spTree>
    <p:extLst>
      <p:ext uri="{BB962C8B-B14F-4D97-AF65-F5344CB8AC3E}">
        <p14:creationId xmlns:p14="http://schemas.microsoft.com/office/powerpoint/2010/main" val="116419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Les Maitres de formation pratique</a:t>
            </a:r>
            <a:endParaRPr lang="fr-FR" dirty="0"/>
          </a:p>
        </p:txBody>
      </p:sp>
      <p:pic>
        <p:nvPicPr>
          <p:cNvPr id="5" name="Image 4"/>
          <p:cNvPicPr>
            <a:picLocks noChangeAspect="1"/>
          </p:cNvPicPr>
          <p:nvPr/>
        </p:nvPicPr>
        <p:blipFill>
          <a:blip r:embed="rId2"/>
          <a:stretch>
            <a:fillRect/>
          </a:stretch>
        </p:blipFill>
        <p:spPr>
          <a:xfrm>
            <a:off x="0" y="798973"/>
            <a:ext cx="9073157" cy="4661647"/>
          </a:xfrm>
          <a:prstGeom prst="rect">
            <a:avLst/>
          </a:prstGeom>
        </p:spPr>
      </p:pic>
    </p:spTree>
    <p:extLst>
      <p:ext uri="{BB962C8B-B14F-4D97-AF65-F5344CB8AC3E}">
        <p14:creationId xmlns:p14="http://schemas.microsoft.com/office/powerpoint/2010/main" val="1459413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L’intérêt pour l’enseignement</a:t>
            </a:r>
            <a:endParaRPr lang="fr-FR" dirty="0"/>
          </a:p>
        </p:txBody>
      </p:sp>
      <p:pic>
        <p:nvPicPr>
          <p:cNvPr id="3" name="Image 2"/>
          <p:cNvPicPr>
            <a:picLocks noChangeAspect="1"/>
          </p:cNvPicPr>
          <p:nvPr/>
        </p:nvPicPr>
        <p:blipFill>
          <a:blip r:embed="rId2"/>
          <a:stretch>
            <a:fillRect/>
          </a:stretch>
        </p:blipFill>
        <p:spPr>
          <a:xfrm>
            <a:off x="313018" y="339538"/>
            <a:ext cx="8759265" cy="2555621"/>
          </a:xfrm>
          <a:prstGeom prst="rect">
            <a:avLst/>
          </a:prstGeom>
        </p:spPr>
      </p:pic>
      <p:pic>
        <p:nvPicPr>
          <p:cNvPr id="4" name="Image 3"/>
          <p:cNvPicPr>
            <a:picLocks noChangeAspect="1"/>
          </p:cNvPicPr>
          <p:nvPr/>
        </p:nvPicPr>
        <p:blipFill>
          <a:blip r:embed="rId3"/>
          <a:stretch>
            <a:fillRect/>
          </a:stretch>
        </p:blipFill>
        <p:spPr>
          <a:xfrm>
            <a:off x="313018" y="3022045"/>
            <a:ext cx="8759265" cy="3322351"/>
          </a:xfrm>
          <a:prstGeom prst="rect">
            <a:avLst/>
          </a:prstGeom>
        </p:spPr>
      </p:pic>
    </p:spTree>
    <p:extLst>
      <p:ext uri="{BB962C8B-B14F-4D97-AF65-F5344CB8AC3E}">
        <p14:creationId xmlns:p14="http://schemas.microsoft.com/office/powerpoint/2010/main" val="1755699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Le genre de l’évaluateur</a:t>
            </a:r>
            <a:endParaRPr lang="fr-FR" dirty="0"/>
          </a:p>
        </p:txBody>
      </p:sp>
      <p:pic>
        <p:nvPicPr>
          <p:cNvPr id="5" name="Image 4"/>
          <p:cNvPicPr>
            <a:picLocks noChangeAspect="1"/>
          </p:cNvPicPr>
          <p:nvPr/>
        </p:nvPicPr>
        <p:blipFill>
          <a:blip r:embed="rId2"/>
          <a:stretch>
            <a:fillRect/>
          </a:stretch>
        </p:blipFill>
        <p:spPr>
          <a:xfrm>
            <a:off x="1319865" y="161725"/>
            <a:ext cx="6741459" cy="2748364"/>
          </a:xfrm>
          <a:prstGeom prst="rect">
            <a:avLst/>
          </a:prstGeom>
        </p:spPr>
      </p:pic>
      <p:pic>
        <p:nvPicPr>
          <p:cNvPr id="6" name="Image 5"/>
          <p:cNvPicPr>
            <a:picLocks noChangeAspect="1"/>
          </p:cNvPicPr>
          <p:nvPr/>
        </p:nvPicPr>
        <p:blipFill>
          <a:blip r:embed="rId3"/>
          <a:stretch>
            <a:fillRect/>
          </a:stretch>
        </p:blipFill>
        <p:spPr>
          <a:xfrm>
            <a:off x="1612473" y="3200399"/>
            <a:ext cx="6220072" cy="3169821"/>
          </a:xfrm>
          <a:prstGeom prst="rect">
            <a:avLst/>
          </a:prstGeom>
        </p:spPr>
      </p:pic>
    </p:spTree>
    <p:extLst>
      <p:ext uri="{BB962C8B-B14F-4D97-AF65-F5344CB8AC3E}">
        <p14:creationId xmlns:p14="http://schemas.microsoft.com/office/powerpoint/2010/main" val="175530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 type de contexte peut soutenir ce changement ?</a:t>
            </a:r>
            <a:endParaRPr lang="fr-FR" dirty="0"/>
          </a:p>
        </p:txBody>
      </p:sp>
      <p:sp>
        <p:nvSpPr>
          <p:cNvPr id="3" name="Espace réservé du contenu 2"/>
          <p:cNvSpPr txBox="1">
            <a:spLocks/>
          </p:cNvSpPr>
          <p:nvPr/>
        </p:nvSpPr>
        <p:spPr>
          <a:xfrm>
            <a:off x="773660" y="1999966"/>
            <a:ext cx="11418339" cy="422741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r-FR" sz="2800" dirty="0" smtClean="0"/>
              <a:t>Les contextes dans lesquels les étudiants ne sont pas en science de la santé (quoique),  ou ils ne sont pas dans de trop grands groupes, ou ils sont en fin d’études, dans des cours comptant peu d’ECTS, visant des compétences pratiques et soutenues par des pédagogies actives. </a:t>
            </a:r>
            <a:endParaRPr lang="fr-FR" sz="2800" dirty="0"/>
          </a:p>
        </p:txBody>
      </p:sp>
    </p:spTree>
    <p:extLst>
      <p:ext uri="{BB962C8B-B14F-4D97-AF65-F5344CB8AC3E}">
        <p14:creationId xmlns:p14="http://schemas.microsoft.com/office/powerpoint/2010/main" val="345205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LE secteur d’enseignement</a:t>
            </a:r>
            <a:endParaRPr lang="fr-FR" dirty="0"/>
          </a:p>
        </p:txBody>
      </p:sp>
      <p:pic>
        <p:nvPicPr>
          <p:cNvPr id="3" name="Image 2"/>
          <p:cNvPicPr>
            <a:picLocks noChangeAspect="1"/>
          </p:cNvPicPr>
          <p:nvPr/>
        </p:nvPicPr>
        <p:blipFill>
          <a:blip r:embed="rId2"/>
          <a:stretch>
            <a:fillRect/>
          </a:stretch>
        </p:blipFill>
        <p:spPr>
          <a:xfrm>
            <a:off x="1319866" y="3314268"/>
            <a:ext cx="6761453" cy="3126014"/>
          </a:xfrm>
          <a:prstGeom prst="rect">
            <a:avLst/>
          </a:prstGeom>
        </p:spPr>
      </p:pic>
      <p:pic>
        <p:nvPicPr>
          <p:cNvPr id="4" name="Image 3"/>
          <p:cNvPicPr>
            <a:picLocks noChangeAspect="1"/>
          </p:cNvPicPr>
          <p:nvPr/>
        </p:nvPicPr>
        <p:blipFill>
          <a:blip r:embed="rId3"/>
          <a:stretch>
            <a:fillRect/>
          </a:stretch>
        </p:blipFill>
        <p:spPr>
          <a:xfrm>
            <a:off x="1319866" y="249261"/>
            <a:ext cx="6761453" cy="2944643"/>
          </a:xfrm>
          <a:prstGeom prst="rect">
            <a:avLst/>
          </a:prstGeom>
        </p:spPr>
      </p:pic>
    </p:spTree>
    <p:extLst>
      <p:ext uri="{BB962C8B-B14F-4D97-AF65-F5344CB8AC3E}">
        <p14:creationId xmlns:p14="http://schemas.microsoft.com/office/powerpoint/2010/main" val="552265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Le bloc d’enseignement</a:t>
            </a:r>
            <a:endParaRPr lang="fr-FR" dirty="0"/>
          </a:p>
        </p:txBody>
      </p:sp>
      <p:pic>
        <p:nvPicPr>
          <p:cNvPr id="6" name="Image 5"/>
          <p:cNvPicPr>
            <a:picLocks noChangeAspect="1"/>
          </p:cNvPicPr>
          <p:nvPr/>
        </p:nvPicPr>
        <p:blipFill>
          <a:blip r:embed="rId2"/>
          <a:stretch>
            <a:fillRect/>
          </a:stretch>
        </p:blipFill>
        <p:spPr>
          <a:xfrm>
            <a:off x="1025610" y="2688281"/>
            <a:ext cx="7426411" cy="3239954"/>
          </a:xfrm>
          <a:prstGeom prst="rect">
            <a:avLst/>
          </a:prstGeom>
        </p:spPr>
      </p:pic>
      <p:sp>
        <p:nvSpPr>
          <p:cNvPr id="7" name="Espace réservé du contenu 2"/>
          <p:cNvSpPr txBox="1">
            <a:spLocks/>
          </p:cNvSpPr>
          <p:nvPr/>
        </p:nvSpPr>
        <p:spPr>
          <a:xfrm>
            <a:off x="773661" y="798974"/>
            <a:ext cx="11418339" cy="980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r-FR" dirty="0" smtClean="0"/>
              <a:t>Pas d’effets sur la temporalités</a:t>
            </a:r>
            <a:endParaRPr lang="fr-FR" dirty="0"/>
          </a:p>
        </p:txBody>
      </p:sp>
    </p:spTree>
    <p:extLst>
      <p:ext uri="{BB962C8B-B14F-4D97-AF65-F5344CB8AC3E}">
        <p14:creationId xmlns:p14="http://schemas.microsoft.com/office/powerpoint/2010/main" val="151687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Le nombre d’étudiants</a:t>
            </a:r>
            <a:endParaRPr lang="fr-FR" dirty="0"/>
          </a:p>
        </p:txBody>
      </p:sp>
      <p:pic>
        <p:nvPicPr>
          <p:cNvPr id="4" name="Image 3"/>
          <p:cNvPicPr>
            <a:picLocks noChangeAspect="1"/>
          </p:cNvPicPr>
          <p:nvPr/>
        </p:nvPicPr>
        <p:blipFill>
          <a:blip r:embed="rId2"/>
          <a:stretch>
            <a:fillRect/>
          </a:stretch>
        </p:blipFill>
        <p:spPr>
          <a:xfrm>
            <a:off x="630193" y="147590"/>
            <a:ext cx="8625035" cy="2657394"/>
          </a:xfrm>
          <a:prstGeom prst="rect">
            <a:avLst/>
          </a:prstGeom>
        </p:spPr>
      </p:pic>
      <p:pic>
        <p:nvPicPr>
          <p:cNvPr id="5" name="Image 4"/>
          <p:cNvPicPr>
            <a:picLocks noChangeAspect="1"/>
          </p:cNvPicPr>
          <p:nvPr/>
        </p:nvPicPr>
        <p:blipFill>
          <a:blip r:embed="rId3"/>
          <a:stretch>
            <a:fillRect/>
          </a:stretch>
        </p:blipFill>
        <p:spPr>
          <a:xfrm>
            <a:off x="630192" y="3067132"/>
            <a:ext cx="8625035" cy="3414447"/>
          </a:xfrm>
          <a:prstGeom prst="rect">
            <a:avLst/>
          </a:prstGeom>
        </p:spPr>
      </p:pic>
    </p:spTree>
    <p:extLst>
      <p:ext uri="{BB962C8B-B14F-4D97-AF65-F5344CB8AC3E}">
        <p14:creationId xmlns:p14="http://schemas.microsoft.com/office/powerpoint/2010/main" val="948398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Le volume du cours</a:t>
            </a:r>
            <a:endParaRPr lang="fr-FR" dirty="0"/>
          </a:p>
        </p:txBody>
      </p:sp>
      <p:pic>
        <p:nvPicPr>
          <p:cNvPr id="3" name="Image 2"/>
          <p:cNvPicPr>
            <a:picLocks noChangeAspect="1"/>
          </p:cNvPicPr>
          <p:nvPr/>
        </p:nvPicPr>
        <p:blipFill>
          <a:blip r:embed="rId2"/>
          <a:stretch>
            <a:fillRect/>
          </a:stretch>
        </p:blipFill>
        <p:spPr>
          <a:xfrm>
            <a:off x="704335" y="164299"/>
            <a:ext cx="8528397" cy="2764252"/>
          </a:xfrm>
          <a:prstGeom prst="rect">
            <a:avLst/>
          </a:prstGeom>
        </p:spPr>
      </p:pic>
      <p:sp>
        <p:nvSpPr>
          <p:cNvPr id="5" name="Espace réservé du contenu 2"/>
          <p:cNvSpPr txBox="1">
            <a:spLocks/>
          </p:cNvSpPr>
          <p:nvPr/>
        </p:nvSpPr>
        <p:spPr>
          <a:xfrm>
            <a:off x="575952" y="3128917"/>
            <a:ext cx="11418339" cy="980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r-FR" dirty="0" smtClean="0"/>
              <a:t>Pas d’effets sur les modalités d’évaluation</a:t>
            </a:r>
            <a:endParaRPr lang="fr-FR" dirty="0"/>
          </a:p>
        </p:txBody>
      </p:sp>
    </p:spTree>
    <p:extLst>
      <p:ext uri="{BB962C8B-B14F-4D97-AF65-F5344CB8AC3E}">
        <p14:creationId xmlns:p14="http://schemas.microsoft.com/office/powerpoint/2010/main" val="2090265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Ratio théorie-pratique</a:t>
            </a:r>
            <a:endParaRPr lang="fr-FR" dirty="0"/>
          </a:p>
        </p:txBody>
      </p:sp>
      <p:pic>
        <p:nvPicPr>
          <p:cNvPr id="6" name="Image 5"/>
          <p:cNvPicPr>
            <a:picLocks noChangeAspect="1"/>
          </p:cNvPicPr>
          <p:nvPr/>
        </p:nvPicPr>
        <p:blipFill>
          <a:blip r:embed="rId2"/>
          <a:stretch>
            <a:fillRect/>
          </a:stretch>
        </p:blipFill>
        <p:spPr>
          <a:xfrm>
            <a:off x="222828" y="160637"/>
            <a:ext cx="9057096" cy="3232628"/>
          </a:xfrm>
          <a:prstGeom prst="rect">
            <a:avLst/>
          </a:prstGeom>
        </p:spPr>
      </p:pic>
      <p:sp>
        <p:nvSpPr>
          <p:cNvPr id="7" name="Espace réservé du contenu 2"/>
          <p:cNvSpPr txBox="1">
            <a:spLocks/>
          </p:cNvSpPr>
          <p:nvPr/>
        </p:nvSpPr>
        <p:spPr>
          <a:xfrm>
            <a:off x="489455" y="3660258"/>
            <a:ext cx="11418339" cy="9804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r-FR" dirty="0" smtClean="0"/>
              <a:t>Pas d’effets sur les modalités d’évaluation</a:t>
            </a:r>
            <a:endParaRPr lang="fr-FR" dirty="0"/>
          </a:p>
        </p:txBody>
      </p:sp>
    </p:spTree>
    <p:extLst>
      <p:ext uri="{BB962C8B-B14F-4D97-AF65-F5344CB8AC3E}">
        <p14:creationId xmlns:p14="http://schemas.microsoft.com/office/powerpoint/2010/main" val="516341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smtClean="0"/>
              <a:t>Type de pédagogie</a:t>
            </a:r>
            <a:endParaRPr lang="fr-FR" dirty="0"/>
          </a:p>
        </p:txBody>
      </p:sp>
      <p:pic>
        <p:nvPicPr>
          <p:cNvPr id="3" name="Image 2"/>
          <p:cNvPicPr>
            <a:picLocks noChangeAspect="1"/>
          </p:cNvPicPr>
          <p:nvPr/>
        </p:nvPicPr>
        <p:blipFill>
          <a:blip r:embed="rId2"/>
          <a:stretch>
            <a:fillRect/>
          </a:stretch>
        </p:blipFill>
        <p:spPr>
          <a:xfrm>
            <a:off x="657653" y="73360"/>
            <a:ext cx="7720228" cy="3127039"/>
          </a:xfrm>
          <a:prstGeom prst="rect">
            <a:avLst/>
          </a:prstGeom>
        </p:spPr>
      </p:pic>
      <p:pic>
        <p:nvPicPr>
          <p:cNvPr id="4" name="Image 3"/>
          <p:cNvPicPr>
            <a:picLocks noChangeAspect="1"/>
          </p:cNvPicPr>
          <p:nvPr/>
        </p:nvPicPr>
        <p:blipFill>
          <a:blip r:embed="rId3"/>
          <a:stretch>
            <a:fillRect/>
          </a:stretch>
        </p:blipFill>
        <p:spPr>
          <a:xfrm>
            <a:off x="657653" y="3274541"/>
            <a:ext cx="7720227" cy="3418958"/>
          </a:xfrm>
          <a:prstGeom prst="rect">
            <a:avLst/>
          </a:prstGeom>
        </p:spPr>
      </p:pic>
    </p:spTree>
    <p:extLst>
      <p:ext uri="{BB962C8B-B14F-4D97-AF65-F5344CB8AC3E}">
        <p14:creationId xmlns:p14="http://schemas.microsoft.com/office/powerpoint/2010/main" val="1502574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42416" y="128016"/>
            <a:ext cx="10552176" cy="5961888"/>
          </a:xfrm>
          <a:prstGeom prst="rect">
            <a:avLst/>
          </a:prstGeom>
        </p:spPr>
      </p:pic>
    </p:spTree>
    <p:extLst>
      <p:ext uri="{BB962C8B-B14F-4D97-AF65-F5344CB8AC3E}">
        <p14:creationId xmlns:p14="http://schemas.microsoft.com/office/powerpoint/2010/main" val="239878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attitudes</a:t>
            </a:r>
            <a:endParaRPr lang="fr-FR" dirty="0"/>
          </a:p>
        </p:txBody>
      </p:sp>
      <p:sp>
        <p:nvSpPr>
          <p:cNvPr id="3" name="Espace réservé du contenu 2"/>
          <p:cNvSpPr txBox="1">
            <a:spLocks/>
          </p:cNvSpPr>
          <p:nvPr/>
        </p:nvSpPr>
        <p:spPr>
          <a:xfrm>
            <a:off x="773660" y="1999966"/>
            <a:ext cx="11418339" cy="422741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fr-FR" sz="2800" dirty="0"/>
          </a:p>
        </p:txBody>
      </p:sp>
      <p:pic>
        <p:nvPicPr>
          <p:cNvPr id="4" name="Image 3"/>
          <p:cNvPicPr>
            <a:picLocks noChangeAspect="1"/>
          </p:cNvPicPr>
          <p:nvPr/>
        </p:nvPicPr>
        <p:blipFill>
          <a:blip r:embed="rId2"/>
          <a:stretch>
            <a:fillRect/>
          </a:stretch>
        </p:blipFill>
        <p:spPr>
          <a:xfrm>
            <a:off x="559559" y="1999966"/>
            <a:ext cx="11259402" cy="2994228"/>
          </a:xfrm>
          <a:prstGeom prst="rect">
            <a:avLst/>
          </a:prstGeom>
        </p:spPr>
      </p:pic>
    </p:spTree>
    <p:extLst>
      <p:ext uri="{BB962C8B-B14F-4D97-AF65-F5344CB8AC3E}">
        <p14:creationId xmlns:p14="http://schemas.microsoft.com/office/powerpoint/2010/main" val="355976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txBox="1">
            <a:spLocks/>
          </p:cNvSpPr>
          <p:nvPr/>
        </p:nvSpPr>
        <p:spPr>
          <a:xfrm>
            <a:off x="773660" y="1999966"/>
            <a:ext cx="11418339" cy="4227413"/>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r-FR" sz="2800" dirty="0" smtClean="0"/>
              <a:t>Bien sûr, il y a de nombreuses limites à cette prise de données et à son traitement.`</a:t>
            </a:r>
          </a:p>
          <a:p>
            <a:r>
              <a:rPr lang="fr-FR" sz="2800" dirty="0" smtClean="0"/>
              <a:t>Notons toutefois déjà</a:t>
            </a:r>
          </a:p>
          <a:p>
            <a:pPr lvl="1"/>
            <a:r>
              <a:rPr lang="fr-FR" sz="2600" dirty="0" smtClean="0"/>
              <a:t>Plusieurs modèles de l’évaluation se juxtaposent au sein de nos universités en Fédération Wallonie-Bruxelles. </a:t>
            </a:r>
          </a:p>
          <a:p>
            <a:pPr lvl="1"/>
            <a:r>
              <a:rPr lang="fr-FR" sz="2600" dirty="0" smtClean="0"/>
              <a:t>Les contextes d’enseignements ont plus de poids que les profils des enseignants quant aux modalités et à la temporalité des évaluations</a:t>
            </a:r>
          </a:p>
          <a:p>
            <a:pPr lvl="1"/>
            <a:r>
              <a:rPr lang="fr-FR" sz="2600" dirty="0" smtClean="0"/>
              <a:t>De la théorie à la pratique, les choses « se font ». Mais avec quelle qualité ?</a:t>
            </a:r>
            <a:endParaRPr lang="fr-FR" sz="2600" dirty="0"/>
          </a:p>
        </p:txBody>
      </p:sp>
    </p:spTree>
    <p:extLst>
      <p:ext uri="{BB962C8B-B14F-4D97-AF65-F5344CB8AC3E}">
        <p14:creationId xmlns:p14="http://schemas.microsoft.com/office/powerpoint/2010/main" val="34519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ill Sans SemiBold"/>
                <a:ea typeface="Gill Sans SemiBold"/>
                <a:cs typeface="Gill Sans SemiBold"/>
                <a:sym typeface="Gill Sans SemiBold"/>
              </a:rPr>
              <a:t>Caractéristiques de l’évaluation</a:t>
            </a:r>
            <a:endParaRPr lang="fr-FR" b="1" dirty="0"/>
          </a:p>
        </p:txBody>
      </p:sp>
      <p:sp>
        <p:nvSpPr>
          <p:cNvPr id="3" name="Espace réservé du contenu 2"/>
          <p:cNvSpPr>
            <a:spLocks noGrp="1"/>
          </p:cNvSpPr>
          <p:nvPr>
            <p:ph idx="1"/>
          </p:nvPr>
        </p:nvSpPr>
        <p:spPr>
          <a:xfrm>
            <a:off x="1451579" y="2015732"/>
            <a:ext cx="9603275" cy="4055884"/>
          </a:xfrm>
        </p:spPr>
        <p:txBody>
          <a:bodyPr>
            <a:normAutofit lnSpcReduction="10000"/>
          </a:bodyPr>
          <a:lstStyle/>
          <a:p>
            <a:pPr marL="1143000" marR="28573" lvl="1" indent="-457200">
              <a:lnSpc>
                <a:spcPct val="100000"/>
              </a:lnSpc>
              <a:spcBef>
                <a:spcPts val="1687"/>
              </a:spcBef>
              <a:defRPr sz="1800">
                <a:uFillTx/>
              </a:defRPr>
            </a:pPr>
            <a:r>
              <a:rPr lang="fr-FR" sz="3200" dirty="0" smtClean="0">
                <a:uFill>
                  <a:solidFill>
                    <a:srgbClr val="005764"/>
                  </a:solidFill>
                </a:uFill>
                <a:latin typeface="Gill Sans MT" charset="0"/>
                <a:ea typeface="Gill Sans MT" charset="0"/>
                <a:cs typeface="Gill Sans MT" charset="0"/>
                <a:sym typeface="Gill Sans"/>
              </a:rPr>
              <a:t>Validité de contenu</a:t>
            </a:r>
          </a:p>
          <a:p>
            <a:pPr marL="1143000" marR="28573" lvl="1" indent="-457200">
              <a:lnSpc>
                <a:spcPct val="100000"/>
              </a:lnSpc>
              <a:spcBef>
                <a:spcPts val="1687"/>
              </a:spcBef>
              <a:defRPr sz="1800">
                <a:uFillTx/>
              </a:defRPr>
            </a:pPr>
            <a:r>
              <a:rPr lang="fr-FR" sz="3200" dirty="0" smtClean="0">
                <a:uFill>
                  <a:solidFill>
                    <a:srgbClr val="005764"/>
                  </a:solidFill>
                </a:uFill>
                <a:latin typeface="Gill Sans MT" charset="0"/>
                <a:ea typeface="Gill Sans MT" charset="0"/>
                <a:cs typeface="Gill Sans MT" charset="0"/>
                <a:sym typeface="Gill Sans"/>
              </a:rPr>
              <a:t>Validité de </a:t>
            </a:r>
            <a:r>
              <a:rPr lang="fr-FR" sz="3200" dirty="0" err="1" smtClean="0">
                <a:uFill>
                  <a:solidFill>
                    <a:srgbClr val="005764"/>
                  </a:solidFill>
                </a:uFill>
                <a:latin typeface="Gill Sans MT" charset="0"/>
                <a:ea typeface="Gill Sans MT" charset="0"/>
                <a:cs typeface="Gill Sans MT" charset="0"/>
                <a:sym typeface="Gill Sans"/>
              </a:rPr>
              <a:t>construct</a:t>
            </a:r>
            <a:endParaRPr lang="fr-FR" sz="3200" dirty="0">
              <a:uFill>
                <a:solidFill>
                  <a:srgbClr val="005764"/>
                </a:solidFill>
              </a:uFill>
              <a:latin typeface="Gill Sans MT" charset="0"/>
              <a:ea typeface="Gill Sans MT" charset="0"/>
              <a:cs typeface="Gill Sans MT" charset="0"/>
              <a:sym typeface="Gill Sans"/>
            </a:endParaRPr>
          </a:p>
          <a:p>
            <a:pPr marL="1143000" marR="28573" lvl="1" indent="-457200">
              <a:lnSpc>
                <a:spcPct val="100000"/>
              </a:lnSpc>
              <a:spcBef>
                <a:spcPts val="1687"/>
              </a:spcBef>
              <a:defRPr sz="1800">
                <a:uFillTx/>
              </a:defRPr>
            </a:pPr>
            <a:r>
              <a:rPr lang="fr-FR" sz="3200" dirty="0" smtClean="0">
                <a:uFill>
                  <a:solidFill>
                    <a:srgbClr val="005764"/>
                  </a:solidFill>
                </a:uFill>
                <a:latin typeface="Gill Sans MT" charset="0"/>
                <a:ea typeface="Gill Sans MT" charset="0"/>
                <a:cs typeface="Gill Sans MT" charset="0"/>
                <a:sym typeface="Gill Sans"/>
              </a:rPr>
              <a:t>Structure interne du test</a:t>
            </a:r>
          </a:p>
          <a:p>
            <a:pPr marL="1143000" marR="28573" lvl="1" indent="-457200">
              <a:lnSpc>
                <a:spcPct val="100000"/>
              </a:lnSpc>
              <a:spcBef>
                <a:spcPts val="1687"/>
              </a:spcBef>
              <a:defRPr sz="1800">
                <a:uFillTx/>
              </a:defRPr>
            </a:pPr>
            <a:r>
              <a:rPr lang="fr-FR" sz="3200" dirty="0" smtClean="0">
                <a:uFill>
                  <a:solidFill>
                    <a:srgbClr val="005764"/>
                  </a:solidFill>
                </a:uFill>
                <a:latin typeface="Gill Sans MT" charset="0"/>
                <a:ea typeface="Gill Sans MT" charset="0"/>
                <a:cs typeface="Gill Sans MT" charset="0"/>
                <a:sym typeface="Gill Sans"/>
              </a:rPr>
              <a:t>Sensibilité</a:t>
            </a:r>
          </a:p>
          <a:p>
            <a:pPr marL="1143000" marR="28573" lvl="1" indent="-457200">
              <a:lnSpc>
                <a:spcPct val="100000"/>
              </a:lnSpc>
              <a:spcBef>
                <a:spcPts val="1687"/>
              </a:spcBef>
              <a:defRPr sz="1800">
                <a:uFillTx/>
              </a:defRPr>
            </a:pPr>
            <a:r>
              <a:rPr lang="fr-FR" sz="3200" dirty="0" smtClean="0">
                <a:uFill>
                  <a:solidFill>
                    <a:srgbClr val="005764"/>
                  </a:solidFill>
                </a:uFill>
                <a:latin typeface="Gill Sans MT" charset="0"/>
                <a:ea typeface="Gill Sans MT" charset="0"/>
                <a:cs typeface="Gill Sans MT" charset="0"/>
                <a:sym typeface="Gill Sans"/>
              </a:rPr>
              <a:t>Fidélité</a:t>
            </a:r>
          </a:p>
          <a:p>
            <a:pPr marL="1143000" marR="28573" lvl="1" indent="-457200">
              <a:lnSpc>
                <a:spcPct val="100000"/>
              </a:lnSpc>
              <a:spcBef>
                <a:spcPts val="1687"/>
              </a:spcBef>
              <a:defRPr sz="1800">
                <a:uFillTx/>
              </a:defRPr>
            </a:pPr>
            <a:r>
              <a:rPr lang="fr-FR" sz="3200" dirty="0" smtClean="0">
                <a:uFill>
                  <a:solidFill>
                    <a:srgbClr val="005764"/>
                  </a:solidFill>
                </a:uFill>
                <a:latin typeface="Gill Sans MT" charset="0"/>
                <a:ea typeface="Gill Sans MT" charset="0"/>
                <a:cs typeface="Gill Sans MT" charset="0"/>
                <a:sym typeface="Gill Sans"/>
              </a:rPr>
              <a:t>Equité</a:t>
            </a:r>
            <a:endParaRPr lang="fr-FR" sz="3200" dirty="0">
              <a:uFill>
                <a:solidFill>
                  <a:srgbClr val="005764"/>
                </a:solidFill>
              </a:uFill>
              <a:latin typeface="Gill Sans MT" charset="0"/>
              <a:ea typeface="Gill Sans MT" charset="0"/>
              <a:cs typeface="Gill Sans MT" charset="0"/>
              <a:sym typeface="Gill Sans"/>
            </a:endParaRPr>
          </a:p>
          <a:p>
            <a:endParaRPr lang="fr-FR" dirty="0">
              <a:latin typeface="gill san" charset="0"/>
            </a:endParaRPr>
          </a:p>
        </p:txBody>
      </p:sp>
      <p:sp>
        <p:nvSpPr>
          <p:cNvPr id="6" name="Accolade fermante 5"/>
          <p:cNvSpPr/>
          <p:nvPr/>
        </p:nvSpPr>
        <p:spPr>
          <a:xfrm>
            <a:off x="6946392" y="4809450"/>
            <a:ext cx="429768" cy="1051560"/>
          </a:xfrm>
          <a:prstGeom prst="rightBrace">
            <a:avLst>
              <a:gd name="adj1" fmla="val 8333"/>
              <a:gd name="adj2" fmla="val 531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 name="Ellipse 7"/>
          <p:cNvSpPr/>
          <p:nvPr/>
        </p:nvSpPr>
        <p:spPr>
          <a:xfrm>
            <a:off x="7699248" y="2140700"/>
            <a:ext cx="2212848" cy="1051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Qualité Artefact</a:t>
            </a:r>
            <a:endParaRPr lang="fr-FR" dirty="0"/>
          </a:p>
        </p:txBody>
      </p:sp>
      <p:sp>
        <p:nvSpPr>
          <p:cNvPr id="9" name="Accolade fermante 8"/>
          <p:cNvSpPr/>
          <p:nvPr/>
        </p:nvSpPr>
        <p:spPr>
          <a:xfrm>
            <a:off x="6946392" y="2085836"/>
            <a:ext cx="429768" cy="1051560"/>
          </a:xfrm>
          <a:prstGeom prst="rightBrace">
            <a:avLst>
              <a:gd name="adj1" fmla="val 8333"/>
              <a:gd name="adj2" fmla="val 531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 name="Ellipse 9"/>
          <p:cNvSpPr/>
          <p:nvPr/>
        </p:nvSpPr>
        <p:spPr>
          <a:xfrm>
            <a:off x="7699248" y="4809450"/>
            <a:ext cx="2212848" cy="1051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Correction</a:t>
            </a:r>
            <a:endParaRPr lang="fr-FR" dirty="0"/>
          </a:p>
        </p:txBody>
      </p:sp>
      <p:sp>
        <p:nvSpPr>
          <p:cNvPr id="11" name="Accolade fermante 10"/>
          <p:cNvSpPr/>
          <p:nvPr/>
        </p:nvSpPr>
        <p:spPr>
          <a:xfrm>
            <a:off x="6946392" y="3463532"/>
            <a:ext cx="429768" cy="1051560"/>
          </a:xfrm>
          <a:prstGeom prst="rightBrace">
            <a:avLst>
              <a:gd name="adj1" fmla="val 8333"/>
              <a:gd name="adj2" fmla="val 531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 name="Ellipse 11"/>
          <p:cNvSpPr/>
          <p:nvPr/>
        </p:nvSpPr>
        <p:spPr>
          <a:xfrm>
            <a:off x="7699248" y="3492420"/>
            <a:ext cx="2212848" cy="1051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Performances - artefact</a:t>
            </a:r>
            <a:endParaRPr lang="fr-FR" dirty="0"/>
          </a:p>
        </p:txBody>
      </p:sp>
      <p:sp>
        <p:nvSpPr>
          <p:cNvPr id="13" name="Ellipse 12"/>
          <p:cNvSpPr/>
          <p:nvPr/>
        </p:nvSpPr>
        <p:spPr>
          <a:xfrm rot="16200000">
            <a:off x="9220772" y="3591548"/>
            <a:ext cx="3487848" cy="1051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Inférence</a:t>
            </a:r>
            <a:endParaRPr lang="fr-FR" dirty="0"/>
          </a:p>
        </p:txBody>
      </p:sp>
      <p:sp>
        <p:nvSpPr>
          <p:cNvPr id="15" name="ZoneTexte 14"/>
          <p:cNvSpPr txBox="1"/>
          <p:nvPr/>
        </p:nvSpPr>
        <p:spPr>
          <a:xfrm rot="16200000">
            <a:off x="9769841" y="3799973"/>
            <a:ext cx="4089004" cy="584775"/>
          </a:xfrm>
          <a:prstGeom prst="rect">
            <a:avLst/>
          </a:prstGeom>
          <a:noFill/>
        </p:spPr>
        <p:txBody>
          <a:bodyPr wrap="none" rtlCol="0">
            <a:spAutoFit/>
          </a:bodyPr>
          <a:lstStyle/>
          <a:p>
            <a:r>
              <a:rPr lang="fr-FR" sz="3200" dirty="0" smtClean="0"/>
              <a:t>Validité </a:t>
            </a:r>
            <a:r>
              <a:rPr lang="fr-FR" sz="3200" dirty="0" err="1" smtClean="0"/>
              <a:t>conséquentielle</a:t>
            </a:r>
            <a:endParaRPr lang="fr-FR" sz="3200" dirty="0"/>
          </a:p>
        </p:txBody>
      </p:sp>
      <p:sp>
        <p:nvSpPr>
          <p:cNvPr id="16" name="ZoneTexte 15"/>
          <p:cNvSpPr txBox="1"/>
          <p:nvPr/>
        </p:nvSpPr>
        <p:spPr>
          <a:xfrm rot="16200000">
            <a:off x="-1008514" y="3553752"/>
            <a:ext cx="3780009" cy="1077218"/>
          </a:xfrm>
          <a:prstGeom prst="rect">
            <a:avLst/>
          </a:prstGeom>
          <a:noFill/>
        </p:spPr>
        <p:txBody>
          <a:bodyPr wrap="none" rtlCol="0">
            <a:spAutoFit/>
          </a:bodyPr>
          <a:lstStyle/>
          <a:p>
            <a:pPr algn="ctr"/>
            <a:r>
              <a:rPr lang="fr-FR" sz="3200" dirty="0" smtClean="0"/>
              <a:t>Modèle de la mesure </a:t>
            </a:r>
          </a:p>
          <a:p>
            <a:pPr algn="ctr"/>
            <a:r>
              <a:rPr lang="fr-FR" sz="3200" dirty="0" smtClean="0"/>
              <a:t>Ou de la gestion</a:t>
            </a:r>
            <a:endParaRPr lang="fr-FR" sz="3200" dirty="0"/>
          </a:p>
        </p:txBody>
      </p:sp>
    </p:spTree>
    <p:extLst>
      <p:ext uri="{BB962C8B-B14F-4D97-AF65-F5344CB8AC3E}">
        <p14:creationId xmlns:p14="http://schemas.microsoft.com/office/powerpoint/2010/main" val="795695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49205" y="1682496"/>
            <a:ext cx="9774221" cy="1624657"/>
          </a:xfrm>
        </p:spPr>
        <p:txBody>
          <a:bodyPr>
            <a:noAutofit/>
          </a:bodyPr>
          <a:lstStyle/>
          <a:p>
            <a:r>
              <a:rPr lang="fr-FR" sz="4400" dirty="0" smtClean="0"/>
              <a:t>Vers un changement de paradigme en évaluation ?</a:t>
            </a:r>
            <a:endParaRPr lang="fr-FR" sz="4400" dirty="0"/>
          </a:p>
        </p:txBody>
      </p:sp>
    </p:spTree>
    <p:extLst>
      <p:ext uri="{BB962C8B-B14F-4D97-AF65-F5344CB8AC3E}">
        <p14:creationId xmlns:p14="http://schemas.microsoft.com/office/powerpoint/2010/main" val="1672464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ill Sans SemiBold"/>
                <a:ea typeface="Gill Sans SemiBold"/>
                <a:cs typeface="Gill Sans SemiBold"/>
                <a:sym typeface="Gill Sans SemiBold"/>
              </a:rPr>
              <a:t>Un changement de paradigme ?</a:t>
            </a:r>
            <a:endParaRPr lang="fr-FR" b="1" dirty="0"/>
          </a:p>
        </p:txBody>
      </p:sp>
      <p:sp>
        <p:nvSpPr>
          <p:cNvPr id="3" name="Espace réservé du contenu 2"/>
          <p:cNvSpPr>
            <a:spLocks noGrp="1"/>
          </p:cNvSpPr>
          <p:nvPr>
            <p:ph idx="1"/>
          </p:nvPr>
        </p:nvSpPr>
        <p:spPr>
          <a:xfrm>
            <a:off x="1451579" y="2015732"/>
            <a:ext cx="9603275" cy="4055884"/>
          </a:xfrm>
        </p:spPr>
        <p:txBody>
          <a:bodyPr>
            <a:normAutofit/>
          </a:bodyPr>
          <a:lstStyle/>
          <a:p>
            <a:r>
              <a:rPr lang="fr-BE" dirty="0" err="1" smtClean="0"/>
              <a:t>Vosniadou</a:t>
            </a:r>
            <a:r>
              <a:rPr lang="fr-BE" dirty="0"/>
              <a:t>, </a:t>
            </a:r>
            <a:r>
              <a:rPr lang="fr-BE" dirty="0" smtClean="0"/>
              <a:t>2013</a:t>
            </a:r>
            <a:r>
              <a:rPr lang="nl-BE" dirty="0"/>
              <a:t> </a:t>
            </a:r>
            <a:r>
              <a:rPr lang="nl-BE" dirty="0" smtClean="0"/>
              <a:t>: 4 conditions pour un changement conceptuel</a:t>
            </a:r>
            <a:endParaRPr lang="fr-FR" dirty="0"/>
          </a:p>
          <a:p>
            <a:r>
              <a:rPr lang="fr-BE" dirty="0"/>
              <a:t>[1]  une insatisfaction par rapport à la conception existante ;	</a:t>
            </a:r>
            <a:endParaRPr lang="fr-FR" dirty="0"/>
          </a:p>
          <a:p>
            <a:r>
              <a:rPr lang="fr-BE" dirty="0"/>
              <a:t>[2] une conception alternative clairement définie ;</a:t>
            </a:r>
            <a:endParaRPr lang="fr-FR" dirty="0"/>
          </a:p>
          <a:p>
            <a:r>
              <a:rPr lang="fr-BE" dirty="0"/>
              <a:t>[3] le caractère praticable de cette conception alternative ;</a:t>
            </a:r>
            <a:endParaRPr lang="fr-FR" dirty="0"/>
          </a:p>
          <a:p>
            <a:r>
              <a:rPr lang="fr-BE" dirty="0"/>
              <a:t>[4] le caractère fécond de cette conception alternative. </a:t>
            </a:r>
            <a:endParaRPr lang="fr-FR" dirty="0"/>
          </a:p>
          <a:p>
            <a:endParaRPr lang="fr-FR" dirty="0">
              <a:latin typeface="gill san" charset="0"/>
            </a:endParaRPr>
          </a:p>
        </p:txBody>
      </p:sp>
    </p:spTree>
    <p:extLst>
      <p:ext uri="{BB962C8B-B14F-4D97-AF65-F5344CB8AC3E}">
        <p14:creationId xmlns:p14="http://schemas.microsoft.com/office/powerpoint/2010/main" val="174136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ill Sans SemiBold"/>
                <a:ea typeface="Gill Sans SemiBold"/>
                <a:cs typeface="Gill Sans SemiBold"/>
                <a:sym typeface="Gill Sans SemiBold"/>
              </a:rPr>
              <a:t>Un changement de paradigme ?</a:t>
            </a:r>
            <a:endParaRPr lang="fr-FR" b="1" dirty="0"/>
          </a:p>
        </p:txBody>
      </p:sp>
      <p:sp>
        <p:nvSpPr>
          <p:cNvPr id="3" name="Espace réservé du contenu 2"/>
          <p:cNvSpPr>
            <a:spLocks noGrp="1"/>
          </p:cNvSpPr>
          <p:nvPr>
            <p:ph idx="1"/>
          </p:nvPr>
        </p:nvSpPr>
        <p:spPr>
          <a:xfrm>
            <a:off x="1451579" y="2015732"/>
            <a:ext cx="9603275" cy="4055884"/>
          </a:xfrm>
        </p:spPr>
        <p:txBody>
          <a:bodyPr>
            <a:normAutofit/>
          </a:bodyPr>
          <a:lstStyle/>
          <a:p>
            <a:r>
              <a:rPr lang="fr-BE" dirty="0" err="1" smtClean="0"/>
              <a:t>Vosniadou</a:t>
            </a:r>
            <a:r>
              <a:rPr lang="fr-BE" dirty="0"/>
              <a:t>, </a:t>
            </a:r>
            <a:r>
              <a:rPr lang="fr-BE" dirty="0" smtClean="0"/>
              <a:t>2013</a:t>
            </a:r>
            <a:r>
              <a:rPr lang="nl-BE" dirty="0"/>
              <a:t> </a:t>
            </a:r>
            <a:r>
              <a:rPr lang="nl-BE" dirty="0" smtClean="0"/>
              <a:t>: 4 conditions pour un changement conceptuel</a:t>
            </a:r>
            <a:endParaRPr lang="fr-FR" dirty="0"/>
          </a:p>
          <a:p>
            <a:r>
              <a:rPr lang="fr-BE" sz="2400" b="1" dirty="0"/>
              <a:t>[1]  une insatisfaction par rapport à la conception existante ;	</a:t>
            </a:r>
            <a:endParaRPr lang="fr-FR" sz="2400" b="1" dirty="0"/>
          </a:p>
          <a:p>
            <a:r>
              <a:rPr lang="fr-BE" dirty="0"/>
              <a:t>[2] une conception alternative clairement définie ;</a:t>
            </a:r>
            <a:endParaRPr lang="fr-FR" dirty="0"/>
          </a:p>
          <a:p>
            <a:r>
              <a:rPr lang="fr-BE" dirty="0"/>
              <a:t>[3] le caractère praticable de cette conception alternative ;</a:t>
            </a:r>
            <a:endParaRPr lang="fr-FR" dirty="0"/>
          </a:p>
          <a:p>
            <a:r>
              <a:rPr lang="fr-BE" dirty="0"/>
              <a:t>[4] le caractère fécond de cette conception alternative. </a:t>
            </a:r>
            <a:endParaRPr lang="fr-FR" dirty="0"/>
          </a:p>
          <a:p>
            <a:endParaRPr lang="fr-FR" dirty="0">
              <a:latin typeface="gill san" charset="0"/>
            </a:endParaRPr>
          </a:p>
        </p:txBody>
      </p:sp>
    </p:spTree>
    <p:extLst>
      <p:ext uri="{BB962C8B-B14F-4D97-AF65-F5344CB8AC3E}">
        <p14:creationId xmlns:p14="http://schemas.microsoft.com/office/powerpoint/2010/main" val="852200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vertical 3"/>
          <p:cNvSpPr>
            <a:spLocks noGrp="1"/>
          </p:cNvSpPr>
          <p:nvPr>
            <p:ph type="title" orient="vert"/>
          </p:nvPr>
        </p:nvSpPr>
        <p:spPr/>
        <p:txBody>
          <a:bodyPr/>
          <a:lstStyle/>
          <a:p>
            <a:r>
              <a:rPr lang="fr-FR" dirty="0" smtClean="0"/>
              <a:t>Une université en mutation : Quinze constats</a:t>
            </a:r>
            <a:endParaRPr lang="fr-FR" dirty="0"/>
          </a:p>
        </p:txBody>
      </p:sp>
      <p:sp>
        <p:nvSpPr>
          <p:cNvPr id="5" name="Espace réservé du texte vertical 4"/>
          <p:cNvSpPr>
            <a:spLocks noGrp="1"/>
          </p:cNvSpPr>
          <p:nvPr>
            <p:ph type="body" orient="vert" idx="1"/>
          </p:nvPr>
        </p:nvSpPr>
        <p:spPr/>
        <p:txBody>
          <a:bodyPr/>
          <a:lstStyle/>
          <a:p>
            <a:endParaRPr lang="fr-FR" dirty="0"/>
          </a:p>
        </p:txBody>
      </p:sp>
      <p:graphicFrame>
        <p:nvGraphicFramePr>
          <p:cNvPr id="7" name="Espace réservé du contenu 4"/>
          <p:cNvGraphicFramePr>
            <a:graphicFrameLocks/>
          </p:cNvGraphicFramePr>
          <p:nvPr>
            <p:extLst>
              <p:ext uri="{D42A27DB-BD31-4B8C-83A1-F6EECF244321}">
                <p14:modId xmlns:p14="http://schemas.microsoft.com/office/powerpoint/2010/main" val="1585893099"/>
              </p:ext>
            </p:extLst>
          </p:nvPr>
        </p:nvGraphicFramePr>
        <p:xfrm>
          <a:off x="220134" y="197104"/>
          <a:ext cx="9053368" cy="5819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9228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6697</TotalTime>
  <Words>1218</Words>
  <Application>Microsoft Macintosh PowerPoint</Application>
  <PresentationFormat>Grand écran</PresentationFormat>
  <Paragraphs>168</Paragraphs>
  <Slides>41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41</vt:i4>
      </vt:variant>
    </vt:vector>
  </HeadingPairs>
  <TitlesOfParts>
    <vt:vector size="49" baseType="lpstr">
      <vt:lpstr>Calibri</vt:lpstr>
      <vt:lpstr>gill san</vt:lpstr>
      <vt:lpstr>Gill Sans</vt:lpstr>
      <vt:lpstr>Gill Sans MT</vt:lpstr>
      <vt:lpstr>Gill Sans SemiBold</vt:lpstr>
      <vt:lpstr>Mangal</vt:lpstr>
      <vt:lpstr>Arial</vt:lpstr>
      <vt:lpstr>Galerie</vt:lpstr>
      <vt:lpstr>Pratiques d’Evaluation en enseignement supérieur </vt:lpstr>
      <vt:lpstr>L’évaluation des étudiants dans l’enseignement supérieur au siècle passé</vt:lpstr>
      <vt:lpstr>Présentation PowerPoint</vt:lpstr>
      <vt:lpstr>Présentation PowerPoint</vt:lpstr>
      <vt:lpstr>Caractéristiques de l’évaluation</vt:lpstr>
      <vt:lpstr>Vers un changement de paradigme en évaluation ?</vt:lpstr>
      <vt:lpstr>Un changement de paradigme ?</vt:lpstr>
      <vt:lpstr>Un changement de paradigme ?</vt:lpstr>
      <vt:lpstr>Une université en mutation : Quinze constats</vt:lpstr>
      <vt:lpstr>Des effets sur les finalités y compris l’évaluation</vt:lpstr>
      <vt:lpstr>Un changement de paradigme ?</vt:lpstr>
      <vt:lpstr>Un changement de paradigme ?</vt:lpstr>
      <vt:lpstr>Une vision parmi d’autres</vt:lpstr>
      <vt:lpstr>Présentation PowerPoint</vt:lpstr>
      <vt:lpstr>Les conséquences pour l’évaluation</vt:lpstr>
      <vt:lpstr>Un changement de paradigme ?</vt:lpstr>
      <vt:lpstr>Un changement de paradigme (1/2)</vt:lpstr>
      <vt:lpstr>Un changement de paradigme (2/2)</vt:lpstr>
      <vt:lpstr>Un changement de paradigme ?</vt:lpstr>
      <vt:lpstr>L’enquête PRADES</vt:lpstr>
      <vt:lpstr>les questions de recherche</vt:lpstr>
      <vt:lpstr>Une méthodologie mixte et complémentaire</vt:lpstr>
      <vt:lpstr>Quelques résultats préliminaires en liens avec l’exposé</vt:lpstr>
      <vt:lpstr>A la recherche du changement de paradigme</vt:lpstr>
      <vt:lpstr>A la recherche du changement de paradigme</vt:lpstr>
      <vt:lpstr>Evaluation en cours d’année</vt:lpstr>
      <vt:lpstr>Travaux dans le cadre des évaluations</vt:lpstr>
      <vt:lpstr>Quel type de profil peut soutenir ce changement ?</vt:lpstr>
      <vt:lpstr>Les Maitres de formation pratique</vt:lpstr>
      <vt:lpstr>Les Maitres de formation pratique</vt:lpstr>
      <vt:lpstr>L’intérêt pour l’enseignement</vt:lpstr>
      <vt:lpstr>Le genre de l’évaluateur</vt:lpstr>
      <vt:lpstr>Quel type de contexte peut soutenir ce changement ?</vt:lpstr>
      <vt:lpstr>LE secteur d’enseignement</vt:lpstr>
      <vt:lpstr>Le bloc d’enseignement</vt:lpstr>
      <vt:lpstr>Le nombre d’étudiants</vt:lpstr>
      <vt:lpstr>Le volume du cours</vt:lpstr>
      <vt:lpstr>Ratio théorie-pratique</vt:lpstr>
      <vt:lpstr>Type de pédagogie</vt:lpstr>
      <vt:lpstr>Quelques attitudes</vt:lpstr>
      <vt:lpstr>Conclusions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Evaluer et réguler ses enseignements</dc:title>
  <dc:creator>Pascal Detroz</dc:creator>
  <cp:lastModifiedBy>Pascal Detroz</cp:lastModifiedBy>
  <cp:revision>81</cp:revision>
  <cp:lastPrinted>2017-07-05T12:29:37Z</cp:lastPrinted>
  <dcterms:created xsi:type="dcterms:W3CDTF">2017-05-29T07:32:28Z</dcterms:created>
  <dcterms:modified xsi:type="dcterms:W3CDTF">2017-07-07T14:47:00Z</dcterms:modified>
</cp:coreProperties>
</file>