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0" r:id="rId1"/>
  </p:sldMasterIdLst>
  <p:notesMasterIdLst>
    <p:notesMasterId r:id="rId10"/>
  </p:notesMasterIdLst>
  <p:handoutMasterIdLst>
    <p:handoutMasterId r:id="rId11"/>
  </p:handoutMasterIdLst>
  <p:sldIdLst>
    <p:sldId id="325" r:id="rId2"/>
    <p:sldId id="330" r:id="rId3"/>
    <p:sldId id="331" r:id="rId4"/>
    <p:sldId id="332" r:id="rId5"/>
    <p:sldId id="333" r:id="rId6"/>
    <p:sldId id="334" r:id="rId7"/>
    <p:sldId id="335" r:id="rId8"/>
    <p:sldId id="329" r:id="rId9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DC3"/>
    <a:srgbClr val="5C81CE"/>
    <a:srgbClr val="FFFFFF"/>
    <a:srgbClr val="9578F2"/>
    <a:srgbClr val="00FFCC"/>
    <a:srgbClr val="F9FDDB"/>
    <a:srgbClr val="CCFF99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165" autoAdjust="0"/>
  </p:normalViewPr>
  <p:slideViewPr>
    <p:cSldViewPr snapToGrid="0">
      <p:cViewPr varScale="1">
        <p:scale>
          <a:sx n="99" d="100"/>
          <a:sy n="99" d="100"/>
        </p:scale>
        <p:origin x="38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 smtClean="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 smtClean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 smtClean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45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7232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1" y="2130425"/>
            <a:ext cx="8562643" cy="1470025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886200"/>
            <a:ext cx="858479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2017-06-21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 userDrawn="1"/>
        </p:nvSpPr>
        <p:spPr>
          <a:xfrm>
            <a:off x="3803648" y="6456308"/>
            <a:ext cx="1543792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68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467833"/>
            <a:ext cx="8579821" cy="500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5" y="1148317"/>
            <a:ext cx="8573386" cy="5092126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2017-06-21</a:t>
            </a:fld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 bwMode="auto">
          <a:xfrm flipH="1">
            <a:off x="391886" y="1054833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007DC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1803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2017-06-21</a:t>
            </a:fld>
            <a:endParaRPr lang="nl-BE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293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6425"/>
            <a:ext cx="9144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06" y="541338"/>
            <a:ext cx="858095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46" y="1443841"/>
            <a:ext cx="856275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endParaRPr lang="en-US" dirty="0" smtClean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5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2017-06-21</a:t>
            </a:fld>
            <a:endParaRPr lang="nl-BE" dirty="0"/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2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0" b="50167"/>
          <a:stretch/>
        </p:blipFill>
        <p:spPr bwMode="auto">
          <a:xfrm>
            <a:off x="7067550" y="6437189"/>
            <a:ext cx="1703672" cy="2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8039100" y="6532304"/>
            <a:ext cx="11049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© 2017 </a:t>
            </a:r>
            <a:r>
              <a:rPr lang="en-GB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SCK•CEN</a:t>
            </a:r>
            <a:endParaRPr lang="en-GB" sz="7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5744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rgbClr val="007DC3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11AAFF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rgbClr val="8FD7FF"/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92" y="748447"/>
            <a:ext cx="83127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DC3"/>
                </a:solidFill>
                <a:latin typeface="Segoe UI Light" pitchFamily="34" charset="0"/>
              </a:rPr>
              <a:t>Absent, yet Present? Tracing </a:t>
            </a:r>
            <a:r>
              <a:rPr lang="en-US" sz="4000" b="1" dirty="0">
                <a:solidFill>
                  <a:srgbClr val="007DC3"/>
                </a:solidFill>
                <a:latin typeface="Segoe UI Light" pitchFamily="34" charset="0"/>
              </a:rPr>
              <a:t>“Responsible Innovation” in Radiation Protection </a:t>
            </a:r>
            <a:r>
              <a:rPr lang="en-US" sz="4000" b="1" dirty="0" smtClean="0">
                <a:solidFill>
                  <a:srgbClr val="007DC3"/>
                </a:solidFill>
                <a:latin typeface="Segoe UI Light" pitchFamily="34" charset="0"/>
              </a:rPr>
              <a:t>Research</a:t>
            </a:r>
          </a:p>
          <a:p>
            <a:pPr algn="ctr"/>
            <a:endParaRPr lang="en-US" sz="2400" dirty="0" smtClean="0">
              <a:latin typeface="Segoe UI Light" pitchFamily="34" charset="0"/>
            </a:endParaRPr>
          </a:p>
          <a:p>
            <a:pPr algn="ctr"/>
            <a:r>
              <a:rPr lang="en-US" sz="2400" dirty="0" smtClean="0">
                <a:latin typeface="Segoe UI Light" pitchFamily="34" charset="0"/>
              </a:rPr>
              <a:t>Michiel van Oudheusden</a:t>
            </a:r>
          </a:p>
          <a:p>
            <a:pPr algn="ctr"/>
            <a:endParaRPr lang="en-US" sz="2400" dirty="0">
              <a:latin typeface="Segoe UI Light" pitchFamily="34" charset="0"/>
            </a:endParaRPr>
          </a:p>
          <a:p>
            <a:pPr algn="ctr"/>
            <a:r>
              <a:rPr lang="en-US" sz="2400" dirty="0" smtClean="0">
                <a:latin typeface="Segoe UI Light" pitchFamily="34" charset="0"/>
              </a:rPr>
              <a:t>Ricomet Conference – Vienna – 27-29 June 2017</a:t>
            </a:r>
            <a:endParaRPr lang="en-US" sz="2400" dirty="0">
              <a:latin typeface="Segoe UI Light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6" y="4959458"/>
            <a:ext cx="2098780" cy="975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76" y="5011046"/>
            <a:ext cx="25336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51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GMOs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2" y="3989593"/>
            <a:ext cx="5157963" cy="225452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1776745"/>
            <a:ext cx="2743200" cy="22128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2" y="1222688"/>
            <a:ext cx="2014493" cy="2656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25" y="1542560"/>
            <a:ext cx="3392747" cy="218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214" y="4298893"/>
            <a:ext cx="3208149" cy="180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38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Responsible Innovation (RI)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2000" dirty="0">
                <a:solidFill>
                  <a:srgbClr val="000000"/>
                </a:solidFill>
              </a:rPr>
              <a:t>European Research Agenda &amp; Horizon 2020 initiative:</a:t>
            </a:r>
          </a:p>
          <a:p>
            <a:pPr marL="422275" lvl="1" indent="0">
              <a:spcAft>
                <a:spcPts val="4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“Research and innovation must respond to the needs and ambitions of society, reflect its </a:t>
            </a:r>
            <a:r>
              <a:rPr lang="en-GB" sz="1800" b="1" dirty="0">
                <a:solidFill>
                  <a:srgbClr val="007DC3"/>
                </a:solidFill>
              </a:rPr>
              <a:t>values</a:t>
            </a:r>
            <a:r>
              <a:rPr lang="en-GB" sz="1800" dirty="0">
                <a:solidFill>
                  <a:srgbClr val="000000"/>
                </a:solidFill>
              </a:rPr>
              <a:t> and be </a:t>
            </a:r>
            <a:r>
              <a:rPr lang="en-GB" sz="1800" b="1" dirty="0">
                <a:solidFill>
                  <a:srgbClr val="007DC3"/>
                </a:solidFill>
              </a:rPr>
              <a:t>responsible</a:t>
            </a:r>
            <a:r>
              <a:rPr lang="en-GB" sz="1800" dirty="0">
                <a:solidFill>
                  <a:srgbClr val="000000"/>
                </a:solidFill>
              </a:rPr>
              <a:t>” </a:t>
            </a:r>
            <a:r>
              <a:rPr lang="en-GB" sz="1700" dirty="0">
                <a:solidFill>
                  <a:srgbClr val="000000"/>
                </a:solidFill>
              </a:rPr>
              <a:t>(</a:t>
            </a:r>
            <a:r>
              <a:rPr lang="en-GB" sz="1700" dirty="0">
                <a:solidFill>
                  <a:srgbClr val="0070C0"/>
                </a:solidFill>
              </a:rPr>
              <a:t>E.U. Commissioner M. </a:t>
            </a:r>
            <a:r>
              <a:rPr lang="en-GB" sz="1700" dirty="0" err="1">
                <a:solidFill>
                  <a:srgbClr val="0070C0"/>
                </a:solidFill>
              </a:rPr>
              <a:t>Gheoghegan</a:t>
            </a:r>
            <a:r>
              <a:rPr lang="en-GB" sz="1700" dirty="0">
                <a:solidFill>
                  <a:srgbClr val="0070C0"/>
                </a:solidFill>
              </a:rPr>
              <a:t>–Quinn</a:t>
            </a:r>
            <a:r>
              <a:rPr lang="en-GB" sz="1700" dirty="0">
                <a:solidFill>
                  <a:srgbClr val="000000"/>
                </a:solidFill>
              </a:rPr>
              <a:t>)</a:t>
            </a:r>
          </a:p>
          <a:p>
            <a:pPr marL="422275" lvl="1" indent="0">
              <a:spcAft>
                <a:spcPts val="400"/>
              </a:spcAft>
              <a:buNone/>
            </a:pPr>
            <a:r>
              <a:rPr lang="en-GB" sz="1800" dirty="0">
                <a:solidFill>
                  <a:srgbClr val="000000"/>
                </a:solidFill>
              </a:rPr>
              <a:t>“We need to involve civil society very upstream”</a:t>
            </a:r>
          </a:p>
          <a:p>
            <a:pPr marL="422275" lvl="1" indent="0">
              <a:spcBef>
                <a:spcPts val="0"/>
              </a:spcBef>
              <a:buNone/>
            </a:pPr>
            <a:r>
              <a:rPr lang="en-GB" sz="1600" dirty="0">
                <a:solidFill>
                  <a:srgbClr val="000000"/>
                </a:solidFill>
              </a:rPr>
              <a:t>(</a:t>
            </a:r>
            <a:r>
              <a:rPr lang="en-GB" sz="1600" dirty="0">
                <a:solidFill>
                  <a:srgbClr val="0070C0"/>
                </a:solidFill>
              </a:rPr>
              <a:t>O. Quintana, Director European Research Area</a:t>
            </a:r>
            <a:r>
              <a:rPr lang="en-GB" sz="1600" dirty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>
              <a:spcBef>
                <a:spcPts val="1000"/>
              </a:spcBef>
            </a:pPr>
            <a:r>
              <a:rPr lang="en-GB" sz="1800" dirty="0">
                <a:solidFill>
                  <a:srgbClr val="000000"/>
                </a:solidFill>
              </a:rPr>
              <a:t>Explore and prioritise </a:t>
            </a:r>
            <a:r>
              <a:rPr lang="en-GB" sz="1800" dirty="0">
                <a:solidFill>
                  <a:srgbClr val="0070C0"/>
                </a:solidFill>
              </a:rPr>
              <a:t>social, ethical and </a:t>
            </a:r>
          </a:p>
          <a:p>
            <a:pPr marL="422275" lvl="1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70C0"/>
                </a:solidFill>
              </a:rPr>
              <a:t>    environmental</a:t>
            </a:r>
            <a:r>
              <a:rPr lang="en-GB" sz="1800" dirty="0">
                <a:solidFill>
                  <a:srgbClr val="000000"/>
                </a:solidFill>
              </a:rPr>
              <a:t> issues now and in the future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solidFill>
                  <a:srgbClr val="000000"/>
                </a:solidFill>
              </a:rPr>
              <a:t>Ongoing </a:t>
            </a:r>
            <a:r>
              <a:rPr lang="en-GB" sz="1800" dirty="0">
                <a:solidFill>
                  <a:srgbClr val="0070C0"/>
                </a:solidFill>
              </a:rPr>
              <a:t>involvement</a:t>
            </a:r>
            <a:r>
              <a:rPr lang="en-GB" sz="1800" dirty="0">
                <a:solidFill>
                  <a:srgbClr val="000000"/>
                </a:solidFill>
              </a:rPr>
              <a:t> of society</a:t>
            </a:r>
          </a:p>
          <a:p>
            <a:pPr lvl="1">
              <a:spcBef>
                <a:spcPts val="1000"/>
              </a:spcBef>
            </a:pPr>
            <a:r>
              <a:rPr lang="en-GB" sz="1800" dirty="0">
                <a:solidFill>
                  <a:srgbClr val="0070C0"/>
                </a:solidFill>
              </a:rPr>
              <a:t>Openness and transparency </a:t>
            </a:r>
            <a:r>
              <a:rPr lang="en-GB" sz="1800" dirty="0">
                <a:solidFill>
                  <a:srgbClr val="000000"/>
                </a:solidFill>
              </a:rPr>
              <a:t>in the research </a:t>
            </a:r>
          </a:p>
          <a:p>
            <a:pPr marL="422275" lvl="1" indent="0">
              <a:spcBef>
                <a:spcPts val="0"/>
              </a:spcBef>
              <a:buNone/>
            </a:pPr>
            <a:r>
              <a:rPr lang="en-GB" sz="1800" dirty="0">
                <a:solidFill>
                  <a:srgbClr val="000000"/>
                </a:solidFill>
              </a:rPr>
              <a:t>    process</a:t>
            </a:r>
          </a:p>
          <a:p>
            <a:endParaRPr lang="en-US" dirty="0" smtClean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35" y="3066488"/>
            <a:ext cx="1623361" cy="2458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240" y="3523434"/>
            <a:ext cx="1766807" cy="2644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24" y="5524194"/>
            <a:ext cx="3751116" cy="64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62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RI in radiation protection research?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tradition of responsibility in nuclear S&amp;T</a:t>
            </a:r>
          </a:p>
          <a:p>
            <a:pPr lvl="1"/>
            <a:r>
              <a:rPr lang="en-US" dirty="0" smtClean="0"/>
              <a:t>Principles and Codes of Conduct</a:t>
            </a:r>
          </a:p>
          <a:p>
            <a:pPr lvl="2"/>
            <a:r>
              <a:rPr lang="en-US" dirty="0" smtClean="0"/>
              <a:t>e.g. Precautionary principle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Participatory approaches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e.g</a:t>
            </a:r>
            <a:r>
              <a:rPr lang="en-US" dirty="0">
                <a:solidFill>
                  <a:srgbClr val="000000"/>
                </a:solidFill>
              </a:rPr>
              <a:t>. “Partnership approach” for siting </a:t>
            </a:r>
            <a:r>
              <a:rPr lang="en-US" dirty="0" smtClean="0">
                <a:solidFill>
                  <a:srgbClr val="000000"/>
                </a:solidFill>
              </a:rPr>
              <a:t>LILW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Ethics, risk communication included in </a:t>
            </a:r>
            <a:r>
              <a:rPr lang="en-US" dirty="0" err="1" smtClean="0">
                <a:solidFill>
                  <a:srgbClr val="000000"/>
                </a:solidFill>
              </a:rPr>
              <a:t>Euratom</a:t>
            </a:r>
            <a:r>
              <a:rPr lang="en-US" dirty="0" smtClean="0">
                <a:solidFill>
                  <a:srgbClr val="000000"/>
                </a:solidFill>
              </a:rPr>
              <a:t> FP6-7 calls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…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Strong focus in </a:t>
            </a:r>
            <a:r>
              <a:rPr lang="en-US" dirty="0" err="1" smtClean="0">
                <a:solidFill>
                  <a:srgbClr val="000000"/>
                </a:solidFill>
              </a:rPr>
              <a:t>Euratom</a:t>
            </a:r>
            <a:r>
              <a:rPr lang="en-US" dirty="0" smtClean="0">
                <a:solidFill>
                  <a:srgbClr val="000000"/>
                </a:solidFill>
              </a:rPr>
              <a:t> on meeting societal challenges, inclusion and societal uptake… but </a:t>
            </a:r>
            <a:r>
              <a:rPr lang="en-US" b="1" dirty="0" smtClean="0">
                <a:solidFill>
                  <a:srgbClr val="007DC3"/>
                </a:solidFill>
              </a:rPr>
              <a:t>no mention of RI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This presentation: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Not why or should?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But how?</a:t>
            </a:r>
          </a:p>
          <a:p>
            <a:pPr marL="1235075" lvl="3" indent="0">
              <a:buNone/>
            </a:pPr>
            <a:r>
              <a:rPr lang="en-US" dirty="0" smtClean="0">
                <a:solidFill>
                  <a:srgbClr val="007DC3"/>
                </a:solidFill>
              </a:rPr>
              <a:t>Entering sideways?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  <a:p>
            <a:pPr lvl="1"/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71" y="4962189"/>
            <a:ext cx="3810330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5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Conversations between nuclear R&amp;D directors, scientists and technologists, and (other) SSH researchers. </a:t>
            </a:r>
          </a:p>
          <a:p>
            <a:pPr lvl="1"/>
            <a:r>
              <a:rPr lang="en-US" dirty="0" smtClean="0"/>
              <a:t>e.g. Drafting of </a:t>
            </a:r>
            <a:r>
              <a:rPr lang="en-US" sz="2200" b="1" dirty="0">
                <a:solidFill>
                  <a:srgbClr val="4F83BE"/>
                </a:solidFill>
                <a:latin typeface="Calibri-Bold"/>
              </a:rPr>
              <a:t>2015 Ricomet </a:t>
            </a:r>
            <a:r>
              <a:rPr lang="en-US" sz="2200" b="1" dirty="0" smtClean="0">
                <a:solidFill>
                  <a:srgbClr val="4F83BE"/>
                </a:solidFill>
                <a:latin typeface="Calibri-Bold"/>
              </a:rPr>
              <a:t>Declaration:</a:t>
            </a:r>
            <a:r>
              <a:rPr lang="en-US" b="1" dirty="0" smtClean="0"/>
              <a:t> </a:t>
            </a:r>
            <a:endParaRPr lang="en-US" b="1" dirty="0" smtClean="0"/>
          </a:p>
          <a:p>
            <a:pPr marL="422275" lvl="1" indent="0">
              <a:buNone/>
            </a:pPr>
            <a:r>
              <a:rPr lang="en-US" b="1" dirty="0"/>
              <a:t>	</a:t>
            </a:r>
            <a:r>
              <a:rPr lang="en-US" dirty="0" smtClean="0"/>
              <a:t>“</a:t>
            </a:r>
            <a:r>
              <a:rPr lang="en-US" dirty="0" smtClean="0"/>
              <a:t>Appeal to implement Responsible Research and Innovation in </a:t>
            </a:r>
            <a:r>
              <a:rPr lang="en-US" dirty="0" smtClean="0"/>
              <a:t>	</a:t>
            </a:r>
            <a:r>
              <a:rPr lang="en-US" dirty="0" err="1" smtClean="0"/>
              <a:t>Euratom</a:t>
            </a:r>
            <a:r>
              <a:rPr lang="en-US" dirty="0" smtClean="0"/>
              <a:t> </a:t>
            </a:r>
            <a:r>
              <a:rPr lang="en-US" dirty="0" smtClean="0"/>
              <a:t>nuclear research, development and activities”</a:t>
            </a:r>
          </a:p>
          <a:p>
            <a:pPr marL="0" indent="0">
              <a:buNone/>
            </a:pPr>
            <a:endParaRPr lang="en-US" sz="2200" b="1" dirty="0" smtClean="0">
              <a:solidFill>
                <a:srgbClr val="4F83BE"/>
              </a:solidFill>
              <a:latin typeface="Calibri-Bold"/>
            </a:endParaRPr>
          </a:p>
          <a:p>
            <a:r>
              <a:rPr lang="en-US" b="1" dirty="0" smtClean="0">
                <a:solidFill>
                  <a:srgbClr val="4F83BE"/>
                </a:solidFill>
                <a:latin typeface="Calibri-Bold"/>
              </a:rPr>
              <a:t>Recurrent concerns and opportunities:</a:t>
            </a:r>
          </a:p>
          <a:p>
            <a:pPr lvl="1"/>
            <a:r>
              <a:rPr lang="en-US" sz="2200" dirty="0" smtClean="0"/>
              <a:t>But we </a:t>
            </a:r>
            <a:r>
              <a:rPr lang="en-US" sz="2200" i="1" dirty="0" smtClean="0"/>
              <a:t>are</a:t>
            </a:r>
            <a:r>
              <a:rPr lang="en-US" sz="2200" dirty="0" smtClean="0"/>
              <a:t> responsible (RI is patronizing).</a:t>
            </a:r>
          </a:p>
          <a:p>
            <a:pPr lvl="1"/>
            <a:r>
              <a:rPr lang="en-US" sz="2200" dirty="0" smtClean="0"/>
              <a:t>RI can help to make ethical reflection an integral part of R&amp;D.</a:t>
            </a:r>
          </a:p>
          <a:p>
            <a:pPr lvl="1"/>
            <a:r>
              <a:rPr lang="en-US" sz="2200" dirty="0" smtClean="0"/>
              <a:t>Does RI involve industry? If not, it should.</a:t>
            </a:r>
          </a:p>
          <a:p>
            <a:pPr lvl="1"/>
            <a:r>
              <a:rPr lang="en-US" sz="2200" dirty="0" smtClean="0"/>
              <a:t>It is not clear to me what RI means.</a:t>
            </a:r>
          </a:p>
          <a:p>
            <a:pPr lvl="1"/>
            <a:r>
              <a:rPr lang="en-US" sz="2200" dirty="0" smtClean="0"/>
              <a:t>How do you people define RI?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351" y="4334187"/>
            <a:ext cx="3592191" cy="19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08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 and roles for SSH researchers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Carefully consider how RI is received and how we </a:t>
            </a:r>
            <a:r>
              <a:rPr lang="en-US" b="1" dirty="0" smtClean="0">
                <a:solidFill>
                  <a:srgbClr val="4F83BE"/>
                </a:solidFill>
                <a:latin typeface="Calibri-Bold"/>
              </a:rPr>
              <a:t>“move </a:t>
            </a:r>
            <a:r>
              <a:rPr lang="en-US" b="1" dirty="0">
                <a:solidFill>
                  <a:srgbClr val="4F83BE"/>
                </a:solidFill>
                <a:latin typeface="Calibri-Bold"/>
              </a:rPr>
              <a:t>with”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 in/through radiation protection research.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RI? Or: Ask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 is made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involve industry?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RI? Constitutive ambiguity?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do interdisciplinary work?</a:t>
            </a:r>
          </a:p>
          <a:p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4F83BE"/>
                </a:solidFill>
                <a:latin typeface="Calibri-Bold"/>
              </a:rPr>
              <a:t>SSH:</a:t>
            </a:r>
            <a:endParaRPr lang="en-US" b="1" dirty="0">
              <a:solidFill>
                <a:srgbClr val="4F83BE"/>
              </a:solidFill>
              <a:latin typeface="Calibri-Bold"/>
            </a:endParaRPr>
          </a:p>
          <a:p>
            <a:pPr lvl="1"/>
            <a:r>
              <a:rPr lang="en-US" dirty="0" smtClean="0"/>
              <a:t>Plurality of SSH disciplines, agendas, </a:t>
            </a:r>
            <a:r>
              <a:rPr lang="en-US" dirty="0" smtClean="0"/>
              <a:t>instruments</a:t>
            </a:r>
            <a:endParaRPr lang="en-US" dirty="0" smtClean="0"/>
          </a:p>
          <a:p>
            <a:pPr lvl="1"/>
            <a:r>
              <a:rPr lang="en-US" dirty="0" smtClean="0"/>
              <a:t>RI hybridizes SSH into specialist subfields (e.g. risk communication, technology assessment, public engagement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00"/>
                </a:solidFill>
              </a:rPr>
              <a:t>Work is fleeting, fragmented, diffused</a:t>
            </a:r>
            <a:r>
              <a:rPr lang="nl-BE" dirty="0">
                <a:solidFill>
                  <a:srgbClr val="000000"/>
                </a:solidFill>
              </a:rPr>
              <a:t>: </a:t>
            </a:r>
            <a:r>
              <a:rPr lang="nl-BE" dirty="0" err="1">
                <a:solidFill>
                  <a:srgbClr val="000000"/>
                </a:solidFill>
              </a:rPr>
              <a:t>Cannot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err="1">
                <a:solidFill>
                  <a:srgbClr val="000000"/>
                </a:solidFill>
              </a:rPr>
              <a:t>speak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err="1">
                <a:solidFill>
                  <a:srgbClr val="000000"/>
                </a:solidFill>
              </a:rPr>
              <a:t>with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err="1">
                <a:solidFill>
                  <a:srgbClr val="000000"/>
                </a:solidFill>
              </a:rPr>
              <a:t>one</a:t>
            </a:r>
            <a:r>
              <a:rPr lang="nl-BE" dirty="0">
                <a:solidFill>
                  <a:srgbClr val="000000"/>
                </a:solidFill>
              </a:rPr>
              <a:t> </a:t>
            </a:r>
            <a:r>
              <a:rPr lang="nl-BE" dirty="0" err="1" smtClean="0">
                <a:solidFill>
                  <a:srgbClr val="000000"/>
                </a:solidFill>
              </a:rPr>
              <a:t>voice</a:t>
            </a:r>
            <a:endParaRPr lang="nl-BE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RI draws us together and pulls us </a:t>
            </a:r>
            <a:r>
              <a:rPr lang="en-US" dirty="0" smtClean="0">
                <a:solidFill>
                  <a:srgbClr val="000000"/>
                </a:solidFill>
              </a:rPr>
              <a:t>apart</a:t>
            </a:r>
            <a:endParaRPr lang="nl-BE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65258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with RI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RI </a:t>
            </a:r>
            <a:r>
              <a:rPr lang="en-US" b="1" dirty="0">
                <a:solidFill>
                  <a:srgbClr val="4F83BE"/>
                </a:solidFill>
                <a:latin typeface="Calibri-Bold"/>
              </a:rPr>
              <a:t>“sits around on the sidelines”: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 of its absence, or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practical efforts to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include/exclude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it, render it present, and that 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presence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disruptive, perturbing the processes of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ordermaking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(Horst &amp; Michael 2011</a:t>
            </a:r>
            <a:r>
              <a:rPr lang="en-US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lvl="1"/>
            <a:r>
              <a:rPr lang="en-US" sz="2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Its “imagined presence” facilitates or constrains our moves as SSH researchers.</a:t>
            </a:r>
          </a:p>
          <a:p>
            <a:r>
              <a:rPr lang="en-US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Implications for SHINE?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Listen to voices in the field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Consider implications of mobilizing RI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Build reflexive capacity into platform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990" y="3636727"/>
            <a:ext cx="3543946" cy="26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987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6827" y="901221"/>
            <a:ext cx="7743825" cy="39290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 smtClean="0">
                <a:solidFill>
                  <a:schemeClr val="tx1"/>
                </a:solidFill>
              </a:rPr>
              <a:t>Copyright © 2017 - </a:t>
            </a:r>
            <a:r>
              <a:rPr lang="en-GB" sz="1100" b="1" dirty="0" err="1" smtClean="0">
                <a:solidFill>
                  <a:schemeClr val="tx1"/>
                </a:solidFill>
              </a:rPr>
              <a:t>SCK</a:t>
            </a:r>
            <a:r>
              <a:rPr lang="en-GB" sz="1100" b="1" dirty="0" err="1" smtClean="0">
                <a:solidFill>
                  <a:schemeClr val="tx1"/>
                </a:solidFill>
                <a:sym typeface="Wingdings" pitchFamily="2" charset="2"/>
              </a:rPr>
              <a:t></a:t>
            </a:r>
            <a:r>
              <a:rPr lang="en-GB" sz="1100" b="1" dirty="0" err="1" smtClean="0">
                <a:solidFill>
                  <a:schemeClr val="tx1"/>
                </a:solidFill>
              </a:rPr>
              <a:t>CEN</a:t>
            </a:r>
            <a:endParaRPr lang="en-GB" sz="11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GB" sz="11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PLEASE NOTE!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/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1100" dirty="0" err="1" smtClean="0"/>
              <a:t>SCK•CEN</a:t>
            </a:r>
            <a:r>
              <a:rPr lang="en-US" sz="1100" dirty="0" smtClean="0"/>
              <a:t>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If this explicit written permission has been obtained, please reference the </a:t>
            </a:r>
            <a:r>
              <a:rPr lang="en-US" sz="1100" dirty="0" smtClean="0"/>
              <a:t>author, followed </a:t>
            </a:r>
            <a:r>
              <a:rPr lang="en-US" sz="1100" dirty="0"/>
              <a:t>by ‘by courtesy of </a:t>
            </a:r>
            <a:r>
              <a:rPr lang="en-US" sz="1100" dirty="0" err="1" smtClean="0"/>
              <a:t>SCK•CEN</a:t>
            </a:r>
            <a:r>
              <a:rPr lang="en-US" sz="1100" dirty="0" smtClean="0"/>
              <a:t>’.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1100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100" dirty="0" smtClean="0"/>
              <a:t>Any infringement to this rule is illegal and entitles to claim damages from the infringer, without prejudice to any other right in case of granting a patent or registration in the field of intellectual property.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b="1" dirty="0" err="1" smtClean="0">
                <a:solidFill>
                  <a:schemeClr val="tx1"/>
                </a:solidFill>
              </a:rPr>
              <a:t>SCK•CEN</a:t>
            </a:r>
            <a:endParaRPr lang="en-GB" sz="1100" b="1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 smtClean="0">
                <a:solidFill>
                  <a:schemeClr val="tx1"/>
                </a:solidFill>
              </a:rPr>
              <a:t>Studiecentrum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</a:rPr>
              <a:t>voor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</a:rPr>
              <a:t>Kernenergie</a:t>
            </a: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Centre </a:t>
            </a:r>
            <a:r>
              <a:rPr lang="en-GB" sz="1100" dirty="0" err="1" smtClean="0">
                <a:solidFill>
                  <a:schemeClr val="tx1"/>
                </a:solidFill>
              </a:rPr>
              <a:t>d'Etude</a:t>
            </a:r>
            <a:r>
              <a:rPr lang="en-GB" sz="1100" dirty="0" smtClean="0">
                <a:solidFill>
                  <a:schemeClr val="tx1"/>
                </a:solidFill>
              </a:rPr>
              <a:t> de </a:t>
            </a:r>
            <a:r>
              <a:rPr lang="en-GB" sz="1100" dirty="0" err="1" smtClean="0">
                <a:solidFill>
                  <a:schemeClr val="tx1"/>
                </a:solidFill>
              </a:rPr>
              <a:t>l'Energie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</a:rPr>
              <a:t>Nucléaire</a:t>
            </a: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Belgian Nuclear </a:t>
            </a:r>
            <a:r>
              <a:rPr lang="en-US" sz="1100" dirty="0" smtClean="0">
                <a:solidFill>
                  <a:schemeClr val="tx1"/>
                </a:solidFill>
              </a:rPr>
              <a:t>Research</a:t>
            </a:r>
            <a:r>
              <a:rPr lang="en-GB" sz="1100" dirty="0" smtClean="0">
                <a:solidFill>
                  <a:schemeClr val="tx1"/>
                </a:solidFill>
              </a:rPr>
              <a:t> Centre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 smtClean="0">
                <a:solidFill>
                  <a:schemeClr val="tx1"/>
                </a:solidFill>
              </a:rPr>
              <a:t>Stichting</a:t>
            </a:r>
            <a:r>
              <a:rPr lang="en-GB" sz="1100" dirty="0" smtClean="0">
                <a:solidFill>
                  <a:schemeClr val="tx1"/>
                </a:solidFill>
              </a:rPr>
              <a:t> van </a:t>
            </a:r>
            <a:r>
              <a:rPr lang="en-GB" sz="1100" dirty="0" err="1" smtClean="0">
                <a:solidFill>
                  <a:schemeClr val="tx1"/>
                </a:solidFill>
              </a:rPr>
              <a:t>Openbaar</a:t>
            </a:r>
            <a:r>
              <a:rPr lang="en-GB" sz="1100" dirty="0" smtClean="0">
                <a:solidFill>
                  <a:schemeClr val="tx1"/>
                </a:solidFill>
              </a:rPr>
              <a:t> Nut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err="1" smtClean="0">
                <a:solidFill>
                  <a:schemeClr val="tx1"/>
                </a:solidFill>
              </a:rPr>
              <a:t>Fondation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</a:rPr>
              <a:t>d'Utilité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  <a:r>
              <a:rPr lang="en-GB" sz="1100" dirty="0" err="1" smtClean="0">
                <a:solidFill>
                  <a:schemeClr val="tx1"/>
                </a:solidFill>
              </a:rPr>
              <a:t>Publique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Foundation of Public Utility</a:t>
            </a:r>
          </a:p>
          <a:p>
            <a:pPr marL="0" indent="0" algn="ctr">
              <a:spcBef>
                <a:spcPct val="0"/>
              </a:spcBef>
              <a:buNone/>
            </a:pPr>
            <a:endParaRPr lang="en-GB" sz="11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Registered Office: Avenue Herrmann-</a:t>
            </a:r>
            <a:r>
              <a:rPr lang="en-GB" sz="1100" dirty="0" err="1" smtClean="0">
                <a:solidFill>
                  <a:schemeClr val="tx1"/>
                </a:solidFill>
              </a:rPr>
              <a:t>Debrouxlaan</a:t>
            </a:r>
            <a:r>
              <a:rPr lang="en-GB" sz="1100" dirty="0" smtClean="0">
                <a:solidFill>
                  <a:schemeClr val="tx1"/>
                </a:solidFill>
              </a:rPr>
              <a:t> 40 – BE-1160 BRUSSELS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GB" sz="1100" dirty="0" smtClean="0">
                <a:solidFill>
                  <a:schemeClr val="tx1"/>
                </a:solidFill>
              </a:rPr>
              <a:t>Operational Office: </a:t>
            </a:r>
            <a:r>
              <a:rPr lang="en-GB" sz="1100" dirty="0" err="1" smtClean="0">
                <a:solidFill>
                  <a:schemeClr val="tx1"/>
                </a:solidFill>
              </a:rPr>
              <a:t>Boeretang</a:t>
            </a:r>
            <a:r>
              <a:rPr lang="en-GB" sz="1100" dirty="0" smtClean="0">
                <a:solidFill>
                  <a:schemeClr val="tx1"/>
                </a:solidFill>
              </a:rPr>
              <a:t> 200 – BE-2400 </a:t>
            </a:r>
            <a:r>
              <a:rPr lang="en-GB" sz="1100" dirty="0" err="1" smtClean="0">
                <a:solidFill>
                  <a:schemeClr val="tx1"/>
                </a:solidFill>
              </a:rPr>
              <a:t>MOL</a:t>
            </a:r>
            <a:r>
              <a:rPr lang="en-GB" sz="11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759" y="5018568"/>
            <a:ext cx="1802697" cy="1124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3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SCK">
  <a:themeElements>
    <a:clrScheme name="SCKCEN">
      <a:dk1>
        <a:srgbClr val="000000"/>
      </a:dk1>
      <a:lt1>
        <a:srgbClr val="ABE1FF"/>
      </a:lt1>
      <a:dk2>
        <a:srgbClr val="0DA9FF"/>
      </a:dk2>
      <a:lt2>
        <a:srgbClr val="FFFFFF"/>
      </a:lt2>
      <a:accent1>
        <a:srgbClr val="00517E"/>
      </a:accent1>
      <a:accent2>
        <a:srgbClr val="007DC3"/>
      </a:accent2>
      <a:accent3>
        <a:srgbClr val="0DA9FF"/>
      </a:accent3>
      <a:accent4>
        <a:srgbClr val="69C9FF"/>
      </a:accent4>
      <a:accent5>
        <a:srgbClr val="ABE1FF"/>
      </a:accent5>
      <a:accent6>
        <a:srgbClr val="D9F1FF"/>
      </a:accent6>
      <a:hlink>
        <a:srgbClr val="007DC3"/>
      </a:hlink>
      <a:folHlink>
        <a:srgbClr val="000000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_SCK</Template>
  <TotalTime>219</TotalTime>
  <Pages>22</Pages>
  <Words>446</Words>
  <Application>Microsoft Office PowerPoint</Application>
  <PresentationFormat>On-screen Show (4:3)</PresentationFormat>
  <Paragraphs>81</Paragraphs>
  <Slides>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Calibri-Bold</vt:lpstr>
      <vt:lpstr>Segoe UI</vt:lpstr>
      <vt:lpstr>Segoe UI Light</vt:lpstr>
      <vt:lpstr>Times New Roman</vt:lpstr>
      <vt:lpstr>Wingdings</vt:lpstr>
      <vt:lpstr>_SCK</vt:lpstr>
      <vt:lpstr>PowerPoint Presentation</vt:lpstr>
      <vt:lpstr>GMOs</vt:lpstr>
      <vt:lpstr>Enter Responsible Innovation (RI)</vt:lpstr>
      <vt:lpstr>Where is RI in radiation protection research?</vt:lpstr>
      <vt:lpstr>Examples</vt:lpstr>
      <vt:lpstr>Tasks and roles for SSH researchers</vt:lpstr>
      <vt:lpstr>Moving with RI</vt:lpstr>
      <vt:lpstr>PowerPoint Presentation</vt:lpstr>
    </vt:vector>
  </TitlesOfParts>
  <Company>SCK-CEN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Oudheusden Michiel</dc:creator>
  <cp:lastModifiedBy>Van Oudheusden Michiel</cp:lastModifiedBy>
  <cp:revision>19</cp:revision>
  <cp:lastPrinted>2011-12-22T07:31:06Z</cp:lastPrinted>
  <dcterms:created xsi:type="dcterms:W3CDTF">2017-06-21T07:49:52Z</dcterms:created>
  <dcterms:modified xsi:type="dcterms:W3CDTF">2017-06-21T16:36:12Z</dcterms:modified>
</cp:coreProperties>
</file>