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1"/>
  </p:normalViewPr>
  <p:slideViewPr>
    <p:cSldViewPr snapToGrid="0" snapToObjects="1">
      <p:cViewPr varScale="1">
        <p:scale>
          <a:sx n="90" d="100"/>
          <a:sy n="90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EDC56-02BA-3142-B077-B5D8ED4ED7AE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7DE64-58F8-5A44-B011-680E8C1B0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87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92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43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66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80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59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24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0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3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75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9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CA912-DEC7-8D4C-B292-3812638D1F12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412E1-FA26-8048-A420-AB8E24F04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2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jp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jp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jp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9" y="5956343"/>
            <a:ext cx="1433512" cy="9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0" y="4689518"/>
            <a:ext cx="1670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" y="1428750"/>
            <a:ext cx="12192001" cy="2720975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fr-FR" sz="3000" b="1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 </a:t>
            </a:r>
            <a:r>
              <a:rPr lang="en-US" altLang="fr-FR" sz="4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questo</a:t>
            </a:r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4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disiderio</a:t>
            </a:r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4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d’imparare</a:t>
            </a:r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4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detta</a:t>
            </a:r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lingua </a:t>
            </a:r>
          </a:p>
          <a:p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mi </a:t>
            </a:r>
            <a:r>
              <a:rPr lang="en-US" altLang="fr-FR" sz="4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hanno</a:t>
            </a:r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4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indotto</a:t>
            </a:r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4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essi</a:t>
            </a:r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4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vostri</a:t>
            </a:r>
            <a:r>
              <a:rPr lang="en-US" altLang="fr-FR" sz="4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4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scritti</a:t>
            </a:r>
            <a:endParaRPr lang="en-US" altLang="fr-FR" sz="4600" b="1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altLang="fr-FR" sz="3000" b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altLang="fr-FR" sz="4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La diffusion du livre </a:t>
            </a:r>
            <a:r>
              <a:rPr lang="en-US" altLang="fr-FR" sz="46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italien</a:t>
            </a:r>
            <a:r>
              <a:rPr lang="en-US" altLang="fr-FR" sz="4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46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à</a:t>
            </a:r>
            <a:r>
              <a:rPr lang="en-US" altLang="fr-FR" sz="4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Liège </a:t>
            </a:r>
            <a:r>
              <a:rPr lang="en-US" altLang="fr-FR" sz="46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à</a:t>
            </a:r>
            <a:r>
              <a:rPr lang="en-US" altLang="fr-FR" sz="4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la première </a:t>
            </a:r>
            <a:r>
              <a:rPr lang="en-US" altLang="fr-FR" sz="46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Modernité</a:t>
            </a:r>
            <a:r>
              <a:rPr lang="en-US" altLang="fr-FR" sz="4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br>
              <a:rPr lang="en-US" altLang="fr-FR" sz="4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altLang="fr-FR" sz="4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altLang="fr-FR" sz="4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altLang="fr-FR" sz="23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¶ Renaud Adam </a:t>
            </a:r>
          </a:p>
          <a:p>
            <a:r>
              <a:rPr lang="en-US" altLang="fr-FR" sz="23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Université</a:t>
            </a:r>
            <a:r>
              <a:rPr lang="en-US" altLang="fr-FR" sz="23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de Liège</a:t>
            </a:r>
          </a:p>
          <a:p>
            <a:endParaRPr lang="en-US" altLang="fr-FR" sz="2300" b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altLang="fr-FR" sz="23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Tranistions</a:t>
            </a:r>
            <a:r>
              <a:rPr lang="en-US" altLang="fr-FR" sz="23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. </a:t>
            </a:r>
            <a:r>
              <a:rPr lang="en-US" altLang="fr-FR" sz="23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Unité</a:t>
            </a:r>
            <a:r>
              <a:rPr lang="en-US" altLang="fr-FR" sz="23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de </a:t>
            </a:r>
            <a:r>
              <a:rPr lang="en-US" altLang="fr-FR" sz="23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recherches</a:t>
            </a:r>
            <a:r>
              <a:rPr lang="en-US" altLang="fr-FR" sz="23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sur le </a:t>
            </a:r>
            <a:r>
              <a:rPr lang="en-US" altLang="fr-FR" sz="23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Moyen</a:t>
            </a:r>
            <a:r>
              <a:rPr lang="en-US" altLang="fr-FR" sz="23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23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Âge</a:t>
            </a:r>
            <a:r>
              <a:rPr lang="en-US" altLang="fr-FR" sz="23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la première </a:t>
            </a:r>
            <a:r>
              <a:rPr lang="en-US" altLang="fr-FR" sz="2300" b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Modernité</a:t>
            </a:r>
            <a:r>
              <a:rPr lang="en-US" altLang="fr-FR" sz="18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altLang="fr-FR" sz="18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56344"/>
            <a:ext cx="1856352" cy="9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9" y="5956343"/>
            <a:ext cx="1433512" cy="9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0" y="4689518"/>
            <a:ext cx="1670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4425" y="128590"/>
            <a:ext cx="9644063" cy="5842042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fr-FR" sz="1600" b="1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altLang="fr-FR" sz="1600" b="1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altLang="fr-FR" sz="1600" b="1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altLang="fr-FR" sz="1600" b="1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altLang="fr-FR" sz="1600" b="1" i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altLang="fr-FR" sz="1600" b="1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Voyage de Pierre Bergeron </a:t>
            </a:r>
            <a:r>
              <a:rPr lang="en-US" altLang="fr-FR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en</a:t>
            </a:r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Ardennes, </a:t>
            </a:r>
            <a:r>
              <a:rPr lang="en-US" altLang="fr-FR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Liége</a:t>
            </a:r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&amp; Pays-Bas </a:t>
            </a:r>
            <a:r>
              <a:rPr lang="en-US" altLang="fr-FR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en</a:t>
            </a:r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1619 </a:t>
            </a: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56344"/>
            <a:ext cx="1856352" cy="9016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05335" y="380200"/>
            <a:ext cx="89439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Comme nous approchions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Liége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de plus près, nous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commençasmes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à sentir le même air que Paris,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sçavoir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grossier et puant à cause des fanges que le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charroy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des houilles y suscite et entretient. 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[</a:t>
            </a:r>
            <a:r>
              <a:rPr lang="mr-IN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…</a:t>
            </a:r>
            <a:r>
              <a:rPr lang="nl-BE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] </a:t>
            </a:r>
            <a:r>
              <a:rPr lang="fr-FR" sz="2000" b="1" dirty="0" err="1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Estans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entrez, nous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trouvasmes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ceste ville fort semblable à celle de Paris, tant par la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salleté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de ces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ruës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couvertes de fanges puantes et noires, comme pour leur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estroiteur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, car il y en a fort peu de larges, comme aussi pour la hauteur excessive des édifices 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particuliers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[</a:t>
            </a:r>
            <a:r>
              <a:rPr lang="mr-IN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…</a:t>
            </a:r>
            <a:r>
              <a:rPr lang="nl-BE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]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. 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Elle lui ressemble 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encore 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au nombre des églises et lieux pieux, qui est très grand au nombre du peuple, qui est certes fort grand pour ce qu’elle contient en l’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estendue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de ses remparts, qui sont bien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pourpris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. La rivière de Seine sépare Paris en deux, celle de Meuse la divise en deux parts : Paris est capitale d’un royaume,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Liége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l’est d’un bon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païs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 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[</a:t>
            </a:r>
            <a:r>
              <a:rPr lang="mr-IN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…</a:t>
            </a:r>
            <a:r>
              <a:rPr lang="nl-BE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]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Liége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est une ville montueuse et mal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applanie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par tout, Paris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luy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ressemble du cartier de l’Université : le peuple de Paris emporte le nom de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badaut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et de novice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parmy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tous les peuples de France,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celuy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de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Liége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porte les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mesmes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marques </a:t>
            </a:r>
            <a:r>
              <a:rPr lang="fr-FR" sz="2000" b="1" dirty="0" err="1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parmy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le sien : les Parisiens sont séditieux à merveille, les Liégeois sont les plus mutins de tous les peuple de 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l’Occident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[</a:t>
            </a:r>
            <a:r>
              <a:rPr lang="mr-IN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…</a:t>
            </a:r>
            <a:r>
              <a:rPr lang="nl-BE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]</a:t>
            </a:r>
            <a:r>
              <a:rPr lang="fr-FR" sz="2000" b="1" dirty="0" smtClean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de 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sorte que ces deux villes, qui sont des plus grandes de l’Europe, s’entre-ressemblent de leurs habitants.</a:t>
            </a:r>
            <a:r>
              <a:rPr lang="fr-FR" sz="2000" b="1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9" y="5956343"/>
            <a:ext cx="1433512" cy="9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0" y="4689518"/>
            <a:ext cx="1670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10142" y="114301"/>
            <a:ext cx="6272213" cy="652938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Dominique Lampson (1542-1599)</a:t>
            </a: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55600"/>
            <a:ext cx="5237699" cy="58023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56344"/>
            <a:ext cx="1856352" cy="9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6344"/>
            <a:ext cx="1856352" cy="901657"/>
          </a:xfrm>
          <a:prstGeom prst="rect">
            <a:avLst/>
          </a:prstGeom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9" y="5956343"/>
            <a:ext cx="1433512" cy="9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0" y="4689518"/>
            <a:ext cx="1670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71589" y="114301"/>
            <a:ext cx="9368632" cy="652938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5" y="2627313"/>
            <a:ext cx="1101725" cy="12204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70" y="216694"/>
            <a:ext cx="2762250" cy="3162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49" y="300832"/>
            <a:ext cx="2454767" cy="31122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32" y="3961607"/>
            <a:ext cx="1625600" cy="213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84658" y="3413126"/>
            <a:ext cx="2807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Liévin</a:t>
            </a:r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fr-FR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Torrentius</a:t>
            </a:r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(1525-1595)</a:t>
            </a: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1870" y="3378994"/>
            <a:ext cx="2709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Charles de </a:t>
            </a:r>
            <a:r>
              <a:rPr lang="en-US" altLang="fr-FR" sz="1600" b="1" i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Langhe (+ 1573)</a:t>
            </a: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6540" y="6095207"/>
            <a:ext cx="3189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Jean </a:t>
            </a:r>
            <a:r>
              <a:rPr lang="en-US" altLang="fr-FR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Polit</a:t>
            </a:r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(ca 1554 </a:t>
            </a:r>
            <a:r>
              <a:rPr lang="mr-IN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après 1616)</a:t>
            </a: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26448" y="5011341"/>
            <a:ext cx="33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fr-FR" sz="1600" b="1" i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Nicolas de Woestenraedt (+ 1588)</a:t>
            </a: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9" y="5956343"/>
            <a:ext cx="1433512" cy="9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0" y="4689518"/>
            <a:ext cx="1670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10142" y="114301"/>
            <a:ext cx="6272213" cy="652938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Philippe de </a:t>
            </a:r>
            <a:r>
              <a:rPr lang="en-US" altLang="fr-FR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Maldeghem</a:t>
            </a:r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(1547-1611)</a:t>
            </a: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85" y="285750"/>
            <a:ext cx="3387726" cy="59244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56344"/>
            <a:ext cx="1856352" cy="9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9" y="5956343"/>
            <a:ext cx="1433512" cy="9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0" y="4689518"/>
            <a:ext cx="1670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10142" y="114301"/>
            <a:ext cx="6272213" cy="652938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Antonio </a:t>
            </a:r>
            <a:r>
              <a:rPr lang="en-US" altLang="fr-FR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Abbondanti</a:t>
            </a:r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(1590-1652)</a:t>
            </a: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9" y="257175"/>
            <a:ext cx="3751263" cy="59960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56344"/>
            <a:ext cx="1856352" cy="9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9" y="5956343"/>
            <a:ext cx="1433512" cy="9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0" y="4689518"/>
            <a:ext cx="1670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10142" y="114301"/>
            <a:ext cx="6272213" cy="652938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Archives </a:t>
            </a:r>
            <a:r>
              <a:rPr lang="en-US" altLang="fr-FR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Plantin</a:t>
            </a:r>
            <a:endParaRPr lang="en-US" altLang="x-none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04" y="417602"/>
            <a:ext cx="4442087" cy="59227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56344"/>
            <a:ext cx="1856352" cy="9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9" y="5956343"/>
            <a:ext cx="1433512" cy="9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0" y="4689518"/>
            <a:ext cx="1670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10142" y="114301"/>
            <a:ext cx="6272213" cy="652938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Inventaire</a:t>
            </a:r>
            <a:r>
              <a:rPr lang="en-US" altLang="x-none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de la </a:t>
            </a:r>
            <a:r>
              <a:rPr lang="en-US" altLang="x-none" sz="1600" b="1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bibliothèque</a:t>
            </a:r>
            <a:r>
              <a:rPr lang="en-US" altLang="x-none" sz="1600" b="1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de Guy de Will (?) (1536)</a:t>
            </a:r>
            <a:endParaRPr lang="en-US" altLang="x-none" sz="1600" b="1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56344"/>
            <a:ext cx="1856352" cy="9016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38" y="375780"/>
            <a:ext cx="4221619" cy="58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9" y="5956343"/>
            <a:ext cx="1433512" cy="9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0" y="4689518"/>
            <a:ext cx="1670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10142" y="114301"/>
            <a:ext cx="6272213" cy="652938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x-none" sz="1600" b="1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56344"/>
            <a:ext cx="1856352" cy="9016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58641" y="2705622"/>
            <a:ext cx="299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4000" b="1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MERCI !</a:t>
            </a: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900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245</Words>
  <Application>Microsoft Macintosh PowerPoint</Application>
  <PresentationFormat>Grand écran</PresentationFormat>
  <Paragraphs>26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Athelas</vt:lpstr>
      <vt:lpstr>Avenir Book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Renaud Adam</dc:creator>
  <cp:lastModifiedBy>Renaud Adam</cp:lastModifiedBy>
  <cp:revision>6</cp:revision>
  <dcterms:created xsi:type="dcterms:W3CDTF">2017-06-15T13:25:39Z</dcterms:created>
  <dcterms:modified xsi:type="dcterms:W3CDTF">2017-06-28T15:04:37Z</dcterms:modified>
</cp:coreProperties>
</file>