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8800425" cy="43205400"/>
  <p:notesSz cx="7099300" cy="10234613"/>
  <p:defaultTextStyle>
    <a:defPPr>
      <a:defRPr lang="en-US"/>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8" userDrawn="1">
          <p15:clr>
            <a:srgbClr val="A4A3A4"/>
          </p15:clr>
        </p15:guide>
        <p15:guide id="2" pos="6803" userDrawn="1">
          <p15:clr>
            <a:srgbClr val="A4A3A4"/>
          </p15:clr>
        </p15:guide>
        <p15:guide id="3" pos="90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770" autoAdjust="0"/>
    <p:restoredTop sz="96092" autoAdjust="0"/>
  </p:normalViewPr>
  <p:slideViewPr>
    <p:cSldViewPr>
      <p:cViewPr>
        <p:scale>
          <a:sx n="33" d="100"/>
          <a:sy n="33" d="100"/>
        </p:scale>
        <p:origin x="2414" y="19"/>
      </p:cViewPr>
      <p:guideLst>
        <p:guide orient="horz" pos="13608"/>
        <p:guide pos="6803"/>
        <p:guide pos="907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image" Target="../media/image13.wmf"/><Relationship Id="rId3" Type="http://schemas.openxmlformats.org/officeDocument/2006/relationships/image" Target="../media/image3.wmf"/><Relationship Id="rId7" Type="http://schemas.openxmlformats.org/officeDocument/2006/relationships/image" Target="../media/image7.wmf"/><Relationship Id="rId12" Type="http://schemas.openxmlformats.org/officeDocument/2006/relationships/image" Target="../media/image12.wmf"/><Relationship Id="rId2" Type="http://schemas.openxmlformats.org/officeDocument/2006/relationships/image" Target="../media/image2.png"/><Relationship Id="rId1" Type="http://schemas.openxmlformats.org/officeDocument/2006/relationships/image" Target="../media/image1.wmf"/><Relationship Id="rId6" Type="http://schemas.openxmlformats.org/officeDocument/2006/relationships/image" Target="../media/image6.wmf"/><Relationship Id="rId11" Type="http://schemas.openxmlformats.org/officeDocument/2006/relationships/image" Target="../media/image11.wmf"/><Relationship Id="rId5" Type="http://schemas.openxmlformats.org/officeDocument/2006/relationships/image" Target="../media/image5.wmf"/><Relationship Id="rId10" Type="http://schemas.openxmlformats.org/officeDocument/2006/relationships/image" Target="../media/image10.wmf"/><Relationship Id="rId4" Type="http://schemas.openxmlformats.org/officeDocument/2006/relationships/image" Target="../media/image4.wmf"/><Relationship Id="rId9"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GB"/>
          </a:p>
        </p:txBody>
      </p:sp>
      <p:sp>
        <p:nvSpPr>
          <p:cNvPr id="3" name="Datumsplatzhalt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BEE10450-AF7D-4450-9E57-BABD684BF018}" type="datetimeFigureOut">
              <a:rPr lang="en-US" smtClean="0"/>
              <a:pPr/>
              <a:t>11/10/2016</a:t>
            </a:fld>
            <a:endParaRPr lang="en-GB"/>
          </a:p>
        </p:txBody>
      </p:sp>
      <p:sp>
        <p:nvSpPr>
          <p:cNvPr id="4" name="Folienbildplatzhalter 3"/>
          <p:cNvSpPr>
            <a:spLocks noGrp="1" noRot="1" noChangeAspect="1"/>
          </p:cNvSpPr>
          <p:nvPr>
            <p:ph type="sldImg" idx="2"/>
          </p:nvPr>
        </p:nvSpPr>
        <p:spPr>
          <a:xfrm>
            <a:off x="2270125" y="768350"/>
            <a:ext cx="2559050" cy="3836988"/>
          </a:xfrm>
          <a:prstGeom prst="rect">
            <a:avLst/>
          </a:prstGeom>
          <a:noFill/>
          <a:ln w="12700">
            <a:solidFill>
              <a:prstClr val="black"/>
            </a:solidFill>
          </a:ln>
        </p:spPr>
        <p:txBody>
          <a:bodyPr vert="horz" lIns="99048" tIns="49524" rIns="99048" bIns="49524" rtlCol="0" anchor="ctr"/>
          <a:lstStyle/>
          <a:p>
            <a:endParaRPr lang="en-GB"/>
          </a:p>
        </p:txBody>
      </p:sp>
      <p:sp>
        <p:nvSpPr>
          <p:cNvPr id="5" name="Notizenplatzhalter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GB"/>
          </a:p>
        </p:txBody>
      </p:sp>
      <p:sp>
        <p:nvSpPr>
          <p:cNvPr id="7" name="Foliennummernplatzhalt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620B37FF-8CCD-4658-9711-09F97F8DC50D}" type="slidenum">
              <a:rPr lang="en-GB" smtClean="0"/>
              <a:pPr/>
              <a:t>‹N°›</a:t>
            </a:fld>
            <a:endParaRPr lang="en-GB"/>
          </a:p>
        </p:txBody>
      </p:sp>
    </p:spTree>
    <p:extLst>
      <p:ext uri="{BB962C8B-B14F-4D97-AF65-F5344CB8AC3E}">
        <p14:creationId xmlns:p14="http://schemas.microsoft.com/office/powerpoint/2010/main" val="2531530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2160033" y="13421686"/>
            <a:ext cx="24480362" cy="9261156"/>
          </a:xfrm>
        </p:spPr>
        <p:txBody>
          <a:bodyPr/>
          <a:lstStyle/>
          <a:p>
            <a:r>
              <a:rPr lang="de-DE"/>
              <a:t>Titelmasterformat durch Klicken bearbeiten</a:t>
            </a:r>
            <a:endParaRPr lang="en-GB"/>
          </a:p>
        </p:txBody>
      </p:sp>
      <p:sp>
        <p:nvSpPr>
          <p:cNvPr id="3" name="Untertitel 2"/>
          <p:cNvSpPr>
            <a:spLocks noGrp="1"/>
          </p:cNvSpPr>
          <p:nvPr>
            <p:ph type="subTitle" idx="1"/>
          </p:nvPr>
        </p:nvSpPr>
        <p:spPr>
          <a:xfrm>
            <a:off x="4320064" y="24483060"/>
            <a:ext cx="20160298" cy="11041380"/>
          </a:xfr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de-DE"/>
              <a:t>Formatvorlage des Untertitelmasters durch Klicken bearbeiten</a:t>
            </a:r>
            <a:endParaRPr lang="en-GB"/>
          </a:p>
        </p:txBody>
      </p:sp>
      <p:sp>
        <p:nvSpPr>
          <p:cNvPr id="4" name="Datumsplatzhalter 3"/>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GB"/>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Datumsplatzhalter 3"/>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20880308" y="1730226"/>
            <a:ext cx="6480096" cy="36864606"/>
          </a:xfrm>
        </p:spPr>
        <p:txBody>
          <a:bodyPr vert="eaVert"/>
          <a:lstStyle/>
          <a:p>
            <a:r>
              <a:rPr lang="de-DE"/>
              <a:t>Titelmasterformat durch Klicken bearbeiten</a:t>
            </a:r>
            <a:endParaRPr lang="en-GB"/>
          </a:p>
        </p:txBody>
      </p:sp>
      <p:sp>
        <p:nvSpPr>
          <p:cNvPr id="3" name="Vertikaler Textplatzhalter 2"/>
          <p:cNvSpPr>
            <a:spLocks noGrp="1"/>
          </p:cNvSpPr>
          <p:nvPr>
            <p:ph type="body" orient="vert" idx="1"/>
          </p:nvPr>
        </p:nvSpPr>
        <p:spPr>
          <a:xfrm>
            <a:off x="1440022" y="1730226"/>
            <a:ext cx="18960280" cy="36864606"/>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Datumsplatzhalter 3"/>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GB"/>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Datumsplatzhalter 3"/>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275037" y="27763474"/>
            <a:ext cx="24480362" cy="8581073"/>
          </a:xfrm>
        </p:spPr>
        <p:txBody>
          <a:bodyPr anchor="t"/>
          <a:lstStyle>
            <a:lvl1pPr algn="l">
              <a:defRPr sz="18900" b="1" cap="all"/>
            </a:lvl1pPr>
          </a:lstStyle>
          <a:p>
            <a:r>
              <a:rPr lang="de-DE"/>
              <a:t>Titelmasterformat durch Klicken bearbeiten</a:t>
            </a:r>
            <a:endParaRPr lang="en-GB"/>
          </a:p>
        </p:txBody>
      </p:sp>
      <p:sp>
        <p:nvSpPr>
          <p:cNvPr id="3" name="Textplatzhalter 2"/>
          <p:cNvSpPr>
            <a:spLocks noGrp="1"/>
          </p:cNvSpPr>
          <p:nvPr>
            <p:ph type="body" idx="1"/>
          </p:nvPr>
        </p:nvSpPr>
        <p:spPr>
          <a:xfrm>
            <a:off x="2275037" y="18312300"/>
            <a:ext cx="24480362" cy="9451177"/>
          </a:xfrm>
        </p:spPr>
        <p:txBody>
          <a:bodyPr anchor="b"/>
          <a:lstStyle>
            <a:lvl1pPr marL="0" indent="0">
              <a:buNone/>
              <a:defRPr sz="9500">
                <a:solidFill>
                  <a:schemeClr val="tx1">
                    <a:tint val="75000"/>
                  </a:schemeClr>
                </a:solidFill>
              </a:defRPr>
            </a:lvl1pPr>
            <a:lvl2pPr marL="2160270" indent="0">
              <a:buNone/>
              <a:defRPr sz="8500">
                <a:solidFill>
                  <a:schemeClr val="tx1">
                    <a:tint val="75000"/>
                  </a:schemeClr>
                </a:solidFill>
              </a:defRPr>
            </a:lvl2pPr>
            <a:lvl3pPr marL="4320540" indent="0">
              <a:buNone/>
              <a:defRPr sz="7600">
                <a:solidFill>
                  <a:schemeClr val="tx1">
                    <a:tint val="75000"/>
                  </a:schemeClr>
                </a:solidFill>
              </a:defRPr>
            </a:lvl3pPr>
            <a:lvl4pPr marL="6480810" indent="0">
              <a:buNone/>
              <a:defRPr sz="6600">
                <a:solidFill>
                  <a:schemeClr val="tx1">
                    <a:tint val="75000"/>
                  </a:schemeClr>
                </a:solidFill>
              </a:defRPr>
            </a:lvl4pPr>
            <a:lvl5pPr marL="8641080" indent="0">
              <a:buNone/>
              <a:defRPr sz="6600">
                <a:solidFill>
                  <a:schemeClr val="tx1">
                    <a:tint val="75000"/>
                  </a:schemeClr>
                </a:solidFill>
              </a:defRPr>
            </a:lvl5pPr>
            <a:lvl6pPr marL="10801350" indent="0">
              <a:buNone/>
              <a:defRPr sz="6600">
                <a:solidFill>
                  <a:schemeClr val="tx1">
                    <a:tint val="75000"/>
                  </a:schemeClr>
                </a:solidFill>
              </a:defRPr>
            </a:lvl6pPr>
            <a:lvl7pPr marL="12961620" indent="0">
              <a:buNone/>
              <a:defRPr sz="6600">
                <a:solidFill>
                  <a:schemeClr val="tx1">
                    <a:tint val="75000"/>
                  </a:schemeClr>
                </a:solidFill>
              </a:defRPr>
            </a:lvl7pPr>
            <a:lvl8pPr marL="15121890" indent="0">
              <a:buNone/>
              <a:defRPr sz="6600">
                <a:solidFill>
                  <a:schemeClr val="tx1">
                    <a:tint val="75000"/>
                  </a:schemeClr>
                </a:solidFill>
              </a:defRPr>
            </a:lvl8pPr>
            <a:lvl9pPr marL="17282160" indent="0">
              <a:buNone/>
              <a:defRPr sz="66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GB"/>
          </a:p>
        </p:txBody>
      </p:sp>
      <p:sp>
        <p:nvSpPr>
          <p:cNvPr id="3" name="Inhaltsplatzhalter 2"/>
          <p:cNvSpPr>
            <a:spLocks noGrp="1"/>
          </p:cNvSpPr>
          <p:nvPr>
            <p:ph sz="half" idx="1"/>
          </p:nvPr>
        </p:nvSpPr>
        <p:spPr>
          <a:xfrm>
            <a:off x="1440021" y="10081270"/>
            <a:ext cx="12720188" cy="28513565"/>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Inhaltsplatzhalter 3"/>
          <p:cNvSpPr>
            <a:spLocks noGrp="1"/>
          </p:cNvSpPr>
          <p:nvPr>
            <p:ph sz="half" idx="2"/>
          </p:nvPr>
        </p:nvSpPr>
        <p:spPr>
          <a:xfrm>
            <a:off x="14640217" y="10081270"/>
            <a:ext cx="12720188" cy="28513565"/>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5" name="Datumsplatzhalter 4"/>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en-GB"/>
          </a:p>
        </p:txBody>
      </p:sp>
      <p:sp>
        <p:nvSpPr>
          <p:cNvPr id="3" name="Textplatzhalter 2"/>
          <p:cNvSpPr>
            <a:spLocks noGrp="1"/>
          </p:cNvSpPr>
          <p:nvPr>
            <p:ph type="body" idx="1"/>
          </p:nvPr>
        </p:nvSpPr>
        <p:spPr>
          <a:xfrm>
            <a:off x="1440023" y="9671213"/>
            <a:ext cx="12725189"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de-DE"/>
              <a:t>Textmasterformate durch Klicken bearbeiten</a:t>
            </a:r>
          </a:p>
        </p:txBody>
      </p:sp>
      <p:sp>
        <p:nvSpPr>
          <p:cNvPr id="4" name="Inhaltsplatzhalter 3"/>
          <p:cNvSpPr>
            <a:spLocks noGrp="1"/>
          </p:cNvSpPr>
          <p:nvPr>
            <p:ph sz="half" idx="2"/>
          </p:nvPr>
        </p:nvSpPr>
        <p:spPr>
          <a:xfrm>
            <a:off x="1440023" y="13701711"/>
            <a:ext cx="12725189"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5" name="Textplatzhalter 4"/>
          <p:cNvSpPr>
            <a:spLocks noGrp="1"/>
          </p:cNvSpPr>
          <p:nvPr>
            <p:ph type="body" sz="quarter" idx="3"/>
          </p:nvPr>
        </p:nvSpPr>
        <p:spPr>
          <a:xfrm>
            <a:off x="14630220" y="9671213"/>
            <a:ext cx="12730187"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de-DE"/>
              <a:t>Textmasterformate durch Klicken bearbeiten</a:t>
            </a:r>
          </a:p>
        </p:txBody>
      </p:sp>
      <p:sp>
        <p:nvSpPr>
          <p:cNvPr id="6" name="Inhaltsplatzhalter 5"/>
          <p:cNvSpPr>
            <a:spLocks noGrp="1"/>
          </p:cNvSpPr>
          <p:nvPr>
            <p:ph sz="quarter" idx="4"/>
          </p:nvPr>
        </p:nvSpPr>
        <p:spPr>
          <a:xfrm>
            <a:off x="14630220" y="13701711"/>
            <a:ext cx="12730187"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7" name="Datumsplatzhalter 6"/>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8" name="Fußzeilenplatzhalter 7"/>
          <p:cNvSpPr>
            <a:spLocks noGrp="1"/>
          </p:cNvSpPr>
          <p:nvPr>
            <p:ph type="ftr" sz="quarter" idx="11"/>
          </p:nvPr>
        </p:nvSpPr>
        <p:spPr/>
        <p:txBody>
          <a:bodyPr/>
          <a:lstStyle/>
          <a:p>
            <a:endParaRPr lang="en-GB"/>
          </a:p>
        </p:txBody>
      </p:sp>
      <p:sp>
        <p:nvSpPr>
          <p:cNvPr id="9" name="Foliennummernplatzhalter 8"/>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GB"/>
          </a:p>
        </p:txBody>
      </p:sp>
      <p:sp>
        <p:nvSpPr>
          <p:cNvPr id="3" name="Datumsplatzhalter 2"/>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4" name="Fußzeilenplatzhalter 3"/>
          <p:cNvSpPr>
            <a:spLocks noGrp="1"/>
          </p:cNvSpPr>
          <p:nvPr>
            <p:ph type="ftr" sz="quarter" idx="11"/>
          </p:nvPr>
        </p:nvSpPr>
        <p:spPr/>
        <p:txBody>
          <a:bodyPr/>
          <a:lstStyle/>
          <a:p>
            <a:endParaRPr lang="en-GB"/>
          </a:p>
        </p:txBody>
      </p:sp>
      <p:sp>
        <p:nvSpPr>
          <p:cNvPr id="5" name="Foliennummernplatzhalter 4"/>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3" name="Fußzeilenplatzhalter 2"/>
          <p:cNvSpPr>
            <a:spLocks noGrp="1"/>
          </p:cNvSpPr>
          <p:nvPr>
            <p:ph type="ftr" sz="quarter" idx="11"/>
          </p:nvPr>
        </p:nvSpPr>
        <p:spPr/>
        <p:txBody>
          <a:bodyPr/>
          <a:lstStyle/>
          <a:p>
            <a:endParaRPr lang="en-GB"/>
          </a:p>
        </p:txBody>
      </p:sp>
      <p:sp>
        <p:nvSpPr>
          <p:cNvPr id="4" name="Foliennummernplatzhalter 3"/>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440024" y="1720220"/>
            <a:ext cx="9475142" cy="7320915"/>
          </a:xfrm>
        </p:spPr>
        <p:txBody>
          <a:bodyPr anchor="b"/>
          <a:lstStyle>
            <a:lvl1pPr algn="l">
              <a:defRPr sz="9500" b="1"/>
            </a:lvl1pPr>
          </a:lstStyle>
          <a:p>
            <a:r>
              <a:rPr lang="de-DE"/>
              <a:t>Titelmasterformat durch Klicken bearbeiten</a:t>
            </a:r>
            <a:endParaRPr lang="en-GB"/>
          </a:p>
        </p:txBody>
      </p:sp>
      <p:sp>
        <p:nvSpPr>
          <p:cNvPr id="3" name="Inhaltsplatzhalter 2"/>
          <p:cNvSpPr>
            <a:spLocks noGrp="1"/>
          </p:cNvSpPr>
          <p:nvPr>
            <p:ph idx="1"/>
          </p:nvPr>
        </p:nvSpPr>
        <p:spPr>
          <a:xfrm>
            <a:off x="11260168" y="1720222"/>
            <a:ext cx="16100239" cy="36874613"/>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Textplatzhalter 3"/>
          <p:cNvSpPr>
            <a:spLocks noGrp="1"/>
          </p:cNvSpPr>
          <p:nvPr>
            <p:ph type="body" sz="half" idx="2"/>
          </p:nvPr>
        </p:nvSpPr>
        <p:spPr>
          <a:xfrm>
            <a:off x="1440024" y="9041134"/>
            <a:ext cx="9475142" cy="29553698"/>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645086" y="30243785"/>
            <a:ext cx="17280255" cy="3570451"/>
          </a:xfrm>
        </p:spPr>
        <p:txBody>
          <a:bodyPr anchor="b"/>
          <a:lstStyle>
            <a:lvl1pPr algn="l">
              <a:defRPr sz="9500" b="1"/>
            </a:lvl1pPr>
          </a:lstStyle>
          <a:p>
            <a:r>
              <a:rPr lang="de-DE"/>
              <a:t>Titelmasterformat durch Klicken bearbeiten</a:t>
            </a:r>
            <a:endParaRPr lang="en-GB"/>
          </a:p>
        </p:txBody>
      </p:sp>
      <p:sp>
        <p:nvSpPr>
          <p:cNvPr id="3" name="Bildplatzhalter 2"/>
          <p:cNvSpPr>
            <a:spLocks noGrp="1"/>
          </p:cNvSpPr>
          <p:nvPr>
            <p:ph type="pic" idx="1"/>
          </p:nvPr>
        </p:nvSpPr>
        <p:spPr>
          <a:xfrm>
            <a:off x="5645086" y="3860481"/>
            <a:ext cx="17280255" cy="25923240"/>
          </a:xfr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en-GB"/>
          </a:p>
        </p:txBody>
      </p:sp>
      <p:sp>
        <p:nvSpPr>
          <p:cNvPr id="4" name="Textplatzhalter 3"/>
          <p:cNvSpPr>
            <a:spLocks noGrp="1"/>
          </p:cNvSpPr>
          <p:nvPr>
            <p:ph type="body" sz="half" idx="2"/>
          </p:nvPr>
        </p:nvSpPr>
        <p:spPr>
          <a:xfrm>
            <a:off x="5645086" y="33814236"/>
            <a:ext cx="17280255" cy="5070629"/>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8B32364F-48FC-4DBB-AC7C-54D506E9C9E4}" type="datetimeFigureOut">
              <a:rPr lang="en-US" smtClean="0"/>
              <a:pPr/>
              <a:t>11/10/2016</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F580D145-DA5A-4DB4-959A-74BFFD7EFA44}" type="slidenum">
              <a:rPr lang="en-GB" smtClean="0"/>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440022" y="1730219"/>
            <a:ext cx="25920382" cy="7200900"/>
          </a:xfrm>
          <a:prstGeom prst="rect">
            <a:avLst/>
          </a:prstGeom>
        </p:spPr>
        <p:txBody>
          <a:bodyPr vert="horz" lIns="432054" tIns="216027" rIns="432054" bIns="216027" rtlCol="0" anchor="ctr">
            <a:normAutofit/>
          </a:bodyPr>
          <a:lstStyle/>
          <a:p>
            <a:r>
              <a:rPr lang="de-DE"/>
              <a:t>Titelmasterformat durch Klicken bearbeiten</a:t>
            </a:r>
            <a:endParaRPr lang="en-GB"/>
          </a:p>
        </p:txBody>
      </p:sp>
      <p:sp>
        <p:nvSpPr>
          <p:cNvPr id="3" name="Textplatzhalter 2"/>
          <p:cNvSpPr>
            <a:spLocks noGrp="1"/>
          </p:cNvSpPr>
          <p:nvPr>
            <p:ph type="body" idx="1"/>
          </p:nvPr>
        </p:nvSpPr>
        <p:spPr>
          <a:xfrm>
            <a:off x="1440022" y="10081270"/>
            <a:ext cx="25920382" cy="28513565"/>
          </a:xfrm>
          <a:prstGeom prst="rect">
            <a:avLst/>
          </a:prstGeom>
        </p:spPr>
        <p:txBody>
          <a:bodyPr vert="horz" lIns="432054" tIns="216027" rIns="432054" bIns="216027"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Datumsplatzhalter 3"/>
          <p:cNvSpPr>
            <a:spLocks noGrp="1"/>
          </p:cNvSpPr>
          <p:nvPr>
            <p:ph type="dt" sz="half" idx="2"/>
          </p:nvPr>
        </p:nvSpPr>
        <p:spPr>
          <a:xfrm>
            <a:off x="1440022" y="40045010"/>
            <a:ext cx="6720099" cy="2300286"/>
          </a:xfrm>
          <a:prstGeom prst="rect">
            <a:avLst/>
          </a:prstGeom>
        </p:spPr>
        <p:txBody>
          <a:bodyPr vert="horz" lIns="432054" tIns="216027" rIns="432054" bIns="216027" rtlCol="0" anchor="ctr"/>
          <a:lstStyle>
            <a:lvl1pPr algn="l">
              <a:defRPr sz="5700">
                <a:solidFill>
                  <a:schemeClr val="tx1">
                    <a:tint val="75000"/>
                  </a:schemeClr>
                </a:solidFill>
              </a:defRPr>
            </a:lvl1pPr>
          </a:lstStyle>
          <a:p>
            <a:fld id="{8B32364F-48FC-4DBB-AC7C-54D506E9C9E4}" type="datetimeFigureOut">
              <a:rPr lang="en-US" smtClean="0"/>
              <a:pPr/>
              <a:t>11/10/2016</a:t>
            </a:fld>
            <a:endParaRPr lang="en-GB"/>
          </a:p>
        </p:txBody>
      </p:sp>
      <p:sp>
        <p:nvSpPr>
          <p:cNvPr id="5" name="Fußzeilenplatzhalter 4"/>
          <p:cNvSpPr>
            <a:spLocks noGrp="1"/>
          </p:cNvSpPr>
          <p:nvPr>
            <p:ph type="ftr" sz="quarter" idx="3"/>
          </p:nvPr>
        </p:nvSpPr>
        <p:spPr>
          <a:xfrm>
            <a:off x="9840146" y="40045010"/>
            <a:ext cx="9120135" cy="2300286"/>
          </a:xfrm>
          <a:prstGeom prst="rect">
            <a:avLst/>
          </a:prstGeom>
        </p:spPr>
        <p:txBody>
          <a:bodyPr vert="horz" lIns="432054" tIns="216027" rIns="432054" bIns="216027" rtlCol="0" anchor="ctr"/>
          <a:lstStyle>
            <a:lvl1pPr algn="ctr">
              <a:defRPr sz="5700">
                <a:solidFill>
                  <a:schemeClr val="tx1">
                    <a:tint val="75000"/>
                  </a:schemeClr>
                </a:solidFill>
              </a:defRPr>
            </a:lvl1pPr>
          </a:lstStyle>
          <a:p>
            <a:endParaRPr lang="en-GB"/>
          </a:p>
        </p:txBody>
      </p:sp>
      <p:sp>
        <p:nvSpPr>
          <p:cNvPr id="6" name="Foliennummernplatzhalter 5"/>
          <p:cNvSpPr>
            <a:spLocks noGrp="1"/>
          </p:cNvSpPr>
          <p:nvPr>
            <p:ph type="sldNum" sz="quarter" idx="4"/>
          </p:nvPr>
        </p:nvSpPr>
        <p:spPr>
          <a:xfrm>
            <a:off x="20640306" y="40045010"/>
            <a:ext cx="6720099" cy="2300286"/>
          </a:xfrm>
          <a:prstGeom prst="rect">
            <a:avLst/>
          </a:prstGeom>
        </p:spPr>
        <p:txBody>
          <a:bodyPr vert="horz" lIns="432054" tIns="216027" rIns="432054" bIns="216027" rtlCol="0" anchor="ctr"/>
          <a:lstStyle>
            <a:lvl1pPr algn="r">
              <a:defRPr sz="5700">
                <a:solidFill>
                  <a:schemeClr val="tx1">
                    <a:tint val="75000"/>
                  </a:schemeClr>
                </a:solidFill>
              </a:defRPr>
            </a:lvl1pPr>
          </a:lstStyle>
          <a:p>
            <a:fld id="{F580D145-DA5A-4DB4-959A-74BFFD7EFA44}" type="slidenum">
              <a:rPr lang="en-GB" smtClean="0"/>
              <a:pPr/>
              <a:t>‹N°›</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20540" rtl="0" eaLnBrk="1" latinLnBrk="0" hangingPunct="1">
        <a:spcBef>
          <a:spcPct val="0"/>
        </a:spcBef>
        <a:buNone/>
        <a:defRPr sz="20800" kern="1200">
          <a:solidFill>
            <a:schemeClr val="tx1"/>
          </a:solidFill>
          <a:latin typeface="+mj-lt"/>
          <a:ea typeface="+mj-ea"/>
          <a:cs typeface="+mj-cs"/>
        </a:defRPr>
      </a:lvl1pPr>
    </p:titleStyle>
    <p:bodyStyle>
      <a:lvl1pPr marL="1620203" indent="-1620203" algn="l" defTabSz="4320540" rtl="0" eaLnBrk="1" latinLnBrk="0" hangingPunct="1">
        <a:spcBef>
          <a:spcPct val="20000"/>
        </a:spcBef>
        <a:buFont typeface="Arial" pitchFamily="34" charset="0"/>
        <a:buChar char="•"/>
        <a:defRPr sz="15100" kern="1200">
          <a:solidFill>
            <a:schemeClr val="tx1"/>
          </a:solidFill>
          <a:latin typeface="+mn-lt"/>
          <a:ea typeface="+mn-ea"/>
          <a:cs typeface="+mn-cs"/>
        </a:defRPr>
      </a:lvl1pPr>
      <a:lvl2pPr marL="3510439" indent="-1350169" algn="l" defTabSz="4320540" rtl="0" eaLnBrk="1" latinLnBrk="0" hangingPunct="1">
        <a:spcBef>
          <a:spcPct val="20000"/>
        </a:spcBef>
        <a:buFont typeface="Arial"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9pPr>
    </p:bodyStyle>
    <p:otherStyle>
      <a:defPPr>
        <a:defRPr lang="en-US"/>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4.wmf"/><Relationship Id="rId18" Type="http://schemas.openxmlformats.org/officeDocument/2006/relationships/oleObject" Target="../embeddings/oleObject7.bin"/><Relationship Id="rId26" Type="http://schemas.openxmlformats.org/officeDocument/2006/relationships/oleObject" Target="../embeddings/oleObject11.bin"/><Relationship Id="rId3" Type="http://schemas.openxmlformats.org/officeDocument/2006/relationships/image" Target="../media/image14.png"/><Relationship Id="rId21" Type="http://schemas.openxmlformats.org/officeDocument/2006/relationships/image" Target="../media/image8.wmf"/><Relationship Id="rId7" Type="http://schemas.openxmlformats.org/officeDocument/2006/relationships/oleObject" Target="../embeddings/oleObject2.bin"/><Relationship Id="rId12" Type="http://schemas.openxmlformats.org/officeDocument/2006/relationships/oleObject" Target="../embeddings/oleObject4.bin"/><Relationship Id="rId17" Type="http://schemas.openxmlformats.org/officeDocument/2006/relationships/image" Target="../media/image6.wmf"/><Relationship Id="rId25" Type="http://schemas.openxmlformats.org/officeDocument/2006/relationships/image" Target="../media/image10.wmf"/><Relationship Id="rId2" Type="http://schemas.openxmlformats.org/officeDocument/2006/relationships/slideLayout" Target="../slideLayouts/slideLayout1.xml"/><Relationship Id="rId16" Type="http://schemas.openxmlformats.org/officeDocument/2006/relationships/oleObject" Target="../embeddings/oleObject6.bin"/><Relationship Id="rId20" Type="http://schemas.openxmlformats.org/officeDocument/2006/relationships/oleObject" Target="../embeddings/oleObject8.bin"/><Relationship Id="rId29" Type="http://schemas.openxmlformats.org/officeDocument/2006/relationships/image" Target="../media/image12.wmf"/><Relationship Id="rId1" Type="http://schemas.openxmlformats.org/officeDocument/2006/relationships/vmlDrawing" Target="../drawings/vmlDrawing1.vml"/><Relationship Id="rId6" Type="http://schemas.openxmlformats.org/officeDocument/2006/relationships/image" Target="../media/image1.wmf"/><Relationship Id="rId11" Type="http://schemas.openxmlformats.org/officeDocument/2006/relationships/image" Target="../media/image3.wmf"/><Relationship Id="rId24" Type="http://schemas.openxmlformats.org/officeDocument/2006/relationships/oleObject" Target="../embeddings/oleObject10.bin"/><Relationship Id="rId32" Type="http://schemas.openxmlformats.org/officeDocument/2006/relationships/image" Target="../media/image17.png"/><Relationship Id="rId5" Type="http://schemas.openxmlformats.org/officeDocument/2006/relationships/oleObject" Target="../embeddings/oleObject1.bin"/><Relationship Id="rId15" Type="http://schemas.openxmlformats.org/officeDocument/2006/relationships/image" Target="../media/image5.wmf"/><Relationship Id="rId23" Type="http://schemas.openxmlformats.org/officeDocument/2006/relationships/image" Target="../media/image9.wmf"/><Relationship Id="rId28" Type="http://schemas.openxmlformats.org/officeDocument/2006/relationships/oleObject" Target="../embeddings/oleObject12.bin"/><Relationship Id="rId10" Type="http://schemas.openxmlformats.org/officeDocument/2006/relationships/oleObject" Target="../embeddings/oleObject3.bin"/><Relationship Id="rId19" Type="http://schemas.openxmlformats.org/officeDocument/2006/relationships/image" Target="../media/image7.wmf"/><Relationship Id="rId31" Type="http://schemas.openxmlformats.org/officeDocument/2006/relationships/image" Target="../media/image13.wmf"/><Relationship Id="rId4" Type="http://schemas.openxmlformats.org/officeDocument/2006/relationships/image" Target="../media/image15.png"/><Relationship Id="rId9" Type="http://schemas.openxmlformats.org/officeDocument/2006/relationships/image" Target="../media/image16.png"/><Relationship Id="rId14" Type="http://schemas.openxmlformats.org/officeDocument/2006/relationships/oleObject" Target="../embeddings/oleObject5.bin"/><Relationship Id="rId22" Type="http://schemas.openxmlformats.org/officeDocument/2006/relationships/oleObject" Target="../embeddings/oleObject9.bin"/><Relationship Id="rId27" Type="http://schemas.openxmlformats.org/officeDocument/2006/relationships/image" Target="../media/image11.wmf"/><Relationship Id="rId30" Type="http://schemas.openxmlformats.org/officeDocument/2006/relationships/oleObject" Target="../embeddings/oleObject1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ctrTitle"/>
          </p:nvPr>
        </p:nvSpPr>
        <p:spPr>
          <a:xfrm>
            <a:off x="-226227" y="1042431"/>
            <a:ext cx="28153740" cy="5458462"/>
          </a:xfrm>
        </p:spPr>
        <p:txBody>
          <a:bodyPr>
            <a:noAutofit/>
          </a:bodyPr>
          <a:lstStyle/>
          <a:p>
            <a:r>
              <a:rPr lang="en-US" sz="7200" b="1" dirty="0"/>
              <a:t>The peculiar NPQ regulation in the </a:t>
            </a:r>
            <a:r>
              <a:rPr lang="en-US" sz="7200" b="1" dirty="0" err="1"/>
              <a:t>pinguiophyte</a:t>
            </a:r>
            <a:r>
              <a:rPr lang="en-US" sz="7200" b="1" dirty="0"/>
              <a:t> </a:t>
            </a:r>
            <a:r>
              <a:rPr lang="en-US" sz="7200" b="1" i="1" dirty="0" err="1"/>
              <a:t>Phaeomonas</a:t>
            </a:r>
            <a:r>
              <a:rPr lang="en-US" sz="7200" b="1" i="1" dirty="0"/>
              <a:t> sp. </a:t>
            </a:r>
            <a:r>
              <a:rPr lang="en-US" sz="7200" b="1" dirty="0"/>
              <a:t>challenges the xanthophyll cycle dogma</a:t>
            </a:r>
            <a:r>
              <a:rPr lang="en-GB" sz="7200" b="1" dirty="0"/>
              <a:t> </a:t>
            </a:r>
            <a:br>
              <a:rPr lang="en-GB" sz="10000" dirty="0"/>
            </a:br>
            <a:br>
              <a:rPr lang="en-GB" sz="10000" dirty="0"/>
            </a:br>
            <a:br>
              <a:rPr lang="de-DE" sz="10000" dirty="0">
                <a:solidFill>
                  <a:schemeClr val="bg2"/>
                </a:solidFill>
              </a:rPr>
            </a:br>
            <a:endParaRPr lang="en-GB" sz="10000" dirty="0">
              <a:solidFill>
                <a:schemeClr val="bg2"/>
              </a:solidFill>
            </a:endParaRPr>
          </a:p>
        </p:txBody>
      </p:sp>
      <p:sp>
        <p:nvSpPr>
          <p:cNvPr id="5" name="Text Box 43"/>
          <p:cNvSpPr txBox="1">
            <a:spLocks noChangeArrowheads="1"/>
          </p:cNvSpPr>
          <p:nvPr/>
        </p:nvSpPr>
        <p:spPr bwMode="auto">
          <a:xfrm>
            <a:off x="2225288" y="3051912"/>
            <a:ext cx="23869640" cy="1815882"/>
          </a:xfrm>
          <a:prstGeom prst="rect">
            <a:avLst/>
          </a:prstGeom>
          <a:noFill/>
          <a:ln w="9525">
            <a:noFill/>
            <a:miter lim="800000"/>
            <a:headEnd/>
            <a:tailEnd/>
          </a:ln>
          <a:effectLst/>
        </p:spPr>
        <p:txBody>
          <a:bodyPr wrap="square">
            <a:spAutoFit/>
          </a:bodyPr>
          <a:lstStyle/>
          <a:p>
            <a:pPr algn="ctr" defTabSz="4176713"/>
            <a:r>
              <a:rPr lang="en-GB" sz="4800" u="sng" dirty="0">
                <a:latin typeface="+mj-lt"/>
                <a:cs typeface="Arial" charset="0"/>
              </a:rPr>
              <a:t>Nicolas Berne</a:t>
            </a:r>
            <a:r>
              <a:rPr lang="en-GB" sz="4800" baseline="30000" dirty="0">
                <a:latin typeface="+mj-lt"/>
              </a:rPr>
              <a:t>1</a:t>
            </a:r>
            <a:r>
              <a:rPr lang="en-GB" sz="4800" dirty="0">
                <a:latin typeface="+mj-lt"/>
                <a:cs typeface="Arial" charset="0"/>
              </a:rPr>
              <a:t>, </a:t>
            </a:r>
            <a:r>
              <a:rPr lang="en-GB" sz="4800" dirty="0" err="1">
                <a:latin typeface="+mj-lt"/>
                <a:cs typeface="Arial" charset="0"/>
              </a:rPr>
              <a:t>Bastienne</a:t>
            </a:r>
            <a:r>
              <a:rPr lang="en-GB" sz="4800" dirty="0">
                <a:latin typeface="+mj-lt"/>
                <a:cs typeface="Arial" charset="0"/>
              </a:rPr>
              <a:t> Istaz</a:t>
            </a:r>
            <a:r>
              <a:rPr lang="en-GB" sz="4800" baseline="30000" dirty="0">
                <a:latin typeface="+mj-lt"/>
              </a:rPr>
              <a:t>1</a:t>
            </a:r>
            <a:r>
              <a:rPr lang="en-GB" sz="4800" dirty="0">
                <a:latin typeface="+mj-lt"/>
              </a:rPr>
              <a:t>, </a:t>
            </a:r>
            <a:r>
              <a:rPr lang="en-GB" sz="4800" dirty="0" err="1">
                <a:latin typeface="+mj-lt"/>
              </a:rPr>
              <a:t>Tereza</a:t>
            </a:r>
            <a:r>
              <a:rPr lang="en-GB" sz="4800" dirty="0">
                <a:latin typeface="+mj-lt"/>
              </a:rPr>
              <a:t> </a:t>
            </a:r>
            <a:r>
              <a:rPr lang="en-US" sz="4800" dirty="0" err="1">
                <a:latin typeface="+mj-lt"/>
              </a:rPr>
              <a:t>Fábryová</a:t>
            </a:r>
            <a:r>
              <a:rPr lang="en-GB" sz="4800" baseline="30000" dirty="0">
                <a:latin typeface="+mj-lt"/>
              </a:rPr>
              <a:t>1</a:t>
            </a:r>
            <a:r>
              <a:rPr lang="en-US" sz="4800" dirty="0">
                <a:latin typeface="+mj-lt"/>
              </a:rPr>
              <a:t>, </a:t>
            </a:r>
            <a:r>
              <a:rPr lang="en-GB" sz="4800" dirty="0">
                <a:latin typeface="+mj-lt"/>
                <a:cs typeface="Arial" charset="0"/>
              </a:rPr>
              <a:t>Benjamin Bailleul</a:t>
            </a:r>
            <a:r>
              <a:rPr lang="en-GB" sz="4800" baseline="30000" dirty="0">
                <a:latin typeface="+mj-lt"/>
              </a:rPr>
              <a:t>1,</a:t>
            </a:r>
            <a:r>
              <a:rPr lang="en-GB" sz="4800" baseline="30000" dirty="0">
                <a:latin typeface="+mj-lt"/>
                <a:cs typeface="Arial" charset="0"/>
              </a:rPr>
              <a:t>2</a:t>
            </a:r>
            <a:r>
              <a:rPr lang="en-GB" sz="4800" dirty="0">
                <a:latin typeface="+mj-lt"/>
                <a:cs typeface="Arial" charset="0"/>
              </a:rPr>
              <a:t> &amp; P</a:t>
            </a:r>
            <a:r>
              <a:rPr lang="en-GB" sz="4800" dirty="0">
                <a:latin typeface="+mj-lt"/>
              </a:rPr>
              <a:t>ierre Cardol</a:t>
            </a:r>
            <a:r>
              <a:rPr lang="en-GB" sz="4800" baseline="30000" dirty="0">
                <a:latin typeface="+mj-lt"/>
              </a:rPr>
              <a:t>1</a:t>
            </a:r>
            <a:r>
              <a:rPr lang="en-GB" sz="4800" dirty="0">
                <a:latin typeface="+mj-lt"/>
              </a:rPr>
              <a:t>.</a:t>
            </a:r>
            <a:endParaRPr lang="en-GB" sz="3200" baseline="30000" dirty="0">
              <a:latin typeface="+mj-lt"/>
              <a:cs typeface="Arial" charset="0"/>
            </a:endParaRPr>
          </a:p>
          <a:p>
            <a:pPr algn="ctr" defTabSz="4176713"/>
            <a:r>
              <a:rPr lang="en-GB" sz="3200" baseline="30000" dirty="0">
                <a:latin typeface="+mj-lt"/>
              </a:rPr>
              <a:t>1 </a:t>
            </a:r>
            <a:r>
              <a:rPr lang="fr-BE" sz="3200" dirty="0">
                <a:latin typeface="+mj-lt"/>
              </a:rPr>
              <a:t>Génétique et Physiologie des </a:t>
            </a:r>
            <a:r>
              <a:rPr lang="fr-BE" sz="3200" dirty="0" err="1">
                <a:latin typeface="+mj-lt"/>
              </a:rPr>
              <a:t>Microalgues</a:t>
            </a:r>
            <a:r>
              <a:rPr lang="fr-FR" sz="3200" dirty="0">
                <a:latin typeface="+mj-lt"/>
              </a:rPr>
              <a:t>, Département des Sciences de la vie and </a:t>
            </a:r>
            <a:r>
              <a:rPr lang="fr-FR" sz="3200" dirty="0" err="1">
                <a:latin typeface="+mj-lt"/>
              </a:rPr>
              <a:t>PhytoSYSTEMS</a:t>
            </a:r>
            <a:r>
              <a:rPr lang="fr-FR" sz="3200" dirty="0">
                <a:latin typeface="+mj-lt"/>
              </a:rPr>
              <a:t>, Université de Liège, B-4000 Liège, </a:t>
            </a:r>
            <a:r>
              <a:rPr lang="fr-FR" sz="3200" dirty="0" err="1">
                <a:latin typeface="+mj-lt"/>
              </a:rPr>
              <a:t>Belgium</a:t>
            </a:r>
            <a:endParaRPr lang="fr-FR" sz="3200" dirty="0">
              <a:latin typeface="+mj-lt"/>
            </a:endParaRPr>
          </a:p>
          <a:p>
            <a:pPr algn="ctr" defTabSz="4176713"/>
            <a:r>
              <a:rPr lang="fr-FR" sz="3200" baseline="30000" dirty="0">
                <a:latin typeface="+mj-lt"/>
                <a:cs typeface="Arial" charset="0"/>
              </a:rPr>
              <a:t>2</a:t>
            </a:r>
            <a:r>
              <a:rPr lang="fr-FR" sz="3200" dirty="0">
                <a:latin typeface="+mj-lt"/>
                <a:cs typeface="Arial" charset="0"/>
              </a:rPr>
              <a:t> </a:t>
            </a:r>
            <a:r>
              <a:rPr lang="fr-FR" sz="3200" dirty="0" err="1">
                <a:latin typeface="+mj-lt"/>
                <a:cs typeface="Arial" charset="0"/>
              </a:rPr>
              <a:t>Present</a:t>
            </a:r>
            <a:r>
              <a:rPr lang="fr-FR" sz="3200" dirty="0">
                <a:latin typeface="+mj-lt"/>
                <a:cs typeface="Arial" charset="0"/>
              </a:rPr>
              <a:t> </a:t>
            </a:r>
            <a:r>
              <a:rPr lang="fr-FR" sz="3200" dirty="0" err="1">
                <a:latin typeface="+mj-lt"/>
                <a:cs typeface="Arial" charset="0"/>
              </a:rPr>
              <a:t>adress</a:t>
            </a:r>
            <a:r>
              <a:rPr lang="fr-FR" sz="3200" dirty="0">
                <a:latin typeface="+mj-lt"/>
                <a:cs typeface="Arial" charset="0"/>
              </a:rPr>
              <a:t>: Laboratoire de physiologie membranaire et mol</a:t>
            </a:r>
            <a:r>
              <a:rPr lang="fr-BE" sz="3200" dirty="0"/>
              <a:t>é</a:t>
            </a:r>
            <a:r>
              <a:rPr lang="fr-FR" sz="3200" dirty="0" err="1">
                <a:latin typeface="+mj-lt"/>
                <a:cs typeface="Arial" charset="0"/>
              </a:rPr>
              <a:t>culaire</a:t>
            </a:r>
            <a:r>
              <a:rPr lang="fr-FR" sz="3200" dirty="0">
                <a:latin typeface="+mj-lt"/>
                <a:cs typeface="Arial" charset="0"/>
              </a:rPr>
              <a:t> du chloroplaste (UMR 7141), </a:t>
            </a:r>
            <a:r>
              <a:rPr lang="fr-FR" sz="3200" dirty="0">
                <a:latin typeface="+mj-lt"/>
              </a:rPr>
              <a:t>IBPC, UPMC/CNRS, F-75005 Paris, France</a:t>
            </a:r>
          </a:p>
        </p:txBody>
      </p:sp>
      <p:sp>
        <p:nvSpPr>
          <p:cNvPr id="22" name="Rechteck 21"/>
          <p:cNvSpPr/>
          <p:nvPr/>
        </p:nvSpPr>
        <p:spPr>
          <a:xfrm>
            <a:off x="228043" y="41930794"/>
            <a:ext cx="28572382" cy="830997"/>
          </a:xfrm>
          <a:prstGeom prst="rect">
            <a:avLst/>
          </a:prstGeom>
        </p:spPr>
        <p:txBody>
          <a:bodyPr wrap="square">
            <a:spAutoFit/>
          </a:bodyPr>
          <a:lstStyle/>
          <a:p>
            <a:pPr algn="ctr"/>
            <a:r>
              <a:rPr lang="en-US" sz="2400" dirty="0">
                <a:latin typeface="+mj-lt"/>
              </a:rPr>
              <a:t>Acknowledgement: This work has been supported by the Belgian </a:t>
            </a:r>
            <a:r>
              <a:rPr lang="en-US" sz="2400" dirty="0" err="1">
                <a:latin typeface="+mj-lt"/>
              </a:rPr>
              <a:t>Fonds</a:t>
            </a:r>
            <a:r>
              <a:rPr lang="en-US" sz="2400" dirty="0">
                <a:latin typeface="+mj-lt"/>
              </a:rPr>
              <a:t> de la </a:t>
            </a:r>
            <a:r>
              <a:rPr lang="en-US" sz="2400" dirty="0" err="1">
                <a:latin typeface="+mj-lt"/>
              </a:rPr>
              <a:t>Recherche</a:t>
            </a:r>
            <a:r>
              <a:rPr lang="en-US" sz="2400" dirty="0">
                <a:latin typeface="+mj-lt"/>
              </a:rPr>
              <a:t> </a:t>
            </a:r>
            <a:r>
              <a:rPr lang="en-US" sz="2400" dirty="0" err="1">
                <a:latin typeface="+mj-lt"/>
              </a:rPr>
              <a:t>Scientifique</a:t>
            </a:r>
            <a:r>
              <a:rPr lang="en-US" sz="2400" dirty="0">
                <a:latin typeface="+mj-lt"/>
              </a:rPr>
              <a:t> F.R.S.-F.N.R.S. (F.R.F.C. 2.4597.11, CDR J.0032.15, and Incentive Grant for Scientific Research F.4520). The strain </a:t>
            </a:r>
            <a:r>
              <a:rPr lang="en-US" sz="2400" i="1" dirty="0" err="1">
                <a:latin typeface="+mj-lt"/>
              </a:rPr>
              <a:t>Phaeomonas</a:t>
            </a:r>
            <a:r>
              <a:rPr lang="en-US" sz="2400" i="1" dirty="0">
                <a:latin typeface="+mj-lt"/>
              </a:rPr>
              <a:t> sp</a:t>
            </a:r>
            <a:r>
              <a:rPr lang="en-US" sz="2400" dirty="0">
                <a:latin typeface="+mj-lt"/>
              </a:rPr>
              <a:t>. (RCC 503) was provided by the </a:t>
            </a:r>
            <a:r>
              <a:rPr lang="en-US" sz="2400" dirty="0" err="1">
                <a:latin typeface="+mj-lt"/>
              </a:rPr>
              <a:t>Roscoff</a:t>
            </a:r>
            <a:r>
              <a:rPr lang="en-US" sz="2400" dirty="0">
                <a:latin typeface="+mj-lt"/>
              </a:rPr>
              <a:t> Culture Collection (</a:t>
            </a:r>
            <a:r>
              <a:rPr lang="en-US" sz="2400" dirty="0" err="1">
                <a:latin typeface="+mj-lt"/>
              </a:rPr>
              <a:t>Roscoff</a:t>
            </a:r>
            <a:r>
              <a:rPr lang="en-US" sz="2400" dirty="0">
                <a:latin typeface="+mj-lt"/>
              </a:rPr>
              <a:t>, France).</a:t>
            </a:r>
            <a:endParaRPr lang="en-GB" sz="2400" dirty="0">
              <a:latin typeface="+mj-lt"/>
            </a:endParaRPr>
          </a:p>
        </p:txBody>
      </p:sp>
      <p:sp>
        <p:nvSpPr>
          <p:cNvPr id="145" name="Rechteck 144"/>
          <p:cNvSpPr/>
          <p:nvPr/>
        </p:nvSpPr>
        <p:spPr>
          <a:xfrm>
            <a:off x="6201802" y="15603617"/>
            <a:ext cx="10452676" cy="8572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j-lt"/>
            </a:endParaRPr>
          </a:p>
        </p:txBody>
      </p:sp>
      <p:sp>
        <p:nvSpPr>
          <p:cNvPr id="7" name="Abgerundetes Rechteck 6"/>
          <p:cNvSpPr/>
          <p:nvPr/>
        </p:nvSpPr>
        <p:spPr>
          <a:xfrm>
            <a:off x="574676" y="5329703"/>
            <a:ext cx="28225749" cy="12530483"/>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numCol="3" rtlCol="0" anchor="ctr"/>
          <a:lstStyle/>
          <a:p>
            <a:endParaRPr lang="en-GB" sz="2400" dirty="0">
              <a:latin typeface="+mj-lt"/>
            </a:endParaRPr>
          </a:p>
        </p:txBody>
      </p:sp>
      <p:sp>
        <p:nvSpPr>
          <p:cNvPr id="88" name="Rechteck 87"/>
          <p:cNvSpPr/>
          <p:nvPr/>
        </p:nvSpPr>
        <p:spPr>
          <a:xfrm>
            <a:off x="6239307" y="15986075"/>
            <a:ext cx="9313035"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j-lt"/>
            </a:endParaRPr>
          </a:p>
        </p:txBody>
      </p:sp>
      <p:sp>
        <p:nvSpPr>
          <p:cNvPr id="23" name="Abgerundetes Rechteck 22"/>
          <p:cNvSpPr/>
          <p:nvPr/>
        </p:nvSpPr>
        <p:spPr>
          <a:xfrm>
            <a:off x="145485" y="36888356"/>
            <a:ext cx="28276923" cy="4727241"/>
          </a:xfrm>
          <a:prstGeom prst="roundRect">
            <a:avLst/>
          </a:prstGeom>
          <a:solidFill>
            <a:schemeClr val="bg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numCol="2" rtlCol="0" anchor="ctr"/>
          <a:lstStyle/>
          <a:p>
            <a:endParaRPr lang="en-GB" sz="2400" b="1" dirty="0">
              <a:latin typeface="+mj-lt"/>
            </a:endParaRPr>
          </a:p>
        </p:txBody>
      </p:sp>
      <p:sp>
        <p:nvSpPr>
          <p:cNvPr id="24" name="Rechteck 23"/>
          <p:cNvSpPr/>
          <p:nvPr/>
        </p:nvSpPr>
        <p:spPr>
          <a:xfrm>
            <a:off x="19222625" y="37110630"/>
            <a:ext cx="7818125" cy="646331"/>
          </a:xfrm>
          <a:prstGeom prst="rect">
            <a:avLst/>
          </a:prstGeom>
        </p:spPr>
        <p:txBody>
          <a:bodyPr wrap="square">
            <a:spAutoFit/>
          </a:bodyPr>
          <a:lstStyle/>
          <a:p>
            <a:r>
              <a:rPr lang="en-GB" sz="3600" b="1" dirty="0">
                <a:latin typeface="+mj-lt"/>
              </a:rPr>
              <a:t>Pending Questions and Future Work</a:t>
            </a:r>
            <a:endParaRPr lang="en-GB" sz="3600" dirty="0">
              <a:latin typeface="+mj-lt"/>
            </a:endParaRPr>
          </a:p>
        </p:txBody>
      </p:sp>
      <p:sp>
        <p:nvSpPr>
          <p:cNvPr id="90" name="Textfeld 89"/>
          <p:cNvSpPr txBox="1"/>
          <p:nvPr/>
        </p:nvSpPr>
        <p:spPr>
          <a:xfrm>
            <a:off x="24073668" y="37654253"/>
            <a:ext cx="4198581" cy="1569660"/>
          </a:xfrm>
          <a:prstGeom prst="rect">
            <a:avLst/>
          </a:prstGeom>
          <a:noFill/>
        </p:spPr>
        <p:txBody>
          <a:bodyPr wrap="square" rtlCol="0">
            <a:spAutoFit/>
          </a:bodyPr>
          <a:lstStyle/>
          <a:p>
            <a:r>
              <a:rPr lang="en-US" sz="2400" b="1" dirty="0">
                <a:latin typeface="+mj-lt"/>
              </a:rPr>
              <a:t>Probe the NADPH/NADP+ reduction state in the light </a:t>
            </a:r>
            <a:r>
              <a:rPr lang="en-US" sz="2400" b="1" i="1" dirty="0">
                <a:latin typeface="+mj-lt"/>
              </a:rPr>
              <a:t>in vivo</a:t>
            </a:r>
            <a:r>
              <a:rPr lang="en-US" sz="2400" b="1" dirty="0">
                <a:latin typeface="+mj-lt"/>
              </a:rPr>
              <a:t>, and correlate with the activity of the ZE</a:t>
            </a:r>
            <a:endParaRPr lang="en-GB" sz="2400" dirty="0">
              <a:latin typeface="+mj-lt"/>
            </a:endParaRPr>
          </a:p>
        </p:txBody>
      </p:sp>
      <p:sp>
        <p:nvSpPr>
          <p:cNvPr id="12" name="Flèche droite 11"/>
          <p:cNvSpPr/>
          <p:nvPr/>
        </p:nvSpPr>
        <p:spPr>
          <a:xfrm>
            <a:off x="23133598" y="38076378"/>
            <a:ext cx="920140" cy="626245"/>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2800">
              <a:latin typeface="+mj-lt"/>
            </a:endParaRPr>
          </a:p>
        </p:txBody>
      </p:sp>
      <p:sp>
        <p:nvSpPr>
          <p:cNvPr id="85" name="Textfeld 89"/>
          <p:cNvSpPr txBox="1"/>
          <p:nvPr/>
        </p:nvSpPr>
        <p:spPr>
          <a:xfrm>
            <a:off x="17605656" y="37977276"/>
            <a:ext cx="5377783" cy="830997"/>
          </a:xfrm>
          <a:prstGeom prst="rect">
            <a:avLst/>
          </a:prstGeom>
          <a:noFill/>
        </p:spPr>
        <p:txBody>
          <a:bodyPr wrap="square" rtlCol="0">
            <a:spAutoFit/>
          </a:bodyPr>
          <a:lstStyle/>
          <a:p>
            <a:pPr algn="just"/>
            <a:r>
              <a:rPr lang="en-US" sz="2400" b="1" dirty="0">
                <a:latin typeface="+mj-lt"/>
              </a:rPr>
              <a:t>Is the ZE, and in turn NPQ, regulated by the amount of NADPH in the stroma?</a:t>
            </a:r>
            <a:endParaRPr lang="en-GB" sz="2400" dirty="0">
              <a:latin typeface="+mj-lt"/>
            </a:endParaRPr>
          </a:p>
        </p:txBody>
      </p:sp>
      <p:sp>
        <p:nvSpPr>
          <p:cNvPr id="86" name="Textfeld 89"/>
          <p:cNvSpPr txBox="1"/>
          <p:nvPr/>
        </p:nvSpPr>
        <p:spPr>
          <a:xfrm>
            <a:off x="24050606" y="39198630"/>
            <a:ext cx="4153267" cy="1200329"/>
          </a:xfrm>
          <a:prstGeom prst="rect">
            <a:avLst/>
          </a:prstGeom>
          <a:noFill/>
        </p:spPr>
        <p:txBody>
          <a:bodyPr wrap="square" rtlCol="0">
            <a:spAutoFit/>
          </a:bodyPr>
          <a:lstStyle/>
          <a:p>
            <a:r>
              <a:rPr lang="en-US" sz="2400" b="1" dirty="0">
                <a:latin typeface="+mj-lt"/>
              </a:rPr>
              <a:t>Probe the PSII photo-inhibition rate at the onset of light (control </a:t>
            </a:r>
            <a:r>
              <a:rPr lang="en-US" sz="2400" b="1" i="1" dirty="0">
                <a:latin typeface="+mj-lt"/>
              </a:rPr>
              <a:t>vs</a:t>
            </a:r>
            <a:r>
              <a:rPr lang="en-US" sz="2400" b="1" dirty="0">
                <a:latin typeface="+mj-lt"/>
              </a:rPr>
              <a:t> DTT).</a:t>
            </a:r>
            <a:endParaRPr lang="en-GB" sz="2400" dirty="0">
              <a:latin typeface="+mj-lt"/>
            </a:endParaRPr>
          </a:p>
        </p:txBody>
      </p:sp>
      <p:sp>
        <p:nvSpPr>
          <p:cNvPr id="96" name="Flèche droite 95"/>
          <p:cNvSpPr/>
          <p:nvPr/>
        </p:nvSpPr>
        <p:spPr>
          <a:xfrm>
            <a:off x="23131688" y="39345893"/>
            <a:ext cx="920140" cy="626245"/>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2800">
              <a:latin typeface="+mj-lt"/>
            </a:endParaRPr>
          </a:p>
        </p:txBody>
      </p:sp>
      <p:sp>
        <p:nvSpPr>
          <p:cNvPr id="110" name="Textfeld 89"/>
          <p:cNvSpPr txBox="1"/>
          <p:nvPr/>
        </p:nvSpPr>
        <p:spPr>
          <a:xfrm>
            <a:off x="17500541" y="39291372"/>
            <a:ext cx="5616624" cy="830997"/>
          </a:xfrm>
          <a:prstGeom prst="rect">
            <a:avLst/>
          </a:prstGeom>
          <a:noFill/>
        </p:spPr>
        <p:txBody>
          <a:bodyPr wrap="square" rtlCol="0">
            <a:spAutoFit/>
          </a:bodyPr>
          <a:lstStyle/>
          <a:p>
            <a:pPr algn="just"/>
            <a:r>
              <a:rPr lang="en-US" sz="2400" b="1" dirty="0">
                <a:latin typeface="+mj-lt"/>
              </a:rPr>
              <a:t>Why this “dark NPQ” ? Does it provide </a:t>
            </a:r>
            <a:r>
              <a:rPr lang="en-US" sz="2400" b="1" dirty="0" err="1">
                <a:latin typeface="+mj-lt"/>
              </a:rPr>
              <a:t>photoprotection</a:t>
            </a:r>
            <a:r>
              <a:rPr lang="en-US" sz="2400" b="1" dirty="0">
                <a:latin typeface="+mj-lt"/>
              </a:rPr>
              <a:t> to photosystem II ?</a:t>
            </a:r>
            <a:endParaRPr lang="en-GB" sz="2400" dirty="0">
              <a:latin typeface="+mj-lt"/>
            </a:endParaRPr>
          </a:p>
        </p:txBody>
      </p:sp>
      <p:sp>
        <p:nvSpPr>
          <p:cNvPr id="113" name="Textfeld 89"/>
          <p:cNvSpPr txBox="1"/>
          <p:nvPr/>
        </p:nvSpPr>
        <p:spPr>
          <a:xfrm>
            <a:off x="24051828" y="40478816"/>
            <a:ext cx="4152045" cy="830997"/>
          </a:xfrm>
          <a:prstGeom prst="rect">
            <a:avLst/>
          </a:prstGeom>
          <a:noFill/>
        </p:spPr>
        <p:txBody>
          <a:bodyPr wrap="square" rtlCol="0">
            <a:spAutoFit/>
          </a:bodyPr>
          <a:lstStyle/>
          <a:p>
            <a:r>
              <a:rPr lang="en-US" sz="2400" b="1" dirty="0">
                <a:latin typeface="+mj-lt"/>
              </a:rPr>
              <a:t>Testing other </a:t>
            </a:r>
            <a:r>
              <a:rPr lang="en-US" sz="2400" b="1" dirty="0" err="1">
                <a:latin typeface="+mj-lt"/>
              </a:rPr>
              <a:t>stramenopiles</a:t>
            </a:r>
            <a:r>
              <a:rPr lang="en-US" sz="2400" b="1" dirty="0">
                <a:latin typeface="+mj-lt"/>
              </a:rPr>
              <a:t>, like diatoms.</a:t>
            </a:r>
            <a:endParaRPr lang="en-GB" sz="2400" dirty="0">
              <a:latin typeface="+mj-lt"/>
            </a:endParaRPr>
          </a:p>
        </p:txBody>
      </p:sp>
      <p:sp>
        <p:nvSpPr>
          <p:cNvPr id="115" name="Flèche droite 114"/>
          <p:cNvSpPr/>
          <p:nvPr/>
        </p:nvSpPr>
        <p:spPr>
          <a:xfrm>
            <a:off x="23102486" y="40567519"/>
            <a:ext cx="920140" cy="626245"/>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2800">
              <a:latin typeface="+mj-lt"/>
            </a:endParaRPr>
          </a:p>
        </p:txBody>
      </p:sp>
      <p:sp>
        <p:nvSpPr>
          <p:cNvPr id="116" name="Textfeld 89"/>
          <p:cNvSpPr txBox="1"/>
          <p:nvPr/>
        </p:nvSpPr>
        <p:spPr>
          <a:xfrm>
            <a:off x="17485862" y="40465144"/>
            <a:ext cx="5616624" cy="830997"/>
          </a:xfrm>
          <a:prstGeom prst="rect">
            <a:avLst/>
          </a:prstGeom>
          <a:noFill/>
        </p:spPr>
        <p:txBody>
          <a:bodyPr wrap="square" rtlCol="0">
            <a:spAutoFit/>
          </a:bodyPr>
          <a:lstStyle/>
          <a:p>
            <a:pPr algn="just"/>
            <a:r>
              <a:rPr lang="en-US" sz="2400" b="1" dirty="0">
                <a:latin typeface="+mj-lt"/>
              </a:rPr>
              <a:t>Are those features specific to </a:t>
            </a:r>
            <a:r>
              <a:rPr lang="en-US" sz="2400" b="1" i="1" dirty="0" err="1">
                <a:latin typeface="+mj-lt"/>
              </a:rPr>
              <a:t>Phaeomonas</a:t>
            </a:r>
            <a:r>
              <a:rPr lang="en-US" sz="2400" b="1" i="1" dirty="0">
                <a:latin typeface="+mj-lt"/>
              </a:rPr>
              <a:t> sp.</a:t>
            </a:r>
            <a:r>
              <a:rPr lang="en-US" sz="2400" b="1" dirty="0">
                <a:latin typeface="+mj-lt"/>
              </a:rPr>
              <a:t> ?</a:t>
            </a:r>
            <a:endParaRPr lang="en-GB" sz="2400" dirty="0">
              <a:latin typeface="+mj-lt"/>
            </a:endParaRPr>
          </a:p>
        </p:txBody>
      </p:sp>
      <p:sp>
        <p:nvSpPr>
          <p:cNvPr id="130" name="Rechteck 7"/>
          <p:cNvSpPr/>
          <p:nvPr/>
        </p:nvSpPr>
        <p:spPr>
          <a:xfrm>
            <a:off x="13312487" y="13325365"/>
            <a:ext cx="5324988" cy="1384995"/>
          </a:xfrm>
          <a:prstGeom prst="rect">
            <a:avLst/>
          </a:prstGeom>
        </p:spPr>
        <p:txBody>
          <a:bodyPr wrap="square">
            <a:spAutoFit/>
          </a:bodyPr>
          <a:lstStyle/>
          <a:p>
            <a:pPr algn="ctr"/>
            <a:r>
              <a:rPr lang="en-US" sz="2800" b="1" dirty="0">
                <a:latin typeface="+mj-lt"/>
              </a:rPr>
              <a:t>Fig 1.  Generation of a xanthophyll cycle dependent NPQ after a light-to-dark transition</a:t>
            </a:r>
          </a:p>
        </p:txBody>
      </p:sp>
      <p:sp>
        <p:nvSpPr>
          <p:cNvPr id="132" name="Rechteck 7"/>
          <p:cNvSpPr/>
          <p:nvPr/>
        </p:nvSpPr>
        <p:spPr>
          <a:xfrm>
            <a:off x="18588212" y="13356862"/>
            <a:ext cx="4269417" cy="1815882"/>
          </a:xfrm>
          <a:prstGeom prst="rect">
            <a:avLst/>
          </a:prstGeom>
        </p:spPr>
        <p:txBody>
          <a:bodyPr wrap="square">
            <a:spAutoFit/>
          </a:bodyPr>
          <a:lstStyle/>
          <a:p>
            <a:pPr algn="ctr"/>
            <a:r>
              <a:rPr lang="en-US" sz="2800" b="1" dirty="0">
                <a:latin typeface="+mj-lt"/>
              </a:rPr>
              <a:t>Fig 2.  Relaxation of the NPQ and XC</a:t>
            </a:r>
          </a:p>
          <a:p>
            <a:pPr algn="ctr"/>
            <a:r>
              <a:rPr lang="en-US" sz="2800" b="1" dirty="0">
                <a:latin typeface="+mj-lt"/>
              </a:rPr>
              <a:t> after a dark-to-moderate light transition</a:t>
            </a:r>
          </a:p>
        </p:txBody>
      </p:sp>
      <p:sp>
        <p:nvSpPr>
          <p:cNvPr id="133" name="Rechteck 7"/>
          <p:cNvSpPr/>
          <p:nvPr/>
        </p:nvSpPr>
        <p:spPr>
          <a:xfrm>
            <a:off x="23272506" y="13347553"/>
            <a:ext cx="4655007" cy="1384995"/>
          </a:xfrm>
          <a:prstGeom prst="rect">
            <a:avLst/>
          </a:prstGeom>
        </p:spPr>
        <p:txBody>
          <a:bodyPr wrap="square">
            <a:spAutoFit/>
          </a:bodyPr>
          <a:lstStyle/>
          <a:p>
            <a:pPr algn="ctr"/>
            <a:r>
              <a:rPr lang="en-US" sz="2800" b="1" dirty="0">
                <a:latin typeface="+mj-lt"/>
              </a:rPr>
              <a:t>Fig 3.  Light dependency of  NPQ and XC pigments in </a:t>
            </a:r>
            <a:r>
              <a:rPr lang="en-US" sz="2800" b="1" i="1" dirty="0" err="1">
                <a:latin typeface="+mj-lt"/>
              </a:rPr>
              <a:t>Phaeomonas</a:t>
            </a:r>
            <a:r>
              <a:rPr lang="en-US" sz="2800" b="1" i="1" dirty="0">
                <a:latin typeface="+mj-lt"/>
              </a:rPr>
              <a:t> sp.</a:t>
            </a:r>
          </a:p>
        </p:txBody>
      </p:sp>
      <p:sp>
        <p:nvSpPr>
          <p:cNvPr id="141" name="Rechteck 30"/>
          <p:cNvSpPr/>
          <p:nvPr/>
        </p:nvSpPr>
        <p:spPr>
          <a:xfrm>
            <a:off x="383718" y="4861363"/>
            <a:ext cx="27609742" cy="861774"/>
          </a:xfrm>
          <a:prstGeom prst="rect">
            <a:avLst/>
          </a:prstGeom>
          <a:solidFill>
            <a:schemeClr val="bg2">
              <a:lumMod val="50000"/>
              <a:alpha val="42000"/>
            </a:schemeClr>
          </a:solidFill>
        </p:spPr>
        <p:txBody>
          <a:bodyPr wrap="square">
            <a:spAutoFit/>
          </a:bodyPr>
          <a:lstStyle/>
          <a:p>
            <a:pPr algn="ctr"/>
            <a:r>
              <a:rPr lang="en-GB" sz="5000" b="1" dirty="0">
                <a:latin typeface="+mj-lt"/>
              </a:rPr>
              <a:t>A peculiar NPQ regulation in </a:t>
            </a:r>
            <a:r>
              <a:rPr lang="en-GB" sz="5000" b="1" i="1" dirty="0">
                <a:latin typeface="+mj-lt"/>
              </a:rPr>
              <a:t>Phaeomonas sp.</a:t>
            </a:r>
          </a:p>
        </p:txBody>
      </p:sp>
      <p:sp>
        <p:nvSpPr>
          <p:cNvPr id="144" name="Rechteck 7"/>
          <p:cNvSpPr/>
          <p:nvPr/>
        </p:nvSpPr>
        <p:spPr>
          <a:xfrm>
            <a:off x="25914497" y="32502294"/>
            <a:ext cx="2324214" cy="3539430"/>
          </a:xfrm>
          <a:prstGeom prst="rect">
            <a:avLst/>
          </a:prstGeom>
        </p:spPr>
        <p:txBody>
          <a:bodyPr wrap="square">
            <a:spAutoFit/>
          </a:bodyPr>
          <a:lstStyle/>
          <a:p>
            <a:pPr algn="ctr"/>
            <a:r>
              <a:rPr lang="en-US" sz="2800" b="1" dirty="0">
                <a:latin typeface="+mj-lt"/>
              </a:rPr>
              <a:t>Fig 7.  </a:t>
            </a:r>
            <a:r>
              <a:rPr lang="en-US" sz="2800" b="1" dirty="0" err="1">
                <a:latin typeface="+mj-lt"/>
              </a:rPr>
              <a:t>Nigericin</a:t>
            </a:r>
            <a:r>
              <a:rPr lang="en-US" sz="2800" b="1" dirty="0">
                <a:latin typeface="+mj-lt"/>
              </a:rPr>
              <a:t> inhibition of the NPQ generated after a light-to-dark transition. </a:t>
            </a:r>
          </a:p>
        </p:txBody>
      </p:sp>
      <p:sp>
        <p:nvSpPr>
          <p:cNvPr id="146" name="Rechteck 7"/>
          <p:cNvSpPr/>
          <p:nvPr/>
        </p:nvSpPr>
        <p:spPr>
          <a:xfrm>
            <a:off x="15600233" y="32009307"/>
            <a:ext cx="5322059" cy="3970318"/>
          </a:xfrm>
          <a:prstGeom prst="rect">
            <a:avLst/>
          </a:prstGeom>
        </p:spPr>
        <p:txBody>
          <a:bodyPr wrap="square">
            <a:spAutoFit/>
          </a:bodyPr>
          <a:lstStyle/>
          <a:p>
            <a:pPr algn="ctr"/>
            <a:r>
              <a:rPr lang="en-US" sz="2800" b="1" dirty="0">
                <a:latin typeface="+mj-lt"/>
              </a:rPr>
              <a:t>Fig 6.  Linear and quadratic electrochromic probes allow the measurement of the dark </a:t>
            </a:r>
            <a:r>
              <a:rPr lang="el-GR" sz="2800" b="1" dirty="0"/>
              <a:t>ΔΨ</a:t>
            </a:r>
            <a:r>
              <a:rPr lang="en-US" sz="2800" b="1" dirty="0"/>
              <a:t>. Top: Spectra of the linear (blue) and quadratic (red) ECS components. Bottom: </a:t>
            </a:r>
            <a:r>
              <a:rPr lang="en-US" sz="2800" b="1" dirty="0">
                <a:latin typeface="+mj-lt"/>
              </a:rPr>
              <a:t>Quadratic vs linear ECS during the decay of a light-induced </a:t>
            </a:r>
            <a:r>
              <a:rPr lang="en-US" sz="2800" b="1" dirty="0" err="1">
                <a:latin typeface="+mj-lt"/>
              </a:rPr>
              <a:t>pmf</a:t>
            </a:r>
            <a:r>
              <a:rPr lang="en-US" sz="2800" b="1" dirty="0">
                <a:latin typeface="+mj-lt"/>
              </a:rPr>
              <a:t>, in control and FCCP conditions (arrow = dark </a:t>
            </a:r>
            <a:r>
              <a:rPr lang="el-GR" sz="2800" b="1" dirty="0">
                <a:latin typeface="+mj-lt"/>
              </a:rPr>
              <a:t>ΔΨ</a:t>
            </a:r>
            <a:r>
              <a:rPr lang="en-US" sz="2800" b="1" dirty="0">
                <a:latin typeface="+mj-lt"/>
              </a:rPr>
              <a:t>)</a:t>
            </a:r>
          </a:p>
        </p:txBody>
      </p:sp>
      <p:sp>
        <p:nvSpPr>
          <p:cNvPr id="148" name="Rechteck 7"/>
          <p:cNvSpPr/>
          <p:nvPr/>
        </p:nvSpPr>
        <p:spPr>
          <a:xfrm>
            <a:off x="5558617" y="29643205"/>
            <a:ext cx="7591839" cy="584775"/>
          </a:xfrm>
          <a:prstGeom prst="rect">
            <a:avLst/>
          </a:prstGeom>
        </p:spPr>
        <p:txBody>
          <a:bodyPr wrap="square">
            <a:spAutoFit/>
          </a:bodyPr>
          <a:lstStyle/>
          <a:p>
            <a:pPr algn="ctr"/>
            <a:r>
              <a:rPr lang="en-US" sz="3200" b="1" dirty="0">
                <a:solidFill>
                  <a:schemeClr val="bg2"/>
                </a:solidFill>
                <a:latin typeface="+mj-lt"/>
              </a:rPr>
              <a:t>Fig 4.  </a:t>
            </a:r>
          </a:p>
        </p:txBody>
      </p:sp>
      <p:sp>
        <p:nvSpPr>
          <p:cNvPr id="43" name="ZoneTexte 42"/>
          <p:cNvSpPr txBox="1"/>
          <p:nvPr/>
        </p:nvSpPr>
        <p:spPr>
          <a:xfrm>
            <a:off x="236654" y="5747946"/>
            <a:ext cx="12820116" cy="13388280"/>
          </a:xfrm>
          <a:prstGeom prst="rect">
            <a:avLst/>
          </a:prstGeom>
          <a:noFill/>
        </p:spPr>
        <p:txBody>
          <a:bodyPr wrap="square" rtlCol="0">
            <a:spAutoFit/>
          </a:bodyPr>
          <a:lstStyle/>
          <a:p>
            <a:pPr algn="just"/>
            <a:r>
              <a:rPr lang="en-US" sz="3200" dirty="0"/>
              <a:t>When photosynthetic organisms experience fluctuating light condition, they can develop different strategies to finely balance light harvesting, photochemistry, and protection from excess photons. One of those strategies is the high energy state quenching (</a:t>
            </a:r>
            <a:r>
              <a:rPr lang="en-US" sz="3200" dirty="0" err="1"/>
              <a:t>qE</a:t>
            </a:r>
            <a:r>
              <a:rPr lang="en-US" sz="3200" dirty="0"/>
              <a:t>), a component of the NPQ (Non Photochemical Quenching), consisting in the dissipation of excess light energy in the form of heat within photosystem II. </a:t>
            </a:r>
          </a:p>
          <a:p>
            <a:endParaRPr lang="en-US" sz="3200" dirty="0">
              <a:solidFill>
                <a:schemeClr val="bg2"/>
              </a:solidFill>
            </a:endParaRPr>
          </a:p>
          <a:p>
            <a:endParaRPr lang="en-US" sz="3200" dirty="0">
              <a:solidFill>
                <a:schemeClr val="bg2"/>
              </a:solidFill>
            </a:endParaRPr>
          </a:p>
          <a:p>
            <a:endParaRPr lang="en-US" sz="3200" dirty="0">
              <a:solidFill>
                <a:schemeClr val="bg2"/>
              </a:solidFill>
            </a:endParaRPr>
          </a:p>
          <a:p>
            <a:br>
              <a:rPr lang="en-US" sz="3200" dirty="0">
                <a:solidFill>
                  <a:schemeClr val="bg2"/>
                </a:solidFill>
              </a:rPr>
            </a:br>
            <a:endParaRPr lang="en-US" sz="3200" dirty="0">
              <a:solidFill>
                <a:schemeClr val="bg2"/>
              </a:solidFill>
            </a:endParaRPr>
          </a:p>
          <a:p>
            <a:endParaRPr lang="en-US" sz="3200" dirty="0">
              <a:solidFill>
                <a:schemeClr val="bg2"/>
              </a:solidFill>
            </a:endParaRPr>
          </a:p>
          <a:p>
            <a:endParaRPr lang="en-US" sz="3200" dirty="0">
              <a:solidFill>
                <a:schemeClr val="bg2"/>
              </a:solidFill>
            </a:endParaRPr>
          </a:p>
          <a:p>
            <a:endParaRPr lang="en-US" sz="3200" dirty="0">
              <a:solidFill>
                <a:schemeClr val="bg2"/>
              </a:solidFill>
            </a:endParaRPr>
          </a:p>
          <a:p>
            <a:endParaRPr lang="en-US" sz="3200" dirty="0">
              <a:solidFill>
                <a:schemeClr val="bg2"/>
              </a:solidFill>
            </a:endParaRPr>
          </a:p>
          <a:p>
            <a:pPr algn="just"/>
            <a:r>
              <a:rPr lang="en-US" sz="3200" dirty="0"/>
              <a:t>Surprisingly, the </a:t>
            </a:r>
            <a:r>
              <a:rPr lang="en-US" sz="3200" dirty="0" err="1"/>
              <a:t>pinguiophyte</a:t>
            </a:r>
            <a:r>
              <a:rPr lang="en-US" sz="3200" dirty="0"/>
              <a:t> </a:t>
            </a:r>
            <a:r>
              <a:rPr lang="en-US" sz="3200" i="1" dirty="0" err="1"/>
              <a:t>Phaeomonas</a:t>
            </a:r>
            <a:r>
              <a:rPr lang="en-US" sz="3200" i="1" dirty="0"/>
              <a:t> </a:t>
            </a:r>
            <a:r>
              <a:rPr lang="en-US" sz="3200" i="1" dirty="0" err="1"/>
              <a:t>sp</a:t>
            </a:r>
            <a:r>
              <a:rPr lang="en-US" sz="3200" dirty="0"/>
              <a:t>, displays a huge NPQ in the dark (Fig. 1), which is dependent on the XC: it is suppressed by the VDE inhibitor </a:t>
            </a:r>
            <a:r>
              <a:rPr lang="fr-BE" sz="3200" dirty="0" err="1"/>
              <a:t>dithiothreitol</a:t>
            </a:r>
            <a:r>
              <a:rPr lang="fr-BE" sz="3200" dirty="0"/>
              <a:t> (DTT</a:t>
            </a:r>
            <a:r>
              <a:rPr lang="en-US" sz="3200" dirty="0"/>
              <a:t>).</a:t>
            </a:r>
          </a:p>
          <a:p>
            <a:pPr algn="just"/>
            <a:r>
              <a:rPr lang="en-US" sz="3200" dirty="0"/>
              <a:t>This NPQ recovers under low light (Fig. 2), following the activity of the </a:t>
            </a:r>
            <a:r>
              <a:rPr lang="en-US" sz="3200" dirty="0" err="1"/>
              <a:t>zeaxanthin</a:t>
            </a:r>
            <a:r>
              <a:rPr lang="en-US" sz="3200" dirty="0"/>
              <a:t> epoxidase (ZE). ZE activity and NPQ recovery depend on the photosynthetic electron transfer from PSII to NADP</a:t>
            </a:r>
            <a:r>
              <a:rPr lang="en-US" sz="3200" baseline="30000" dirty="0"/>
              <a:t>+</a:t>
            </a:r>
            <a:r>
              <a:rPr lang="en-US" sz="3200" dirty="0"/>
              <a:t> : they are suppressed in the presence of DCMU or DBMIB.</a:t>
            </a:r>
          </a:p>
          <a:p>
            <a:pPr algn="just"/>
            <a:r>
              <a:rPr lang="en-US" sz="3200" dirty="0"/>
              <a:t>NPQ and </a:t>
            </a:r>
            <a:r>
              <a:rPr lang="en-US" sz="3200" dirty="0" err="1"/>
              <a:t>violaxanthin</a:t>
            </a:r>
            <a:r>
              <a:rPr lang="en-US" sz="3200" dirty="0"/>
              <a:t> de-epoxidation also occur under high light (Fig. 3). The peculiar light dependencies of NPQ and XC in this species , shown in Fig. 3, offers a unique opportunity to study the xanthophyll cycle, and to dissect its different regulators.  </a:t>
            </a:r>
          </a:p>
          <a:p>
            <a:pPr algn="just"/>
            <a:endParaRPr lang="en-US" sz="3200" dirty="0">
              <a:solidFill>
                <a:schemeClr val="bg2"/>
              </a:solidFill>
            </a:endParaRPr>
          </a:p>
        </p:txBody>
      </p:sp>
      <p:sp>
        <p:nvSpPr>
          <p:cNvPr id="44" name="Rectangle 43"/>
          <p:cNvSpPr/>
          <p:nvPr/>
        </p:nvSpPr>
        <p:spPr>
          <a:xfrm>
            <a:off x="383718" y="20080940"/>
            <a:ext cx="8713306" cy="8956298"/>
          </a:xfrm>
          <a:prstGeom prst="rect">
            <a:avLst/>
          </a:prstGeom>
        </p:spPr>
        <p:txBody>
          <a:bodyPr wrap="square">
            <a:spAutoFit/>
          </a:bodyPr>
          <a:lstStyle/>
          <a:p>
            <a:pPr algn="just"/>
            <a:r>
              <a:rPr lang="en-US" sz="3200" dirty="0"/>
              <a:t>In </a:t>
            </a:r>
            <a:r>
              <a:rPr lang="en-US" sz="3200" i="1" dirty="0" err="1"/>
              <a:t>Phaeomonas</a:t>
            </a:r>
            <a:r>
              <a:rPr lang="en-US" sz="3200" i="1" dirty="0"/>
              <a:t> sp.</a:t>
            </a:r>
            <a:r>
              <a:rPr lang="en-US" sz="3200" dirty="0"/>
              <a:t>, like in diatoms (</a:t>
            </a:r>
            <a:r>
              <a:rPr lang="en-US" sz="3200" dirty="0" err="1"/>
              <a:t>Lavaud</a:t>
            </a:r>
            <a:r>
              <a:rPr lang="en-US" sz="3200" dirty="0"/>
              <a:t> et al, Plant </a:t>
            </a:r>
            <a:r>
              <a:rPr lang="en-US" sz="3200" dirty="0" err="1"/>
              <a:t>Physiol</a:t>
            </a:r>
            <a:r>
              <a:rPr lang="en-US" sz="3200" dirty="0"/>
              <a:t>, 2002), the NPQ is proportional to the de-</a:t>
            </a:r>
            <a:r>
              <a:rPr lang="en-US" sz="3200" dirty="0" err="1"/>
              <a:t>epoxidized</a:t>
            </a:r>
            <a:r>
              <a:rPr lang="en-US" sz="3200" dirty="0"/>
              <a:t> xanthophyll (here </a:t>
            </a:r>
            <a:r>
              <a:rPr lang="en-US" sz="3200" dirty="0" err="1"/>
              <a:t>zeaxanthin</a:t>
            </a:r>
            <a:r>
              <a:rPr lang="en-US" sz="3200" dirty="0"/>
              <a:t>, Fig. 4). This provides a fast and non-invasive measurement of the ZE activity.</a:t>
            </a:r>
          </a:p>
          <a:p>
            <a:pPr algn="just"/>
            <a:endParaRPr lang="en-US" sz="3200" dirty="0"/>
          </a:p>
          <a:p>
            <a:pPr algn="just"/>
            <a:r>
              <a:rPr lang="en-US" sz="3200" dirty="0"/>
              <a:t>When the VDE is inhibited (with DTT) in a sample quenched beforehand, only the ZE is active and the recovery of the NPQ is a direct measurement of the </a:t>
            </a:r>
            <a:r>
              <a:rPr lang="en-US" sz="3200" dirty="0" err="1"/>
              <a:t>epoxdation</a:t>
            </a:r>
            <a:r>
              <a:rPr lang="en-US" sz="3200" dirty="0"/>
              <a:t> activity. The ZE activity is null in the dark and low under high light, but shows an optimum under low light conditions (Fig. 5a). </a:t>
            </a:r>
          </a:p>
          <a:p>
            <a:pPr algn="just"/>
            <a:endParaRPr lang="en-US" sz="3200" dirty="0"/>
          </a:p>
          <a:p>
            <a:pPr algn="just"/>
            <a:r>
              <a:rPr lang="en-US" sz="3200" dirty="0"/>
              <a:t>The light dependency of the </a:t>
            </a:r>
            <a:r>
              <a:rPr lang="en-US" sz="3200" dirty="0" err="1"/>
              <a:t>zeaxanthin</a:t>
            </a:r>
            <a:r>
              <a:rPr lang="en-US" sz="3200" dirty="0"/>
              <a:t> epoxidation rate mirrors the one of the NPQ (Fig 3 and Fig 5b), strongly suggesting that </a:t>
            </a:r>
            <a:r>
              <a:rPr lang="en-US" sz="3200" b="1" dirty="0"/>
              <a:t>the regulation of the ZE plays an important role in the overall XC regulation in </a:t>
            </a:r>
            <a:r>
              <a:rPr lang="en-US" sz="3200" b="1" i="1" dirty="0" err="1"/>
              <a:t>Phaeomonas</a:t>
            </a:r>
            <a:r>
              <a:rPr lang="en-US" sz="3200" b="1" i="1" dirty="0"/>
              <a:t> sp.</a:t>
            </a:r>
            <a:endParaRPr lang="en-US" sz="3200" b="1" dirty="0"/>
          </a:p>
        </p:txBody>
      </p:sp>
      <p:sp>
        <p:nvSpPr>
          <p:cNvPr id="135" name="Rechteck 30"/>
          <p:cNvSpPr/>
          <p:nvPr/>
        </p:nvSpPr>
        <p:spPr>
          <a:xfrm>
            <a:off x="1628825" y="18664233"/>
            <a:ext cx="11066408" cy="1569660"/>
          </a:xfrm>
          <a:prstGeom prst="rect">
            <a:avLst/>
          </a:prstGeom>
          <a:solidFill>
            <a:schemeClr val="bg1">
              <a:alpha val="42000"/>
            </a:schemeClr>
          </a:solidFill>
        </p:spPr>
        <p:txBody>
          <a:bodyPr wrap="square">
            <a:spAutoFit/>
          </a:bodyPr>
          <a:lstStyle/>
          <a:p>
            <a:pPr algn="ctr"/>
            <a:r>
              <a:rPr lang="en-GB" sz="4800" b="1" dirty="0">
                <a:latin typeface="+mj-lt"/>
              </a:rPr>
              <a:t>ZE shows a strong light dependency, mirroring NPQ</a:t>
            </a:r>
          </a:p>
        </p:txBody>
      </p:sp>
      <p:sp>
        <p:nvSpPr>
          <p:cNvPr id="37" name="Rectangle 36"/>
          <p:cNvSpPr/>
          <p:nvPr/>
        </p:nvSpPr>
        <p:spPr>
          <a:xfrm>
            <a:off x="16117202" y="18323875"/>
            <a:ext cx="11553461" cy="2308324"/>
          </a:xfrm>
          <a:prstGeom prst="rect">
            <a:avLst/>
          </a:prstGeom>
        </p:spPr>
        <p:txBody>
          <a:bodyPr wrap="square">
            <a:spAutoFit/>
          </a:bodyPr>
          <a:lstStyle/>
          <a:p>
            <a:pPr algn="ctr"/>
            <a:r>
              <a:rPr lang="en-GB" sz="4800" b="1" dirty="0">
                <a:latin typeface="+mj-lt"/>
              </a:rPr>
              <a:t>Due to the presence of a </a:t>
            </a:r>
            <a:r>
              <a:rPr lang="en-GB" sz="4800" b="1" dirty="0" err="1">
                <a:latin typeface="+mj-lt"/>
              </a:rPr>
              <a:t>pmf</a:t>
            </a:r>
            <a:r>
              <a:rPr lang="en-GB" sz="4800" b="1" dirty="0">
                <a:latin typeface="+mj-lt"/>
              </a:rPr>
              <a:t> in the dark,</a:t>
            </a:r>
          </a:p>
          <a:p>
            <a:pPr algn="ctr"/>
            <a:r>
              <a:rPr lang="en-GB" sz="4800" b="1" dirty="0">
                <a:latin typeface="+mj-lt"/>
              </a:rPr>
              <a:t> the VDE is already active in the absence of photosynthesis </a:t>
            </a:r>
          </a:p>
        </p:txBody>
      </p:sp>
      <p:grpSp>
        <p:nvGrpSpPr>
          <p:cNvPr id="42" name="Groupe 41"/>
          <p:cNvGrpSpPr/>
          <p:nvPr/>
        </p:nvGrpSpPr>
        <p:grpSpPr>
          <a:xfrm>
            <a:off x="12815702" y="16934910"/>
            <a:ext cx="3448329" cy="1934132"/>
            <a:chOff x="19254570" y="16096320"/>
            <a:chExt cx="4592403" cy="3467968"/>
          </a:xfrm>
          <a:solidFill>
            <a:schemeClr val="tx1">
              <a:lumMod val="50000"/>
              <a:lumOff val="50000"/>
            </a:schemeClr>
          </a:solidFill>
        </p:grpSpPr>
        <p:grpSp>
          <p:nvGrpSpPr>
            <p:cNvPr id="40" name="Groupe 39"/>
            <p:cNvGrpSpPr/>
            <p:nvPr/>
          </p:nvGrpSpPr>
          <p:grpSpPr>
            <a:xfrm>
              <a:off x="19254570" y="16850168"/>
              <a:ext cx="4592403" cy="2714120"/>
              <a:chOff x="17689126" y="18130137"/>
              <a:chExt cx="7970754" cy="4624692"/>
            </a:xfrm>
            <a:grpFill/>
          </p:grpSpPr>
          <p:sp>
            <p:nvSpPr>
              <p:cNvPr id="38" name="Flèche droite 37"/>
              <p:cNvSpPr/>
              <p:nvPr/>
            </p:nvSpPr>
            <p:spPr>
              <a:xfrm rot="2688700">
                <a:off x="21195385" y="18130137"/>
                <a:ext cx="4464495" cy="4496725"/>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40" name="Flèche droite 139"/>
              <p:cNvSpPr/>
              <p:nvPr/>
            </p:nvSpPr>
            <p:spPr>
              <a:xfrm rot="18911300" flipH="1">
                <a:off x="17689126" y="18258101"/>
                <a:ext cx="4464495" cy="4496728"/>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grpSp>
        <p:sp>
          <p:nvSpPr>
            <p:cNvPr id="39" name="Rectangle 38"/>
            <p:cNvSpPr/>
            <p:nvPr/>
          </p:nvSpPr>
          <p:spPr>
            <a:xfrm>
              <a:off x="20678148" y="16096320"/>
              <a:ext cx="1849104" cy="15212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grpSp>
      <p:sp>
        <p:nvSpPr>
          <p:cNvPr id="48" name="Rectangle 47"/>
          <p:cNvSpPr/>
          <p:nvPr/>
        </p:nvSpPr>
        <p:spPr>
          <a:xfrm>
            <a:off x="243260" y="8606912"/>
            <a:ext cx="5648265" cy="4524315"/>
          </a:xfrm>
          <a:prstGeom prst="rect">
            <a:avLst/>
          </a:prstGeom>
        </p:spPr>
        <p:txBody>
          <a:bodyPr wrap="square">
            <a:spAutoFit/>
          </a:bodyPr>
          <a:lstStyle/>
          <a:p>
            <a:pPr algn="just"/>
            <a:r>
              <a:rPr lang="en-US" sz="3200" dirty="0"/>
              <a:t>This mechanism is tightly related to the xanthophyll cycle (XC), which consists in the reversible de-epoxidation of some carotenoids. In </a:t>
            </a:r>
            <a:r>
              <a:rPr lang="en-US" sz="3200" dirty="0" err="1"/>
              <a:t>viridiplantae</a:t>
            </a:r>
            <a:r>
              <a:rPr lang="en-US" sz="3200" dirty="0"/>
              <a:t>, the regulation of the XC is made through the activation of the </a:t>
            </a:r>
            <a:r>
              <a:rPr lang="en-US" sz="3200" dirty="0" err="1"/>
              <a:t>violaxanthin</a:t>
            </a:r>
            <a:r>
              <a:rPr lang="en-US" sz="3200" dirty="0"/>
              <a:t> de-epoxidase (VDE) by the light-driven </a:t>
            </a:r>
            <a:r>
              <a:rPr lang="el-GR" sz="3200" dirty="0"/>
              <a:t>Δ</a:t>
            </a:r>
            <a:r>
              <a:rPr lang="en-US" sz="3200" dirty="0" err="1"/>
              <a:t>pH.</a:t>
            </a:r>
            <a:r>
              <a:rPr lang="en-US" sz="3200" dirty="0"/>
              <a:t> </a:t>
            </a:r>
            <a:endParaRPr lang="fr-BE" sz="3200" dirty="0"/>
          </a:p>
        </p:txBody>
      </p:sp>
      <p:sp>
        <p:nvSpPr>
          <p:cNvPr id="151" name="Abgerundetes Rechteck 6"/>
          <p:cNvSpPr/>
          <p:nvPr/>
        </p:nvSpPr>
        <p:spPr>
          <a:xfrm>
            <a:off x="15194894" y="18268285"/>
            <a:ext cx="13435058" cy="1827729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numCol="3" rtlCol="0" anchor="ctr"/>
          <a:lstStyle/>
          <a:p>
            <a:endParaRPr lang="en-GB" sz="2400" dirty="0">
              <a:latin typeface="+mj-lt"/>
            </a:endParaRPr>
          </a:p>
        </p:txBody>
      </p:sp>
      <p:sp>
        <p:nvSpPr>
          <p:cNvPr id="67" name="Abgerundetes Rechteck 6"/>
          <p:cNvSpPr/>
          <p:nvPr/>
        </p:nvSpPr>
        <p:spPr>
          <a:xfrm>
            <a:off x="184410" y="18673412"/>
            <a:ext cx="14467534" cy="1775481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numCol="3" rtlCol="0" anchor="ctr"/>
          <a:lstStyle/>
          <a:p>
            <a:endParaRPr lang="en-GB" sz="2400" dirty="0">
              <a:latin typeface="+mj-lt"/>
            </a:endParaRPr>
          </a:p>
        </p:txBody>
      </p:sp>
      <p:sp>
        <p:nvSpPr>
          <p:cNvPr id="52" name="Rectangle 51"/>
          <p:cNvSpPr/>
          <p:nvPr/>
        </p:nvSpPr>
        <p:spPr>
          <a:xfrm>
            <a:off x="21389547" y="20547953"/>
            <a:ext cx="6911957" cy="11910953"/>
          </a:xfrm>
          <a:prstGeom prst="rect">
            <a:avLst/>
          </a:prstGeom>
        </p:spPr>
        <p:txBody>
          <a:bodyPr wrap="square">
            <a:spAutoFit/>
          </a:bodyPr>
          <a:lstStyle/>
          <a:p>
            <a:pPr algn="just"/>
            <a:r>
              <a:rPr lang="en-US" sz="3200" dirty="0"/>
              <a:t>Two electrochromic (ECS) probes are present in </a:t>
            </a:r>
            <a:r>
              <a:rPr lang="en-US" sz="3200" i="1" dirty="0" err="1"/>
              <a:t>Phaeomonas</a:t>
            </a:r>
            <a:r>
              <a:rPr lang="en-US" sz="3200" i="1" dirty="0"/>
              <a:t> sp. </a:t>
            </a:r>
            <a:r>
              <a:rPr lang="en-US" sz="3200" dirty="0"/>
              <a:t>(Fig. 6a),</a:t>
            </a:r>
            <a:r>
              <a:rPr lang="en-US" sz="3200" i="1" dirty="0"/>
              <a:t> </a:t>
            </a:r>
            <a:r>
              <a:rPr lang="en-US" sz="3200" dirty="0"/>
              <a:t>displaying linear and quadratic dependencies upon the </a:t>
            </a:r>
            <a:r>
              <a:rPr lang="en-US" sz="3200" dirty="0" err="1"/>
              <a:t>transthylakoidal</a:t>
            </a:r>
            <a:r>
              <a:rPr lang="en-US" sz="3200" dirty="0"/>
              <a:t> electric field (</a:t>
            </a:r>
            <a:r>
              <a:rPr lang="el-GR" sz="3200" dirty="0"/>
              <a:t>ΔΨ</a:t>
            </a:r>
            <a:r>
              <a:rPr lang="en-US" sz="3200" dirty="0"/>
              <a:t>). Like in diatoms (</a:t>
            </a:r>
            <a:r>
              <a:rPr lang="en-US" sz="3200" dirty="0" err="1"/>
              <a:t>Bailleul</a:t>
            </a:r>
            <a:r>
              <a:rPr lang="en-US" sz="3200" dirty="0"/>
              <a:t> et al, Nature, in press), the absolute value of the </a:t>
            </a:r>
            <a:r>
              <a:rPr lang="el-GR" sz="3200" dirty="0"/>
              <a:t>ΔΨ</a:t>
            </a:r>
            <a:r>
              <a:rPr lang="en-US" sz="3200" dirty="0"/>
              <a:t> can be measured thanks to those two probes. A </a:t>
            </a:r>
            <a:r>
              <a:rPr lang="el-GR" sz="3200" dirty="0"/>
              <a:t>ΔΨ</a:t>
            </a:r>
            <a:r>
              <a:rPr lang="en-US" sz="3200" dirty="0"/>
              <a:t> is present in the dark, which is suppressed by the </a:t>
            </a:r>
            <a:r>
              <a:rPr lang="en-US" sz="3200" dirty="0" err="1"/>
              <a:t>ionophore</a:t>
            </a:r>
            <a:r>
              <a:rPr lang="en-US" sz="3200" dirty="0"/>
              <a:t> FCCP (Fig. 6b, red arrow). </a:t>
            </a:r>
          </a:p>
          <a:p>
            <a:pPr algn="just"/>
            <a:endParaRPr lang="en-US" sz="1600" dirty="0"/>
          </a:p>
          <a:p>
            <a:pPr algn="just"/>
            <a:r>
              <a:rPr lang="en-US" sz="3200" dirty="0"/>
              <a:t>In addition, the inhibition of the NPQ generation in the dark, when </a:t>
            </a:r>
            <a:r>
              <a:rPr lang="en-US" sz="3200" dirty="0" err="1"/>
              <a:t>nigericin</a:t>
            </a:r>
            <a:r>
              <a:rPr lang="en-US" sz="3200" dirty="0"/>
              <a:t> (H</a:t>
            </a:r>
            <a:r>
              <a:rPr lang="en-US" sz="3200" baseline="30000" dirty="0"/>
              <a:t>+</a:t>
            </a:r>
            <a:r>
              <a:rPr lang="en-US" sz="3200" dirty="0"/>
              <a:t>/K</a:t>
            </a:r>
            <a:r>
              <a:rPr lang="en-US" sz="3200" baseline="30000" dirty="0"/>
              <a:t>+</a:t>
            </a:r>
            <a:r>
              <a:rPr lang="en-US" sz="3200" dirty="0"/>
              <a:t> antiporter) is added, indicates that the activity of the VDE is dependent on the presence of a </a:t>
            </a:r>
            <a:r>
              <a:rPr lang="el-GR" sz="3200" dirty="0"/>
              <a:t>Δ</a:t>
            </a:r>
            <a:r>
              <a:rPr lang="en-US" sz="3200" dirty="0"/>
              <a:t>pH in the dark (Fig. 7).</a:t>
            </a:r>
          </a:p>
          <a:p>
            <a:pPr algn="just"/>
            <a:endParaRPr lang="en-US" sz="1600" dirty="0"/>
          </a:p>
          <a:p>
            <a:pPr algn="just"/>
            <a:r>
              <a:rPr lang="en-US" sz="3200" dirty="0"/>
              <a:t>Thus, both osmotic and electric components of the </a:t>
            </a:r>
            <a:r>
              <a:rPr lang="en-US" sz="3200" dirty="0" err="1"/>
              <a:t>pmf</a:t>
            </a:r>
            <a:r>
              <a:rPr lang="en-US" sz="3200" dirty="0"/>
              <a:t> are present in the dark. </a:t>
            </a:r>
            <a:r>
              <a:rPr lang="en-US" sz="3200" b="1" dirty="0"/>
              <a:t>The presence of this dark </a:t>
            </a:r>
            <a:r>
              <a:rPr lang="en-US" sz="3200" b="1" dirty="0" err="1"/>
              <a:t>pmf</a:t>
            </a:r>
            <a:r>
              <a:rPr lang="en-US" sz="3200" b="1" dirty="0"/>
              <a:t> allows a sufficient acidification of the lumen to activate the VDE in the absence of photosynthetic activity</a:t>
            </a:r>
            <a:r>
              <a:rPr lang="en-US" sz="3200" dirty="0"/>
              <a:t>.</a:t>
            </a:r>
          </a:p>
        </p:txBody>
      </p:sp>
      <p:grpSp>
        <p:nvGrpSpPr>
          <p:cNvPr id="3" name="Groupe 2"/>
          <p:cNvGrpSpPr/>
          <p:nvPr/>
        </p:nvGrpSpPr>
        <p:grpSpPr>
          <a:xfrm>
            <a:off x="6066005" y="8971640"/>
            <a:ext cx="7297668" cy="3456382"/>
            <a:chOff x="4870298" y="9277597"/>
            <a:chExt cx="7297668" cy="3456382"/>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3545" y="9277597"/>
              <a:ext cx="7294421" cy="34282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Flèche courbée vers la droite 1"/>
            <p:cNvSpPr/>
            <p:nvPr/>
          </p:nvSpPr>
          <p:spPr>
            <a:xfrm>
              <a:off x="6022804" y="10292241"/>
              <a:ext cx="349687" cy="84912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solidFill>
                  <a:schemeClr val="tx1"/>
                </a:solidFill>
              </a:endParaRPr>
            </a:p>
          </p:txBody>
        </p:sp>
        <p:sp>
          <p:nvSpPr>
            <p:cNvPr id="56" name="Flèche courbée vers la droite 55"/>
            <p:cNvSpPr/>
            <p:nvPr/>
          </p:nvSpPr>
          <p:spPr>
            <a:xfrm>
              <a:off x="6017549" y="11524813"/>
              <a:ext cx="349687" cy="84912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solidFill>
                  <a:schemeClr val="tx1"/>
                </a:solidFill>
              </a:endParaRPr>
            </a:p>
          </p:txBody>
        </p:sp>
        <p:sp>
          <p:nvSpPr>
            <p:cNvPr id="57" name="Flèche courbée vers la droite 56"/>
            <p:cNvSpPr/>
            <p:nvPr/>
          </p:nvSpPr>
          <p:spPr>
            <a:xfrm rot="10800000">
              <a:off x="10140482" y="9572160"/>
              <a:ext cx="349687" cy="84912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solidFill>
                  <a:schemeClr val="tx1"/>
                </a:solidFill>
              </a:endParaRPr>
            </a:p>
          </p:txBody>
        </p:sp>
        <p:sp>
          <p:nvSpPr>
            <p:cNvPr id="58" name="Flèche courbée vers la droite 57"/>
            <p:cNvSpPr/>
            <p:nvPr/>
          </p:nvSpPr>
          <p:spPr>
            <a:xfrm rot="10800000">
              <a:off x="10135227" y="10804732"/>
              <a:ext cx="349687" cy="84912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solidFill>
                  <a:schemeClr val="tx1"/>
                </a:solidFill>
              </a:endParaRPr>
            </a:p>
          </p:txBody>
        </p:sp>
        <p:sp>
          <p:nvSpPr>
            <p:cNvPr id="9" name="ZoneTexte 8"/>
            <p:cNvSpPr txBox="1"/>
            <p:nvPr/>
          </p:nvSpPr>
          <p:spPr>
            <a:xfrm>
              <a:off x="4870298" y="11509843"/>
              <a:ext cx="1114408" cy="707886"/>
            </a:xfrm>
            <a:prstGeom prst="rect">
              <a:avLst/>
            </a:prstGeom>
            <a:noFill/>
          </p:spPr>
          <p:txBody>
            <a:bodyPr wrap="none" rtlCol="0">
              <a:spAutoFit/>
            </a:bodyPr>
            <a:lstStyle/>
            <a:p>
              <a:r>
                <a:rPr lang="en-US" sz="2000" b="1" dirty="0"/>
                <a:t>(NADPH,</a:t>
              </a:r>
            </a:p>
            <a:p>
              <a:r>
                <a:rPr lang="en-US" sz="2000" b="1" dirty="0"/>
                <a:t> O</a:t>
              </a:r>
              <a:r>
                <a:rPr lang="en-US" sz="2000" b="1" baseline="-25000" dirty="0"/>
                <a:t>2</a:t>
              </a:r>
              <a:r>
                <a:rPr lang="en-US" sz="2000" b="1" dirty="0"/>
                <a:t>)</a:t>
              </a:r>
              <a:endParaRPr lang="fr-BE" sz="2000" b="1" dirty="0"/>
            </a:p>
          </p:txBody>
        </p:sp>
        <p:sp>
          <p:nvSpPr>
            <p:cNvPr id="60" name="ZoneTexte 59"/>
            <p:cNvSpPr txBox="1"/>
            <p:nvPr/>
          </p:nvSpPr>
          <p:spPr>
            <a:xfrm>
              <a:off x="10562177" y="11017981"/>
              <a:ext cx="1372107" cy="707886"/>
            </a:xfrm>
            <a:prstGeom prst="rect">
              <a:avLst/>
            </a:prstGeom>
            <a:noFill/>
          </p:spPr>
          <p:txBody>
            <a:bodyPr wrap="none" rtlCol="0">
              <a:spAutoFit/>
            </a:bodyPr>
            <a:lstStyle/>
            <a:p>
              <a:r>
                <a:rPr lang="en-US" sz="2000" b="1" dirty="0"/>
                <a:t>(ascorbate,</a:t>
              </a:r>
            </a:p>
            <a:p>
              <a:r>
                <a:rPr lang="en-US" sz="2000" b="1" dirty="0"/>
                <a:t> </a:t>
              </a:r>
              <a:r>
                <a:rPr lang="el-GR" sz="2000" b="1" dirty="0"/>
                <a:t>Δ</a:t>
              </a:r>
              <a:r>
                <a:rPr lang="en-US" sz="2000" b="1" dirty="0"/>
                <a:t>pH)</a:t>
              </a:r>
              <a:endParaRPr lang="fr-BE" sz="2000" b="1" dirty="0"/>
            </a:p>
          </p:txBody>
        </p:sp>
        <p:sp>
          <p:nvSpPr>
            <p:cNvPr id="61" name="ZoneTexte 60"/>
            <p:cNvSpPr txBox="1"/>
            <p:nvPr/>
          </p:nvSpPr>
          <p:spPr>
            <a:xfrm>
              <a:off x="9104944" y="12364647"/>
              <a:ext cx="2991012" cy="369332"/>
            </a:xfrm>
            <a:prstGeom prst="rect">
              <a:avLst/>
            </a:prstGeom>
            <a:noFill/>
          </p:spPr>
          <p:txBody>
            <a:bodyPr wrap="none" rtlCol="0">
              <a:spAutoFit/>
            </a:bodyPr>
            <a:lstStyle/>
            <a:p>
              <a:r>
                <a:rPr lang="en-US" sz="1800" b="1" dirty="0"/>
                <a:t>from </a:t>
              </a:r>
              <a:r>
                <a:rPr lang="en-US" sz="1800" b="1" dirty="0" err="1"/>
                <a:t>Niyogi</a:t>
              </a:r>
              <a:r>
                <a:rPr lang="en-US" sz="1800" b="1" dirty="0"/>
                <a:t> et al, PNAS, 1997</a:t>
              </a:r>
            </a:p>
          </p:txBody>
        </p:sp>
      </p:grpSp>
      <p:sp>
        <p:nvSpPr>
          <p:cNvPr id="62" name="Rectangle 61"/>
          <p:cNvSpPr/>
          <p:nvPr/>
        </p:nvSpPr>
        <p:spPr>
          <a:xfrm>
            <a:off x="539684" y="36718765"/>
            <a:ext cx="16273808" cy="4616648"/>
          </a:xfrm>
          <a:prstGeom prst="rect">
            <a:avLst/>
          </a:prstGeom>
        </p:spPr>
        <p:txBody>
          <a:bodyPr wrap="square">
            <a:spAutoFit/>
          </a:bodyPr>
          <a:lstStyle/>
          <a:p>
            <a:pPr algn="just"/>
            <a:r>
              <a:rPr lang="en-GB" sz="5400" b="1" dirty="0"/>
              <a:t>Conclusions</a:t>
            </a:r>
            <a:r>
              <a:rPr lang="en-GB" sz="4000" dirty="0"/>
              <a:t>. </a:t>
            </a:r>
            <a:endParaRPr lang="en-GB" sz="2000" dirty="0">
              <a:solidFill>
                <a:srgbClr val="00CC00"/>
              </a:solidFill>
            </a:endParaRPr>
          </a:p>
          <a:p>
            <a:pPr algn="just"/>
            <a:r>
              <a:rPr lang="en-US" sz="4000" b="1" i="1" dirty="0" err="1"/>
              <a:t>Phaeomonas</a:t>
            </a:r>
            <a:r>
              <a:rPr lang="en-US" sz="4000" b="1" i="1" dirty="0"/>
              <a:t> sp. </a:t>
            </a:r>
            <a:r>
              <a:rPr lang="en-US" sz="4000" b="1" dirty="0"/>
              <a:t>displays an unusual light dependency of the NPQ, the latter being maximal in the dark. This is due to:</a:t>
            </a:r>
          </a:p>
          <a:p>
            <a:pPr marL="457200" indent="-457200" algn="just">
              <a:buFont typeface="Arial" panose="020B0604020202020204" pitchFamily="34" charset="0"/>
              <a:buChar char="•"/>
            </a:pPr>
            <a:r>
              <a:rPr lang="en-US" sz="4000" b="1" dirty="0"/>
              <a:t>the light dependency of the </a:t>
            </a:r>
            <a:r>
              <a:rPr lang="en-US" sz="4000" b="1" dirty="0" err="1"/>
              <a:t>zeaxanthin</a:t>
            </a:r>
            <a:r>
              <a:rPr lang="en-US" sz="4000" b="1" dirty="0"/>
              <a:t> epoxidase, most likely via the availability of its substrate NADPH. </a:t>
            </a:r>
          </a:p>
          <a:p>
            <a:pPr marL="457200" indent="-457200" algn="just">
              <a:buFont typeface="Arial" panose="020B0604020202020204" pitchFamily="34" charset="0"/>
              <a:buChar char="•"/>
            </a:pPr>
            <a:r>
              <a:rPr lang="en-US" sz="4000" b="1" dirty="0"/>
              <a:t>the presence of a proton motive force (</a:t>
            </a:r>
            <a:r>
              <a:rPr lang="el-GR" sz="4000" b="1" dirty="0"/>
              <a:t>ΔΨ</a:t>
            </a:r>
            <a:r>
              <a:rPr lang="en-US" sz="4000" b="1" dirty="0"/>
              <a:t> and </a:t>
            </a:r>
            <a:r>
              <a:rPr lang="el-GR" sz="4000" b="1" dirty="0"/>
              <a:t>Δ</a:t>
            </a:r>
            <a:r>
              <a:rPr lang="en-US" sz="4000" b="1" dirty="0"/>
              <a:t>pH) in the dark, which pre-activates the VDE</a:t>
            </a:r>
            <a:endParaRPr lang="en-US" sz="5400" dirty="0"/>
          </a:p>
        </p:txBody>
      </p:sp>
      <p:sp>
        <p:nvSpPr>
          <p:cNvPr id="63" name="Rectangle 62"/>
          <p:cNvSpPr/>
          <p:nvPr/>
        </p:nvSpPr>
        <p:spPr>
          <a:xfrm>
            <a:off x="17517027" y="15790426"/>
            <a:ext cx="9874196" cy="1569660"/>
          </a:xfrm>
          <a:prstGeom prst="rect">
            <a:avLst/>
          </a:prstGeom>
        </p:spPr>
        <p:txBody>
          <a:bodyPr wrap="square">
            <a:spAutoFit/>
          </a:bodyPr>
          <a:lstStyle/>
          <a:p>
            <a:pPr algn="just"/>
            <a:r>
              <a:rPr lang="en-US" sz="2400" dirty="0"/>
              <a:t>Because of the peculiar dark behavior, the conventional nomenclature for the calculation of NPQ is not adapted. Instead we calculated NPQ as (</a:t>
            </a:r>
            <a:r>
              <a:rPr lang="en-US" sz="2400" dirty="0" err="1"/>
              <a:t>Fm</a:t>
            </a:r>
            <a:r>
              <a:rPr lang="en-US" sz="2400" baseline="-25000" dirty="0" err="1"/>
              <a:t>ll</a:t>
            </a:r>
            <a:r>
              <a:rPr lang="en-US" sz="2400" baseline="-25000" dirty="0"/>
              <a:t> </a:t>
            </a:r>
            <a:r>
              <a:rPr lang="en-US" sz="2400" dirty="0"/>
              <a:t>-</a:t>
            </a:r>
            <a:r>
              <a:rPr lang="en-US" sz="2400" dirty="0" err="1"/>
              <a:t>Fm</a:t>
            </a:r>
            <a:r>
              <a:rPr lang="en-US" sz="2400" dirty="0"/>
              <a:t>’)/</a:t>
            </a:r>
            <a:r>
              <a:rPr lang="en-US" sz="2400" dirty="0" err="1"/>
              <a:t>Fm</a:t>
            </a:r>
            <a:r>
              <a:rPr lang="en-US" sz="2400" dirty="0"/>
              <a:t>’, where </a:t>
            </a:r>
            <a:r>
              <a:rPr lang="en-US" sz="2400" dirty="0" err="1"/>
              <a:t>Fm</a:t>
            </a:r>
            <a:r>
              <a:rPr lang="en-US" sz="2400" dirty="0"/>
              <a:t>’ is the maximal fluorescence in a given light condition, and </a:t>
            </a:r>
            <a:r>
              <a:rPr lang="en-US" sz="2400" dirty="0" err="1"/>
              <a:t>Fm</a:t>
            </a:r>
            <a:r>
              <a:rPr lang="en-US" sz="2400" baseline="-25000" dirty="0" err="1"/>
              <a:t>ll</a:t>
            </a:r>
            <a:r>
              <a:rPr lang="en-US" sz="2400" dirty="0"/>
              <a:t> the one under a “reference” low light (30 </a:t>
            </a:r>
            <a:r>
              <a:rPr lang="el-GR" sz="2400" dirty="0"/>
              <a:t>μ</a:t>
            </a:r>
            <a:r>
              <a:rPr lang="en-US" sz="2400" dirty="0" err="1"/>
              <a:t>mol</a:t>
            </a:r>
            <a:r>
              <a:rPr lang="en-US" sz="2400" dirty="0"/>
              <a:t> quanta. m</a:t>
            </a:r>
            <a:r>
              <a:rPr lang="en-US" sz="2400" baseline="30000" dirty="0"/>
              <a:t>-2</a:t>
            </a:r>
            <a:r>
              <a:rPr lang="en-US" sz="2400" dirty="0"/>
              <a:t>. s</a:t>
            </a:r>
            <a:r>
              <a:rPr lang="en-US" sz="2400" baseline="30000" dirty="0"/>
              <a:t>-1</a:t>
            </a:r>
            <a:r>
              <a:rPr lang="en-US" sz="2400" dirty="0"/>
              <a:t>).</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336091" y="16129847"/>
            <a:ext cx="882006" cy="881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6" name="Groupe 5"/>
          <p:cNvGrpSpPr/>
          <p:nvPr/>
        </p:nvGrpSpPr>
        <p:grpSpPr>
          <a:xfrm>
            <a:off x="15178232" y="19931714"/>
            <a:ext cx="6863648" cy="5520731"/>
            <a:chOff x="14863816" y="19373769"/>
            <a:chExt cx="8424936" cy="5957498"/>
          </a:xfrm>
        </p:grpSpPr>
        <p:graphicFrame>
          <p:nvGraphicFramePr>
            <p:cNvPr id="8" name="Objet 7"/>
            <p:cNvGraphicFramePr>
              <a:graphicFrameLocks noChangeAspect="1"/>
            </p:cNvGraphicFramePr>
            <p:nvPr>
              <p:extLst>
                <p:ext uri="{D42A27DB-BD31-4B8C-83A1-F6EECF244321}">
                  <p14:modId xmlns:p14="http://schemas.microsoft.com/office/powerpoint/2010/main" val="1605864389"/>
                </p:ext>
              </p:extLst>
            </p:nvPr>
          </p:nvGraphicFramePr>
          <p:xfrm>
            <a:off x="14863816" y="19373769"/>
            <a:ext cx="8424936" cy="5957498"/>
          </p:xfrm>
          <a:graphic>
            <a:graphicData uri="http://schemas.openxmlformats.org/presentationml/2006/ole">
              <mc:AlternateContent xmlns:mc="http://schemas.openxmlformats.org/markup-compatibility/2006">
                <mc:Choice xmlns:v="urn:schemas-microsoft-com:vml" Requires="v">
                  <p:oleObj spid="_x0000_s1449" name="Graph" r:id="rId5" imgW="4276800" imgH="3024000" progId="Origin50.Graph">
                    <p:embed/>
                  </p:oleObj>
                </mc:Choice>
                <mc:Fallback>
                  <p:oleObj name="Graph" r:id="rId5" imgW="4276800" imgH="3024000" progId="Origin50.Graph">
                    <p:embed/>
                    <p:pic>
                      <p:nvPicPr>
                        <p:cNvPr id="0" name=""/>
                        <p:cNvPicPr/>
                        <p:nvPr/>
                      </p:nvPicPr>
                      <p:blipFill>
                        <a:blip r:embed="rId6"/>
                        <a:stretch>
                          <a:fillRect/>
                        </a:stretch>
                      </p:blipFill>
                      <p:spPr>
                        <a:xfrm>
                          <a:off x="14863816" y="19373769"/>
                          <a:ext cx="8424936" cy="5957498"/>
                        </a:xfrm>
                        <a:prstGeom prst="rect">
                          <a:avLst/>
                        </a:prstGeom>
                      </p:spPr>
                    </p:pic>
                  </p:oleObj>
                </mc:Fallback>
              </mc:AlternateContent>
            </a:graphicData>
          </a:graphic>
        </p:graphicFrame>
        <p:cxnSp>
          <p:nvCxnSpPr>
            <p:cNvPr id="11" name="Connecteur droit 10"/>
            <p:cNvCxnSpPr/>
            <p:nvPr/>
          </p:nvCxnSpPr>
          <p:spPr>
            <a:xfrm>
              <a:off x="18823199" y="21021545"/>
              <a:ext cx="0" cy="3238043"/>
            </a:xfrm>
            <a:prstGeom prst="line">
              <a:avLst/>
            </a:prstGeom>
            <a:ln w="57150">
              <a:solidFill>
                <a:srgbClr val="0070C0"/>
              </a:solidFill>
              <a:prstDash val="sysDash"/>
            </a:ln>
          </p:spPr>
          <p:style>
            <a:lnRef idx="1">
              <a:schemeClr val="accent1"/>
            </a:lnRef>
            <a:fillRef idx="0">
              <a:schemeClr val="accent1"/>
            </a:fillRef>
            <a:effectRef idx="0">
              <a:schemeClr val="accent1"/>
            </a:effectRef>
            <a:fontRef idx="minor">
              <a:schemeClr val="tx1"/>
            </a:fontRef>
          </p:style>
        </p:cxnSp>
        <p:cxnSp>
          <p:nvCxnSpPr>
            <p:cNvPr id="66" name="Connecteur droit 65"/>
            <p:cNvCxnSpPr/>
            <p:nvPr/>
          </p:nvCxnSpPr>
          <p:spPr>
            <a:xfrm>
              <a:off x="20803067" y="21025924"/>
              <a:ext cx="13432" cy="3250877"/>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graphicFrame>
        <p:nvGraphicFramePr>
          <p:cNvPr id="65" name="Object 107"/>
          <p:cNvGraphicFramePr>
            <a:graphicFrameLocks noChangeAspect="1"/>
          </p:cNvGraphicFramePr>
          <p:nvPr>
            <p:extLst>
              <p:ext uri="{D42A27DB-BD31-4B8C-83A1-F6EECF244321}">
                <p14:modId xmlns:p14="http://schemas.microsoft.com/office/powerpoint/2010/main" val="648899455"/>
              </p:ext>
            </p:extLst>
          </p:nvPr>
        </p:nvGraphicFramePr>
        <p:xfrm>
          <a:off x="21755497" y="1520708"/>
          <a:ext cx="3316592" cy="1381702"/>
        </p:xfrm>
        <a:graphic>
          <a:graphicData uri="http://schemas.openxmlformats.org/presentationml/2006/ole">
            <mc:AlternateContent xmlns:mc="http://schemas.openxmlformats.org/markup-compatibility/2006">
              <mc:Choice xmlns:v="urn:schemas-microsoft-com:vml" Requires="v">
                <p:oleObj spid="_x0000_s1450" name="Image" r:id="rId7" imgW="3136508" imgH="1422222" progId="Photoshop.Image.6">
                  <p:embed/>
                </p:oleObj>
              </mc:Choice>
              <mc:Fallback>
                <p:oleObj name="Image" r:id="rId7" imgW="3136508" imgH="1422222" progId="Photoshop.Image.6">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755497" y="1520708"/>
                        <a:ext cx="3316592" cy="1381702"/>
                      </a:xfrm>
                      <a:prstGeom prst="rect">
                        <a:avLst/>
                      </a:prstGeom>
                      <a:noFill/>
                      <a:ln>
                        <a:noFill/>
                      </a:ln>
                      <a:effectLst/>
                    </p:spPr>
                  </p:pic>
                </p:oleObj>
              </mc:Fallback>
            </mc:AlternateContent>
          </a:graphicData>
        </a:graphic>
      </p:graphicFrame>
      <p:pic>
        <p:nvPicPr>
          <p:cNvPr id="68" name="Picture 108" descr="C:\Users\Nicolas\AppData\Local\Temp\logo_coul_texte_blason_cadre_300.ti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22222" y="1724556"/>
            <a:ext cx="3081651" cy="2236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Objet 9"/>
          <p:cNvGraphicFramePr>
            <a:graphicFrameLocks noChangeAspect="1"/>
          </p:cNvGraphicFramePr>
          <p:nvPr>
            <p:extLst>
              <p:ext uri="{D42A27DB-BD31-4B8C-83A1-F6EECF244321}">
                <p14:modId xmlns:p14="http://schemas.microsoft.com/office/powerpoint/2010/main" val="3297458641"/>
              </p:ext>
            </p:extLst>
          </p:nvPr>
        </p:nvGraphicFramePr>
        <p:xfrm>
          <a:off x="22857629" y="5694280"/>
          <a:ext cx="5886905" cy="4113170"/>
        </p:xfrm>
        <a:graphic>
          <a:graphicData uri="http://schemas.openxmlformats.org/presentationml/2006/ole">
            <mc:AlternateContent xmlns:mc="http://schemas.openxmlformats.org/markup-compatibility/2006">
              <mc:Choice xmlns:v="urn:schemas-microsoft-com:vml" Requires="v">
                <p:oleObj spid="_x0000_s1451" name="Graph" r:id="rId10" imgW="4145760" imgH="2897280" progId="Origin50.Graph">
                  <p:embed/>
                </p:oleObj>
              </mc:Choice>
              <mc:Fallback>
                <p:oleObj name="Graph" r:id="rId10" imgW="4145760" imgH="2897280" progId="Origin50.Graph">
                  <p:embed/>
                  <p:pic>
                    <p:nvPicPr>
                      <p:cNvPr id="0" name="Objet 7"/>
                      <p:cNvPicPr>
                        <a:picLocks noChangeAspect="1" noChangeArrowheads="1"/>
                      </p:cNvPicPr>
                      <p:nvPr/>
                    </p:nvPicPr>
                    <p:blipFill>
                      <a:blip r:embed="rId11"/>
                      <a:srcRect/>
                      <a:stretch>
                        <a:fillRect/>
                      </a:stretch>
                    </p:blipFill>
                    <p:spPr bwMode="auto">
                      <a:xfrm>
                        <a:off x="22857629" y="5694280"/>
                        <a:ext cx="5886905" cy="4113170"/>
                      </a:xfrm>
                      <a:prstGeom prst="rect">
                        <a:avLst/>
                      </a:prstGeom>
                      <a:noFill/>
                      <a:ln>
                        <a:noFill/>
                      </a:ln>
                    </p:spPr>
                  </p:pic>
                </p:oleObj>
              </mc:Fallback>
            </mc:AlternateContent>
          </a:graphicData>
        </a:graphic>
      </p:graphicFrame>
      <p:graphicFrame>
        <p:nvGraphicFramePr>
          <p:cNvPr id="14" name="Objet 13"/>
          <p:cNvGraphicFramePr>
            <a:graphicFrameLocks noChangeAspect="1"/>
          </p:cNvGraphicFramePr>
          <p:nvPr>
            <p:extLst>
              <p:ext uri="{D42A27DB-BD31-4B8C-83A1-F6EECF244321}">
                <p14:modId xmlns:p14="http://schemas.microsoft.com/office/powerpoint/2010/main" val="3169127725"/>
              </p:ext>
            </p:extLst>
          </p:nvPr>
        </p:nvGraphicFramePr>
        <p:xfrm>
          <a:off x="9018761" y="20175438"/>
          <a:ext cx="5904658" cy="4175342"/>
        </p:xfrm>
        <a:graphic>
          <a:graphicData uri="http://schemas.openxmlformats.org/presentationml/2006/ole">
            <mc:AlternateContent xmlns:mc="http://schemas.openxmlformats.org/markup-compatibility/2006">
              <mc:Choice xmlns:v="urn:schemas-microsoft-com:vml" Requires="v">
                <p:oleObj spid="_x0000_s1452" name="Graph" r:id="rId12" imgW="4276800" imgH="3024000" progId="Origin50.Graph">
                  <p:embed/>
                </p:oleObj>
              </mc:Choice>
              <mc:Fallback>
                <p:oleObj name="Graph" r:id="rId12" imgW="4276800" imgH="3024000" progId="Origin50.Graph">
                  <p:embed/>
                  <p:pic>
                    <p:nvPicPr>
                      <p:cNvPr id="0" name=""/>
                      <p:cNvPicPr/>
                      <p:nvPr/>
                    </p:nvPicPr>
                    <p:blipFill>
                      <a:blip r:embed="rId13"/>
                      <a:stretch>
                        <a:fillRect/>
                      </a:stretch>
                    </p:blipFill>
                    <p:spPr>
                      <a:xfrm>
                        <a:off x="9018761" y="20175438"/>
                        <a:ext cx="5904658" cy="4175342"/>
                      </a:xfrm>
                      <a:prstGeom prst="rect">
                        <a:avLst/>
                      </a:prstGeom>
                    </p:spPr>
                  </p:pic>
                </p:oleObj>
              </mc:Fallback>
            </mc:AlternateContent>
          </a:graphicData>
        </a:graphic>
      </p:graphicFrame>
      <p:sp>
        <p:nvSpPr>
          <p:cNvPr id="73" name="Rechteck 7"/>
          <p:cNvSpPr/>
          <p:nvPr/>
        </p:nvSpPr>
        <p:spPr>
          <a:xfrm>
            <a:off x="9487017" y="24544295"/>
            <a:ext cx="4642688" cy="2246769"/>
          </a:xfrm>
          <a:prstGeom prst="rect">
            <a:avLst/>
          </a:prstGeom>
        </p:spPr>
        <p:txBody>
          <a:bodyPr wrap="square">
            <a:spAutoFit/>
          </a:bodyPr>
          <a:lstStyle/>
          <a:p>
            <a:pPr algn="ctr"/>
            <a:r>
              <a:rPr lang="en-US" sz="2800" b="1" dirty="0">
                <a:latin typeface="+mj-lt"/>
              </a:rPr>
              <a:t>Fig 4.  </a:t>
            </a:r>
            <a:r>
              <a:rPr lang="en-US" sz="2800" b="1" dirty="0" err="1">
                <a:latin typeface="+mj-lt"/>
              </a:rPr>
              <a:t>Zeaxanthin</a:t>
            </a:r>
            <a:r>
              <a:rPr lang="en-US" sz="2800" b="1" dirty="0">
                <a:latin typeface="+mj-lt"/>
              </a:rPr>
              <a:t> content as a function of NPQ. Data from Fig. 1 (open circles), Fig. 2 (close circles) and Fig. 3 (stars).</a:t>
            </a:r>
          </a:p>
        </p:txBody>
      </p:sp>
      <p:graphicFrame>
        <p:nvGraphicFramePr>
          <p:cNvPr id="15" name="Objet 14"/>
          <p:cNvGraphicFramePr>
            <a:graphicFrameLocks noChangeAspect="1"/>
          </p:cNvGraphicFramePr>
          <p:nvPr>
            <p:extLst>
              <p:ext uri="{D42A27DB-BD31-4B8C-83A1-F6EECF244321}">
                <p14:modId xmlns:p14="http://schemas.microsoft.com/office/powerpoint/2010/main" val="820041997"/>
              </p:ext>
            </p:extLst>
          </p:nvPr>
        </p:nvGraphicFramePr>
        <p:xfrm>
          <a:off x="17898157" y="8931286"/>
          <a:ext cx="5900943" cy="4121866"/>
        </p:xfrm>
        <a:graphic>
          <a:graphicData uri="http://schemas.openxmlformats.org/presentationml/2006/ole">
            <mc:AlternateContent xmlns:mc="http://schemas.openxmlformats.org/markup-compatibility/2006">
              <mc:Choice xmlns:v="urn:schemas-microsoft-com:vml" Requires="v">
                <p:oleObj spid="_x0000_s1453" name="Graph" r:id="rId14" imgW="4154400" imgH="2901600" progId="Origin50.Graph">
                  <p:embed/>
                </p:oleObj>
              </mc:Choice>
              <mc:Fallback>
                <p:oleObj name="Graph" r:id="rId14" imgW="4154400" imgH="2901600" progId="Origin50.Graph">
                  <p:embed/>
                  <p:pic>
                    <p:nvPicPr>
                      <p:cNvPr id="0" name="Objet 7"/>
                      <p:cNvPicPr>
                        <a:picLocks noChangeAspect="1" noChangeArrowheads="1"/>
                      </p:cNvPicPr>
                      <p:nvPr/>
                    </p:nvPicPr>
                    <p:blipFill>
                      <a:blip r:embed="rId15"/>
                      <a:srcRect/>
                      <a:stretch>
                        <a:fillRect/>
                      </a:stretch>
                    </p:blipFill>
                    <p:spPr bwMode="auto">
                      <a:xfrm>
                        <a:off x="17898157" y="8931286"/>
                        <a:ext cx="5900943" cy="4121866"/>
                      </a:xfrm>
                      <a:prstGeom prst="rect">
                        <a:avLst/>
                      </a:prstGeom>
                      <a:noFill/>
                      <a:ln>
                        <a:noFill/>
                      </a:ln>
                    </p:spPr>
                  </p:pic>
                </p:oleObj>
              </mc:Fallback>
            </mc:AlternateContent>
          </a:graphicData>
        </a:graphic>
      </p:graphicFrame>
      <p:graphicFrame>
        <p:nvGraphicFramePr>
          <p:cNvPr id="16" name="Objet 15"/>
          <p:cNvGraphicFramePr>
            <a:graphicFrameLocks noChangeAspect="1"/>
          </p:cNvGraphicFramePr>
          <p:nvPr>
            <p:extLst>
              <p:ext uri="{D42A27DB-BD31-4B8C-83A1-F6EECF244321}">
                <p14:modId xmlns:p14="http://schemas.microsoft.com/office/powerpoint/2010/main" val="618515590"/>
              </p:ext>
            </p:extLst>
          </p:nvPr>
        </p:nvGraphicFramePr>
        <p:xfrm>
          <a:off x="17858746" y="5728986"/>
          <a:ext cx="5900943" cy="4121866"/>
        </p:xfrm>
        <a:graphic>
          <a:graphicData uri="http://schemas.openxmlformats.org/presentationml/2006/ole">
            <mc:AlternateContent xmlns:mc="http://schemas.openxmlformats.org/markup-compatibility/2006">
              <mc:Choice xmlns:v="urn:schemas-microsoft-com:vml" Requires="v">
                <p:oleObj spid="_x0000_s1454" name="Graph" r:id="rId16" imgW="4154400" imgH="2901600" progId="Origin50.Graph">
                  <p:embed/>
                </p:oleObj>
              </mc:Choice>
              <mc:Fallback>
                <p:oleObj name="Graph" r:id="rId16" imgW="4154400" imgH="2901600" progId="Origin50.Graph">
                  <p:embed/>
                  <p:pic>
                    <p:nvPicPr>
                      <p:cNvPr id="0" name="Objet 6"/>
                      <p:cNvPicPr>
                        <a:picLocks noChangeAspect="1" noChangeArrowheads="1"/>
                      </p:cNvPicPr>
                      <p:nvPr/>
                    </p:nvPicPr>
                    <p:blipFill>
                      <a:blip r:embed="rId17"/>
                      <a:srcRect/>
                      <a:stretch>
                        <a:fillRect/>
                      </a:stretch>
                    </p:blipFill>
                    <p:spPr bwMode="auto">
                      <a:xfrm>
                        <a:off x="17858746" y="5728986"/>
                        <a:ext cx="5900943" cy="4121866"/>
                      </a:xfrm>
                      <a:prstGeom prst="rect">
                        <a:avLst/>
                      </a:prstGeom>
                      <a:noFill/>
                      <a:ln>
                        <a:noFill/>
                      </a:ln>
                    </p:spPr>
                  </p:pic>
                </p:oleObj>
              </mc:Fallback>
            </mc:AlternateContent>
          </a:graphicData>
        </a:graphic>
      </p:graphicFrame>
      <p:grpSp>
        <p:nvGrpSpPr>
          <p:cNvPr id="13" name="Groupe 12"/>
          <p:cNvGrpSpPr/>
          <p:nvPr/>
        </p:nvGrpSpPr>
        <p:grpSpPr>
          <a:xfrm>
            <a:off x="896311" y="28535101"/>
            <a:ext cx="14154463" cy="7472208"/>
            <a:chOff x="896311" y="28535101"/>
            <a:chExt cx="14154463" cy="7472208"/>
          </a:xfrm>
        </p:grpSpPr>
        <p:graphicFrame>
          <p:nvGraphicFramePr>
            <p:cNvPr id="27" name="Objet 26"/>
            <p:cNvGraphicFramePr>
              <a:graphicFrameLocks noChangeAspect="1"/>
            </p:cNvGraphicFramePr>
            <p:nvPr>
              <p:extLst>
                <p:ext uri="{D42A27DB-BD31-4B8C-83A1-F6EECF244321}">
                  <p14:modId xmlns:p14="http://schemas.microsoft.com/office/powerpoint/2010/main" val="117749374"/>
                </p:ext>
              </p:extLst>
            </p:nvPr>
          </p:nvGraphicFramePr>
          <p:xfrm>
            <a:off x="1361076" y="28686934"/>
            <a:ext cx="6439043" cy="4525855"/>
          </p:xfrm>
          <a:graphic>
            <a:graphicData uri="http://schemas.openxmlformats.org/presentationml/2006/ole">
              <mc:AlternateContent xmlns:mc="http://schemas.openxmlformats.org/markup-compatibility/2006">
                <mc:Choice xmlns:v="urn:schemas-microsoft-com:vml" Requires="v">
                  <p:oleObj spid="_x0000_s1455" name="Graph" r:id="rId18" imgW="4276800" imgH="3024000" progId="Origin50.Graph">
                    <p:embed/>
                  </p:oleObj>
                </mc:Choice>
                <mc:Fallback>
                  <p:oleObj name="Graph" r:id="rId18" imgW="4276800" imgH="3024000" progId="Origin50.Graph">
                    <p:embed/>
                    <p:pic>
                      <p:nvPicPr>
                        <p:cNvPr id="0" name=""/>
                        <p:cNvPicPr/>
                        <p:nvPr/>
                      </p:nvPicPr>
                      <p:blipFill>
                        <a:blip r:embed="rId19"/>
                        <a:stretch>
                          <a:fillRect/>
                        </a:stretch>
                      </p:blipFill>
                      <p:spPr>
                        <a:xfrm>
                          <a:off x="1361076" y="28686934"/>
                          <a:ext cx="6439043" cy="4525855"/>
                        </a:xfrm>
                        <a:prstGeom prst="rect">
                          <a:avLst/>
                        </a:prstGeom>
                      </p:spPr>
                    </p:pic>
                  </p:oleObj>
                </mc:Fallback>
              </mc:AlternateContent>
            </a:graphicData>
          </a:graphic>
        </p:graphicFrame>
        <p:sp>
          <p:nvSpPr>
            <p:cNvPr id="50" name="Rechteck 7"/>
            <p:cNvSpPr/>
            <p:nvPr/>
          </p:nvSpPr>
          <p:spPr>
            <a:xfrm>
              <a:off x="1019427" y="33329653"/>
              <a:ext cx="13166947" cy="2677656"/>
            </a:xfrm>
            <a:prstGeom prst="rect">
              <a:avLst/>
            </a:prstGeom>
          </p:spPr>
          <p:txBody>
            <a:bodyPr wrap="square">
              <a:spAutoFit/>
            </a:bodyPr>
            <a:lstStyle/>
            <a:p>
              <a:pPr algn="ctr"/>
              <a:r>
                <a:rPr lang="en-US" sz="2800" b="1" dirty="0">
                  <a:latin typeface="+mj-lt"/>
                </a:rPr>
                <a:t>Fig 5. Light dependency of the epoxidation rate, calculated from the NPQ recovery rate in DTT treated cells.</a:t>
              </a:r>
            </a:p>
            <a:p>
              <a:pPr algn="ctr"/>
              <a:r>
                <a:rPr lang="en-US" sz="2800" b="1" dirty="0">
                  <a:latin typeface="+mj-lt"/>
                </a:rPr>
                <a:t>a) Typical kinetics of NPQ recovery at 0, 128 and 450 </a:t>
              </a:r>
              <a:r>
                <a:rPr lang="el-GR" sz="2800" b="1" dirty="0">
                  <a:latin typeface="+mj-lt"/>
                </a:rPr>
                <a:t>μ</a:t>
              </a:r>
              <a:r>
                <a:rPr lang="en-US" sz="2800" b="1" dirty="0" err="1">
                  <a:latin typeface="+mj-lt"/>
                </a:rPr>
                <a:t>mol</a:t>
              </a:r>
              <a:r>
                <a:rPr lang="en-US" sz="2800" b="1" dirty="0">
                  <a:latin typeface="+mj-lt"/>
                </a:rPr>
                <a:t> quanta. m</a:t>
              </a:r>
              <a:r>
                <a:rPr lang="en-US" sz="2800" b="1" baseline="30000" dirty="0">
                  <a:latin typeface="+mj-lt"/>
                </a:rPr>
                <a:t>-2</a:t>
              </a:r>
              <a:r>
                <a:rPr lang="en-US" sz="2800" b="1" dirty="0">
                  <a:latin typeface="+mj-lt"/>
                </a:rPr>
                <a:t> . s</a:t>
              </a:r>
              <a:r>
                <a:rPr lang="en-US" sz="2800" b="1" baseline="30000" dirty="0">
                  <a:latin typeface="+mj-lt"/>
                </a:rPr>
                <a:t>-1</a:t>
              </a:r>
              <a:r>
                <a:rPr lang="en-US" sz="2800" b="1" dirty="0">
                  <a:latin typeface="+mj-lt"/>
                </a:rPr>
                <a:t>.</a:t>
              </a:r>
            </a:p>
            <a:p>
              <a:pPr algn="ctr"/>
              <a:r>
                <a:rPr lang="en-US" sz="2800" b="1" dirty="0">
                  <a:latin typeface="+mj-lt"/>
                </a:rPr>
                <a:t>b) Calculation of the epoxidation rate from the mono-exponential fit of the NPQ recovery. From 4 independent  biological samples (±S.D.). All rates were normalized to the value at 60</a:t>
              </a:r>
              <a:r>
                <a:rPr lang="en-US" sz="2800" b="1" dirty="0"/>
                <a:t> </a:t>
              </a:r>
              <a:r>
                <a:rPr lang="el-GR" sz="2800" b="1" dirty="0"/>
                <a:t>μ</a:t>
              </a:r>
              <a:r>
                <a:rPr lang="en-US" sz="2800" b="1" dirty="0" err="1"/>
                <a:t>mol</a:t>
              </a:r>
              <a:r>
                <a:rPr lang="en-US" sz="2800" b="1" dirty="0"/>
                <a:t> quanta. m</a:t>
              </a:r>
              <a:r>
                <a:rPr lang="en-US" sz="2800" b="1" baseline="30000" dirty="0"/>
                <a:t>-2</a:t>
              </a:r>
              <a:r>
                <a:rPr lang="en-US" sz="2800" b="1" dirty="0"/>
                <a:t> . s</a:t>
              </a:r>
              <a:r>
                <a:rPr lang="en-US" sz="2800" b="1" baseline="30000" dirty="0"/>
                <a:t>-1</a:t>
              </a:r>
              <a:endParaRPr lang="en-US" sz="2800" b="1" dirty="0">
                <a:latin typeface="+mj-lt"/>
              </a:endParaRPr>
            </a:p>
          </p:txBody>
        </p:sp>
        <p:graphicFrame>
          <p:nvGraphicFramePr>
            <p:cNvPr id="17" name="Objet 16"/>
            <p:cNvGraphicFramePr>
              <a:graphicFrameLocks noChangeAspect="1"/>
            </p:cNvGraphicFramePr>
            <p:nvPr>
              <p:extLst>
                <p:ext uri="{D42A27DB-BD31-4B8C-83A1-F6EECF244321}">
                  <p14:modId xmlns:p14="http://schemas.microsoft.com/office/powerpoint/2010/main" val="999105443"/>
                </p:ext>
              </p:extLst>
            </p:nvPr>
          </p:nvGraphicFramePr>
          <p:xfrm>
            <a:off x="8119138" y="28535101"/>
            <a:ext cx="6931636" cy="4901546"/>
          </p:xfrm>
          <a:graphic>
            <a:graphicData uri="http://schemas.openxmlformats.org/presentationml/2006/ole">
              <mc:AlternateContent xmlns:mc="http://schemas.openxmlformats.org/markup-compatibility/2006">
                <mc:Choice xmlns:v="urn:schemas-microsoft-com:vml" Requires="v">
                  <p:oleObj spid="_x0000_s1456" name="Graph" r:id="rId20" imgW="4276800" imgH="3024000" progId="Origin50.Graph">
                    <p:embed/>
                  </p:oleObj>
                </mc:Choice>
                <mc:Fallback>
                  <p:oleObj name="Graph" r:id="rId20" imgW="4276800" imgH="3024000" progId="Origin50.Graph">
                    <p:embed/>
                    <p:pic>
                      <p:nvPicPr>
                        <p:cNvPr id="0" name=""/>
                        <p:cNvPicPr/>
                        <p:nvPr/>
                      </p:nvPicPr>
                      <p:blipFill>
                        <a:blip r:embed="rId21"/>
                        <a:stretch>
                          <a:fillRect/>
                        </a:stretch>
                      </p:blipFill>
                      <p:spPr>
                        <a:xfrm>
                          <a:off x="8119138" y="28535101"/>
                          <a:ext cx="6931636" cy="4901546"/>
                        </a:xfrm>
                        <a:prstGeom prst="rect">
                          <a:avLst/>
                        </a:prstGeom>
                      </p:spPr>
                    </p:pic>
                  </p:oleObj>
                </mc:Fallback>
              </mc:AlternateContent>
            </a:graphicData>
          </a:graphic>
        </p:graphicFrame>
        <p:sp>
          <p:nvSpPr>
            <p:cNvPr id="18" name="ZoneTexte 17"/>
            <p:cNvSpPr txBox="1"/>
            <p:nvPr/>
          </p:nvSpPr>
          <p:spPr>
            <a:xfrm>
              <a:off x="896311" y="28716005"/>
              <a:ext cx="681597" cy="830997"/>
            </a:xfrm>
            <a:prstGeom prst="rect">
              <a:avLst/>
            </a:prstGeom>
            <a:noFill/>
          </p:spPr>
          <p:txBody>
            <a:bodyPr wrap="none" rtlCol="0">
              <a:spAutoFit/>
            </a:bodyPr>
            <a:lstStyle/>
            <a:p>
              <a:r>
                <a:rPr lang="en-US" sz="4800" b="1" dirty="0"/>
                <a:t>a)</a:t>
              </a:r>
              <a:endParaRPr lang="fr-BE" sz="4800" b="1" dirty="0"/>
            </a:p>
          </p:txBody>
        </p:sp>
        <p:sp>
          <p:nvSpPr>
            <p:cNvPr id="78" name="ZoneTexte 77"/>
            <p:cNvSpPr txBox="1"/>
            <p:nvPr/>
          </p:nvSpPr>
          <p:spPr>
            <a:xfrm>
              <a:off x="7443831" y="28618145"/>
              <a:ext cx="707245" cy="830997"/>
            </a:xfrm>
            <a:prstGeom prst="rect">
              <a:avLst/>
            </a:prstGeom>
            <a:noFill/>
          </p:spPr>
          <p:txBody>
            <a:bodyPr wrap="none" rtlCol="0">
              <a:spAutoFit/>
            </a:bodyPr>
            <a:lstStyle/>
            <a:p>
              <a:r>
                <a:rPr lang="en-US" sz="4800" b="1" dirty="0"/>
                <a:t>b)</a:t>
              </a:r>
              <a:endParaRPr lang="fr-BE" sz="4800" b="1" dirty="0"/>
            </a:p>
          </p:txBody>
        </p:sp>
      </p:grpSp>
      <p:graphicFrame>
        <p:nvGraphicFramePr>
          <p:cNvPr id="28" name="Objet 27"/>
          <p:cNvGraphicFramePr>
            <a:graphicFrameLocks noChangeAspect="1"/>
          </p:cNvGraphicFramePr>
          <p:nvPr>
            <p:extLst>
              <p:ext uri="{D42A27DB-BD31-4B8C-83A1-F6EECF244321}">
                <p14:modId xmlns:p14="http://schemas.microsoft.com/office/powerpoint/2010/main" val="2563912973"/>
              </p:ext>
            </p:extLst>
          </p:nvPr>
        </p:nvGraphicFramePr>
        <p:xfrm>
          <a:off x="22791682" y="8869710"/>
          <a:ext cx="5896961" cy="4120195"/>
        </p:xfrm>
        <a:graphic>
          <a:graphicData uri="http://schemas.openxmlformats.org/presentationml/2006/ole">
            <mc:AlternateContent xmlns:mc="http://schemas.openxmlformats.org/markup-compatibility/2006">
              <mc:Choice xmlns:v="urn:schemas-microsoft-com:vml" Requires="v">
                <p:oleObj spid="_x0000_s1457" name="Graph" r:id="rId22" imgW="4145760" imgH="2897280" progId="Origin50.Graph">
                  <p:embed/>
                </p:oleObj>
              </mc:Choice>
              <mc:Fallback>
                <p:oleObj name="Graph" r:id="rId22" imgW="4145760" imgH="2897280" progId="Origin50.Graph">
                  <p:embed/>
                  <p:pic>
                    <p:nvPicPr>
                      <p:cNvPr id="0" name=""/>
                      <p:cNvPicPr/>
                      <p:nvPr/>
                    </p:nvPicPr>
                    <p:blipFill>
                      <a:blip r:embed="rId23"/>
                      <a:stretch>
                        <a:fillRect/>
                      </a:stretch>
                    </p:blipFill>
                    <p:spPr>
                      <a:xfrm>
                        <a:off x="22791682" y="8869710"/>
                        <a:ext cx="5896961" cy="4120195"/>
                      </a:xfrm>
                      <a:prstGeom prst="rect">
                        <a:avLst/>
                      </a:prstGeom>
                    </p:spPr>
                  </p:pic>
                </p:oleObj>
              </mc:Fallback>
            </mc:AlternateContent>
          </a:graphicData>
        </a:graphic>
      </p:graphicFrame>
      <p:graphicFrame>
        <p:nvGraphicFramePr>
          <p:cNvPr id="29" name="Objet 28"/>
          <p:cNvGraphicFramePr>
            <a:graphicFrameLocks noChangeAspect="1"/>
          </p:cNvGraphicFramePr>
          <p:nvPr>
            <p:extLst>
              <p:ext uri="{D42A27DB-BD31-4B8C-83A1-F6EECF244321}">
                <p14:modId xmlns:p14="http://schemas.microsoft.com/office/powerpoint/2010/main" val="1911594925"/>
              </p:ext>
            </p:extLst>
          </p:nvPr>
        </p:nvGraphicFramePr>
        <p:xfrm>
          <a:off x="12936041" y="5662987"/>
          <a:ext cx="6011987" cy="4199431"/>
        </p:xfrm>
        <a:graphic>
          <a:graphicData uri="http://schemas.openxmlformats.org/presentationml/2006/ole">
            <mc:AlternateContent xmlns:mc="http://schemas.openxmlformats.org/markup-compatibility/2006">
              <mc:Choice xmlns:v="urn:schemas-microsoft-com:vml" Requires="v">
                <p:oleObj spid="_x0000_s1458" name="Graph" r:id="rId24" imgW="4154400" imgH="2901600" progId="Origin50.Graph">
                  <p:embed/>
                </p:oleObj>
              </mc:Choice>
              <mc:Fallback>
                <p:oleObj name="Graph" r:id="rId24" imgW="4154400" imgH="2901600" progId="Origin50.Graph">
                  <p:embed/>
                  <p:pic>
                    <p:nvPicPr>
                      <p:cNvPr id="0" name="Objet 7"/>
                      <p:cNvPicPr>
                        <a:picLocks noChangeAspect="1" noChangeArrowheads="1"/>
                      </p:cNvPicPr>
                      <p:nvPr/>
                    </p:nvPicPr>
                    <p:blipFill>
                      <a:blip r:embed="rId25"/>
                      <a:srcRect/>
                      <a:stretch>
                        <a:fillRect/>
                      </a:stretch>
                    </p:blipFill>
                    <p:spPr bwMode="auto">
                      <a:xfrm>
                        <a:off x="12936041" y="5662987"/>
                        <a:ext cx="6011987" cy="4199431"/>
                      </a:xfrm>
                      <a:prstGeom prst="rect">
                        <a:avLst/>
                      </a:prstGeom>
                      <a:noFill/>
                      <a:ln>
                        <a:noFill/>
                      </a:ln>
                    </p:spPr>
                  </p:pic>
                </p:oleObj>
              </mc:Fallback>
            </mc:AlternateContent>
          </a:graphicData>
        </a:graphic>
      </p:graphicFrame>
      <p:graphicFrame>
        <p:nvGraphicFramePr>
          <p:cNvPr id="30" name="Objet 29"/>
          <p:cNvGraphicFramePr>
            <a:graphicFrameLocks noChangeAspect="1"/>
          </p:cNvGraphicFramePr>
          <p:nvPr>
            <p:extLst>
              <p:ext uri="{D42A27DB-BD31-4B8C-83A1-F6EECF244321}">
                <p14:modId xmlns:p14="http://schemas.microsoft.com/office/powerpoint/2010/main" val="4082218182"/>
              </p:ext>
            </p:extLst>
          </p:nvPr>
        </p:nvGraphicFramePr>
        <p:xfrm>
          <a:off x="12947447" y="8929850"/>
          <a:ext cx="6011987" cy="4199431"/>
        </p:xfrm>
        <a:graphic>
          <a:graphicData uri="http://schemas.openxmlformats.org/presentationml/2006/ole">
            <mc:AlternateContent xmlns:mc="http://schemas.openxmlformats.org/markup-compatibility/2006">
              <mc:Choice xmlns:v="urn:schemas-microsoft-com:vml" Requires="v">
                <p:oleObj spid="_x0000_s1459" name="Graph" r:id="rId26" imgW="4154400" imgH="2901600" progId="Origin50.Graph">
                  <p:embed/>
                </p:oleObj>
              </mc:Choice>
              <mc:Fallback>
                <p:oleObj name="Graph" r:id="rId26" imgW="4154400" imgH="2901600" progId="Origin50.Graph">
                  <p:embed/>
                  <p:pic>
                    <p:nvPicPr>
                      <p:cNvPr id="0" name="Objet 8"/>
                      <p:cNvPicPr>
                        <a:picLocks noChangeAspect="1" noChangeArrowheads="1"/>
                      </p:cNvPicPr>
                      <p:nvPr/>
                    </p:nvPicPr>
                    <p:blipFill>
                      <a:blip r:embed="rId27"/>
                      <a:srcRect/>
                      <a:stretch>
                        <a:fillRect/>
                      </a:stretch>
                    </p:blipFill>
                    <p:spPr bwMode="auto">
                      <a:xfrm>
                        <a:off x="12947447" y="8929850"/>
                        <a:ext cx="6011987" cy="4199431"/>
                      </a:xfrm>
                      <a:prstGeom prst="rect">
                        <a:avLst/>
                      </a:prstGeom>
                      <a:noFill/>
                      <a:ln>
                        <a:noFill/>
                      </a:ln>
                    </p:spPr>
                  </p:pic>
                </p:oleObj>
              </mc:Fallback>
            </mc:AlternateContent>
          </a:graphicData>
        </a:graphic>
      </p:graphicFrame>
      <p:graphicFrame>
        <p:nvGraphicFramePr>
          <p:cNvPr id="31" name="Objet 30"/>
          <p:cNvGraphicFramePr>
            <a:graphicFrameLocks noChangeAspect="1"/>
          </p:cNvGraphicFramePr>
          <p:nvPr>
            <p:extLst>
              <p:ext uri="{D42A27DB-BD31-4B8C-83A1-F6EECF244321}">
                <p14:modId xmlns:p14="http://schemas.microsoft.com/office/powerpoint/2010/main" val="506739670"/>
              </p:ext>
            </p:extLst>
          </p:nvPr>
        </p:nvGraphicFramePr>
        <p:xfrm>
          <a:off x="20690461" y="31916337"/>
          <a:ext cx="6138456" cy="4596820"/>
        </p:xfrm>
        <a:graphic>
          <a:graphicData uri="http://schemas.openxmlformats.org/presentationml/2006/ole">
            <mc:AlternateContent xmlns:mc="http://schemas.openxmlformats.org/markup-compatibility/2006">
              <mc:Choice xmlns:v="urn:schemas-microsoft-com:vml" Requires="v">
                <p:oleObj spid="_x0000_s1460" name="Graph" r:id="rId28" imgW="4276800" imgH="3022560" progId="Origin50.Graph">
                  <p:embed/>
                </p:oleObj>
              </mc:Choice>
              <mc:Fallback>
                <p:oleObj name="Graph" r:id="rId28" imgW="4276800" imgH="3022560" progId="Origin50.Graph">
                  <p:embed/>
                  <p:pic>
                    <p:nvPicPr>
                      <p:cNvPr id="0" name=""/>
                      <p:cNvPicPr/>
                      <p:nvPr/>
                    </p:nvPicPr>
                    <p:blipFill>
                      <a:blip r:embed="rId29"/>
                      <a:stretch>
                        <a:fillRect/>
                      </a:stretch>
                    </p:blipFill>
                    <p:spPr>
                      <a:xfrm>
                        <a:off x="20690461" y="31916337"/>
                        <a:ext cx="6138456" cy="4596820"/>
                      </a:xfrm>
                      <a:prstGeom prst="rect">
                        <a:avLst/>
                      </a:prstGeom>
                    </p:spPr>
                  </p:pic>
                </p:oleObj>
              </mc:Fallback>
            </mc:AlternateContent>
          </a:graphicData>
        </a:graphic>
      </p:graphicFrame>
      <p:graphicFrame>
        <p:nvGraphicFramePr>
          <p:cNvPr id="32" name="Objet 31"/>
          <p:cNvGraphicFramePr>
            <a:graphicFrameLocks noChangeAspect="1"/>
          </p:cNvGraphicFramePr>
          <p:nvPr>
            <p:extLst>
              <p:ext uri="{D42A27DB-BD31-4B8C-83A1-F6EECF244321}">
                <p14:modId xmlns:p14="http://schemas.microsoft.com/office/powerpoint/2010/main" val="3050027190"/>
              </p:ext>
            </p:extLst>
          </p:nvPr>
        </p:nvGraphicFramePr>
        <p:xfrm>
          <a:off x="14946416" y="26804767"/>
          <a:ext cx="6954264" cy="5150423"/>
        </p:xfrm>
        <a:graphic>
          <a:graphicData uri="http://schemas.openxmlformats.org/presentationml/2006/ole">
            <mc:AlternateContent xmlns:mc="http://schemas.openxmlformats.org/markup-compatibility/2006">
              <mc:Choice xmlns:v="urn:schemas-microsoft-com:vml" Requires="v">
                <p:oleObj spid="_x0000_s1461" name="Graph" r:id="rId30" imgW="4276800" imgH="3024000" progId="Origin50.Graph">
                  <p:embed/>
                </p:oleObj>
              </mc:Choice>
              <mc:Fallback>
                <p:oleObj name="Graph" r:id="rId30" imgW="4276800" imgH="3024000" progId="Origin50.Graph">
                  <p:embed/>
                  <p:pic>
                    <p:nvPicPr>
                      <p:cNvPr id="0" name=""/>
                      <p:cNvPicPr/>
                      <p:nvPr/>
                    </p:nvPicPr>
                    <p:blipFill>
                      <a:blip r:embed="rId31"/>
                      <a:stretch>
                        <a:fillRect/>
                      </a:stretch>
                    </p:blipFill>
                    <p:spPr>
                      <a:xfrm>
                        <a:off x="14946416" y="26804767"/>
                        <a:ext cx="6954264" cy="5150423"/>
                      </a:xfrm>
                      <a:prstGeom prst="rect">
                        <a:avLst/>
                      </a:prstGeom>
                    </p:spPr>
                  </p:pic>
                </p:oleObj>
              </mc:Fallback>
            </mc:AlternateContent>
          </a:graphicData>
        </a:graphic>
      </p:graphicFrame>
      <p:sp>
        <p:nvSpPr>
          <p:cNvPr id="33" name="Double flèche horizontale 32"/>
          <p:cNvSpPr/>
          <p:nvPr/>
        </p:nvSpPr>
        <p:spPr>
          <a:xfrm>
            <a:off x="16488446" y="31035748"/>
            <a:ext cx="1512166" cy="449465"/>
          </a:xfrm>
          <a:prstGeom prst="lef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1344" name="Picture 320" descr="http://www.fnrs.be/en/images/FRS-FNRS_rose_transp.png"/>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641734" y="1368166"/>
            <a:ext cx="2424271" cy="1603531"/>
          </a:xfrm>
          <a:prstGeom prst="rect">
            <a:avLst/>
          </a:prstGeom>
          <a:noFill/>
          <a:extLst>
            <a:ext uri="{909E8E84-426E-40DD-AFC4-6F175D3DCCD1}">
              <a14:hiddenFill xmlns:a14="http://schemas.microsoft.com/office/drawing/2010/main">
                <a:solidFill>
                  <a:srgbClr val="FFFFFF"/>
                </a:solidFill>
              </a14:hiddenFill>
            </a:ext>
          </a:extLst>
        </p:spPr>
      </p:pic>
      <p:pic>
        <p:nvPicPr>
          <p:cNvPr id="82" name="Picture 108" descr="C:\Users\Nicolas\AppData\Local\Temp\logo_coul_texte_blason_cadre_300.ti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7903" y="1471748"/>
            <a:ext cx="3081651" cy="2236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1816</TotalTime>
  <Words>1090</Words>
  <Application>Microsoft Office PowerPoint</Application>
  <PresentationFormat>Personnalisé</PresentationFormat>
  <Paragraphs>62</Paragraphs>
  <Slides>1</Slides>
  <Notes>0</Notes>
  <HiddenSlides>0</HiddenSlides>
  <MMClips>0</MMClips>
  <ScaleCrop>false</ScaleCrop>
  <HeadingPairs>
    <vt:vector size="8" baseType="variant">
      <vt:variant>
        <vt:lpstr>Polices utilisées</vt:lpstr>
      </vt:variant>
      <vt:variant>
        <vt:i4>2</vt:i4>
      </vt:variant>
      <vt:variant>
        <vt:lpstr>Thème</vt:lpstr>
      </vt:variant>
      <vt:variant>
        <vt:i4>1</vt:i4>
      </vt:variant>
      <vt:variant>
        <vt:lpstr>Serveurs OLE incorporés</vt:lpstr>
      </vt:variant>
      <vt:variant>
        <vt:i4>2</vt:i4>
      </vt:variant>
      <vt:variant>
        <vt:lpstr>Titres des diapositives</vt:lpstr>
      </vt:variant>
      <vt:variant>
        <vt:i4>1</vt:i4>
      </vt:variant>
    </vt:vector>
  </HeadingPairs>
  <TitlesOfParts>
    <vt:vector size="6" baseType="lpstr">
      <vt:lpstr>Arial</vt:lpstr>
      <vt:lpstr>Calibri</vt:lpstr>
      <vt:lpstr>Larissa-Design</vt:lpstr>
      <vt:lpstr>Graph</vt:lpstr>
      <vt:lpstr>Image</vt:lpstr>
      <vt:lpstr>The peculiar NPQ regulation in the pinguiophyte Phaeomonas sp. challenges the xanthophyll cycle dogma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prokaryotic multicellularity – Intercellular communication in the true-branching cyanobacterium Mastigocladus laminosus</dc:title>
  <dc:creator>Windows-Benutzer</dc:creator>
  <cp:lastModifiedBy>nico.berne@live.com</cp:lastModifiedBy>
  <cp:revision>228</cp:revision>
  <cp:lastPrinted>2015-06-28T16:48:46Z</cp:lastPrinted>
  <dcterms:created xsi:type="dcterms:W3CDTF">2012-07-19T08:15:57Z</dcterms:created>
  <dcterms:modified xsi:type="dcterms:W3CDTF">2016-11-10T10:16:03Z</dcterms:modified>
</cp:coreProperties>
</file>