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8" r:id="rId2"/>
  </p:sldIdLst>
  <p:sldSz cx="30243463" cy="42484675"/>
  <p:notesSz cx="7315200" cy="12344400"/>
  <p:defaultTextStyle>
    <a:defPPr>
      <a:defRPr lang="fr-FR"/>
    </a:defPPr>
    <a:lvl1pPr algn="l" rtl="0" fontAlgn="base">
      <a:spcBef>
        <a:spcPct val="0"/>
      </a:spcBef>
      <a:spcAft>
        <a:spcPct val="0"/>
      </a:spcAft>
      <a:defRPr sz="1900" kern="1200">
        <a:solidFill>
          <a:schemeClr val="tx1"/>
        </a:solidFill>
        <a:latin typeface="Times New Roman" pitchFamily="18" charset="0"/>
        <a:ea typeface="+mn-ea"/>
        <a:cs typeface="Arial" charset="0"/>
      </a:defRPr>
    </a:lvl1pPr>
    <a:lvl2pPr marL="457200" algn="l" rtl="0" fontAlgn="base">
      <a:spcBef>
        <a:spcPct val="0"/>
      </a:spcBef>
      <a:spcAft>
        <a:spcPct val="0"/>
      </a:spcAft>
      <a:defRPr sz="19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9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9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900" kern="1200">
        <a:solidFill>
          <a:schemeClr val="tx1"/>
        </a:solidFill>
        <a:latin typeface="Times New Roman" pitchFamily="18" charset="0"/>
        <a:ea typeface="+mn-ea"/>
        <a:cs typeface="Arial" charset="0"/>
      </a:defRPr>
    </a:lvl5pPr>
    <a:lvl6pPr marL="2286000" algn="l" defTabSz="914400" rtl="0" eaLnBrk="1" latinLnBrk="0" hangingPunct="1">
      <a:defRPr sz="1900" kern="1200">
        <a:solidFill>
          <a:schemeClr val="tx1"/>
        </a:solidFill>
        <a:latin typeface="Times New Roman" pitchFamily="18" charset="0"/>
        <a:ea typeface="+mn-ea"/>
        <a:cs typeface="Arial" charset="0"/>
      </a:defRPr>
    </a:lvl6pPr>
    <a:lvl7pPr marL="2743200" algn="l" defTabSz="914400" rtl="0" eaLnBrk="1" latinLnBrk="0" hangingPunct="1">
      <a:defRPr sz="1900" kern="1200">
        <a:solidFill>
          <a:schemeClr val="tx1"/>
        </a:solidFill>
        <a:latin typeface="Times New Roman" pitchFamily="18" charset="0"/>
        <a:ea typeface="+mn-ea"/>
        <a:cs typeface="Arial" charset="0"/>
      </a:defRPr>
    </a:lvl7pPr>
    <a:lvl8pPr marL="3200400" algn="l" defTabSz="914400" rtl="0" eaLnBrk="1" latinLnBrk="0" hangingPunct="1">
      <a:defRPr sz="1900" kern="1200">
        <a:solidFill>
          <a:schemeClr val="tx1"/>
        </a:solidFill>
        <a:latin typeface="Times New Roman" pitchFamily="18" charset="0"/>
        <a:ea typeface="+mn-ea"/>
        <a:cs typeface="Arial" charset="0"/>
      </a:defRPr>
    </a:lvl8pPr>
    <a:lvl9pPr marL="3657600" algn="l" defTabSz="914400" rtl="0" eaLnBrk="1" latinLnBrk="0" hangingPunct="1">
      <a:defRPr sz="19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13381">
          <p15:clr>
            <a:srgbClr val="A4A3A4"/>
          </p15:clr>
        </p15:guide>
        <p15:guide id="2" pos="9526">
          <p15:clr>
            <a:srgbClr val="A4A3A4"/>
          </p15:clr>
        </p15:guide>
      </p15:sldGuideLst>
    </p:ext>
    <p:ext uri="{2D200454-40CA-4A62-9FC3-DE9A4176ACB9}">
      <p15:notesGuideLst xmlns:p15="http://schemas.microsoft.com/office/powerpoint/2012/main">
        <p15:guide id="1" orient="horz" pos="3888">
          <p15:clr>
            <a:srgbClr val="A4A3A4"/>
          </p15:clr>
        </p15:guide>
        <p15:guide id="2" pos="230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6A97C8"/>
    <a:srgbClr val="F9F9F9"/>
    <a:srgbClr val="2D527B"/>
    <a:srgbClr val="B9CEE5"/>
    <a:srgbClr val="5F90C5"/>
    <a:srgbClr val="81A7D1"/>
    <a:srgbClr val="91B2D7"/>
    <a:srgbClr val="39699D"/>
    <a:srgbClr val="5689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3445" autoAdjust="0"/>
  </p:normalViewPr>
  <p:slideViewPr>
    <p:cSldViewPr>
      <p:cViewPr>
        <p:scale>
          <a:sx n="30" d="100"/>
          <a:sy n="30" d="100"/>
        </p:scale>
        <p:origin x="600" y="-3990"/>
      </p:cViewPr>
      <p:guideLst>
        <p:guide orient="horz" pos="13381"/>
        <p:guide pos="952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5" d="100"/>
        <a:sy n="25" d="100"/>
      </p:scale>
      <p:origin x="0" y="0"/>
    </p:cViewPr>
  </p:sorterViewPr>
  <p:notesViewPr>
    <p:cSldViewPr>
      <p:cViewPr varScale="1">
        <p:scale>
          <a:sx n="78" d="100"/>
          <a:sy n="78" d="100"/>
        </p:scale>
        <p:origin x="-6012" y="-78"/>
      </p:cViewPr>
      <p:guideLst>
        <p:guide orient="horz" pos="3888"/>
        <p:guide pos="230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liliane\Documents\Moyennes%20des%20int&#233;r&#234;ts%20Question%201sans%20verbe,%20adj%2006%2001%201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28"/>
    </mc:Choice>
    <mc:Fallback>
      <c:style val="28"/>
    </mc:Fallback>
  </mc:AlternateContent>
  <c:chart>
    <c:title>
      <c:tx>
        <c:rich>
          <a:bodyPr rot="0" vert="horz"/>
          <a:lstStyle/>
          <a:p>
            <a:pPr>
              <a:defRPr/>
            </a:pPr>
            <a:r>
              <a:rPr lang="fr-BE" dirty="0" smtClean="0"/>
              <a:t>Intérêts </a:t>
            </a:r>
            <a:r>
              <a:rPr lang="fr-BE" dirty="0" smtClean="0"/>
              <a:t>spécifiques </a:t>
            </a:r>
            <a:r>
              <a:rPr lang="fr-BE" dirty="0" smtClean="0"/>
              <a:t>dans le Trouble du spectre de l’autisme</a:t>
            </a:r>
            <a:endParaRPr lang="fr-BE" dirty="0"/>
          </a:p>
        </c:rich>
      </c:tx>
      <c:layout/>
      <c:overlay val="0"/>
    </c:title>
    <c:autoTitleDeleted val="0"/>
    <c:plotArea>
      <c:layout/>
      <c:barChart>
        <c:barDir val="col"/>
        <c:grouping val="clustered"/>
        <c:varyColors val="0"/>
        <c:ser>
          <c:idx val="0"/>
          <c:order val="0"/>
          <c:tx>
            <c:strRef>
              <c:f>Feuil1!$G$5</c:f>
              <c:strCache>
                <c:ptCount val="1"/>
                <c:pt idx="0">
                  <c:v>Perceptif</c:v>
                </c:pt>
              </c:strCache>
            </c:strRef>
          </c:tx>
          <c:invertIfNegative val="0"/>
          <c:dLbls>
            <c:spPr>
              <a:noFill/>
              <a:ln>
                <a:noFill/>
              </a:ln>
              <a:effectLst/>
            </c:spPr>
            <c:txPr>
              <a:bodyPr rot="0" vert="horz"/>
              <a:lstStyle/>
              <a:p>
                <a:pPr>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Feuil1!$H$4:$J$4</c:f>
              <c:strCache>
                <c:ptCount val="3"/>
                <c:pt idx="0">
                  <c:v>ASRL</c:v>
                </c:pt>
                <c:pt idx="1">
                  <c:v>ARL</c:v>
                </c:pt>
                <c:pt idx="2">
                  <c:v>Contrôles</c:v>
                </c:pt>
              </c:strCache>
            </c:strRef>
          </c:cat>
          <c:val>
            <c:numRef>
              <c:f>Feuil1!$H$5:$J$5</c:f>
              <c:numCache>
                <c:formatCode>0.00%</c:formatCode>
                <c:ptCount val="3"/>
                <c:pt idx="0">
                  <c:v>3.7981250000000001E-2</c:v>
                </c:pt>
                <c:pt idx="1">
                  <c:v>0.16064374999999997</c:v>
                </c:pt>
                <c:pt idx="2">
                  <c:v>5.0162499999999999E-2</c:v>
                </c:pt>
              </c:numCache>
            </c:numRef>
          </c:val>
        </c:ser>
        <c:ser>
          <c:idx val="1"/>
          <c:order val="1"/>
          <c:tx>
            <c:strRef>
              <c:f>Feuil1!$G$6</c:f>
              <c:strCache>
                <c:ptCount val="1"/>
                <c:pt idx="0">
                  <c:v>Thématique</c:v>
                </c:pt>
              </c:strCache>
            </c:strRef>
          </c:tx>
          <c:invertIfNegative val="0"/>
          <c:dLbls>
            <c:spPr>
              <a:noFill/>
              <a:ln>
                <a:noFill/>
              </a:ln>
              <a:effectLst/>
            </c:spPr>
            <c:txPr>
              <a:bodyPr rot="0" vert="horz"/>
              <a:lstStyle/>
              <a:p>
                <a:pPr>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Feuil1!$H$4:$J$4</c:f>
              <c:strCache>
                <c:ptCount val="3"/>
                <c:pt idx="0">
                  <c:v>ASRL</c:v>
                </c:pt>
                <c:pt idx="1">
                  <c:v>ARL</c:v>
                </c:pt>
                <c:pt idx="2">
                  <c:v>Contrôles</c:v>
                </c:pt>
              </c:strCache>
            </c:strRef>
          </c:cat>
          <c:val>
            <c:numRef>
              <c:f>Feuil1!$H$6:$J$6</c:f>
              <c:numCache>
                <c:formatCode>0.00%</c:formatCode>
                <c:ptCount val="3"/>
                <c:pt idx="0">
                  <c:v>7.4647368421052643E-2</c:v>
                </c:pt>
                <c:pt idx="1">
                  <c:v>4.2229999999999997E-2</c:v>
                </c:pt>
                <c:pt idx="2">
                  <c:v>3.8685714285714282E-2</c:v>
                </c:pt>
              </c:numCache>
            </c:numRef>
          </c:val>
        </c:ser>
        <c:dLbls>
          <c:dLblPos val="outEnd"/>
          <c:showLegendKey val="0"/>
          <c:showVal val="1"/>
          <c:showCatName val="0"/>
          <c:showSerName val="0"/>
          <c:showPercent val="0"/>
          <c:showBubbleSize val="0"/>
        </c:dLbls>
        <c:gapWidth val="219"/>
        <c:overlap val="-27"/>
        <c:axId val="206997992"/>
        <c:axId val="206998376"/>
      </c:barChart>
      <c:catAx>
        <c:axId val="206997992"/>
        <c:scaling>
          <c:orientation val="minMax"/>
        </c:scaling>
        <c:delete val="0"/>
        <c:axPos val="b"/>
        <c:numFmt formatCode="General" sourceLinked="1"/>
        <c:majorTickMark val="none"/>
        <c:minorTickMark val="none"/>
        <c:tickLblPos val="nextTo"/>
        <c:txPr>
          <a:bodyPr rot="-60000000" vert="horz"/>
          <a:lstStyle/>
          <a:p>
            <a:pPr>
              <a:defRPr/>
            </a:pPr>
            <a:endParaRPr lang="fr-FR"/>
          </a:p>
        </c:txPr>
        <c:crossAx val="206998376"/>
        <c:crossesAt val="0"/>
        <c:auto val="1"/>
        <c:lblAlgn val="ctr"/>
        <c:lblOffset val="100"/>
        <c:noMultiLvlLbl val="0"/>
      </c:catAx>
      <c:valAx>
        <c:axId val="206998376"/>
        <c:scaling>
          <c:orientation val="minMax"/>
        </c:scaling>
        <c:delete val="0"/>
        <c:axPos val="l"/>
        <c:majorGridlines/>
        <c:title>
          <c:tx>
            <c:rich>
              <a:bodyPr rot="-5400000" vert="horz"/>
              <a:lstStyle/>
              <a:p>
                <a:pPr>
                  <a:defRPr/>
                </a:pPr>
                <a:r>
                  <a:rPr lang="fr-BE" dirty="0" smtClean="0"/>
                  <a:t>Pourcentages</a:t>
                </a:r>
                <a:endParaRPr lang="fr-BE" dirty="0"/>
              </a:p>
            </c:rich>
          </c:tx>
          <c:layout/>
          <c:overlay val="0"/>
        </c:title>
        <c:numFmt formatCode="0.00%" sourceLinked="1"/>
        <c:majorTickMark val="none"/>
        <c:minorTickMark val="none"/>
        <c:tickLblPos val="nextTo"/>
        <c:txPr>
          <a:bodyPr rot="-60000000" vert="horz"/>
          <a:lstStyle/>
          <a:p>
            <a:pPr>
              <a:defRPr/>
            </a:pPr>
            <a:endParaRPr lang="fr-FR"/>
          </a:p>
        </c:txPr>
        <c:crossAx val="206997992"/>
        <c:crosses val="autoZero"/>
        <c:crossBetween val="between"/>
        <c:majorUnit val="0.05"/>
      </c:valAx>
    </c:plotArea>
    <c:legend>
      <c:legendPos val="b"/>
      <c:layout>
        <c:manualLayout>
          <c:xMode val="edge"/>
          <c:yMode val="edge"/>
          <c:x val="0.38758201950625021"/>
          <c:y val="0.93514161879166779"/>
          <c:w val="0.38517159709527227"/>
          <c:h val="5.6112796466141042E-2"/>
        </c:manualLayout>
      </c:layout>
      <c:overlay val="0"/>
      <c:txPr>
        <a:bodyPr rot="0" vert="horz"/>
        <a:lstStyle/>
        <a:p>
          <a:pPr>
            <a:defRPr/>
          </a:pPr>
          <a:endParaRPr lang="fr-FR"/>
        </a:p>
      </c:txPr>
    </c:legend>
    <c:plotVisOnly val="1"/>
    <c:dispBlanksAs val="gap"/>
    <c:showDLblsOverMax val="0"/>
  </c:chart>
  <c:txPr>
    <a:bodyPr/>
    <a:lstStyle/>
    <a:p>
      <a:pPr>
        <a:defRPr sz="2800">
          <a:latin typeface="Cambria"/>
          <a:cs typeface="Cambria"/>
        </a:defRPr>
      </a:pPr>
      <a:endParaRPr lang="fr-FR"/>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3170138" cy="618464"/>
          </a:xfrm>
          <a:prstGeom prst="rect">
            <a:avLst/>
          </a:prstGeom>
          <a:noFill/>
          <a:ln w="9525">
            <a:noFill/>
            <a:miter lim="800000"/>
            <a:headEnd/>
            <a:tailEnd/>
          </a:ln>
          <a:effectLst/>
        </p:spPr>
        <p:txBody>
          <a:bodyPr vert="horz" wrap="square" lIns="107972" tIns="53986" rIns="107972" bIns="53986" numCol="1" anchor="t" anchorCtr="0" compatLnSpc="1">
            <a:prstTxWarp prst="textNoShape">
              <a:avLst/>
            </a:prstTxWarp>
          </a:bodyPr>
          <a:lstStyle>
            <a:lvl1pPr defTabSz="1078320">
              <a:defRPr sz="1400">
                <a:cs typeface="+mn-cs"/>
              </a:defRPr>
            </a:lvl1pPr>
          </a:lstStyle>
          <a:p>
            <a:pPr>
              <a:defRPr/>
            </a:pPr>
            <a:endParaRPr lang="fr-FR" dirty="0"/>
          </a:p>
        </p:txBody>
      </p:sp>
      <p:sp>
        <p:nvSpPr>
          <p:cNvPr id="4099" name="Rectangle 3"/>
          <p:cNvSpPr>
            <a:spLocks noGrp="1" noChangeArrowheads="1"/>
          </p:cNvSpPr>
          <p:nvPr>
            <p:ph type="dt" sz="quarter" idx="1"/>
          </p:nvPr>
        </p:nvSpPr>
        <p:spPr bwMode="auto">
          <a:xfrm>
            <a:off x="4145063" y="1"/>
            <a:ext cx="3170138" cy="618464"/>
          </a:xfrm>
          <a:prstGeom prst="rect">
            <a:avLst/>
          </a:prstGeom>
          <a:noFill/>
          <a:ln w="9525">
            <a:noFill/>
            <a:miter lim="800000"/>
            <a:headEnd/>
            <a:tailEnd/>
          </a:ln>
          <a:effectLst/>
        </p:spPr>
        <p:txBody>
          <a:bodyPr vert="horz" wrap="square" lIns="107972" tIns="53986" rIns="107972" bIns="53986" numCol="1" anchor="t" anchorCtr="0" compatLnSpc="1">
            <a:prstTxWarp prst="textNoShape">
              <a:avLst/>
            </a:prstTxWarp>
          </a:bodyPr>
          <a:lstStyle>
            <a:lvl1pPr algn="r" defTabSz="1078320">
              <a:defRPr sz="1400">
                <a:cs typeface="+mn-cs"/>
              </a:defRPr>
            </a:lvl1pPr>
          </a:lstStyle>
          <a:p>
            <a:pPr>
              <a:defRPr/>
            </a:pPr>
            <a:endParaRPr lang="fr-FR" dirty="0"/>
          </a:p>
        </p:txBody>
      </p:sp>
      <p:sp>
        <p:nvSpPr>
          <p:cNvPr id="4100" name="Rectangle 4"/>
          <p:cNvSpPr>
            <a:spLocks noGrp="1" noChangeArrowheads="1"/>
          </p:cNvSpPr>
          <p:nvPr>
            <p:ph type="ftr" sz="quarter" idx="2"/>
          </p:nvPr>
        </p:nvSpPr>
        <p:spPr bwMode="auto">
          <a:xfrm>
            <a:off x="1" y="11725937"/>
            <a:ext cx="3170138" cy="618464"/>
          </a:xfrm>
          <a:prstGeom prst="rect">
            <a:avLst/>
          </a:prstGeom>
          <a:noFill/>
          <a:ln w="9525">
            <a:noFill/>
            <a:miter lim="800000"/>
            <a:headEnd/>
            <a:tailEnd/>
          </a:ln>
          <a:effectLst/>
        </p:spPr>
        <p:txBody>
          <a:bodyPr vert="horz" wrap="square" lIns="107972" tIns="53986" rIns="107972" bIns="53986" numCol="1" anchor="b" anchorCtr="0" compatLnSpc="1">
            <a:prstTxWarp prst="textNoShape">
              <a:avLst/>
            </a:prstTxWarp>
          </a:bodyPr>
          <a:lstStyle>
            <a:lvl1pPr defTabSz="1078320">
              <a:defRPr sz="1400">
                <a:cs typeface="+mn-cs"/>
              </a:defRPr>
            </a:lvl1pPr>
          </a:lstStyle>
          <a:p>
            <a:pPr>
              <a:defRPr/>
            </a:pPr>
            <a:endParaRPr lang="fr-FR" dirty="0"/>
          </a:p>
        </p:txBody>
      </p:sp>
      <p:sp>
        <p:nvSpPr>
          <p:cNvPr id="4101" name="Rectangle 5"/>
          <p:cNvSpPr>
            <a:spLocks noGrp="1" noChangeArrowheads="1"/>
          </p:cNvSpPr>
          <p:nvPr>
            <p:ph type="sldNum" sz="quarter" idx="3"/>
          </p:nvPr>
        </p:nvSpPr>
        <p:spPr bwMode="auto">
          <a:xfrm>
            <a:off x="4145063" y="11725937"/>
            <a:ext cx="3170138" cy="618464"/>
          </a:xfrm>
          <a:prstGeom prst="rect">
            <a:avLst/>
          </a:prstGeom>
          <a:noFill/>
          <a:ln w="9525">
            <a:noFill/>
            <a:miter lim="800000"/>
            <a:headEnd/>
            <a:tailEnd/>
          </a:ln>
          <a:effectLst/>
        </p:spPr>
        <p:txBody>
          <a:bodyPr vert="horz" wrap="square" lIns="107972" tIns="53986" rIns="107972" bIns="53986" numCol="1" anchor="b" anchorCtr="0" compatLnSpc="1">
            <a:prstTxWarp prst="textNoShape">
              <a:avLst/>
            </a:prstTxWarp>
          </a:bodyPr>
          <a:lstStyle>
            <a:lvl1pPr algn="r" defTabSz="1078320">
              <a:defRPr sz="1400">
                <a:cs typeface="+mn-cs"/>
              </a:defRPr>
            </a:lvl1pPr>
          </a:lstStyle>
          <a:p>
            <a:pPr>
              <a:defRPr/>
            </a:pPr>
            <a:fld id="{8892D947-BACF-4283-AFC2-856117714B4E}" type="slidenum">
              <a:rPr lang="fr-FR"/>
              <a:pPr>
                <a:defRPr/>
              </a:pPr>
              <a:t>‹N°›</a:t>
            </a:fld>
            <a:endParaRPr lang="fr-FR" dirty="0"/>
          </a:p>
        </p:txBody>
      </p:sp>
    </p:spTree>
    <p:extLst>
      <p:ext uri="{BB962C8B-B14F-4D97-AF65-F5344CB8AC3E}">
        <p14:creationId xmlns:p14="http://schemas.microsoft.com/office/powerpoint/2010/main" val="15625887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 y="1"/>
            <a:ext cx="3170138" cy="618464"/>
          </a:xfrm>
          <a:prstGeom prst="rect">
            <a:avLst/>
          </a:prstGeom>
          <a:noFill/>
          <a:ln w="9525">
            <a:noFill/>
            <a:miter lim="800000"/>
            <a:headEnd/>
            <a:tailEnd/>
          </a:ln>
          <a:effectLst/>
        </p:spPr>
        <p:txBody>
          <a:bodyPr vert="horz" wrap="square" lIns="107972" tIns="53986" rIns="107972" bIns="53986" numCol="1" anchor="t" anchorCtr="0" compatLnSpc="1">
            <a:prstTxWarp prst="textNoShape">
              <a:avLst/>
            </a:prstTxWarp>
          </a:bodyPr>
          <a:lstStyle>
            <a:lvl1pPr defTabSz="1078320">
              <a:defRPr sz="1400">
                <a:cs typeface="+mn-cs"/>
              </a:defRPr>
            </a:lvl1pPr>
          </a:lstStyle>
          <a:p>
            <a:pPr>
              <a:defRPr/>
            </a:pPr>
            <a:endParaRPr lang="fr-FR" dirty="0"/>
          </a:p>
        </p:txBody>
      </p:sp>
      <p:sp>
        <p:nvSpPr>
          <p:cNvPr id="6147" name="Rectangle 3"/>
          <p:cNvSpPr>
            <a:spLocks noGrp="1" noChangeArrowheads="1"/>
          </p:cNvSpPr>
          <p:nvPr>
            <p:ph type="dt" idx="1"/>
          </p:nvPr>
        </p:nvSpPr>
        <p:spPr bwMode="auto">
          <a:xfrm>
            <a:off x="4145063" y="1"/>
            <a:ext cx="3170138" cy="618464"/>
          </a:xfrm>
          <a:prstGeom prst="rect">
            <a:avLst/>
          </a:prstGeom>
          <a:noFill/>
          <a:ln w="9525">
            <a:noFill/>
            <a:miter lim="800000"/>
            <a:headEnd/>
            <a:tailEnd/>
          </a:ln>
          <a:effectLst/>
        </p:spPr>
        <p:txBody>
          <a:bodyPr vert="horz" wrap="square" lIns="107972" tIns="53986" rIns="107972" bIns="53986" numCol="1" anchor="t" anchorCtr="0" compatLnSpc="1">
            <a:prstTxWarp prst="textNoShape">
              <a:avLst/>
            </a:prstTxWarp>
          </a:bodyPr>
          <a:lstStyle>
            <a:lvl1pPr algn="r" defTabSz="1078320">
              <a:defRPr sz="1400">
                <a:cs typeface="+mn-cs"/>
              </a:defRPr>
            </a:lvl1pPr>
          </a:lstStyle>
          <a:p>
            <a:pPr>
              <a:defRPr/>
            </a:pPr>
            <a:endParaRPr lang="fr-FR" dirty="0"/>
          </a:p>
        </p:txBody>
      </p:sp>
      <p:sp>
        <p:nvSpPr>
          <p:cNvPr id="3076" name="Rectangle 4"/>
          <p:cNvSpPr>
            <a:spLocks noGrp="1" noRot="1" noChangeAspect="1" noChangeArrowheads="1" noTextEdit="1"/>
          </p:cNvSpPr>
          <p:nvPr>
            <p:ph type="sldImg" idx="2"/>
          </p:nvPr>
        </p:nvSpPr>
        <p:spPr bwMode="auto">
          <a:xfrm>
            <a:off x="2012950" y="925513"/>
            <a:ext cx="3292475" cy="462915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76561" y="5862969"/>
            <a:ext cx="5362081" cy="5554692"/>
          </a:xfrm>
          <a:prstGeom prst="rect">
            <a:avLst/>
          </a:prstGeom>
          <a:noFill/>
          <a:ln w="9525">
            <a:noFill/>
            <a:miter lim="800000"/>
            <a:headEnd/>
            <a:tailEnd/>
          </a:ln>
          <a:effectLst/>
        </p:spPr>
        <p:txBody>
          <a:bodyPr vert="horz" wrap="square" lIns="107972" tIns="53986" rIns="107972" bIns="53986"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6150" name="Rectangle 6"/>
          <p:cNvSpPr>
            <a:spLocks noGrp="1" noChangeArrowheads="1"/>
          </p:cNvSpPr>
          <p:nvPr>
            <p:ph type="ftr" sz="quarter" idx="4"/>
          </p:nvPr>
        </p:nvSpPr>
        <p:spPr bwMode="auto">
          <a:xfrm>
            <a:off x="1" y="11725937"/>
            <a:ext cx="3170138" cy="618464"/>
          </a:xfrm>
          <a:prstGeom prst="rect">
            <a:avLst/>
          </a:prstGeom>
          <a:noFill/>
          <a:ln w="9525">
            <a:noFill/>
            <a:miter lim="800000"/>
            <a:headEnd/>
            <a:tailEnd/>
          </a:ln>
          <a:effectLst/>
        </p:spPr>
        <p:txBody>
          <a:bodyPr vert="horz" wrap="square" lIns="107972" tIns="53986" rIns="107972" bIns="53986" numCol="1" anchor="b" anchorCtr="0" compatLnSpc="1">
            <a:prstTxWarp prst="textNoShape">
              <a:avLst/>
            </a:prstTxWarp>
          </a:bodyPr>
          <a:lstStyle>
            <a:lvl1pPr defTabSz="1078320">
              <a:defRPr sz="1400">
                <a:cs typeface="+mn-cs"/>
              </a:defRPr>
            </a:lvl1pPr>
          </a:lstStyle>
          <a:p>
            <a:pPr>
              <a:defRPr/>
            </a:pPr>
            <a:endParaRPr lang="fr-FR" dirty="0"/>
          </a:p>
        </p:txBody>
      </p:sp>
      <p:sp>
        <p:nvSpPr>
          <p:cNvPr id="6151" name="Rectangle 7"/>
          <p:cNvSpPr>
            <a:spLocks noGrp="1" noChangeArrowheads="1"/>
          </p:cNvSpPr>
          <p:nvPr>
            <p:ph type="sldNum" sz="quarter" idx="5"/>
          </p:nvPr>
        </p:nvSpPr>
        <p:spPr bwMode="auto">
          <a:xfrm>
            <a:off x="4145063" y="11725937"/>
            <a:ext cx="3170138" cy="618464"/>
          </a:xfrm>
          <a:prstGeom prst="rect">
            <a:avLst/>
          </a:prstGeom>
          <a:noFill/>
          <a:ln w="9525">
            <a:noFill/>
            <a:miter lim="800000"/>
            <a:headEnd/>
            <a:tailEnd/>
          </a:ln>
          <a:effectLst/>
        </p:spPr>
        <p:txBody>
          <a:bodyPr vert="horz" wrap="square" lIns="107972" tIns="53986" rIns="107972" bIns="53986" numCol="1" anchor="b" anchorCtr="0" compatLnSpc="1">
            <a:prstTxWarp prst="textNoShape">
              <a:avLst/>
            </a:prstTxWarp>
          </a:bodyPr>
          <a:lstStyle>
            <a:lvl1pPr algn="r" defTabSz="1078320">
              <a:defRPr sz="1400">
                <a:cs typeface="+mn-cs"/>
              </a:defRPr>
            </a:lvl1pPr>
          </a:lstStyle>
          <a:p>
            <a:pPr>
              <a:defRPr/>
            </a:pPr>
            <a:fld id="{1DE87BCA-3844-4621-A47A-43BF0DF712AA}" type="slidenum">
              <a:rPr lang="fr-FR"/>
              <a:pPr>
                <a:defRPr/>
              </a:pPr>
              <a:t>‹N°›</a:t>
            </a:fld>
            <a:endParaRPr lang="fr-FR" dirty="0"/>
          </a:p>
        </p:txBody>
      </p:sp>
    </p:spTree>
    <p:extLst>
      <p:ext uri="{BB962C8B-B14F-4D97-AF65-F5344CB8AC3E}">
        <p14:creationId xmlns:p14="http://schemas.microsoft.com/office/powerpoint/2010/main" val="32304874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2268538" y="13198475"/>
            <a:ext cx="25706387" cy="9105900"/>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4537075" y="24074438"/>
            <a:ext cx="21169313" cy="10856912"/>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93E7B4E5-AA19-4676-98F1-DFE541CFA55E}" type="slidenum">
              <a:rPr lang="fr-FR"/>
              <a:pPr>
                <a:defRPr/>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D3FFCD5B-F589-40A2-8519-A8F93062076F}" type="slidenum">
              <a:rPr lang="fr-FR"/>
              <a:pPr>
                <a:defRPr/>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21548725" y="3776663"/>
            <a:ext cx="6424613" cy="33986787"/>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2270125" y="3776663"/>
            <a:ext cx="19126200" cy="33986787"/>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88AF325E-1964-44B8-93A6-C3AEDAE760E3}" type="slidenum">
              <a:rPr lang="fr-FR"/>
              <a:pPr>
                <a:defRPr/>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32FD45F2-C504-4E5D-979D-9EA25B215983}" type="slidenum">
              <a:rPr lang="fr-FR"/>
              <a:pPr>
                <a:defRPr/>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2389188" y="27300238"/>
            <a:ext cx="25706387" cy="8437562"/>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2389188" y="18007013"/>
            <a:ext cx="25706387" cy="92932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A8EEE2B5-A805-40C0-A2BD-D30CFF8BA498}" type="slidenum">
              <a:rPr lang="fr-FR"/>
              <a:pPr>
                <a:defRPr/>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2270125" y="12274550"/>
            <a:ext cx="12774613" cy="25488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15197138" y="12274550"/>
            <a:ext cx="12776200" cy="25488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7" name="Rectangle 6"/>
          <p:cNvSpPr>
            <a:spLocks noGrp="1" noChangeArrowheads="1"/>
          </p:cNvSpPr>
          <p:nvPr>
            <p:ph type="sldNum" sz="quarter" idx="12"/>
          </p:nvPr>
        </p:nvSpPr>
        <p:spPr>
          <a:ln/>
        </p:spPr>
        <p:txBody>
          <a:bodyPr/>
          <a:lstStyle>
            <a:lvl1pPr>
              <a:defRPr/>
            </a:lvl1pPr>
          </a:lstStyle>
          <a:p>
            <a:pPr>
              <a:defRPr/>
            </a:pPr>
            <a:fld id="{41D02729-C651-43E0-A665-6860A894130B}" type="slidenum">
              <a:rPr lang="fr-FR"/>
              <a:pPr>
                <a:defRPr/>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1512888" y="1701800"/>
            <a:ext cx="27217687" cy="708025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1512888" y="9509125"/>
            <a:ext cx="13361987" cy="39639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1512888" y="13473113"/>
            <a:ext cx="13361987" cy="244776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15363825" y="9509125"/>
            <a:ext cx="13366750" cy="39639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15363825" y="13473113"/>
            <a:ext cx="13366750" cy="244776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fr-FR" dirty="0"/>
          </a:p>
        </p:txBody>
      </p:sp>
      <p:sp>
        <p:nvSpPr>
          <p:cNvPr id="8"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9" name="Rectangle 6"/>
          <p:cNvSpPr>
            <a:spLocks noGrp="1" noChangeArrowheads="1"/>
          </p:cNvSpPr>
          <p:nvPr>
            <p:ph type="sldNum" sz="quarter" idx="12"/>
          </p:nvPr>
        </p:nvSpPr>
        <p:spPr>
          <a:ln/>
        </p:spPr>
        <p:txBody>
          <a:bodyPr/>
          <a:lstStyle>
            <a:lvl1pPr>
              <a:defRPr/>
            </a:lvl1pPr>
          </a:lstStyle>
          <a:p>
            <a:pPr>
              <a:defRPr/>
            </a:pPr>
            <a:fld id="{A7072827-FA25-47CB-83E9-63BCABED50AD}" type="slidenum">
              <a:rPr lang="fr-FR"/>
              <a:pPr>
                <a:defRPr/>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fr-FR" dirty="0"/>
          </a:p>
        </p:txBody>
      </p:sp>
      <p:sp>
        <p:nvSpPr>
          <p:cNvPr id="4"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5" name="Rectangle 6"/>
          <p:cNvSpPr>
            <a:spLocks noGrp="1" noChangeArrowheads="1"/>
          </p:cNvSpPr>
          <p:nvPr>
            <p:ph type="sldNum" sz="quarter" idx="12"/>
          </p:nvPr>
        </p:nvSpPr>
        <p:spPr>
          <a:ln/>
        </p:spPr>
        <p:txBody>
          <a:bodyPr/>
          <a:lstStyle>
            <a:lvl1pPr>
              <a:defRPr/>
            </a:lvl1pPr>
          </a:lstStyle>
          <a:p>
            <a:pPr>
              <a:defRPr/>
            </a:pPr>
            <a:fld id="{1F9752FE-6E06-4BFA-AD68-4AE6E975EFB4}" type="slidenum">
              <a:rPr lang="fr-FR"/>
              <a:pPr>
                <a:defRPr/>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bg>
      <p:bgPr>
        <a:gradFill flip="none" rotWithShape="1">
          <a:gsLst>
            <a:gs pos="0">
              <a:schemeClr val="tx1"/>
            </a:gs>
            <a:gs pos="100000">
              <a:schemeClr val="tx1">
                <a:lumMod val="50000"/>
                <a:lumOff val="50000"/>
              </a:schemeClr>
            </a:gs>
          </a:gsLst>
          <a:lin ang="5400000" scaled="0"/>
          <a:tileRect/>
        </a:gra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dirty="0"/>
          </a:p>
        </p:txBody>
      </p:sp>
      <p:sp>
        <p:nvSpPr>
          <p:cNvPr id="3"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4" name="Rectangle 6"/>
          <p:cNvSpPr>
            <a:spLocks noGrp="1" noChangeArrowheads="1"/>
          </p:cNvSpPr>
          <p:nvPr>
            <p:ph type="sldNum" sz="quarter" idx="12"/>
          </p:nvPr>
        </p:nvSpPr>
        <p:spPr>
          <a:ln/>
        </p:spPr>
        <p:txBody>
          <a:bodyPr/>
          <a:lstStyle>
            <a:lvl1pPr>
              <a:defRPr/>
            </a:lvl1pPr>
          </a:lstStyle>
          <a:p>
            <a:pPr>
              <a:defRPr/>
            </a:pPr>
            <a:fld id="{5A24CDD9-6219-4D76-8C3F-1FE6F8EB5049}" type="slidenum">
              <a:rPr lang="fr-FR"/>
              <a:pPr>
                <a:defRPr/>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512888" y="1692275"/>
            <a:ext cx="9948862" cy="7197725"/>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11823700" y="1692275"/>
            <a:ext cx="16906875" cy="362585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1512888" y="8890000"/>
            <a:ext cx="9948862" cy="290607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7" name="Rectangle 6"/>
          <p:cNvSpPr>
            <a:spLocks noGrp="1" noChangeArrowheads="1"/>
          </p:cNvSpPr>
          <p:nvPr>
            <p:ph type="sldNum" sz="quarter" idx="12"/>
          </p:nvPr>
        </p:nvSpPr>
        <p:spPr>
          <a:ln/>
        </p:spPr>
        <p:txBody>
          <a:bodyPr/>
          <a:lstStyle>
            <a:lvl1pPr>
              <a:defRPr/>
            </a:lvl1pPr>
          </a:lstStyle>
          <a:p>
            <a:pPr>
              <a:defRPr/>
            </a:pPr>
            <a:fld id="{7AB512DD-5528-4AA7-AFCC-4BB25A778C9F}" type="slidenum">
              <a:rPr lang="fr-FR"/>
              <a:pPr>
                <a:defRPr/>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927725" y="29738638"/>
            <a:ext cx="18146713" cy="3511550"/>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5927725" y="3795713"/>
            <a:ext cx="18146713" cy="254904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a:p>
        </p:txBody>
      </p:sp>
      <p:sp>
        <p:nvSpPr>
          <p:cNvPr id="4" name="Espace réservé du texte 3"/>
          <p:cNvSpPr>
            <a:spLocks noGrp="1"/>
          </p:cNvSpPr>
          <p:nvPr>
            <p:ph type="body" sz="half" idx="2"/>
          </p:nvPr>
        </p:nvSpPr>
        <p:spPr>
          <a:xfrm>
            <a:off x="5927725" y="33250188"/>
            <a:ext cx="18146713" cy="498633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7" name="Rectangle 6"/>
          <p:cNvSpPr>
            <a:spLocks noGrp="1" noChangeArrowheads="1"/>
          </p:cNvSpPr>
          <p:nvPr>
            <p:ph type="sldNum" sz="quarter" idx="12"/>
          </p:nvPr>
        </p:nvSpPr>
        <p:spPr>
          <a:ln/>
        </p:spPr>
        <p:txBody>
          <a:bodyPr/>
          <a:lstStyle>
            <a:lvl1pPr>
              <a:defRPr/>
            </a:lvl1pPr>
          </a:lstStyle>
          <a:p>
            <a:pPr>
              <a:defRPr/>
            </a:pPr>
            <a:fld id="{E19BBA5F-B214-44FA-AA74-E31DB4CC2471}" type="slidenum">
              <a:rPr lang="fr-FR"/>
              <a:pPr>
                <a:defRPr/>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lumMod val="75000"/>
              </a:schemeClr>
            </a:gs>
            <a:gs pos="100000">
              <a:schemeClr val="bg2"/>
            </a:gs>
          </a:gsLst>
          <a:lin ang="5400000" scaled="0"/>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270125" y="3776663"/>
            <a:ext cx="25703213" cy="7081837"/>
          </a:xfrm>
          <a:prstGeom prst="rect">
            <a:avLst/>
          </a:prstGeom>
          <a:noFill/>
          <a:ln w="9525">
            <a:noFill/>
            <a:miter lim="800000"/>
            <a:headEnd/>
            <a:tailEnd/>
          </a:ln>
        </p:spPr>
        <p:txBody>
          <a:bodyPr vert="horz" wrap="square" lIns="389660" tIns="194829" rIns="389660" bIns="194829" numCol="1" anchor="ctr" anchorCtr="0" compatLnSpc="1">
            <a:prstTxWarp prst="textNoShape">
              <a:avLst/>
            </a:prstTxWarp>
          </a:bodyPr>
          <a:lstStyle/>
          <a:p>
            <a:pPr lvl="0"/>
            <a:r>
              <a:rPr lang="fr-FR" smtClean="0"/>
              <a:t>Cliquez pour modifier le style du titre du masque</a:t>
            </a:r>
          </a:p>
        </p:txBody>
      </p:sp>
      <p:sp>
        <p:nvSpPr>
          <p:cNvPr id="1027" name="Rectangle 3"/>
          <p:cNvSpPr>
            <a:spLocks noGrp="1" noChangeArrowheads="1"/>
          </p:cNvSpPr>
          <p:nvPr>
            <p:ph type="body" idx="1"/>
          </p:nvPr>
        </p:nvSpPr>
        <p:spPr bwMode="auto">
          <a:xfrm>
            <a:off x="2270125" y="12274550"/>
            <a:ext cx="25703213" cy="25488900"/>
          </a:xfrm>
          <a:prstGeom prst="rect">
            <a:avLst/>
          </a:prstGeom>
          <a:noFill/>
          <a:ln w="9525">
            <a:noFill/>
            <a:miter lim="800000"/>
            <a:headEnd/>
            <a:tailEnd/>
          </a:ln>
        </p:spPr>
        <p:txBody>
          <a:bodyPr vert="horz" wrap="square" lIns="389660" tIns="194829" rIns="389660" bIns="194829"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2270125" y="38708013"/>
            <a:ext cx="6300788" cy="2833687"/>
          </a:xfrm>
          <a:prstGeom prst="rect">
            <a:avLst/>
          </a:prstGeom>
          <a:noFill/>
          <a:ln w="9525">
            <a:noFill/>
            <a:miter lim="800000"/>
            <a:headEnd/>
            <a:tailEnd/>
          </a:ln>
          <a:effectLst/>
        </p:spPr>
        <p:txBody>
          <a:bodyPr vert="horz" wrap="square" lIns="389660" tIns="194829" rIns="389660" bIns="194829" numCol="1" anchor="t" anchorCtr="0" compatLnSpc="1">
            <a:prstTxWarp prst="textNoShape">
              <a:avLst/>
            </a:prstTxWarp>
          </a:bodyPr>
          <a:lstStyle>
            <a:lvl1pPr>
              <a:defRPr sz="5900"/>
            </a:lvl1pPr>
          </a:lstStyle>
          <a:p>
            <a:pPr>
              <a:defRPr/>
            </a:pPr>
            <a:endParaRPr lang="fr-FR" dirty="0"/>
          </a:p>
        </p:txBody>
      </p:sp>
      <p:sp>
        <p:nvSpPr>
          <p:cNvPr id="1029" name="Rectangle 5"/>
          <p:cNvSpPr>
            <a:spLocks noGrp="1" noChangeArrowheads="1"/>
          </p:cNvSpPr>
          <p:nvPr>
            <p:ph type="ftr" sz="quarter" idx="3"/>
          </p:nvPr>
        </p:nvSpPr>
        <p:spPr bwMode="auto">
          <a:xfrm>
            <a:off x="10331450" y="38708013"/>
            <a:ext cx="9580563" cy="2833687"/>
          </a:xfrm>
          <a:prstGeom prst="rect">
            <a:avLst/>
          </a:prstGeom>
          <a:noFill/>
          <a:ln w="9525">
            <a:noFill/>
            <a:miter lim="800000"/>
            <a:headEnd/>
            <a:tailEnd/>
          </a:ln>
          <a:effectLst/>
        </p:spPr>
        <p:txBody>
          <a:bodyPr vert="horz" wrap="square" lIns="389660" tIns="194829" rIns="389660" bIns="194829" numCol="1" anchor="t" anchorCtr="0" compatLnSpc="1">
            <a:prstTxWarp prst="textNoShape">
              <a:avLst/>
            </a:prstTxWarp>
          </a:bodyPr>
          <a:lstStyle>
            <a:lvl1pPr algn="ctr">
              <a:defRPr sz="5900"/>
            </a:lvl1pPr>
          </a:lstStyle>
          <a:p>
            <a:pPr>
              <a:defRPr/>
            </a:pPr>
            <a:endParaRPr lang="fr-FR" dirty="0"/>
          </a:p>
        </p:txBody>
      </p:sp>
      <p:sp>
        <p:nvSpPr>
          <p:cNvPr id="1030" name="Rectangle 6"/>
          <p:cNvSpPr>
            <a:spLocks noGrp="1" noChangeArrowheads="1"/>
          </p:cNvSpPr>
          <p:nvPr>
            <p:ph type="sldNum" sz="quarter" idx="4"/>
          </p:nvPr>
        </p:nvSpPr>
        <p:spPr bwMode="auto">
          <a:xfrm>
            <a:off x="21672550" y="38708013"/>
            <a:ext cx="6300788" cy="2833687"/>
          </a:xfrm>
          <a:prstGeom prst="rect">
            <a:avLst/>
          </a:prstGeom>
          <a:noFill/>
          <a:ln w="9525">
            <a:noFill/>
            <a:miter lim="800000"/>
            <a:headEnd/>
            <a:tailEnd/>
          </a:ln>
          <a:effectLst/>
        </p:spPr>
        <p:txBody>
          <a:bodyPr vert="horz" wrap="square" lIns="389660" tIns="194829" rIns="389660" bIns="194829" numCol="1" anchor="t" anchorCtr="0" compatLnSpc="1">
            <a:prstTxWarp prst="textNoShape">
              <a:avLst/>
            </a:prstTxWarp>
          </a:bodyPr>
          <a:lstStyle>
            <a:lvl1pPr algn="r">
              <a:defRPr sz="5900"/>
            </a:lvl1pPr>
          </a:lstStyle>
          <a:p>
            <a:pPr>
              <a:defRPr/>
            </a:pPr>
            <a:fld id="{2E3928D8-2CDF-471C-8743-B9B9AC93206E}" type="slidenum">
              <a:rPr lang="fr-FR"/>
              <a:pPr>
                <a:defRPr/>
              </a:pPr>
              <a:t>‹N°›</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898900" rtl="0" eaLnBrk="0" fontAlgn="base" hangingPunct="0">
        <a:spcBef>
          <a:spcPct val="0"/>
        </a:spcBef>
        <a:spcAft>
          <a:spcPct val="0"/>
        </a:spcAft>
        <a:defRPr sz="18700">
          <a:solidFill>
            <a:schemeClr val="tx2"/>
          </a:solidFill>
          <a:latin typeface="+mj-lt"/>
          <a:ea typeface="+mj-ea"/>
          <a:cs typeface="+mj-cs"/>
        </a:defRPr>
      </a:lvl1pPr>
      <a:lvl2pPr algn="ctr" defTabSz="3898900" rtl="0" eaLnBrk="0" fontAlgn="base" hangingPunct="0">
        <a:spcBef>
          <a:spcPct val="0"/>
        </a:spcBef>
        <a:spcAft>
          <a:spcPct val="0"/>
        </a:spcAft>
        <a:defRPr sz="18700">
          <a:solidFill>
            <a:schemeClr val="tx2"/>
          </a:solidFill>
          <a:latin typeface="Times New Roman" pitchFamily="18" charset="0"/>
        </a:defRPr>
      </a:lvl2pPr>
      <a:lvl3pPr algn="ctr" defTabSz="3898900" rtl="0" eaLnBrk="0" fontAlgn="base" hangingPunct="0">
        <a:spcBef>
          <a:spcPct val="0"/>
        </a:spcBef>
        <a:spcAft>
          <a:spcPct val="0"/>
        </a:spcAft>
        <a:defRPr sz="18700">
          <a:solidFill>
            <a:schemeClr val="tx2"/>
          </a:solidFill>
          <a:latin typeface="Times New Roman" pitchFamily="18" charset="0"/>
        </a:defRPr>
      </a:lvl3pPr>
      <a:lvl4pPr algn="ctr" defTabSz="3898900" rtl="0" eaLnBrk="0" fontAlgn="base" hangingPunct="0">
        <a:spcBef>
          <a:spcPct val="0"/>
        </a:spcBef>
        <a:spcAft>
          <a:spcPct val="0"/>
        </a:spcAft>
        <a:defRPr sz="18700">
          <a:solidFill>
            <a:schemeClr val="tx2"/>
          </a:solidFill>
          <a:latin typeface="Times New Roman" pitchFamily="18" charset="0"/>
        </a:defRPr>
      </a:lvl4pPr>
      <a:lvl5pPr algn="ctr" defTabSz="3898900" rtl="0" eaLnBrk="0" fontAlgn="base" hangingPunct="0">
        <a:spcBef>
          <a:spcPct val="0"/>
        </a:spcBef>
        <a:spcAft>
          <a:spcPct val="0"/>
        </a:spcAft>
        <a:defRPr sz="18700">
          <a:solidFill>
            <a:schemeClr val="tx2"/>
          </a:solidFill>
          <a:latin typeface="Times New Roman" pitchFamily="18" charset="0"/>
        </a:defRPr>
      </a:lvl5pPr>
      <a:lvl6pPr marL="457200" algn="ctr" defTabSz="3898900" rtl="0" fontAlgn="base">
        <a:spcBef>
          <a:spcPct val="0"/>
        </a:spcBef>
        <a:spcAft>
          <a:spcPct val="0"/>
        </a:spcAft>
        <a:defRPr sz="18700">
          <a:solidFill>
            <a:schemeClr val="tx2"/>
          </a:solidFill>
          <a:latin typeface="Times New Roman" pitchFamily="18" charset="0"/>
        </a:defRPr>
      </a:lvl6pPr>
      <a:lvl7pPr marL="914400" algn="ctr" defTabSz="3898900" rtl="0" fontAlgn="base">
        <a:spcBef>
          <a:spcPct val="0"/>
        </a:spcBef>
        <a:spcAft>
          <a:spcPct val="0"/>
        </a:spcAft>
        <a:defRPr sz="18700">
          <a:solidFill>
            <a:schemeClr val="tx2"/>
          </a:solidFill>
          <a:latin typeface="Times New Roman" pitchFamily="18" charset="0"/>
        </a:defRPr>
      </a:lvl7pPr>
      <a:lvl8pPr marL="1371600" algn="ctr" defTabSz="3898900" rtl="0" fontAlgn="base">
        <a:spcBef>
          <a:spcPct val="0"/>
        </a:spcBef>
        <a:spcAft>
          <a:spcPct val="0"/>
        </a:spcAft>
        <a:defRPr sz="18700">
          <a:solidFill>
            <a:schemeClr val="tx2"/>
          </a:solidFill>
          <a:latin typeface="Times New Roman" pitchFamily="18" charset="0"/>
        </a:defRPr>
      </a:lvl8pPr>
      <a:lvl9pPr marL="1828800" algn="ctr" defTabSz="3898900" rtl="0" fontAlgn="base">
        <a:spcBef>
          <a:spcPct val="0"/>
        </a:spcBef>
        <a:spcAft>
          <a:spcPct val="0"/>
        </a:spcAft>
        <a:defRPr sz="18700">
          <a:solidFill>
            <a:schemeClr val="tx2"/>
          </a:solidFill>
          <a:latin typeface="Times New Roman" pitchFamily="18" charset="0"/>
        </a:defRPr>
      </a:lvl9pPr>
    </p:titleStyle>
    <p:bodyStyle>
      <a:lvl1pPr marL="1460500" indent="-1460500" algn="l" defTabSz="3898900" rtl="0" eaLnBrk="0" fontAlgn="base" hangingPunct="0">
        <a:spcBef>
          <a:spcPct val="20000"/>
        </a:spcBef>
        <a:spcAft>
          <a:spcPct val="0"/>
        </a:spcAft>
        <a:buChar char="•"/>
        <a:defRPr sz="13700">
          <a:solidFill>
            <a:schemeClr val="tx1"/>
          </a:solidFill>
          <a:latin typeface="+mn-lt"/>
          <a:ea typeface="+mn-ea"/>
          <a:cs typeface="+mn-cs"/>
        </a:defRPr>
      </a:lvl1pPr>
      <a:lvl2pPr marL="3167063" indent="-1222375" algn="l" defTabSz="3898900" rtl="0" eaLnBrk="0" fontAlgn="base" hangingPunct="0">
        <a:spcBef>
          <a:spcPct val="20000"/>
        </a:spcBef>
        <a:spcAft>
          <a:spcPct val="0"/>
        </a:spcAft>
        <a:buChar char="–"/>
        <a:defRPr sz="11800">
          <a:solidFill>
            <a:schemeClr val="tx1"/>
          </a:solidFill>
          <a:latin typeface="+mn-lt"/>
        </a:defRPr>
      </a:lvl2pPr>
      <a:lvl3pPr marL="4868863" indent="-969963" algn="l" defTabSz="3898900" rtl="0" eaLnBrk="0" fontAlgn="base" hangingPunct="0">
        <a:spcBef>
          <a:spcPct val="20000"/>
        </a:spcBef>
        <a:spcAft>
          <a:spcPct val="0"/>
        </a:spcAft>
        <a:buChar char="•"/>
        <a:defRPr sz="10300">
          <a:solidFill>
            <a:schemeClr val="tx1"/>
          </a:solidFill>
          <a:latin typeface="+mn-lt"/>
        </a:defRPr>
      </a:lvl3pPr>
      <a:lvl4pPr marL="6819900" indent="-974725" algn="l" defTabSz="3898900" rtl="0" eaLnBrk="0" fontAlgn="base" hangingPunct="0">
        <a:spcBef>
          <a:spcPct val="20000"/>
        </a:spcBef>
        <a:spcAft>
          <a:spcPct val="0"/>
        </a:spcAft>
        <a:buChar char="–"/>
        <a:defRPr sz="8700">
          <a:solidFill>
            <a:schemeClr val="tx1"/>
          </a:solidFill>
          <a:latin typeface="+mn-lt"/>
        </a:defRPr>
      </a:lvl4pPr>
      <a:lvl5pPr marL="8770938" indent="-976313" algn="l" defTabSz="3898900" rtl="0" eaLnBrk="0" fontAlgn="base" hangingPunct="0">
        <a:spcBef>
          <a:spcPct val="20000"/>
        </a:spcBef>
        <a:spcAft>
          <a:spcPct val="0"/>
        </a:spcAft>
        <a:buChar char="»"/>
        <a:defRPr sz="8700">
          <a:solidFill>
            <a:schemeClr val="tx1"/>
          </a:solidFill>
          <a:latin typeface="+mn-lt"/>
        </a:defRPr>
      </a:lvl5pPr>
      <a:lvl6pPr marL="9228138" indent="-976313" algn="l" defTabSz="3898900" rtl="0" fontAlgn="base">
        <a:spcBef>
          <a:spcPct val="20000"/>
        </a:spcBef>
        <a:spcAft>
          <a:spcPct val="0"/>
        </a:spcAft>
        <a:buChar char="»"/>
        <a:defRPr sz="8700">
          <a:solidFill>
            <a:schemeClr val="tx1"/>
          </a:solidFill>
          <a:latin typeface="+mn-lt"/>
        </a:defRPr>
      </a:lvl6pPr>
      <a:lvl7pPr marL="9685338" indent="-976313" algn="l" defTabSz="3898900" rtl="0" fontAlgn="base">
        <a:spcBef>
          <a:spcPct val="20000"/>
        </a:spcBef>
        <a:spcAft>
          <a:spcPct val="0"/>
        </a:spcAft>
        <a:buChar char="»"/>
        <a:defRPr sz="8700">
          <a:solidFill>
            <a:schemeClr val="tx1"/>
          </a:solidFill>
          <a:latin typeface="+mn-lt"/>
        </a:defRPr>
      </a:lvl7pPr>
      <a:lvl8pPr marL="10142538" indent="-976313" algn="l" defTabSz="3898900" rtl="0" fontAlgn="base">
        <a:spcBef>
          <a:spcPct val="20000"/>
        </a:spcBef>
        <a:spcAft>
          <a:spcPct val="0"/>
        </a:spcAft>
        <a:buChar char="»"/>
        <a:defRPr sz="8700">
          <a:solidFill>
            <a:schemeClr val="tx1"/>
          </a:solidFill>
          <a:latin typeface="+mn-lt"/>
        </a:defRPr>
      </a:lvl8pPr>
      <a:lvl9pPr marL="10599738" indent="-976313" algn="l" defTabSz="3898900" rtl="0" fontAlgn="base">
        <a:spcBef>
          <a:spcPct val="20000"/>
        </a:spcBef>
        <a:spcAft>
          <a:spcPct val="0"/>
        </a:spcAft>
        <a:buChar char="»"/>
        <a:defRPr sz="87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00000">
              <a:srgbClr val="004C54"/>
            </a:gs>
            <a:gs pos="0">
              <a:srgbClr val="008896"/>
            </a:gs>
          </a:gsLst>
          <a:lin ang="5400000" scaled="0"/>
        </a:gradFill>
        <a:effectLst/>
      </p:bgPr>
    </p:bg>
    <p:spTree>
      <p:nvGrpSpPr>
        <p:cNvPr id="1" name=""/>
        <p:cNvGrpSpPr/>
        <p:nvPr/>
      </p:nvGrpSpPr>
      <p:grpSpPr>
        <a:xfrm>
          <a:off x="0" y="0"/>
          <a:ext cx="0" cy="0"/>
          <a:chOff x="0" y="0"/>
          <a:chExt cx="0" cy="0"/>
        </a:xfrm>
      </p:grpSpPr>
      <p:sp>
        <p:nvSpPr>
          <p:cNvPr id="207" name="Flowchart: Delay 206"/>
          <p:cNvSpPr/>
          <p:nvPr/>
        </p:nvSpPr>
        <p:spPr bwMode="auto">
          <a:xfrm rot="16200000">
            <a:off x="6935427" y="5925357"/>
            <a:ext cx="1849206" cy="14282769"/>
          </a:xfrm>
          <a:prstGeom prst="flowChartDelay">
            <a:avLst/>
          </a:prstGeom>
          <a:solidFill>
            <a:srgbClr val="4A727A"/>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698500" rtl="0" eaLnBrk="1" fontAlgn="base" latinLnBrk="0" hangingPunct="1">
              <a:lnSpc>
                <a:spcPct val="100000"/>
              </a:lnSpc>
              <a:spcBef>
                <a:spcPct val="0"/>
              </a:spcBef>
              <a:spcAft>
                <a:spcPct val="0"/>
              </a:spcAft>
              <a:buClrTx/>
              <a:buSzTx/>
              <a:buFontTx/>
              <a:buNone/>
              <a:tabLst/>
            </a:pPr>
            <a:endParaRPr kumimoji="0" lang="fr-BE" sz="1900" b="0" i="0" u="none" strike="noStrike" cap="none" normalizeH="0" baseline="0" smtClean="0">
              <a:ln>
                <a:noFill/>
              </a:ln>
              <a:solidFill>
                <a:schemeClr val="tx1"/>
              </a:solidFill>
              <a:effectLst/>
              <a:latin typeface="Times New Roman" pitchFamily="18" charset="0"/>
            </a:endParaRPr>
          </a:p>
        </p:txBody>
      </p:sp>
      <p:sp>
        <p:nvSpPr>
          <p:cNvPr id="32" name="Flowchart: Delay 31"/>
          <p:cNvSpPr/>
          <p:nvPr/>
        </p:nvSpPr>
        <p:spPr bwMode="auto">
          <a:xfrm rot="5400000">
            <a:off x="12571306" y="-9835022"/>
            <a:ext cx="5100167" cy="30242778"/>
          </a:xfrm>
          <a:prstGeom prst="flowChartDelay">
            <a:avLst/>
          </a:prstGeom>
          <a:gradFill>
            <a:gsLst>
              <a:gs pos="0">
                <a:srgbClr val="004C54"/>
              </a:gs>
              <a:gs pos="76000">
                <a:srgbClr val="008896"/>
              </a:gs>
            </a:gsLst>
            <a:lin ang="10800000" scaled="0"/>
          </a:gradFill>
          <a:ln w="635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698500"/>
            <a:r>
              <a:rPr lang="fr-BE" sz="2000" b="1" spc="300" baseline="30000" dirty="0">
                <a:latin typeface="Cambria" panose="02040503050406030204" pitchFamily="18" charset="0"/>
              </a:rPr>
              <a:t>a</a:t>
            </a:r>
            <a:endParaRPr kumimoji="0" lang="fr-BE" sz="1900" b="0" i="0" u="none" strike="noStrike" cap="none" normalizeH="0" baseline="0" dirty="0" smtClean="0">
              <a:ln>
                <a:noFill/>
              </a:ln>
              <a:solidFill>
                <a:schemeClr val="tx1"/>
              </a:solidFill>
              <a:effectLst/>
              <a:latin typeface="Times New Roman" pitchFamily="18" charset="0"/>
            </a:endParaRPr>
          </a:p>
        </p:txBody>
      </p:sp>
      <p:sp>
        <p:nvSpPr>
          <p:cNvPr id="29" name="Rectangle 28"/>
          <p:cNvSpPr/>
          <p:nvPr/>
        </p:nvSpPr>
        <p:spPr bwMode="auto">
          <a:xfrm>
            <a:off x="0" y="30217"/>
            <a:ext cx="30242778" cy="3738786"/>
          </a:xfrm>
          <a:prstGeom prst="rect">
            <a:avLst/>
          </a:prstGeom>
          <a:gradFill>
            <a:gsLst>
              <a:gs pos="0">
                <a:srgbClr val="B9CEE5"/>
              </a:gs>
              <a:gs pos="100000">
                <a:srgbClr val="6A97C8"/>
              </a:gs>
            </a:gsLst>
            <a:lin ang="5400000" scaled="0"/>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698500" rtl="0" eaLnBrk="1" fontAlgn="base" latinLnBrk="0" hangingPunct="1">
              <a:lnSpc>
                <a:spcPct val="100000"/>
              </a:lnSpc>
              <a:spcBef>
                <a:spcPct val="0"/>
              </a:spcBef>
              <a:spcAft>
                <a:spcPct val="0"/>
              </a:spcAft>
              <a:buClrTx/>
              <a:buSzTx/>
              <a:buFontTx/>
              <a:buNone/>
              <a:tabLst/>
            </a:pPr>
            <a:endParaRPr kumimoji="0" lang="fr-BE" sz="1900" b="0" i="0" u="none" strike="noStrike" cap="none" normalizeH="0" baseline="0" dirty="0" smtClean="0">
              <a:ln>
                <a:noFill/>
              </a:ln>
              <a:solidFill>
                <a:schemeClr val="tx1"/>
              </a:solidFill>
              <a:effectLst/>
              <a:latin typeface="Times New Roman" pitchFamily="18" charset="0"/>
            </a:endParaRPr>
          </a:p>
        </p:txBody>
      </p:sp>
      <p:grpSp>
        <p:nvGrpSpPr>
          <p:cNvPr id="25" name="Group 24"/>
          <p:cNvGrpSpPr/>
          <p:nvPr/>
        </p:nvGrpSpPr>
        <p:grpSpPr>
          <a:xfrm>
            <a:off x="0" y="7672695"/>
            <a:ext cx="30242772" cy="4008336"/>
            <a:chOff x="368813" y="12914002"/>
            <a:chExt cx="14323794" cy="3117108"/>
          </a:xfrm>
        </p:grpSpPr>
        <p:grpSp>
          <p:nvGrpSpPr>
            <p:cNvPr id="23" name="Group 22"/>
            <p:cNvGrpSpPr/>
            <p:nvPr/>
          </p:nvGrpSpPr>
          <p:grpSpPr>
            <a:xfrm>
              <a:off x="368813" y="12914002"/>
              <a:ext cx="14323794" cy="3117108"/>
              <a:chOff x="531955" y="12914002"/>
              <a:chExt cx="14323794" cy="3117108"/>
            </a:xfrm>
          </p:grpSpPr>
          <p:sp>
            <p:nvSpPr>
              <p:cNvPr id="15" name="Flowchart: Delay 14"/>
              <p:cNvSpPr/>
              <p:nvPr/>
            </p:nvSpPr>
            <p:spPr bwMode="auto">
              <a:xfrm rot="16200000">
                <a:off x="7319408" y="6126553"/>
                <a:ext cx="748892" cy="14323790"/>
              </a:xfrm>
              <a:prstGeom prst="flowChartDelay">
                <a:avLst/>
              </a:prstGeom>
              <a:solidFill>
                <a:srgbClr val="4A727A"/>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698500" rtl="0" eaLnBrk="1" fontAlgn="base" latinLnBrk="0" hangingPunct="1">
                  <a:lnSpc>
                    <a:spcPct val="100000"/>
                  </a:lnSpc>
                  <a:spcBef>
                    <a:spcPct val="0"/>
                  </a:spcBef>
                  <a:spcAft>
                    <a:spcPct val="0"/>
                  </a:spcAft>
                  <a:buClrTx/>
                  <a:buSzTx/>
                  <a:buFontTx/>
                  <a:buNone/>
                  <a:tabLst/>
                </a:pPr>
                <a:endParaRPr kumimoji="0" lang="fr-BE" sz="1900" b="0" i="0" u="none" strike="noStrike" cap="none" normalizeH="0" baseline="0" smtClean="0">
                  <a:ln>
                    <a:noFill/>
                  </a:ln>
                  <a:solidFill>
                    <a:schemeClr val="tx1"/>
                  </a:solidFill>
                  <a:effectLst/>
                  <a:latin typeface="Times New Roman" pitchFamily="18" charset="0"/>
                </a:endParaRPr>
              </a:p>
            </p:txBody>
          </p:sp>
          <p:sp>
            <p:nvSpPr>
              <p:cNvPr id="8" name="Rectangle 7"/>
              <p:cNvSpPr/>
              <p:nvPr/>
            </p:nvSpPr>
            <p:spPr>
              <a:xfrm>
                <a:off x="6331630" y="12973248"/>
                <a:ext cx="2936406" cy="723209"/>
              </a:xfrm>
              <a:prstGeom prst="rect">
                <a:avLst/>
              </a:prstGeom>
            </p:spPr>
            <p:txBody>
              <a:bodyPr wrap="none">
                <a:spAutoFit/>
              </a:bodyPr>
              <a:lstStyle/>
              <a:p>
                <a:r>
                  <a:rPr lang="fr-BE" sz="4800" b="1" cap="small" dirty="0" smtClean="0">
                    <a:solidFill>
                      <a:srgbClr val="FFFFFF"/>
                    </a:solidFill>
                    <a:latin typeface="Cambria" panose="02040503050406030204" pitchFamily="18" charset="0"/>
                    <a:cs typeface="Arial" pitchFamily="34" charset="0"/>
                  </a:rPr>
                  <a:t>Contexte et objectifs</a:t>
                </a:r>
                <a:endParaRPr lang="fr-BE" sz="3600" dirty="0">
                  <a:solidFill>
                    <a:srgbClr val="FFFFFF"/>
                  </a:solidFill>
                  <a:latin typeface="Cambria" panose="02040503050406030204" pitchFamily="18" charset="0"/>
                </a:endParaRPr>
              </a:p>
            </p:txBody>
          </p:sp>
          <p:sp>
            <p:nvSpPr>
              <p:cNvPr id="16" name="Round Same Side Corner Rectangle 15"/>
              <p:cNvSpPr/>
              <p:nvPr/>
            </p:nvSpPr>
            <p:spPr bwMode="auto">
              <a:xfrm rot="10800000">
                <a:off x="531955" y="13647550"/>
                <a:ext cx="14323791" cy="2383560"/>
              </a:xfrm>
              <a:prstGeom prst="round2SameRect">
                <a:avLst/>
              </a:prstGeom>
              <a:solidFill>
                <a:srgbClr val="A0B7EA"/>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698500" rtl="0" eaLnBrk="1" fontAlgn="base" latinLnBrk="0" hangingPunct="1">
                  <a:lnSpc>
                    <a:spcPct val="100000"/>
                  </a:lnSpc>
                  <a:spcBef>
                    <a:spcPct val="0"/>
                  </a:spcBef>
                  <a:spcAft>
                    <a:spcPct val="0"/>
                  </a:spcAft>
                  <a:buClrTx/>
                  <a:buSzTx/>
                  <a:buFontTx/>
                  <a:buNone/>
                  <a:tabLst/>
                </a:pPr>
                <a:endParaRPr kumimoji="0" lang="fr-BE" sz="1900" b="0" i="0" u="none" strike="noStrike" cap="none" normalizeH="0" baseline="0" dirty="0" smtClean="0">
                  <a:ln>
                    <a:noFill/>
                  </a:ln>
                  <a:solidFill>
                    <a:schemeClr val="tx1"/>
                  </a:solidFill>
                  <a:effectLst/>
                  <a:latin typeface="Times New Roman" pitchFamily="18" charset="0"/>
                </a:endParaRPr>
              </a:p>
            </p:txBody>
          </p:sp>
          <p:cxnSp>
            <p:nvCxnSpPr>
              <p:cNvPr id="18" name="Straight Connector 17"/>
              <p:cNvCxnSpPr/>
              <p:nvPr/>
            </p:nvCxnSpPr>
            <p:spPr bwMode="auto">
              <a:xfrm>
                <a:off x="531955" y="13662894"/>
                <a:ext cx="14323791" cy="10934"/>
              </a:xfrm>
              <a:prstGeom prst="line">
                <a:avLst/>
              </a:prstGeom>
              <a:solidFill>
                <a:schemeClr val="accent1"/>
              </a:solidFill>
              <a:ln w="76200" cap="flat" cmpd="sng" algn="ctr">
                <a:solidFill>
                  <a:schemeClr val="tx1"/>
                </a:solidFill>
                <a:prstDash val="solid"/>
                <a:round/>
                <a:headEnd type="none" w="med" len="med"/>
                <a:tailEnd type="none" w="med" len="med"/>
              </a:ln>
              <a:effectLst/>
            </p:spPr>
          </p:cxnSp>
        </p:grpSp>
        <p:sp>
          <p:nvSpPr>
            <p:cNvPr id="24" name="TextBox 23"/>
            <p:cNvSpPr txBox="1"/>
            <p:nvPr/>
          </p:nvSpPr>
          <p:spPr>
            <a:xfrm>
              <a:off x="828443" y="14172764"/>
              <a:ext cx="13404539" cy="538609"/>
            </a:xfrm>
            <a:prstGeom prst="rect">
              <a:avLst/>
            </a:prstGeom>
            <a:noFill/>
          </p:spPr>
          <p:txBody>
            <a:bodyPr wrap="square" lIns="0" bIns="0" rtlCol="0">
              <a:spAutoFit/>
            </a:bodyPr>
            <a:lstStyle/>
            <a:p>
              <a:pPr algn="just"/>
              <a:endParaRPr lang="fr-BE" sz="3200" dirty="0">
                <a:latin typeface="Cambria" panose="02040503050406030204" pitchFamily="18" charset="0"/>
              </a:endParaRPr>
            </a:p>
          </p:txBody>
        </p:sp>
      </p:grpSp>
      <p:sp>
        <p:nvSpPr>
          <p:cNvPr id="28" name="Frame 27"/>
          <p:cNvSpPr/>
          <p:nvPr/>
        </p:nvSpPr>
        <p:spPr bwMode="auto">
          <a:xfrm>
            <a:off x="0" y="15157"/>
            <a:ext cx="30243463" cy="3844228"/>
          </a:xfrm>
          <a:prstGeom prst="frame">
            <a:avLst>
              <a:gd name="adj1" fmla="val 3345"/>
            </a:avLst>
          </a:prstGeom>
          <a:solidFill>
            <a:srgbClr val="00808E"/>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698500" rtl="0" eaLnBrk="1" fontAlgn="base" latinLnBrk="0" hangingPunct="1">
              <a:lnSpc>
                <a:spcPct val="100000"/>
              </a:lnSpc>
              <a:spcBef>
                <a:spcPct val="0"/>
              </a:spcBef>
              <a:spcAft>
                <a:spcPct val="0"/>
              </a:spcAft>
              <a:buClrTx/>
              <a:buSzTx/>
              <a:buFontTx/>
              <a:buNone/>
              <a:tabLst/>
            </a:pPr>
            <a:endParaRPr kumimoji="0" lang="fr-BE" sz="1900" b="0" i="0" u="none" strike="noStrike" cap="none" normalizeH="0" baseline="0" smtClean="0">
              <a:ln>
                <a:noFill/>
              </a:ln>
              <a:solidFill>
                <a:schemeClr val="tx1"/>
              </a:solidFill>
              <a:effectLst/>
              <a:latin typeface="Times New Roman" pitchFamily="18" charset="0"/>
            </a:endParaRPr>
          </a:p>
        </p:txBody>
      </p:sp>
      <p:pic>
        <p:nvPicPr>
          <p:cNvPr id="31" name="Picture 3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34899" y="197409"/>
            <a:ext cx="4900623" cy="3270521"/>
          </a:xfrm>
          <a:prstGeom prst="rect">
            <a:avLst/>
          </a:prstGeom>
        </p:spPr>
      </p:pic>
      <p:sp>
        <p:nvSpPr>
          <p:cNvPr id="38" name="Rectangle 37"/>
          <p:cNvSpPr/>
          <p:nvPr/>
        </p:nvSpPr>
        <p:spPr bwMode="auto">
          <a:xfrm>
            <a:off x="9237832" y="4017841"/>
            <a:ext cx="11767800" cy="3759000"/>
          </a:xfrm>
          <a:prstGeom prst="rect">
            <a:avLst/>
          </a:prstGeom>
          <a:solidFill>
            <a:srgbClr val="FFFFFF">
              <a:alpha val="60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698500" rtl="0" eaLnBrk="1" fontAlgn="base" latinLnBrk="0" hangingPunct="1">
              <a:lnSpc>
                <a:spcPct val="100000"/>
              </a:lnSpc>
              <a:spcBef>
                <a:spcPct val="0"/>
              </a:spcBef>
              <a:spcAft>
                <a:spcPct val="0"/>
              </a:spcAft>
              <a:buClrTx/>
              <a:buSzTx/>
              <a:buFontTx/>
              <a:buNone/>
              <a:tabLst/>
            </a:pPr>
            <a:endParaRPr kumimoji="0" lang="fr-BE" sz="1900" b="0" i="0" u="none" strike="noStrike" cap="none" normalizeH="0" baseline="0" smtClean="0">
              <a:ln>
                <a:noFill/>
              </a:ln>
              <a:solidFill>
                <a:schemeClr val="tx1"/>
              </a:solidFill>
              <a:effectLst/>
              <a:latin typeface="Times New Roman" pitchFamily="18" charset="0"/>
            </a:endParaRPr>
          </a:p>
        </p:txBody>
      </p:sp>
      <p:sp>
        <p:nvSpPr>
          <p:cNvPr id="33" name="Rectangle 32"/>
          <p:cNvSpPr/>
          <p:nvPr/>
        </p:nvSpPr>
        <p:spPr>
          <a:xfrm>
            <a:off x="9893328" y="4129052"/>
            <a:ext cx="10059420" cy="2185214"/>
          </a:xfrm>
          <a:prstGeom prst="rect">
            <a:avLst/>
          </a:prstGeom>
        </p:spPr>
        <p:txBody>
          <a:bodyPr wrap="none">
            <a:spAutoFit/>
          </a:bodyPr>
          <a:lstStyle/>
          <a:p>
            <a:pPr algn="ctr"/>
            <a:r>
              <a:rPr lang="fr-BE" sz="4000" b="1" cap="small" spc="300" dirty="0" smtClean="0">
                <a:latin typeface="Cambria" panose="02040503050406030204" pitchFamily="18" charset="0"/>
                <a:cs typeface="Arial" pitchFamily="34" charset="0"/>
              </a:rPr>
              <a:t>Chiodo Liliane</a:t>
            </a:r>
            <a:r>
              <a:rPr lang="fr-BE" sz="4800" b="1" spc="300" baseline="30000" dirty="0" smtClean="0">
                <a:latin typeface="Cambria" panose="02040503050406030204" pitchFamily="18" charset="0"/>
              </a:rPr>
              <a:t>a</a:t>
            </a:r>
            <a:r>
              <a:rPr lang="fr-BE" sz="4000" b="1" cap="small" spc="300" dirty="0" smtClean="0">
                <a:latin typeface="Cambria" panose="02040503050406030204" pitchFamily="18" charset="0"/>
                <a:cs typeface="Arial" pitchFamily="34" charset="0"/>
              </a:rPr>
              <a:t>, Eusèbe Sandrine</a:t>
            </a:r>
            <a:r>
              <a:rPr lang="fr-BE" sz="4800" b="1" spc="300" baseline="30000" dirty="0" smtClean="0">
                <a:latin typeface="Cambria" panose="02040503050406030204" pitchFamily="18" charset="0"/>
              </a:rPr>
              <a:t>a</a:t>
            </a:r>
            <a:r>
              <a:rPr lang="fr-BE" sz="4800" b="1" spc="300" dirty="0" smtClean="0">
                <a:latin typeface="Cambria" panose="02040503050406030204" pitchFamily="18" charset="0"/>
              </a:rPr>
              <a:t>,</a:t>
            </a:r>
            <a:r>
              <a:rPr lang="fr-BE" sz="4000" b="1" cap="small" spc="300" dirty="0" smtClean="0">
                <a:latin typeface="Cambria" panose="02040503050406030204" pitchFamily="18" charset="0"/>
                <a:cs typeface="Arial" pitchFamily="34" charset="0"/>
              </a:rPr>
              <a:t> </a:t>
            </a:r>
          </a:p>
          <a:p>
            <a:pPr algn="ctr"/>
            <a:r>
              <a:rPr lang="fr-BE" sz="4000" b="1" cap="small" spc="300" dirty="0" smtClean="0">
                <a:latin typeface="Cambria" panose="02040503050406030204" pitchFamily="18" charset="0"/>
                <a:cs typeface="Arial" pitchFamily="34" charset="0"/>
              </a:rPr>
              <a:t>Majerus </a:t>
            </a:r>
            <a:r>
              <a:rPr lang="fr-BE" sz="4000" b="1" cap="small" spc="300" dirty="0" err="1" smtClean="0">
                <a:latin typeface="Cambria" panose="02040503050406030204" pitchFamily="18" charset="0"/>
                <a:cs typeface="Arial" pitchFamily="34" charset="0"/>
              </a:rPr>
              <a:t>Steve</a:t>
            </a:r>
            <a:r>
              <a:rPr lang="fr-BE" sz="4800" b="1" spc="300" baseline="30000" dirty="0" err="1" smtClean="0">
                <a:latin typeface="Cambria" panose="02040503050406030204" pitchFamily="18" charset="0"/>
              </a:rPr>
              <a:t>a,b</a:t>
            </a:r>
            <a:r>
              <a:rPr lang="fr-BE" sz="4800" b="1" spc="300" dirty="0" smtClean="0">
                <a:latin typeface="Cambria" panose="02040503050406030204" pitchFamily="18" charset="0"/>
              </a:rPr>
              <a:t> </a:t>
            </a:r>
            <a:r>
              <a:rPr lang="fr-BE" sz="4000" b="1" spc="300" dirty="0" smtClean="0">
                <a:latin typeface="Cambria"/>
              </a:rPr>
              <a:t>et</a:t>
            </a:r>
            <a:r>
              <a:rPr lang="fr-BE" sz="4000" b="1" spc="300" dirty="0" smtClean="0">
                <a:latin typeface="Cambria"/>
                <a:cs typeface="Cambria"/>
              </a:rPr>
              <a:t> Mottron Lauren</a:t>
            </a:r>
            <a:r>
              <a:rPr lang="fr-BE" sz="4000" b="1" cap="small" spc="300" dirty="0">
                <a:latin typeface="Cambria" panose="02040503050406030204" pitchFamily="18" charset="0"/>
                <a:cs typeface="Arial" pitchFamily="34" charset="0"/>
              </a:rPr>
              <a:t>t</a:t>
            </a:r>
            <a:r>
              <a:rPr lang="fr-BE" sz="4800" b="1" spc="300" baseline="30000" dirty="0" smtClean="0">
                <a:latin typeface="Cambria" panose="02040503050406030204" pitchFamily="18" charset="0"/>
              </a:rPr>
              <a:t>c</a:t>
            </a:r>
            <a:endParaRPr lang="fr-BE" sz="4000" b="1" spc="300" dirty="0" smtClean="0">
              <a:latin typeface="Cambria"/>
              <a:cs typeface="Cambria"/>
            </a:endParaRPr>
          </a:p>
          <a:p>
            <a:pPr algn="ctr"/>
            <a:endParaRPr lang="fr-BE" sz="4000" b="1" spc="300" dirty="0">
              <a:latin typeface="Cambria"/>
              <a:cs typeface="Cambria"/>
            </a:endParaRPr>
          </a:p>
        </p:txBody>
      </p:sp>
      <p:sp>
        <p:nvSpPr>
          <p:cNvPr id="35" name="Rectangle 34"/>
          <p:cNvSpPr/>
          <p:nvPr/>
        </p:nvSpPr>
        <p:spPr>
          <a:xfrm>
            <a:off x="11712818" y="5582243"/>
            <a:ext cx="7006983" cy="584775"/>
          </a:xfrm>
          <a:prstGeom prst="rect">
            <a:avLst/>
          </a:prstGeom>
        </p:spPr>
        <p:txBody>
          <a:bodyPr wrap="none">
            <a:spAutoFit/>
          </a:bodyPr>
          <a:lstStyle/>
          <a:p>
            <a:r>
              <a:rPr lang="en-US" sz="4400" b="1" baseline="30000" dirty="0" err="1">
                <a:latin typeface="Cambria" panose="02040503050406030204" pitchFamily="18" charset="0"/>
              </a:rPr>
              <a:t>a</a:t>
            </a:r>
            <a:r>
              <a:rPr lang="en-US" sz="3200" b="1" dirty="0" err="1" smtClean="0">
                <a:latin typeface="Cambria" panose="02040503050406030204" pitchFamily="18" charset="0"/>
              </a:rPr>
              <a:t>University</a:t>
            </a:r>
            <a:r>
              <a:rPr lang="en-US" sz="3200" b="1" dirty="0" smtClean="0">
                <a:latin typeface="Cambria" panose="02040503050406030204" pitchFamily="18" charset="0"/>
              </a:rPr>
              <a:t> de </a:t>
            </a:r>
            <a:r>
              <a:rPr lang="en-US" sz="3200" b="1" dirty="0">
                <a:latin typeface="Cambria" panose="02040503050406030204" pitchFamily="18" charset="0"/>
              </a:rPr>
              <a:t>Liège, Liège, </a:t>
            </a:r>
            <a:r>
              <a:rPr lang="en-US" sz="3200" b="1" dirty="0" err="1" smtClean="0">
                <a:latin typeface="Cambria" panose="02040503050406030204" pitchFamily="18" charset="0"/>
              </a:rPr>
              <a:t>Belgique</a:t>
            </a:r>
            <a:endParaRPr lang="fr-BE" sz="3200" b="1" dirty="0">
              <a:latin typeface="Cambria" panose="02040503050406030204" pitchFamily="18" charset="0"/>
            </a:endParaRPr>
          </a:p>
        </p:txBody>
      </p:sp>
      <p:sp>
        <p:nvSpPr>
          <p:cNvPr id="36" name="Rectangle 35"/>
          <p:cNvSpPr/>
          <p:nvPr/>
        </p:nvSpPr>
        <p:spPr>
          <a:xfrm>
            <a:off x="9937155" y="6048649"/>
            <a:ext cx="11218777" cy="2062103"/>
          </a:xfrm>
          <a:prstGeom prst="rect">
            <a:avLst/>
          </a:prstGeom>
        </p:spPr>
        <p:txBody>
          <a:bodyPr wrap="none">
            <a:spAutoFit/>
          </a:bodyPr>
          <a:lstStyle/>
          <a:p>
            <a:pPr lvl="0"/>
            <a:r>
              <a:rPr lang="en-US" sz="3200" b="1" baseline="30000" dirty="0" smtClean="0">
                <a:latin typeface="Cambria"/>
                <a:cs typeface="Cambria"/>
              </a:rPr>
              <a:t>b</a:t>
            </a:r>
            <a:r>
              <a:rPr lang="en-GB" sz="3200" b="1" dirty="0" smtClean="0">
                <a:latin typeface="Cambria"/>
                <a:cs typeface="Cambria"/>
              </a:rPr>
              <a:t>Fond pour la </a:t>
            </a:r>
            <a:r>
              <a:rPr lang="en-GB" sz="3200" b="1" dirty="0" err="1" smtClean="0">
                <a:latin typeface="Cambria"/>
                <a:cs typeface="Cambria"/>
              </a:rPr>
              <a:t>Recherche</a:t>
            </a:r>
            <a:r>
              <a:rPr lang="en-GB" sz="3200" b="1" dirty="0" smtClean="0">
                <a:latin typeface="Cambria"/>
                <a:cs typeface="Cambria"/>
              </a:rPr>
              <a:t> </a:t>
            </a:r>
            <a:r>
              <a:rPr lang="en-GB" sz="3200" b="1" dirty="0" err="1" smtClean="0">
                <a:latin typeface="Cambria"/>
                <a:cs typeface="Cambria"/>
              </a:rPr>
              <a:t>Scientifique</a:t>
            </a:r>
            <a:r>
              <a:rPr lang="en-GB" sz="3200" b="1" dirty="0" smtClean="0">
                <a:latin typeface="Cambria"/>
                <a:cs typeface="Cambria"/>
              </a:rPr>
              <a:t>, </a:t>
            </a:r>
            <a:r>
              <a:rPr lang="en-GB" sz="3200" b="1" dirty="0">
                <a:latin typeface="Cambria"/>
                <a:cs typeface="Cambria"/>
              </a:rPr>
              <a:t>F.R.S.-</a:t>
            </a:r>
            <a:r>
              <a:rPr lang="en-GB" sz="3200" b="1" dirty="0" smtClean="0">
                <a:latin typeface="Cambria"/>
                <a:cs typeface="Cambria"/>
              </a:rPr>
              <a:t>FNRS, </a:t>
            </a:r>
            <a:r>
              <a:rPr lang="en-GB" sz="3200" b="1" dirty="0" err="1" smtClean="0">
                <a:latin typeface="Cambria"/>
                <a:cs typeface="Cambria"/>
              </a:rPr>
              <a:t>Belgique</a:t>
            </a:r>
            <a:endParaRPr lang="en-GB" sz="3200" b="1" dirty="0" smtClean="0">
              <a:latin typeface="Cambria"/>
              <a:cs typeface="Cambria"/>
            </a:endParaRPr>
          </a:p>
          <a:p>
            <a:pPr lvl="0"/>
            <a:r>
              <a:rPr lang="en-GB" sz="3200" b="1" spc="300" baseline="30000" dirty="0" err="1" smtClean="0">
                <a:latin typeface="Cambria"/>
                <a:cs typeface="Cambria"/>
              </a:rPr>
              <a:t>C</a:t>
            </a:r>
            <a:r>
              <a:rPr lang="en-GB" sz="3200" b="1" spc="300" dirty="0" err="1" smtClean="0">
                <a:latin typeface="Cambria"/>
                <a:cs typeface="Cambria"/>
              </a:rPr>
              <a:t>Centre</a:t>
            </a:r>
            <a:r>
              <a:rPr lang="en-GB" sz="3200" b="1" spc="300" dirty="0" smtClean="0">
                <a:latin typeface="Cambria"/>
                <a:cs typeface="Cambria"/>
              </a:rPr>
              <a:t> </a:t>
            </a:r>
            <a:r>
              <a:rPr lang="en-GB" sz="3200" b="1" spc="300" dirty="0" err="1" smtClean="0">
                <a:latin typeface="Cambria"/>
                <a:cs typeface="Cambria"/>
              </a:rPr>
              <a:t>d’excellence</a:t>
            </a:r>
            <a:r>
              <a:rPr lang="en-GB" sz="3200" b="1" spc="300" dirty="0" smtClean="0">
                <a:latin typeface="Cambria"/>
                <a:cs typeface="Cambria"/>
              </a:rPr>
              <a:t> en Troubles </a:t>
            </a:r>
            <a:r>
              <a:rPr lang="en-GB" sz="3200" b="1" spc="300" dirty="0" err="1" smtClean="0">
                <a:latin typeface="Cambria"/>
                <a:cs typeface="Cambria"/>
              </a:rPr>
              <a:t>envahissants</a:t>
            </a:r>
            <a:endParaRPr lang="en-GB" sz="3200" b="1" spc="300" dirty="0" smtClean="0">
              <a:latin typeface="Cambria"/>
              <a:cs typeface="Cambria"/>
            </a:endParaRPr>
          </a:p>
          <a:p>
            <a:pPr lvl="0"/>
            <a:r>
              <a:rPr lang="en-GB" sz="3200" b="1" spc="300" dirty="0" smtClean="0">
                <a:latin typeface="Cambria"/>
                <a:cs typeface="Cambria"/>
              </a:rPr>
              <a:t> du </a:t>
            </a:r>
            <a:r>
              <a:rPr lang="en-GB" sz="3200" b="1" spc="300" dirty="0" err="1" smtClean="0">
                <a:latin typeface="Cambria"/>
                <a:cs typeface="Cambria"/>
              </a:rPr>
              <a:t>développement</a:t>
            </a:r>
            <a:r>
              <a:rPr lang="en-GB" sz="3200" b="1" spc="300" dirty="0" smtClean="0">
                <a:latin typeface="Cambria"/>
                <a:cs typeface="Cambria"/>
              </a:rPr>
              <a:t> de Montréal, Canada</a:t>
            </a:r>
            <a:endParaRPr lang="en-GB" sz="3200" b="1" dirty="0" smtClean="0">
              <a:latin typeface="Cambria"/>
              <a:cs typeface="Cambria"/>
            </a:endParaRPr>
          </a:p>
          <a:p>
            <a:pPr lvl="0"/>
            <a:endParaRPr lang="fr-BE" sz="3200" b="1" dirty="0">
              <a:latin typeface="Cambria" panose="02040503050406030204" pitchFamily="18" charset="0"/>
            </a:endParaRPr>
          </a:p>
        </p:txBody>
      </p:sp>
      <p:sp>
        <p:nvSpPr>
          <p:cNvPr id="37" name="Rectangle 36"/>
          <p:cNvSpPr/>
          <p:nvPr/>
        </p:nvSpPr>
        <p:spPr>
          <a:xfrm>
            <a:off x="936969" y="4139946"/>
            <a:ext cx="7961924" cy="1107996"/>
          </a:xfrm>
          <a:prstGeom prst="rect">
            <a:avLst/>
          </a:prstGeom>
          <a:effectLst/>
        </p:spPr>
        <p:txBody>
          <a:bodyPr wrap="none">
            <a:spAutoFit/>
          </a:bodyPr>
          <a:lstStyle/>
          <a:p>
            <a:pPr algn="ctr"/>
            <a:r>
              <a:rPr lang="en-US" sz="6600" b="1" cap="small" dirty="0" err="1" smtClean="0">
                <a:solidFill>
                  <a:srgbClr val="FFFFFF"/>
                </a:solidFill>
                <a:latin typeface="Cambria" panose="02040503050406030204" pitchFamily="18" charset="0"/>
                <a:cs typeface="Arial" pitchFamily="34" charset="0"/>
              </a:rPr>
              <a:t>Congrès</a:t>
            </a:r>
            <a:r>
              <a:rPr lang="en-US" sz="6600" b="1" cap="small" dirty="0" smtClean="0">
                <a:solidFill>
                  <a:srgbClr val="FFFFFF"/>
                </a:solidFill>
                <a:latin typeface="Cambria" panose="02040503050406030204" pitchFamily="18" charset="0"/>
                <a:cs typeface="Arial" pitchFamily="34" charset="0"/>
              </a:rPr>
              <a:t> </a:t>
            </a:r>
            <a:r>
              <a:rPr lang="en-US" sz="6600" b="1" cap="small" dirty="0" smtClean="0">
                <a:solidFill>
                  <a:srgbClr val="FFFFFF"/>
                </a:solidFill>
                <a:latin typeface="Cambria" panose="02040503050406030204" pitchFamily="18" charset="0"/>
                <a:cs typeface="Arial" pitchFamily="34" charset="0"/>
              </a:rPr>
              <a:t>FPLSE 2017</a:t>
            </a:r>
            <a:endParaRPr lang="fr-BE" sz="6000" dirty="0">
              <a:solidFill>
                <a:srgbClr val="FFFFFF"/>
              </a:solidFill>
              <a:latin typeface="Cambria" panose="02040503050406030204" pitchFamily="18" charset="0"/>
            </a:endParaRPr>
          </a:p>
        </p:txBody>
      </p:sp>
      <p:grpSp>
        <p:nvGrpSpPr>
          <p:cNvPr id="22" name="Group 21"/>
          <p:cNvGrpSpPr/>
          <p:nvPr/>
        </p:nvGrpSpPr>
        <p:grpSpPr>
          <a:xfrm>
            <a:off x="544812" y="12543578"/>
            <a:ext cx="14515899" cy="22432397"/>
            <a:chOff x="544231" y="12047299"/>
            <a:chExt cx="14590691" cy="22008070"/>
          </a:xfrm>
        </p:grpSpPr>
        <p:sp>
          <p:nvSpPr>
            <p:cNvPr id="34" name="Rectangle 33"/>
            <p:cNvSpPr/>
            <p:nvPr/>
          </p:nvSpPr>
          <p:spPr>
            <a:xfrm>
              <a:off x="6456107" y="12047299"/>
              <a:ext cx="2646016" cy="863517"/>
            </a:xfrm>
            <a:prstGeom prst="rect">
              <a:avLst/>
            </a:prstGeom>
          </p:spPr>
          <p:txBody>
            <a:bodyPr wrap="none">
              <a:spAutoFit/>
            </a:bodyPr>
            <a:lstStyle/>
            <a:p>
              <a:r>
                <a:rPr lang="fr-BE" sz="4800" b="1" cap="small" dirty="0" smtClean="0">
                  <a:solidFill>
                    <a:srgbClr val="FFFFFF"/>
                  </a:solidFill>
                  <a:latin typeface="Cambria" panose="02040503050406030204" pitchFamily="18" charset="0"/>
                  <a:cs typeface="Arial" pitchFamily="34" charset="0"/>
                </a:rPr>
                <a:t>Méthode</a:t>
              </a:r>
              <a:endParaRPr lang="fr-BE" sz="3600" dirty="0">
                <a:solidFill>
                  <a:srgbClr val="FFFFFF"/>
                </a:solidFill>
                <a:latin typeface="Cambria" panose="02040503050406030204" pitchFamily="18" charset="0"/>
              </a:endParaRPr>
            </a:p>
          </p:txBody>
        </p:sp>
        <p:sp>
          <p:nvSpPr>
            <p:cNvPr id="39" name="Round Same Side Corner Rectangle 38"/>
            <p:cNvSpPr/>
            <p:nvPr/>
          </p:nvSpPr>
          <p:spPr bwMode="auto">
            <a:xfrm rot="10800000">
              <a:off x="738787" y="13309798"/>
              <a:ext cx="14396135" cy="20745571"/>
            </a:xfrm>
            <a:prstGeom prst="round2SameRect">
              <a:avLst/>
            </a:prstGeom>
            <a:solidFill>
              <a:srgbClr val="A0B7EA"/>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698500" rtl="0" eaLnBrk="1" fontAlgn="base" latinLnBrk="0" hangingPunct="1">
                <a:lnSpc>
                  <a:spcPct val="100000"/>
                </a:lnSpc>
                <a:spcBef>
                  <a:spcPct val="0"/>
                </a:spcBef>
                <a:spcAft>
                  <a:spcPct val="0"/>
                </a:spcAft>
                <a:buClrTx/>
                <a:buSzTx/>
                <a:buFontTx/>
                <a:buNone/>
                <a:tabLst/>
              </a:pPr>
              <a:endParaRPr kumimoji="0" lang="fr-BE" sz="1900" b="0" i="0" u="none" strike="noStrike" cap="none" normalizeH="0" baseline="0" dirty="0" smtClean="0">
                <a:ln>
                  <a:noFill/>
                </a:ln>
                <a:solidFill>
                  <a:schemeClr val="tx1"/>
                </a:solidFill>
                <a:effectLst/>
                <a:latin typeface="Times New Roman" pitchFamily="18" charset="0"/>
              </a:endParaRPr>
            </a:p>
          </p:txBody>
        </p:sp>
        <p:cxnSp>
          <p:nvCxnSpPr>
            <p:cNvPr id="40" name="Straight Connector 39"/>
            <p:cNvCxnSpPr/>
            <p:nvPr/>
          </p:nvCxnSpPr>
          <p:spPr bwMode="auto">
            <a:xfrm>
              <a:off x="544231" y="13276306"/>
              <a:ext cx="14572005" cy="1"/>
            </a:xfrm>
            <a:prstGeom prst="line">
              <a:avLst/>
            </a:prstGeom>
            <a:solidFill>
              <a:schemeClr val="accent1"/>
            </a:solidFill>
            <a:ln w="76200" cap="flat" cmpd="sng" algn="ctr">
              <a:solidFill>
                <a:schemeClr val="tx1"/>
              </a:solidFill>
              <a:prstDash val="solid"/>
              <a:round/>
              <a:headEnd type="none" w="med" len="med"/>
              <a:tailEnd type="none" w="med" len="med"/>
            </a:ln>
            <a:effectLst/>
          </p:spPr>
        </p:cxnSp>
      </p:grpSp>
      <p:grpSp>
        <p:nvGrpSpPr>
          <p:cNvPr id="42" name="Group 41"/>
          <p:cNvGrpSpPr/>
          <p:nvPr/>
        </p:nvGrpSpPr>
        <p:grpSpPr>
          <a:xfrm>
            <a:off x="15384028" y="12001921"/>
            <a:ext cx="14859435" cy="22821850"/>
            <a:chOff x="501628" y="12054046"/>
            <a:chExt cx="14354124" cy="23912693"/>
          </a:xfrm>
        </p:grpSpPr>
        <p:sp>
          <p:nvSpPr>
            <p:cNvPr id="44" name="Flowchart: Delay 43"/>
            <p:cNvSpPr/>
            <p:nvPr/>
          </p:nvSpPr>
          <p:spPr bwMode="auto">
            <a:xfrm rot="16200000">
              <a:off x="6270005" y="6285669"/>
              <a:ext cx="2816699" cy="14353453"/>
            </a:xfrm>
            <a:prstGeom prst="flowChartDelay">
              <a:avLst/>
            </a:prstGeom>
            <a:solidFill>
              <a:srgbClr val="4A727A"/>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698500" rtl="0" eaLnBrk="1" fontAlgn="base" latinLnBrk="0" hangingPunct="1">
                <a:lnSpc>
                  <a:spcPct val="100000"/>
                </a:lnSpc>
                <a:spcBef>
                  <a:spcPct val="0"/>
                </a:spcBef>
                <a:spcAft>
                  <a:spcPct val="0"/>
                </a:spcAft>
                <a:buClrTx/>
                <a:buSzTx/>
                <a:buFontTx/>
                <a:buNone/>
                <a:tabLst/>
              </a:pPr>
              <a:endParaRPr kumimoji="0" lang="fr-BE" sz="1900" b="0" i="0" u="none" strike="noStrike" cap="none" normalizeH="0" baseline="0" smtClean="0">
                <a:ln>
                  <a:noFill/>
                </a:ln>
                <a:solidFill>
                  <a:schemeClr val="tx1"/>
                </a:solidFill>
                <a:effectLst/>
                <a:latin typeface="Times New Roman" pitchFamily="18" charset="0"/>
              </a:endParaRPr>
            </a:p>
          </p:txBody>
        </p:sp>
        <p:sp>
          <p:nvSpPr>
            <p:cNvPr id="45" name="Rectangle 44"/>
            <p:cNvSpPr>
              <a:spLocks/>
            </p:cNvSpPr>
            <p:nvPr/>
          </p:nvSpPr>
          <p:spPr>
            <a:xfrm>
              <a:off x="6578694" y="12728048"/>
              <a:ext cx="2681554" cy="880980"/>
            </a:xfrm>
            <a:prstGeom prst="rect">
              <a:avLst/>
            </a:prstGeom>
          </p:spPr>
          <p:txBody>
            <a:bodyPr wrap="none">
              <a:spAutoFit/>
            </a:bodyPr>
            <a:lstStyle/>
            <a:p>
              <a:r>
                <a:rPr lang="fr-BE" sz="4800" b="1" cap="small" dirty="0" smtClean="0">
                  <a:solidFill>
                    <a:srgbClr val="FFFFFF"/>
                  </a:solidFill>
                  <a:latin typeface="Cambria" panose="02040503050406030204" pitchFamily="18" charset="0"/>
                  <a:cs typeface="Arial" pitchFamily="34" charset="0"/>
                </a:rPr>
                <a:t>Résultats</a:t>
              </a:r>
              <a:endParaRPr lang="fr-BE" sz="3600" dirty="0">
                <a:solidFill>
                  <a:srgbClr val="FFFFFF"/>
                </a:solidFill>
                <a:latin typeface="Cambria" panose="02040503050406030204" pitchFamily="18" charset="0"/>
              </a:endParaRPr>
            </a:p>
          </p:txBody>
        </p:sp>
        <p:sp>
          <p:nvSpPr>
            <p:cNvPr id="46" name="Round Same Side Corner Rectangle 45"/>
            <p:cNvSpPr/>
            <p:nvPr/>
          </p:nvSpPr>
          <p:spPr bwMode="auto">
            <a:xfrm rot="10800000">
              <a:off x="531960" y="13933519"/>
              <a:ext cx="14323791" cy="22033220"/>
            </a:xfrm>
            <a:prstGeom prst="round2SameRect">
              <a:avLst/>
            </a:prstGeom>
            <a:solidFill>
              <a:srgbClr val="A0B7EA"/>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698500" rtl="0" eaLnBrk="1" fontAlgn="base" latinLnBrk="0" hangingPunct="1">
                <a:lnSpc>
                  <a:spcPct val="100000"/>
                </a:lnSpc>
                <a:spcBef>
                  <a:spcPct val="0"/>
                </a:spcBef>
                <a:spcAft>
                  <a:spcPct val="0"/>
                </a:spcAft>
                <a:buClrTx/>
                <a:buSzTx/>
                <a:buFontTx/>
                <a:buNone/>
                <a:tabLst/>
              </a:pPr>
              <a:endParaRPr kumimoji="0" lang="fr-BE" sz="1900" b="0" i="0" u="none" strike="noStrike" cap="none" normalizeH="0" baseline="0" dirty="0" smtClean="0">
                <a:ln>
                  <a:noFill/>
                </a:ln>
                <a:solidFill>
                  <a:schemeClr val="tx1"/>
                </a:solidFill>
                <a:effectLst/>
                <a:latin typeface="Times New Roman" pitchFamily="18" charset="0"/>
              </a:endParaRPr>
            </a:p>
          </p:txBody>
        </p:sp>
        <p:cxnSp>
          <p:nvCxnSpPr>
            <p:cNvPr id="47" name="Straight Connector 46"/>
            <p:cNvCxnSpPr/>
            <p:nvPr/>
          </p:nvCxnSpPr>
          <p:spPr bwMode="auto">
            <a:xfrm>
              <a:off x="531960" y="13958611"/>
              <a:ext cx="14323792" cy="0"/>
            </a:xfrm>
            <a:prstGeom prst="line">
              <a:avLst/>
            </a:prstGeom>
            <a:solidFill>
              <a:schemeClr val="accent1"/>
            </a:solidFill>
            <a:ln w="76200" cap="flat" cmpd="sng" algn="ctr">
              <a:solidFill>
                <a:schemeClr val="tx1"/>
              </a:solidFill>
              <a:prstDash val="solid"/>
              <a:round/>
              <a:headEnd type="none" w="med" len="med"/>
              <a:tailEnd type="none" w="med" len="med"/>
            </a:ln>
            <a:effectLst/>
          </p:spPr>
        </p:cxnSp>
      </p:grpSp>
      <p:grpSp>
        <p:nvGrpSpPr>
          <p:cNvPr id="49" name="Group 48"/>
          <p:cNvGrpSpPr/>
          <p:nvPr/>
        </p:nvGrpSpPr>
        <p:grpSpPr>
          <a:xfrm>
            <a:off x="646638" y="34772180"/>
            <a:ext cx="29019205" cy="3075927"/>
            <a:chOff x="496269" y="12830325"/>
            <a:chExt cx="14359477" cy="4537791"/>
          </a:xfrm>
        </p:grpSpPr>
        <p:sp>
          <p:nvSpPr>
            <p:cNvPr id="51" name="Flowchart: Delay 50"/>
            <p:cNvSpPr/>
            <p:nvPr/>
          </p:nvSpPr>
          <p:spPr bwMode="auto">
            <a:xfrm rot="16200000">
              <a:off x="6528521" y="6874183"/>
              <a:ext cx="2259285" cy="14323790"/>
            </a:xfrm>
            <a:prstGeom prst="flowChartDelay">
              <a:avLst/>
            </a:prstGeom>
            <a:solidFill>
              <a:srgbClr val="4A727A"/>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698500" rtl="0" eaLnBrk="1" fontAlgn="base" latinLnBrk="0" hangingPunct="1">
                <a:lnSpc>
                  <a:spcPct val="100000"/>
                </a:lnSpc>
                <a:spcBef>
                  <a:spcPct val="0"/>
                </a:spcBef>
                <a:spcAft>
                  <a:spcPct val="0"/>
                </a:spcAft>
                <a:buClrTx/>
                <a:buSzTx/>
                <a:buFontTx/>
                <a:buNone/>
                <a:tabLst/>
              </a:pPr>
              <a:endParaRPr kumimoji="0" lang="fr-BE" sz="1900" b="0" i="0" u="none" strike="noStrike" cap="none" normalizeH="0" baseline="0" smtClean="0">
                <a:ln>
                  <a:noFill/>
                </a:ln>
                <a:solidFill>
                  <a:schemeClr val="tx1"/>
                </a:solidFill>
                <a:effectLst/>
                <a:latin typeface="Times New Roman" pitchFamily="18" charset="0"/>
              </a:endParaRPr>
            </a:p>
          </p:txBody>
        </p:sp>
        <p:sp>
          <p:nvSpPr>
            <p:cNvPr id="52" name="Rectangle 51"/>
            <p:cNvSpPr>
              <a:spLocks/>
            </p:cNvSpPr>
            <p:nvPr/>
          </p:nvSpPr>
          <p:spPr>
            <a:xfrm>
              <a:off x="6928139" y="12830325"/>
              <a:ext cx="1491982" cy="830998"/>
            </a:xfrm>
            <a:prstGeom prst="rect">
              <a:avLst/>
            </a:prstGeom>
          </p:spPr>
          <p:txBody>
            <a:bodyPr wrap="none">
              <a:spAutoFit/>
            </a:bodyPr>
            <a:lstStyle/>
            <a:p>
              <a:r>
                <a:rPr lang="fr-BE" sz="4800" b="1" cap="small" dirty="0" smtClean="0">
                  <a:solidFill>
                    <a:srgbClr val="FFFFFF"/>
                  </a:solidFill>
                  <a:latin typeface="Cambria" panose="02040503050406030204" pitchFamily="18" charset="0"/>
                  <a:cs typeface="Arial" pitchFamily="34" charset="0"/>
                </a:rPr>
                <a:t>Discussion</a:t>
              </a:r>
              <a:endParaRPr lang="fr-BE" sz="3600" dirty="0">
                <a:solidFill>
                  <a:srgbClr val="FFFFFF"/>
                </a:solidFill>
                <a:latin typeface="Cambria" panose="02040503050406030204" pitchFamily="18" charset="0"/>
              </a:endParaRPr>
            </a:p>
          </p:txBody>
        </p:sp>
        <p:sp>
          <p:nvSpPr>
            <p:cNvPr id="53" name="Round Same Side Corner Rectangle 52"/>
            <p:cNvSpPr/>
            <p:nvPr/>
          </p:nvSpPr>
          <p:spPr bwMode="auto">
            <a:xfrm rot="10800000">
              <a:off x="531955" y="13933520"/>
              <a:ext cx="14323791" cy="3434596"/>
            </a:xfrm>
            <a:prstGeom prst="round2SameRect">
              <a:avLst/>
            </a:prstGeom>
            <a:solidFill>
              <a:srgbClr val="A0B7EA"/>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698500" rtl="0" eaLnBrk="1" fontAlgn="base" latinLnBrk="0" hangingPunct="1">
                <a:lnSpc>
                  <a:spcPct val="100000"/>
                </a:lnSpc>
                <a:spcBef>
                  <a:spcPct val="0"/>
                </a:spcBef>
                <a:spcAft>
                  <a:spcPct val="0"/>
                </a:spcAft>
                <a:buClrTx/>
                <a:buSzTx/>
                <a:buFontTx/>
                <a:buNone/>
                <a:tabLst/>
              </a:pPr>
              <a:endParaRPr kumimoji="0" lang="fr-BE" sz="1900" b="0" i="0" u="none" strike="noStrike" cap="none" normalizeH="0" baseline="0" dirty="0" smtClean="0">
                <a:ln>
                  <a:noFill/>
                </a:ln>
                <a:solidFill>
                  <a:schemeClr val="tx1"/>
                </a:solidFill>
                <a:effectLst/>
                <a:latin typeface="Times New Roman" pitchFamily="18" charset="0"/>
              </a:endParaRPr>
            </a:p>
          </p:txBody>
        </p:sp>
        <p:cxnSp>
          <p:nvCxnSpPr>
            <p:cNvPr id="54" name="Straight Connector 53"/>
            <p:cNvCxnSpPr/>
            <p:nvPr/>
          </p:nvCxnSpPr>
          <p:spPr bwMode="auto">
            <a:xfrm>
              <a:off x="531900" y="13934229"/>
              <a:ext cx="14323792" cy="0"/>
            </a:xfrm>
            <a:prstGeom prst="line">
              <a:avLst/>
            </a:prstGeom>
            <a:solidFill>
              <a:schemeClr val="accent1"/>
            </a:solidFill>
            <a:ln w="76200" cap="flat" cmpd="sng" algn="ctr">
              <a:solidFill>
                <a:schemeClr val="tx1"/>
              </a:solidFill>
              <a:prstDash val="solid"/>
              <a:round/>
              <a:headEnd type="none" w="med" len="med"/>
              <a:tailEnd type="none" w="med" len="med"/>
            </a:ln>
            <a:effectLst/>
          </p:spPr>
        </p:cxnSp>
      </p:grpSp>
      <p:sp>
        <p:nvSpPr>
          <p:cNvPr id="3" name="Rectangle 2"/>
          <p:cNvSpPr/>
          <p:nvPr/>
        </p:nvSpPr>
        <p:spPr>
          <a:xfrm>
            <a:off x="4600337" y="15398926"/>
            <a:ext cx="72008" cy="203133"/>
          </a:xfrm>
          <a:prstGeom prst="rect">
            <a:avLst/>
          </a:prstGeom>
        </p:spPr>
        <p:txBody>
          <a:bodyPr wrap="none" rtlCol="0" anchor="ctr">
            <a:spAutoFit/>
          </a:bodyPr>
          <a:lstStyle/>
          <a:p>
            <a:pPr algn="ctr"/>
            <a:endParaRPr lang="fr-BE" sz="4800" b="1" cap="small" dirty="0" err="1" smtClean="0">
              <a:solidFill>
                <a:srgbClr val="FFFFFF"/>
              </a:solidFill>
              <a:latin typeface="+mj-lt"/>
              <a:cs typeface="Arial" pitchFamily="34" charset="0"/>
            </a:endParaRPr>
          </a:p>
        </p:txBody>
      </p:sp>
      <p:sp>
        <p:nvSpPr>
          <p:cNvPr id="27" name="Rectangle 26"/>
          <p:cNvSpPr/>
          <p:nvPr/>
        </p:nvSpPr>
        <p:spPr>
          <a:xfrm>
            <a:off x="7415410" y="437563"/>
            <a:ext cx="15412643" cy="1015663"/>
          </a:xfrm>
          <a:prstGeom prst="rect">
            <a:avLst/>
          </a:prstGeom>
        </p:spPr>
        <p:txBody>
          <a:bodyPr wrap="square">
            <a:spAutoFit/>
          </a:bodyPr>
          <a:lstStyle/>
          <a:p>
            <a:pPr algn="ctr"/>
            <a:endParaRPr lang="fr-BE" sz="6000" dirty="0">
              <a:latin typeface="Cambria" panose="02040503050406030204" pitchFamily="18" charset="0"/>
            </a:endParaRPr>
          </a:p>
        </p:txBody>
      </p:sp>
      <p:sp>
        <p:nvSpPr>
          <p:cNvPr id="63" name="Organigramme : Alternative 62"/>
          <p:cNvSpPr>
            <a:spLocks/>
          </p:cNvSpPr>
          <p:nvPr/>
        </p:nvSpPr>
        <p:spPr>
          <a:xfrm>
            <a:off x="504107" y="38092209"/>
            <a:ext cx="29019224" cy="3905933"/>
          </a:xfrm>
          <a:prstGeom prst="flowChartAlternateProcess">
            <a:avLst/>
          </a:prstGeom>
          <a:gradFill>
            <a:gsLst>
              <a:gs pos="29000">
                <a:srgbClr val="004C54"/>
              </a:gs>
              <a:gs pos="100000">
                <a:srgbClr val="00727E"/>
              </a:gs>
            </a:gsLst>
            <a:lin ang="16200000" scaled="0"/>
          </a:gradFill>
          <a:ln w="12700">
            <a:solidFill>
              <a:schemeClr val="tx1"/>
            </a:solidFill>
          </a:ln>
        </p:spPr>
        <p:txBody>
          <a:bodyPr wrap="square" rtlCol="0" anchor="ctr">
            <a:noAutofit/>
          </a:bodyPr>
          <a:lstStyle/>
          <a:p>
            <a:pPr>
              <a:spcBef>
                <a:spcPct val="50000"/>
              </a:spcBef>
            </a:pPr>
            <a:r>
              <a:rPr lang="fr-BE" sz="2400" dirty="0">
                <a:solidFill>
                  <a:srgbClr val="FFFFFF"/>
                </a:solidFill>
                <a:latin typeface="Cambria"/>
                <a:cs typeface="Cambria"/>
              </a:rPr>
              <a:t>Barbeau, E. B., Soulières, I., Dawson, M., Zeffiro, T. A., &amp; Mottron, L. (2013). </a:t>
            </a:r>
            <a:r>
              <a:rPr lang="en-US" sz="2400" dirty="0">
                <a:solidFill>
                  <a:srgbClr val="FFFFFF"/>
                </a:solidFill>
                <a:latin typeface="Cambria"/>
                <a:cs typeface="Cambria"/>
              </a:rPr>
              <a:t>The Level and Nature of Autistic Intelligence III: Inspection Time. Journal of Abnormal Psychology. </a:t>
            </a:r>
            <a:r>
              <a:rPr lang="en-US" sz="2400" dirty="0" err="1">
                <a:solidFill>
                  <a:srgbClr val="FFFFFF"/>
                </a:solidFill>
                <a:latin typeface="Cambria"/>
                <a:cs typeface="Cambria"/>
              </a:rPr>
              <a:t>Bonnel</a:t>
            </a:r>
            <a:r>
              <a:rPr lang="en-US" sz="2400" dirty="0">
                <a:solidFill>
                  <a:srgbClr val="FFFFFF"/>
                </a:solidFill>
                <a:latin typeface="Cambria"/>
                <a:cs typeface="Cambria"/>
              </a:rPr>
              <a:t>, A., </a:t>
            </a:r>
            <a:r>
              <a:rPr lang="en-US" sz="2400" dirty="0" err="1">
                <a:solidFill>
                  <a:srgbClr val="FFFFFF"/>
                </a:solidFill>
                <a:latin typeface="Cambria"/>
                <a:cs typeface="Cambria"/>
              </a:rPr>
              <a:t>Mc</a:t>
            </a:r>
            <a:r>
              <a:rPr lang="en-US" sz="2400" dirty="0">
                <a:solidFill>
                  <a:srgbClr val="FFFFFF"/>
                </a:solidFill>
                <a:latin typeface="Cambria"/>
                <a:cs typeface="Cambria"/>
              </a:rPr>
              <a:t> Adams, S., Smith, B., </a:t>
            </a:r>
            <a:r>
              <a:rPr lang="en-US" sz="2400" dirty="0" err="1">
                <a:solidFill>
                  <a:srgbClr val="FFFFFF"/>
                </a:solidFill>
                <a:latin typeface="Cambria"/>
                <a:cs typeface="Cambria"/>
              </a:rPr>
              <a:t>Berthiaumec</a:t>
            </a:r>
            <a:r>
              <a:rPr lang="en-US" sz="2400" dirty="0">
                <a:solidFill>
                  <a:srgbClr val="FFFFFF"/>
                </a:solidFill>
                <a:latin typeface="Cambria"/>
                <a:cs typeface="Cambria"/>
              </a:rPr>
              <a:t>, C., </a:t>
            </a:r>
            <a:r>
              <a:rPr lang="en-US" sz="2400" dirty="0" err="1">
                <a:solidFill>
                  <a:srgbClr val="FFFFFF"/>
                </a:solidFill>
                <a:latin typeface="Cambria"/>
                <a:cs typeface="Cambria"/>
              </a:rPr>
              <a:t>Bertones</a:t>
            </a:r>
            <a:r>
              <a:rPr lang="en-US" sz="2400" dirty="0">
                <a:solidFill>
                  <a:srgbClr val="FFFFFF"/>
                </a:solidFill>
                <a:latin typeface="Cambria"/>
                <a:cs typeface="Cambria"/>
              </a:rPr>
              <a:t>, A., </a:t>
            </a:r>
            <a:r>
              <a:rPr lang="en-US" sz="2400" dirty="0" err="1">
                <a:solidFill>
                  <a:srgbClr val="FFFFFF"/>
                </a:solidFill>
                <a:latin typeface="Cambria"/>
                <a:cs typeface="Cambria"/>
              </a:rPr>
              <a:t>Ciocca</a:t>
            </a:r>
            <a:r>
              <a:rPr lang="en-US" sz="2400" dirty="0">
                <a:solidFill>
                  <a:srgbClr val="FFFFFF"/>
                </a:solidFill>
                <a:latin typeface="Cambria"/>
                <a:cs typeface="Cambria"/>
              </a:rPr>
              <a:t>, V., </a:t>
            </a:r>
            <a:r>
              <a:rPr lang="en-US" sz="2400" dirty="0" err="1">
                <a:solidFill>
                  <a:srgbClr val="FFFFFF"/>
                </a:solidFill>
                <a:latin typeface="Cambria"/>
                <a:cs typeface="Cambria"/>
              </a:rPr>
              <a:t>Buracka</a:t>
            </a:r>
            <a:r>
              <a:rPr lang="en-US" sz="2400" dirty="0">
                <a:solidFill>
                  <a:srgbClr val="FFFFFF"/>
                </a:solidFill>
                <a:latin typeface="Cambria"/>
                <a:cs typeface="Cambria"/>
              </a:rPr>
              <a:t>, J.,</a:t>
            </a:r>
            <a:r>
              <a:rPr lang="en-US" sz="2400" dirty="0" err="1">
                <a:solidFill>
                  <a:srgbClr val="FFFFFF"/>
                </a:solidFill>
                <a:latin typeface="Cambria"/>
                <a:cs typeface="Cambria"/>
              </a:rPr>
              <a:t>Mottron</a:t>
            </a:r>
            <a:r>
              <a:rPr lang="en-US" sz="2400" dirty="0">
                <a:solidFill>
                  <a:srgbClr val="FFFFFF"/>
                </a:solidFill>
                <a:latin typeface="Cambria"/>
                <a:cs typeface="Cambria"/>
              </a:rPr>
              <a:t>, L. (2010). Enhanced pure-tone pitch discrimination among persons with autism but not Asperger syndrome. Journal </a:t>
            </a:r>
            <a:r>
              <a:rPr lang="en-US" sz="2400" dirty="0" err="1">
                <a:solidFill>
                  <a:srgbClr val="FFFFFF"/>
                </a:solidFill>
                <a:latin typeface="Cambria"/>
                <a:cs typeface="Cambria"/>
              </a:rPr>
              <a:t>ofNeuropsychologia</a:t>
            </a:r>
            <a:r>
              <a:rPr lang="en-US" sz="2400" dirty="0">
                <a:solidFill>
                  <a:srgbClr val="FFFFFF"/>
                </a:solidFill>
                <a:latin typeface="Cambria"/>
                <a:cs typeface="Cambria"/>
              </a:rPr>
              <a:t>, 48, 2465-2475.</a:t>
            </a:r>
            <a:r>
              <a:rPr lang="fr-BE" sz="2400" dirty="0">
                <a:solidFill>
                  <a:srgbClr val="FFFFFF"/>
                </a:solidFill>
                <a:latin typeface="Cambria"/>
                <a:cs typeface="Cambria"/>
              </a:rPr>
              <a:t/>
            </a:r>
            <a:br>
              <a:rPr lang="fr-BE" sz="2400" dirty="0">
                <a:solidFill>
                  <a:srgbClr val="FFFFFF"/>
                </a:solidFill>
                <a:latin typeface="Cambria"/>
                <a:cs typeface="Cambria"/>
              </a:rPr>
            </a:br>
            <a:r>
              <a:rPr lang="en-US" sz="2400" dirty="0" err="1">
                <a:solidFill>
                  <a:srgbClr val="FFFFFF"/>
                </a:solidFill>
                <a:latin typeface="Cambria"/>
                <a:cs typeface="Cambria"/>
              </a:rPr>
              <a:t>Klin</a:t>
            </a:r>
            <a:r>
              <a:rPr lang="en-US" sz="2400" dirty="0">
                <a:solidFill>
                  <a:srgbClr val="FFFFFF"/>
                </a:solidFill>
                <a:latin typeface="Cambria"/>
                <a:cs typeface="Cambria"/>
              </a:rPr>
              <a:t>, A., &amp; </a:t>
            </a:r>
            <a:r>
              <a:rPr lang="en-US" sz="2400" dirty="0" err="1">
                <a:solidFill>
                  <a:srgbClr val="FFFFFF"/>
                </a:solidFill>
                <a:latin typeface="Cambria"/>
                <a:cs typeface="Cambria"/>
              </a:rPr>
              <a:t>Volkmar</a:t>
            </a:r>
            <a:r>
              <a:rPr lang="en-US" sz="2400" dirty="0">
                <a:solidFill>
                  <a:srgbClr val="FFFFFF"/>
                </a:solidFill>
                <a:latin typeface="Cambria"/>
                <a:cs typeface="Cambria"/>
              </a:rPr>
              <a:t>, E R. (1996). Yale Survey of Special Interests. Unpublished manuscript. </a:t>
            </a:r>
            <a:r>
              <a:rPr lang="fr-BE" sz="2400" dirty="0">
                <a:solidFill>
                  <a:srgbClr val="FFFFFF"/>
                </a:solidFill>
                <a:latin typeface="Cambria"/>
                <a:cs typeface="Cambria"/>
              </a:rPr>
              <a:t/>
            </a:r>
            <a:br>
              <a:rPr lang="fr-BE" sz="2400" dirty="0">
                <a:solidFill>
                  <a:srgbClr val="FFFFFF"/>
                </a:solidFill>
                <a:latin typeface="Cambria"/>
                <a:cs typeface="Cambria"/>
              </a:rPr>
            </a:br>
            <a:r>
              <a:rPr lang="fr-BE" sz="2400" dirty="0">
                <a:solidFill>
                  <a:srgbClr val="FFFFFF"/>
                </a:solidFill>
                <a:latin typeface="Cambria"/>
                <a:cs typeface="Cambria"/>
              </a:rPr>
              <a:t>Mercier, C., Mottron, L., Belleville, </a:t>
            </a:r>
            <a:r>
              <a:rPr lang="en-US" sz="2400" dirty="0">
                <a:solidFill>
                  <a:srgbClr val="FFFFFF"/>
                </a:solidFill>
                <a:latin typeface="Cambria"/>
                <a:cs typeface="Cambria"/>
              </a:rPr>
              <a:t>S. (2000). A psychosocial study on restricted </a:t>
            </a:r>
            <a:r>
              <a:rPr lang="en-US" sz="2400" dirty="0" err="1">
                <a:solidFill>
                  <a:srgbClr val="FFFFFF"/>
                </a:solidFill>
                <a:latin typeface="Cambria"/>
                <a:cs typeface="Cambria"/>
              </a:rPr>
              <a:t>intersets</a:t>
            </a:r>
            <a:r>
              <a:rPr lang="en-US" sz="2400" dirty="0">
                <a:solidFill>
                  <a:srgbClr val="FFFFFF"/>
                </a:solidFill>
                <a:latin typeface="Cambria"/>
                <a:cs typeface="Cambria"/>
              </a:rPr>
              <a:t> in high-functioning persons with pervasive developmental disorders. Publications and the National Autistic Society. </a:t>
            </a:r>
            <a:r>
              <a:rPr lang="en-US" sz="2400" dirty="0" err="1">
                <a:solidFill>
                  <a:srgbClr val="FFFFFF"/>
                </a:solidFill>
                <a:latin typeface="Cambria"/>
                <a:cs typeface="Cambria"/>
              </a:rPr>
              <a:t>Vol</a:t>
            </a:r>
            <a:r>
              <a:rPr lang="en-US" sz="2400" dirty="0">
                <a:solidFill>
                  <a:srgbClr val="FFFFFF"/>
                </a:solidFill>
                <a:latin typeface="Cambria"/>
                <a:cs typeface="Cambria"/>
              </a:rPr>
              <a:t> 4(4), Montréal, 409-428.</a:t>
            </a:r>
            <a:r>
              <a:rPr lang="fr-BE" sz="2400" dirty="0">
                <a:solidFill>
                  <a:srgbClr val="FFFFFF"/>
                </a:solidFill>
                <a:latin typeface="Cambria"/>
                <a:cs typeface="Cambria"/>
              </a:rPr>
              <a:t/>
            </a:r>
            <a:br>
              <a:rPr lang="fr-BE" sz="2400" dirty="0">
                <a:solidFill>
                  <a:srgbClr val="FFFFFF"/>
                </a:solidFill>
                <a:latin typeface="Cambria"/>
                <a:cs typeface="Cambria"/>
              </a:rPr>
            </a:br>
            <a:r>
              <a:rPr lang="fr-BE" sz="2400" dirty="0">
                <a:solidFill>
                  <a:srgbClr val="FFFFFF"/>
                </a:solidFill>
                <a:latin typeface="Cambria"/>
                <a:cs typeface="Cambria"/>
              </a:rPr>
              <a:t>Raven, J. (1981) Matrices progressives  Standard de Raven. Paris : Editions du Centre de Psychologie Appliquée.</a:t>
            </a:r>
            <a:br>
              <a:rPr lang="fr-BE" sz="2400" dirty="0">
                <a:solidFill>
                  <a:srgbClr val="FFFFFF"/>
                </a:solidFill>
                <a:latin typeface="Cambria"/>
                <a:cs typeface="Cambria"/>
              </a:rPr>
            </a:br>
            <a:r>
              <a:rPr lang="fr-FR" sz="2400" dirty="0">
                <a:solidFill>
                  <a:srgbClr val="FFFFFF"/>
                </a:solidFill>
                <a:latin typeface="Cambria"/>
                <a:cs typeface="Cambria"/>
              </a:rPr>
              <a:t>Samson, F., </a:t>
            </a:r>
            <a:r>
              <a:rPr lang="fr-FR" sz="2400" dirty="0" err="1">
                <a:solidFill>
                  <a:srgbClr val="FFFFFF"/>
                </a:solidFill>
                <a:latin typeface="Cambria"/>
                <a:cs typeface="Cambria"/>
              </a:rPr>
              <a:t>Zeffiro</a:t>
            </a:r>
            <a:r>
              <a:rPr lang="fr-FR" sz="2400" dirty="0">
                <a:solidFill>
                  <a:srgbClr val="FFFFFF"/>
                </a:solidFill>
                <a:latin typeface="Cambria"/>
                <a:cs typeface="Cambria"/>
              </a:rPr>
              <a:t>, T.A., Doyon, J., Benali, H., </a:t>
            </a:r>
            <a:r>
              <a:rPr lang="fr-FR" sz="2400" dirty="0" err="1">
                <a:solidFill>
                  <a:srgbClr val="FFFFFF"/>
                </a:solidFill>
                <a:latin typeface="Cambria"/>
                <a:cs typeface="Cambria"/>
              </a:rPr>
              <a:t>Mottron</a:t>
            </a:r>
            <a:r>
              <a:rPr lang="fr-FR" sz="2400" dirty="0">
                <a:solidFill>
                  <a:srgbClr val="FFFFFF"/>
                </a:solidFill>
                <a:latin typeface="Cambria"/>
                <a:cs typeface="Cambria"/>
              </a:rPr>
              <a:t>, L. (2014). Speech acquisition </a:t>
            </a:r>
            <a:r>
              <a:rPr lang="fr-FR" sz="2400" dirty="0" err="1">
                <a:solidFill>
                  <a:srgbClr val="FFFFFF"/>
                </a:solidFill>
                <a:latin typeface="Cambria"/>
                <a:cs typeface="Cambria"/>
              </a:rPr>
              <a:t>predicts</a:t>
            </a:r>
            <a:r>
              <a:rPr lang="fr-FR" sz="2400" dirty="0">
                <a:solidFill>
                  <a:srgbClr val="FFFFFF"/>
                </a:solidFill>
                <a:latin typeface="Cambria"/>
                <a:cs typeface="Cambria"/>
              </a:rPr>
              <a:t> </a:t>
            </a:r>
            <a:r>
              <a:rPr lang="fr-FR" sz="2400" dirty="0" err="1">
                <a:solidFill>
                  <a:srgbClr val="FFFFFF"/>
                </a:solidFill>
                <a:latin typeface="Cambria"/>
                <a:cs typeface="Cambria"/>
              </a:rPr>
              <a:t>regions</a:t>
            </a:r>
            <a:r>
              <a:rPr lang="fr-FR" sz="2400" dirty="0">
                <a:solidFill>
                  <a:srgbClr val="FFFFFF"/>
                </a:solidFill>
                <a:latin typeface="Cambria"/>
                <a:cs typeface="Cambria"/>
              </a:rPr>
              <a:t> of </a:t>
            </a:r>
            <a:r>
              <a:rPr lang="fr-FR" sz="2400" dirty="0" err="1">
                <a:solidFill>
                  <a:srgbClr val="FFFFFF"/>
                </a:solidFill>
                <a:latin typeface="Cambria"/>
                <a:cs typeface="Cambria"/>
              </a:rPr>
              <a:t>enhanced</a:t>
            </a:r>
            <a:r>
              <a:rPr lang="fr-FR" sz="2400" dirty="0">
                <a:solidFill>
                  <a:srgbClr val="FFFFFF"/>
                </a:solidFill>
                <a:latin typeface="Cambria"/>
                <a:cs typeface="Cambria"/>
              </a:rPr>
              <a:t> cortical </a:t>
            </a:r>
            <a:r>
              <a:rPr lang="fr-FR" sz="2400" dirty="0" err="1">
                <a:solidFill>
                  <a:srgbClr val="FFFFFF"/>
                </a:solidFill>
                <a:latin typeface="Cambria"/>
                <a:cs typeface="Cambria"/>
              </a:rPr>
              <a:t>response</a:t>
            </a:r>
            <a:r>
              <a:rPr lang="fr-FR" sz="2400" dirty="0">
                <a:solidFill>
                  <a:srgbClr val="FFFFFF"/>
                </a:solidFill>
                <a:latin typeface="Cambria"/>
                <a:cs typeface="Cambria"/>
              </a:rPr>
              <a:t> to </a:t>
            </a:r>
            <a:r>
              <a:rPr lang="fr-FR" sz="2400" dirty="0" err="1">
                <a:solidFill>
                  <a:srgbClr val="FFFFFF"/>
                </a:solidFill>
                <a:latin typeface="Cambria"/>
                <a:cs typeface="Cambria"/>
              </a:rPr>
              <a:t>auditory</a:t>
            </a:r>
            <a:r>
              <a:rPr lang="fr-FR" sz="2400" dirty="0">
                <a:solidFill>
                  <a:srgbClr val="FFFFFF"/>
                </a:solidFill>
                <a:latin typeface="Cambria"/>
                <a:cs typeface="Cambria"/>
              </a:rPr>
              <a:t> stimulation in </a:t>
            </a:r>
            <a:r>
              <a:rPr lang="fr-FR" sz="2400" dirty="0" err="1">
                <a:solidFill>
                  <a:srgbClr val="FFFFFF"/>
                </a:solidFill>
                <a:latin typeface="Cambria"/>
                <a:cs typeface="Cambria"/>
              </a:rPr>
              <a:t>autism</a:t>
            </a:r>
            <a:r>
              <a:rPr lang="fr-FR" sz="2400" dirty="0">
                <a:solidFill>
                  <a:srgbClr val="FFFFFF"/>
                </a:solidFill>
                <a:latin typeface="Cambria"/>
                <a:cs typeface="Cambria"/>
              </a:rPr>
              <a:t> </a:t>
            </a:r>
            <a:r>
              <a:rPr lang="fr-FR" sz="2400" dirty="0" err="1">
                <a:solidFill>
                  <a:srgbClr val="FFFFFF"/>
                </a:solidFill>
                <a:latin typeface="Cambria"/>
                <a:cs typeface="Cambria"/>
              </a:rPr>
              <a:t>spectrum</a:t>
            </a:r>
            <a:r>
              <a:rPr lang="fr-FR" sz="2400" dirty="0">
                <a:solidFill>
                  <a:srgbClr val="FFFFFF"/>
                </a:solidFill>
                <a:latin typeface="Cambria"/>
                <a:cs typeface="Cambria"/>
              </a:rPr>
              <a:t> </a:t>
            </a:r>
            <a:r>
              <a:rPr lang="fr-FR" sz="2400" dirty="0" err="1">
                <a:solidFill>
                  <a:srgbClr val="FFFFFF"/>
                </a:solidFill>
                <a:latin typeface="Cambria"/>
                <a:cs typeface="Cambria"/>
              </a:rPr>
              <a:t>individuals</a:t>
            </a:r>
            <a:r>
              <a:rPr lang="fr-FR" sz="2400" dirty="0">
                <a:solidFill>
                  <a:srgbClr val="FFFFFF"/>
                </a:solidFill>
                <a:latin typeface="Cambria"/>
                <a:cs typeface="Cambria"/>
              </a:rPr>
              <a:t>. Journal of </a:t>
            </a:r>
            <a:r>
              <a:rPr lang="fr-FR" sz="2400" dirty="0" err="1">
                <a:solidFill>
                  <a:srgbClr val="FFFFFF"/>
                </a:solidFill>
                <a:latin typeface="Cambria"/>
                <a:cs typeface="Cambria"/>
              </a:rPr>
              <a:t>psychiatric</a:t>
            </a:r>
            <a:r>
              <a:rPr lang="fr-FR" sz="2400" dirty="0">
                <a:solidFill>
                  <a:srgbClr val="FFFFFF"/>
                </a:solidFill>
                <a:latin typeface="Cambria"/>
                <a:cs typeface="Cambria"/>
              </a:rPr>
              <a:t> </a:t>
            </a:r>
            <a:r>
              <a:rPr lang="fr-FR" sz="2400" dirty="0" err="1">
                <a:solidFill>
                  <a:srgbClr val="FFFFFF"/>
                </a:solidFill>
                <a:latin typeface="Cambria"/>
                <a:cs typeface="Cambria"/>
              </a:rPr>
              <a:t>research</a:t>
            </a:r>
            <a:r>
              <a:rPr lang="fr-FR" sz="2400" dirty="0">
                <a:solidFill>
                  <a:srgbClr val="FFFFFF"/>
                </a:solidFill>
                <a:latin typeface="Cambria"/>
                <a:cs typeface="Cambria"/>
              </a:rPr>
              <a:t>. Montréal. 68, 285-292.</a:t>
            </a:r>
            <a:endParaRPr lang="fr-BE" sz="2400" dirty="0">
              <a:solidFill>
                <a:srgbClr val="FFFFFF"/>
              </a:solidFill>
              <a:latin typeface="Cambria"/>
              <a:cs typeface="Cambria"/>
            </a:endParaRPr>
          </a:p>
        </p:txBody>
      </p:sp>
      <p:sp>
        <p:nvSpPr>
          <p:cNvPr id="65" name="Rectangle 64"/>
          <p:cNvSpPr/>
          <p:nvPr/>
        </p:nvSpPr>
        <p:spPr>
          <a:xfrm>
            <a:off x="936155" y="38020201"/>
            <a:ext cx="2190023" cy="584775"/>
          </a:xfrm>
          <a:prstGeom prst="rect">
            <a:avLst/>
          </a:prstGeom>
        </p:spPr>
        <p:txBody>
          <a:bodyPr wrap="none">
            <a:spAutoFit/>
          </a:bodyPr>
          <a:lstStyle/>
          <a:p>
            <a:r>
              <a:rPr lang="fr-BE" sz="3200" b="1" cap="small" dirty="0" err="1">
                <a:solidFill>
                  <a:schemeClr val="bg1"/>
                </a:solidFill>
                <a:latin typeface="Cambria" panose="02040503050406030204" pitchFamily="18" charset="0"/>
                <a:cs typeface="Arial" pitchFamily="34" charset="0"/>
              </a:rPr>
              <a:t>References</a:t>
            </a:r>
            <a:endParaRPr lang="fr-BE" sz="2000" dirty="0">
              <a:solidFill>
                <a:schemeClr val="bg1"/>
              </a:solidFill>
              <a:latin typeface="Cambria" panose="02040503050406030204" pitchFamily="18" charset="0"/>
            </a:endParaRPr>
          </a:p>
        </p:txBody>
      </p:sp>
      <p:sp>
        <p:nvSpPr>
          <p:cNvPr id="72" name="Rectangle 71"/>
          <p:cNvSpPr/>
          <p:nvPr/>
        </p:nvSpPr>
        <p:spPr>
          <a:xfrm>
            <a:off x="21746467" y="5040537"/>
            <a:ext cx="5200262" cy="1569660"/>
          </a:xfrm>
          <a:prstGeom prst="rect">
            <a:avLst/>
          </a:prstGeom>
        </p:spPr>
        <p:txBody>
          <a:bodyPr wrap="none">
            <a:spAutoFit/>
          </a:bodyPr>
          <a:lstStyle/>
          <a:p>
            <a:r>
              <a:rPr lang="en-GB" sz="3200" b="1" dirty="0" smtClean="0">
                <a:latin typeface="Cambria" panose="02040503050406030204" pitchFamily="18" charset="0"/>
              </a:rPr>
              <a:t>Contact:</a:t>
            </a:r>
          </a:p>
          <a:p>
            <a:r>
              <a:rPr lang="en-GB" sz="3200" dirty="0" err="1" smtClean="0">
                <a:latin typeface="Cambria" panose="02040503050406030204" pitchFamily="18" charset="0"/>
              </a:rPr>
              <a:t>lchiodo@ulg.ac.be</a:t>
            </a:r>
            <a:endParaRPr lang="en-GB" sz="3200" dirty="0" smtClean="0">
              <a:latin typeface="Cambria" panose="02040503050406030204" pitchFamily="18" charset="0"/>
            </a:endParaRPr>
          </a:p>
          <a:p>
            <a:r>
              <a:rPr lang="en-GB" sz="3200" dirty="0" smtClean="0">
                <a:latin typeface="Cambria" panose="02040503050406030204" pitchFamily="18" charset="0"/>
              </a:rPr>
              <a:t>University of Liège, Belgium</a:t>
            </a:r>
            <a:endParaRPr lang="fr-FR" sz="2800" dirty="0"/>
          </a:p>
        </p:txBody>
      </p:sp>
      <p:sp>
        <p:nvSpPr>
          <p:cNvPr id="176" name="Text Box 57"/>
          <p:cNvSpPr txBox="1">
            <a:spLocks noChangeArrowheads="1"/>
          </p:cNvSpPr>
          <p:nvPr/>
        </p:nvSpPr>
        <p:spPr bwMode="auto">
          <a:xfrm>
            <a:off x="7344867" y="0"/>
            <a:ext cx="16057784" cy="295465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336699"/>
                </a:solidFill>
                <a:miter lim="800000"/>
                <a:headEnd/>
                <a:tailEnd/>
              </a14:hiddenLine>
            </a:ext>
          </a:extLst>
        </p:spPr>
        <p:txBody>
          <a:bodyPr wrap="square" lIns="540000" tIns="0" rIns="540000" bIns="0">
            <a:spAutoFit/>
          </a:bodyPr>
          <a:lstStyle>
            <a:defPPr>
              <a:defRPr kern="1200" smtId="4294967295"/>
            </a:defPPr>
            <a:lvl1pPr eaLnBrk="0" hangingPunct="0">
              <a:defRPr sz="8600">
                <a:solidFill>
                  <a:schemeClr val="tx1"/>
                </a:solidFill>
                <a:latin typeface="Arial"/>
              </a:defRPr>
            </a:lvl1pPr>
            <a:lvl2pPr marL="742950" indent="-285750" eaLnBrk="0" hangingPunct="0">
              <a:defRPr sz="8600">
                <a:solidFill>
                  <a:schemeClr val="tx1"/>
                </a:solidFill>
                <a:latin typeface="Arial"/>
              </a:defRPr>
            </a:lvl2pPr>
            <a:lvl3pPr marL="1143000" indent="-228600" eaLnBrk="0" hangingPunct="0">
              <a:defRPr sz="8600">
                <a:solidFill>
                  <a:schemeClr val="tx1"/>
                </a:solidFill>
                <a:latin typeface="Arial"/>
              </a:defRPr>
            </a:lvl3pPr>
            <a:lvl4pPr marL="1600200" indent="-228600" eaLnBrk="0" hangingPunct="0">
              <a:defRPr sz="8600">
                <a:solidFill>
                  <a:schemeClr val="tx1"/>
                </a:solidFill>
                <a:latin typeface="Arial"/>
              </a:defRPr>
            </a:lvl4pPr>
            <a:lvl5pPr marL="2057400" indent="-228600" eaLnBrk="0" hangingPunct="0">
              <a:defRPr sz="8600">
                <a:solidFill>
                  <a:schemeClr val="tx1"/>
                </a:solidFill>
                <a:latin typeface="Arial"/>
              </a:defRPr>
            </a:lvl5pPr>
            <a:lvl6pPr marL="2514600" indent="-228600" eaLnBrk="0" fontAlgn="base" hangingPunct="0">
              <a:spcBef>
                <a:spcPct val="0"/>
              </a:spcBef>
              <a:spcAft>
                <a:spcPct val="0"/>
              </a:spcAft>
              <a:defRPr sz="8600">
                <a:solidFill>
                  <a:schemeClr val="tx1"/>
                </a:solidFill>
                <a:latin typeface="Arial"/>
              </a:defRPr>
            </a:lvl6pPr>
            <a:lvl7pPr marL="2971800" indent="-228600" eaLnBrk="0" fontAlgn="base" hangingPunct="0">
              <a:spcBef>
                <a:spcPct val="0"/>
              </a:spcBef>
              <a:spcAft>
                <a:spcPct val="0"/>
              </a:spcAft>
              <a:defRPr sz="8600">
                <a:solidFill>
                  <a:schemeClr val="tx1"/>
                </a:solidFill>
                <a:latin typeface="Arial"/>
              </a:defRPr>
            </a:lvl7pPr>
            <a:lvl8pPr marL="3429000" indent="-228600" eaLnBrk="0" fontAlgn="base" hangingPunct="0">
              <a:spcBef>
                <a:spcPct val="0"/>
              </a:spcBef>
              <a:spcAft>
                <a:spcPct val="0"/>
              </a:spcAft>
              <a:defRPr sz="8600">
                <a:solidFill>
                  <a:schemeClr val="tx1"/>
                </a:solidFill>
                <a:latin typeface="Arial"/>
              </a:defRPr>
            </a:lvl8pPr>
            <a:lvl9pPr marL="3886200" indent="-228600" eaLnBrk="0" fontAlgn="base" hangingPunct="0">
              <a:spcBef>
                <a:spcPct val="0"/>
              </a:spcBef>
              <a:spcAft>
                <a:spcPct val="0"/>
              </a:spcAft>
              <a:defRPr sz="8600">
                <a:solidFill>
                  <a:schemeClr val="tx1"/>
                </a:solidFill>
                <a:latin typeface="Arial"/>
              </a:defRPr>
            </a:lvl9pPr>
          </a:lstStyle>
          <a:p>
            <a:endParaRPr lang="fr-BE" sz="4800" b="1" dirty="0" smtClean="0">
              <a:latin typeface="Cambria"/>
              <a:cs typeface="Cambria"/>
            </a:endParaRPr>
          </a:p>
          <a:p>
            <a:pPr algn="ctr"/>
            <a:r>
              <a:rPr lang="fr-FR" sz="4800" b="1" dirty="0"/>
              <a:t>La nature des intérêts spécifiques distingue les personnes autistiques avec et sans retard de langage</a:t>
            </a:r>
            <a:endParaRPr lang="fr-BE" sz="4800" dirty="0"/>
          </a:p>
        </p:txBody>
      </p:sp>
      <p:sp>
        <p:nvSpPr>
          <p:cNvPr id="6" name="Rectangle 5"/>
          <p:cNvSpPr/>
          <p:nvPr/>
        </p:nvSpPr>
        <p:spPr>
          <a:xfrm>
            <a:off x="646636" y="8700483"/>
            <a:ext cx="28416876" cy="4616648"/>
          </a:xfrm>
          <a:prstGeom prst="rect">
            <a:avLst/>
          </a:prstGeom>
        </p:spPr>
        <p:txBody>
          <a:bodyPr wrap="square">
            <a:spAutoFit/>
          </a:bodyPr>
          <a:lstStyle/>
          <a:p>
            <a:r>
              <a:rPr lang="fr-FR" sz="3200" dirty="0">
                <a:latin typeface="Cambria" panose="02040503050406030204" pitchFamily="18" charset="0"/>
              </a:rPr>
              <a:t>De récentes découvertes (</a:t>
            </a:r>
            <a:r>
              <a:rPr lang="fr-FR" sz="3200" dirty="0" err="1">
                <a:latin typeface="Cambria" panose="02040503050406030204" pitchFamily="18" charset="0"/>
              </a:rPr>
              <a:t>Bonnel</a:t>
            </a:r>
            <a:r>
              <a:rPr lang="fr-FR" sz="3200" dirty="0">
                <a:latin typeface="Cambria" panose="02040503050406030204" pitchFamily="18" charset="0"/>
              </a:rPr>
              <a:t> et al., 2010; Barbeau et al., 2013) suggèrent que les personnes avec autisme ayant eu un retard de langage vs sans retard, peuvent être différenciées sur  base de la nature perceptive ou non perceptive de leurs pics d’habilité. De même, les résultats en neuro-imagerie montrent que les personnes avec autisme ayant eu un retard de langage vs sans, différent en perception visuelle et langagière au niveau des zones corticales affichant une activation accrue lors de la présentation de matériel visuel et auditif (Samson et al., 2014).</a:t>
            </a:r>
            <a:br>
              <a:rPr lang="fr-FR" sz="3200" dirty="0">
                <a:latin typeface="Cambria" panose="02040503050406030204" pitchFamily="18" charset="0"/>
              </a:rPr>
            </a:br>
            <a:r>
              <a:rPr lang="fr-FR" sz="3200" b="1" dirty="0">
                <a:latin typeface="Cambria" panose="02040503050406030204" pitchFamily="18" charset="0"/>
              </a:rPr>
              <a:t>  Objectifs: Explorer si les adultes avec autisme avec vs sans retard de langage diffèrent dans la nature perceptuelle et thématique de leurs intérêts </a:t>
            </a:r>
            <a:r>
              <a:rPr lang="fr-FR" sz="3200" b="1" dirty="0" smtClean="0">
                <a:latin typeface="Cambria" panose="02040503050406030204" pitchFamily="18" charset="0"/>
              </a:rPr>
              <a:t>spécifiques.</a:t>
            </a:r>
            <a:endParaRPr lang="fr-BE" sz="3200" dirty="0">
              <a:latin typeface="Cambria" panose="02040503050406030204" pitchFamily="18" charset="0"/>
            </a:endParaRPr>
          </a:p>
          <a:p>
            <a:pPr eaLnBrk="0" hangingPunct="0">
              <a:spcBef>
                <a:spcPct val="50000"/>
              </a:spcBef>
              <a:buClr>
                <a:schemeClr val="accent1">
                  <a:lumMod val="50000"/>
                </a:schemeClr>
              </a:buClr>
            </a:pPr>
            <a:r>
              <a:rPr lang="en-US" sz="3400" b="1" dirty="0" smtClean="0"/>
              <a:t>                                                  </a:t>
            </a:r>
            <a:endParaRPr lang="en-GB" sz="3400" b="1" dirty="0"/>
          </a:p>
          <a:p>
            <a:pPr eaLnBrk="0" hangingPunct="0">
              <a:spcBef>
                <a:spcPct val="50000"/>
              </a:spcBef>
              <a:buClr>
                <a:schemeClr val="accent1">
                  <a:lumMod val="50000"/>
                </a:schemeClr>
              </a:buClr>
            </a:pPr>
            <a:endParaRPr lang="en-GB" sz="3400" b="1" dirty="0"/>
          </a:p>
        </p:txBody>
      </p:sp>
      <p:graphicFrame>
        <p:nvGraphicFramePr>
          <p:cNvPr id="178" name="Tableau 1"/>
          <p:cNvGraphicFramePr>
            <a:graphicFrameLocks noGrp="1"/>
          </p:cNvGraphicFramePr>
          <p:nvPr>
            <p:extLst>
              <p:ext uri="{D42A27DB-BD31-4B8C-83A1-F6EECF244321}">
                <p14:modId xmlns:p14="http://schemas.microsoft.com/office/powerpoint/2010/main" val="3491899723"/>
              </p:ext>
            </p:extLst>
          </p:nvPr>
        </p:nvGraphicFramePr>
        <p:xfrm>
          <a:off x="1447334" y="14132596"/>
          <a:ext cx="12522269" cy="11932920"/>
        </p:xfrm>
        <a:graphic>
          <a:graphicData uri="http://schemas.openxmlformats.org/drawingml/2006/table">
            <a:tbl>
              <a:tblPr firstRow="1" firstCol="1" bandRow="1"/>
              <a:tblGrid>
                <a:gridCol w="4740301"/>
                <a:gridCol w="56601"/>
                <a:gridCol w="99686"/>
                <a:gridCol w="2766179"/>
                <a:gridCol w="2429751"/>
                <a:gridCol w="2429751"/>
              </a:tblGrid>
              <a:tr h="492663">
                <a:tc gridSpan="2">
                  <a:txBody>
                    <a:bodyPr/>
                    <a:lstStyle/>
                    <a:p>
                      <a:pPr algn="l" fontAlgn="ctr"/>
                      <a:r>
                        <a:rPr lang="fr-BE" sz="3200" b="1" i="0" u="none" strike="noStrike" dirty="0" smtClean="0">
                          <a:solidFill>
                            <a:srgbClr val="000000"/>
                          </a:solidFill>
                          <a:effectLst/>
                          <a:latin typeface="Cambria"/>
                          <a:cs typeface="Cambria"/>
                        </a:rPr>
                        <a:t>Participant</a:t>
                      </a:r>
                      <a:r>
                        <a:rPr lang="fr-BE" sz="3200" b="1" i="0" u="none" strike="noStrike" baseline="0" dirty="0" smtClean="0">
                          <a:solidFill>
                            <a:srgbClr val="000000"/>
                          </a:solidFill>
                          <a:effectLst/>
                          <a:latin typeface="Cambria"/>
                          <a:cs typeface="Cambria"/>
                        </a:rPr>
                        <a:t>s</a:t>
                      </a:r>
                      <a:endParaRPr lang="fr-BE" sz="3200" b="1" i="0" u="none" strike="noStrike" dirty="0">
                        <a:solidFill>
                          <a:srgbClr val="000000"/>
                        </a:solidFill>
                        <a:effectLst/>
                        <a:latin typeface="Cambria"/>
                        <a:cs typeface="Cambria"/>
                      </a:endParaRPr>
                    </a:p>
                  </a:txBody>
                  <a:tcPr marL="12700" marR="12700" marT="12700" marB="0" anchor="ctr">
                    <a:lnL w="12700" cap="flat" cmpd="sng" algn="ctr">
                      <a:solidFill>
                        <a:srgbClr val="9BC2E6"/>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9BC2E6"/>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endParaRPr lang="fr-BE" sz="3200" b="1" i="0" u="sng" strike="noStrike" dirty="0">
                        <a:solidFill>
                          <a:srgbClr val="000000"/>
                        </a:solidFill>
                        <a:effectLst/>
                        <a:latin typeface="Cambria"/>
                        <a:cs typeface="Cambria"/>
                      </a:endParaRP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9BC2E6"/>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ctr" fontAlgn="ctr"/>
                      <a:r>
                        <a:rPr lang="fr-BE" sz="3200" b="1" i="0" u="sng" strike="noStrike" dirty="0">
                          <a:solidFill>
                            <a:schemeClr val="tx1"/>
                          </a:solidFill>
                          <a:effectLst/>
                          <a:latin typeface="Cambria"/>
                          <a:cs typeface="Cambria"/>
                        </a:rPr>
                        <a:t> </a:t>
                      </a:r>
                      <a:r>
                        <a:rPr lang="fr-BE" sz="3200" b="1" i="0" u="sng" strike="noStrike" dirty="0" smtClean="0">
                          <a:solidFill>
                            <a:schemeClr val="tx1"/>
                          </a:solidFill>
                          <a:effectLst/>
                          <a:latin typeface="Cambria"/>
                          <a:cs typeface="Cambria"/>
                        </a:rPr>
                        <a:t>ASRL</a:t>
                      </a:r>
                      <a:endParaRPr lang="fr-BE" sz="3200" b="1" i="0" u="sng" strike="noStrike" dirty="0">
                        <a:solidFill>
                          <a:schemeClr val="tx1"/>
                        </a:solidFill>
                        <a:effectLst/>
                        <a:latin typeface="Cambria"/>
                        <a:cs typeface="Cambria"/>
                      </a:endParaRPr>
                    </a:p>
                  </a:txBody>
                  <a:tcPr marL="12700" marR="12700" marT="12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9BC2E6"/>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9CEE5"/>
                    </a:solidFill>
                  </a:tcPr>
                </a:tc>
                <a:tc>
                  <a:txBody>
                    <a:bodyPr/>
                    <a:lstStyle/>
                    <a:p>
                      <a:pPr algn="ctr" fontAlgn="ctr"/>
                      <a:r>
                        <a:rPr lang="fr-BE" sz="3200" b="1" i="0" u="sng" strike="noStrike" dirty="0" smtClean="0">
                          <a:solidFill>
                            <a:srgbClr val="000000"/>
                          </a:solidFill>
                          <a:effectLst/>
                          <a:latin typeface="Cambria"/>
                          <a:cs typeface="Cambria"/>
                        </a:rPr>
                        <a:t>ARL</a:t>
                      </a:r>
                      <a:endParaRPr lang="fr-BE" sz="3200" b="1" i="0" u="sng" strike="noStrike" dirty="0">
                        <a:solidFill>
                          <a:srgbClr val="000000"/>
                        </a:solidFill>
                        <a:effectLst/>
                        <a:latin typeface="Cambria"/>
                        <a:cs typeface="Cambria"/>
                      </a:endParaRPr>
                    </a:p>
                  </a:txBody>
                  <a:tcPr marL="12700" marR="12700" marT="12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9BC2E6"/>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9CEE5"/>
                    </a:solidFill>
                  </a:tcPr>
                </a:tc>
                <a:tc>
                  <a:txBody>
                    <a:bodyPr/>
                    <a:lstStyle/>
                    <a:p>
                      <a:pPr algn="l" fontAlgn="ctr"/>
                      <a:r>
                        <a:rPr lang="fr-BE" sz="3200" b="1" i="0" u="sng" strike="noStrike" dirty="0" smtClean="0">
                          <a:solidFill>
                            <a:srgbClr val="000000"/>
                          </a:solidFill>
                          <a:effectLst/>
                          <a:latin typeface="Cambria"/>
                          <a:cs typeface="Cambria"/>
                        </a:rPr>
                        <a:t>Contrôles</a:t>
                      </a:r>
                      <a:endParaRPr lang="fr-BE" sz="3200" b="1" i="0" u="sng" strike="noStrike" dirty="0">
                        <a:solidFill>
                          <a:srgbClr val="000000"/>
                        </a:solidFill>
                        <a:effectLst/>
                        <a:latin typeface="Cambria"/>
                        <a:cs typeface="Cambria"/>
                      </a:endParaRPr>
                    </a:p>
                  </a:txBody>
                  <a:tcPr marL="12700" marR="12700" marT="12700" marB="0" anchor="ctr">
                    <a:lnL w="6350" cap="flat" cmpd="sng" algn="ctr">
                      <a:solidFill>
                        <a:srgbClr val="FFFFFF"/>
                      </a:solidFill>
                      <a:prstDash val="solid"/>
                      <a:round/>
                      <a:headEnd type="none" w="med" len="med"/>
                      <a:tailEnd type="none" w="med" len="med"/>
                    </a:lnL>
                    <a:lnR w="12700" cap="flat" cmpd="sng" algn="ctr">
                      <a:solidFill>
                        <a:srgbClr val="9BC2E6"/>
                      </a:solidFill>
                      <a:prstDash val="solid"/>
                      <a:round/>
                      <a:headEnd type="none" w="med" len="med"/>
                      <a:tailEnd type="none" w="med" len="med"/>
                    </a:lnR>
                    <a:lnT w="12700" cap="flat" cmpd="sng" algn="ctr">
                      <a:solidFill>
                        <a:srgbClr val="9BC2E6"/>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9CEE5"/>
                    </a:solidFill>
                  </a:tcPr>
                </a:tc>
              </a:tr>
              <a:tr h="492663">
                <a:tc gridSpan="2">
                  <a:txBody>
                    <a:bodyPr/>
                    <a:lstStyle/>
                    <a:p>
                      <a:pPr algn="l" fontAlgn="b"/>
                      <a:r>
                        <a:rPr lang="fr-BE" sz="3200" b="0" i="0" u="none" strike="noStrike" dirty="0">
                          <a:solidFill>
                            <a:srgbClr val="000000"/>
                          </a:solidFill>
                          <a:effectLst/>
                          <a:latin typeface="Cambria"/>
                          <a:cs typeface="Cambria"/>
                        </a:rPr>
                        <a:t> </a:t>
                      </a:r>
                    </a:p>
                  </a:txBody>
                  <a:tcPr marL="12700" marR="12700" marT="12700" marB="0" anchor="b">
                    <a:lnL w="12700" cap="flat" cmpd="sng" algn="ctr">
                      <a:solidFill>
                        <a:srgbClr val="9BC2E6"/>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hMerge="1">
                  <a:txBody>
                    <a:bodyPr/>
                    <a:lstStyle/>
                    <a:p>
                      <a:endParaRPr lang="en-US"/>
                    </a:p>
                  </a:txBody>
                  <a:tcPr/>
                </a:tc>
                <a:tc>
                  <a:txBody>
                    <a:bodyPr/>
                    <a:lstStyle/>
                    <a:p>
                      <a:pPr algn="l" fontAlgn="b"/>
                      <a:r>
                        <a:rPr lang="fr-BE" sz="3200" b="0" i="0" u="none" strike="noStrike" dirty="0">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fontAlgn="b"/>
                      <a:r>
                        <a:rPr lang="fr-BE" sz="3200" b="0" i="0" u="none" strike="noStrike" dirty="0">
                          <a:solidFill>
                            <a:schemeClr val="tx1"/>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fontAlgn="b"/>
                      <a:r>
                        <a:rPr lang="fr-BE" sz="3200" b="0" i="0" u="none" strike="noStrike">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fontAlgn="b"/>
                      <a:r>
                        <a:rPr lang="fr-BE" sz="3200" b="0" i="0" u="none" strike="noStrike" dirty="0">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12700" cap="flat" cmpd="sng" algn="ctr">
                      <a:solidFill>
                        <a:srgbClr val="9BC2E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967933">
                <a:tc gridSpan="3">
                  <a:txBody>
                    <a:bodyPr/>
                    <a:lstStyle/>
                    <a:p>
                      <a:pPr algn="l" fontAlgn="ctr"/>
                      <a:r>
                        <a:rPr lang="fr-BE" sz="3200" b="0" i="0" u="sng" strike="noStrike" dirty="0" smtClean="0">
                          <a:solidFill>
                            <a:srgbClr val="000000"/>
                          </a:solidFill>
                          <a:effectLst/>
                          <a:latin typeface="Cambria"/>
                          <a:cs typeface="Cambria"/>
                        </a:rPr>
                        <a:t>Taille</a:t>
                      </a:r>
                      <a:r>
                        <a:rPr lang="fr-BE" sz="3200" b="0" i="0" u="sng" strike="noStrike" baseline="0" dirty="0" smtClean="0">
                          <a:solidFill>
                            <a:srgbClr val="000000"/>
                          </a:solidFill>
                          <a:effectLst/>
                          <a:latin typeface="Cambria"/>
                          <a:cs typeface="Cambria"/>
                        </a:rPr>
                        <a:t> de l’échantillon</a:t>
                      </a:r>
                      <a:r>
                        <a:rPr lang="fr-BE" sz="3200" b="0" i="0" u="none" strike="noStrike" dirty="0" smtClean="0">
                          <a:solidFill>
                            <a:srgbClr val="000000"/>
                          </a:solidFill>
                          <a:effectLst/>
                          <a:latin typeface="Cambria"/>
                          <a:cs typeface="Cambria"/>
                        </a:rPr>
                        <a:t>(sexes)</a:t>
                      </a:r>
                      <a:endParaRPr lang="fr-BE" sz="3200" b="0" i="0" u="sng" strike="noStrike" dirty="0">
                        <a:solidFill>
                          <a:srgbClr val="000000"/>
                        </a:solidFill>
                        <a:effectLst/>
                        <a:latin typeface="Cambria"/>
                        <a:cs typeface="Cambria"/>
                      </a:endParaRPr>
                    </a:p>
                  </a:txBody>
                  <a:tcPr marL="12700" marR="12700" marT="12700" marB="0" anchor="ctr">
                    <a:lnL w="12700" cap="flat" cmpd="sng" algn="ctr">
                      <a:solidFill>
                        <a:srgbClr val="9BC2E6"/>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a:txBody>
                    <a:bodyPr/>
                    <a:lstStyle/>
                    <a:p>
                      <a:pPr algn="l" fontAlgn="ctr"/>
                      <a:r>
                        <a:rPr lang="fr-BE" sz="3200" b="0" i="0" u="none" strike="noStrike" dirty="0" smtClean="0">
                          <a:solidFill>
                            <a:srgbClr val="000000"/>
                          </a:solidFill>
                          <a:effectLst/>
                          <a:latin typeface="Cambria"/>
                          <a:cs typeface="Cambria"/>
                        </a:rPr>
                        <a:t>20 (9H, 11F</a:t>
                      </a:r>
                      <a:r>
                        <a:rPr lang="fr-BE" sz="3200" b="0" i="0" u="none" strike="noStrike" dirty="0">
                          <a:solidFill>
                            <a:srgbClr val="000000"/>
                          </a:solidFill>
                          <a:effectLst/>
                          <a:latin typeface="Cambria"/>
                          <a:cs typeface="Cambria"/>
                        </a:rPr>
                        <a:t>)</a:t>
                      </a:r>
                    </a:p>
                  </a:txBody>
                  <a:tcPr marL="12700" marR="12700" marT="12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l" fontAlgn="ctr"/>
                      <a:r>
                        <a:rPr lang="fr-BE" sz="3200" b="0" i="0" u="none" strike="noStrike" dirty="0">
                          <a:solidFill>
                            <a:srgbClr val="000000"/>
                          </a:solidFill>
                          <a:effectLst/>
                          <a:latin typeface="Cambria"/>
                          <a:cs typeface="Cambria"/>
                        </a:rPr>
                        <a:t> </a:t>
                      </a:r>
                      <a:r>
                        <a:rPr lang="fr-BE" sz="3200" b="0" i="0" u="none" strike="noStrike" dirty="0" smtClean="0">
                          <a:solidFill>
                            <a:srgbClr val="000000"/>
                          </a:solidFill>
                          <a:effectLst/>
                          <a:latin typeface="Cambria"/>
                          <a:cs typeface="Cambria"/>
                        </a:rPr>
                        <a:t>20 </a:t>
                      </a:r>
                      <a:r>
                        <a:rPr lang="fr-BE" sz="3200" b="0" i="0" u="none" strike="noStrike" dirty="0">
                          <a:solidFill>
                            <a:srgbClr val="000000"/>
                          </a:solidFill>
                          <a:effectLst/>
                          <a:latin typeface="Cambria"/>
                          <a:cs typeface="Cambria"/>
                        </a:rPr>
                        <a:t>(</a:t>
                      </a:r>
                      <a:r>
                        <a:rPr lang="fr-BE" sz="3200" b="0" i="0" u="none" strike="noStrike" dirty="0" smtClean="0">
                          <a:solidFill>
                            <a:srgbClr val="000000"/>
                          </a:solidFill>
                          <a:effectLst/>
                          <a:latin typeface="Cambria"/>
                          <a:cs typeface="Cambria"/>
                        </a:rPr>
                        <a:t>16H,4F</a:t>
                      </a:r>
                      <a:r>
                        <a:rPr lang="fr-BE" sz="3200" b="0" i="0" u="none" strike="noStrike" dirty="0">
                          <a:solidFill>
                            <a:srgbClr val="000000"/>
                          </a:solidFill>
                          <a:effectLst/>
                          <a:latin typeface="Cambria"/>
                          <a:cs typeface="Cambria"/>
                        </a:rPr>
                        <a:t>)</a:t>
                      </a:r>
                    </a:p>
                  </a:txBody>
                  <a:tcPr marL="12700" marR="12700" marT="12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l" fontAlgn="ctr"/>
                      <a:r>
                        <a:rPr lang="fr-BE" sz="3200" b="0" i="0" u="none" strike="noStrike" dirty="0" smtClean="0">
                          <a:solidFill>
                            <a:srgbClr val="000000"/>
                          </a:solidFill>
                          <a:effectLst/>
                          <a:latin typeface="Cambria"/>
                          <a:cs typeface="Cambria"/>
                        </a:rPr>
                        <a:t>20 </a:t>
                      </a:r>
                      <a:r>
                        <a:rPr lang="fr-BE" sz="3200" b="0" i="0" u="none" strike="noStrike" dirty="0">
                          <a:solidFill>
                            <a:srgbClr val="000000"/>
                          </a:solidFill>
                          <a:effectLst/>
                          <a:latin typeface="Cambria"/>
                          <a:cs typeface="Cambria"/>
                        </a:rPr>
                        <a:t>(</a:t>
                      </a:r>
                      <a:r>
                        <a:rPr lang="fr-BE" sz="3200" b="0" i="0" u="none" strike="noStrike" dirty="0" smtClean="0">
                          <a:solidFill>
                            <a:srgbClr val="000000"/>
                          </a:solidFill>
                          <a:effectLst/>
                          <a:latin typeface="Cambria"/>
                          <a:cs typeface="Cambria"/>
                        </a:rPr>
                        <a:t>12H, 8F</a:t>
                      </a:r>
                      <a:r>
                        <a:rPr lang="fr-BE" sz="3200" b="0" i="0" u="none" strike="noStrike" dirty="0">
                          <a:solidFill>
                            <a:srgbClr val="000000"/>
                          </a:solidFill>
                          <a:effectLst/>
                          <a:latin typeface="Cambria"/>
                          <a:cs typeface="Cambria"/>
                        </a:rPr>
                        <a:t>)</a:t>
                      </a:r>
                    </a:p>
                  </a:txBody>
                  <a:tcPr marL="12700" marR="12700" marT="12700" marB="0" anchor="ctr">
                    <a:lnL w="6350" cap="flat" cmpd="sng" algn="ctr">
                      <a:solidFill>
                        <a:srgbClr val="FFFFFF"/>
                      </a:solidFill>
                      <a:prstDash val="solid"/>
                      <a:round/>
                      <a:headEnd type="none" w="med" len="med"/>
                      <a:tailEnd type="none" w="med" len="med"/>
                    </a:lnL>
                    <a:lnR w="12700" cap="flat" cmpd="sng" algn="ctr">
                      <a:solidFill>
                        <a:srgbClr val="9BC2E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r>
              <a:tr h="492663">
                <a:tc gridSpan="2">
                  <a:txBody>
                    <a:bodyPr/>
                    <a:lstStyle/>
                    <a:p>
                      <a:pPr algn="l" fontAlgn="b"/>
                      <a:r>
                        <a:rPr lang="fr-BE" sz="3200" b="0" i="0" u="none" strike="noStrike" dirty="0">
                          <a:solidFill>
                            <a:srgbClr val="000000"/>
                          </a:solidFill>
                          <a:effectLst/>
                          <a:latin typeface="Cambria"/>
                          <a:cs typeface="Cambria"/>
                        </a:rPr>
                        <a:t> </a:t>
                      </a:r>
                    </a:p>
                  </a:txBody>
                  <a:tcPr marL="12700" marR="12700" marT="12700" marB="0" anchor="b">
                    <a:lnL w="12700" cap="flat" cmpd="sng" algn="ctr">
                      <a:solidFill>
                        <a:srgbClr val="9BC2E6"/>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hMerge="1">
                  <a:txBody>
                    <a:bodyPr/>
                    <a:lstStyle/>
                    <a:p>
                      <a:endParaRPr lang="en-US"/>
                    </a:p>
                  </a:txBody>
                  <a:tcPr/>
                </a:tc>
                <a:tc>
                  <a:txBody>
                    <a:bodyPr/>
                    <a:lstStyle/>
                    <a:p>
                      <a:pPr algn="l" fontAlgn="b"/>
                      <a:r>
                        <a:rPr lang="fr-BE" sz="3200" b="0" i="0" u="none" strike="noStrike" dirty="0">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fontAlgn="b"/>
                      <a:r>
                        <a:rPr lang="fr-BE" sz="3200" b="0" i="0" u="none" strike="noStrike">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fontAlgn="b"/>
                      <a:r>
                        <a:rPr lang="fr-BE" sz="3200" b="0" i="0" u="none" strike="noStrike">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fontAlgn="b"/>
                      <a:r>
                        <a:rPr lang="fr-BE" sz="3200" b="0" i="0" u="none" strike="noStrike">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12700" cap="flat" cmpd="sng" algn="ctr">
                      <a:solidFill>
                        <a:srgbClr val="9BC2E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492663">
                <a:tc gridSpan="2">
                  <a:txBody>
                    <a:bodyPr/>
                    <a:lstStyle/>
                    <a:p>
                      <a:pPr algn="l" fontAlgn="ctr"/>
                      <a:r>
                        <a:rPr lang="fr-BE" sz="3200" b="0" i="0" u="sng" strike="noStrike" dirty="0" smtClean="0">
                          <a:solidFill>
                            <a:srgbClr val="000000"/>
                          </a:solidFill>
                          <a:effectLst/>
                          <a:latin typeface="Cambria"/>
                          <a:cs typeface="Cambria"/>
                        </a:rPr>
                        <a:t>Ages</a:t>
                      </a:r>
                      <a:endParaRPr lang="fr-BE" sz="3200" b="0" i="0" u="sng" strike="noStrike" dirty="0">
                        <a:solidFill>
                          <a:srgbClr val="000000"/>
                        </a:solidFill>
                        <a:effectLst/>
                        <a:latin typeface="Cambria"/>
                        <a:cs typeface="Cambria"/>
                      </a:endParaRPr>
                    </a:p>
                  </a:txBody>
                  <a:tcPr marL="12700" marR="12700" marT="12700" marB="0" anchor="ctr">
                    <a:lnL w="12700" cap="flat" cmpd="sng" algn="ctr">
                      <a:solidFill>
                        <a:srgbClr val="9BC2E6"/>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b"/>
                      <a:r>
                        <a:rPr lang="fr-BE" sz="3200" b="0" i="0" u="none" strike="noStrike" dirty="0">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l" fontAlgn="ctr"/>
                      <a:r>
                        <a:rPr lang="fr-BE" sz="3200" b="0" i="0" u="none" strike="noStrike" dirty="0" smtClean="0">
                          <a:solidFill>
                            <a:srgbClr val="000000"/>
                          </a:solidFill>
                          <a:effectLst/>
                          <a:latin typeface="Cambria"/>
                          <a:cs typeface="Cambria"/>
                        </a:rPr>
                        <a:t>29,65 (8,18)</a:t>
                      </a:r>
                      <a:endParaRPr lang="fr-BE" sz="3200" b="0" i="0" u="none" strike="noStrike" dirty="0">
                        <a:solidFill>
                          <a:srgbClr val="000000"/>
                        </a:solidFill>
                        <a:effectLst/>
                        <a:latin typeface="Cambria"/>
                        <a:cs typeface="Cambria"/>
                      </a:endParaRPr>
                    </a:p>
                  </a:txBody>
                  <a:tcPr marL="12700" marR="12700" marT="12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l" fontAlgn="ctr"/>
                      <a:r>
                        <a:rPr lang="fr-BE" sz="3200" b="0" i="0" u="none" strike="noStrike" dirty="0">
                          <a:solidFill>
                            <a:srgbClr val="000000"/>
                          </a:solidFill>
                          <a:effectLst/>
                          <a:latin typeface="Cambria"/>
                          <a:cs typeface="Cambria"/>
                        </a:rPr>
                        <a:t> </a:t>
                      </a:r>
                      <a:r>
                        <a:rPr lang="fr-BE" sz="3200" b="0" i="0" u="none" strike="noStrike" dirty="0" smtClean="0">
                          <a:solidFill>
                            <a:srgbClr val="000000"/>
                          </a:solidFill>
                          <a:effectLst/>
                          <a:latin typeface="Cambria"/>
                          <a:cs typeface="Cambria"/>
                        </a:rPr>
                        <a:t>26,3(6,43</a:t>
                      </a:r>
                      <a:r>
                        <a:rPr lang="fr-BE" sz="3200" b="0" i="0" u="none" strike="noStrike" dirty="0">
                          <a:solidFill>
                            <a:srgbClr val="000000"/>
                          </a:solidFill>
                          <a:effectLst/>
                          <a:latin typeface="Cambria"/>
                          <a:cs typeface="Cambria"/>
                        </a:rPr>
                        <a:t>)</a:t>
                      </a:r>
                    </a:p>
                  </a:txBody>
                  <a:tcPr marL="12700" marR="12700" marT="12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l" fontAlgn="ctr"/>
                      <a:r>
                        <a:rPr lang="fr-BE" sz="3200" b="0" i="0" u="none" strike="noStrike" dirty="0" smtClean="0">
                          <a:solidFill>
                            <a:srgbClr val="000000"/>
                          </a:solidFill>
                          <a:effectLst/>
                          <a:latin typeface="Cambria"/>
                          <a:cs typeface="Cambria"/>
                        </a:rPr>
                        <a:t>27,25(6,57)</a:t>
                      </a:r>
                      <a:endParaRPr lang="fr-BE" sz="3200" b="0" i="0" u="none" strike="noStrike" dirty="0">
                        <a:solidFill>
                          <a:srgbClr val="000000"/>
                        </a:solidFill>
                        <a:effectLst/>
                        <a:latin typeface="Cambria"/>
                        <a:cs typeface="Cambria"/>
                      </a:endParaRPr>
                    </a:p>
                  </a:txBody>
                  <a:tcPr marL="12700" marR="12700" marT="12700" marB="0" anchor="ctr">
                    <a:lnL w="6350" cap="flat" cmpd="sng" algn="ctr">
                      <a:solidFill>
                        <a:srgbClr val="FFFFFF"/>
                      </a:solidFill>
                      <a:prstDash val="solid"/>
                      <a:round/>
                      <a:headEnd type="none" w="med" len="med"/>
                      <a:tailEnd type="none" w="med" len="med"/>
                    </a:lnL>
                    <a:lnR w="12700" cap="flat" cmpd="sng" algn="ctr">
                      <a:solidFill>
                        <a:srgbClr val="9BC2E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r>
              <a:tr h="492663">
                <a:tc gridSpan="2">
                  <a:txBody>
                    <a:bodyPr/>
                    <a:lstStyle/>
                    <a:p>
                      <a:pPr algn="l" fontAlgn="b"/>
                      <a:r>
                        <a:rPr lang="fr-BE" sz="3200" b="0" i="0" u="none" strike="noStrike" dirty="0">
                          <a:solidFill>
                            <a:srgbClr val="000000"/>
                          </a:solidFill>
                          <a:effectLst/>
                          <a:latin typeface="Cambria"/>
                          <a:cs typeface="Cambria"/>
                        </a:rPr>
                        <a:t> </a:t>
                      </a:r>
                    </a:p>
                  </a:txBody>
                  <a:tcPr marL="12700" marR="12700" marT="12700" marB="0" anchor="b">
                    <a:lnL w="12700" cap="flat" cmpd="sng" algn="ctr">
                      <a:solidFill>
                        <a:srgbClr val="9BC2E6"/>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8CCE4"/>
                    </a:solidFill>
                  </a:tcPr>
                </a:tc>
                <a:tc hMerge="1">
                  <a:txBody>
                    <a:bodyPr/>
                    <a:lstStyle/>
                    <a:p>
                      <a:endParaRPr lang="en-US"/>
                    </a:p>
                  </a:txBody>
                  <a:tcPr/>
                </a:tc>
                <a:tc>
                  <a:txBody>
                    <a:bodyPr/>
                    <a:lstStyle/>
                    <a:p>
                      <a:pPr algn="l" fontAlgn="b"/>
                      <a:r>
                        <a:rPr lang="fr-BE" sz="3200" b="0" i="0" u="none" strike="noStrike">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8CCE4"/>
                    </a:solidFill>
                  </a:tcPr>
                </a:tc>
                <a:tc>
                  <a:txBody>
                    <a:bodyPr/>
                    <a:lstStyle/>
                    <a:p>
                      <a:pPr algn="l" fontAlgn="b"/>
                      <a:r>
                        <a:rPr lang="fr-BE" sz="3200" b="0" i="0" u="none" strike="noStrike" dirty="0">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8CCE4"/>
                    </a:solidFill>
                  </a:tcPr>
                </a:tc>
                <a:tc>
                  <a:txBody>
                    <a:bodyPr/>
                    <a:lstStyle/>
                    <a:p>
                      <a:pPr algn="l" fontAlgn="b"/>
                      <a:r>
                        <a:rPr lang="fr-BE" sz="3200" b="0" i="0" u="none" strike="noStrike">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fontAlgn="b"/>
                      <a:r>
                        <a:rPr lang="fr-BE" sz="3200" b="0" i="0" u="none" strike="noStrike">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12700" cap="flat" cmpd="sng" algn="ctr">
                      <a:solidFill>
                        <a:srgbClr val="9BC2E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967933">
                <a:tc gridSpan="3">
                  <a:txBody>
                    <a:bodyPr/>
                    <a:lstStyle/>
                    <a:p>
                      <a:pPr algn="l" fontAlgn="ctr"/>
                      <a:r>
                        <a:rPr lang="fr-BE" sz="3200" b="0" i="0" u="sng" strike="noStrike" dirty="0" smtClean="0">
                          <a:solidFill>
                            <a:srgbClr val="000000"/>
                          </a:solidFill>
                          <a:effectLst/>
                          <a:latin typeface="Cambria"/>
                          <a:cs typeface="Cambria"/>
                        </a:rPr>
                        <a:t>MPR</a:t>
                      </a:r>
                      <a:r>
                        <a:rPr lang="fr-BE" sz="3200" b="0" i="0" u="sng" strike="noStrike" baseline="0" dirty="0" smtClean="0">
                          <a:solidFill>
                            <a:srgbClr val="000000"/>
                          </a:solidFill>
                          <a:effectLst/>
                          <a:latin typeface="Cambria"/>
                          <a:cs typeface="Cambria"/>
                        </a:rPr>
                        <a:t> scores bruts</a:t>
                      </a:r>
                      <a:r>
                        <a:rPr lang="fr-BE" sz="3200" b="0" i="0" u="none" strike="noStrike" baseline="0" dirty="0" smtClean="0">
                          <a:solidFill>
                            <a:srgbClr val="000000"/>
                          </a:solidFill>
                          <a:effectLst/>
                          <a:latin typeface="Cambria"/>
                          <a:cs typeface="Cambria"/>
                        </a:rPr>
                        <a:t> </a:t>
                      </a:r>
                      <a:r>
                        <a:rPr lang="fr-BE" sz="3200" b="0" i="0" u="none" strike="noStrike" dirty="0" smtClean="0">
                          <a:solidFill>
                            <a:srgbClr val="000000"/>
                          </a:solidFill>
                          <a:effectLst/>
                          <a:latin typeface="Cambria"/>
                          <a:cs typeface="Cambria"/>
                        </a:rPr>
                        <a:t>(moyennes)</a:t>
                      </a:r>
                      <a:endParaRPr lang="fr-BE" sz="3200" b="0" i="0" u="sng" strike="noStrike" dirty="0">
                        <a:solidFill>
                          <a:srgbClr val="000000"/>
                        </a:solidFill>
                        <a:effectLst/>
                        <a:latin typeface="Cambria"/>
                        <a:cs typeface="Cambria"/>
                      </a:endParaRPr>
                    </a:p>
                  </a:txBody>
                  <a:tcPr marL="12700" marR="12700" marT="12700" marB="0" anchor="ctr">
                    <a:lnL w="12700" cap="flat" cmpd="sng" algn="ctr">
                      <a:solidFill>
                        <a:srgbClr val="9BC2E6"/>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a:txBody>
                    <a:bodyPr/>
                    <a:lstStyle/>
                    <a:p>
                      <a:pPr algn="l" fontAlgn="ctr"/>
                      <a:r>
                        <a:rPr lang="fr-BE" sz="3200" b="0" i="0" u="none" strike="noStrike" dirty="0" smtClean="0">
                          <a:solidFill>
                            <a:srgbClr val="000000"/>
                          </a:solidFill>
                          <a:effectLst/>
                          <a:latin typeface="Cambria"/>
                          <a:cs typeface="Cambria"/>
                        </a:rPr>
                        <a:t>50,9 (8,14)</a:t>
                      </a:r>
                      <a:endParaRPr lang="fr-BE" sz="3200" b="0" i="0" u="none" strike="noStrike" dirty="0">
                        <a:solidFill>
                          <a:srgbClr val="000000"/>
                        </a:solidFill>
                        <a:effectLst/>
                        <a:latin typeface="Cambria"/>
                        <a:cs typeface="Cambria"/>
                      </a:endParaRPr>
                    </a:p>
                  </a:txBody>
                  <a:tcPr marL="12700" marR="12700" marT="12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l" fontAlgn="ctr"/>
                      <a:r>
                        <a:rPr lang="fr-BE" sz="3200" b="0" i="0" u="none" strike="noStrike" dirty="0" smtClean="0">
                          <a:solidFill>
                            <a:srgbClr val="000000"/>
                          </a:solidFill>
                          <a:effectLst/>
                          <a:latin typeface="Cambria"/>
                          <a:cs typeface="Cambria"/>
                        </a:rPr>
                        <a:t>48,65 (8,04)</a:t>
                      </a:r>
                      <a:endParaRPr lang="fr-BE" sz="3200" b="0" i="0" u="none" strike="noStrike" dirty="0">
                        <a:solidFill>
                          <a:srgbClr val="000000"/>
                        </a:solidFill>
                        <a:effectLst/>
                        <a:latin typeface="Cambria"/>
                        <a:cs typeface="Cambria"/>
                      </a:endParaRPr>
                    </a:p>
                  </a:txBody>
                  <a:tcPr marL="12700" marR="12700" marT="12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l" fontAlgn="ctr"/>
                      <a:r>
                        <a:rPr lang="fr-BE" sz="3200" b="0" i="0" u="none" strike="noStrike" smtClean="0">
                          <a:solidFill>
                            <a:srgbClr val="000000"/>
                          </a:solidFill>
                          <a:effectLst/>
                          <a:latin typeface="Cambria"/>
                          <a:cs typeface="Cambria"/>
                        </a:rPr>
                        <a:t>50,5 (7,06)</a:t>
                      </a:r>
                      <a:endParaRPr lang="fr-BE" sz="3200" b="0" i="0" u="none" strike="noStrike" dirty="0">
                        <a:solidFill>
                          <a:srgbClr val="000000"/>
                        </a:solidFill>
                        <a:effectLst/>
                        <a:latin typeface="Cambria"/>
                        <a:cs typeface="Cambria"/>
                      </a:endParaRPr>
                    </a:p>
                  </a:txBody>
                  <a:tcPr marL="12700" marR="12700" marT="12700" marB="0" anchor="ctr">
                    <a:lnL w="6350" cap="flat" cmpd="sng" algn="ctr">
                      <a:solidFill>
                        <a:srgbClr val="FFFFFF"/>
                      </a:solidFill>
                      <a:prstDash val="solid"/>
                      <a:round/>
                      <a:headEnd type="none" w="med" len="med"/>
                      <a:tailEnd type="none" w="med" len="med"/>
                    </a:lnL>
                    <a:lnR w="12700" cap="flat" cmpd="sng" algn="ctr">
                      <a:solidFill>
                        <a:srgbClr val="9BC2E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r>
              <a:tr h="492663">
                <a:tc gridSpan="2">
                  <a:txBody>
                    <a:bodyPr/>
                    <a:lstStyle/>
                    <a:p>
                      <a:pPr algn="l" fontAlgn="b"/>
                      <a:r>
                        <a:rPr lang="fr-BE" sz="3200" b="0" i="0" u="none" strike="noStrike" dirty="0">
                          <a:solidFill>
                            <a:srgbClr val="000000"/>
                          </a:solidFill>
                          <a:effectLst/>
                          <a:latin typeface="Cambria"/>
                          <a:cs typeface="Cambria"/>
                        </a:rPr>
                        <a:t> </a:t>
                      </a:r>
                    </a:p>
                  </a:txBody>
                  <a:tcPr marL="12700" marR="12700" marT="12700" marB="0" anchor="b">
                    <a:lnL w="12700" cap="flat" cmpd="sng" algn="ctr">
                      <a:solidFill>
                        <a:srgbClr val="9BC2E6"/>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hMerge="1">
                  <a:txBody>
                    <a:bodyPr/>
                    <a:lstStyle/>
                    <a:p>
                      <a:endParaRPr lang="en-US"/>
                    </a:p>
                  </a:txBody>
                  <a:tcPr/>
                </a:tc>
                <a:tc>
                  <a:txBody>
                    <a:bodyPr/>
                    <a:lstStyle/>
                    <a:p>
                      <a:pPr algn="l" fontAlgn="b"/>
                      <a:r>
                        <a:rPr lang="fr-BE" sz="3200" b="0" i="0" u="none" strike="noStrike" dirty="0">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fontAlgn="b"/>
                      <a:r>
                        <a:rPr lang="fr-BE" sz="3200" b="0" i="0" u="none" strike="noStrike" dirty="0">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fontAlgn="b"/>
                      <a:r>
                        <a:rPr lang="fr-BE" sz="3200" b="0" i="0" u="none" strike="noStrike">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fontAlgn="b"/>
                      <a:r>
                        <a:rPr lang="fr-BE" sz="3200" b="0" i="0" u="none" strike="noStrike">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12700" cap="flat" cmpd="sng" algn="ctr">
                      <a:solidFill>
                        <a:srgbClr val="9BC2E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492663">
                <a:tc gridSpan="4">
                  <a:txBody>
                    <a:bodyPr/>
                    <a:lstStyle/>
                    <a:p>
                      <a:pPr algn="l" fontAlgn="ctr"/>
                      <a:r>
                        <a:rPr lang="fr-BE" sz="3200" b="0" i="0" u="sng" strike="noStrike" dirty="0" smtClean="0">
                          <a:solidFill>
                            <a:srgbClr val="000000"/>
                          </a:solidFill>
                          <a:effectLst/>
                          <a:latin typeface="Cambria"/>
                          <a:cs typeface="Cambria"/>
                        </a:rPr>
                        <a:t>WAIS-IV</a:t>
                      </a:r>
                      <a:r>
                        <a:rPr lang="fr-BE" sz="3200" b="0" i="0" u="sng" strike="noStrike" baseline="0" dirty="0" smtClean="0">
                          <a:solidFill>
                            <a:srgbClr val="000000"/>
                          </a:solidFill>
                          <a:effectLst/>
                          <a:latin typeface="Cambria"/>
                          <a:cs typeface="Cambria"/>
                        </a:rPr>
                        <a:t> IQ</a:t>
                      </a:r>
                      <a:r>
                        <a:rPr lang="fr-BE" sz="3200" b="0" i="0" u="none" strike="noStrike" baseline="0" dirty="0" smtClean="0">
                          <a:solidFill>
                            <a:srgbClr val="000000"/>
                          </a:solidFill>
                          <a:effectLst/>
                          <a:latin typeface="Cambria"/>
                          <a:cs typeface="Cambria"/>
                        </a:rPr>
                        <a:t> (percentiles)</a:t>
                      </a:r>
                      <a:endParaRPr lang="fr-BE" sz="3200" b="0" i="0" u="none" strike="noStrike" dirty="0">
                        <a:solidFill>
                          <a:srgbClr val="000000"/>
                        </a:solidFill>
                        <a:effectLst/>
                        <a:latin typeface="Cambria"/>
                        <a:cs typeface="Cambria"/>
                      </a:endParaRPr>
                    </a:p>
                  </a:txBody>
                  <a:tcPr marL="12700" marR="12700" marT="12700" marB="0" anchor="ctr">
                    <a:lnL w="12700" cap="flat" cmpd="sng" algn="ctr">
                      <a:solidFill>
                        <a:srgbClr val="9BC2E6"/>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hMerge="1">
                  <a:txBody>
                    <a:bodyPr/>
                    <a:lstStyle/>
                    <a:p>
                      <a:endParaRPr lang="fr-FR"/>
                    </a:p>
                  </a:txBody>
                  <a:tcPr/>
                </a:tc>
                <a:tc>
                  <a:txBody>
                    <a:bodyPr/>
                    <a:lstStyle/>
                    <a:p>
                      <a:pPr algn="l" fontAlgn="b"/>
                      <a:r>
                        <a:rPr lang="fr-BE" sz="3200" b="0" i="0" u="none" strike="noStrike">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l" fontAlgn="b"/>
                      <a:r>
                        <a:rPr lang="fr-BE" sz="3200" b="0" i="0" u="none" strike="noStrike">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12700" cap="flat" cmpd="sng" algn="ctr">
                      <a:solidFill>
                        <a:srgbClr val="9BC2E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r>
              <a:tr h="972824">
                <a:tc gridSpan="2">
                  <a:txBody>
                    <a:bodyPr/>
                    <a:lstStyle/>
                    <a:p>
                      <a:pPr algn="l" fontAlgn="ctr"/>
                      <a:r>
                        <a:rPr lang="fr-BE" sz="3200" b="0" i="0" u="none" strike="noStrike" dirty="0" smtClean="0">
                          <a:solidFill>
                            <a:srgbClr val="000000"/>
                          </a:solidFill>
                          <a:effectLst/>
                          <a:latin typeface="Cambria"/>
                          <a:cs typeface="Cambria"/>
                        </a:rPr>
                        <a:t>QIT</a:t>
                      </a:r>
                      <a:endParaRPr lang="fr-BE" sz="3200" b="0" i="0" u="none" strike="noStrike" dirty="0">
                        <a:solidFill>
                          <a:srgbClr val="000000"/>
                        </a:solidFill>
                        <a:effectLst/>
                        <a:latin typeface="Cambria"/>
                        <a:cs typeface="Cambria"/>
                      </a:endParaRPr>
                    </a:p>
                  </a:txBody>
                  <a:tcPr marL="12700" marR="12700" marT="12700" marB="0" anchor="ctr">
                    <a:lnL w="12700" cap="flat" cmpd="sng" algn="ctr">
                      <a:solidFill>
                        <a:srgbClr val="9BC2E6"/>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hMerge="1">
                  <a:txBody>
                    <a:bodyPr/>
                    <a:lstStyle/>
                    <a:p>
                      <a:endParaRPr lang="en-US"/>
                    </a:p>
                  </a:txBody>
                  <a:tcPr/>
                </a:tc>
                <a:tc>
                  <a:txBody>
                    <a:bodyPr/>
                    <a:lstStyle/>
                    <a:p>
                      <a:pPr algn="l" fontAlgn="b"/>
                      <a:r>
                        <a:rPr lang="fr-BE" sz="3200" b="0" i="0" u="none" strike="noStrike" dirty="0">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fontAlgn="ctr"/>
                      <a:r>
                        <a:rPr lang="fr-BE" sz="3200" b="0" i="0" u="none" strike="noStrike" dirty="0" smtClean="0">
                          <a:solidFill>
                            <a:srgbClr val="000000"/>
                          </a:solidFill>
                          <a:effectLst/>
                          <a:latin typeface="Cambria"/>
                          <a:cs typeface="Cambria"/>
                        </a:rPr>
                        <a:t>119,25 </a:t>
                      </a:r>
                    </a:p>
                    <a:p>
                      <a:pPr algn="ctr" fontAlgn="ctr"/>
                      <a:r>
                        <a:rPr lang="fr-BE" sz="3200" b="0" i="0" u="none" strike="noStrike" dirty="0" smtClean="0">
                          <a:solidFill>
                            <a:srgbClr val="000000"/>
                          </a:solidFill>
                          <a:effectLst/>
                          <a:latin typeface="Cambria"/>
                          <a:cs typeface="Cambria"/>
                        </a:rPr>
                        <a:t>(82,39)</a:t>
                      </a:r>
                      <a:endParaRPr lang="fr-BE" sz="3200" b="0" i="0" u="none" strike="noStrike" dirty="0">
                        <a:solidFill>
                          <a:srgbClr val="000000"/>
                        </a:solidFill>
                        <a:effectLst/>
                        <a:latin typeface="Cambria"/>
                        <a:cs typeface="Cambria"/>
                      </a:endParaRPr>
                    </a:p>
                  </a:txBody>
                  <a:tcPr marL="12700" marR="12700" marT="12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fontAlgn="ctr"/>
                      <a:r>
                        <a:rPr lang="fr-BE" sz="3200" b="0" i="0" u="none" strike="noStrike" dirty="0" smtClean="0">
                          <a:solidFill>
                            <a:srgbClr val="000000"/>
                          </a:solidFill>
                          <a:effectLst/>
                          <a:latin typeface="Cambria"/>
                          <a:cs typeface="Cambria"/>
                        </a:rPr>
                        <a:t>88,5</a:t>
                      </a:r>
                    </a:p>
                    <a:p>
                      <a:pPr algn="ctr" fontAlgn="ctr"/>
                      <a:r>
                        <a:rPr lang="fr-BE" sz="3200" b="0" i="0" u="none" strike="noStrike" dirty="0" smtClean="0">
                          <a:solidFill>
                            <a:srgbClr val="000000"/>
                          </a:solidFill>
                          <a:effectLst/>
                          <a:latin typeface="Cambria"/>
                          <a:cs typeface="Cambria"/>
                        </a:rPr>
                        <a:t>(39,52)</a:t>
                      </a:r>
                      <a:endParaRPr lang="fr-BE" sz="3200" b="0" i="0" u="none" strike="noStrike" dirty="0">
                        <a:solidFill>
                          <a:srgbClr val="000000"/>
                        </a:solidFill>
                        <a:effectLst/>
                        <a:latin typeface="Cambria"/>
                        <a:cs typeface="Cambria"/>
                      </a:endParaRPr>
                    </a:p>
                  </a:txBody>
                  <a:tcPr marL="12700" marR="12700" marT="12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fontAlgn="ctr"/>
                      <a:r>
                        <a:rPr lang="fr-BE" sz="3200" b="0" i="0" u="none" strike="noStrike" dirty="0" smtClean="0">
                          <a:solidFill>
                            <a:srgbClr val="000000"/>
                          </a:solidFill>
                          <a:effectLst/>
                          <a:latin typeface="Cambria"/>
                          <a:cs typeface="Cambria"/>
                        </a:rPr>
                        <a:t>111,9 </a:t>
                      </a:r>
                    </a:p>
                    <a:p>
                      <a:pPr algn="ctr" fontAlgn="ctr"/>
                      <a:r>
                        <a:rPr lang="fr-BE" sz="3200" b="0" i="0" u="none" strike="noStrike" dirty="0" smtClean="0">
                          <a:solidFill>
                            <a:srgbClr val="000000"/>
                          </a:solidFill>
                          <a:effectLst/>
                          <a:latin typeface="Cambria"/>
                          <a:cs typeface="Cambria"/>
                        </a:rPr>
                        <a:t>(68,63)</a:t>
                      </a:r>
                      <a:endParaRPr lang="fr-BE" sz="3200" b="0" i="0" u="none" strike="noStrike" dirty="0">
                        <a:solidFill>
                          <a:srgbClr val="000000"/>
                        </a:solidFill>
                        <a:effectLst/>
                        <a:latin typeface="Cambria"/>
                        <a:cs typeface="Cambria"/>
                      </a:endParaRPr>
                    </a:p>
                  </a:txBody>
                  <a:tcPr marL="12700" marR="12700" marT="12700" marB="0" anchor="ctr">
                    <a:lnL w="6350" cap="flat" cmpd="sng" algn="ctr">
                      <a:solidFill>
                        <a:srgbClr val="FFFFFF"/>
                      </a:solidFill>
                      <a:prstDash val="solid"/>
                      <a:round/>
                      <a:headEnd type="none" w="med" len="med"/>
                      <a:tailEnd type="none" w="med" len="med"/>
                    </a:lnL>
                    <a:lnR w="12700" cap="flat" cmpd="sng" algn="ctr">
                      <a:solidFill>
                        <a:srgbClr val="9BC2E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972824">
                <a:tc gridSpan="2">
                  <a:txBody>
                    <a:bodyPr/>
                    <a:lstStyle/>
                    <a:p>
                      <a:pPr algn="l" fontAlgn="ctr"/>
                      <a:r>
                        <a:rPr lang="fr-BE" sz="3200" b="0" i="0" u="none" strike="noStrike" dirty="0" smtClean="0">
                          <a:solidFill>
                            <a:srgbClr val="000000"/>
                          </a:solidFill>
                          <a:effectLst/>
                          <a:latin typeface="Cambria"/>
                          <a:cs typeface="Cambria"/>
                        </a:rPr>
                        <a:t>QIV</a:t>
                      </a:r>
                      <a:endParaRPr lang="fr-BE" sz="3200" b="0" i="0" u="none" strike="noStrike" dirty="0">
                        <a:solidFill>
                          <a:srgbClr val="000000"/>
                        </a:solidFill>
                        <a:effectLst/>
                        <a:latin typeface="Cambria"/>
                        <a:cs typeface="Cambria"/>
                      </a:endParaRPr>
                    </a:p>
                  </a:txBody>
                  <a:tcPr marL="12700" marR="12700" marT="12700" marB="0" anchor="ctr">
                    <a:lnL w="12700" cap="flat" cmpd="sng" algn="ctr">
                      <a:solidFill>
                        <a:srgbClr val="9BC2E6"/>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b"/>
                      <a:r>
                        <a:rPr lang="fr-BE" sz="3200" b="0" i="0" u="none" strike="noStrike">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ctr" fontAlgn="ctr"/>
                      <a:r>
                        <a:rPr lang="fr-BE" sz="3200" b="0" i="0" u="none" strike="noStrike" dirty="0" smtClean="0">
                          <a:solidFill>
                            <a:srgbClr val="000000"/>
                          </a:solidFill>
                          <a:effectLst/>
                          <a:latin typeface="Cambria"/>
                          <a:cs typeface="Cambria"/>
                        </a:rPr>
                        <a:t>129,06</a:t>
                      </a:r>
                      <a:r>
                        <a:rPr lang="fr-BE" sz="3200" b="0" i="0" u="none" strike="noStrike" baseline="0" dirty="0" smtClean="0">
                          <a:solidFill>
                            <a:srgbClr val="000000"/>
                          </a:solidFill>
                          <a:effectLst/>
                          <a:latin typeface="Cambria"/>
                          <a:cs typeface="Cambria"/>
                        </a:rPr>
                        <a:t>  </a:t>
                      </a:r>
                      <a:r>
                        <a:rPr lang="fr-BE" sz="3200" b="0" i="0" u="none" strike="noStrike" dirty="0" smtClean="0">
                          <a:solidFill>
                            <a:srgbClr val="000000"/>
                          </a:solidFill>
                          <a:effectLst/>
                          <a:latin typeface="Cambria"/>
                          <a:cs typeface="Cambria"/>
                        </a:rPr>
                        <a:t> </a:t>
                      </a:r>
                      <a:r>
                        <a:rPr lang="fr-BE" sz="3200" b="0" i="0" u="none" strike="noStrike" dirty="0">
                          <a:solidFill>
                            <a:srgbClr val="000000"/>
                          </a:solidFill>
                          <a:effectLst/>
                          <a:latin typeface="Cambria"/>
                          <a:cs typeface="Cambria"/>
                        </a:rPr>
                        <a:t>(</a:t>
                      </a:r>
                      <a:r>
                        <a:rPr lang="fr-BE" sz="3200" b="0" i="0" u="none" strike="noStrike" dirty="0" smtClean="0">
                          <a:solidFill>
                            <a:srgbClr val="000000"/>
                          </a:solidFill>
                          <a:effectLst/>
                          <a:latin typeface="Cambria"/>
                          <a:cs typeface="Cambria"/>
                        </a:rPr>
                        <a:t>94,41)</a:t>
                      </a:r>
                      <a:endParaRPr lang="fr-BE" sz="3200" b="0" i="0" u="none" strike="noStrike" dirty="0">
                        <a:solidFill>
                          <a:srgbClr val="000000"/>
                        </a:solidFill>
                        <a:effectLst/>
                        <a:latin typeface="Cambria"/>
                        <a:cs typeface="Cambria"/>
                      </a:endParaRPr>
                    </a:p>
                  </a:txBody>
                  <a:tcPr marL="12700" marR="12700" marT="12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ctr" fontAlgn="ctr"/>
                      <a:r>
                        <a:rPr lang="fr-BE" sz="3200" b="0" i="0" u="none" strike="noStrike" dirty="0" smtClean="0">
                          <a:solidFill>
                            <a:srgbClr val="000000"/>
                          </a:solidFill>
                          <a:effectLst/>
                          <a:latin typeface="Cambria"/>
                          <a:cs typeface="Cambria"/>
                        </a:rPr>
                        <a:t>92,75</a:t>
                      </a:r>
                    </a:p>
                    <a:p>
                      <a:pPr algn="ctr" fontAlgn="ctr"/>
                      <a:r>
                        <a:rPr lang="fr-BE" sz="3200" b="0" i="0" u="none" strike="noStrike" dirty="0" smtClean="0">
                          <a:solidFill>
                            <a:srgbClr val="000000"/>
                          </a:solidFill>
                          <a:effectLst/>
                          <a:latin typeface="Cambria"/>
                          <a:cs typeface="Cambria"/>
                        </a:rPr>
                        <a:t>(37,12)</a:t>
                      </a:r>
                      <a:endParaRPr lang="fr-BE" sz="3200" b="0" i="0" u="none" strike="noStrike" dirty="0">
                        <a:solidFill>
                          <a:srgbClr val="000000"/>
                        </a:solidFill>
                        <a:effectLst/>
                        <a:latin typeface="Cambria"/>
                        <a:cs typeface="Cambria"/>
                      </a:endParaRPr>
                    </a:p>
                  </a:txBody>
                  <a:tcPr marL="12700" marR="12700" marT="12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ctr" fontAlgn="ctr"/>
                      <a:r>
                        <a:rPr lang="fr-BE" sz="3200" b="0" i="0" u="none" strike="noStrike" dirty="0" smtClean="0">
                          <a:solidFill>
                            <a:srgbClr val="000000"/>
                          </a:solidFill>
                          <a:effectLst/>
                          <a:latin typeface="Cambria"/>
                          <a:cs typeface="Cambria"/>
                        </a:rPr>
                        <a:t>114,36 (73,77)</a:t>
                      </a:r>
                      <a:endParaRPr lang="fr-BE" sz="3200" b="0" i="0" u="none" strike="noStrike" dirty="0">
                        <a:solidFill>
                          <a:srgbClr val="000000"/>
                        </a:solidFill>
                        <a:effectLst/>
                        <a:latin typeface="Cambria"/>
                        <a:cs typeface="Cambria"/>
                      </a:endParaRPr>
                    </a:p>
                  </a:txBody>
                  <a:tcPr marL="12700" marR="12700" marT="12700" marB="0" anchor="ctr">
                    <a:lnL w="6350" cap="flat" cmpd="sng" algn="ctr">
                      <a:solidFill>
                        <a:srgbClr val="FFFFFF"/>
                      </a:solidFill>
                      <a:prstDash val="solid"/>
                      <a:round/>
                      <a:headEnd type="none" w="med" len="med"/>
                      <a:tailEnd type="none" w="med" len="med"/>
                    </a:lnL>
                    <a:lnR w="12700" cap="flat" cmpd="sng" algn="ctr">
                      <a:solidFill>
                        <a:srgbClr val="9BC2E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r>
              <a:tr h="972824">
                <a:tc gridSpan="2">
                  <a:txBody>
                    <a:bodyPr/>
                    <a:lstStyle/>
                    <a:p>
                      <a:pPr algn="l" fontAlgn="ctr"/>
                      <a:r>
                        <a:rPr lang="fr-BE" sz="3200" b="0" i="0" u="none" strike="noStrike" dirty="0" smtClean="0">
                          <a:solidFill>
                            <a:srgbClr val="000000"/>
                          </a:solidFill>
                          <a:effectLst/>
                          <a:latin typeface="Cambria"/>
                          <a:cs typeface="Cambria"/>
                        </a:rPr>
                        <a:t>QIP</a:t>
                      </a:r>
                      <a:endParaRPr lang="fr-BE" sz="3200" b="0" i="0" u="none" strike="noStrike" dirty="0">
                        <a:solidFill>
                          <a:srgbClr val="000000"/>
                        </a:solidFill>
                        <a:effectLst/>
                        <a:latin typeface="Cambria"/>
                        <a:cs typeface="Cambria"/>
                      </a:endParaRPr>
                    </a:p>
                  </a:txBody>
                  <a:tcPr marL="12700" marR="12700" marT="12700" marB="0" anchor="ctr">
                    <a:lnL w="12700" cap="flat" cmpd="sng" algn="ctr">
                      <a:solidFill>
                        <a:srgbClr val="9BC2E6"/>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hMerge="1">
                  <a:txBody>
                    <a:bodyPr/>
                    <a:lstStyle/>
                    <a:p>
                      <a:endParaRPr lang="en-US"/>
                    </a:p>
                  </a:txBody>
                  <a:tcPr/>
                </a:tc>
                <a:tc>
                  <a:txBody>
                    <a:bodyPr/>
                    <a:lstStyle/>
                    <a:p>
                      <a:pPr algn="l" fontAlgn="b"/>
                      <a:r>
                        <a:rPr lang="fr-BE" sz="3200" b="0" i="0" u="none" strike="noStrike">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fontAlgn="ctr"/>
                      <a:r>
                        <a:rPr lang="fr-BE" sz="3200" b="0" i="0" u="none" strike="noStrike" dirty="0" smtClean="0">
                          <a:solidFill>
                            <a:srgbClr val="000000"/>
                          </a:solidFill>
                          <a:effectLst/>
                          <a:latin typeface="Cambria"/>
                          <a:cs typeface="Cambria"/>
                        </a:rPr>
                        <a:t>109            (65,5)</a:t>
                      </a:r>
                      <a:endParaRPr lang="fr-BE" sz="3200" b="0" i="0" u="none" strike="noStrike" dirty="0">
                        <a:solidFill>
                          <a:srgbClr val="000000"/>
                        </a:solidFill>
                        <a:effectLst/>
                        <a:latin typeface="Cambria"/>
                        <a:cs typeface="Cambria"/>
                      </a:endParaRPr>
                    </a:p>
                  </a:txBody>
                  <a:tcPr marL="12700" marR="12700" marT="12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fontAlgn="ctr"/>
                      <a:r>
                        <a:rPr lang="fr-BE" sz="3200" b="0" i="0" u="none" strike="noStrike" dirty="0" smtClean="0">
                          <a:solidFill>
                            <a:srgbClr val="000000"/>
                          </a:solidFill>
                          <a:effectLst/>
                          <a:latin typeface="Cambria"/>
                          <a:cs typeface="Cambria"/>
                        </a:rPr>
                        <a:t>100,12 (50,31)</a:t>
                      </a:r>
                      <a:endParaRPr lang="fr-BE" sz="3200" b="0" i="0" u="none" strike="noStrike" dirty="0">
                        <a:solidFill>
                          <a:srgbClr val="000000"/>
                        </a:solidFill>
                        <a:effectLst/>
                        <a:latin typeface="Cambria"/>
                        <a:cs typeface="Cambria"/>
                      </a:endParaRPr>
                    </a:p>
                  </a:txBody>
                  <a:tcPr marL="12700" marR="12700" marT="12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fontAlgn="ctr"/>
                      <a:r>
                        <a:rPr lang="fr-BE" sz="3200" b="0" i="0" u="none" strike="noStrike" dirty="0" smtClean="0">
                          <a:solidFill>
                            <a:srgbClr val="000000"/>
                          </a:solidFill>
                          <a:effectLst/>
                          <a:latin typeface="Cambria"/>
                          <a:cs typeface="Cambria"/>
                        </a:rPr>
                        <a:t>111,63   (66,78))</a:t>
                      </a:r>
                      <a:endParaRPr lang="fr-BE" sz="3200" b="0" i="0" u="none" strike="noStrike" dirty="0">
                        <a:solidFill>
                          <a:srgbClr val="000000"/>
                        </a:solidFill>
                        <a:effectLst/>
                        <a:latin typeface="Cambria"/>
                        <a:cs typeface="Cambria"/>
                      </a:endParaRPr>
                    </a:p>
                  </a:txBody>
                  <a:tcPr marL="12700" marR="12700" marT="12700" marB="0" anchor="ctr">
                    <a:lnL w="6350" cap="flat" cmpd="sng" algn="ctr">
                      <a:solidFill>
                        <a:srgbClr val="FFFFFF"/>
                      </a:solidFill>
                      <a:prstDash val="solid"/>
                      <a:round/>
                      <a:headEnd type="none" w="med" len="med"/>
                      <a:tailEnd type="none" w="med" len="med"/>
                    </a:lnL>
                    <a:lnR w="12700" cap="flat" cmpd="sng" algn="ctr">
                      <a:solidFill>
                        <a:srgbClr val="9BC2E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492663">
                <a:tc gridSpan="2">
                  <a:txBody>
                    <a:bodyPr/>
                    <a:lstStyle/>
                    <a:p>
                      <a:pPr algn="l" fontAlgn="b"/>
                      <a:r>
                        <a:rPr lang="fr-BE" sz="3200" b="0" i="0" u="none" strike="noStrike">
                          <a:solidFill>
                            <a:srgbClr val="000000"/>
                          </a:solidFill>
                          <a:effectLst/>
                          <a:latin typeface="Cambria"/>
                          <a:cs typeface="Cambria"/>
                        </a:rPr>
                        <a:t> </a:t>
                      </a:r>
                    </a:p>
                  </a:txBody>
                  <a:tcPr marL="12700" marR="12700" marT="12700" marB="0" anchor="b">
                    <a:lnL w="12700" cap="flat" cmpd="sng" algn="ctr">
                      <a:solidFill>
                        <a:srgbClr val="9BC2E6"/>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b"/>
                      <a:r>
                        <a:rPr lang="fr-BE" sz="3200" b="0" i="0" u="none" strike="noStrike" dirty="0">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l" fontAlgn="b"/>
                      <a:r>
                        <a:rPr lang="fr-BE" sz="3200" b="0" i="0" u="none" strike="noStrike" dirty="0">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l" fontAlgn="b"/>
                      <a:r>
                        <a:rPr lang="fr-BE" sz="3200" b="0" i="0" u="none" strike="noStrike" dirty="0">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l" fontAlgn="b"/>
                      <a:r>
                        <a:rPr lang="fr-BE" sz="3200" b="0" i="0" u="none" strike="noStrike" dirty="0">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12700" cap="flat" cmpd="sng" algn="ctr">
                      <a:solidFill>
                        <a:srgbClr val="9BC2E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r>
              <a:tr h="967933">
                <a:tc gridSpan="2">
                  <a:txBody>
                    <a:bodyPr/>
                    <a:lstStyle/>
                    <a:p>
                      <a:pPr algn="l" fontAlgn="ctr"/>
                      <a:r>
                        <a:rPr lang="fr-BE" sz="3200" b="0" i="0" u="sng" strike="noStrike" dirty="0">
                          <a:solidFill>
                            <a:srgbClr val="000000"/>
                          </a:solidFill>
                          <a:effectLst/>
                          <a:latin typeface="Cambria"/>
                          <a:cs typeface="Cambria"/>
                        </a:rPr>
                        <a:t>ADI-R </a:t>
                      </a:r>
                      <a:r>
                        <a:rPr lang="fr-BE" sz="3200" b="0" i="0" u="sng" strike="noStrike" dirty="0" smtClean="0">
                          <a:solidFill>
                            <a:srgbClr val="000000"/>
                          </a:solidFill>
                          <a:effectLst/>
                          <a:latin typeface="Cambria"/>
                          <a:cs typeface="Cambria"/>
                        </a:rPr>
                        <a:t>Scores </a:t>
                      </a:r>
                      <a:r>
                        <a:rPr lang="fr-BE" sz="3200" b="0" i="0" u="sng" strike="noStrike" dirty="0" smtClean="0">
                          <a:solidFill>
                            <a:srgbClr val="000000"/>
                          </a:solidFill>
                          <a:effectLst/>
                          <a:latin typeface="Cambria"/>
                          <a:cs typeface="Cambria"/>
                        </a:rPr>
                        <a:t>moyens</a:t>
                      </a:r>
                    </a:p>
                    <a:p>
                      <a:pPr algn="l" fontAlgn="ctr"/>
                      <a:r>
                        <a:rPr lang="fr-BE" sz="3200" b="0" i="0" u="none" strike="noStrike" baseline="0" dirty="0" smtClean="0">
                          <a:solidFill>
                            <a:srgbClr val="000000"/>
                          </a:solidFill>
                          <a:effectLst/>
                          <a:latin typeface="Cambria"/>
                          <a:cs typeface="Cambria"/>
                        </a:rPr>
                        <a:t>(</a:t>
                      </a:r>
                      <a:r>
                        <a:rPr lang="fr-BE" sz="3200" b="0" i="0" u="none" strike="noStrike" baseline="0" dirty="0" err="1" smtClean="0">
                          <a:solidFill>
                            <a:srgbClr val="000000"/>
                          </a:solidFill>
                          <a:effectLst/>
                          <a:latin typeface="Cambria"/>
                          <a:cs typeface="Cambria"/>
                        </a:rPr>
                        <a:t>cut</a:t>
                      </a:r>
                      <a:r>
                        <a:rPr lang="fr-BE" sz="3200" b="0" i="0" u="none" strike="noStrike" baseline="0" dirty="0" smtClean="0">
                          <a:solidFill>
                            <a:srgbClr val="000000"/>
                          </a:solidFill>
                          <a:effectLst/>
                          <a:latin typeface="Cambria"/>
                          <a:cs typeface="Cambria"/>
                        </a:rPr>
                        <a:t>-off)</a:t>
                      </a:r>
                      <a:endParaRPr lang="fr-BE" sz="3200" b="0" i="0" u="none" strike="noStrike" dirty="0">
                        <a:solidFill>
                          <a:srgbClr val="000000"/>
                        </a:solidFill>
                        <a:effectLst/>
                        <a:latin typeface="Cambria"/>
                        <a:cs typeface="Cambria"/>
                      </a:endParaRPr>
                    </a:p>
                  </a:txBody>
                  <a:tcPr marL="12700" marR="12700" marT="12700" marB="0" anchor="ctr">
                    <a:lnL w="12700" cap="flat" cmpd="sng" algn="ctr">
                      <a:solidFill>
                        <a:srgbClr val="9BC2E6"/>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hMerge="1">
                  <a:txBody>
                    <a:bodyPr/>
                    <a:lstStyle/>
                    <a:p>
                      <a:endParaRPr lang="en-US"/>
                    </a:p>
                  </a:txBody>
                  <a:tcPr/>
                </a:tc>
                <a:tc>
                  <a:txBody>
                    <a:bodyPr/>
                    <a:lstStyle/>
                    <a:p>
                      <a:pPr algn="l" fontAlgn="b"/>
                      <a:r>
                        <a:rPr lang="fr-BE" sz="3200" b="0" i="0" u="none" strike="noStrike">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fontAlgn="b"/>
                      <a:r>
                        <a:rPr lang="fr-BE" sz="3200" b="0" i="0" u="none" strike="noStrike">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fontAlgn="b"/>
                      <a:r>
                        <a:rPr lang="fr-BE" sz="3200" b="0" i="0" u="none" strike="noStrike">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fontAlgn="b"/>
                      <a:r>
                        <a:rPr lang="fr-BE" sz="3200" b="0" i="0" u="none" strike="noStrike" dirty="0">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12700" cap="flat" cmpd="sng" algn="ctr">
                      <a:solidFill>
                        <a:srgbClr val="9BC2E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490187">
                <a:tc gridSpan="3">
                  <a:txBody>
                    <a:bodyPr/>
                    <a:lstStyle/>
                    <a:p>
                      <a:pPr algn="l" fontAlgn="ctr"/>
                      <a:endParaRPr lang="fr-BE" sz="3200" b="0" i="0" u="none" strike="noStrike" dirty="0">
                        <a:solidFill>
                          <a:srgbClr val="000000"/>
                        </a:solidFill>
                        <a:effectLst/>
                        <a:latin typeface="Cambria"/>
                        <a:cs typeface="Cambria"/>
                      </a:endParaRPr>
                    </a:p>
                  </a:txBody>
                  <a:tcPr marL="12700" marR="12700" marT="12700" marB="0" anchor="ctr">
                    <a:lnL w="12700" cap="flat" cmpd="sng" algn="ctr">
                      <a:solidFill>
                        <a:srgbClr val="9BC2E6"/>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a:txBody>
                    <a:bodyPr/>
                    <a:lstStyle/>
                    <a:p>
                      <a:pPr algn="l" fontAlgn="b"/>
                      <a:endParaRPr lang="fr-BE" sz="3200" b="0" i="0" u="none" strike="noStrike" dirty="0">
                        <a:solidFill>
                          <a:srgbClr val="000000"/>
                        </a:solidFill>
                        <a:effectLst/>
                        <a:latin typeface="Cambria"/>
                        <a:cs typeface="Cambria"/>
                      </a:endParaRP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l" fontAlgn="b"/>
                      <a:r>
                        <a:rPr lang="fr-BE" sz="3200" b="0" i="0" u="none" strike="noStrike">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l" fontAlgn="b"/>
                      <a:r>
                        <a:rPr lang="fr-BE" sz="3200" b="0" i="0" u="none" strike="noStrike" dirty="0">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12700" cap="flat" cmpd="sng" algn="ctr">
                      <a:solidFill>
                        <a:srgbClr val="9BC2E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r>
              <a:tr h="492663">
                <a:tc gridSpan="2">
                  <a:txBody>
                    <a:bodyPr/>
                    <a:lstStyle/>
                    <a:p>
                      <a:pPr algn="l" fontAlgn="ctr"/>
                      <a:r>
                        <a:rPr lang="fr-BE" sz="3200" b="0" i="0" u="none" strike="noStrike" dirty="0">
                          <a:solidFill>
                            <a:srgbClr val="000000"/>
                          </a:solidFill>
                          <a:effectLst/>
                          <a:latin typeface="Cambria"/>
                          <a:cs typeface="Cambria"/>
                        </a:rPr>
                        <a:t>Social</a:t>
                      </a:r>
                    </a:p>
                  </a:txBody>
                  <a:tcPr marL="12700" marR="12700" marT="12700" marB="0" anchor="ctr">
                    <a:lnL w="12700" cap="flat" cmpd="sng" algn="ctr">
                      <a:solidFill>
                        <a:srgbClr val="9BC2E6"/>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hMerge="1">
                  <a:txBody>
                    <a:bodyPr/>
                    <a:lstStyle/>
                    <a:p>
                      <a:endParaRPr lang="en-US"/>
                    </a:p>
                  </a:txBody>
                  <a:tcPr/>
                </a:tc>
                <a:tc>
                  <a:txBody>
                    <a:bodyPr/>
                    <a:lstStyle/>
                    <a:p>
                      <a:pPr algn="l" fontAlgn="b"/>
                      <a:r>
                        <a:rPr lang="fr-BE" sz="3200" b="0" i="0" u="none" strike="noStrike" dirty="0">
                          <a:solidFill>
                            <a:srgbClr val="000000"/>
                          </a:solidFill>
                          <a:effectLst/>
                          <a:latin typeface="Cambria"/>
                          <a:cs typeface="Cambria"/>
                        </a:rPr>
                        <a:t> </a:t>
                      </a: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fontAlgn="ctr"/>
                      <a:r>
                        <a:rPr lang="fr-BE" sz="3200" b="0" i="0" u="none" strike="noStrike" dirty="0" smtClean="0">
                          <a:solidFill>
                            <a:srgbClr val="000000"/>
                          </a:solidFill>
                          <a:effectLst/>
                          <a:latin typeface="Cambria"/>
                          <a:cs typeface="Cambria"/>
                        </a:rPr>
                        <a:t>20,15 </a:t>
                      </a:r>
                      <a:r>
                        <a:rPr lang="fr-BE" sz="3200" b="0" i="0" u="none" strike="noStrike" dirty="0">
                          <a:solidFill>
                            <a:srgbClr val="000000"/>
                          </a:solidFill>
                          <a:effectLst/>
                          <a:latin typeface="Cambria"/>
                          <a:cs typeface="Cambria"/>
                        </a:rPr>
                        <a:t>(10)</a:t>
                      </a:r>
                    </a:p>
                  </a:txBody>
                  <a:tcPr marL="12700" marR="12700" marT="12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fontAlgn="ctr"/>
                      <a:r>
                        <a:rPr lang="fr-BE" sz="3200" b="0" i="0" u="none" strike="noStrike" dirty="0" smtClean="0">
                          <a:solidFill>
                            <a:srgbClr val="000000"/>
                          </a:solidFill>
                          <a:effectLst/>
                          <a:latin typeface="Cambria"/>
                          <a:cs typeface="Cambria"/>
                        </a:rPr>
                        <a:t>21,35 </a:t>
                      </a:r>
                      <a:r>
                        <a:rPr lang="fr-BE" sz="3200" b="0" i="0" u="none" strike="noStrike" dirty="0">
                          <a:solidFill>
                            <a:srgbClr val="000000"/>
                          </a:solidFill>
                          <a:effectLst/>
                          <a:latin typeface="Cambria"/>
                          <a:cs typeface="Cambria"/>
                        </a:rPr>
                        <a:t>(10)</a:t>
                      </a:r>
                    </a:p>
                  </a:txBody>
                  <a:tcPr marL="12700" marR="12700" marT="12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fontAlgn="ctr"/>
                      <a:r>
                        <a:rPr lang="fr-BE" sz="3200" b="0" i="0" u="none" strike="noStrike" dirty="0" smtClean="0">
                          <a:solidFill>
                            <a:srgbClr val="000000"/>
                          </a:solidFill>
                          <a:effectLst/>
                          <a:latin typeface="Cambria"/>
                          <a:cs typeface="Cambria"/>
                        </a:rPr>
                        <a:t>1,5 </a:t>
                      </a:r>
                      <a:r>
                        <a:rPr lang="fr-BE" sz="3200" b="0" i="0" u="none" strike="noStrike" dirty="0">
                          <a:solidFill>
                            <a:srgbClr val="000000"/>
                          </a:solidFill>
                          <a:effectLst/>
                          <a:latin typeface="Cambria"/>
                          <a:cs typeface="Cambria"/>
                        </a:rPr>
                        <a:t>(10)</a:t>
                      </a:r>
                    </a:p>
                  </a:txBody>
                  <a:tcPr marL="12700" marR="12700" marT="12700" marB="0" anchor="ctr">
                    <a:lnL w="6350" cap="flat" cmpd="sng" algn="ctr">
                      <a:solidFill>
                        <a:srgbClr val="FFFFFF"/>
                      </a:solidFill>
                      <a:prstDash val="solid"/>
                      <a:round/>
                      <a:headEnd type="none" w="med" len="med"/>
                      <a:tailEnd type="none" w="med" len="med"/>
                    </a:lnL>
                    <a:lnR w="12700" cap="flat" cmpd="sng" algn="ctr">
                      <a:solidFill>
                        <a:srgbClr val="9BC2E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492663">
                <a:tc gridSpan="3">
                  <a:txBody>
                    <a:bodyPr/>
                    <a:lstStyle/>
                    <a:p>
                      <a:pPr algn="l" fontAlgn="ctr"/>
                      <a:r>
                        <a:rPr lang="fr-BE" sz="3200" b="0" i="0" u="none" strike="noStrike" dirty="0" smtClean="0">
                          <a:solidFill>
                            <a:srgbClr val="000000"/>
                          </a:solidFill>
                          <a:effectLst/>
                          <a:latin typeface="Cambria"/>
                          <a:cs typeface="Cambria"/>
                        </a:rPr>
                        <a:t>Communication</a:t>
                      </a:r>
                      <a:endParaRPr lang="fr-BE" sz="3200" b="0" i="0" u="none" strike="noStrike" dirty="0">
                        <a:solidFill>
                          <a:srgbClr val="000000"/>
                        </a:solidFill>
                        <a:effectLst/>
                        <a:latin typeface="Cambria"/>
                        <a:cs typeface="Cambria"/>
                      </a:endParaRPr>
                    </a:p>
                  </a:txBody>
                  <a:tcPr marL="12700" marR="12700" marT="12700" marB="0" anchor="ctr">
                    <a:lnL w="12700" cap="flat" cmpd="sng" algn="ctr">
                      <a:solidFill>
                        <a:srgbClr val="9BC2E6"/>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a:txBody>
                    <a:bodyPr/>
                    <a:lstStyle/>
                    <a:p>
                      <a:pPr algn="ctr" fontAlgn="ctr"/>
                      <a:r>
                        <a:rPr lang="fr-BE" sz="3200" b="0" i="0" u="none" strike="noStrike" baseline="0" dirty="0" smtClean="0">
                          <a:solidFill>
                            <a:srgbClr val="000000"/>
                          </a:solidFill>
                          <a:effectLst/>
                          <a:latin typeface="Cambria"/>
                          <a:cs typeface="Cambria"/>
                        </a:rPr>
                        <a:t>19,35</a:t>
                      </a:r>
                      <a:r>
                        <a:rPr lang="fr-BE" sz="3200" b="0" i="0" u="none" strike="noStrike" dirty="0" smtClean="0">
                          <a:solidFill>
                            <a:srgbClr val="000000"/>
                          </a:solidFill>
                          <a:effectLst/>
                          <a:latin typeface="Cambria"/>
                          <a:cs typeface="Cambria"/>
                        </a:rPr>
                        <a:t> </a:t>
                      </a:r>
                      <a:r>
                        <a:rPr lang="fr-BE" sz="3200" b="0" i="0" u="none" strike="noStrike" dirty="0">
                          <a:solidFill>
                            <a:srgbClr val="000000"/>
                          </a:solidFill>
                          <a:effectLst/>
                          <a:latin typeface="Cambria"/>
                          <a:cs typeface="Cambria"/>
                        </a:rPr>
                        <a:t>(8)</a:t>
                      </a:r>
                    </a:p>
                  </a:txBody>
                  <a:tcPr marL="12700" marR="12700" marT="12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ctr" fontAlgn="ctr"/>
                      <a:r>
                        <a:rPr lang="fr-BE" sz="3200" b="0" i="0" u="none" strike="noStrike" dirty="0" smtClean="0">
                          <a:solidFill>
                            <a:srgbClr val="000000"/>
                          </a:solidFill>
                          <a:effectLst/>
                          <a:latin typeface="Cambria"/>
                          <a:cs typeface="Cambria"/>
                        </a:rPr>
                        <a:t>23,15 </a:t>
                      </a:r>
                      <a:r>
                        <a:rPr lang="fr-BE" sz="3200" b="0" i="0" u="none" strike="noStrike" dirty="0">
                          <a:solidFill>
                            <a:srgbClr val="000000"/>
                          </a:solidFill>
                          <a:effectLst/>
                          <a:latin typeface="Cambria"/>
                          <a:cs typeface="Cambria"/>
                        </a:rPr>
                        <a:t>(8)</a:t>
                      </a:r>
                    </a:p>
                  </a:txBody>
                  <a:tcPr marL="12700" marR="12700" marT="12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ctr" fontAlgn="ctr"/>
                      <a:r>
                        <a:rPr lang="fr-BE" sz="3200" b="0" i="0" u="none" strike="noStrike" baseline="0" dirty="0" smtClean="0">
                          <a:solidFill>
                            <a:srgbClr val="000000"/>
                          </a:solidFill>
                          <a:effectLst/>
                          <a:latin typeface="Cambria"/>
                          <a:cs typeface="Cambria"/>
                        </a:rPr>
                        <a:t> 0,08</a:t>
                      </a:r>
                      <a:r>
                        <a:rPr lang="fr-BE" sz="3200" b="0" i="0" u="none" strike="noStrike" dirty="0" smtClean="0">
                          <a:solidFill>
                            <a:srgbClr val="000000"/>
                          </a:solidFill>
                          <a:effectLst/>
                          <a:latin typeface="Cambria"/>
                          <a:cs typeface="Cambria"/>
                        </a:rPr>
                        <a:t> </a:t>
                      </a:r>
                      <a:r>
                        <a:rPr lang="fr-BE" sz="3200" b="0" i="0" u="none" strike="noStrike" dirty="0">
                          <a:solidFill>
                            <a:srgbClr val="000000"/>
                          </a:solidFill>
                          <a:effectLst/>
                          <a:latin typeface="Cambria"/>
                          <a:cs typeface="Cambria"/>
                        </a:rPr>
                        <a:t>(8)</a:t>
                      </a:r>
                    </a:p>
                  </a:txBody>
                  <a:tcPr marL="12700" marR="12700" marT="12700" marB="0" anchor="ctr">
                    <a:lnL w="6350" cap="flat" cmpd="sng" algn="ctr">
                      <a:solidFill>
                        <a:srgbClr val="FFFFFF"/>
                      </a:solidFill>
                      <a:prstDash val="solid"/>
                      <a:round/>
                      <a:headEnd type="none" w="med" len="med"/>
                      <a:tailEnd type="none" w="med" len="med"/>
                    </a:lnL>
                    <a:lnR w="12700" cap="flat" cmpd="sng" algn="ctr">
                      <a:solidFill>
                        <a:srgbClr val="9BC2E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r>
              <a:tr h="492663">
                <a:tc>
                  <a:txBody>
                    <a:bodyPr/>
                    <a:lstStyle/>
                    <a:p>
                      <a:pPr algn="l" fontAlgn="ctr"/>
                      <a:r>
                        <a:rPr lang="fr-BE" sz="3200" b="0" i="0" u="none" strike="noStrike" dirty="0" err="1" smtClean="0">
                          <a:solidFill>
                            <a:srgbClr val="000000"/>
                          </a:solidFill>
                          <a:effectLst/>
                          <a:latin typeface="Cambria"/>
                          <a:cs typeface="Cambria"/>
                        </a:rPr>
                        <a:t>Repetitive</a:t>
                      </a:r>
                      <a:r>
                        <a:rPr lang="fr-BE" sz="3200" b="0" i="0" u="none" strike="noStrike" baseline="0" dirty="0" smtClean="0">
                          <a:solidFill>
                            <a:srgbClr val="000000"/>
                          </a:solidFill>
                          <a:effectLst/>
                          <a:latin typeface="Cambria"/>
                          <a:cs typeface="Cambria"/>
                        </a:rPr>
                        <a:t> </a:t>
                      </a:r>
                      <a:r>
                        <a:rPr lang="fr-BE" sz="3200" b="0" i="0" u="none" strike="noStrike" baseline="0" dirty="0" err="1" smtClean="0">
                          <a:solidFill>
                            <a:srgbClr val="000000"/>
                          </a:solidFill>
                          <a:effectLst/>
                          <a:latin typeface="Cambria"/>
                          <a:cs typeface="Cambria"/>
                        </a:rPr>
                        <a:t>b</a:t>
                      </a:r>
                      <a:r>
                        <a:rPr lang="fr-BE" sz="3200" b="0" i="0" u="none" strike="noStrike" dirty="0" err="1" smtClean="0">
                          <a:solidFill>
                            <a:srgbClr val="000000"/>
                          </a:solidFill>
                          <a:effectLst/>
                          <a:latin typeface="Cambria"/>
                          <a:cs typeface="Cambria"/>
                        </a:rPr>
                        <a:t>ehavior</a:t>
                      </a:r>
                      <a:endParaRPr lang="fr-BE" sz="3200" b="0" i="0" u="none" strike="noStrike" dirty="0">
                        <a:solidFill>
                          <a:srgbClr val="000000"/>
                        </a:solidFill>
                        <a:effectLst/>
                        <a:latin typeface="Cambria"/>
                        <a:cs typeface="Cambria"/>
                      </a:endParaRPr>
                    </a:p>
                  </a:txBody>
                  <a:tcPr marL="12700" marR="12700" marT="12700" marB="0" anchor="ctr">
                    <a:lnL w="12700" cap="flat" cmpd="sng" algn="ctr">
                      <a:solidFill>
                        <a:srgbClr val="9BC2E6"/>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9BC2E6"/>
                      </a:solidFill>
                      <a:prstDash val="solid"/>
                      <a:round/>
                      <a:headEnd type="none" w="med" len="med"/>
                      <a:tailEnd type="none" w="med" len="med"/>
                    </a:lnB>
                    <a:solidFill>
                      <a:srgbClr val="B8CCE4"/>
                    </a:solidFill>
                  </a:tcPr>
                </a:tc>
                <a:tc gridSpan="2">
                  <a:txBody>
                    <a:bodyPr/>
                    <a:lstStyle/>
                    <a:p>
                      <a:pPr algn="l"/>
                      <a:endParaRPr lang="en-US" sz="3200">
                        <a:latin typeface="Cambria"/>
                        <a:cs typeface="Cambria"/>
                      </a:endParaRPr>
                    </a:p>
                  </a:txBody>
                  <a:tcPr marL="12700" marR="12700" marT="12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9BC2E6"/>
                      </a:solidFill>
                      <a:prstDash val="solid"/>
                      <a:round/>
                      <a:headEnd type="none" w="med" len="med"/>
                      <a:tailEnd type="none" w="med" len="med"/>
                    </a:lnB>
                    <a:solidFill>
                      <a:srgbClr val="B8CCE4"/>
                    </a:solidFill>
                  </a:tcPr>
                </a:tc>
                <a:tc hMerge="1">
                  <a:txBody>
                    <a:bodyPr/>
                    <a:lstStyle/>
                    <a:p>
                      <a:endParaRPr lang="en-US"/>
                    </a:p>
                  </a:txBody>
                  <a:tcPr/>
                </a:tc>
                <a:tc>
                  <a:txBody>
                    <a:bodyPr/>
                    <a:lstStyle/>
                    <a:p>
                      <a:pPr algn="ctr" fontAlgn="ctr"/>
                      <a:r>
                        <a:rPr lang="fr-BE" sz="3200" b="0" i="0" u="none" strike="noStrike" dirty="0" smtClean="0">
                          <a:solidFill>
                            <a:srgbClr val="000000"/>
                          </a:solidFill>
                          <a:effectLst/>
                          <a:latin typeface="Cambria"/>
                          <a:cs typeface="Cambria"/>
                        </a:rPr>
                        <a:t>     7,6 </a:t>
                      </a:r>
                      <a:r>
                        <a:rPr lang="fr-BE" sz="3200" b="0" i="0" u="none" strike="noStrike" baseline="0" dirty="0" smtClean="0">
                          <a:solidFill>
                            <a:srgbClr val="000000"/>
                          </a:solidFill>
                          <a:effectLst/>
                          <a:latin typeface="Cambria"/>
                          <a:cs typeface="Cambria"/>
                        </a:rPr>
                        <a:t> </a:t>
                      </a:r>
                      <a:r>
                        <a:rPr lang="fr-BE" sz="3200" b="0" i="0" u="none" strike="noStrike" dirty="0" smtClean="0">
                          <a:solidFill>
                            <a:srgbClr val="000000"/>
                          </a:solidFill>
                          <a:effectLst/>
                          <a:latin typeface="Cambria"/>
                          <a:cs typeface="Cambria"/>
                        </a:rPr>
                        <a:t>(3</a:t>
                      </a:r>
                      <a:r>
                        <a:rPr lang="fr-BE" sz="3200" b="0" i="0" u="none" strike="noStrike" dirty="0">
                          <a:solidFill>
                            <a:srgbClr val="000000"/>
                          </a:solidFill>
                          <a:effectLst/>
                          <a:latin typeface="Cambria"/>
                          <a:cs typeface="Cambria"/>
                        </a:rPr>
                        <a:t>)</a:t>
                      </a:r>
                    </a:p>
                  </a:txBody>
                  <a:tcPr marL="12700" marR="12700" marT="12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9BC2E6"/>
                      </a:solidFill>
                      <a:prstDash val="solid"/>
                      <a:round/>
                      <a:headEnd type="none" w="med" len="med"/>
                      <a:tailEnd type="none" w="med" len="med"/>
                    </a:lnB>
                    <a:solidFill>
                      <a:srgbClr val="B8CCE4"/>
                    </a:solidFill>
                  </a:tcPr>
                </a:tc>
                <a:tc>
                  <a:txBody>
                    <a:bodyPr/>
                    <a:lstStyle/>
                    <a:p>
                      <a:pPr algn="ctr" fontAlgn="ctr"/>
                      <a:r>
                        <a:rPr lang="fr-BE" sz="3200" b="0" i="0" u="none" strike="noStrike" dirty="0" smtClean="0">
                          <a:solidFill>
                            <a:srgbClr val="000000"/>
                          </a:solidFill>
                          <a:effectLst/>
                          <a:latin typeface="Cambria"/>
                          <a:cs typeface="Cambria"/>
                        </a:rPr>
                        <a:t>10,2   </a:t>
                      </a:r>
                      <a:r>
                        <a:rPr lang="fr-BE" sz="3200" b="0" i="0" u="none" strike="noStrike" dirty="0">
                          <a:solidFill>
                            <a:srgbClr val="000000"/>
                          </a:solidFill>
                          <a:effectLst/>
                          <a:latin typeface="Cambria"/>
                          <a:cs typeface="Cambria"/>
                        </a:rPr>
                        <a:t>(3)</a:t>
                      </a:r>
                    </a:p>
                  </a:txBody>
                  <a:tcPr marL="12700" marR="12700" marT="12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9BC2E6"/>
                      </a:solidFill>
                      <a:prstDash val="solid"/>
                      <a:round/>
                      <a:headEnd type="none" w="med" len="med"/>
                      <a:tailEnd type="none" w="med" len="med"/>
                    </a:lnB>
                    <a:solidFill>
                      <a:srgbClr val="B8CCE4"/>
                    </a:solidFill>
                  </a:tcPr>
                </a:tc>
                <a:tc>
                  <a:txBody>
                    <a:bodyPr/>
                    <a:lstStyle/>
                    <a:p>
                      <a:pPr algn="ctr" fontAlgn="ctr"/>
                      <a:r>
                        <a:rPr lang="fr-BE" sz="3200" b="0" i="0" u="none" strike="noStrike" dirty="0" smtClean="0">
                          <a:solidFill>
                            <a:srgbClr val="000000"/>
                          </a:solidFill>
                          <a:effectLst/>
                          <a:latin typeface="Cambria"/>
                          <a:cs typeface="Cambria"/>
                        </a:rPr>
                        <a:t>2,2</a:t>
                      </a:r>
                      <a:r>
                        <a:rPr lang="fr-BE" sz="3200" b="0" i="0" u="none" strike="noStrike" baseline="0" dirty="0" smtClean="0">
                          <a:solidFill>
                            <a:srgbClr val="000000"/>
                          </a:solidFill>
                          <a:effectLst/>
                          <a:latin typeface="Cambria"/>
                          <a:cs typeface="Cambria"/>
                        </a:rPr>
                        <a:t> </a:t>
                      </a:r>
                      <a:r>
                        <a:rPr lang="fr-BE" sz="3200" b="0" i="0" u="none" strike="noStrike" dirty="0" smtClean="0">
                          <a:solidFill>
                            <a:srgbClr val="000000"/>
                          </a:solidFill>
                          <a:effectLst/>
                          <a:latin typeface="Cambria"/>
                          <a:cs typeface="Cambria"/>
                        </a:rPr>
                        <a:t>(3</a:t>
                      </a:r>
                      <a:r>
                        <a:rPr lang="fr-BE" sz="3200" b="0" i="0" u="none" strike="noStrike" dirty="0">
                          <a:solidFill>
                            <a:srgbClr val="000000"/>
                          </a:solidFill>
                          <a:effectLst/>
                          <a:latin typeface="Cambria"/>
                          <a:cs typeface="Cambria"/>
                        </a:rPr>
                        <a:t>)</a:t>
                      </a:r>
                    </a:p>
                  </a:txBody>
                  <a:tcPr marL="12700" marR="12700" marT="12700" marB="0" anchor="ctr">
                    <a:lnL w="6350" cap="flat" cmpd="sng" algn="ctr">
                      <a:solidFill>
                        <a:srgbClr val="FFFFFF"/>
                      </a:solidFill>
                      <a:prstDash val="solid"/>
                      <a:round/>
                      <a:headEnd type="none" w="med" len="med"/>
                      <a:tailEnd type="none" w="med" len="med"/>
                    </a:lnL>
                    <a:lnR w="12700" cap="flat" cmpd="sng" algn="ctr">
                      <a:solidFill>
                        <a:srgbClr val="9BC2E6"/>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9BC2E6"/>
                      </a:solidFill>
                      <a:prstDash val="solid"/>
                      <a:round/>
                      <a:headEnd type="none" w="med" len="med"/>
                      <a:tailEnd type="none" w="med" len="med"/>
                    </a:lnB>
                    <a:solidFill>
                      <a:srgbClr val="B8CCE4"/>
                    </a:solidFill>
                  </a:tcPr>
                </a:tc>
              </a:tr>
            </a:tbl>
          </a:graphicData>
        </a:graphic>
      </p:graphicFrame>
      <p:sp>
        <p:nvSpPr>
          <p:cNvPr id="20" name="Rectangle 19"/>
          <p:cNvSpPr/>
          <p:nvPr/>
        </p:nvSpPr>
        <p:spPr>
          <a:xfrm>
            <a:off x="1555756" y="26051275"/>
            <a:ext cx="12095857" cy="1384995"/>
          </a:xfrm>
          <a:prstGeom prst="rect">
            <a:avLst/>
          </a:prstGeom>
        </p:spPr>
        <p:txBody>
          <a:bodyPr wrap="square">
            <a:spAutoFit/>
          </a:bodyPr>
          <a:lstStyle/>
          <a:p>
            <a:r>
              <a:rPr lang="en-US" sz="2800" dirty="0" smtClean="0">
                <a:solidFill>
                  <a:schemeClr val="accent2">
                    <a:lumMod val="50000"/>
                  </a:schemeClr>
                </a:solidFill>
                <a:latin typeface="Cambria"/>
                <a:cs typeface="Cambria"/>
              </a:rPr>
              <a:t>MPR: Matrices progressives de Raven. </a:t>
            </a:r>
            <a:r>
              <a:rPr lang="en-US" sz="2800" dirty="0">
                <a:solidFill>
                  <a:schemeClr val="accent2">
                    <a:lumMod val="50000"/>
                  </a:schemeClr>
                </a:solidFill>
                <a:latin typeface="Cambria"/>
                <a:cs typeface="Cambria"/>
              </a:rPr>
              <a:t>WAIS: Wechsler Adult Intelligence Scale. </a:t>
            </a:r>
            <a:r>
              <a:rPr lang="en-US" sz="2800" dirty="0" smtClean="0">
                <a:solidFill>
                  <a:schemeClr val="accent2">
                    <a:lumMod val="50000"/>
                  </a:schemeClr>
                </a:solidFill>
                <a:latin typeface="Cambria"/>
                <a:cs typeface="Cambria"/>
              </a:rPr>
              <a:t>QIT: QI Total. QIV: QI Verbal. QIP: QI Performance.  </a:t>
            </a:r>
            <a:r>
              <a:rPr lang="en-US" sz="2800" dirty="0">
                <a:solidFill>
                  <a:schemeClr val="accent2">
                    <a:lumMod val="50000"/>
                  </a:schemeClr>
                </a:solidFill>
                <a:latin typeface="Cambria"/>
                <a:cs typeface="Cambria"/>
              </a:rPr>
              <a:t>ADI-R: </a:t>
            </a:r>
            <a:r>
              <a:rPr lang="en-US" sz="2800" dirty="0" smtClean="0">
                <a:solidFill>
                  <a:schemeClr val="accent2">
                    <a:lumMod val="50000"/>
                  </a:schemeClr>
                </a:solidFill>
                <a:latin typeface="Cambria"/>
                <a:cs typeface="Cambria"/>
              </a:rPr>
              <a:t>Autism  Diagnostic </a:t>
            </a:r>
            <a:r>
              <a:rPr lang="en-US" sz="2800" dirty="0">
                <a:solidFill>
                  <a:schemeClr val="accent2">
                    <a:lumMod val="50000"/>
                  </a:schemeClr>
                </a:solidFill>
                <a:latin typeface="Cambria"/>
                <a:cs typeface="Cambria"/>
              </a:rPr>
              <a:t>Interview-Revised</a:t>
            </a:r>
            <a:endParaRPr lang="fr-BE" sz="2800" dirty="0">
              <a:solidFill>
                <a:schemeClr val="accent2">
                  <a:lumMod val="50000"/>
                </a:schemeClr>
              </a:solidFill>
              <a:latin typeface="Cambria"/>
              <a:cs typeface="Cambria"/>
            </a:endParaRPr>
          </a:p>
        </p:txBody>
      </p:sp>
      <p:sp>
        <p:nvSpPr>
          <p:cNvPr id="30" name="Rectangle 29"/>
          <p:cNvSpPr/>
          <p:nvPr/>
        </p:nvSpPr>
        <p:spPr>
          <a:xfrm>
            <a:off x="1472232" y="27210367"/>
            <a:ext cx="12854618" cy="7679025"/>
          </a:xfrm>
          <a:prstGeom prst="rect">
            <a:avLst/>
          </a:prstGeom>
        </p:spPr>
        <p:txBody>
          <a:bodyPr wrap="square">
            <a:spAutoFit/>
          </a:bodyPr>
          <a:lstStyle/>
          <a:p>
            <a:pPr marL="457200" indent="-457200" eaLnBrk="1" hangingPunct="1">
              <a:spcBef>
                <a:spcPct val="50000"/>
              </a:spcBef>
              <a:buFont typeface="Arial" panose="020B0604020202020204" pitchFamily="34" charset="0"/>
              <a:buChar char="•"/>
            </a:pPr>
            <a:r>
              <a:rPr lang="en-US" sz="3400" dirty="0">
                <a:latin typeface="Cambria"/>
                <a:cs typeface="Cambria"/>
              </a:rPr>
              <a:t>4</a:t>
            </a:r>
            <a:r>
              <a:rPr lang="en-US" sz="3400" dirty="0" smtClean="0">
                <a:latin typeface="Cambria"/>
                <a:cs typeface="Cambria"/>
              </a:rPr>
              <a:t>0 </a:t>
            </a:r>
            <a:r>
              <a:rPr lang="en-US" sz="3400" dirty="0" err="1" smtClean="0">
                <a:latin typeface="Cambria"/>
                <a:cs typeface="Cambria"/>
              </a:rPr>
              <a:t>adultes</a:t>
            </a:r>
            <a:r>
              <a:rPr lang="en-US" sz="3400" dirty="0" smtClean="0">
                <a:latin typeface="Cambria"/>
                <a:cs typeface="Cambria"/>
              </a:rPr>
              <a:t> avec </a:t>
            </a:r>
            <a:r>
              <a:rPr lang="en-US" sz="3400" dirty="0" err="1" smtClean="0">
                <a:latin typeface="Cambria"/>
                <a:cs typeface="Cambria"/>
              </a:rPr>
              <a:t>autisme</a:t>
            </a:r>
            <a:r>
              <a:rPr lang="en-US" sz="3400" dirty="0" smtClean="0">
                <a:latin typeface="Cambria"/>
                <a:cs typeface="Cambria"/>
              </a:rPr>
              <a:t> (</a:t>
            </a:r>
            <a:r>
              <a:rPr lang="en-US" sz="3400" dirty="0" err="1" smtClean="0">
                <a:latin typeface="Cambria"/>
                <a:cs typeface="Cambria"/>
              </a:rPr>
              <a:t>Critères</a:t>
            </a:r>
            <a:r>
              <a:rPr lang="en-US" sz="3400" dirty="0" smtClean="0">
                <a:latin typeface="Cambria"/>
                <a:cs typeface="Cambria"/>
              </a:rPr>
              <a:t> ADI-R </a:t>
            </a:r>
            <a:r>
              <a:rPr lang="en-US" sz="3400" dirty="0">
                <a:latin typeface="Cambria"/>
                <a:cs typeface="Cambria"/>
              </a:rPr>
              <a:t>&amp; </a:t>
            </a:r>
            <a:r>
              <a:rPr lang="en-US" sz="3400" dirty="0" smtClean="0">
                <a:latin typeface="Cambria"/>
                <a:cs typeface="Cambria"/>
              </a:rPr>
              <a:t>DSM-IV) </a:t>
            </a:r>
            <a:r>
              <a:rPr lang="en-US" sz="3400" dirty="0" err="1" smtClean="0">
                <a:latin typeface="Cambria"/>
                <a:cs typeface="Cambria"/>
              </a:rPr>
              <a:t>répartis</a:t>
            </a:r>
            <a:r>
              <a:rPr lang="en-US" sz="3400" dirty="0" smtClean="0">
                <a:latin typeface="Cambria"/>
                <a:cs typeface="Cambria"/>
              </a:rPr>
              <a:t> </a:t>
            </a:r>
            <a:r>
              <a:rPr lang="en-US" sz="3400" dirty="0" err="1" smtClean="0">
                <a:latin typeface="Cambria"/>
                <a:cs typeface="Cambria"/>
              </a:rPr>
              <a:t>en</a:t>
            </a:r>
            <a:r>
              <a:rPr lang="en-US" sz="3400" dirty="0" smtClean="0">
                <a:latin typeface="Cambria"/>
                <a:cs typeface="Cambria"/>
              </a:rPr>
              <a:t> sous-</a:t>
            </a:r>
            <a:r>
              <a:rPr lang="en-US" sz="3400" dirty="0" err="1" smtClean="0">
                <a:latin typeface="Cambria"/>
                <a:cs typeface="Cambria"/>
              </a:rPr>
              <a:t>groupes</a:t>
            </a:r>
            <a:r>
              <a:rPr lang="en-US" sz="3400" dirty="0" smtClean="0">
                <a:latin typeface="Cambria"/>
                <a:cs typeface="Cambria"/>
              </a:rPr>
              <a:t> </a:t>
            </a:r>
            <a:r>
              <a:rPr lang="en-US" sz="3400" dirty="0" smtClean="0">
                <a:latin typeface="Cambria"/>
                <a:cs typeface="Cambria"/>
              </a:rPr>
              <a:t>ARL (</a:t>
            </a:r>
            <a:r>
              <a:rPr lang="en-US" sz="3400" dirty="0" err="1" smtClean="0">
                <a:latin typeface="Cambria"/>
                <a:cs typeface="Cambria"/>
              </a:rPr>
              <a:t>Autisme</a:t>
            </a:r>
            <a:r>
              <a:rPr lang="en-US" sz="3400" dirty="0" smtClean="0">
                <a:latin typeface="Cambria"/>
                <a:cs typeface="Cambria"/>
              </a:rPr>
              <a:t> avec retard </a:t>
            </a:r>
            <a:r>
              <a:rPr lang="en-US" sz="3400" dirty="0" smtClean="0">
                <a:latin typeface="Cambria"/>
                <a:cs typeface="Cambria"/>
              </a:rPr>
              <a:t>de </a:t>
            </a:r>
            <a:r>
              <a:rPr lang="en-US" sz="3400" dirty="0" err="1" smtClean="0">
                <a:latin typeface="Cambria"/>
                <a:cs typeface="Cambria"/>
              </a:rPr>
              <a:t>langage</a:t>
            </a:r>
            <a:r>
              <a:rPr lang="en-US" sz="3400" dirty="0" smtClean="0">
                <a:latin typeface="Cambria"/>
                <a:cs typeface="Cambria"/>
              </a:rPr>
              <a:t>; </a:t>
            </a:r>
            <a:r>
              <a:rPr lang="en-US" sz="3400" dirty="0">
                <a:latin typeface="Cambria"/>
                <a:cs typeface="Cambria"/>
              </a:rPr>
              <a:t>N</a:t>
            </a:r>
            <a:r>
              <a:rPr lang="en-US" sz="3400" dirty="0" smtClean="0">
                <a:latin typeface="Cambria"/>
                <a:cs typeface="Cambria"/>
              </a:rPr>
              <a:t>=20) </a:t>
            </a:r>
            <a:r>
              <a:rPr lang="en-US" sz="3400" dirty="0" err="1" smtClean="0">
                <a:latin typeface="Cambria"/>
                <a:cs typeface="Cambria"/>
              </a:rPr>
              <a:t>ou</a:t>
            </a:r>
            <a:r>
              <a:rPr lang="en-US" sz="3400" dirty="0" smtClean="0">
                <a:latin typeface="Cambria"/>
                <a:cs typeface="Cambria"/>
              </a:rPr>
              <a:t> ASRL </a:t>
            </a:r>
            <a:r>
              <a:rPr lang="en-US" sz="3400" dirty="0" smtClean="0">
                <a:latin typeface="Cambria"/>
                <a:cs typeface="Cambria"/>
              </a:rPr>
              <a:t>(</a:t>
            </a:r>
            <a:r>
              <a:rPr lang="en-US" sz="3400" dirty="0" err="1" smtClean="0">
                <a:latin typeface="Cambria"/>
                <a:cs typeface="Cambria"/>
              </a:rPr>
              <a:t>Autisme</a:t>
            </a:r>
            <a:r>
              <a:rPr lang="en-US" sz="3400" dirty="0" smtClean="0">
                <a:latin typeface="Cambria"/>
                <a:cs typeface="Cambria"/>
              </a:rPr>
              <a:t> sans </a:t>
            </a:r>
            <a:r>
              <a:rPr lang="en-US" sz="3400" dirty="0" smtClean="0">
                <a:latin typeface="Cambria"/>
                <a:cs typeface="Cambria"/>
              </a:rPr>
              <a:t>retard de </a:t>
            </a:r>
            <a:r>
              <a:rPr lang="en-US" sz="3400" dirty="0" err="1" smtClean="0">
                <a:latin typeface="Cambria"/>
                <a:cs typeface="Cambria"/>
              </a:rPr>
              <a:t>langage</a:t>
            </a:r>
            <a:r>
              <a:rPr lang="en-US" sz="3400" dirty="0" smtClean="0">
                <a:latin typeface="Cambria"/>
                <a:cs typeface="Cambria"/>
              </a:rPr>
              <a:t>; </a:t>
            </a:r>
            <a:r>
              <a:rPr lang="en-US" sz="3400" dirty="0">
                <a:latin typeface="Cambria"/>
                <a:cs typeface="Cambria"/>
              </a:rPr>
              <a:t>N</a:t>
            </a:r>
            <a:r>
              <a:rPr lang="en-US" sz="3400" dirty="0" smtClean="0">
                <a:latin typeface="Cambria"/>
                <a:cs typeface="Cambria"/>
              </a:rPr>
              <a:t>=20). </a:t>
            </a:r>
          </a:p>
          <a:p>
            <a:pPr marL="457200" indent="-457200" eaLnBrk="1" hangingPunct="1">
              <a:spcBef>
                <a:spcPct val="50000"/>
              </a:spcBef>
              <a:buFont typeface="Arial" panose="020B0604020202020204" pitchFamily="34" charset="0"/>
              <a:buChar char="•"/>
            </a:pPr>
            <a:r>
              <a:rPr lang="fr-CA" sz="3400" dirty="0" smtClean="0">
                <a:latin typeface="Cambria"/>
                <a:cs typeface="Cambria"/>
              </a:rPr>
              <a:t>20 adultes contrôles avec intérêts intenses sans signe autistique. </a:t>
            </a:r>
          </a:p>
          <a:p>
            <a:pPr marL="457200" indent="-457200" eaLnBrk="1" hangingPunct="1">
              <a:spcBef>
                <a:spcPct val="50000"/>
              </a:spcBef>
              <a:buFont typeface="Arial" panose="020B0604020202020204" pitchFamily="34" charset="0"/>
              <a:buChar char="•"/>
            </a:pPr>
            <a:r>
              <a:rPr lang="fr-CA" sz="3400" dirty="0" smtClean="0">
                <a:latin typeface="Cambria"/>
                <a:cs typeface="Cambria"/>
              </a:rPr>
              <a:t>Tous les groupes appariés en </a:t>
            </a:r>
            <a:r>
              <a:rPr lang="fr-CA" sz="3400" dirty="0" smtClean="0">
                <a:latin typeface="Cambria"/>
                <a:cs typeface="Cambria"/>
              </a:rPr>
              <a:t>âge </a:t>
            </a:r>
            <a:r>
              <a:rPr lang="fr-CA" sz="3400" dirty="0" smtClean="0">
                <a:latin typeface="Cambria"/>
                <a:cs typeface="Cambria"/>
              </a:rPr>
              <a:t>et en Matrices Progressives de Raven.</a:t>
            </a:r>
            <a:endParaRPr lang="fr-CA" sz="3400" dirty="0">
              <a:latin typeface="Cambria"/>
              <a:cs typeface="Cambria"/>
            </a:endParaRPr>
          </a:p>
          <a:p>
            <a:pPr marL="457200" indent="-457200" eaLnBrk="1" hangingPunct="1">
              <a:spcBef>
                <a:spcPct val="50000"/>
              </a:spcBef>
              <a:buFont typeface="Arial" panose="020B0604020202020204" pitchFamily="34" charset="0"/>
              <a:buChar char="•"/>
            </a:pPr>
            <a:r>
              <a:rPr lang="fr-FR" sz="3400" dirty="0" smtClean="0">
                <a:latin typeface="Cambria" panose="02040503050406030204" pitchFamily="18" charset="0"/>
              </a:rPr>
              <a:t>L'information </a:t>
            </a:r>
            <a:r>
              <a:rPr lang="fr-FR" sz="3400" dirty="0">
                <a:latin typeface="Cambria" panose="02040503050406030204" pitchFamily="18" charset="0"/>
              </a:rPr>
              <a:t>sur les intérêts </a:t>
            </a:r>
            <a:r>
              <a:rPr lang="fr-FR" sz="3400" dirty="0" smtClean="0">
                <a:latin typeface="Cambria" panose="02040503050406030204" pitchFamily="18" charset="0"/>
              </a:rPr>
              <a:t>spécifiques </a:t>
            </a:r>
            <a:r>
              <a:rPr lang="fr-FR" sz="3400" dirty="0">
                <a:latin typeface="Cambria" panose="02040503050406030204" pitchFamily="18" charset="0"/>
              </a:rPr>
              <a:t>a été obtenue en demandant aux participants de répondre à 19 questions fondées sur l'enquête de Yale sur les intérêts particuliers (</a:t>
            </a:r>
            <a:r>
              <a:rPr lang="fr-FR" sz="3400" dirty="0" err="1">
                <a:latin typeface="Cambria" panose="02040503050406030204" pitchFamily="18" charset="0"/>
              </a:rPr>
              <a:t>Klin</a:t>
            </a:r>
            <a:r>
              <a:rPr lang="fr-FR" sz="3400" dirty="0">
                <a:latin typeface="Cambria" panose="02040503050406030204" pitchFamily="18" charset="0"/>
              </a:rPr>
              <a:t> &amp; </a:t>
            </a:r>
            <a:r>
              <a:rPr lang="fr-FR" sz="3400" dirty="0" err="1">
                <a:latin typeface="Cambria" panose="02040503050406030204" pitchFamily="18" charset="0"/>
              </a:rPr>
              <a:t>Volkmar</a:t>
            </a:r>
            <a:r>
              <a:rPr lang="fr-FR" sz="3400" dirty="0">
                <a:latin typeface="Cambria" panose="02040503050406030204" pitchFamily="18" charset="0"/>
              </a:rPr>
              <a:t>, 1996) et sur l'entrevue semi-structurée de Mercier et al. </a:t>
            </a:r>
            <a:r>
              <a:rPr lang="fr-BE" sz="3400" dirty="0">
                <a:latin typeface="Cambria" panose="02040503050406030204" pitchFamily="18" charset="0"/>
              </a:rPr>
              <a:t>(2000). Les données ont été analysées qualitativement avec le logiciel d'analyse textuelle </a:t>
            </a:r>
            <a:r>
              <a:rPr lang="fr-BE" sz="3400" dirty="0" err="1">
                <a:latin typeface="Cambria" panose="02040503050406030204" pitchFamily="18" charset="0"/>
              </a:rPr>
              <a:t>NVivo</a:t>
            </a:r>
            <a:r>
              <a:rPr lang="fr-BE" sz="3400" dirty="0">
                <a:latin typeface="Cambria" panose="02040503050406030204" pitchFamily="18" charset="0"/>
              </a:rPr>
              <a:t> 11 afin de segmenter et de catégoriser le contenu des rapports verbaux fournis par les participants. </a:t>
            </a:r>
            <a:endParaRPr lang="en-US" sz="3400" dirty="0">
              <a:latin typeface="Cambria" panose="02040503050406030204" pitchFamily="18" charset="0"/>
              <a:cs typeface="Cambria"/>
            </a:endParaRPr>
          </a:p>
        </p:txBody>
      </p:sp>
      <p:sp>
        <p:nvSpPr>
          <p:cNvPr id="181" name="Text Box 329"/>
          <p:cNvSpPr txBox="1">
            <a:spLocks noChangeArrowheads="1"/>
          </p:cNvSpPr>
          <p:nvPr/>
        </p:nvSpPr>
        <p:spPr bwMode="auto">
          <a:xfrm>
            <a:off x="15916696" y="24020429"/>
            <a:ext cx="13218826" cy="507425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171450" tIns="85725" rIns="171450" bIns="85725"/>
          <a:lstStyle>
            <a:defPPr>
              <a:defRPr kern="1200" smtId="4294967295"/>
            </a:defPPr>
            <a:lvl1pPr defTabSz="4703763" eaLnBrk="0" hangingPunct="0">
              <a:defRPr sz="8600">
                <a:solidFill>
                  <a:schemeClr val="tx1"/>
                </a:solidFill>
                <a:latin typeface="Arial"/>
              </a:defRPr>
            </a:lvl1pPr>
            <a:lvl2pPr marL="742950" indent="-285750" defTabSz="4703763" eaLnBrk="0" hangingPunct="0">
              <a:defRPr sz="8600">
                <a:solidFill>
                  <a:schemeClr val="tx1"/>
                </a:solidFill>
                <a:latin typeface="Arial"/>
              </a:defRPr>
            </a:lvl2pPr>
            <a:lvl3pPr marL="1143000" indent="-228600" defTabSz="4703763" eaLnBrk="0" hangingPunct="0">
              <a:defRPr sz="8600">
                <a:solidFill>
                  <a:schemeClr val="tx1"/>
                </a:solidFill>
                <a:latin typeface="Arial"/>
              </a:defRPr>
            </a:lvl3pPr>
            <a:lvl4pPr marL="1600200" indent="-228600" defTabSz="4703763" eaLnBrk="0" hangingPunct="0">
              <a:defRPr sz="8600">
                <a:solidFill>
                  <a:schemeClr val="tx1"/>
                </a:solidFill>
                <a:latin typeface="Arial"/>
              </a:defRPr>
            </a:lvl4pPr>
            <a:lvl5pPr marL="2057400" indent="-228600" defTabSz="4703763" eaLnBrk="0" hangingPunct="0">
              <a:defRPr sz="8600">
                <a:solidFill>
                  <a:schemeClr val="tx1"/>
                </a:solidFill>
                <a:latin typeface="Arial"/>
              </a:defRPr>
            </a:lvl5pPr>
            <a:lvl6pPr marL="2514600" indent="-228600" defTabSz="4703763" eaLnBrk="0" fontAlgn="base" hangingPunct="0">
              <a:spcBef>
                <a:spcPct val="0"/>
              </a:spcBef>
              <a:spcAft>
                <a:spcPct val="0"/>
              </a:spcAft>
              <a:defRPr sz="8600">
                <a:solidFill>
                  <a:schemeClr val="tx1"/>
                </a:solidFill>
                <a:latin typeface="Arial"/>
              </a:defRPr>
            </a:lvl6pPr>
            <a:lvl7pPr marL="2971800" indent="-228600" defTabSz="4703763" eaLnBrk="0" fontAlgn="base" hangingPunct="0">
              <a:spcBef>
                <a:spcPct val="0"/>
              </a:spcBef>
              <a:spcAft>
                <a:spcPct val="0"/>
              </a:spcAft>
              <a:defRPr sz="8600">
                <a:solidFill>
                  <a:schemeClr val="tx1"/>
                </a:solidFill>
                <a:latin typeface="Arial"/>
              </a:defRPr>
            </a:lvl7pPr>
            <a:lvl8pPr marL="3429000" indent="-228600" defTabSz="4703763" eaLnBrk="0" fontAlgn="base" hangingPunct="0">
              <a:spcBef>
                <a:spcPct val="0"/>
              </a:spcBef>
              <a:spcAft>
                <a:spcPct val="0"/>
              </a:spcAft>
              <a:defRPr sz="8600">
                <a:solidFill>
                  <a:schemeClr val="tx1"/>
                </a:solidFill>
                <a:latin typeface="Arial"/>
              </a:defRPr>
            </a:lvl8pPr>
            <a:lvl9pPr marL="3886200" indent="-228600" defTabSz="4703763" eaLnBrk="0" fontAlgn="base" hangingPunct="0">
              <a:spcBef>
                <a:spcPct val="0"/>
              </a:spcBef>
              <a:spcAft>
                <a:spcPct val="0"/>
              </a:spcAft>
              <a:defRPr sz="8600">
                <a:solidFill>
                  <a:schemeClr val="tx1"/>
                </a:solidFill>
                <a:latin typeface="Arial"/>
              </a:defRPr>
            </a:lvl9pPr>
          </a:lstStyle>
          <a:p>
            <a:pPr marL="685800" indent="-685800" eaLnBrk="1" hangingPunct="1">
              <a:spcBef>
                <a:spcPct val="50000"/>
              </a:spcBef>
              <a:buFont typeface="Arial" panose="020B0604020202020204" pitchFamily="34" charset="0"/>
              <a:buChar char="•"/>
            </a:pPr>
            <a:r>
              <a:rPr lang="fr-FR" sz="4800" dirty="0">
                <a:latin typeface="Cambria" panose="02040503050406030204" pitchFamily="18" charset="0"/>
              </a:rPr>
              <a:t>L</a:t>
            </a:r>
            <a:r>
              <a:rPr lang="fr-FR" sz="4800" dirty="0" smtClean="0">
                <a:latin typeface="Cambria" panose="02040503050406030204" pitchFamily="18" charset="0"/>
              </a:rPr>
              <a:t>a </a:t>
            </a:r>
            <a:r>
              <a:rPr lang="fr-FR" sz="4800" dirty="0">
                <a:latin typeface="Cambria" panose="02040503050406030204" pitchFamily="18" charset="0"/>
              </a:rPr>
              <a:t>proportion d'intérêts organisés thématiquement (intérêts avec une organisation sémantique riche) était significativement plus élevée chez les participants ASRL par rapport aux participants ARL et aux </a:t>
            </a:r>
            <a:r>
              <a:rPr lang="fr-FR" sz="4800" dirty="0" smtClean="0">
                <a:latin typeface="Cambria" panose="02040503050406030204" pitchFamily="18" charset="0"/>
              </a:rPr>
              <a:t>témoins.</a:t>
            </a:r>
          </a:p>
          <a:p>
            <a:pPr marL="685800" indent="-685800" eaLnBrk="1" hangingPunct="1">
              <a:spcBef>
                <a:spcPct val="50000"/>
              </a:spcBef>
              <a:buFont typeface="Arial" panose="020B0604020202020204" pitchFamily="34" charset="0"/>
              <a:buChar char="•"/>
            </a:pPr>
            <a:r>
              <a:rPr lang="fr-FR" sz="4800" dirty="0">
                <a:latin typeface="Cambria" panose="02040503050406030204" pitchFamily="18" charset="0"/>
              </a:rPr>
              <a:t>L</a:t>
            </a:r>
            <a:r>
              <a:rPr lang="fr-FR" sz="4800" dirty="0" smtClean="0">
                <a:latin typeface="Cambria" panose="02040503050406030204" pitchFamily="18" charset="0"/>
              </a:rPr>
              <a:t>a </a:t>
            </a:r>
            <a:r>
              <a:rPr lang="fr-FR" sz="4800" dirty="0">
                <a:latin typeface="Cambria" panose="02040503050406030204" pitchFamily="18" charset="0"/>
              </a:rPr>
              <a:t>proportion d'intérêts organisés sur un plan perceptif (intérêts basés sur l'accumulation d'informations factuelles telles que les dates historiques, les plaques d'immatriculation de voiture) était significativement plus élevée chez les participants ARL par rapport aux participants ASRL et aux témoins</a:t>
            </a:r>
            <a:endParaRPr lang="en-US" sz="3200" dirty="0">
              <a:solidFill>
                <a:srgbClr val="000000"/>
              </a:solidFill>
              <a:latin typeface="Cambria" panose="02040503050406030204" pitchFamily="18" charset="0"/>
              <a:cs typeface="Cambria"/>
            </a:endParaRPr>
          </a:p>
        </p:txBody>
      </p:sp>
      <p:sp>
        <p:nvSpPr>
          <p:cNvPr id="225" name="Rectangle 224"/>
          <p:cNvSpPr/>
          <p:nvPr/>
        </p:nvSpPr>
        <p:spPr>
          <a:xfrm>
            <a:off x="1152179" y="36003977"/>
            <a:ext cx="26858984" cy="2308324"/>
          </a:xfrm>
          <a:prstGeom prst="rect">
            <a:avLst/>
          </a:prstGeom>
        </p:spPr>
        <p:txBody>
          <a:bodyPr wrap="square">
            <a:spAutoFit/>
          </a:bodyPr>
          <a:lstStyle/>
          <a:p>
            <a:r>
              <a:rPr lang="fr-FR" sz="3600" dirty="0">
                <a:latin typeface="Cambria" panose="02040503050406030204" pitchFamily="18" charset="0"/>
              </a:rPr>
              <a:t>Les intérêts </a:t>
            </a:r>
            <a:r>
              <a:rPr lang="fr-FR" sz="3600" dirty="0" smtClean="0">
                <a:latin typeface="Cambria" panose="02040503050406030204" pitchFamily="18" charset="0"/>
              </a:rPr>
              <a:t>spécifiques </a:t>
            </a:r>
            <a:r>
              <a:rPr lang="fr-FR" sz="3600" dirty="0">
                <a:latin typeface="Cambria" panose="02040503050406030204" pitchFamily="18" charset="0"/>
              </a:rPr>
              <a:t>dans l'autisme diffèrent selon l'histoire du développement </a:t>
            </a:r>
            <a:r>
              <a:rPr lang="fr-FR" sz="3600" dirty="0" smtClean="0">
                <a:latin typeface="Cambria" panose="02040503050406030204" pitchFamily="18" charset="0"/>
              </a:rPr>
              <a:t>du langage: </a:t>
            </a:r>
            <a:r>
              <a:rPr lang="fr-FR" sz="3600" dirty="0">
                <a:latin typeface="Cambria" panose="02040503050406030204" pitchFamily="18" charset="0"/>
              </a:rPr>
              <a:t>les intérêts </a:t>
            </a:r>
            <a:r>
              <a:rPr lang="fr-FR" sz="3600" dirty="0" smtClean="0">
                <a:latin typeface="Cambria" panose="02040503050406030204" pitchFamily="18" charset="0"/>
              </a:rPr>
              <a:t>thématiques </a:t>
            </a:r>
            <a:r>
              <a:rPr lang="fr-FR" sz="3600" dirty="0">
                <a:latin typeface="Cambria" panose="02040503050406030204" pitchFamily="18" charset="0"/>
              </a:rPr>
              <a:t>ont été augmentés </a:t>
            </a:r>
            <a:r>
              <a:rPr lang="fr-FR" sz="3600" dirty="0" smtClean="0">
                <a:latin typeface="Cambria" panose="02040503050406030204" pitchFamily="18" charset="0"/>
              </a:rPr>
              <a:t>dans l’ASRL, </a:t>
            </a:r>
            <a:r>
              <a:rPr lang="fr-FR" sz="3600" dirty="0">
                <a:latin typeface="Cambria" panose="02040503050406030204" pitchFamily="18" charset="0"/>
              </a:rPr>
              <a:t>tandis que les intérêts </a:t>
            </a:r>
            <a:r>
              <a:rPr lang="fr-FR" sz="3600" dirty="0" err="1">
                <a:latin typeface="Cambria" panose="02040503050406030204" pitchFamily="18" charset="0"/>
              </a:rPr>
              <a:t>perceptuellement</a:t>
            </a:r>
            <a:r>
              <a:rPr lang="fr-FR" sz="3600" dirty="0">
                <a:latin typeface="Cambria" panose="02040503050406030204" pitchFamily="18" charset="0"/>
              </a:rPr>
              <a:t> organisés ont été augmentés dans </a:t>
            </a:r>
            <a:r>
              <a:rPr lang="fr-FR" sz="3600" dirty="0" smtClean="0">
                <a:latin typeface="Cambria" panose="02040503050406030204" pitchFamily="18" charset="0"/>
              </a:rPr>
              <a:t>l’ARL. </a:t>
            </a:r>
            <a:r>
              <a:rPr lang="fr-FR" sz="3600" dirty="0">
                <a:latin typeface="Cambria" panose="02040503050406030204" pitchFamily="18" charset="0"/>
              </a:rPr>
              <a:t>Ces différences soulèvent des questions sur la nature, les causes et les conséquences du retard de </a:t>
            </a:r>
            <a:r>
              <a:rPr lang="fr-FR" sz="3600" dirty="0" smtClean="0">
                <a:latin typeface="Cambria" panose="02040503050406030204" pitchFamily="18" charset="0"/>
              </a:rPr>
              <a:t>langage dans </a:t>
            </a:r>
            <a:r>
              <a:rPr lang="fr-FR" sz="3600" dirty="0">
                <a:latin typeface="Cambria" panose="02040503050406030204" pitchFamily="18" charset="0"/>
              </a:rPr>
              <a:t>l'autisme.</a:t>
            </a:r>
            <a:r>
              <a:rPr lang="en-US" sz="3600" dirty="0">
                <a:latin typeface="Cambria"/>
                <a:cs typeface="Cambria"/>
              </a:rPr>
              <a:t/>
            </a:r>
            <a:br>
              <a:rPr lang="en-US" sz="3600" dirty="0">
                <a:latin typeface="Cambria"/>
                <a:cs typeface="Cambria"/>
              </a:rPr>
            </a:br>
            <a:endParaRPr lang="en-US" sz="3600" b="1" dirty="0">
              <a:latin typeface="Cambria"/>
              <a:cs typeface="Cambria"/>
            </a:endParaRPr>
          </a:p>
        </p:txBody>
      </p:sp>
      <p:pic>
        <p:nvPicPr>
          <p:cNvPr id="226" name="Image 225" descr="Université Motréal.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0131" y="360017"/>
            <a:ext cx="5976662" cy="3168352"/>
          </a:xfrm>
          <a:prstGeom prst="rect">
            <a:avLst/>
          </a:prstGeom>
        </p:spPr>
      </p:pic>
      <p:graphicFrame>
        <p:nvGraphicFramePr>
          <p:cNvPr id="50" name="Graphique 49"/>
          <p:cNvGraphicFramePr/>
          <p:nvPr>
            <p:extLst>
              <p:ext uri="{D42A27DB-BD31-4B8C-83A1-F6EECF244321}">
                <p14:modId xmlns:p14="http://schemas.microsoft.com/office/powerpoint/2010/main" val="2732459359"/>
              </p:ext>
            </p:extLst>
          </p:nvPr>
        </p:nvGraphicFramePr>
        <p:xfrm>
          <a:off x="15916696" y="14472700"/>
          <a:ext cx="11881320" cy="871296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602698368"/>
      </p:ext>
    </p:extLst>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
      <a:dk1>
        <a:srgbClr val="000000"/>
      </a:dk1>
      <a:lt1>
        <a:srgbClr val="F2E7FF"/>
      </a:lt1>
      <a:dk2>
        <a:srgbClr val="000000"/>
      </a:dk2>
      <a:lt2>
        <a:srgbClr val="808080"/>
      </a:lt2>
      <a:accent1>
        <a:srgbClr val="00CC99"/>
      </a:accent1>
      <a:accent2>
        <a:srgbClr val="3333CC"/>
      </a:accent2>
      <a:accent3>
        <a:srgbClr val="F7F1FF"/>
      </a:accent3>
      <a:accent4>
        <a:srgbClr val="000000"/>
      </a:accent4>
      <a:accent5>
        <a:srgbClr val="AAE2CA"/>
      </a:accent5>
      <a:accent6>
        <a:srgbClr val="2D2DB9"/>
      </a:accent6>
      <a:hlink>
        <a:srgbClr val="CCCCFF"/>
      </a:hlink>
      <a:folHlink>
        <a:srgbClr val="B2B2B2"/>
      </a:folHlink>
    </a:clrScheme>
    <a:fontScheme name="Modèle par défau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wrap="none">
        <a:spAutoFit/>
      </a:bodyPr>
      <a:lstStyle>
        <a:defPPr>
          <a:defRPr sz="4800" b="1" cap="small" dirty="0" err="1" smtClean="0">
            <a:solidFill>
              <a:srgbClr val="FFFFFF"/>
            </a:solidFill>
            <a:latin typeface="+mj-lt"/>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698500" rtl="0" eaLnBrk="1" fontAlgn="base" latinLnBrk="0" hangingPunct="1">
          <a:lnSpc>
            <a:spcPct val="100000"/>
          </a:lnSpc>
          <a:spcBef>
            <a:spcPct val="0"/>
          </a:spcBef>
          <a:spcAft>
            <a:spcPct val="0"/>
          </a:spcAft>
          <a:buClrTx/>
          <a:buSzTx/>
          <a:buFontTx/>
          <a:buNone/>
          <a:tabLst/>
          <a:defRPr kumimoji="0" lang="fr-FR" sz="19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Modèle par défau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12008</TotalTime>
  <Words>656</Words>
  <Application>Microsoft Office PowerPoint</Application>
  <PresentationFormat>Personnalisé</PresentationFormat>
  <Paragraphs>116</Paragraphs>
  <Slides>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Cambria</vt:lpstr>
      <vt:lpstr>Times New Roman</vt:lpstr>
      <vt:lpstr>Modèle par défaut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user</dc:creator>
  <cp:lastModifiedBy>liliane chiodo</cp:lastModifiedBy>
  <cp:revision>915</cp:revision>
  <cp:lastPrinted>2002-06-14T08:04:48Z</cp:lastPrinted>
  <dcterms:created xsi:type="dcterms:W3CDTF">2002-06-09T14:11:04Z</dcterms:created>
  <dcterms:modified xsi:type="dcterms:W3CDTF">2017-02-17T21:45:55Z</dcterms:modified>
</cp:coreProperties>
</file>